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5"/>
  </p:notesMasterIdLst>
  <p:handoutMasterIdLst>
    <p:handoutMasterId r:id="rId76"/>
  </p:handoutMasterIdLst>
  <p:sldIdLst>
    <p:sldId id="256" r:id="rId2"/>
    <p:sldId id="257" r:id="rId3"/>
    <p:sldId id="399" r:id="rId4"/>
    <p:sldId id="396" r:id="rId5"/>
    <p:sldId id="401" r:id="rId6"/>
    <p:sldId id="438" r:id="rId7"/>
    <p:sldId id="425" r:id="rId8"/>
    <p:sldId id="426" r:id="rId9"/>
    <p:sldId id="427" r:id="rId10"/>
    <p:sldId id="428" r:id="rId11"/>
    <p:sldId id="430" r:id="rId12"/>
    <p:sldId id="436" r:id="rId13"/>
    <p:sldId id="437" r:id="rId14"/>
    <p:sldId id="467" r:id="rId15"/>
    <p:sldId id="468" r:id="rId16"/>
    <p:sldId id="469" r:id="rId17"/>
    <p:sldId id="476" r:id="rId18"/>
    <p:sldId id="477" r:id="rId19"/>
    <p:sldId id="503" r:id="rId20"/>
    <p:sldId id="443" r:id="rId21"/>
    <p:sldId id="478" r:id="rId22"/>
    <p:sldId id="445" r:id="rId23"/>
    <p:sldId id="470" r:id="rId24"/>
    <p:sldId id="471" r:id="rId25"/>
    <p:sldId id="472" r:id="rId26"/>
    <p:sldId id="473" r:id="rId27"/>
    <p:sldId id="474" r:id="rId28"/>
    <p:sldId id="475" r:id="rId29"/>
    <p:sldId id="479" r:id="rId30"/>
    <p:sldId id="491" r:id="rId31"/>
    <p:sldId id="492" r:id="rId32"/>
    <p:sldId id="446" r:id="rId33"/>
    <p:sldId id="510" r:id="rId34"/>
    <p:sldId id="447" r:id="rId35"/>
    <p:sldId id="448" r:id="rId36"/>
    <p:sldId id="449" r:id="rId37"/>
    <p:sldId id="453" r:id="rId38"/>
    <p:sldId id="457" r:id="rId39"/>
    <p:sldId id="451" r:id="rId40"/>
    <p:sldId id="452" r:id="rId41"/>
    <p:sldId id="459" r:id="rId42"/>
    <p:sldId id="460" r:id="rId43"/>
    <p:sldId id="461" r:id="rId44"/>
    <p:sldId id="463" r:id="rId45"/>
    <p:sldId id="464" r:id="rId46"/>
    <p:sldId id="493" r:id="rId47"/>
    <p:sldId id="494" r:id="rId48"/>
    <p:sldId id="465" r:id="rId49"/>
    <p:sldId id="495" r:id="rId50"/>
    <p:sldId id="496" r:id="rId51"/>
    <p:sldId id="497" r:id="rId52"/>
    <p:sldId id="498" r:id="rId53"/>
    <p:sldId id="499" r:id="rId54"/>
    <p:sldId id="466" r:id="rId55"/>
    <p:sldId id="481" r:id="rId56"/>
    <p:sldId id="500" r:id="rId57"/>
    <p:sldId id="487" r:id="rId58"/>
    <p:sldId id="488" r:id="rId59"/>
    <p:sldId id="489" r:id="rId60"/>
    <p:sldId id="490" r:id="rId61"/>
    <p:sldId id="275" r:id="rId62"/>
    <p:sldId id="276" r:id="rId63"/>
    <p:sldId id="504" r:id="rId64"/>
    <p:sldId id="505" r:id="rId65"/>
    <p:sldId id="506" r:id="rId66"/>
    <p:sldId id="507" r:id="rId67"/>
    <p:sldId id="508" r:id="rId68"/>
    <p:sldId id="509" r:id="rId69"/>
    <p:sldId id="511" r:id="rId70"/>
    <p:sldId id="512" r:id="rId71"/>
    <p:sldId id="513" r:id="rId72"/>
    <p:sldId id="501" r:id="rId73"/>
    <p:sldId id="502" r:id="rId7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1943"/>
    <a:srgbClr val="FFFFFF"/>
    <a:srgbClr val="F8BF80"/>
    <a:srgbClr val="7C1C45"/>
    <a:srgbClr val="07E2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77206" autoAdjust="0"/>
  </p:normalViewPr>
  <p:slideViewPr>
    <p:cSldViewPr snapToGrid="0">
      <p:cViewPr varScale="1">
        <p:scale>
          <a:sx n="81" d="100"/>
          <a:sy n="81" d="100"/>
        </p:scale>
        <p:origin x="246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2EEF7-71F1-412D-A208-9B437F7A937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D58E3-C092-413A-9AB9-5B888A6FF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2859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EDFE1-F2E5-41CC-A630-8C187D598F3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00775-AC1D-4EA9-976A-FB904757E8BF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80435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6405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4709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6105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314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0919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662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27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1767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28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820732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416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8384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4822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787522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289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37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58173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12470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344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4806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7514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2887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7121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3907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965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05849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9174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1555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0402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9921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681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3263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3852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3708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57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9227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58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7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9463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59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3359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60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3592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61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83410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62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01083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63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998616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7D2576C-336B-4DC5-B55A-D8913B670A00}" type="slidenum">
              <a:rPr lang="en-US" altLang="zh-CN" smtClean="0"/>
              <a:pPr/>
              <a:t>64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238678102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66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22424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72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13773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73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728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1938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7136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90355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2322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0775-AC1D-4EA9-976A-FB904757E8BF}" type="slidenum">
              <a:rPr lang="zh-CN" altLang="en-US" smtClean="0"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9208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76400" y="2971800"/>
            <a:ext cx="8839200" cy="838200"/>
            <a:chOff x="792" y="1872"/>
            <a:chExt cx="4176" cy="5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792" y="1927"/>
              <a:ext cx="4176" cy="396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zh-CN" altLang="en-US" sz="1800" smtClean="0">
                <a:ea typeface="宋体" pitchFamily="2" charset="-122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white">
            <a:xfrm>
              <a:off x="1008" y="1872"/>
              <a:ext cx="3744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zh-CN" altLang="en-US" sz="1800" smtClean="0">
                <a:ea typeface="宋体" pitchFamily="2" charset="-122"/>
              </a:endParaRPr>
            </a:p>
          </p:txBody>
        </p:sp>
      </p:grp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6540500"/>
            <a:ext cx="12192000" cy="317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zh-CN" altLang="en-US" sz="1800" smtClean="0">
              <a:ea typeface="宋体" pitchFamily="2" charset="-122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6540500"/>
            <a:ext cx="3149600" cy="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zh-CN" altLang="en-US" sz="1800" smtClean="0">
              <a:ea typeface="宋体" pitchFamily="2" charset="-122"/>
            </a:endParaRPr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1930400" y="2667001"/>
            <a:ext cx="8229600" cy="1470025"/>
          </a:xfrm>
        </p:spPr>
        <p:txBody>
          <a:bodyPr/>
          <a:lstStyle>
            <a:lvl1pPr algn="ctr">
              <a:defRPr sz="3600" b="1" i="0">
                <a:latin typeface="华文新魏" pitchFamily="2" charset="-122"/>
                <a:ea typeface="华文新魏" pitchFamily="2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altLang="zh-CN" noProof="1"/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4191000"/>
            <a:ext cx="8534400" cy="685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1"/>
            </a:lvl1pPr>
          </a:lstStyle>
          <a:p>
            <a:r>
              <a:rPr lang="zh-CN" altLang="en-US" noProof="1" smtClean="0"/>
              <a:t>单击此处编辑母版副标题样式</a:t>
            </a:r>
            <a:endParaRPr lang="en-US" altLang="zh-CN" noProof="1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537326"/>
            <a:ext cx="3860800" cy="320675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en-US" altLang="zh-CN" smtClean="0"/>
              <a:t>IOPP Forum, 2021.1</a:t>
            </a:r>
            <a:endParaRPr lang="zh-CN" alt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537326"/>
            <a:ext cx="2844800" cy="320675"/>
          </a:xfrm>
        </p:spPr>
        <p:txBody>
          <a:bodyPr/>
          <a:lstStyle>
            <a:lvl1pPr>
              <a:defRPr sz="1200" b="1" dirty="0"/>
            </a:lvl1pPr>
          </a:lstStyle>
          <a:p>
            <a:endParaRPr lang="zh-CN" altLang="en-US" dirty="0"/>
          </a:p>
        </p:txBody>
      </p:sp>
      <p:sp>
        <p:nvSpPr>
          <p:cNvPr id="13" name="Rectangle 11"/>
          <p:cNvSpPr txBox="1">
            <a:spLocks noChangeArrowheads="1"/>
          </p:cNvSpPr>
          <p:nvPr userDrawn="1"/>
        </p:nvSpPr>
        <p:spPr bwMode="auto">
          <a:xfrm>
            <a:off x="8737600" y="6573839"/>
            <a:ext cx="2844800" cy="2238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r" defTabSz="914400" rtl="0" eaLnBrk="1" latinLnBrk="0" hangingPunct="1">
              <a:buFont typeface="Arial" panose="020B0604020202020204" pitchFamily="34" charset="0"/>
              <a:buNone/>
              <a:defRPr sz="1400" kern="1200" noProof="1" dirty="0">
                <a:solidFill>
                  <a:schemeClr val="bg1"/>
                </a:solidFill>
                <a:latin typeface="Arial" charset="0"/>
                <a:ea typeface="宋体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89FF24-B8CD-47EE-8D41-5029476C3D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199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IOPP Forum, 2021.1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fld id="{1B89FF24-B8CD-47EE-8D41-5029476C3D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535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381001"/>
            <a:ext cx="2743200" cy="5745163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381001"/>
            <a:ext cx="8026400" cy="5745163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IOPP Forum, 2021.1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fld id="{1B89FF24-B8CD-47EE-8D41-5029476C3D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803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2167" y="381000"/>
            <a:ext cx="11387667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02168" y="1752601"/>
            <a:ext cx="5592233" cy="42703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1" y="1752600"/>
            <a:ext cx="5592233" cy="2058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7601" y="3963989"/>
            <a:ext cx="5592233" cy="20589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IOPP Forum, 2021.1</a:t>
            </a: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2BC57-867B-4FC8-B7A3-9CE2063AA55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3603688"/>
      </p:ext>
    </p:extLst>
  </p:cSld>
  <p:clrMapOvr>
    <a:masterClrMapping/>
  </p:clrMapOvr>
  <p:transition spd="slow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2167" y="381000"/>
            <a:ext cx="11387667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02168" y="1752601"/>
            <a:ext cx="5592233" cy="42703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1" y="1752601"/>
            <a:ext cx="5592233" cy="42703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IOPP Forum, 2021.1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E0320-262D-489A-9649-A9DB63BFC3D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58662533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华文新魏" pitchFamily="2" charset="-122"/>
                <a:ea typeface="华文新魏" pitchFamily="2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华文楷体" pitchFamily="2" charset="-122"/>
                <a:ea typeface="华文楷体" pitchFamily="2" charset="-122"/>
              </a:defRPr>
            </a:lvl1pPr>
            <a:lvl2pPr>
              <a:defRPr>
                <a:latin typeface="华文楷体" pitchFamily="2" charset="-122"/>
                <a:ea typeface="华文楷体" pitchFamily="2" charset="-122"/>
              </a:defRPr>
            </a:lvl2pPr>
            <a:lvl3pPr>
              <a:defRPr>
                <a:latin typeface="华文楷体" pitchFamily="2" charset="-122"/>
                <a:ea typeface="华文楷体" pitchFamily="2" charset="-122"/>
              </a:defRPr>
            </a:lvl3pPr>
            <a:lvl4pPr>
              <a:defRPr>
                <a:latin typeface="华文楷体" pitchFamily="2" charset="-122"/>
                <a:ea typeface="华文楷体" pitchFamily="2" charset="-122"/>
              </a:defRPr>
            </a:lvl4pPr>
            <a:lvl5pPr>
              <a:defRPr>
                <a:latin typeface="华文楷体" pitchFamily="2" charset="-122"/>
                <a:ea typeface="华文楷体" pitchFamily="2" charset="-122"/>
              </a:defRPr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IOPP Forum, 2021.1</a:t>
            </a:r>
            <a:endParaRPr lang="zh-CN" altLang="en-US"/>
          </a:p>
        </p:txBody>
      </p:sp>
      <p:sp>
        <p:nvSpPr>
          <p:cNvPr id="8" name="文本框 7"/>
          <p:cNvSpPr txBox="1"/>
          <p:nvPr userDrawn="1"/>
        </p:nvSpPr>
        <p:spPr>
          <a:xfrm>
            <a:off x="10781409" y="6531307"/>
            <a:ext cx="1733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0207C33-423A-46F6-ABA6-A3D329B00EF4}" type="slidenum">
              <a:rPr lang="zh-CN" altLang="en-US" smtClean="0">
                <a:solidFill>
                  <a:schemeClr val="bg1"/>
                </a:solidFill>
              </a:rPr>
              <a:t>‹#›</a:t>
            </a:fld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24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IOPP Forum, 2021.1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fld id="{1B89FF24-B8CD-47EE-8D41-5029476C3D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074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524001"/>
            <a:ext cx="53848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524001"/>
            <a:ext cx="53848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IOPP Forum, 2021.1</a:t>
            </a:r>
            <a:endParaRPr lang="zh-CN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fld id="{1B89FF24-B8CD-47EE-8D41-5029476C3D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443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IOPP Forum, 2021.1</a:t>
            </a:r>
            <a:endParaRPr lang="zh-CN" alt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fld id="{1B89FF24-B8CD-47EE-8D41-5029476C3D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947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IOPP Forum, 2021.1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fld id="{1B89FF24-B8CD-47EE-8D41-5029476C3D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4327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IOPP Forum, 2021.1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fld id="{1B89FF24-B8CD-47EE-8D41-5029476C3D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115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IOPP Forum, 2021.1</a:t>
            </a:r>
            <a:endParaRPr lang="zh-CN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fld id="{1B89FF24-B8CD-47EE-8D41-5029476C3D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3533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IOPP Forum, 2021.1</a:t>
            </a:r>
            <a:endParaRPr lang="zh-CN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fld id="{1B89FF24-B8CD-47EE-8D41-5029476C3D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888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11200" y="1009650"/>
            <a:ext cx="9652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540500"/>
            <a:ext cx="12192000" cy="317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zh-CN" altLang="en-US" sz="1800" smtClean="0">
              <a:ea typeface="宋体" pitchFamily="2" charset="-122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0769600" y="228600"/>
            <a:ext cx="1117600" cy="819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zh-CN" altLang="en-US" sz="1800" smtClean="0">
              <a:ea typeface="宋体" pitchFamily="2" charset="-122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0312400" y="381000"/>
            <a:ext cx="13208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zh-CN" altLang="en-US" sz="1800" smtClean="0">
              <a:ea typeface="宋体" pitchFamily="2" charset="-122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6540500"/>
            <a:ext cx="3149600" cy="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zh-CN" altLang="en-US" sz="1800" smtClean="0">
              <a:ea typeface="宋体" pitchFamily="2" charset="-122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381000"/>
            <a:ext cx="934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524001"/>
            <a:ext cx="10972800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2151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573839"/>
            <a:ext cx="3860800" cy="2238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Tx/>
              <a:buNone/>
              <a:defRPr sz="1400">
                <a:solidFill>
                  <a:schemeClr val="bg1"/>
                </a:solidFill>
                <a:latin typeface="Arial" charset="0"/>
                <a:ea typeface="宋体" pitchFamily="2" charset="-122"/>
              </a:defRPr>
            </a:lvl1pPr>
          </a:lstStyle>
          <a:p>
            <a:r>
              <a:rPr lang="en-US" altLang="zh-CN" smtClean="0"/>
              <a:t>IOPP Forum, 2021.1</a:t>
            </a:r>
            <a:endParaRPr lang="zh-CN" altLang="en-US"/>
          </a:p>
        </p:txBody>
      </p:sp>
      <p:sp>
        <p:nvSpPr>
          <p:cNvPr id="2151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573839"/>
            <a:ext cx="2844800" cy="2238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400" noProof="1" dirty="0">
                <a:solidFill>
                  <a:schemeClr val="bg1"/>
                </a:solidFill>
                <a:latin typeface="Arial" charset="0"/>
                <a:ea typeface="宋体" charset="-122"/>
                <a:cs typeface="+mn-ea"/>
              </a:defRPr>
            </a:lvl1pPr>
          </a:lstStyle>
          <a:p>
            <a:fld id="{1B89FF24-B8CD-47EE-8D41-5029476C3D8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462" y="0"/>
            <a:ext cx="1638738" cy="153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0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o"/>
        <a:defRPr sz="2400">
          <a:solidFill>
            <a:schemeClr val="tx1"/>
          </a:solidFill>
          <a:latin typeface="+mn-lt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o"/>
        <a:defRPr sz="2000">
          <a:solidFill>
            <a:schemeClr val="tx1"/>
          </a:solidFill>
          <a:latin typeface="+mn-lt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o"/>
        <a:defRPr sz="2000">
          <a:solidFill>
            <a:schemeClr val="tx1"/>
          </a:solidFill>
          <a:latin typeface="+mn-lt"/>
          <a:cs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emf"/><Relationship Id="rId4" Type="http://schemas.openxmlformats.org/officeDocument/2006/relationships/image" Target="../media/image74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emf"/><Relationship Id="rId4" Type="http://schemas.openxmlformats.org/officeDocument/2006/relationships/image" Target="../media/image79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emf"/><Relationship Id="rId4" Type="http://schemas.openxmlformats.org/officeDocument/2006/relationships/image" Target="../media/image82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en.wikipedia.org/wiki/File:Benzene-2D-full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w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4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sz="quarter"/>
          </p:nvPr>
        </p:nvSpPr>
        <p:spPr>
          <a:xfrm>
            <a:off x="1981200" y="2649960"/>
            <a:ext cx="8229600" cy="1470025"/>
          </a:xfrm>
        </p:spPr>
        <p:txBody>
          <a:bodyPr>
            <a:noAutofit/>
          </a:bodyPr>
          <a:lstStyle/>
          <a:p>
            <a:r>
              <a:rPr lang="en-US" altLang="zh-CN" dirty="0" smtClean="0"/>
              <a:t>Quark model</a:t>
            </a:r>
            <a:r>
              <a:rPr lang="zh-CN" altLang="en-US" dirty="0" smtClean="0"/>
              <a:t>，</a:t>
            </a:r>
            <a:r>
              <a:rPr lang="en-US" altLang="zh-CN" dirty="0" smtClean="0"/>
              <a:t>baryon-baryon interactions and </a:t>
            </a:r>
            <a:r>
              <a:rPr lang="en-US" altLang="zh-CN" dirty="0" err="1" smtClean="0"/>
              <a:t>dibaryons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sz="quarter" idx="1"/>
          </p:nvPr>
        </p:nvSpPr>
        <p:spPr>
          <a:xfrm>
            <a:off x="1639794" y="4230417"/>
            <a:ext cx="9115612" cy="909142"/>
          </a:xfrm>
        </p:spPr>
        <p:txBody>
          <a:bodyPr>
            <a:noAutofit/>
          </a:bodyPr>
          <a:lstStyle/>
          <a:p>
            <a:r>
              <a:rPr lang="en-US" altLang="zh-CN" sz="2000" dirty="0" err="1" smtClean="0">
                <a:latin typeface="华文新魏" pitchFamily="2" charset="-122"/>
                <a:ea typeface="华文新魏" pitchFamily="2" charset="-122"/>
              </a:rPr>
              <a:t>Jialun</a:t>
            </a:r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 Ping</a:t>
            </a:r>
          </a:p>
          <a:p>
            <a:r>
              <a:rPr lang="en-US" altLang="zh-CN" sz="2000" dirty="0">
                <a:latin typeface="华文新魏" pitchFamily="2" charset="-122"/>
                <a:ea typeface="华文新魏" pitchFamily="2" charset="-122"/>
              </a:rPr>
              <a:t>Nanjing Normal </a:t>
            </a:r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university</a:t>
            </a:r>
            <a:endParaRPr lang="en-US" altLang="zh-CN" sz="2000" dirty="0">
              <a:latin typeface="华文新魏" pitchFamily="2" charset="-122"/>
              <a:ea typeface="华文新魏" pitchFamily="2" charset="-122"/>
            </a:endParaRPr>
          </a:p>
          <a:p>
            <a:endParaRPr lang="en-US" altLang="zh-CN" sz="2000" dirty="0" smtClean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IOPP Forum, 2021.1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80880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页脚占位符 4"/>
          <p:cNvSpPr>
            <a:spLocks noGrp="1"/>
          </p:cNvSpPr>
          <p:nvPr>
            <p:ph type="ftr" sz="quarter" idx="4294967295"/>
          </p:nvPr>
        </p:nvSpPr>
        <p:spPr>
          <a:xfrm>
            <a:off x="4253735" y="6529552"/>
            <a:ext cx="3248025" cy="47625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11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 smtClean="0">
                <a:solidFill>
                  <a:schemeClr val="bg1"/>
                </a:solidFill>
              </a:rPr>
              <a:t>IOPP Forum, 2021.1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2253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 </a:t>
            </a:r>
          </a:p>
        </p:txBody>
      </p:sp>
      <p:sp>
        <p:nvSpPr>
          <p:cNvPr id="22532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35724" y="1198179"/>
            <a:ext cx="9638589" cy="4824796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dirty="0" smtClean="0"/>
              <a:t>                                         </a:t>
            </a:r>
          </a:p>
          <a:p>
            <a:r>
              <a:rPr lang="en-US" altLang="zh-CN" sz="2400" dirty="0"/>
              <a:t>Parameters                    </a:t>
            </a:r>
            <a:r>
              <a:rPr lang="en-US" altLang="zh-CN" sz="2400" dirty="0" smtClean="0"/>
              <a:t>   the </a:t>
            </a:r>
            <a:r>
              <a:rPr lang="en-US" altLang="zh-CN" sz="2400" dirty="0"/>
              <a:t>masses of baryons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CN" sz="24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400" dirty="0"/>
              <a:t>    A=</a:t>
            </a:r>
            <a:r>
              <a:rPr lang="en-US" altLang="zh-CN" sz="2400" noProof="1"/>
              <a:t>9.2962</a:t>
            </a:r>
            <a:r>
              <a:rPr lang="en-US" altLang="zh-CN" sz="2400" dirty="0"/>
              <a:t>   B=</a:t>
            </a:r>
            <a:r>
              <a:rPr lang="en-US" altLang="zh-CN" sz="2400" noProof="1"/>
              <a:t>48.238</a:t>
            </a:r>
            <a:r>
              <a:rPr lang="en-US" altLang="zh-CN" sz="2400" dirty="0"/>
              <a:t>    C=</a:t>
            </a:r>
            <a:r>
              <a:rPr lang="en-US" altLang="zh-CN" sz="2400" noProof="1"/>
              <a:t>-196.34</a:t>
            </a:r>
            <a:r>
              <a:rPr lang="en-US" altLang="zh-CN" sz="2400" dirty="0"/>
              <a:t>     D=</a:t>
            </a:r>
            <a:r>
              <a:rPr lang="en-US" altLang="zh-CN" sz="2400" noProof="1"/>
              <a:t>35.080</a:t>
            </a:r>
            <a:r>
              <a:rPr lang="en-US" altLang="zh-CN" sz="2400" dirty="0"/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400" dirty="0"/>
              <a:t>    (unit: MeV)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CN" sz="24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400" dirty="0"/>
              <a:t>   Baryon: M</a:t>
            </a:r>
            <a:r>
              <a:rPr lang="en-US" altLang="zh-CN" sz="2400" baseline="-25000" dirty="0"/>
              <a:t>0</a:t>
            </a:r>
            <a:r>
              <a:rPr lang="en-US" altLang="zh-CN" sz="2400" dirty="0"/>
              <a:t>=1021.9 MeV                                     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400" dirty="0"/>
              <a:t>   </a:t>
            </a:r>
            <a:r>
              <a:rPr lang="en-US" altLang="zh-CN" sz="2400" dirty="0" err="1"/>
              <a:t>Dibaryon</a:t>
            </a:r>
            <a:r>
              <a:rPr lang="en-US" altLang="zh-CN" sz="2400" dirty="0"/>
              <a:t>: M</a:t>
            </a:r>
            <a:r>
              <a:rPr lang="en-US" altLang="zh-CN" sz="2400" baseline="-25000" dirty="0"/>
              <a:t>0</a:t>
            </a:r>
            <a:r>
              <a:rPr lang="en-US" altLang="zh-CN" sz="2400" dirty="0"/>
              <a:t>=2093 MeV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CN" sz="2400" dirty="0"/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2590089" y="1720687"/>
            <a:ext cx="1439862" cy="431800"/>
          </a:xfrm>
          <a:prstGeom prst="leftArrow">
            <a:avLst>
              <a:gd name="adj1" fmla="val 50000"/>
              <a:gd name="adj2" fmla="val 787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11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988939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02126" y="6526924"/>
            <a:ext cx="3384550" cy="434264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11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 smtClean="0">
                <a:solidFill>
                  <a:schemeClr val="bg1"/>
                </a:solidFill>
              </a:rPr>
              <a:t>IOPP Forum, 2021.1</a:t>
            </a:r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24579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735724" y="381001"/>
            <a:ext cx="9630651" cy="671513"/>
          </a:xfrm>
        </p:spPr>
        <p:txBody>
          <a:bodyPr/>
          <a:lstStyle/>
          <a:p>
            <a:pPr algn="l"/>
            <a:r>
              <a:rPr lang="en-US" altLang="zh-CN" sz="2400" b="1" i="0" dirty="0">
                <a:latin typeface="华文新魏" panose="02010800040101010101" pitchFamily="2" charset="-122"/>
                <a:ea typeface="华文新魏" panose="02010800040101010101" pitchFamily="2" charset="-122"/>
              </a:rPr>
              <a:t>Baryons:</a:t>
            </a:r>
          </a:p>
        </p:txBody>
      </p:sp>
      <p:sp>
        <p:nvSpPr>
          <p:cNvPr id="24580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/>
              <a:t> </a:t>
            </a:r>
          </a:p>
        </p:txBody>
      </p:sp>
      <p:graphicFrame>
        <p:nvGraphicFramePr>
          <p:cNvPr id="123173" name="Group 29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14073335"/>
              </p:ext>
            </p:extLst>
          </p:nvPr>
        </p:nvGraphicFramePr>
        <p:xfrm>
          <a:off x="979049" y="1163198"/>
          <a:ext cx="9144000" cy="5111752"/>
        </p:xfrm>
        <a:graphic>
          <a:graphicData uri="http://schemas.openxmlformats.org/drawingml/2006/table">
            <a:tbl>
              <a:tblPr/>
              <a:tblGrid>
                <a:gridCol w="1017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75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44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75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44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74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Λ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Σ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Ξ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Δ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Σ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Ξ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Ω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-2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½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½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3/2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½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½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½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½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½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3/2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3/2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3/2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3/2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[f]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[21]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[21]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[21]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[21]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[3]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[3]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[3]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[3]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9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theo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zh-CN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935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zh-CN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111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1184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1328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1241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1384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1528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1672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err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2.6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1.9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2.6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1.6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4.8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3.8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2.7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1.7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0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exp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939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1116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1193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1318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1232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1383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1533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1672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46384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766701" y="6567325"/>
            <a:ext cx="3671887" cy="47625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11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 smtClean="0">
                <a:solidFill>
                  <a:schemeClr val="bg1"/>
                </a:solidFill>
              </a:rPr>
              <a:t>IOPP Forum, 2021.1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3174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95915" y="378621"/>
            <a:ext cx="8540750" cy="671513"/>
          </a:xfrm>
        </p:spPr>
        <p:txBody>
          <a:bodyPr/>
          <a:lstStyle/>
          <a:p>
            <a:pPr algn="l"/>
            <a:r>
              <a:rPr lang="en-US" altLang="zh-CN" dirty="0" smtClean="0"/>
              <a:t> </a:t>
            </a:r>
            <a:r>
              <a:rPr lang="en-US" altLang="zh-CN" sz="2400" b="1" i="0" dirty="0" err="1">
                <a:latin typeface="华文新魏" panose="02010800040101010101" pitchFamily="2" charset="-122"/>
                <a:ea typeface="华文新魏" panose="02010800040101010101" pitchFamily="2" charset="-122"/>
              </a:rPr>
              <a:t>Dibaryons</a:t>
            </a:r>
            <a:r>
              <a:rPr lang="en-US" altLang="zh-CN" sz="2400" b="1" i="0" dirty="0">
                <a:latin typeface="华文新魏" panose="02010800040101010101" pitchFamily="2" charset="-122"/>
                <a:ea typeface="华文新魏" panose="02010800040101010101" pitchFamily="2" charset="-122"/>
              </a:rPr>
              <a:t>:</a:t>
            </a:r>
          </a:p>
        </p:txBody>
      </p:sp>
      <p:sp>
        <p:nvSpPr>
          <p:cNvPr id="31748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/>
              <a:t> </a:t>
            </a:r>
          </a:p>
        </p:txBody>
      </p:sp>
      <p:graphicFrame>
        <p:nvGraphicFramePr>
          <p:cNvPr id="133422" name="Group 30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28490996"/>
              </p:ext>
            </p:extLst>
          </p:nvPr>
        </p:nvGraphicFramePr>
        <p:xfrm>
          <a:off x="935421" y="1093158"/>
          <a:ext cx="9144000" cy="5111752"/>
        </p:xfrm>
        <a:graphic>
          <a:graphicData uri="http://schemas.openxmlformats.org/drawingml/2006/table">
            <a:tbl>
              <a:tblPr/>
              <a:tblGrid>
                <a:gridCol w="1017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75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44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75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44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74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D</a:t>
                      </a:r>
                      <a:r>
                        <a:rPr kumimoji="0" lang="en-US" altLang="zh-CN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D</a:t>
                      </a:r>
                      <a:r>
                        <a:rPr kumimoji="0" lang="en-US" altLang="zh-CN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  <a:endParaRPr kumimoji="0" lang="el-GR" altLang="zh-CN" sz="2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D</a:t>
                      </a:r>
                      <a:r>
                        <a:rPr kumimoji="0" lang="en-US" altLang="zh-CN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D</a:t>
                      </a:r>
                      <a:r>
                        <a:rPr kumimoji="0" lang="en-US" altLang="zh-CN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D</a:t>
                      </a:r>
                      <a:r>
                        <a:rPr kumimoji="0" lang="en-US" altLang="zh-CN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12</a:t>
                      </a:r>
                      <a:endParaRPr kumimoji="0" lang="el-GR" altLang="zh-CN" sz="2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</a:t>
                      </a:r>
                      <a:r>
                        <a:rPr kumimoji="0" lang="el-GR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Ω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ΩΩ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½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[f]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[33]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[42]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[33]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[6]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[42]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[321]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[6]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[222]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9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theo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1873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1884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2355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2420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2173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2652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3072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2093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err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5.6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6.6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6.6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7.2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4.7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2.9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0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exp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1876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zh-CN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878?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2380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?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2148?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?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?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?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9432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693683" y="428624"/>
            <a:ext cx="9367892" cy="549277"/>
          </a:xfrm>
        </p:spPr>
        <p:txBody>
          <a:bodyPr/>
          <a:lstStyle/>
          <a:p>
            <a:r>
              <a:rPr lang="en-US" altLang="zh-CN" sz="3600" b="1" i="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Note to the table</a:t>
            </a:r>
            <a:endParaRPr lang="zh-CN" altLang="en-US" sz="3600" b="1" i="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Rectangle 3"/>
              <p:cNvSpPr>
                <a:spLocks noGrp="1" noRot="1" noChangeArrowheads="1"/>
              </p:cNvSpPr>
              <p:nvPr>
                <p:ph type="body" sz="half" idx="1"/>
              </p:nvPr>
            </p:nvSpPr>
            <p:spPr>
              <a:xfrm>
                <a:off x="738187" y="1047449"/>
                <a:ext cx="9519910" cy="522722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sz="2000" dirty="0" smtClean="0">
                    <a:latin typeface="Century" panose="02040604050505020304" pitchFamily="18" charset="0"/>
                  </a:rPr>
                  <a:t>deuteron</a:t>
                </a:r>
                <a:endParaRPr lang="en-US" altLang="zh-CN" sz="2000" dirty="0">
                  <a:latin typeface="Century" panose="020406040505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US" altLang="zh-CN" sz="2000" dirty="0" smtClean="0">
                    <a:latin typeface="Century" panose="02040604050505020304" pitchFamily="18" charset="0"/>
                  </a:rPr>
                  <a:t>  di-neutron resonance</a:t>
                </a:r>
                <a:endParaRPr lang="en-US" altLang="zh-CN" sz="2000" dirty="0">
                  <a:latin typeface="Century" panose="02040604050505020304" pitchFamily="18" charset="0"/>
                </a:endParaRPr>
              </a:p>
              <a:p>
                <a:r>
                  <a:rPr lang="en-US" altLang="zh-CN" sz="2000" dirty="0" smtClean="0">
                    <a:latin typeface="Century" panose="02040604050505020304" pitchFamily="18" charset="0"/>
                  </a:rPr>
                  <a:t>Dyson’s </a:t>
                </a:r>
                <a:r>
                  <a:rPr lang="en-US" altLang="zh-CN" sz="2000" dirty="0">
                    <a:latin typeface="Century" panose="02040604050505020304" pitchFamily="18" charset="0"/>
                  </a:rPr>
                  <a:t>spin-isospin symmetry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30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03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 smtClean="0">
                    <a:latin typeface="Century" panose="02040604050505020304" pitchFamily="18" charset="0"/>
                  </a:rPr>
                  <a:t> is </a:t>
                </a:r>
                <a:r>
                  <a:rPr lang="en-US" altLang="zh-CN" sz="2000" dirty="0">
                    <a:latin typeface="Century" panose="02040604050505020304" pitchFamily="18" charset="0"/>
                  </a:rPr>
                  <a:t>over simplified. </a:t>
                </a:r>
                <a:endParaRPr lang="en-US" altLang="zh-CN" sz="2000" dirty="0" smtClean="0">
                  <a:latin typeface="Century" panose="02040604050505020304" pitchFamily="18" charset="0"/>
                </a:endParaRPr>
              </a:p>
              <a:p>
                <a:r>
                  <a:rPr lang="en-US" altLang="zh-CN" sz="2000" dirty="0" smtClean="0">
                    <a:latin typeface="Century" panose="02040604050505020304" pitchFamily="18" charset="0"/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000" dirty="0" smtClean="0">
                    <a:latin typeface="Century" panose="02040604050505020304" pitchFamily="18" charset="0"/>
                  </a:rPr>
                  <a:t> is </a:t>
                </a:r>
                <a:r>
                  <a:rPr lang="en-US" altLang="zh-CN" sz="2000" dirty="0">
                    <a:latin typeface="Century" panose="02040604050505020304" pitchFamily="18" charset="0"/>
                  </a:rPr>
                  <a:t>a very promising </a:t>
                </a:r>
                <a:r>
                  <a:rPr lang="en-US" altLang="zh-CN" sz="2000" dirty="0" err="1">
                    <a:latin typeface="Century" panose="02040604050505020304" pitchFamily="18" charset="0"/>
                  </a:rPr>
                  <a:t>dibaryon</a:t>
                </a:r>
                <a:r>
                  <a:rPr lang="en-US" altLang="zh-CN" sz="2000" dirty="0">
                    <a:latin typeface="Century" panose="02040604050505020304" pitchFamily="18" charset="0"/>
                  </a:rPr>
                  <a:t> candidate. Dynamical calculation obtain the same resonance mass 2420 MeV.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Century" panose="02040604050505020304" pitchFamily="18" charset="0"/>
                  </a:rPr>
                  <a:t> </a:t>
                </a:r>
                <a:r>
                  <a:rPr lang="en-US" altLang="zh-CN" sz="2000" dirty="0" smtClean="0">
                    <a:latin typeface="Century" panose="02040604050505020304" pitchFamily="18" charset="0"/>
                  </a:rPr>
                  <a:t>resonance </a:t>
                </a:r>
                <a:r>
                  <a:rPr lang="en-US" altLang="zh-CN" sz="2000" dirty="0">
                    <a:latin typeface="Century" panose="02040604050505020304" pitchFamily="18" charset="0"/>
                  </a:rPr>
                  <a:t>had been discovered in 1980’s-1990’s phase shift analysis, the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𝑁𝑁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/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 dirty="0" smtClean="0">
                    <a:latin typeface="Century" panose="02040604050505020304" pitchFamily="18" charset="0"/>
                  </a:rPr>
                  <a:t>: 2048 – </a:t>
                </a:r>
                <a:r>
                  <a:rPr lang="en-US" altLang="zh-CN" sz="2000" dirty="0" err="1" smtClean="0">
                    <a:latin typeface="Century" panose="02040604050505020304" pitchFamily="18" charset="0"/>
                  </a:rPr>
                  <a:t>i</a:t>
                </a:r>
                <a:r>
                  <a:rPr lang="en-US" altLang="zh-CN" sz="2000" dirty="0" smtClean="0">
                    <a:latin typeface="Century" panose="02040604050505020304" pitchFamily="18" charset="0"/>
                  </a:rPr>
                  <a:t> 59 </a:t>
                </a:r>
                <a:r>
                  <a:rPr lang="en-US" altLang="zh-CN" sz="2000" dirty="0">
                    <a:latin typeface="Century" panose="02040604050505020304" pitchFamily="18" charset="0"/>
                  </a:rPr>
                  <a:t>MeV resonance. Which </a:t>
                </a:r>
                <a:r>
                  <a:rPr lang="en-US" altLang="zh-CN" sz="2000" dirty="0" smtClean="0">
                    <a:latin typeface="Century" panose="02040604050505020304" pitchFamily="18" charset="0"/>
                  </a:rPr>
                  <a:t>is </a:t>
                </a:r>
                <a:r>
                  <a:rPr lang="en-US" altLang="zh-CN" sz="2000" dirty="0">
                    <a:latin typeface="Century" panose="020406040505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altLang="zh-CN" sz="2000" dirty="0" smtClean="0">
                    <a:latin typeface="Century" panose="02040604050505020304" pitchFamily="18" charset="0"/>
                  </a:rPr>
                  <a:t> dibaryon</a:t>
                </a:r>
                <a:r>
                  <a:rPr lang="en-US" altLang="zh-CN" sz="2000" dirty="0">
                    <a:latin typeface="Century" panose="02040604050505020304" pitchFamily="18" charset="0"/>
                  </a:rPr>
                  <a:t>.</a:t>
                </a:r>
              </a:p>
              <a:p>
                <a:r>
                  <a:rPr lang="en-US" altLang="zh-CN" sz="2000" dirty="0">
                    <a:latin typeface="Century" panose="02040604050505020304" pitchFamily="18" charset="0"/>
                  </a:rPr>
                  <a:t>The strange </a:t>
                </a:r>
                <a:r>
                  <a:rPr lang="en-US" altLang="zh-CN" sz="2000" dirty="0" err="1">
                    <a:latin typeface="Century" panose="02040604050505020304" pitchFamily="18" charset="0"/>
                  </a:rPr>
                  <a:t>dibaryon</a:t>
                </a:r>
                <a:r>
                  <a:rPr lang="en-US" altLang="zh-CN" sz="2000" dirty="0">
                    <a:latin typeface="Century" panose="02040604050505020304" pitchFamily="18" charset="0"/>
                  </a:rPr>
                  <a:t> masses obtained from this mass formula are different from the dynamical quark model calculation. The later obtained the masses are:   (in MeV)                                                                                                           </a:t>
                </a:r>
              </a:p>
              <a:p>
                <a:pPr marL="0" indent="0">
                  <a:buNone/>
                </a:pPr>
                <a:r>
                  <a:rPr lang="en-US" altLang="zh-CN" sz="2000" dirty="0" smtClean="0">
                    <a:latin typeface="Century" panose="020406040505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230</m:t>
                    </m:r>
                  </m:oMath>
                </a14:m>
                <a:r>
                  <a:rPr lang="en-US" altLang="zh-CN" sz="2000" dirty="0">
                    <a:latin typeface="Century" panose="02040604050505020304" pitchFamily="18" charset="0"/>
                  </a:rPr>
                  <a:t>,</a:t>
                </a:r>
                <a:r>
                  <a:rPr lang="en-US" altLang="zh-CN" sz="2000" dirty="0" smtClean="0">
                    <a:latin typeface="Century" panose="020406040505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m:rPr>
                        <m:sty m:val="p"/>
                      </m:rPr>
                      <a:rPr lang="el-GR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=2550 −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3</m:t>
                    </m:r>
                  </m:oMath>
                </a14:m>
                <a:r>
                  <a:rPr lang="en-US" altLang="zh-CN" sz="2000" dirty="0" smtClean="0">
                    <a:latin typeface="Century" panose="020406040505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ΩΩ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600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3300</m:t>
                    </m:r>
                  </m:oMath>
                </a14:m>
                <a:r>
                  <a:rPr lang="en-US" altLang="zh-CN" sz="2000" dirty="0">
                    <a:latin typeface="Century" panose="020406040505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27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738187" y="1047449"/>
                <a:ext cx="9519910" cy="5227227"/>
              </a:xfrm>
              <a:blipFill>
                <a:blip r:embed="rId3"/>
                <a:stretch>
                  <a:fillRect l="-256" r="-23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784" name="页脚占位符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>
                <a:solidFill>
                  <a:schemeClr val="bg1"/>
                </a:solidFill>
              </a:rPr>
              <a:t>IOPP Forum, 2021.1</a:t>
            </a:r>
            <a:endParaRPr lang="en-US" altLang="zh-C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8927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693683" y="428624"/>
            <a:ext cx="9367892" cy="549277"/>
          </a:xfrm>
        </p:spPr>
        <p:txBody>
          <a:bodyPr/>
          <a:lstStyle/>
          <a:p>
            <a:r>
              <a:rPr lang="en-US" altLang="zh-CN" sz="3600" b="1" i="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Quark Model</a:t>
            </a:r>
            <a:endParaRPr lang="zh-CN" altLang="en-US" sz="3600" b="1" i="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738187" y="1047449"/>
            <a:ext cx="9519910" cy="5227227"/>
          </a:xfrm>
        </p:spPr>
        <p:txBody>
          <a:bodyPr/>
          <a:lstStyle/>
          <a:p>
            <a:r>
              <a:rPr lang="en-US" altLang="zh-CN" sz="2000" dirty="0">
                <a:latin typeface="Century" panose="02040604050505020304" pitchFamily="18" charset="0"/>
              </a:rPr>
              <a:t>Naïve quark model (Glashow-</a:t>
            </a:r>
            <a:r>
              <a:rPr lang="en-US" altLang="zh-CN" sz="2000" dirty="0" err="1">
                <a:latin typeface="Century" panose="02040604050505020304" pitchFamily="18" charset="0"/>
              </a:rPr>
              <a:t>Isgur</a:t>
            </a:r>
            <a:r>
              <a:rPr lang="en-US" altLang="zh-CN" sz="2000" dirty="0">
                <a:latin typeface="Century" panose="020406040505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altLang="zh-CN" sz="2000" dirty="0">
                <a:latin typeface="Century" panose="02040604050505020304" pitchFamily="18" charset="0"/>
              </a:rPr>
              <a:t>     A. De </a:t>
            </a:r>
            <a:r>
              <a:rPr lang="en-US" altLang="zh-CN" sz="2000" dirty="0" err="1">
                <a:latin typeface="Century" panose="02040604050505020304" pitchFamily="18" charset="0"/>
              </a:rPr>
              <a:t>Rujula</a:t>
            </a:r>
            <a:r>
              <a:rPr lang="en-US" altLang="zh-CN" sz="2000" dirty="0">
                <a:latin typeface="Century" panose="02040604050505020304" pitchFamily="18" charset="0"/>
              </a:rPr>
              <a:t>, H. </a:t>
            </a:r>
            <a:r>
              <a:rPr lang="en-US" altLang="zh-CN" sz="2000" dirty="0" err="1">
                <a:latin typeface="Century" panose="02040604050505020304" pitchFamily="18" charset="0"/>
              </a:rPr>
              <a:t>Georgi</a:t>
            </a:r>
            <a:r>
              <a:rPr lang="en-US" altLang="zh-CN" sz="2000" dirty="0">
                <a:latin typeface="Century" panose="02040604050505020304" pitchFamily="18" charset="0"/>
              </a:rPr>
              <a:t>, S. L. Glashow</a:t>
            </a:r>
            <a:r>
              <a:rPr lang="en-US" altLang="zh-CN" sz="2000" dirty="0" smtClean="0">
                <a:latin typeface="Century" panose="02040604050505020304" pitchFamily="18" charset="0"/>
              </a:rPr>
              <a:t>, </a:t>
            </a:r>
            <a:r>
              <a:rPr lang="en-US" altLang="zh-CN" sz="2000" i="1" dirty="0" smtClean="0">
                <a:latin typeface="Century" panose="02040604050505020304" pitchFamily="18" charset="0"/>
              </a:rPr>
              <a:t>Hadron masses in a gauge theory</a:t>
            </a:r>
            <a:r>
              <a:rPr lang="en-US" altLang="zh-CN" sz="2000" dirty="0" smtClean="0">
                <a:latin typeface="Century" panose="02040604050505020304" pitchFamily="18" charset="0"/>
              </a:rPr>
              <a:t>,   </a:t>
            </a:r>
          </a:p>
          <a:p>
            <a:pPr marL="0" indent="0">
              <a:buNone/>
            </a:pPr>
            <a:r>
              <a:rPr lang="en-US" altLang="zh-CN" sz="2000" dirty="0">
                <a:latin typeface="Century" panose="02040604050505020304" pitchFamily="18" charset="0"/>
              </a:rPr>
              <a:t> </a:t>
            </a:r>
            <a:r>
              <a:rPr lang="en-US" altLang="zh-CN" sz="2000" dirty="0" smtClean="0">
                <a:latin typeface="Century" panose="02040604050505020304" pitchFamily="18" charset="0"/>
              </a:rPr>
              <a:t>    PRD 12 (1975) 147</a:t>
            </a:r>
          </a:p>
          <a:p>
            <a:pPr marL="0" indent="0">
              <a:buNone/>
            </a:pPr>
            <a:r>
              <a:rPr lang="en-US" altLang="zh-CN" sz="2000" dirty="0">
                <a:latin typeface="Century" panose="02040604050505020304" pitchFamily="18" charset="0"/>
              </a:rPr>
              <a:t> </a:t>
            </a:r>
            <a:r>
              <a:rPr lang="en-US" altLang="zh-CN" sz="2000" dirty="0" smtClean="0">
                <a:latin typeface="Century" panose="02040604050505020304" pitchFamily="18" charset="0"/>
              </a:rPr>
              <a:t>    N. </a:t>
            </a:r>
            <a:r>
              <a:rPr lang="en-US" altLang="zh-CN" sz="2000" dirty="0" err="1" smtClean="0">
                <a:latin typeface="Century" panose="02040604050505020304" pitchFamily="18" charset="0"/>
              </a:rPr>
              <a:t>Isgur</a:t>
            </a:r>
            <a:r>
              <a:rPr lang="en-US" altLang="zh-CN" sz="2000" dirty="0" smtClean="0">
                <a:latin typeface="Century" panose="02040604050505020304" pitchFamily="18" charset="0"/>
              </a:rPr>
              <a:t>, G. Karl, PRD 18 (1978) 4187; 19(1979) 2653; 20 (1979) 1191; …</a:t>
            </a:r>
          </a:p>
          <a:p>
            <a:pPr marL="0" indent="0">
              <a:buNone/>
            </a:pPr>
            <a:r>
              <a:rPr lang="en-US" altLang="zh-CN" sz="2000" dirty="0">
                <a:latin typeface="Century" panose="02040604050505020304" pitchFamily="18" charset="0"/>
              </a:rPr>
              <a:t> </a:t>
            </a:r>
            <a:r>
              <a:rPr lang="en-US" altLang="zh-CN" sz="2000" dirty="0" smtClean="0">
                <a:latin typeface="Century" panose="02040604050505020304" pitchFamily="18" charset="0"/>
              </a:rPr>
              <a:t>    S. Godfrey, N. </a:t>
            </a:r>
            <a:r>
              <a:rPr lang="en-US" altLang="zh-CN" sz="2000" dirty="0" err="1" smtClean="0">
                <a:latin typeface="Century" panose="02040604050505020304" pitchFamily="18" charset="0"/>
              </a:rPr>
              <a:t>Isgur</a:t>
            </a:r>
            <a:r>
              <a:rPr lang="en-US" altLang="zh-CN" sz="2000" dirty="0" smtClean="0">
                <a:latin typeface="Century" panose="02040604050505020304" pitchFamily="18" charset="0"/>
              </a:rPr>
              <a:t>, PRD 32 (1985) 189.</a:t>
            </a:r>
            <a:endParaRPr lang="en-US" altLang="zh-CN" sz="2000" dirty="0">
              <a:latin typeface="Century" panose="02040604050505020304" pitchFamily="18" charset="0"/>
            </a:endParaRPr>
          </a:p>
          <a:p>
            <a:endParaRPr lang="en-US" altLang="zh-CN" sz="2000" dirty="0" smtClean="0">
              <a:latin typeface="Century" panose="02040604050505020304" pitchFamily="18" charset="0"/>
            </a:endParaRPr>
          </a:p>
          <a:p>
            <a:r>
              <a:rPr lang="en-US" altLang="zh-CN" sz="2000" dirty="0" smtClean="0">
                <a:latin typeface="Century" panose="02040604050505020304" pitchFamily="18" charset="0"/>
              </a:rPr>
              <a:t>Quark model (color confinement + OGE):  </a:t>
            </a:r>
          </a:p>
          <a:p>
            <a:pPr marL="0" indent="0">
              <a:buNone/>
            </a:pPr>
            <a:r>
              <a:rPr lang="en-US" altLang="zh-CN" sz="2000" dirty="0">
                <a:latin typeface="Century" panose="02040604050505020304" pitchFamily="18" charset="0"/>
              </a:rPr>
              <a:t> </a:t>
            </a:r>
            <a:r>
              <a:rPr lang="en-US" altLang="zh-CN" sz="2000" dirty="0" smtClean="0">
                <a:latin typeface="Century" panose="02040604050505020304" pitchFamily="18" charset="0"/>
              </a:rPr>
              <a:t>                            a  good description of  hadron properties.</a:t>
            </a:r>
          </a:p>
          <a:p>
            <a:endParaRPr lang="en-US" altLang="zh-CN" sz="2000" dirty="0">
              <a:latin typeface="Century" panose="02040604050505020304" pitchFamily="18" charset="0"/>
            </a:endParaRPr>
          </a:p>
          <a:p>
            <a:r>
              <a:rPr lang="en-US" altLang="zh-CN" sz="2000" dirty="0">
                <a:latin typeface="Century" panose="02040604050505020304" pitchFamily="18" charset="0"/>
              </a:rPr>
              <a:t>Baryon-baryon </a:t>
            </a:r>
            <a:r>
              <a:rPr lang="en-US" altLang="zh-CN" sz="2000" dirty="0" smtClean="0">
                <a:latin typeface="Century" panose="02040604050505020304" pitchFamily="18" charset="0"/>
              </a:rPr>
              <a:t>interactions: fail</a:t>
            </a:r>
          </a:p>
          <a:p>
            <a:pPr marL="0" indent="0">
              <a:buNone/>
            </a:pPr>
            <a:r>
              <a:rPr lang="en-US" altLang="zh-CN" sz="2000" dirty="0">
                <a:latin typeface="Century" panose="02040604050505020304" pitchFamily="18" charset="0"/>
              </a:rPr>
              <a:t> </a:t>
            </a:r>
            <a:r>
              <a:rPr lang="en-US" altLang="zh-CN" sz="2000" dirty="0" smtClean="0">
                <a:latin typeface="Century" panose="02040604050505020304" pitchFamily="18" charset="0"/>
              </a:rPr>
              <a:t>    Nucleon-nucleon interaction: repulsive core:  </a:t>
            </a:r>
            <a:r>
              <a:rPr lang="en-US" altLang="zh-CN" sz="2000" dirty="0" smtClean="0">
                <a:solidFill>
                  <a:srgbClr val="00B050"/>
                </a:solidFill>
                <a:latin typeface="Century" panose="02040604050505020304" pitchFamily="18" charset="0"/>
              </a:rPr>
              <a:t>yes</a:t>
            </a:r>
            <a:r>
              <a:rPr lang="en-US" altLang="zh-CN" sz="2000" dirty="0" smtClean="0">
                <a:latin typeface="Century" panose="02040604050505020304" pitchFamily="18" charset="0"/>
              </a:rPr>
              <a:t>,</a:t>
            </a:r>
          </a:p>
          <a:p>
            <a:pPr marL="0" indent="0">
              <a:buNone/>
            </a:pPr>
            <a:r>
              <a:rPr lang="en-US" altLang="zh-CN" sz="2000" dirty="0">
                <a:latin typeface="Century" panose="02040604050505020304" pitchFamily="18" charset="0"/>
              </a:rPr>
              <a:t> </a:t>
            </a:r>
            <a:r>
              <a:rPr lang="en-US" altLang="zh-CN" sz="2000" dirty="0" smtClean="0">
                <a:latin typeface="Century" panose="02040604050505020304" pitchFamily="18" charset="0"/>
              </a:rPr>
              <a:t>                                                      intermediate attraction: </a:t>
            </a:r>
            <a:r>
              <a:rPr lang="en-US" altLang="zh-CN" sz="2000" dirty="0" smtClean="0">
                <a:solidFill>
                  <a:srgbClr val="C00000"/>
                </a:solidFill>
                <a:latin typeface="Century" panose="02040604050505020304" pitchFamily="18" charset="0"/>
              </a:rPr>
              <a:t>no</a:t>
            </a:r>
            <a:r>
              <a:rPr lang="en-US" altLang="zh-CN" sz="2000" dirty="0" smtClean="0">
                <a:latin typeface="Century" panose="02040604050505020304" pitchFamily="18" charset="0"/>
              </a:rPr>
              <a:t>     </a:t>
            </a:r>
            <a:endParaRPr lang="en-US" altLang="zh-CN" sz="2000" dirty="0">
              <a:latin typeface="Century" panose="02040604050505020304" pitchFamily="18" charset="0"/>
            </a:endParaRPr>
          </a:p>
        </p:txBody>
      </p:sp>
      <p:sp>
        <p:nvSpPr>
          <p:cNvPr id="32784" name="页脚占位符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>
                <a:solidFill>
                  <a:schemeClr val="bg1"/>
                </a:solidFill>
              </a:rPr>
              <a:t>IOPP Forum, 2021.1</a:t>
            </a:r>
            <a:endParaRPr lang="en-US" altLang="zh-C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971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693683" y="428624"/>
            <a:ext cx="9367892" cy="549277"/>
          </a:xfrm>
        </p:spPr>
        <p:txBody>
          <a:bodyPr/>
          <a:lstStyle/>
          <a:p>
            <a:r>
              <a:rPr lang="en-US" altLang="zh-CN" sz="3600" b="1" i="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Two approaches:</a:t>
            </a:r>
            <a:endParaRPr lang="zh-CN" altLang="en-US" sz="3600" b="1" i="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738187" y="1047449"/>
            <a:ext cx="9519910" cy="5227227"/>
          </a:xfrm>
        </p:spPr>
        <p:txBody>
          <a:bodyPr/>
          <a:lstStyle/>
          <a:p>
            <a:r>
              <a:rPr lang="en-US" altLang="zh-CN" sz="2000" dirty="0" smtClean="0">
                <a:latin typeface="Century" panose="02040604050505020304" pitchFamily="18" charset="0"/>
              </a:rPr>
              <a:t>Hybrid quark </a:t>
            </a:r>
            <a:r>
              <a:rPr lang="en-US" altLang="zh-CN" sz="2000" dirty="0">
                <a:latin typeface="Century" panose="02040604050505020304" pitchFamily="18" charset="0"/>
              </a:rPr>
              <a:t>model </a:t>
            </a:r>
            <a:r>
              <a:rPr lang="en-US" altLang="zh-CN" sz="2000" dirty="0" smtClean="0">
                <a:latin typeface="Century" panose="02040604050505020304" pitchFamily="18" charset="0"/>
              </a:rPr>
              <a:t>--- Chiral quark model</a:t>
            </a:r>
            <a:endParaRPr lang="en-US" altLang="zh-CN" sz="2000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altLang="zh-CN" sz="2000" dirty="0">
                <a:latin typeface="Century" panose="02040604050505020304" pitchFamily="18" charset="0"/>
              </a:rPr>
              <a:t>     </a:t>
            </a:r>
            <a:r>
              <a:rPr lang="en-US" altLang="zh-CN" sz="2000" dirty="0" smtClean="0">
                <a:latin typeface="Century" panose="02040604050505020304" pitchFamily="18" charset="0"/>
              </a:rPr>
              <a:t>        meson exchange between quarks introduced</a:t>
            </a:r>
          </a:p>
          <a:p>
            <a:pPr marL="0" indent="0">
              <a:buNone/>
            </a:pPr>
            <a:r>
              <a:rPr lang="en-US" altLang="zh-CN" sz="2000" dirty="0">
                <a:latin typeface="Century" panose="02040604050505020304" pitchFamily="18" charset="0"/>
              </a:rPr>
              <a:t> </a:t>
            </a:r>
            <a:r>
              <a:rPr lang="en-US" altLang="zh-CN" sz="2000" dirty="0" smtClean="0">
                <a:latin typeface="Century" panose="02040604050505020304" pitchFamily="18" charset="0"/>
              </a:rPr>
              <a:t>            Background: chiral symmetry spontaneous breaking</a:t>
            </a:r>
          </a:p>
          <a:p>
            <a:pPr marL="0" indent="0">
              <a:buNone/>
            </a:pPr>
            <a:r>
              <a:rPr lang="en-US" altLang="zh-CN" sz="2000" dirty="0" smtClean="0">
                <a:latin typeface="Century" panose="02040604050505020304" pitchFamily="18" charset="0"/>
              </a:rPr>
              <a:t>     Tokyo group, IHEP group, Salamanca group</a:t>
            </a:r>
            <a:endParaRPr lang="en-US" altLang="zh-CN" sz="2000" dirty="0">
              <a:latin typeface="Century" panose="02040604050505020304" pitchFamily="18" charset="0"/>
            </a:endParaRPr>
          </a:p>
          <a:p>
            <a:endParaRPr lang="en-US" altLang="zh-CN" sz="2000" dirty="0" smtClean="0">
              <a:latin typeface="Century" panose="02040604050505020304" pitchFamily="18" charset="0"/>
            </a:endParaRPr>
          </a:p>
          <a:p>
            <a:r>
              <a:rPr lang="en-US" altLang="zh-CN" sz="2000" dirty="0" smtClean="0">
                <a:latin typeface="Century" panose="02040604050505020304" pitchFamily="18" charset="0"/>
              </a:rPr>
              <a:t>Quark delocalization color screening model</a:t>
            </a:r>
          </a:p>
          <a:p>
            <a:pPr marL="0" indent="0">
              <a:buNone/>
            </a:pPr>
            <a:r>
              <a:rPr lang="en-US" altLang="zh-CN" sz="2000" dirty="0" smtClean="0">
                <a:latin typeface="Century" panose="02040604050505020304" pitchFamily="18" charset="0"/>
              </a:rPr>
              <a:t>             quark delocalization: enlarge the model space</a:t>
            </a:r>
          </a:p>
          <a:p>
            <a:pPr marL="0" indent="0">
              <a:buNone/>
            </a:pPr>
            <a:r>
              <a:rPr lang="en-US" altLang="zh-CN" sz="2000" dirty="0">
                <a:latin typeface="Century" panose="02040604050505020304" pitchFamily="18" charset="0"/>
              </a:rPr>
              <a:t> </a:t>
            </a:r>
            <a:r>
              <a:rPr lang="en-US" altLang="zh-CN" sz="2000" dirty="0" smtClean="0">
                <a:latin typeface="Century" panose="02040604050505020304" pitchFamily="18" charset="0"/>
              </a:rPr>
              <a:t>            color screening: modify the color confinement</a:t>
            </a:r>
          </a:p>
          <a:p>
            <a:pPr marL="0" indent="0">
              <a:buNone/>
            </a:pPr>
            <a:r>
              <a:rPr lang="en-US" altLang="zh-CN" sz="2000" dirty="0">
                <a:latin typeface="Century" panose="02040604050505020304" pitchFamily="18" charset="0"/>
              </a:rPr>
              <a:t> </a:t>
            </a:r>
            <a:r>
              <a:rPr lang="en-US" altLang="zh-CN" sz="2000" dirty="0" smtClean="0">
                <a:latin typeface="Century" panose="02040604050505020304" pitchFamily="18" charset="0"/>
              </a:rPr>
              <a:t>    Nanjing group</a:t>
            </a:r>
          </a:p>
          <a:p>
            <a:pPr marL="0" indent="0">
              <a:buNone/>
            </a:pPr>
            <a:endParaRPr lang="en-US" altLang="zh-CN" sz="2000" dirty="0">
              <a:latin typeface="Century" panose="02040604050505020304" pitchFamily="18" charset="0"/>
            </a:endParaRPr>
          </a:p>
          <a:p>
            <a:r>
              <a:rPr lang="en-US" altLang="zh-CN" sz="2000" dirty="0" smtClean="0">
                <a:latin typeface="Century" panose="02040604050505020304" pitchFamily="18" charset="0"/>
              </a:rPr>
              <a:t>Both approaches give a good description of hadron-hadron interactions</a:t>
            </a:r>
            <a:endParaRPr lang="en-US" altLang="zh-CN" sz="2000" dirty="0">
              <a:latin typeface="Century" panose="02040604050505020304" pitchFamily="18" charset="0"/>
            </a:endParaRPr>
          </a:p>
        </p:txBody>
      </p:sp>
      <p:sp>
        <p:nvSpPr>
          <p:cNvPr id="32784" name="页脚占位符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>
                <a:solidFill>
                  <a:schemeClr val="bg1"/>
                </a:solidFill>
              </a:rPr>
              <a:t>IOPP Forum, 2021.1</a:t>
            </a:r>
            <a:endParaRPr lang="en-US" altLang="zh-C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727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2353" y="417100"/>
            <a:ext cx="7615152" cy="685800"/>
          </a:xfrm>
        </p:spPr>
        <p:txBody>
          <a:bodyPr/>
          <a:lstStyle/>
          <a:p>
            <a:r>
              <a:rPr lang="en-US" altLang="zh-CN" dirty="0" smtClean="0"/>
              <a:t>The </a:t>
            </a:r>
            <a:r>
              <a:rPr lang="en-US" altLang="zh-CN" dirty="0"/>
              <a:t>chiral quark model (</a:t>
            </a:r>
            <a:r>
              <a:rPr lang="en-US" altLang="zh-CN" dirty="0" err="1"/>
              <a:t>ChQM</a:t>
            </a:r>
            <a:r>
              <a:rPr lang="en-US" altLang="zh-CN" dirty="0"/>
              <a:t>) 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856801" y="1260679"/>
            <a:ext cx="5044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In </a:t>
            </a:r>
            <a:r>
              <a:rPr lang="en-US" altLang="zh-CN" sz="2400" dirty="0" err="1" smtClean="0"/>
              <a:t>ChQM</a:t>
            </a:r>
            <a:r>
              <a:rPr lang="en-US" altLang="zh-CN" sz="2400" dirty="0" smtClean="0"/>
              <a:t>:</a:t>
            </a:r>
            <a:endParaRPr lang="zh-CN" altLang="en-US" sz="24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IOPP Forum, 2021.1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92222" y="2358591"/>
            <a:ext cx="157081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0070C0"/>
                </a:solidFill>
              </a:rPr>
              <a:t>Color confinement + </a:t>
            </a:r>
          </a:p>
          <a:p>
            <a:r>
              <a:rPr lang="en-US" altLang="zh-CN" sz="2000" dirty="0" smtClean="0">
                <a:solidFill>
                  <a:srgbClr val="0070C0"/>
                </a:solidFill>
              </a:rPr>
              <a:t>One gluon exchange </a:t>
            </a:r>
          </a:p>
          <a:p>
            <a:r>
              <a:rPr lang="en-US" altLang="zh-CN" sz="2000" dirty="0" smtClean="0">
                <a:solidFill>
                  <a:srgbClr val="0070C0"/>
                </a:solidFill>
              </a:rPr>
              <a:t>+ </a:t>
            </a:r>
          </a:p>
          <a:p>
            <a:r>
              <a:rPr lang="en-US" altLang="zh-CN" sz="2000" dirty="0" smtClean="0">
                <a:solidFill>
                  <a:srgbClr val="0070C0"/>
                </a:solidFill>
              </a:rPr>
              <a:t>One boson exchange</a:t>
            </a:r>
            <a:endParaRPr lang="zh-CN" altLang="en-US" sz="2000" baseline="30000" dirty="0">
              <a:solidFill>
                <a:srgbClr val="0070C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97147" y="5915481"/>
            <a:ext cx="508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Times-Bold"/>
              </a:rPr>
              <a:t> J. </a:t>
            </a:r>
            <a:r>
              <a:rPr lang="en-US" altLang="zh-CN" b="1" dirty="0" err="1" smtClean="0">
                <a:latin typeface="Times-Bold"/>
              </a:rPr>
              <a:t>Vijande</a:t>
            </a:r>
            <a:r>
              <a:rPr lang="en-US" altLang="zh-CN" b="1" dirty="0" smtClean="0">
                <a:latin typeface="Times-Bold"/>
              </a:rPr>
              <a:t>, et al., JPG</a:t>
            </a:r>
            <a:r>
              <a:rPr lang="en-US" altLang="zh-CN" b="1" dirty="0" smtClean="0"/>
              <a:t>31 </a:t>
            </a:r>
            <a:r>
              <a:rPr lang="en-US" altLang="zh-CN" dirty="0"/>
              <a:t>(2005) </a:t>
            </a:r>
            <a:r>
              <a:rPr lang="en-US" altLang="zh-CN" dirty="0" smtClean="0"/>
              <a:t>481</a:t>
            </a:r>
            <a:endParaRPr lang="zh-CN" altLang="en-US" dirty="0"/>
          </a:p>
        </p:txBody>
      </p:sp>
      <p:sp>
        <p:nvSpPr>
          <p:cNvPr id="11" name="内容占位符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 </a:t>
            </a:r>
            <a:endParaRPr lang="zh-CN" altLang="en-US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147" y="1102900"/>
            <a:ext cx="723900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53749"/>
      </p:ext>
    </p:extLst>
  </p:cSld>
  <p:clrMapOvr>
    <a:masterClrMapping/>
  </p:clrMapOvr>
  <p:transition advTm="32403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IOPP Forum, 2021.1</a:t>
            </a:r>
            <a:endParaRPr lang="en-US" altLang="zh-CN"/>
          </a:p>
        </p:txBody>
      </p:sp>
      <p:sp>
        <p:nvSpPr>
          <p:cNvPr id="159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36874" y="226577"/>
            <a:ext cx="9320280" cy="11430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lang="en-US" altLang="zh-CN" i="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QDCSM </a:t>
            </a:r>
            <a:r>
              <a:rPr lang="en-US" altLang="zh-CN" sz="2400" i="0" dirty="0" smtClean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400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F.Wang</a:t>
            </a:r>
            <a:r>
              <a:rPr lang="en-US" altLang="zh-CN" sz="240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 (Nanjing University)  PRL69(1992)2901</a:t>
            </a:r>
            <a:r>
              <a:rPr lang="en-US" altLang="zh-CN" sz="240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en-US" altLang="zh-CN" dirty="0"/>
              <a:t/>
            </a:r>
            <a:br>
              <a:rPr lang="en-US" altLang="zh-CN" dirty="0"/>
            </a:br>
            <a:endParaRPr lang="en-US" altLang="zh-CN" i="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747" name="Rectangle 3"/>
              <p:cNvSpPr>
                <a:spLocks noGrp="1" noRot="1" noChangeArrowheads="1"/>
              </p:cNvSpPr>
              <p:nvPr>
                <p:ph type="body" sz="half" idx="1"/>
              </p:nvPr>
            </p:nvSpPr>
            <p:spPr>
              <a:xfrm>
                <a:off x="736874" y="5168572"/>
                <a:ext cx="11119945" cy="1326821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zh-CN" sz="2000" dirty="0" smtClean="0">
                    <a:solidFill>
                      <a:srgbClr val="FF3300"/>
                    </a:solidFill>
                  </a:rPr>
                  <a:t>color </a:t>
                </a:r>
                <a:r>
                  <a:rPr lang="en-US" altLang="zh-CN" sz="2000" dirty="0">
                    <a:solidFill>
                      <a:srgbClr val="FF3300"/>
                    </a:solidFill>
                  </a:rPr>
                  <a:t>screening</a:t>
                </a:r>
                <a:r>
                  <a:rPr lang="zh-CN" altLang="en-US" sz="2000" dirty="0" smtClean="0"/>
                  <a:t>：                                            </a:t>
                </a:r>
                <a:r>
                  <a:rPr lang="en-US" altLang="zh-CN" sz="2000" dirty="0" smtClean="0"/>
                  <a:t>   the </a:t>
                </a:r>
                <a:r>
                  <a:rPr lang="en-US" altLang="zh-CN" sz="2000" dirty="0">
                    <a:hlinkClick r:id="rId2" action="ppaction://hlinksldjump"/>
                  </a:rPr>
                  <a:t>color structure</a:t>
                </a:r>
                <a:r>
                  <a:rPr lang="en-US" altLang="zh-CN" sz="2000" dirty="0"/>
                  <a:t> is taken into consideration</a:t>
                </a:r>
                <a:endParaRPr lang="zh-CN" altLang="en-US" sz="2000" dirty="0"/>
              </a:p>
              <a:p>
                <a:pPr>
                  <a:lnSpc>
                    <a:spcPct val="90000"/>
                  </a:lnSpc>
                  <a:buNone/>
                </a:pPr>
                <a:r>
                  <a:rPr lang="zh-CN" altLang="en-US" sz="2000" dirty="0"/>
                  <a:t>       </a:t>
                </a:r>
                <a:r>
                  <a:rPr lang="en-US" altLang="zh-CN" sz="2000" dirty="0" err="1" smtClean="0"/>
                  <a:t>qq</a:t>
                </a:r>
                <a:r>
                  <a:rPr lang="en-US" altLang="zh-CN" sz="2000" dirty="0" smtClean="0"/>
                  <a:t> </a:t>
                </a:r>
                <a:r>
                  <a:rPr lang="en-US" altLang="zh-CN" sz="2000" dirty="0"/>
                  <a:t>interaction: </a:t>
                </a:r>
                <a:r>
                  <a:rPr lang="en-US" altLang="zh-CN" sz="2000" dirty="0" smtClean="0"/>
                  <a:t> </a:t>
                </a:r>
                <a:r>
                  <a:rPr lang="en-US" altLang="zh-CN" sz="2000" dirty="0" smtClean="0">
                    <a:solidFill>
                      <a:schemeClr val="tx2"/>
                    </a:solidFill>
                  </a:rPr>
                  <a:t>inside</a:t>
                </a:r>
                <a:r>
                  <a:rPr lang="en-US" altLang="zh-CN" sz="2000" dirty="0" smtClean="0"/>
                  <a:t> baryon                              </a:t>
                </a:r>
                <a:r>
                  <a:rPr lang="en-US" altLang="zh-CN" sz="2000" dirty="0"/>
                  <a:t>three gluons exchange </a:t>
                </a:r>
                <a:r>
                  <a:rPr lang="en-US" altLang="zh-CN" sz="2000" dirty="0" smtClean="0"/>
                  <a:t>=0</a:t>
                </a:r>
                <a:r>
                  <a:rPr lang="en-US" altLang="zh-CN" sz="2000" dirty="0" smtClean="0">
                    <a:sym typeface="Wingdings" panose="05000000000000000000" pitchFamily="2" charset="2"/>
                  </a:rPr>
                  <a:t> </a:t>
                </a:r>
                <a:r>
                  <a:rPr lang="en-US" altLang="zh-CN" sz="2000" dirty="0">
                    <a:sym typeface="Wingdings" panose="05000000000000000000" pitchFamily="2" charset="2"/>
                  </a:rPr>
                  <a:t>(inside baryon)</a:t>
                </a: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altLang="zh-CN" sz="2000" dirty="0" smtClean="0"/>
                  <a:t>                               </a:t>
                </a:r>
                <a:r>
                  <a:rPr lang="en-US" altLang="zh-CN" sz="2000" dirty="0">
                    <a:solidFill>
                      <a:schemeClr val="accent2"/>
                    </a:solidFill>
                  </a:rPr>
                  <a:t>outside</a:t>
                </a:r>
                <a:r>
                  <a:rPr lang="en-US" altLang="zh-CN" sz="2000" dirty="0"/>
                  <a:t> baryon </a:t>
                </a:r>
                <a:r>
                  <a:rPr lang="en-US" altLang="zh-CN" sz="2000" dirty="0" smtClean="0"/>
                  <a:t>    different                                               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altLang="zh-CN" sz="2000" dirty="0" smtClean="0"/>
                  <a:t> </a:t>
                </a:r>
                <a:r>
                  <a:rPr lang="en-US" altLang="zh-CN" sz="2000" dirty="0"/>
                  <a:t>0 (outside baryons</a:t>
                </a:r>
                <a:r>
                  <a:rPr lang="en-US" altLang="zh-CN" sz="2000" dirty="0" smtClean="0"/>
                  <a:t>)</a:t>
                </a:r>
                <a:endParaRPr lang="en-US" altLang="zh-CN" sz="2000" dirty="0"/>
              </a:p>
            </p:txBody>
          </p:sp>
        </mc:Choice>
        <mc:Fallback xmlns="">
          <p:sp>
            <p:nvSpPr>
              <p:cNvPr id="1597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736874" y="5168572"/>
                <a:ext cx="11119945" cy="1326821"/>
              </a:xfrm>
              <a:blipFill>
                <a:blip r:embed="rId3"/>
                <a:stretch>
                  <a:fillRect l="-219" t="-50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750" name="AutoShape 6"/>
          <p:cNvSpPr>
            <a:spLocks/>
          </p:cNvSpPr>
          <p:nvPr/>
        </p:nvSpPr>
        <p:spPr bwMode="auto">
          <a:xfrm>
            <a:off x="4726974" y="5691024"/>
            <a:ext cx="71437" cy="360363"/>
          </a:xfrm>
          <a:prstGeom prst="rightBrace">
            <a:avLst>
              <a:gd name="adj1" fmla="val 4203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9754" name="AutoShape 10"/>
          <p:cNvSpPr>
            <a:spLocks/>
          </p:cNvSpPr>
          <p:nvPr/>
        </p:nvSpPr>
        <p:spPr bwMode="auto">
          <a:xfrm>
            <a:off x="3359151" y="4221164"/>
            <a:ext cx="73025" cy="503237"/>
          </a:xfrm>
          <a:prstGeom prst="leftBrace">
            <a:avLst>
              <a:gd name="adj1" fmla="val 5742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08" y="1051965"/>
            <a:ext cx="9537496" cy="399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678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IOPP Forum, 2021.1</a:t>
            </a:r>
            <a:endParaRPr lang="en-US" altLang="zh-CN"/>
          </a:p>
        </p:txBody>
      </p:sp>
      <p:sp>
        <p:nvSpPr>
          <p:cNvPr id="160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 </a:t>
            </a:r>
          </a:p>
        </p:txBody>
      </p:sp>
      <p:sp>
        <p:nvSpPr>
          <p:cNvPr id="16077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725214" y="1103586"/>
            <a:ext cx="9547500" cy="502257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400" dirty="0">
                <a:solidFill>
                  <a:srgbClr val="FF3300"/>
                </a:solidFill>
              </a:rPr>
              <a:t>Quark delocalization</a:t>
            </a:r>
            <a:r>
              <a:rPr lang="en-US" altLang="zh-CN" sz="2400" dirty="0"/>
              <a:t>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CN" sz="2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CN" sz="2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CN" sz="2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CN" sz="2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400" dirty="0" smtClean="0"/>
              <a:t>     </a:t>
            </a:r>
            <a:r>
              <a:rPr lang="en-US" altLang="zh-CN" sz="2400" dirty="0"/>
              <a:t>the parameter </a:t>
            </a:r>
            <a:r>
              <a:rPr lang="el-GR" altLang="zh-CN" sz="2400" dirty="0" smtClean="0">
                <a:solidFill>
                  <a:srgbClr val="C00000"/>
                </a:solidFill>
              </a:rPr>
              <a:t>ε</a:t>
            </a:r>
            <a:r>
              <a:rPr lang="en-US" altLang="zh-CN" sz="2400" dirty="0" smtClean="0"/>
              <a:t> is </a:t>
            </a:r>
            <a:r>
              <a:rPr lang="en-US" altLang="zh-CN" sz="2400" dirty="0"/>
              <a:t>determined by system dynamics</a:t>
            </a:r>
            <a:r>
              <a:rPr lang="zh-CN" altLang="en-US" sz="2400" dirty="0"/>
              <a:t>。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sz="2400" dirty="0"/>
              <a:t>    </a:t>
            </a:r>
            <a:endParaRPr lang="zh-CN" altLang="zh-CN" sz="2400" dirty="0"/>
          </a:p>
          <a:p>
            <a:pPr>
              <a:lnSpc>
                <a:spcPct val="90000"/>
              </a:lnSpc>
            </a:pPr>
            <a:r>
              <a:rPr lang="zh-CN" altLang="zh-CN" sz="2400" dirty="0"/>
              <a:t>The main advantage of QDCSM :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400" dirty="0"/>
              <a:t>    </a:t>
            </a:r>
            <a:r>
              <a:rPr lang="en-US" altLang="zh-CN" sz="2400" dirty="0" smtClean="0"/>
              <a:t>Quark </a:t>
            </a:r>
            <a:r>
              <a:rPr lang="en-US" altLang="zh-CN" sz="2400" dirty="0"/>
              <a:t>and gluon distribution:  </a:t>
            </a:r>
            <a:r>
              <a:rPr lang="en-US" altLang="zh-CN" sz="2400" dirty="0">
                <a:solidFill>
                  <a:srgbClr val="FF0000"/>
                </a:solidFill>
              </a:rPr>
              <a:t>self-consistent</a:t>
            </a:r>
            <a:endParaRPr lang="zh-CN" altLang="zh-CN" sz="2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400" dirty="0"/>
              <a:t>    </a:t>
            </a:r>
            <a:r>
              <a:rPr lang="zh-CN" altLang="zh-CN" sz="2400" dirty="0"/>
              <a:t>the delocalization parameter is determined through its own dynamics, so multiquarksystem choose its most favorable configuration</a:t>
            </a:r>
            <a:r>
              <a:rPr lang="en-US" altLang="zh-CN" sz="2400" dirty="0"/>
              <a:t> </a:t>
            </a:r>
            <a:r>
              <a:rPr lang="zh-CN" altLang="zh-CN" sz="2400" dirty="0"/>
              <a:t>by variation. </a:t>
            </a:r>
            <a:endParaRPr lang="en-US" altLang="zh-CN" sz="2400" dirty="0"/>
          </a:p>
        </p:txBody>
      </p:sp>
      <p:graphicFrame>
        <p:nvGraphicFramePr>
          <p:cNvPr id="16077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566988" y="1484313"/>
          <a:ext cx="6551612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公式" r:id="rId3" imgW="3136680" imgH="711000" progId="Equation.3">
                  <p:embed/>
                </p:oleObj>
              </mc:Choice>
              <mc:Fallback>
                <p:oleObj name="公式" r:id="rId3" imgW="3136680" imgH="711000" progId="Equation.3">
                  <p:embed/>
                  <p:pic>
                    <p:nvPicPr>
                      <p:cNvPr id="1607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1484313"/>
                        <a:ext cx="6551612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25199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页脚占位符 4"/>
          <p:cNvSpPr>
            <a:spLocks noGrp="1"/>
          </p:cNvSpPr>
          <p:nvPr>
            <p:ph type="ftr" sz="quarter" idx="429496729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>
                <a:solidFill>
                  <a:schemeClr val="bg1"/>
                </a:solidFill>
              </a:rPr>
              <a:t>IOPP Forum, 2021.1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4096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 </a:t>
            </a:r>
          </a:p>
        </p:txBody>
      </p:sp>
      <p:pic>
        <p:nvPicPr>
          <p:cNvPr id="40964" name="Picture 4" descr="epsilo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3622" y="1061545"/>
            <a:ext cx="7632700" cy="533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009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Contents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IOPP Forum, 2021.1</a:t>
            </a:r>
            <a:endParaRPr lang="zh-CN" altLang="en-US" dirty="0"/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937508" y="1816529"/>
            <a:ext cx="1021392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5488" indent="-7096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800" dirty="0" smtClean="0">
                <a:latin typeface="Century Gothic" panose="020B0502020202020204" pitchFamily="34" charset="0"/>
              </a:rPr>
              <a:t>Introduction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AutoNum type="arabicPeriod"/>
            </a:pPr>
            <a:r>
              <a:rPr lang="en-US" altLang="zh-CN" sz="2800" dirty="0" smtClean="0">
                <a:latin typeface="Century Gothic" panose="020B0502020202020204" pitchFamily="34" charset="0"/>
              </a:rPr>
              <a:t>Symmetry and quark models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AutoNum type="arabicPeriod"/>
            </a:pPr>
            <a:r>
              <a:rPr lang="en-US" altLang="zh-CN" sz="2800" dirty="0" smtClean="0">
                <a:latin typeface="Century Gothic" panose="020B0502020202020204" pitchFamily="34" charset="0"/>
              </a:rPr>
              <a:t>Baryon-baryon </a:t>
            </a:r>
            <a:r>
              <a:rPr lang="en-US" altLang="zh-CN" sz="2800" dirty="0" smtClean="0">
                <a:latin typeface="Century Gothic" panose="020B0502020202020204" pitchFamily="34" charset="0"/>
              </a:rPr>
              <a:t>interactions &amp; </a:t>
            </a:r>
            <a:r>
              <a:rPr lang="en-US" altLang="zh-CN" sz="2800" dirty="0" err="1" smtClean="0">
                <a:latin typeface="Century Gothic" panose="020B0502020202020204" pitchFamily="34" charset="0"/>
              </a:rPr>
              <a:t>dibaryons</a:t>
            </a:r>
            <a:endParaRPr lang="en-US" altLang="zh-CN" sz="2800" dirty="0">
              <a:latin typeface="Century Gothic" panose="020B0502020202020204" pitchFamily="34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AutoNum type="arabicPeriod"/>
            </a:pPr>
            <a:r>
              <a:rPr lang="en-US" altLang="zh-CN" sz="2800" dirty="0" smtClean="0">
                <a:latin typeface="Century Gothic" panose="020B0502020202020204" pitchFamily="34" charset="0"/>
              </a:rPr>
              <a:t>Summary</a:t>
            </a:r>
            <a:endParaRPr lang="en-US" altLang="zh-CN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810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RGM+GCM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024" y="1108841"/>
            <a:ext cx="10972800" cy="5260427"/>
          </a:xfrm>
        </p:spPr>
        <p:txBody>
          <a:bodyPr/>
          <a:lstStyle/>
          <a:p>
            <a:r>
              <a:rPr lang="en-US" altLang="zh-CN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Resonating group method</a:t>
            </a:r>
          </a:p>
          <a:p>
            <a:endParaRPr lang="en-US" altLang="zh-CN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en-US" altLang="zh-CN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en-US" altLang="zh-CN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en-US" altLang="zh-CN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en-US" altLang="zh-CN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Generating coordinate method</a:t>
            </a:r>
          </a:p>
          <a:p>
            <a:pPr marL="0" indent="0">
              <a:buNone/>
            </a:pPr>
            <a:endParaRPr lang="en-US" altLang="zh-CN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IOPP Forum, 2021.1</a:t>
            </a:r>
            <a:endParaRPr lang="zh-CN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718" y="1691126"/>
            <a:ext cx="4751388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2376351"/>
            <a:ext cx="5832475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981" y="3848317"/>
            <a:ext cx="7056438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568" y="4960525"/>
            <a:ext cx="4103688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435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The criterions for a good model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024" y="1108841"/>
            <a:ext cx="10972800" cy="5260427"/>
          </a:xfrm>
        </p:spPr>
        <p:txBody>
          <a:bodyPr/>
          <a:lstStyle/>
          <a:p>
            <a:pPr marL="0" indent="0">
              <a:buNone/>
            </a:pPr>
            <a:endParaRPr lang="en-US" altLang="zh-CN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None/>
            </a:pPr>
            <a:r>
              <a:rPr lang="en-US" altLang="zh-CN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1.   Describing the vast strong interaction experimental data:</a:t>
            </a:r>
          </a:p>
          <a:p>
            <a:pPr marL="0" indent="0">
              <a:buNone/>
            </a:pPr>
            <a:r>
              <a:rPr lang="en-US" altLang="zh-CN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   </a:t>
            </a:r>
            <a:r>
              <a:rPr lang="en-US" altLang="zh-CN" sz="2400" dirty="0" smtClean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bound </a:t>
            </a:r>
            <a:r>
              <a:rPr lang="en-US" altLang="zh-CN" sz="2400" dirty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state: deuteron, NN, YN scattering data</a:t>
            </a:r>
          </a:p>
          <a:p>
            <a:pPr marL="457200" indent="-457200">
              <a:buFont typeface="+mj-lt"/>
              <a:buAutoNum type="arabicPeriod"/>
            </a:pPr>
            <a:endParaRPr lang="en-US" altLang="zh-CN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None/>
            </a:pPr>
            <a:r>
              <a:rPr lang="en-US" altLang="zh-CN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2.   Explaining something which other model cannot explain.</a:t>
            </a:r>
          </a:p>
          <a:p>
            <a:pPr marL="0" indent="0">
              <a:buNone/>
            </a:pPr>
            <a:r>
              <a:rPr lang="en-US" altLang="zh-CN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    </a:t>
            </a:r>
            <a:r>
              <a:rPr lang="en-US" altLang="zh-CN" sz="2400" dirty="0" smtClean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the similarity of nuclear force and molecular force</a:t>
            </a:r>
          </a:p>
          <a:p>
            <a:pPr marL="0" indent="0">
              <a:buNone/>
            </a:pPr>
            <a:endParaRPr lang="en-US" altLang="zh-CN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None/>
            </a:pPr>
            <a:r>
              <a:rPr lang="en-US" altLang="zh-CN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3.   Predicting something new and if it confirmed by measurements. </a:t>
            </a:r>
          </a:p>
          <a:p>
            <a:pPr marL="0" indent="0">
              <a:buNone/>
            </a:pPr>
            <a:r>
              <a:rPr lang="en-US" altLang="zh-CN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    </a:t>
            </a:r>
            <a:r>
              <a:rPr lang="en-US" altLang="zh-CN" sz="2400" dirty="0" err="1" smtClean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dibaryon</a:t>
            </a:r>
            <a:r>
              <a:rPr lang="en-US" altLang="zh-CN" sz="2400" dirty="0" smtClean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candidates</a:t>
            </a:r>
          </a:p>
          <a:p>
            <a:pPr marL="0" indent="0">
              <a:buNone/>
            </a:pP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     </a:t>
            </a:r>
          </a:p>
          <a:p>
            <a:pPr marL="0" indent="0">
              <a:buNone/>
            </a:pPr>
            <a:endParaRPr lang="en-US" altLang="zh-CN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en-US" altLang="zh-CN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en-US" altLang="zh-CN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None/>
            </a:pPr>
            <a:endParaRPr lang="en-US" altLang="zh-CN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IOPP Forum, 2021.1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908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r>
              <a:rPr lang="en-US" altLang="zh-CN" dirty="0" smtClean="0"/>
              <a:t>Explain </a:t>
            </a:r>
            <a:r>
              <a:rPr lang="en-US" altLang="zh-CN" dirty="0" smtClean="0"/>
              <a:t>the existing experimental data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024" y="1108841"/>
            <a:ext cx="10972800" cy="5260427"/>
          </a:xfrm>
        </p:spPr>
        <p:txBody>
          <a:bodyPr/>
          <a:lstStyle/>
          <a:p>
            <a:r>
              <a:rPr lang="en-US" altLang="zh-CN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deuteron</a:t>
            </a:r>
            <a:endParaRPr lang="en-US" altLang="zh-CN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en-US" altLang="zh-CN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en-US" altLang="zh-CN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en-US" altLang="zh-CN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None/>
            </a:pPr>
            <a:endParaRPr lang="en-US" altLang="zh-CN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IOPP Forum, 2021.1</a:t>
            </a:r>
            <a:endParaRPr lang="zh-CN" altLang="en-US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418" y="1869772"/>
            <a:ext cx="6913563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321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标题 1"/>
          <p:cNvSpPr>
            <a:spLocks noGrp="1" noChangeArrowheads="1"/>
          </p:cNvSpPr>
          <p:nvPr>
            <p:ph type="title"/>
          </p:nvPr>
        </p:nvSpPr>
        <p:spPr>
          <a:xfrm>
            <a:off x="2152650" y="365126"/>
            <a:ext cx="7886700" cy="976313"/>
          </a:xfrm>
        </p:spPr>
        <p:txBody>
          <a:bodyPr/>
          <a:lstStyle/>
          <a:p>
            <a:r>
              <a:rPr lang="en-US" altLang="zh-CN" smtClean="0"/>
              <a:t> </a:t>
            </a:r>
            <a:endParaRPr lang="zh-CN" altLang="en-US" smtClean="0"/>
          </a:p>
        </p:txBody>
      </p:sp>
      <p:pic>
        <p:nvPicPr>
          <p:cNvPr id="491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0" y="1125538"/>
            <a:ext cx="8728440" cy="5415214"/>
          </a:xfrm>
        </p:spPr>
      </p:pic>
    </p:spTree>
    <p:extLst>
      <p:ext uri="{BB962C8B-B14F-4D97-AF65-F5344CB8AC3E}">
        <p14:creationId xmlns:p14="http://schemas.microsoft.com/office/powerpoint/2010/main" val="713012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标题 1"/>
          <p:cNvSpPr>
            <a:spLocks noGrp="1" noChangeArrowheads="1"/>
          </p:cNvSpPr>
          <p:nvPr>
            <p:ph type="title"/>
          </p:nvPr>
        </p:nvSpPr>
        <p:spPr>
          <a:xfrm>
            <a:off x="2208213" y="1"/>
            <a:ext cx="7886700" cy="333375"/>
          </a:xfrm>
        </p:spPr>
        <p:txBody>
          <a:bodyPr/>
          <a:lstStyle/>
          <a:p>
            <a:r>
              <a:rPr lang="en-US" altLang="zh-CN" smtClean="0"/>
              <a:t> </a:t>
            </a:r>
            <a:endParaRPr lang="zh-CN" altLang="en-US" smtClean="0"/>
          </a:p>
        </p:txBody>
      </p:sp>
      <p:pic>
        <p:nvPicPr>
          <p:cNvPr id="501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288" y="404813"/>
            <a:ext cx="8424862" cy="5916612"/>
          </a:xfrm>
        </p:spPr>
      </p:pic>
    </p:spTree>
    <p:extLst>
      <p:ext uri="{BB962C8B-B14F-4D97-AF65-F5344CB8AC3E}">
        <p14:creationId xmlns:p14="http://schemas.microsoft.com/office/powerpoint/2010/main" val="3514096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标题 1"/>
          <p:cNvSpPr>
            <a:spLocks noGrp="1" noChangeArrowheads="1"/>
          </p:cNvSpPr>
          <p:nvPr>
            <p:ph type="title"/>
          </p:nvPr>
        </p:nvSpPr>
        <p:spPr>
          <a:xfrm>
            <a:off x="2152650" y="115889"/>
            <a:ext cx="7886700" cy="288925"/>
          </a:xfrm>
        </p:spPr>
        <p:txBody>
          <a:bodyPr/>
          <a:lstStyle/>
          <a:p>
            <a:r>
              <a:rPr lang="en-US" altLang="zh-CN" smtClean="0"/>
              <a:t> </a:t>
            </a:r>
            <a:endParaRPr lang="zh-CN" altLang="en-US" smtClean="0"/>
          </a:p>
        </p:txBody>
      </p:sp>
      <p:pic>
        <p:nvPicPr>
          <p:cNvPr id="512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4827" y="404815"/>
            <a:ext cx="8704360" cy="6135834"/>
          </a:xfrm>
        </p:spPr>
      </p:pic>
    </p:spTree>
    <p:extLst>
      <p:ext uri="{BB962C8B-B14F-4D97-AF65-F5344CB8AC3E}">
        <p14:creationId xmlns:p14="http://schemas.microsoft.com/office/powerpoint/2010/main" val="4237008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标题 1"/>
          <p:cNvSpPr>
            <a:spLocks noGrp="1" noChangeArrowheads="1"/>
          </p:cNvSpPr>
          <p:nvPr>
            <p:ph type="title"/>
          </p:nvPr>
        </p:nvSpPr>
        <p:spPr>
          <a:xfrm>
            <a:off x="2152650" y="1"/>
            <a:ext cx="7886700" cy="404813"/>
          </a:xfrm>
        </p:spPr>
        <p:txBody>
          <a:bodyPr/>
          <a:lstStyle/>
          <a:p>
            <a:r>
              <a:rPr lang="en-US" altLang="zh-CN" smtClean="0"/>
              <a:t> </a:t>
            </a:r>
            <a:endParaRPr lang="zh-CN" altLang="en-US" smtClean="0"/>
          </a:p>
        </p:txBody>
      </p:sp>
      <p:pic>
        <p:nvPicPr>
          <p:cNvPr id="522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8925" y="549275"/>
            <a:ext cx="8928100" cy="5843588"/>
          </a:xfrm>
        </p:spPr>
      </p:pic>
    </p:spTree>
    <p:extLst>
      <p:ext uri="{BB962C8B-B14F-4D97-AF65-F5344CB8AC3E}">
        <p14:creationId xmlns:p14="http://schemas.microsoft.com/office/powerpoint/2010/main" val="4088355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标题 1"/>
          <p:cNvSpPr>
            <a:spLocks noGrp="1" noChangeArrowheads="1"/>
          </p:cNvSpPr>
          <p:nvPr>
            <p:ph type="title"/>
          </p:nvPr>
        </p:nvSpPr>
        <p:spPr>
          <a:xfrm>
            <a:off x="2152650" y="44451"/>
            <a:ext cx="7886700" cy="144463"/>
          </a:xfrm>
        </p:spPr>
        <p:txBody>
          <a:bodyPr/>
          <a:lstStyle/>
          <a:p>
            <a:r>
              <a:rPr lang="en-US" altLang="zh-CN" smtClean="0"/>
              <a:t> </a:t>
            </a:r>
            <a:endParaRPr lang="zh-CN" altLang="en-US" smtClean="0"/>
          </a:p>
        </p:txBody>
      </p:sp>
      <p:pic>
        <p:nvPicPr>
          <p:cNvPr id="532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3391" y="404813"/>
            <a:ext cx="8457902" cy="6101183"/>
          </a:xfrm>
        </p:spPr>
      </p:pic>
    </p:spTree>
    <p:extLst>
      <p:ext uri="{BB962C8B-B14F-4D97-AF65-F5344CB8AC3E}">
        <p14:creationId xmlns:p14="http://schemas.microsoft.com/office/powerpoint/2010/main" val="1979167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标题 1"/>
          <p:cNvSpPr>
            <a:spLocks noGrp="1" noChangeArrowheads="1"/>
          </p:cNvSpPr>
          <p:nvPr>
            <p:ph type="title"/>
          </p:nvPr>
        </p:nvSpPr>
        <p:spPr>
          <a:xfrm>
            <a:off x="2208213" y="-3175"/>
            <a:ext cx="7886700" cy="192088"/>
          </a:xfrm>
        </p:spPr>
        <p:txBody>
          <a:bodyPr/>
          <a:lstStyle/>
          <a:p>
            <a:r>
              <a:rPr lang="en-US" altLang="zh-CN" smtClean="0"/>
              <a:t> </a:t>
            </a:r>
            <a:endParaRPr lang="zh-CN" altLang="en-US" smtClean="0"/>
          </a:p>
        </p:txBody>
      </p:sp>
      <p:pic>
        <p:nvPicPr>
          <p:cNvPr id="542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3389" y="404813"/>
            <a:ext cx="8468299" cy="6108683"/>
          </a:xfrm>
        </p:spPr>
      </p:pic>
    </p:spTree>
    <p:extLst>
      <p:ext uri="{BB962C8B-B14F-4D97-AF65-F5344CB8AC3E}">
        <p14:creationId xmlns:p14="http://schemas.microsoft.com/office/powerpoint/2010/main" val="4229119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altLang="zh-CN" smtClean="0"/>
              <a:t>IOPP Forum, 2021.1</a:t>
            </a:r>
            <a:endParaRPr lang="en-US" altLang="zh-CN" dirty="0"/>
          </a:p>
        </p:txBody>
      </p:sp>
      <p:sp>
        <p:nvSpPr>
          <p:cNvPr id="169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/>
              <a:t>Molecular force vs nuclear force</a:t>
            </a:r>
          </a:p>
        </p:txBody>
      </p:sp>
      <p:sp>
        <p:nvSpPr>
          <p:cNvPr id="1699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04193" y="1240221"/>
            <a:ext cx="9837683" cy="4855779"/>
          </a:xfrm>
        </p:spPr>
        <p:txBody>
          <a:bodyPr/>
          <a:lstStyle/>
          <a:p>
            <a:r>
              <a:rPr lang="en-US" altLang="zh-CN" dirty="0" smtClean="0"/>
              <a:t>Similarity:  similar mechanism</a:t>
            </a:r>
            <a:endParaRPr lang="en-US" altLang="zh-CN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400" dirty="0"/>
              <a:t>  </a:t>
            </a:r>
            <a:r>
              <a:rPr lang="en-US" altLang="zh-CN" sz="2400" dirty="0" smtClean="0"/>
              <a:t>              electron </a:t>
            </a:r>
            <a:r>
              <a:rPr lang="en-US" altLang="zh-CN" sz="2400" dirty="0"/>
              <a:t>percolation                      quark delocalization</a:t>
            </a:r>
          </a:p>
        </p:txBody>
      </p:sp>
      <p:pic>
        <p:nvPicPr>
          <p:cNvPr id="169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781300"/>
            <a:ext cx="381635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9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2781300"/>
            <a:ext cx="4932362" cy="329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620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66CC"/>
                </a:solidFill>
                <a:latin typeface="Calibri" panose="020F0502020204030204" pitchFamily="34" charset="0"/>
              </a:rPr>
              <a:t>Introduction to exotic states</a:t>
            </a:r>
            <a:endParaRPr lang="zh-CN" altLang="en-US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604" name="内容占位符 5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60930"/>
                <a:ext cx="10972800" cy="5182720"/>
              </a:xfrm>
            </p:spPr>
            <p:txBody>
              <a:bodyPr/>
              <a:lstStyle/>
              <a:p>
                <a:r>
                  <a:rPr lang="en-US" altLang="zh-CN" kern="1200" dirty="0" smtClean="0">
                    <a:latin typeface="Century" panose="02040604050505020304" pitchFamily="18" charset="0"/>
                    <a:ea typeface="宋体"/>
                    <a:cs typeface="+mn-cs"/>
                  </a:rPr>
                  <a:t>Definition (quark-gluon picture): </a:t>
                </a:r>
              </a:p>
              <a:p>
                <a:pPr marL="0" indent="0">
                  <a:buNone/>
                </a:pPr>
                <a:r>
                  <a:rPr lang="en-US" altLang="zh-CN" kern="1200" dirty="0" smtClean="0">
                    <a:latin typeface="Century" panose="02040604050505020304" pitchFamily="18" charset="0"/>
                    <a:ea typeface="宋体"/>
                    <a:cs typeface="+mn-cs"/>
                  </a:rPr>
                  <a:t>    exotic states —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kern="1200">
                            <a:latin typeface="Cambria Math" panose="02040503050406030204" pitchFamily="18" charset="0"/>
                            <a:ea typeface="宋体"/>
                          </a:rPr>
                        </m:ctrlPr>
                      </m:sSupPr>
                      <m:e>
                        <m:r>
                          <a:rPr lang="en-US" altLang="zh-CN" i="1" kern="1200">
                            <a:latin typeface="Cambria Math" panose="02040503050406030204" pitchFamily="18" charset="0"/>
                            <a:ea typeface="宋体"/>
                          </a:rPr>
                          <m:t>𝑞</m:t>
                        </m:r>
                      </m:e>
                      <m:sup>
                        <m:r>
                          <a:rPr lang="en-US" altLang="zh-CN" i="1" kern="1200">
                            <a:latin typeface="Cambria Math" panose="02040503050406030204" pitchFamily="18" charset="0"/>
                            <a:ea typeface="宋体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altLang="zh-CN" i="1" kern="1200">
                            <a:latin typeface="Cambria Math" panose="02040503050406030204" pitchFamily="18" charset="0"/>
                            <a:ea typeface="宋体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i="1" kern="1200">
                                <a:latin typeface="Cambria Math" panose="02040503050406030204" pitchFamily="18" charset="0"/>
                                <a:ea typeface="宋体"/>
                              </a:rPr>
                            </m:ctrlPr>
                          </m:accPr>
                          <m:e>
                            <m:r>
                              <a:rPr lang="en-US" altLang="zh-CN" i="1" kern="1200">
                                <a:latin typeface="Cambria Math" panose="02040503050406030204" pitchFamily="18" charset="0"/>
                                <a:ea typeface="宋体"/>
                              </a:rPr>
                              <m:t>𝑞</m:t>
                            </m:r>
                          </m:e>
                        </m:acc>
                      </m:e>
                      <m:sup>
                        <m:r>
                          <a:rPr lang="en-US" altLang="zh-CN" i="1" kern="1200">
                            <a:latin typeface="Cambria Math" panose="02040503050406030204" pitchFamily="18" charset="0"/>
                            <a:ea typeface="宋体"/>
                          </a:rPr>
                          <m:t>𝑚</m:t>
                        </m:r>
                      </m:sup>
                    </m:sSup>
                    <m:sSup>
                      <m:sSupPr>
                        <m:ctrlPr>
                          <a:rPr lang="en-US" altLang="zh-CN" i="1" kern="1200" smtClean="0">
                            <a:latin typeface="Cambria Math" panose="02040503050406030204" pitchFamily="18" charset="0"/>
                            <a:ea typeface="宋体"/>
                          </a:rPr>
                        </m:ctrlPr>
                      </m:sSupPr>
                      <m:e>
                        <m:r>
                          <a:rPr lang="en-US" altLang="zh-CN" b="0" i="1" kern="1200" smtClean="0">
                            <a:latin typeface="Cambria Math" panose="02040503050406030204" pitchFamily="18" charset="0"/>
                            <a:ea typeface="宋体"/>
                          </a:rPr>
                          <m:t>𝑔</m:t>
                        </m:r>
                      </m:e>
                      <m:sup>
                        <m:r>
                          <a:rPr lang="en-US" altLang="zh-CN" b="0" i="1" kern="1200" smtClean="0">
                            <a:latin typeface="Cambria Math" panose="02040503050406030204" pitchFamily="18" charset="0"/>
                            <a:ea typeface="宋体"/>
                          </a:rPr>
                          <m:t>𝑙</m:t>
                        </m:r>
                      </m:sup>
                    </m:sSup>
                  </m:oMath>
                </a14:m>
                <a:r>
                  <a:rPr lang="en-US" altLang="zh-CN" kern="1200" dirty="0">
                    <a:latin typeface="Century" panose="02040604050505020304" pitchFamily="18" charset="0"/>
                    <a:ea typeface="宋体"/>
                  </a:rPr>
                  <a:t> with </a:t>
                </a:r>
                <a:r>
                  <a:rPr lang="en-US" altLang="zh-CN" kern="1200" dirty="0" err="1" smtClean="0">
                    <a:latin typeface="Century" panose="02040604050505020304" pitchFamily="18" charset="0"/>
                    <a:ea typeface="宋体"/>
                  </a:rPr>
                  <a:t>n+m</a:t>
                </a:r>
                <a:r>
                  <a:rPr lang="en-US" altLang="zh-CN" kern="1200" dirty="0" smtClean="0">
                    <a:latin typeface="Century" panose="02040604050505020304" pitchFamily="18" charset="0"/>
                    <a:ea typeface="宋体"/>
                  </a:rPr>
                  <a:t>&gt;3 or </a:t>
                </a:r>
                <a14:m>
                  <m:oMath xmlns:m="http://schemas.openxmlformats.org/officeDocument/2006/math">
                    <m:r>
                      <a:rPr lang="en-US" altLang="zh-CN" i="1" kern="1200">
                        <a:latin typeface="Cambria Math" panose="02040503050406030204" pitchFamily="18" charset="0"/>
                        <a:ea typeface="宋体"/>
                      </a:rPr>
                      <m:t>𝑙</m:t>
                    </m:r>
                  </m:oMath>
                </a14:m>
                <a:r>
                  <a:rPr lang="en-US" altLang="zh-CN" kern="1200" dirty="0" smtClean="0">
                    <a:latin typeface="Century" panose="02040604050505020304" pitchFamily="18" charset="0"/>
                    <a:ea typeface="宋体"/>
                  </a:rPr>
                  <a:t>≠0</a:t>
                </a:r>
              </a:p>
              <a:p>
                <a:pPr marL="0" indent="0">
                  <a:buNone/>
                </a:pPr>
                <a:r>
                  <a:rPr lang="en-US" altLang="zh-CN" kern="1200" dirty="0" smtClean="0">
                    <a:latin typeface="Century" panose="02040604050505020304" pitchFamily="18" charset="0"/>
                    <a:ea typeface="宋体"/>
                    <a:cs typeface="+mn-cs"/>
                  </a:rPr>
                  <a:t>          </a:t>
                </a:r>
                <a:r>
                  <a:rPr lang="en-US" altLang="zh-CN" kern="1200" dirty="0" err="1" smtClean="0">
                    <a:latin typeface="Century" panose="02040604050505020304" pitchFamily="18" charset="0"/>
                    <a:ea typeface="宋体"/>
                    <a:cs typeface="+mn-cs"/>
                  </a:rPr>
                  <a:t>tetraquark</a:t>
                </a:r>
                <a:r>
                  <a:rPr lang="en-US" altLang="zh-CN" kern="1200" dirty="0" smtClean="0">
                    <a:latin typeface="Century" panose="02040604050505020304" pitchFamily="18" charset="0"/>
                    <a:ea typeface="宋体"/>
                    <a:cs typeface="+mn-cs"/>
                  </a:rPr>
                  <a:t>: </a:t>
                </a:r>
                <a:r>
                  <a:rPr lang="en-US" altLang="zh-CN" kern="1200" dirty="0" err="1" smtClean="0">
                    <a:latin typeface="Century" panose="02040604050505020304" pitchFamily="18" charset="0"/>
                    <a:ea typeface="宋体"/>
                    <a:cs typeface="+mn-cs"/>
                  </a:rPr>
                  <a:t>n+m</a:t>
                </a:r>
                <a:r>
                  <a:rPr lang="en-US" altLang="zh-CN" kern="1200" dirty="0" smtClean="0">
                    <a:latin typeface="Century" panose="02040604050505020304" pitchFamily="18" charset="0"/>
                    <a:ea typeface="宋体"/>
                    <a:cs typeface="+mn-cs"/>
                  </a:rPr>
                  <a:t>=4, </a:t>
                </a:r>
                <a14:m>
                  <m:oMath xmlns:m="http://schemas.openxmlformats.org/officeDocument/2006/math">
                    <m:r>
                      <a:rPr lang="en-US" altLang="zh-CN" i="1" kern="1200">
                        <a:latin typeface="Cambria Math" panose="02040503050406030204" pitchFamily="18" charset="0"/>
                        <a:ea typeface="宋体"/>
                      </a:rPr>
                      <m:t>𝑙</m:t>
                    </m:r>
                  </m:oMath>
                </a14:m>
                <a:r>
                  <a:rPr lang="en-US" altLang="zh-CN" kern="1200" dirty="0" smtClean="0">
                    <a:latin typeface="Century" panose="02040604050505020304" pitchFamily="18" charset="0"/>
                    <a:ea typeface="宋体"/>
                    <a:cs typeface="+mn-cs"/>
                  </a:rPr>
                  <a:t>=0            XYZ states</a:t>
                </a:r>
              </a:p>
              <a:p>
                <a:pPr marL="0" indent="0">
                  <a:buNone/>
                </a:pPr>
                <a:r>
                  <a:rPr lang="en-US" altLang="zh-CN" kern="1200" dirty="0">
                    <a:latin typeface="Century" panose="02040604050505020304" pitchFamily="18" charset="0"/>
                    <a:ea typeface="宋体"/>
                    <a:cs typeface="+mn-cs"/>
                  </a:rPr>
                  <a:t> </a:t>
                </a:r>
                <a:r>
                  <a:rPr lang="en-US" altLang="zh-CN" kern="1200" dirty="0" smtClean="0">
                    <a:latin typeface="Century" panose="02040604050505020304" pitchFamily="18" charset="0"/>
                    <a:ea typeface="宋体"/>
                    <a:cs typeface="+mn-cs"/>
                  </a:rPr>
                  <a:t>         </a:t>
                </a:r>
                <a:r>
                  <a:rPr lang="en-US" altLang="zh-CN" kern="1200" dirty="0" err="1" smtClean="0">
                    <a:latin typeface="Century" panose="02040604050505020304" pitchFamily="18" charset="0"/>
                    <a:ea typeface="宋体"/>
                    <a:cs typeface="+mn-cs"/>
                  </a:rPr>
                  <a:t>pentaquark</a:t>
                </a:r>
                <a:r>
                  <a:rPr lang="en-US" altLang="zh-CN" kern="1200" dirty="0" smtClean="0">
                    <a:latin typeface="Century" panose="02040604050505020304" pitchFamily="18" charset="0"/>
                    <a:ea typeface="宋体"/>
                    <a:cs typeface="+mn-cs"/>
                  </a:rPr>
                  <a:t>: </a:t>
                </a:r>
                <a:r>
                  <a:rPr lang="en-US" altLang="zh-CN" kern="1200" dirty="0" err="1" smtClean="0">
                    <a:latin typeface="Century" panose="02040604050505020304" pitchFamily="18" charset="0"/>
                    <a:ea typeface="宋体"/>
                    <a:cs typeface="+mn-cs"/>
                  </a:rPr>
                  <a:t>n+m</a:t>
                </a:r>
                <a:r>
                  <a:rPr lang="en-US" altLang="zh-CN" kern="1200" dirty="0" smtClean="0">
                    <a:latin typeface="Century" panose="02040604050505020304" pitchFamily="18" charset="0"/>
                    <a:ea typeface="宋体"/>
                    <a:cs typeface="+mn-cs"/>
                  </a:rPr>
                  <a:t>=5</a:t>
                </a:r>
                <a:r>
                  <a:rPr lang="en-US" altLang="zh-CN" kern="1200" dirty="0">
                    <a:latin typeface="Century" panose="02040604050505020304" pitchFamily="18" charset="0"/>
                    <a:ea typeface="宋体"/>
                  </a:rPr>
                  <a:t> , </a:t>
                </a:r>
                <a14:m>
                  <m:oMath xmlns:m="http://schemas.openxmlformats.org/officeDocument/2006/math">
                    <m:r>
                      <a:rPr lang="en-US" altLang="zh-CN" i="1" kern="1200">
                        <a:latin typeface="Cambria Math" panose="02040503050406030204" pitchFamily="18" charset="0"/>
                        <a:ea typeface="宋体"/>
                      </a:rPr>
                      <m:t>𝑙</m:t>
                    </m:r>
                  </m:oMath>
                </a14:m>
                <a:r>
                  <a:rPr lang="en-US" altLang="zh-CN" kern="1200" dirty="0">
                    <a:latin typeface="Century" panose="02040604050505020304" pitchFamily="18" charset="0"/>
                    <a:ea typeface="宋体"/>
                  </a:rPr>
                  <a:t>=0 </a:t>
                </a:r>
                <a:r>
                  <a:rPr lang="en-US" altLang="zh-CN" kern="1200" dirty="0" smtClean="0">
                    <a:latin typeface="Century" panose="02040604050505020304" pitchFamily="18" charset="0"/>
                    <a:ea typeface="宋体"/>
                  </a:rPr>
                  <a:t>         Pc states</a:t>
                </a:r>
              </a:p>
              <a:p>
                <a:pPr marL="0" indent="0">
                  <a:buNone/>
                </a:pPr>
                <a:r>
                  <a:rPr lang="en-US" altLang="zh-CN" kern="1200" dirty="0">
                    <a:latin typeface="Century" panose="02040604050505020304" pitchFamily="18" charset="0"/>
                    <a:ea typeface="宋体"/>
                    <a:cs typeface="+mn-cs"/>
                  </a:rPr>
                  <a:t> </a:t>
                </a:r>
                <a:r>
                  <a:rPr lang="en-US" altLang="zh-CN" kern="1200" dirty="0" smtClean="0">
                    <a:latin typeface="Century" panose="02040604050505020304" pitchFamily="18" charset="0"/>
                    <a:ea typeface="宋体"/>
                    <a:cs typeface="+mn-cs"/>
                  </a:rPr>
                  <a:t>         </a:t>
                </a:r>
                <a:r>
                  <a:rPr lang="en-US" altLang="zh-CN" kern="1200" dirty="0" err="1" smtClean="0">
                    <a:latin typeface="Century" panose="02040604050505020304" pitchFamily="18" charset="0"/>
                    <a:ea typeface="宋体"/>
                    <a:cs typeface="+mn-cs"/>
                  </a:rPr>
                  <a:t>dibaryon</a:t>
                </a:r>
                <a:r>
                  <a:rPr lang="en-US" altLang="zh-CN" kern="1200" dirty="0" smtClean="0">
                    <a:latin typeface="Century" panose="02040604050505020304" pitchFamily="18" charset="0"/>
                    <a:ea typeface="宋体"/>
                    <a:cs typeface="+mn-cs"/>
                  </a:rPr>
                  <a:t> (</a:t>
                </a:r>
                <a:r>
                  <a:rPr lang="en-US" altLang="zh-CN" kern="1200" dirty="0" err="1" smtClean="0">
                    <a:latin typeface="Century" panose="02040604050505020304" pitchFamily="18" charset="0"/>
                    <a:ea typeface="宋体"/>
                    <a:cs typeface="+mn-cs"/>
                  </a:rPr>
                  <a:t>hexaquark</a:t>
                </a:r>
                <a:r>
                  <a:rPr lang="en-US" altLang="zh-CN" kern="1200" dirty="0" smtClean="0">
                    <a:latin typeface="Century" panose="02040604050505020304" pitchFamily="18" charset="0"/>
                    <a:ea typeface="宋体"/>
                    <a:cs typeface="+mn-cs"/>
                  </a:rPr>
                  <a:t>): </a:t>
                </a:r>
                <a:r>
                  <a:rPr lang="en-US" altLang="zh-CN" kern="1200" dirty="0" err="1" smtClean="0">
                    <a:latin typeface="Century" panose="02040604050505020304" pitchFamily="18" charset="0"/>
                    <a:ea typeface="宋体"/>
                    <a:cs typeface="+mn-cs"/>
                  </a:rPr>
                  <a:t>n+m</a:t>
                </a:r>
                <a:r>
                  <a:rPr lang="en-US" altLang="zh-CN" kern="1200" dirty="0" smtClean="0">
                    <a:latin typeface="Century" panose="02040604050505020304" pitchFamily="18" charset="0"/>
                    <a:ea typeface="宋体"/>
                    <a:cs typeface="+mn-cs"/>
                  </a:rPr>
                  <a:t>=6</a:t>
                </a:r>
                <a:r>
                  <a:rPr lang="en-US" altLang="zh-CN" kern="1200" dirty="0">
                    <a:latin typeface="Century" panose="02040604050505020304" pitchFamily="18" charset="0"/>
                    <a:ea typeface="宋体"/>
                  </a:rPr>
                  <a:t> , </a:t>
                </a:r>
                <a14:m>
                  <m:oMath xmlns:m="http://schemas.openxmlformats.org/officeDocument/2006/math">
                    <m:r>
                      <a:rPr lang="en-US" altLang="zh-CN" i="1" kern="1200">
                        <a:latin typeface="Cambria Math" panose="02040503050406030204" pitchFamily="18" charset="0"/>
                        <a:ea typeface="宋体"/>
                      </a:rPr>
                      <m:t>𝑙</m:t>
                    </m:r>
                  </m:oMath>
                </a14:m>
                <a:r>
                  <a:rPr lang="en-US" altLang="zh-CN" kern="1200" dirty="0">
                    <a:latin typeface="Century" panose="02040604050505020304" pitchFamily="18" charset="0"/>
                    <a:ea typeface="宋体"/>
                  </a:rPr>
                  <a:t>=</a:t>
                </a:r>
                <a:r>
                  <a:rPr lang="en-US" altLang="zh-CN" kern="1200" dirty="0" smtClean="0">
                    <a:latin typeface="Century" panose="02040604050505020304" pitchFamily="18" charset="0"/>
                    <a:ea typeface="宋体"/>
                  </a:rPr>
                  <a:t>0          d, d*, N</a:t>
                </a:r>
                <a:r>
                  <a:rPr lang="el-GR" altLang="zh-CN" kern="1200" dirty="0" smtClean="0">
                    <a:latin typeface="Century" panose="02040604050505020304" pitchFamily="18" charset="0"/>
                    <a:ea typeface="宋体"/>
                  </a:rPr>
                  <a:t>Ω</a:t>
                </a:r>
                <a:r>
                  <a:rPr lang="en-US" altLang="zh-CN" kern="1200" dirty="0" smtClean="0">
                    <a:latin typeface="Century" panose="02040604050505020304" pitchFamily="18" charset="0"/>
                    <a:ea typeface="宋体"/>
                  </a:rPr>
                  <a:t>,… </a:t>
                </a:r>
              </a:p>
              <a:p>
                <a:pPr marL="0" indent="0">
                  <a:buNone/>
                </a:pPr>
                <a:r>
                  <a:rPr lang="en-US" altLang="zh-CN" kern="1200" dirty="0" smtClean="0">
                    <a:latin typeface="Century" panose="02040604050505020304" pitchFamily="18" charset="0"/>
                    <a:ea typeface="宋体"/>
                    <a:cs typeface="+mn-cs"/>
                  </a:rPr>
                  <a:t>          hybrid: </a:t>
                </a:r>
                <a:r>
                  <a:rPr lang="en-US" altLang="zh-CN" kern="1200" dirty="0" smtClean="0">
                    <a:latin typeface="Century" panose="02040604050505020304" pitchFamily="18" charset="0"/>
                    <a:ea typeface="宋体"/>
                    <a:cs typeface="+mn-cs"/>
                  </a:rPr>
                  <a:t>m</a:t>
                </a:r>
                <a14:m>
                  <m:oMath xmlns:m="http://schemas.openxmlformats.org/officeDocument/2006/math">
                    <m:r>
                      <a:rPr lang="en-US" altLang="zh-CN" b="0" i="0" kern="1200" smtClean="0">
                        <a:latin typeface="Cambria Math" panose="02040503050406030204" pitchFamily="18" charset="0"/>
                        <a:ea typeface="宋体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i="1" kern="1200">
                        <a:latin typeface="Cambria Math" panose="02040503050406030204" pitchFamily="18" charset="0"/>
                        <a:ea typeface="宋体"/>
                      </a:rPr>
                      <m:t>or</m:t>
                    </m:r>
                    <m:r>
                      <a:rPr lang="en-US" altLang="zh-CN" b="0" i="1" kern="1200" smtClean="0">
                        <a:latin typeface="Cambria Math" panose="02040503050406030204" pitchFamily="18" charset="0"/>
                        <a:ea typeface="宋体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i="1" kern="1200">
                        <a:latin typeface="Cambria Math" panose="02040503050406030204" pitchFamily="18" charset="0"/>
                        <a:ea typeface="宋体"/>
                      </a:rPr>
                      <m:t>n</m:t>
                    </m:r>
                    <m:r>
                      <m:rPr>
                        <m:nor/>
                      </m:rPr>
                      <a:rPr lang="en-US" altLang="zh-CN" kern="1200" dirty="0">
                        <a:latin typeface="Century" panose="02040604050505020304" pitchFamily="18" charset="0"/>
                        <a:ea typeface="宋体"/>
                      </a:rPr>
                      <m:t>≠</m:t>
                    </m:r>
                    <m:r>
                      <a:rPr lang="en-US" altLang="zh-CN" i="1" kern="1200" dirty="0" smtClean="0">
                        <a:latin typeface="Cambria Math" panose="02040503050406030204" pitchFamily="18" charset="0"/>
                        <a:ea typeface="宋体"/>
                      </a:rPr>
                      <m:t>0</m:t>
                    </m:r>
                    <m:r>
                      <a:rPr lang="zh-CN" altLang="en-US" i="1" kern="1200" dirty="0">
                        <a:latin typeface="Cambria Math" panose="02040503050406030204" pitchFamily="18" charset="0"/>
                        <a:ea typeface="宋体"/>
                      </a:rPr>
                      <m:t>，</m:t>
                    </m:r>
                    <m:r>
                      <a:rPr lang="en-US" altLang="zh-CN" i="1" kern="1200">
                        <a:latin typeface="Cambria Math" panose="02040503050406030204" pitchFamily="18" charset="0"/>
                        <a:ea typeface="宋体"/>
                      </a:rPr>
                      <m:t>𝑙</m:t>
                    </m:r>
                  </m:oMath>
                </a14:m>
                <a:r>
                  <a:rPr lang="en-US" altLang="zh-CN" kern="1200" dirty="0">
                    <a:latin typeface="Century" panose="02040604050505020304" pitchFamily="18" charset="0"/>
                    <a:ea typeface="宋体"/>
                  </a:rPr>
                  <a:t>≠0 </a:t>
                </a:r>
                <a:endParaRPr lang="en-US" altLang="zh-CN" kern="1200" dirty="0" smtClean="0">
                  <a:latin typeface="Century" panose="02040604050505020304" pitchFamily="18" charset="0"/>
                  <a:ea typeface="宋体"/>
                </a:endParaRPr>
              </a:p>
              <a:p>
                <a:pPr marL="0" indent="0">
                  <a:buNone/>
                </a:pPr>
                <a:r>
                  <a:rPr lang="en-US" altLang="zh-CN" dirty="0" smtClean="0">
                    <a:latin typeface="Century" panose="02040604050505020304" pitchFamily="18" charset="0"/>
                  </a:rPr>
                  <a:t>          </a:t>
                </a:r>
                <a:r>
                  <a:rPr lang="en-US" altLang="zh-CN" dirty="0" err="1" smtClean="0">
                    <a:latin typeface="Century" panose="02040604050505020304" pitchFamily="18" charset="0"/>
                  </a:rPr>
                  <a:t>glueball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: n=m=0, </a:t>
                </a:r>
                <a14:m>
                  <m:oMath xmlns:m="http://schemas.openxmlformats.org/officeDocument/2006/math">
                    <m:r>
                      <a:rPr lang="en-US" altLang="zh-CN" i="1" kern="1200">
                        <a:latin typeface="Cambria Math" panose="02040503050406030204" pitchFamily="18" charset="0"/>
                        <a:ea typeface="宋体"/>
                      </a:rPr>
                      <m:t>𝑙</m:t>
                    </m:r>
                  </m:oMath>
                </a14:m>
                <a:r>
                  <a:rPr lang="en-US" altLang="zh-CN" dirty="0" smtClean="0">
                    <a:latin typeface="Century" panose="02040604050505020304" pitchFamily="18" charset="0"/>
                  </a:rPr>
                  <a:t>&gt;=2</a:t>
                </a:r>
              </a:p>
              <a:p>
                <a:pPr marL="0" indent="0">
                  <a:buNone/>
                </a:pPr>
                <a:endParaRPr lang="en-US" altLang="zh-CN" dirty="0" smtClean="0">
                  <a:latin typeface="Century" panose="020406040505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dirty="0">
                    <a:latin typeface="Century" panose="02040604050505020304" pitchFamily="18" charset="0"/>
                  </a:rPr>
                  <a:t>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   More exotic: spatially compact </a:t>
                </a:r>
                <a:r>
                  <a:rPr lang="en-US" altLang="zh-CN" dirty="0" err="1" smtClean="0">
                    <a:latin typeface="Century" panose="02040604050505020304" pitchFamily="18" charset="0"/>
                  </a:rPr>
                  <a:t>multiquark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 objects </a:t>
                </a:r>
              </a:p>
            </p:txBody>
          </p:sp>
        </mc:Choice>
        <mc:Fallback>
          <p:sp>
            <p:nvSpPr>
              <p:cNvPr id="25604" name="内容占位符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60930"/>
                <a:ext cx="10972800" cy="5182720"/>
              </a:xfrm>
              <a:blipFill>
                <a:blip r:embed="rId3"/>
                <a:stretch>
                  <a:fillRect l="-611" t="-11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IOPP Forum, 2021.1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684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S=0 interaction (</a:t>
            </a:r>
            <a:r>
              <a:rPr lang="en-US" altLang="zh-CN" dirty="0" err="1" smtClean="0">
                <a:latin typeface="Cambria Math" panose="02040503050406030204" pitchFamily="18" charset="0"/>
              </a:rPr>
              <a:t>arXiv</a:t>
            </a:r>
            <a:r>
              <a:rPr lang="en-US" altLang="zh-CN" dirty="0">
                <a:latin typeface="Cambria Math" panose="02040503050406030204" pitchFamily="18" charset="0"/>
              </a:rPr>
              <a:t>: </a:t>
            </a:r>
            <a:r>
              <a:rPr lang="en-US" altLang="zh-CN" dirty="0" smtClean="0">
                <a:latin typeface="Cambria Math" panose="02040503050406030204" pitchFamily="18" charset="0"/>
              </a:rPr>
              <a:t>1702.00734)</a:t>
            </a:r>
            <a:endParaRPr lang="zh-CN" altLang="en-US" baseline="-250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IOPP Forum, 2021.1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/>
              <p:cNvSpPr>
                <a:spLocks noGrp="1"/>
              </p:cNvSpPr>
              <p:nvPr>
                <p:ph idx="1"/>
              </p:nvPr>
            </p:nvSpPr>
            <p:spPr>
              <a:xfrm>
                <a:off x="544706" y="1084164"/>
                <a:ext cx="10972800" cy="5062964"/>
              </a:xfrm>
            </p:spPr>
            <p:txBody>
              <a:bodyPr/>
              <a:lstStyle/>
              <a:p>
                <a:pPr>
                  <a:lnSpc>
                    <a:spcPts val="2600"/>
                  </a:lnSpc>
                </a:pP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HAL QCD Collaboration</a:t>
                </a:r>
              </a:p>
              <a:p>
                <a:pPr>
                  <a:lnSpc>
                    <a:spcPts val="2600"/>
                  </a:lnSpc>
                </a:pPr>
                <a:r>
                  <a:rPr lang="en-US" altLang="zh-CN" dirty="0" smtClean="0"/>
                  <a:t>2 flavor</a:t>
                </a:r>
              </a:p>
              <a:p>
                <a:pPr>
                  <a:lnSpc>
                    <a:spcPts val="26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=146 </m:t>
                    </m:r>
                    <m:r>
                      <m:rPr>
                        <m:nor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2600"/>
                  </a:lnSpc>
                  <a:buNone/>
                </a:pPr>
                <a:endPara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2600"/>
                  </a:lnSpc>
                  <a:buNone/>
                </a:pP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2600"/>
                  </a:lnSpc>
                  <a:buNone/>
                </a:pPr>
                <a:endPara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2600"/>
                  </a:lnSpc>
                  <a:buNone/>
                </a:pPr>
                <a:endPara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2600"/>
                  </a:lnSpc>
                  <a:buNone/>
                </a:pP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2600"/>
                  </a:lnSpc>
                  <a:buNone/>
                </a:pP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2600"/>
                  </a:lnSpc>
                  <a:buNone/>
                </a:pPr>
                <a:endParaRPr lang="en-US" altLang="zh-CN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内容占位符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4706" y="1084164"/>
                <a:ext cx="10972800" cy="5062964"/>
              </a:xfrm>
              <a:blipFill>
                <a:blip r:embed="rId3"/>
                <a:stretch>
                  <a:fillRect l="-611" t="-16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909" y="2435536"/>
            <a:ext cx="5068063" cy="354447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3493" y="2424339"/>
            <a:ext cx="4879834" cy="341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21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QDCSM</a:t>
            </a:r>
            <a:endParaRPr lang="zh-CN" altLang="en-US" baseline="-250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IOPP Forum, 2021.1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544706" y="1084164"/>
            <a:ext cx="10972800" cy="5062964"/>
          </a:xfrm>
        </p:spPr>
        <p:txBody>
          <a:bodyPr/>
          <a:lstStyle/>
          <a:p>
            <a:pPr marL="0" indent="0">
              <a:lnSpc>
                <a:spcPts val="2600"/>
              </a:lnSpc>
              <a:buNone/>
            </a:pP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600"/>
              </a:lnSpc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600"/>
              </a:lnSpc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600"/>
              </a:lnSpc>
              <a:buNone/>
            </a:pPr>
            <a:endParaRPr lang="en-US" altLang="zh-CN" dirty="0" smtClean="0">
              <a:latin typeface="Cambria Math" panose="02040503050406030204" pitchFamily="18" charset="0"/>
            </a:endParaRPr>
          </a:p>
          <a:p>
            <a:pPr>
              <a:lnSpc>
                <a:spcPts val="2600"/>
              </a:lnSpc>
            </a:pPr>
            <a:endParaRPr lang="en-US" altLang="zh-CN" dirty="0" smtClean="0">
              <a:latin typeface="Cambria Math" panose="02040503050406030204" pitchFamily="18" charset="0"/>
            </a:endParaRPr>
          </a:p>
          <a:p>
            <a:pPr>
              <a:lnSpc>
                <a:spcPts val="2600"/>
              </a:lnSpc>
            </a:pPr>
            <a:endParaRPr lang="en-US" altLang="zh-CN" i="1" dirty="0">
              <a:latin typeface="Cambria Math" panose="02040503050406030204" pitchFamily="18" charset="0"/>
            </a:endParaRPr>
          </a:p>
          <a:p>
            <a:pPr>
              <a:lnSpc>
                <a:spcPts val="2600"/>
              </a:lnSpc>
            </a:pPr>
            <a:endParaRPr lang="en-US" altLang="zh-CN" i="1" dirty="0" smtClean="0">
              <a:latin typeface="Cambria Math" panose="02040503050406030204" pitchFamily="18" charset="0"/>
            </a:endParaRPr>
          </a:p>
          <a:p>
            <a:pPr>
              <a:lnSpc>
                <a:spcPts val="2600"/>
              </a:lnSpc>
            </a:pPr>
            <a:endParaRPr lang="en-US" altLang="zh-CN" i="1" dirty="0" smtClean="0">
              <a:latin typeface="Cambria Math" panose="020405030504060302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592" y="1084164"/>
            <a:ext cx="7023215" cy="509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77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d*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024" y="1108841"/>
            <a:ext cx="10972800" cy="5260427"/>
          </a:xfrm>
        </p:spPr>
        <p:txBody>
          <a:bodyPr/>
          <a:lstStyle/>
          <a:p>
            <a:r>
              <a:rPr lang="en-US" altLang="zh-CN" sz="2400" dirty="0" smtClean="0"/>
              <a:t>Dyson &amp; </a:t>
            </a:r>
            <a:r>
              <a:rPr lang="en-US" altLang="zh-CN" sz="2400" dirty="0" err="1" smtClean="0"/>
              <a:t>Xuong</a:t>
            </a:r>
            <a:r>
              <a:rPr lang="en-US" altLang="zh-CN" sz="2400" dirty="0" smtClean="0"/>
              <a:t>, PRL 13 (1964) 815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“</a:t>
            </a:r>
            <a:r>
              <a:rPr lang="en-US" altLang="zh-CN" sz="2400" dirty="0" err="1" smtClean="0"/>
              <a:t>inevitable”dibaryon</a:t>
            </a:r>
            <a:endParaRPr lang="en-US" altLang="zh-CN" sz="2400" dirty="0" smtClean="0"/>
          </a:p>
          <a:p>
            <a:pPr>
              <a:lnSpc>
                <a:spcPct val="90000"/>
              </a:lnSpc>
              <a:buNone/>
            </a:pPr>
            <a:r>
              <a:rPr lang="en-US" altLang="zh-CN" sz="2400" dirty="0" smtClean="0"/>
              <a:t>       </a:t>
            </a:r>
            <a:r>
              <a:rPr lang="en-US" altLang="zh-CN" sz="2400" dirty="0" err="1" smtClean="0"/>
              <a:t>T.Goldman</a:t>
            </a:r>
            <a:r>
              <a:rPr lang="en-US" altLang="zh-CN" sz="2400" dirty="0"/>
              <a:t>, K. </a:t>
            </a:r>
            <a:r>
              <a:rPr lang="en-US" altLang="zh-CN" sz="2400" dirty="0" err="1"/>
              <a:t>Maltman</a:t>
            </a:r>
            <a:r>
              <a:rPr lang="en-US" altLang="zh-CN" sz="2400" dirty="0"/>
              <a:t>, and F. Wang et al., 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sz="2400" dirty="0" smtClean="0"/>
              <a:t>        </a:t>
            </a:r>
            <a:r>
              <a:rPr lang="en-US" altLang="zh-CN" sz="2000" dirty="0" err="1"/>
              <a:t>Glueballs</a:t>
            </a:r>
            <a:r>
              <a:rPr lang="en-US" altLang="zh-CN" sz="2000" dirty="0"/>
              <a:t>, hybrids and exotic hadrons, Brookhaven (1988) 413;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sz="2000" dirty="0"/>
              <a:t>     </a:t>
            </a:r>
            <a:r>
              <a:rPr lang="en-US" altLang="zh-CN" sz="2000" dirty="0" smtClean="0"/>
              <a:t>     PRC39 </a:t>
            </a:r>
            <a:r>
              <a:rPr lang="en-US" altLang="zh-CN" sz="2000" dirty="0"/>
              <a:t>(1989)1889.</a:t>
            </a:r>
          </a:p>
          <a:p>
            <a:pPr>
              <a:lnSpc>
                <a:spcPct val="90000"/>
              </a:lnSpc>
            </a:pPr>
            <a:r>
              <a:rPr lang="en-US" altLang="zh-CN" sz="2400" dirty="0" smtClean="0"/>
              <a:t>1</a:t>
            </a:r>
            <a:r>
              <a:rPr lang="en-US" altLang="zh-CN" sz="2400" dirty="0"/>
              <a:t>. Kinetic energies: </a:t>
            </a:r>
          </a:p>
          <a:p>
            <a:pPr>
              <a:lnSpc>
                <a:spcPct val="90000"/>
              </a:lnSpc>
            </a:pPr>
            <a:r>
              <a:rPr lang="en-US" altLang="zh-CN" sz="2400" dirty="0"/>
              <a:t>2. Color-Magnetic Interaction:</a:t>
            </a:r>
          </a:p>
          <a:p>
            <a:pPr>
              <a:lnSpc>
                <a:spcPct val="90000"/>
              </a:lnSpc>
            </a:pPr>
            <a:endParaRPr lang="en-US" altLang="zh-CN" sz="2400" dirty="0"/>
          </a:p>
          <a:p>
            <a:pPr>
              <a:lnSpc>
                <a:spcPct val="90000"/>
              </a:lnSpc>
            </a:pPr>
            <a:endParaRPr lang="en-US" altLang="zh-CN" sz="2400" dirty="0"/>
          </a:p>
          <a:p>
            <a:pPr>
              <a:lnSpc>
                <a:spcPct val="90000"/>
              </a:lnSpc>
              <a:buNone/>
            </a:pPr>
            <a:r>
              <a:rPr lang="en-US" altLang="zh-CN" sz="2400" dirty="0"/>
              <a:t>       </a:t>
            </a:r>
            <a:r>
              <a:rPr lang="en-US" altLang="zh-CN" sz="2400" dirty="0" smtClean="0"/>
              <a:t>                    the </a:t>
            </a:r>
            <a:r>
              <a:rPr lang="en-US" altLang="zh-CN" sz="2400" dirty="0"/>
              <a:t>existence of  IJ</a:t>
            </a:r>
            <a:r>
              <a:rPr lang="en-US" altLang="zh-CN" sz="2400" baseline="30000" dirty="0"/>
              <a:t>P</a:t>
            </a:r>
            <a:r>
              <a:rPr lang="en-US" altLang="zh-CN" sz="2400" dirty="0"/>
              <a:t>=03</a:t>
            </a:r>
            <a:r>
              <a:rPr lang="en-US" altLang="zh-CN" sz="2400" baseline="30000" dirty="0"/>
              <a:t>+ </a:t>
            </a:r>
            <a:r>
              <a:rPr lang="en-US" altLang="zh-CN" sz="2400" dirty="0"/>
              <a:t> </a:t>
            </a:r>
            <a:r>
              <a:rPr lang="en-US" altLang="zh-CN" sz="2400" dirty="0" err="1"/>
              <a:t>dibaryon</a:t>
            </a:r>
            <a:r>
              <a:rPr lang="en-US" altLang="zh-CN" sz="2400" dirty="0"/>
              <a:t> is </a:t>
            </a:r>
            <a:r>
              <a:rPr lang="en-US" altLang="zh-CN" sz="2400" dirty="0" smtClean="0"/>
              <a:t>inevitable</a:t>
            </a:r>
          </a:p>
          <a:p>
            <a:pPr>
              <a:lnSpc>
                <a:spcPct val="90000"/>
              </a:lnSpc>
            </a:pPr>
            <a:r>
              <a:rPr lang="en-US" altLang="zh-CN" sz="2400" dirty="0" smtClean="0"/>
              <a:t>IJ</a:t>
            </a:r>
            <a:r>
              <a:rPr lang="en-US" altLang="zh-CN" sz="2400" baseline="30000" dirty="0" smtClean="0"/>
              <a:t>P</a:t>
            </a:r>
            <a:r>
              <a:rPr lang="en-US" altLang="zh-CN" sz="2400" dirty="0" smtClean="0"/>
              <a:t>=03</a:t>
            </a:r>
            <a:r>
              <a:rPr lang="en-US" altLang="zh-CN" sz="2400" baseline="30000" dirty="0"/>
              <a:t>+ </a:t>
            </a:r>
            <a:r>
              <a:rPr lang="en-US" altLang="zh-CN" sz="2400" dirty="0"/>
              <a:t> </a:t>
            </a:r>
            <a:r>
              <a:rPr lang="en-US" altLang="zh-CN" sz="2400" dirty="0" err="1"/>
              <a:t>dibaryon</a:t>
            </a:r>
            <a:r>
              <a:rPr lang="en-US" altLang="zh-CN" sz="2400" dirty="0"/>
              <a:t>: a spin excitation of d, named </a:t>
            </a:r>
            <a:r>
              <a:rPr lang="en-US" altLang="zh-CN" sz="2400" dirty="0">
                <a:solidFill>
                  <a:srgbClr val="FF3300"/>
                </a:solidFill>
              </a:rPr>
              <a:t>d*</a:t>
            </a:r>
          </a:p>
          <a:p>
            <a:endParaRPr lang="en-US" altLang="zh-CN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en-US" altLang="zh-CN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en-US" altLang="zh-CN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en-US" altLang="zh-CN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None/>
            </a:pPr>
            <a:endParaRPr lang="en-US" altLang="zh-CN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IOPP Forum, 2021.1</a:t>
            </a:r>
            <a:endParaRPr lang="zh-CN" alt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662" y="3809998"/>
            <a:ext cx="3086100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5664200" y="4600557"/>
            <a:ext cx="863600" cy="50323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021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d*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024" y="1108841"/>
            <a:ext cx="10972800" cy="5260427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dirty="0" smtClean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 PRC79 (2009) 024001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IOPP Forum, 2021.1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506" y="1283139"/>
            <a:ext cx="5126754" cy="35191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147151"/>
            <a:ext cx="5085669" cy="139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65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页脚占位符 4"/>
          <p:cNvSpPr>
            <a:spLocks noGrp="1"/>
          </p:cNvSpPr>
          <p:nvPr>
            <p:ph type="ftr" sz="quarter" idx="429496729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/>
              <a:t>IOPP Forum, 2021.1</a:t>
            </a:r>
            <a:endParaRPr lang="en-US" altLang="zh-CN" dirty="0"/>
          </a:p>
        </p:txBody>
      </p:sp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609600" y="421482"/>
            <a:ext cx="54721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chemeClr val="tx2"/>
                </a:solidFill>
              </a:rPr>
              <a:t>Proposals for d* searching</a:t>
            </a:r>
          </a:p>
        </p:txBody>
      </p:sp>
      <p:sp>
        <p:nvSpPr>
          <p:cNvPr id="46084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 </a:t>
            </a:r>
          </a:p>
        </p:txBody>
      </p:sp>
      <p:sp>
        <p:nvSpPr>
          <p:cNvPr id="46085" name="Rectangle 4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mtClean="0"/>
              <a:t> </a:t>
            </a:r>
          </a:p>
        </p:txBody>
      </p:sp>
      <p:pic>
        <p:nvPicPr>
          <p:cNvPr id="247813" name="Picture 5" descr="IMG_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04" y="1041401"/>
            <a:ext cx="5867400" cy="415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817" name="Picture 9" descr="IMG_0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506" y="1076326"/>
            <a:ext cx="58674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818" name="Picture 10" descr="IMG_0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424113"/>
            <a:ext cx="58674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819" name="Picture 11" descr="IMG_00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3" y="2424114"/>
            <a:ext cx="58674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761149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7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7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7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7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页脚占位符 4"/>
          <p:cNvSpPr>
            <a:spLocks noGrp="1"/>
          </p:cNvSpPr>
          <p:nvPr>
            <p:ph type="ftr" sz="quarter" idx="429496729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/>
              <a:t>IOPP Forum, 2021.1</a:t>
            </a:r>
            <a:endParaRPr lang="en-US" altLang="zh-CN"/>
          </a:p>
        </p:txBody>
      </p:sp>
      <p:sp>
        <p:nvSpPr>
          <p:cNvPr id="4710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47108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dirty="0" smtClean="0"/>
          </a:p>
        </p:txBody>
      </p:sp>
      <p:pic>
        <p:nvPicPr>
          <p:cNvPr id="4710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85" y="3468688"/>
            <a:ext cx="6000751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36" y="317500"/>
            <a:ext cx="5905500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83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625" y="1427502"/>
            <a:ext cx="6516687" cy="533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198065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页脚占位符 4"/>
          <p:cNvSpPr>
            <a:spLocks noGrp="1"/>
          </p:cNvSpPr>
          <p:nvPr>
            <p:ph type="ftr" sz="quarter" idx="429496729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/>
              <a:t>IOPP Forum, 2021.1</a:t>
            </a:r>
            <a:endParaRPr lang="en-US" altLang="zh-CN"/>
          </a:p>
        </p:txBody>
      </p:sp>
      <p:sp>
        <p:nvSpPr>
          <p:cNvPr id="4813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48132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4813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978650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页脚占位符 4"/>
          <p:cNvSpPr>
            <a:spLocks noGrp="1"/>
          </p:cNvSpPr>
          <p:nvPr>
            <p:ph type="ftr" sz="quarter" idx="429496729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/>
              <a:t>IOPP Forum, 2021.1</a:t>
            </a:r>
            <a:endParaRPr lang="en-US" altLang="zh-CN" dirty="0"/>
          </a:p>
        </p:txBody>
      </p:sp>
      <p:sp>
        <p:nvSpPr>
          <p:cNvPr id="614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0" y="188913"/>
            <a:ext cx="8540750" cy="1008062"/>
          </a:xfrm>
        </p:spPr>
        <p:txBody>
          <a:bodyPr/>
          <a:lstStyle/>
          <a:p>
            <a:pPr eaLnBrk="1" hangingPunct="1"/>
            <a:r>
              <a:rPr lang="en-US" altLang="zh-CN" sz="3600"/>
              <a:t>WASA-at-COSY measurements</a:t>
            </a:r>
          </a:p>
        </p:txBody>
      </p:sp>
      <p:sp>
        <p:nvSpPr>
          <p:cNvPr id="6148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919288" y="1628775"/>
            <a:ext cx="8540750" cy="48466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mtClean="0"/>
              <a:t> </a:t>
            </a:r>
          </a:p>
        </p:txBody>
      </p:sp>
      <p:pic>
        <p:nvPicPr>
          <p:cNvPr id="2222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69" y="365453"/>
            <a:ext cx="5616575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2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1435924"/>
            <a:ext cx="63373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22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059" y="3656018"/>
            <a:ext cx="62357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4943476" y="6517453"/>
            <a:ext cx="2732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solidFill>
                  <a:schemeClr val="bg1"/>
                </a:solidFill>
              </a:rPr>
              <a:t>Fudan</a:t>
            </a:r>
            <a:r>
              <a:rPr lang="en-US" altLang="zh-CN" dirty="0">
                <a:solidFill>
                  <a:schemeClr val="bg1"/>
                </a:solidFill>
              </a:rPr>
              <a:t> University, 2019.9</a:t>
            </a:r>
          </a:p>
        </p:txBody>
      </p:sp>
    </p:spTree>
    <p:extLst>
      <p:ext uri="{BB962C8B-B14F-4D97-AF65-F5344CB8AC3E}">
        <p14:creationId xmlns:p14="http://schemas.microsoft.com/office/powerpoint/2010/main" val="3102751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页脚占位符 4"/>
          <p:cNvSpPr>
            <a:spLocks noGrp="1"/>
          </p:cNvSpPr>
          <p:nvPr>
            <p:ph type="ftr" sz="quarter" idx="429496729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/>
              <a:t>IOPP Forum, 2021.1</a:t>
            </a:r>
            <a:endParaRPr lang="en-US" altLang="zh-CN"/>
          </a:p>
        </p:txBody>
      </p:sp>
      <p:sp>
        <p:nvSpPr>
          <p:cNvPr id="1024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 </a:t>
            </a:r>
          </a:p>
        </p:txBody>
      </p:sp>
      <p:sp>
        <p:nvSpPr>
          <p:cNvPr id="10244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mtClean="0"/>
              <a:t> </a:t>
            </a:r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1" y="244476"/>
            <a:ext cx="6767513" cy="621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0350"/>
            <a:ext cx="9144000" cy="616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924" y="2330451"/>
            <a:ext cx="9573434" cy="184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546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页脚占位符 4"/>
          <p:cNvSpPr>
            <a:spLocks noGrp="1"/>
          </p:cNvSpPr>
          <p:nvPr>
            <p:ph type="ftr" sz="quarter" idx="429496729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/>
              <a:t>IOPP Forum, 2021.1</a:t>
            </a:r>
            <a:endParaRPr lang="en-US" altLang="zh-CN" dirty="0"/>
          </a:p>
        </p:txBody>
      </p:sp>
      <p:sp>
        <p:nvSpPr>
          <p:cNvPr id="5017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CERN Courier 2011</a:t>
            </a:r>
          </a:p>
        </p:txBody>
      </p:sp>
      <p:sp>
        <p:nvSpPr>
          <p:cNvPr id="50180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85101" y="1163310"/>
            <a:ext cx="8540750" cy="4754562"/>
          </a:xfrm>
        </p:spPr>
        <p:txBody>
          <a:bodyPr/>
          <a:lstStyle/>
          <a:p>
            <a:pPr eaLnBrk="1" hangingPunct="1"/>
            <a:r>
              <a:rPr lang="en-US" altLang="zh-CN" sz="2400" dirty="0"/>
              <a:t>http://cerncourier.com/cws/article/cern/46855</a:t>
            </a:r>
          </a:p>
        </p:txBody>
      </p:sp>
      <p:pic>
        <p:nvPicPr>
          <p:cNvPr id="5018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57" y="1650837"/>
            <a:ext cx="4002088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749" y="1612737"/>
            <a:ext cx="41179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793753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  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68456" y="1090859"/>
                <a:ext cx="9570944" cy="5379791"/>
              </a:xfrm>
            </p:spPr>
            <p:txBody>
              <a:bodyPr/>
              <a:lstStyle/>
              <a:p>
                <a:r>
                  <a:rPr lang="en-US" altLang="zh-CN" dirty="0" smtClean="0">
                    <a:latin typeface="Century" panose="02040604050505020304" pitchFamily="18" charset="0"/>
                  </a:rPr>
                  <a:t>Why interesting?</a:t>
                </a:r>
              </a:p>
              <a:p>
                <a:pPr marL="0" indent="0">
                  <a:buNone/>
                </a:pPr>
                <a:r>
                  <a:rPr lang="en-US" altLang="zh-CN" dirty="0" smtClean="0">
                    <a:latin typeface="Century" panose="02040604050505020304" pitchFamily="18" charset="0"/>
                  </a:rPr>
                  <a:t>            New form of material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altLang="zh-CN" dirty="0" smtClean="0">
                  <a:latin typeface="Century" panose="02040604050505020304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zh-CN" dirty="0">
                    <a:latin typeface="Century" panose="02040604050505020304" pitchFamily="18" charset="0"/>
                  </a:rPr>
                  <a:t>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            QED                                          QCD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zh-CN" dirty="0" smtClean="0">
                    <a:latin typeface="Century" panose="02040604050505020304" pitchFamily="18" charset="0"/>
                  </a:rPr>
                  <a:t> nucleus + electron -- </a:t>
                </a:r>
                <a:r>
                  <a:rPr lang="en-US" altLang="zh-CN" dirty="0">
                    <a:latin typeface="Century" panose="02040604050505020304" pitchFamily="18" charset="0"/>
                  </a:rPr>
                  <a:t>atoms,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      quarks -- hadrons</a:t>
                </a:r>
                <a:endParaRPr lang="en-US" altLang="zh-CN" dirty="0">
                  <a:latin typeface="Century" panose="02040604050505020304" pitchFamily="18" charset="0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zh-CN" dirty="0">
                    <a:latin typeface="Century" panose="02040604050505020304" pitchFamily="18" charset="0"/>
                  </a:rPr>
                  <a:t>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molecules</a:t>
                </a:r>
                <a:r>
                  <a:rPr lang="en-US" altLang="zh-CN" dirty="0">
                    <a:latin typeface="Century" panose="02040604050505020304" pitchFamily="18" charset="0"/>
                  </a:rPr>
                  <a:t>: di-atom,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                    meson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zh-CN" b="0" dirty="0" smtClean="0">
                    <a:latin typeface="Century" panose="02040604050505020304" pitchFamily="18" charset="0"/>
                  </a:rPr>
                  <a:t>     B=0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zh-CN" dirty="0" smtClean="0">
                    <a:latin typeface="Century" panose="02040604050505020304" pitchFamily="18" charset="0"/>
                  </a:rPr>
                  <a:t>                    tri-atom</a:t>
                </a:r>
                <a:r>
                  <a:rPr lang="en-US" altLang="zh-CN" dirty="0">
                    <a:latin typeface="Century" panose="02040604050505020304" pitchFamily="18" charset="0"/>
                  </a:rPr>
                  <a:t>,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                    baryon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𝑞𝑞𝑞</m:t>
                    </m:r>
                  </m:oMath>
                </a14:m>
                <a:r>
                  <a:rPr lang="en-US" altLang="zh-CN" dirty="0" smtClean="0">
                    <a:latin typeface="Century" panose="02040604050505020304" pitchFamily="18" charset="0"/>
                  </a:rPr>
                  <a:t>  B=1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zh-CN" dirty="0" smtClean="0">
                    <a:latin typeface="Century" panose="02040604050505020304" pitchFamily="18" charset="0"/>
                  </a:rPr>
                  <a:t>                    …,                              </a:t>
                </a:r>
                <a:r>
                  <a:rPr lang="en-US" altLang="zh-CN" dirty="0" smtClean="0">
                    <a:solidFill>
                      <a:srgbClr val="FF0000"/>
                    </a:solidFill>
                    <a:latin typeface="Century" panose="02040604050505020304" pitchFamily="18" charset="0"/>
                  </a:rPr>
                  <a:t>tetraquark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zh-CN" dirty="0" smtClean="0">
                    <a:latin typeface="Century" panose="02040604050505020304" pitchFamily="18" charset="0"/>
                  </a:rPr>
                  <a:t> </a:t>
                </a:r>
                <a:r>
                  <a:rPr lang="en-US" altLang="zh-CN" dirty="0" smtClean="0">
                    <a:solidFill>
                      <a:srgbClr val="FF0000"/>
                    </a:solidFill>
                    <a:latin typeface="Century" panose="02040604050505020304" pitchFamily="18" charset="0"/>
                  </a:rPr>
                  <a:t>? B=0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zh-CN" dirty="0">
                    <a:latin typeface="Century" panose="02040604050505020304" pitchFamily="18" charset="0"/>
                  </a:rPr>
                  <a:t>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                   C</a:t>
                </a:r>
                <a:r>
                  <a:rPr lang="en-US" altLang="zh-CN" baseline="-25000" dirty="0" smtClean="0">
                    <a:latin typeface="Century" panose="02040604050505020304" pitchFamily="18" charset="0"/>
                  </a:rPr>
                  <a:t>60                                             </a:t>
                </a:r>
                <a:r>
                  <a:rPr lang="en-US" altLang="zh-CN" dirty="0" smtClean="0">
                    <a:solidFill>
                      <a:srgbClr val="FF0000"/>
                    </a:solidFill>
                    <a:latin typeface="Century" panose="02040604050505020304" pitchFamily="18" charset="0"/>
                  </a:rPr>
                  <a:t>pentaquark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zh-CN" dirty="0" smtClean="0">
                    <a:solidFill>
                      <a:srgbClr val="FF0000"/>
                    </a:solidFill>
                    <a:latin typeface="Century" panose="02040604050505020304" pitchFamily="18" charset="0"/>
                  </a:rPr>
                  <a:t> ?  B=1</a:t>
                </a:r>
                <a:endParaRPr lang="en-US" altLang="zh-CN" dirty="0">
                  <a:solidFill>
                    <a:srgbClr val="FF0000"/>
                  </a:solidFill>
                  <a:latin typeface="Century" panose="020406040505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dirty="0" smtClean="0">
                    <a:latin typeface="Century" panose="02040604050505020304" pitchFamily="18" charset="0"/>
                  </a:rPr>
                  <a:t>                    …,                              </a:t>
                </a:r>
                <a:r>
                  <a:rPr lang="en-US" altLang="zh-CN" dirty="0" smtClean="0">
                    <a:solidFill>
                      <a:srgbClr val="FF0000"/>
                    </a:solidFill>
                    <a:latin typeface="Century" panose="02040604050505020304" pitchFamily="18" charset="0"/>
                  </a:rPr>
                  <a:t>dibaryon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altLang="zh-CN" dirty="0" smtClean="0">
                    <a:latin typeface="Century" panose="02040604050505020304" pitchFamily="18" charset="0"/>
                  </a:rPr>
                  <a:t> </a:t>
                </a:r>
                <a:r>
                  <a:rPr lang="en-US" altLang="zh-CN" dirty="0" smtClean="0">
                    <a:solidFill>
                      <a:srgbClr val="FF0000"/>
                    </a:solidFill>
                    <a:latin typeface="Century" panose="02040604050505020304" pitchFamily="18" charset="0"/>
                  </a:rPr>
                  <a:t>?         B=2 </a:t>
                </a:r>
              </a:p>
              <a:p>
                <a:pPr marL="0" indent="0">
                  <a:buNone/>
                </a:pPr>
                <a:r>
                  <a:rPr lang="en-US" altLang="zh-CN" dirty="0">
                    <a:solidFill>
                      <a:srgbClr val="FF0000"/>
                    </a:solidFill>
                    <a:latin typeface="Century" panose="02040604050505020304" pitchFamily="18" charset="0"/>
                  </a:rPr>
                  <a:t> </a:t>
                </a:r>
                <a:r>
                  <a:rPr lang="en-US" altLang="zh-CN" dirty="0" smtClean="0">
                    <a:solidFill>
                      <a:srgbClr val="FF0000"/>
                    </a:solidFill>
                    <a:latin typeface="Century" panose="02040604050505020304" pitchFamily="18" charset="0"/>
                  </a:rPr>
                  <a:t>         </a:t>
                </a:r>
                <a:r>
                  <a:rPr lang="en-US" altLang="zh-CN" dirty="0" smtClean="0">
                    <a:solidFill>
                      <a:srgbClr val="00B050"/>
                    </a:solidFill>
                    <a:latin typeface="Century" panose="02040604050505020304" pitchFamily="18" charset="0"/>
                  </a:rPr>
                  <a:t>QED chemistry                     </a:t>
                </a:r>
                <a:r>
                  <a:rPr lang="en-US" altLang="zh-CN" dirty="0" smtClean="0">
                    <a:solidFill>
                      <a:srgbClr val="FF0000"/>
                    </a:solidFill>
                    <a:latin typeface="Century" panose="02040604050505020304" pitchFamily="18" charset="0"/>
                  </a:rPr>
                  <a:t>QCD chemistry ?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8456" y="1090859"/>
                <a:ext cx="9570944" cy="5379791"/>
              </a:xfrm>
              <a:blipFill>
                <a:blip r:embed="rId3"/>
                <a:stretch>
                  <a:fillRect l="-700" t="-1247" b="-24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页脚占位符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IOPP Forum, 2021.1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047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页脚占位符 4"/>
          <p:cNvSpPr>
            <a:spLocks noGrp="1"/>
          </p:cNvSpPr>
          <p:nvPr>
            <p:ph type="ftr" sz="quarter" idx="429496729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/>
              <a:t>IOPP Forum, 2021.1</a:t>
            </a:r>
            <a:endParaRPr lang="en-US" altLang="zh-CN" dirty="0"/>
          </a:p>
        </p:txBody>
      </p:sp>
      <p:sp>
        <p:nvSpPr>
          <p:cNvPr id="5120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CERN Courier 2014</a:t>
            </a:r>
          </a:p>
        </p:txBody>
      </p:sp>
      <p:sp>
        <p:nvSpPr>
          <p:cNvPr id="51204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14703" y="1066800"/>
            <a:ext cx="9651672" cy="4956176"/>
          </a:xfrm>
        </p:spPr>
        <p:txBody>
          <a:bodyPr/>
          <a:lstStyle/>
          <a:p>
            <a:pPr eaLnBrk="1" hangingPunct="1"/>
            <a:r>
              <a:rPr lang="en-US" altLang="zh-CN" sz="2400" dirty="0"/>
              <a:t>http://cerncourier.com/cws/article/cern/57836</a:t>
            </a:r>
          </a:p>
        </p:txBody>
      </p:sp>
      <p:pic>
        <p:nvPicPr>
          <p:cNvPr id="5120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81" y="1678645"/>
            <a:ext cx="4233862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539" y="1436906"/>
            <a:ext cx="3997325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4070766" y="6521668"/>
            <a:ext cx="2732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solidFill>
                  <a:schemeClr val="bg1"/>
                </a:solidFill>
              </a:rPr>
              <a:t>Fudan</a:t>
            </a:r>
            <a:r>
              <a:rPr lang="en-US" altLang="zh-CN" dirty="0">
                <a:solidFill>
                  <a:schemeClr val="bg1"/>
                </a:solidFill>
              </a:rPr>
              <a:t> University, 2019.9</a:t>
            </a:r>
          </a:p>
        </p:txBody>
      </p:sp>
    </p:spTree>
    <p:extLst>
      <p:ext uri="{BB962C8B-B14F-4D97-AF65-F5344CB8AC3E}">
        <p14:creationId xmlns:p14="http://schemas.microsoft.com/office/powerpoint/2010/main" val="522406239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D</a:t>
            </a:r>
            <a:r>
              <a:rPr lang="en-US" altLang="zh-CN" baseline="-25000" dirty="0" smtClean="0"/>
              <a:t>12</a:t>
            </a:r>
            <a:r>
              <a:rPr lang="en-US" altLang="zh-CN" dirty="0" smtClean="0"/>
              <a:t> and D</a:t>
            </a:r>
            <a:r>
              <a:rPr lang="en-US" altLang="zh-CN" baseline="-25000" dirty="0" smtClean="0"/>
              <a:t>21</a:t>
            </a:r>
            <a:endParaRPr lang="zh-CN" altLang="en-US" baseline="-250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IOPP Forum, 2021.1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786580" y="1261795"/>
            <a:ext cx="10972800" cy="4602163"/>
          </a:xfrm>
        </p:spPr>
        <p:txBody>
          <a:bodyPr/>
          <a:lstStyle/>
          <a:p>
            <a:r>
              <a:rPr lang="en-US" altLang="zh-CN" dirty="0" smtClean="0"/>
              <a:t>Dynamical symmetry approach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290" y="2112318"/>
            <a:ext cx="7692123" cy="370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37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D</a:t>
            </a:r>
            <a:r>
              <a:rPr lang="en-US" altLang="zh-CN" baseline="-25000" dirty="0" smtClean="0"/>
              <a:t>12</a:t>
            </a:r>
            <a:r>
              <a:rPr lang="en-US" altLang="zh-CN" dirty="0" smtClean="0"/>
              <a:t> and D</a:t>
            </a:r>
            <a:r>
              <a:rPr lang="en-US" altLang="zh-CN" baseline="-25000" dirty="0" smtClean="0"/>
              <a:t>21</a:t>
            </a:r>
            <a:endParaRPr lang="zh-CN" altLang="en-US" baseline="-250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IOPP Forum, 2021.1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210085"/>
            <a:ext cx="5125280" cy="3653873"/>
          </a:xfrm>
          <a:prstGeom prst="rect">
            <a:avLst/>
          </a:prstGeom>
        </p:spPr>
      </p:pic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786580" y="1261795"/>
            <a:ext cx="10972800" cy="4602163"/>
          </a:xfrm>
        </p:spPr>
        <p:txBody>
          <a:bodyPr/>
          <a:lstStyle/>
          <a:p>
            <a:r>
              <a:rPr lang="en-US" altLang="zh-CN" dirty="0" smtClean="0"/>
              <a:t>Dynamical calculation: </a:t>
            </a:r>
            <a:r>
              <a:rPr lang="en-US" altLang="zh-CN" baseline="30000" dirty="0" smtClean="0"/>
              <a:t>1</a:t>
            </a:r>
            <a:r>
              <a:rPr lang="en-US" altLang="zh-CN" dirty="0" smtClean="0"/>
              <a:t>D</a:t>
            </a:r>
            <a:r>
              <a:rPr lang="en-US" altLang="zh-CN" baseline="-25000" dirty="0" smtClean="0"/>
              <a:t>2</a:t>
            </a:r>
            <a:r>
              <a:rPr lang="en-US" altLang="zh-CN" dirty="0" smtClean="0"/>
              <a:t>: E</a:t>
            </a:r>
            <a:r>
              <a:rPr lang="en-US" altLang="zh-CN" baseline="-25000" dirty="0" smtClean="0"/>
              <a:t>B</a:t>
            </a:r>
            <a:r>
              <a:rPr lang="en-US" altLang="zh-CN" dirty="0" smtClean="0"/>
              <a:t>&lt; 1 MeV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2433" y="1954849"/>
            <a:ext cx="6018543" cy="245786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1785" y="4572782"/>
            <a:ext cx="5601149" cy="196643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09600" y="6064537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PRC 79(2009)024001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8177489" y="1585517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PRC 98(2018)034001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0850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D</a:t>
            </a:r>
            <a:r>
              <a:rPr lang="en-US" altLang="zh-CN" baseline="-25000" dirty="0" smtClean="0"/>
              <a:t>12</a:t>
            </a:r>
            <a:r>
              <a:rPr lang="en-US" altLang="zh-CN" dirty="0" smtClean="0"/>
              <a:t> and D</a:t>
            </a:r>
            <a:r>
              <a:rPr lang="en-US" altLang="zh-CN" baseline="-25000" dirty="0" smtClean="0"/>
              <a:t>21</a:t>
            </a:r>
            <a:endParaRPr lang="zh-CN" altLang="en-US" baseline="-25000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53556" y="1035375"/>
            <a:ext cx="4997623" cy="5404957"/>
          </a:xfrm>
          <a:prstGeom prst="rect">
            <a:avLst/>
          </a:prstGeom>
        </p:spPr>
      </p:pic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IOPP Forum, 2021.1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944" y="1066800"/>
            <a:ext cx="4164355" cy="538400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740309" y="2613415"/>
            <a:ext cx="162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Phys.Rev.165(1968)1834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4165600" y="4253435"/>
            <a:ext cx="2442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PRL121(2019)052001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684" y="34342"/>
            <a:ext cx="4701493" cy="645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8255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D</a:t>
            </a:r>
            <a:r>
              <a:rPr lang="en-US" altLang="zh-CN" baseline="-25000" dirty="0" smtClean="0"/>
              <a:t>30</a:t>
            </a:r>
            <a:endParaRPr lang="zh-CN" altLang="en-US" baseline="-250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IOPP Forum, 2021.1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/>
              <p:cNvSpPr>
                <a:spLocks noGrp="1"/>
              </p:cNvSpPr>
              <p:nvPr>
                <p:ph idx="1"/>
              </p:nvPr>
            </p:nvSpPr>
            <p:spPr>
              <a:xfrm>
                <a:off x="786580" y="1261795"/>
                <a:ext cx="10972800" cy="4602163"/>
              </a:xfrm>
            </p:spPr>
            <p:txBody>
              <a:bodyPr/>
              <a:lstStyle/>
              <a:p>
                <a:pPr>
                  <a:lnSpc>
                    <a:spcPts val="2600"/>
                  </a:lnSpc>
                </a:pPr>
                <a:r>
                  <a:rPr lang="en-US" altLang="zh-CN" dirty="0" smtClean="0"/>
                  <a:t>Dyson &amp; </a:t>
                </a:r>
                <a:r>
                  <a:rPr lang="en-US" altLang="zh-CN" dirty="0" err="1" smtClean="0"/>
                  <a:t>Xuong</a:t>
                </a:r>
                <a:r>
                  <a:rPr lang="en-US" altLang="zh-CN" dirty="0" smtClean="0"/>
                  <a:t>: M(D</a:t>
                </a:r>
                <a:r>
                  <a:rPr lang="en-US" altLang="zh-CN" baseline="-25000" dirty="0" smtClean="0"/>
                  <a:t>30</a:t>
                </a:r>
                <a:r>
                  <a:rPr lang="en-US" altLang="zh-CN" dirty="0" smtClean="0"/>
                  <a:t>)=M(D</a:t>
                </a:r>
                <a:r>
                  <a:rPr lang="en-US" altLang="zh-CN" baseline="-25000" dirty="0" smtClean="0"/>
                  <a:t>03</a:t>
                </a:r>
                <a:r>
                  <a:rPr lang="en-US" altLang="zh-CN" dirty="0" smtClean="0"/>
                  <a:t>)</a:t>
                </a:r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𝑝𝑝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atin typeface="Century" panose="02040604050505020304" pitchFamily="18" charset="0"/>
                  </a:rPr>
                  <a:t>    </a:t>
                </a:r>
                <a:r>
                  <a:rPr lang="en-US" altLang="zh-CN" dirty="0">
                    <a:solidFill>
                      <a:srgbClr val="FF0000"/>
                    </a:solidFill>
                    <a:latin typeface="Century" panose="02040604050505020304" pitchFamily="18" charset="0"/>
                  </a:rPr>
                  <a:t>no clear-cut evidence </a:t>
                </a:r>
              </a:p>
              <a:p>
                <a:pPr marL="0" indent="0">
                  <a:lnSpc>
                    <a:spcPts val="2600"/>
                  </a:lnSpc>
                  <a:buNone/>
                </a:pPr>
                <a:r>
                  <a:rPr lang="en-US" altLang="zh-CN" dirty="0">
                    <a:latin typeface="Century" panose="02040604050505020304" pitchFamily="18" charset="0"/>
                  </a:rPr>
                  <a:t>       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               </a:t>
                </a:r>
                <a:r>
                  <a:rPr lang="en-US" altLang="zh-CN" sz="2400" dirty="0" smtClean="0">
                    <a:latin typeface="Century" panose="02040604050505020304" pitchFamily="18" charset="0"/>
                  </a:rPr>
                  <a:t>WASA-at-COSY </a:t>
                </a:r>
                <a:r>
                  <a:rPr lang="en-US" altLang="zh-CN" sz="2400" dirty="0">
                    <a:latin typeface="Century" panose="02040604050505020304" pitchFamily="18" charset="0"/>
                  </a:rPr>
                  <a:t>Collaboration, Phys. Lett. B762 (2016) 455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7" name="内容占位符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6580" y="1261795"/>
                <a:ext cx="10972800" cy="4602163"/>
              </a:xfrm>
              <a:blipFill>
                <a:blip r:embed="rId3"/>
                <a:stretch>
                  <a:fillRect l="-611" t="-31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7818612" y="3923252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PRC 89(2014)034001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341" y="1918251"/>
            <a:ext cx="6064235" cy="252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77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H</a:t>
            </a:r>
            <a:endParaRPr lang="zh-CN" altLang="en-US" baseline="-250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IOPP Forum, 2021.1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/>
              <p:cNvSpPr>
                <a:spLocks noGrp="1"/>
              </p:cNvSpPr>
              <p:nvPr>
                <p:ph idx="1"/>
              </p:nvPr>
            </p:nvSpPr>
            <p:spPr>
              <a:xfrm>
                <a:off x="792479" y="1191002"/>
                <a:ext cx="10972800" cy="5209798"/>
              </a:xfrm>
            </p:spPr>
            <p:txBody>
              <a:bodyPr/>
              <a:lstStyle/>
              <a:p>
                <a:pPr>
                  <a:lnSpc>
                    <a:spcPts val="2600"/>
                  </a:lnSpc>
                </a:pPr>
                <a:r>
                  <a:rPr lang="en-US" altLang="zh-CN" sz="2400" dirty="0" smtClean="0">
                    <a:latin typeface="Century" panose="02040604050505020304" pitchFamily="18" charset="0"/>
                  </a:rPr>
                  <a:t>IJ</a:t>
                </a:r>
                <a:r>
                  <a:rPr lang="en-US" altLang="zh-CN" sz="2400" baseline="30000" dirty="0" smtClean="0">
                    <a:latin typeface="Century" panose="02040604050505020304" pitchFamily="18" charset="0"/>
                  </a:rPr>
                  <a:t>P</a:t>
                </a:r>
                <a:r>
                  <a:rPr lang="en-US" altLang="zh-CN" sz="2400" dirty="0" smtClean="0">
                    <a:latin typeface="Century" panose="02040604050505020304" pitchFamily="18" charset="0"/>
                  </a:rPr>
                  <a:t>=00</a:t>
                </a:r>
                <a:r>
                  <a:rPr lang="en-US" altLang="zh-CN" sz="2400" baseline="30000" dirty="0" smtClean="0">
                    <a:latin typeface="Century" panose="02040604050505020304" pitchFamily="18" charset="0"/>
                  </a:rPr>
                  <a:t>+</a:t>
                </a:r>
                <a:r>
                  <a:rPr lang="en-US" altLang="zh-CN" sz="2400" dirty="0" smtClean="0">
                    <a:latin typeface="Century" panose="02040604050505020304" pitchFamily="18" charset="0"/>
                  </a:rPr>
                  <a:t>, strangeness=-2, E</a:t>
                </a:r>
                <a:r>
                  <a:rPr lang="en-US" altLang="zh-CN" sz="2400" baseline="-25000" dirty="0" smtClean="0">
                    <a:latin typeface="Century" panose="02040604050505020304" pitchFamily="18" charset="0"/>
                  </a:rPr>
                  <a:t>B</a:t>
                </a:r>
                <a:r>
                  <a:rPr lang="en-US" altLang="zh-CN" sz="2400" dirty="0" smtClean="0">
                    <a:latin typeface="Century" panose="02040604050505020304" pitchFamily="18" charset="0"/>
                  </a:rPr>
                  <a:t>~80 MeV            R.L. Jaffe, PRL 38(1977)195</a:t>
                </a:r>
                <a:endParaRPr lang="en-US" altLang="zh-CN" sz="2400" i="1" dirty="0" smtClean="0">
                  <a:latin typeface="Century" panose="02040604050505020304" pitchFamily="18" charset="0"/>
                </a:endParaRPr>
              </a:p>
              <a:p>
                <a:pPr>
                  <a:lnSpc>
                    <a:spcPts val="2600"/>
                  </a:lnSpc>
                </a:pPr>
                <a:r>
                  <a:rPr lang="en-US" altLang="zh-CN" sz="2400" dirty="0" smtClean="0">
                    <a:latin typeface="Century" panose="02040604050505020304" pitchFamily="18" charset="0"/>
                  </a:rPr>
                  <a:t>E</a:t>
                </a:r>
                <a:r>
                  <a:rPr lang="en-US" altLang="zh-CN" sz="2400" baseline="-25000" dirty="0" smtClean="0">
                    <a:latin typeface="Century" panose="02040604050505020304" pitchFamily="18" charset="0"/>
                  </a:rPr>
                  <a:t>B</a:t>
                </a:r>
                <a:r>
                  <a:rPr lang="en-US" altLang="zh-CN" sz="2400" dirty="0" smtClean="0">
                    <a:latin typeface="Century" panose="02040604050505020304" pitchFamily="18" charset="0"/>
                  </a:rPr>
                  <a:t>=1.7 MeV,  QDCSM,  PRC 69(2004) 065207</a:t>
                </a:r>
                <a:endParaRPr lang="en-US" altLang="zh-CN" sz="2400" dirty="0">
                  <a:latin typeface="Century" panose="02040604050505020304" pitchFamily="18" charset="0"/>
                </a:endParaRPr>
              </a:p>
              <a:p>
                <a:pPr>
                  <a:lnSpc>
                    <a:spcPts val="2600"/>
                  </a:lnSpc>
                </a:pPr>
                <a:r>
                  <a:rPr lang="en-US" altLang="zh-CN" sz="2400" i="1" dirty="0" smtClean="0">
                    <a:latin typeface="Century" panose="02040604050505020304" pitchFamily="18" charset="0"/>
                  </a:rPr>
                  <a:t>……</a:t>
                </a:r>
              </a:p>
              <a:p>
                <a:r>
                  <a:rPr lang="en-US" altLang="zh-CN" sz="2400" dirty="0">
                    <a:latin typeface="Century" panose="02040604050505020304" pitchFamily="18" charset="0"/>
                  </a:rPr>
                  <a:t>E</a:t>
                </a:r>
                <a:r>
                  <a:rPr lang="en-US" altLang="zh-CN" sz="2400" baseline="-25000" dirty="0">
                    <a:latin typeface="Century" panose="02040604050505020304" pitchFamily="18" charset="0"/>
                  </a:rPr>
                  <a:t>B</a:t>
                </a:r>
                <a:r>
                  <a:rPr lang="en-US" altLang="zh-CN" sz="2400" dirty="0">
                    <a:latin typeface="Century" panose="02040604050505020304" pitchFamily="18" charset="0"/>
                  </a:rPr>
                  <a:t>=19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±10</m:t>
                    </m:r>
                  </m:oMath>
                </a14:m>
                <a:r>
                  <a:rPr lang="en-US" altLang="zh-CN" sz="2400" dirty="0">
                    <a:latin typeface="Century" panose="02040604050505020304" pitchFamily="18" charset="0"/>
                  </a:rPr>
                  <a:t> MeV</a:t>
                </a:r>
                <a:r>
                  <a:rPr lang="nb-NO" altLang="zh-CN" sz="2400" dirty="0">
                    <a:latin typeface="Century" panose="02040604050505020304" pitchFamily="18" charset="0"/>
                  </a:rPr>
                  <a:t>   </a:t>
                </a:r>
                <a:r>
                  <a:rPr lang="nb-NO" altLang="zh-CN" sz="2400" dirty="0" smtClean="0">
                    <a:latin typeface="Century" panose="02040604050505020304" pitchFamily="18" charset="0"/>
                  </a:rPr>
                  <a:t>         A</a:t>
                </a:r>
                <a:r>
                  <a:rPr lang="nb-NO" altLang="zh-CN" sz="2400" dirty="0">
                    <a:latin typeface="Century" panose="02040604050505020304" pitchFamily="18" charset="0"/>
                  </a:rPr>
                  <a:t>. Francis, et al., </a:t>
                </a:r>
                <a:r>
                  <a:rPr lang="en-US" altLang="zh-CN" sz="2400" dirty="0">
                    <a:latin typeface="Century" panose="02040604050505020304" pitchFamily="18" charset="0"/>
                  </a:rPr>
                  <a:t>Phys. Rev. D 99 (2019) 074505</a:t>
                </a:r>
                <a:endParaRPr lang="nb-NO" altLang="zh-CN" sz="2400" dirty="0">
                  <a:latin typeface="Century" panose="02040604050505020304" pitchFamily="18" charset="0"/>
                </a:endParaRPr>
              </a:p>
              <a:p>
                <a:r>
                  <a:rPr lang="en-US" altLang="zh-CN" sz="2400" dirty="0">
                    <a:latin typeface="Century" panose="02040604050505020304" pitchFamily="18" charset="0"/>
                  </a:rPr>
                  <a:t>E</a:t>
                </a:r>
                <a:r>
                  <a:rPr lang="en-US" altLang="zh-CN" sz="2400" baseline="-25000" dirty="0">
                    <a:latin typeface="Century" panose="02040604050505020304" pitchFamily="18" charset="0"/>
                  </a:rPr>
                  <a:t>B</a:t>
                </a:r>
                <a:r>
                  <a:rPr lang="en-US" altLang="zh-CN" sz="2400" dirty="0">
                    <a:latin typeface="Century" panose="02040604050505020304" pitchFamily="18" charset="0"/>
                  </a:rPr>
                  <a:t>=16.6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±2.1±4.6</m:t>
                    </m:r>
                  </m:oMath>
                </a14:m>
                <a:r>
                  <a:rPr lang="en-US" altLang="zh-CN" sz="2400" dirty="0">
                    <a:latin typeface="Century" panose="02040604050505020304" pitchFamily="18" charset="0"/>
                  </a:rPr>
                  <a:t> MeV, </a:t>
                </a:r>
                <a:r>
                  <a:rPr lang="en-US" altLang="zh-CN" sz="2400" dirty="0" smtClean="0">
                    <a:latin typeface="Century" panose="02040604050505020304" pitchFamily="18" charset="0"/>
                  </a:rPr>
                  <a:t>m</a:t>
                </a:r>
                <a:r>
                  <a:rPr lang="el-GR" altLang="zh-CN" sz="2400" baseline="-25000" dirty="0" smtClean="0">
                    <a:latin typeface="Century" panose="02040604050505020304" pitchFamily="18" charset="0"/>
                  </a:rPr>
                  <a:t>π</a:t>
                </a:r>
                <a:r>
                  <a:rPr lang="en-US" altLang="zh-CN" sz="2400" dirty="0" smtClean="0">
                    <a:latin typeface="Century" panose="02040604050505020304" pitchFamily="18" charset="0"/>
                  </a:rPr>
                  <a:t>=389 </a:t>
                </a:r>
                <a:r>
                  <a:rPr lang="en-US" altLang="zh-CN" sz="2400" dirty="0">
                    <a:latin typeface="Century" panose="02040604050505020304" pitchFamily="18" charset="0"/>
                  </a:rPr>
                  <a:t>MeV </a:t>
                </a:r>
                <a:endParaRPr lang="en-US" altLang="zh-CN" sz="2400" dirty="0" smtClean="0">
                  <a:latin typeface="Century" panose="020406040505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sz="2400" dirty="0">
                    <a:latin typeface="Century" panose="02040604050505020304" pitchFamily="18" charset="0"/>
                  </a:rPr>
                  <a:t> </a:t>
                </a:r>
                <a:r>
                  <a:rPr lang="en-US" altLang="zh-CN" sz="2400" dirty="0" smtClean="0">
                    <a:latin typeface="Century" panose="02040604050505020304" pitchFamily="18" charset="0"/>
                  </a:rPr>
                  <a:t>                                               NPLQCD</a:t>
                </a:r>
                <a:r>
                  <a:rPr lang="en-US" altLang="zh-CN" sz="2400" dirty="0">
                    <a:latin typeface="Century" panose="02040604050505020304" pitchFamily="18" charset="0"/>
                  </a:rPr>
                  <a:t>, </a:t>
                </a:r>
                <a:r>
                  <a:rPr lang="nb-NO" altLang="zh-CN" sz="2400" dirty="0">
                    <a:latin typeface="Century" panose="02040604050505020304" pitchFamily="18" charset="0"/>
                  </a:rPr>
                  <a:t>Phys. Rev. Lett. 106 (2011) 162001</a:t>
                </a:r>
              </a:p>
              <a:p>
                <a:r>
                  <a:rPr lang="en-US" altLang="zh-CN" sz="2400" dirty="0">
                    <a:latin typeface="Century" panose="02040604050505020304" pitchFamily="18" charset="0"/>
                  </a:rPr>
                  <a:t> E</a:t>
                </a:r>
                <a:r>
                  <a:rPr lang="en-US" altLang="zh-CN" sz="2400" baseline="-25000" dirty="0">
                    <a:latin typeface="Century" panose="02040604050505020304" pitchFamily="18" charset="0"/>
                  </a:rPr>
                  <a:t>B</a:t>
                </a:r>
                <a:r>
                  <a:rPr lang="en-US" altLang="zh-CN" sz="2400" dirty="0">
                    <a:latin typeface="Century" panose="02040604050505020304" pitchFamily="18" charset="0"/>
                  </a:rPr>
                  <a:t>=30-40 MeV, m</a:t>
                </a:r>
                <a:r>
                  <a:rPr lang="el-GR" altLang="zh-CN" sz="2400" baseline="-25000" dirty="0">
                    <a:latin typeface="Century" panose="02040604050505020304" pitchFamily="18" charset="0"/>
                  </a:rPr>
                  <a:t>π </a:t>
                </a:r>
                <a:r>
                  <a:rPr lang="en-US" altLang="zh-CN" sz="2400" dirty="0" smtClean="0">
                    <a:latin typeface="Century" panose="02040604050505020304" pitchFamily="18" charset="0"/>
                  </a:rPr>
                  <a:t>=</a:t>
                </a:r>
                <a:r>
                  <a:rPr lang="en-US" altLang="zh-CN" sz="2400" dirty="0">
                    <a:latin typeface="Century" panose="02040604050505020304" pitchFamily="18" charset="0"/>
                  </a:rPr>
                  <a:t>673-1015 MeV </a:t>
                </a:r>
                <a:endParaRPr lang="en-US" altLang="zh-CN" sz="2400" dirty="0" smtClean="0">
                  <a:latin typeface="Century" panose="020406040505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sz="2400" dirty="0">
                    <a:latin typeface="Century" panose="02040604050505020304" pitchFamily="18" charset="0"/>
                  </a:rPr>
                  <a:t> </a:t>
                </a:r>
                <a:r>
                  <a:rPr lang="en-US" altLang="zh-CN" sz="2400" dirty="0" smtClean="0">
                    <a:latin typeface="Century" panose="02040604050505020304" pitchFamily="18" charset="0"/>
                  </a:rPr>
                  <a:t>                                             HAL </a:t>
                </a:r>
                <a:r>
                  <a:rPr lang="en-US" altLang="zh-CN" sz="2400" dirty="0">
                    <a:latin typeface="Century" panose="02040604050505020304" pitchFamily="18" charset="0"/>
                  </a:rPr>
                  <a:t>QCD, </a:t>
                </a:r>
                <a:r>
                  <a:rPr lang="nb-NO" altLang="zh-CN" sz="2400" dirty="0">
                    <a:latin typeface="Century" panose="02040604050505020304" pitchFamily="18" charset="0"/>
                  </a:rPr>
                  <a:t>Phys. Rev. Lett. 106 (2011) 162002</a:t>
                </a:r>
              </a:p>
              <a:p>
                <a:r>
                  <a:rPr lang="nb-NO" altLang="zh-CN" sz="2400" dirty="0">
                    <a:latin typeface="Century" panose="02040604050505020304" pitchFamily="18" charset="0"/>
                  </a:rPr>
                  <a:t>A resonance below N</a:t>
                </a:r>
                <a:r>
                  <a:rPr lang="el-GR" altLang="zh-CN" sz="2400" dirty="0">
                    <a:latin typeface="Century" panose="02040604050505020304" pitchFamily="18" charset="0"/>
                  </a:rPr>
                  <a:t>Ξ</a:t>
                </a:r>
                <a:r>
                  <a:rPr lang="en-US" altLang="zh-CN" sz="2400" dirty="0">
                    <a:latin typeface="Century" panose="02040604050505020304" pitchFamily="18" charset="0"/>
                  </a:rPr>
                  <a:t> threshold,    </a:t>
                </a:r>
                <a:endParaRPr lang="en-US" altLang="zh-CN" sz="2400" dirty="0" smtClean="0">
                  <a:latin typeface="Century" panose="020406040505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sz="2400" dirty="0">
                    <a:latin typeface="Century" panose="02040604050505020304" pitchFamily="18" charset="0"/>
                  </a:rPr>
                  <a:t> </a:t>
                </a:r>
                <a:r>
                  <a:rPr lang="en-US" altLang="zh-CN" sz="2400" dirty="0" smtClean="0">
                    <a:latin typeface="Century" panose="02040604050505020304" pitchFamily="18" charset="0"/>
                  </a:rPr>
                  <a:t>                                               HAL </a:t>
                </a:r>
                <a:r>
                  <a:rPr lang="en-US" altLang="zh-CN" sz="2400" dirty="0">
                    <a:latin typeface="Century" panose="02040604050505020304" pitchFamily="18" charset="0"/>
                  </a:rPr>
                  <a:t>QCD, EPJ Web Conf. 175, 05010 (2018</a:t>
                </a:r>
                <a:r>
                  <a:rPr lang="en-US" altLang="zh-CN" sz="2400" dirty="0" smtClean="0">
                    <a:latin typeface="Century" panose="02040604050505020304" pitchFamily="18" charset="0"/>
                  </a:rPr>
                  <a:t>)</a:t>
                </a:r>
              </a:p>
              <a:p>
                <a:r>
                  <a:rPr lang="en-US" altLang="zh-CN" sz="2400" dirty="0" smtClean="0">
                    <a:latin typeface="Century" panose="02040604050505020304" pitchFamily="18" charset="0"/>
                  </a:rPr>
                  <a:t>No signal observed,</a:t>
                </a:r>
              </a:p>
              <a:p>
                <a:pPr marL="0" indent="0">
                  <a:buNone/>
                </a:pPr>
                <a:r>
                  <a:rPr lang="en-US" altLang="zh-CN" sz="2400" dirty="0">
                    <a:latin typeface="Century" panose="02040604050505020304" pitchFamily="18" charset="0"/>
                  </a:rPr>
                  <a:t> </a:t>
                </a:r>
                <a:r>
                  <a:rPr lang="en-US" altLang="zh-CN" sz="2400" dirty="0" smtClean="0">
                    <a:latin typeface="Century" panose="02040604050505020304" pitchFamily="18" charset="0"/>
                  </a:rPr>
                  <a:t>                              BABAR Collaboration, Phys. Rev. Lett. 122 (2019) 072002</a:t>
                </a:r>
                <a:endParaRPr lang="en-US" altLang="zh-CN" sz="2400" dirty="0">
                  <a:latin typeface="Century" panose="02040604050505020304" pitchFamily="18" charset="0"/>
                </a:endParaRPr>
              </a:p>
              <a:p>
                <a:pPr marL="0" indent="0">
                  <a:lnSpc>
                    <a:spcPts val="2600"/>
                  </a:lnSpc>
                  <a:buNone/>
                </a:pPr>
                <a:endParaRPr lang="en-US" altLang="zh-CN" sz="2400" dirty="0">
                  <a:latin typeface="Century" panose="02040604050505020304" pitchFamily="18" charset="0"/>
                </a:endParaRPr>
              </a:p>
              <a:p>
                <a:endParaRPr lang="zh-CN" altLang="en-US" sz="2400" dirty="0">
                  <a:latin typeface="Century" panose="02040604050505020304" pitchFamily="18" charset="0"/>
                </a:endParaRPr>
              </a:p>
            </p:txBody>
          </p:sp>
        </mc:Choice>
        <mc:Fallback xmlns="">
          <p:sp>
            <p:nvSpPr>
              <p:cNvPr id="7" name="内容占位符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2479" y="1191002"/>
                <a:ext cx="10972800" cy="5209798"/>
              </a:xfrm>
              <a:blipFill>
                <a:blip r:embed="rId3"/>
                <a:stretch>
                  <a:fillRect l="-389" t="-1637" r="-833" b="-2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0050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S=-2 interaction 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arXiv:1504.01717, 1702.06241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IOPP Forum, 2021.1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/>
              <p:cNvSpPr>
                <a:spLocks noGrp="1"/>
              </p:cNvSpPr>
              <p:nvPr>
                <p:ph idx="1"/>
              </p:nvPr>
            </p:nvSpPr>
            <p:spPr>
              <a:xfrm>
                <a:off x="544706" y="1084164"/>
                <a:ext cx="10972800" cy="5062964"/>
              </a:xfrm>
            </p:spPr>
            <p:txBody>
              <a:bodyPr/>
              <a:lstStyle/>
              <a:p>
                <a:pPr>
                  <a:lnSpc>
                    <a:spcPts val="2600"/>
                  </a:lnSpc>
                </a:pPr>
                <a:endParaRPr lang="de-DE" altLang="zh-CN" sz="2400" dirty="0" smtClean="0">
                  <a:latin typeface="Century" panose="02040604050505020304" pitchFamily="18" charset="0"/>
                </a:endParaRPr>
              </a:p>
              <a:p>
                <a:pPr>
                  <a:lnSpc>
                    <a:spcPts val="2600"/>
                  </a:lnSpc>
                </a:pP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HAL QCD Collaboration</a:t>
                </a:r>
              </a:p>
              <a:p>
                <a:pPr>
                  <a:lnSpc>
                    <a:spcPts val="2600"/>
                  </a:lnSpc>
                </a:pPr>
                <a:r>
                  <a:rPr lang="en-US" altLang="zh-CN" dirty="0" smtClean="0"/>
                  <a:t>2+1 flavor</a:t>
                </a:r>
              </a:p>
              <a:p>
                <a:pPr>
                  <a:lnSpc>
                    <a:spcPts val="26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=660 </m:t>
                    </m:r>
                    <m:r>
                      <m:rPr>
                        <m:nor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en-US" altLang="zh-CN" i="1" dirty="0" smtClean="0">
                    <a:latin typeface="Cambria Math" panose="02040503050406030204" pitchFamily="18" charset="0"/>
                  </a:rPr>
                  <a:t>  </a:t>
                </a: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(2015),  146 MeV (2017)</a:t>
                </a:r>
              </a:p>
              <a:p>
                <a:pPr>
                  <a:lnSpc>
                    <a:spcPts val="2600"/>
                  </a:lnSpc>
                </a:pPr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2600"/>
                  </a:lnSpc>
                  <a:buNone/>
                </a:pPr>
                <a:endPara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2600"/>
                  </a:lnSpc>
                  <a:buNone/>
                </a:pP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2600"/>
                  </a:lnSpc>
                  <a:buNone/>
                </a:pPr>
                <a:endPara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2600"/>
                  </a:lnSpc>
                  <a:buNone/>
                </a:pPr>
                <a:endPara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2600"/>
                  </a:lnSpc>
                  <a:buNone/>
                </a:pP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2600"/>
                  </a:lnSpc>
                  <a:buNone/>
                </a:pP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内容占位符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4706" y="1084164"/>
                <a:ext cx="10972800" cy="5062964"/>
              </a:xfrm>
              <a:blipFill>
                <a:blip r:embed="rId3"/>
                <a:stretch>
                  <a:fillRect l="-6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81" y="1066800"/>
            <a:ext cx="9347200" cy="544637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46" y="1752600"/>
            <a:ext cx="9141708" cy="362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60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QDCSM</a:t>
            </a:r>
            <a:endParaRPr lang="zh-CN" altLang="en-US" baseline="-250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IOPP Forum, 2021.1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544706" y="1084164"/>
            <a:ext cx="10972800" cy="5062964"/>
          </a:xfrm>
        </p:spPr>
        <p:txBody>
          <a:bodyPr/>
          <a:lstStyle/>
          <a:p>
            <a:pPr marL="0" indent="0">
              <a:lnSpc>
                <a:spcPts val="2600"/>
              </a:lnSpc>
              <a:buNone/>
            </a:pP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600"/>
              </a:lnSpc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600"/>
              </a:lnSpc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600"/>
              </a:lnSpc>
              <a:buNone/>
            </a:pPr>
            <a:endParaRPr lang="en-US" altLang="zh-CN" dirty="0" smtClean="0">
              <a:latin typeface="Cambria Math" panose="02040503050406030204" pitchFamily="18" charset="0"/>
            </a:endParaRPr>
          </a:p>
          <a:p>
            <a:pPr>
              <a:lnSpc>
                <a:spcPts val="2600"/>
              </a:lnSpc>
            </a:pPr>
            <a:endParaRPr lang="en-US" altLang="zh-CN" dirty="0" smtClean="0">
              <a:latin typeface="Cambria Math" panose="02040503050406030204" pitchFamily="18" charset="0"/>
            </a:endParaRPr>
          </a:p>
          <a:p>
            <a:pPr>
              <a:lnSpc>
                <a:spcPts val="2600"/>
              </a:lnSpc>
            </a:pPr>
            <a:endParaRPr lang="en-US" altLang="zh-CN" i="1" dirty="0">
              <a:latin typeface="Cambria Math" panose="02040503050406030204" pitchFamily="18" charset="0"/>
            </a:endParaRPr>
          </a:p>
          <a:p>
            <a:pPr>
              <a:lnSpc>
                <a:spcPts val="2600"/>
              </a:lnSpc>
            </a:pPr>
            <a:endParaRPr lang="en-US" altLang="zh-CN" i="1" dirty="0" smtClean="0">
              <a:latin typeface="Cambria Math" panose="02040503050406030204" pitchFamily="18" charset="0"/>
            </a:endParaRPr>
          </a:p>
          <a:p>
            <a:pPr>
              <a:lnSpc>
                <a:spcPts val="2600"/>
              </a:lnSpc>
            </a:pPr>
            <a:endParaRPr lang="en-US" altLang="zh-CN" i="1" dirty="0" smtClean="0">
              <a:latin typeface="Cambria Math" panose="020405030504060302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807" y="1066800"/>
            <a:ext cx="7366991" cy="544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74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N</a:t>
            </a:r>
            <a:r>
              <a:rPr lang="el-GR" altLang="zh-CN" dirty="0" smtClean="0"/>
              <a:t>Ω</a:t>
            </a:r>
            <a:endParaRPr lang="zh-CN" altLang="en-US" baseline="-250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IOPP Forum, 2021.1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786580" y="1167406"/>
            <a:ext cx="10091830" cy="5286488"/>
          </a:xfrm>
        </p:spPr>
        <p:txBody>
          <a:bodyPr/>
          <a:lstStyle/>
          <a:p>
            <a:pPr>
              <a:lnSpc>
                <a:spcPts val="2600"/>
              </a:lnSpc>
            </a:pPr>
            <a:r>
              <a:rPr lang="en-US" altLang="zh-CN" sz="2400" dirty="0" smtClean="0">
                <a:latin typeface="Century" panose="02040604050505020304" pitchFamily="18" charset="0"/>
              </a:rPr>
              <a:t>J=1,2, two bound states,       T. Goldman, et al., PRL 59(1987)627 </a:t>
            </a:r>
          </a:p>
          <a:p>
            <a:pPr>
              <a:lnSpc>
                <a:spcPts val="2600"/>
              </a:lnSpc>
            </a:pPr>
            <a:r>
              <a:rPr lang="en-US" altLang="zh-CN" sz="2400" dirty="0" smtClean="0">
                <a:latin typeface="Century" panose="02040604050505020304" pitchFamily="18" charset="0"/>
              </a:rPr>
              <a:t>J=2, narrow resonance state, m=2557 MeV, PRC 69(2004)065207</a:t>
            </a:r>
          </a:p>
          <a:p>
            <a:pPr>
              <a:lnSpc>
                <a:spcPts val="2600"/>
              </a:lnSpc>
            </a:pPr>
            <a:r>
              <a:rPr lang="en-US" altLang="zh-CN" sz="2400" dirty="0" err="1" smtClean="0">
                <a:latin typeface="Century" panose="02040604050505020304" pitchFamily="18" charset="0"/>
              </a:rPr>
              <a:t>Q.B.Li</a:t>
            </a:r>
            <a:r>
              <a:rPr lang="en-US" altLang="zh-CN" sz="2400" dirty="0" smtClean="0">
                <a:latin typeface="Century" panose="02040604050505020304" pitchFamily="18" charset="0"/>
              </a:rPr>
              <a:t> and P.N. Shen, EPJA 8(2000) 417</a:t>
            </a:r>
          </a:p>
          <a:p>
            <a:pPr>
              <a:lnSpc>
                <a:spcPts val="2600"/>
              </a:lnSpc>
            </a:pPr>
            <a:r>
              <a:rPr lang="en-US" altLang="zh-CN" sz="2400" dirty="0">
                <a:latin typeface="Century" panose="02040604050505020304" pitchFamily="18" charset="0"/>
              </a:rPr>
              <a:t>E</a:t>
            </a:r>
            <a:r>
              <a:rPr lang="en-US" altLang="zh-CN" sz="2400" baseline="-25000" dirty="0">
                <a:latin typeface="Century" panose="02040604050505020304" pitchFamily="18" charset="0"/>
              </a:rPr>
              <a:t>B</a:t>
            </a:r>
            <a:r>
              <a:rPr lang="en-US" altLang="zh-CN" sz="2400" dirty="0">
                <a:latin typeface="Century" panose="02040604050505020304" pitchFamily="18" charset="0"/>
              </a:rPr>
              <a:t>=18.9 MeV, </a:t>
            </a:r>
            <a:r>
              <a:rPr lang="en-US" altLang="zh-CN" sz="2400" dirty="0" smtClean="0">
                <a:latin typeface="Century" panose="02040604050505020304" pitchFamily="18" charset="0"/>
              </a:rPr>
              <a:t>HAL QCD, NPA 928(2014)89</a:t>
            </a:r>
          </a:p>
          <a:p>
            <a:pPr marL="0" indent="0">
              <a:lnSpc>
                <a:spcPts val="2600"/>
              </a:lnSpc>
              <a:buNone/>
            </a:pPr>
            <a:r>
              <a:rPr lang="en-US" altLang="zh-CN" sz="2400" dirty="0" smtClean="0">
                <a:latin typeface="Century" panose="02040604050505020304" pitchFamily="18" charset="0"/>
              </a:rPr>
              <a:t>           2.46 MeV, 1810.03416</a:t>
            </a:r>
          </a:p>
          <a:p>
            <a:pPr>
              <a:lnSpc>
                <a:spcPts val="2600"/>
              </a:lnSpc>
            </a:pPr>
            <a:r>
              <a:rPr lang="en-US" altLang="zh-CN" sz="2400" dirty="0" smtClean="0">
                <a:latin typeface="Century" panose="02040604050505020304" pitchFamily="18" charset="0"/>
              </a:rPr>
              <a:t>PRC 92 (2015) 065202</a:t>
            </a:r>
          </a:p>
          <a:p>
            <a:pPr>
              <a:lnSpc>
                <a:spcPts val="2600"/>
              </a:lnSpc>
            </a:pPr>
            <a:endParaRPr lang="en-US" altLang="zh-CN" sz="2400" dirty="0">
              <a:latin typeface="Century" panose="02040604050505020304" pitchFamily="18" charset="0"/>
            </a:endParaRPr>
          </a:p>
          <a:p>
            <a:pPr>
              <a:lnSpc>
                <a:spcPts val="2600"/>
              </a:lnSpc>
            </a:pPr>
            <a:endParaRPr lang="en-US" altLang="zh-CN" sz="2400" dirty="0" smtClean="0">
              <a:latin typeface="Century" panose="02040604050505020304" pitchFamily="18" charset="0"/>
            </a:endParaRPr>
          </a:p>
          <a:p>
            <a:pPr>
              <a:lnSpc>
                <a:spcPts val="2600"/>
              </a:lnSpc>
            </a:pPr>
            <a:endParaRPr lang="en-US" altLang="zh-CN" sz="2400" dirty="0" smtClean="0">
              <a:latin typeface="Century" panose="02040604050505020304" pitchFamily="18" charset="0"/>
            </a:endParaRPr>
          </a:p>
          <a:p>
            <a:pPr>
              <a:lnSpc>
                <a:spcPts val="2600"/>
              </a:lnSpc>
            </a:pPr>
            <a:endParaRPr lang="en-US" altLang="zh-CN" sz="2400" dirty="0">
              <a:latin typeface="Century" panose="02040604050505020304" pitchFamily="18" charset="0"/>
            </a:endParaRPr>
          </a:p>
          <a:p>
            <a:pPr>
              <a:lnSpc>
                <a:spcPts val="2600"/>
              </a:lnSpc>
            </a:pPr>
            <a:endParaRPr lang="en-US" altLang="zh-CN" sz="2400" dirty="0" smtClean="0">
              <a:latin typeface="Century" panose="020406040505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400" dirty="0" smtClean="0">
                <a:latin typeface="Century" panose="02040604050505020304" pitchFamily="18" charset="0"/>
              </a:rPr>
              <a:t>Favor p</a:t>
            </a:r>
            <a:r>
              <a:rPr lang="el-GR" altLang="zh-CN" sz="2400" dirty="0" smtClean="0">
                <a:latin typeface="Century" panose="02040604050505020304" pitchFamily="18" charset="0"/>
              </a:rPr>
              <a:t>Ω</a:t>
            </a:r>
            <a:r>
              <a:rPr lang="en-US" altLang="zh-CN" sz="2400" dirty="0" smtClean="0">
                <a:latin typeface="Century" panose="02040604050505020304" pitchFamily="18" charset="0"/>
              </a:rPr>
              <a:t> state E</a:t>
            </a:r>
            <a:r>
              <a:rPr lang="en-US" altLang="zh-CN" sz="2400" baseline="-25000" dirty="0" smtClean="0">
                <a:latin typeface="Century" panose="02040604050505020304" pitchFamily="18" charset="0"/>
              </a:rPr>
              <a:t>B</a:t>
            </a:r>
            <a:r>
              <a:rPr lang="en-US" altLang="zh-CN" sz="2400" dirty="0" smtClean="0">
                <a:latin typeface="Century" panose="02040604050505020304" pitchFamily="18" charset="0"/>
              </a:rPr>
              <a:t>~27 MeV slightly, </a:t>
            </a:r>
          </a:p>
          <a:p>
            <a:pPr marL="0" indent="0">
              <a:lnSpc>
                <a:spcPts val="2600"/>
              </a:lnSpc>
              <a:buNone/>
            </a:pPr>
            <a:r>
              <a:rPr lang="en-US" altLang="zh-CN" sz="2400" dirty="0">
                <a:latin typeface="Century" panose="02040604050505020304" pitchFamily="18" charset="0"/>
              </a:rPr>
              <a:t> </a:t>
            </a:r>
            <a:r>
              <a:rPr lang="en-US" altLang="zh-CN" sz="2400" dirty="0" smtClean="0">
                <a:latin typeface="Century" panose="02040604050505020304" pitchFamily="18" charset="0"/>
              </a:rPr>
              <a:t>                                 STAR </a:t>
            </a:r>
            <a:r>
              <a:rPr lang="en-US" altLang="zh-CN" sz="2400" dirty="0">
                <a:latin typeface="Century" panose="02040604050505020304" pitchFamily="18" charset="0"/>
              </a:rPr>
              <a:t>Collaboration, Phys. Lett. </a:t>
            </a:r>
            <a:r>
              <a:rPr lang="en-US" altLang="zh-CN" sz="2400" dirty="0" smtClean="0">
                <a:latin typeface="Century" panose="02040604050505020304" pitchFamily="18" charset="0"/>
              </a:rPr>
              <a:t>B790 </a:t>
            </a:r>
            <a:r>
              <a:rPr lang="en-US" altLang="zh-CN" sz="2400" dirty="0">
                <a:latin typeface="Century" panose="02040604050505020304" pitchFamily="18" charset="0"/>
              </a:rPr>
              <a:t>(</a:t>
            </a:r>
            <a:r>
              <a:rPr lang="en-US" altLang="zh-CN" sz="2400" dirty="0" smtClean="0">
                <a:latin typeface="Century" panose="02040604050505020304" pitchFamily="18" charset="0"/>
              </a:rPr>
              <a:t>2019) 490</a:t>
            </a:r>
            <a:endParaRPr lang="en-US" altLang="zh-CN" sz="2400" dirty="0">
              <a:latin typeface="Century" panose="02040604050505020304" pitchFamily="18" charset="0"/>
            </a:endParaRPr>
          </a:p>
          <a:p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370" y="3178744"/>
            <a:ext cx="5858060" cy="246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2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99" y="381000"/>
            <a:ext cx="9626825" cy="685800"/>
          </a:xfrm>
        </p:spPr>
        <p:txBody>
          <a:bodyPr/>
          <a:lstStyle/>
          <a:p>
            <a:r>
              <a:rPr lang="en-US" altLang="zh-CN" dirty="0" smtClean="0"/>
              <a:t> S=-3 interaction </a:t>
            </a:r>
            <a:r>
              <a:rPr lang="zh-CN" alt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altLang="zh-CN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1702.03495</a:t>
            </a:r>
            <a:r>
              <a:rPr lang="zh-CN" alt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b="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IOPP Forum, 2021.1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/>
              <p:cNvSpPr>
                <a:spLocks noGrp="1"/>
              </p:cNvSpPr>
              <p:nvPr>
                <p:ph idx="1"/>
              </p:nvPr>
            </p:nvSpPr>
            <p:spPr>
              <a:xfrm>
                <a:off x="544706" y="1084164"/>
                <a:ext cx="10972800" cy="5062964"/>
              </a:xfrm>
            </p:spPr>
            <p:txBody>
              <a:bodyPr/>
              <a:lstStyle/>
              <a:p>
                <a:pPr>
                  <a:lnSpc>
                    <a:spcPts val="2600"/>
                  </a:lnSpc>
                </a:pP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HAL QCD Collaboration</a:t>
                </a:r>
              </a:p>
              <a:p>
                <a:pPr>
                  <a:lnSpc>
                    <a:spcPts val="2600"/>
                  </a:lnSpc>
                </a:pPr>
                <a:r>
                  <a:rPr lang="en-US" altLang="zh-CN" dirty="0" smtClean="0"/>
                  <a:t>2+1 flavor</a:t>
                </a:r>
              </a:p>
              <a:p>
                <a:pPr>
                  <a:lnSpc>
                    <a:spcPts val="26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=146 </m:t>
                    </m:r>
                    <m:r>
                      <m:rPr>
                        <m:nor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2600"/>
                  </a:lnSpc>
                  <a:buNone/>
                </a:pPr>
                <a:endPara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2600"/>
                  </a:lnSpc>
                  <a:buNone/>
                </a:pP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2600"/>
                  </a:lnSpc>
                  <a:buNone/>
                </a:pPr>
                <a:endPara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2600"/>
                  </a:lnSpc>
                  <a:buNone/>
                </a:pPr>
                <a:endPara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2600"/>
                  </a:lnSpc>
                  <a:buNone/>
                </a:pP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2600"/>
                  </a:lnSpc>
                  <a:buNone/>
                </a:pP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内容占位符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4706" y="1084164"/>
                <a:ext cx="10972800" cy="5062964"/>
              </a:xfrm>
              <a:blipFill>
                <a:blip r:embed="rId3"/>
                <a:stretch>
                  <a:fillRect l="-611" t="-16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4339" y="1127340"/>
            <a:ext cx="6793930" cy="466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57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Symmetry and quark models</a:t>
            </a:r>
            <a:endParaRPr lang="zh-CN" alt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87450"/>
                <a:ext cx="10972800" cy="5264149"/>
              </a:xfrm>
            </p:spPr>
            <p:txBody>
              <a:bodyPr/>
              <a:lstStyle/>
              <a:p>
                <a:r>
                  <a:rPr lang="en-US" altLang="zh-CN" sz="3200" b="1" dirty="0" smtClean="0">
                    <a:latin typeface="Times New Roman" panose="02020603050405020304" pitchFamily="18" charset="0"/>
                    <a:ea typeface="华文新魏" pitchFamily="2" charset="-122"/>
                    <a:cs typeface="Times New Roman" panose="02020603050405020304" pitchFamily="18" charset="0"/>
                  </a:rPr>
                  <a:t>Gell-Mann-Zweig’s idea: SU(3) symmetry</a:t>
                </a:r>
                <a:endParaRPr lang="en-US" altLang="zh-CN" sz="3200" b="1" dirty="0">
                  <a:latin typeface="Times New Roman" panose="02020603050405020304" pitchFamily="18" charset="0"/>
                  <a:ea typeface="华文新魏" pitchFamily="2" charset="-122"/>
                  <a:cs typeface="Times New Roman" panose="02020603050405020304" pitchFamily="18" charset="0"/>
                </a:endParaRPr>
              </a:p>
              <a:p>
                <a:pPr>
                  <a:buNone/>
                </a:pPr>
                <a:r>
                  <a:rPr lang="en-US" altLang="zh-CN" sz="3200" dirty="0" smtClean="0"/>
                  <a:t>    classification </a:t>
                </a:r>
                <a:r>
                  <a:rPr lang="en-US" altLang="zh-CN" sz="3200" dirty="0"/>
                  <a:t>system -- </a:t>
                </a:r>
                <a:r>
                  <a:rPr lang="en-US" altLang="zh-CN" sz="3200" i="1" dirty="0"/>
                  <a:t>Eightfold Way</a:t>
                </a:r>
                <a:r>
                  <a:rPr lang="en-US" altLang="zh-CN" sz="3200" dirty="0"/>
                  <a:t> </a:t>
                </a:r>
              </a:p>
              <a:p>
                <a:pPr>
                  <a:buNone/>
                </a:pPr>
                <a:r>
                  <a:rPr lang="en-US" altLang="zh-CN" sz="3200" dirty="0"/>
                  <a:t>   </a:t>
                </a:r>
                <a:r>
                  <a:rPr lang="en-US" altLang="zh-CN" sz="3200" dirty="0" smtClean="0"/>
                  <a:t> SU(3</a:t>
                </a:r>
                <a:r>
                  <a:rPr lang="en-US" altLang="zh-CN" sz="3200" dirty="0"/>
                  <a:t>) flavor symmetry </a:t>
                </a:r>
                <a:r>
                  <a:rPr lang="en-US" altLang="zh-CN" sz="3200" dirty="0">
                    <a:sym typeface="Wingdings" panose="05000000000000000000" pitchFamily="2" charset="2"/>
                  </a:rPr>
                  <a:t></a:t>
                </a:r>
                <a:r>
                  <a:rPr lang="en-US" altLang="zh-CN" sz="3200" dirty="0"/>
                  <a:t>  </a:t>
                </a:r>
                <a:r>
                  <a:rPr lang="el-GR" altLang="zh-CN" sz="3200" dirty="0" smtClean="0"/>
                  <a:t>Ω</a:t>
                </a:r>
                <a:endParaRPr lang="en-US" altLang="zh-CN" sz="3200" dirty="0" smtClean="0"/>
              </a:p>
              <a:p>
                <a:pPr>
                  <a:buNone/>
                </a:pPr>
                <a:r>
                  <a:rPr lang="en-US" altLang="zh-CN" sz="3200" dirty="0"/>
                  <a:t> </a:t>
                </a:r>
                <a:r>
                  <a:rPr lang="en-US" altLang="zh-CN" sz="3200" dirty="0" smtClean="0"/>
                  <a:t>   1962: Gell-Mann-Okubo formula, 1680 MeV</a:t>
                </a:r>
              </a:p>
              <a:p>
                <a:pPr>
                  <a:buNone/>
                </a:pPr>
                <a:r>
                  <a:rPr lang="en-US" altLang="zh-CN" sz="3200" dirty="0"/>
                  <a:t> </a:t>
                </a:r>
                <a:r>
                  <a:rPr lang="en-US" altLang="zh-CN" sz="3200" dirty="0" smtClean="0"/>
                  <a:t>   1964: Exp. 1686</a:t>
                </a:r>
                <a14:m>
                  <m:oMath xmlns:m="http://schemas.openxmlformats.org/officeDocument/2006/math">
                    <m:r>
                      <a:rPr lang="en-US" altLang="zh-C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altLang="zh-CN" sz="3200" dirty="0" smtClean="0"/>
                  <a:t>12 MeV</a:t>
                </a:r>
                <a:endParaRPr lang="en-US" altLang="zh-CN" sz="3200" dirty="0"/>
              </a:p>
              <a:p>
                <a:r>
                  <a:rPr lang="en-US" altLang="zh-CN" sz="3200" b="1" dirty="0" smtClean="0">
                    <a:latin typeface="Times New Roman" panose="02020603050405020304" pitchFamily="18" charset="0"/>
                    <a:ea typeface="华文新魏" pitchFamily="2" charset="-122"/>
                    <a:cs typeface="Times New Roman" panose="02020603050405020304" pitchFamily="18" charset="0"/>
                  </a:rPr>
                  <a:t> Dyson-</a:t>
                </a:r>
                <a:r>
                  <a:rPr lang="en-US" altLang="zh-CN" sz="3200" b="1" dirty="0" err="1" smtClean="0">
                    <a:latin typeface="Times New Roman" panose="02020603050405020304" pitchFamily="18" charset="0"/>
                    <a:ea typeface="华文新魏" pitchFamily="2" charset="-122"/>
                    <a:cs typeface="Times New Roman" panose="02020603050405020304" pitchFamily="18" charset="0"/>
                  </a:rPr>
                  <a:t>Xuong’s</a:t>
                </a:r>
                <a:r>
                  <a:rPr lang="en-US" altLang="zh-CN" sz="3200" b="1" dirty="0" smtClean="0">
                    <a:latin typeface="Times New Roman" panose="02020603050405020304" pitchFamily="18" charset="0"/>
                    <a:ea typeface="华文新魏" pitchFamily="2" charset="-122"/>
                    <a:cs typeface="Times New Roman" panose="02020603050405020304" pitchFamily="18" charset="0"/>
                  </a:rPr>
                  <a:t> work on </a:t>
                </a:r>
                <a:r>
                  <a:rPr lang="en-US" altLang="zh-CN" sz="3200" b="1" dirty="0" err="1" smtClean="0">
                    <a:latin typeface="Times New Roman" panose="02020603050405020304" pitchFamily="18" charset="0"/>
                    <a:ea typeface="华文新魏" pitchFamily="2" charset="-122"/>
                    <a:cs typeface="Times New Roman" panose="02020603050405020304" pitchFamily="18" charset="0"/>
                  </a:rPr>
                  <a:t>dibaryon</a:t>
                </a:r>
                <a:endParaRPr lang="en-US" altLang="zh-CN" sz="3200" b="1" dirty="0" smtClean="0">
                  <a:latin typeface="Times New Roman" panose="02020603050405020304" pitchFamily="18" charset="0"/>
                  <a:ea typeface="华文新魏" pitchFamily="2" charset="-122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sz="3200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华文新魏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ea typeface="华文新魏" pitchFamily="2" charset="-122"/>
                    <a:cs typeface="Times New Roman" panose="02020603050405020304" pitchFamily="18" charset="0"/>
                  </a:rPr>
                  <a:t>    1964: D</a:t>
                </a:r>
                <a:r>
                  <a:rPr lang="en-US" altLang="zh-CN" sz="3200" baseline="-250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ea typeface="华文新魏" pitchFamily="2" charset="-122"/>
                    <a:cs typeface="Times New Roman" panose="02020603050405020304" pitchFamily="18" charset="0"/>
                  </a:rPr>
                  <a:t>03</a:t>
                </a:r>
                <a:r>
                  <a:rPr lang="en-US" altLang="zh-CN" sz="32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ea typeface="华文新魏" pitchFamily="2" charset="-122"/>
                    <a:cs typeface="Times New Roman" panose="02020603050405020304" pitchFamily="18" charset="0"/>
                  </a:rPr>
                  <a:t> 2350 MeV</a:t>
                </a:r>
              </a:p>
              <a:p>
                <a:pPr marL="0" indent="0">
                  <a:buNone/>
                </a:pPr>
                <a:r>
                  <a:rPr lang="en-US" altLang="zh-CN" sz="3200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华文新魏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ea typeface="华文新魏" pitchFamily="2" charset="-122"/>
                    <a:cs typeface="Times New Roman" panose="02020603050405020304" pitchFamily="18" charset="0"/>
                  </a:rPr>
                  <a:t>    2014: d* 2380 MeV</a:t>
                </a:r>
              </a:p>
              <a:p>
                <a:pPr marL="0" indent="0">
                  <a:buNone/>
                </a:pPr>
                <a:r>
                  <a:rPr lang="en-US" altLang="zh-CN" sz="32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ea typeface="华文新魏" pitchFamily="2" charset="-122"/>
                    <a:cs typeface="Times New Roman" panose="02020603050405020304" pitchFamily="18" charset="0"/>
                  </a:rPr>
                  <a:t>                                     The success of symmetry and quark model</a:t>
                </a:r>
                <a:endParaRPr lang="zh-CN" alt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ea typeface="华文新魏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87450"/>
                <a:ext cx="10972800" cy="5264149"/>
              </a:xfrm>
              <a:blipFill>
                <a:blip r:embed="rId3"/>
                <a:stretch>
                  <a:fillRect l="-833" t="-1622" r="-667" b="-37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IOPP Forum, 2021.1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59377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Quark model</a:t>
            </a:r>
            <a:endParaRPr lang="zh-CN" altLang="en-US" baseline="-250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IOPP Forum, 2021.1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544706" y="1084164"/>
            <a:ext cx="10972800" cy="5062964"/>
          </a:xfrm>
        </p:spPr>
        <p:txBody>
          <a:bodyPr/>
          <a:lstStyle/>
          <a:p>
            <a:pPr marL="0" indent="0">
              <a:lnSpc>
                <a:spcPts val="2600"/>
              </a:lnSpc>
              <a:buNone/>
            </a:pP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600"/>
              </a:lnSpc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600"/>
              </a:lnSpc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600"/>
              </a:lnSpc>
              <a:buNone/>
            </a:pPr>
            <a:endParaRPr lang="en-US" altLang="zh-CN" dirty="0" smtClean="0">
              <a:latin typeface="Cambria Math" panose="02040503050406030204" pitchFamily="18" charset="0"/>
            </a:endParaRPr>
          </a:p>
          <a:p>
            <a:pPr>
              <a:lnSpc>
                <a:spcPts val="2600"/>
              </a:lnSpc>
            </a:pPr>
            <a:endParaRPr lang="en-US" altLang="zh-CN" dirty="0" smtClean="0">
              <a:latin typeface="Cambria Math" panose="02040503050406030204" pitchFamily="18" charset="0"/>
            </a:endParaRPr>
          </a:p>
          <a:p>
            <a:pPr>
              <a:lnSpc>
                <a:spcPts val="2600"/>
              </a:lnSpc>
            </a:pPr>
            <a:endParaRPr lang="en-US" altLang="zh-CN" i="1" dirty="0">
              <a:latin typeface="Cambria Math" panose="02040503050406030204" pitchFamily="18" charset="0"/>
            </a:endParaRPr>
          </a:p>
          <a:p>
            <a:pPr>
              <a:lnSpc>
                <a:spcPts val="2600"/>
              </a:lnSpc>
            </a:pPr>
            <a:endParaRPr lang="en-US" altLang="zh-CN" i="1" dirty="0" smtClean="0">
              <a:latin typeface="Cambria Math" panose="02040503050406030204" pitchFamily="18" charset="0"/>
            </a:endParaRPr>
          </a:p>
          <a:p>
            <a:pPr>
              <a:lnSpc>
                <a:spcPts val="2600"/>
              </a:lnSpc>
            </a:pPr>
            <a:endParaRPr lang="en-US" altLang="zh-CN" i="1" dirty="0" smtClean="0">
              <a:latin typeface="Cambria Math" panose="020405030504060302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843" y="1066800"/>
            <a:ext cx="8690846" cy="587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87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ALICE results: Nature 588 (2020) 232</a:t>
            </a:r>
            <a:endParaRPr lang="zh-CN" altLang="en-US" baseline="-250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IOPP Forum, 2021.1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544706" y="1084164"/>
            <a:ext cx="10972800" cy="5062964"/>
          </a:xfrm>
        </p:spPr>
        <p:txBody>
          <a:bodyPr/>
          <a:lstStyle/>
          <a:p>
            <a:pPr marL="0" indent="0">
              <a:lnSpc>
                <a:spcPts val="2600"/>
              </a:lnSpc>
              <a:buNone/>
            </a:pP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600"/>
              </a:lnSpc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600"/>
              </a:lnSpc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600"/>
              </a:lnSpc>
              <a:buNone/>
            </a:pPr>
            <a:endParaRPr lang="en-US" altLang="zh-CN" dirty="0" smtClean="0">
              <a:latin typeface="Cambria Math" panose="02040503050406030204" pitchFamily="18" charset="0"/>
            </a:endParaRPr>
          </a:p>
          <a:p>
            <a:pPr>
              <a:lnSpc>
                <a:spcPts val="2600"/>
              </a:lnSpc>
            </a:pPr>
            <a:endParaRPr lang="en-US" altLang="zh-CN" dirty="0" smtClean="0">
              <a:latin typeface="Cambria Math" panose="02040503050406030204" pitchFamily="18" charset="0"/>
            </a:endParaRPr>
          </a:p>
          <a:p>
            <a:pPr>
              <a:lnSpc>
                <a:spcPts val="2600"/>
              </a:lnSpc>
            </a:pPr>
            <a:endParaRPr lang="en-US" altLang="zh-CN" i="1" dirty="0">
              <a:latin typeface="Cambria Math" panose="02040503050406030204" pitchFamily="18" charset="0"/>
            </a:endParaRPr>
          </a:p>
          <a:p>
            <a:pPr>
              <a:lnSpc>
                <a:spcPts val="2600"/>
              </a:lnSpc>
            </a:pPr>
            <a:endParaRPr lang="en-US" altLang="zh-CN" i="1" dirty="0" smtClean="0">
              <a:latin typeface="Cambria Math" panose="02040503050406030204" pitchFamily="18" charset="0"/>
            </a:endParaRPr>
          </a:p>
          <a:p>
            <a:pPr>
              <a:lnSpc>
                <a:spcPts val="2600"/>
              </a:lnSpc>
            </a:pPr>
            <a:endParaRPr lang="en-US" altLang="zh-CN" i="1" dirty="0" smtClean="0">
              <a:latin typeface="Cambria Math" panose="020405030504060302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44" y="1084164"/>
            <a:ext cx="4578636" cy="528426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560" y="2979914"/>
            <a:ext cx="5714210" cy="337262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3960" y="1371675"/>
            <a:ext cx="5245410" cy="8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89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Quark model</a:t>
            </a:r>
            <a:endParaRPr lang="zh-CN" altLang="en-US" baseline="-250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IOPP Forum, 2021.1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544706" y="1084164"/>
            <a:ext cx="10972800" cy="5062964"/>
          </a:xfrm>
        </p:spPr>
        <p:txBody>
          <a:bodyPr/>
          <a:lstStyle/>
          <a:p>
            <a:pPr marL="0" indent="0">
              <a:lnSpc>
                <a:spcPts val="2600"/>
              </a:lnSpc>
              <a:buNone/>
            </a:pP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600"/>
              </a:lnSpc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600"/>
              </a:lnSpc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600"/>
              </a:lnSpc>
              <a:buNone/>
            </a:pPr>
            <a:endParaRPr lang="en-US" altLang="zh-CN" dirty="0" smtClean="0">
              <a:latin typeface="Cambria Math" panose="02040503050406030204" pitchFamily="18" charset="0"/>
            </a:endParaRPr>
          </a:p>
          <a:p>
            <a:pPr>
              <a:lnSpc>
                <a:spcPts val="2600"/>
              </a:lnSpc>
            </a:pPr>
            <a:endParaRPr lang="en-US" altLang="zh-CN" dirty="0" smtClean="0">
              <a:latin typeface="Cambria Math" panose="02040503050406030204" pitchFamily="18" charset="0"/>
            </a:endParaRPr>
          </a:p>
          <a:p>
            <a:pPr>
              <a:lnSpc>
                <a:spcPts val="2600"/>
              </a:lnSpc>
            </a:pPr>
            <a:endParaRPr lang="en-US" altLang="zh-CN" i="1" dirty="0">
              <a:latin typeface="Cambria Math" panose="02040503050406030204" pitchFamily="18" charset="0"/>
            </a:endParaRPr>
          </a:p>
          <a:p>
            <a:pPr>
              <a:lnSpc>
                <a:spcPts val="2600"/>
              </a:lnSpc>
            </a:pPr>
            <a:endParaRPr lang="en-US" altLang="zh-CN" i="1" dirty="0" smtClean="0">
              <a:latin typeface="Cambria Math" panose="02040503050406030204" pitchFamily="18" charset="0"/>
            </a:endParaRPr>
          </a:p>
          <a:p>
            <a:pPr>
              <a:lnSpc>
                <a:spcPts val="2600"/>
              </a:lnSpc>
            </a:pPr>
            <a:endParaRPr lang="en-US" altLang="zh-CN" i="1" dirty="0" smtClean="0">
              <a:latin typeface="Cambria Math" panose="020405030504060302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817" y="1030459"/>
            <a:ext cx="7471245" cy="554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11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Quark model: N</a:t>
            </a:r>
            <a:r>
              <a:rPr lang="el-GR" altLang="zh-CN" dirty="0" smtClean="0"/>
              <a:t>Ω</a:t>
            </a:r>
            <a:r>
              <a:rPr lang="en-US" altLang="zh-CN" baseline="-25000" dirty="0" smtClean="0"/>
              <a:t>ccc</a:t>
            </a:r>
            <a:endParaRPr lang="zh-CN" altLang="en-US" baseline="-250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IOPP Forum, 2021.1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544706" y="1084164"/>
            <a:ext cx="10972800" cy="5062964"/>
          </a:xfrm>
        </p:spPr>
        <p:txBody>
          <a:bodyPr/>
          <a:lstStyle/>
          <a:p>
            <a:pPr marL="0" indent="0">
              <a:lnSpc>
                <a:spcPts val="2600"/>
              </a:lnSpc>
              <a:buNone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PRC101 (2020) 015204</a:t>
            </a:r>
          </a:p>
          <a:p>
            <a:pPr marL="0" indent="0">
              <a:lnSpc>
                <a:spcPts val="2600"/>
              </a:lnSpc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600"/>
              </a:lnSpc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600"/>
              </a:lnSpc>
              <a:buNone/>
            </a:pPr>
            <a:endParaRPr lang="en-US" altLang="zh-CN" dirty="0" smtClean="0">
              <a:latin typeface="Cambria Math" panose="02040503050406030204" pitchFamily="18" charset="0"/>
            </a:endParaRPr>
          </a:p>
          <a:p>
            <a:pPr>
              <a:lnSpc>
                <a:spcPts val="2600"/>
              </a:lnSpc>
            </a:pPr>
            <a:endParaRPr lang="en-US" altLang="zh-CN" dirty="0" smtClean="0">
              <a:latin typeface="Cambria Math" panose="02040503050406030204" pitchFamily="18" charset="0"/>
            </a:endParaRPr>
          </a:p>
          <a:p>
            <a:pPr>
              <a:lnSpc>
                <a:spcPts val="2600"/>
              </a:lnSpc>
            </a:pPr>
            <a:endParaRPr lang="en-US" altLang="zh-CN" i="1" dirty="0">
              <a:latin typeface="Cambria Math" panose="02040503050406030204" pitchFamily="18" charset="0"/>
            </a:endParaRPr>
          </a:p>
          <a:p>
            <a:pPr>
              <a:lnSpc>
                <a:spcPts val="2600"/>
              </a:lnSpc>
            </a:pPr>
            <a:endParaRPr lang="en-US" altLang="zh-CN" i="1" dirty="0" smtClean="0">
              <a:latin typeface="Cambria Math" panose="02040503050406030204" pitchFamily="18" charset="0"/>
            </a:endParaRPr>
          </a:p>
          <a:p>
            <a:pPr>
              <a:lnSpc>
                <a:spcPts val="2600"/>
              </a:lnSpc>
            </a:pPr>
            <a:endParaRPr lang="en-US" altLang="zh-CN" i="1" dirty="0" smtClean="0">
              <a:latin typeface="Cambria Math" panose="020405030504060302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106" y="1066800"/>
            <a:ext cx="5940553" cy="433541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881334"/>
            <a:ext cx="4456884" cy="147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19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r>
              <a:rPr lang="el-GR" altLang="zh-CN" dirty="0" smtClean="0"/>
              <a:t>ΩΩ </a:t>
            </a:r>
            <a:endParaRPr lang="zh-CN" altLang="en-US" baseline="-250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IOPP Forum, 2021.1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/>
              <p:cNvSpPr>
                <a:spLocks noGrp="1"/>
              </p:cNvSpPr>
              <p:nvPr>
                <p:ph idx="1"/>
              </p:nvPr>
            </p:nvSpPr>
            <p:spPr>
              <a:xfrm>
                <a:off x="544706" y="1084164"/>
                <a:ext cx="10972800" cy="5062964"/>
              </a:xfrm>
            </p:spPr>
            <p:txBody>
              <a:bodyPr/>
              <a:lstStyle/>
              <a:p>
                <a:pPr>
                  <a:lnSpc>
                    <a:spcPts val="2600"/>
                  </a:lnSpc>
                </a:pPr>
                <a:r>
                  <a:rPr lang="en-US" altLang="zh-CN" sz="2400" dirty="0">
                    <a:latin typeface="Century" panose="02040604050505020304" pitchFamily="18" charset="0"/>
                  </a:rPr>
                  <a:t>I(J</a:t>
                </a:r>
                <a:r>
                  <a:rPr lang="en-US" altLang="zh-CN" sz="2400" baseline="30000" dirty="0">
                    <a:latin typeface="Century" panose="02040604050505020304" pitchFamily="18" charset="0"/>
                  </a:rPr>
                  <a:t>P</a:t>
                </a:r>
                <a:r>
                  <a:rPr lang="en-US" altLang="zh-CN" sz="2400" dirty="0">
                    <a:latin typeface="Century" panose="02040604050505020304" pitchFamily="18" charset="0"/>
                  </a:rPr>
                  <a:t> ) = 0(0</a:t>
                </a:r>
                <a:r>
                  <a:rPr lang="en-US" altLang="zh-CN" sz="2400" baseline="30000" dirty="0">
                    <a:latin typeface="Century" panose="02040604050505020304" pitchFamily="18" charset="0"/>
                  </a:rPr>
                  <a:t>+</a:t>
                </a:r>
                <a:r>
                  <a:rPr lang="en-US" altLang="zh-CN" sz="2400" dirty="0">
                    <a:latin typeface="Century" panose="02040604050505020304" pitchFamily="18" charset="0"/>
                  </a:rPr>
                  <a:t>),   </a:t>
                </a:r>
                <a:r>
                  <a:rPr lang="en-US" altLang="zh-CN" sz="2400" dirty="0" smtClean="0">
                    <a:latin typeface="Century" panose="02040604050505020304" pitchFamily="18" charset="0"/>
                  </a:rPr>
                  <a:t>bound state</a:t>
                </a:r>
              </a:p>
              <a:p>
                <a:pPr marL="0" indent="0">
                  <a:lnSpc>
                    <a:spcPts val="2600"/>
                  </a:lnSpc>
                  <a:buNone/>
                </a:pPr>
                <a:r>
                  <a:rPr lang="en-US" altLang="zh-CN" sz="2400" dirty="0">
                    <a:latin typeface="Century" panose="02040604050505020304" pitchFamily="18" charset="0"/>
                  </a:rPr>
                  <a:t> </a:t>
                </a:r>
                <a:r>
                  <a:rPr lang="en-US" altLang="zh-CN" sz="2400" dirty="0" smtClean="0">
                    <a:latin typeface="Century" panose="02040604050505020304" pitchFamily="18" charset="0"/>
                  </a:rPr>
                  <a:t>                         </a:t>
                </a:r>
                <a:r>
                  <a:rPr lang="de-DE" altLang="zh-CN" sz="2400" dirty="0">
                    <a:latin typeface="Century" panose="02040604050505020304" pitchFamily="18" charset="0"/>
                  </a:rPr>
                  <a:t>V. B. Kopeliovich, et al., Phys. Lett. B 242, 145 (1990</a:t>
                </a:r>
                <a:r>
                  <a:rPr lang="de-DE" altLang="zh-CN" sz="2400" dirty="0" smtClean="0">
                    <a:latin typeface="Century" panose="02040604050505020304" pitchFamily="18" charset="0"/>
                  </a:rPr>
                  <a:t>)</a:t>
                </a:r>
              </a:p>
              <a:p>
                <a:pPr>
                  <a:lnSpc>
                    <a:spcPts val="2600"/>
                  </a:lnSpc>
                </a:pPr>
                <a:endParaRPr lang="de-DE" altLang="zh-CN" sz="2400" dirty="0" smtClean="0">
                  <a:latin typeface="Century" panose="02040604050505020304" pitchFamily="18" charset="0"/>
                </a:endParaRPr>
              </a:p>
              <a:p>
                <a:pPr>
                  <a:lnSpc>
                    <a:spcPts val="2600"/>
                  </a:lnSpc>
                </a:pPr>
                <a:r>
                  <a:rPr lang="de-DE" altLang="zh-CN" sz="2400" dirty="0" smtClean="0">
                    <a:latin typeface="Century" panose="02040604050505020304" pitchFamily="18" charset="0"/>
                  </a:rPr>
                  <a:t>Z.Y. Zhang, et al., E</a:t>
                </a:r>
                <a:r>
                  <a:rPr lang="de-DE" altLang="zh-CN" sz="2400" baseline="-25000" dirty="0" smtClean="0">
                    <a:latin typeface="Century" panose="02040604050505020304" pitchFamily="18" charset="0"/>
                  </a:rPr>
                  <a:t>B</a:t>
                </a:r>
                <a:r>
                  <a:rPr lang="de-DE" altLang="zh-CN" sz="2400" dirty="0" smtClean="0">
                    <a:latin typeface="Century" panose="02040604050505020304" pitchFamily="18" charset="0"/>
                  </a:rPr>
                  <a:t>~100 MeV,  PRC 61(2000)065204</a:t>
                </a:r>
              </a:p>
              <a:p>
                <a:pPr>
                  <a:lnSpc>
                    <a:spcPts val="2600"/>
                  </a:lnSpc>
                </a:pPr>
                <a:endParaRPr lang="de-DE" altLang="zh-CN" sz="2400" dirty="0" smtClean="0">
                  <a:latin typeface="Century" panose="02040604050505020304" pitchFamily="18" charset="0"/>
                </a:endParaRPr>
              </a:p>
              <a:p>
                <a:pPr>
                  <a:lnSpc>
                    <a:spcPts val="2600"/>
                  </a:lnSpc>
                </a:pPr>
                <a:r>
                  <a:rPr lang="de-DE" altLang="zh-CN" sz="2400" dirty="0" smtClean="0">
                    <a:latin typeface="Century" panose="02040604050505020304" pitchFamily="18" charset="0"/>
                  </a:rPr>
                  <a:t>Our group, E</a:t>
                </a:r>
                <a:r>
                  <a:rPr lang="de-DE" altLang="zh-CN" sz="2400" baseline="-25000" dirty="0" smtClean="0">
                    <a:latin typeface="Century" panose="02040604050505020304" pitchFamily="18" charset="0"/>
                  </a:rPr>
                  <a:t>B</a:t>
                </a:r>
                <a:r>
                  <a:rPr lang="de-DE" altLang="zh-CN" sz="2400" dirty="0" smtClean="0">
                    <a:latin typeface="Century" panose="02040604050505020304" pitchFamily="18" charset="0"/>
                  </a:rPr>
                  <a:t>~ 4~70 MeV,  PRC 51(1995) 3411</a:t>
                </a:r>
              </a:p>
              <a:p>
                <a:pPr marL="0" indent="0">
                  <a:lnSpc>
                    <a:spcPts val="2600"/>
                  </a:lnSpc>
                  <a:buNone/>
                </a:pPr>
                <a:r>
                  <a:rPr lang="de-DE" altLang="zh-CN" sz="2400" dirty="0">
                    <a:latin typeface="Century" panose="02040604050505020304" pitchFamily="18" charset="0"/>
                  </a:rPr>
                  <a:t> </a:t>
                </a:r>
                <a:r>
                  <a:rPr lang="de-DE" altLang="zh-CN" sz="2400" dirty="0" smtClean="0">
                    <a:latin typeface="Century" panose="02040604050505020304" pitchFamily="18" charset="0"/>
                  </a:rPr>
                  <a:t>                       E</a:t>
                </a:r>
                <a:r>
                  <a:rPr lang="de-DE" altLang="zh-CN" sz="2400" baseline="-25000" dirty="0" smtClean="0">
                    <a:latin typeface="Century" panose="02040604050505020304" pitchFamily="18" charset="0"/>
                  </a:rPr>
                  <a:t>B </a:t>
                </a:r>
                <a:r>
                  <a:rPr lang="de-DE" altLang="zh-CN" sz="2400" dirty="0" smtClean="0">
                    <a:latin typeface="Century" panose="02040604050505020304" pitchFamily="18" charset="0"/>
                  </a:rPr>
                  <a:t>~ 60 MeV, MPLA 25(2010)1603</a:t>
                </a:r>
                <a:endParaRPr lang="de-DE" altLang="zh-CN" sz="2400" dirty="0">
                  <a:latin typeface="Century" panose="02040604050505020304" pitchFamily="18" charset="0"/>
                </a:endParaRPr>
              </a:p>
              <a:p>
                <a:pPr marL="0" indent="0">
                  <a:lnSpc>
                    <a:spcPts val="2600"/>
                  </a:lnSpc>
                  <a:buNone/>
                </a:pPr>
                <a:endParaRPr lang="de-DE" altLang="zh-CN" sz="2400" dirty="0" smtClean="0">
                  <a:latin typeface="Century" panose="02040604050505020304" pitchFamily="18" charset="0"/>
                </a:endParaRPr>
              </a:p>
              <a:p>
                <a:pPr>
                  <a:lnSpc>
                    <a:spcPts val="2600"/>
                  </a:lnSpc>
                </a:pPr>
                <a:r>
                  <a:rPr lang="de-DE" altLang="zh-CN" sz="2400" dirty="0" smtClean="0">
                    <a:latin typeface="Century" panose="02040604050505020304" pitchFamily="18" charset="0"/>
                  </a:rPr>
                  <a:t>HAL QCD, E</a:t>
                </a:r>
                <a:r>
                  <a:rPr lang="de-DE" altLang="zh-CN" sz="2400" baseline="-25000" dirty="0" smtClean="0">
                    <a:latin typeface="Century" panose="02040604050505020304" pitchFamily="18" charset="0"/>
                  </a:rPr>
                  <a:t>B</a:t>
                </a:r>
                <a:r>
                  <a:rPr lang="de-DE" altLang="zh-CN" sz="2400" dirty="0" smtClean="0">
                    <a:latin typeface="Century" panose="02040604050505020304" pitchFamily="18" charset="0"/>
                  </a:rPr>
                  <a:t>~1.6 MeV, PRL 120(2018)212001</a:t>
                </a:r>
              </a:p>
              <a:p>
                <a:pPr>
                  <a:lnSpc>
                    <a:spcPts val="2600"/>
                  </a:lnSpc>
                </a:pPr>
                <a:endParaRPr lang="de-DE" altLang="zh-CN" sz="2400" dirty="0">
                  <a:latin typeface="Century" panose="02040604050505020304" pitchFamily="18" charset="0"/>
                </a:endParaRPr>
              </a:p>
              <a:p>
                <a:pPr>
                  <a:lnSpc>
                    <a:spcPts val="2600"/>
                  </a:lnSpc>
                </a:pPr>
                <a:r>
                  <a:rPr lang="de-DE" altLang="zh-CN" sz="2400" dirty="0" smtClean="0">
                    <a:latin typeface="Century" panose="02040604050505020304" pitchFamily="18" charset="0"/>
                  </a:rPr>
                  <a:t>Advantage: bound state</a:t>
                </a:r>
              </a:p>
              <a:p>
                <a:pPr>
                  <a:lnSpc>
                    <a:spcPts val="2600"/>
                  </a:lnSpc>
                </a:pPr>
                <a:r>
                  <a:rPr lang="de-DE" altLang="zh-CN" sz="2400" dirty="0" smtClean="0">
                    <a:latin typeface="Century" panose="02040604050505020304" pitchFamily="18" charset="0"/>
                  </a:rPr>
                  <a:t>Disadvantage: too low production yields</a:t>
                </a:r>
              </a:p>
              <a:p>
                <a:pPr>
                  <a:lnSpc>
                    <a:spcPts val="2600"/>
                  </a:lnSpc>
                </a:pPr>
                <a:endParaRPr lang="de-DE" altLang="zh-CN" sz="2400" dirty="0">
                  <a:latin typeface="Century" panose="020406040505050203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𝑝𝑝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atin typeface="Century" panose="02040604050505020304" pitchFamily="18" charset="0"/>
                  </a:rPr>
                  <a:t>    </a:t>
                </a:r>
                <a:r>
                  <a:rPr lang="en-US" altLang="zh-CN" dirty="0">
                    <a:solidFill>
                      <a:srgbClr val="FF0000"/>
                    </a:solidFill>
                    <a:latin typeface="Century" panose="02040604050505020304" pitchFamily="18" charset="0"/>
                  </a:rPr>
                  <a:t>no clear-cut evidence </a:t>
                </a:r>
              </a:p>
              <a:p>
                <a:pPr marL="0" indent="0">
                  <a:lnSpc>
                    <a:spcPts val="2600"/>
                  </a:lnSpc>
                  <a:buNone/>
                </a:pPr>
                <a:r>
                  <a:rPr lang="en-US" altLang="zh-CN" dirty="0">
                    <a:latin typeface="Century" panose="02040604050505020304" pitchFamily="18" charset="0"/>
                  </a:rPr>
                  <a:t>        </a:t>
                </a:r>
                <a:r>
                  <a:rPr lang="en-US" altLang="zh-CN" dirty="0" smtClean="0">
                    <a:latin typeface="Century" panose="02040604050505020304" pitchFamily="18" charset="0"/>
                  </a:rPr>
                  <a:t>               </a:t>
                </a:r>
                <a:r>
                  <a:rPr lang="en-US" altLang="zh-CN" sz="2400" dirty="0" smtClean="0">
                    <a:latin typeface="Century" panose="02040604050505020304" pitchFamily="18" charset="0"/>
                  </a:rPr>
                  <a:t>WASA-at-COSY </a:t>
                </a:r>
                <a:r>
                  <a:rPr lang="en-US" altLang="zh-CN" sz="2400" dirty="0">
                    <a:latin typeface="Century" panose="02040604050505020304" pitchFamily="18" charset="0"/>
                  </a:rPr>
                  <a:t>Collaboration, Phys. Lett. B762 (2016) 455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7" name="内容占位符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4706" y="1084164"/>
                <a:ext cx="10972800" cy="5062964"/>
              </a:xfrm>
              <a:blipFill>
                <a:blip r:embed="rId3"/>
                <a:stretch>
                  <a:fillRect l="-389" t="-1687" b="-804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082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r>
              <a:rPr lang="el-GR" altLang="zh-CN" dirty="0" smtClean="0"/>
              <a:t>ΩΩ </a:t>
            </a:r>
            <a:r>
              <a:rPr lang="en-US" altLang="zh-CN" dirty="0" smtClean="0"/>
              <a:t> interaction</a:t>
            </a:r>
            <a:endParaRPr lang="zh-CN" altLang="en-US" baseline="-250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IOPP Forum, 2021.1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/>
              <p:cNvSpPr>
                <a:spLocks noGrp="1"/>
              </p:cNvSpPr>
              <p:nvPr>
                <p:ph idx="1"/>
              </p:nvPr>
            </p:nvSpPr>
            <p:spPr>
              <a:xfrm>
                <a:off x="544706" y="1084164"/>
                <a:ext cx="10972800" cy="5062964"/>
              </a:xfrm>
            </p:spPr>
            <p:txBody>
              <a:bodyPr/>
              <a:lstStyle/>
              <a:p>
                <a:pPr>
                  <a:lnSpc>
                    <a:spcPts val="2600"/>
                  </a:lnSpc>
                </a:pPr>
                <a:endParaRPr lang="de-DE" altLang="zh-CN" sz="2400" dirty="0" smtClean="0">
                  <a:latin typeface="Century" panose="02040604050505020304" pitchFamily="18" charset="0"/>
                </a:endParaRPr>
              </a:p>
              <a:p>
                <a:pPr>
                  <a:lnSpc>
                    <a:spcPts val="2600"/>
                  </a:lnSpc>
                </a:pP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HAL QCD Collaboration</a:t>
                </a:r>
              </a:p>
              <a:p>
                <a:pPr>
                  <a:lnSpc>
                    <a:spcPts val="2600"/>
                  </a:lnSpc>
                </a:pPr>
                <a:r>
                  <a:rPr lang="en-US" altLang="zh-CN" dirty="0" smtClean="0"/>
                  <a:t>2+1 flavor</a:t>
                </a:r>
              </a:p>
              <a:p>
                <a:pPr>
                  <a:lnSpc>
                    <a:spcPts val="26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=700 </m:t>
                    </m:r>
                    <m:r>
                      <m:rPr>
                        <m:nor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Moderate attraction </a:t>
                </a:r>
              </a:p>
              <a:p>
                <a:pPr marL="0" indent="0">
                  <a:lnSpc>
                    <a:spcPts val="2600"/>
                  </a:lnSpc>
                  <a:buNone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at low energies,</a:t>
                </a:r>
              </a:p>
              <a:p>
                <a:pPr marL="0" indent="0">
                  <a:lnSpc>
                    <a:spcPts val="2600"/>
                  </a:lnSpc>
                  <a:buNone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bound state </a:t>
                </a:r>
              </a:p>
              <a:p>
                <a:pPr marL="0" indent="0">
                  <a:lnSpc>
                    <a:spcPts val="2600"/>
                  </a:lnSpc>
                  <a:buNone/>
                </a:pP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2600"/>
                  </a:lnSpc>
                </a:pPr>
                <a:r>
                  <a:rPr lang="en-US" altLang="zh-CN" sz="2400" dirty="0" smtClean="0">
                    <a:latin typeface="Cambria Math" panose="02040503050406030204" pitchFamily="18" charset="0"/>
                  </a:rPr>
                  <a:t>PTEP 2015, 071B01 (</a:t>
                </a:r>
                <a:r>
                  <a:rPr lang="en-US" altLang="zh-CN" sz="2400" dirty="0" err="1" smtClean="0">
                    <a:latin typeface="Cambria Math" panose="02040503050406030204" pitchFamily="18" charset="0"/>
                  </a:rPr>
                  <a:t>arXiv</a:t>
                </a:r>
                <a:r>
                  <a:rPr lang="en-US" altLang="zh-CN" sz="2400" dirty="0" smtClean="0">
                    <a:latin typeface="Cambria Math" panose="02040503050406030204" pitchFamily="18" charset="0"/>
                  </a:rPr>
                  <a:t>: 1503.03189)</a:t>
                </a:r>
              </a:p>
              <a:p>
                <a:pPr>
                  <a:lnSpc>
                    <a:spcPts val="2600"/>
                  </a:lnSpc>
                </a:pPr>
                <a:endParaRPr lang="en-US" altLang="zh-CN" sz="2400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PRL120(2018)212001 (</a:t>
                </a:r>
                <a:r>
                  <a:rPr lang="en-US" altLang="zh-CN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arxiv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1709.00654):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146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400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en-US" altLang="zh-CN" sz="2400" i="1" dirty="0" smtClean="0">
                    <a:latin typeface="Cambria Math" panose="02040503050406030204" pitchFamily="18" charset="0"/>
                  </a:rPr>
                  <a:t>, </a:t>
                </a:r>
                <a:r>
                  <a:rPr lang="en-US" altLang="zh-CN" sz="2400" dirty="0" smtClean="0">
                    <a:latin typeface="Cambria Math" panose="02040503050406030204" pitchFamily="18" charset="0"/>
                  </a:rPr>
                  <a:t>B=1.6 MeV</a:t>
                </a:r>
                <a:endParaRPr lang="en-US" altLang="zh-CN" sz="2400" dirty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内容占位符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4706" y="1084164"/>
                <a:ext cx="10972800" cy="5062964"/>
              </a:xfrm>
              <a:blipFill>
                <a:blip r:embed="rId3"/>
                <a:stretch>
                  <a:fillRect l="-611" b="-4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021" y="1118584"/>
            <a:ext cx="6068219" cy="3494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18229"/>
            <a:ext cx="7053672" cy="289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37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Quark model: </a:t>
            </a:r>
            <a:r>
              <a:rPr lang="el-GR" altLang="zh-CN" dirty="0" smtClean="0"/>
              <a:t>ΩΩ</a:t>
            </a:r>
            <a:endParaRPr lang="zh-CN" altLang="en-US" baseline="-250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IOPP Forum, 2021.1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544706" y="1084164"/>
            <a:ext cx="10972800" cy="5062964"/>
          </a:xfrm>
        </p:spPr>
        <p:txBody>
          <a:bodyPr/>
          <a:lstStyle/>
          <a:p>
            <a:pPr marL="0" indent="0">
              <a:lnSpc>
                <a:spcPts val="2600"/>
              </a:lnSpc>
              <a:buNone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PRC101 (2020) 034004</a:t>
            </a:r>
          </a:p>
          <a:p>
            <a:pPr marL="0" indent="0">
              <a:lnSpc>
                <a:spcPts val="2600"/>
              </a:lnSpc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600"/>
              </a:lnSpc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600"/>
              </a:lnSpc>
              <a:buNone/>
            </a:pPr>
            <a:endParaRPr lang="en-US" altLang="zh-CN" dirty="0" smtClean="0">
              <a:latin typeface="Cambria Math" panose="02040503050406030204" pitchFamily="18" charset="0"/>
            </a:endParaRPr>
          </a:p>
          <a:p>
            <a:pPr>
              <a:lnSpc>
                <a:spcPts val="2600"/>
              </a:lnSpc>
            </a:pPr>
            <a:endParaRPr lang="en-US" altLang="zh-CN" dirty="0" smtClean="0">
              <a:latin typeface="Cambria Math" panose="02040503050406030204" pitchFamily="18" charset="0"/>
            </a:endParaRPr>
          </a:p>
          <a:p>
            <a:pPr>
              <a:lnSpc>
                <a:spcPts val="2600"/>
              </a:lnSpc>
            </a:pPr>
            <a:endParaRPr lang="en-US" altLang="zh-CN" i="1" dirty="0">
              <a:latin typeface="Cambria Math" panose="02040503050406030204" pitchFamily="18" charset="0"/>
            </a:endParaRPr>
          </a:p>
          <a:p>
            <a:pPr>
              <a:lnSpc>
                <a:spcPts val="2600"/>
              </a:lnSpc>
            </a:pPr>
            <a:endParaRPr lang="en-US" altLang="zh-CN" i="1" dirty="0" smtClean="0">
              <a:latin typeface="Cambria Math" panose="02040503050406030204" pitchFamily="18" charset="0"/>
            </a:endParaRPr>
          </a:p>
          <a:p>
            <a:pPr>
              <a:lnSpc>
                <a:spcPts val="2600"/>
              </a:lnSpc>
            </a:pPr>
            <a:endParaRPr lang="en-US" altLang="zh-CN" i="1" dirty="0" smtClean="0">
              <a:latin typeface="Cambria Math" panose="020405030504060302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033" y="1066800"/>
            <a:ext cx="4829441" cy="36665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7306" y="4851426"/>
            <a:ext cx="4491168" cy="1634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286" y="1711698"/>
            <a:ext cx="4491168" cy="369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06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Heavy flavored </a:t>
            </a:r>
            <a:r>
              <a:rPr lang="en-US" altLang="zh-CN" dirty="0" err="1" smtClean="0"/>
              <a:t>dibaryons</a:t>
            </a:r>
            <a:endParaRPr lang="zh-CN" altLang="en-US" baseline="-250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IOPP Forum, 2021.1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/>
              <p:cNvSpPr>
                <a:spLocks noGrp="1"/>
              </p:cNvSpPr>
              <p:nvPr>
                <p:ph idx="1"/>
              </p:nvPr>
            </p:nvSpPr>
            <p:spPr>
              <a:xfrm>
                <a:off x="544706" y="1084164"/>
                <a:ext cx="10972800" cy="5062964"/>
              </a:xfrm>
            </p:spPr>
            <p:txBody>
              <a:bodyPr/>
              <a:lstStyle/>
              <a:p>
                <a:pPr>
                  <a:lnSpc>
                    <a:spcPts val="2600"/>
                  </a:lnSpc>
                </a:pP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P. </a:t>
                </a:r>
                <a:r>
                  <a:rPr lang="en-US" altLang="zh-CN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Junnarkar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N. </a:t>
                </a:r>
                <a:r>
                  <a:rPr lang="en-US" altLang="zh-CN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Mathur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PRL 123 (2019) 162003</a:t>
                </a:r>
              </a:p>
              <a:p>
                <a:pPr>
                  <a:lnSpc>
                    <a:spcPts val="2600"/>
                  </a:lnSpc>
                </a:pPr>
                <a:r>
                  <a:rPr lang="en-US" altLang="zh-CN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Flavor: 2+1+1</a:t>
                </a:r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:r>
                  <a:rPr lang="en-US" altLang="zh-CN" b="0" dirty="0" smtClean="0"/>
                  <a:t>Quark masses: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physical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mass</m:t>
                    </m:r>
                  </m:oMath>
                </a14:m>
                <a:endParaRPr lang="en-US" altLang="zh-CN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          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𝑐𝑐</m:t>
                        </m:r>
                      </m:sub>
                    </m:sSub>
                  </m:oMath>
                </a14:m>
                <a:r>
                  <a:rPr lang="en-US" altLang="zh-CN" dirty="0" smtClean="0">
                    <a:latin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𝑐𝑐</m:t>
                        </m:r>
                      </m:sub>
                    </m:sSub>
                  </m:oMath>
                </a14:m>
                <a:r>
                  <a:rPr lang="en-US" altLang="zh-CN" dirty="0" smtClean="0">
                    <a:latin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𝑏𝑏</m:t>
                        </m:r>
                      </m:sub>
                    </m:sSub>
                  </m:oMath>
                </a14:m>
                <a:r>
                  <a:rPr lang="en-US" altLang="zh-CN" dirty="0" smtClean="0">
                    <a:latin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𝑏𝑏</m:t>
                        </m:r>
                      </m:sub>
                    </m:sSub>
                  </m:oMath>
                </a14:m>
                <a:r>
                  <a:rPr lang="en-US" altLang="zh-CN" dirty="0" smtClean="0">
                    <a:latin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𝑐𝑐𝑏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𝑏𝑏</m:t>
                        </m:r>
                      </m:sub>
                    </m:sSub>
                  </m:oMath>
                </a14:m>
                <a:endParaRPr lang="en-US" altLang="zh-CN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2600"/>
                  </a:lnSpc>
                  <a:buNone/>
                </a:pP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?         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bound </a:t>
                </a: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?          bound        </a:t>
                </a:r>
                <a:r>
                  <a:rPr lang="en-US" altLang="zh-CN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bound</a:t>
                </a:r>
                <a:endPara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2600"/>
                  </a:lnSpc>
                  <a:buNone/>
                </a:pP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2600"/>
                  </a:lnSpc>
                </a:pP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Deuteron-like </a:t>
                </a:r>
                <a:r>
                  <a:rPr lang="en-US" altLang="zh-CN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dibaryons</a:t>
                </a:r>
                <a:endPara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2600"/>
                  </a:lnSpc>
                  <a:buNone/>
                </a:pPr>
                <a:endPara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2600"/>
                  </a:lnSpc>
                  <a:buNone/>
                </a:pP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2600"/>
                  </a:lnSpc>
                  <a:buNone/>
                </a:pP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2600"/>
                  </a:lnSpc>
                  <a:buNone/>
                </a:pPr>
                <a:endParaRPr lang="en-US" altLang="zh-CN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内容占位符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4706" y="1084164"/>
                <a:ext cx="10972800" cy="5062964"/>
              </a:xfrm>
              <a:blipFill>
                <a:blip r:embed="rId3"/>
                <a:stretch>
                  <a:fillRect l="-611" t="-16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7481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Very heavy flavored </a:t>
            </a:r>
            <a:r>
              <a:rPr lang="en-US" altLang="zh-CN" dirty="0" err="1" smtClean="0"/>
              <a:t>dibaryons</a:t>
            </a:r>
            <a:endParaRPr lang="zh-CN" altLang="en-US" baseline="-250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IOPP Forum, 2021.1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544706" y="1084164"/>
            <a:ext cx="10972800" cy="5062964"/>
          </a:xfrm>
        </p:spPr>
        <p:txBody>
          <a:bodyPr/>
          <a:lstStyle/>
          <a:p>
            <a:pPr>
              <a:lnSpc>
                <a:spcPts val="26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J-M Richard, A.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Valcarce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J.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Vijande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PRL 124 (2020) 212001</a:t>
            </a:r>
          </a:p>
          <a:p>
            <a:pPr>
              <a:lnSpc>
                <a:spcPts val="2600"/>
              </a:lnSpc>
            </a:pP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Constituent quark model</a:t>
            </a:r>
          </a:p>
          <a:p>
            <a:pPr>
              <a:lnSpc>
                <a:spcPts val="2600"/>
              </a:lnSpc>
            </a:pPr>
            <a:endParaRPr lang="en-US" altLang="zh-CN" dirty="0" smtClean="0">
              <a:latin typeface="Cambria Math" panose="02040503050406030204" pitchFamily="18" charset="0"/>
            </a:endParaRPr>
          </a:p>
          <a:p>
            <a:pPr>
              <a:lnSpc>
                <a:spcPts val="2600"/>
              </a:lnSpc>
            </a:pPr>
            <a:endParaRPr lang="en-US" altLang="zh-CN" dirty="0">
              <a:latin typeface="Cambria Math" panose="02040503050406030204" pitchFamily="18" charset="0"/>
            </a:endParaRPr>
          </a:p>
          <a:p>
            <a:pPr>
              <a:lnSpc>
                <a:spcPts val="2600"/>
              </a:lnSpc>
            </a:pPr>
            <a:endParaRPr lang="en-US" altLang="zh-CN" dirty="0" smtClean="0">
              <a:latin typeface="Cambria Math" panose="02040503050406030204" pitchFamily="18" charset="0"/>
            </a:endParaRPr>
          </a:p>
          <a:p>
            <a:pPr>
              <a:lnSpc>
                <a:spcPts val="2600"/>
              </a:lnSpc>
            </a:pPr>
            <a:endParaRPr lang="en-US" altLang="zh-CN" dirty="0" smtClean="0">
              <a:latin typeface="Cambria Math" panose="020405030504060302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no evidence for any stable super-heavy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hexaquark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ts val="2600"/>
              </a:lnSpc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of the type </a:t>
            </a:r>
            <a:r>
              <a:rPr lang="en-US" altLang="zh-CN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bbbccc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ts val="2600"/>
              </a:lnSpc>
              <a:buNone/>
            </a:pP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600"/>
              </a:lnSpc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600"/>
              </a:lnSpc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600"/>
              </a:lnSpc>
              <a:buNone/>
            </a:pPr>
            <a:endParaRPr lang="en-US" altLang="zh-CN" dirty="0" smtClean="0">
              <a:latin typeface="Cambria Math" panose="02040503050406030204" pitchFamily="18" charset="0"/>
            </a:endParaRPr>
          </a:p>
          <a:p>
            <a:pPr>
              <a:lnSpc>
                <a:spcPts val="2600"/>
              </a:lnSpc>
            </a:pPr>
            <a:endParaRPr lang="en-US" altLang="zh-CN" dirty="0" smtClean="0">
              <a:latin typeface="Cambria Math" panose="02040503050406030204" pitchFamily="18" charset="0"/>
            </a:endParaRPr>
          </a:p>
          <a:p>
            <a:pPr>
              <a:lnSpc>
                <a:spcPts val="2600"/>
              </a:lnSpc>
            </a:pPr>
            <a:endParaRPr lang="en-US" altLang="zh-CN" i="1" dirty="0">
              <a:latin typeface="Cambria Math" panose="02040503050406030204" pitchFamily="18" charset="0"/>
            </a:endParaRPr>
          </a:p>
          <a:p>
            <a:pPr>
              <a:lnSpc>
                <a:spcPts val="2600"/>
              </a:lnSpc>
            </a:pPr>
            <a:endParaRPr lang="en-US" altLang="zh-CN" i="1" dirty="0" smtClean="0">
              <a:latin typeface="Cambria Math" panose="02040503050406030204" pitchFamily="18" charset="0"/>
            </a:endParaRPr>
          </a:p>
          <a:p>
            <a:pPr>
              <a:lnSpc>
                <a:spcPts val="2600"/>
              </a:lnSpc>
            </a:pPr>
            <a:endParaRPr lang="en-US" altLang="zh-CN" i="1" dirty="0" smtClean="0">
              <a:latin typeface="Cambria Math" panose="020405030504060302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432" y="1922769"/>
            <a:ext cx="3085535" cy="5363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502" y="2476433"/>
            <a:ext cx="4216898" cy="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30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Our calculation (</a:t>
            </a:r>
            <a:r>
              <a:rPr lang="en-US" altLang="zh-CN" dirty="0" err="1" smtClean="0"/>
              <a:t>arXiv</a:t>
            </a:r>
            <a:r>
              <a:rPr lang="en-US" altLang="zh-CN" dirty="0" smtClean="0"/>
              <a:t>: 2011.00513)  </a:t>
            </a:r>
            <a:endParaRPr lang="zh-CN" altLang="en-US" baseline="-250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IOPP Forum, 2021.1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544706" y="1084164"/>
            <a:ext cx="10972800" cy="5062964"/>
          </a:xfrm>
        </p:spPr>
        <p:txBody>
          <a:bodyPr/>
          <a:lstStyle/>
          <a:p>
            <a:pPr>
              <a:lnSpc>
                <a:spcPts val="2600"/>
              </a:lnSpc>
            </a:pPr>
            <a:r>
              <a:rPr lang="en-US" altLang="zh-CN" dirty="0" smtClean="0">
                <a:latin typeface="Cambria Math" panose="02040503050406030204" pitchFamily="18" charset="0"/>
              </a:rPr>
              <a:t>Constituent quark model</a:t>
            </a:r>
          </a:p>
          <a:p>
            <a:pPr>
              <a:lnSpc>
                <a:spcPts val="2600"/>
              </a:lnSpc>
            </a:pPr>
            <a:endParaRPr lang="en-US" altLang="zh-CN" dirty="0" smtClean="0">
              <a:latin typeface="Cambria Math" panose="020405030504060302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dirty="0" smtClean="0">
                <a:latin typeface="Cambria Math" panose="02040503050406030204" pitchFamily="18" charset="0"/>
              </a:rPr>
              <a:t>There is no attraction</a:t>
            </a:r>
          </a:p>
          <a:p>
            <a:pPr marL="0" indent="0">
              <a:lnSpc>
                <a:spcPts val="2600"/>
              </a:lnSpc>
              <a:buNone/>
            </a:pPr>
            <a:r>
              <a:rPr lang="en-US" altLang="zh-CN" dirty="0">
                <a:latin typeface="Cambria Math" panose="02040503050406030204" pitchFamily="18" charset="0"/>
              </a:rPr>
              <a:t> </a:t>
            </a:r>
            <a:r>
              <a:rPr lang="en-US" altLang="zh-CN" dirty="0" smtClean="0">
                <a:latin typeface="Cambria Math" panose="02040503050406030204" pitchFamily="18" charset="0"/>
              </a:rPr>
              <a:t>    between two heavy</a:t>
            </a:r>
          </a:p>
          <a:p>
            <a:pPr marL="0" indent="0">
              <a:lnSpc>
                <a:spcPts val="2600"/>
              </a:lnSpc>
              <a:buNone/>
            </a:pPr>
            <a:r>
              <a:rPr lang="en-US" altLang="zh-CN" dirty="0">
                <a:latin typeface="Cambria Math" panose="02040503050406030204" pitchFamily="18" charset="0"/>
              </a:rPr>
              <a:t> </a:t>
            </a:r>
            <a:r>
              <a:rPr lang="en-US" altLang="zh-CN" dirty="0" smtClean="0">
                <a:latin typeface="Cambria Math" panose="02040503050406030204" pitchFamily="18" charset="0"/>
              </a:rPr>
              <a:t>    baryons 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146" y="1744964"/>
            <a:ext cx="6245281" cy="451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34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altLang="zh-CN" smtClean="0"/>
              <a:t>IOPP Forum, 2021.1</a:t>
            </a:r>
            <a:endParaRPr lang="en-US" altLang="zh-CN" dirty="0"/>
          </a:p>
        </p:txBody>
      </p:sp>
      <p:sp>
        <p:nvSpPr>
          <p:cNvPr id="1136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4000" dirty="0"/>
              <a:t>Geometry symmetry</a:t>
            </a:r>
          </a:p>
        </p:txBody>
      </p:sp>
      <p:sp>
        <p:nvSpPr>
          <p:cNvPr id="1136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25214" y="1208690"/>
            <a:ext cx="9641161" cy="481428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dirty="0" smtClean="0"/>
              <a:t>molecules</a:t>
            </a:r>
            <a:r>
              <a:rPr lang="en-US" altLang="zh-CN" dirty="0"/>
              <a:t>: point group,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dirty="0"/>
              <a:t>                  C</a:t>
            </a:r>
            <a:r>
              <a:rPr lang="en-US" altLang="zh-CN" baseline="-25000" dirty="0"/>
              <a:t>6</a:t>
            </a:r>
            <a:r>
              <a:rPr lang="en-US" altLang="zh-CN" dirty="0"/>
              <a:t>H</a:t>
            </a:r>
            <a:r>
              <a:rPr lang="en-US" altLang="zh-CN" baseline="-25000" dirty="0"/>
              <a:t>6 </a:t>
            </a:r>
            <a:r>
              <a:rPr lang="en-US" altLang="zh-CN" dirty="0"/>
              <a:t>(D</a:t>
            </a:r>
            <a:r>
              <a:rPr lang="en-US" altLang="zh-CN" baseline="-25000" dirty="0"/>
              <a:t>6h</a:t>
            </a:r>
            <a:r>
              <a:rPr lang="en-US" altLang="zh-CN" dirty="0"/>
              <a:t>), C</a:t>
            </a:r>
            <a:r>
              <a:rPr lang="en-US" altLang="zh-CN" baseline="-25000" dirty="0"/>
              <a:t>60 </a:t>
            </a:r>
            <a:r>
              <a:rPr lang="en-US" altLang="zh-CN" dirty="0"/>
              <a:t>(</a:t>
            </a:r>
            <a:r>
              <a:rPr lang="en-US" altLang="zh-CN" dirty="0" err="1"/>
              <a:t>I</a:t>
            </a:r>
            <a:r>
              <a:rPr lang="en-US" altLang="zh-CN" baseline="-25000" dirty="0" err="1"/>
              <a:t>h</a:t>
            </a:r>
            <a:r>
              <a:rPr lang="en-US" altLang="zh-CN" dirty="0"/>
              <a:t>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dirty="0"/>
              <a:t>  </a:t>
            </a:r>
            <a:r>
              <a:rPr lang="en-US" altLang="zh-CN" dirty="0" smtClean="0"/>
              <a:t>  crystal</a:t>
            </a:r>
            <a:r>
              <a:rPr lang="en-US" altLang="zh-CN" dirty="0"/>
              <a:t>: space group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dirty="0"/>
              <a:t>                  TiO</a:t>
            </a:r>
            <a:r>
              <a:rPr lang="en-US" altLang="zh-CN" baseline="-25000" dirty="0"/>
              <a:t>2</a:t>
            </a:r>
            <a:r>
              <a:rPr lang="en-US" altLang="zh-CN" dirty="0"/>
              <a:t>(D</a:t>
            </a:r>
            <a:r>
              <a:rPr lang="en-US" altLang="zh-CN" baseline="-25000" dirty="0"/>
              <a:t>4h</a:t>
            </a:r>
            <a:r>
              <a:rPr lang="en-US" altLang="zh-CN" baseline="30000" dirty="0"/>
              <a:t>14</a:t>
            </a:r>
            <a:r>
              <a:rPr lang="en-US" altLang="zh-CN" dirty="0"/>
              <a:t>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CN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dirty="0"/>
              <a:t>     </a:t>
            </a:r>
            <a:r>
              <a:rPr lang="en-US" altLang="zh-CN" dirty="0">
                <a:solidFill>
                  <a:srgbClr val="FF3300"/>
                </a:solidFill>
              </a:rPr>
              <a:t>[G,H]=0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dirty="0"/>
              <a:t>     ……</a:t>
            </a:r>
          </a:p>
          <a:p>
            <a:pPr>
              <a:lnSpc>
                <a:spcPct val="90000"/>
              </a:lnSpc>
            </a:pPr>
            <a:endParaRPr lang="en-US" altLang="zh-CN" dirty="0"/>
          </a:p>
        </p:txBody>
      </p:sp>
      <p:pic>
        <p:nvPicPr>
          <p:cNvPr id="113668" name="Picture 4" descr="Full skeletal formula of benzene">
            <a:hlinkClick r:id="rId2" tooltip="Full skeletal formula of benzen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681" y="1400560"/>
            <a:ext cx="1782762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474" y="3966779"/>
            <a:ext cx="254317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478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Our calculation (</a:t>
            </a:r>
            <a:r>
              <a:rPr lang="en-US" altLang="zh-CN" dirty="0" err="1" smtClean="0"/>
              <a:t>arXiv</a:t>
            </a:r>
            <a:r>
              <a:rPr lang="en-US" altLang="zh-CN" dirty="0" smtClean="0"/>
              <a:t>: 2011.00513)  </a:t>
            </a:r>
            <a:endParaRPr lang="zh-CN" altLang="en-US" baseline="-250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IOPP Forum, 2021.1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/>
              <p:cNvSpPr>
                <a:spLocks noGrp="1"/>
              </p:cNvSpPr>
              <p:nvPr>
                <p:ph idx="1"/>
              </p:nvPr>
            </p:nvSpPr>
            <p:spPr>
              <a:xfrm>
                <a:off x="544706" y="1084164"/>
                <a:ext cx="10972800" cy="5062964"/>
              </a:xfrm>
            </p:spPr>
            <p:txBody>
              <a:bodyPr/>
              <a:lstStyle/>
              <a:p>
                <a:pPr>
                  <a:lnSpc>
                    <a:spcPts val="2600"/>
                  </a:lnSpc>
                </a:pPr>
                <a:r>
                  <a:rPr lang="en-US" altLang="zh-CN" dirty="0" smtClean="0">
                    <a:latin typeface="Cambria Math" panose="02040503050406030204" pitchFamily="18" charset="0"/>
                  </a:rPr>
                  <a:t>Extended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𝑐𝑐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dirty="0" smtClean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𝑏𝑏𝑏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𝑏𝑏𝑏</m:t>
                        </m:r>
                      </m:sub>
                    </m:sSub>
                  </m:oMath>
                </a14:m>
                <a:endParaRPr lang="en-US" altLang="zh-CN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内容占位符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4706" y="1084164"/>
                <a:ext cx="10972800" cy="5062964"/>
              </a:xfrm>
              <a:blipFill>
                <a:blip r:embed="rId3"/>
                <a:stretch>
                  <a:fillRect l="-611" t="-32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7331" y="1545729"/>
            <a:ext cx="6573556" cy="49220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112" y="1586665"/>
            <a:ext cx="6117199" cy="472078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7331" y="1586665"/>
            <a:ext cx="64008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35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Summary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024" y="1108841"/>
            <a:ext cx="10972800" cy="5260427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、</a:t>
            </a:r>
            <a:r>
              <a:rPr lang="en-US" altLang="zh-CN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Since 2003, important progresses on tetra-, penta- and hexa-quark</a:t>
            </a:r>
          </a:p>
          <a:p>
            <a:pPr marL="0" indent="0">
              <a:buNone/>
            </a:pP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  systems have been made experimentally.</a:t>
            </a:r>
          </a:p>
          <a:p>
            <a:pPr marL="0" indent="0">
              <a:buNone/>
            </a:pPr>
            <a:r>
              <a:rPr lang="en-US" altLang="zh-CN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2.   Experimental data baryon-baryon interaction will be accumulated rapidly</a:t>
            </a:r>
          </a:p>
          <a:p>
            <a:pPr marL="0" indent="0">
              <a:buNone/>
            </a:pPr>
            <a:r>
              <a:rPr lang="en-US" altLang="zh-CN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   with LHC running.</a:t>
            </a:r>
          </a:p>
          <a:p>
            <a:pPr marL="0" indent="0">
              <a:buNone/>
            </a:pPr>
            <a:r>
              <a:rPr lang="en-US" altLang="zh-CN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3.   </a:t>
            </a:r>
            <a:r>
              <a:rPr lang="en-US" altLang="zh-CN" sz="2400" dirty="0" err="1" smtClean="0">
                <a:latin typeface="华文新魏" panose="02010800040101010101" pitchFamily="2" charset="-122"/>
                <a:ea typeface="华文新魏" panose="02010800040101010101" pitchFamily="2" charset="-122"/>
              </a:rPr>
              <a:t>Dibaryon</a:t>
            </a:r>
            <a:r>
              <a:rPr lang="en-US" altLang="zh-CN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is a unique system with B=2, which cannot mix with mesons</a:t>
            </a:r>
          </a:p>
          <a:p>
            <a:pPr marL="0" indent="0">
              <a:buNone/>
            </a:pP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   and baryons.</a:t>
            </a:r>
          </a:p>
          <a:p>
            <a:pPr marL="0" indent="0">
              <a:buNone/>
            </a:pP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4</a:t>
            </a:r>
            <a:r>
              <a:rPr lang="en-US" altLang="zh-CN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.   The </a:t>
            </a:r>
            <a:r>
              <a:rPr lang="en-US" altLang="zh-CN" sz="2400" dirty="0" err="1" smtClean="0">
                <a:latin typeface="华文新魏" panose="02010800040101010101" pitchFamily="2" charset="-122"/>
                <a:ea typeface="华文新魏" panose="02010800040101010101" pitchFamily="2" charset="-122"/>
              </a:rPr>
              <a:t>multiquark</a:t>
            </a:r>
            <a:r>
              <a:rPr lang="en-US" altLang="zh-CN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spectroscopy needs more data. The theoretical method</a:t>
            </a:r>
          </a:p>
          <a:p>
            <a:pPr marL="0" indent="0">
              <a:buNone/>
            </a:pP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   will be more efficient based upon the large set of data.</a:t>
            </a:r>
          </a:p>
          <a:p>
            <a:pPr marL="0" indent="0">
              <a:buNone/>
            </a:pP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5</a:t>
            </a:r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、</a:t>
            </a:r>
            <a:r>
              <a:rPr lang="en-US" altLang="zh-CN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QCD chemistry begins?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IOPP Forum, 2021.1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032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IOPP Forum, 2021.1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157008" y="2967335"/>
            <a:ext cx="3877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 </a:t>
            </a:r>
            <a:r>
              <a:rPr lang="en-US" altLang="zh-CN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you!</a:t>
            </a:r>
            <a:endParaRPr lang="zh-CN" alt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9525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页脚占位符 4"/>
          <p:cNvSpPr>
            <a:spLocks noGrp="1"/>
          </p:cNvSpPr>
          <p:nvPr>
            <p:ph type="ftr" sz="quarter" idx="4294967295"/>
          </p:nvPr>
        </p:nvSpPr>
        <p:spPr>
          <a:xfrm>
            <a:off x="4165600" y="6526647"/>
            <a:ext cx="3860800" cy="223837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>
                <a:solidFill>
                  <a:schemeClr val="bg1"/>
                </a:solidFill>
              </a:rPr>
              <a:t>IOPP Forum, 2021.1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2355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 </a:t>
            </a:r>
          </a:p>
        </p:txBody>
      </p:sp>
      <p:sp>
        <p:nvSpPr>
          <p:cNvPr id="23556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 </a:t>
            </a:r>
            <a:endParaRPr lang="zh-CN" altLang="zh-CN" dirty="0" smtClean="0"/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773239"/>
            <a:ext cx="4897438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6" y="1773238"/>
            <a:ext cx="376872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403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页脚占位符 4"/>
          <p:cNvSpPr>
            <a:spLocks noGrp="1"/>
          </p:cNvSpPr>
          <p:nvPr>
            <p:ph type="ftr" sz="quarter" idx="429496729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>
                <a:solidFill>
                  <a:schemeClr val="bg1"/>
                </a:solidFill>
              </a:rPr>
              <a:t>IOPP Forum, 2021.1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2560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r>
              <a:rPr lang="en-US" altLang="zh-CN" dirty="0" err="1" smtClean="0"/>
              <a:t>Dibaryons</a:t>
            </a:r>
            <a:endParaRPr lang="en-US" altLang="zh-CN" dirty="0" smtClean="0"/>
          </a:p>
        </p:txBody>
      </p:sp>
      <p:sp>
        <p:nvSpPr>
          <p:cNvPr id="25604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43060" y="1066800"/>
            <a:ext cx="9504526" cy="5134303"/>
          </a:xfrm>
        </p:spPr>
        <p:txBody>
          <a:bodyPr/>
          <a:lstStyle/>
          <a:p>
            <a:r>
              <a:rPr lang="en-US" altLang="zh-CN" dirty="0" smtClean="0"/>
              <a:t>[f]=[6]     dim=28</a:t>
            </a:r>
          </a:p>
        </p:txBody>
      </p:sp>
      <p:pic>
        <p:nvPicPr>
          <p:cNvPr id="25605" name="Picture 5" descr="28pl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397" y="1538741"/>
            <a:ext cx="7308123" cy="482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椭圆 1"/>
          <p:cNvSpPr/>
          <p:nvPr/>
        </p:nvSpPr>
        <p:spPr>
          <a:xfrm>
            <a:off x="5543044" y="5154627"/>
            <a:ext cx="218485" cy="21848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67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页脚占位符 4"/>
          <p:cNvSpPr>
            <a:spLocks noGrp="1"/>
          </p:cNvSpPr>
          <p:nvPr>
            <p:ph type="ftr" sz="quarter" idx="429496729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/>
              <a:t>IOPP Forum, 2021.1</a:t>
            </a:r>
            <a:endParaRPr lang="en-US" altLang="zh-CN" dirty="0"/>
          </a:p>
        </p:txBody>
      </p:sp>
      <p:sp>
        <p:nvSpPr>
          <p:cNvPr id="2765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 </a:t>
            </a:r>
          </a:p>
        </p:txBody>
      </p:sp>
      <p:sp>
        <p:nvSpPr>
          <p:cNvPr id="27652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46234" y="1198179"/>
            <a:ext cx="9620141" cy="4824796"/>
          </a:xfrm>
        </p:spPr>
        <p:txBody>
          <a:bodyPr/>
          <a:lstStyle/>
          <a:p>
            <a:r>
              <a:rPr lang="en-US" altLang="zh-CN" dirty="0" smtClean="0"/>
              <a:t>[f]=[51]      dim=35</a:t>
            </a:r>
          </a:p>
        </p:txBody>
      </p:sp>
      <p:pic>
        <p:nvPicPr>
          <p:cNvPr id="27653" name="Picture 4" descr="35p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404814"/>
            <a:ext cx="6650037" cy="665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4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页脚占位符 4"/>
          <p:cNvSpPr>
            <a:spLocks noGrp="1"/>
          </p:cNvSpPr>
          <p:nvPr>
            <p:ph type="ftr" sz="quarter" idx="429496729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>
                <a:solidFill>
                  <a:schemeClr val="bg1"/>
                </a:solidFill>
              </a:rPr>
              <a:t>IOPP Forum, 2021.1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2867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 </a:t>
            </a:r>
          </a:p>
        </p:txBody>
      </p:sp>
      <p:sp>
        <p:nvSpPr>
          <p:cNvPr id="28676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14703" y="1162051"/>
            <a:ext cx="9651672" cy="4860924"/>
          </a:xfrm>
        </p:spPr>
        <p:txBody>
          <a:bodyPr/>
          <a:lstStyle/>
          <a:p>
            <a:r>
              <a:rPr lang="en-US" altLang="zh-CN" dirty="0" smtClean="0"/>
              <a:t>[f]=[42]      dim=27</a:t>
            </a:r>
          </a:p>
        </p:txBody>
      </p:sp>
      <p:pic>
        <p:nvPicPr>
          <p:cNvPr id="28677" name="Picture 4" descr="27pl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426" y="724863"/>
            <a:ext cx="6018551" cy="560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920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页脚占位符 4"/>
          <p:cNvSpPr>
            <a:spLocks noGrp="1"/>
          </p:cNvSpPr>
          <p:nvPr>
            <p:ph type="ftr" sz="quarter" idx="429496729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/>
              <a:t>IOPP Forum, 2021.1</a:t>
            </a:r>
            <a:endParaRPr lang="en-US" altLang="zh-CN" dirty="0"/>
          </a:p>
        </p:txBody>
      </p:sp>
      <p:sp>
        <p:nvSpPr>
          <p:cNvPr id="2969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 </a:t>
            </a:r>
          </a:p>
        </p:txBody>
      </p:sp>
      <p:sp>
        <p:nvSpPr>
          <p:cNvPr id="29700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14703" y="1114424"/>
            <a:ext cx="9651672" cy="4908551"/>
          </a:xfrm>
        </p:spPr>
        <p:txBody>
          <a:bodyPr/>
          <a:lstStyle/>
          <a:p>
            <a:r>
              <a:rPr lang="en-US" altLang="zh-CN" dirty="0" smtClean="0"/>
              <a:t>[f]=[411]   dim=10                                [f]=[33]   dim=10                </a:t>
            </a:r>
          </a:p>
        </p:txBody>
      </p:sp>
      <p:pic>
        <p:nvPicPr>
          <p:cNvPr id="29701" name="Picture 4" descr="10p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1" y="1557339"/>
            <a:ext cx="5667375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5" descr="10p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11226" y="333376"/>
            <a:ext cx="5667375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椭圆 1"/>
          <p:cNvSpPr/>
          <p:nvPr/>
        </p:nvSpPr>
        <p:spPr>
          <a:xfrm>
            <a:off x="8307659" y="2174488"/>
            <a:ext cx="178419" cy="21187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1057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页脚占位符 4"/>
          <p:cNvSpPr>
            <a:spLocks noGrp="1"/>
          </p:cNvSpPr>
          <p:nvPr>
            <p:ph type="ftr" sz="quarter" idx="429496729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/>
              <a:t>IOPP Forum, 2021.1</a:t>
            </a:r>
            <a:endParaRPr lang="en-US" altLang="zh-CN" dirty="0"/>
          </a:p>
        </p:txBody>
      </p:sp>
      <p:sp>
        <p:nvSpPr>
          <p:cNvPr id="3072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 </a:t>
            </a:r>
          </a:p>
        </p:txBody>
      </p:sp>
      <p:sp>
        <p:nvSpPr>
          <p:cNvPr id="30724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67255" y="1066800"/>
            <a:ext cx="9599120" cy="4956175"/>
          </a:xfrm>
        </p:spPr>
        <p:txBody>
          <a:bodyPr/>
          <a:lstStyle/>
          <a:p>
            <a:r>
              <a:rPr lang="en-US" altLang="zh-CN" dirty="0" smtClean="0"/>
              <a:t>[f]=[321]    dim=8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[f]=[222]     dim=1</a:t>
            </a:r>
          </a:p>
        </p:txBody>
      </p:sp>
      <p:pic>
        <p:nvPicPr>
          <p:cNvPr id="30725" name="Picture 4" descr="8p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765176"/>
            <a:ext cx="6064250" cy="425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Oval 5"/>
          <p:cNvSpPr>
            <a:spLocks noChangeArrowheads="1"/>
          </p:cNvSpPr>
          <p:nvPr/>
        </p:nvSpPr>
        <p:spPr bwMode="auto">
          <a:xfrm>
            <a:off x="5303838" y="5229225"/>
            <a:ext cx="266700" cy="287338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092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页脚占位符 4"/>
          <p:cNvSpPr>
            <a:spLocks noGrp="1"/>
          </p:cNvSpPr>
          <p:nvPr>
            <p:ph type="ftr" sz="quarter" idx="429496729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/>
              <a:t>IOPP Forum, 2021.1</a:t>
            </a:r>
            <a:endParaRPr lang="en-US" altLang="zh-CN"/>
          </a:p>
        </p:txBody>
      </p:sp>
      <p:sp>
        <p:nvSpPr>
          <p:cNvPr id="717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 </a:t>
            </a:r>
          </a:p>
        </p:txBody>
      </p:sp>
      <p:sp>
        <p:nvSpPr>
          <p:cNvPr id="7172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mtClean="0"/>
              <a:t> </a:t>
            </a: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489" y="166689"/>
            <a:ext cx="62960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32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6" y="115887"/>
            <a:ext cx="6015037" cy="674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3238" name="Group 6"/>
          <p:cNvGrpSpPr>
            <a:grpSpLocks/>
          </p:cNvGrpSpPr>
          <p:nvPr/>
        </p:nvGrpSpPr>
        <p:grpSpPr bwMode="auto">
          <a:xfrm>
            <a:off x="5022850" y="1309689"/>
            <a:ext cx="6696075" cy="5661025"/>
            <a:chOff x="612" y="754"/>
            <a:chExt cx="4218" cy="3566"/>
          </a:xfrm>
        </p:grpSpPr>
        <p:pic>
          <p:nvPicPr>
            <p:cNvPr id="7176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754"/>
              <a:ext cx="4037" cy="3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7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4117"/>
              <a:ext cx="4218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6278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46126" y="381000"/>
            <a:ext cx="8540750" cy="511177"/>
          </a:xfrm>
        </p:spPr>
        <p:txBody>
          <a:bodyPr/>
          <a:lstStyle/>
          <a:p>
            <a:r>
              <a:rPr lang="en-US" altLang="zh-CN" b="1" i="0" dirty="0">
                <a:latin typeface="华文新魏" panose="02010800040101010101" pitchFamily="2" charset="-122"/>
                <a:ea typeface="华文新魏" panose="02010800040101010101" pitchFamily="2" charset="-122"/>
              </a:rPr>
              <a:t>Dynamical </a:t>
            </a:r>
            <a:r>
              <a:rPr lang="en-US" altLang="zh-CN" b="1" i="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symmetry</a:t>
            </a:r>
            <a:endParaRPr lang="en-US" altLang="zh-CN" sz="2400" b="1" i="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9460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746126" y="1156138"/>
            <a:ext cx="9598025" cy="5152588"/>
          </a:xfrm>
        </p:spPr>
        <p:txBody>
          <a:bodyPr/>
          <a:lstStyle/>
          <a:p>
            <a:r>
              <a:rPr lang="en-US" altLang="zh-CN" sz="2400" dirty="0"/>
              <a:t>Dynamical symmetry: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400" dirty="0"/>
              <a:t>    H:  Hamiltonian of a system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CN" sz="24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400" dirty="0"/>
              <a:t>          C,C</a:t>
            </a:r>
            <a:r>
              <a:rPr lang="en-US" altLang="zh-CN" sz="2400" baseline="-25000" dirty="0"/>
              <a:t>1</a:t>
            </a:r>
            <a:r>
              <a:rPr lang="en-US" altLang="zh-CN" sz="2400" dirty="0"/>
              <a:t>,C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,……:  </a:t>
            </a:r>
            <a:r>
              <a:rPr lang="en-US" altLang="zh-CN" sz="2400" dirty="0">
                <a:solidFill>
                  <a:srgbClr val="FF3300"/>
                </a:solidFill>
              </a:rPr>
              <a:t>Casimir operators</a:t>
            </a:r>
            <a:r>
              <a:rPr lang="en-US" altLang="zh-CN" sz="2400" dirty="0"/>
              <a:t> or class operators of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400" dirty="0"/>
              <a:t>          group chain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400" dirty="0"/>
              <a:t>          properties: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400" dirty="0"/>
              <a:t>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400" dirty="0"/>
              <a:t>     Eigen energy of the system: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CN" sz="24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400" dirty="0"/>
              <a:t>                                    eigenvalues of operators C,C</a:t>
            </a:r>
            <a:r>
              <a:rPr lang="en-US" altLang="zh-CN" sz="2400" baseline="-25000" dirty="0"/>
              <a:t>1</a:t>
            </a:r>
            <a:r>
              <a:rPr lang="en-US" altLang="zh-CN" sz="2400" dirty="0"/>
              <a:t>,C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,……</a:t>
            </a:r>
          </a:p>
          <a:p>
            <a:pPr>
              <a:buFont typeface="Wingdings" panose="05000000000000000000" pitchFamily="2" charset="2"/>
              <a:buNone/>
            </a:pPr>
            <a:endParaRPr lang="el-GR" altLang="zh-CN" dirty="0"/>
          </a:p>
        </p:txBody>
      </p:sp>
      <p:graphicFrame>
        <p:nvGraphicFramePr>
          <p:cNvPr id="19461" name="Object 7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940983954"/>
              </p:ext>
            </p:extLst>
          </p:nvPr>
        </p:nvGraphicFramePr>
        <p:xfrm>
          <a:off x="3438526" y="2093587"/>
          <a:ext cx="41052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" name="Equation" r:id="rId3" imgW="2159000" imgH="228600" progId="Equation.DSMT4">
                  <p:embed/>
                </p:oleObj>
              </mc:Choice>
              <mc:Fallback>
                <p:oleObj name="Equation" r:id="rId3" imgW="2159000" imgH="228600" progId="Equation.DSMT4">
                  <p:embed/>
                  <p:pic>
                    <p:nvPicPr>
                      <p:cNvPr id="1946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8526" y="2093587"/>
                        <a:ext cx="410527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9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75696039"/>
              </p:ext>
            </p:extLst>
          </p:nvPr>
        </p:nvGraphicFramePr>
        <p:xfrm>
          <a:off x="3543301" y="2985133"/>
          <a:ext cx="24479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" name="Equation" r:id="rId5" imgW="1219200" imgH="228600" progId="Equation.DSMT4">
                  <p:embed/>
                </p:oleObj>
              </mc:Choice>
              <mc:Fallback>
                <p:oleObj name="Equation" r:id="rId5" imgW="1219200" imgH="228600" progId="Equation.DSMT4">
                  <p:embed/>
                  <p:pic>
                    <p:nvPicPr>
                      <p:cNvPr id="1946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1" y="2985133"/>
                        <a:ext cx="24479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93039"/>
              </p:ext>
            </p:extLst>
          </p:nvPr>
        </p:nvGraphicFramePr>
        <p:xfrm>
          <a:off x="3438526" y="4724569"/>
          <a:ext cx="410368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" name="Equation" r:id="rId7" imgW="1930400" imgH="228600" progId="Equation.DSMT4">
                  <p:embed/>
                </p:oleObj>
              </mc:Choice>
              <mc:Fallback>
                <p:oleObj name="Equation" r:id="rId7" imgW="1930400" imgH="228600" progId="Equation.DSMT4">
                  <p:embed/>
                  <p:pic>
                    <p:nvPicPr>
                      <p:cNvPr id="1946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8526" y="4724569"/>
                        <a:ext cx="4103687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07648"/>
              </p:ext>
            </p:extLst>
          </p:nvPr>
        </p:nvGraphicFramePr>
        <p:xfrm>
          <a:off x="3438526" y="3790158"/>
          <a:ext cx="475297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" name="Equation" r:id="rId9" imgW="2311400" imgH="203200" progId="Equation.DSMT4">
                  <p:embed/>
                </p:oleObj>
              </mc:Choice>
              <mc:Fallback>
                <p:oleObj name="Equation" r:id="rId9" imgW="2311400" imgH="203200" progId="Equation.DSMT4">
                  <p:embed/>
                  <p:pic>
                    <p:nvPicPr>
                      <p:cNvPr id="1946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8526" y="3790158"/>
                        <a:ext cx="475297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直接连接符 2"/>
          <p:cNvCxnSpPr/>
          <p:nvPr/>
        </p:nvCxnSpPr>
        <p:spPr>
          <a:xfrm>
            <a:off x="4406901" y="5154782"/>
            <a:ext cx="158432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IOPP Forum, 2021.1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6834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4"/>
          <p:cNvSpPr>
            <a:spLocks noGrp="1"/>
          </p:cNvSpPr>
          <p:nvPr>
            <p:ph type="ftr" sz="quarter" idx="429496729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/>
              <a:t>IOPP Forum, 2021.1</a:t>
            </a:r>
            <a:endParaRPr lang="en-US" altLang="zh-CN"/>
          </a:p>
        </p:txBody>
      </p:sp>
      <p:sp>
        <p:nvSpPr>
          <p:cNvPr id="819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 </a:t>
            </a:r>
          </a:p>
        </p:txBody>
      </p:sp>
      <p:sp>
        <p:nvSpPr>
          <p:cNvPr id="8196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mtClean="0"/>
              <a:t> </a:t>
            </a:r>
          </a:p>
        </p:txBody>
      </p:sp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9840"/>
            <a:ext cx="6408737" cy="629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2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8" y="1828802"/>
            <a:ext cx="6748462" cy="429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8129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24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页脚占位符 4"/>
          <p:cNvSpPr>
            <a:spLocks noGrp="1"/>
          </p:cNvSpPr>
          <p:nvPr>
            <p:ph type="ftr" sz="quarter" idx="429496729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/>
              <a:t>IOPP Forum, 2021.1</a:t>
            </a:r>
            <a:endParaRPr lang="en-US" altLang="zh-CN"/>
          </a:p>
        </p:txBody>
      </p:sp>
      <p:sp>
        <p:nvSpPr>
          <p:cNvPr id="921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 </a:t>
            </a:r>
          </a:p>
        </p:txBody>
      </p:sp>
      <p:sp>
        <p:nvSpPr>
          <p:cNvPr id="9220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mtClean="0"/>
              <a:t> </a:t>
            </a:r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31" y="0"/>
            <a:ext cx="5472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289" name="Group 9"/>
          <p:cNvGrpSpPr>
            <a:grpSpLocks/>
          </p:cNvGrpSpPr>
          <p:nvPr/>
        </p:nvGrpSpPr>
        <p:grpSpPr bwMode="auto">
          <a:xfrm>
            <a:off x="4609005" y="1524001"/>
            <a:ext cx="6337300" cy="5229225"/>
            <a:chOff x="748" y="1026"/>
            <a:chExt cx="3992" cy="3294"/>
          </a:xfrm>
        </p:grpSpPr>
        <p:pic>
          <p:nvPicPr>
            <p:cNvPr id="9223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1026"/>
              <a:ext cx="3992" cy="1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4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2814"/>
              <a:ext cx="3896" cy="1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82138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99" y="381000"/>
            <a:ext cx="9626825" cy="685800"/>
          </a:xfrm>
        </p:spPr>
        <p:txBody>
          <a:bodyPr/>
          <a:lstStyle/>
          <a:p>
            <a:r>
              <a:rPr lang="en-US" altLang="zh-CN" dirty="0" smtClean="0"/>
              <a:t> S=-4 interaction </a:t>
            </a:r>
            <a:r>
              <a:rPr lang="zh-CN" alt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altLang="zh-CN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1702.01600</a:t>
            </a:r>
            <a:r>
              <a:rPr lang="zh-CN" alt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b="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IOPP Forum, 2021.1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/>
              <p:cNvSpPr>
                <a:spLocks noGrp="1"/>
              </p:cNvSpPr>
              <p:nvPr>
                <p:ph idx="1"/>
              </p:nvPr>
            </p:nvSpPr>
            <p:spPr>
              <a:xfrm>
                <a:off x="544706" y="1084164"/>
                <a:ext cx="10972800" cy="5062964"/>
              </a:xfrm>
            </p:spPr>
            <p:txBody>
              <a:bodyPr/>
              <a:lstStyle/>
              <a:p>
                <a:pPr>
                  <a:lnSpc>
                    <a:spcPts val="2600"/>
                  </a:lnSpc>
                </a:pP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HAL QCD Collaboration</a:t>
                </a:r>
              </a:p>
              <a:p>
                <a:pPr>
                  <a:lnSpc>
                    <a:spcPts val="2600"/>
                  </a:lnSpc>
                </a:pPr>
                <a:r>
                  <a:rPr lang="en-US" altLang="zh-CN" dirty="0" smtClean="0"/>
                  <a:t>2+1 flavor</a:t>
                </a:r>
              </a:p>
              <a:p>
                <a:pPr>
                  <a:lnSpc>
                    <a:spcPts val="26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=146 </m:t>
                    </m:r>
                    <m:r>
                      <m:rPr>
                        <m:nor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2600"/>
                  </a:lnSpc>
                  <a:buNone/>
                </a:pPr>
                <a:endPara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2600"/>
                  </a:lnSpc>
                  <a:buNone/>
                </a:pP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2600"/>
                  </a:lnSpc>
                  <a:buNone/>
                </a:pPr>
                <a:endPara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2600"/>
                  </a:lnSpc>
                  <a:buNone/>
                </a:pPr>
                <a:endPara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2600"/>
                  </a:lnSpc>
                  <a:buNone/>
                </a:pP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2600"/>
                  </a:lnSpc>
                  <a:buNone/>
                </a:pP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内容占位符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4706" y="1084164"/>
                <a:ext cx="10972800" cy="5062964"/>
              </a:xfrm>
              <a:blipFill>
                <a:blip r:embed="rId3"/>
                <a:stretch>
                  <a:fillRect l="-611" t="-16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4392" y="1404499"/>
            <a:ext cx="7367540" cy="494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44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S=-1 interaction</a:t>
            </a:r>
            <a:endParaRPr lang="zh-CN" altLang="en-US" baseline="-250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IOPP Forum, 2021.1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/>
              <p:cNvSpPr>
                <a:spLocks noGrp="1"/>
              </p:cNvSpPr>
              <p:nvPr>
                <p:ph idx="1"/>
              </p:nvPr>
            </p:nvSpPr>
            <p:spPr>
              <a:xfrm>
                <a:off x="544706" y="1084164"/>
                <a:ext cx="10972800" cy="5062964"/>
              </a:xfrm>
            </p:spPr>
            <p:txBody>
              <a:bodyPr/>
              <a:lstStyle/>
              <a:p>
                <a:pPr>
                  <a:lnSpc>
                    <a:spcPts val="2600"/>
                  </a:lnSpc>
                </a:pPr>
                <a:endParaRPr lang="de-DE" altLang="zh-CN" sz="2400" dirty="0" smtClean="0">
                  <a:latin typeface="Century" panose="02040604050505020304" pitchFamily="18" charset="0"/>
                </a:endParaRPr>
              </a:p>
              <a:p>
                <a:pPr>
                  <a:lnSpc>
                    <a:spcPts val="2600"/>
                  </a:lnSpc>
                </a:pP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HAL QCD Collaboration</a:t>
                </a:r>
              </a:p>
              <a:p>
                <a:pPr>
                  <a:lnSpc>
                    <a:spcPts val="2600"/>
                  </a:lnSpc>
                </a:pPr>
                <a:r>
                  <a:rPr lang="en-US" altLang="zh-CN" dirty="0" smtClean="0"/>
                  <a:t>2+1 flavor</a:t>
                </a:r>
              </a:p>
              <a:p>
                <a:pPr>
                  <a:lnSpc>
                    <a:spcPts val="26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=660 </m:t>
                    </m:r>
                    <m:r>
                      <m:rPr>
                        <m:nor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2600"/>
                  </a:lnSpc>
                  <a:buNone/>
                </a:pPr>
                <a:endPara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2600"/>
                  </a:lnSpc>
                  <a:buNone/>
                </a:pP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2600"/>
                  </a:lnSpc>
                  <a:buNone/>
                </a:pPr>
                <a:endPara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2600"/>
                  </a:lnSpc>
                  <a:buNone/>
                </a:pPr>
                <a:endPara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2600"/>
                  </a:lnSpc>
                  <a:buNone/>
                </a:pP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2600"/>
                  </a:lnSpc>
                  <a:buNone/>
                </a:pP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2600"/>
                  </a:lnSpc>
                </a:pPr>
                <a:r>
                  <a:rPr lang="en-US" altLang="zh-CN" dirty="0" err="1" smtClean="0">
                    <a:latin typeface="Cambria Math" panose="02040503050406030204" pitchFamily="18" charset="0"/>
                  </a:rPr>
                  <a:t>arXiv</a:t>
                </a:r>
                <a:r>
                  <a:rPr lang="en-US" altLang="zh-CN" dirty="0" smtClean="0">
                    <a:latin typeface="Cambria Math" panose="02040503050406030204" pitchFamily="18" charset="0"/>
                  </a:rPr>
                  <a:t>: 1702.00734)</a:t>
                </a:r>
              </a:p>
              <a:p>
                <a:pPr>
                  <a:lnSpc>
                    <a:spcPts val="2600"/>
                  </a:lnSpc>
                </a:pPr>
                <a:endParaRPr lang="en-US" altLang="zh-CN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ts val="2600"/>
                  </a:lnSpc>
                </a:pPr>
                <a:endParaRPr lang="en-US" altLang="zh-CN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内容占位符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4706" y="1084164"/>
                <a:ext cx="10972800" cy="5062964"/>
              </a:xfrm>
              <a:blipFill>
                <a:blip r:embed="rId3"/>
                <a:stretch>
                  <a:fillRect l="-611" b="-18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" y="1229989"/>
            <a:ext cx="10360731" cy="401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62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47918" y="6549943"/>
            <a:ext cx="3248025" cy="47625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11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 smtClean="0">
                <a:solidFill>
                  <a:schemeClr val="bg1"/>
                </a:solidFill>
              </a:rPr>
              <a:t>IOPP Forum, 2021.1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2048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69487" y="370491"/>
            <a:ext cx="8540750" cy="554420"/>
          </a:xfrm>
        </p:spPr>
        <p:txBody>
          <a:bodyPr/>
          <a:lstStyle/>
          <a:p>
            <a:r>
              <a:rPr lang="en-US" altLang="zh-CN" sz="2400" b="1" i="0" dirty="0">
                <a:latin typeface="华文新魏" panose="02010800040101010101" pitchFamily="2" charset="-122"/>
                <a:ea typeface="华文新魏" panose="02010800040101010101" pitchFamily="2" charset="-122"/>
              </a:rPr>
              <a:t>Group chain of quark system</a:t>
            </a:r>
          </a:p>
        </p:txBody>
      </p:sp>
      <p:sp>
        <p:nvSpPr>
          <p:cNvPr id="20484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756745" y="1261241"/>
            <a:ext cx="9442944" cy="4761734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2400" dirty="0"/>
              <a:t>Light hadron ground states: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400" dirty="0"/>
              <a:t>   orbital: </a:t>
            </a:r>
            <a:r>
              <a:rPr lang="en-US" altLang="zh-CN" sz="2400" dirty="0" err="1"/>
              <a:t>U</a:t>
            </a:r>
            <a:r>
              <a:rPr lang="en-US" altLang="zh-CN" sz="2400" baseline="30000" dirty="0" err="1"/>
              <a:t>x</a:t>
            </a:r>
            <a:r>
              <a:rPr lang="en-US" altLang="zh-CN" sz="2400" dirty="0"/>
              <a:t>(1) (baryon)  or                  (</a:t>
            </a:r>
            <a:r>
              <a:rPr lang="en-US" altLang="zh-CN" sz="2400" dirty="0" err="1"/>
              <a:t>dibaryon</a:t>
            </a:r>
            <a:r>
              <a:rPr lang="en-US" altLang="zh-CN" sz="2400" dirty="0"/>
              <a:t>)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400" dirty="0"/>
              <a:t>   color:   </a:t>
            </a:r>
            <a:r>
              <a:rPr lang="en-US" altLang="zh-CN" sz="2400" dirty="0" err="1"/>
              <a:t>SU</a:t>
            </a:r>
            <a:r>
              <a:rPr lang="en-US" altLang="zh-CN" sz="2400" baseline="30000" dirty="0" err="1"/>
              <a:t>c</a:t>
            </a:r>
            <a:r>
              <a:rPr lang="en-US" altLang="zh-CN" sz="2400" dirty="0"/>
              <a:t>(3)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400" dirty="0"/>
              <a:t>   flavor:  </a:t>
            </a:r>
            <a:r>
              <a:rPr lang="en-US" altLang="zh-CN" sz="2400" dirty="0" err="1"/>
              <a:t>SU</a:t>
            </a:r>
            <a:r>
              <a:rPr lang="en-US" altLang="zh-CN" sz="2400" baseline="30000" dirty="0" err="1"/>
              <a:t>f</a:t>
            </a:r>
            <a:r>
              <a:rPr lang="en-US" altLang="zh-CN" sz="2400" dirty="0"/>
              <a:t>(3)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400" dirty="0"/>
              <a:t>   spin:    SU</a:t>
            </a:r>
            <a:r>
              <a:rPr lang="el-GR" altLang="zh-CN" sz="2400" baseline="30000" dirty="0"/>
              <a:t>σ</a:t>
            </a:r>
            <a:r>
              <a:rPr lang="en-US" altLang="zh-CN" sz="2400" dirty="0"/>
              <a:t>(2)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400" dirty="0"/>
              <a:t>   Group chain: </a:t>
            </a:r>
          </a:p>
        </p:txBody>
      </p:sp>
      <p:graphicFrame>
        <p:nvGraphicFramePr>
          <p:cNvPr id="20485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351089" y="4221163"/>
          <a:ext cx="7489825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Equation" r:id="rId3" imgW="4445000" imgH="482600" progId="Equation.DSMT4">
                  <p:embed/>
                </p:oleObj>
              </mc:Choice>
              <mc:Fallback>
                <p:oleObj name="Equation" r:id="rId3" imgW="4445000" imgH="482600" progId="Equation.DSMT4">
                  <p:embed/>
                  <p:pic>
                    <p:nvPicPr>
                      <p:cNvPr id="2048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9" y="4221163"/>
                        <a:ext cx="7489825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839180"/>
              </p:ext>
            </p:extLst>
          </p:nvPr>
        </p:nvGraphicFramePr>
        <p:xfrm>
          <a:off x="4547969" y="1663865"/>
          <a:ext cx="1223962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公式" r:id="rId5" imgW="508000" imgH="228600" progId="Equation.3">
                  <p:embed/>
                </p:oleObj>
              </mc:Choice>
              <mc:Fallback>
                <p:oleObj name="公式" r:id="rId5" imgW="508000" imgH="228600" progId="Equation.3">
                  <p:embed/>
                  <p:pic>
                    <p:nvPicPr>
                      <p:cNvPr id="2048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7969" y="1663865"/>
                        <a:ext cx="1223962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78758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22884" y="383381"/>
            <a:ext cx="8825916" cy="600076"/>
          </a:xfrm>
        </p:spPr>
        <p:txBody>
          <a:bodyPr/>
          <a:lstStyle/>
          <a:p>
            <a:r>
              <a:rPr lang="en-US" altLang="zh-CN" sz="2400" b="1" i="0" dirty="0">
                <a:latin typeface="华文新魏" panose="02010800040101010101" pitchFamily="2" charset="-122"/>
                <a:ea typeface="华文新魏" panose="02010800040101010101" pitchFamily="2" charset="-122"/>
              </a:rPr>
              <a:t>Dynamical symmetry applied to light quark systems</a:t>
            </a:r>
          </a:p>
        </p:txBody>
      </p:sp>
      <p:sp>
        <p:nvSpPr>
          <p:cNvPr id="21508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767255" y="1135117"/>
            <a:ext cx="9505458" cy="4887859"/>
          </a:xfrm>
        </p:spPr>
        <p:txBody>
          <a:bodyPr/>
          <a:lstStyle/>
          <a:p>
            <a:r>
              <a:rPr lang="en-US" altLang="zh-CN" sz="2400" dirty="0"/>
              <a:t>Color: singlet,  [c]  fixed</a:t>
            </a:r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 err="1"/>
              <a:t>Gursey-Radicati</a:t>
            </a:r>
            <a:r>
              <a:rPr lang="en-US" altLang="zh-CN" sz="2400" dirty="0"/>
              <a:t> mass formula (PRL13(1964)173)</a:t>
            </a:r>
          </a:p>
        </p:txBody>
      </p:sp>
      <p:graphicFrame>
        <p:nvGraphicFramePr>
          <p:cNvPr id="21509" name="Object 6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259960450"/>
              </p:ext>
            </p:extLst>
          </p:nvPr>
        </p:nvGraphicFramePr>
        <p:xfrm>
          <a:off x="2711451" y="1937462"/>
          <a:ext cx="5113338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" name="Equation" r:id="rId3" imgW="2794000" imgH="266700" progId="Equation.DSMT4">
                  <p:embed/>
                </p:oleObj>
              </mc:Choice>
              <mc:Fallback>
                <p:oleObj name="Equation" r:id="rId3" imgW="2794000" imgH="266700" progId="Equation.DSMT4">
                  <p:embed/>
                  <p:pic>
                    <p:nvPicPr>
                      <p:cNvPr id="2150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1" y="1937462"/>
                        <a:ext cx="5113338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10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004583682"/>
              </p:ext>
            </p:extLst>
          </p:nvPr>
        </p:nvGraphicFramePr>
        <p:xfrm>
          <a:off x="2711451" y="2592416"/>
          <a:ext cx="540067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" name="Equation" r:id="rId5" imgW="3213100" imgH="266700" progId="Equation.DSMT4">
                  <p:embed/>
                </p:oleObj>
              </mc:Choice>
              <mc:Fallback>
                <p:oleObj name="Equation" r:id="rId5" imgW="3213100" imgH="266700" progId="Equation.DSMT4">
                  <p:embed/>
                  <p:pic>
                    <p:nvPicPr>
                      <p:cNvPr id="215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1" y="2592416"/>
                        <a:ext cx="5400675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968845"/>
              </p:ext>
            </p:extLst>
          </p:nvPr>
        </p:nvGraphicFramePr>
        <p:xfrm>
          <a:off x="2711451" y="4144088"/>
          <a:ext cx="6048375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" name="Equation" r:id="rId7" imgW="3695700" imgH="292100" progId="Equation.DSMT4">
                  <p:embed/>
                </p:oleObj>
              </mc:Choice>
              <mc:Fallback>
                <p:oleObj name="Equation" r:id="rId7" imgW="3695700" imgH="292100" progId="Equation.DSMT4">
                  <p:embed/>
                  <p:pic>
                    <p:nvPicPr>
                      <p:cNvPr id="2151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1" y="4144088"/>
                        <a:ext cx="6048375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IOPP Forum, 2021.1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814500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ple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apl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ple 1">
        <a:dk1>
          <a:srgbClr val="000000"/>
        </a:dk1>
        <a:lt1>
          <a:srgbClr val="F2F3C7"/>
        </a:lt1>
        <a:dk2>
          <a:srgbClr val="333300"/>
        </a:dk2>
        <a:lt2>
          <a:srgbClr val="808080"/>
        </a:lt2>
        <a:accent1>
          <a:srgbClr val="747660"/>
        </a:accent1>
        <a:accent2>
          <a:srgbClr val="A99B69"/>
        </a:accent2>
        <a:accent3>
          <a:srgbClr val="F7F8E0"/>
        </a:accent3>
        <a:accent4>
          <a:srgbClr val="000000"/>
        </a:accent4>
        <a:accent5>
          <a:srgbClr val="BCBDB6"/>
        </a:accent5>
        <a:accent6>
          <a:srgbClr val="998C5E"/>
        </a:accent6>
        <a:hlink>
          <a:srgbClr val="95916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2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194293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ABB0C8"/>
        </a:accent5>
        <a:accent6>
          <a:srgbClr val="8A8AB9"/>
        </a:accent6>
        <a:hlink>
          <a:srgbClr val="CCCCE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FF"/>
        </a:lt1>
        <a:dk2>
          <a:srgbClr val="4C0026"/>
        </a:dk2>
        <a:lt2>
          <a:srgbClr val="808080"/>
        </a:lt2>
        <a:accent1>
          <a:srgbClr val="7C1C45"/>
        </a:accent1>
        <a:accent2>
          <a:srgbClr val="C15D75"/>
        </a:accent2>
        <a:accent3>
          <a:srgbClr val="FFFFFF"/>
        </a:accent3>
        <a:accent4>
          <a:srgbClr val="000000"/>
        </a:accent4>
        <a:accent5>
          <a:srgbClr val="BFABB0"/>
        </a:accent5>
        <a:accent6>
          <a:srgbClr val="AF5369"/>
        </a:accent6>
        <a:hlink>
          <a:srgbClr val="C29D28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24129</TotalTime>
  <Words>2653</Words>
  <Application>Microsoft Office PowerPoint</Application>
  <PresentationFormat>宽屏</PresentationFormat>
  <Paragraphs>740</Paragraphs>
  <Slides>73</Slides>
  <Notes>48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73</vt:i4>
      </vt:variant>
    </vt:vector>
  </HeadingPairs>
  <TitlesOfParts>
    <vt:vector size="88" baseType="lpstr">
      <vt:lpstr>Times-Bold</vt:lpstr>
      <vt:lpstr>华文楷体</vt:lpstr>
      <vt:lpstr>华文新魏</vt:lpstr>
      <vt:lpstr>宋体</vt:lpstr>
      <vt:lpstr>Arial</vt:lpstr>
      <vt:lpstr>Arial Black</vt:lpstr>
      <vt:lpstr>Calibri</vt:lpstr>
      <vt:lpstr>Cambria Math</vt:lpstr>
      <vt:lpstr>Century</vt:lpstr>
      <vt:lpstr>Century Gothic</vt:lpstr>
      <vt:lpstr>Times New Roman</vt:lpstr>
      <vt:lpstr>Wingdings</vt:lpstr>
      <vt:lpstr>Maple</vt:lpstr>
      <vt:lpstr>Equation</vt:lpstr>
      <vt:lpstr>公式</vt:lpstr>
      <vt:lpstr>Quark model，baryon-baryon interactions and dibaryons</vt:lpstr>
      <vt:lpstr>Contents</vt:lpstr>
      <vt:lpstr>Introduction to exotic states</vt:lpstr>
      <vt:lpstr>    </vt:lpstr>
      <vt:lpstr>Symmetry and quark models</vt:lpstr>
      <vt:lpstr>Geometry symmetry</vt:lpstr>
      <vt:lpstr>Dynamical symmetry</vt:lpstr>
      <vt:lpstr>Group chain of quark system</vt:lpstr>
      <vt:lpstr>Dynamical symmetry applied to light quark systems</vt:lpstr>
      <vt:lpstr> </vt:lpstr>
      <vt:lpstr>Baryons:</vt:lpstr>
      <vt:lpstr> Dibaryons:</vt:lpstr>
      <vt:lpstr>Note to the table</vt:lpstr>
      <vt:lpstr>Quark Model</vt:lpstr>
      <vt:lpstr>Two approaches:</vt:lpstr>
      <vt:lpstr>The chiral quark model (ChQM) </vt:lpstr>
      <vt:lpstr> QDCSM (F.Wang et al. (Nanjing University)  PRL69(1992)2901.) </vt:lpstr>
      <vt:lpstr> </vt:lpstr>
      <vt:lpstr> </vt:lpstr>
      <vt:lpstr> RGM+GCM </vt:lpstr>
      <vt:lpstr> The criterions for a good model </vt:lpstr>
      <vt:lpstr> Explain the existing experimental data </vt:lpstr>
      <vt:lpstr> </vt:lpstr>
      <vt:lpstr> </vt:lpstr>
      <vt:lpstr> </vt:lpstr>
      <vt:lpstr> </vt:lpstr>
      <vt:lpstr> </vt:lpstr>
      <vt:lpstr> </vt:lpstr>
      <vt:lpstr>Molecular force vs nuclear force</vt:lpstr>
      <vt:lpstr> S=0 interaction (arXiv: 1702.00734)</vt:lpstr>
      <vt:lpstr> QDCSM</vt:lpstr>
      <vt:lpstr> d*</vt:lpstr>
      <vt:lpstr> d*</vt:lpstr>
      <vt:lpstr> </vt:lpstr>
      <vt:lpstr>PowerPoint 演示文稿</vt:lpstr>
      <vt:lpstr>PowerPoint 演示文稿</vt:lpstr>
      <vt:lpstr>WASA-at-COSY measurements</vt:lpstr>
      <vt:lpstr> </vt:lpstr>
      <vt:lpstr>CERN Courier 2011</vt:lpstr>
      <vt:lpstr>CERN Courier 2014</vt:lpstr>
      <vt:lpstr> D12 and D21</vt:lpstr>
      <vt:lpstr> D12 and D21</vt:lpstr>
      <vt:lpstr> D12 and D21</vt:lpstr>
      <vt:lpstr> D30</vt:lpstr>
      <vt:lpstr> H</vt:lpstr>
      <vt:lpstr> S=-2 interaction （arXiv:1504.01717, 1702.06241）</vt:lpstr>
      <vt:lpstr> QDCSM</vt:lpstr>
      <vt:lpstr> NΩ</vt:lpstr>
      <vt:lpstr> S=-3 interaction （arXiv: 1702.03495）</vt:lpstr>
      <vt:lpstr> Quark model</vt:lpstr>
      <vt:lpstr> ALICE results: Nature 588 (2020) 232</vt:lpstr>
      <vt:lpstr> Quark model</vt:lpstr>
      <vt:lpstr> Quark model: NΩccc</vt:lpstr>
      <vt:lpstr> ΩΩ </vt:lpstr>
      <vt:lpstr> ΩΩ  interaction</vt:lpstr>
      <vt:lpstr> Quark model: ΩΩ</vt:lpstr>
      <vt:lpstr> Heavy flavored dibaryons</vt:lpstr>
      <vt:lpstr> Very heavy flavored dibaryons</vt:lpstr>
      <vt:lpstr> Our calculation (arXiv: 2011.00513)  </vt:lpstr>
      <vt:lpstr> Our calculation (arXiv: 2011.00513)  </vt:lpstr>
      <vt:lpstr> Summary </vt:lpstr>
      <vt:lpstr>PowerPoint 演示文稿</vt:lpstr>
      <vt:lpstr> </vt:lpstr>
      <vt:lpstr> Dibaryons</vt:lpstr>
      <vt:lpstr> </vt:lpstr>
      <vt:lpstr> </vt:lpstr>
      <vt:lpstr> </vt:lpstr>
      <vt:lpstr> </vt:lpstr>
      <vt:lpstr> </vt:lpstr>
      <vt:lpstr> </vt:lpstr>
      <vt:lpstr> </vt:lpstr>
      <vt:lpstr> S=-4 interaction （arXiv: 1702.01600）</vt:lpstr>
      <vt:lpstr> S=-1 interaction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hello_dog</dc:creator>
  <cp:lastModifiedBy>Ping Jialun</cp:lastModifiedBy>
  <cp:revision>1359</cp:revision>
  <dcterms:created xsi:type="dcterms:W3CDTF">2017-03-20T05:14:55Z</dcterms:created>
  <dcterms:modified xsi:type="dcterms:W3CDTF">2021-01-06T03:19:39Z</dcterms:modified>
</cp:coreProperties>
</file>