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5"/>
  </p:notesMasterIdLst>
  <p:sldIdLst>
    <p:sldId id="256" r:id="rId2"/>
    <p:sldId id="499" r:id="rId3"/>
    <p:sldId id="501" r:id="rId4"/>
    <p:sldId id="502" r:id="rId5"/>
    <p:sldId id="268" r:id="rId6"/>
    <p:sldId id="449" r:id="rId7"/>
    <p:sldId id="454" r:id="rId8"/>
    <p:sldId id="271" r:id="rId9"/>
    <p:sldId id="273" r:id="rId10"/>
    <p:sldId id="275" r:id="rId11"/>
    <p:sldId id="277" r:id="rId12"/>
    <p:sldId id="503" r:id="rId13"/>
    <p:sldId id="447" r:id="rId14"/>
    <p:sldId id="504" r:id="rId15"/>
    <p:sldId id="298" r:id="rId16"/>
    <p:sldId id="485" r:id="rId17"/>
    <p:sldId id="296" r:id="rId18"/>
    <p:sldId id="263" r:id="rId19"/>
    <p:sldId id="304" r:id="rId20"/>
    <p:sldId id="316" r:id="rId21"/>
    <p:sldId id="317" r:id="rId22"/>
    <p:sldId id="318" r:id="rId23"/>
    <p:sldId id="309" r:id="rId24"/>
    <p:sldId id="264" r:id="rId25"/>
    <p:sldId id="265" r:id="rId26"/>
    <p:sldId id="479" r:id="rId27"/>
    <p:sldId id="321" r:id="rId28"/>
    <p:sldId id="323" r:id="rId29"/>
    <p:sldId id="326" r:id="rId30"/>
    <p:sldId id="328" r:id="rId31"/>
    <p:sldId id="330" r:id="rId32"/>
    <p:sldId id="406" r:id="rId33"/>
    <p:sldId id="407" r:id="rId34"/>
    <p:sldId id="361" r:id="rId35"/>
    <p:sldId id="362" r:id="rId36"/>
    <p:sldId id="370" r:id="rId37"/>
    <p:sldId id="332" r:id="rId38"/>
    <p:sldId id="452" r:id="rId39"/>
    <p:sldId id="382" r:id="rId40"/>
    <p:sldId id="383" r:id="rId41"/>
    <p:sldId id="480" r:id="rId42"/>
    <p:sldId id="333" r:id="rId43"/>
    <p:sldId id="488" r:id="rId44"/>
    <p:sldId id="435" r:id="rId45"/>
    <p:sldId id="440" r:id="rId46"/>
    <p:sldId id="505" r:id="rId47"/>
    <p:sldId id="436" r:id="rId48"/>
    <p:sldId id="418" r:id="rId49"/>
    <p:sldId id="494" r:id="rId50"/>
    <p:sldId id="439" r:id="rId51"/>
    <p:sldId id="420" r:id="rId52"/>
    <p:sldId id="421" r:id="rId53"/>
    <p:sldId id="497" r:id="rId54"/>
    <p:sldId id="498" r:id="rId55"/>
    <p:sldId id="443" r:id="rId56"/>
    <p:sldId id="489" r:id="rId57"/>
    <p:sldId id="424" r:id="rId58"/>
    <p:sldId id="473" r:id="rId59"/>
    <p:sldId id="482" r:id="rId60"/>
    <p:sldId id="474" r:id="rId61"/>
    <p:sldId id="460" r:id="rId62"/>
    <p:sldId id="461" r:id="rId63"/>
    <p:sldId id="462" r:id="rId64"/>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68" autoAdjust="0"/>
    <p:restoredTop sz="94041" autoAdjust="0"/>
  </p:normalViewPr>
  <p:slideViewPr>
    <p:cSldViewPr snapToGrid="0">
      <p:cViewPr varScale="1">
        <p:scale>
          <a:sx n="63" d="100"/>
          <a:sy n="63" d="100"/>
        </p:scale>
        <p:origin x="664" y="60"/>
      </p:cViewPr>
      <p:guideLst/>
    </p:cSldViewPr>
  </p:slideViewPr>
  <p:notesTextViewPr>
    <p:cViewPr>
      <p:scale>
        <a:sx n="1" d="1"/>
        <a:sy n="1" d="1"/>
      </p:scale>
      <p:origin x="0" y="0"/>
    </p:cViewPr>
  </p:notesTextViewPr>
  <p:sorterViewPr>
    <p:cViewPr varScale="1">
      <p:scale>
        <a:sx n="100" d="100"/>
        <a:sy n="100" d="100"/>
      </p:scale>
      <p:origin x="0" y="-2854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image" Target="../media/image51.wmf"/><Relationship Id="rId1" Type="http://schemas.openxmlformats.org/officeDocument/2006/relationships/image" Target="../media/image50.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image" Target="../media/image54.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83.wmf"/><Relationship Id="rId1" Type="http://schemas.openxmlformats.org/officeDocument/2006/relationships/image" Target="../media/image82.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47.wmf"/><Relationship Id="rId2" Type="http://schemas.openxmlformats.org/officeDocument/2006/relationships/image" Target="../media/image146.wmf"/><Relationship Id="rId1" Type="http://schemas.openxmlformats.org/officeDocument/2006/relationships/image" Target="../media/image14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7535B6-1425-4371-B3A3-7D9603C87853}" type="datetimeFigureOut">
              <a:rPr lang="zh-CN" altLang="en-US" smtClean="0"/>
              <a:t>2020/5/13</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82F2D2-C3A8-41CA-840B-C8E12E3DF135}" type="slidenum">
              <a:rPr lang="zh-CN" altLang="en-US" smtClean="0"/>
              <a:t>‹#›</a:t>
            </a:fld>
            <a:endParaRPr lang="zh-CN" altLang="en-US"/>
          </a:p>
        </p:txBody>
      </p:sp>
    </p:spTree>
    <p:extLst>
      <p:ext uri="{BB962C8B-B14F-4D97-AF65-F5344CB8AC3E}">
        <p14:creationId xmlns:p14="http://schemas.microsoft.com/office/powerpoint/2010/main" val="3569823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kumimoji="1" sz="2400" b="1">
                <a:solidFill>
                  <a:schemeClr val="tx1"/>
                </a:solidFill>
                <a:latin typeface="Tahoma" pitchFamily="34" charset="0"/>
                <a:ea typeface="黑体" pitchFamily="2" charset="-122"/>
              </a:defRPr>
            </a:lvl1pPr>
            <a:lvl2pPr marL="742950" indent="-285750" eaLnBrk="0" hangingPunct="0">
              <a:defRPr kumimoji="1" sz="2400" b="1">
                <a:solidFill>
                  <a:schemeClr val="tx1"/>
                </a:solidFill>
                <a:latin typeface="Tahoma" pitchFamily="34" charset="0"/>
                <a:ea typeface="黑体" pitchFamily="2" charset="-122"/>
              </a:defRPr>
            </a:lvl2pPr>
            <a:lvl3pPr marL="1143000" indent="-228600" eaLnBrk="0" hangingPunct="0">
              <a:defRPr kumimoji="1" sz="2400" b="1">
                <a:solidFill>
                  <a:schemeClr val="tx1"/>
                </a:solidFill>
                <a:latin typeface="Tahoma" pitchFamily="34" charset="0"/>
                <a:ea typeface="黑体" pitchFamily="2" charset="-122"/>
              </a:defRPr>
            </a:lvl3pPr>
            <a:lvl4pPr marL="1600200" indent="-228600" eaLnBrk="0" hangingPunct="0">
              <a:defRPr kumimoji="1" sz="2400" b="1">
                <a:solidFill>
                  <a:schemeClr val="tx1"/>
                </a:solidFill>
                <a:latin typeface="Tahoma" pitchFamily="34" charset="0"/>
                <a:ea typeface="黑体" pitchFamily="2" charset="-122"/>
              </a:defRPr>
            </a:lvl4pPr>
            <a:lvl5pPr marL="2057400" indent="-228600" eaLnBrk="0" hangingPunct="0">
              <a:defRPr kumimoji="1" sz="2400" b="1">
                <a:solidFill>
                  <a:schemeClr val="tx1"/>
                </a:solidFill>
                <a:latin typeface="Tahoma" pitchFamily="34" charset="0"/>
                <a:ea typeface="黑体" pitchFamily="2" charset="-122"/>
              </a:defRPr>
            </a:lvl5pPr>
            <a:lvl6pPr marL="2514600" indent="-228600" eaLnBrk="0" fontAlgn="base" hangingPunct="0">
              <a:spcBef>
                <a:spcPct val="0"/>
              </a:spcBef>
              <a:spcAft>
                <a:spcPct val="0"/>
              </a:spcAft>
              <a:defRPr kumimoji="1" sz="2400" b="1">
                <a:solidFill>
                  <a:schemeClr val="tx1"/>
                </a:solidFill>
                <a:latin typeface="Tahoma" pitchFamily="34" charset="0"/>
                <a:ea typeface="黑体" pitchFamily="2" charset="-122"/>
              </a:defRPr>
            </a:lvl6pPr>
            <a:lvl7pPr marL="2971800" indent="-228600" eaLnBrk="0" fontAlgn="base" hangingPunct="0">
              <a:spcBef>
                <a:spcPct val="0"/>
              </a:spcBef>
              <a:spcAft>
                <a:spcPct val="0"/>
              </a:spcAft>
              <a:defRPr kumimoji="1" sz="2400" b="1">
                <a:solidFill>
                  <a:schemeClr val="tx1"/>
                </a:solidFill>
                <a:latin typeface="Tahoma" pitchFamily="34" charset="0"/>
                <a:ea typeface="黑体" pitchFamily="2" charset="-122"/>
              </a:defRPr>
            </a:lvl7pPr>
            <a:lvl8pPr marL="3429000" indent="-228600" eaLnBrk="0" fontAlgn="base" hangingPunct="0">
              <a:spcBef>
                <a:spcPct val="0"/>
              </a:spcBef>
              <a:spcAft>
                <a:spcPct val="0"/>
              </a:spcAft>
              <a:defRPr kumimoji="1" sz="2400" b="1">
                <a:solidFill>
                  <a:schemeClr val="tx1"/>
                </a:solidFill>
                <a:latin typeface="Tahoma" pitchFamily="34" charset="0"/>
                <a:ea typeface="黑体" pitchFamily="2" charset="-122"/>
              </a:defRPr>
            </a:lvl8pPr>
            <a:lvl9pPr marL="3886200" indent="-228600" eaLnBrk="0" fontAlgn="base" hangingPunct="0">
              <a:spcBef>
                <a:spcPct val="0"/>
              </a:spcBef>
              <a:spcAft>
                <a:spcPct val="0"/>
              </a:spcAft>
              <a:defRPr kumimoji="1" sz="2400" b="1">
                <a:solidFill>
                  <a:schemeClr val="tx1"/>
                </a:solidFill>
                <a:latin typeface="Tahoma" pitchFamily="34" charset="0"/>
                <a:ea typeface="黑体" pitchFamily="2" charset="-122"/>
              </a:defRPr>
            </a:lvl9pPr>
          </a:lstStyle>
          <a:p>
            <a:pPr algn="r" eaLnBrk="1" hangingPunct="1"/>
            <a:fld id="{1735C021-D592-401C-946B-583D0ED8940D}" type="slidenum">
              <a:rPr lang="zh-CN" altLang="en-US" sz="1200" b="0">
                <a:latin typeface="Times New Roman" pitchFamily="18" charset="0"/>
                <a:ea typeface="宋体" charset="-122"/>
              </a:rPr>
              <a:pPr algn="r" eaLnBrk="1" hangingPunct="1"/>
              <a:t>7</a:t>
            </a:fld>
            <a:endParaRPr lang="en-US" altLang="zh-CN" sz="1200" b="0">
              <a:latin typeface="Times New Roman" pitchFamily="18" charset="0"/>
              <a:ea typeface="宋体" charset="-122"/>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zh-CN">
              <a:ea typeface="宋体" charset="-122"/>
            </a:endParaRPr>
          </a:p>
        </p:txBody>
      </p:sp>
    </p:spTree>
    <p:extLst>
      <p:ext uri="{BB962C8B-B14F-4D97-AF65-F5344CB8AC3E}">
        <p14:creationId xmlns:p14="http://schemas.microsoft.com/office/powerpoint/2010/main" val="18199516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9EBC002A-B0FF-4AB1-B1B7-F9D4F0861090}" type="slidenum">
              <a:rPr lang="zh-CN" altLang="en-US" smtClean="0"/>
              <a:pPr>
                <a:defRPr/>
              </a:pPr>
              <a:t>43</a:t>
            </a:fld>
            <a:endParaRPr lang="zh-CN" altLang="en-US"/>
          </a:p>
        </p:txBody>
      </p:sp>
    </p:spTree>
    <p:extLst>
      <p:ext uri="{BB962C8B-B14F-4D97-AF65-F5344CB8AC3E}">
        <p14:creationId xmlns:p14="http://schemas.microsoft.com/office/powerpoint/2010/main" val="30742613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4089F9A-35C1-4448-90CF-3839D21C8AE8}" type="slidenum">
              <a:rPr lang="zh-CN" altLang="en-US" smtClean="0"/>
              <a:pPr>
                <a:defRPr/>
              </a:pPr>
              <a:t>55</a:t>
            </a:fld>
            <a:endParaRPr lang="zh-CN" altLang="en-US"/>
          </a:p>
        </p:txBody>
      </p:sp>
    </p:spTree>
    <p:extLst>
      <p:ext uri="{BB962C8B-B14F-4D97-AF65-F5344CB8AC3E}">
        <p14:creationId xmlns:p14="http://schemas.microsoft.com/office/powerpoint/2010/main" val="3038004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fld id="{0714413B-8965-4A74-80DC-1712148EE280}" type="slidenum">
              <a:rPr lang="en-US" altLang="zh-CN" smtClean="0"/>
              <a:pPr/>
              <a:t>18</a:t>
            </a:fld>
            <a:endParaRPr lang="en-US" altLang="zh-CN"/>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p:spPr>
        <p:txBody>
          <a:bodyPr/>
          <a:lstStyle/>
          <a:p>
            <a:pPr eaLnBrk="1" hangingPunct="1"/>
            <a:endParaRPr lang="en-US" altLang="zh-CN">
              <a:latin typeface="Arial" pitchFamily="34" charset="0"/>
            </a:endParaRPr>
          </a:p>
        </p:txBody>
      </p:sp>
    </p:spTree>
    <p:extLst>
      <p:ext uri="{BB962C8B-B14F-4D97-AF65-F5344CB8AC3E}">
        <p14:creationId xmlns:p14="http://schemas.microsoft.com/office/powerpoint/2010/main" val="3195297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9735B7-3C08-4A98-909C-53A2C51A9C73}" type="slidenum">
              <a:rPr lang="zh-CN" altLang="en-US"/>
              <a:pPr/>
              <a:t>20</a:t>
            </a:fld>
            <a:endParaRPr lang="en-US" altLang="zh-CN"/>
          </a:p>
        </p:txBody>
      </p:sp>
      <p:sp>
        <p:nvSpPr>
          <p:cNvPr id="634882" name="Rectangle 2"/>
          <p:cNvSpPr>
            <a:spLocks noGrp="1" noRot="1" noChangeAspect="1" noChangeArrowheads="1" noTextEdit="1"/>
          </p:cNvSpPr>
          <p:nvPr>
            <p:ph type="sldImg"/>
          </p:nvPr>
        </p:nvSpPr>
        <p:spPr>
          <a:ln/>
        </p:spPr>
      </p:sp>
      <p:sp>
        <p:nvSpPr>
          <p:cNvPr id="634883" name="Rectangle 3"/>
          <p:cNvSpPr>
            <a:spLocks noGrp="1" noChangeArrowheads="1"/>
          </p:cNvSpPr>
          <p:nvPr>
            <p:ph type="body" idx="1"/>
          </p:nvPr>
        </p:nvSpPr>
        <p:spPr>
          <a:xfrm>
            <a:off x="685800" y="4343831"/>
            <a:ext cx="5486400" cy="4113509"/>
          </a:xfrm>
        </p:spPr>
        <p:txBody>
          <a:bodyPr/>
          <a:lstStyle/>
          <a:p>
            <a:endParaRPr lang="zh-CN" altLang="en-US"/>
          </a:p>
        </p:txBody>
      </p:sp>
    </p:spTree>
    <p:extLst>
      <p:ext uri="{BB962C8B-B14F-4D97-AF65-F5344CB8AC3E}">
        <p14:creationId xmlns:p14="http://schemas.microsoft.com/office/powerpoint/2010/main" val="1768354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14DC99-9819-4BE1-9CBA-8FE9993E345A}" type="slidenum">
              <a:rPr lang="en-US" altLang="zh-CN"/>
              <a:pPr/>
              <a:t>24</a:t>
            </a:fld>
            <a:endParaRPr lang="en-US" altLang="zh-CN"/>
          </a:p>
        </p:txBody>
      </p:sp>
      <p:sp>
        <p:nvSpPr>
          <p:cNvPr id="285698" name="Rectangle 2"/>
          <p:cNvSpPr>
            <a:spLocks noGrp="1" noRot="1" noChangeAspect="1" noChangeArrowheads="1" noTextEdit="1"/>
          </p:cNvSpPr>
          <p:nvPr>
            <p:ph type="sldImg"/>
          </p:nvPr>
        </p:nvSpPr>
        <p:spPr>
          <a:ln/>
        </p:spPr>
      </p:sp>
      <p:sp>
        <p:nvSpPr>
          <p:cNvPr id="285699" name="Rectangle 3"/>
          <p:cNvSpPr>
            <a:spLocks noGrp="1" noChangeArrowheads="1"/>
          </p:cNvSpPr>
          <p:nvPr>
            <p:ph type="body" idx="1"/>
          </p:nvPr>
        </p:nvSpPr>
        <p:spPr>
          <a:xfrm>
            <a:off x="914400" y="4343400"/>
            <a:ext cx="5029200" cy="4114800"/>
          </a:xfrm>
        </p:spPr>
        <p:txBody>
          <a:bodyPr/>
          <a:lstStyle/>
          <a:p>
            <a:endParaRPr lang="zh-CN" altLang="zh-CN"/>
          </a:p>
        </p:txBody>
      </p:sp>
    </p:spTree>
    <p:extLst>
      <p:ext uri="{BB962C8B-B14F-4D97-AF65-F5344CB8AC3E}">
        <p14:creationId xmlns:p14="http://schemas.microsoft.com/office/powerpoint/2010/main" val="11909824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11437708-4D65-4919-B793-ACCC42FF07C5}" type="slidenum">
              <a:rPr lang="en-US" altLang="zh-CN" smtClean="0"/>
              <a:pPr eaLnBrk="1" hangingPunct="1"/>
              <a:t>25</a:t>
            </a:fld>
            <a:endParaRPr lang="en-US" altLang="zh-CN"/>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xfrm>
            <a:off x="914400" y="4343400"/>
            <a:ext cx="5029200" cy="4114800"/>
          </a:xfrm>
          <a:noFill/>
        </p:spPr>
        <p:txBody>
          <a:bodyPr/>
          <a:lstStyle/>
          <a:p>
            <a:pPr eaLnBrk="1" hangingPunct="1"/>
            <a:endParaRPr lang="zh-CN" altLang="zh-CN">
              <a:latin typeface="Arial" pitchFamily="34" charset="0"/>
            </a:endParaRPr>
          </a:p>
        </p:txBody>
      </p:sp>
    </p:spTree>
    <p:extLst>
      <p:ext uri="{BB962C8B-B14F-4D97-AF65-F5344CB8AC3E}">
        <p14:creationId xmlns:p14="http://schemas.microsoft.com/office/powerpoint/2010/main" val="4422791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D82F2D2-C3A8-41CA-840B-C8E12E3DF135}" type="slidenum">
              <a:rPr lang="zh-CN" altLang="en-US" smtClean="0"/>
              <a:t>34</a:t>
            </a:fld>
            <a:endParaRPr lang="zh-CN" altLang="en-US"/>
          </a:p>
        </p:txBody>
      </p:sp>
    </p:spTree>
    <p:extLst>
      <p:ext uri="{BB962C8B-B14F-4D97-AF65-F5344CB8AC3E}">
        <p14:creationId xmlns:p14="http://schemas.microsoft.com/office/powerpoint/2010/main" val="27008014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7B837A-D4B6-427D-98C5-79878C3193D9}" type="slidenum">
              <a:rPr lang="zh-CN" altLang="en-US" smtClean="0"/>
              <a:t>37</a:t>
            </a:fld>
            <a:endParaRPr lang="zh-CN" altLang="en-US"/>
          </a:p>
        </p:txBody>
      </p:sp>
    </p:spTree>
    <p:extLst>
      <p:ext uri="{BB962C8B-B14F-4D97-AF65-F5344CB8AC3E}">
        <p14:creationId xmlns:p14="http://schemas.microsoft.com/office/powerpoint/2010/main" val="41536687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4B98F51-19A7-4FF0-A121-646AF9CE2869}" type="slidenum">
              <a:rPr lang="zh-CN" altLang="en-US" smtClean="0"/>
              <a:t>38</a:t>
            </a:fld>
            <a:endParaRPr lang="zh-CN" altLang="en-US"/>
          </a:p>
        </p:txBody>
      </p:sp>
    </p:spTree>
    <p:extLst>
      <p:ext uri="{BB962C8B-B14F-4D97-AF65-F5344CB8AC3E}">
        <p14:creationId xmlns:p14="http://schemas.microsoft.com/office/powerpoint/2010/main" val="15552179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D82F2D2-C3A8-41CA-840B-C8E12E3DF135}" type="slidenum">
              <a:rPr lang="zh-CN" altLang="en-US" smtClean="0"/>
              <a:t>42</a:t>
            </a:fld>
            <a:endParaRPr lang="zh-CN" altLang="en-US"/>
          </a:p>
        </p:txBody>
      </p:sp>
    </p:spTree>
    <p:extLst>
      <p:ext uri="{BB962C8B-B14F-4D97-AF65-F5344CB8AC3E}">
        <p14:creationId xmlns:p14="http://schemas.microsoft.com/office/powerpoint/2010/main" val="3023862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8DE409-4DD8-445D-B2DE-91D4FE41AAD9}" type="slidenum">
              <a:rPr lang="zh-CN" altLang="en-US" smtClean="0"/>
              <a:t>‹#›</a:t>
            </a:fld>
            <a:endParaRPr lang="zh-CN" altLang="en-US"/>
          </a:p>
        </p:txBody>
      </p:sp>
    </p:spTree>
    <p:extLst>
      <p:ext uri="{BB962C8B-B14F-4D97-AF65-F5344CB8AC3E}">
        <p14:creationId xmlns:p14="http://schemas.microsoft.com/office/powerpoint/2010/main" val="11549579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7" name="矩形 6"/>
          <p:cNvSpPr/>
          <p:nvPr userDrawn="1"/>
        </p:nvSpPr>
        <p:spPr>
          <a:xfrm>
            <a:off x="0" y="6630160"/>
            <a:ext cx="9144000" cy="22784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itle 1"/>
          <p:cNvSpPr>
            <a:spLocks noGrp="1"/>
          </p:cNvSpPr>
          <p:nvPr>
            <p:ph type="title"/>
          </p:nvPr>
        </p:nvSpPr>
        <p:spPr>
          <a:xfrm>
            <a:off x="628650" y="187327"/>
            <a:ext cx="7886700" cy="681796"/>
          </a:xfrm>
        </p:spPr>
        <p:txBody>
          <a:bodyPr>
            <a:normAutofit/>
          </a:bodyPr>
          <a:lstStyle>
            <a:lvl1pPr algn="ctr">
              <a:defRPr sz="4000" b="1" baseline="0">
                <a:solidFill>
                  <a:srgbClr val="C00000"/>
                </a:solidFill>
                <a:latin typeface="Arial" panose="020B0604020202020204" pitchFamily="34" charset="0"/>
                <a:ea typeface="微软雅黑" panose="020B0503020204020204" pitchFamily="34" charset="-122"/>
              </a:defRPr>
            </a:lvl1pPr>
          </a:lstStyle>
          <a:p>
            <a:r>
              <a:rPr lang="zh-CN" altLang="en-US" dirty="0"/>
              <a:t>单击此处编辑母版标题样式</a:t>
            </a:r>
            <a:endParaRPr lang="en-US" dirty="0"/>
          </a:p>
        </p:txBody>
      </p:sp>
      <p:sp>
        <p:nvSpPr>
          <p:cNvPr id="3" name="Content Placeholder 2"/>
          <p:cNvSpPr>
            <a:spLocks noGrp="1"/>
          </p:cNvSpPr>
          <p:nvPr>
            <p:ph idx="1"/>
          </p:nvPr>
        </p:nvSpPr>
        <p:spPr>
          <a:xfrm>
            <a:off x="628650" y="1181100"/>
            <a:ext cx="7886700" cy="4995863"/>
          </a:xfrm>
        </p:spPr>
        <p:txBody>
          <a:bodyPr/>
          <a:lstStyle>
            <a:lvl1pPr>
              <a:defRPr>
                <a:solidFill>
                  <a:schemeClr val="tx2">
                    <a:lumMod val="75000"/>
                  </a:schemeClr>
                </a:solidFill>
              </a:defRPr>
            </a:lvl1pPr>
            <a:lvl2pPr>
              <a:defRPr>
                <a:solidFill>
                  <a:schemeClr val="accent4">
                    <a:lumMod val="50000"/>
                  </a:schemeClr>
                </a:solidFill>
              </a:defRPr>
            </a:lvl2pPr>
            <a:lvl3pPr>
              <a:defRPr>
                <a:solidFill>
                  <a:schemeClr val="accent3">
                    <a:lumMod val="75000"/>
                  </a:schemeClr>
                </a:solidFill>
              </a:defRPr>
            </a:lvl3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5" name="Footer Placeholder 4"/>
          <p:cNvSpPr>
            <a:spLocks noGrp="1"/>
          </p:cNvSpPr>
          <p:nvPr>
            <p:ph type="ftr" sz="quarter" idx="11"/>
          </p:nvPr>
        </p:nvSpPr>
        <p:spPr>
          <a:xfrm>
            <a:off x="3028950" y="6630160"/>
            <a:ext cx="3086100" cy="214659"/>
          </a:xfrm>
        </p:spPr>
        <p:txBody>
          <a:bodyPr/>
          <a:lstStyle>
            <a:lvl1pPr>
              <a:defRPr b="0">
                <a:solidFill>
                  <a:schemeClr val="tx1"/>
                </a:solidFill>
              </a:defRPr>
            </a:lvl1pPr>
          </a:lstStyle>
          <a:p>
            <a:endParaRPr lang="zh-CN" altLang="en-US" dirty="0"/>
          </a:p>
        </p:txBody>
      </p:sp>
      <p:sp>
        <p:nvSpPr>
          <p:cNvPr id="6" name="Slide Number Placeholder 5"/>
          <p:cNvSpPr>
            <a:spLocks noGrp="1"/>
          </p:cNvSpPr>
          <p:nvPr>
            <p:ph type="sldNum" sz="quarter" idx="12"/>
          </p:nvPr>
        </p:nvSpPr>
        <p:spPr>
          <a:xfrm>
            <a:off x="8261902" y="6630160"/>
            <a:ext cx="882098" cy="214659"/>
          </a:xfrm>
        </p:spPr>
        <p:txBody>
          <a:bodyPr/>
          <a:lstStyle>
            <a:lvl1pPr algn="r">
              <a:defRPr b="1">
                <a:solidFill>
                  <a:schemeClr val="tx1"/>
                </a:solidFill>
              </a:defRPr>
            </a:lvl1pPr>
          </a:lstStyle>
          <a:p>
            <a:fld id="{388DE409-4DD8-445D-B2DE-91D4FE41AAD9}" type="slidenum">
              <a:rPr lang="zh-CN" altLang="en-US" smtClean="0"/>
              <a:pPr/>
              <a:t>‹#›</a:t>
            </a:fld>
            <a:endParaRPr lang="zh-CN" altLang="en-US" dirty="0"/>
          </a:p>
        </p:txBody>
      </p:sp>
    </p:spTree>
    <p:extLst>
      <p:ext uri="{BB962C8B-B14F-4D97-AF65-F5344CB8AC3E}">
        <p14:creationId xmlns:p14="http://schemas.microsoft.com/office/powerpoint/2010/main" val="3148420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388DE409-4DD8-445D-B2DE-91D4FE41AAD9}" type="slidenum">
              <a:rPr lang="zh-CN" altLang="en-US" smtClean="0"/>
              <a:t>‹#›</a:t>
            </a:fld>
            <a:endParaRPr lang="zh-CN" altLang="en-US"/>
          </a:p>
        </p:txBody>
      </p:sp>
    </p:spTree>
    <p:extLst>
      <p:ext uri="{BB962C8B-B14F-4D97-AF65-F5344CB8AC3E}">
        <p14:creationId xmlns:p14="http://schemas.microsoft.com/office/powerpoint/2010/main" val="1210142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388DE409-4DD8-445D-B2DE-91D4FE41AAD9}" type="slidenum">
              <a:rPr lang="zh-CN" altLang="en-US" smtClean="0"/>
              <a:t>‹#›</a:t>
            </a:fld>
            <a:endParaRPr lang="zh-CN" altLang="en-US"/>
          </a:p>
        </p:txBody>
      </p:sp>
    </p:spTree>
    <p:extLst>
      <p:ext uri="{BB962C8B-B14F-4D97-AF65-F5344CB8AC3E}">
        <p14:creationId xmlns:p14="http://schemas.microsoft.com/office/powerpoint/2010/main" val="1354908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1_Default">
    <p:spTree>
      <p:nvGrpSpPr>
        <p:cNvPr id="1" name=""/>
        <p:cNvGrpSpPr/>
        <p:nvPr/>
      </p:nvGrpSpPr>
      <p:grpSpPr>
        <a:xfrm>
          <a:off x="0" y="0"/>
          <a:ext cx="0" cy="0"/>
          <a:chOff x="0" y="0"/>
          <a:chExt cx="0" cy="0"/>
        </a:xfrm>
      </p:grpSpPr>
      <p:sp>
        <p:nvSpPr>
          <p:cNvPr id="18" name="标题文本"/>
          <p:cNvSpPr>
            <a:spLocks noGrp="1"/>
          </p:cNvSpPr>
          <p:nvPr>
            <p:ph type="title"/>
          </p:nvPr>
        </p:nvSpPr>
        <p:spPr>
          <a:xfrm>
            <a:off x="457200" y="274637"/>
            <a:ext cx="8229600" cy="1143001"/>
          </a:xfrm>
          <a:prstGeom prst="rect">
            <a:avLst/>
          </a:prstGeom>
        </p:spPr>
        <p:txBody>
          <a:bodyPr>
            <a:normAutofit/>
          </a:bodyPr>
          <a:lstStyle/>
          <a:p>
            <a:r>
              <a:t>标题文本</a:t>
            </a:r>
          </a:p>
        </p:txBody>
      </p:sp>
      <p:sp>
        <p:nvSpPr>
          <p:cNvPr id="19" name="正文级别 1…"/>
          <p:cNvSpPr>
            <a:spLocks noGrp="1"/>
          </p:cNvSpPr>
          <p:nvPr>
            <p:ph type="body" idx="1"/>
          </p:nvPr>
        </p:nvSpPr>
        <p:spPr>
          <a:xfrm>
            <a:off x="457200" y="1600200"/>
            <a:ext cx="8229600" cy="4525963"/>
          </a:xfrm>
          <a:prstGeom prst="rect">
            <a:avLst/>
          </a:prstGeom>
        </p:spPr>
        <p:txBody>
          <a:bodyPr>
            <a:normAutofit/>
          </a:bodyPr>
          <a:lstStyle/>
          <a:p>
            <a:r>
              <a:t>正文级别 1</a:t>
            </a:r>
          </a:p>
          <a:p>
            <a:pPr lvl="1"/>
            <a:r>
              <a:t>正文级别 2</a:t>
            </a:r>
          </a:p>
          <a:p>
            <a:pPr lvl="2"/>
            <a:r>
              <a:t>正文级别 3</a:t>
            </a:r>
          </a:p>
          <a:p>
            <a:pPr lvl="3"/>
            <a:r>
              <a:t>正文级别 4</a:t>
            </a:r>
          </a:p>
          <a:p>
            <a:pPr lvl="4"/>
            <a:r>
              <a:t>正文级别 5</a:t>
            </a:r>
          </a:p>
        </p:txBody>
      </p:sp>
    </p:spTree>
    <p:extLst>
      <p:ext uri="{BB962C8B-B14F-4D97-AF65-F5344CB8AC3E}">
        <p14:creationId xmlns:p14="http://schemas.microsoft.com/office/powerpoint/2010/main" val="1299582517"/>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8DE409-4DD8-445D-B2DE-91D4FE41AAD9}" type="slidenum">
              <a:rPr lang="zh-CN" altLang="en-US" smtClean="0"/>
              <a:t>‹#›</a:t>
            </a:fld>
            <a:endParaRPr lang="zh-CN" altLang="en-US" dirty="0"/>
          </a:p>
        </p:txBody>
      </p:sp>
    </p:spTree>
    <p:extLst>
      <p:ext uri="{BB962C8B-B14F-4D97-AF65-F5344CB8AC3E}">
        <p14:creationId xmlns:p14="http://schemas.microsoft.com/office/powerpoint/2010/main" val="20917114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7" r:id="rId4"/>
    <p:sldLayoutId id="2147483672"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Times New Roman" panose="02020603050405020304" pitchFamily="18" charset="0"/>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Times New Roman" panose="02020603050405020304" pitchFamily="18" charset="0"/>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Times New Roman" panose="02020603050405020304" pitchFamily="18" charset="0"/>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Times New Roman" panose="02020603050405020304" pitchFamily="18" charset="0"/>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Times New Roman" panose="02020603050405020304" pitchFamily="18"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microsoft.com/office/2007/relationships/hdphoto" Target="../media/hdphoto4.wdp"/></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4.png"/><Relationship Id="rId7"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g"/><Relationship Id="rId4" Type="http://schemas.openxmlformats.org/officeDocument/2006/relationships/image" Target="../media/image31.jpeg"/><Relationship Id="rId9"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40.jp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gif"/><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jp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1.wmf"/><Relationship Id="rId3" Type="http://schemas.openxmlformats.org/officeDocument/2006/relationships/notesSlide" Target="../notesSlides/notesSlide3.xml"/><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53.jpeg"/><Relationship Id="rId5" Type="http://schemas.openxmlformats.org/officeDocument/2006/relationships/image" Target="../media/image50.wmf"/><Relationship Id="rId10" Type="http://schemas.openxmlformats.org/officeDocument/2006/relationships/image" Target="../media/image52.wmf"/><Relationship Id="rId4" Type="http://schemas.openxmlformats.org/officeDocument/2006/relationships/oleObject" Target="../embeddings/oleObject2.bin"/><Relationship Id="rId9" Type="http://schemas.openxmlformats.org/officeDocument/2006/relationships/oleObject" Target="../embeddings/oleObject4.bin"/></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image" Target="../media/image56.jpe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55.wmf"/><Relationship Id="rId5" Type="http://schemas.openxmlformats.org/officeDocument/2006/relationships/oleObject" Target="../embeddings/oleObject6.bin"/><Relationship Id="rId4" Type="http://schemas.openxmlformats.org/officeDocument/2006/relationships/image" Target="../media/image54.wmf"/></Relationships>
</file>

<file path=ppt/slides/_rels/slide2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jpg"/></Relationships>
</file>

<file path=ppt/slides/_rels/slide2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jpeg"/></Relationships>
</file>

<file path=ppt/slides/_rels/slide3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3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4.jpeg"/><Relationship Id="rId7" Type="http://schemas.openxmlformats.org/officeDocument/2006/relationships/image" Target="../media/image83.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8.bin"/><Relationship Id="rId5" Type="http://schemas.openxmlformats.org/officeDocument/2006/relationships/image" Target="../media/image82.wmf"/><Relationship Id="rId4" Type="http://schemas.openxmlformats.org/officeDocument/2006/relationships/oleObject" Target="../embeddings/oleObject7.bin"/></Relationships>
</file>

<file path=ppt/slides/_rels/slide3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3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5.jpeg"/><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5.png"/><Relationship Id="rId7" Type="http://schemas.microsoft.com/office/2007/relationships/hdphoto" Target="../media/hdphoto3.wdp"/><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97.png"/><Relationship Id="rId4" Type="http://schemas.openxmlformats.org/officeDocument/2006/relationships/image" Target="../media/image96.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 Id="rId6" Type="http://schemas.openxmlformats.org/officeDocument/2006/relationships/image" Target="../media/image109.emf"/><Relationship Id="rId5" Type="http://schemas.openxmlformats.org/officeDocument/2006/relationships/image" Target="../media/image108.emf"/><Relationship Id="rId4" Type="http://schemas.openxmlformats.org/officeDocument/2006/relationships/image" Target="../media/image107.jpeg"/></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5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 Id="rId6" Type="http://schemas.openxmlformats.org/officeDocument/2006/relationships/image" Target="../media/image119.jpeg"/><Relationship Id="rId5" Type="http://schemas.openxmlformats.org/officeDocument/2006/relationships/image" Target="../media/image118.png"/><Relationship Id="rId4" Type="http://schemas.openxmlformats.org/officeDocument/2006/relationships/image" Target="../media/image117.png"/></Relationships>
</file>

<file path=ppt/slides/_rels/slide5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png"/><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54.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image" Target="../media/image128.jpeg"/><Relationship Id="rId2" Type="http://schemas.openxmlformats.org/officeDocument/2006/relationships/image" Target="../media/image123.png"/><Relationship Id="rId1" Type="http://schemas.openxmlformats.org/officeDocument/2006/relationships/slideLayout" Target="../slideLayouts/slideLayout2.xml"/><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image" Target="../media/image125.png"/></Relationships>
</file>

<file path=ppt/slides/_rels/slide5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png"/><Relationship Id="rId1" Type="http://schemas.openxmlformats.org/officeDocument/2006/relationships/slideLayout" Target="../slideLayouts/slideLayout2.xml"/><Relationship Id="rId6" Type="http://schemas.openxmlformats.org/officeDocument/2006/relationships/image" Target="../media/image134.png"/><Relationship Id="rId5" Type="http://schemas.openxmlformats.org/officeDocument/2006/relationships/image" Target="../media/image133.jpg"/><Relationship Id="rId4" Type="http://schemas.openxmlformats.org/officeDocument/2006/relationships/image" Target="../media/image132.png"/></Relationships>
</file>

<file path=ppt/slides/_rels/slide5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62.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48.png"/><Relationship Id="rId7" Type="http://schemas.openxmlformats.org/officeDocument/2006/relationships/image" Target="../media/image146.w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10.bin"/><Relationship Id="rId11" Type="http://schemas.openxmlformats.org/officeDocument/2006/relationships/image" Target="../media/image147.wmf"/><Relationship Id="rId5" Type="http://schemas.openxmlformats.org/officeDocument/2006/relationships/image" Target="../media/image145.wmf"/><Relationship Id="rId10" Type="http://schemas.openxmlformats.org/officeDocument/2006/relationships/oleObject" Target="../embeddings/oleObject11.bin"/><Relationship Id="rId4" Type="http://schemas.openxmlformats.org/officeDocument/2006/relationships/oleObject" Target="../embeddings/oleObject9.bin"/><Relationship Id="rId9" Type="http://schemas.openxmlformats.org/officeDocument/2006/relationships/image" Target="../media/image150.png"/></Relationships>
</file>

<file path=ppt/slides/_rels/slide63.xml.rels><?xml version="1.0" encoding="UTF-8" standalone="yes"?>
<Relationships xmlns="http://schemas.openxmlformats.org/package/2006/relationships"><Relationship Id="rId3" Type="http://schemas.openxmlformats.org/officeDocument/2006/relationships/image" Target="../media/image152.png"/><Relationship Id="rId7" Type="http://schemas.openxmlformats.org/officeDocument/2006/relationships/image" Target="../media/image156.png"/><Relationship Id="rId2" Type="http://schemas.openxmlformats.org/officeDocument/2006/relationships/image" Target="../media/image151.jpeg"/><Relationship Id="rId1" Type="http://schemas.openxmlformats.org/officeDocument/2006/relationships/slideLayout" Target="../slideLayouts/slideLayout2.xml"/><Relationship Id="rId6" Type="http://schemas.openxmlformats.org/officeDocument/2006/relationships/image" Target="../media/image155.png"/><Relationship Id="rId5" Type="http://schemas.openxmlformats.org/officeDocument/2006/relationships/image" Target="../media/image154.jpeg"/><Relationship Id="rId4" Type="http://schemas.openxmlformats.org/officeDocument/2006/relationships/image" Target="../media/image153.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4.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标题 1"/>
          <p:cNvSpPr>
            <a:spLocks noGrp="1"/>
          </p:cNvSpPr>
          <p:nvPr>
            <p:ph type="ctrTitle"/>
          </p:nvPr>
        </p:nvSpPr>
        <p:spPr>
          <a:xfrm>
            <a:off x="804995" y="1131886"/>
            <a:ext cx="7940225" cy="2605816"/>
          </a:xfrm>
        </p:spPr>
        <p:txBody>
          <a:bodyPr>
            <a:normAutofit/>
          </a:bodyPr>
          <a:lstStyle/>
          <a:p>
            <a:r>
              <a:rPr lang="zh-CN" altLang="zh-CN" sz="7200" b="1" dirty="0">
                <a:solidFill>
                  <a:srgbClr val="C00000"/>
                </a:solidFill>
                <a:effectLst>
                  <a:glow rad="190500">
                    <a:schemeClr val="bg1"/>
                  </a:glow>
                </a:effectLst>
                <a:latin typeface="微软雅黑" panose="020B0503020204020204" pitchFamily="34" charset="-122"/>
                <a:ea typeface="微软雅黑" panose="020B0503020204020204" pitchFamily="34" charset="-122"/>
              </a:rPr>
              <a:t>中微子振荡与宇宙反物质消失之迷</a:t>
            </a:r>
            <a:endParaRPr lang="zh-CN" altLang="en-US" sz="7200" b="1" dirty="0">
              <a:solidFill>
                <a:srgbClr val="C00000"/>
              </a:solidFill>
              <a:effectLst>
                <a:glow rad="190500">
                  <a:schemeClr val="bg1"/>
                </a:glow>
              </a:effectLst>
              <a:latin typeface="微软雅黑" panose="020B0503020204020204" pitchFamily="34" charset="-122"/>
              <a:ea typeface="微软雅黑" panose="020B0503020204020204" pitchFamily="34" charset="-122"/>
            </a:endParaRPr>
          </a:p>
        </p:txBody>
      </p:sp>
      <p:sp>
        <p:nvSpPr>
          <p:cNvPr id="3" name="副标题 2"/>
          <p:cNvSpPr>
            <a:spLocks noGrp="1"/>
          </p:cNvSpPr>
          <p:nvPr>
            <p:ph type="subTitle" idx="1"/>
          </p:nvPr>
        </p:nvSpPr>
        <p:spPr>
          <a:xfrm>
            <a:off x="1143000" y="4306095"/>
            <a:ext cx="6858000" cy="1655762"/>
          </a:xfrm>
          <a:effectLst>
            <a:glow rad="254000">
              <a:schemeClr val="bg1"/>
            </a:glow>
          </a:effectLst>
        </p:spPr>
        <p:txBody>
          <a:bodyPr>
            <a:normAutofit/>
          </a:bodyPr>
          <a:lstStyle/>
          <a:p>
            <a:r>
              <a:rPr lang="zh-CN" altLang="en-US" sz="4000" b="1" dirty="0">
                <a:solidFill>
                  <a:srgbClr val="C00000"/>
                </a:solidFill>
                <a:effectLst>
                  <a:glow rad="190500">
                    <a:schemeClr val="bg1">
                      <a:alpha val="40000"/>
                    </a:schemeClr>
                  </a:glow>
                </a:effectLst>
                <a:latin typeface="微软雅黑" panose="020B0503020204020204" pitchFamily="34" charset="-122"/>
              </a:rPr>
              <a:t>曹  俊</a:t>
            </a:r>
            <a:endParaRPr lang="en-US" altLang="zh-CN" sz="4000" b="1" dirty="0">
              <a:solidFill>
                <a:srgbClr val="C00000"/>
              </a:solidFill>
              <a:effectLst>
                <a:glow rad="190500">
                  <a:schemeClr val="bg1">
                    <a:alpha val="40000"/>
                  </a:schemeClr>
                </a:glow>
              </a:effectLst>
              <a:latin typeface="微软雅黑" panose="020B0503020204020204" pitchFamily="34" charset="-122"/>
            </a:endParaRPr>
          </a:p>
          <a:p>
            <a:r>
              <a:rPr lang="zh-CN" altLang="en-US" dirty="0">
                <a:solidFill>
                  <a:srgbClr val="C00000"/>
                </a:solidFill>
                <a:effectLst>
                  <a:glow rad="190500">
                    <a:schemeClr val="bg1">
                      <a:alpha val="40000"/>
                    </a:schemeClr>
                  </a:glow>
                </a:effectLst>
              </a:rPr>
              <a:t>中国科学院高能物理研究所</a:t>
            </a:r>
            <a:endParaRPr lang="en-US" altLang="zh-CN" dirty="0">
              <a:solidFill>
                <a:srgbClr val="C00000"/>
              </a:solidFill>
              <a:effectLst>
                <a:glow rad="190500">
                  <a:schemeClr val="bg1">
                    <a:alpha val="40000"/>
                  </a:schemeClr>
                </a:glow>
              </a:effectLst>
            </a:endParaRPr>
          </a:p>
          <a:p>
            <a:r>
              <a:rPr lang="en-US" altLang="zh-CN" dirty="0">
                <a:solidFill>
                  <a:srgbClr val="C00000"/>
                </a:solidFill>
                <a:effectLst>
                  <a:glow rad="190500">
                    <a:schemeClr val="bg1">
                      <a:alpha val="40000"/>
                    </a:schemeClr>
                  </a:glow>
                </a:effectLst>
              </a:rPr>
              <a:t>2020. 5. 13 </a:t>
            </a:r>
            <a:r>
              <a:rPr lang="zh-CN" altLang="en-US" dirty="0">
                <a:solidFill>
                  <a:srgbClr val="C00000"/>
                </a:solidFill>
                <a:effectLst>
                  <a:glow rad="190500">
                    <a:schemeClr val="bg1">
                      <a:alpha val="40000"/>
                    </a:schemeClr>
                  </a:glow>
                </a:effectLst>
              </a:rPr>
              <a:t>华中师范大学</a:t>
            </a:r>
          </a:p>
        </p:txBody>
      </p:sp>
      <p:sp>
        <p:nvSpPr>
          <p:cNvPr id="4" name="灯片编号占位符 3"/>
          <p:cNvSpPr>
            <a:spLocks noGrp="1"/>
          </p:cNvSpPr>
          <p:nvPr>
            <p:ph type="sldNum" sz="quarter" idx="12"/>
          </p:nvPr>
        </p:nvSpPr>
        <p:spPr/>
        <p:txBody>
          <a:bodyPr/>
          <a:lstStyle/>
          <a:p>
            <a:fld id="{388DE409-4DD8-445D-B2DE-91D4FE41AAD9}" type="slidenum">
              <a:rPr lang="zh-CN" altLang="en-US" smtClean="0"/>
              <a:t>1</a:t>
            </a:fld>
            <a:endParaRPr lang="zh-CN" altLang="en-US"/>
          </a:p>
        </p:txBody>
      </p:sp>
    </p:spTree>
    <p:extLst>
      <p:ext uri="{BB962C8B-B14F-4D97-AF65-F5344CB8AC3E}">
        <p14:creationId xmlns:p14="http://schemas.microsoft.com/office/powerpoint/2010/main" val="31942724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1" name="矩形 10"/>
              <p:cNvSpPr/>
              <p:nvPr/>
            </p:nvSpPr>
            <p:spPr>
              <a:xfrm>
                <a:off x="821323" y="5087860"/>
                <a:ext cx="7237751" cy="9544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2400" b="1" i="1" smtClean="0">
                              <a:latin typeface="Cambria Math" panose="02040503050406030204" pitchFamily="18" charset="0"/>
                            </a:rPr>
                          </m:ctrlPr>
                        </m:sSubPr>
                        <m:e>
                          <m:r>
                            <a:rPr lang="el-GR" altLang="zh-CN" sz="2400" b="1" i="1">
                              <a:latin typeface="Cambria Math" panose="02040503050406030204" pitchFamily="18" charset="0"/>
                              <a:ea typeface="Cambria Math" panose="02040503050406030204" pitchFamily="18" charset="0"/>
                            </a:rPr>
                            <m:t>𝜟</m:t>
                          </m:r>
                        </m:e>
                        <m:sub>
                          <m:r>
                            <a:rPr lang="en-US" altLang="zh-CN" sz="2400" b="1">
                              <a:latin typeface="Cambria Math" panose="02040503050406030204" pitchFamily="18" charset="0"/>
                            </a:rPr>
                            <m:t>𝐂𝐏</m:t>
                          </m:r>
                        </m:sub>
                      </m:sSub>
                      <m:r>
                        <a:rPr lang="en-US" altLang="zh-CN" sz="2400" b="1" i="0" smtClean="0">
                          <a:latin typeface="Cambria Math" panose="02040503050406030204" pitchFamily="18" charset="0"/>
                        </a:rPr>
                        <m:t>=</m:t>
                      </m:r>
                      <m:f>
                        <m:fPr>
                          <m:ctrlPr>
                            <a:rPr lang="en-US" altLang="zh-CN" sz="2400" b="1" i="1" smtClean="0">
                              <a:latin typeface="Cambria Math" panose="02040503050406030204" pitchFamily="18" charset="0"/>
                            </a:rPr>
                          </m:ctrlPr>
                        </m:fPr>
                        <m:num>
                          <m:sSubSup>
                            <m:sSubSupPr>
                              <m:ctrlPr>
                                <a:rPr lang="en-US" altLang="zh-CN" sz="2400" b="1" i="1">
                                  <a:latin typeface="Cambria Math" panose="02040503050406030204" pitchFamily="18" charset="0"/>
                                </a:rPr>
                              </m:ctrlPr>
                            </m:sSubSupPr>
                            <m:e>
                              <m:r>
                                <a:rPr lang="el-GR" altLang="zh-CN" sz="2400" b="1" i="1">
                                  <a:latin typeface="Cambria Math" panose="02040503050406030204" pitchFamily="18" charset="0"/>
                                  <a:ea typeface="Cambria Math" panose="02040503050406030204" pitchFamily="18" charset="0"/>
                                </a:rPr>
                                <m:t>𝜟</m:t>
                              </m:r>
                              <m:r>
                                <a:rPr lang="en-US" altLang="zh-CN" sz="2400" b="1" i="1">
                                  <a:latin typeface="Cambria Math" panose="02040503050406030204" pitchFamily="18" charset="0"/>
                                </a:rPr>
                                <m:t>𝒎</m:t>
                              </m:r>
                            </m:e>
                            <m:sub>
                              <m:r>
                                <a:rPr lang="en-US" altLang="zh-CN" sz="2400" b="1" i="1">
                                  <a:latin typeface="Cambria Math" panose="02040503050406030204" pitchFamily="18" charset="0"/>
                                </a:rPr>
                                <m:t>𝒄</m:t>
                              </m:r>
                              <m:r>
                                <a:rPr lang="en-US" altLang="zh-CN" sz="2400" b="1" i="1" smtClean="0">
                                  <a:latin typeface="Cambria Math" panose="02040503050406030204" pitchFamily="18" charset="0"/>
                                </a:rPr>
                                <m:t>𝒖</m:t>
                              </m:r>
                            </m:sub>
                            <m:sup>
                              <m:r>
                                <a:rPr lang="en-US" altLang="zh-CN" sz="2400" b="1" i="1">
                                  <a:latin typeface="Cambria Math" panose="02040503050406030204" pitchFamily="18" charset="0"/>
                                </a:rPr>
                                <m:t>𝟐</m:t>
                              </m:r>
                            </m:sup>
                          </m:sSubSup>
                          <m:sSubSup>
                            <m:sSubSupPr>
                              <m:ctrlPr>
                                <a:rPr lang="en-US" altLang="zh-CN" sz="2400" b="1" i="1">
                                  <a:latin typeface="Cambria Math" panose="02040503050406030204" pitchFamily="18" charset="0"/>
                                </a:rPr>
                              </m:ctrlPr>
                            </m:sSubSupPr>
                            <m:e>
                              <m:r>
                                <a:rPr lang="el-GR" altLang="zh-CN" sz="2400" b="1" i="1">
                                  <a:latin typeface="Cambria Math" panose="02040503050406030204" pitchFamily="18" charset="0"/>
                                  <a:ea typeface="Cambria Math" panose="02040503050406030204" pitchFamily="18" charset="0"/>
                                </a:rPr>
                                <m:t>𝜟</m:t>
                              </m:r>
                              <m:r>
                                <a:rPr lang="en-US" altLang="zh-CN" sz="2400" b="1" i="1">
                                  <a:latin typeface="Cambria Math" panose="02040503050406030204" pitchFamily="18" charset="0"/>
                                </a:rPr>
                                <m:t>𝒎</m:t>
                              </m:r>
                            </m:e>
                            <m:sub>
                              <m:r>
                                <a:rPr lang="en-US" altLang="zh-CN" sz="2400" b="1" i="1" smtClean="0">
                                  <a:latin typeface="Cambria Math" panose="02040503050406030204" pitchFamily="18" charset="0"/>
                                </a:rPr>
                                <m:t>𝒕𝒄</m:t>
                              </m:r>
                            </m:sub>
                            <m:sup>
                              <m:r>
                                <a:rPr lang="en-US" altLang="zh-CN" sz="2400" b="1" i="1">
                                  <a:latin typeface="Cambria Math" panose="02040503050406030204" pitchFamily="18" charset="0"/>
                                </a:rPr>
                                <m:t>𝟐</m:t>
                              </m:r>
                            </m:sup>
                          </m:sSubSup>
                          <m:sSubSup>
                            <m:sSubSupPr>
                              <m:ctrlPr>
                                <a:rPr lang="en-US" altLang="zh-CN" sz="2400" b="1" i="1">
                                  <a:latin typeface="Cambria Math" panose="02040503050406030204" pitchFamily="18" charset="0"/>
                                </a:rPr>
                              </m:ctrlPr>
                            </m:sSubSupPr>
                            <m:e>
                              <m:r>
                                <a:rPr lang="el-GR" altLang="zh-CN" sz="2400" b="1" i="1">
                                  <a:latin typeface="Cambria Math" panose="02040503050406030204" pitchFamily="18" charset="0"/>
                                  <a:ea typeface="Cambria Math" panose="02040503050406030204" pitchFamily="18" charset="0"/>
                                </a:rPr>
                                <m:t>𝜟</m:t>
                              </m:r>
                              <m:r>
                                <a:rPr lang="en-US" altLang="zh-CN" sz="2400" b="1" i="1">
                                  <a:latin typeface="Cambria Math" panose="02040503050406030204" pitchFamily="18" charset="0"/>
                                </a:rPr>
                                <m:t>𝒎</m:t>
                              </m:r>
                            </m:e>
                            <m:sub>
                              <m:r>
                                <a:rPr lang="en-US" altLang="zh-CN" sz="2400" b="1" i="1" smtClean="0">
                                  <a:latin typeface="Cambria Math" panose="02040503050406030204" pitchFamily="18" charset="0"/>
                                </a:rPr>
                                <m:t>𝒕</m:t>
                              </m:r>
                              <m:r>
                                <a:rPr lang="en-US" altLang="zh-CN" sz="2400" b="1" i="1">
                                  <a:latin typeface="Cambria Math" panose="02040503050406030204" pitchFamily="18" charset="0"/>
                                </a:rPr>
                                <m:t>𝒖</m:t>
                              </m:r>
                            </m:sub>
                            <m:sup>
                              <m:r>
                                <a:rPr lang="en-US" altLang="zh-CN" sz="2400" b="1" i="1">
                                  <a:latin typeface="Cambria Math" panose="02040503050406030204" pitchFamily="18" charset="0"/>
                                </a:rPr>
                                <m:t>𝟐</m:t>
                              </m:r>
                            </m:sup>
                          </m:sSubSup>
                          <m:sSubSup>
                            <m:sSubSupPr>
                              <m:ctrlPr>
                                <a:rPr lang="en-US" altLang="zh-CN" sz="2400" b="1" i="1">
                                  <a:latin typeface="Cambria Math" panose="02040503050406030204" pitchFamily="18" charset="0"/>
                                </a:rPr>
                              </m:ctrlPr>
                            </m:sSubSupPr>
                            <m:e>
                              <m:r>
                                <a:rPr lang="el-GR" altLang="zh-CN" sz="2400" b="1" i="1">
                                  <a:latin typeface="Cambria Math" panose="02040503050406030204" pitchFamily="18" charset="0"/>
                                  <a:ea typeface="Cambria Math" panose="02040503050406030204" pitchFamily="18" charset="0"/>
                                </a:rPr>
                                <m:t>𝜟</m:t>
                              </m:r>
                              <m:r>
                                <a:rPr lang="en-US" altLang="zh-CN" sz="2400" b="1" i="1">
                                  <a:latin typeface="Cambria Math" panose="02040503050406030204" pitchFamily="18" charset="0"/>
                                </a:rPr>
                                <m:t>𝒎</m:t>
                              </m:r>
                            </m:e>
                            <m:sub>
                              <m:r>
                                <a:rPr lang="en-US" altLang="zh-CN" sz="2400" b="1" i="1" smtClean="0">
                                  <a:latin typeface="Cambria Math" panose="02040503050406030204" pitchFamily="18" charset="0"/>
                                </a:rPr>
                                <m:t>𝒔𝒅</m:t>
                              </m:r>
                            </m:sub>
                            <m:sup>
                              <m:r>
                                <a:rPr lang="en-US" altLang="zh-CN" sz="2400" b="1" i="1">
                                  <a:latin typeface="Cambria Math" panose="02040503050406030204" pitchFamily="18" charset="0"/>
                                </a:rPr>
                                <m:t>𝟐</m:t>
                              </m:r>
                            </m:sup>
                          </m:sSubSup>
                          <m:sSubSup>
                            <m:sSubSupPr>
                              <m:ctrlPr>
                                <a:rPr lang="en-US" altLang="zh-CN" sz="2400" b="1" i="1">
                                  <a:latin typeface="Cambria Math" panose="02040503050406030204" pitchFamily="18" charset="0"/>
                                </a:rPr>
                              </m:ctrlPr>
                            </m:sSubSupPr>
                            <m:e>
                              <m:r>
                                <a:rPr lang="el-GR" altLang="zh-CN" sz="2400" b="1" i="1">
                                  <a:latin typeface="Cambria Math" panose="02040503050406030204" pitchFamily="18" charset="0"/>
                                  <a:ea typeface="Cambria Math" panose="02040503050406030204" pitchFamily="18" charset="0"/>
                                </a:rPr>
                                <m:t>𝜟</m:t>
                              </m:r>
                              <m:r>
                                <a:rPr lang="en-US" altLang="zh-CN" sz="2400" b="1" i="1">
                                  <a:latin typeface="Cambria Math" panose="02040503050406030204" pitchFamily="18" charset="0"/>
                                </a:rPr>
                                <m:t>𝒎</m:t>
                              </m:r>
                            </m:e>
                            <m:sub>
                              <m:r>
                                <a:rPr lang="en-US" altLang="zh-CN" sz="2400" b="1" i="1" smtClean="0">
                                  <a:latin typeface="Cambria Math" panose="02040503050406030204" pitchFamily="18" charset="0"/>
                                </a:rPr>
                                <m:t>𝒃𝒔</m:t>
                              </m:r>
                            </m:sub>
                            <m:sup>
                              <m:r>
                                <a:rPr lang="en-US" altLang="zh-CN" sz="2400" b="1" i="1">
                                  <a:latin typeface="Cambria Math" panose="02040503050406030204" pitchFamily="18" charset="0"/>
                                </a:rPr>
                                <m:t>𝟐</m:t>
                              </m:r>
                            </m:sup>
                          </m:sSubSup>
                          <m:sSubSup>
                            <m:sSubSupPr>
                              <m:ctrlPr>
                                <a:rPr lang="en-US" altLang="zh-CN" sz="2400" b="1" i="1">
                                  <a:latin typeface="Cambria Math" panose="02040503050406030204" pitchFamily="18" charset="0"/>
                                </a:rPr>
                              </m:ctrlPr>
                            </m:sSubSupPr>
                            <m:e>
                              <m:r>
                                <a:rPr lang="el-GR" altLang="zh-CN" sz="2400" b="1" i="1">
                                  <a:latin typeface="Cambria Math" panose="02040503050406030204" pitchFamily="18" charset="0"/>
                                  <a:ea typeface="Cambria Math" panose="02040503050406030204" pitchFamily="18" charset="0"/>
                                </a:rPr>
                                <m:t>𝜟</m:t>
                              </m:r>
                              <m:r>
                                <a:rPr lang="en-US" altLang="zh-CN" sz="2400" b="1" i="1">
                                  <a:latin typeface="Cambria Math" panose="02040503050406030204" pitchFamily="18" charset="0"/>
                                </a:rPr>
                                <m:t>𝒎</m:t>
                              </m:r>
                            </m:e>
                            <m:sub>
                              <m:r>
                                <a:rPr lang="en-US" altLang="zh-CN" sz="2400" b="1" i="1" smtClean="0">
                                  <a:latin typeface="Cambria Math" panose="02040503050406030204" pitchFamily="18" charset="0"/>
                                </a:rPr>
                                <m:t>𝒃𝒅</m:t>
                              </m:r>
                            </m:sub>
                            <m:sup>
                              <m:r>
                                <a:rPr lang="en-US" altLang="zh-CN" sz="2400" b="1" i="1">
                                  <a:latin typeface="Cambria Math" panose="02040503050406030204" pitchFamily="18" charset="0"/>
                                </a:rPr>
                                <m:t>𝟐</m:t>
                              </m:r>
                            </m:sup>
                          </m:sSubSup>
                          <m:sSub>
                            <m:sSubPr>
                              <m:ctrlPr>
                                <a:rPr lang="en-US" altLang="zh-CN" sz="2400" b="1" i="1" smtClean="0">
                                  <a:solidFill>
                                    <a:srgbClr val="FF0000"/>
                                  </a:solidFill>
                                  <a:latin typeface="Cambria Math" panose="02040503050406030204" pitchFamily="18" charset="0"/>
                                </a:rPr>
                              </m:ctrlPr>
                            </m:sSubPr>
                            <m:e>
                              <m:r>
                                <a:rPr lang="zh-CN" altLang="en-US" sz="2400" b="1" i="1" smtClean="0">
                                  <a:solidFill>
                                    <a:srgbClr val="FF0000"/>
                                  </a:solidFill>
                                  <a:latin typeface="Cambria Math" panose="02040503050406030204" pitchFamily="18" charset="0"/>
                                </a:rPr>
                                <m:t>𝓙</m:t>
                              </m:r>
                            </m:e>
                            <m:sub>
                              <m:r>
                                <a:rPr lang="en-US" altLang="zh-CN" sz="2400" b="1" i="1" smtClean="0">
                                  <a:solidFill>
                                    <a:srgbClr val="FF0000"/>
                                  </a:solidFill>
                                  <a:latin typeface="Cambria Math" panose="02040503050406030204" pitchFamily="18" charset="0"/>
                                </a:rPr>
                                <m:t>𝒒</m:t>
                              </m:r>
                            </m:sub>
                          </m:sSub>
                        </m:num>
                        <m:den>
                          <m:sSubSup>
                            <m:sSubSupPr>
                              <m:ctrlPr>
                                <a:rPr lang="en-US" altLang="zh-CN" sz="2400" b="1" i="1" smtClean="0">
                                  <a:latin typeface="Cambria Math" panose="02040503050406030204" pitchFamily="18" charset="0"/>
                                </a:rPr>
                              </m:ctrlPr>
                            </m:sSubSupPr>
                            <m:e>
                              <m:r>
                                <a:rPr lang="en-US" altLang="zh-CN" sz="2400" b="1" i="1" smtClean="0">
                                  <a:latin typeface="Cambria Math" panose="02040503050406030204" pitchFamily="18" charset="0"/>
                                </a:rPr>
                                <m:t>𝑻</m:t>
                              </m:r>
                            </m:e>
                            <m:sub>
                              <m:r>
                                <a:rPr lang="en-US" altLang="zh-CN" sz="2400" b="1" i="1" smtClean="0">
                                  <a:latin typeface="Cambria Math" panose="02040503050406030204" pitchFamily="18" charset="0"/>
                                </a:rPr>
                                <m:t>𝒄</m:t>
                              </m:r>
                            </m:sub>
                            <m:sup>
                              <m:r>
                                <a:rPr lang="en-US" altLang="zh-CN" sz="2400" b="1" i="1" smtClean="0">
                                  <a:latin typeface="Cambria Math" panose="02040503050406030204" pitchFamily="18" charset="0"/>
                                </a:rPr>
                                <m:t>𝟏𝟐</m:t>
                              </m:r>
                            </m:sup>
                          </m:sSubSup>
                        </m:den>
                      </m:f>
                      <m:r>
                        <a:rPr lang="en-US" altLang="zh-CN" sz="2400" b="1" i="1" smtClean="0">
                          <a:latin typeface="Cambria Math" panose="02040503050406030204" pitchFamily="18" charset="0"/>
                          <a:ea typeface="Cambria Math" panose="02040503050406030204" pitchFamily="18" charset="0"/>
                        </a:rPr>
                        <m:t>∼</m:t>
                      </m:r>
                      <m:sSup>
                        <m:sSupPr>
                          <m:ctrlPr>
                            <a:rPr lang="en-US" altLang="zh-CN" sz="2400" b="1" i="1" smtClean="0">
                              <a:latin typeface="Cambria Math" panose="02040503050406030204" pitchFamily="18" charset="0"/>
                              <a:ea typeface="Cambria Math" panose="02040503050406030204" pitchFamily="18" charset="0"/>
                            </a:rPr>
                          </m:ctrlPr>
                        </m:sSupPr>
                        <m:e>
                          <m:r>
                            <a:rPr lang="en-US" altLang="zh-CN" sz="2400" b="1" i="1" smtClean="0">
                              <a:latin typeface="Cambria Math" panose="02040503050406030204" pitchFamily="18" charset="0"/>
                              <a:ea typeface="Cambria Math" panose="02040503050406030204" pitchFamily="18" charset="0"/>
                            </a:rPr>
                            <m:t>𝟏𝟎</m:t>
                          </m:r>
                        </m:e>
                        <m:sup>
                          <m:r>
                            <a:rPr lang="en-US" altLang="zh-CN" sz="2400" b="1" i="1" smtClean="0">
                              <a:latin typeface="Cambria Math" panose="02040503050406030204" pitchFamily="18" charset="0"/>
                              <a:ea typeface="Cambria Math" panose="02040503050406030204" pitchFamily="18" charset="0"/>
                            </a:rPr>
                            <m:t>−</m:t>
                          </m:r>
                          <m:r>
                            <a:rPr lang="en-US" altLang="zh-CN" sz="2400" b="1" i="1" smtClean="0">
                              <a:latin typeface="Cambria Math" panose="02040503050406030204" pitchFamily="18" charset="0"/>
                              <a:ea typeface="Cambria Math" panose="02040503050406030204" pitchFamily="18" charset="0"/>
                            </a:rPr>
                            <m:t>𝟐𝟎</m:t>
                          </m:r>
                        </m:sup>
                      </m:sSup>
                    </m:oMath>
                  </m:oMathPara>
                </a14:m>
                <a:endParaRPr lang="zh-CN" altLang="en-US" sz="2400" b="1" dirty="0"/>
              </a:p>
            </p:txBody>
          </p:sp>
        </mc:Choice>
        <mc:Fallback>
          <p:sp>
            <p:nvSpPr>
              <p:cNvPr id="11" name="矩形 10"/>
              <p:cNvSpPr>
                <a:spLocks noRot="1" noChangeAspect="1" noMove="1" noResize="1" noEditPoints="1" noAdjustHandles="1" noChangeArrowheads="1" noChangeShapeType="1" noTextEdit="1"/>
              </p:cNvSpPr>
              <p:nvPr/>
            </p:nvSpPr>
            <p:spPr>
              <a:xfrm>
                <a:off x="821323" y="5087860"/>
                <a:ext cx="7237751" cy="954428"/>
              </a:xfrm>
              <a:prstGeom prst="rect">
                <a:avLst/>
              </a:prstGeom>
              <a:blipFill>
                <a:blip r:embed="rId2"/>
                <a:stretch>
                  <a:fillRect/>
                </a:stretch>
              </a:blipFill>
            </p:spPr>
            <p:txBody>
              <a:bodyPr/>
              <a:lstStyle/>
              <a:p>
                <a:r>
                  <a:rPr lang="zh-CN" altLang="en-US">
                    <a:noFill/>
                  </a:rPr>
                  <a:t> </a:t>
                </a:r>
              </a:p>
            </p:txBody>
          </p:sp>
        </mc:Fallback>
      </mc:AlternateContent>
      <p:sp>
        <p:nvSpPr>
          <p:cNvPr id="16" name="椭圆 15"/>
          <p:cNvSpPr/>
          <p:nvPr/>
        </p:nvSpPr>
        <p:spPr>
          <a:xfrm>
            <a:off x="6320512" y="5087860"/>
            <a:ext cx="432048" cy="6020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0" name="直接箭头连接符 19"/>
          <p:cNvCxnSpPr>
            <a:cxnSpLocks/>
            <a:stCxn id="16" idx="7"/>
          </p:cNvCxnSpPr>
          <p:nvPr/>
        </p:nvCxnSpPr>
        <p:spPr>
          <a:xfrm flipV="1">
            <a:off x="6689288" y="4748239"/>
            <a:ext cx="276155" cy="42778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31" name="矩形 30"/>
              <p:cNvSpPr/>
              <p:nvPr/>
            </p:nvSpPr>
            <p:spPr>
              <a:xfrm>
                <a:off x="6965443" y="4486679"/>
                <a:ext cx="1473993" cy="47545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2400" b="1" i="1" smtClean="0">
                          <a:solidFill>
                            <a:srgbClr val="FF0000"/>
                          </a:solidFill>
                          <a:latin typeface="Cambria Math" panose="02040503050406030204" pitchFamily="18" charset="0"/>
                          <a:ea typeface="微软雅黑" panose="020B0503020204020204" pitchFamily="34" charset="-122"/>
                          <a:cs typeface="Aharoni" panose="02010803020104030203" pitchFamily="2" charset="-79"/>
                        </a:rPr>
                        <m:t>𝟑</m:t>
                      </m:r>
                      <m:r>
                        <a:rPr lang="en-US" altLang="zh-CN" sz="2400" b="1" i="1" smtClean="0">
                          <a:solidFill>
                            <a:srgbClr val="FF0000"/>
                          </a:solidFill>
                          <a:latin typeface="Cambria Math" panose="02040503050406030204" pitchFamily="18" charset="0"/>
                          <a:ea typeface="Cambria Math" panose="02040503050406030204" pitchFamily="18" charset="0"/>
                          <a:cs typeface="Aharoni" panose="02010803020104030203" pitchFamily="2" charset="-79"/>
                        </a:rPr>
                        <m:t>×</m:t>
                      </m:r>
                      <m:sSup>
                        <m:sSupPr>
                          <m:ctrlPr>
                            <a:rPr lang="en-US" altLang="zh-CN" sz="2400" b="1" i="1" smtClean="0">
                              <a:solidFill>
                                <a:srgbClr val="FF0000"/>
                              </a:solidFill>
                              <a:latin typeface="Cambria Math" panose="02040503050406030204" pitchFamily="18" charset="0"/>
                              <a:ea typeface="Cambria Math" panose="02040503050406030204" pitchFamily="18" charset="0"/>
                              <a:cs typeface="Aharoni" panose="02010803020104030203" pitchFamily="2" charset="-79"/>
                            </a:rPr>
                          </m:ctrlPr>
                        </m:sSupPr>
                        <m:e>
                          <m:r>
                            <a:rPr lang="en-US" altLang="zh-CN" sz="2400" b="1" i="1" smtClean="0">
                              <a:solidFill>
                                <a:srgbClr val="FF0000"/>
                              </a:solidFill>
                              <a:latin typeface="Cambria Math" panose="02040503050406030204" pitchFamily="18" charset="0"/>
                              <a:ea typeface="Cambria Math" panose="02040503050406030204" pitchFamily="18" charset="0"/>
                              <a:cs typeface="Aharoni" panose="02010803020104030203" pitchFamily="2" charset="-79"/>
                            </a:rPr>
                            <m:t>𝟏𝟎</m:t>
                          </m:r>
                        </m:e>
                        <m:sup>
                          <m:r>
                            <a:rPr lang="en-US" altLang="zh-CN" sz="2400" b="1" i="1" smtClean="0">
                              <a:solidFill>
                                <a:srgbClr val="FF0000"/>
                              </a:solidFill>
                              <a:latin typeface="Cambria Math" panose="02040503050406030204" pitchFamily="18" charset="0"/>
                              <a:ea typeface="Cambria Math" panose="02040503050406030204" pitchFamily="18" charset="0"/>
                              <a:cs typeface="Aharoni" panose="02010803020104030203" pitchFamily="2" charset="-79"/>
                            </a:rPr>
                            <m:t>−</m:t>
                          </m:r>
                          <m:r>
                            <a:rPr lang="en-US" altLang="zh-CN" sz="2400" b="1" i="1" smtClean="0">
                              <a:solidFill>
                                <a:srgbClr val="FF0000"/>
                              </a:solidFill>
                              <a:latin typeface="Cambria Math" panose="02040503050406030204" pitchFamily="18" charset="0"/>
                              <a:ea typeface="Cambria Math" panose="02040503050406030204" pitchFamily="18" charset="0"/>
                              <a:cs typeface="Aharoni" panose="02010803020104030203" pitchFamily="2" charset="-79"/>
                            </a:rPr>
                            <m:t>𝟓</m:t>
                          </m:r>
                        </m:sup>
                      </m:sSup>
                    </m:oMath>
                  </m:oMathPara>
                </a14:m>
                <a:endParaRPr lang="zh-CN" altLang="en-US" sz="2400" dirty="0">
                  <a:solidFill>
                    <a:srgbClr val="FF0000"/>
                  </a:solidFill>
                </a:endParaRPr>
              </a:p>
            </p:txBody>
          </p:sp>
        </mc:Choice>
        <mc:Fallback>
          <p:sp>
            <p:nvSpPr>
              <p:cNvPr id="31" name="矩形 30"/>
              <p:cNvSpPr>
                <a:spLocks noRot="1" noChangeAspect="1" noMove="1" noResize="1" noEditPoints="1" noAdjustHandles="1" noChangeArrowheads="1" noChangeShapeType="1" noTextEdit="1"/>
              </p:cNvSpPr>
              <p:nvPr/>
            </p:nvSpPr>
            <p:spPr>
              <a:xfrm>
                <a:off x="6965443" y="4486679"/>
                <a:ext cx="1473993" cy="475451"/>
              </a:xfrm>
              <a:prstGeom prst="rect">
                <a:avLst/>
              </a:prstGeom>
              <a:blipFill>
                <a:blip r:embed="rId3"/>
                <a:stretch>
                  <a:fillRect/>
                </a:stretch>
              </a:blipFill>
            </p:spPr>
            <p:txBody>
              <a:bodyPr/>
              <a:lstStyle/>
              <a:p>
                <a:r>
                  <a:rPr lang="zh-CN" altLang="en-US">
                    <a:noFill/>
                  </a:rPr>
                  <a:t> </a:t>
                </a:r>
              </a:p>
            </p:txBody>
          </p:sp>
        </mc:Fallback>
      </mc:AlternateContent>
      <p:sp>
        <p:nvSpPr>
          <p:cNvPr id="32" name="左大括号 31"/>
          <p:cNvSpPr/>
          <p:nvPr/>
        </p:nvSpPr>
        <p:spPr>
          <a:xfrm rot="5400000">
            <a:off x="3873052" y="2740149"/>
            <a:ext cx="421006" cy="4450746"/>
          </a:xfrm>
          <a:prstGeom prst="leftBrace">
            <a:avLst>
              <a:gd name="adj1" fmla="val 0"/>
              <a:gd name="adj2" fmla="val 49473"/>
            </a:avLst>
          </a:prstGeom>
          <a:ln w="28575">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mc:AlternateContent xmlns:mc="http://schemas.openxmlformats.org/markup-compatibility/2006">
        <mc:Choice xmlns:a14="http://schemas.microsoft.com/office/drawing/2010/main" Requires="a14">
          <p:sp>
            <p:nvSpPr>
              <p:cNvPr id="33" name="矩形 32"/>
              <p:cNvSpPr/>
              <p:nvPr/>
            </p:nvSpPr>
            <p:spPr>
              <a:xfrm>
                <a:off x="3090462" y="4239445"/>
                <a:ext cx="2058320" cy="5087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altLang="zh-CN" sz="2400" b="1" i="1" smtClean="0">
                              <a:solidFill>
                                <a:srgbClr val="0000FF"/>
                              </a:solidFill>
                              <a:latin typeface="Cambria Math" panose="02040503050406030204" pitchFamily="18" charset="0"/>
                            </a:rPr>
                          </m:ctrlPr>
                        </m:sSubSupPr>
                        <m:e>
                          <m:r>
                            <a:rPr lang="en-US" altLang="zh-CN" sz="2400" b="1" i="1">
                              <a:solidFill>
                                <a:srgbClr val="0000FF"/>
                              </a:solidFill>
                              <a:latin typeface="Cambria Math" panose="02040503050406030204" pitchFamily="18" charset="0"/>
                            </a:rPr>
                            <m:t>𝒎</m:t>
                          </m:r>
                        </m:e>
                        <m:sub>
                          <m:r>
                            <a:rPr lang="en-US" altLang="zh-CN" sz="2400" b="1" i="1" smtClean="0">
                              <a:solidFill>
                                <a:srgbClr val="0000FF"/>
                              </a:solidFill>
                              <a:latin typeface="Cambria Math" panose="02040503050406030204" pitchFamily="18" charset="0"/>
                            </a:rPr>
                            <m:t>𝒄</m:t>
                          </m:r>
                        </m:sub>
                        <m:sup>
                          <m:r>
                            <a:rPr lang="en-US" altLang="zh-CN" sz="2400" b="1" i="1" smtClean="0">
                              <a:solidFill>
                                <a:srgbClr val="0000FF"/>
                              </a:solidFill>
                              <a:latin typeface="Cambria Math" panose="02040503050406030204" pitchFamily="18" charset="0"/>
                            </a:rPr>
                            <m:t>𝟐</m:t>
                          </m:r>
                        </m:sup>
                      </m:sSubSup>
                      <m:sSubSup>
                        <m:sSubSupPr>
                          <m:ctrlPr>
                            <a:rPr lang="en-US" altLang="zh-CN" sz="2400" b="1" i="1">
                              <a:solidFill>
                                <a:srgbClr val="0000FF"/>
                              </a:solidFill>
                              <a:latin typeface="Cambria Math" panose="02040503050406030204" pitchFamily="18" charset="0"/>
                            </a:rPr>
                          </m:ctrlPr>
                        </m:sSubSupPr>
                        <m:e>
                          <m:r>
                            <a:rPr lang="en-US" altLang="zh-CN" sz="2400" b="1" i="1">
                              <a:solidFill>
                                <a:srgbClr val="0000FF"/>
                              </a:solidFill>
                              <a:latin typeface="Cambria Math" panose="02040503050406030204" pitchFamily="18" charset="0"/>
                            </a:rPr>
                            <m:t>𝒎</m:t>
                          </m:r>
                        </m:e>
                        <m:sub>
                          <m:r>
                            <a:rPr lang="en-US" altLang="zh-CN" sz="2400" b="1" i="1" smtClean="0">
                              <a:solidFill>
                                <a:srgbClr val="0000FF"/>
                              </a:solidFill>
                              <a:latin typeface="Cambria Math" panose="02040503050406030204" pitchFamily="18" charset="0"/>
                            </a:rPr>
                            <m:t>𝒔</m:t>
                          </m:r>
                        </m:sub>
                        <m:sup>
                          <m:r>
                            <a:rPr lang="en-US" altLang="zh-CN" sz="2400" b="1" i="1" smtClean="0">
                              <a:solidFill>
                                <a:srgbClr val="0000FF"/>
                              </a:solidFill>
                              <a:latin typeface="Cambria Math" panose="02040503050406030204" pitchFamily="18" charset="0"/>
                            </a:rPr>
                            <m:t>𝟐</m:t>
                          </m:r>
                        </m:sup>
                      </m:sSubSup>
                      <m:sSubSup>
                        <m:sSubSupPr>
                          <m:ctrlPr>
                            <a:rPr lang="en-US" altLang="zh-CN" sz="2400" b="1" i="1">
                              <a:solidFill>
                                <a:srgbClr val="0000FF"/>
                              </a:solidFill>
                              <a:latin typeface="Cambria Math" panose="02040503050406030204" pitchFamily="18" charset="0"/>
                            </a:rPr>
                          </m:ctrlPr>
                        </m:sSubSupPr>
                        <m:e>
                          <m:r>
                            <a:rPr lang="en-US" altLang="zh-CN" sz="2400" b="1" i="1">
                              <a:solidFill>
                                <a:srgbClr val="0000FF"/>
                              </a:solidFill>
                              <a:latin typeface="Cambria Math" panose="02040503050406030204" pitchFamily="18" charset="0"/>
                            </a:rPr>
                            <m:t>𝒎</m:t>
                          </m:r>
                        </m:e>
                        <m:sub>
                          <m:r>
                            <a:rPr lang="en-US" altLang="zh-CN" sz="2400" b="1" i="1" smtClean="0">
                              <a:solidFill>
                                <a:srgbClr val="0000FF"/>
                              </a:solidFill>
                              <a:latin typeface="Cambria Math" panose="02040503050406030204" pitchFamily="18" charset="0"/>
                            </a:rPr>
                            <m:t>𝒃</m:t>
                          </m:r>
                        </m:sub>
                        <m:sup>
                          <m:r>
                            <a:rPr lang="en-US" altLang="zh-CN" sz="2400" b="1" i="1">
                              <a:solidFill>
                                <a:srgbClr val="0000FF"/>
                              </a:solidFill>
                              <a:latin typeface="Cambria Math" panose="02040503050406030204" pitchFamily="18" charset="0"/>
                            </a:rPr>
                            <m:t>𝟒</m:t>
                          </m:r>
                        </m:sup>
                      </m:sSubSup>
                      <m:sSubSup>
                        <m:sSubSupPr>
                          <m:ctrlPr>
                            <a:rPr lang="en-US" altLang="zh-CN" sz="2400" b="1" i="1">
                              <a:solidFill>
                                <a:srgbClr val="0000FF"/>
                              </a:solidFill>
                              <a:latin typeface="Cambria Math" panose="02040503050406030204" pitchFamily="18" charset="0"/>
                            </a:rPr>
                          </m:ctrlPr>
                        </m:sSubSupPr>
                        <m:e>
                          <m:r>
                            <a:rPr lang="en-US" altLang="zh-CN" sz="2400" b="1" i="1">
                              <a:solidFill>
                                <a:srgbClr val="0000FF"/>
                              </a:solidFill>
                              <a:latin typeface="Cambria Math" panose="02040503050406030204" pitchFamily="18" charset="0"/>
                            </a:rPr>
                            <m:t>𝒎</m:t>
                          </m:r>
                        </m:e>
                        <m:sub>
                          <m:r>
                            <a:rPr lang="en-US" altLang="zh-CN" sz="2400" b="1" i="1">
                              <a:solidFill>
                                <a:srgbClr val="0000FF"/>
                              </a:solidFill>
                              <a:latin typeface="Cambria Math" panose="02040503050406030204" pitchFamily="18" charset="0"/>
                            </a:rPr>
                            <m:t>𝒕</m:t>
                          </m:r>
                        </m:sub>
                        <m:sup>
                          <m:r>
                            <a:rPr lang="en-US" altLang="zh-CN" sz="2400" b="1" i="1">
                              <a:solidFill>
                                <a:srgbClr val="0000FF"/>
                              </a:solidFill>
                              <a:latin typeface="Cambria Math" panose="02040503050406030204" pitchFamily="18" charset="0"/>
                            </a:rPr>
                            <m:t>𝟒</m:t>
                          </m:r>
                        </m:sup>
                      </m:sSubSup>
                    </m:oMath>
                  </m:oMathPara>
                </a14:m>
                <a:endParaRPr lang="zh-CN" altLang="en-US" sz="2400" dirty="0">
                  <a:solidFill>
                    <a:srgbClr val="0000FF"/>
                  </a:solidFill>
                </a:endParaRPr>
              </a:p>
            </p:txBody>
          </p:sp>
        </mc:Choice>
        <mc:Fallback>
          <p:sp>
            <p:nvSpPr>
              <p:cNvPr id="33" name="矩形 32"/>
              <p:cNvSpPr>
                <a:spLocks noRot="1" noChangeAspect="1" noMove="1" noResize="1" noEditPoints="1" noAdjustHandles="1" noChangeArrowheads="1" noChangeShapeType="1" noTextEdit="1"/>
              </p:cNvSpPr>
              <p:nvPr/>
            </p:nvSpPr>
            <p:spPr>
              <a:xfrm>
                <a:off x="3090462" y="4239445"/>
                <a:ext cx="2058320" cy="508794"/>
              </a:xfrm>
              <a:prstGeom prst="rect">
                <a:avLst/>
              </a:prstGeom>
              <a:blipFill>
                <a:blip r:embed="rId4"/>
                <a:stretch>
                  <a:fillRect/>
                </a:stretch>
              </a:blipFill>
            </p:spPr>
            <p:txBody>
              <a:bodyPr/>
              <a:lstStyle/>
              <a:p>
                <a:r>
                  <a:rPr lang="zh-CN" altLang="en-US">
                    <a:noFill/>
                  </a:rPr>
                  <a:t> </a:t>
                </a:r>
              </a:p>
            </p:txBody>
          </p:sp>
        </mc:Fallback>
      </mc:AlternateContent>
      <p:sp>
        <p:nvSpPr>
          <p:cNvPr id="35" name="文本框 3"/>
          <p:cNvSpPr txBox="1"/>
          <p:nvPr/>
        </p:nvSpPr>
        <p:spPr>
          <a:xfrm>
            <a:off x="30466" y="6047129"/>
            <a:ext cx="9026349" cy="461665"/>
          </a:xfrm>
          <a:prstGeom prst="rect">
            <a:avLst/>
          </a:prstGeom>
          <a:noFill/>
        </p:spPr>
        <p:txBody>
          <a:bodyPr wrap="square" rtlCol="0">
            <a:spAutoFit/>
          </a:bodyPr>
          <a:lstStyle/>
          <a:p>
            <a:r>
              <a:rPr lang="en-US" altLang="zh-CN" sz="2400" b="1" dirty="0">
                <a:solidFill>
                  <a:srgbClr val="FF0000"/>
                </a:solidFill>
                <a:latin typeface="微软雅黑" pitchFamily="34" charset="-122"/>
                <a:ea typeface="微软雅黑" pitchFamily="34" charset="-122"/>
                <a:cs typeface="Aharoni" panose="02010803020104030203" pitchFamily="2" charset="-79"/>
              </a:rPr>
              <a:t>CP</a:t>
            </a:r>
            <a:r>
              <a:rPr lang="zh-CN" altLang="en-US" sz="2400" b="1" dirty="0">
                <a:solidFill>
                  <a:srgbClr val="FF0000"/>
                </a:solidFill>
                <a:latin typeface="微软雅黑" pitchFamily="34" charset="-122"/>
                <a:ea typeface="微软雅黑" pitchFamily="34" charset="-122"/>
                <a:cs typeface="Aharoni" panose="02010803020104030203" pitchFamily="2" charset="-79"/>
              </a:rPr>
              <a:t>破坏效应太小：</a:t>
            </a:r>
            <a:r>
              <a:rPr lang="en-US" altLang="zh-CN" sz="2400" b="1" dirty="0">
                <a:latin typeface="微软雅黑" pitchFamily="34" charset="-122"/>
                <a:ea typeface="微软雅黑" pitchFamily="34" charset="-122"/>
                <a:cs typeface="Aharoni" panose="02010803020104030203" pitchFamily="2" charset="-79"/>
              </a:rPr>
              <a:t>(1)</a:t>
            </a:r>
            <a:r>
              <a:rPr lang="zh-CN" altLang="en-US" sz="2400" b="1" dirty="0">
                <a:latin typeface="微软雅黑" pitchFamily="34" charset="-122"/>
                <a:ea typeface="微软雅黑" pitchFamily="34" charset="-122"/>
                <a:cs typeface="Aharoni" panose="02010803020104030203" pitchFamily="2" charset="-79"/>
              </a:rPr>
              <a:t>夸克质量等级性极强；</a:t>
            </a:r>
            <a:r>
              <a:rPr lang="en-US" altLang="zh-CN" sz="2400" b="1" dirty="0">
                <a:latin typeface="微软雅黑" pitchFamily="34" charset="-122"/>
                <a:ea typeface="微软雅黑" pitchFamily="34" charset="-122"/>
                <a:cs typeface="Aharoni" panose="02010803020104030203" pitchFamily="2" charset="-79"/>
              </a:rPr>
              <a:t>(2) </a:t>
            </a:r>
            <a:r>
              <a:rPr lang="zh-CN" altLang="en-US" sz="2400" b="1" dirty="0">
                <a:latin typeface="微软雅黑" pitchFamily="34" charset="-122"/>
                <a:ea typeface="微软雅黑" pitchFamily="34" charset="-122"/>
                <a:cs typeface="Aharoni" panose="02010803020104030203" pitchFamily="2" charset="-79"/>
              </a:rPr>
              <a:t>夸克混合角极小</a:t>
            </a:r>
          </a:p>
        </p:txBody>
      </p:sp>
      <p:sp>
        <p:nvSpPr>
          <p:cNvPr id="2" name="标题 1">
            <a:extLst>
              <a:ext uri="{FF2B5EF4-FFF2-40B4-BE49-F238E27FC236}">
                <a16:creationId xmlns:a16="http://schemas.microsoft.com/office/drawing/2014/main" id="{9A08C330-9811-47BD-8E11-87DE44AE3C53}"/>
              </a:ext>
            </a:extLst>
          </p:cNvPr>
          <p:cNvSpPr>
            <a:spLocks noGrp="1"/>
          </p:cNvSpPr>
          <p:nvPr>
            <p:ph type="title"/>
          </p:nvPr>
        </p:nvSpPr>
        <p:spPr/>
        <p:txBody>
          <a:bodyPr>
            <a:normAutofit/>
          </a:bodyPr>
          <a:lstStyle/>
          <a:p>
            <a:r>
              <a:rPr lang="en-US" altLang="zh-CN" dirty="0"/>
              <a:t>3</a:t>
            </a:r>
            <a:r>
              <a:rPr lang="zh-CN" altLang="en-US" dirty="0"/>
              <a:t>）</a:t>
            </a:r>
            <a:r>
              <a:rPr lang="en-US" altLang="zh-CN" dirty="0"/>
              <a:t>CP</a:t>
            </a:r>
            <a:r>
              <a:rPr lang="zh-CN" altLang="en-US" dirty="0"/>
              <a:t>破坏：电弱重子数生成机制</a:t>
            </a:r>
          </a:p>
        </p:txBody>
      </p:sp>
      <p:sp>
        <p:nvSpPr>
          <p:cNvPr id="3" name="内容占位符 2">
            <a:extLst>
              <a:ext uri="{FF2B5EF4-FFF2-40B4-BE49-F238E27FC236}">
                <a16:creationId xmlns:a16="http://schemas.microsoft.com/office/drawing/2014/main" id="{87223AC8-7AE1-48AE-9A8B-8DACCA085D3C}"/>
              </a:ext>
            </a:extLst>
          </p:cNvPr>
          <p:cNvSpPr>
            <a:spLocks noGrp="1"/>
          </p:cNvSpPr>
          <p:nvPr>
            <p:ph idx="1"/>
          </p:nvPr>
        </p:nvSpPr>
        <p:spPr>
          <a:xfrm>
            <a:off x="6577159" y="1134608"/>
            <a:ext cx="2372464" cy="917738"/>
          </a:xfrm>
        </p:spPr>
        <p:txBody>
          <a:bodyPr>
            <a:normAutofit/>
          </a:bodyPr>
          <a:lstStyle/>
          <a:p>
            <a:pPr marL="0" indent="0">
              <a:buNone/>
            </a:pPr>
            <a:r>
              <a:rPr lang="zh-CN" altLang="en-US" b="1" dirty="0">
                <a:solidFill>
                  <a:schemeClr val="tx2"/>
                </a:solidFill>
                <a:latin typeface="微软雅黑" panose="020B0503020204020204" pitchFamily="34" charset="-122"/>
              </a:rPr>
              <a:t>夸克混合中的</a:t>
            </a:r>
            <a:r>
              <a:rPr lang="en-US" altLang="zh-CN" b="1" dirty="0">
                <a:solidFill>
                  <a:schemeClr val="tx2"/>
                </a:solidFill>
                <a:latin typeface="微软雅黑" panose="020B0503020204020204" pitchFamily="34" charset="-122"/>
              </a:rPr>
              <a:t>CP</a:t>
            </a:r>
            <a:r>
              <a:rPr lang="zh-CN" altLang="en-US" b="1" dirty="0">
                <a:solidFill>
                  <a:schemeClr val="tx2"/>
                </a:solidFill>
                <a:latin typeface="微软雅黑" panose="020B0503020204020204" pitchFamily="34" charset="-122"/>
              </a:rPr>
              <a:t>破坏：</a:t>
            </a:r>
          </a:p>
        </p:txBody>
      </p:sp>
      <p:pic>
        <p:nvPicPr>
          <p:cNvPr id="30722" name="Picture 2" descr="http://francis.naukas.com/files/2011/07/dibujo20110727_flavor_physics_ckm_matrix_and_cp_violation.png?w=700">
            <a:extLst>
              <a:ext uri="{FF2B5EF4-FFF2-40B4-BE49-F238E27FC236}">
                <a16:creationId xmlns:a16="http://schemas.microsoft.com/office/drawing/2014/main" id="{B61E1147-4584-40E6-8455-FEC79B4C93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377" y="1181101"/>
            <a:ext cx="6220239" cy="2984188"/>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a:extLst>
              <a:ext uri="{FF2B5EF4-FFF2-40B4-BE49-F238E27FC236}">
                <a16:creationId xmlns:a16="http://schemas.microsoft.com/office/drawing/2014/main" id="{276CB634-AAA7-4B85-88BB-5972899BF7EA}"/>
              </a:ext>
            </a:extLst>
          </p:cNvPr>
          <p:cNvPicPr>
            <a:picLocks noChangeAspect="1"/>
          </p:cNvPicPr>
          <p:nvPr/>
        </p:nvPicPr>
        <p:blipFill>
          <a:blip r:embed="rId6">
            <a:extLst>
              <a:ext uri="{BEBA8EAE-BF5A-486C-A8C5-ECC9F3942E4B}">
                <a14:imgProps xmlns:a14="http://schemas.microsoft.com/office/drawing/2010/main">
                  <a14:imgLayer r:embed="rId7">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516216" y="2094730"/>
            <a:ext cx="2464274" cy="1879283"/>
          </a:xfrm>
          <a:prstGeom prst="rect">
            <a:avLst/>
          </a:prstGeom>
        </p:spPr>
      </p:pic>
      <p:pic>
        <p:nvPicPr>
          <p:cNvPr id="22" name="Picture 8" descr="See the source image">
            <a:extLst>
              <a:ext uri="{FF2B5EF4-FFF2-40B4-BE49-F238E27FC236}">
                <a16:creationId xmlns:a16="http://schemas.microsoft.com/office/drawing/2014/main" id="{CCE57532-697F-4055-876C-D1ACB235D386}"/>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rcRect/>
          <a:stretch/>
        </p:blipFill>
        <p:spPr bwMode="auto">
          <a:xfrm>
            <a:off x="7857776" y="4880285"/>
            <a:ext cx="1303034" cy="1227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47523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5" name="文本框 3"/>
              <p:cNvSpPr txBox="1"/>
              <p:nvPr/>
            </p:nvSpPr>
            <p:spPr>
              <a:xfrm>
                <a:off x="0" y="1066840"/>
                <a:ext cx="9144000" cy="830997"/>
              </a:xfrm>
              <a:prstGeom prst="rect">
                <a:avLst/>
              </a:prstGeom>
              <a:noFill/>
            </p:spPr>
            <p:txBody>
              <a:bodyPr wrap="square" rtlCol="0">
                <a:spAutoFit/>
              </a:bodyPr>
              <a:lstStyle/>
              <a:p>
                <a:r>
                  <a:rPr lang="zh-CN" altLang="en-US" sz="2400" b="1" dirty="0">
                    <a:latin typeface="微软雅黑" panose="020B0503020204020204" pitchFamily="34" charset="-122"/>
                    <a:ea typeface="微软雅黑" panose="020B0503020204020204" pitchFamily="34" charset="-122"/>
                    <a:cs typeface="Aharoni" panose="02010803020104030203" pitchFamily="2" charset="-79"/>
                  </a:rPr>
                  <a:t>中微子振荡实验证明中微子有质量。</a:t>
                </a:r>
                <a:r>
                  <a:rPr lang="en-US" altLang="zh-CN" sz="2400" b="1" dirty="0">
                    <a:latin typeface="微软雅黑" panose="020B0503020204020204" pitchFamily="34" charset="-122"/>
                    <a:ea typeface="微软雅黑" panose="020B0503020204020204" pitchFamily="34" charset="-122"/>
                    <a:cs typeface="Aharoni" panose="02010803020104030203" pitchFamily="2" charset="-79"/>
                  </a:rPr>
                  <a:t>T2K</a:t>
                </a:r>
                <a:r>
                  <a:rPr lang="zh-CN" altLang="en-US" sz="2400" b="1" dirty="0">
                    <a:latin typeface="微软雅黑" panose="020B0503020204020204" pitchFamily="34" charset="-122"/>
                    <a:ea typeface="微软雅黑" panose="020B0503020204020204" pitchFamily="34" charset="-122"/>
                    <a:cs typeface="Aharoni" panose="02010803020104030203" pitchFamily="2" charset="-79"/>
                  </a:rPr>
                  <a:t>最新的结果显示轻子部分可能提供新的</a:t>
                </a:r>
                <a:r>
                  <a:rPr lang="en-US" altLang="zh-CN" sz="2400" b="1" dirty="0">
                    <a:latin typeface="微软雅黑" panose="020B0503020204020204" pitchFamily="34" charset="-122"/>
                    <a:ea typeface="微软雅黑" panose="020B0503020204020204" pitchFamily="34" charset="-122"/>
                    <a:cs typeface="Aharoni" panose="02010803020104030203" pitchFamily="2" charset="-79"/>
                  </a:rPr>
                  <a:t>CP</a:t>
                </a:r>
                <a:r>
                  <a:rPr lang="zh-CN" altLang="en-US" sz="2400" b="1" dirty="0">
                    <a:latin typeface="微软雅黑" panose="020B0503020204020204" pitchFamily="34" charset="-122"/>
                    <a:ea typeface="微软雅黑" panose="020B0503020204020204" pitchFamily="34" charset="-122"/>
                    <a:cs typeface="Aharoni" panose="02010803020104030203" pitchFamily="2" charset="-79"/>
                  </a:rPr>
                  <a:t>破坏源</a:t>
                </a:r>
                <a14:m>
                  <m:oMath xmlns:m="http://schemas.openxmlformats.org/officeDocument/2006/math">
                    <m:sSub>
                      <m:sSubPr>
                        <m:ctrlPr>
                          <a:rPr lang="en-US" altLang="zh-CN" sz="2400" b="1" i="1" smtClean="0">
                            <a:latin typeface="Cambria Math" panose="02040503050406030204" pitchFamily="18" charset="0"/>
                            <a:ea typeface="微软雅黑" panose="020B0503020204020204" pitchFamily="34" charset="-122"/>
                            <a:cs typeface="Aharoni" panose="02010803020104030203" pitchFamily="2" charset="-79"/>
                          </a:rPr>
                        </m:ctrlPr>
                      </m:sSubPr>
                      <m:e>
                        <m:r>
                          <a:rPr lang="zh-CN" altLang="en-US" sz="2400" b="1" i="1" smtClean="0">
                            <a:latin typeface="Cambria Math" panose="02040503050406030204" pitchFamily="18" charset="0"/>
                            <a:ea typeface="微软雅黑" panose="020B0503020204020204" pitchFamily="34" charset="-122"/>
                            <a:cs typeface="Aharoni" panose="02010803020104030203" pitchFamily="2" charset="-79"/>
                          </a:rPr>
                          <m:t>𝜹</m:t>
                        </m:r>
                      </m:e>
                      <m:sub>
                        <m:r>
                          <a:rPr lang="en-US" altLang="zh-CN" sz="2400" b="1" i="1" smtClean="0">
                            <a:latin typeface="Cambria Math" panose="02040503050406030204" pitchFamily="18" charset="0"/>
                            <a:ea typeface="微软雅黑" panose="020B0503020204020204" pitchFamily="34" charset="-122"/>
                            <a:cs typeface="Aharoni" panose="02010803020104030203" pitchFamily="2" charset="-79"/>
                          </a:rPr>
                          <m:t>𝒍</m:t>
                        </m:r>
                      </m:sub>
                    </m:sSub>
                    <m:r>
                      <a:rPr lang="en-US" altLang="zh-CN" sz="2400" b="1" i="1" smtClean="0">
                        <a:latin typeface="Cambria Math" panose="02040503050406030204" pitchFamily="18" charset="0"/>
                        <a:ea typeface="微软雅黑" panose="020B0503020204020204" pitchFamily="34" charset="-122"/>
                        <a:cs typeface="Aharoni" panose="02010803020104030203" pitchFamily="2" charset="-79"/>
                      </a:rPr>
                      <m:t>=</m:t>
                    </m:r>
                    <m:sSup>
                      <m:sSupPr>
                        <m:ctrlPr>
                          <a:rPr lang="en-US" altLang="zh-CN" sz="2400" b="1" i="1" smtClean="0">
                            <a:latin typeface="Cambria Math" panose="02040503050406030204" pitchFamily="18" charset="0"/>
                            <a:ea typeface="微软雅黑" panose="020B0503020204020204" pitchFamily="34" charset="-122"/>
                            <a:cs typeface="Aharoni" panose="02010803020104030203" pitchFamily="2" charset="-79"/>
                          </a:rPr>
                        </m:ctrlPr>
                      </m:sSupPr>
                      <m:e>
                        <m:r>
                          <a:rPr lang="en-US" altLang="zh-CN" sz="2400" b="1" i="1" smtClean="0">
                            <a:latin typeface="Cambria Math" panose="02040503050406030204" pitchFamily="18" charset="0"/>
                            <a:ea typeface="微软雅黑" panose="020B0503020204020204" pitchFamily="34" charset="-122"/>
                            <a:cs typeface="Aharoni" panose="02010803020104030203" pitchFamily="2" charset="-79"/>
                          </a:rPr>
                          <m:t>𝟐𝟐𝟎</m:t>
                        </m:r>
                      </m:e>
                      <m:sup>
                        <m:r>
                          <a:rPr lang="en-US" altLang="zh-CN" sz="2400" b="1" i="0" smtClean="0">
                            <a:latin typeface="Cambria Math" panose="02040503050406030204" pitchFamily="18" charset="0"/>
                            <a:ea typeface="微软雅黑" panose="020B0503020204020204" pitchFamily="34" charset="-122"/>
                            <a:cs typeface="Aharoni" panose="02010803020104030203" pitchFamily="2" charset="-79"/>
                          </a:rPr>
                          <m:t>𝐨</m:t>
                        </m:r>
                      </m:sup>
                    </m:sSup>
                  </m:oMath>
                </a14:m>
                <a:r>
                  <a:rPr lang="zh-CN" altLang="en-US" sz="2400" b="1" dirty="0">
                    <a:latin typeface="Aharoni" panose="02010803020104030203" pitchFamily="2" charset="-79"/>
                    <a:cs typeface="Aharoni" panose="02010803020104030203" pitchFamily="2" charset="-79"/>
                  </a:rPr>
                  <a:t>，</a:t>
                </a:r>
                <a:r>
                  <a:rPr lang="zh-CN" altLang="en-US" sz="2400" b="1" dirty="0">
                    <a:latin typeface="微软雅黑" panose="020B0503020204020204" pitchFamily="34" charset="-122"/>
                    <a:ea typeface="微软雅黑" panose="020B0503020204020204" pitchFamily="34" charset="-122"/>
                    <a:cs typeface="Aharoni" panose="02010803020104030203" pitchFamily="2" charset="-79"/>
                  </a:rPr>
                  <a:t>然而</a:t>
                </a:r>
              </a:p>
            </p:txBody>
          </p:sp>
        </mc:Choice>
        <mc:Fallback>
          <p:sp>
            <p:nvSpPr>
              <p:cNvPr id="5" name="文本框 3"/>
              <p:cNvSpPr txBox="1">
                <a:spLocks noRot="1" noChangeAspect="1" noMove="1" noResize="1" noEditPoints="1" noAdjustHandles="1" noChangeArrowheads="1" noChangeShapeType="1" noTextEdit="1"/>
              </p:cNvSpPr>
              <p:nvPr/>
            </p:nvSpPr>
            <p:spPr>
              <a:xfrm>
                <a:off x="0" y="1066840"/>
                <a:ext cx="9144000" cy="830997"/>
              </a:xfrm>
              <a:prstGeom prst="rect">
                <a:avLst/>
              </a:prstGeom>
              <a:blipFill>
                <a:blip r:embed="rId2"/>
                <a:stretch>
                  <a:fillRect l="-1000" t="-5882" b="-16912"/>
                </a:stretch>
              </a:blipFill>
            </p:spPr>
            <p:txBody>
              <a:bodyPr/>
              <a:lstStyle/>
              <a:p>
                <a:r>
                  <a:rPr lang="zh-CN" altLang="en-US">
                    <a:noFill/>
                  </a:rPr>
                  <a:t> </a:t>
                </a:r>
              </a:p>
            </p:txBody>
          </p:sp>
        </mc:Fallback>
      </mc:AlternateContent>
      <p:grpSp>
        <p:nvGrpSpPr>
          <p:cNvPr id="2" name="组合 1"/>
          <p:cNvGrpSpPr/>
          <p:nvPr/>
        </p:nvGrpSpPr>
        <p:grpSpPr>
          <a:xfrm>
            <a:off x="683568" y="1880471"/>
            <a:ext cx="8145472" cy="1844638"/>
            <a:chOff x="683568" y="1522481"/>
            <a:chExt cx="8145472" cy="1844638"/>
          </a:xfrm>
        </p:grpSpPr>
        <mc:AlternateContent xmlns:mc="http://schemas.openxmlformats.org/markup-compatibility/2006" xmlns:a14="http://schemas.microsoft.com/office/drawing/2010/main">
          <mc:Choice Requires="a14">
            <p:sp>
              <p:nvSpPr>
                <p:cNvPr id="11" name="矩形 10"/>
                <p:cNvSpPr/>
                <p:nvPr/>
              </p:nvSpPr>
              <p:spPr>
                <a:xfrm>
                  <a:off x="683568" y="2418718"/>
                  <a:ext cx="7261796" cy="94840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2400" b="1" i="1" smtClean="0">
                                <a:latin typeface="Cambria Math" panose="02040503050406030204" pitchFamily="18" charset="0"/>
                              </a:rPr>
                            </m:ctrlPr>
                          </m:sSubPr>
                          <m:e>
                            <m:r>
                              <a:rPr lang="el-GR" altLang="zh-CN" sz="2400" b="1" i="1">
                                <a:latin typeface="Cambria Math" panose="02040503050406030204" pitchFamily="18" charset="0"/>
                                <a:ea typeface="Cambria Math" panose="02040503050406030204" pitchFamily="18" charset="0"/>
                              </a:rPr>
                              <m:t>𝜟</m:t>
                            </m:r>
                          </m:e>
                          <m:sub>
                            <m:r>
                              <a:rPr lang="en-US" altLang="zh-CN" sz="2400" b="1">
                                <a:latin typeface="Cambria Math" panose="02040503050406030204" pitchFamily="18" charset="0"/>
                              </a:rPr>
                              <m:t>𝐂𝐏</m:t>
                            </m:r>
                          </m:sub>
                        </m:sSub>
                        <m:r>
                          <a:rPr lang="en-US" altLang="zh-CN" sz="2400" b="1" i="0" smtClean="0">
                            <a:latin typeface="Cambria Math" panose="02040503050406030204" pitchFamily="18" charset="0"/>
                          </a:rPr>
                          <m:t>=</m:t>
                        </m:r>
                        <m:f>
                          <m:fPr>
                            <m:ctrlPr>
                              <a:rPr lang="en-US" altLang="zh-CN" sz="2400" b="1" i="1" smtClean="0">
                                <a:latin typeface="Cambria Math" panose="02040503050406030204" pitchFamily="18" charset="0"/>
                              </a:rPr>
                            </m:ctrlPr>
                          </m:fPr>
                          <m:num>
                            <m:sSubSup>
                              <m:sSubSupPr>
                                <m:ctrlPr>
                                  <a:rPr lang="en-US" altLang="zh-CN" sz="2400" b="1" i="1">
                                    <a:latin typeface="Cambria Math" panose="02040503050406030204" pitchFamily="18" charset="0"/>
                                  </a:rPr>
                                </m:ctrlPr>
                              </m:sSubSupPr>
                              <m:e>
                                <m:r>
                                  <a:rPr lang="el-GR" altLang="zh-CN" sz="2400" b="1" i="1">
                                    <a:latin typeface="Cambria Math" panose="02040503050406030204" pitchFamily="18" charset="0"/>
                                    <a:ea typeface="Cambria Math" panose="02040503050406030204" pitchFamily="18" charset="0"/>
                                  </a:rPr>
                                  <m:t>𝜟</m:t>
                                </m:r>
                                <m:r>
                                  <a:rPr lang="en-US" altLang="zh-CN" sz="2400" b="1" i="1">
                                    <a:latin typeface="Cambria Math" panose="02040503050406030204" pitchFamily="18" charset="0"/>
                                  </a:rPr>
                                  <m:t>𝒎</m:t>
                                </m:r>
                              </m:e>
                              <m:sub>
                                <m:r>
                                  <a:rPr lang="zh-CN" altLang="en-US" sz="2400" b="1" i="1" smtClean="0">
                                    <a:latin typeface="Cambria Math" panose="02040503050406030204" pitchFamily="18" charset="0"/>
                                  </a:rPr>
                                  <m:t>𝝁</m:t>
                                </m:r>
                                <m:r>
                                  <a:rPr lang="en-US" altLang="zh-CN" sz="2400" b="1" i="1" smtClean="0">
                                    <a:latin typeface="Cambria Math" panose="02040503050406030204" pitchFamily="18" charset="0"/>
                                  </a:rPr>
                                  <m:t>𝒆</m:t>
                                </m:r>
                              </m:sub>
                              <m:sup>
                                <m:r>
                                  <a:rPr lang="en-US" altLang="zh-CN" sz="2400" b="1" i="1">
                                    <a:latin typeface="Cambria Math" panose="02040503050406030204" pitchFamily="18" charset="0"/>
                                  </a:rPr>
                                  <m:t>𝟐</m:t>
                                </m:r>
                              </m:sup>
                            </m:sSubSup>
                            <m:sSubSup>
                              <m:sSubSupPr>
                                <m:ctrlPr>
                                  <a:rPr lang="en-US" altLang="zh-CN" sz="2400" b="1" i="1">
                                    <a:latin typeface="Cambria Math" panose="02040503050406030204" pitchFamily="18" charset="0"/>
                                  </a:rPr>
                                </m:ctrlPr>
                              </m:sSubSupPr>
                              <m:e>
                                <m:r>
                                  <a:rPr lang="el-GR" altLang="zh-CN" sz="2400" b="1" i="1">
                                    <a:latin typeface="Cambria Math" panose="02040503050406030204" pitchFamily="18" charset="0"/>
                                    <a:ea typeface="Cambria Math" panose="02040503050406030204" pitchFamily="18" charset="0"/>
                                  </a:rPr>
                                  <m:t>𝜟</m:t>
                                </m:r>
                                <m:r>
                                  <a:rPr lang="en-US" altLang="zh-CN" sz="2400" b="1" i="1">
                                    <a:latin typeface="Cambria Math" panose="02040503050406030204" pitchFamily="18" charset="0"/>
                                  </a:rPr>
                                  <m:t>𝒎</m:t>
                                </m:r>
                              </m:e>
                              <m:sub>
                                <m:r>
                                  <a:rPr lang="zh-CN" altLang="en-US" sz="2400" b="1" i="1" smtClean="0">
                                    <a:latin typeface="Cambria Math" panose="02040503050406030204" pitchFamily="18" charset="0"/>
                                  </a:rPr>
                                  <m:t>𝝉𝝁</m:t>
                                </m:r>
                              </m:sub>
                              <m:sup>
                                <m:r>
                                  <a:rPr lang="en-US" altLang="zh-CN" sz="2400" b="1" i="1">
                                    <a:latin typeface="Cambria Math" panose="02040503050406030204" pitchFamily="18" charset="0"/>
                                  </a:rPr>
                                  <m:t>𝟐</m:t>
                                </m:r>
                              </m:sup>
                            </m:sSubSup>
                            <m:sSubSup>
                              <m:sSubSupPr>
                                <m:ctrlPr>
                                  <a:rPr lang="en-US" altLang="zh-CN" sz="2400" b="1" i="1">
                                    <a:latin typeface="Cambria Math" panose="02040503050406030204" pitchFamily="18" charset="0"/>
                                  </a:rPr>
                                </m:ctrlPr>
                              </m:sSubSupPr>
                              <m:e>
                                <m:r>
                                  <a:rPr lang="el-GR" altLang="zh-CN" sz="2400" b="1" i="1">
                                    <a:latin typeface="Cambria Math" panose="02040503050406030204" pitchFamily="18" charset="0"/>
                                    <a:ea typeface="Cambria Math" panose="02040503050406030204" pitchFamily="18" charset="0"/>
                                  </a:rPr>
                                  <m:t>𝜟</m:t>
                                </m:r>
                                <m:r>
                                  <a:rPr lang="en-US" altLang="zh-CN" sz="2400" b="1" i="1">
                                    <a:latin typeface="Cambria Math" panose="02040503050406030204" pitchFamily="18" charset="0"/>
                                  </a:rPr>
                                  <m:t>𝒎</m:t>
                                </m:r>
                              </m:e>
                              <m:sub>
                                <m:r>
                                  <a:rPr lang="zh-CN" altLang="en-US" sz="2400" b="1" i="1" smtClean="0">
                                    <a:latin typeface="Cambria Math" panose="02040503050406030204" pitchFamily="18" charset="0"/>
                                  </a:rPr>
                                  <m:t>𝝉</m:t>
                                </m:r>
                                <m:r>
                                  <a:rPr lang="en-US" altLang="zh-CN" sz="2400" b="1" i="1" smtClean="0">
                                    <a:latin typeface="Cambria Math" panose="02040503050406030204" pitchFamily="18" charset="0"/>
                                  </a:rPr>
                                  <m:t>𝒆</m:t>
                                </m:r>
                              </m:sub>
                              <m:sup>
                                <m:r>
                                  <a:rPr lang="en-US" altLang="zh-CN" sz="2400" b="1" i="1">
                                    <a:latin typeface="Cambria Math" panose="02040503050406030204" pitchFamily="18" charset="0"/>
                                  </a:rPr>
                                  <m:t>𝟐</m:t>
                                </m:r>
                              </m:sup>
                            </m:sSubSup>
                            <m:sSubSup>
                              <m:sSubSupPr>
                                <m:ctrlPr>
                                  <a:rPr lang="en-US" altLang="zh-CN" sz="2400" b="1" i="1">
                                    <a:latin typeface="Cambria Math" panose="02040503050406030204" pitchFamily="18" charset="0"/>
                                  </a:rPr>
                                </m:ctrlPr>
                              </m:sSubSupPr>
                              <m:e>
                                <m:r>
                                  <a:rPr lang="el-GR" altLang="zh-CN" sz="2400" b="1" i="1">
                                    <a:latin typeface="Cambria Math" panose="02040503050406030204" pitchFamily="18" charset="0"/>
                                    <a:ea typeface="Cambria Math" panose="02040503050406030204" pitchFamily="18" charset="0"/>
                                  </a:rPr>
                                  <m:t>𝜟</m:t>
                                </m:r>
                                <m:r>
                                  <a:rPr lang="en-US" altLang="zh-CN" sz="2400" b="1" i="1">
                                    <a:latin typeface="Cambria Math" panose="02040503050406030204" pitchFamily="18" charset="0"/>
                                  </a:rPr>
                                  <m:t>𝒎</m:t>
                                </m:r>
                              </m:e>
                              <m:sub>
                                <m:r>
                                  <a:rPr lang="en-US" altLang="zh-CN" sz="2400" b="1" i="1" smtClean="0">
                                    <a:latin typeface="Cambria Math" panose="02040503050406030204" pitchFamily="18" charset="0"/>
                                  </a:rPr>
                                  <m:t>𝟐𝟏</m:t>
                                </m:r>
                              </m:sub>
                              <m:sup>
                                <m:r>
                                  <a:rPr lang="en-US" altLang="zh-CN" sz="2400" b="1" i="1">
                                    <a:latin typeface="Cambria Math" panose="02040503050406030204" pitchFamily="18" charset="0"/>
                                  </a:rPr>
                                  <m:t>𝟐</m:t>
                                </m:r>
                              </m:sup>
                            </m:sSubSup>
                            <m:sSubSup>
                              <m:sSubSupPr>
                                <m:ctrlPr>
                                  <a:rPr lang="en-US" altLang="zh-CN" sz="2400" b="1" i="1">
                                    <a:latin typeface="Cambria Math" panose="02040503050406030204" pitchFamily="18" charset="0"/>
                                  </a:rPr>
                                </m:ctrlPr>
                              </m:sSubSupPr>
                              <m:e>
                                <m:r>
                                  <a:rPr lang="el-GR" altLang="zh-CN" sz="2400" b="1" i="1">
                                    <a:latin typeface="Cambria Math" panose="02040503050406030204" pitchFamily="18" charset="0"/>
                                    <a:ea typeface="Cambria Math" panose="02040503050406030204" pitchFamily="18" charset="0"/>
                                  </a:rPr>
                                  <m:t>𝜟</m:t>
                                </m:r>
                                <m:r>
                                  <a:rPr lang="en-US" altLang="zh-CN" sz="2400" b="1" i="1">
                                    <a:latin typeface="Cambria Math" panose="02040503050406030204" pitchFamily="18" charset="0"/>
                                  </a:rPr>
                                  <m:t>𝒎</m:t>
                                </m:r>
                              </m:e>
                              <m:sub>
                                <m:r>
                                  <a:rPr lang="en-US" altLang="zh-CN" sz="2400" b="1" i="1" smtClean="0">
                                    <a:latin typeface="Cambria Math" panose="02040503050406030204" pitchFamily="18" charset="0"/>
                                  </a:rPr>
                                  <m:t>𝟑𝟏</m:t>
                                </m:r>
                              </m:sub>
                              <m:sup>
                                <m:r>
                                  <a:rPr lang="en-US" altLang="zh-CN" sz="2400" b="1" i="1">
                                    <a:latin typeface="Cambria Math" panose="02040503050406030204" pitchFamily="18" charset="0"/>
                                  </a:rPr>
                                  <m:t>𝟐</m:t>
                                </m:r>
                              </m:sup>
                            </m:sSubSup>
                            <m:sSubSup>
                              <m:sSubSupPr>
                                <m:ctrlPr>
                                  <a:rPr lang="en-US" altLang="zh-CN" sz="2400" b="1" i="1" smtClean="0">
                                    <a:latin typeface="Cambria Math" panose="02040503050406030204" pitchFamily="18" charset="0"/>
                                  </a:rPr>
                                </m:ctrlPr>
                              </m:sSubSupPr>
                              <m:e>
                                <m:r>
                                  <a:rPr lang="el-GR" altLang="zh-CN" sz="2400" b="1" i="1">
                                    <a:latin typeface="Cambria Math" panose="02040503050406030204" pitchFamily="18" charset="0"/>
                                    <a:ea typeface="Cambria Math" panose="02040503050406030204" pitchFamily="18" charset="0"/>
                                  </a:rPr>
                                  <m:t>𝜟</m:t>
                                </m:r>
                                <m:r>
                                  <a:rPr lang="en-US" altLang="zh-CN" sz="2400" b="1" i="1">
                                    <a:latin typeface="Cambria Math" panose="02040503050406030204" pitchFamily="18" charset="0"/>
                                  </a:rPr>
                                  <m:t>𝒎</m:t>
                                </m:r>
                              </m:e>
                              <m:sub>
                                <m:r>
                                  <a:rPr lang="en-US" altLang="zh-CN" sz="2400" b="1" i="1" smtClean="0">
                                    <a:latin typeface="Cambria Math" panose="02040503050406030204" pitchFamily="18" charset="0"/>
                                  </a:rPr>
                                  <m:t>𝟑𝟐</m:t>
                                </m:r>
                              </m:sub>
                              <m:sup>
                                <m:r>
                                  <a:rPr lang="en-US" altLang="zh-CN" sz="2400" b="1" i="1">
                                    <a:latin typeface="Cambria Math" panose="02040503050406030204" pitchFamily="18" charset="0"/>
                                  </a:rPr>
                                  <m:t>𝟐</m:t>
                                </m:r>
                              </m:sup>
                            </m:sSubSup>
                            <m:sSub>
                              <m:sSubPr>
                                <m:ctrlPr>
                                  <a:rPr lang="en-US" altLang="zh-CN" sz="2400" b="1" i="1" smtClean="0">
                                    <a:solidFill>
                                      <a:srgbClr val="FF0000"/>
                                    </a:solidFill>
                                    <a:latin typeface="Cambria Math" panose="02040503050406030204" pitchFamily="18" charset="0"/>
                                  </a:rPr>
                                </m:ctrlPr>
                              </m:sSubPr>
                              <m:e>
                                <m:r>
                                  <a:rPr lang="zh-CN" altLang="en-US" sz="2400" b="1" i="1" smtClean="0">
                                    <a:solidFill>
                                      <a:srgbClr val="FF0000"/>
                                    </a:solidFill>
                                    <a:latin typeface="Cambria Math" panose="02040503050406030204" pitchFamily="18" charset="0"/>
                                  </a:rPr>
                                  <m:t>𝓙</m:t>
                                </m:r>
                              </m:e>
                              <m:sub>
                                <m:r>
                                  <a:rPr lang="en-US" altLang="zh-CN" sz="2400" b="1" i="1" smtClean="0">
                                    <a:solidFill>
                                      <a:srgbClr val="FF0000"/>
                                    </a:solidFill>
                                    <a:latin typeface="Cambria Math" panose="02040503050406030204" pitchFamily="18" charset="0"/>
                                  </a:rPr>
                                  <m:t>𝒍</m:t>
                                </m:r>
                              </m:sub>
                            </m:sSub>
                          </m:num>
                          <m:den>
                            <m:sSubSup>
                              <m:sSubSupPr>
                                <m:ctrlPr>
                                  <a:rPr lang="en-US" altLang="zh-CN" sz="2400" b="1" i="1" smtClean="0">
                                    <a:latin typeface="Cambria Math" panose="02040503050406030204" pitchFamily="18" charset="0"/>
                                  </a:rPr>
                                </m:ctrlPr>
                              </m:sSubSupPr>
                              <m:e>
                                <m:r>
                                  <a:rPr lang="en-US" altLang="zh-CN" sz="2400" b="1" i="1" smtClean="0">
                                    <a:latin typeface="Cambria Math" panose="02040503050406030204" pitchFamily="18" charset="0"/>
                                  </a:rPr>
                                  <m:t>𝑻</m:t>
                                </m:r>
                              </m:e>
                              <m:sub>
                                <m:r>
                                  <a:rPr lang="en-US" altLang="zh-CN" sz="2400" b="1" i="1" smtClean="0">
                                    <a:latin typeface="Cambria Math" panose="02040503050406030204" pitchFamily="18" charset="0"/>
                                  </a:rPr>
                                  <m:t>𝒄</m:t>
                                </m:r>
                              </m:sub>
                              <m:sup>
                                <m:r>
                                  <a:rPr lang="en-US" altLang="zh-CN" sz="2400" b="1" i="1" smtClean="0">
                                    <a:latin typeface="Cambria Math" panose="02040503050406030204" pitchFamily="18" charset="0"/>
                                  </a:rPr>
                                  <m:t>𝟏𝟐</m:t>
                                </m:r>
                              </m:sup>
                            </m:sSubSup>
                          </m:den>
                        </m:f>
                        <m:r>
                          <a:rPr lang="en-US" altLang="zh-CN" sz="2400" b="1" i="1" smtClean="0">
                            <a:latin typeface="Cambria Math" panose="02040503050406030204" pitchFamily="18" charset="0"/>
                            <a:ea typeface="Cambria Math" panose="02040503050406030204" pitchFamily="18" charset="0"/>
                          </a:rPr>
                          <m:t>∼</m:t>
                        </m:r>
                        <m:sSup>
                          <m:sSupPr>
                            <m:ctrlPr>
                              <a:rPr lang="en-US" altLang="zh-CN" sz="2400" b="1" i="1" smtClean="0">
                                <a:latin typeface="Cambria Math" panose="02040503050406030204" pitchFamily="18" charset="0"/>
                                <a:ea typeface="Cambria Math" panose="02040503050406030204" pitchFamily="18" charset="0"/>
                              </a:rPr>
                            </m:ctrlPr>
                          </m:sSupPr>
                          <m:e>
                            <m:r>
                              <a:rPr lang="en-US" altLang="zh-CN" sz="2400" b="1" i="1" smtClean="0">
                                <a:latin typeface="Cambria Math" panose="02040503050406030204" pitchFamily="18" charset="0"/>
                                <a:ea typeface="Cambria Math" panose="02040503050406030204" pitchFamily="18" charset="0"/>
                              </a:rPr>
                              <m:t>𝟏𝟎</m:t>
                            </m:r>
                          </m:e>
                          <m:sup>
                            <m:r>
                              <a:rPr lang="en-US" altLang="zh-CN" sz="2400" b="1" i="1" smtClean="0">
                                <a:latin typeface="Cambria Math" panose="02040503050406030204" pitchFamily="18" charset="0"/>
                                <a:ea typeface="Cambria Math" panose="02040503050406030204" pitchFamily="18" charset="0"/>
                              </a:rPr>
                              <m:t>−</m:t>
                            </m:r>
                            <m:r>
                              <a:rPr lang="en-US" altLang="zh-CN" sz="2400" b="1" i="1" smtClean="0">
                                <a:latin typeface="Cambria Math" panose="02040503050406030204" pitchFamily="18" charset="0"/>
                                <a:ea typeface="Cambria Math" panose="02040503050406030204" pitchFamily="18" charset="0"/>
                              </a:rPr>
                              <m:t>𝟗𝟎</m:t>
                            </m:r>
                          </m:sup>
                        </m:sSup>
                      </m:oMath>
                    </m:oMathPara>
                  </a14:m>
                  <a:endParaRPr lang="zh-CN" altLang="en-US" sz="2400" b="1" dirty="0"/>
                </a:p>
              </p:txBody>
            </p:sp>
          </mc:Choice>
          <mc:Fallback xmlns="">
            <p:sp>
              <p:nvSpPr>
                <p:cNvPr id="11" name="矩形 10"/>
                <p:cNvSpPr>
                  <a:spLocks noRot="1" noChangeAspect="1" noMove="1" noResize="1" noEditPoints="1" noAdjustHandles="1" noChangeArrowheads="1" noChangeShapeType="1" noTextEdit="1"/>
                </p:cNvSpPr>
                <p:nvPr/>
              </p:nvSpPr>
              <p:spPr>
                <a:xfrm>
                  <a:off x="683568" y="2418718"/>
                  <a:ext cx="7261796" cy="948401"/>
                </a:xfrm>
                <a:prstGeom prst="rect">
                  <a:avLst/>
                </a:prstGeom>
                <a:blipFill rotWithShape="0">
                  <a:blip r:embed="rId3"/>
                  <a:stretch>
                    <a:fillRect/>
                  </a:stretch>
                </a:blipFill>
              </p:spPr>
              <p:txBody>
                <a:bodyPr/>
                <a:lstStyle/>
                <a:p>
                  <a:r>
                    <a:rPr lang="zh-CN" altLang="en-US">
                      <a:noFill/>
                    </a:rPr>
                    <a:t> </a:t>
                  </a:r>
                </a:p>
              </p:txBody>
            </p:sp>
          </mc:Fallback>
        </mc:AlternateContent>
        <p:sp>
          <p:nvSpPr>
            <p:cNvPr id="16" name="椭圆 15"/>
            <p:cNvSpPr/>
            <p:nvPr/>
          </p:nvSpPr>
          <p:spPr>
            <a:xfrm>
              <a:off x="6256534" y="2418718"/>
              <a:ext cx="432048" cy="6107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0" name="直接箭头连接符 19"/>
            <p:cNvCxnSpPr>
              <a:stCxn id="16" idx="7"/>
            </p:cNvCxnSpPr>
            <p:nvPr/>
          </p:nvCxnSpPr>
          <p:spPr>
            <a:xfrm flipV="1">
              <a:off x="6625310" y="2237390"/>
              <a:ext cx="351304" cy="27077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31" name="矩形 30"/>
                <p:cNvSpPr/>
                <p:nvPr/>
              </p:nvSpPr>
              <p:spPr>
                <a:xfrm>
                  <a:off x="6945123" y="1784756"/>
                  <a:ext cx="1883917" cy="5959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3200" b="1" i="1" smtClean="0">
                            <a:solidFill>
                              <a:srgbClr val="FF0000"/>
                            </a:solidFill>
                            <a:latin typeface="Cambria Math" panose="02040503050406030204" pitchFamily="18" charset="0"/>
                            <a:ea typeface="微软雅黑" panose="020B0503020204020204" pitchFamily="34" charset="-122"/>
                            <a:cs typeface="Aharoni" panose="02010803020104030203" pitchFamily="2" charset="-79"/>
                          </a:rPr>
                          <m:t>𝟑</m:t>
                        </m:r>
                        <m:r>
                          <a:rPr lang="en-US" altLang="zh-CN" sz="3200" b="1" i="1" smtClean="0">
                            <a:solidFill>
                              <a:srgbClr val="FF0000"/>
                            </a:solidFill>
                            <a:latin typeface="Cambria Math" panose="02040503050406030204" pitchFamily="18" charset="0"/>
                            <a:ea typeface="Cambria Math" panose="02040503050406030204" pitchFamily="18" charset="0"/>
                            <a:cs typeface="Aharoni" panose="02010803020104030203" pitchFamily="2" charset="-79"/>
                          </a:rPr>
                          <m:t>×</m:t>
                        </m:r>
                        <m:sSup>
                          <m:sSupPr>
                            <m:ctrlPr>
                              <a:rPr lang="en-US" altLang="zh-CN" sz="3200" b="1" i="1" smtClean="0">
                                <a:solidFill>
                                  <a:srgbClr val="FF0000"/>
                                </a:solidFill>
                                <a:latin typeface="Cambria Math" panose="02040503050406030204" pitchFamily="18" charset="0"/>
                                <a:ea typeface="Cambria Math" panose="02040503050406030204" pitchFamily="18" charset="0"/>
                                <a:cs typeface="Aharoni" panose="02010803020104030203" pitchFamily="2" charset="-79"/>
                              </a:rPr>
                            </m:ctrlPr>
                          </m:sSupPr>
                          <m:e>
                            <m:r>
                              <a:rPr lang="en-US" altLang="zh-CN" sz="3200" b="1" i="1" smtClean="0">
                                <a:solidFill>
                                  <a:srgbClr val="FF0000"/>
                                </a:solidFill>
                                <a:latin typeface="Cambria Math" panose="02040503050406030204" pitchFamily="18" charset="0"/>
                                <a:ea typeface="Cambria Math" panose="02040503050406030204" pitchFamily="18" charset="0"/>
                                <a:cs typeface="Aharoni" panose="02010803020104030203" pitchFamily="2" charset="-79"/>
                              </a:rPr>
                              <m:t>𝟏𝟎</m:t>
                            </m:r>
                          </m:e>
                          <m:sup>
                            <m:r>
                              <a:rPr lang="en-US" altLang="zh-CN" sz="3200" b="1" i="1" smtClean="0">
                                <a:solidFill>
                                  <a:srgbClr val="FF0000"/>
                                </a:solidFill>
                                <a:latin typeface="Cambria Math" panose="02040503050406030204" pitchFamily="18" charset="0"/>
                                <a:ea typeface="Cambria Math" panose="02040503050406030204" pitchFamily="18" charset="0"/>
                                <a:cs typeface="Aharoni" panose="02010803020104030203" pitchFamily="2" charset="-79"/>
                              </a:rPr>
                              <m:t>−</m:t>
                            </m:r>
                            <m:r>
                              <a:rPr lang="en-US" altLang="zh-CN" sz="3200" b="1" i="1" smtClean="0">
                                <a:solidFill>
                                  <a:srgbClr val="FF0000"/>
                                </a:solidFill>
                                <a:latin typeface="Cambria Math" panose="02040503050406030204" pitchFamily="18" charset="0"/>
                                <a:ea typeface="Cambria Math" panose="02040503050406030204" pitchFamily="18" charset="0"/>
                                <a:cs typeface="Aharoni" panose="02010803020104030203" pitchFamily="2" charset="-79"/>
                              </a:rPr>
                              <m:t>𝟐</m:t>
                            </m:r>
                          </m:sup>
                        </m:sSup>
                      </m:oMath>
                    </m:oMathPara>
                  </a14:m>
                  <a:endParaRPr lang="zh-CN" altLang="en-US" sz="3200" dirty="0">
                    <a:solidFill>
                      <a:srgbClr val="FF0000"/>
                    </a:solidFill>
                  </a:endParaRPr>
                </a:p>
              </p:txBody>
            </p:sp>
          </mc:Choice>
          <mc:Fallback>
            <p:sp>
              <p:nvSpPr>
                <p:cNvPr id="31" name="矩形 30"/>
                <p:cNvSpPr>
                  <a:spLocks noRot="1" noChangeAspect="1" noMove="1" noResize="1" noEditPoints="1" noAdjustHandles="1" noChangeArrowheads="1" noChangeShapeType="1" noTextEdit="1"/>
                </p:cNvSpPr>
                <p:nvPr/>
              </p:nvSpPr>
              <p:spPr>
                <a:xfrm>
                  <a:off x="6945123" y="1784756"/>
                  <a:ext cx="1883917" cy="595932"/>
                </a:xfrm>
                <a:prstGeom prst="rect">
                  <a:avLst/>
                </a:prstGeom>
                <a:blipFill>
                  <a:blip r:embed="rId4"/>
                  <a:stretch>
                    <a:fillRect/>
                  </a:stretch>
                </a:blipFill>
              </p:spPr>
              <p:txBody>
                <a:bodyPr/>
                <a:lstStyle/>
                <a:p>
                  <a:r>
                    <a:rPr lang="zh-CN" altLang="en-US">
                      <a:noFill/>
                    </a:rPr>
                    <a:t> </a:t>
                  </a:r>
                </a:p>
              </p:txBody>
            </p:sp>
          </mc:Fallback>
        </mc:AlternateContent>
        <p:sp>
          <p:nvSpPr>
            <p:cNvPr id="32" name="左大括号 31"/>
            <p:cNvSpPr/>
            <p:nvPr/>
          </p:nvSpPr>
          <p:spPr>
            <a:xfrm rot="5400000">
              <a:off x="2765138" y="1187923"/>
              <a:ext cx="303522" cy="2158074"/>
            </a:xfrm>
            <a:prstGeom prst="leftBrace">
              <a:avLst>
                <a:gd name="adj1" fmla="val 0"/>
                <a:gd name="adj2" fmla="val 49473"/>
              </a:avLst>
            </a:prstGeom>
            <a:ln w="28575">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33" name="矩形 32"/>
                <p:cNvSpPr/>
                <p:nvPr/>
              </p:nvSpPr>
              <p:spPr>
                <a:xfrm>
                  <a:off x="2353347" y="1522481"/>
                  <a:ext cx="1127103" cy="50847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altLang="zh-CN" sz="2400" b="1" i="1" smtClean="0">
                                <a:solidFill>
                                  <a:srgbClr val="0000FF"/>
                                </a:solidFill>
                                <a:latin typeface="Cambria Math" panose="02040503050406030204" pitchFamily="18" charset="0"/>
                              </a:rPr>
                            </m:ctrlPr>
                          </m:sSubSupPr>
                          <m:e>
                            <m:r>
                              <a:rPr lang="en-US" altLang="zh-CN" sz="2400" b="1" i="1">
                                <a:solidFill>
                                  <a:srgbClr val="0000FF"/>
                                </a:solidFill>
                                <a:latin typeface="Cambria Math" panose="02040503050406030204" pitchFamily="18" charset="0"/>
                              </a:rPr>
                              <m:t>𝒎</m:t>
                            </m:r>
                          </m:e>
                          <m:sub>
                            <m:r>
                              <a:rPr lang="zh-CN" altLang="en-US" sz="2400" b="1" i="1" smtClean="0">
                                <a:solidFill>
                                  <a:srgbClr val="0000FF"/>
                                </a:solidFill>
                                <a:latin typeface="Cambria Math" panose="02040503050406030204" pitchFamily="18" charset="0"/>
                              </a:rPr>
                              <m:t>𝝁</m:t>
                            </m:r>
                          </m:sub>
                          <m:sup>
                            <m:r>
                              <a:rPr lang="en-US" altLang="zh-CN" sz="2400" b="1" i="1" smtClean="0">
                                <a:solidFill>
                                  <a:srgbClr val="0000FF"/>
                                </a:solidFill>
                                <a:latin typeface="Cambria Math" panose="02040503050406030204" pitchFamily="18" charset="0"/>
                              </a:rPr>
                              <m:t>𝟐</m:t>
                            </m:r>
                          </m:sup>
                        </m:sSubSup>
                        <m:sSubSup>
                          <m:sSubSupPr>
                            <m:ctrlPr>
                              <a:rPr lang="en-US" altLang="zh-CN" sz="2400" b="1" i="1">
                                <a:solidFill>
                                  <a:srgbClr val="0000FF"/>
                                </a:solidFill>
                                <a:latin typeface="Cambria Math" panose="02040503050406030204" pitchFamily="18" charset="0"/>
                              </a:rPr>
                            </m:ctrlPr>
                          </m:sSubSupPr>
                          <m:e>
                            <m:r>
                              <a:rPr lang="en-US" altLang="zh-CN" sz="2400" b="1" i="1">
                                <a:solidFill>
                                  <a:srgbClr val="0000FF"/>
                                </a:solidFill>
                                <a:latin typeface="Cambria Math" panose="02040503050406030204" pitchFamily="18" charset="0"/>
                              </a:rPr>
                              <m:t>𝒎</m:t>
                            </m:r>
                          </m:e>
                          <m:sub>
                            <m:r>
                              <a:rPr lang="zh-CN" altLang="en-US" sz="2400" b="1" i="1" smtClean="0">
                                <a:solidFill>
                                  <a:srgbClr val="0000FF"/>
                                </a:solidFill>
                                <a:latin typeface="Cambria Math" panose="02040503050406030204" pitchFamily="18" charset="0"/>
                              </a:rPr>
                              <m:t>𝝉</m:t>
                            </m:r>
                          </m:sub>
                          <m:sup>
                            <m:r>
                              <a:rPr lang="en-US" altLang="zh-CN" sz="2400" b="1" i="1">
                                <a:solidFill>
                                  <a:srgbClr val="0000FF"/>
                                </a:solidFill>
                                <a:latin typeface="Cambria Math" panose="02040503050406030204" pitchFamily="18" charset="0"/>
                              </a:rPr>
                              <m:t>𝟒</m:t>
                            </m:r>
                          </m:sup>
                        </m:sSubSup>
                      </m:oMath>
                    </m:oMathPara>
                  </a14:m>
                  <a:endParaRPr lang="zh-CN" altLang="en-US" sz="2400" dirty="0">
                    <a:solidFill>
                      <a:srgbClr val="0000FF"/>
                    </a:solidFill>
                  </a:endParaRPr>
                </a:p>
              </p:txBody>
            </p:sp>
          </mc:Choice>
          <mc:Fallback xmlns="">
            <p:sp>
              <p:nvSpPr>
                <p:cNvPr id="33" name="矩形 32"/>
                <p:cNvSpPr>
                  <a:spLocks noRot="1" noChangeAspect="1" noMove="1" noResize="1" noEditPoints="1" noAdjustHandles="1" noChangeArrowheads="1" noChangeShapeType="1" noTextEdit="1"/>
                </p:cNvSpPr>
                <p:nvPr/>
              </p:nvSpPr>
              <p:spPr>
                <a:xfrm>
                  <a:off x="2353347" y="1522481"/>
                  <a:ext cx="1127103" cy="508473"/>
                </a:xfrm>
                <a:prstGeom prst="rect">
                  <a:avLst/>
                </a:prstGeom>
                <a:blipFill rotWithShape="0">
                  <a:blip r:embed="rId5"/>
                  <a:stretch>
                    <a:fillRect/>
                  </a:stretch>
                </a:blipFill>
              </p:spPr>
              <p:txBody>
                <a:bodyPr/>
                <a:lstStyle/>
                <a:p>
                  <a:r>
                    <a:rPr lang="zh-CN" altLang="en-US">
                      <a:noFill/>
                    </a:rPr>
                    <a:t> </a:t>
                  </a:r>
                </a:p>
              </p:txBody>
            </p:sp>
          </mc:Fallback>
        </mc:AlternateContent>
        <p:sp>
          <p:nvSpPr>
            <p:cNvPr id="18" name="左大括号 17"/>
            <p:cNvSpPr/>
            <p:nvPr/>
          </p:nvSpPr>
          <p:spPr>
            <a:xfrm rot="5400000">
              <a:off x="4996663" y="1187923"/>
              <a:ext cx="303522" cy="2158074"/>
            </a:xfrm>
            <a:prstGeom prst="leftBrace">
              <a:avLst>
                <a:gd name="adj1" fmla="val 0"/>
                <a:gd name="adj2" fmla="val 49473"/>
              </a:avLst>
            </a:prstGeom>
            <a:ln w="28575">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19" name="矩形 18"/>
                <p:cNvSpPr/>
                <p:nvPr/>
              </p:nvSpPr>
              <p:spPr>
                <a:xfrm>
                  <a:off x="4584872" y="1522481"/>
                  <a:ext cx="2135200" cy="47000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CN" sz="2400" b="1" i="1" smtClean="0">
                                <a:solidFill>
                                  <a:srgbClr val="0000FF"/>
                                </a:solidFill>
                                <a:latin typeface="Cambria Math" panose="02040503050406030204" pitchFamily="18" charset="0"/>
                              </a:rPr>
                            </m:ctrlPr>
                          </m:sSupPr>
                          <m:e>
                            <m:r>
                              <a:rPr lang="en-US" altLang="zh-CN" sz="2400" b="1" i="1" smtClean="0">
                                <a:solidFill>
                                  <a:srgbClr val="0000FF"/>
                                </a:solidFill>
                                <a:latin typeface="Cambria Math" panose="02040503050406030204" pitchFamily="18" charset="0"/>
                              </a:rPr>
                              <m:t>𝟓</m:t>
                            </m:r>
                            <m:r>
                              <a:rPr lang="en-US" altLang="zh-CN" sz="2400" b="1" i="1" smtClean="0">
                                <a:solidFill>
                                  <a:srgbClr val="0000FF"/>
                                </a:solidFill>
                                <a:latin typeface="Cambria Math" panose="02040503050406030204" pitchFamily="18" charset="0"/>
                                <a:ea typeface="Cambria Math" panose="02040503050406030204" pitchFamily="18" charset="0"/>
                              </a:rPr>
                              <m:t>×</m:t>
                            </m:r>
                            <m:r>
                              <a:rPr lang="en-US" altLang="zh-CN" sz="2400" b="1" i="1" smtClean="0">
                                <a:solidFill>
                                  <a:srgbClr val="0000FF"/>
                                </a:solidFill>
                                <a:latin typeface="Cambria Math" panose="02040503050406030204" pitchFamily="18" charset="0"/>
                              </a:rPr>
                              <m:t>𝟏𝟎</m:t>
                            </m:r>
                          </m:e>
                          <m:sup>
                            <m:r>
                              <a:rPr lang="en-US" altLang="zh-CN" sz="2400" b="1" i="1" smtClean="0">
                                <a:solidFill>
                                  <a:srgbClr val="0000FF"/>
                                </a:solidFill>
                                <a:latin typeface="Cambria Math" panose="02040503050406030204" pitchFamily="18" charset="0"/>
                              </a:rPr>
                              <m:t>−</m:t>
                            </m:r>
                            <m:r>
                              <a:rPr lang="en-US" altLang="zh-CN" sz="2400" b="1" i="1" smtClean="0">
                                <a:solidFill>
                                  <a:srgbClr val="0000FF"/>
                                </a:solidFill>
                                <a:latin typeface="Cambria Math" panose="02040503050406030204" pitchFamily="18" charset="0"/>
                              </a:rPr>
                              <m:t>𝟏𝟎</m:t>
                            </m:r>
                          </m:sup>
                        </m:sSup>
                        <m:sSup>
                          <m:sSupPr>
                            <m:ctrlPr>
                              <a:rPr lang="en-US" altLang="zh-CN" sz="2400" b="1" i="1" smtClean="0">
                                <a:solidFill>
                                  <a:srgbClr val="0000FF"/>
                                </a:solidFill>
                                <a:latin typeface="Cambria Math" panose="02040503050406030204" pitchFamily="18" charset="0"/>
                              </a:rPr>
                            </m:ctrlPr>
                          </m:sSupPr>
                          <m:e>
                            <m:r>
                              <a:rPr lang="en-US" altLang="zh-CN" sz="2400" b="1" i="0" smtClean="0">
                                <a:solidFill>
                                  <a:srgbClr val="0000FF"/>
                                </a:solidFill>
                                <a:latin typeface="Cambria Math" panose="02040503050406030204" pitchFamily="18" charset="0"/>
                              </a:rPr>
                              <m:t>𝐞𝐕</m:t>
                            </m:r>
                          </m:e>
                          <m:sup>
                            <m:r>
                              <a:rPr lang="en-US" altLang="zh-CN" sz="2400" b="1" i="1" smtClean="0">
                                <a:solidFill>
                                  <a:srgbClr val="0000FF"/>
                                </a:solidFill>
                                <a:latin typeface="Cambria Math" panose="02040503050406030204" pitchFamily="18" charset="0"/>
                              </a:rPr>
                              <m:t>𝟔</m:t>
                            </m:r>
                          </m:sup>
                        </m:sSup>
                      </m:oMath>
                    </m:oMathPara>
                  </a14:m>
                  <a:endParaRPr lang="zh-CN" altLang="en-US" sz="2400" dirty="0">
                    <a:solidFill>
                      <a:srgbClr val="0000FF"/>
                    </a:solidFill>
                  </a:endParaRPr>
                </a:p>
              </p:txBody>
            </p:sp>
          </mc:Choice>
          <mc:Fallback xmlns="">
            <p:sp>
              <p:nvSpPr>
                <p:cNvPr id="19" name="矩形 18"/>
                <p:cNvSpPr>
                  <a:spLocks noRot="1" noChangeAspect="1" noMove="1" noResize="1" noEditPoints="1" noAdjustHandles="1" noChangeArrowheads="1" noChangeShapeType="1" noTextEdit="1"/>
                </p:cNvSpPr>
                <p:nvPr/>
              </p:nvSpPr>
              <p:spPr>
                <a:xfrm>
                  <a:off x="4584872" y="1522481"/>
                  <a:ext cx="2135200" cy="470000"/>
                </a:xfrm>
                <a:prstGeom prst="rect">
                  <a:avLst/>
                </a:prstGeom>
                <a:blipFill rotWithShape="0">
                  <a:blip r:embed="rId6"/>
                  <a:stretch>
                    <a:fillRect/>
                  </a:stretch>
                </a:blipFill>
              </p:spPr>
              <p:txBody>
                <a:bodyPr/>
                <a:lstStyle/>
                <a:p>
                  <a:r>
                    <a:rPr lang="zh-CN" altLang="en-US">
                      <a:noFill/>
                    </a:rPr>
                    <a:t> </a:t>
                  </a:r>
                </a:p>
              </p:txBody>
            </p:sp>
          </mc:Fallback>
        </mc:AlternateContent>
      </p:grpSp>
      <p:pic>
        <p:nvPicPr>
          <p:cNvPr id="2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1764" y="4645320"/>
            <a:ext cx="8820471" cy="1954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mc:Choice xmlns:a14="http://schemas.microsoft.com/office/drawing/2010/main" Requires="a14">
          <p:sp>
            <p:nvSpPr>
              <p:cNvPr id="22" name="文本框 3"/>
              <p:cNvSpPr txBox="1"/>
              <p:nvPr/>
            </p:nvSpPr>
            <p:spPr>
              <a:xfrm>
                <a:off x="23030" y="3743798"/>
                <a:ext cx="9144000" cy="837537"/>
              </a:xfrm>
              <a:prstGeom prst="rect">
                <a:avLst/>
              </a:prstGeom>
              <a:noFill/>
            </p:spPr>
            <p:txBody>
              <a:bodyPr wrap="square" rtlCol="0">
                <a:spAutoFit/>
              </a:bodyPr>
              <a:lstStyle/>
              <a:p>
                <a:r>
                  <a:rPr lang="zh-CN" altLang="en-US" sz="2400" b="1" dirty="0">
                    <a:solidFill>
                      <a:srgbClr val="FF0000"/>
                    </a:solidFill>
                    <a:latin typeface="微软雅黑" panose="020B0503020204020204" pitchFamily="34" charset="-122"/>
                    <a:ea typeface="微软雅黑" panose="020B0503020204020204" pitchFamily="34" charset="-122"/>
                    <a:cs typeface="Aharoni" panose="02010803020104030203" pitchFamily="2" charset="-79"/>
                  </a:rPr>
                  <a:t>跷跷板模型：</a:t>
                </a:r>
                <a:r>
                  <a:rPr lang="zh-CN" altLang="en-US" sz="2400" b="1" dirty="0">
                    <a:latin typeface="微软雅黑" panose="020B0503020204020204" pitchFamily="34" charset="-122"/>
                    <a:ea typeface="微软雅黑" panose="020B0503020204020204" pitchFamily="34" charset="-122"/>
                    <a:cs typeface="Aharoni" panose="02010803020104030203" pitchFamily="2" charset="-79"/>
                  </a:rPr>
                  <a:t>轻中微子质量由重</a:t>
                </a:r>
                <a:r>
                  <a:rPr lang="en-US" altLang="zh-CN" sz="2400" b="1" dirty="0" err="1">
                    <a:latin typeface="微软雅黑" panose="020B0503020204020204" pitchFamily="34" charset="-122"/>
                    <a:ea typeface="微软雅黑" panose="020B0503020204020204" pitchFamily="34" charset="-122"/>
                    <a:cs typeface="Aharoni" panose="02010803020104030203" pitchFamily="2" charset="-79"/>
                  </a:rPr>
                  <a:t>Majorana</a:t>
                </a:r>
                <a:r>
                  <a:rPr lang="zh-CN" altLang="en-US" sz="2400" b="1" dirty="0">
                    <a:latin typeface="微软雅黑" panose="020B0503020204020204" pitchFamily="34" charset="-122"/>
                    <a:ea typeface="微软雅黑" panose="020B0503020204020204" pitchFamily="34" charset="-122"/>
                    <a:cs typeface="Aharoni" panose="02010803020104030203" pitchFamily="2" charset="-79"/>
                  </a:rPr>
                  <a:t>中微子</a:t>
                </a:r>
                <a14:m>
                  <m:oMath xmlns:m="http://schemas.openxmlformats.org/officeDocument/2006/math">
                    <m:sSub>
                      <m:sSubPr>
                        <m:ctrlPr>
                          <a:rPr lang="en-US" altLang="zh-CN" sz="2400" b="1" i="1" smtClean="0">
                            <a:latin typeface="Cambria Math" panose="02040503050406030204" pitchFamily="18" charset="0"/>
                            <a:ea typeface="微软雅黑" panose="020B0503020204020204" pitchFamily="34" charset="-122"/>
                            <a:cs typeface="Aharoni" panose="02010803020104030203" pitchFamily="2" charset="-79"/>
                          </a:rPr>
                        </m:ctrlPr>
                      </m:sSubPr>
                      <m:e>
                        <m:r>
                          <a:rPr lang="en-US" altLang="zh-CN" sz="2400" b="1" i="1" smtClean="0">
                            <a:latin typeface="Cambria Math" panose="02040503050406030204" pitchFamily="18" charset="0"/>
                            <a:ea typeface="微软雅黑" panose="020B0503020204020204" pitchFamily="34" charset="-122"/>
                            <a:cs typeface="Aharoni" panose="02010803020104030203" pitchFamily="2" charset="-79"/>
                          </a:rPr>
                          <m:t>𝑴</m:t>
                        </m:r>
                      </m:e>
                      <m:sub>
                        <m:r>
                          <a:rPr lang="en-US" altLang="zh-CN" sz="2400" b="1" i="1" smtClean="0">
                            <a:latin typeface="Cambria Math" panose="02040503050406030204" pitchFamily="18" charset="0"/>
                            <a:ea typeface="微软雅黑" panose="020B0503020204020204" pitchFamily="34" charset="-122"/>
                            <a:cs typeface="Aharoni" panose="02010803020104030203" pitchFamily="2" charset="-79"/>
                          </a:rPr>
                          <m:t>𝑵</m:t>
                        </m:r>
                      </m:sub>
                    </m:sSub>
                    <m:r>
                      <a:rPr lang="en-US" altLang="zh-CN" sz="2400" b="1" i="1" smtClean="0">
                        <a:latin typeface="Cambria Math" panose="02040503050406030204" pitchFamily="18" charset="0"/>
                        <a:ea typeface="微软雅黑" panose="020B0503020204020204" pitchFamily="34" charset="-122"/>
                        <a:cs typeface="Aharoni" panose="02010803020104030203" pitchFamily="2" charset="-79"/>
                      </a:rPr>
                      <m:t>&gt;</m:t>
                    </m:r>
                    <m:sSup>
                      <m:sSupPr>
                        <m:ctrlPr>
                          <a:rPr lang="en-US" altLang="zh-CN" sz="2400" b="1" i="1" smtClean="0">
                            <a:latin typeface="Cambria Math" panose="02040503050406030204" pitchFamily="18" charset="0"/>
                            <a:ea typeface="微软雅黑" panose="020B0503020204020204" pitchFamily="34" charset="-122"/>
                            <a:cs typeface="Aharoni" panose="02010803020104030203" pitchFamily="2" charset="-79"/>
                          </a:rPr>
                        </m:ctrlPr>
                      </m:sSupPr>
                      <m:e>
                        <m:r>
                          <a:rPr lang="en-US" altLang="zh-CN" sz="2400" b="1" i="1" smtClean="0">
                            <a:latin typeface="Cambria Math" panose="02040503050406030204" pitchFamily="18" charset="0"/>
                            <a:ea typeface="微软雅黑" panose="020B0503020204020204" pitchFamily="34" charset="-122"/>
                            <a:cs typeface="Aharoni" panose="02010803020104030203" pitchFamily="2" charset="-79"/>
                          </a:rPr>
                          <m:t>𝟏𝟎</m:t>
                        </m:r>
                      </m:e>
                      <m:sup>
                        <m:r>
                          <a:rPr lang="en-US" altLang="zh-CN" sz="2400" b="1" i="1" smtClean="0">
                            <a:latin typeface="Cambria Math" panose="02040503050406030204" pitchFamily="18" charset="0"/>
                            <a:ea typeface="微软雅黑" panose="020B0503020204020204" pitchFamily="34" charset="-122"/>
                            <a:cs typeface="Aharoni" panose="02010803020104030203" pitchFamily="2" charset="-79"/>
                          </a:rPr>
                          <m:t>𝟕</m:t>
                        </m:r>
                      </m:sup>
                    </m:sSup>
                    <m:r>
                      <a:rPr lang="en-US" altLang="zh-CN" sz="2400" b="1" i="0" smtClean="0">
                        <a:latin typeface="Cambria Math" panose="02040503050406030204" pitchFamily="18" charset="0"/>
                        <a:ea typeface="微软雅黑" panose="020B0503020204020204" pitchFamily="34" charset="-122"/>
                        <a:cs typeface="Aharoni" panose="02010803020104030203" pitchFamily="2" charset="-79"/>
                      </a:rPr>
                      <m:t>𝐆𝐞𝐕</m:t>
                    </m:r>
                  </m:oMath>
                </a14:m>
                <a:r>
                  <a:rPr lang="zh-CN" altLang="en-US" sz="2400" b="1" dirty="0">
                    <a:latin typeface="微软雅黑" panose="020B0503020204020204" pitchFamily="34" charset="-122"/>
                    <a:ea typeface="微软雅黑" panose="020B0503020204020204" pitchFamily="34" charset="-122"/>
                    <a:cs typeface="Aharoni" panose="02010803020104030203" pitchFamily="2" charset="-79"/>
                  </a:rPr>
                  <a:t>产生，且后者在宇宙早期的衰变生成</a:t>
                </a:r>
                <a:r>
                  <a:rPr lang="zh-CN" altLang="en-US" sz="2400" b="1" dirty="0">
                    <a:solidFill>
                      <a:srgbClr val="FF0000"/>
                    </a:solidFill>
                    <a:latin typeface="微软雅黑" panose="020B0503020204020204" pitchFamily="34" charset="-122"/>
                    <a:ea typeface="微软雅黑" panose="020B0503020204020204" pitchFamily="34" charset="-122"/>
                    <a:cs typeface="Aharoni" panose="02010803020104030203" pitchFamily="2" charset="-79"/>
                  </a:rPr>
                  <a:t>轻子数不对称</a:t>
                </a:r>
                <a:r>
                  <a:rPr lang="zh-CN" altLang="en-US" sz="2400" b="1" dirty="0">
                    <a:latin typeface="微软雅黑" panose="020B0503020204020204" pitchFamily="34" charset="-122"/>
                    <a:ea typeface="微软雅黑" panose="020B0503020204020204" pitchFamily="34" charset="-122"/>
                    <a:cs typeface="Aharoni" panose="02010803020104030203" pitchFamily="2" charset="-79"/>
                  </a:rPr>
                  <a:t>       </a:t>
                </a:r>
                <a:r>
                  <a:rPr lang="zh-CN" altLang="en-US" sz="2400" b="1" dirty="0">
                    <a:solidFill>
                      <a:srgbClr val="FF0000"/>
                    </a:solidFill>
                    <a:latin typeface="微软雅黑" panose="020B0503020204020204" pitchFamily="34" charset="-122"/>
                    <a:ea typeface="微软雅黑" panose="020B0503020204020204" pitchFamily="34" charset="-122"/>
                    <a:cs typeface="Aharoni" panose="02010803020104030203" pitchFamily="2" charset="-79"/>
                  </a:rPr>
                  <a:t>重子数不对称</a:t>
                </a:r>
              </a:p>
            </p:txBody>
          </p:sp>
        </mc:Choice>
        <mc:Fallback>
          <p:sp>
            <p:nvSpPr>
              <p:cNvPr id="22" name="文本框 3"/>
              <p:cNvSpPr txBox="1">
                <a:spLocks noRot="1" noChangeAspect="1" noMove="1" noResize="1" noEditPoints="1" noAdjustHandles="1" noChangeArrowheads="1" noChangeShapeType="1" noTextEdit="1"/>
              </p:cNvSpPr>
              <p:nvPr/>
            </p:nvSpPr>
            <p:spPr>
              <a:xfrm>
                <a:off x="23030" y="3743798"/>
                <a:ext cx="9144000" cy="837537"/>
              </a:xfrm>
              <a:prstGeom prst="rect">
                <a:avLst/>
              </a:prstGeom>
              <a:blipFill>
                <a:blip r:embed="rId8"/>
                <a:stretch>
                  <a:fillRect l="-1067" t="-5072" r="-67" b="-15217"/>
                </a:stretch>
              </a:blipFill>
            </p:spPr>
            <p:txBody>
              <a:bodyPr/>
              <a:lstStyle/>
              <a:p>
                <a:r>
                  <a:rPr lang="zh-CN" altLang="en-US">
                    <a:noFill/>
                  </a:rPr>
                  <a:t> </a:t>
                </a:r>
              </a:p>
            </p:txBody>
          </p:sp>
        </mc:Fallback>
      </mc:AlternateContent>
      <p:sp>
        <p:nvSpPr>
          <p:cNvPr id="3" name="右箭头 2"/>
          <p:cNvSpPr/>
          <p:nvPr/>
        </p:nvSpPr>
        <p:spPr>
          <a:xfrm>
            <a:off x="6589982" y="4162566"/>
            <a:ext cx="445823" cy="330436"/>
          </a:xfrm>
          <a:prstGeom prst="rightArrow">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标题 1">
            <a:extLst>
              <a:ext uri="{FF2B5EF4-FFF2-40B4-BE49-F238E27FC236}">
                <a16:creationId xmlns:a16="http://schemas.microsoft.com/office/drawing/2014/main" id="{C994CC95-A913-431F-96BD-F0AA9DD71647}"/>
              </a:ext>
            </a:extLst>
          </p:cNvPr>
          <p:cNvSpPr>
            <a:spLocks noGrp="1"/>
          </p:cNvSpPr>
          <p:nvPr>
            <p:ph type="title"/>
          </p:nvPr>
        </p:nvSpPr>
        <p:spPr>
          <a:xfrm>
            <a:off x="628650" y="187327"/>
            <a:ext cx="7886700" cy="681796"/>
          </a:xfrm>
        </p:spPr>
        <p:txBody>
          <a:bodyPr>
            <a:normAutofit/>
          </a:bodyPr>
          <a:lstStyle/>
          <a:p>
            <a:r>
              <a:rPr lang="en-US" altLang="zh-CN" dirty="0"/>
              <a:t>3</a:t>
            </a:r>
            <a:r>
              <a:rPr lang="zh-CN" altLang="en-US" dirty="0"/>
              <a:t>）</a:t>
            </a:r>
            <a:r>
              <a:rPr lang="en-US" altLang="zh-CN" dirty="0"/>
              <a:t>CP</a:t>
            </a:r>
            <a:r>
              <a:rPr lang="zh-CN" altLang="en-US" dirty="0"/>
              <a:t>破坏：轻子生成机制 </a:t>
            </a:r>
            <a:r>
              <a:rPr lang="zh-CN" altLang="en-US" dirty="0">
                <a:solidFill>
                  <a:schemeClr val="tx2"/>
                </a:solidFill>
              </a:rPr>
              <a:t>？？</a:t>
            </a:r>
          </a:p>
        </p:txBody>
      </p:sp>
    </p:spTree>
    <p:extLst>
      <p:ext uri="{BB962C8B-B14F-4D97-AF65-F5344CB8AC3E}">
        <p14:creationId xmlns:p14="http://schemas.microsoft.com/office/powerpoint/2010/main" val="8337738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BCD383-4333-488D-91D5-ACE32C125B50}"/>
              </a:ext>
            </a:extLst>
          </p:cNvPr>
          <p:cNvSpPr>
            <a:spLocks noGrp="1"/>
          </p:cNvSpPr>
          <p:nvPr>
            <p:ph type="title"/>
          </p:nvPr>
        </p:nvSpPr>
        <p:spPr>
          <a:xfrm>
            <a:off x="628650" y="187326"/>
            <a:ext cx="7886700" cy="777873"/>
          </a:xfrm>
        </p:spPr>
        <p:txBody>
          <a:bodyPr/>
          <a:lstStyle/>
          <a:p>
            <a:r>
              <a:rPr lang="zh-CN" altLang="en-US" dirty="0"/>
              <a:t>物质</a:t>
            </a:r>
            <a:r>
              <a:rPr lang="en-US" altLang="zh-CN" dirty="0"/>
              <a:t>-</a:t>
            </a:r>
            <a:r>
              <a:rPr lang="zh-CN" altLang="en-US" dirty="0"/>
              <a:t>反物质不对称问题</a:t>
            </a:r>
          </a:p>
        </p:txBody>
      </p:sp>
      <p:sp>
        <p:nvSpPr>
          <p:cNvPr id="4" name="灯片编号占位符 3">
            <a:extLst>
              <a:ext uri="{FF2B5EF4-FFF2-40B4-BE49-F238E27FC236}">
                <a16:creationId xmlns:a16="http://schemas.microsoft.com/office/drawing/2014/main" id="{80DB9916-F20E-48B7-9900-F8C7B3274FC6}"/>
              </a:ext>
            </a:extLst>
          </p:cNvPr>
          <p:cNvSpPr>
            <a:spLocks noGrp="1"/>
          </p:cNvSpPr>
          <p:nvPr>
            <p:ph type="sldNum" sz="quarter" idx="12"/>
          </p:nvPr>
        </p:nvSpPr>
        <p:spPr/>
        <p:txBody>
          <a:bodyPr/>
          <a:lstStyle/>
          <a:p>
            <a:fld id="{388DE409-4DD8-445D-B2DE-91D4FE41AAD9}" type="slidenum">
              <a:rPr lang="zh-CN" altLang="en-US" smtClean="0"/>
              <a:pPr/>
              <a:t>12</a:t>
            </a:fld>
            <a:endParaRPr lang="zh-CN" altLang="en-US" dirty="0"/>
          </a:p>
        </p:txBody>
      </p:sp>
      <p:sp>
        <p:nvSpPr>
          <p:cNvPr id="5" name="内容占位符 4">
            <a:extLst>
              <a:ext uri="{FF2B5EF4-FFF2-40B4-BE49-F238E27FC236}">
                <a16:creationId xmlns:a16="http://schemas.microsoft.com/office/drawing/2014/main" id="{F568213F-F53A-4B3E-9E5B-25A4F82BFB13}"/>
              </a:ext>
            </a:extLst>
          </p:cNvPr>
          <p:cNvSpPr>
            <a:spLocks noGrp="1"/>
          </p:cNvSpPr>
          <p:nvPr>
            <p:ph idx="1"/>
          </p:nvPr>
        </p:nvSpPr>
        <p:spPr>
          <a:xfrm>
            <a:off x="628650" y="1181100"/>
            <a:ext cx="8058150" cy="5232202"/>
          </a:xfrm>
          <a:prstGeom prst="rect">
            <a:avLst/>
          </a:prstGeom>
        </p:spPr>
        <p:txBody>
          <a:bodyPr wrap="square">
            <a:spAutoFit/>
          </a:bodyPr>
          <a:lstStyle/>
          <a:p>
            <a:pPr marL="0" indent="0">
              <a:lnSpc>
                <a:spcPct val="100000"/>
              </a:lnSpc>
              <a:spcBef>
                <a:spcPts val="1200"/>
              </a:spcBef>
              <a:spcAft>
                <a:spcPts val="600"/>
              </a:spcAft>
              <a:buNone/>
            </a:pPr>
            <a:r>
              <a:rPr lang="zh-CN" altLang="en-US" sz="2800" b="1" dirty="0">
                <a:solidFill>
                  <a:schemeClr val="tx2"/>
                </a:solidFill>
                <a:latin typeface="微软雅黑" panose="020B0503020204020204" pitchFamily="34" charset="-122"/>
                <a:ea typeface="微软雅黑" panose="020B0503020204020204" pitchFamily="34" charset="-122"/>
              </a:rPr>
              <a:t>萨哈洛夫</a:t>
            </a:r>
            <a:r>
              <a:rPr lang="en-US" altLang="zh-CN" sz="2800" b="1" dirty="0">
                <a:solidFill>
                  <a:schemeClr val="tx2"/>
                </a:solidFill>
                <a:latin typeface="微软雅黑" panose="020B0503020204020204" pitchFamily="34" charset="-122"/>
                <a:ea typeface="微软雅黑" panose="020B0503020204020204" pitchFamily="34" charset="-122"/>
              </a:rPr>
              <a:t>3</a:t>
            </a:r>
            <a:r>
              <a:rPr lang="zh-CN" altLang="en-US" sz="2800" b="1" dirty="0">
                <a:solidFill>
                  <a:schemeClr val="tx2"/>
                </a:solidFill>
                <a:latin typeface="微软雅黑" panose="020B0503020204020204" pitchFamily="34" charset="-122"/>
                <a:ea typeface="微软雅黑" panose="020B0503020204020204" pitchFamily="34" charset="-122"/>
              </a:rPr>
              <a:t>条件（</a:t>
            </a:r>
            <a:r>
              <a:rPr lang="en-US" altLang="zh-CN" sz="2800" b="1" dirty="0">
                <a:solidFill>
                  <a:schemeClr val="tx2"/>
                </a:solidFill>
                <a:latin typeface="微软雅黑" panose="020B0503020204020204" pitchFamily="34" charset="-122"/>
                <a:ea typeface="微软雅黑" panose="020B0503020204020204" pitchFamily="34" charset="-122"/>
              </a:rPr>
              <a:t>1966</a:t>
            </a:r>
            <a:r>
              <a:rPr lang="zh-CN" altLang="en-US" sz="2800" b="1" dirty="0">
                <a:solidFill>
                  <a:schemeClr val="tx2"/>
                </a:solidFill>
                <a:latin typeface="微软雅黑" panose="020B0503020204020204" pitchFamily="34" charset="-122"/>
                <a:ea typeface="微软雅黑" panose="020B0503020204020204" pitchFamily="34" charset="-122"/>
              </a:rPr>
              <a:t>）：</a:t>
            </a:r>
            <a:endParaRPr lang="en-US" altLang="zh-CN" sz="2800" b="1" dirty="0">
              <a:solidFill>
                <a:schemeClr val="tx2"/>
              </a:solidFill>
              <a:latin typeface="微软雅黑" panose="020B0503020204020204" pitchFamily="34" charset="-122"/>
              <a:ea typeface="微软雅黑" panose="020B0503020204020204" pitchFamily="34" charset="-122"/>
            </a:endParaRPr>
          </a:p>
          <a:p>
            <a:pPr>
              <a:lnSpc>
                <a:spcPct val="100000"/>
              </a:lnSpc>
              <a:spcBef>
                <a:spcPts val="1200"/>
              </a:spcBef>
              <a:spcAft>
                <a:spcPts val="600"/>
              </a:spcAft>
              <a:buFont typeface="Arial" panose="020B0604020202020204" pitchFamily="34" charset="0"/>
              <a:buChar char="•"/>
            </a:pPr>
            <a:r>
              <a:rPr lang="zh-CN" altLang="en-US" sz="2800" b="1" dirty="0">
                <a:solidFill>
                  <a:schemeClr val="tx2"/>
                </a:solidFill>
                <a:latin typeface="微软雅黑" panose="020B0503020204020204" pitchFamily="34" charset="-122"/>
                <a:ea typeface="微软雅黑" panose="020B0503020204020204" pitchFamily="34" charset="-122"/>
              </a:rPr>
              <a:t> 存在重子数不守恒的过程</a:t>
            </a:r>
            <a:r>
              <a:rPr lang="zh-CN" altLang="en-US" sz="2800" b="1" dirty="0">
                <a:solidFill>
                  <a:schemeClr val="accent1">
                    <a:lumMod val="50000"/>
                  </a:schemeClr>
                </a:solidFill>
                <a:latin typeface="微软雅黑" panose="020B0503020204020204" pitchFamily="34" charset="-122"/>
                <a:ea typeface="微软雅黑" panose="020B0503020204020204" pitchFamily="34" charset="-122"/>
              </a:rPr>
              <a:t>（符合条件）</a:t>
            </a:r>
          </a:p>
          <a:p>
            <a:pPr>
              <a:lnSpc>
                <a:spcPct val="100000"/>
              </a:lnSpc>
              <a:spcBef>
                <a:spcPts val="1200"/>
              </a:spcBef>
              <a:spcAft>
                <a:spcPts val="600"/>
              </a:spcAft>
            </a:pPr>
            <a:r>
              <a:rPr lang="zh-CN" altLang="en-US" b="1" dirty="0">
                <a:solidFill>
                  <a:schemeClr val="tx2"/>
                </a:solidFill>
                <a:latin typeface="微软雅黑" panose="020B0503020204020204" pitchFamily="34" charset="-122"/>
              </a:rPr>
              <a:t> 偏离热平衡</a:t>
            </a:r>
            <a:r>
              <a:rPr lang="zh-CN" altLang="en-US" b="1" dirty="0">
                <a:solidFill>
                  <a:schemeClr val="accent1">
                    <a:lumMod val="50000"/>
                  </a:schemeClr>
                </a:solidFill>
                <a:latin typeface="微软雅黑" panose="020B0503020204020204" pitchFamily="34" charset="-122"/>
              </a:rPr>
              <a:t>（原则上可以符合，实际上不符合，因为</a:t>
            </a:r>
            <a:r>
              <a:rPr lang="en-US" altLang="zh-CN" b="1" dirty="0">
                <a:solidFill>
                  <a:schemeClr val="accent1">
                    <a:lumMod val="50000"/>
                  </a:schemeClr>
                </a:solidFill>
                <a:latin typeface="微软雅黑" panose="020B0503020204020204" pitchFamily="34" charset="-122"/>
              </a:rPr>
              <a:t>Higgs</a:t>
            </a:r>
            <a:r>
              <a:rPr lang="zh-CN" altLang="en-US" b="1" dirty="0">
                <a:solidFill>
                  <a:schemeClr val="accent1">
                    <a:lumMod val="50000"/>
                  </a:schemeClr>
                </a:solidFill>
                <a:latin typeface="微软雅黑" panose="020B0503020204020204" pitchFamily="34" charset="-122"/>
              </a:rPr>
              <a:t>质量为</a:t>
            </a:r>
            <a:r>
              <a:rPr lang="en-US" altLang="zh-CN" b="1" dirty="0">
                <a:solidFill>
                  <a:schemeClr val="accent1">
                    <a:lumMod val="50000"/>
                  </a:schemeClr>
                </a:solidFill>
                <a:latin typeface="微软雅黑" panose="020B0503020204020204" pitchFamily="34" charset="-122"/>
              </a:rPr>
              <a:t>125 GeV</a:t>
            </a:r>
            <a:r>
              <a:rPr lang="zh-CN" altLang="en-US" b="1" dirty="0">
                <a:solidFill>
                  <a:schemeClr val="accent1">
                    <a:lumMod val="50000"/>
                  </a:schemeClr>
                </a:solidFill>
                <a:latin typeface="微软雅黑" panose="020B0503020204020204" pitchFamily="34" charset="-122"/>
              </a:rPr>
              <a:t>）</a:t>
            </a:r>
          </a:p>
          <a:p>
            <a:pPr>
              <a:lnSpc>
                <a:spcPct val="100000"/>
              </a:lnSpc>
              <a:spcBef>
                <a:spcPts val="1200"/>
              </a:spcBef>
              <a:spcAft>
                <a:spcPts val="600"/>
              </a:spcAft>
              <a:buFont typeface="Arial" panose="020B0604020202020204" pitchFamily="34" charset="0"/>
              <a:buChar char="•"/>
            </a:pPr>
            <a:r>
              <a:rPr lang="en-US" altLang="zh-CN" sz="2800" b="1" dirty="0">
                <a:solidFill>
                  <a:schemeClr val="tx2"/>
                </a:solidFill>
                <a:latin typeface="微软雅黑" panose="020B0503020204020204" pitchFamily="34" charset="-122"/>
                <a:ea typeface="微软雅黑" panose="020B0503020204020204" pitchFamily="34" charset="-122"/>
              </a:rPr>
              <a:t> C</a:t>
            </a:r>
            <a:r>
              <a:rPr lang="zh-CN" altLang="en-US" sz="2800" b="1" dirty="0">
                <a:solidFill>
                  <a:schemeClr val="tx2"/>
                </a:solidFill>
                <a:latin typeface="微软雅黑" panose="020B0503020204020204" pitchFamily="34" charset="-122"/>
                <a:ea typeface="微软雅黑" panose="020B0503020204020204" pitchFamily="34" charset="-122"/>
              </a:rPr>
              <a:t>和</a:t>
            </a:r>
            <a:r>
              <a:rPr lang="en-US" altLang="zh-CN" sz="2800" b="1" dirty="0">
                <a:solidFill>
                  <a:schemeClr val="tx2"/>
                </a:solidFill>
                <a:latin typeface="微软雅黑" panose="020B0503020204020204" pitchFamily="34" charset="-122"/>
                <a:ea typeface="微软雅黑" panose="020B0503020204020204" pitchFamily="34" charset="-122"/>
              </a:rPr>
              <a:t>CP</a:t>
            </a:r>
            <a:r>
              <a:rPr lang="zh-CN" altLang="en-US" sz="2800" b="1" dirty="0">
                <a:solidFill>
                  <a:schemeClr val="tx2"/>
                </a:solidFill>
                <a:latin typeface="微软雅黑" panose="020B0503020204020204" pitchFamily="34" charset="-122"/>
                <a:ea typeface="微软雅黑" panose="020B0503020204020204" pitchFamily="34" charset="-122"/>
              </a:rPr>
              <a:t>对称性的破坏</a:t>
            </a:r>
            <a:endParaRPr lang="en-US" altLang="zh-CN" b="1" dirty="0">
              <a:solidFill>
                <a:schemeClr val="tx2"/>
              </a:solidFill>
              <a:latin typeface="微软雅黑" panose="020B0503020204020204" pitchFamily="34" charset="-122"/>
            </a:endParaRPr>
          </a:p>
          <a:p>
            <a:pPr lvl="1">
              <a:lnSpc>
                <a:spcPct val="100000"/>
              </a:lnSpc>
              <a:spcBef>
                <a:spcPts val="1200"/>
              </a:spcBef>
            </a:pPr>
            <a:r>
              <a:rPr lang="zh-CN" altLang="en-US" sz="2800" b="1" dirty="0">
                <a:solidFill>
                  <a:srgbClr val="C00000"/>
                </a:solidFill>
                <a:latin typeface="微软雅黑" panose="020B0503020204020204" pitchFamily="34" charset="-122"/>
                <a:ea typeface="微软雅黑" panose="020B0503020204020204" pitchFamily="34" charset="-122"/>
              </a:rPr>
              <a:t>需要中微子有大的</a:t>
            </a:r>
            <a:r>
              <a:rPr lang="en-US" altLang="zh-CN" sz="2800" b="1" dirty="0">
                <a:solidFill>
                  <a:srgbClr val="C00000"/>
                </a:solidFill>
                <a:latin typeface="微软雅黑" panose="020B0503020204020204" pitchFamily="34" charset="-122"/>
                <a:ea typeface="微软雅黑" panose="020B0503020204020204" pitchFamily="34" charset="-122"/>
              </a:rPr>
              <a:t>CP</a:t>
            </a:r>
            <a:r>
              <a:rPr lang="zh-CN" altLang="en-US" sz="2800" b="1" dirty="0">
                <a:solidFill>
                  <a:srgbClr val="C00000"/>
                </a:solidFill>
                <a:latin typeface="微软雅黑" panose="020B0503020204020204" pitchFamily="34" charset="-122"/>
                <a:ea typeface="微软雅黑" panose="020B0503020204020204" pitchFamily="34" charset="-122"/>
              </a:rPr>
              <a:t>破坏效应</a:t>
            </a:r>
            <a:r>
              <a:rPr lang="zh-CN" altLang="en-US" sz="2800" b="1" dirty="0">
                <a:solidFill>
                  <a:srgbClr val="C00000"/>
                </a:solidFill>
                <a:latin typeface="微软雅黑" panose="020B0503020204020204" pitchFamily="34" charset="-122"/>
              </a:rPr>
              <a:t>（</a:t>
            </a:r>
            <a:r>
              <a:rPr lang="zh-CN" altLang="en-US" sz="2800" b="1" dirty="0">
                <a:solidFill>
                  <a:srgbClr val="C00000"/>
                </a:solidFill>
                <a:latin typeface="微软雅黑" panose="020B0503020204020204" pitchFamily="34" charset="-122"/>
                <a:ea typeface="微软雅黑" panose="020B0503020204020204" pitchFamily="34" charset="-122"/>
              </a:rPr>
              <a:t>振荡出</a:t>
            </a:r>
            <a:r>
              <a:rPr lang="en-US" altLang="zh-CN" sz="2800" b="1" dirty="0">
                <a:solidFill>
                  <a:srgbClr val="C00000"/>
                </a:solidFill>
                <a:latin typeface="微软雅黑" panose="020B0503020204020204" pitchFamily="34" charset="-122"/>
                <a:ea typeface="微软雅黑" panose="020B0503020204020204" pitchFamily="34" charset="-122"/>
              </a:rPr>
              <a:t>CP</a:t>
            </a:r>
            <a:r>
              <a:rPr lang="zh-CN" altLang="en-US" sz="2800" b="1" dirty="0">
                <a:solidFill>
                  <a:srgbClr val="C00000"/>
                </a:solidFill>
                <a:latin typeface="微软雅黑" panose="020B0503020204020204" pitchFamily="34" charset="-122"/>
                <a:ea typeface="微软雅黑" panose="020B0503020204020204" pitchFamily="34" charset="-122"/>
              </a:rPr>
              <a:t>）</a:t>
            </a:r>
            <a:endParaRPr lang="en-US" altLang="zh-CN" sz="2800" b="1" dirty="0">
              <a:solidFill>
                <a:srgbClr val="C00000"/>
              </a:solidFill>
              <a:latin typeface="微软雅黑" panose="020B0503020204020204" pitchFamily="34" charset="-122"/>
              <a:ea typeface="微软雅黑" panose="020B0503020204020204" pitchFamily="34" charset="-122"/>
            </a:endParaRPr>
          </a:p>
          <a:p>
            <a:pPr marL="1371600" lvl="3" indent="0">
              <a:lnSpc>
                <a:spcPct val="100000"/>
              </a:lnSpc>
              <a:spcBef>
                <a:spcPts val="1200"/>
              </a:spcBef>
              <a:buNone/>
            </a:pPr>
            <a:r>
              <a:rPr lang="en-US" altLang="zh-CN" sz="2800" b="1" dirty="0">
                <a:latin typeface="微软雅黑" panose="020B0503020204020204" pitchFamily="34" charset="-122"/>
                <a:sym typeface="Wingdings" panose="05000000000000000000" pitchFamily="2" charset="2"/>
              </a:rPr>
              <a:t>          </a:t>
            </a:r>
            <a:r>
              <a:rPr lang="zh-CN" altLang="en-US" sz="2800" b="1" dirty="0">
                <a:latin typeface="微软雅黑" panose="020B0503020204020204" pitchFamily="34" charset="-122"/>
              </a:rPr>
              <a:t>目前实验能验证的第一步</a:t>
            </a:r>
            <a:endParaRPr lang="en-US" altLang="zh-CN" sz="2800" b="1" dirty="0">
              <a:latin typeface="微软雅黑" panose="020B0503020204020204" pitchFamily="34" charset="-122"/>
            </a:endParaRPr>
          </a:p>
          <a:p>
            <a:pPr lvl="1">
              <a:lnSpc>
                <a:spcPct val="100000"/>
              </a:lnSpc>
              <a:spcBef>
                <a:spcPts val="1200"/>
              </a:spcBef>
            </a:pPr>
            <a:r>
              <a:rPr lang="zh-CN" altLang="en-US" b="1" dirty="0">
                <a:solidFill>
                  <a:schemeClr val="accent1">
                    <a:lumMod val="50000"/>
                  </a:schemeClr>
                </a:solidFill>
                <a:latin typeface="微软雅黑" panose="020B0503020204020204" pitchFamily="34" charset="-122"/>
              </a:rPr>
              <a:t>需要重马约拉那中微子和</a:t>
            </a:r>
            <a:r>
              <a:rPr lang="zh-CN" altLang="en-US" b="1" dirty="0">
                <a:solidFill>
                  <a:schemeClr val="accent1">
                    <a:lumMod val="50000"/>
                  </a:schemeClr>
                </a:solidFill>
                <a:latin typeface="微软雅黑" panose="020B0503020204020204" pitchFamily="34" charset="-122"/>
                <a:cs typeface="Aharoni" panose="02010803020104030203" pitchFamily="2" charset="-79"/>
              </a:rPr>
              <a:t>跷跷板机制</a:t>
            </a:r>
            <a:endParaRPr lang="en-US" altLang="zh-CN" b="1" dirty="0">
              <a:solidFill>
                <a:schemeClr val="accent1">
                  <a:lumMod val="50000"/>
                </a:schemeClr>
              </a:solidFill>
              <a:latin typeface="微软雅黑" panose="020B0503020204020204" pitchFamily="34" charset="-122"/>
              <a:cs typeface="Aharoni" panose="02010803020104030203" pitchFamily="2" charset="-79"/>
            </a:endParaRPr>
          </a:p>
          <a:p>
            <a:pPr lvl="1">
              <a:lnSpc>
                <a:spcPct val="100000"/>
              </a:lnSpc>
              <a:spcBef>
                <a:spcPts val="1200"/>
              </a:spcBef>
            </a:pPr>
            <a:r>
              <a:rPr lang="zh-CN" altLang="en-US" b="1" dirty="0">
                <a:solidFill>
                  <a:schemeClr val="accent1">
                    <a:lumMod val="50000"/>
                  </a:schemeClr>
                </a:solidFill>
                <a:latin typeface="微软雅黑" panose="020B0503020204020204" pitchFamily="34" charset="-122"/>
                <a:cs typeface="Aharoni" panose="02010803020104030203" pitchFamily="2" charset="-79"/>
              </a:rPr>
              <a:t>否则，需要其他机制</a:t>
            </a:r>
            <a:endParaRPr lang="zh-CN" altLang="en-US" b="1" dirty="0">
              <a:solidFill>
                <a:schemeClr val="accent1">
                  <a:lumMod val="50000"/>
                </a:schemeClr>
              </a:solidFill>
              <a:latin typeface="微软雅黑" panose="020B0503020204020204" pitchFamily="34" charset="-122"/>
            </a:endParaRPr>
          </a:p>
        </p:txBody>
      </p:sp>
    </p:spTree>
    <p:extLst>
      <p:ext uri="{BB962C8B-B14F-4D97-AF65-F5344CB8AC3E}">
        <p14:creationId xmlns:p14="http://schemas.microsoft.com/office/powerpoint/2010/main" val="14014946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zh-CN" altLang="en-US" dirty="0">
                <a:latin typeface="Times New Roman" panose="02020603050405020304" pitchFamily="18" charset="0"/>
                <a:cs typeface="Times New Roman" panose="02020603050405020304" pitchFamily="18" charset="0"/>
              </a:rPr>
              <a:t>物质世界的最“</a:t>
            </a:r>
            <a:r>
              <a:rPr lang="zh-CN" altLang="en-US" dirty="0">
                <a:solidFill>
                  <a:schemeClr val="accent4">
                    <a:lumMod val="50000"/>
                  </a:schemeClr>
                </a:solidFill>
                <a:latin typeface="Times New Roman" panose="02020603050405020304" pitchFamily="18" charset="0"/>
                <a:cs typeface="Times New Roman" panose="02020603050405020304" pitchFamily="18" charset="0"/>
              </a:rPr>
              <a:t>小</a:t>
            </a:r>
            <a:r>
              <a:rPr lang="zh-CN" altLang="en-US" dirty="0">
                <a:latin typeface="Times New Roman" panose="02020603050405020304" pitchFamily="18" charset="0"/>
                <a:cs typeface="Times New Roman" panose="02020603050405020304" pitchFamily="18" charset="0"/>
              </a:rPr>
              <a:t>”组成</a:t>
            </a:r>
          </a:p>
        </p:txBody>
      </p:sp>
      <p:pic>
        <p:nvPicPr>
          <p:cNvPr id="4" name="内容占位符 3"/>
          <p:cNvPicPr>
            <a:picLocks noGrp="1" noChangeAspect="1"/>
          </p:cNvPicPr>
          <p:nvPr>
            <p:ph idx="1"/>
          </p:nvPr>
        </p:nvPicPr>
        <p:blipFill rotWithShape="1">
          <a:blip r:embed="rId2" cstate="screen">
            <a:extLst>
              <a:ext uri="{28A0092B-C50C-407E-A947-70E740481C1C}">
                <a14:useLocalDpi xmlns:a14="http://schemas.microsoft.com/office/drawing/2010/main" val="0"/>
              </a:ext>
            </a:extLst>
          </a:blip>
          <a:srcRect/>
          <a:stretch/>
        </p:blipFill>
        <p:spPr>
          <a:xfrm>
            <a:off x="5728040" y="1139643"/>
            <a:ext cx="1371600" cy="1371600"/>
          </a:xfrm>
        </p:spPr>
      </p:pic>
      <p:pic>
        <p:nvPicPr>
          <p:cNvPr id="7" name="内容占位符 4"/>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bwMode="auto">
          <a:xfrm>
            <a:off x="136451" y="1139643"/>
            <a:ext cx="5391316" cy="4974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圆角矩形 16"/>
          <p:cNvSpPr/>
          <p:nvPr/>
        </p:nvSpPr>
        <p:spPr>
          <a:xfrm>
            <a:off x="451024" y="4486274"/>
            <a:ext cx="2063575" cy="61436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TextBox 2"/>
          <p:cNvSpPr txBox="1"/>
          <p:nvPr/>
        </p:nvSpPr>
        <p:spPr>
          <a:xfrm>
            <a:off x="960934" y="6154044"/>
            <a:ext cx="3339604" cy="461665"/>
          </a:xfrm>
          <a:prstGeom prst="rect">
            <a:avLst/>
          </a:prstGeom>
          <a:noFill/>
        </p:spPr>
        <p:txBody>
          <a:bodyPr wrap="square" rtlCol="0">
            <a:spAutoFit/>
          </a:bodyPr>
          <a:lstStyle/>
          <a:p>
            <a:pPr algn="ctr"/>
            <a:r>
              <a:rPr lang="zh-CN" altLang="en-US" sz="2400" dirty="0">
                <a:solidFill>
                  <a:srgbClr val="0070C0"/>
                </a:solidFill>
                <a:latin typeface="微软雅黑" panose="020B0503020204020204" pitchFamily="34" charset="-122"/>
                <a:ea typeface="微软雅黑" panose="020B0503020204020204" pitchFamily="34" charset="-122"/>
              </a:rPr>
              <a:t>标准模型中的基本粒子</a:t>
            </a:r>
          </a:p>
        </p:txBody>
      </p:sp>
      <p:pic>
        <p:nvPicPr>
          <p:cNvPr id="38" name="内容占位符 3"/>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7414213" y="1139643"/>
            <a:ext cx="1409700" cy="1371600"/>
          </a:xfrm>
          <a:prstGeom prst="rect">
            <a:avLst/>
          </a:prstGeom>
        </p:spPr>
      </p:pic>
      <p:sp>
        <p:nvSpPr>
          <p:cNvPr id="27" name="文本框 26"/>
          <p:cNvSpPr txBox="1"/>
          <p:nvPr/>
        </p:nvSpPr>
        <p:spPr>
          <a:xfrm>
            <a:off x="6013784" y="2596973"/>
            <a:ext cx="928688" cy="461665"/>
          </a:xfrm>
          <a:prstGeom prst="rect">
            <a:avLst/>
          </a:prstGeom>
          <a:noFill/>
        </p:spPr>
        <p:txBody>
          <a:bodyPr wrap="square" rtlCol="0">
            <a:spAutoFit/>
          </a:bodyPr>
          <a:lstStyle/>
          <a:p>
            <a:pPr algn="ctr"/>
            <a:r>
              <a:rPr lang="zh-CN" altLang="en-US" sz="2400" dirty="0">
                <a:latin typeface="微软雅黑" panose="020B0503020204020204" pitchFamily="34" charset="-122"/>
                <a:ea typeface="微软雅黑" panose="020B0503020204020204" pitchFamily="34" charset="-122"/>
              </a:rPr>
              <a:t>质子</a:t>
            </a:r>
          </a:p>
        </p:txBody>
      </p:sp>
      <p:sp>
        <p:nvSpPr>
          <p:cNvPr id="44" name="文本框 43"/>
          <p:cNvSpPr txBox="1"/>
          <p:nvPr/>
        </p:nvSpPr>
        <p:spPr>
          <a:xfrm>
            <a:off x="7654719" y="2596973"/>
            <a:ext cx="928688" cy="461665"/>
          </a:xfrm>
          <a:prstGeom prst="rect">
            <a:avLst/>
          </a:prstGeom>
          <a:noFill/>
        </p:spPr>
        <p:txBody>
          <a:bodyPr wrap="square" rtlCol="0">
            <a:spAutoFit/>
          </a:bodyPr>
          <a:lstStyle/>
          <a:p>
            <a:pPr algn="ctr"/>
            <a:r>
              <a:rPr lang="zh-CN" altLang="en-US" sz="2400" dirty="0">
                <a:latin typeface="微软雅黑" panose="020B0503020204020204" pitchFamily="34" charset="-122"/>
                <a:ea typeface="微软雅黑" panose="020B0503020204020204" pitchFamily="34" charset="-122"/>
              </a:rPr>
              <a:t>中子</a:t>
            </a:r>
          </a:p>
        </p:txBody>
      </p:sp>
      <p:sp>
        <p:nvSpPr>
          <p:cNvPr id="45" name="内容占位符 2"/>
          <p:cNvSpPr txBox="1">
            <a:spLocks/>
          </p:cNvSpPr>
          <p:nvPr/>
        </p:nvSpPr>
        <p:spPr>
          <a:xfrm>
            <a:off x="5728040" y="3204717"/>
            <a:ext cx="3215935" cy="3410992"/>
          </a:xfrm>
          <a:prstGeom prst="rect">
            <a:avLst/>
          </a:prstGeom>
        </p:spPr>
        <p:txBody>
          <a:bodyPr vert="horz" lIns="91440" tIns="45720" rIns="91440" bIns="45720" rtlCol="0">
            <a:normAutofit/>
          </a:bodyPr>
          <a:lstStyle>
            <a:lvl1pPr marL="324000" indent="-324000" algn="l" defTabSz="914400" rtl="0" eaLnBrk="1" latinLnBrk="0" hangingPunct="1">
              <a:lnSpc>
                <a:spcPct val="100000"/>
              </a:lnSpc>
              <a:spcBef>
                <a:spcPts val="600"/>
              </a:spcBef>
              <a:buClr>
                <a:srgbClr val="FF9900"/>
              </a:buClr>
              <a:buSzPct val="75000"/>
              <a:buFont typeface="Wingdings" panose="05000000000000000000" pitchFamily="2" charset="2"/>
              <a:buChar char="u"/>
              <a:defRPr sz="2800" kern="1200" baseline="0">
                <a:solidFill>
                  <a:schemeClr val="tx2">
                    <a:lumMod val="75000"/>
                  </a:schemeClr>
                </a:solidFill>
                <a:latin typeface="Times New Roman" panose="02020603050405020304" pitchFamily="18" charset="0"/>
                <a:ea typeface="微软雅黑" panose="020B0503020204020204" pitchFamily="34" charset="-122"/>
                <a:cs typeface="+mn-cs"/>
              </a:defRPr>
            </a:lvl1pPr>
            <a:lvl2pPr marL="685800" indent="-228600" algn="l" defTabSz="914400" rtl="0" eaLnBrk="1" latinLnBrk="0" hangingPunct="1">
              <a:lnSpc>
                <a:spcPct val="90000"/>
              </a:lnSpc>
              <a:spcBef>
                <a:spcPts val="500"/>
              </a:spcBef>
              <a:buClr>
                <a:srgbClr val="CC0099"/>
              </a:buClr>
              <a:buFont typeface="Wingdings" panose="05000000000000000000" pitchFamily="2" charset="2"/>
              <a:buChar char=""/>
              <a:defRPr sz="2400" kern="1200" baseline="0">
                <a:solidFill>
                  <a:schemeClr val="accent1">
                    <a:lumMod val="50000"/>
                  </a:schemeClr>
                </a:solidFill>
                <a:latin typeface="Times New Roman" panose="02020603050405020304" pitchFamily="18" charset="0"/>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accent3">
                    <a:lumMod val="75000"/>
                  </a:schemeClr>
                </a:solidFill>
                <a:latin typeface="Times New Roman" panose="02020603050405020304" pitchFamily="18" charset="0"/>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Times New Roman" panose="02020603050405020304" pitchFamily="18" charset="0"/>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Times New Roman" panose="02020603050405020304" pitchFamily="18"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b="1" dirty="0"/>
              <a:t>6 </a:t>
            </a:r>
            <a:r>
              <a:rPr lang="zh-CN" altLang="en-US" b="1" dirty="0"/>
              <a:t>种夸克</a:t>
            </a:r>
            <a:endParaRPr lang="en-US" altLang="zh-CN" b="1" dirty="0"/>
          </a:p>
          <a:p>
            <a:r>
              <a:rPr lang="en-US" altLang="zh-CN" b="1" dirty="0"/>
              <a:t>6 </a:t>
            </a:r>
            <a:r>
              <a:rPr lang="zh-CN" altLang="en-US" b="1" dirty="0"/>
              <a:t>种轻子</a:t>
            </a:r>
            <a:endParaRPr lang="en-US" altLang="zh-CN" b="1" dirty="0"/>
          </a:p>
          <a:p>
            <a:pPr lvl="1">
              <a:lnSpc>
                <a:spcPct val="100000"/>
              </a:lnSpc>
              <a:spcBef>
                <a:spcPts val="600"/>
              </a:spcBef>
            </a:pPr>
            <a:r>
              <a:rPr lang="en-US" altLang="zh-CN" b="1" dirty="0"/>
              <a:t>3 </a:t>
            </a:r>
            <a:r>
              <a:rPr lang="zh-CN" altLang="en-US" b="1" dirty="0"/>
              <a:t>种带电轻子</a:t>
            </a:r>
            <a:endParaRPr lang="en-US" altLang="zh-CN" b="1" dirty="0"/>
          </a:p>
          <a:p>
            <a:pPr lvl="1">
              <a:lnSpc>
                <a:spcPct val="100000"/>
              </a:lnSpc>
              <a:spcBef>
                <a:spcPts val="600"/>
              </a:spcBef>
            </a:pPr>
            <a:r>
              <a:rPr lang="en-US" altLang="zh-CN" b="1" dirty="0"/>
              <a:t>3 </a:t>
            </a:r>
            <a:r>
              <a:rPr lang="zh-CN" altLang="en-US" b="1" dirty="0"/>
              <a:t>种中微子</a:t>
            </a:r>
            <a:endParaRPr lang="en-US" altLang="zh-CN" b="1" dirty="0"/>
          </a:p>
          <a:p>
            <a:r>
              <a:rPr lang="en-US" altLang="zh-CN" b="1" dirty="0"/>
              <a:t>4 </a:t>
            </a:r>
            <a:r>
              <a:rPr lang="zh-CN" altLang="en-US" b="1" dirty="0"/>
              <a:t>种力</a:t>
            </a:r>
            <a:endParaRPr lang="en-US" altLang="zh-CN" b="1" dirty="0"/>
          </a:p>
          <a:p>
            <a:pPr lvl="1">
              <a:lnSpc>
                <a:spcPct val="100000"/>
              </a:lnSpc>
              <a:spcBef>
                <a:spcPts val="600"/>
              </a:spcBef>
            </a:pPr>
            <a:r>
              <a:rPr lang="zh-CN" altLang="en-US" b="1" dirty="0"/>
              <a:t>强、弱、电、</a:t>
            </a:r>
            <a:r>
              <a:rPr lang="zh-CN" altLang="en-US" b="1" dirty="0">
                <a:solidFill>
                  <a:schemeClr val="tx1"/>
                </a:solidFill>
              </a:rPr>
              <a:t>引</a:t>
            </a:r>
            <a:endParaRPr lang="en-US" altLang="zh-CN" b="1" dirty="0">
              <a:solidFill>
                <a:schemeClr val="tx1"/>
              </a:solidFill>
            </a:endParaRPr>
          </a:p>
          <a:p>
            <a:r>
              <a:rPr lang="zh-CN" altLang="en-US" b="1" dirty="0"/>
              <a:t>点粒子 </a:t>
            </a:r>
            <a:r>
              <a:rPr lang="en-US" altLang="zh-CN" b="1" dirty="0"/>
              <a:t>&lt;10</a:t>
            </a:r>
            <a:r>
              <a:rPr lang="en-US" altLang="zh-CN" b="1" baseline="30000" dirty="0"/>
              <a:t>-18</a:t>
            </a:r>
            <a:r>
              <a:rPr lang="en-US" altLang="zh-CN" b="1" dirty="0"/>
              <a:t>m</a:t>
            </a:r>
            <a:endParaRPr lang="zh-CN" altLang="en-US" b="1" dirty="0"/>
          </a:p>
        </p:txBody>
      </p:sp>
    </p:spTree>
    <p:extLst>
      <p:ext uri="{BB962C8B-B14F-4D97-AF65-F5344CB8AC3E}">
        <p14:creationId xmlns:p14="http://schemas.microsoft.com/office/powerpoint/2010/main" val="21505444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中微子从哪里来？</a:t>
            </a:r>
          </a:p>
        </p:txBody>
      </p:sp>
      <p:sp>
        <p:nvSpPr>
          <p:cNvPr id="4" name="灯片编号占位符 3"/>
          <p:cNvSpPr>
            <a:spLocks noGrp="1"/>
          </p:cNvSpPr>
          <p:nvPr>
            <p:ph type="sldNum" sz="quarter" idx="12"/>
          </p:nvPr>
        </p:nvSpPr>
        <p:spPr/>
        <p:txBody>
          <a:bodyPr/>
          <a:lstStyle/>
          <a:p>
            <a:fld id="{388DE409-4DD8-445D-B2DE-91D4FE41AAD9}" type="slidenum">
              <a:rPr lang="zh-CN" altLang="en-US" smtClean="0"/>
              <a:pPr/>
              <a:t>14</a:t>
            </a:fld>
            <a:endParaRPr lang="zh-CN" altLang="en-US" dirty="0"/>
          </a:p>
        </p:txBody>
      </p:sp>
      <p:pic>
        <p:nvPicPr>
          <p:cNvPr id="7" name="图片 6"/>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902061" y="1099613"/>
            <a:ext cx="1656000" cy="1656000"/>
          </a:xfrm>
          <a:prstGeom prst="rect">
            <a:avLst/>
          </a:prstGeom>
          <a:ln>
            <a:noFill/>
          </a:ln>
          <a:effectLst>
            <a:outerShdw blurRad="292100" dist="139700" dir="2700000" algn="tl" rotWithShape="0">
              <a:srgbClr val="333333">
                <a:alpha val="65000"/>
              </a:srgbClr>
            </a:outerShdw>
          </a:effectLst>
        </p:spPr>
      </p:pic>
      <p:pic>
        <p:nvPicPr>
          <p:cNvPr id="8" name="图片 7"/>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45598" y="1099613"/>
            <a:ext cx="1656000" cy="1656000"/>
          </a:xfrm>
          <a:prstGeom prst="rect">
            <a:avLst/>
          </a:prstGeom>
          <a:ln>
            <a:noFill/>
          </a:ln>
          <a:effectLst>
            <a:outerShdw blurRad="292100" dist="139700" dir="2700000" algn="tl" rotWithShape="0">
              <a:srgbClr val="333333">
                <a:alpha val="65000"/>
              </a:srgbClr>
            </a:outerShdw>
          </a:effectLst>
        </p:spPr>
      </p:pic>
      <p:pic>
        <p:nvPicPr>
          <p:cNvPr id="9" name="图片 8"/>
          <p:cNvPicPr>
            <a:picLocks/>
          </p:cNvPicPr>
          <p:nvPr/>
        </p:nvPicPr>
        <p:blipFill rotWithShape="1">
          <a:blip r:embed="rId4" cstate="screen">
            <a:extLst>
              <a:ext uri="{28A0092B-C50C-407E-A947-70E740481C1C}">
                <a14:useLocalDpi xmlns:a14="http://schemas.microsoft.com/office/drawing/2010/main" val="0"/>
              </a:ext>
            </a:extLst>
          </a:blip>
          <a:srcRect/>
          <a:stretch/>
        </p:blipFill>
        <p:spPr>
          <a:xfrm>
            <a:off x="628724" y="4010938"/>
            <a:ext cx="1656000" cy="1656000"/>
          </a:xfrm>
          <a:prstGeom prst="rect">
            <a:avLst/>
          </a:prstGeom>
          <a:ln>
            <a:noFill/>
          </a:ln>
          <a:effectLst>
            <a:outerShdw blurRad="292100" dist="139700" dir="2700000" algn="tl" rotWithShape="0">
              <a:srgbClr val="333333">
                <a:alpha val="65000"/>
              </a:srgbClr>
            </a:outerShdw>
          </a:effectLst>
        </p:spPr>
      </p:pic>
      <p:pic>
        <p:nvPicPr>
          <p:cNvPr id="10" name="图片 9"/>
          <p:cNvPicPr>
            <a:picLocks/>
          </p:cNvPicPr>
          <p:nvPr/>
        </p:nvPicPr>
        <p:blipFill>
          <a:blip r:embed="rId5">
            <a:extLst>
              <a:ext uri="{28A0092B-C50C-407E-A947-70E740481C1C}">
                <a14:useLocalDpi xmlns:a14="http://schemas.microsoft.com/office/drawing/2010/main" val="0"/>
              </a:ext>
            </a:extLst>
          </a:blip>
          <a:stretch>
            <a:fillRect/>
          </a:stretch>
        </p:blipFill>
        <p:spPr>
          <a:xfrm>
            <a:off x="2767137" y="1099613"/>
            <a:ext cx="1656000" cy="1656000"/>
          </a:xfrm>
          <a:prstGeom prst="rect">
            <a:avLst/>
          </a:prstGeom>
          <a:ln>
            <a:noFill/>
          </a:ln>
          <a:effectLst>
            <a:outerShdw blurRad="292100" dist="139700" dir="2700000" algn="tl" rotWithShape="0">
              <a:srgbClr val="333333">
                <a:alpha val="65000"/>
              </a:srgbClr>
            </a:outerShdw>
          </a:effectLst>
        </p:spPr>
      </p:pic>
      <p:pic>
        <p:nvPicPr>
          <p:cNvPr id="11" name="图片 10"/>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2767137" y="4010938"/>
            <a:ext cx="1656000" cy="1656000"/>
          </a:xfrm>
          <a:prstGeom prst="rect">
            <a:avLst/>
          </a:prstGeom>
          <a:ln>
            <a:noFill/>
          </a:ln>
          <a:effectLst>
            <a:outerShdw blurRad="292100" dist="139700" dir="2700000" algn="tl" rotWithShape="0">
              <a:srgbClr val="333333">
                <a:alpha val="65000"/>
              </a:srgbClr>
            </a:outerShdw>
          </a:effectLst>
        </p:spPr>
      </p:pic>
      <p:pic>
        <p:nvPicPr>
          <p:cNvPr id="12" name="图片 11"/>
          <p:cNvPicPr>
            <a:picLocks/>
          </p:cNvPicPr>
          <p:nvPr/>
        </p:nvPicPr>
        <p:blipFill rotWithShape="1">
          <a:blip r:embed="rId7" cstate="screen">
            <a:extLst>
              <a:ext uri="{28A0092B-C50C-407E-A947-70E740481C1C}">
                <a14:useLocalDpi xmlns:a14="http://schemas.microsoft.com/office/drawing/2010/main" val="0"/>
              </a:ext>
            </a:extLst>
          </a:blip>
          <a:srcRect/>
          <a:stretch/>
        </p:blipFill>
        <p:spPr>
          <a:xfrm>
            <a:off x="6997262" y="4010938"/>
            <a:ext cx="1656000" cy="1656000"/>
          </a:xfrm>
          <a:prstGeom prst="rect">
            <a:avLst/>
          </a:prstGeom>
          <a:ln>
            <a:noFill/>
          </a:ln>
          <a:effectLst>
            <a:outerShdw blurRad="292100" dist="139700" dir="2700000" algn="tl" rotWithShape="0">
              <a:srgbClr val="333333">
                <a:alpha val="65000"/>
              </a:srgbClr>
            </a:outerShdw>
          </a:effectLst>
        </p:spPr>
      </p:pic>
      <p:pic>
        <p:nvPicPr>
          <p:cNvPr id="13" name="图片 12"/>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6997262" y="1099613"/>
            <a:ext cx="1656000" cy="1656000"/>
          </a:xfrm>
          <a:prstGeom prst="rect">
            <a:avLst/>
          </a:prstGeom>
          <a:ln>
            <a:noFill/>
          </a:ln>
          <a:effectLst>
            <a:outerShdw blurRad="292100" dist="139700" dir="2700000" algn="tl" rotWithShape="0">
              <a:srgbClr val="333333">
                <a:alpha val="65000"/>
              </a:srgbClr>
            </a:outerShdw>
          </a:effectLst>
        </p:spPr>
      </p:pic>
      <p:sp>
        <p:nvSpPr>
          <p:cNvPr id="14" name="TextBox 31"/>
          <p:cNvSpPr txBox="1"/>
          <p:nvPr/>
        </p:nvSpPr>
        <p:spPr>
          <a:xfrm>
            <a:off x="2697479" y="5812619"/>
            <a:ext cx="1743945" cy="846386"/>
          </a:xfrm>
          <a:prstGeom prst="rect">
            <a:avLst/>
          </a:prstGeom>
          <a:noFill/>
        </p:spPr>
        <p:txBody>
          <a:bodyPr wrap="square" rtlCol="0">
            <a:spAutoFit/>
          </a:bodyPr>
          <a:lstStyle/>
          <a:p>
            <a:pPr algn="ctr"/>
            <a:r>
              <a:rPr lang="zh-CN" altLang="en-US" sz="2400" b="1"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rPr>
              <a:t>核电站</a:t>
            </a:r>
            <a:endParaRPr lang="en-US" altLang="zh-CN" sz="2400" b="1"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endParaRPr>
          </a:p>
          <a:p>
            <a:pPr algn="ctr">
              <a:spcBef>
                <a:spcPts val="600"/>
              </a:spcBef>
            </a:pPr>
            <a:r>
              <a:rPr lang="zh-CN" altLang="en-US" sz="2000" b="1" dirty="0">
                <a:latin typeface="+mn-ea"/>
                <a:cs typeface="Times New Roman" panose="02020603050405020304" pitchFamily="18" charset="0"/>
              </a:rPr>
              <a:t>裂变产物</a:t>
            </a:r>
            <a:r>
              <a:rPr lang="zh-CN" altLang="en-US" sz="2000" b="1" dirty="0">
                <a:solidFill>
                  <a:srgbClr val="C00000"/>
                </a:solidFill>
                <a:latin typeface="+mn-ea"/>
                <a:cs typeface="Times New Roman" panose="02020603050405020304" pitchFamily="18" charset="0"/>
              </a:rPr>
              <a:t>衰变</a:t>
            </a:r>
          </a:p>
        </p:txBody>
      </p:sp>
      <p:sp>
        <p:nvSpPr>
          <p:cNvPr id="15" name="TextBox 32"/>
          <p:cNvSpPr txBox="1"/>
          <p:nvPr/>
        </p:nvSpPr>
        <p:spPr>
          <a:xfrm>
            <a:off x="6825382" y="5783774"/>
            <a:ext cx="1999759" cy="846386"/>
          </a:xfrm>
          <a:prstGeom prst="rect">
            <a:avLst/>
          </a:prstGeom>
          <a:noFill/>
        </p:spPr>
        <p:txBody>
          <a:bodyPr wrap="square" rtlCol="0">
            <a:spAutoFit/>
          </a:bodyPr>
          <a:lstStyle/>
          <a:p>
            <a:pPr algn="ctr"/>
            <a:r>
              <a:rPr lang="zh-CN" altLang="en-US" sz="2400" b="1"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rPr>
              <a:t>加速器</a:t>
            </a:r>
            <a:endParaRPr lang="en-US" altLang="zh-CN" sz="2400" b="1"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endParaRPr>
          </a:p>
          <a:p>
            <a:pPr algn="ctr">
              <a:spcBef>
                <a:spcPts val="600"/>
              </a:spcBef>
            </a:pPr>
            <a:r>
              <a:rPr lang="zh-CN" altLang="en-US" sz="2000" b="1" dirty="0">
                <a:latin typeface="+mn-ea"/>
                <a:cs typeface="Times New Roman" panose="02020603050405020304" pitchFamily="18" charset="0"/>
              </a:rPr>
              <a:t>质子撞击原子核</a:t>
            </a:r>
          </a:p>
        </p:txBody>
      </p:sp>
      <p:sp>
        <p:nvSpPr>
          <p:cNvPr id="16" name="TextBox 34"/>
          <p:cNvSpPr txBox="1"/>
          <p:nvPr/>
        </p:nvSpPr>
        <p:spPr>
          <a:xfrm>
            <a:off x="2697480" y="2841802"/>
            <a:ext cx="1743945" cy="1077218"/>
          </a:xfrm>
          <a:prstGeom prst="rect">
            <a:avLst/>
          </a:prstGeom>
          <a:noFill/>
        </p:spPr>
        <p:txBody>
          <a:bodyPr wrap="square" rtlCol="0">
            <a:spAutoFit/>
          </a:bodyPr>
          <a:lstStyle/>
          <a:p>
            <a:pPr algn="ctr"/>
            <a:r>
              <a:rPr lang="zh-CN" altLang="en-US" sz="2400" b="1"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rPr>
              <a:t>超新星爆发</a:t>
            </a:r>
            <a:endParaRPr lang="en-US" altLang="zh-CN" sz="2400" b="1"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endParaRPr>
          </a:p>
          <a:p>
            <a:pPr algn="ctr"/>
            <a:r>
              <a:rPr lang="zh-CN" altLang="en-US" sz="2000" b="1" dirty="0">
                <a:latin typeface="+mn-ea"/>
                <a:cs typeface="Times New Roman" panose="02020603050405020304" pitchFamily="18" charset="0"/>
              </a:rPr>
              <a:t>多信使</a:t>
            </a:r>
            <a:endParaRPr lang="en-US" altLang="zh-CN" sz="2000" b="1" dirty="0">
              <a:latin typeface="+mn-ea"/>
              <a:cs typeface="Times New Roman" panose="02020603050405020304" pitchFamily="18" charset="0"/>
            </a:endParaRPr>
          </a:p>
          <a:p>
            <a:pPr algn="ctr"/>
            <a:r>
              <a:rPr lang="en-US" altLang="zh-CN" sz="2000" b="1" dirty="0">
                <a:latin typeface="+mn-ea"/>
                <a:cs typeface="Times New Roman" panose="02020603050405020304" pitchFamily="18" charset="0"/>
              </a:rPr>
              <a:t>1e58</a:t>
            </a:r>
            <a:r>
              <a:rPr lang="zh-CN" altLang="en-US" sz="2000" b="1" dirty="0">
                <a:latin typeface="+mn-ea"/>
                <a:cs typeface="Times New Roman" panose="02020603050405020304" pitchFamily="18" charset="0"/>
              </a:rPr>
              <a:t>个</a:t>
            </a:r>
            <a:endParaRPr lang="en-US" altLang="zh-CN" sz="2000" b="1" dirty="0">
              <a:latin typeface="+mn-ea"/>
              <a:cs typeface="Times New Roman" panose="02020603050405020304" pitchFamily="18" charset="0"/>
            </a:endParaRPr>
          </a:p>
        </p:txBody>
      </p:sp>
      <p:sp>
        <p:nvSpPr>
          <p:cNvPr id="17" name="TextBox 35"/>
          <p:cNvSpPr txBox="1"/>
          <p:nvPr/>
        </p:nvSpPr>
        <p:spPr>
          <a:xfrm>
            <a:off x="6766560" y="2841802"/>
            <a:ext cx="1999759" cy="1154162"/>
          </a:xfrm>
          <a:prstGeom prst="rect">
            <a:avLst/>
          </a:prstGeom>
          <a:noFill/>
        </p:spPr>
        <p:txBody>
          <a:bodyPr wrap="square" rtlCol="0">
            <a:spAutoFit/>
          </a:bodyPr>
          <a:lstStyle/>
          <a:p>
            <a:pPr algn="ctr"/>
            <a:r>
              <a:rPr lang="zh-CN" altLang="en-US" sz="2400" b="1"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rPr>
              <a:t>大气中微子</a:t>
            </a:r>
            <a:endParaRPr lang="en-US" altLang="zh-CN" sz="2400" b="1"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endParaRPr>
          </a:p>
          <a:p>
            <a:pPr algn="ctr">
              <a:spcBef>
                <a:spcPts val="600"/>
              </a:spcBef>
            </a:pPr>
            <a:r>
              <a:rPr lang="zh-CN" altLang="en-US" sz="2000" b="1" dirty="0">
                <a:latin typeface="+mn-ea"/>
                <a:cs typeface="Times New Roman" panose="02020603050405020304" pitchFamily="18" charset="0"/>
              </a:rPr>
              <a:t>宇宙线撞击大气中的原子核 </a:t>
            </a:r>
          </a:p>
        </p:txBody>
      </p:sp>
      <p:sp>
        <p:nvSpPr>
          <p:cNvPr id="18" name="TextBox 36"/>
          <p:cNvSpPr txBox="1"/>
          <p:nvPr/>
        </p:nvSpPr>
        <p:spPr>
          <a:xfrm>
            <a:off x="4894790" y="2841802"/>
            <a:ext cx="1694662" cy="1461939"/>
          </a:xfrm>
          <a:prstGeom prst="rect">
            <a:avLst/>
          </a:prstGeom>
          <a:noFill/>
        </p:spPr>
        <p:txBody>
          <a:bodyPr wrap="square" rtlCol="0">
            <a:spAutoFit/>
          </a:bodyPr>
          <a:lstStyle/>
          <a:p>
            <a:pPr algn="ctr">
              <a:spcBef>
                <a:spcPts val="1200"/>
              </a:spcBef>
            </a:pPr>
            <a:r>
              <a:rPr lang="zh-CN" altLang="en-US" sz="2400" b="1"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rPr>
              <a:t>太阳</a:t>
            </a:r>
            <a:endParaRPr lang="en-US" altLang="zh-CN" sz="2400" b="1"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endParaRPr>
          </a:p>
          <a:p>
            <a:pPr algn="ctr"/>
            <a:r>
              <a:rPr lang="zh-CN" altLang="en-US" sz="2000" b="1" dirty="0">
                <a:latin typeface="+mn-ea"/>
                <a:cs typeface="Times New Roman" panose="02020603050405020304" pitchFamily="18" charset="0"/>
              </a:rPr>
              <a:t>氢核</a:t>
            </a:r>
            <a:r>
              <a:rPr lang="zh-CN" altLang="en-US" sz="2000" b="1" dirty="0">
                <a:solidFill>
                  <a:srgbClr val="C00000"/>
                </a:solidFill>
                <a:latin typeface="+mn-ea"/>
                <a:cs typeface="Times New Roman" panose="02020603050405020304" pitchFamily="18" charset="0"/>
              </a:rPr>
              <a:t>聚变</a:t>
            </a:r>
            <a:endParaRPr lang="en-US" altLang="zh-CN" sz="2000" b="1" dirty="0">
              <a:solidFill>
                <a:srgbClr val="C00000"/>
              </a:solidFill>
              <a:latin typeface="+mn-ea"/>
              <a:cs typeface="Times New Roman" panose="02020603050405020304" pitchFamily="18" charset="0"/>
            </a:endParaRPr>
          </a:p>
          <a:p>
            <a:pPr algn="ctr"/>
            <a:r>
              <a:rPr lang="en-US" altLang="zh-CN" sz="2000" b="1" dirty="0">
                <a:latin typeface="Times New Roman" panose="02020603050405020304" pitchFamily="18" charset="0"/>
                <a:cs typeface="Times New Roman" panose="02020603050405020304" pitchFamily="18" charset="0"/>
              </a:rPr>
              <a:t>600</a:t>
            </a:r>
            <a:r>
              <a:rPr lang="zh-CN" altLang="en-US" sz="2000" b="1" dirty="0">
                <a:latin typeface="Times New Roman" panose="02020603050405020304" pitchFamily="18" charset="0"/>
                <a:cs typeface="Times New Roman" panose="02020603050405020304" pitchFamily="18" charset="0"/>
              </a:rPr>
              <a:t>亿</a:t>
            </a:r>
            <a:r>
              <a:rPr lang="en-US" altLang="zh-CN" sz="2000" b="1" dirty="0">
                <a:latin typeface="Times New Roman" panose="02020603050405020304" pitchFamily="18" charset="0"/>
                <a:cs typeface="Times New Roman" panose="02020603050405020304" pitchFamily="18" charset="0"/>
              </a:rPr>
              <a:t>/cm</a:t>
            </a:r>
            <a:r>
              <a:rPr lang="en-US" altLang="zh-CN" sz="2000" b="1" baseline="30000" dirty="0">
                <a:latin typeface="Times New Roman" panose="02020603050405020304" pitchFamily="18" charset="0"/>
                <a:cs typeface="Times New Roman" panose="02020603050405020304" pitchFamily="18" charset="0"/>
              </a:rPr>
              <a:t>2</a:t>
            </a:r>
            <a:r>
              <a:rPr lang="en-US" altLang="zh-CN" sz="2000" b="1" dirty="0">
                <a:latin typeface="Times New Roman" panose="02020603050405020304" pitchFamily="18" charset="0"/>
                <a:cs typeface="Times New Roman" panose="02020603050405020304" pitchFamily="18" charset="0"/>
              </a:rPr>
              <a:t>/s</a:t>
            </a:r>
            <a:endParaRPr lang="zh-CN" altLang="en-US" sz="2400" dirty="0">
              <a:latin typeface="Times New Roman" panose="02020603050405020304" pitchFamily="18" charset="0"/>
              <a:cs typeface="Times New Roman" panose="02020603050405020304" pitchFamily="18" charset="0"/>
            </a:endParaRPr>
          </a:p>
          <a:p>
            <a:pPr algn="ctr">
              <a:spcBef>
                <a:spcPts val="600"/>
              </a:spcBef>
            </a:pPr>
            <a:endParaRPr lang="zh-CN" altLang="en-US" sz="2000" b="1" dirty="0">
              <a:latin typeface="+mn-ea"/>
              <a:cs typeface="Times New Roman" panose="02020603050405020304" pitchFamily="18" charset="0"/>
            </a:endParaRPr>
          </a:p>
        </p:txBody>
      </p:sp>
      <p:sp>
        <p:nvSpPr>
          <p:cNvPr id="19" name="TextBox 37"/>
          <p:cNvSpPr txBox="1"/>
          <p:nvPr/>
        </p:nvSpPr>
        <p:spPr>
          <a:xfrm>
            <a:off x="338997" y="5812618"/>
            <a:ext cx="2091722" cy="846386"/>
          </a:xfrm>
          <a:prstGeom prst="rect">
            <a:avLst/>
          </a:prstGeom>
          <a:noFill/>
        </p:spPr>
        <p:txBody>
          <a:bodyPr wrap="square" rtlCol="0">
            <a:spAutoFit/>
          </a:bodyPr>
          <a:lstStyle/>
          <a:p>
            <a:pPr algn="ctr"/>
            <a:r>
              <a:rPr lang="zh-CN" altLang="en-US" sz="2400" b="1"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rPr>
              <a:t>地球</a:t>
            </a:r>
            <a:endParaRPr lang="en-US" altLang="zh-CN" sz="2400" b="1"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endParaRPr>
          </a:p>
          <a:p>
            <a:pPr algn="ctr">
              <a:spcBef>
                <a:spcPts val="600"/>
              </a:spcBef>
            </a:pPr>
            <a:r>
              <a:rPr lang="zh-CN" altLang="en-US" sz="2000" b="1" dirty="0">
                <a:latin typeface="+mn-ea"/>
                <a:cs typeface="Times New Roman" panose="02020603050405020304" pitchFamily="18" charset="0"/>
              </a:rPr>
              <a:t>铀、钍、钾</a:t>
            </a:r>
            <a:r>
              <a:rPr lang="zh-CN" altLang="en-US" sz="2000" b="1" dirty="0">
                <a:solidFill>
                  <a:srgbClr val="C00000"/>
                </a:solidFill>
                <a:latin typeface="+mn-ea"/>
                <a:cs typeface="Times New Roman" panose="02020603050405020304" pitchFamily="18" charset="0"/>
              </a:rPr>
              <a:t>衰变</a:t>
            </a:r>
          </a:p>
        </p:txBody>
      </p:sp>
      <p:sp>
        <p:nvSpPr>
          <p:cNvPr id="20" name="TextBox 38"/>
          <p:cNvSpPr txBox="1"/>
          <p:nvPr/>
        </p:nvSpPr>
        <p:spPr>
          <a:xfrm>
            <a:off x="512064" y="2842877"/>
            <a:ext cx="1789534" cy="846386"/>
          </a:xfrm>
          <a:prstGeom prst="rect">
            <a:avLst/>
          </a:prstGeom>
          <a:noFill/>
        </p:spPr>
        <p:txBody>
          <a:bodyPr wrap="square" rtlCol="0">
            <a:spAutoFit/>
          </a:bodyPr>
          <a:lstStyle/>
          <a:p>
            <a:pPr algn="ctr"/>
            <a:r>
              <a:rPr lang="zh-CN" altLang="en-US" sz="2400" b="1"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rPr>
              <a:t>宇宙大爆炸</a:t>
            </a:r>
            <a:endParaRPr lang="en-US" altLang="zh-CN" sz="2400" b="1"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endParaRPr>
          </a:p>
          <a:p>
            <a:pPr algn="ctr">
              <a:spcBef>
                <a:spcPts val="600"/>
              </a:spcBef>
            </a:pPr>
            <a:r>
              <a:rPr lang="en-US" altLang="zh-CN" sz="2000" b="1" dirty="0">
                <a:latin typeface="Times New Roman" panose="02020603050405020304" pitchFamily="18" charset="0"/>
                <a:cs typeface="Times New Roman" panose="02020603050405020304" pitchFamily="18" charset="0"/>
              </a:rPr>
              <a:t>3</a:t>
            </a:r>
            <a:r>
              <a:rPr lang="zh-CN" altLang="en-US" sz="2000" b="1" dirty="0">
                <a:latin typeface="Times New Roman" panose="02020603050405020304" pitchFamily="18" charset="0"/>
                <a:cs typeface="Times New Roman" panose="02020603050405020304" pitchFamily="18" charset="0"/>
              </a:rPr>
              <a:t>万亿</a:t>
            </a:r>
            <a:r>
              <a:rPr lang="en-US" altLang="zh-CN" sz="2000" b="1" dirty="0">
                <a:latin typeface="Times New Roman" panose="02020603050405020304" pitchFamily="18" charset="0"/>
                <a:cs typeface="Times New Roman" panose="02020603050405020304" pitchFamily="18" charset="0"/>
              </a:rPr>
              <a:t>/cm</a:t>
            </a:r>
            <a:r>
              <a:rPr lang="en-US" altLang="zh-CN" sz="2000" b="1" baseline="30000" dirty="0">
                <a:latin typeface="Times New Roman" panose="02020603050405020304" pitchFamily="18" charset="0"/>
                <a:cs typeface="Times New Roman" panose="02020603050405020304" pitchFamily="18" charset="0"/>
              </a:rPr>
              <a:t>2</a:t>
            </a:r>
            <a:r>
              <a:rPr lang="en-US" altLang="zh-CN" sz="2000" b="1" dirty="0">
                <a:latin typeface="Times New Roman" panose="02020603050405020304" pitchFamily="18" charset="0"/>
                <a:cs typeface="Times New Roman" panose="02020603050405020304" pitchFamily="18" charset="0"/>
              </a:rPr>
              <a:t>/s</a:t>
            </a:r>
            <a:endParaRPr lang="zh-CN" altLang="en-US" sz="2400" dirty="0">
              <a:latin typeface="Times New Roman" panose="02020603050405020304" pitchFamily="18" charset="0"/>
              <a:cs typeface="Times New Roman" panose="02020603050405020304" pitchFamily="18" charset="0"/>
            </a:endParaRPr>
          </a:p>
        </p:txBody>
      </p:sp>
      <p:pic>
        <p:nvPicPr>
          <p:cNvPr id="21" name="Picture 3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94790" y="4010938"/>
            <a:ext cx="1663271" cy="1656000"/>
          </a:xfrm>
          <a:prstGeom prst="rect">
            <a:avLst/>
          </a:prstGeom>
          <a:noFill/>
          <a:ln w="38100" algn="ctr">
            <a:noFill/>
            <a:miter lim="800000"/>
            <a:headEnd/>
            <a:tailEnd/>
          </a:ln>
          <a:effectLst>
            <a:outerShdw blurRad="2921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sp>
        <p:nvSpPr>
          <p:cNvPr id="22" name="TextBox 32"/>
          <p:cNvSpPr txBox="1"/>
          <p:nvPr/>
        </p:nvSpPr>
        <p:spPr>
          <a:xfrm>
            <a:off x="4629785" y="5812618"/>
            <a:ext cx="2065092" cy="846386"/>
          </a:xfrm>
          <a:prstGeom prst="rect">
            <a:avLst/>
          </a:prstGeom>
          <a:noFill/>
        </p:spPr>
        <p:txBody>
          <a:bodyPr wrap="square" rtlCol="0">
            <a:spAutoFit/>
          </a:bodyPr>
          <a:lstStyle/>
          <a:p>
            <a:pPr algn="ctr"/>
            <a:r>
              <a:rPr lang="zh-CN" altLang="en-US" sz="2400" b="1"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rPr>
              <a:t>人体</a:t>
            </a:r>
            <a:endParaRPr lang="en-US" altLang="zh-CN" sz="2400" b="1"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endParaRPr>
          </a:p>
          <a:p>
            <a:pPr algn="ctr">
              <a:spcBef>
                <a:spcPts val="600"/>
              </a:spcBef>
            </a:pPr>
            <a:r>
              <a:rPr lang="zh-CN" altLang="en-US" sz="2000" b="1" dirty="0">
                <a:latin typeface="+mn-ea"/>
                <a:cs typeface="Times New Roman" panose="02020603050405020304" pitchFamily="18" charset="0"/>
              </a:rPr>
              <a:t>钾</a:t>
            </a:r>
            <a:r>
              <a:rPr lang="en-US" altLang="zh-CN" sz="2000" b="1" dirty="0">
                <a:latin typeface="+mn-ea"/>
                <a:cs typeface="Times New Roman" panose="02020603050405020304" pitchFamily="18" charset="0"/>
              </a:rPr>
              <a:t>40</a:t>
            </a:r>
            <a:r>
              <a:rPr lang="zh-CN" altLang="en-US" sz="2000" b="1" dirty="0">
                <a:latin typeface="+mn-ea"/>
                <a:cs typeface="Times New Roman" panose="02020603050405020304" pitchFamily="18" charset="0"/>
              </a:rPr>
              <a:t>、碳</a:t>
            </a:r>
            <a:r>
              <a:rPr lang="en-US" altLang="zh-CN" sz="2000" b="1" dirty="0">
                <a:latin typeface="+mn-ea"/>
                <a:cs typeface="Times New Roman" panose="02020603050405020304" pitchFamily="18" charset="0"/>
              </a:rPr>
              <a:t>14</a:t>
            </a:r>
            <a:r>
              <a:rPr lang="zh-CN" altLang="en-US" sz="2000" b="1" dirty="0">
                <a:solidFill>
                  <a:srgbClr val="C00000"/>
                </a:solidFill>
                <a:latin typeface="+mn-ea"/>
                <a:cs typeface="Times New Roman" panose="02020603050405020304" pitchFamily="18" charset="0"/>
              </a:rPr>
              <a:t>衰变</a:t>
            </a:r>
          </a:p>
        </p:txBody>
      </p:sp>
      <p:sp>
        <p:nvSpPr>
          <p:cNvPr id="23" name="矩形 22"/>
          <p:cNvSpPr/>
          <p:nvPr/>
        </p:nvSpPr>
        <p:spPr>
          <a:xfrm>
            <a:off x="338997" y="3919021"/>
            <a:ext cx="6355880" cy="2711140"/>
          </a:xfrm>
          <a:prstGeom prst="rect">
            <a:avLst/>
          </a:prstGeom>
          <a:noFill/>
          <a:ln w="28575">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6797951" y="998405"/>
            <a:ext cx="2085245" cy="5631755"/>
          </a:xfrm>
          <a:prstGeom prst="rect">
            <a:avLst/>
          </a:prstGeom>
          <a:noFill/>
          <a:ln w="28575">
            <a:solidFill>
              <a:schemeClr val="tx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3150607" y="4005209"/>
            <a:ext cx="1266693" cy="369332"/>
          </a:xfrm>
          <a:prstGeom prst="rect">
            <a:avLst/>
          </a:prstGeom>
        </p:spPr>
        <p:txBody>
          <a:bodyPr wrap="none">
            <a:spAutoFit/>
          </a:bodyPr>
          <a:lstStyle/>
          <a:p>
            <a:pPr algn="ctr"/>
            <a:r>
              <a:rPr lang="en-US" altLang="zh-CN" b="1" dirty="0">
                <a:solidFill>
                  <a:srgbClr val="FFC000"/>
                </a:solidFill>
                <a:latin typeface="Times New Roman" panose="02020603050405020304" pitchFamily="18" charset="0"/>
                <a:cs typeface="Times New Roman" panose="02020603050405020304" pitchFamily="18" charset="0"/>
              </a:rPr>
              <a:t>35</a:t>
            </a:r>
            <a:r>
              <a:rPr lang="zh-CN" altLang="en-US" b="1" dirty="0">
                <a:solidFill>
                  <a:srgbClr val="FFC000"/>
                </a:solidFill>
                <a:latin typeface="Times New Roman" panose="02020603050405020304" pitchFamily="18" charset="0"/>
                <a:cs typeface="Times New Roman" panose="02020603050405020304" pitchFamily="18" charset="0"/>
              </a:rPr>
              <a:t>万亿亿</a:t>
            </a:r>
            <a:r>
              <a:rPr lang="en-US" altLang="zh-CN" b="1" dirty="0">
                <a:solidFill>
                  <a:srgbClr val="FFC000"/>
                </a:solidFill>
                <a:latin typeface="Times New Roman" panose="02020603050405020304" pitchFamily="18" charset="0"/>
                <a:cs typeface="Times New Roman" panose="02020603050405020304" pitchFamily="18" charset="0"/>
              </a:rPr>
              <a:t>/s</a:t>
            </a:r>
          </a:p>
        </p:txBody>
      </p:sp>
    </p:spTree>
    <p:extLst>
      <p:ext uri="{BB962C8B-B14F-4D97-AF65-F5344CB8AC3E}">
        <p14:creationId xmlns:p14="http://schemas.microsoft.com/office/powerpoint/2010/main" val="25599880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25"/>
          <p:cNvGraphicFramePr>
            <a:graphicFrameLocks noChangeAspect="1"/>
          </p:cNvGraphicFramePr>
          <p:nvPr>
            <p:extLst>
              <p:ext uri="{D42A27DB-BD31-4B8C-83A1-F6EECF244321}">
                <p14:modId xmlns:p14="http://schemas.microsoft.com/office/powerpoint/2010/main" val="2508560377"/>
              </p:ext>
            </p:extLst>
          </p:nvPr>
        </p:nvGraphicFramePr>
        <p:xfrm>
          <a:off x="4360103" y="2089647"/>
          <a:ext cx="3906250" cy="2767025"/>
        </p:xfrm>
        <a:graphic>
          <a:graphicData uri="http://schemas.openxmlformats.org/presentationml/2006/ole">
            <mc:AlternateContent xmlns:mc="http://schemas.openxmlformats.org/markup-compatibility/2006">
              <mc:Choice xmlns:v="urn:schemas-microsoft-com:vml" Requires="v">
                <p:oleObj spid="_x0000_s7303" name="CorelPhotoPaint.Image.10" r:id="rId3" imgW="1523874" imgH="1295293" progId="">
                  <p:embed/>
                </p:oleObj>
              </mc:Choice>
              <mc:Fallback>
                <p:oleObj name="CorelPhotoPaint.Image.10" r:id="rId3" imgW="1523874" imgH="1295293"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0103" y="2089647"/>
                        <a:ext cx="3906250" cy="2767025"/>
                      </a:xfrm>
                      <a:prstGeom prst="rect">
                        <a:avLst/>
                      </a:prstGeom>
                      <a:noFill/>
                      <a:ln>
                        <a:noFill/>
                      </a:ln>
                      <a:effectLst/>
                    </p:spPr>
                  </p:pic>
                </p:oleObj>
              </mc:Fallback>
            </mc:AlternateContent>
          </a:graphicData>
        </a:graphic>
      </p:graphicFrame>
      <p:sp>
        <p:nvSpPr>
          <p:cNvPr id="2" name="标题 1"/>
          <p:cNvSpPr>
            <a:spLocks noGrp="1"/>
          </p:cNvSpPr>
          <p:nvPr>
            <p:ph type="title"/>
          </p:nvPr>
        </p:nvSpPr>
        <p:spPr/>
        <p:txBody>
          <a:bodyPr/>
          <a:lstStyle/>
          <a:p>
            <a:r>
              <a:rPr lang="zh-CN" altLang="en-US" dirty="0"/>
              <a:t>太阳的能量来源？</a:t>
            </a:r>
          </a:p>
        </p:txBody>
      </p:sp>
      <p:pic>
        <p:nvPicPr>
          <p:cNvPr id="4" name="内容占位符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451229" y="1036661"/>
            <a:ext cx="3644633" cy="3090649"/>
          </a:xfrm>
        </p:spPr>
      </p:pic>
      <p:sp>
        <p:nvSpPr>
          <p:cNvPr id="5" name="Oval 3"/>
          <p:cNvSpPr>
            <a:spLocks noChangeArrowheads="1"/>
          </p:cNvSpPr>
          <p:nvPr/>
        </p:nvSpPr>
        <p:spPr bwMode="auto">
          <a:xfrm>
            <a:off x="7153702" y="4871291"/>
            <a:ext cx="1524000" cy="1524000"/>
          </a:xfrm>
          <a:prstGeom prst="ellipse">
            <a:avLst/>
          </a:prstGeom>
          <a:gradFill rotWithShape="0">
            <a:gsLst>
              <a:gs pos="0">
                <a:srgbClr val="00CCFF"/>
              </a:gs>
              <a:gs pos="100000">
                <a:schemeClr val="tx2"/>
              </a:gs>
            </a:gsLst>
            <a:path path="shape">
              <a:fillToRect l="50000" t="50000" r="50000" b="50000"/>
            </a:path>
          </a:gradFill>
          <a:ln w="9525">
            <a:solidFill>
              <a:schemeClr val="tx1"/>
            </a:solidFill>
            <a:round/>
            <a:headEnd/>
            <a:tailEnd/>
          </a:ln>
        </p:spPr>
        <p:txBody>
          <a:bodyPr wrap="none" anchor="ctr"/>
          <a:lstStyle>
            <a:defPPr>
              <a:defRPr lang="en-US"/>
            </a:defPPr>
            <a:lvl1pPr algn="l" rtl="0" eaLnBrk="0" fontAlgn="base" hangingPunct="0">
              <a:spcBef>
                <a:spcPct val="0"/>
              </a:spcBef>
              <a:spcAft>
                <a:spcPct val="0"/>
              </a:spcAft>
              <a:defRPr kern="1200">
                <a:solidFill>
                  <a:schemeClr val="tx1"/>
                </a:solidFill>
                <a:latin typeface="Comic Sans MS" pitchFamily="66" charset="0"/>
                <a:ea typeface="+mn-ea"/>
                <a:cs typeface="+mn-cs"/>
              </a:defRPr>
            </a:lvl1pPr>
            <a:lvl2pPr marL="457200" algn="l" rtl="0" eaLnBrk="0" fontAlgn="base" hangingPunct="0">
              <a:spcBef>
                <a:spcPct val="0"/>
              </a:spcBef>
              <a:spcAft>
                <a:spcPct val="0"/>
              </a:spcAft>
              <a:defRPr kern="1200">
                <a:solidFill>
                  <a:schemeClr val="tx1"/>
                </a:solidFill>
                <a:latin typeface="Comic Sans MS" pitchFamily="66" charset="0"/>
                <a:ea typeface="+mn-ea"/>
                <a:cs typeface="+mn-cs"/>
              </a:defRPr>
            </a:lvl2pPr>
            <a:lvl3pPr marL="914400" algn="l" rtl="0" eaLnBrk="0" fontAlgn="base" hangingPunct="0">
              <a:spcBef>
                <a:spcPct val="0"/>
              </a:spcBef>
              <a:spcAft>
                <a:spcPct val="0"/>
              </a:spcAft>
              <a:defRPr kern="1200">
                <a:solidFill>
                  <a:schemeClr val="tx1"/>
                </a:solidFill>
                <a:latin typeface="Comic Sans MS" pitchFamily="66" charset="0"/>
                <a:ea typeface="+mn-ea"/>
                <a:cs typeface="+mn-cs"/>
              </a:defRPr>
            </a:lvl3pPr>
            <a:lvl4pPr marL="1371600" algn="l" rtl="0" eaLnBrk="0" fontAlgn="base" hangingPunct="0">
              <a:spcBef>
                <a:spcPct val="0"/>
              </a:spcBef>
              <a:spcAft>
                <a:spcPct val="0"/>
              </a:spcAft>
              <a:defRPr kern="1200">
                <a:solidFill>
                  <a:schemeClr val="tx1"/>
                </a:solidFill>
                <a:latin typeface="Comic Sans MS" pitchFamily="66" charset="0"/>
                <a:ea typeface="+mn-ea"/>
                <a:cs typeface="+mn-cs"/>
              </a:defRPr>
            </a:lvl4pPr>
            <a:lvl5pPr marL="1828800" algn="l" rtl="0" eaLnBrk="0" fontAlgn="base" hangingPunct="0">
              <a:spcBef>
                <a:spcPct val="0"/>
              </a:spcBef>
              <a:spcAft>
                <a:spcPct val="0"/>
              </a:spcAft>
              <a:defRPr kern="1200">
                <a:solidFill>
                  <a:schemeClr val="tx1"/>
                </a:solidFill>
                <a:latin typeface="Comic Sans MS" pitchFamily="66" charset="0"/>
                <a:ea typeface="+mn-ea"/>
                <a:cs typeface="+mn-cs"/>
              </a:defRPr>
            </a:lvl5pPr>
            <a:lvl6pPr marL="2286000" algn="l" defTabSz="914400" rtl="0" eaLnBrk="1" latinLnBrk="0" hangingPunct="1">
              <a:defRPr kern="1200">
                <a:solidFill>
                  <a:schemeClr val="tx1"/>
                </a:solidFill>
                <a:latin typeface="Comic Sans MS" pitchFamily="66" charset="0"/>
                <a:ea typeface="+mn-ea"/>
                <a:cs typeface="+mn-cs"/>
              </a:defRPr>
            </a:lvl6pPr>
            <a:lvl7pPr marL="2743200" algn="l" defTabSz="914400" rtl="0" eaLnBrk="1" latinLnBrk="0" hangingPunct="1">
              <a:defRPr kern="1200">
                <a:solidFill>
                  <a:schemeClr val="tx1"/>
                </a:solidFill>
                <a:latin typeface="Comic Sans MS" pitchFamily="66" charset="0"/>
                <a:ea typeface="+mn-ea"/>
                <a:cs typeface="+mn-cs"/>
              </a:defRPr>
            </a:lvl7pPr>
            <a:lvl8pPr marL="3200400" algn="l" defTabSz="914400" rtl="0" eaLnBrk="1" latinLnBrk="0" hangingPunct="1">
              <a:defRPr kern="1200">
                <a:solidFill>
                  <a:schemeClr val="tx1"/>
                </a:solidFill>
                <a:latin typeface="Comic Sans MS" pitchFamily="66" charset="0"/>
                <a:ea typeface="+mn-ea"/>
                <a:cs typeface="+mn-cs"/>
              </a:defRPr>
            </a:lvl8pPr>
            <a:lvl9pPr marL="3657600" algn="l" defTabSz="914400" rtl="0" eaLnBrk="1" latinLnBrk="0" hangingPunct="1">
              <a:defRPr kern="1200">
                <a:solidFill>
                  <a:schemeClr val="tx1"/>
                </a:solidFill>
                <a:latin typeface="Comic Sans MS" pitchFamily="66" charset="0"/>
                <a:ea typeface="+mn-ea"/>
                <a:cs typeface="+mn-cs"/>
              </a:defRPr>
            </a:lvl9pPr>
          </a:lstStyle>
          <a:p>
            <a:endParaRPr lang="en-US"/>
          </a:p>
        </p:txBody>
      </p:sp>
      <p:cxnSp>
        <p:nvCxnSpPr>
          <p:cNvPr id="7" name="直接箭头连接符 6"/>
          <p:cNvCxnSpPr/>
          <p:nvPr/>
        </p:nvCxnSpPr>
        <p:spPr>
          <a:xfrm>
            <a:off x="2367516" y="2651471"/>
            <a:ext cx="4786186" cy="2760894"/>
          </a:xfrm>
          <a:prstGeom prst="straightConnector1">
            <a:avLst/>
          </a:prstGeom>
          <a:ln w="57150">
            <a:solidFill>
              <a:schemeClr val="bg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3"/>
          <p:cNvSpPr txBox="1">
            <a:spLocks noChangeArrowheads="1"/>
          </p:cNvSpPr>
          <p:nvPr/>
        </p:nvSpPr>
        <p:spPr>
          <a:xfrm>
            <a:off x="4544704" y="1125538"/>
            <a:ext cx="4294496" cy="16995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2">
                    <a:lumMod val="75000"/>
                  </a:schemeClr>
                </a:solidFill>
                <a:latin typeface="Times New Roman" panose="02020603050405020304" pitchFamily="18" charset="0"/>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accent1">
                    <a:lumMod val="50000"/>
                  </a:schemeClr>
                </a:solidFill>
                <a:latin typeface="Times New Roman" panose="02020603050405020304" pitchFamily="18" charset="0"/>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accent3">
                    <a:lumMod val="75000"/>
                  </a:schemeClr>
                </a:solidFill>
                <a:latin typeface="Times New Roman" panose="02020603050405020304" pitchFamily="18" charset="0"/>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Times New Roman" panose="02020603050405020304" pitchFamily="18" charset="0"/>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Times New Roman" panose="02020603050405020304" pitchFamily="18"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400" b="1" dirty="0"/>
              <a:t>化学燃烧？</a:t>
            </a:r>
            <a:endParaRPr lang="en-US" altLang="zh-CN" sz="2400" b="1" dirty="0"/>
          </a:p>
          <a:p>
            <a:r>
              <a:rPr lang="zh-CN" altLang="en-US" sz="2400" b="1" dirty="0"/>
              <a:t>引力能释放？</a:t>
            </a:r>
          </a:p>
        </p:txBody>
      </p:sp>
      <p:sp>
        <p:nvSpPr>
          <p:cNvPr id="9" name="Rectangle 3"/>
          <p:cNvSpPr txBox="1">
            <a:spLocks noChangeArrowheads="1"/>
          </p:cNvSpPr>
          <p:nvPr/>
        </p:nvSpPr>
        <p:spPr>
          <a:xfrm>
            <a:off x="451229" y="4294847"/>
            <a:ext cx="5212592" cy="22350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2">
                    <a:lumMod val="75000"/>
                  </a:schemeClr>
                </a:solidFill>
                <a:latin typeface="Times New Roman" panose="02020603050405020304" pitchFamily="18" charset="0"/>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accent1">
                    <a:lumMod val="50000"/>
                  </a:schemeClr>
                </a:solidFill>
                <a:latin typeface="Times New Roman" panose="02020603050405020304" pitchFamily="18" charset="0"/>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accent3">
                    <a:lumMod val="75000"/>
                  </a:schemeClr>
                </a:solidFill>
                <a:latin typeface="Times New Roman" panose="02020603050405020304" pitchFamily="18" charset="0"/>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Times New Roman" panose="02020603050405020304" pitchFamily="18" charset="0"/>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Times New Roman" panose="02020603050405020304" pitchFamily="18"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400" b="1" dirty="0"/>
              <a:t>1920</a:t>
            </a:r>
            <a:r>
              <a:rPr lang="zh-CN" altLang="en-US" sz="2400" b="1" dirty="0"/>
              <a:t>年，爱丁顿：氢核聚变</a:t>
            </a:r>
            <a:endParaRPr lang="en-US" altLang="zh-CN" sz="2400" b="1" dirty="0"/>
          </a:p>
          <a:p>
            <a:r>
              <a:rPr lang="en-US" altLang="zh-CN" sz="2400" b="1" dirty="0"/>
              <a:t>1939</a:t>
            </a:r>
            <a:r>
              <a:rPr lang="zh-CN" altLang="en-US" sz="2400" b="1" dirty="0"/>
              <a:t>年</a:t>
            </a:r>
            <a:r>
              <a:rPr lang="zh-CN" altLang="en-US" sz="2400" b="1" dirty="0">
                <a:solidFill>
                  <a:srgbClr val="FF0000"/>
                </a:solidFill>
              </a:rPr>
              <a:t>贝特</a:t>
            </a:r>
            <a:r>
              <a:rPr lang="zh-CN" altLang="en-US" sz="2400" b="1" dirty="0"/>
              <a:t>：氢核聚变</a:t>
            </a:r>
            <a:endParaRPr lang="en-US" altLang="zh-CN" sz="2400" b="1" dirty="0"/>
          </a:p>
          <a:p>
            <a:pPr lvl="1"/>
            <a:r>
              <a:rPr lang="en-US" altLang="zh-CN" b="1" dirty="0"/>
              <a:t>pp</a:t>
            </a:r>
            <a:r>
              <a:rPr lang="zh-CN" altLang="en-US" b="1" dirty="0"/>
              <a:t>链</a:t>
            </a:r>
            <a:endParaRPr lang="en-US" altLang="zh-CN" b="1" dirty="0"/>
          </a:p>
          <a:p>
            <a:pPr lvl="1"/>
            <a:r>
              <a:rPr lang="en-US" altLang="zh-CN" b="1" dirty="0"/>
              <a:t>CNO</a:t>
            </a:r>
            <a:r>
              <a:rPr lang="zh-CN" altLang="en-US" b="1" dirty="0"/>
              <a:t>循环</a:t>
            </a:r>
            <a:endParaRPr lang="en-US" altLang="zh-CN" b="1" dirty="0"/>
          </a:p>
          <a:p>
            <a:r>
              <a:rPr lang="zh-CN" altLang="en-US" sz="2400" b="1" dirty="0">
                <a:solidFill>
                  <a:schemeClr val="bg1">
                    <a:lumMod val="65000"/>
                  </a:schemeClr>
                </a:solidFill>
              </a:rPr>
              <a:t>核心温度</a:t>
            </a:r>
            <a:r>
              <a:rPr lang="en-US" altLang="zh-CN" sz="2400" b="1" dirty="0">
                <a:solidFill>
                  <a:schemeClr val="bg1">
                    <a:lumMod val="65000"/>
                  </a:schemeClr>
                </a:solidFill>
              </a:rPr>
              <a:t>1500</a:t>
            </a:r>
            <a:r>
              <a:rPr lang="zh-CN" altLang="en-US" sz="2400" b="1" dirty="0">
                <a:solidFill>
                  <a:schemeClr val="bg1">
                    <a:lumMod val="65000"/>
                  </a:schemeClr>
                </a:solidFill>
              </a:rPr>
              <a:t>万度，密度</a:t>
            </a:r>
            <a:r>
              <a:rPr lang="en-US" altLang="zh-CN" sz="2400" b="1" dirty="0">
                <a:solidFill>
                  <a:schemeClr val="bg1">
                    <a:lumMod val="65000"/>
                  </a:schemeClr>
                </a:solidFill>
              </a:rPr>
              <a:t>100g/cm</a:t>
            </a:r>
            <a:r>
              <a:rPr lang="en-US" altLang="zh-CN" sz="2400" b="1" baseline="30000" dirty="0">
                <a:solidFill>
                  <a:schemeClr val="bg1">
                    <a:lumMod val="65000"/>
                  </a:schemeClr>
                </a:solidFill>
              </a:rPr>
              <a:t>3</a:t>
            </a:r>
            <a:endParaRPr lang="zh-CN" altLang="en-US" sz="2400" b="1" baseline="30000" dirty="0">
              <a:solidFill>
                <a:schemeClr val="bg1">
                  <a:lumMod val="65000"/>
                </a:schemeClr>
              </a:solidFill>
            </a:endParaRPr>
          </a:p>
        </p:txBody>
      </p:sp>
      <p:sp>
        <p:nvSpPr>
          <p:cNvPr id="3" name="灯片编号占位符 2"/>
          <p:cNvSpPr>
            <a:spLocks noGrp="1"/>
          </p:cNvSpPr>
          <p:nvPr>
            <p:ph type="sldNum" sz="quarter" idx="12"/>
          </p:nvPr>
        </p:nvSpPr>
        <p:spPr/>
        <p:txBody>
          <a:bodyPr/>
          <a:lstStyle/>
          <a:p>
            <a:fld id="{388DE409-4DD8-445D-B2DE-91D4FE41AAD9}" type="slidenum">
              <a:rPr lang="zh-CN" altLang="en-US" smtClean="0"/>
              <a:pPr/>
              <a:t>15</a:t>
            </a:fld>
            <a:endParaRPr lang="zh-CN" altLang="en-US" dirty="0"/>
          </a:p>
        </p:txBody>
      </p:sp>
    </p:spTree>
    <p:extLst>
      <p:ext uri="{BB962C8B-B14F-4D97-AF65-F5344CB8AC3E}">
        <p14:creationId xmlns:p14="http://schemas.microsoft.com/office/powerpoint/2010/main" val="4929400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pp</a:t>
            </a:r>
            <a:r>
              <a:rPr lang="zh-CN" altLang="en-US" dirty="0"/>
              <a:t>链，</a:t>
            </a:r>
            <a:r>
              <a:rPr lang="en-US" altLang="zh-CN" dirty="0"/>
              <a:t>CNO</a:t>
            </a:r>
            <a:r>
              <a:rPr lang="zh-CN" altLang="en-US" dirty="0"/>
              <a:t>循环</a:t>
            </a:r>
          </a:p>
        </p:txBody>
      </p:sp>
      <p:pic>
        <p:nvPicPr>
          <p:cNvPr id="10" name="内容占位符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073886"/>
            <a:ext cx="5334000" cy="3000375"/>
          </a:xfrm>
        </p:spPr>
      </p:pic>
      <p:sp>
        <p:nvSpPr>
          <p:cNvPr id="5" name="灯片编号占位符 4"/>
          <p:cNvSpPr>
            <a:spLocks noGrp="1"/>
          </p:cNvSpPr>
          <p:nvPr>
            <p:ph type="sldNum" sz="quarter" idx="12"/>
          </p:nvPr>
        </p:nvSpPr>
        <p:spPr/>
        <p:txBody>
          <a:bodyPr/>
          <a:lstStyle/>
          <a:p>
            <a:fld id="{388DE409-4DD8-445D-B2DE-91D4FE41AAD9}" type="slidenum">
              <a:rPr lang="zh-CN" altLang="en-US" smtClean="0"/>
              <a:pPr/>
              <a:t>16</a:t>
            </a:fld>
            <a:endParaRPr lang="zh-CN" altLang="en-US" dirty="0"/>
          </a:p>
        </p:txBody>
      </p:sp>
      <p:pic>
        <p:nvPicPr>
          <p:cNvPr id="17" name="图片 16"/>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5687435" y="1073886"/>
            <a:ext cx="3456565" cy="3498114"/>
          </a:xfrm>
          <a:prstGeom prst="rect">
            <a:avLst/>
          </a:prstGeom>
        </p:spPr>
      </p:pic>
      <p:pic>
        <p:nvPicPr>
          <p:cNvPr id="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220" y="4084084"/>
            <a:ext cx="3734457" cy="2707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内容占位符 2"/>
          <p:cNvSpPr txBox="1">
            <a:spLocks/>
          </p:cNvSpPr>
          <p:nvPr/>
        </p:nvSpPr>
        <p:spPr>
          <a:xfrm>
            <a:off x="4662486" y="5124749"/>
            <a:ext cx="4080681" cy="1513600"/>
          </a:xfrm>
          <a:prstGeom prst="rect">
            <a:avLst/>
          </a:prstGeom>
        </p:spPr>
        <p:txBody>
          <a:bodyPr vert="horz" lIns="91440" tIns="45720" rIns="91440" bIns="45720" rtlCol="0">
            <a:noAutofit/>
          </a:bodyPr>
          <a:lstStyle>
            <a:lvl1pPr marL="324000" indent="-324000" algn="l" defTabSz="914400" rtl="0" eaLnBrk="1" latinLnBrk="0" hangingPunct="1">
              <a:lnSpc>
                <a:spcPct val="100000"/>
              </a:lnSpc>
              <a:spcBef>
                <a:spcPts val="600"/>
              </a:spcBef>
              <a:buClr>
                <a:srgbClr val="FF9900"/>
              </a:buClr>
              <a:buSzPct val="75000"/>
              <a:buFont typeface="Wingdings" panose="05000000000000000000" pitchFamily="2" charset="2"/>
              <a:buChar char="u"/>
              <a:defRPr sz="2800" kern="1200" baseline="0">
                <a:solidFill>
                  <a:schemeClr val="tx2">
                    <a:lumMod val="75000"/>
                  </a:schemeClr>
                </a:solidFill>
                <a:latin typeface="Times New Roman" panose="02020603050405020304" pitchFamily="18" charset="0"/>
                <a:ea typeface="微软雅黑" panose="020B0503020204020204" pitchFamily="34" charset="-122"/>
                <a:cs typeface="+mn-cs"/>
              </a:defRPr>
            </a:lvl1pPr>
            <a:lvl2pPr marL="685800" indent="-228600" algn="l" defTabSz="914400" rtl="0" eaLnBrk="1" latinLnBrk="0" hangingPunct="1">
              <a:lnSpc>
                <a:spcPct val="100000"/>
              </a:lnSpc>
              <a:spcBef>
                <a:spcPts val="600"/>
              </a:spcBef>
              <a:buClr>
                <a:srgbClr val="CC0099"/>
              </a:buClr>
              <a:buFont typeface="Wingdings" panose="05000000000000000000" pitchFamily="2" charset="2"/>
              <a:buChar char=""/>
              <a:defRPr sz="2400" kern="1200" baseline="0">
                <a:solidFill>
                  <a:schemeClr val="accent1">
                    <a:lumMod val="50000"/>
                  </a:schemeClr>
                </a:solidFill>
                <a:latin typeface="Times New Roman" panose="02020603050405020304" pitchFamily="18" charset="0"/>
                <a:ea typeface="微软雅黑" panose="020B0503020204020204" pitchFamily="34" charset="-122"/>
                <a:cs typeface="+mn-cs"/>
              </a:defRPr>
            </a:lvl2pPr>
            <a:lvl3pPr marL="1143000" indent="-228600" algn="l" defTabSz="914400" rtl="0" eaLnBrk="1" latinLnBrk="0" hangingPunct="1">
              <a:lnSpc>
                <a:spcPct val="100000"/>
              </a:lnSpc>
              <a:spcBef>
                <a:spcPts val="600"/>
              </a:spcBef>
              <a:buFont typeface="Arial" panose="020B0604020202020204" pitchFamily="34" charset="0"/>
              <a:buChar char="•"/>
              <a:defRPr sz="2000" kern="1200" baseline="0">
                <a:solidFill>
                  <a:schemeClr val="accent3">
                    <a:lumMod val="75000"/>
                  </a:schemeClr>
                </a:solidFill>
                <a:latin typeface="Times New Roman" panose="02020603050405020304" pitchFamily="18" charset="0"/>
                <a:ea typeface="微软雅黑" panose="020B0503020204020204" pitchFamily="34" charset="-122"/>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800" kern="1200" baseline="0">
                <a:solidFill>
                  <a:schemeClr val="tx1"/>
                </a:solidFill>
                <a:latin typeface="Times New Roman" panose="02020603050405020304" pitchFamily="18" charset="0"/>
                <a:ea typeface="微软雅黑" panose="020B0503020204020204" pitchFamily="34" charset="-122"/>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800" kern="1200" baseline="0">
                <a:solidFill>
                  <a:schemeClr val="tx1"/>
                </a:solidFill>
                <a:latin typeface="Times New Roman" panose="02020603050405020304" pitchFamily="18"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b="1"/>
              <a:t>CNO</a:t>
            </a:r>
            <a:r>
              <a:rPr lang="zh-CN" altLang="en-US" b="1"/>
              <a:t>循环：大质量恒星主要燃烧过程</a:t>
            </a:r>
            <a:endParaRPr lang="en-US" altLang="zh-CN" b="1"/>
          </a:p>
          <a:p>
            <a:r>
              <a:rPr lang="zh-CN" altLang="en-US" b="1"/>
              <a:t>太阳中贡献很小，</a:t>
            </a:r>
            <a:r>
              <a:rPr lang="en-US" altLang="zh-CN" b="1"/>
              <a:t>~1%</a:t>
            </a:r>
            <a:endParaRPr lang="zh-CN" altLang="en-US" b="1" dirty="0"/>
          </a:p>
        </p:txBody>
      </p:sp>
    </p:spTree>
    <p:extLst>
      <p:ext uri="{BB962C8B-B14F-4D97-AF65-F5344CB8AC3E}">
        <p14:creationId xmlns:p14="http://schemas.microsoft.com/office/powerpoint/2010/main" val="37930922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太阳中微子流强</a:t>
            </a:r>
          </a:p>
        </p:txBody>
      </p:sp>
      <p:pic>
        <p:nvPicPr>
          <p:cNvPr id="5" name="内容占位符 4"/>
          <p:cNvPicPr>
            <a:picLocks noGrp="1" noChangeAspect="1"/>
          </p:cNvPicPr>
          <p:nvPr>
            <p:ph idx="1"/>
          </p:nvPr>
        </p:nvPicPr>
        <p:blipFill>
          <a:blip r:embed="rId2" cstate="screen">
            <a:extLst>
              <a:ext uri="{28A0092B-C50C-407E-A947-70E740481C1C}">
                <a14:useLocalDpi xmlns:a14="http://schemas.microsoft.com/office/drawing/2010/main" val="0"/>
              </a:ext>
            </a:extLst>
          </a:blip>
          <a:stretch>
            <a:fillRect/>
          </a:stretch>
        </p:blipFill>
        <p:spPr>
          <a:xfrm>
            <a:off x="878497" y="1178500"/>
            <a:ext cx="7387003" cy="5418492"/>
          </a:xfrm>
        </p:spPr>
      </p:pic>
      <p:sp>
        <p:nvSpPr>
          <p:cNvPr id="6" name="文本框 5"/>
          <p:cNvSpPr txBox="1"/>
          <p:nvPr/>
        </p:nvSpPr>
        <p:spPr>
          <a:xfrm>
            <a:off x="6851173" y="828179"/>
            <a:ext cx="1992575" cy="523220"/>
          </a:xfrm>
          <a:prstGeom prst="rect">
            <a:avLst/>
          </a:prstGeom>
          <a:noFill/>
          <a:ln w="28575">
            <a:solidFill>
              <a:schemeClr val="tx1"/>
            </a:solidFill>
          </a:ln>
        </p:spPr>
        <p:txBody>
          <a:bodyPr wrap="square" rtlCol="0">
            <a:spAutoFit/>
          </a:bodyPr>
          <a:lstStyle/>
          <a:p>
            <a:r>
              <a:rPr lang="en-US" altLang="zh-CN" sz="2800" dirty="0">
                <a:solidFill>
                  <a:srgbClr val="C00000"/>
                </a:solidFill>
              </a:rPr>
              <a:t>John </a:t>
            </a:r>
            <a:r>
              <a:rPr lang="en-US" altLang="zh-CN" sz="2800" dirty="0" err="1">
                <a:solidFill>
                  <a:srgbClr val="C00000"/>
                </a:solidFill>
              </a:rPr>
              <a:t>Bahcall</a:t>
            </a:r>
            <a:endParaRPr lang="zh-CN" altLang="en-US" sz="2800" dirty="0">
              <a:solidFill>
                <a:srgbClr val="C00000"/>
              </a:solidFill>
            </a:endParaRPr>
          </a:p>
        </p:txBody>
      </p:sp>
      <p:sp>
        <p:nvSpPr>
          <p:cNvPr id="3" name="灯片编号占位符 2"/>
          <p:cNvSpPr>
            <a:spLocks noGrp="1"/>
          </p:cNvSpPr>
          <p:nvPr>
            <p:ph type="sldNum" sz="quarter" idx="12"/>
          </p:nvPr>
        </p:nvSpPr>
        <p:spPr/>
        <p:txBody>
          <a:bodyPr/>
          <a:lstStyle/>
          <a:p>
            <a:fld id="{388DE409-4DD8-445D-B2DE-91D4FE41AAD9}" type="slidenum">
              <a:rPr lang="zh-CN" altLang="en-US" smtClean="0"/>
              <a:pPr/>
              <a:t>17</a:t>
            </a:fld>
            <a:endParaRPr lang="zh-CN" altLang="en-US" dirty="0"/>
          </a:p>
        </p:txBody>
      </p:sp>
      <p:sp>
        <p:nvSpPr>
          <p:cNvPr id="8" name="文本框 7"/>
          <p:cNvSpPr txBox="1"/>
          <p:nvPr/>
        </p:nvSpPr>
        <p:spPr>
          <a:xfrm>
            <a:off x="6557748" y="3584084"/>
            <a:ext cx="832513" cy="646331"/>
          </a:xfrm>
          <a:prstGeom prst="rect">
            <a:avLst/>
          </a:prstGeom>
          <a:noFill/>
        </p:spPr>
        <p:txBody>
          <a:bodyPr wrap="square" rtlCol="0">
            <a:spAutoFit/>
          </a:bodyPr>
          <a:lstStyle/>
          <a:p>
            <a:r>
              <a:rPr lang="en-US" altLang="zh-CN" sz="3600" b="1" baseline="30000" dirty="0">
                <a:solidFill>
                  <a:schemeClr val="bg2"/>
                </a:solidFill>
              </a:rPr>
              <a:t>8</a:t>
            </a:r>
            <a:r>
              <a:rPr lang="en-US" altLang="zh-CN" sz="3600" b="1" dirty="0">
                <a:solidFill>
                  <a:schemeClr val="bg2"/>
                </a:solidFill>
              </a:rPr>
              <a:t>B</a:t>
            </a:r>
          </a:p>
        </p:txBody>
      </p:sp>
      <p:sp>
        <p:nvSpPr>
          <p:cNvPr id="9" name="矩形 8"/>
          <p:cNvSpPr/>
          <p:nvPr/>
        </p:nvSpPr>
        <p:spPr>
          <a:xfrm>
            <a:off x="2680578" y="1252790"/>
            <a:ext cx="757451" cy="646331"/>
          </a:xfrm>
          <a:prstGeom prst="rect">
            <a:avLst/>
          </a:prstGeom>
        </p:spPr>
        <p:txBody>
          <a:bodyPr wrap="square">
            <a:spAutoFit/>
          </a:bodyPr>
          <a:lstStyle/>
          <a:p>
            <a:r>
              <a:rPr lang="en-US" altLang="zh-CN" sz="3600" b="1" dirty="0">
                <a:solidFill>
                  <a:schemeClr val="bg2"/>
                </a:solidFill>
              </a:rPr>
              <a:t>pp</a:t>
            </a:r>
            <a:endParaRPr lang="zh-CN" altLang="en-US" sz="3600" b="1" dirty="0">
              <a:solidFill>
                <a:schemeClr val="bg2"/>
              </a:solidFill>
            </a:endParaRPr>
          </a:p>
        </p:txBody>
      </p:sp>
      <p:sp>
        <p:nvSpPr>
          <p:cNvPr id="10" name="矩形 9"/>
          <p:cNvSpPr/>
          <p:nvPr/>
        </p:nvSpPr>
        <p:spPr>
          <a:xfrm>
            <a:off x="3862315" y="1899121"/>
            <a:ext cx="878500" cy="646331"/>
          </a:xfrm>
          <a:prstGeom prst="rect">
            <a:avLst/>
          </a:prstGeom>
        </p:spPr>
        <p:txBody>
          <a:bodyPr wrap="square">
            <a:spAutoFit/>
          </a:bodyPr>
          <a:lstStyle/>
          <a:p>
            <a:r>
              <a:rPr lang="en-US" altLang="zh-CN" sz="3600" b="1" baseline="30000" dirty="0">
                <a:solidFill>
                  <a:schemeClr val="bg2"/>
                </a:solidFill>
              </a:rPr>
              <a:t>7</a:t>
            </a:r>
            <a:r>
              <a:rPr lang="en-US" altLang="zh-CN" sz="3600" b="1" dirty="0">
                <a:solidFill>
                  <a:schemeClr val="bg2"/>
                </a:solidFill>
              </a:rPr>
              <a:t>Be</a:t>
            </a:r>
          </a:p>
        </p:txBody>
      </p:sp>
    </p:spTree>
    <p:extLst>
      <p:ext uri="{BB962C8B-B14F-4D97-AF65-F5344CB8AC3E}">
        <p14:creationId xmlns:p14="http://schemas.microsoft.com/office/powerpoint/2010/main" val="24746325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0" y="30976"/>
            <a:ext cx="9144000" cy="853694"/>
          </a:xfrm>
        </p:spPr>
        <p:txBody>
          <a:bodyPr>
            <a:normAutofit/>
          </a:bodyPr>
          <a:lstStyle/>
          <a:p>
            <a:pPr eaLnBrk="1" hangingPunct="1">
              <a:defRPr/>
            </a:pPr>
            <a:r>
              <a:rPr lang="zh-CN" altLang="en-US" dirty="0"/>
              <a:t>探测到太阳中微子</a:t>
            </a: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3251" y="3275722"/>
            <a:ext cx="5174996" cy="2958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descr="CN10-818-99"/>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66931" y="3275722"/>
            <a:ext cx="2438111" cy="3284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670217" y="6159369"/>
            <a:ext cx="5296362" cy="461665"/>
          </a:xfrm>
          <a:prstGeom prst="rect">
            <a:avLst/>
          </a:prstGeom>
          <a:noFill/>
        </p:spPr>
        <p:txBody>
          <a:bodyPr wrap="square" rtlCol="0">
            <a:spAutoFit/>
          </a:bodyPr>
          <a:lstStyle/>
          <a:p>
            <a:r>
              <a:rPr lang="en-US" altLang="zh-CN" sz="2400" b="1" dirty="0">
                <a:solidFill>
                  <a:srgbClr val="C00000"/>
                </a:solidFill>
                <a:latin typeface="微软雅黑" panose="020B0503020204020204" pitchFamily="34" charset="-122"/>
                <a:ea typeface="微软雅黑" panose="020B0503020204020204" pitchFamily="34" charset="-122"/>
              </a:rPr>
              <a:t>Raymond Davis, 2002</a:t>
            </a:r>
            <a:r>
              <a:rPr lang="zh-CN" altLang="en-US" sz="2400" b="1" dirty="0">
                <a:solidFill>
                  <a:srgbClr val="C00000"/>
                </a:solidFill>
                <a:latin typeface="微软雅黑" panose="020B0503020204020204" pitchFamily="34" charset="-122"/>
                <a:ea typeface="微软雅黑" panose="020B0503020204020204" pitchFamily="34" charset="-122"/>
              </a:rPr>
              <a:t>年诺贝尔奖</a:t>
            </a:r>
          </a:p>
        </p:txBody>
      </p:sp>
      <p:sp>
        <p:nvSpPr>
          <p:cNvPr id="12" name="Rectangle 11"/>
          <p:cNvSpPr>
            <a:spLocks noChangeArrowheads="1"/>
          </p:cNvSpPr>
          <p:nvPr/>
        </p:nvSpPr>
        <p:spPr bwMode="auto">
          <a:xfrm>
            <a:off x="2237643" y="2582435"/>
            <a:ext cx="439952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kumimoji="1" lang="en-US" altLang="zh-CN" sz="3600" dirty="0">
                <a:solidFill>
                  <a:schemeClr val="accent3">
                    <a:lumMod val="50000"/>
                  </a:schemeClr>
                </a:solidFill>
                <a:latin typeface="Symbol" pitchFamily="18" charset="2"/>
              </a:rPr>
              <a:t> n + </a:t>
            </a:r>
            <a:r>
              <a:rPr kumimoji="1" lang="en-US" altLang="zh-CN" sz="3600" baseline="30000" dirty="0">
                <a:solidFill>
                  <a:schemeClr val="accent3">
                    <a:lumMod val="50000"/>
                  </a:schemeClr>
                </a:solidFill>
                <a:latin typeface="Symbol" pitchFamily="18" charset="2"/>
              </a:rPr>
              <a:t>37</a:t>
            </a:r>
            <a:r>
              <a:rPr kumimoji="1" lang="en-US" altLang="zh-CN" sz="3600" dirty="0">
                <a:solidFill>
                  <a:schemeClr val="accent3">
                    <a:lumMod val="50000"/>
                  </a:schemeClr>
                </a:solidFill>
                <a:latin typeface="Times New Roman" pitchFamily="18" charset="0"/>
              </a:rPr>
              <a:t>Cl </a:t>
            </a:r>
            <a:r>
              <a:rPr kumimoji="1" lang="en-US" altLang="zh-CN" sz="3600" dirty="0">
                <a:solidFill>
                  <a:schemeClr val="accent3">
                    <a:lumMod val="50000"/>
                  </a:schemeClr>
                </a:solidFill>
                <a:latin typeface="Times New Roman" pitchFamily="18" charset="0"/>
                <a:sym typeface="Wingdings" pitchFamily="2" charset="2"/>
              </a:rPr>
              <a:t> </a:t>
            </a:r>
            <a:r>
              <a:rPr kumimoji="1" lang="en-US" altLang="zh-CN" sz="3600" baseline="30000" dirty="0">
                <a:solidFill>
                  <a:schemeClr val="accent3">
                    <a:lumMod val="50000"/>
                  </a:schemeClr>
                </a:solidFill>
                <a:latin typeface="Times New Roman" pitchFamily="18" charset="0"/>
                <a:sym typeface="Wingdings" pitchFamily="2" charset="2"/>
              </a:rPr>
              <a:t>37</a:t>
            </a:r>
            <a:r>
              <a:rPr kumimoji="1" lang="en-US" altLang="zh-CN" sz="3600" dirty="0">
                <a:solidFill>
                  <a:schemeClr val="accent3">
                    <a:lumMod val="50000"/>
                  </a:schemeClr>
                </a:solidFill>
                <a:latin typeface="Times New Roman" pitchFamily="18" charset="0"/>
                <a:sym typeface="Wingdings" pitchFamily="2" charset="2"/>
              </a:rPr>
              <a:t>Ar + e</a:t>
            </a:r>
            <a:endParaRPr kumimoji="1" lang="en-US" altLang="zh-CN" sz="2800" dirty="0">
              <a:solidFill>
                <a:schemeClr val="accent3">
                  <a:lumMod val="50000"/>
                </a:schemeClr>
              </a:solidFill>
              <a:latin typeface="Times New Roman" pitchFamily="18" charset="0"/>
              <a:sym typeface="Wingdings" pitchFamily="2" charset="2"/>
            </a:endParaRPr>
          </a:p>
        </p:txBody>
      </p:sp>
      <p:sp>
        <p:nvSpPr>
          <p:cNvPr id="13" name="Rectangle 3"/>
          <p:cNvSpPr txBox="1">
            <a:spLocks noChangeArrowheads="1"/>
          </p:cNvSpPr>
          <p:nvPr/>
        </p:nvSpPr>
        <p:spPr>
          <a:xfrm>
            <a:off x="490103" y="884670"/>
            <a:ext cx="8218143" cy="22350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2">
                    <a:lumMod val="75000"/>
                  </a:schemeClr>
                </a:solidFill>
                <a:latin typeface="Times New Roman" panose="02020603050405020304" pitchFamily="18" charset="0"/>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accent1">
                    <a:lumMod val="50000"/>
                  </a:schemeClr>
                </a:solidFill>
                <a:latin typeface="Times New Roman" panose="02020603050405020304" pitchFamily="18" charset="0"/>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accent3">
                    <a:lumMod val="75000"/>
                  </a:schemeClr>
                </a:solidFill>
                <a:latin typeface="Times New Roman" panose="02020603050405020304" pitchFamily="18" charset="0"/>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Times New Roman" panose="02020603050405020304" pitchFamily="18" charset="0"/>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Times New Roman" panose="02020603050405020304" pitchFamily="18"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400" b="1" dirty="0"/>
              <a:t>1968</a:t>
            </a:r>
            <a:r>
              <a:rPr lang="zh-CN" altLang="en-US" sz="2400" b="1" dirty="0"/>
              <a:t>年戴维斯探测到太阳中微子</a:t>
            </a:r>
            <a:endParaRPr lang="en-US" altLang="zh-CN" sz="2400" b="1" dirty="0"/>
          </a:p>
          <a:p>
            <a:r>
              <a:rPr lang="zh-CN" altLang="en-US" sz="2400" b="1" dirty="0"/>
              <a:t>美国</a:t>
            </a:r>
            <a:r>
              <a:rPr lang="en-US" altLang="zh-CN" sz="2400" b="1" dirty="0" err="1"/>
              <a:t>Homestake</a:t>
            </a:r>
            <a:r>
              <a:rPr lang="zh-CN" altLang="en-US" sz="2400" b="1" dirty="0"/>
              <a:t>实验，地下</a:t>
            </a:r>
            <a:r>
              <a:rPr lang="en-US" altLang="zh-CN" sz="2400" b="1" dirty="0"/>
              <a:t>1500</a:t>
            </a:r>
            <a:r>
              <a:rPr lang="zh-CN" altLang="en-US" sz="2400" b="1" dirty="0"/>
              <a:t>米，废旧金矿</a:t>
            </a:r>
            <a:endParaRPr lang="en-US" altLang="zh-CN" sz="2400" b="1" dirty="0"/>
          </a:p>
          <a:p>
            <a:r>
              <a:rPr lang="en-US" altLang="zh-CN" sz="2400" b="1" dirty="0"/>
              <a:t>615</a:t>
            </a:r>
            <a:r>
              <a:rPr lang="zh-CN" altLang="en-US" sz="2400" b="1" dirty="0"/>
              <a:t>吨四氯乙烯，每</a:t>
            </a:r>
            <a:r>
              <a:rPr lang="en-US" altLang="zh-CN" sz="2400" b="1" dirty="0"/>
              <a:t>4</a:t>
            </a:r>
            <a:r>
              <a:rPr lang="zh-CN" altLang="en-US" sz="2400" b="1" dirty="0"/>
              <a:t>天产生一个放射性氩原子，每</a:t>
            </a:r>
            <a:r>
              <a:rPr lang="en-US" altLang="zh-CN" sz="2400" b="1" dirty="0"/>
              <a:t>3</a:t>
            </a:r>
            <a:r>
              <a:rPr lang="zh-CN" altLang="en-US" sz="2400" b="1" dirty="0"/>
              <a:t>个月萃取一次，进行放射性计数</a:t>
            </a:r>
            <a:endParaRPr lang="en-US" altLang="zh-CN" sz="2400" b="1" dirty="0"/>
          </a:p>
        </p:txBody>
      </p:sp>
      <p:sp>
        <p:nvSpPr>
          <p:cNvPr id="2" name="灯片编号占位符 1"/>
          <p:cNvSpPr>
            <a:spLocks noGrp="1"/>
          </p:cNvSpPr>
          <p:nvPr>
            <p:ph type="sldNum" sz="quarter" idx="12"/>
          </p:nvPr>
        </p:nvSpPr>
        <p:spPr/>
        <p:txBody>
          <a:bodyPr/>
          <a:lstStyle/>
          <a:p>
            <a:fld id="{388DE409-4DD8-445D-B2DE-91D4FE41AAD9}" type="slidenum">
              <a:rPr lang="zh-CN" altLang="en-US" smtClean="0"/>
              <a:pPr/>
              <a:t>18</a:t>
            </a:fld>
            <a:endParaRPr lang="zh-CN" altLang="en-US" dirty="0"/>
          </a:p>
        </p:txBody>
      </p:sp>
    </p:spTree>
    <p:extLst>
      <p:ext uri="{BB962C8B-B14F-4D97-AF65-F5344CB8AC3E}">
        <p14:creationId xmlns:p14="http://schemas.microsoft.com/office/powerpoint/2010/main" val="2410779611"/>
      </p:ext>
    </p:extLst>
  </p:cSld>
  <p:clrMapOvr>
    <a:masterClrMapping/>
  </p:clrMapOvr>
  <p:transition spd="slow" advClick="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太阳中微子失踪之谜</a:t>
            </a:r>
          </a:p>
        </p:txBody>
      </p:sp>
      <p:sp>
        <p:nvSpPr>
          <p:cNvPr id="3" name="内容占位符 2"/>
          <p:cNvSpPr>
            <a:spLocks noGrp="1"/>
          </p:cNvSpPr>
          <p:nvPr>
            <p:ph idx="1"/>
          </p:nvPr>
        </p:nvSpPr>
        <p:spPr>
          <a:xfrm>
            <a:off x="382990" y="966553"/>
            <a:ext cx="5321774" cy="4039738"/>
          </a:xfrm>
        </p:spPr>
        <p:txBody>
          <a:bodyPr/>
          <a:lstStyle/>
          <a:p>
            <a:r>
              <a:rPr lang="zh-CN" altLang="en-US" b="1" dirty="0"/>
              <a:t>太阳模型对吗？</a:t>
            </a:r>
            <a:endParaRPr lang="en-US" altLang="zh-CN" b="1" dirty="0"/>
          </a:p>
          <a:p>
            <a:r>
              <a:rPr lang="zh-CN" altLang="en-US" b="1" dirty="0"/>
              <a:t>萃取效率对吗？</a:t>
            </a:r>
            <a:endParaRPr lang="en-US" altLang="zh-CN" b="1" dirty="0"/>
          </a:p>
          <a:p>
            <a:pPr lvl="1"/>
            <a:r>
              <a:rPr lang="zh-CN" altLang="en-US" b="1" dirty="0"/>
              <a:t>从</a:t>
            </a:r>
            <a:r>
              <a:rPr lang="en-US" altLang="zh-CN" b="1" dirty="0"/>
              <a:t>615</a:t>
            </a:r>
            <a:r>
              <a:rPr lang="zh-CN" altLang="en-US" b="1" dirty="0"/>
              <a:t>吨四氯乙烯中抽取</a:t>
            </a:r>
            <a:r>
              <a:rPr lang="en-US" altLang="zh-CN" b="1" dirty="0"/>
              <a:t>20</a:t>
            </a:r>
            <a:r>
              <a:rPr lang="zh-CN" altLang="en-US" b="1" dirty="0"/>
              <a:t>个氩原子，相当于从渤海中捞一根针，效率</a:t>
            </a:r>
            <a:r>
              <a:rPr lang="en-US" altLang="zh-CN" b="1" dirty="0"/>
              <a:t>&gt;90%</a:t>
            </a:r>
          </a:p>
          <a:p>
            <a:r>
              <a:rPr lang="zh-CN" altLang="en-US" b="1" dirty="0">
                <a:solidFill>
                  <a:srgbClr val="C00000"/>
                </a:solidFill>
              </a:rPr>
              <a:t>中微子振荡？</a:t>
            </a:r>
            <a:endParaRPr lang="en-US" altLang="zh-CN" b="1" dirty="0">
              <a:solidFill>
                <a:srgbClr val="C00000"/>
              </a:solidFill>
            </a:endParaRPr>
          </a:p>
          <a:p>
            <a:pPr lvl="1"/>
            <a:r>
              <a:rPr lang="zh-CN" altLang="en-US" b="1" dirty="0"/>
              <a:t>不同实验不一致</a:t>
            </a:r>
            <a:endParaRPr lang="en-US" altLang="zh-CN" b="1" dirty="0"/>
          </a:p>
          <a:p>
            <a:pPr lvl="1"/>
            <a:r>
              <a:rPr lang="zh-CN" altLang="en-US" b="1" dirty="0"/>
              <a:t>太阳很大，振荡应是平均效果，不应超过一半</a:t>
            </a:r>
          </a:p>
        </p:txBody>
      </p:sp>
      <p:pic>
        <p:nvPicPr>
          <p:cNvPr id="5" name="Picture 4" descr="theoryvsexperiment"/>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5830106" y="1009934"/>
            <a:ext cx="3072594" cy="3862318"/>
          </a:xfrm>
          <a:prstGeom prst="rect">
            <a:avLst/>
          </a:prstGeom>
          <a:noFill/>
          <a:extLst>
            <a:ext uri="{909E8E84-426E-40DD-AFC4-6F175D3DCCD1}">
              <a14:hiddenFill xmlns:a14="http://schemas.microsoft.com/office/drawing/2010/main">
                <a:solidFill>
                  <a:srgbClr val="FFFFFF"/>
                </a:solidFill>
              </a14:hiddenFill>
            </a:ext>
          </a:extLst>
        </p:spPr>
      </p:pic>
      <p:sp>
        <p:nvSpPr>
          <p:cNvPr id="6" name="灯片编号占位符 5"/>
          <p:cNvSpPr>
            <a:spLocks noGrp="1"/>
          </p:cNvSpPr>
          <p:nvPr>
            <p:ph type="sldNum" sz="quarter" idx="12"/>
          </p:nvPr>
        </p:nvSpPr>
        <p:spPr/>
        <p:txBody>
          <a:bodyPr/>
          <a:lstStyle/>
          <a:p>
            <a:fld id="{388DE409-4DD8-445D-B2DE-91D4FE41AAD9}" type="slidenum">
              <a:rPr lang="zh-CN" altLang="en-US" smtClean="0"/>
              <a:pPr/>
              <a:t>19</a:t>
            </a:fld>
            <a:endParaRPr lang="zh-CN" altLang="en-US" dirty="0"/>
          </a:p>
        </p:txBody>
      </p:sp>
      <p:grpSp>
        <p:nvGrpSpPr>
          <p:cNvPr id="12" name="组合 11"/>
          <p:cNvGrpSpPr/>
          <p:nvPr/>
        </p:nvGrpSpPr>
        <p:grpSpPr>
          <a:xfrm rot="239011">
            <a:off x="4151293" y="4516995"/>
            <a:ext cx="3753134" cy="992137"/>
            <a:chOff x="3821373" y="4753570"/>
            <a:chExt cx="3753134" cy="992137"/>
          </a:xfrm>
        </p:grpSpPr>
        <p:sp>
          <p:nvSpPr>
            <p:cNvPr id="9" name="椭圆 8"/>
            <p:cNvSpPr/>
            <p:nvPr/>
          </p:nvSpPr>
          <p:spPr>
            <a:xfrm>
              <a:off x="3821373" y="4753570"/>
              <a:ext cx="1050878" cy="99213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4648603" y="4876492"/>
              <a:ext cx="2434585" cy="746292"/>
            </a:xfrm>
            <a:prstGeom prst="rect">
              <a:avLst/>
            </a:prstGeom>
          </p:spPr>
        </p:pic>
        <p:pic>
          <p:nvPicPr>
            <p:cNvPr id="10" name="图片 9"/>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46812" y="4995174"/>
              <a:ext cx="2717800" cy="746292"/>
            </a:xfrm>
            <a:prstGeom prst="rect">
              <a:avLst/>
            </a:prstGeom>
          </p:spPr>
        </p:pic>
        <p:sp>
          <p:nvSpPr>
            <p:cNvPr id="11" name="椭圆 10"/>
            <p:cNvSpPr/>
            <p:nvPr/>
          </p:nvSpPr>
          <p:spPr>
            <a:xfrm>
              <a:off x="7064612" y="5249638"/>
              <a:ext cx="509895" cy="4918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内容占位符 2"/>
          <p:cNvSpPr txBox="1">
            <a:spLocks/>
          </p:cNvSpPr>
          <p:nvPr/>
        </p:nvSpPr>
        <p:spPr>
          <a:xfrm>
            <a:off x="565622" y="5789511"/>
            <a:ext cx="8228747" cy="10038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2">
                    <a:lumMod val="75000"/>
                  </a:schemeClr>
                </a:solidFill>
                <a:latin typeface="Times New Roman" panose="02020603050405020304" pitchFamily="18" charset="0"/>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accent1">
                    <a:lumMod val="50000"/>
                  </a:schemeClr>
                </a:solidFill>
                <a:latin typeface="Times New Roman" panose="02020603050405020304" pitchFamily="18" charset="0"/>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accent3">
                    <a:lumMod val="75000"/>
                  </a:schemeClr>
                </a:solidFill>
                <a:latin typeface="Times New Roman" panose="02020603050405020304" pitchFamily="18" charset="0"/>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Times New Roman" panose="02020603050405020304" pitchFamily="18" charset="0"/>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Times New Roman" panose="02020603050405020304" pitchFamily="18"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b="1" dirty="0">
                <a:solidFill>
                  <a:schemeClr val="tx2">
                    <a:lumMod val="50000"/>
                  </a:schemeClr>
                </a:solidFill>
              </a:rPr>
              <a:t>太阳中微子失踪之谜从</a:t>
            </a:r>
            <a:r>
              <a:rPr lang="en-US" altLang="zh-CN" b="1" dirty="0">
                <a:solidFill>
                  <a:schemeClr val="tx2">
                    <a:lumMod val="50000"/>
                  </a:schemeClr>
                </a:solidFill>
              </a:rPr>
              <a:t>1968</a:t>
            </a:r>
            <a:r>
              <a:rPr lang="zh-CN" altLang="en-US" b="1" dirty="0">
                <a:solidFill>
                  <a:schemeClr val="tx2">
                    <a:lumMod val="50000"/>
                  </a:schemeClr>
                </a:solidFill>
              </a:rPr>
              <a:t>年发现，一直困扰大家，直到</a:t>
            </a:r>
            <a:r>
              <a:rPr lang="en-US" altLang="zh-CN" b="1" dirty="0">
                <a:solidFill>
                  <a:schemeClr val="tx2">
                    <a:lumMod val="50000"/>
                  </a:schemeClr>
                </a:solidFill>
              </a:rPr>
              <a:t>1998</a:t>
            </a:r>
            <a:r>
              <a:rPr lang="zh-CN" altLang="en-US" b="1" dirty="0">
                <a:solidFill>
                  <a:schemeClr val="tx2">
                    <a:lumMod val="50000"/>
                  </a:schemeClr>
                </a:solidFill>
              </a:rPr>
              <a:t>年和</a:t>
            </a:r>
            <a:r>
              <a:rPr lang="en-US" altLang="zh-CN" b="1" dirty="0">
                <a:solidFill>
                  <a:schemeClr val="tx2">
                    <a:lumMod val="50000"/>
                  </a:schemeClr>
                </a:solidFill>
              </a:rPr>
              <a:t>2001</a:t>
            </a:r>
            <a:r>
              <a:rPr lang="zh-CN" altLang="en-US" b="1" dirty="0">
                <a:solidFill>
                  <a:schemeClr val="tx2">
                    <a:lumMod val="50000"/>
                  </a:schemeClr>
                </a:solidFill>
              </a:rPr>
              <a:t>年发现中微子振荡</a:t>
            </a:r>
            <a:endParaRPr lang="en-US" altLang="zh-CN" b="1" dirty="0">
              <a:solidFill>
                <a:schemeClr val="tx2">
                  <a:lumMod val="50000"/>
                </a:schemeClr>
              </a:solidFill>
            </a:endParaRPr>
          </a:p>
        </p:txBody>
      </p:sp>
    </p:spTree>
    <p:extLst>
      <p:ext uri="{BB962C8B-B14F-4D97-AF65-F5344CB8AC3E}">
        <p14:creationId xmlns:p14="http://schemas.microsoft.com/office/powerpoint/2010/main" val="20701753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3FB5DD-1CA8-450F-9C4A-810EB9D137C8}"/>
              </a:ext>
            </a:extLst>
          </p:cNvPr>
          <p:cNvSpPr>
            <a:spLocks noGrp="1"/>
          </p:cNvSpPr>
          <p:nvPr>
            <p:ph type="title"/>
          </p:nvPr>
        </p:nvSpPr>
        <p:spPr/>
        <p:txBody>
          <a:bodyPr/>
          <a:lstStyle/>
          <a:p>
            <a:r>
              <a:rPr lang="zh-CN" altLang="en-US" dirty="0"/>
              <a:t>日本</a:t>
            </a:r>
            <a:r>
              <a:rPr lang="en-US" altLang="zh-CN" dirty="0"/>
              <a:t>T2K</a:t>
            </a:r>
            <a:r>
              <a:rPr lang="zh-CN" altLang="en-US" dirty="0"/>
              <a:t>实验论文</a:t>
            </a:r>
          </a:p>
        </p:txBody>
      </p:sp>
      <p:sp>
        <p:nvSpPr>
          <p:cNvPr id="3" name="内容占位符 2">
            <a:extLst>
              <a:ext uri="{FF2B5EF4-FFF2-40B4-BE49-F238E27FC236}">
                <a16:creationId xmlns:a16="http://schemas.microsoft.com/office/drawing/2014/main" id="{B5210BCF-9A46-41EE-91AA-A6C7FEE8E6EA}"/>
              </a:ext>
            </a:extLst>
          </p:cNvPr>
          <p:cNvSpPr>
            <a:spLocks noGrp="1"/>
          </p:cNvSpPr>
          <p:nvPr>
            <p:ph idx="1"/>
          </p:nvPr>
        </p:nvSpPr>
        <p:spPr>
          <a:xfrm>
            <a:off x="400961" y="5394675"/>
            <a:ext cx="8301990" cy="1096963"/>
          </a:xfrm>
        </p:spPr>
        <p:txBody>
          <a:bodyPr>
            <a:normAutofit/>
          </a:bodyPr>
          <a:lstStyle/>
          <a:p>
            <a:pPr marL="0" indent="0">
              <a:buNone/>
            </a:pPr>
            <a:r>
              <a:rPr lang="en-US" altLang="zh-CN" dirty="0"/>
              <a:t>4</a:t>
            </a:r>
            <a:r>
              <a:rPr lang="zh-CN" altLang="en-US" dirty="0"/>
              <a:t>月</a:t>
            </a:r>
            <a:r>
              <a:rPr lang="en-US" altLang="zh-CN" dirty="0"/>
              <a:t>15</a:t>
            </a:r>
            <a:r>
              <a:rPr lang="zh-CN" altLang="en-US" dirty="0"/>
              <a:t>日</a:t>
            </a:r>
            <a:r>
              <a:rPr lang="en-US" altLang="zh-CN" dirty="0"/>
              <a:t>Nature</a:t>
            </a:r>
            <a:r>
              <a:rPr lang="zh-CN" altLang="zh-CN" dirty="0"/>
              <a:t>封面</a:t>
            </a:r>
            <a:r>
              <a:rPr lang="zh-CN" altLang="en-US" dirty="0"/>
              <a:t>论文：</a:t>
            </a:r>
            <a:endParaRPr lang="en-US" altLang="zh-CN" dirty="0"/>
          </a:p>
          <a:p>
            <a:pPr marL="0" indent="0">
              <a:buNone/>
            </a:pPr>
            <a:r>
              <a:rPr lang="zh-CN" altLang="zh-CN" dirty="0"/>
              <a:t>中微子振荡中</a:t>
            </a:r>
            <a:r>
              <a:rPr lang="en-US" altLang="zh-CN" dirty="0"/>
              <a:t> </a:t>
            </a:r>
            <a:r>
              <a:rPr lang="zh-CN" altLang="zh-CN" dirty="0"/>
              <a:t>物质</a:t>
            </a:r>
            <a:r>
              <a:rPr lang="en-US" altLang="zh-CN" dirty="0"/>
              <a:t>-</a:t>
            </a:r>
            <a:r>
              <a:rPr lang="zh-CN" altLang="zh-CN" dirty="0"/>
              <a:t>反物质不对称相位破缺</a:t>
            </a:r>
            <a:r>
              <a:rPr lang="en-US" altLang="zh-CN" dirty="0"/>
              <a:t> </a:t>
            </a:r>
            <a:r>
              <a:rPr lang="zh-CN" altLang="en-US" dirty="0"/>
              <a:t>的</a:t>
            </a:r>
            <a:r>
              <a:rPr lang="zh-CN" altLang="zh-CN" dirty="0"/>
              <a:t>限制</a:t>
            </a:r>
            <a:endParaRPr lang="zh-CN" altLang="en-US" dirty="0"/>
          </a:p>
        </p:txBody>
      </p:sp>
      <p:sp>
        <p:nvSpPr>
          <p:cNvPr id="4" name="灯片编号占位符 3">
            <a:extLst>
              <a:ext uri="{FF2B5EF4-FFF2-40B4-BE49-F238E27FC236}">
                <a16:creationId xmlns:a16="http://schemas.microsoft.com/office/drawing/2014/main" id="{2288074E-0DA1-418E-AAEF-1795327B75EB}"/>
              </a:ext>
            </a:extLst>
          </p:cNvPr>
          <p:cNvSpPr>
            <a:spLocks noGrp="1"/>
          </p:cNvSpPr>
          <p:nvPr>
            <p:ph type="sldNum" sz="quarter" idx="12"/>
          </p:nvPr>
        </p:nvSpPr>
        <p:spPr/>
        <p:txBody>
          <a:bodyPr/>
          <a:lstStyle/>
          <a:p>
            <a:fld id="{388DE409-4DD8-445D-B2DE-91D4FE41AAD9}" type="slidenum">
              <a:rPr lang="zh-CN" altLang="en-US" smtClean="0"/>
              <a:pPr/>
              <a:t>2</a:t>
            </a:fld>
            <a:endParaRPr lang="zh-CN" altLang="en-US" dirty="0"/>
          </a:p>
        </p:txBody>
      </p:sp>
      <p:pic>
        <p:nvPicPr>
          <p:cNvPr id="6" name="图片 5">
            <a:extLst>
              <a:ext uri="{FF2B5EF4-FFF2-40B4-BE49-F238E27FC236}">
                <a16:creationId xmlns:a16="http://schemas.microsoft.com/office/drawing/2014/main" id="{7E72D5D5-95F1-4201-9347-744FD5CA80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97723"/>
            <a:ext cx="9144000" cy="3798827"/>
          </a:xfrm>
          <a:prstGeom prst="rect">
            <a:avLst/>
          </a:prstGeom>
        </p:spPr>
      </p:pic>
    </p:spTree>
    <p:extLst>
      <p:ext uri="{BB962C8B-B14F-4D97-AF65-F5344CB8AC3E}">
        <p14:creationId xmlns:p14="http://schemas.microsoft.com/office/powerpoint/2010/main" val="38530648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858" name="Rectangle 2" descr="Large confetti"/>
          <p:cNvSpPr>
            <a:spLocks noGrp="1" noChangeArrowheads="1"/>
          </p:cNvSpPr>
          <p:nvPr>
            <p:ph type="title"/>
          </p:nvPr>
        </p:nvSpPr>
        <p:spPr/>
        <p:txBody>
          <a:bodyPr/>
          <a:lstStyle/>
          <a:p>
            <a:r>
              <a:rPr lang="zh-CN" altLang="en-US" dirty="0"/>
              <a:t>中微子振荡</a:t>
            </a:r>
          </a:p>
        </p:txBody>
      </p:sp>
      <p:sp>
        <p:nvSpPr>
          <p:cNvPr id="633859" name="Rectangle 3"/>
          <p:cNvSpPr>
            <a:spLocks noGrp="1" noChangeArrowheads="1"/>
          </p:cNvSpPr>
          <p:nvPr>
            <p:ph idx="1"/>
          </p:nvPr>
        </p:nvSpPr>
        <p:spPr>
          <a:xfrm>
            <a:off x="379443" y="991269"/>
            <a:ext cx="8229600" cy="4525963"/>
          </a:xfrm>
        </p:spPr>
        <p:txBody>
          <a:bodyPr>
            <a:normAutofit/>
          </a:bodyPr>
          <a:lstStyle/>
          <a:p>
            <a:r>
              <a:rPr lang="zh-CN" altLang="en-US" sz="2400" b="1" dirty="0">
                <a:latin typeface="微软雅黑" pitchFamily="34" charset="-122"/>
                <a:ea typeface="微软雅黑" pitchFamily="34" charset="-122"/>
              </a:rPr>
              <a:t>中微子在传播中将从一种中微子变成另外一种，如果</a:t>
            </a:r>
          </a:p>
          <a:p>
            <a:pPr lvl="1"/>
            <a:r>
              <a:rPr lang="zh-CN" altLang="en-US" sz="2400" b="1" dirty="0">
                <a:solidFill>
                  <a:srgbClr val="0033CC"/>
                </a:solidFill>
                <a:latin typeface="微软雅黑" pitchFamily="34" charset="-122"/>
                <a:ea typeface="微软雅黑" pitchFamily="34" charset="-122"/>
              </a:rPr>
              <a:t>中微子有非零质量，且</a:t>
            </a:r>
          </a:p>
          <a:p>
            <a:pPr lvl="1"/>
            <a:r>
              <a:rPr lang="zh-CN" altLang="en-US" sz="2400" b="1" dirty="0">
                <a:solidFill>
                  <a:srgbClr val="0033CC"/>
                </a:solidFill>
                <a:latin typeface="微软雅黑" pitchFamily="34" charset="-122"/>
                <a:ea typeface="微软雅黑" pitchFamily="34" charset="-122"/>
              </a:rPr>
              <a:t>弱作用本征态不等于质量本征态（混合）</a:t>
            </a:r>
          </a:p>
        </p:txBody>
      </p:sp>
      <p:grpSp>
        <p:nvGrpSpPr>
          <p:cNvPr id="633860" name="Group 4"/>
          <p:cNvGrpSpPr>
            <a:grpSpLocks/>
          </p:cNvGrpSpPr>
          <p:nvPr/>
        </p:nvGrpSpPr>
        <p:grpSpPr bwMode="auto">
          <a:xfrm>
            <a:off x="539552" y="2558851"/>
            <a:ext cx="7924800" cy="1446213"/>
            <a:chOff x="399" y="1892"/>
            <a:chExt cx="4992" cy="911"/>
          </a:xfrm>
        </p:grpSpPr>
        <p:graphicFrame>
          <p:nvGraphicFramePr>
            <p:cNvPr id="633861" name="Object 5"/>
            <p:cNvGraphicFramePr>
              <a:graphicFrameLocks noChangeAspect="1"/>
            </p:cNvGraphicFramePr>
            <p:nvPr>
              <p:extLst/>
            </p:nvPr>
          </p:nvGraphicFramePr>
          <p:xfrm>
            <a:off x="1791" y="1892"/>
            <a:ext cx="2457" cy="911"/>
          </p:xfrm>
          <a:graphic>
            <a:graphicData uri="http://schemas.openxmlformats.org/presentationml/2006/ole">
              <mc:AlternateContent xmlns:mc="http://schemas.openxmlformats.org/markup-compatibility/2006">
                <mc:Choice xmlns:v="urn:schemas-microsoft-com:vml" Requires="v">
                  <p:oleObj spid="_x0000_s9572" name="Equation" r:id="rId4" imgW="1917360" imgH="711000" progId="Equation.DSMT4">
                    <p:embed/>
                  </p:oleObj>
                </mc:Choice>
                <mc:Fallback>
                  <p:oleObj name="Equation" r:id="rId4" imgW="1917360" imgH="7110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1" y="1892"/>
                          <a:ext cx="2457" cy="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33862" name="Text Box 6"/>
            <p:cNvSpPr txBox="1">
              <a:spLocks noChangeArrowheads="1"/>
            </p:cNvSpPr>
            <p:nvPr/>
          </p:nvSpPr>
          <p:spPr bwMode="auto">
            <a:xfrm>
              <a:off x="399" y="2117"/>
              <a:ext cx="1392"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SzTx/>
                <a:buFontTx/>
                <a:buNone/>
              </a:pPr>
              <a:r>
                <a:rPr lang="zh-CN" altLang="en-US" sz="2400" b="1">
                  <a:solidFill>
                    <a:srgbClr val="0066FF"/>
                  </a:solidFill>
                  <a:latin typeface="微软雅黑" pitchFamily="34" charset="-122"/>
                  <a:ea typeface="微软雅黑" pitchFamily="34" charset="-122"/>
                </a:rPr>
                <a:t>弱作用本征态</a:t>
              </a:r>
            </a:p>
          </p:txBody>
        </p:sp>
        <p:sp>
          <p:nvSpPr>
            <p:cNvPr id="633863" name="Text Box 7"/>
            <p:cNvSpPr txBox="1">
              <a:spLocks noChangeArrowheads="1"/>
            </p:cNvSpPr>
            <p:nvPr/>
          </p:nvSpPr>
          <p:spPr bwMode="auto">
            <a:xfrm>
              <a:off x="4287" y="2194"/>
              <a:ext cx="1104"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SzTx/>
                <a:buFontTx/>
                <a:buNone/>
              </a:pPr>
              <a:r>
                <a:rPr lang="zh-CN" altLang="en-US" sz="2400" b="1">
                  <a:solidFill>
                    <a:srgbClr val="FF00FF"/>
                  </a:solidFill>
                  <a:latin typeface="微软雅黑" pitchFamily="34" charset="-122"/>
                  <a:ea typeface="微软雅黑" pitchFamily="34" charset="-122"/>
                </a:rPr>
                <a:t>质量本征态</a:t>
              </a:r>
            </a:p>
          </p:txBody>
        </p:sp>
      </p:grpSp>
      <p:grpSp>
        <p:nvGrpSpPr>
          <p:cNvPr id="633864" name="Group 8"/>
          <p:cNvGrpSpPr>
            <a:grpSpLocks/>
          </p:cNvGrpSpPr>
          <p:nvPr/>
        </p:nvGrpSpPr>
        <p:grpSpPr bwMode="auto">
          <a:xfrm>
            <a:off x="1475656" y="5016931"/>
            <a:ext cx="6552728" cy="1763893"/>
            <a:chOff x="657" y="3073"/>
            <a:chExt cx="4236" cy="1219"/>
          </a:xfrm>
        </p:grpSpPr>
        <p:pic>
          <p:nvPicPr>
            <p:cNvPr id="633865" name="Picture 9" descr="osc_demo"/>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02" y="3073"/>
              <a:ext cx="1678" cy="121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33866" name="Object 10"/>
            <p:cNvGraphicFramePr>
              <a:graphicFrameLocks noChangeAspect="1"/>
            </p:cNvGraphicFramePr>
            <p:nvPr/>
          </p:nvGraphicFramePr>
          <p:xfrm>
            <a:off x="2925" y="3482"/>
            <a:ext cx="1968" cy="359"/>
          </p:xfrm>
          <a:graphic>
            <a:graphicData uri="http://schemas.openxmlformats.org/presentationml/2006/ole">
              <mc:AlternateContent xmlns:mc="http://schemas.openxmlformats.org/markup-compatibility/2006">
                <mc:Choice xmlns:v="urn:schemas-microsoft-com:vml" Requires="v">
                  <p:oleObj spid="_x0000_s9573" name="Equation" r:id="rId7" imgW="1536480" imgH="279360" progId="Equation.DSMT4">
                    <p:embed/>
                  </p:oleObj>
                </mc:Choice>
                <mc:Fallback>
                  <p:oleObj name="Equation" r:id="rId7" imgW="1536480" imgH="27936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25" y="3482"/>
                          <a:ext cx="1968" cy="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33867" name="Object 11"/>
            <p:cNvGraphicFramePr>
              <a:graphicFrameLocks noChangeAspect="1"/>
            </p:cNvGraphicFramePr>
            <p:nvPr/>
          </p:nvGraphicFramePr>
          <p:xfrm>
            <a:off x="657" y="3482"/>
            <a:ext cx="488" cy="326"/>
          </p:xfrm>
          <a:graphic>
            <a:graphicData uri="http://schemas.openxmlformats.org/presentationml/2006/ole">
              <mc:AlternateContent xmlns:mc="http://schemas.openxmlformats.org/markup-compatibility/2006">
                <mc:Choice xmlns:v="urn:schemas-microsoft-com:vml" Requires="v">
                  <p:oleObj spid="_x0000_s9574" name="Equation" r:id="rId9" imgW="380880" imgH="253800" progId="Equation.DSMT4">
                    <p:embed/>
                  </p:oleObj>
                </mc:Choice>
                <mc:Fallback>
                  <p:oleObj name="Equation" r:id="rId9" imgW="380880" imgH="2538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7" y="3482"/>
                          <a:ext cx="488"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633868" name="Text Box 12"/>
          <p:cNvSpPr txBox="1">
            <a:spLocks noChangeArrowheads="1"/>
          </p:cNvSpPr>
          <p:nvPr/>
        </p:nvSpPr>
        <p:spPr bwMode="auto">
          <a:xfrm>
            <a:off x="179512" y="4057458"/>
            <a:ext cx="8856984" cy="830997"/>
          </a:xfrm>
          <a:prstGeom prst="rect">
            <a:avLst/>
          </a:prstGeom>
          <a:noFill/>
          <a:ln w="9525">
            <a:solidFill>
              <a:srgbClr val="FFCC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buFontTx/>
              <a:buNone/>
            </a:pPr>
            <a:r>
              <a:rPr lang="zh-CN" altLang="en-US" sz="2400" dirty="0">
                <a:solidFill>
                  <a:schemeClr val="tx2"/>
                </a:solidFill>
                <a:effectLst/>
                <a:latin typeface="微软雅黑" pitchFamily="34" charset="-122"/>
                <a:ea typeface="微软雅黑" pitchFamily="34" charset="-122"/>
              </a:rPr>
              <a:t>产生时为弱作用本征态→质量态的混合，传播按质量本征态频率</a:t>
            </a:r>
          </a:p>
          <a:p>
            <a:pPr algn="ctr">
              <a:buFontTx/>
              <a:buNone/>
            </a:pPr>
            <a:r>
              <a:rPr lang="zh-CN" altLang="en-US" sz="2400" b="1" dirty="0">
                <a:solidFill>
                  <a:srgbClr val="C00000"/>
                </a:solidFill>
                <a:latin typeface="微软雅黑" pitchFamily="34" charset="-122"/>
                <a:ea typeface="微软雅黑" pitchFamily="34" charset="-122"/>
              </a:rPr>
              <a:t>微观量子干涉现象的宏观表现</a:t>
            </a:r>
            <a:endParaRPr lang="zh-CN" altLang="en-US" sz="2400" b="1" dirty="0">
              <a:solidFill>
                <a:srgbClr val="C00000"/>
              </a:solidFill>
              <a:effectLst/>
              <a:latin typeface="微软雅黑" pitchFamily="34" charset="-122"/>
              <a:ea typeface="微软雅黑" pitchFamily="34" charset="-122"/>
            </a:endParaRPr>
          </a:p>
        </p:txBody>
      </p:sp>
      <p:sp>
        <p:nvSpPr>
          <p:cNvPr id="4" name="灯片编号占位符 3"/>
          <p:cNvSpPr>
            <a:spLocks noGrp="1"/>
          </p:cNvSpPr>
          <p:nvPr>
            <p:ph type="sldNum" sz="quarter" idx="12"/>
          </p:nvPr>
        </p:nvSpPr>
        <p:spPr/>
        <p:txBody>
          <a:bodyPr/>
          <a:lstStyle/>
          <a:p>
            <a:fld id="{388DE409-4DD8-445D-B2DE-91D4FE41AAD9}" type="slidenum">
              <a:rPr lang="zh-CN" altLang="en-US" smtClean="0"/>
              <a:pPr/>
              <a:t>20</a:t>
            </a:fld>
            <a:endParaRPr lang="zh-CN" altLang="en-US" dirty="0"/>
          </a:p>
        </p:txBody>
      </p:sp>
    </p:spTree>
    <p:extLst>
      <p:ext uri="{BB962C8B-B14F-4D97-AF65-F5344CB8AC3E}">
        <p14:creationId xmlns:p14="http://schemas.microsoft.com/office/powerpoint/2010/main" val="230331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中微子混合规律</a:t>
            </a:r>
          </a:p>
        </p:txBody>
      </p:sp>
      <p:graphicFrame>
        <p:nvGraphicFramePr>
          <p:cNvPr id="5" name="对象 4"/>
          <p:cNvGraphicFramePr>
            <a:graphicFrameLocks noChangeAspect="1"/>
          </p:cNvGraphicFramePr>
          <p:nvPr>
            <p:extLst/>
          </p:nvPr>
        </p:nvGraphicFramePr>
        <p:xfrm>
          <a:off x="343049" y="1772816"/>
          <a:ext cx="4660999" cy="1728192"/>
        </p:xfrm>
        <a:graphic>
          <a:graphicData uri="http://schemas.openxmlformats.org/presentationml/2006/ole">
            <mc:AlternateContent xmlns:mc="http://schemas.openxmlformats.org/markup-compatibility/2006">
              <mc:Choice xmlns:v="urn:schemas-microsoft-com:vml" Requires="v">
                <p:oleObj spid="_x0000_s10480" name="Equation" r:id="rId3" imgW="1917360" imgH="711000" progId="Equation.DSMT4">
                  <p:embed/>
                </p:oleObj>
              </mc:Choice>
              <mc:Fallback>
                <p:oleObj name="Equation" r:id="rId3" imgW="1917360" imgH="711000" progId="Equation.DSMT4">
                  <p:embed/>
                  <p:pic>
                    <p:nvPicPr>
                      <p:cNvPr id="0" name=""/>
                      <p:cNvPicPr>
                        <a:picLocks noChangeAspect="1" noChangeArrowheads="1"/>
                      </p:cNvPicPr>
                      <p:nvPr/>
                    </p:nvPicPr>
                    <p:blipFill>
                      <a:blip r:embed="rId4"/>
                      <a:srcRect/>
                      <a:stretch>
                        <a:fillRect/>
                      </a:stretch>
                    </p:blipFill>
                    <p:spPr bwMode="auto">
                      <a:xfrm>
                        <a:off x="343049" y="1772816"/>
                        <a:ext cx="4660999" cy="1728192"/>
                      </a:xfrm>
                      <a:prstGeom prst="rect">
                        <a:avLst/>
                      </a:prstGeom>
                      <a:noFill/>
                      <a:ln>
                        <a:noFill/>
                      </a:ln>
                      <a:effectLst/>
                    </p:spPr>
                  </p:pic>
                </p:oleObj>
              </mc:Fallback>
            </mc:AlternateContent>
          </a:graphicData>
        </a:graphic>
      </p:graphicFrame>
      <p:graphicFrame>
        <p:nvGraphicFramePr>
          <p:cNvPr id="6" name="对象 5"/>
          <p:cNvGraphicFramePr>
            <a:graphicFrameLocks noChangeAspect="1"/>
          </p:cNvGraphicFramePr>
          <p:nvPr>
            <p:extLst/>
          </p:nvPr>
        </p:nvGraphicFramePr>
        <p:xfrm>
          <a:off x="531813" y="4077072"/>
          <a:ext cx="8612187" cy="1511300"/>
        </p:xfrm>
        <a:graphic>
          <a:graphicData uri="http://schemas.openxmlformats.org/presentationml/2006/ole">
            <mc:AlternateContent xmlns:mc="http://schemas.openxmlformats.org/markup-compatibility/2006">
              <mc:Choice xmlns:v="urn:schemas-microsoft-com:vml" Requires="v">
                <p:oleObj spid="_x0000_s10481" name="Equation" r:id="rId5" imgW="4190760" imgH="736560" progId="Equation.DSMT4">
                  <p:embed/>
                </p:oleObj>
              </mc:Choice>
              <mc:Fallback>
                <p:oleObj name="Equation" r:id="rId5" imgW="4190760" imgH="73656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1813" y="4077072"/>
                        <a:ext cx="8612187" cy="1511300"/>
                      </a:xfrm>
                      <a:prstGeom prst="rect">
                        <a:avLst/>
                      </a:prstGeom>
                      <a:noFill/>
                      <a:ln>
                        <a:noFill/>
                      </a:ln>
                      <a:extLst/>
                    </p:spPr>
                  </p:pic>
                </p:oleObj>
              </mc:Fallback>
            </mc:AlternateContent>
          </a:graphicData>
        </a:graphic>
      </p:graphicFrame>
      <p:pic>
        <p:nvPicPr>
          <p:cNvPr id="1033" name="Picture 9" descr="D:\DayaWane\Conference\2012 07 澳大利亚\mytalk\massHierarchy_demo.jpg"/>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5525244" y="1093304"/>
            <a:ext cx="3278088" cy="273174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043608" y="5602020"/>
            <a:ext cx="1808774" cy="1015663"/>
          </a:xfrm>
          <a:prstGeom prst="rect">
            <a:avLst/>
          </a:prstGeom>
          <a:noFill/>
        </p:spPr>
        <p:txBody>
          <a:bodyPr wrap="square" rtlCol="0">
            <a:spAutoFit/>
          </a:bodyPr>
          <a:lstStyle/>
          <a:p>
            <a:r>
              <a:rPr lang="zh-CN" altLang="en-US" sz="2000" b="1" dirty="0">
                <a:solidFill>
                  <a:schemeClr val="tx2"/>
                </a:solidFill>
                <a:latin typeface="Times New Roman" pitchFamily="18" charset="0"/>
                <a:cs typeface="Times New Roman" pitchFamily="18" charset="0"/>
                <a:sym typeface="Symbol"/>
              </a:rPr>
              <a:t></a:t>
            </a:r>
            <a:r>
              <a:rPr lang="en-US" altLang="zh-CN" sz="2000" b="1" baseline="-25000" dirty="0">
                <a:solidFill>
                  <a:schemeClr val="tx2"/>
                </a:solidFill>
                <a:latin typeface="Times New Roman" pitchFamily="18" charset="0"/>
                <a:cs typeface="Times New Roman" pitchFamily="18" charset="0"/>
                <a:sym typeface="Symbol"/>
              </a:rPr>
              <a:t>23</a:t>
            </a:r>
            <a:r>
              <a:rPr lang="en-US" altLang="zh-CN" sz="2000" b="1" dirty="0">
                <a:solidFill>
                  <a:schemeClr val="tx2"/>
                </a:solidFill>
                <a:latin typeface="Times New Roman" pitchFamily="18" charset="0"/>
                <a:cs typeface="Times New Roman" pitchFamily="18" charset="0"/>
                <a:sym typeface="Symbol"/>
              </a:rPr>
              <a:t> ~ 45</a:t>
            </a:r>
          </a:p>
          <a:p>
            <a:r>
              <a:rPr lang="zh-CN" altLang="en-US" sz="2000" b="1" dirty="0">
                <a:solidFill>
                  <a:srgbClr val="C00000"/>
                </a:solidFill>
                <a:latin typeface="Times New Roman" pitchFamily="18" charset="0"/>
                <a:cs typeface="Times New Roman" pitchFamily="18" charset="0"/>
                <a:sym typeface="Symbol"/>
              </a:rPr>
              <a:t>大气中微子</a:t>
            </a:r>
            <a:endParaRPr lang="en-US" altLang="zh-CN" sz="2000" b="1" dirty="0">
              <a:solidFill>
                <a:srgbClr val="C00000"/>
              </a:solidFill>
              <a:latin typeface="Times New Roman" pitchFamily="18" charset="0"/>
              <a:cs typeface="Times New Roman" pitchFamily="18" charset="0"/>
              <a:sym typeface="Symbol"/>
            </a:endParaRPr>
          </a:p>
          <a:p>
            <a:r>
              <a:rPr lang="zh-CN" altLang="en-US" sz="2000" b="1" dirty="0">
                <a:solidFill>
                  <a:schemeClr val="tx2"/>
                </a:solidFill>
                <a:latin typeface="Times New Roman" pitchFamily="18" charset="0"/>
                <a:cs typeface="Times New Roman" pitchFamily="18" charset="0"/>
                <a:sym typeface="Symbol"/>
              </a:rPr>
              <a:t>加速器中微子</a:t>
            </a:r>
            <a:endParaRPr lang="zh-CN" altLang="en-US" sz="2000" b="1" dirty="0">
              <a:solidFill>
                <a:schemeClr val="tx2"/>
              </a:solidFill>
              <a:latin typeface="Times New Roman" pitchFamily="18" charset="0"/>
              <a:cs typeface="Times New Roman" pitchFamily="18" charset="0"/>
            </a:endParaRPr>
          </a:p>
        </p:txBody>
      </p:sp>
      <p:sp>
        <p:nvSpPr>
          <p:cNvPr id="10" name="TextBox 9"/>
          <p:cNvSpPr txBox="1"/>
          <p:nvPr/>
        </p:nvSpPr>
        <p:spPr>
          <a:xfrm>
            <a:off x="5486525" y="5610751"/>
            <a:ext cx="1965153" cy="1015663"/>
          </a:xfrm>
          <a:prstGeom prst="rect">
            <a:avLst/>
          </a:prstGeom>
          <a:noFill/>
        </p:spPr>
        <p:txBody>
          <a:bodyPr wrap="square" rtlCol="0">
            <a:spAutoFit/>
          </a:bodyPr>
          <a:lstStyle/>
          <a:p>
            <a:r>
              <a:rPr lang="zh-CN" altLang="en-US" sz="2000" b="1" dirty="0">
                <a:solidFill>
                  <a:schemeClr val="tx2"/>
                </a:solidFill>
                <a:latin typeface="Times New Roman" pitchFamily="18" charset="0"/>
                <a:cs typeface="Times New Roman" pitchFamily="18" charset="0"/>
                <a:sym typeface="Symbol"/>
              </a:rPr>
              <a:t></a:t>
            </a:r>
            <a:r>
              <a:rPr lang="en-US" altLang="zh-CN" sz="2000" b="1" baseline="-25000" dirty="0">
                <a:solidFill>
                  <a:schemeClr val="tx2"/>
                </a:solidFill>
                <a:latin typeface="Times New Roman" pitchFamily="18" charset="0"/>
                <a:cs typeface="Times New Roman" pitchFamily="18" charset="0"/>
                <a:sym typeface="Symbol"/>
              </a:rPr>
              <a:t>12</a:t>
            </a:r>
            <a:r>
              <a:rPr lang="en-US" altLang="zh-CN" sz="2000" b="1" dirty="0">
                <a:solidFill>
                  <a:schemeClr val="tx2"/>
                </a:solidFill>
                <a:latin typeface="Times New Roman" pitchFamily="18" charset="0"/>
                <a:cs typeface="Times New Roman" pitchFamily="18" charset="0"/>
                <a:sym typeface="Symbol"/>
              </a:rPr>
              <a:t> ~ 34</a:t>
            </a:r>
          </a:p>
          <a:p>
            <a:r>
              <a:rPr lang="zh-CN" altLang="en-US" sz="2000" b="1" dirty="0">
                <a:solidFill>
                  <a:srgbClr val="C00000"/>
                </a:solidFill>
                <a:latin typeface="Times New Roman" pitchFamily="18" charset="0"/>
                <a:cs typeface="Times New Roman" pitchFamily="18" charset="0"/>
                <a:sym typeface="Symbol"/>
              </a:rPr>
              <a:t>太阳中微子</a:t>
            </a:r>
            <a:endParaRPr lang="en-US" altLang="zh-CN" sz="2000" b="1" dirty="0">
              <a:solidFill>
                <a:srgbClr val="C00000"/>
              </a:solidFill>
              <a:latin typeface="Times New Roman" pitchFamily="18" charset="0"/>
              <a:cs typeface="Times New Roman" pitchFamily="18" charset="0"/>
              <a:sym typeface="Symbol"/>
            </a:endParaRPr>
          </a:p>
          <a:p>
            <a:r>
              <a:rPr lang="zh-CN" altLang="en-US" sz="2000" b="1" dirty="0">
                <a:solidFill>
                  <a:schemeClr val="tx2"/>
                </a:solidFill>
                <a:latin typeface="Times New Roman" pitchFamily="18" charset="0"/>
                <a:cs typeface="Times New Roman" pitchFamily="18" charset="0"/>
                <a:sym typeface="Symbol"/>
              </a:rPr>
              <a:t>反应堆中微子</a:t>
            </a:r>
            <a:endParaRPr lang="zh-CN" altLang="en-US" sz="2000" b="1" dirty="0">
              <a:solidFill>
                <a:schemeClr val="tx2"/>
              </a:solidFill>
              <a:latin typeface="Times New Roman" pitchFamily="18" charset="0"/>
              <a:cs typeface="Times New Roman" pitchFamily="18" charset="0"/>
            </a:endParaRPr>
          </a:p>
        </p:txBody>
      </p:sp>
      <p:sp>
        <p:nvSpPr>
          <p:cNvPr id="12" name="TextBox 11"/>
          <p:cNvSpPr txBox="1"/>
          <p:nvPr/>
        </p:nvSpPr>
        <p:spPr>
          <a:xfrm>
            <a:off x="3326285" y="5610751"/>
            <a:ext cx="1873512" cy="1015663"/>
          </a:xfrm>
          <a:prstGeom prst="rect">
            <a:avLst/>
          </a:prstGeom>
          <a:noFill/>
        </p:spPr>
        <p:txBody>
          <a:bodyPr wrap="square" rtlCol="0">
            <a:spAutoFit/>
          </a:bodyPr>
          <a:lstStyle/>
          <a:p>
            <a:r>
              <a:rPr lang="zh-CN" altLang="en-US" sz="2000" b="1" dirty="0">
                <a:solidFill>
                  <a:schemeClr val="tx2"/>
                </a:solidFill>
                <a:latin typeface="Times New Roman" pitchFamily="18" charset="0"/>
                <a:cs typeface="Times New Roman" pitchFamily="18" charset="0"/>
                <a:sym typeface="Symbol"/>
              </a:rPr>
              <a:t></a:t>
            </a:r>
            <a:r>
              <a:rPr lang="en-US" altLang="zh-CN" sz="2000" b="1" baseline="-25000" dirty="0">
                <a:solidFill>
                  <a:schemeClr val="tx2"/>
                </a:solidFill>
                <a:latin typeface="Times New Roman" pitchFamily="18" charset="0"/>
                <a:cs typeface="Times New Roman" pitchFamily="18" charset="0"/>
                <a:sym typeface="Symbol"/>
              </a:rPr>
              <a:t>13</a:t>
            </a:r>
            <a:r>
              <a:rPr lang="en-US" altLang="zh-CN" sz="2000" b="1" dirty="0">
                <a:solidFill>
                  <a:schemeClr val="tx2"/>
                </a:solidFill>
                <a:latin typeface="Times New Roman" pitchFamily="18" charset="0"/>
                <a:cs typeface="Times New Roman" pitchFamily="18" charset="0"/>
                <a:sym typeface="Symbol"/>
              </a:rPr>
              <a:t> ~ 9</a:t>
            </a:r>
          </a:p>
          <a:p>
            <a:r>
              <a:rPr lang="zh-CN" altLang="en-US" sz="2000" b="1" dirty="0">
                <a:solidFill>
                  <a:srgbClr val="C00000"/>
                </a:solidFill>
                <a:latin typeface="Times New Roman" pitchFamily="18" charset="0"/>
                <a:cs typeface="Times New Roman" pitchFamily="18" charset="0"/>
                <a:sym typeface="Symbol"/>
              </a:rPr>
              <a:t>反应堆中微子</a:t>
            </a:r>
            <a:endParaRPr lang="en-US" altLang="zh-CN" sz="2000" b="1" dirty="0">
              <a:solidFill>
                <a:srgbClr val="C00000"/>
              </a:solidFill>
              <a:latin typeface="Times New Roman" pitchFamily="18" charset="0"/>
              <a:cs typeface="Times New Roman" pitchFamily="18" charset="0"/>
              <a:sym typeface="Symbol"/>
            </a:endParaRPr>
          </a:p>
          <a:p>
            <a:r>
              <a:rPr lang="zh-CN" altLang="en-US" sz="2000" b="1" dirty="0">
                <a:solidFill>
                  <a:schemeClr val="tx2"/>
                </a:solidFill>
                <a:latin typeface="Times New Roman" pitchFamily="18" charset="0"/>
                <a:cs typeface="Times New Roman" pitchFamily="18" charset="0"/>
                <a:sym typeface="Symbol"/>
              </a:rPr>
              <a:t>加速器中微子</a:t>
            </a:r>
            <a:endParaRPr lang="zh-CN" altLang="en-US" sz="2000" b="1" dirty="0">
              <a:solidFill>
                <a:schemeClr val="tx2"/>
              </a:solidFill>
              <a:latin typeface="Times New Roman" pitchFamily="18" charset="0"/>
              <a:cs typeface="Times New Roman" pitchFamily="18" charset="0"/>
            </a:endParaRPr>
          </a:p>
        </p:txBody>
      </p:sp>
      <p:sp>
        <p:nvSpPr>
          <p:cNvPr id="8" name="TextBox 7"/>
          <p:cNvSpPr txBox="1"/>
          <p:nvPr/>
        </p:nvSpPr>
        <p:spPr>
          <a:xfrm>
            <a:off x="628650" y="938845"/>
            <a:ext cx="5091517" cy="830997"/>
          </a:xfrm>
          <a:prstGeom prst="rect">
            <a:avLst/>
          </a:prstGeom>
          <a:noFill/>
        </p:spPr>
        <p:txBody>
          <a:bodyPr wrap="square" rtlCol="0">
            <a:spAutoFit/>
          </a:bodyPr>
          <a:lstStyle/>
          <a:p>
            <a:r>
              <a:rPr lang="zh-CN" altLang="en-US" sz="2400" b="1" dirty="0">
                <a:solidFill>
                  <a:schemeClr val="tx2"/>
                </a:solidFill>
                <a:latin typeface="Times New Roman" pitchFamily="18" charset="0"/>
                <a:cs typeface="Times New Roman" pitchFamily="18" charset="0"/>
              </a:rPr>
              <a:t>三代中微子的框架内</a:t>
            </a:r>
            <a:endParaRPr lang="en-US" altLang="zh-CN" sz="2400" b="1" dirty="0">
              <a:solidFill>
                <a:schemeClr val="tx2"/>
              </a:solidFill>
              <a:latin typeface="Times New Roman" pitchFamily="18" charset="0"/>
              <a:cs typeface="Times New Roman" pitchFamily="18" charset="0"/>
            </a:endParaRPr>
          </a:p>
          <a:p>
            <a:r>
              <a:rPr lang="zh-CN" altLang="en-US" sz="2400" b="1" dirty="0">
                <a:solidFill>
                  <a:schemeClr val="tx2"/>
                </a:solidFill>
                <a:latin typeface="Times New Roman" pitchFamily="18" charset="0"/>
                <a:cs typeface="Times New Roman" pitchFamily="18" charset="0"/>
              </a:rPr>
              <a:t>由</a:t>
            </a:r>
            <a:r>
              <a:rPr lang="en-US" altLang="zh-CN" sz="2400" b="1" dirty="0">
                <a:solidFill>
                  <a:schemeClr val="tx2"/>
                </a:solidFill>
                <a:latin typeface="Times New Roman" pitchFamily="18" charset="0"/>
                <a:cs typeface="Times New Roman" pitchFamily="18" charset="0"/>
              </a:rPr>
              <a:t>6</a:t>
            </a:r>
            <a:r>
              <a:rPr lang="zh-CN" altLang="en-US" sz="2400" b="1" dirty="0">
                <a:solidFill>
                  <a:schemeClr val="tx2"/>
                </a:solidFill>
                <a:latin typeface="Times New Roman" pitchFamily="18" charset="0"/>
                <a:cs typeface="Times New Roman" pitchFamily="18" charset="0"/>
              </a:rPr>
              <a:t>个参数描述中微子振荡</a:t>
            </a:r>
          </a:p>
        </p:txBody>
      </p:sp>
      <p:sp>
        <p:nvSpPr>
          <p:cNvPr id="3" name="下箭头 2"/>
          <p:cNvSpPr/>
          <p:nvPr/>
        </p:nvSpPr>
        <p:spPr bwMode="auto">
          <a:xfrm>
            <a:off x="2699792" y="3573016"/>
            <a:ext cx="432048" cy="504056"/>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Arial" charset="0"/>
              <a:ea typeface="宋体" charset="-122"/>
            </a:endParaRPr>
          </a:p>
        </p:txBody>
      </p:sp>
      <p:sp>
        <p:nvSpPr>
          <p:cNvPr id="4" name="灯片编号占位符 3"/>
          <p:cNvSpPr>
            <a:spLocks noGrp="1"/>
          </p:cNvSpPr>
          <p:nvPr>
            <p:ph type="sldNum" sz="quarter" idx="12"/>
          </p:nvPr>
        </p:nvSpPr>
        <p:spPr/>
        <p:txBody>
          <a:bodyPr/>
          <a:lstStyle/>
          <a:p>
            <a:fld id="{388DE409-4DD8-445D-B2DE-91D4FE41AAD9}" type="slidenum">
              <a:rPr lang="zh-CN" altLang="en-US" smtClean="0"/>
              <a:pPr/>
              <a:t>21</a:t>
            </a:fld>
            <a:endParaRPr lang="zh-CN" altLang="en-US" dirty="0"/>
          </a:p>
        </p:txBody>
      </p:sp>
    </p:spTree>
    <p:extLst>
      <p:ext uri="{BB962C8B-B14F-4D97-AF65-F5344CB8AC3E}">
        <p14:creationId xmlns:p14="http://schemas.microsoft.com/office/powerpoint/2010/main" val="37104216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中微子振荡几率（反应堆）</a:t>
            </a:r>
          </a:p>
        </p:txBody>
      </p:sp>
      <p:pic>
        <p:nvPicPr>
          <p:cNvPr id="4" name="Picture 12" descr="D:\DayaWane\plot\PaperPlot\allbaseli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3212976"/>
            <a:ext cx="4248472" cy="344204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13"/>
          <p:cNvSpPr>
            <a:spLocks noChangeArrowheads="1"/>
          </p:cNvSpPr>
          <p:nvPr/>
        </p:nvSpPr>
        <p:spPr bwMode="auto">
          <a:xfrm>
            <a:off x="5245872" y="3334141"/>
            <a:ext cx="3457079"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zh-CN" altLang="en-US" sz="2400" b="1" dirty="0">
                <a:solidFill>
                  <a:schemeClr val="tx2">
                    <a:lumMod val="75000"/>
                  </a:schemeClr>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反应堆中微子能量平均</a:t>
            </a:r>
            <a:br>
              <a:rPr lang="en-US" altLang="zh-CN" sz="2400" b="1" dirty="0">
                <a:solidFill>
                  <a:schemeClr val="tx2">
                    <a:lumMod val="75000"/>
                  </a:schemeClr>
                </a:solidFill>
                <a:effectLst>
                  <a:outerShdw blurRad="38100" dist="38100" dir="2700000" algn="tl">
                    <a:srgbClr val="C0C0C0"/>
                  </a:outerShdw>
                </a:effectLst>
                <a:latin typeface="微软雅黑" panose="020B0503020204020204" pitchFamily="34" charset="-122"/>
                <a:ea typeface="微软雅黑" panose="020B0503020204020204" pitchFamily="34" charset="-122"/>
              </a:rPr>
            </a:br>
            <a:r>
              <a:rPr lang="en-US" altLang="zh-CN" sz="2400" b="1" dirty="0">
                <a:solidFill>
                  <a:schemeClr val="tx2">
                    <a:lumMod val="75000"/>
                  </a:schemeClr>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4 </a:t>
            </a:r>
            <a:r>
              <a:rPr lang="en-US" altLang="zh-CN" sz="2400" b="1" dirty="0">
                <a:solidFill>
                  <a:schemeClr val="tx2">
                    <a:lumMod val="75000"/>
                  </a:schemeClr>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Times New Roman" pitchFamily="18" charset="0"/>
              </a:rPr>
              <a:t>MeV</a:t>
            </a:r>
            <a:r>
              <a:rPr lang="zh-CN" altLang="en-US" sz="2400" b="1" dirty="0">
                <a:solidFill>
                  <a:schemeClr val="tx2">
                    <a:lumMod val="75000"/>
                  </a:schemeClr>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Times New Roman" pitchFamily="18" charset="0"/>
              </a:rPr>
              <a:t>：</a:t>
            </a:r>
            <a:endParaRPr lang="en-US" altLang="zh-CN" sz="2400" b="1" dirty="0">
              <a:solidFill>
                <a:schemeClr val="tx2">
                  <a:lumMod val="75000"/>
                </a:schemeClr>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Times New Roman" pitchFamily="18" charset="0"/>
            </a:endParaRPr>
          </a:p>
          <a:p>
            <a:pPr eaLnBrk="1" hangingPunct="1"/>
            <a:endParaRPr lang="en-US" altLang="zh-CN" sz="2400" b="1" dirty="0">
              <a:solidFill>
                <a:schemeClr val="tx2">
                  <a:lumMod val="75000"/>
                </a:schemeClr>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a:p>
            <a:pPr eaLnBrk="1" hangingPunct="1"/>
            <a:r>
              <a:rPr lang="en-US" altLang="zh-CN" sz="2400" b="1" dirty="0">
                <a:solidFill>
                  <a:schemeClr val="tx2">
                    <a:lumMod val="75000"/>
                  </a:schemeClr>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Times New Roman" panose="02020603050405020304" pitchFamily="18" charset="0"/>
              </a:rPr>
              <a:t>Δ</a:t>
            </a:r>
            <a:r>
              <a:rPr lang="en-US" altLang="zh-CN" sz="2400" b="1" dirty="0">
                <a:solidFill>
                  <a:schemeClr val="tx2">
                    <a:lumMod val="75000"/>
                  </a:schemeClr>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m</a:t>
            </a:r>
            <a:r>
              <a:rPr lang="en-US" altLang="zh-CN" sz="2400" b="1" baseline="30000" dirty="0">
                <a:solidFill>
                  <a:schemeClr val="tx2">
                    <a:lumMod val="75000"/>
                  </a:schemeClr>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2</a:t>
            </a:r>
            <a:r>
              <a:rPr lang="en-US" altLang="zh-CN" sz="2400" b="1" baseline="-25000" dirty="0">
                <a:solidFill>
                  <a:schemeClr val="tx2">
                    <a:lumMod val="75000"/>
                  </a:schemeClr>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32</a:t>
            </a:r>
            <a:r>
              <a:rPr lang="en-US" altLang="zh-CN" sz="2400" b="1" dirty="0">
                <a:solidFill>
                  <a:schemeClr val="tx2">
                    <a:lumMod val="75000"/>
                  </a:schemeClr>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 ~ 2.5</a:t>
            </a:r>
            <a:r>
              <a:rPr lang="en-US" altLang="zh-CN" sz="2400" b="1" dirty="0">
                <a:solidFill>
                  <a:schemeClr val="tx2">
                    <a:lumMod val="75000"/>
                  </a:schemeClr>
                </a:solidFill>
                <a:effectLst>
                  <a:outerShdw blurRad="38100" dist="38100" dir="2700000" algn="tl">
                    <a:srgbClr val="C0C0C0"/>
                  </a:outerShdw>
                </a:effectLst>
                <a:latin typeface="微软雅黑" panose="020B0503020204020204" pitchFamily="34" charset="-122"/>
                <a:ea typeface="微软雅黑" panose="020B0503020204020204" pitchFamily="34" charset="-122"/>
                <a:sym typeface="Symbol" pitchFamily="18" charset="2"/>
              </a:rPr>
              <a:t>10</a:t>
            </a:r>
            <a:r>
              <a:rPr lang="en-US" altLang="zh-CN" sz="2400" b="1" baseline="30000" dirty="0">
                <a:solidFill>
                  <a:schemeClr val="tx2">
                    <a:lumMod val="75000"/>
                  </a:schemeClr>
                </a:solidFill>
                <a:effectLst>
                  <a:outerShdw blurRad="38100" dist="38100" dir="2700000" algn="tl">
                    <a:srgbClr val="C0C0C0"/>
                  </a:outerShdw>
                </a:effectLst>
                <a:latin typeface="微软雅黑" panose="020B0503020204020204" pitchFamily="34" charset="-122"/>
                <a:ea typeface="微软雅黑" panose="020B0503020204020204" pitchFamily="34" charset="-122"/>
                <a:sym typeface="Symbol" pitchFamily="18" charset="2"/>
              </a:rPr>
              <a:t>-3</a:t>
            </a:r>
            <a:r>
              <a:rPr lang="en-US" altLang="zh-CN" sz="2400" b="1" dirty="0">
                <a:solidFill>
                  <a:schemeClr val="tx2">
                    <a:lumMod val="75000"/>
                  </a:schemeClr>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 eV</a:t>
            </a:r>
            <a:r>
              <a:rPr lang="en-US" altLang="zh-CN" sz="2400" b="1" baseline="30000" dirty="0">
                <a:solidFill>
                  <a:schemeClr val="tx2">
                    <a:lumMod val="75000"/>
                  </a:schemeClr>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2</a:t>
            </a:r>
          </a:p>
          <a:p>
            <a:r>
              <a:rPr lang="zh-CN" altLang="en-US" sz="2400" b="1" dirty="0">
                <a:solidFill>
                  <a:schemeClr val="tx2">
                    <a:lumMod val="75000"/>
                  </a:schemeClr>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最大振荡</a:t>
            </a:r>
            <a:r>
              <a:rPr lang="en-US" altLang="zh-CN" sz="2400" b="1" dirty="0">
                <a:solidFill>
                  <a:schemeClr val="tx2">
                    <a:lumMod val="75000"/>
                  </a:schemeClr>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Times New Roman" pitchFamily="18" charset="0"/>
              </a:rPr>
              <a:t>@  </a:t>
            </a:r>
            <a:r>
              <a:rPr lang="en-US" altLang="zh-CN" sz="2400" b="1" dirty="0">
                <a:solidFill>
                  <a:srgbClr val="C00000"/>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Times New Roman" pitchFamily="18" charset="0"/>
              </a:rPr>
              <a:t>~2</a:t>
            </a:r>
            <a:r>
              <a:rPr lang="zh-CN" altLang="en-US" sz="2400" b="1" dirty="0">
                <a:solidFill>
                  <a:srgbClr val="C00000"/>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公里</a:t>
            </a:r>
            <a:endParaRPr lang="en-US" altLang="zh-CN" sz="2400" b="1" baseline="30000" dirty="0">
              <a:solidFill>
                <a:srgbClr val="C00000"/>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a:p>
            <a:pPr eaLnBrk="1" hangingPunct="1"/>
            <a:endParaRPr lang="en-US" altLang="zh-CN" sz="2400" b="1" baseline="30000" dirty="0">
              <a:solidFill>
                <a:schemeClr val="tx2">
                  <a:lumMod val="75000"/>
                </a:schemeClr>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a:p>
            <a:r>
              <a:rPr lang="en-US" altLang="zh-CN" sz="2400" b="1" dirty="0">
                <a:solidFill>
                  <a:schemeClr val="tx2">
                    <a:lumMod val="75000"/>
                  </a:schemeClr>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Times New Roman" panose="02020603050405020304" pitchFamily="18" charset="0"/>
              </a:rPr>
              <a:t>Δ</a:t>
            </a:r>
            <a:r>
              <a:rPr lang="en-US" altLang="zh-CN" sz="2400" b="1" dirty="0">
                <a:solidFill>
                  <a:schemeClr val="tx2">
                    <a:lumMod val="75000"/>
                  </a:schemeClr>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m</a:t>
            </a:r>
            <a:r>
              <a:rPr lang="en-US" altLang="zh-CN" sz="2400" b="1" baseline="30000" dirty="0">
                <a:solidFill>
                  <a:schemeClr val="tx2">
                    <a:lumMod val="75000"/>
                  </a:schemeClr>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2</a:t>
            </a:r>
            <a:r>
              <a:rPr lang="en-US" altLang="zh-CN" sz="2400" b="1" baseline="-25000" dirty="0">
                <a:solidFill>
                  <a:schemeClr val="tx2">
                    <a:lumMod val="75000"/>
                  </a:schemeClr>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21</a:t>
            </a:r>
            <a:r>
              <a:rPr lang="en-US" altLang="zh-CN" sz="2400" b="1" dirty="0">
                <a:solidFill>
                  <a:schemeClr val="tx2">
                    <a:lumMod val="75000"/>
                  </a:schemeClr>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 ~ 7.5 </a:t>
            </a:r>
            <a:r>
              <a:rPr lang="en-US" altLang="zh-CN" sz="2400" b="1" dirty="0">
                <a:solidFill>
                  <a:schemeClr val="tx2">
                    <a:lumMod val="75000"/>
                  </a:schemeClr>
                </a:solidFill>
                <a:effectLst>
                  <a:outerShdw blurRad="38100" dist="38100" dir="2700000" algn="tl">
                    <a:srgbClr val="C0C0C0"/>
                  </a:outerShdw>
                </a:effectLst>
                <a:latin typeface="微软雅黑" panose="020B0503020204020204" pitchFamily="34" charset="-122"/>
                <a:ea typeface="微软雅黑" panose="020B0503020204020204" pitchFamily="34" charset="-122"/>
                <a:sym typeface="Symbol" pitchFamily="18" charset="2"/>
              </a:rPr>
              <a:t>10</a:t>
            </a:r>
            <a:r>
              <a:rPr lang="en-US" altLang="zh-CN" sz="2400" b="1" baseline="30000" dirty="0">
                <a:solidFill>
                  <a:schemeClr val="tx2">
                    <a:lumMod val="75000"/>
                  </a:schemeClr>
                </a:solidFill>
                <a:effectLst>
                  <a:outerShdw blurRad="38100" dist="38100" dir="2700000" algn="tl">
                    <a:srgbClr val="C0C0C0"/>
                  </a:outerShdw>
                </a:effectLst>
                <a:latin typeface="微软雅黑" panose="020B0503020204020204" pitchFamily="34" charset="-122"/>
                <a:ea typeface="微软雅黑" panose="020B0503020204020204" pitchFamily="34" charset="-122"/>
                <a:sym typeface="Symbol" pitchFamily="18" charset="2"/>
              </a:rPr>
              <a:t>-5</a:t>
            </a:r>
            <a:r>
              <a:rPr lang="en-US" altLang="zh-CN" sz="2400" b="1" dirty="0">
                <a:solidFill>
                  <a:schemeClr val="tx2">
                    <a:lumMod val="75000"/>
                  </a:schemeClr>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 eV</a:t>
            </a:r>
            <a:r>
              <a:rPr lang="en-US" altLang="zh-CN" sz="2400" b="1" baseline="30000" dirty="0">
                <a:solidFill>
                  <a:schemeClr val="tx2">
                    <a:lumMod val="75000"/>
                  </a:schemeClr>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2</a:t>
            </a:r>
          </a:p>
          <a:p>
            <a:r>
              <a:rPr lang="zh-CN" altLang="en-US" sz="2400" b="1" dirty="0">
                <a:solidFill>
                  <a:schemeClr val="tx2">
                    <a:lumMod val="75000"/>
                  </a:schemeClr>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最大振荡</a:t>
            </a:r>
            <a:r>
              <a:rPr lang="en-US" altLang="zh-CN" sz="2400" b="1" dirty="0">
                <a:solidFill>
                  <a:schemeClr val="tx2">
                    <a:lumMod val="75000"/>
                  </a:schemeClr>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Times New Roman" pitchFamily="18" charset="0"/>
              </a:rPr>
              <a:t>@  </a:t>
            </a:r>
            <a:r>
              <a:rPr lang="en-US" altLang="zh-CN" sz="2400" b="1" dirty="0">
                <a:solidFill>
                  <a:srgbClr val="C00000"/>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~60</a:t>
            </a:r>
            <a:r>
              <a:rPr lang="zh-CN" altLang="en-US" sz="2400" b="1" dirty="0">
                <a:solidFill>
                  <a:srgbClr val="C00000"/>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公里</a:t>
            </a:r>
            <a:endParaRPr lang="en-US" altLang="zh-CN" sz="2400" b="1" baseline="30000" dirty="0">
              <a:solidFill>
                <a:srgbClr val="C00000"/>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a:p>
            <a:pPr eaLnBrk="1" hangingPunct="1"/>
            <a:endParaRPr lang="en-US" altLang="zh-CN" sz="2400" b="1" baseline="30000" dirty="0">
              <a:solidFill>
                <a:srgbClr val="0066FF"/>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pic>
        <p:nvPicPr>
          <p:cNvPr id="18" name="Picture 3" descr="D:\caoj\Blog\oscilla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775" y="1065534"/>
            <a:ext cx="8661400" cy="2142687"/>
          </a:xfrm>
          <a:prstGeom prst="rect">
            <a:avLst/>
          </a:prstGeom>
          <a:noFill/>
          <a:extLst>
            <a:ext uri="{909E8E84-426E-40DD-AFC4-6F175D3DCCD1}">
              <a14:hiddenFill xmlns:a14="http://schemas.microsoft.com/office/drawing/2010/main">
                <a:solidFill>
                  <a:srgbClr val="FFFFFF"/>
                </a:solidFill>
              </a14:hiddenFill>
            </a:ext>
          </a:extLst>
        </p:spPr>
      </p:pic>
      <p:sp>
        <p:nvSpPr>
          <p:cNvPr id="3" name="灯片编号占位符 2"/>
          <p:cNvSpPr>
            <a:spLocks noGrp="1"/>
          </p:cNvSpPr>
          <p:nvPr>
            <p:ph type="sldNum" sz="quarter" idx="12"/>
          </p:nvPr>
        </p:nvSpPr>
        <p:spPr/>
        <p:txBody>
          <a:bodyPr/>
          <a:lstStyle/>
          <a:p>
            <a:fld id="{388DE409-4DD8-445D-B2DE-91D4FE41AAD9}" type="slidenum">
              <a:rPr lang="zh-CN" altLang="en-US" smtClean="0"/>
              <a:pPr/>
              <a:t>22</a:t>
            </a:fld>
            <a:endParaRPr lang="zh-CN" altLang="en-US" dirty="0"/>
          </a:p>
        </p:txBody>
      </p:sp>
    </p:spTree>
    <p:extLst>
      <p:ext uri="{BB962C8B-B14F-4D97-AF65-F5344CB8AC3E}">
        <p14:creationId xmlns:p14="http://schemas.microsoft.com/office/powerpoint/2010/main" val="12916867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t>神冈实验与</a:t>
            </a:r>
            <a:r>
              <a:rPr lang="en-US" altLang="zh-CN" dirty="0"/>
              <a:t>IMB</a:t>
            </a:r>
            <a:r>
              <a:rPr lang="zh-CN" altLang="en-US" dirty="0"/>
              <a:t>，寻找质子衰变</a:t>
            </a:r>
          </a:p>
        </p:txBody>
      </p:sp>
      <p:pic>
        <p:nvPicPr>
          <p:cNvPr id="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711" y="1586019"/>
            <a:ext cx="4357688" cy="339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http://www-personal.umich.edu/~jcv/imb/Prop1.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914367" y="1742751"/>
            <a:ext cx="2440600" cy="3162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内容占位符 5"/>
          <p:cNvSpPr txBox="1">
            <a:spLocks/>
          </p:cNvSpPr>
          <p:nvPr/>
        </p:nvSpPr>
        <p:spPr>
          <a:xfrm>
            <a:off x="628650" y="5004560"/>
            <a:ext cx="3759958" cy="162560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2">
                    <a:lumMod val="75000"/>
                  </a:schemeClr>
                </a:solidFill>
                <a:latin typeface="Times New Roman" panose="02020603050405020304" pitchFamily="18" charset="0"/>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accent1">
                    <a:lumMod val="50000"/>
                  </a:schemeClr>
                </a:solidFill>
                <a:latin typeface="Times New Roman" panose="02020603050405020304" pitchFamily="18" charset="0"/>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accent3">
                    <a:lumMod val="75000"/>
                  </a:schemeClr>
                </a:solidFill>
                <a:latin typeface="Times New Roman" panose="02020603050405020304" pitchFamily="18" charset="0"/>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Times New Roman" panose="02020603050405020304" pitchFamily="18" charset="0"/>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Times New Roman" panose="02020603050405020304" pitchFamily="18"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200" b="1" dirty="0"/>
              <a:t>3kt water</a:t>
            </a:r>
          </a:p>
          <a:p>
            <a:r>
              <a:rPr lang="en-US" altLang="zh-CN" sz="2200" b="1" dirty="0"/>
              <a:t>1000 </a:t>
            </a:r>
            <a:r>
              <a:rPr lang="en-US" altLang="zh-CN" sz="2200" b="1" dirty="0">
                <a:solidFill>
                  <a:srgbClr val="FF0000"/>
                </a:solidFill>
              </a:rPr>
              <a:t>20” PMT</a:t>
            </a:r>
          </a:p>
          <a:p>
            <a:r>
              <a:rPr lang="en-US" altLang="zh-CN" sz="2200" b="1" dirty="0"/>
              <a:t>2700 MWE underground</a:t>
            </a:r>
          </a:p>
          <a:p>
            <a:r>
              <a:rPr lang="en-US" altLang="zh-CN" sz="2200" b="1" dirty="0"/>
              <a:t>Operational:1983-1995</a:t>
            </a:r>
            <a:endParaRPr lang="zh-CN" altLang="en-US" sz="2200" b="1" dirty="0"/>
          </a:p>
        </p:txBody>
      </p:sp>
      <p:sp>
        <p:nvSpPr>
          <p:cNvPr id="7" name="内容占位符 6"/>
          <p:cNvSpPr txBox="1">
            <a:spLocks/>
          </p:cNvSpPr>
          <p:nvPr/>
        </p:nvSpPr>
        <p:spPr>
          <a:xfrm>
            <a:off x="5194964" y="4978506"/>
            <a:ext cx="3581400" cy="1625600"/>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Times New Roman" panose="02020603050405020304" pitchFamily="18" charset="0"/>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Times New Roman" panose="02020603050405020304" pitchFamily="18" charset="0"/>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Times New Roman" panose="02020603050405020304" pitchFamily="18" charset="0"/>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Times New Roman" panose="02020603050405020304" pitchFamily="18" charset="0"/>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Times New Roman" panose="02020603050405020304" pitchFamily="18"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altLang="zh-CN" sz="2200" b="1" dirty="0">
                <a:solidFill>
                  <a:schemeClr val="tx2">
                    <a:lumMod val="75000"/>
                  </a:schemeClr>
                </a:solidFill>
              </a:rPr>
              <a:t>8 </a:t>
            </a:r>
            <a:r>
              <a:rPr lang="en-US" altLang="zh-CN" sz="2200" b="1" dirty="0" err="1">
                <a:solidFill>
                  <a:schemeClr val="tx2">
                    <a:lumMod val="75000"/>
                  </a:schemeClr>
                </a:solidFill>
              </a:rPr>
              <a:t>kt</a:t>
            </a:r>
            <a:r>
              <a:rPr lang="en-US" altLang="zh-CN" sz="2200" b="1" dirty="0">
                <a:solidFill>
                  <a:schemeClr val="tx2">
                    <a:lumMod val="75000"/>
                  </a:schemeClr>
                </a:solidFill>
              </a:rPr>
              <a:t> (Fid. 3.2 </a:t>
            </a:r>
            <a:r>
              <a:rPr lang="en-US" altLang="zh-CN" sz="2200" b="1" dirty="0" err="1">
                <a:solidFill>
                  <a:schemeClr val="tx2">
                    <a:lumMod val="75000"/>
                  </a:schemeClr>
                </a:solidFill>
              </a:rPr>
              <a:t>kt</a:t>
            </a:r>
            <a:r>
              <a:rPr lang="en-US" altLang="zh-CN" sz="2200" b="1" dirty="0">
                <a:solidFill>
                  <a:schemeClr val="tx2">
                    <a:lumMod val="75000"/>
                  </a:schemeClr>
                </a:solidFill>
              </a:rPr>
              <a:t> )water</a:t>
            </a:r>
          </a:p>
          <a:p>
            <a:pPr>
              <a:defRPr/>
            </a:pPr>
            <a:r>
              <a:rPr lang="en-US" altLang="zh-CN" sz="2200" b="1" dirty="0">
                <a:solidFill>
                  <a:schemeClr val="tx2">
                    <a:lumMod val="75000"/>
                  </a:schemeClr>
                </a:solidFill>
              </a:rPr>
              <a:t>2048 5” PMT</a:t>
            </a:r>
          </a:p>
          <a:p>
            <a:pPr>
              <a:defRPr/>
            </a:pPr>
            <a:r>
              <a:rPr lang="en-US" altLang="zh-CN" sz="2200" b="1" dirty="0">
                <a:solidFill>
                  <a:schemeClr val="tx2">
                    <a:lumMod val="75000"/>
                  </a:schemeClr>
                </a:solidFill>
              </a:rPr>
              <a:t>1570 MWE underground</a:t>
            </a:r>
          </a:p>
          <a:p>
            <a:pPr>
              <a:defRPr/>
            </a:pPr>
            <a:r>
              <a:rPr lang="en-US" altLang="zh-CN" sz="2200" b="1" dirty="0">
                <a:solidFill>
                  <a:schemeClr val="tx2">
                    <a:lumMod val="75000"/>
                  </a:schemeClr>
                </a:solidFill>
              </a:rPr>
              <a:t>Operational: 1982-1991</a:t>
            </a:r>
            <a:endParaRPr lang="zh-CN" altLang="en-US" sz="2200" b="1" dirty="0">
              <a:solidFill>
                <a:schemeClr val="tx2">
                  <a:lumMod val="75000"/>
                </a:schemeClr>
              </a:solidFill>
            </a:endParaRPr>
          </a:p>
        </p:txBody>
      </p:sp>
      <p:sp>
        <p:nvSpPr>
          <p:cNvPr id="8" name="文本框 7"/>
          <p:cNvSpPr txBox="1"/>
          <p:nvPr/>
        </p:nvSpPr>
        <p:spPr>
          <a:xfrm>
            <a:off x="846992" y="1264310"/>
            <a:ext cx="3792339" cy="461665"/>
          </a:xfrm>
          <a:prstGeom prst="rect">
            <a:avLst/>
          </a:prstGeom>
          <a:noFill/>
        </p:spPr>
        <p:txBody>
          <a:bodyPr wrap="square" rtlCol="0">
            <a:spAutoFit/>
          </a:bodyPr>
          <a:lstStyle/>
          <a:p>
            <a:r>
              <a:rPr lang="en-US" altLang="zh-CN" sz="2400" b="1" dirty="0" err="1">
                <a:solidFill>
                  <a:srgbClr val="C00000"/>
                </a:solidFill>
                <a:latin typeface="微软雅黑" panose="020B0503020204020204" pitchFamily="34" charset="-122"/>
                <a:ea typeface="微软雅黑" panose="020B0503020204020204" pitchFamily="34" charset="-122"/>
              </a:rPr>
              <a:t>KamiokaNDE</a:t>
            </a:r>
            <a:r>
              <a:rPr lang="zh-CN" altLang="en-US" sz="2400" b="1" dirty="0">
                <a:solidFill>
                  <a:srgbClr val="C00000"/>
                </a:solidFill>
                <a:latin typeface="微软雅黑" panose="020B0503020204020204" pitchFamily="34" charset="-122"/>
                <a:ea typeface="微软雅黑" panose="020B0503020204020204" pitchFamily="34" charset="-122"/>
              </a:rPr>
              <a:t>，小柴昌俊</a:t>
            </a:r>
          </a:p>
        </p:txBody>
      </p:sp>
      <p:sp>
        <p:nvSpPr>
          <p:cNvPr id="9" name="文本框 8"/>
          <p:cNvSpPr txBox="1"/>
          <p:nvPr/>
        </p:nvSpPr>
        <p:spPr>
          <a:xfrm>
            <a:off x="6064495" y="1281084"/>
            <a:ext cx="2200381" cy="461665"/>
          </a:xfrm>
          <a:prstGeom prst="rect">
            <a:avLst/>
          </a:prstGeom>
          <a:noFill/>
        </p:spPr>
        <p:txBody>
          <a:bodyPr wrap="square" rtlCol="0">
            <a:spAutoFit/>
          </a:bodyPr>
          <a:lstStyle/>
          <a:p>
            <a:r>
              <a:rPr lang="en-US" altLang="zh-CN" sz="2400" b="1" dirty="0">
                <a:solidFill>
                  <a:srgbClr val="C00000"/>
                </a:solidFill>
                <a:latin typeface="微软雅黑" panose="020B0503020204020204" pitchFamily="34" charset="-122"/>
                <a:ea typeface="微软雅黑" panose="020B0503020204020204" pitchFamily="34" charset="-122"/>
              </a:rPr>
              <a:t>IMB</a:t>
            </a:r>
            <a:r>
              <a:rPr lang="zh-CN" altLang="en-US" sz="2400" b="1" dirty="0">
                <a:solidFill>
                  <a:srgbClr val="C00000"/>
                </a:solidFill>
                <a:latin typeface="微软雅黑" panose="020B0503020204020204" pitchFamily="34" charset="-122"/>
                <a:ea typeface="微软雅黑" panose="020B0503020204020204" pitchFamily="34" charset="-122"/>
              </a:rPr>
              <a:t>，</a:t>
            </a:r>
            <a:r>
              <a:rPr lang="zh-CN" altLang="en-US" sz="2400" b="1" dirty="0">
                <a:solidFill>
                  <a:srgbClr val="FF0000"/>
                </a:solidFill>
                <a:latin typeface="微软雅黑" panose="020B0503020204020204" pitchFamily="34" charset="-122"/>
                <a:ea typeface="微软雅黑" panose="020B0503020204020204" pitchFamily="34" charset="-122"/>
              </a:rPr>
              <a:t>莱因斯</a:t>
            </a:r>
          </a:p>
        </p:txBody>
      </p:sp>
      <p:sp>
        <p:nvSpPr>
          <p:cNvPr id="10" name="灯片编号占位符 9"/>
          <p:cNvSpPr>
            <a:spLocks noGrp="1"/>
          </p:cNvSpPr>
          <p:nvPr>
            <p:ph type="sldNum" sz="quarter" idx="12"/>
          </p:nvPr>
        </p:nvSpPr>
        <p:spPr/>
        <p:txBody>
          <a:bodyPr/>
          <a:lstStyle/>
          <a:p>
            <a:fld id="{388DE409-4DD8-445D-B2DE-91D4FE41AAD9}" type="slidenum">
              <a:rPr lang="zh-CN" altLang="en-US" smtClean="0"/>
              <a:pPr/>
              <a:t>23</a:t>
            </a:fld>
            <a:endParaRPr lang="zh-CN" altLang="en-US" dirty="0"/>
          </a:p>
        </p:txBody>
      </p:sp>
    </p:spTree>
    <p:extLst>
      <p:ext uri="{BB962C8B-B14F-4D97-AF65-F5344CB8AC3E}">
        <p14:creationId xmlns:p14="http://schemas.microsoft.com/office/powerpoint/2010/main" val="42778128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ChangeArrowheads="1"/>
          </p:cNvSpPr>
          <p:nvPr>
            <p:ph type="title"/>
          </p:nvPr>
        </p:nvSpPr>
        <p:spPr/>
        <p:txBody>
          <a:bodyPr/>
          <a:lstStyle/>
          <a:p>
            <a:r>
              <a:rPr lang="zh-CN" altLang="en-US"/>
              <a:t>大气中微子反常</a:t>
            </a:r>
          </a:p>
        </p:txBody>
      </p:sp>
      <p:sp>
        <p:nvSpPr>
          <p:cNvPr id="284675" name="Rectangle 3"/>
          <p:cNvSpPr>
            <a:spLocks noGrp="1" noChangeArrowheads="1"/>
          </p:cNvSpPr>
          <p:nvPr>
            <p:ph type="body" idx="1"/>
          </p:nvPr>
        </p:nvSpPr>
        <p:spPr>
          <a:xfrm>
            <a:off x="418744" y="1001912"/>
            <a:ext cx="8388350" cy="495300"/>
          </a:xfrm>
        </p:spPr>
        <p:txBody>
          <a:bodyPr/>
          <a:lstStyle/>
          <a:p>
            <a:pPr>
              <a:buFont typeface="Wingdings" panose="05000000000000000000" pitchFamily="2" charset="2"/>
              <a:buNone/>
            </a:pPr>
            <a:r>
              <a:rPr lang="zh-CN" altLang="en-US" sz="2400" b="1" dirty="0"/>
              <a:t>大气中微子是质子衰变实验的主要本底</a:t>
            </a:r>
          </a:p>
        </p:txBody>
      </p:sp>
      <p:pic>
        <p:nvPicPr>
          <p:cNvPr id="284679" name="Picture 7" descr="cosmicR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502" y="1415756"/>
            <a:ext cx="8534400" cy="1806575"/>
          </a:xfrm>
          <a:prstGeom prst="rect">
            <a:avLst/>
          </a:prstGeom>
          <a:noFill/>
          <a:extLst>
            <a:ext uri="{909E8E84-426E-40DD-AFC4-6F175D3DCCD1}">
              <a14:hiddenFill xmlns:a14="http://schemas.microsoft.com/office/drawing/2010/main">
                <a:solidFill>
                  <a:srgbClr val="FFFFFF"/>
                </a:solidFill>
              </a14:hiddenFill>
            </a:ext>
          </a:extLst>
        </p:spPr>
      </p:pic>
      <p:sp>
        <p:nvSpPr>
          <p:cNvPr id="284681" name="Oval 9"/>
          <p:cNvSpPr>
            <a:spLocks noChangeArrowheads="1"/>
          </p:cNvSpPr>
          <p:nvPr/>
        </p:nvSpPr>
        <p:spPr bwMode="auto">
          <a:xfrm rot="19200000">
            <a:off x="7662514" y="1030554"/>
            <a:ext cx="855663" cy="2455863"/>
          </a:xfrm>
          <a:prstGeom prst="ellipse">
            <a:avLst/>
          </a:prstGeom>
          <a:noFill/>
          <a:ln w="28575">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84683" name="Text Box 11"/>
          <p:cNvSpPr txBox="1">
            <a:spLocks noChangeArrowheads="1"/>
          </p:cNvSpPr>
          <p:nvPr/>
        </p:nvSpPr>
        <p:spPr bwMode="auto">
          <a:xfrm>
            <a:off x="4860702" y="3418483"/>
            <a:ext cx="3997781"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zh-CN" sz="2400" b="1" dirty="0">
                <a:solidFill>
                  <a:schemeClr val="tx2">
                    <a:lumMod val="75000"/>
                  </a:schemeClr>
                </a:solidFill>
                <a:latin typeface="微软雅黑" panose="020B0503020204020204" pitchFamily="34" charset="-122"/>
                <a:ea typeface="微软雅黑" panose="020B0503020204020204" pitchFamily="34" charset="-122"/>
              </a:rPr>
              <a:t>1988</a:t>
            </a:r>
            <a:r>
              <a:rPr lang="zh-CN" altLang="en-US" sz="2400" b="1" dirty="0">
                <a:solidFill>
                  <a:schemeClr val="tx2">
                    <a:lumMod val="75000"/>
                  </a:schemeClr>
                </a:solidFill>
                <a:latin typeface="微软雅黑" panose="020B0503020204020204" pitchFamily="34" charset="-122"/>
                <a:ea typeface="微软雅黑" panose="020B0503020204020204" pitchFamily="34" charset="-122"/>
              </a:rPr>
              <a:t>年，</a:t>
            </a:r>
            <a:r>
              <a:rPr lang="zh-CN" altLang="zh-CN" sz="2400" b="1" dirty="0">
                <a:solidFill>
                  <a:srgbClr val="C00000"/>
                </a:solidFill>
                <a:latin typeface="微软雅黑" panose="020B0503020204020204" pitchFamily="34" charset="-122"/>
                <a:ea typeface="微软雅黑" panose="020B0503020204020204" pitchFamily="34" charset="-122"/>
              </a:rPr>
              <a:t>梶田隆章</a:t>
            </a:r>
            <a:r>
              <a:rPr lang="zh-CN" altLang="zh-CN" sz="2400" b="1" dirty="0">
                <a:solidFill>
                  <a:schemeClr val="tx2">
                    <a:lumMod val="75000"/>
                  </a:schemeClr>
                </a:solidFill>
                <a:latin typeface="微软雅黑" panose="020B0503020204020204" pitchFamily="34" charset="-122"/>
                <a:ea typeface="微软雅黑" panose="020B0503020204020204" pitchFamily="34" charset="-122"/>
              </a:rPr>
              <a:t>与小柴昌俊、户冢洋二</a:t>
            </a:r>
            <a:r>
              <a:rPr lang="zh-CN" altLang="en-US" sz="2400" b="1" dirty="0">
                <a:solidFill>
                  <a:schemeClr val="tx2">
                    <a:lumMod val="75000"/>
                  </a:schemeClr>
                </a:solidFill>
                <a:latin typeface="微软雅黑" panose="020B0503020204020204" pitchFamily="34" charset="-122"/>
                <a:ea typeface="微软雅黑" panose="020B0503020204020204" pitchFamily="34" charset="-122"/>
              </a:rPr>
              <a:t>发现大气中微子反常（三人获</a:t>
            </a:r>
            <a:r>
              <a:rPr lang="en-US" altLang="zh-CN" sz="2400" b="1" dirty="0">
                <a:solidFill>
                  <a:schemeClr val="tx2">
                    <a:lumMod val="75000"/>
                  </a:schemeClr>
                </a:solidFill>
                <a:latin typeface="微软雅黑" panose="020B0503020204020204" pitchFamily="34" charset="-122"/>
                <a:ea typeface="微软雅黑" panose="020B0503020204020204" pitchFamily="34" charset="-122"/>
              </a:rPr>
              <a:t>2002</a:t>
            </a:r>
            <a:r>
              <a:rPr lang="zh-CN" altLang="zh-CN" sz="2400" b="1" dirty="0">
                <a:solidFill>
                  <a:schemeClr val="tx2">
                    <a:lumMod val="75000"/>
                  </a:schemeClr>
                </a:solidFill>
                <a:latin typeface="微软雅黑" panose="020B0503020204020204" pitchFamily="34" charset="-122"/>
                <a:ea typeface="微软雅黑" panose="020B0503020204020204" pitchFamily="34" charset="-122"/>
              </a:rPr>
              <a:t>年潘诺夫斯基实验粒子物理学奖</a:t>
            </a:r>
            <a:r>
              <a:rPr lang="zh-CN" altLang="en-US" sz="2400" b="1" dirty="0">
                <a:solidFill>
                  <a:schemeClr val="tx2">
                    <a:lumMod val="75000"/>
                  </a:schemeClr>
                </a:solidFill>
                <a:latin typeface="微软雅黑" panose="020B0503020204020204" pitchFamily="34" charset="-122"/>
                <a:ea typeface="微软雅黑" panose="020B0503020204020204" pitchFamily="34" charset="-122"/>
              </a:rPr>
              <a:t>）</a:t>
            </a:r>
            <a:endParaRPr kumimoji="1" lang="zh-CN" altLang="en-US" sz="2400" b="1" dirty="0">
              <a:solidFill>
                <a:schemeClr val="tx2">
                  <a:lumMod val="75000"/>
                </a:schemeClr>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pic>
        <p:nvPicPr>
          <p:cNvPr id="13" name="图片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34" y="3488429"/>
            <a:ext cx="4660045" cy="3086064"/>
          </a:xfrm>
          <a:prstGeom prst="rect">
            <a:avLst/>
          </a:prstGeom>
        </p:spPr>
      </p:pic>
      <p:sp>
        <p:nvSpPr>
          <p:cNvPr id="2" name="文本框 1"/>
          <p:cNvSpPr txBox="1"/>
          <p:nvPr/>
        </p:nvSpPr>
        <p:spPr>
          <a:xfrm>
            <a:off x="5018096" y="5079007"/>
            <a:ext cx="3840387" cy="1569660"/>
          </a:xfrm>
          <a:prstGeom prst="rect">
            <a:avLst/>
          </a:prstGeom>
          <a:noFill/>
        </p:spPr>
        <p:txBody>
          <a:bodyPr wrap="square" rtlCol="0">
            <a:spAutoFit/>
          </a:bodyPr>
          <a:lstStyle/>
          <a:p>
            <a:pPr algn="l"/>
            <a:r>
              <a:rPr lang="zh-CN" altLang="en-US" sz="2400" b="1" dirty="0">
                <a:solidFill>
                  <a:schemeClr val="tx2">
                    <a:lumMod val="75000"/>
                  </a:schemeClr>
                </a:solidFill>
                <a:latin typeface="微软雅黑" panose="020B0503020204020204" pitchFamily="34" charset="-122"/>
                <a:ea typeface="微软雅黑" panose="020B0503020204020204" pitchFamily="34" charset="-122"/>
              </a:rPr>
              <a:t>中微子振荡？</a:t>
            </a:r>
            <a:endParaRPr lang="en-US" altLang="zh-CN" sz="2400" b="1" dirty="0">
              <a:solidFill>
                <a:schemeClr val="tx2">
                  <a:lumMod val="75000"/>
                </a:schemeClr>
              </a:solidFill>
              <a:latin typeface="微软雅黑" panose="020B0503020204020204" pitchFamily="34" charset="-122"/>
              <a:ea typeface="微软雅黑" panose="020B0503020204020204" pitchFamily="34" charset="-122"/>
            </a:endParaRPr>
          </a:p>
          <a:p>
            <a:pPr marL="342900" indent="-342900" algn="l">
              <a:buFont typeface="Arial" panose="020B0604020202020204" pitchFamily="34" charset="0"/>
              <a:buChar char="•"/>
            </a:pPr>
            <a:r>
              <a:rPr lang="zh-CN" altLang="en-US" sz="2400" b="1" dirty="0">
                <a:solidFill>
                  <a:schemeClr val="tx2">
                    <a:lumMod val="75000"/>
                  </a:schemeClr>
                </a:solidFill>
                <a:latin typeface="微软雅黑" panose="020B0503020204020204" pitchFamily="34" charset="-122"/>
                <a:ea typeface="微软雅黑" panose="020B0503020204020204" pitchFamily="34" charset="-122"/>
              </a:rPr>
              <a:t>大气中微子能谱不准确</a:t>
            </a:r>
            <a:endParaRPr lang="en-US" altLang="zh-CN" sz="2400" b="1" dirty="0">
              <a:solidFill>
                <a:schemeClr val="tx2">
                  <a:lumMod val="75000"/>
                </a:schemeClr>
              </a:solidFill>
              <a:latin typeface="微软雅黑" panose="020B0503020204020204" pitchFamily="34" charset="-122"/>
              <a:ea typeface="微软雅黑" panose="020B0503020204020204" pitchFamily="34" charset="-122"/>
            </a:endParaRPr>
          </a:p>
          <a:p>
            <a:pPr marL="342900" indent="-342900" algn="l">
              <a:buFont typeface="Arial" panose="020B0604020202020204" pitchFamily="34" charset="0"/>
              <a:buChar char="•"/>
            </a:pPr>
            <a:r>
              <a:rPr lang="zh-CN" altLang="en-US" sz="2400" b="1" dirty="0">
                <a:solidFill>
                  <a:schemeClr val="tx2">
                    <a:lumMod val="75000"/>
                  </a:schemeClr>
                </a:solidFill>
                <a:latin typeface="微软雅黑" panose="020B0503020204020204" pitchFamily="34" charset="-122"/>
                <a:ea typeface="微软雅黑" panose="020B0503020204020204" pitchFamily="34" charset="-122"/>
              </a:rPr>
              <a:t>理论家不相信大混合角</a:t>
            </a:r>
            <a:endParaRPr lang="en-US" altLang="zh-CN" sz="2400" b="1" dirty="0">
              <a:solidFill>
                <a:schemeClr val="tx2">
                  <a:lumMod val="75000"/>
                </a:schemeClr>
              </a:solidFill>
              <a:latin typeface="微软雅黑" panose="020B0503020204020204" pitchFamily="34" charset="-122"/>
              <a:ea typeface="微软雅黑" panose="020B0503020204020204" pitchFamily="34" charset="-122"/>
            </a:endParaRPr>
          </a:p>
          <a:p>
            <a:pPr marL="342900" indent="-342900" algn="l">
              <a:buFont typeface="Arial" panose="020B0604020202020204" pitchFamily="34" charset="0"/>
              <a:buChar char="•"/>
            </a:pPr>
            <a:r>
              <a:rPr lang="zh-CN" altLang="en-US" sz="2400" b="1" dirty="0">
                <a:solidFill>
                  <a:schemeClr val="tx2">
                    <a:lumMod val="75000"/>
                  </a:schemeClr>
                </a:solidFill>
                <a:latin typeface="微软雅黑" panose="020B0503020204020204" pitchFamily="34" charset="-122"/>
                <a:ea typeface="微软雅黑" panose="020B0503020204020204" pitchFamily="34" charset="-122"/>
              </a:rPr>
              <a:t>实验数据不一致</a:t>
            </a:r>
          </a:p>
        </p:txBody>
      </p:sp>
      <p:sp>
        <p:nvSpPr>
          <p:cNvPr id="5" name="灯片编号占位符 4"/>
          <p:cNvSpPr>
            <a:spLocks noGrp="1"/>
          </p:cNvSpPr>
          <p:nvPr>
            <p:ph type="sldNum" sz="quarter" idx="12"/>
          </p:nvPr>
        </p:nvSpPr>
        <p:spPr/>
        <p:txBody>
          <a:bodyPr/>
          <a:lstStyle/>
          <a:p>
            <a:fld id="{388DE409-4DD8-445D-B2DE-91D4FE41AAD9}" type="slidenum">
              <a:rPr lang="zh-CN" altLang="en-US" smtClean="0"/>
              <a:pPr/>
              <a:t>24</a:t>
            </a:fld>
            <a:endParaRPr lang="zh-CN" altLang="en-US" dirty="0"/>
          </a:p>
        </p:txBody>
      </p:sp>
      <p:pic>
        <p:nvPicPr>
          <p:cNvPr id="10" name="图片 9"/>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43958" y="1410637"/>
            <a:ext cx="2101228" cy="2020640"/>
          </a:xfrm>
          <a:prstGeom prst="rect">
            <a:avLst/>
          </a:prstGeom>
        </p:spPr>
      </p:pic>
    </p:spTree>
    <p:extLst>
      <p:ext uri="{BB962C8B-B14F-4D97-AF65-F5344CB8AC3E}">
        <p14:creationId xmlns:p14="http://schemas.microsoft.com/office/powerpoint/2010/main" val="30239799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sk_detecto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47650" y="1442412"/>
            <a:ext cx="4800600" cy="326548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 name="图片 1"/>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58689" y="4637268"/>
            <a:ext cx="4410272" cy="2207551"/>
          </a:xfrm>
          <a:prstGeom prst="rect">
            <a:avLst/>
          </a:prstGeom>
        </p:spPr>
      </p:pic>
      <p:pic>
        <p:nvPicPr>
          <p:cNvPr id="23555" name="Picture 3" descr="superK_d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1828800"/>
            <a:ext cx="40005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24" name="Rectangle 4"/>
          <p:cNvSpPr>
            <a:spLocks noGrp="1" noChangeArrowheads="1"/>
          </p:cNvSpPr>
          <p:nvPr>
            <p:ph type="title"/>
          </p:nvPr>
        </p:nvSpPr>
        <p:spPr/>
        <p:txBody>
          <a:bodyPr/>
          <a:lstStyle/>
          <a:p>
            <a:pPr eaLnBrk="1" hangingPunct="1">
              <a:defRPr/>
            </a:pPr>
            <a:r>
              <a:rPr lang="zh-CN" altLang="en-US"/>
              <a:t>发现中微子振荡</a:t>
            </a:r>
          </a:p>
        </p:txBody>
      </p:sp>
      <p:sp>
        <p:nvSpPr>
          <p:cNvPr id="286725" name="Rectangle 5"/>
          <p:cNvSpPr>
            <a:spLocks noChangeArrowheads="1"/>
          </p:cNvSpPr>
          <p:nvPr/>
        </p:nvSpPr>
        <p:spPr bwMode="auto">
          <a:xfrm>
            <a:off x="628650" y="931124"/>
            <a:ext cx="831222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defRPr/>
            </a:pPr>
            <a:r>
              <a:rPr lang="zh-TW" altLang="en-US" sz="2400" b="1" dirty="0">
                <a:solidFill>
                  <a:schemeClr val="tx2">
                    <a:lumMod val="75000"/>
                  </a:schemeClr>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1998</a:t>
            </a:r>
            <a:r>
              <a:rPr lang="zh-CN" altLang="en-US" sz="2400" b="1" dirty="0">
                <a:solidFill>
                  <a:schemeClr val="tx2">
                    <a:lumMod val="75000"/>
                  </a:schemeClr>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年</a:t>
            </a:r>
            <a:r>
              <a:rPr lang="zh-CN" altLang="zh-CN" sz="2400" b="1" dirty="0">
                <a:solidFill>
                  <a:schemeClr val="tx2">
                    <a:lumMod val="75000"/>
                  </a:schemeClr>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梶田隆章</a:t>
            </a:r>
            <a:r>
              <a:rPr lang="zh-CN" altLang="en-US" sz="2400" b="1" dirty="0">
                <a:solidFill>
                  <a:schemeClr val="tx2">
                    <a:lumMod val="75000"/>
                  </a:schemeClr>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代表</a:t>
            </a:r>
            <a:r>
              <a:rPr lang="zh-CN" altLang="en-US" sz="2400" b="1" dirty="0">
                <a:solidFill>
                  <a:schemeClr val="tx2">
                    <a:lumMod val="75000"/>
                  </a:schemeClr>
                </a:solidFill>
                <a:effectLst>
                  <a:outerShdw blurRad="38100" dist="38100" dir="2700000" algn="tl">
                    <a:srgbClr val="C0C0C0"/>
                  </a:outerShdw>
                </a:effectLst>
                <a:latin typeface="微软雅黑" panose="020B0503020204020204" pitchFamily="34" charset="-122"/>
                <a:ea typeface="微软雅黑" panose="020B0503020204020204" pitchFamily="34" charset="-122"/>
                <a:sym typeface="Symbol" pitchFamily="18" charset="2"/>
              </a:rPr>
              <a:t>超级神岗实验在</a:t>
            </a:r>
            <a:r>
              <a:rPr lang="en-US" altLang="zh-CN" sz="2400" b="1" dirty="0">
                <a:solidFill>
                  <a:schemeClr val="tx2">
                    <a:lumMod val="75000"/>
                  </a:schemeClr>
                </a:solidFill>
                <a:effectLst>
                  <a:outerShdw blurRad="38100" dist="38100" dir="2700000" algn="tl">
                    <a:srgbClr val="C0C0C0"/>
                  </a:outerShdw>
                </a:effectLst>
                <a:latin typeface="微软雅黑" panose="020B0503020204020204" pitchFamily="34" charset="-122"/>
                <a:ea typeface="微软雅黑" panose="020B0503020204020204" pitchFamily="34" charset="-122"/>
                <a:sym typeface="Symbol" pitchFamily="18" charset="2"/>
              </a:rPr>
              <a:t>《</a:t>
            </a:r>
            <a:r>
              <a:rPr lang="zh-CN" altLang="en-US" sz="2400" b="1" dirty="0">
                <a:solidFill>
                  <a:schemeClr val="tx2">
                    <a:lumMod val="75000"/>
                  </a:schemeClr>
                </a:solidFill>
                <a:effectLst>
                  <a:outerShdw blurRad="38100" dist="38100" dir="2700000" algn="tl">
                    <a:srgbClr val="C0C0C0"/>
                  </a:outerShdw>
                </a:effectLst>
                <a:latin typeface="微软雅黑" panose="020B0503020204020204" pitchFamily="34" charset="-122"/>
                <a:ea typeface="微软雅黑" panose="020B0503020204020204" pitchFamily="34" charset="-122"/>
                <a:sym typeface="Symbol" pitchFamily="18" charset="2"/>
              </a:rPr>
              <a:t>国际中微子大会</a:t>
            </a:r>
            <a:r>
              <a:rPr lang="en-US" altLang="zh-CN" sz="2400" b="1" dirty="0">
                <a:solidFill>
                  <a:schemeClr val="tx2">
                    <a:lumMod val="75000"/>
                  </a:schemeClr>
                </a:solidFill>
                <a:effectLst>
                  <a:outerShdw blurRad="38100" dist="38100" dir="2700000" algn="tl">
                    <a:srgbClr val="C0C0C0"/>
                  </a:outerShdw>
                </a:effectLst>
                <a:latin typeface="微软雅黑" panose="020B0503020204020204" pitchFamily="34" charset="-122"/>
                <a:ea typeface="微软雅黑" panose="020B0503020204020204" pitchFamily="34" charset="-122"/>
                <a:sym typeface="Symbol" pitchFamily="18" charset="2"/>
              </a:rPr>
              <a:t>》</a:t>
            </a:r>
            <a:r>
              <a:rPr lang="zh-CN" altLang="en-US" sz="2400" b="1" dirty="0">
                <a:solidFill>
                  <a:schemeClr val="tx2">
                    <a:lumMod val="75000"/>
                  </a:schemeClr>
                </a:solidFill>
                <a:effectLst>
                  <a:outerShdw blurRad="38100" dist="38100" dir="2700000" algn="tl">
                    <a:srgbClr val="C0C0C0"/>
                  </a:outerShdw>
                </a:effectLst>
                <a:latin typeface="微软雅黑" panose="020B0503020204020204" pitchFamily="34" charset="-122"/>
                <a:ea typeface="微软雅黑" panose="020B0503020204020204" pitchFamily="34" charset="-122"/>
                <a:sym typeface="Symbol" pitchFamily="18" charset="2"/>
              </a:rPr>
              <a:t>上报告：</a:t>
            </a:r>
            <a:r>
              <a:rPr lang="zh-CN" altLang="en-US" sz="2400" b="1" dirty="0">
                <a:solidFill>
                  <a:srgbClr val="C00000"/>
                </a:solidFill>
                <a:effectLst>
                  <a:outerShdw blurRad="38100" dist="38100" dir="2700000" algn="tl">
                    <a:srgbClr val="C0C0C0"/>
                  </a:outerShdw>
                </a:effectLst>
                <a:latin typeface="微软雅黑" panose="020B0503020204020204" pitchFamily="34" charset="-122"/>
                <a:ea typeface="微软雅黑" panose="020B0503020204020204" pitchFamily="34" charset="-122"/>
                <a:sym typeface="Symbol" pitchFamily="18" charset="2"/>
              </a:rPr>
              <a:t>发现大气中微子振荡 </a:t>
            </a:r>
            <a:r>
              <a:rPr lang="en-US" altLang="zh-CN" sz="2400" b="1" dirty="0">
                <a:solidFill>
                  <a:srgbClr val="C00000"/>
                </a:solidFill>
                <a:effectLst>
                  <a:outerShdw blurRad="38100" dist="38100" dir="2700000" algn="tl">
                    <a:srgbClr val="C0C0C0"/>
                  </a:outerShdw>
                </a:effectLst>
                <a:latin typeface="微软雅黑" panose="020B0503020204020204" pitchFamily="34" charset="-122"/>
                <a:ea typeface="微软雅黑" panose="020B0503020204020204" pitchFamily="34" charset="-122"/>
                <a:sym typeface="Symbol" pitchFamily="18" charset="2"/>
              </a:rPr>
              <a:t>(</a:t>
            </a:r>
            <a:r>
              <a:rPr lang="en-US" altLang="zh-CN" sz="2400" b="1" dirty="0">
                <a:solidFill>
                  <a:srgbClr val="FF0000"/>
                </a:solidFill>
                <a:effectLst>
                  <a:outerShdw blurRad="38100" dist="38100" dir="2700000" algn="tl">
                    <a:srgbClr val="C0C0C0"/>
                  </a:outerShdw>
                </a:effectLst>
                <a:latin typeface="微软雅黑" panose="020B0503020204020204" pitchFamily="34" charset="-122"/>
                <a:ea typeface="微软雅黑" panose="020B0503020204020204" pitchFamily="34" charset="-122"/>
                <a:sym typeface="Symbol" pitchFamily="18" charset="2"/>
              </a:rPr>
              <a:t>smoking gun</a:t>
            </a:r>
            <a:r>
              <a:rPr lang="en-US" altLang="zh-CN" sz="2400" b="1" dirty="0">
                <a:solidFill>
                  <a:srgbClr val="C00000"/>
                </a:solidFill>
                <a:effectLst>
                  <a:outerShdw blurRad="38100" dist="38100" dir="2700000" algn="tl">
                    <a:srgbClr val="C0C0C0"/>
                  </a:outerShdw>
                </a:effectLst>
                <a:latin typeface="微软雅黑" panose="020B0503020204020204" pitchFamily="34" charset="-122"/>
                <a:ea typeface="微软雅黑" panose="020B0503020204020204" pitchFamily="34" charset="-122"/>
                <a:sym typeface="Symbol" pitchFamily="18" charset="2"/>
              </a:rPr>
              <a:t>)</a:t>
            </a:r>
            <a:endParaRPr lang="en-US" altLang="zh-TW" sz="2400" b="1" dirty="0">
              <a:solidFill>
                <a:srgbClr val="C00000"/>
              </a:solidFill>
              <a:effectLst>
                <a:outerShdw blurRad="38100" dist="38100" dir="2700000" algn="tl">
                  <a:srgbClr val="C0C0C0"/>
                </a:outerShdw>
              </a:effectLst>
              <a:latin typeface="微软雅黑" panose="020B0503020204020204" pitchFamily="34" charset="-122"/>
              <a:ea typeface="微软雅黑" panose="020B0503020204020204" pitchFamily="34" charset="-122"/>
              <a:sym typeface="Symbol" pitchFamily="18" charset="2"/>
            </a:endParaRPr>
          </a:p>
        </p:txBody>
      </p:sp>
      <p:sp>
        <p:nvSpPr>
          <p:cNvPr id="23558" name="Rectangle 6"/>
          <p:cNvSpPr>
            <a:spLocks noChangeAspect="1" noChangeArrowheads="1"/>
          </p:cNvSpPr>
          <p:nvPr/>
        </p:nvSpPr>
        <p:spPr bwMode="auto">
          <a:xfrm>
            <a:off x="790575" y="4195763"/>
            <a:ext cx="30163" cy="9525"/>
          </a:xfrm>
          <a:prstGeom prst="rect">
            <a:avLst/>
          </a:prstGeom>
          <a:solidFill>
            <a:schemeClr val="tx1"/>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p>
            <a:pPr eaLnBrk="0" hangingPunct="0"/>
            <a:endParaRPr lang="zh-CN" altLang="en-US"/>
          </a:p>
        </p:txBody>
      </p:sp>
      <p:sp>
        <p:nvSpPr>
          <p:cNvPr id="23559" name="Rectangle 7"/>
          <p:cNvSpPr>
            <a:spLocks noChangeAspect="1" noChangeArrowheads="1"/>
          </p:cNvSpPr>
          <p:nvPr/>
        </p:nvSpPr>
        <p:spPr bwMode="auto">
          <a:xfrm>
            <a:off x="1103313" y="4195763"/>
            <a:ext cx="34925" cy="9525"/>
          </a:xfrm>
          <a:prstGeom prst="rect">
            <a:avLst/>
          </a:prstGeom>
          <a:solidFill>
            <a:schemeClr val="tx1"/>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p>
            <a:pPr eaLnBrk="0" hangingPunct="0"/>
            <a:endParaRPr lang="zh-CN" altLang="en-US"/>
          </a:p>
        </p:txBody>
      </p:sp>
      <p:sp>
        <p:nvSpPr>
          <p:cNvPr id="23560" name="Rectangle 8"/>
          <p:cNvSpPr>
            <a:spLocks noChangeAspect="1" noChangeArrowheads="1"/>
          </p:cNvSpPr>
          <p:nvPr/>
        </p:nvSpPr>
        <p:spPr bwMode="auto">
          <a:xfrm>
            <a:off x="2647950" y="4210050"/>
            <a:ext cx="31750" cy="9525"/>
          </a:xfrm>
          <a:prstGeom prst="rect">
            <a:avLst/>
          </a:prstGeom>
          <a:solidFill>
            <a:schemeClr val="tx1"/>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p>
            <a:pPr eaLnBrk="0" hangingPunct="0"/>
            <a:endParaRPr lang="zh-CN" altLang="en-US"/>
          </a:p>
        </p:txBody>
      </p:sp>
      <p:sp>
        <p:nvSpPr>
          <p:cNvPr id="23561" name="Rectangle 9"/>
          <p:cNvSpPr>
            <a:spLocks noChangeAspect="1" noChangeArrowheads="1"/>
          </p:cNvSpPr>
          <p:nvPr/>
        </p:nvSpPr>
        <p:spPr bwMode="auto">
          <a:xfrm>
            <a:off x="2962275" y="4210050"/>
            <a:ext cx="33338" cy="9525"/>
          </a:xfrm>
          <a:prstGeom prst="rect">
            <a:avLst/>
          </a:prstGeom>
          <a:solidFill>
            <a:schemeClr val="tx1"/>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p>
            <a:pPr eaLnBrk="0" hangingPunct="0"/>
            <a:endParaRPr lang="zh-CN" altLang="en-US"/>
          </a:p>
        </p:txBody>
      </p:sp>
      <p:sp>
        <p:nvSpPr>
          <p:cNvPr id="23563" name="Text Box 11"/>
          <p:cNvSpPr txBox="1">
            <a:spLocks noChangeArrowheads="1"/>
          </p:cNvSpPr>
          <p:nvPr/>
        </p:nvSpPr>
        <p:spPr bwMode="auto">
          <a:xfrm>
            <a:off x="5410200" y="2055163"/>
            <a:ext cx="31242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kumimoji="1" lang="zh-CN" altLang="en-US" sz="2400" b="1" dirty="0">
                <a:solidFill>
                  <a:srgbClr val="00FF00"/>
                </a:solidFill>
                <a:latin typeface="微软雅黑" panose="020B0503020204020204" pitchFamily="34" charset="-122"/>
                <a:ea typeface="微软雅黑" panose="020B0503020204020204" pitchFamily="34" charset="-122"/>
                <a:cs typeface="楷体_GB2312"/>
              </a:rPr>
              <a:t>五万吨纯水</a:t>
            </a:r>
            <a:br>
              <a:rPr kumimoji="1" lang="zh-CN" altLang="en-US" sz="2400" b="1" dirty="0">
                <a:solidFill>
                  <a:srgbClr val="00FF00"/>
                </a:solidFill>
                <a:latin typeface="微软雅黑" panose="020B0503020204020204" pitchFamily="34" charset="-122"/>
                <a:ea typeface="微软雅黑" panose="020B0503020204020204" pitchFamily="34" charset="-122"/>
                <a:cs typeface="楷体_GB2312"/>
              </a:rPr>
            </a:br>
            <a:r>
              <a:rPr kumimoji="1" lang="zh-CN" altLang="en-US" sz="2400" b="1" dirty="0">
                <a:solidFill>
                  <a:srgbClr val="00FF00"/>
                </a:solidFill>
                <a:latin typeface="微软雅黑" panose="020B0503020204020204" pitchFamily="34" charset="-122"/>
                <a:ea typeface="微软雅黑" panose="020B0503020204020204" pitchFamily="34" charset="-122"/>
                <a:cs typeface="楷体_GB2312"/>
              </a:rPr>
              <a:t>地下</a:t>
            </a:r>
            <a:r>
              <a:rPr kumimoji="1" lang="en-US" altLang="zh-CN" sz="2400" b="1" dirty="0">
                <a:solidFill>
                  <a:srgbClr val="00FF00"/>
                </a:solidFill>
                <a:latin typeface="微软雅黑" panose="020B0503020204020204" pitchFamily="34" charset="-122"/>
                <a:ea typeface="微软雅黑" panose="020B0503020204020204" pitchFamily="34" charset="-122"/>
                <a:cs typeface="楷体_GB2312"/>
              </a:rPr>
              <a:t>1000</a:t>
            </a:r>
            <a:r>
              <a:rPr kumimoji="1" lang="zh-CN" altLang="en-US" sz="2400" b="1" dirty="0">
                <a:solidFill>
                  <a:srgbClr val="00FF00"/>
                </a:solidFill>
                <a:latin typeface="微软雅黑" panose="020B0503020204020204" pitchFamily="34" charset="-122"/>
                <a:ea typeface="微软雅黑" panose="020B0503020204020204" pitchFamily="34" charset="-122"/>
                <a:cs typeface="楷体_GB2312"/>
              </a:rPr>
              <a:t>米</a:t>
            </a:r>
            <a:br>
              <a:rPr kumimoji="1" lang="zh-CN" altLang="en-US" sz="2400" b="1" dirty="0">
                <a:solidFill>
                  <a:srgbClr val="00FF00"/>
                </a:solidFill>
                <a:latin typeface="微软雅黑" panose="020B0503020204020204" pitchFamily="34" charset="-122"/>
                <a:ea typeface="微软雅黑" panose="020B0503020204020204" pitchFamily="34" charset="-122"/>
                <a:cs typeface="楷体_GB2312"/>
              </a:rPr>
            </a:br>
            <a:r>
              <a:rPr kumimoji="1" lang="zh-CN" altLang="en-US" sz="2400" b="1" dirty="0">
                <a:solidFill>
                  <a:srgbClr val="00FF00"/>
                </a:solidFill>
                <a:latin typeface="微软雅黑" panose="020B0503020204020204" pitchFamily="34" charset="-122"/>
                <a:ea typeface="微软雅黑" panose="020B0503020204020204" pitchFamily="34" charset="-122"/>
                <a:cs typeface="楷体_GB2312"/>
              </a:rPr>
              <a:t>每天四个大气中微子</a:t>
            </a:r>
          </a:p>
        </p:txBody>
      </p:sp>
      <p:sp>
        <p:nvSpPr>
          <p:cNvPr id="5" name="文本框 4"/>
          <p:cNvSpPr txBox="1"/>
          <p:nvPr/>
        </p:nvSpPr>
        <p:spPr>
          <a:xfrm>
            <a:off x="2747940" y="3759821"/>
            <a:ext cx="2240417" cy="707886"/>
          </a:xfrm>
          <a:prstGeom prst="rect">
            <a:avLst/>
          </a:prstGeom>
          <a:noFill/>
        </p:spPr>
        <p:txBody>
          <a:bodyPr wrap="square" rtlCol="0">
            <a:spAutoFit/>
          </a:bodyPr>
          <a:lstStyle/>
          <a:p>
            <a:pPr algn="l"/>
            <a:r>
              <a:rPr lang="zh-CN" altLang="en-US" sz="2000" b="1" dirty="0">
                <a:solidFill>
                  <a:srgbClr val="C00000"/>
                </a:solidFill>
                <a:latin typeface="微软雅黑" panose="020B0503020204020204" pitchFamily="34" charset="-122"/>
                <a:ea typeface="微软雅黑" panose="020B0503020204020204" pitchFamily="34" charset="-122"/>
              </a:rPr>
              <a:t>中微子有内禀时钟：</a:t>
            </a:r>
            <a:br>
              <a:rPr lang="en-US" altLang="zh-CN" sz="2000" b="1" dirty="0">
                <a:solidFill>
                  <a:srgbClr val="C00000"/>
                </a:solidFill>
                <a:latin typeface="微软雅黑" panose="020B0503020204020204" pitchFamily="34" charset="-122"/>
                <a:ea typeface="微软雅黑" panose="020B0503020204020204" pitchFamily="34" charset="-122"/>
              </a:rPr>
            </a:br>
            <a:r>
              <a:rPr lang="zh-CN" altLang="en-US" sz="2000" b="1" dirty="0">
                <a:solidFill>
                  <a:srgbClr val="C00000"/>
                </a:solidFill>
                <a:latin typeface="微软雅黑" panose="020B0503020204020204" pitchFamily="34" charset="-122"/>
                <a:ea typeface="微软雅黑" panose="020B0503020204020204" pitchFamily="34" charset="-122"/>
              </a:rPr>
              <a:t>中微子有质量</a:t>
            </a:r>
          </a:p>
        </p:txBody>
      </p:sp>
      <p:sp>
        <p:nvSpPr>
          <p:cNvPr id="7" name="下箭头 6"/>
          <p:cNvSpPr/>
          <p:nvPr/>
        </p:nvSpPr>
        <p:spPr bwMode="auto">
          <a:xfrm>
            <a:off x="4264918" y="4478920"/>
            <a:ext cx="297557" cy="456480"/>
          </a:xfrm>
          <a:prstGeom prst="downArrow">
            <a:avLst/>
          </a:prstGeom>
          <a:solidFill>
            <a:srgbClr val="FF0000"/>
          </a:solidFill>
          <a:ln w="9525" cap="flat" cmpd="sng" algn="ctr">
            <a:solidFill>
              <a:srgbClr val="5F5F5F"/>
            </a:solidFill>
            <a:prstDash val="solid"/>
            <a:round/>
            <a:headEnd type="none" w="med" len="med"/>
            <a:tailEnd type="none" w="med" len="med"/>
          </a:ln>
          <a:effectLst>
            <a:outerShdw dist="53882" dir="2700000" algn="ctr" rotWithShape="0">
              <a:srgbClr val="CCECFF"/>
            </a:outerShdw>
          </a:effectLst>
        </p:spPr>
        <p:txBody>
          <a:bodyPr vert="horz" wrap="square" lIns="91440" tIns="45720" rIns="91440" bIns="45720" numCol="1" rtlCol="0" anchor="t" anchorCtr="0" compatLnSpc="1">
            <a:prstTxWarp prst="textNoShape">
              <a:avLst/>
            </a:prstTxWarp>
            <a:spAutoFit/>
          </a:bodyPr>
          <a:lstStyle/>
          <a:p>
            <a:pPr marL="1588" marR="0" indent="0" algn="ctr" defTabSz="914400" rtl="0" eaLnBrk="1" fontAlgn="base" latinLnBrk="0" hangingPunct="1">
              <a:lnSpc>
                <a:spcPct val="100000"/>
              </a:lnSpc>
              <a:spcBef>
                <a:spcPct val="0"/>
              </a:spcBef>
              <a:spcAft>
                <a:spcPct val="0"/>
              </a:spcAft>
              <a:buClrTx/>
              <a:buSzTx/>
              <a:buFontTx/>
              <a:buNone/>
              <a:tabLst/>
            </a:pPr>
            <a:endParaRPr kumimoji="0" lang="zh-CN" altLang="en-US" sz="3600" b="1" i="0" u="none" strike="noStrike" cap="none" normalizeH="0" baseline="0">
              <a:ln>
                <a:noFill/>
              </a:ln>
              <a:solidFill>
                <a:schemeClr val="bg1"/>
              </a:solidFill>
              <a:effectLst/>
              <a:latin typeface="Times New Roman" pitchFamily="18" charset="0"/>
              <a:ea typeface="华文中宋" pitchFamily="2" charset="-122"/>
            </a:endParaRPr>
          </a:p>
        </p:txBody>
      </p:sp>
      <p:sp>
        <p:nvSpPr>
          <p:cNvPr id="4" name="灯片编号占位符 3"/>
          <p:cNvSpPr>
            <a:spLocks noGrp="1"/>
          </p:cNvSpPr>
          <p:nvPr>
            <p:ph type="sldNum" sz="quarter" idx="12"/>
          </p:nvPr>
        </p:nvSpPr>
        <p:spPr/>
        <p:txBody>
          <a:bodyPr/>
          <a:lstStyle/>
          <a:p>
            <a:fld id="{388DE409-4DD8-445D-B2DE-91D4FE41AAD9}" type="slidenum">
              <a:rPr lang="zh-CN" altLang="en-US" smtClean="0"/>
              <a:pPr/>
              <a:t>25</a:t>
            </a:fld>
            <a:endParaRPr lang="zh-CN" altLang="en-US" dirty="0"/>
          </a:p>
        </p:txBody>
      </p:sp>
    </p:spTree>
    <p:extLst>
      <p:ext uri="{BB962C8B-B14F-4D97-AF65-F5344CB8AC3E}">
        <p14:creationId xmlns:p14="http://schemas.microsoft.com/office/powerpoint/2010/main" val="22315674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重水探测太阳中微子</a:t>
            </a:r>
          </a:p>
        </p:txBody>
      </p:sp>
      <p:sp>
        <p:nvSpPr>
          <p:cNvPr id="3" name="内容占位符 2"/>
          <p:cNvSpPr>
            <a:spLocks noGrp="1"/>
          </p:cNvSpPr>
          <p:nvPr>
            <p:ph idx="1"/>
          </p:nvPr>
        </p:nvSpPr>
        <p:spPr>
          <a:xfrm>
            <a:off x="300577" y="4865212"/>
            <a:ext cx="4438848" cy="1312068"/>
          </a:xfrm>
        </p:spPr>
        <p:txBody>
          <a:bodyPr>
            <a:noAutofit/>
          </a:bodyPr>
          <a:lstStyle/>
          <a:p>
            <a:pPr marL="0" indent="0">
              <a:spcBef>
                <a:spcPts val="2400"/>
              </a:spcBef>
              <a:buNone/>
            </a:pPr>
            <a:r>
              <a:rPr lang="zh-CN" altLang="en-US" sz="2400" b="1" dirty="0">
                <a:solidFill>
                  <a:srgbClr val="C00000"/>
                </a:solidFill>
                <a:latin typeface="微软雅黑" panose="020B0503020204020204" pitchFamily="34" charset="-122"/>
              </a:rPr>
              <a:t>陈华森</a:t>
            </a:r>
            <a:r>
              <a:rPr lang="zh-CN" altLang="en-US" sz="2400" b="1" dirty="0">
                <a:latin typeface="微软雅黑" panose="020B0503020204020204" pitchFamily="34" charset="-122"/>
              </a:rPr>
              <a:t>，</a:t>
            </a:r>
            <a:r>
              <a:rPr lang="en-US" altLang="zh-CN" sz="2400" b="1" dirty="0">
                <a:latin typeface="微软雅黑" panose="020B0503020204020204" pitchFamily="34" charset="-122"/>
              </a:rPr>
              <a:t>1984</a:t>
            </a:r>
            <a:r>
              <a:rPr lang="zh-CN" altLang="en-US" sz="2400" b="1" dirty="0">
                <a:latin typeface="微软雅黑" panose="020B0503020204020204" pitchFamily="34" charset="-122"/>
              </a:rPr>
              <a:t>年提出</a:t>
            </a:r>
            <a:r>
              <a:rPr lang="en-US" altLang="zh-CN" sz="2400" b="1" dirty="0">
                <a:latin typeface="微软雅黑" panose="020B0503020204020204" pitchFamily="34" charset="-122"/>
              </a:rPr>
              <a:t>SNO</a:t>
            </a:r>
            <a:r>
              <a:rPr lang="zh-CN" altLang="en-US" sz="2400" b="1" dirty="0">
                <a:latin typeface="微软雅黑" panose="020B0503020204020204" pitchFamily="34" charset="-122"/>
              </a:rPr>
              <a:t>实验，任实验负责人，</a:t>
            </a:r>
            <a:r>
              <a:rPr lang="en-US" altLang="zh-CN" sz="2400" b="1" dirty="0">
                <a:latin typeface="微软雅黑" panose="020B0503020204020204" pitchFamily="34" charset="-122"/>
              </a:rPr>
              <a:t>1987</a:t>
            </a:r>
            <a:r>
              <a:rPr lang="zh-CN" altLang="en-US" sz="2400" b="1" dirty="0">
                <a:latin typeface="微软雅黑" panose="020B0503020204020204" pitchFamily="34" charset="-122"/>
              </a:rPr>
              <a:t>年去世后由</a:t>
            </a:r>
            <a:r>
              <a:rPr lang="en-US" altLang="zh-CN" sz="2400" b="1" dirty="0">
                <a:latin typeface="微软雅黑" panose="020B0503020204020204" pitchFamily="34" charset="-122"/>
              </a:rPr>
              <a:t>Arthur McDonald</a:t>
            </a:r>
            <a:r>
              <a:rPr lang="zh-CN" altLang="en-US" sz="2400" b="1" dirty="0">
                <a:latin typeface="微软雅黑" panose="020B0503020204020204" pitchFamily="34" charset="-122"/>
              </a:rPr>
              <a:t>接任。</a:t>
            </a:r>
            <a:endParaRPr lang="en-US" altLang="zh-CN" sz="2000" b="1" dirty="0">
              <a:latin typeface="微软雅黑" panose="020B0503020204020204" pitchFamily="34" charset="-122"/>
            </a:endParaRPr>
          </a:p>
        </p:txBody>
      </p:sp>
      <p:pic>
        <p:nvPicPr>
          <p:cNvPr id="4" name="Picture 5" descr="C:\Documents and Settings\yfwang1\My Documents\kamland\Herb Chen's idea comes to fruition.files\chen_pr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134" y="1040251"/>
            <a:ext cx="8797732" cy="295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herb2"/>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4941453" y="3742926"/>
            <a:ext cx="3466531" cy="299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灯片编号占位符 5"/>
          <p:cNvSpPr>
            <a:spLocks noGrp="1"/>
          </p:cNvSpPr>
          <p:nvPr>
            <p:ph type="sldNum" sz="quarter" idx="12"/>
          </p:nvPr>
        </p:nvSpPr>
        <p:spPr/>
        <p:txBody>
          <a:bodyPr/>
          <a:lstStyle/>
          <a:p>
            <a:fld id="{388DE409-4DD8-445D-B2DE-91D4FE41AAD9}" type="slidenum">
              <a:rPr lang="zh-CN" altLang="en-US" smtClean="0"/>
              <a:pPr/>
              <a:t>26</a:t>
            </a:fld>
            <a:endParaRPr lang="zh-CN" altLang="en-US" dirty="0"/>
          </a:p>
        </p:txBody>
      </p:sp>
    </p:spTree>
    <p:extLst>
      <p:ext uri="{BB962C8B-B14F-4D97-AF65-F5344CB8AC3E}">
        <p14:creationId xmlns:p14="http://schemas.microsoft.com/office/powerpoint/2010/main" val="5696946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p:txBody>
          <a:bodyPr>
            <a:normAutofit/>
          </a:bodyPr>
          <a:lstStyle/>
          <a:p>
            <a:r>
              <a:rPr lang="zh-CN" altLang="en-US" dirty="0"/>
              <a:t>探测原理</a:t>
            </a:r>
            <a:endParaRPr lang="en-US" altLang="ja-JP" dirty="0"/>
          </a:p>
        </p:txBody>
      </p:sp>
      <p:sp>
        <p:nvSpPr>
          <p:cNvPr id="25603" name="Text Box 1027"/>
          <p:cNvSpPr txBox="1">
            <a:spLocks noChangeArrowheads="1"/>
          </p:cNvSpPr>
          <p:nvPr/>
        </p:nvSpPr>
        <p:spPr bwMode="auto">
          <a:xfrm>
            <a:off x="4210336" y="3337301"/>
            <a:ext cx="449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spcBef>
                <a:spcPct val="50000"/>
              </a:spcBef>
            </a:pPr>
            <a:r>
              <a:rPr lang="en-US" altLang="ja-JP" sz="3200" b="1" dirty="0" err="1">
                <a:solidFill>
                  <a:srgbClr val="008000"/>
                </a:solidFill>
                <a:latin typeface="Symbol" panose="05050102010706020507" pitchFamily="18" charset="2"/>
                <a:ea typeface="ＭＳ Ｐゴシック" pitchFamily="34" charset="-128"/>
              </a:rPr>
              <a:t>n</a:t>
            </a:r>
            <a:r>
              <a:rPr lang="en-US" altLang="ja-JP" sz="3200" b="1" baseline="-25000" dirty="0" err="1">
                <a:solidFill>
                  <a:srgbClr val="008000"/>
                </a:solidFill>
                <a:latin typeface="Arial" panose="020B0604020202020204" pitchFamily="34" charset="0"/>
                <a:ea typeface="ＭＳ Ｐゴシック" pitchFamily="34" charset="-128"/>
              </a:rPr>
              <a:t>x</a:t>
            </a:r>
            <a:r>
              <a:rPr lang="en-US" altLang="ja-JP" sz="3200" b="1" dirty="0">
                <a:solidFill>
                  <a:srgbClr val="008000"/>
                </a:solidFill>
                <a:latin typeface="Arial" panose="020B0604020202020204" pitchFamily="34" charset="0"/>
                <a:ea typeface="ＭＳ Ｐゴシック" pitchFamily="34" charset="-128"/>
              </a:rPr>
              <a:t> </a:t>
            </a:r>
            <a:r>
              <a:rPr lang="en-US" altLang="ja-JP" sz="3200" b="1" dirty="0">
                <a:solidFill>
                  <a:srgbClr val="008000"/>
                </a:solidFill>
                <a:ea typeface="ＭＳ Ｐゴシック" pitchFamily="34" charset="-128"/>
              </a:rPr>
              <a:t>+ d</a:t>
            </a:r>
            <a:r>
              <a:rPr lang="en-US" altLang="ja-JP" sz="3200" b="1" dirty="0">
                <a:solidFill>
                  <a:srgbClr val="008000"/>
                </a:solidFill>
                <a:latin typeface="Arial" panose="020B0604020202020204" pitchFamily="34" charset="0"/>
                <a:ea typeface="ＭＳ Ｐゴシック" pitchFamily="34" charset="-128"/>
              </a:rPr>
              <a:t>         </a:t>
            </a:r>
            <a:r>
              <a:rPr lang="en-US" altLang="ja-JP" sz="3200" b="1" dirty="0" err="1">
                <a:solidFill>
                  <a:schemeClr val="accent1">
                    <a:lumMod val="50000"/>
                  </a:schemeClr>
                </a:solidFill>
                <a:latin typeface="Symbol" panose="05050102010706020507" pitchFamily="18" charset="2"/>
                <a:ea typeface="ＭＳ Ｐゴシック" pitchFamily="34" charset="-128"/>
              </a:rPr>
              <a:t>n</a:t>
            </a:r>
            <a:r>
              <a:rPr lang="en-US" altLang="ja-JP" sz="3200" b="1" baseline="-25000" dirty="0" err="1">
                <a:solidFill>
                  <a:schemeClr val="accent1">
                    <a:lumMod val="50000"/>
                  </a:schemeClr>
                </a:solidFill>
                <a:latin typeface="Arial" panose="020B0604020202020204" pitchFamily="34" charset="0"/>
                <a:ea typeface="ＭＳ Ｐゴシック" pitchFamily="34" charset="-128"/>
              </a:rPr>
              <a:t>x</a:t>
            </a:r>
            <a:r>
              <a:rPr lang="en-US" altLang="ja-JP" sz="3200" b="1" baseline="30000" dirty="0">
                <a:solidFill>
                  <a:schemeClr val="accent1">
                    <a:lumMod val="50000"/>
                  </a:schemeClr>
                </a:solidFill>
                <a:latin typeface="Arial" panose="020B0604020202020204" pitchFamily="34" charset="0"/>
                <a:ea typeface="ＭＳ Ｐゴシック" pitchFamily="34" charset="-128"/>
              </a:rPr>
              <a:t> </a:t>
            </a:r>
            <a:r>
              <a:rPr lang="en-US" altLang="ja-JP" sz="2800" b="1" dirty="0">
                <a:solidFill>
                  <a:schemeClr val="accent1">
                    <a:lumMod val="50000"/>
                  </a:schemeClr>
                </a:solidFill>
                <a:ea typeface="ＭＳ Ｐゴシック" pitchFamily="34" charset="-128"/>
              </a:rPr>
              <a:t>+ n + p</a:t>
            </a:r>
          </a:p>
        </p:txBody>
      </p:sp>
      <p:sp>
        <p:nvSpPr>
          <p:cNvPr id="25604" name="AutoShape 1028"/>
          <p:cNvSpPr>
            <a:spLocks noChangeArrowheads="1"/>
          </p:cNvSpPr>
          <p:nvPr/>
        </p:nvSpPr>
        <p:spPr bwMode="auto">
          <a:xfrm>
            <a:off x="5581936" y="3556376"/>
            <a:ext cx="609600" cy="152400"/>
          </a:xfrm>
          <a:prstGeom prst="rightArrow">
            <a:avLst>
              <a:gd name="adj1" fmla="val 50000"/>
              <a:gd name="adj2" fmla="val 100000"/>
            </a:avLst>
          </a:prstGeom>
          <a:solidFill>
            <a:schemeClr val="tx2"/>
          </a:solidFill>
          <a:ln w="25400" algn="ctr">
            <a:solidFill>
              <a:schemeClr val="tx2"/>
            </a:solidFill>
            <a:miter lim="800000"/>
            <a:headEnd/>
            <a:tailEnd/>
          </a:ln>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p>
        </p:txBody>
      </p:sp>
      <p:sp>
        <p:nvSpPr>
          <p:cNvPr id="25605" name="Text Box 1029"/>
          <p:cNvSpPr txBox="1">
            <a:spLocks noChangeArrowheads="1"/>
          </p:cNvSpPr>
          <p:nvPr/>
        </p:nvSpPr>
        <p:spPr bwMode="auto">
          <a:xfrm>
            <a:off x="4210336" y="2718176"/>
            <a:ext cx="348120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a:spAutoFit/>
          </a:bodyPr>
          <a:lstStyle>
            <a:lvl1pPr marL="342900" indent="-342900">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spcBef>
                <a:spcPct val="20000"/>
              </a:spcBef>
            </a:pPr>
            <a:r>
              <a:rPr lang="ja-JP" altLang="en-US" sz="2800" dirty="0">
                <a:solidFill>
                  <a:schemeClr val="tx2">
                    <a:lumMod val="75000"/>
                  </a:schemeClr>
                </a:solidFill>
                <a:latin typeface="Arial" panose="020B0604020202020204" pitchFamily="34" charset="0"/>
                <a:ea typeface="ＭＳ Ｐゴシック" pitchFamily="34" charset="-128"/>
              </a:rPr>
              <a:t>  </a:t>
            </a:r>
            <a:r>
              <a:rPr lang="en-US" altLang="ja-JP" sz="2800" b="1" dirty="0">
                <a:solidFill>
                  <a:schemeClr val="tx2">
                    <a:lumMod val="75000"/>
                  </a:schemeClr>
                </a:solidFill>
                <a:ea typeface="ＭＳ Ｐゴシック" pitchFamily="34" charset="-128"/>
              </a:rPr>
              <a:t>Neutral-Current (NC)</a:t>
            </a:r>
          </a:p>
        </p:txBody>
      </p:sp>
      <p:sp>
        <p:nvSpPr>
          <p:cNvPr id="25606" name="Text Box 1030"/>
          <p:cNvSpPr txBox="1">
            <a:spLocks noChangeArrowheads="1"/>
          </p:cNvSpPr>
          <p:nvPr/>
        </p:nvSpPr>
        <p:spPr bwMode="auto">
          <a:xfrm>
            <a:off x="552736" y="5385176"/>
            <a:ext cx="4495800" cy="122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spcBef>
                <a:spcPct val="50000"/>
              </a:spcBef>
            </a:pPr>
            <a:r>
              <a:rPr lang="ja-JP" altLang="en-US" sz="3200" b="1" dirty="0">
                <a:solidFill>
                  <a:srgbClr val="008000"/>
                </a:solidFill>
                <a:latin typeface="Symbol" panose="05050102010706020507" pitchFamily="18" charset="2"/>
                <a:ea typeface="ＭＳ Ｐゴシック" pitchFamily="34" charset="-128"/>
              </a:rPr>
              <a:t> </a:t>
            </a:r>
            <a:r>
              <a:rPr lang="en-US" altLang="ja-JP" sz="3200" b="1" dirty="0" err="1">
                <a:solidFill>
                  <a:srgbClr val="008000"/>
                </a:solidFill>
                <a:latin typeface="Symbol" panose="05050102010706020507" pitchFamily="18" charset="2"/>
                <a:ea typeface="ＭＳ Ｐゴシック" pitchFamily="34" charset="-128"/>
              </a:rPr>
              <a:t>n</a:t>
            </a:r>
            <a:r>
              <a:rPr lang="en-US" altLang="ja-JP" sz="3200" b="1" baseline="-25000" dirty="0" err="1">
                <a:solidFill>
                  <a:srgbClr val="008000"/>
                </a:solidFill>
                <a:latin typeface="Arial" panose="020B0604020202020204" pitchFamily="34" charset="0"/>
                <a:ea typeface="ＭＳ Ｐゴシック" pitchFamily="34" charset="-128"/>
              </a:rPr>
              <a:t>x</a:t>
            </a:r>
            <a:r>
              <a:rPr lang="en-US" altLang="ja-JP" sz="3200" b="1" dirty="0">
                <a:solidFill>
                  <a:srgbClr val="008000"/>
                </a:solidFill>
                <a:latin typeface="Arial" panose="020B0604020202020204" pitchFamily="34" charset="0"/>
                <a:ea typeface="ＭＳ Ｐゴシック" pitchFamily="34" charset="-128"/>
              </a:rPr>
              <a:t> </a:t>
            </a:r>
            <a:r>
              <a:rPr lang="en-US" altLang="ja-JP" sz="3200" b="1" dirty="0">
                <a:solidFill>
                  <a:srgbClr val="008000"/>
                </a:solidFill>
                <a:ea typeface="ＭＳ Ｐゴシック" pitchFamily="34" charset="-128"/>
              </a:rPr>
              <a:t>+ e</a:t>
            </a:r>
            <a:r>
              <a:rPr lang="en-US" altLang="ja-JP" sz="3200" b="1" baseline="30000" dirty="0">
                <a:solidFill>
                  <a:srgbClr val="008000"/>
                </a:solidFill>
                <a:ea typeface="ＭＳ Ｐゴシック" pitchFamily="34" charset="-128"/>
              </a:rPr>
              <a:t>-</a:t>
            </a:r>
            <a:r>
              <a:rPr lang="en-US" altLang="ja-JP" sz="3200" b="1" dirty="0">
                <a:solidFill>
                  <a:srgbClr val="008000"/>
                </a:solidFill>
                <a:latin typeface="Arial" panose="020B0604020202020204" pitchFamily="34" charset="0"/>
                <a:ea typeface="ＭＳ Ｐゴシック" pitchFamily="34" charset="-128"/>
              </a:rPr>
              <a:t>         </a:t>
            </a:r>
            <a:r>
              <a:rPr lang="en-US" altLang="ja-JP" sz="3200" b="1" baseline="30000" dirty="0">
                <a:solidFill>
                  <a:srgbClr val="008000"/>
                </a:solidFill>
                <a:latin typeface="Arial" panose="020B0604020202020204" pitchFamily="34" charset="0"/>
                <a:ea typeface="ＭＳ Ｐゴシック" pitchFamily="34" charset="-128"/>
              </a:rPr>
              <a:t> </a:t>
            </a:r>
            <a:r>
              <a:rPr lang="en-US" altLang="ja-JP" sz="3200" b="1" dirty="0" err="1">
                <a:solidFill>
                  <a:srgbClr val="008000"/>
                </a:solidFill>
                <a:latin typeface="Symbol" panose="05050102010706020507" pitchFamily="18" charset="2"/>
                <a:ea typeface="ＭＳ Ｐゴシック" pitchFamily="34" charset="-128"/>
              </a:rPr>
              <a:t>n</a:t>
            </a:r>
            <a:r>
              <a:rPr lang="en-US" altLang="ja-JP" sz="3200" b="1" baseline="-25000" dirty="0" err="1">
                <a:solidFill>
                  <a:srgbClr val="008000"/>
                </a:solidFill>
                <a:latin typeface="Arial" panose="020B0604020202020204" pitchFamily="34" charset="0"/>
                <a:ea typeface="ＭＳ Ｐゴシック" pitchFamily="34" charset="-128"/>
              </a:rPr>
              <a:t>x</a:t>
            </a:r>
            <a:r>
              <a:rPr lang="en-US" altLang="ja-JP" sz="3200" b="1" baseline="-25000" dirty="0">
                <a:solidFill>
                  <a:srgbClr val="008000"/>
                </a:solidFill>
                <a:latin typeface="Arial" panose="020B0604020202020204" pitchFamily="34" charset="0"/>
                <a:ea typeface="ＭＳ Ｐゴシック" pitchFamily="34" charset="-128"/>
              </a:rPr>
              <a:t> </a:t>
            </a:r>
            <a:r>
              <a:rPr lang="en-US" altLang="ja-JP" sz="2800" b="1" dirty="0">
                <a:solidFill>
                  <a:srgbClr val="008000"/>
                </a:solidFill>
                <a:ea typeface="ＭＳ Ｐゴシック" pitchFamily="34" charset="-128"/>
              </a:rPr>
              <a:t>+ e</a:t>
            </a:r>
            <a:r>
              <a:rPr lang="en-US" altLang="ja-JP" sz="2800" b="1" baseline="30000" dirty="0">
                <a:solidFill>
                  <a:srgbClr val="008000"/>
                </a:solidFill>
                <a:ea typeface="ＭＳ Ｐゴシック" pitchFamily="34" charset="-128"/>
              </a:rPr>
              <a:t>-</a:t>
            </a:r>
          </a:p>
          <a:p>
            <a:pPr>
              <a:spcBef>
                <a:spcPct val="50000"/>
              </a:spcBef>
            </a:pPr>
            <a:r>
              <a:rPr lang="en-US" altLang="ja-JP" sz="2800" b="1" dirty="0">
                <a:solidFill>
                  <a:srgbClr val="008000"/>
                </a:solidFill>
                <a:ea typeface="ＭＳ Ｐゴシック" pitchFamily="34" charset="-128"/>
              </a:rPr>
              <a:t>     Forward Peaking</a:t>
            </a:r>
          </a:p>
        </p:txBody>
      </p:sp>
      <p:sp>
        <p:nvSpPr>
          <p:cNvPr id="25607" name="AutoShape 1031"/>
          <p:cNvSpPr>
            <a:spLocks noChangeArrowheads="1"/>
          </p:cNvSpPr>
          <p:nvPr/>
        </p:nvSpPr>
        <p:spPr bwMode="auto">
          <a:xfrm>
            <a:off x="2076736" y="5689976"/>
            <a:ext cx="609600" cy="152400"/>
          </a:xfrm>
          <a:prstGeom prst="rightArrow">
            <a:avLst>
              <a:gd name="adj1" fmla="val 50000"/>
              <a:gd name="adj2" fmla="val 100000"/>
            </a:avLst>
          </a:prstGeom>
          <a:solidFill>
            <a:schemeClr val="tx2"/>
          </a:solidFill>
          <a:ln w="25400" algn="ctr">
            <a:solidFill>
              <a:schemeClr val="tx2"/>
            </a:solidFill>
            <a:miter lim="800000"/>
            <a:headEnd/>
            <a:tailEnd/>
          </a:ln>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p>
        </p:txBody>
      </p:sp>
      <p:sp>
        <p:nvSpPr>
          <p:cNvPr id="25608" name="Text Box 1032"/>
          <p:cNvSpPr txBox="1">
            <a:spLocks noChangeArrowheads="1"/>
          </p:cNvSpPr>
          <p:nvPr/>
        </p:nvSpPr>
        <p:spPr bwMode="auto">
          <a:xfrm>
            <a:off x="782706" y="4875123"/>
            <a:ext cx="335143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a:spAutoFit/>
          </a:bodyPr>
          <a:lstStyle>
            <a:lvl1pPr marL="342900" indent="-342900">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spcBef>
                <a:spcPct val="20000"/>
              </a:spcBef>
            </a:pPr>
            <a:r>
              <a:rPr lang="en-US" altLang="ja-JP" sz="2800" b="1" dirty="0">
                <a:solidFill>
                  <a:schemeClr val="tx2">
                    <a:lumMod val="75000"/>
                  </a:schemeClr>
                </a:solidFill>
                <a:ea typeface="ＭＳ Ｐゴシック" pitchFamily="34" charset="-128"/>
              </a:rPr>
              <a:t>Elastic Scattering (ES)</a:t>
            </a:r>
          </a:p>
        </p:txBody>
      </p:sp>
      <p:sp>
        <p:nvSpPr>
          <p:cNvPr id="25609" name="Text Box 1033"/>
          <p:cNvSpPr txBox="1">
            <a:spLocks noChangeArrowheads="1"/>
          </p:cNvSpPr>
          <p:nvPr/>
        </p:nvSpPr>
        <p:spPr bwMode="auto">
          <a:xfrm>
            <a:off x="628936" y="1864101"/>
            <a:ext cx="4495800"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spcBef>
                <a:spcPct val="50000"/>
              </a:spcBef>
            </a:pPr>
            <a:r>
              <a:rPr lang="en-US" altLang="ja-JP" sz="2800" b="1">
                <a:solidFill>
                  <a:srgbClr val="008000"/>
                </a:solidFill>
                <a:latin typeface="Symbol" panose="05050102010706020507" pitchFamily="18" charset="2"/>
                <a:ea typeface="ＭＳ Ｐゴシック" pitchFamily="34" charset="-128"/>
              </a:rPr>
              <a:t>n</a:t>
            </a:r>
            <a:r>
              <a:rPr lang="en-US" altLang="ja-JP" sz="2800" b="1" baseline="-25000">
                <a:solidFill>
                  <a:srgbClr val="008000"/>
                </a:solidFill>
                <a:latin typeface="Arial" panose="020B0604020202020204" pitchFamily="34" charset="0"/>
                <a:ea typeface="ＭＳ Ｐゴシック" pitchFamily="34" charset="-128"/>
              </a:rPr>
              <a:t>e</a:t>
            </a:r>
            <a:r>
              <a:rPr lang="en-US" altLang="ja-JP" sz="2800" b="1">
                <a:solidFill>
                  <a:srgbClr val="008000"/>
                </a:solidFill>
                <a:latin typeface="Arial" panose="020B0604020202020204" pitchFamily="34" charset="0"/>
                <a:ea typeface="ＭＳ Ｐゴシック" pitchFamily="34" charset="-128"/>
              </a:rPr>
              <a:t> </a:t>
            </a:r>
            <a:r>
              <a:rPr lang="en-US" altLang="ja-JP" sz="2800" b="1">
                <a:solidFill>
                  <a:srgbClr val="008000"/>
                </a:solidFill>
                <a:ea typeface="ＭＳ Ｐゴシック" pitchFamily="34" charset="-128"/>
              </a:rPr>
              <a:t>+ d</a:t>
            </a:r>
            <a:r>
              <a:rPr lang="en-US" altLang="ja-JP" sz="2800" b="1">
                <a:solidFill>
                  <a:srgbClr val="008000"/>
                </a:solidFill>
                <a:latin typeface="Arial" panose="020B0604020202020204" pitchFamily="34" charset="0"/>
                <a:ea typeface="ＭＳ Ｐゴシック" pitchFamily="34" charset="-128"/>
              </a:rPr>
              <a:t>         </a:t>
            </a:r>
            <a:r>
              <a:rPr lang="en-US" altLang="ja-JP" sz="2800" b="1">
                <a:solidFill>
                  <a:srgbClr val="008000"/>
                </a:solidFill>
                <a:ea typeface="ＭＳ Ｐゴシック" pitchFamily="34" charset="-128"/>
              </a:rPr>
              <a:t>e</a:t>
            </a:r>
            <a:r>
              <a:rPr lang="en-US" altLang="ja-JP" sz="2800" b="1" baseline="30000">
                <a:solidFill>
                  <a:srgbClr val="008000"/>
                </a:solidFill>
                <a:ea typeface="ＭＳ Ｐゴシック" pitchFamily="34" charset="-128"/>
              </a:rPr>
              <a:t>- </a:t>
            </a:r>
            <a:r>
              <a:rPr lang="en-US" altLang="ja-JP" sz="2800" b="1">
                <a:solidFill>
                  <a:srgbClr val="008000"/>
                </a:solidFill>
                <a:ea typeface="ＭＳ Ｐゴシック" pitchFamily="34" charset="-128"/>
              </a:rPr>
              <a:t>+ p + p</a:t>
            </a:r>
          </a:p>
          <a:p>
            <a:pPr>
              <a:spcBef>
                <a:spcPct val="50000"/>
              </a:spcBef>
            </a:pPr>
            <a:r>
              <a:rPr lang="en-US" altLang="ja-JP" sz="2800" b="1">
                <a:solidFill>
                  <a:srgbClr val="008000"/>
                </a:solidFill>
                <a:ea typeface="ＭＳ Ｐゴシック" pitchFamily="34" charset="-128"/>
              </a:rPr>
              <a:t>     Ee~E</a:t>
            </a:r>
            <a:r>
              <a:rPr lang="en-US" altLang="ja-JP" sz="2800" b="1" baseline="-25000">
                <a:solidFill>
                  <a:srgbClr val="008000"/>
                </a:solidFill>
                <a:latin typeface="Symbol" panose="05050102010706020507" pitchFamily="18" charset="2"/>
                <a:ea typeface="ＭＳ Ｐゴシック" pitchFamily="34" charset="-128"/>
              </a:rPr>
              <a:t>n</a:t>
            </a:r>
            <a:r>
              <a:rPr lang="en-US" altLang="ja-JP" sz="2800" b="1">
                <a:solidFill>
                  <a:srgbClr val="008000"/>
                </a:solidFill>
                <a:latin typeface="Symbol" panose="05050102010706020507" pitchFamily="18" charset="2"/>
                <a:ea typeface="ＭＳ Ｐゴシック" pitchFamily="34" charset="-128"/>
              </a:rPr>
              <a:t>, </a:t>
            </a:r>
            <a:r>
              <a:rPr lang="en-US" altLang="ja-JP" sz="2800" b="1">
                <a:solidFill>
                  <a:srgbClr val="008000"/>
                </a:solidFill>
                <a:ea typeface="ＭＳ Ｐゴシック" pitchFamily="34" charset="-128"/>
              </a:rPr>
              <a:t>~isotropic</a:t>
            </a:r>
          </a:p>
        </p:txBody>
      </p:sp>
      <p:sp>
        <p:nvSpPr>
          <p:cNvPr id="25610" name="AutoShape 1034"/>
          <p:cNvSpPr>
            <a:spLocks noChangeArrowheads="1"/>
          </p:cNvSpPr>
          <p:nvPr/>
        </p:nvSpPr>
        <p:spPr bwMode="auto">
          <a:xfrm>
            <a:off x="1771936" y="2108576"/>
            <a:ext cx="609600" cy="152400"/>
          </a:xfrm>
          <a:prstGeom prst="rightArrow">
            <a:avLst>
              <a:gd name="adj1" fmla="val 50000"/>
              <a:gd name="adj2" fmla="val 100000"/>
            </a:avLst>
          </a:prstGeom>
          <a:solidFill>
            <a:schemeClr val="tx2"/>
          </a:solidFill>
          <a:ln w="25400" algn="ctr">
            <a:solidFill>
              <a:schemeClr val="tx2"/>
            </a:solidFill>
            <a:miter lim="800000"/>
            <a:headEnd/>
            <a:tailEnd/>
          </a:ln>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chemeClr val="tx2"/>
              </a:solidFill>
            </a:endParaRPr>
          </a:p>
        </p:txBody>
      </p:sp>
      <p:sp>
        <p:nvSpPr>
          <p:cNvPr id="25611" name="Text Box 1035"/>
          <p:cNvSpPr txBox="1">
            <a:spLocks noChangeArrowheads="1"/>
          </p:cNvSpPr>
          <p:nvPr/>
        </p:nvSpPr>
        <p:spPr bwMode="auto">
          <a:xfrm>
            <a:off x="628936" y="1194176"/>
            <a:ext cx="34377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a:spAutoFit/>
          </a:bodyPr>
          <a:lstStyle>
            <a:lvl1pPr marL="342900" indent="-342900">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spcBef>
                <a:spcPct val="20000"/>
              </a:spcBef>
            </a:pPr>
            <a:r>
              <a:rPr lang="ja-JP" altLang="en-US" sz="2800" dirty="0">
                <a:solidFill>
                  <a:schemeClr val="accent2"/>
                </a:solidFill>
                <a:latin typeface="Arial" panose="020B0604020202020204" pitchFamily="34" charset="0"/>
                <a:ea typeface="ＭＳ Ｐゴシック" pitchFamily="34" charset="-128"/>
              </a:rPr>
              <a:t> </a:t>
            </a:r>
            <a:r>
              <a:rPr lang="en-US" altLang="ja-JP" sz="2800" b="1" dirty="0">
                <a:solidFill>
                  <a:schemeClr val="tx2">
                    <a:lumMod val="75000"/>
                  </a:schemeClr>
                </a:solidFill>
                <a:ea typeface="ＭＳ Ｐゴシック" pitchFamily="34" charset="-128"/>
              </a:rPr>
              <a:t>Charged-Current (CC)</a:t>
            </a:r>
          </a:p>
        </p:txBody>
      </p:sp>
      <p:sp>
        <p:nvSpPr>
          <p:cNvPr id="25612" name="Text Box 1036"/>
          <p:cNvSpPr txBox="1">
            <a:spLocks noChangeArrowheads="1"/>
          </p:cNvSpPr>
          <p:nvPr/>
        </p:nvSpPr>
        <p:spPr bwMode="auto">
          <a:xfrm>
            <a:off x="4134136" y="4013576"/>
            <a:ext cx="4724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spcBef>
                <a:spcPct val="20000"/>
              </a:spcBef>
            </a:pPr>
            <a:r>
              <a:rPr lang="en-US" altLang="en-US" sz="2800" b="1" i="1" dirty="0">
                <a:solidFill>
                  <a:srgbClr val="008000"/>
                </a:solidFill>
              </a:rPr>
              <a:t>n</a:t>
            </a:r>
            <a:r>
              <a:rPr lang="en-US" altLang="en-US" sz="2800" b="1" dirty="0">
                <a:solidFill>
                  <a:srgbClr val="008000"/>
                </a:solidFill>
              </a:rPr>
              <a:t> </a:t>
            </a:r>
            <a:r>
              <a:rPr lang="en-US" altLang="en-US" sz="2800" b="1" dirty="0">
                <a:solidFill>
                  <a:srgbClr val="008000"/>
                </a:solidFill>
                <a:sym typeface="Symbol" panose="05050102010706020507" pitchFamily="18" charset="2"/>
              </a:rPr>
              <a:t></a:t>
            </a:r>
            <a:r>
              <a:rPr lang="en-US" altLang="en-US" sz="2800" b="1" dirty="0">
                <a:solidFill>
                  <a:srgbClr val="008000"/>
                </a:solidFill>
              </a:rPr>
              <a:t> d </a:t>
            </a:r>
            <a:r>
              <a:rPr lang="en-US" altLang="en-US" sz="2800" b="1" dirty="0">
                <a:solidFill>
                  <a:srgbClr val="008000"/>
                </a:solidFill>
                <a:sym typeface="Symbol" panose="05050102010706020507" pitchFamily="18" charset="2"/>
              </a:rPr>
              <a:t></a:t>
            </a:r>
            <a:r>
              <a:rPr lang="en-US" altLang="en-US" sz="2800" b="1" dirty="0">
                <a:solidFill>
                  <a:srgbClr val="008000"/>
                </a:solidFill>
              </a:rPr>
              <a:t> t </a:t>
            </a:r>
            <a:r>
              <a:rPr lang="en-US" altLang="en-US" sz="2800" b="1" dirty="0">
                <a:solidFill>
                  <a:srgbClr val="008000"/>
                </a:solidFill>
                <a:sym typeface="Symbol" panose="05050102010706020507" pitchFamily="18" charset="2"/>
              </a:rPr>
              <a:t></a:t>
            </a:r>
            <a:r>
              <a:rPr lang="en-US" altLang="en-US" sz="2800" b="1" dirty="0">
                <a:solidFill>
                  <a:srgbClr val="008000"/>
                </a:solidFill>
              </a:rPr>
              <a:t> </a:t>
            </a:r>
            <a:r>
              <a:rPr lang="en-US" altLang="en-US" sz="2800" b="1" dirty="0">
                <a:solidFill>
                  <a:srgbClr val="008000"/>
                </a:solidFill>
                <a:latin typeface="Symbol" panose="05050102010706020507" pitchFamily="18" charset="2"/>
              </a:rPr>
              <a:t>g</a:t>
            </a:r>
            <a:r>
              <a:rPr lang="en-US" altLang="en-US" sz="2800" b="1" dirty="0">
                <a:solidFill>
                  <a:srgbClr val="008000"/>
                </a:solidFill>
              </a:rPr>
              <a:t> , </a:t>
            </a:r>
            <a:r>
              <a:rPr lang="en-US" altLang="en-US" sz="2800" b="1" dirty="0" err="1">
                <a:solidFill>
                  <a:srgbClr val="008000"/>
                </a:solidFill>
              </a:rPr>
              <a:t>E</a:t>
            </a:r>
            <a:r>
              <a:rPr lang="en-US" altLang="en-US" sz="2800" b="1" baseline="-25000" dirty="0" err="1">
                <a:solidFill>
                  <a:srgbClr val="008000"/>
                </a:solidFill>
                <a:latin typeface="Symbol" panose="05050102010706020507" pitchFamily="18" charset="2"/>
              </a:rPr>
              <a:t>g</a:t>
            </a:r>
            <a:r>
              <a:rPr lang="en-US" altLang="en-US" sz="2800" b="1" dirty="0">
                <a:solidFill>
                  <a:srgbClr val="008000"/>
                </a:solidFill>
              </a:rPr>
              <a:t> = 6.25 MeV</a:t>
            </a:r>
            <a:endParaRPr lang="en-US" altLang="ja-JP" sz="2800" b="1" dirty="0">
              <a:solidFill>
                <a:srgbClr val="008000"/>
              </a:solidFill>
              <a:ea typeface="ＭＳ Ｐゴシック" pitchFamily="34" charset="-128"/>
            </a:endParaRPr>
          </a:p>
        </p:txBody>
      </p:sp>
      <p:sp>
        <p:nvSpPr>
          <p:cNvPr id="25613" name="Oval 1037"/>
          <p:cNvSpPr>
            <a:spLocks noChangeArrowheads="1"/>
          </p:cNvSpPr>
          <p:nvPr/>
        </p:nvSpPr>
        <p:spPr bwMode="auto">
          <a:xfrm>
            <a:off x="95536" y="4546976"/>
            <a:ext cx="4800600" cy="2133600"/>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p>
        </p:txBody>
      </p:sp>
      <p:sp>
        <p:nvSpPr>
          <p:cNvPr id="25614" name="Oval 1038"/>
          <p:cNvSpPr>
            <a:spLocks noChangeArrowheads="1"/>
          </p:cNvSpPr>
          <p:nvPr/>
        </p:nvSpPr>
        <p:spPr bwMode="auto">
          <a:xfrm>
            <a:off x="3448336" y="2489576"/>
            <a:ext cx="5562600" cy="2514600"/>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p>
        </p:txBody>
      </p:sp>
      <p:sp>
        <p:nvSpPr>
          <p:cNvPr id="25615" name="Oval 1039"/>
          <p:cNvSpPr>
            <a:spLocks noChangeArrowheads="1"/>
          </p:cNvSpPr>
          <p:nvPr/>
        </p:nvSpPr>
        <p:spPr bwMode="auto">
          <a:xfrm>
            <a:off x="95536" y="813176"/>
            <a:ext cx="4800600" cy="2362200"/>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p>
        </p:txBody>
      </p:sp>
      <p:sp>
        <p:nvSpPr>
          <p:cNvPr id="25616" name="AutoShape 1040"/>
          <p:cNvSpPr>
            <a:spLocks noChangeArrowheads="1"/>
          </p:cNvSpPr>
          <p:nvPr/>
        </p:nvSpPr>
        <p:spPr bwMode="auto">
          <a:xfrm>
            <a:off x="4738974" y="5537576"/>
            <a:ext cx="609600" cy="457200"/>
          </a:xfrm>
          <a:prstGeom prst="rightArrow">
            <a:avLst>
              <a:gd name="adj1" fmla="val 50000"/>
              <a:gd name="adj2" fmla="val 33333"/>
            </a:avLst>
          </a:prstGeom>
          <a:solidFill>
            <a:srgbClr val="C000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p>
        </p:txBody>
      </p:sp>
      <p:sp>
        <p:nvSpPr>
          <p:cNvPr id="25617" name="AutoShape 1041"/>
          <p:cNvSpPr>
            <a:spLocks noChangeArrowheads="1"/>
          </p:cNvSpPr>
          <p:nvPr/>
        </p:nvSpPr>
        <p:spPr bwMode="auto">
          <a:xfrm>
            <a:off x="5200936" y="1651376"/>
            <a:ext cx="609600" cy="457200"/>
          </a:xfrm>
          <a:prstGeom prst="rightArrow">
            <a:avLst>
              <a:gd name="adj1" fmla="val 50000"/>
              <a:gd name="adj2" fmla="val 33333"/>
            </a:avLst>
          </a:prstGeom>
          <a:solidFill>
            <a:srgbClr val="C000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C00000"/>
              </a:solidFill>
            </a:endParaRPr>
          </a:p>
        </p:txBody>
      </p:sp>
      <p:sp>
        <p:nvSpPr>
          <p:cNvPr id="25618" name="AutoShape 1042"/>
          <p:cNvSpPr>
            <a:spLocks noChangeArrowheads="1"/>
          </p:cNvSpPr>
          <p:nvPr/>
        </p:nvSpPr>
        <p:spPr bwMode="auto">
          <a:xfrm flipH="1">
            <a:off x="3024474" y="3537326"/>
            <a:ext cx="609600" cy="457200"/>
          </a:xfrm>
          <a:prstGeom prst="rightArrow">
            <a:avLst>
              <a:gd name="adj1" fmla="val 50000"/>
              <a:gd name="adj2" fmla="val 33333"/>
            </a:avLst>
          </a:prstGeom>
          <a:solidFill>
            <a:srgbClr val="C000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p>
        </p:txBody>
      </p:sp>
      <p:sp>
        <p:nvSpPr>
          <p:cNvPr id="25619" name="Text Box 1043"/>
          <p:cNvSpPr txBox="1">
            <a:spLocks noChangeArrowheads="1"/>
          </p:cNvSpPr>
          <p:nvPr/>
        </p:nvSpPr>
        <p:spPr bwMode="auto">
          <a:xfrm>
            <a:off x="5953411" y="1251326"/>
            <a:ext cx="8715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en-US" altLang="ja-JP" sz="6000" b="1" dirty="0">
                <a:solidFill>
                  <a:srgbClr val="C00000"/>
                </a:solidFill>
                <a:latin typeface="Symbol" panose="05050102010706020507" pitchFamily="18" charset="2"/>
                <a:ea typeface="ＭＳ Ｐゴシック" pitchFamily="34" charset="-128"/>
              </a:rPr>
              <a:t>n</a:t>
            </a:r>
            <a:r>
              <a:rPr lang="en-US" altLang="ja-JP" sz="6000" b="1" baseline="-25000" dirty="0">
                <a:solidFill>
                  <a:srgbClr val="C00000"/>
                </a:solidFill>
                <a:latin typeface="Arial" panose="020B0604020202020204" pitchFamily="34" charset="0"/>
                <a:ea typeface="ＭＳ Ｐゴシック" pitchFamily="34" charset="-128"/>
              </a:rPr>
              <a:t>e</a:t>
            </a:r>
            <a:endParaRPr lang="en-US" altLang="ja-JP" sz="6000" b="1" dirty="0">
              <a:solidFill>
                <a:srgbClr val="C00000"/>
              </a:solidFill>
              <a:latin typeface="Symbol" panose="05050102010706020507" pitchFamily="18" charset="2"/>
              <a:ea typeface="ＭＳ Ｐゴシック" pitchFamily="34" charset="-128"/>
            </a:endParaRPr>
          </a:p>
        </p:txBody>
      </p:sp>
      <p:sp>
        <p:nvSpPr>
          <p:cNvPr id="25620" name="Text Box 1044"/>
          <p:cNvSpPr txBox="1">
            <a:spLocks noChangeArrowheads="1"/>
          </p:cNvSpPr>
          <p:nvPr/>
        </p:nvSpPr>
        <p:spPr bwMode="auto">
          <a:xfrm>
            <a:off x="5432712" y="5392014"/>
            <a:ext cx="357822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en-US" altLang="ja-JP" sz="3600" b="1" dirty="0" err="1">
                <a:solidFill>
                  <a:srgbClr val="C00000"/>
                </a:solidFill>
                <a:latin typeface="Symbol" panose="05050102010706020507" pitchFamily="18" charset="2"/>
                <a:ea typeface="ＭＳ Ｐゴシック" pitchFamily="34" charset="-128"/>
              </a:rPr>
              <a:t>n</a:t>
            </a:r>
            <a:r>
              <a:rPr lang="en-US" altLang="ja-JP" sz="3600" b="1" baseline="-25000" dirty="0" err="1">
                <a:solidFill>
                  <a:srgbClr val="C00000"/>
                </a:solidFill>
                <a:latin typeface="Arial" panose="020B0604020202020204" pitchFamily="34" charset="0"/>
                <a:ea typeface="ＭＳ Ｐゴシック" pitchFamily="34" charset="-128"/>
              </a:rPr>
              <a:t>x</a:t>
            </a:r>
            <a:r>
              <a:rPr lang="en-US" altLang="ja-JP" sz="3600" b="1" dirty="0">
                <a:solidFill>
                  <a:srgbClr val="C00000"/>
                </a:solidFill>
                <a:latin typeface="Arial" panose="020B0604020202020204" pitchFamily="34" charset="0"/>
                <a:ea typeface="ＭＳ Ｐゴシック" pitchFamily="34" charset="-128"/>
              </a:rPr>
              <a:t>= </a:t>
            </a:r>
            <a:r>
              <a:rPr lang="en-US" altLang="ja-JP" sz="3600" b="1" dirty="0">
                <a:solidFill>
                  <a:srgbClr val="C00000"/>
                </a:solidFill>
                <a:latin typeface="Symbol" panose="05050102010706020507" pitchFamily="18" charset="2"/>
                <a:ea typeface="ＭＳ Ｐゴシック" pitchFamily="34" charset="-128"/>
              </a:rPr>
              <a:t>n</a:t>
            </a:r>
            <a:r>
              <a:rPr lang="en-US" altLang="ja-JP" sz="3600" b="1" baseline="-25000" dirty="0">
                <a:solidFill>
                  <a:srgbClr val="C00000"/>
                </a:solidFill>
                <a:latin typeface="Arial" panose="020B0604020202020204" pitchFamily="34" charset="0"/>
                <a:ea typeface="ＭＳ Ｐゴシック" pitchFamily="34" charset="-128"/>
              </a:rPr>
              <a:t>e</a:t>
            </a:r>
            <a:r>
              <a:rPr lang="en-US" altLang="ja-JP" sz="3600" b="1" dirty="0">
                <a:solidFill>
                  <a:srgbClr val="C00000"/>
                </a:solidFill>
                <a:latin typeface="Arial" panose="020B0604020202020204" pitchFamily="34" charset="0"/>
                <a:ea typeface="ＭＳ Ｐゴシック" pitchFamily="34" charset="-128"/>
              </a:rPr>
              <a:t>+(</a:t>
            </a:r>
            <a:r>
              <a:rPr lang="en-US" altLang="ja-JP" sz="3600" b="1" dirty="0">
                <a:solidFill>
                  <a:srgbClr val="C00000"/>
                </a:solidFill>
                <a:latin typeface="Symbol" panose="05050102010706020507" pitchFamily="18" charset="2"/>
                <a:ea typeface="ＭＳ Ｐゴシック" pitchFamily="34" charset="-128"/>
              </a:rPr>
              <a:t>n</a:t>
            </a:r>
            <a:r>
              <a:rPr lang="en-US" altLang="ja-JP" sz="3600" b="1" baseline="-25000" dirty="0">
                <a:solidFill>
                  <a:srgbClr val="C00000"/>
                </a:solidFill>
                <a:latin typeface="Symbol" panose="05050102010706020507" pitchFamily="18" charset="2"/>
                <a:ea typeface="ＭＳ Ｐゴシック" pitchFamily="34" charset="-128"/>
              </a:rPr>
              <a:t>m</a:t>
            </a:r>
            <a:r>
              <a:rPr lang="en-US" altLang="ja-JP" sz="3600" b="1" dirty="0">
                <a:solidFill>
                  <a:srgbClr val="C00000"/>
                </a:solidFill>
                <a:latin typeface="Symbol" panose="05050102010706020507" pitchFamily="18" charset="2"/>
                <a:ea typeface="ＭＳ Ｐゴシック" pitchFamily="34" charset="-128"/>
              </a:rPr>
              <a:t>+ </a:t>
            </a:r>
            <a:r>
              <a:rPr lang="en-US" altLang="ja-JP" sz="3600" b="1" dirty="0" err="1">
                <a:solidFill>
                  <a:srgbClr val="C00000"/>
                </a:solidFill>
                <a:latin typeface="Symbol" panose="05050102010706020507" pitchFamily="18" charset="2"/>
                <a:ea typeface="ＭＳ Ｐゴシック" pitchFamily="34" charset="-128"/>
              </a:rPr>
              <a:t>n</a:t>
            </a:r>
            <a:r>
              <a:rPr lang="en-US" altLang="ja-JP" sz="3600" b="1" baseline="-25000" dirty="0" err="1">
                <a:solidFill>
                  <a:srgbClr val="C00000"/>
                </a:solidFill>
                <a:latin typeface="Symbol" panose="05050102010706020507" pitchFamily="18" charset="2"/>
                <a:ea typeface="ＭＳ Ｐゴシック" pitchFamily="34" charset="-128"/>
              </a:rPr>
              <a:t>t</a:t>
            </a:r>
            <a:r>
              <a:rPr lang="en-US" altLang="ja-JP" sz="3600" b="1" dirty="0">
                <a:solidFill>
                  <a:srgbClr val="C00000"/>
                </a:solidFill>
                <a:latin typeface="Arial" panose="020B0604020202020204" pitchFamily="34" charset="0"/>
                <a:ea typeface="ＭＳ Ｐゴシック" pitchFamily="34" charset="-128"/>
              </a:rPr>
              <a:t>)</a:t>
            </a:r>
            <a:r>
              <a:rPr lang="en-US" altLang="ja-JP" sz="3600" b="1" dirty="0">
                <a:solidFill>
                  <a:srgbClr val="C00000"/>
                </a:solidFill>
                <a:ea typeface="ＭＳ Ｐゴシック" pitchFamily="34" charset="-128"/>
              </a:rPr>
              <a:t>/6</a:t>
            </a:r>
          </a:p>
        </p:txBody>
      </p:sp>
      <p:sp>
        <p:nvSpPr>
          <p:cNvPr id="25621" name="Text Box 1045"/>
          <p:cNvSpPr txBox="1">
            <a:spLocks noChangeArrowheads="1"/>
          </p:cNvSpPr>
          <p:nvPr/>
        </p:nvSpPr>
        <p:spPr bwMode="auto">
          <a:xfrm>
            <a:off x="170600" y="3344336"/>
            <a:ext cx="283763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en-US" altLang="ja-JP" sz="3600" b="1" dirty="0" err="1">
                <a:solidFill>
                  <a:srgbClr val="C00000"/>
                </a:solidFill>
                <a:latin typeface="Symbol" panose="05050102010706020507" pitchFamily="18" charset="2"/>
                <a:ea typeface="ＭＳ Ｐゴシック" pitchFamily="34" charset="-128"/>
              </a:rPr>
              <a:t>n</a:t>
            </a:r>
            <a:r>
              <a:rPr lang="en-US" altLang="ja-JP" sz="3600" b="1" baseline="-25000" dirty="0" err="1">
                <a:solidFill>
                  <a:srgbClr val="C00000"/>
                </a:solidFill>
                <a:latin typeface="Arial" panose="020B0604020202020204" pitchFamily="34" charset="0"/>
                <a:ea typeface="ＭＳ Ｐゴシック" pitchFamily="34" charset="-128"/>
              </a:rPr>
              <a:t>x</a:t>
            </a:r>
            <a:r>
              <a:rPr lang="en-US" altLang="ja-JP" sz="3600" b="1" dirty="0">
                <a:solidFill>
                  <a:srgbClr val="C00000"/>
                </a:solidFill>
                <a:latin typeface="Arial" panose="020B0604020202020204" pitchFamily="34" charset="0"/>
                <a:ea typeface="ＭＳ Ｐゴシック" pitchFamily="34" charset="-128"/>
              </a:rPr>
              <a:t>= </a:t>
            </a:r>
            <a:r>
              <a:rPr lang="en-US" altLang="ja-JP" sz="3600" b="1" dirty="0" err="1">
                <a:solidFill>
                  <a:srgbClr val="C00000"/>
                </a:solidFill>
                <a:latin typeface="Symbol" panose="05050102010706020507" pitchFamily="18" charset="2"/>
                <a:ea typeface="ＭＳ Ｐゴシック" pitchFamily="34" charset="-128"/>
              </a:rPr>
              <a:t>n</a:t>
            </a:r>
            <a:r>
              <a:rPr lang="en-US" altLang="ja-JP" sz="3600" b="1" baseline="-25000" dirty="0" err="1">
                <a:solidFill>
                  <a:srgbClr val="C00000"/>
                </a:solidFill>
                <a:latin typeface="Arial" panose="020B0604020202020204" pitchFamily="34" charset="0"/>
                <a:ea typeface="ＭＳ Ｐゴシック" pitchFamily="34" charset="-128"/>
              </a:rPr>
              <a:t>e</a:t>
            </a:r>
            <a:r>
              <a:rPr lang="en-US" altLang="ja-JP" sz="3600" b="1" dirty="0" err="1">
                <a:solidFill>
                  <a:srgbClr val="C00000"/>
                </a:solidFill>
                <a:latin typeface="Arial" panose="020B0604020202020204" pitchFamily="34" charset="0"/>
                <a:ea typeface="ＭＳ Ｐゴシック" pitchFamily="34" charset="-128"/>
              </a:rPr>
              <a:t>+</a:t>
            </a:r>
            <a:r>
              <a:rPr lang="en-US" altLang="ja-JP" sz="3600" b="1" dirty="0" err="1">
                <a:solidFill>
                  <a:srgbClr val="C00000"/>
                </a:solidFill>
                <a:latin typeface="Symbol" panose="05050102010706020507" pitchFamily="18" charset="2"/>
                <a:ea typeface="ＭＳ Ｐゴシック" pitchFamily="34" charset="-128"/>
              </a:rPr>
              <a:t>n</a:t>
            </a:r>
            <a:r>
              <a:rPr lang="en-US" altLang="ja-JP" sz="3600" b="1" baseline="-25000" dirty="0" err="1">
                <a:solidFill>
                  <a:srgbClr val="C00000"/>
                </a:solidFill>
                <a:latin typeface="Symbol" panose="05050102010706020507" pitchFamily="18" charset="2"/>
                <a:ea typeface="ＭＳ Ｐゴシック" pitchFamily="34" charset="-128"/>
              </a:rPr>
              <a:t>m</a:t>
            </a:r>
            <a:r>
              <a:rPr lang="en-US" altLang="ja-JP" sz="3600" b="1" dirty="0">
                <a:solidFill>
                  <a:srgbClr val="C00000"/>
                </a:solidFill>
                <a:latin typeface="Symbol" panose="05050102010706020507" pitchFamily="18" charset="2"/>
                <a:ea typeface="ＭＳ Ｐゴシック" pitchFamily="34" charset="-128"/>
              </a:rPr>
              <a:t>+ </a:t>
            </a:r>
            <a:r>
              <a:rPr lang="en-US" altLang="ja-JP" sz="3600" b="1" dirty="0" err="1">
                <a:solidFill>
                  <a:srgbClr val="C00000"/>
                </a:solidFill>
                <a:latin typeface="Symbol" panose="05050102010706020507" pitchFamily="18" charset="2"/>
                <a:ea typeface="ＭＳ Ｐゴシック" pitchFamily="34" charset="-128"/>
              </a:rPr>
              <a:t>n</a:t>
            </a:r>
            <a:r>
              <a:rPr lang="en-US" altLang="zh-CN" sz="3600" b="1" baseline="-25000" dirty="0" err="1">
                <a:solidFill>
                  <a:srgbClr val="C00000"/>
                </a:solidFill>
                <a:latin typeface="Symbol" panose="05050102010706020507" pitchFamily="18" charset="2"/>
                <a:ea typeface="ＭＳ Ｐゴシック" pitchFamily="34" charset="-128"/>
              </a:rPr>
              <a:t>t</a:t>
            </a:r>
            <a:endParaRPr lang="en-US" altLang="ja-JP" sz="3600" b="1" baseline="-25000" dirty="0">
              <a:solidFill>
                <a:srgbClr val="C00000"/>
              </a:solidFill>
              <a:latin typeface="Symbol" panose="05050102010706020507" pitchFamily="18" charset="2"/>
              <a:ea typeface="ＭＳ Ｐゴシック" pitchFamily="34" charset="-128"/>
            </a:endParaRPr>
          </a:p>
        </p:txBody>
      </p:sp>
      <p:sp>
        <p:nvSpPr>
          <p:cNvPr id="3" name="灯片编号占位符 2"/>
          <p:cNvSpPr>
            <a:spLocks noGrp="1"/>
          </p:cNvSpPr>
          <p:nvPr>
            <p:ph type="sldNum" sz="quarter" idx="12"/>
          </p:nvPr>
        </p:nvSpPr>
        <p:spPr/>
        <p:txBody>
          <a:bodyPr/>
          <a:lstStyle/>
          <a:p>
            <a:fld id="{388DE409-4DD8-445D-B2DE-91D4FE41AAD9}" type="slidenum">
              <a:rPr lang="zh-CN" altLang="en-US" smtClean="0"/>
              <a:pPr/>
              <a:t>27</a:t>
            </a:fld>
            <a:endParaRPr lang="zh-CN" altLang="en-US" dirty="0"/>
          </a:p>
        </p:txBody>
      </p:sp>
    </p:spTree>
    <p:extLst>
      <p:ext uri="{BB962C8B-B14F-4D97-AF65-F5344CB8AC3E}">
        <p14:creationId xmlns:p14="http://schemas.microsoft.com/office/powerpoint/2010/main" val="40544397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萨德伯里实验（</a:t>
            </a:r>
            <a:r>
              <a:rPr lang="en-US" altLang="zh-CN" dirty="0"/>
              <a:t>SNO</a:t>
            </a:r>
            <a:r>
              <a:rPr lang="zh-CN" altLang="en-US" dirty="0"/>
              <a:t>）</a:t>
            </a:r>
          </a:p>
        </p:txBody>
      </p:sp>
      <p:sp>
        <p:nvSpPr>
          <p:cNvPr id="3" name="内容占位符 2"/>
          <p:cNvSpPr>
            <a:spLocks noGrp="1"/>
          </p:cNvSpPr>
          <p:nvPr>
            <p:ph idx="1"/>
          </p:nvPr>
        </p:nvSpPr>
        <p:spPr>
          <a:xfrm>
            <a:off x="853044" y="896419"/>
            <a:ext cx="7662306" cy="1043485"/>
          </a:xfrm>
        </p:spPr>
        <p:txBody>
          <a:bodyPr>
            <a:normAutofit/>
          </a:bodyPr>
          <a:lstStyle/>
          <a:p>
            <a:r>
              <a:rPr lang="zh-CN" altLang="en-US" sz="2400" b="1" dirty="0"/>
              <a:t>地下</a:t>
            </a:r>
            <a:r>
              <a:rPr lang="en-US" altLang="zh-CN" sz="2400" b="1" dirty="0"/>
              <a:t>2100</a:t>
            </a:r>
            <a:r>
              <a:rPr lang="zh-CN" altLang="en-US" sz="2400" b="1" dirty="0"/>
              <a:t>米，废弃镍矿。加拿大重水反应堆</a:t>
            </a:r>
            <a:r>
              <a:rPr lang="en-US" altLang="zh-CN" sz="2400" b="1" dirty="0"/>
              <a:t>CANDU</a:t>
            </a:r>
            <a:r>
              <a:rPr lang="zh-CN" altLang="en-US" sz="2400" b="1" dirty="0"/>
              <a:t>。用</a:t>
            </a:r>
            <a:r>
              <a:rPr lang="en-US" altLang="zh-CN" sz="2400" b="1" dirty="0"/>
              <a:t>1</a:t>
            </a:r>
            <a:r>
              <a:rPr lang="zh-CN" altLang="en-US" sz="2400" b="1" dirty="0"/>
              <a:t>块钱找核电站借</a:t>
            </a:r>
            <a:r>
              <a:rPr lang="en-US" altLang="zh-CN" sz="2400" b="1" dirty="0"/>
              <a:t>1000</a:t>
            </a:r>
            <a:r>
              <a:rPr lang="zh-CN" altLang="en-US" sz="2400" b="1" dirty="0"/>
              <a:t>吨重水，价值</a:t>
            </a:r>
            <a:r>
              <a:rPr lang="en-US" altLang="zh-CN" sz="2400" b="1" dirty="0"/>
              <a:t>3</a:t>
            </a:r>
            <a:r>
              <a:rPr lang="zh-CN" altLang="en-US" sz="2400" b="1" dirty="0"/>
              <a:t>亿美元。</a:t>
            </a:r>
          </a:p>
        </p:txBody>
      </p:sp>
      <p:pic>
        <p:nvPicPr>
          <p:cNvPr id="4" name="Picture 3" descr="snodetec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853044" y="1765643"/>
            <a:ext cx="7437911" cy="4617646"/>
          </a:xfrm>
          <a:prstGeom prst="rect">
            <a:avLst/>
          </a:prstGeom>
        </p:spPr>
      </p:pic>
      <p:sp>
        <p:nvSpPr>
          <p:cNvPr id="5" name="灯片编号占位符 4"/>
          <p:cNvSpPr>
            <a:spLocks noGrp="1"/>
          </p:cNvSpPr>
          <p:nvPr>
            <p:ph type="sldNum" sz="quarter" idx="12"/>
          </p:nvPr>
        </p:nvSpPr>
        <p:spPr/>
        <p:txBody>
          <a:bodyPr/>
          <a:lstStyle/>
          <a:p>
            <a:fld id="{388DE409-4DD8-445D-B2DE-91D4FE41AAD9}" type="slidenum">
              <a:rPr lang="zh-CN" altLang="en-US" smtClean="0"/>
              <a:pPr/>
              <a:t>28</a:t>
            </a:fld>
            <a:endParaRPr lang="zh-CN" altLang="en-US" dirty="0"/>
          </a:p>
        </p:txBody>
      </p:sp>
    </p:spTree>
    <p:extLst>
      <p:ext uri="{BB962C8B-B14F-4D97-AF65-F5344CB8AC3E}">
        <p14:creationId xmlns:p14="http://schemas.microsoft.com/office/powerpoint/2010/main" val="41670693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1237005" y="2063494"/>
            <a:ext cx="7434263" cy="4578824"/>
          </a:xfrm>
          <a:prstGeom prst="rect">
            <a:avLst/>
          </a:prstGeom>
        </p:spPr>
      </p:pic>
      <p:sp>
        <p:nvSpPr>
          <p:cNvPr id="2" name="标题 1"/>
          <p:cNvSpPr>
            <a:spLocks noGrp="1"/>
          </p:cNvSpPr>
          <p:nvPr>
            <p:ph type="title"/>
          </p:nvPr>
        </p:nvSpPr>
        <p:spPr/>
        <p:txBody>
          <a:bodyPr/>
          <a:lstStyle/>
          <a:p>
            <a:r>
              <a:rPr lang="zh-CN" altLang="en-US" dirty="0"/>
              <a:t>证实太阳中微子振荡</a:t>
            </a:r>
          </a:p>
        </p:txBody>
      </p:sp>
      <p:sp>
        <p:nvSpPr>
          <p:cNvPr id="3" name="内容占位符 2"/>
          <p:cNvSpPr>
            <a:spLocks noGrp="1"/>
          </p:cNvSpPr>
          <p:nvPr>
            <p:ph idx="1"/>
          </p:nvPr>
        </p:nvSpPr>
        <p:spPr>
          <a:xfrm>
            <a:off x="628650" y="869123"/>
            <a:ext cx="8042618" cy="1343843"/>
          </a:xfrm>
        </p:spPr>
        <p:txBody>
          <a:bodyPr>
            <a:normAutofit/>
          </a:bodyPr>
          <a:lstStyle/>
          <a:p>
            <a:r>
              <a:rPr lang="zh-CN" altLang="en-US" sz="2400" b="1" dirty="0"/>
              <a:t>太阳中氢核聚变只能产生</a:t>
            </a:r>
            <a:r>
              <a:rPr lang="zh-CN" altLang="en-US" sz="2400" b="1" dirty="0">
                <a:cs typeface="Times New Roman" panose="02020603050405020304" pitchFamily="18" charset="0"/>
              </a:rPr>
              <a:t>电子中微子</a:t>
            </a:r>
            <a:endParaRPr lang="en-US" altLang="zh-CN" sz="2400" b="1" dirty="0">
              <a:cs typeface="Times New Roman" panose="02020603050405020304" pitchFamily="18" charset="0"/>
            </a:endParaRPr>
          </a:p>
          <a:p>
            <a:r>
              <a:rPr lang="zh-CN" altLang="en-US" sz="2400" b="1" dirty="0">
                <a:cs typeface="Times New Roman" panose="02020603050405020304" pitchFamily="18" charset="0"/>
              </a:rPr>
              <a:t>测得电子中微子丢失，但从</a:t>
            </a:r>
            <a:r>
              <a:rPr lang="en-US" altLang="zh-CN" sz="2400" b="1" dirty="0">
                <a:cs typeface="Times New Roman" panose="02020603050405020304" pitchFamily="18" charset="0"/>
              </a:rPr>
              <a:t>NC</a:t>
            </a:r>
            <a:r>
              <a:rPr lang="zh-CN" altLang="en-US" sz="2400" b="1" dirty="0">
                <a:cs typeface="Times New Roman" panose="02020603050405020304" pitchFamily="18" charset="0"/>
              </a:rPr>
              <a:t>和</a:t>
            </a:r>
            <a:r>
              <a:rPr lang="en-US" altLang="zh-CN" sz="2400" b="1" dirty="0">
                <a:cs typeface="Times New Roman" panose="02020603050405020304" pitchFamily="18" charset="0"/>
              </a:rPr>
              <a:t>ES</a:t>
            </a:r>
            <a:r>
              <a:rPr lang="zh-CN" altLang="en-US" sz="2400" b="1" dirty="0">
                <a:cs typeface="Times New Roman" panose="02020603050405020304" pitchFamily="18" charset="0"/>
              </a:rPr>
              <a:t>测得中微子总数未变，出现了新的缪中微子和陶中微子</a:t>
            </a:r>
            <a:endParaRPr lang="zh-CN" altLang="en-US" sz="2400" b="1" dirty="0"/>
          </a:p>
        </p:txBody>
      </p:sp>
      <p:sp>
        <p:nvSpPr>
          <p:cNvPr id="5" name="椭圆 4"/>
          <p:cNvSpPr/>
          <p:nvPr/>
        </p:nvSpPr>
        <p:spPr>
          <a:xfrm>
            <a:off x="1105467" y="3930557"/>
            <a:ext cx="5554639" cy="1282889"/>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191067" y="3407337"/>
            <a:ext cx="4763069" cy="523220"/>
          </a:xfrm>
          <a:prstGeom prst="rect">
            <a:avLst/>
          </a:prstGeom>
          <a:noFill/>
        </p:spPr>
        <p:txBody>
          <a:bodyPr wrap="square" rtlCol="0">
            <a:spAutoFit/>
          </a:bodyPr>
          <a:lstStyle/>
          <a:p>
            <a:r>
              <a:rPr lang="zh-CN" altLang="en-US" sz="2800" b="1" dirty="0">
                <a:solidFill>
                  <a:srgbClr val="C00000"/>
                </a:solidFill>
                <a:latin typeface="微软雅黑" panose="020B0503020204020204" pitchFamily="34" charset="-122"/>
                <a:ea typeface="微软雅黑" panose="020B0503020204020204" pitchFamily="34" charset="-122"/>
              </a:rPr>
              <a:t>为什么不同实验结果不一致？</a:t>
            </a:r>
          </a:p>
        </p:txBody>
      </p:sp>
      <p:sp>
        <p:nvSpPr>
          <p:cNvPr id="7" name="灯片编号占位符 6"/>
          <p:cNvSpPr>
            <a:spLocks noGrp="1"/>
          </p:cNvSpPr>
          <p:nvPr>
            <p:ph type="sldNum" sz="quarter" idx="12"/>
          </p:nvPr>
        </p:nvSpPr>
        <p:spPr/>
        <p:txBody>
          <a:bodyPr/>
          <a:lstStyle/>
          <a:p>
            <a:fld id="{388DE409-4DD8-445D-B2DE-91D4FE41AAD9}" type="slidenum">
              <a:rPr lang="zh-CN" altLang="en-US" smtClean="0"/>
              <a:pPr/>
              <a:t>29</a:t>
            </a:fld>
            <a:endParaRPr lang="zh-CN" altLang="en-US" dirty="0"/>
          </a:p>
        </p:txBody>
      </p:sp>
    </p:spTree>
    <p:extLst>
      <p:ext uri="{BB962C8B-B14F-4D97-AF65-F5344CB8AC3E}">
        <p14:creationId xmlns:p14="http://schemas.microsoft.com/office/powerpoint/2010/main" val="26335944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2288074E-0DA1-418E-AAEF-1795327B75EB}"/>
              </a:ext>
            </a:extLst>
          </p:cNvPr>
          <p:cNvSpPr>
            <a:spLocks noGrp="1"/>
          </p:cNvSpPr>
          <p:nvPr>
            <p:ph type="sldNum" sz="quarter" idx="12"/>
          </p:nvPr>
        </p:nvSpPr>
        <p:spPr/>
        <p:txBody>
          <a:bodyPr/>
          <a:lstStyle/>
          <a:p>
            <a:fld id="{388DE409-4DD8-445D-B2DE-91D4FE41AAD9}" type="slidenum">
              <a:rPr lang="zh-CN" altLang="en-US" smtClean="0"/>
              <a:pPr/>
              <a:t>3</a:t>
            </a:fld>
            <a:endParaRPr lang="zh-CN" altLang="en-US" dirty="0"/>
          </a:p>
        </p:txBody>
      </p:sp>
      <p:pic>
        <p:nvPicPr>
          <p:cNvPr id="5" name="图片 4">
            <a:extLst>
              <a:ext uri="{FF2B5EF4-FFF2-40B4-BE49-F238E27FC236}">
                <a16:creationId xmlns:a16="http://schemas.microsoft.com/office/drawing/2014/main" id="{ABE0AEE0-2CCF-4859-88A5-C2E5FD42AF4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528225"/>
            <a:ext cx="7630160" cy="4320039"/>
          </a:xfrm>
          <a:prstGeom prst="rect">
            <a:avLst/>
          </a:prstGeom>
        </p:spPr>
      </p:pic>
      <p:sp>
        <p:nvSpPr>
          <p:cNvPr id="2" name="标题 1">
            <a:extLst>
              <a:ext uri="{FF2B5EF4-FFF2-40B4-BE49-F238E27FC236}">
                <a16:creationId xmlns:a16="http://schemas.microsoft.com/office/drawing/2014/main" id="{E33FB5DD-1CA8-450F-9C4A-810EB9D137C8}"/>
              </a:ext>
            </a:extLst>
          </p:cNvPr>
          <p:cNvSpPr>
            <a:spLocks noGrp="1"/>
          </p:cNvSpPr>
          <p:nvPr>
            <p:ph type="title"/>
          </p:nvPr>
        </p:nvSpPr>
        <p:spPr/>
        <p:txBody>
          <a:bodyPr/>
          <a:lstStyle/>
          <a:p>
            <a:r>
              <a:rPr lang="zh-CN" altLang="en-US" dirty="0"/>
              <a:t>新 闻</a:t>
            </a:r>
          </a:p>
        </p:txBody>
      </p:sp>
      <p:sp>
        <p:nvSpPr>
          <p:cNvPr id="7" name="矩形 6">
            <a:extLst>
              <a:ext uri="{FF2B5EF4-FFF2-40B4-BE49-F238E27FC236}">
                <a16:creationId xmlns:a16="http://schemas.microsoft.com/office/drawing/2014/main" id="{A737DC98-76CA-45CE-A419-ED7B5E350D08}"/>
              </a:ext>
            </a:extLst>
          </p:cNvPr>
          <p:cNvSpPr/>
          <p:nvPr/>
        </p:nvSpPr>
        <p:spPr>
          <a:xfrm>
            <a:off x="550462" y="5513434"/>
            <a:ext cx="7079698" cy="954107"/>
          </a:xfrm>
          <a:prstGeom prst="rect">
            <a:avLst/>
          </a:prstGeom>
          <a:ln>
            <a:solidFill>
              <a:schemeClr val="tx2"/>
            </a:solidFill>
          </a:ln>
        </p:spPr>
        <p:txBody>
          <a:bodyPr wrap="square">
            <a:spAutoFit/>
          </a:bodyPr>
          <a:lstStyle/>
          <a:p>
            <a:pPr algn="ctr">
              <a:spcAft>
                <a:spcPts val="0"/>
              </a:spcAft>
            </a:pPr>
            <a:r>
              <a:rPr lang="en-US" altLang="zh-CN" sz="2800" b="1" kern="100"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800" b="1" kern="100" dirty="0">
                <a:latin typeface="微软雅黑" panose="020B0503020204020204" pitchFamily="34" charset="-122"/>
                <a:ea typeface="微软雅黑" panose="020B0503020204020204" pitchFamily="34" charset="-122"/>
                <a:cs typeface="Times New Roman" panose="02020603050405020304" pitchFamily="18" charset="0"/>
              </a:rPr>
              <a:t>科技日报</a:t>
            </a:r>
            <a:r>
              <a:rPr lang="en-US" altLang="zh-CN" sz="2800" b="1" kern="100"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2800" b="1" kern="100" dirty="0">
                <a:latin typeface="微软雅黑" panose="020B0503020204020204" pitchFamily="34" charset="-122"/>
                <a:ea typeface="微软雅黑" panose="020B0503020204020204" pitchFamily="34" charset="-122"/>
                <a:cs typeface="Times New Roman" panose="02020603050405020304" pitchFamily="18" charset="0"/>
              </a:rPr>
              <a:t>研究显示正反中微子行为不同</a:t>
            </a:r>
            <a:endParaRPr lang="zh-CN" altLang="zh-CN" sz="2800" kern="100" dirty="0">
              <a:latin typeface="微软雅黑" panose="020B0503020204020204" pitchFamily="34" charset="-122"/>
              <a:ea typeface="微软雅黑" panose="020B0503020204020204" pitchFamily="34" charset="-122"/>
              <a:cs typeface="Times New Roman" panose="02020603050405020304" pitchFamily="18" charset="0"/>
            </a:endParaRPr>
          </a:p>
          <a:p>
            <a:pPr algn="ctr">
              <a:spcAft>
                <a:spcPts val="0"/>
              </a:spcAft>
            </a:pPr>
            <a:r>
              <a:rPr lang="zh-CN" altLang="zh-CN" sz="2800" b="1" kern="100" dirty="0">
                <a:latin typeface="微软雅黑" panose="020B0503020204020204" pitchFamily="34" charset="-122"/>
                <a:ea typeface="微软雅黑" panose="020B0503020204020204" pitchFamily="34" charset="-122"/>
                <a:cs typeface="Times New Roman" panose="02020603050405020304" pitchFamily="18" charset="0"/>
              </a:rPr>
              <a:t>专家称：宇宙为何由物质主导</a:t>
            </a:r>
            <a:r>
              <a:rPr lang="zh-CN" altLang="zh-CN" sz="2800" b="1"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或</a:t>
            </a:r>
            <a:r>
              <a:rPr lang="zh-CN" altLang="zh-CN" sz="2800" b="1" kern="100" dirty="0">
                <a:latin typeface="微软雅黑" panose="020B0503020204020204" pitchFamily="34" charset="-122"/>
                <a:ea typeface="微软雅黑" panose="020B0503020204020204" pitchFamily="34" charset="-122"/>
                <a:cs typeface="Times New Roman" panose="02020603050405020304" pitchFamily="18" charset="0"/>
              </a:rPr>
              <a:t>得解</a:t>
            </a:r>
            <a:endParaRPr lang="zh-CN" altLang="zh-CN" sz="2800" kern="100" dirty="0">
              <a:latin typeface="微软雅黑" panose="020B0503020204020204" pitchFamily="34" charset="-122"/>
              <a:ea typeface="微软雅黑" panose="020B0503020204020204" pitchFamily="34" charset="-122"/>
              <a:cs typeface="Times New Roman" panose="02020603050405020304" pitchFamily="18" charset="0"/>
            </a:endParaRPr>
          </a:p>
        </p:txBody>
      </p:sp>
      <p:cxnSp>
        <p:nvCxnSpPr>
          <p:cNvPr id="9" name="直接连接符 8">
            <a:extLst>
              <a:ext uri="{FF2B5EF4-FFF2-40B4-BE49-F238E27FC236}">
                <a16:creationId xmlns:a16="http://schemas.microsoft.com/office/drawing/2014/main" id="{B7EC434F-398A-449D-9814-0E93D7DF04F9}"/>
              </a:ext>
            </a:extLst>
          </p:cNvPr>
          <p:cNvCxnSpPr/>
          <p:nvPr/>
        </p:nvCxnSpPr>
        <p:spPr>
          <a:xfrm>
            <a:off x="2275840" y="4541520"/>
            <a:ext cx="29057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26125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物质效应</a:t>
            </a:r>
          </a:p>
        </p:txBody>
      </p:sp>
      <p:sp>
        <p:nvSpPr>
          <p:cNvPr id="3" name="内容占位符 2"/>
          <p:cNvSpPr>
            <a:spLocks noGrp="1"/>
          </p:cNvSpPr>
          <p:nvPr>
            <p:ph idx="1"/>
          </p:nvPr>
        </p:nvSpPr>
        <p:spPr>
          <a:xfrm>
            <a:off x="628650" y="1086694"/>
            <a:ext cx="7886700" cy="4995863"/>
          </a:xfrm>
        </p:spPr>
        <p:txBody>
          <a:bodyPr>
            <a:normAutofit/>
          </a:bodyPr>
          <a:lstStyle/>
          <a:p>
            <a:r>
              <a:rPr lang="en-US" altLang="zh-CN" sz="2400" b="1" dirty="0"/>
              <a:t>1978</a:t>
            </a:r>
            <a:r>
              <a:rPr lang="zh-CN" altLang="en-US" sz="2400" b="1" dirty="0"/>
              <a:t>年，</a:t>
            </a:r>
            <a:r>
              <a:rPr lang="en-US" altLang="zh-CN" sz="2400" b="1" dirty="0"/>
              <a:t>Wolfenstein</a:t>
            </a:r>
            <a:r>
              <a:rPr lang="zh-CN" altLang="en-US" sz="2400" b="1" dirty="0"/>
              <a:t>提出电子中微子在物质中会受到额外的前向散射势</a:t>
            </a:r>
            <a:endParaRPr lang="en-US" altLang="zh-CN" sz="2400" b="1" dirty="0"/>
          </a:p>
          <a:p>
            <a:r>
              <a:rPr lang="en-US" altLang="zh-CN" sz="2400" b="1" dirty="0"/>
              <a:t>1985</a:t>
            </a:r>
            <a:r>
              <a:rPr lang="zh-CN" altLang="en-US" sz="2400" b="1" dirty="0"/>
              <a:t>年，</a:t>
            </a:r>
            <a:r>
              <a:rPr lang="en-US" altLang="zh-CN" sz="2400" b="1" dirty="0" err="1"/>
              <a:t>Mikheev</a:t>
            </a:r>
            <a:r>
              <a:rPr lang="zh-CN" altLang="en-US" sz="2400" b="1" dirty="0"/>
              <a:t>和</a:t>
            </a:r>
            <a:r>
              <a:rPr lang="en-US" altLang="zh-CN" sz="2400" b="1" dirty="0"/>
              <a:t>Smirnov</a:t>
            </a:r>
            <a:r>
              <a:rPr lang="zh-CN" altLang="en-US" sz="2400" b="1" dirty="0"/>
              <a:t>用来解决太阳中微子问题</a:t>
            </a:r>
          </a:p>
        </p:txBody>
      </p:sp>
      <p:pic>
        <p:nvPicPr>
          <p:cNvPr id="4" name="内容占位符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9963" y="2735035"/>
            <a:ext cx="4953000" cy="2209800"/>
          </a:xfrm>
          <a:prstGeom prst="rect">
            <a:avLst/>
          </a:prstGeom>
        </p:spPr>
      </p:pic>
      <p:pic>
        <p:nvPicPr>
          <p:cNvPr id="5"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045" y="5348389"/>
            <a:ext cx="8359909" cy="1303029"/>
          </a:xfrm>
          <a:prstGeom prst="rect">
            <a:avLst/>
          </a:prstGeom>
          <a:noFill/>
          <a:ln w="9525" algn="ctr">
            <a:noFill/>
            <a:miter lim="800000"/>
            <a:headEnd/>
            <a:tailEnd/>
          </a:ln>
          <a:extLst>
            <a:ext uri="{909E8E84-426E-40DD-AFC4-6F175D3DCCD1}">
              <a14:hiddenFill xmlns:a14="http://schemas.microsoft.com/office/drawing/2010/main">
                <a:solidFill>
                  <a:srgbClr val="FFFFFF"/>
                </a:solidFill>
              </a14:hiddenFill>
            </a:ext>
          </a:extLst>
        </p:spPr>
      </p:pic>
      <p:sp>
        <p:nvSpPr>
          <p:cNvPr id="6" name="椭圆 5"/>
          <p:cNvSpPr/>
          <p:nvPr/>
        </p:nvSpPr>
        <p:spPr>
          <a:xfrm>
            <a:off x="4476463" y="5419290"/>
            <a:ext cx="846161" cy="66326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6771562" y="5988151"/>
            <a:ext cx="846161" cy="66326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灯片编号占位符 7"/>
          <p:cNvSpPr>
            <a:spLocks noGrp="1"/>
          </p:cNvSpPr>
          <p:nvPr>
            <p:ph type="sldNum" sz="quarter" idx="12"/>
          </p:nvPr>
        </p:nvSpPr>
        <p:spPr/>
        <p:txBody>
          <a:bodyPr/>
          <a:lstStyle/>
          <a:p>
            <a:fld id="{388DE409-4DD8-445D-B2DE-91D4FE41AAD9}" type="slidenum">
              <a:rPr lang="zh-CN" altLang="en-US" smtClean="0"/>
              <a:pPr/>
              <a:t>30</a:t>
            </a:fld>
            <a:endParaRPr lang="zh-CN" altLang="en-US" dirty="0"/>
          </a:p>
        </p:txBody>
      </p:sp>
    </p:spTree>
    <p:extLst>
      <p:ext uri="{BB962C8B-B14F-4D97-AF65-F5344CB8AC3E}">
        <p14:creationId xmlns:p14="http://schemas.microsoft.com/office/powerpoint/2010/main" val="36325191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不同实验看到不同能量范围</a:t>
            </a:r>
          </a:p>
        </p:txBody>
      </p:sp>
      <p:sp>
        <p:nvSpPr>
          <p:cNvPr id="5" name="矩形 4"/>
          <p:cNvSpPr/>
          <p:nvPr/>
        </p:nvSpPr>
        <p:spPr>
          <a:xfrm>
            <a:off x="4767115" y="3449752"/>
            <a:ext cx="571926" cy="8456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4678149" y="3449752"/>
            <a:ext cx="374929" cy="3029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4544" y="904557"/>
            <a:ext cx="6656806" cy="4690279"/>
          </a:xfrm>
          <a:prstGeom prst="rect">
            <a:avLst/>
          </a:prstGeom>
        </p:spPr>
      </p:pic>
      <p:sp>
        <p:nvSpPr>
          <p:cNvPr id="9" name="灯片编号占位符 8"/>
          <p:cNvSpPr>
            <a:spLocks noGrp="1"/>
          </p:cNvSpPr>
          <p:nvPr>
            <p:ph type="sldNum" sz="quarter" idx="12"/>
          </p:nvPr>
        </p:nvSpPr>
        <p:spPr/>
        <p:txBody>
          <a:bodyPr/>
          <a:lstStyle/>
          <a:p>
            <a:fld id="{388DE409-4DD8-445D-B2DE-91D4FE41AAD9}" type="slidenum">
              <a:rPr lang="zh-CN" altLang="en-US" smtClean="0"/>
              <a:pPr/>
              <a:t>31</a:t>
            </a:fld>
            <a:endParaRPr lang="zh-CN" altLang="en-US" dirty="0"/>
          </a:p>
        </p:txBody>
      </p:sp>
      <p:sp>
        <p:nvSpPr>
          <p:cNvPr id="11" name="Text Box 24">
            <a:extLst>
              <a:ext uri="{FF2B5EF4-FFF2-40B4-BE49-F238E27FC236}">
                <a16:creationId xmlns:a16="http://schemas.microsoft.com/office/drawing/2014/main" id="{DCC122E3-7B15-4D34-B90E-26D84A391041}"/>
              </a:ext>
            </a:extLst>
          </p:cNvPr>
          <p:cNvSpPr txBox="1">
            <a:spLocks noChangeArrowheads="1"/>
          </p:cNvSpPr>
          <p:nvPr/>
        </p:nvSpPr>
        <p:spPr bwMode="auto">
          <a:xfrm>
            <a:off x="275221" y="2585928"/>
            <a:ext cx="1746619" cy="461665"/>
          </a:xfrm>
          <a:prstGeom prst="rect">
            <a:avLst/>
          </a:prstGeom>
          <a:noFill/>
          <a:ln w="9525">
            <a:noFill/>
            <a:miter lim="800000"/>
            <a:headEnd/>
            <a:tailEnd/>
          </a:ln>
          <a:effectLst/>
        </p:spPr>
        <p:txBody>
          <a:bodyPr wrap="square">
            <a:spAutoFit/>
          </a:bodyPr>
          <a:lstStyle/>
          <a:p>
            <a:r>
              <a:rPr lang="en-US" sz="2400" dirty="0">
                <a:latin typeface="Times New Roman" pitchFamily="18" charset="0"/>
              </a:rPr>
              <a:t>1- 0.5sin</a:t>
            </a:r>
            <a:r>
              <a:rPr lang="en-US" sz="2400" baseline="30000" dirty="0">
                <a:latin typeface="Times New Roman" pitchFamily="18" charset="0"/>
              </a:rPr>
              <a:t>2</a:t>
            </a:r>
            <a:r>
              <a:rPr lang="en-US" sz="2400" dirty="0">
                <a:latin typeface="Times New Roman" pitchFamily="18" charset="0"/>
              </a:rPr>
              <a:t>2</a:t>
            </a:r>
            <a:r>
              <a:rPr lang="en-US" sz="2400" dirty="0">
                <a:latin typeface="Symbol" pitchFamily="18" charset="2"/>
              </a:rPr>
              <a:t>q</a:t>
            </a:r>
            <a:endParaRPr lang="en-US" sz="2400" dirty="0">
              <a:latin typeface="Times New Roman" pitchFamily="18" charset="0"/>
            </a:endParaRPr>
          </a:p>
        </p:txBody>
      </p:sp>
      <p:sp>
        <p:nvSpPr>
          <p:cNvPr id="12" name="Text Box 23">
            <a:extLst>
              <a:ext uri="{FF2B5EF4-FFF2-40B4-BE49-F238E27FC236}">
                <a16:creationId xmlns:a16="http://schemas.microsoft.com/office/drawing/2014/main" id="{D97E9CEF-36A2-472B-AC41-28D8333A28B8}"/>
              </a:ext>
            </a:extLst>
          </p:cNvPr>
          <p:cNvSpPr txBox="1">
            <a:spLocks noChangeArrowheads="1"/>
          </p:cNvSpPr>
          <p:nvPr/>
        </p:nvSpPr>
        <p:spPr bwMode="auto">
          <a:xfrm>
            <a:off x="808829" y="3410933"/>
            <a:ext cx="806631" cy="461665"/>
          </a:xfrm>
          <a:prstGeom prst="rect">
            <a:avLst/>
          </a:prstGeom>
          <a:noFill/>
          <a:ln w="9525">
            <a:noFill/>
            <a:miter lim="800000"/>
            <a:headEnd/>
            <a:tailEnd/>
          </a:ln>
          <a:effectLst/>
        </p:spPr>
        <p:txBody>
          <a:bodyPr wrap="none">
            <a:spAutoFit/>
          </a:bodyPr>
          <a:lstStyle/>
          <a:p>
            <a:r>
              <a:rPr lang="en-US" sz="2400" dirty="0">
                <a:latin typeface="Times New Roman" pitchFamily="18" charset="0"/>
              </a:rPr>
              <a:t>sin</a:t>
            </a:r>
            <a:r>
              <a:rPr lang="en-US" sz="2400" baseline="30000" dirty="0">
                <a:latin typeface="Times New Roman" pitchFamily="18" charset="0"/>
              </a:rPr>
              <a:t>2</a:t>
            </a:r>
            <a:r>
              <a:rPr lang="en-US" sz="2400" dirty="0">
                <a:latin typeface="Symbol" pitchFamily="18" charset="2"/>
              </a:rPr>
              <a:t>q</a:t>
            </a:r>
            <a:endParaRPr lang="en-US" sz="2400" dirty="0">
              <a:latin typeface="Times New Roman" pitchFamily="18" charset="0"/>
            </a:endParaRPr>
          </a:p>
        </p:txBody>
      </p:sp>
      <p:cxnSp>
        <p:nvCxnSpPr>
          <p:cNvPr id="7" name="直接连接符 6">
            <a:extLst>
              <a:ext uri="{FF2B5EF4-FFF2-40B4-BE49-F238E27FC236}">
                <a16:creationId xmlns:a16="http://schemas.microsoft.com/office/drawing/2014/main" id="{98411B19-D2F0-4B9E-ADDF-311D9C9340E3}"/>
              </a:ext>
            </a:extLst>
          </p:cNvPr>
          <p:cNvCxnSpPr>
            <a:cxnSpLocks/>
          </p:cNvCxnSpPr>
          <p:nvPr/>
        </p:nvCxnSpPr>
        <p:spPr>
          <a:xfrm>
            <a:off x="1727200" y="3640927"/>
            <a:ext cx="471424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7C533EF5-0CFC-45C8-9B56-411E87CE3EDA}"/>
              </a:ext>
            </a:extLst>
          </p:cNvPr>
          <p:cNvCxnSpPr>
            <a:cxnSpLocks/>
          </p:cNvCxnSpPr>
          <p:nvPr/>
        </p:nvCxnSpPr>
        <p:spPr>
          <a:xfrm>
            <a:off x="1981200" y="2816761"/>
            <a:ext cx="119888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 Box 27">
            <a:extLst>
              <a:ext uri="{FF2B5EF4-FFF2-40B4-BE49-F238E27FC236}">
                <a16:creationId xmlns:a16="http://schemas.microsoft.com/office/drawing/2014/main" id="{DEAFC80F-9490-4115-8BD2-66609BC40897}"/>
              </a:ext>
            </a:extLst>
          </p:cNvPr>
          <p:cNvSpPr txBox="1">
            <a:spLocks noChangeArrowheads="1"/>
          </p:cNvSpPr>
          <p:nvPr/>
        </p:nvSpPr>
        <p:spPr bwMode="auto">
          <a:xfrm>
            <a:off x="224057" y="5833018"/>
            <a:ext cx="4829021" cy="584775"/>
          </a:xfrm>
          <a:prstGeom prst="rect">
            <a:avLst/>
          </a:prstGeom>
          <a:noFill/>
          <a:ln w="9525">
            <a:noFill/>
            <a:miter lim="800000"/>
            <a:headEnd/>
            <a:tailEnd/>
          </a:ln>
          <a:effectLst/>
        </p:spPr>
        <p:txBody>
          <a:bodyPr wrap="square">
            <a:spAutoFit/>
          </a:bodyPr>
          <a:lstStyle/>
          <a:p>
            <a:r>
              <a:rPr lang="en-US" sz="3200" b="1" dirty="0">
                <a:latin typeface="Symbol" pitchFamily="18" charset="2"/>
              </a:rPr>
              <a:t>n(0)  = n</a:t>
            </a:r>
            <a:r>
              <a:rPr lang="en-US" sz="3200" b="1" baseline="-25000" dirty="0">
                <a:latin typeface="Times New Roman" pitchFamily="18" charset="0"/>
              </a:rPr>
              <a:t>e</a:t>
            </a:r>
            <a:r>
              <a:rPr lang="en-US" sz="3200" b="1" dirty="0">
                <a:latin typeface="Symbol" pitchFamily="18" charset="2"/>
              </a:rPr>
              <a:t> =  n</a:t>
            </a:r>
            <a:r>
              <a:rPr lang="en-US" sz="3200" b="1" baseline="-25000" dirty="0">
                <a:latin typeface="Times New Roman" pitchFamily="18" charset="0"/>
              </a:rPr>
              <a:t>2m     </a:t>
            </a:r>
            <a:r>
              <a:rPr lang="en-US" sz="3200" b="1" dirty="0">
                <a:latin typeface="Symbol" pitchFamily="18" charset="2"/>
              </a:rPr>
              <a:t>    n</a:t>
            </a:r>
            <a:r>
              <a:rPr lang="en-US" sz="3200" b="1" baseline="-25000" dirty="0">
                <a:latin typeface="Symbol" pitchFamily="18" charset="2"/>
              </a:rPr>
              <a:t>2</a:t>
            </a:r>
            <a:endParaRPr lang="en-US" sz="3200" b="1" dirty="0">
              <a:latin typeface="Symbol" pitchFamily="18" charset="2"/>
            </a:endParaRPr>
          </a:p>
        </p:txBody>
      </p:sp>
      <p:sp>
        <p:nvSpPr>
          <p:cNvPr id="17" name="AutoShape 28">
            <a:extLst>
              <a:ext uri="{FF2B5EF4-FFF2-40B4-BE49-F238E27FC236}">
                <a16:creationId xmlns:a16="http://schemas.microsoft.com/office/drawing/2014/main" id="{E4B696FF-5F8C-4245-80DF-DEE3441BAE7D}"/>
              </a:ext>
            </a:extLst>
          </p:cNvPr>
          <p:cNvSpPr>
            <a:spLocks noChangeArrowheads="1"/>
          </p:cNvSpPr>
          <p:nvPr/>
        </p:nvSpPr>
        <p:spPr bwMode="auto">
          <a:xfrm>
            <a:off x="3082515" y="6079910"/>
            <a:ext cx="538859" cy="216517"/>
          </a:xfrm>
          <a:prstGeom prst="rightArrow">
            <a:avLst>
              <a:gd name="adj1" fmla="val 50000"/>
              <a:gd name="adj2" fmla="val 66667"/>
            </a:avLst>
          </a:prstGeom>
          <a:solidFill>
            <a:srgbClr val="FFFF00"/>
          </a:solidFill>
          <a:ln w="9525">
            <a:solidFill>
              <a:schemeClr val="accent2"/>
            </a:solidFill>
            <a:miter lim="800000"/>
            <a:headEnd/>
            <a:tailEnd/>
          </a:ln>
          <a:effectLst/>
        </p:spPr>
        <p:txBody>
          <a:bodyPr wrap="none" anchor="ctr"/>
          <a:lstStyle/>
          <a:p>
            <a:endParaRPr lang="en-US" sz="2400"/>
          </a:p>
        </p:txBody>
      </p:sp>
      <p:sp>
        <p:nvSpPr>
          <p:cNvPr id="18" name="Text Box 30">
            <a:extLst>
              <a:ext uri="{FF2B5EF4-FFF2-40B4-BE49-F238E27FC236}">
                <a16:creationId xmlns:a16="http://schemas.microsoft.com/office/drawing/2014/main" id="{2054112F-7A07-4A00-9859-2F1B5B4EC34D}"/>
              </a:ext>
            </a:extLst>
          </p:cNvPr>
          <p:cNvSpPr txBox="1">
            <a:spLocks noChangeArrowheads="1"/>
          </p:cNvSpPr>
          <p:nvPr/>
        </p:nvSpPr>
        <p:spPr bwMode="auto">
          <a:xfrm>
            <a:off x="5026231" y="5895782"/>
            <a:ext cx="3945119" cy="584775"/>
          </a:xfrm>
          <a:prstGeom prst="rect">
            <a:avLst/>
          </a:prstGeom>
          <a:noFill/>
          <a:ln w="9525">
            <a:noFill/>
            <a:miter lim="800000"/>
            <a:headEnd/>
            <a:tailEnd/>
          </a:ln>
          <a:effectLst/>
        </p:spPr>
        <p:txBody>
          <a:bodyPr wrap="none">
            <a:spAutoFit/>
          </a:bodyPr>
          <a:lstStyle/>
          <a:p>
            <a:r>
              <a:rPr lang="en-US" sz="3200" b="1" dirty="0">
                <a:latin typeface="Times New Roman" pitchFamily="18" charset="0"/>
              </a:rPr>
              <a:t>P = |&lt; </a:t>
            </a:r>
            <a:r>
              <a:rPr lang="en-US" sz="3200" b="1" dirty="0">
                <a:latin typeface="Symbol" pitchFamily="18" charset="2"/>
              </a:rPr>
              <a:t>n</a:t>
            </a:r>
            <a:r>
              <a:rPr lang="en-US" sz="3200" b="1" baseline="-25000" dirty="0">
                <a:latin typeface="Times New Roman" pitchFamily="18" charset="0"/>
              </a:rPr>
              <a:t>e</a:t>
            </a:r>
            <a:r>
              <a:rPr lang="en-US" sz="3200" b="1" dirty="0">
                <a:latin typeface="Times New Roman" pitchFamily="18" charset="0"/>
              </a:rPr>
              <a:t>| </a:t>
            </a:r>
            <a:r>
              <a:rPr lang="en-US" sz="3200" b="1" dirty="0">
                <a:latin typeface="Symbol" pitchFamily="18" charset="2"/>
              </a:rPr>
              <a:t>n</a:t>
            </a:r>
            <a:r>
              <a:rPr lang="en-US" sz="3200" b="1" baseline="-25000" dirty="0">
                <a:latin typeface="Times New Roman" pitchFamily="18" charset="0"/>
              </a:rPr>
              <a:t>2 </a:t>
            </a:r>
            <a:r>
              <a:rPr lang="en-US" sz="3200" b="1" dirty="0">
                <a:latin typeface="Times New Roman" pitchFamily="18" charset="0"/>
              </a:rPr>
              <a:t>&gt;|</a:t>
            </a:r>
            <a:r>
              <a:rPr lang="en-US" sz="3200" b="1" baseline="30000" dirty="0">
                <a:latin typeface="Times New Roman" pitchFamily="18" charset="0"/>
              </a:rPr>
              <a:t>2 </a:t>
            </a:r>
            <a:r>
              <a:rPr lang="en-US" sz="3200" b="1" dirty="0">
                <a:latin typeface="Times New Roman" pitchFamily="18" charset="0"/>
              </a:rPr>
              <a:t>= sin</a:t>
            </a:r>
            <a:r>
              <a:rPr lang="en-US" sz="3200" b="1" baseline="30000" dirty="0">
                <a:latin typeface="Times New Roman" pitchFamily="18" charset="0"/>
              </a:rPr>
              <a:t>2</a:t>
            </a:r>
            <a:r>
              <a:rPr lang="en-US" sz="3200" b="1" dirty="0">
                <a:latin typeface="Symbol" pitchFamily="18" charset="2"/>
              </a:rPr>
              <a:t>q</a:t>
            </a:r>
            <a:endParaRPr lang="en-US" sz="3200" b="1" dirty="0">
              <a:latin typeface="Times New Roman" pitchFamily="18" charset="0"/>
            </a:endParaRPr>
          </a:p>
        </p:txBody>
      </p:sp>
      <p:sp>
        <p:nvSpPr>
          <p:cNvPr id="19" name="文本框 18">
            <a:extLst>
              <a:ext uri="{FF2B5EF4-FFF2-40B4-BE49-F238E27FC236}">
                <a16:creationId xmlns:a16="http://schemas.microsoft.com/office/drawing/2014/main" id="{E1FBD961-C2DB-488E-85F3-5854ACDDACF1}"/>
              </a:ext>
            </a:extLst>
          </p:cNvPr>
          <p:cNvSpPr txBox="1"/>
          <p:nvPr/>
        </p:nvSpPr>
        <p:spPr>
          <a:xfrm>
            <a:off x="224057" y="2230668"/>
            <a:ext cx="2202619" cy="400110"/>
          </a:xfrm>
          <a:prstGeom prst="rect">
            <a:avLst/>
          </a:prstGeom>
          <a:noFill/>
        </p:spPr>
        <p:txBody>
          <a:bodyPr wrap="square" rtlCol="0">
            <a:spAutoFit/>
          </a:bodyPr>
          <a:lstStyle/>
          <a:p>
            <a:r>
              <a:rPr lang="zh-CN" altLang="en-US" sz="2000" dirty="0">
                <a:latin typeface="微软雅黑" panose="020B0503020204020204" pitchFamily="34" charset="-122"/>
                <a:ea typeface="微软雅黑" panose="020B0503020204020204" pitchFamily="34" charset="-122"/>
              </a:rPr>
              <a:t>低能时真空振荡</a:t>
            </a:r>
          </a:p>
        </p:txBody>
      </p:sp>
      <p:sp>
        <p:nvSpPr>
          <p:cNvPr id="20" name="文本框 19">
            <a:extLst>
              <a:ext uri="{FF2B5EF4-FFF2-40B4-BE49-F238E27FC236}">
                <a16:creationId xmlns:a16="http://schemas.microsoft.com/office/drawing/2014/main" id="{625D0592-DFCC-4434-B396-CF65B2799FD4}"/>
              </a:ext>
            </a:extLst>
          </p:cNvPr>
          <p:cNvSpPr txBox="1"/>
          <p:nvPr/>
        </p:nvSpPr>
        <p:spPr>
          <a:xfrm>
            <a:off x="236901" y="3863718"/>
            <a:ext cx="2202619" cy="400110"/>
          </a:xfrm>
          <a:prstGeom prst="rect">
            <a:avLst/>
          </a:prstGeom>
          <a:noFill/>
        </p:spPr>
        <p:txBody>
          <a:bodyPr wrap="square" rtlCol="0">
            <a:spAutoFit/>
          </a:bodyPr>
          <a:lstStyle/>
          <a:p>
            <a:r>
              <a:rPr lang="zh-CN" altLang="en-US" sz="2000" dirty="0">
                <a:latin typeface="微软雅黑" panose="020B0503020204020204" pitchFamily="34" charset="-122"/>
                <a:ea typeface="微软雅黑" panose="020B0503020204020204" pitchFamily="34" charset="-122"/>
              </a:rPr>
              <a:t>高能时物质效应</a:t>
            </a:r>
          </a:p>
        </p:txBody>
      </p:sp>
    </p:spTree>
    <p:extLst>
      <p:ext uri="{BB962C8B-B14F-4D97-AF65-F5344CB8AC3E}">
        <p14:creationId xmlns:p14="http://schemas.microsoft.com/office/powerpoint/2010/main" val="12647760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9" name="Picture 7" descr="D:\DayaWane\plot\PaperPlot\KamLAND_L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93" y="2203660"/>
            <a:ext cx="3781307" cy="2846534"/>
          </a:xfrm>
          <a:prstGeom prst="rect">
            <a:avLst/>
          </a:prstGeom>
          <a:noFill/>
          <a:extLst>
            <a:ext uri="{909E8E84-426E-40DD-AFC4-6F175D3DCCD1}">
              <a14:hiddenFill xmlns:a14="http://schemas.microsoft.com/office/drawing/2010/main">
                <a:solidFill>
                  <a:srgbClr val="FFFFFF"/>
                </a:solidFill>
              </a14:hiddenFill>
            </a:ext>
          </a:extLst>
        </p:spPr>
      </p:pic>
      <p:sp>
        <p:nvSpPr>
          <p:cNvPr id="2" name="内容占位符 1"/>
          <p:cNvSpPr>
            <a:spLocks noGrp="1"/>
          </p:cNvSpPr>
          <p:nvPr>
            <p:ph idx="1"/>
          </p:nvPr>
        </p:nvSpPr>
        <p:spPr>
          <a:xfrm>
            <a:off x="2618725" y="1120918"/>
            <a:ext cx="6129338" cy="937945"/>
          </a:xfrm>
        </p:spPr>
        <p:txBody>
          <a:bodyPr/>
          <a:lstStyle/>
          <a:p>
            <a:pPr marL="0" indent="0">
              <a:buNone/>
            </a:pPr>
            <a:r>
              <a:rPr lang="en-US" altLang="zh-CN" b="1" dirty="0"/>
              <a:t>2002</a:t>
            </a:r>
            <a:r>
              <a:rPr lang="zh-CN" altLang="zh-CN" b="1" dirty="0"/>
              <a:t>年日本的</a:t>
            </a:r>
            <a:r>
              <a:rPr lang="en-US" altLang="zh-CN" b="1" dirty="0"/>
              <a:t>KamLAND</a:t>
            </a:r>
            <a:r>
              <a:rPr lang="zh-CN" altLang="zh-CN" b="1" dirty="0"/>
              <a:t>实验用反应堆中微子证实了太阳中微子振荡。</a:t>
            </a:r>
            <a:endParaRPr lang="en-US" altLang="zh-CN" b="1" dirty="0"/>
          </a:p>
        </p:txBody>
      </p:sp>
      <p:sp>
        <p:nvSpPr>
          <p:cNvPr id="3" name="标题 2"/>
          <p:cNvSpPr>
            <a:spLocks noGrp="1"/>
          </p:cNvSpPr>
          <p:nvPr>
            <p:ph type="title"/>
          </p:nvPr>
        </p:nvSpPr>
        <p:spPr/>
        <p:txBody>
          <a:bodyPr/>
          <a:lstStyle/>
          <a:p>
            <a:r>
              <a:rPr lang="zh-CN" altLang="en-US"/>
              <a:t>确认中微子振荡</a:t>
            </a:r>
          </a:p>
        </p:txBody>
      </p:sp>
      <p:pic>
        <p:nvPicPr>
          <p:cNvPr id="5" name="Picture 4" descr="C:\My Documents\neutrino school\page34.jpe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47650" y="1261226"/>
            <a:ext cx="1948390" cy="2483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24039" y="3963612"/>
            <a:ext cx="1972001" cy="2387159"/>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pic>
        <p:nvPicPr>
          <p:cNvPr id="11"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8174" y="2203660"/>
            <a:ext cx="2095033" cy="2993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2618725" y="5301989"/>
            <a:ext cx="4249449" cy="1200329"/>
          </a:xfrm>
          <a:prstGeom prst="rect">
            <a:avLst/>
          </a:prstGeom>
          <a:noFill/>
        </p:spPr>
        <p:txBody>
          <a:bodyPr wrap="square" rtlCol="0">
            <a:spAutoFit/>
          </a:bodyPr>
          <a:lstStyle/>
          <a:p>
            <a:r>
              <a:rPr lang="zh-CN" altLang="en-US" sz="2400" b="1" dirty="0">
                <a:solidFill>
                  <a:schemeClr val="tx2"/>
                </a:solidFill>
                <a:latin typeface="微软雅黑" panose="020B0503020204020204" pitchFamily="34" charset="-122"/>
                <a:ea typeface="微软雅黑" panose="020B0503020204020204" pitchFamily="34" charset="-122"/>
              </a:rPr>
              <a:t>完整的振荡曲线</a:t>
            </a:r>
            <a:r>
              <a:rPr lang="en-US" altLang="zh-CN" sz="2400" b="1" dirty="0">
                <a:solidFill>
                  <a:schemeClr val="tx2"/>
                </a:solidFill>
                <a:latin typeface="微软雅黑" panose="020B0503020204020204" pitchFamily="34" charset="-122"/>
                <a:ea typeface="微软雅黑" panose="020B0503020204020204" pitchFamily="34" charset="-122"/>
              </a:rPr>
              <a:t>(180</a:t>
            </a:r>
            <a:r>
              <a:rPr lang="zh-CN" altLang="en-US" sz="2400" b="1" dirty="0">
                <a:solidFill>
                  <a:schemeClr val="tx2"/>
                </a:solidFill>
                <a:latin typeface="微软雅黑" panose="020B0503020204020204" pitchFamily="34" charset="-122"/>
                <a:ea typeface="微软雅黑" panose="020B0503020204020204" pitchFamily="34" charset="-122"/>
              </a:rPr>
              <a:t>公里</a:t>
            </a:r>
            <a:r>
              <a:rPr lang="en-US" altLang="zh-CN" sz="2400" b="1" dirty="0">
                <a:solidFill>
                  <a:schemeClr val="tx2"/>
                </a:solidFill>
                <a:latin typeface="微软雅黑" panose="020B0503020204020204" pitchFamily="34" charset="-122"/>
                <a:ea typeface="微软雅黑" panose="020B0503020204020204" pitchFamily="34" charset="-122"/>
              </a:rPr>
              <a:t>)</a:t>
            </a:r>
          </a:p>
          <a:p>
            <a:endParaRPr lang="en-US" altLang="zh-CN" sz="2400" b="1" dirty="0">
              <a:solidFill>
                <a:schemeClr val="tx2"/>
              </a:solidFill>
              <a:latin typeface="微软雅黑" panose="020B0503020204020204" pitchFamily="34" charset="-122"/>
              <a:ea typeface="微软雅黑" panose="020B0503020204020204" pitchFamily="34" charset="-122"/>
            </a:endParaRPr>
          </a:p>
          <a:p>
            <a:r>
              <a:rPr lang="en-US" altLang="zh-CN" sz="2400" b="1" dirty="0">
                <a:solidFill>
                  <a:schemeClr val="tx2"/>
                </a:solidFill>
                <a:latin typeface="微软雅黑" panose="020B0503020204020204" pitchFamily="34" charset="-122"/>
                <a:ea typeface="微软雅黑" panose="020B0503020204020204" pitchFamily="34" charset="-122"/>
              </a:rPr>
              <a:t>2005</a:t>
            </a:r>
            <a:r>
              <a:rPr lang="zh-CN" altLang="en-US" sz="2400" b="1" dirty="0">
                <a:solidFill>
                  <a:schemeClr val="tx2"/>
                </a:solidFill>
                <a:latin typeface="微软雅黑" panose="020B0503020204020204" pitchFamily="34" charset="-122"/>
                <a:ea typeface="微软雅黑" panose="020B0503020204020204" pitchFamily="34" charset="-122"/>
              </a:rPr>
              <a:t>首次观测到地球中微子</a:t>
            </a:r>
          </a:p>
        </p:txBody>
      </p:sp>
    </p:spTree>
    <p:extLst>
      <p:ext uri="{BB962C8B-B14F-4D97-AF65-F5344CB8AC3E}">
        <p14:creationId xmlns:p14="http://schemas.microsoft.com/office/powerpoint/2010/main" val="3169314834"/>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528637" y="929200"/>
            <a:ext cx="8615363" cy="4995863"/>
          </a:xfrm>
        </p:spPr>
        <p:txBody>
          <a:bodyPr/>
          <a:lstStyle/>
          <a:p>
            <a:pPr marL="0" indent="0">
              <a:buNone/>
            </a:pPr>
            <a:r>
              <a:rPr lang="en-US" altLang="zh-CN" dirty="0"/>
              <a:t>2003</a:t>
            </a:r>
            <a:r>
              <a:rPr lang="zh-CN" altLang="zh-CN" dirty="0"/>
              <a:t>年日本的</a:t>
            </a:r>
            <a:r>
              <a:rPr lang="en-US" altLang="zh-CN" dirty="0"/>
              <a:t>K2K</a:t>
            </a:r>
            <a:r>
              <a:rPr lang="zh-CN" altLang="zh-CN" dirty="0"/>
              <a:t>实验</a:t>
            </a:r>
            <a:r>
              <a:rPr lang="zh-CN" altLang="en-US" dirty="0"/>
              <a:t>用加速器验证了大气中微子振荡。第一个</a:t>
            </a:r>
            <a:r>
              <a:rPr lang="zh-CN" altLang="en-US" dirty="0">
                <a:solidFill>
                  <a:srgbClr val="C00000"/>
                </a:solidFill>
              </a:rPr>
              <a:t>长基线</a:t>
            </a:r>
            <a:r>
              <a:rPr lang="zh-CN" altLang="en-US" dirty="0"/>
              <a:t>加速器中微子实验。</a:t>
            </a:r>
            <a:endParaRPr lang="en-US" altLang="zh-CN" dirty="0"/>
          </a:p>
          <a:p>
            <a:pPr marL="0" indent="0">
              <a:buNone/>
            </a:pPr>
            <a:endParaRPr lang="zh-CN" altLang="en-US" dirty="0"/>
          </a:p>
        </p:txBody>
      </p:sp>
      <p:sp>
        <p:nvSpPr>
          <p:cNvPr id="3" name="标题 2"/>
          <p:cNvSpPr>
            <a:spLocks noGrp="1"/>
          </p:cNvSpPr>
          <p:nvPr>
            <p:ph type="title"/>
          </p:nvPr>
        </p:nvSpPr>
        <p:spPr/>
        <p:txBody>
          <a:bodyPr/>
          <a:lstStyle/>
          <a:p>
            <a:r>
              <a:rPr lang="zh-CN" altLang="en-US"/>
              <a:t>确认中微子振荡</a:t>
            </a:r>
          </a:p>
        </p:txBody>
      </p:sp>
      <p:pic>
        <p:nvPicPr>
          <p:cNvPr id="9218" name="Picture 2" descr="D:\DayaWane\plot\PaperPlot\k2k.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314853" y="4209848"/>
            <a:ext cx="2926035" cy="247489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432" y="2003141"/>
            <a:ext cx="7533618" cy="2146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5180930" y="4743821"/>
            <a:ext cx="292893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ja-JP" sz="2800" b="1" dirty="0">
                <a:latin typeface="Calibri" pitchFamily="34" charset="0"/>
                <a:ea typeface="MS PGothic" pitchFamily="34" charset="-128"/>
              </a:rPr>
              <a:t>Event rate: 2.9</a:t>
            </a:r>
            <a:r>
              <a:rPr lang="en-US" altLang="ja-JP" sz="2800" b="1" dirty="0">
                <a:latin typeface="Symbol" pitchFamily="18" charset="2"/>
                <a:ea typeface="MS PGothic" pitchFamily="34" charset="-128"/>
              </a:rPr>
              <a:t>s</a:t>
            </a:r>
          </a:p>
          <a:p>
            <a:r>
              <a:rPr lang="en-US" altLang="ja-JP" sz="2800" b="1" dirty="0">
                <a:latin typeface="Calibri" pitchFamily="34" charset="0"/>
                <a:ea typeface="MS PGothic" pitchFamily="34" charset="-128"/>
              </a:rPr>
              <a:t>Spectrum: 2.5 </a:t>
            </a:r>
            <a:r>
              <a:rPr lang="en-US" altLang="ja-JP" sz="2800" b="1" dirty="0">
                <a:latin typeface="Symbol" pitchFamily="18" charset="2"/>
                <a:ea typeface="MS PGothic" pitchFamily="34" charset="-128"/>
              </a:rPr>
              <a:t>s</a:t>
            </a:r>
          </a:p>
          <a:p>
            <a:r>
              <a:rPr lang="en-US" altLang="ja-JP" sz="2800" b="1" dirty="0">
                <a:latin typeface="Calibri" pitchFamily="34" charset="0"/>
                <a:ea typeface="MS PGothic" pitchFamily="34" charset="-128"/>
              </a:rPr>
              <a:t>Total: 3.9 </a:t>
            </a:r>
            <a:r>
              <a:rPr lang="en-US" altLang="ja-JP" sz="2800" b="1" dirty="0">
                <a:latin typeface="Symbol" pitchFamily="18" charset="2"/>
                <a:ea typeface="MS PGothic" pitchFamily="34" charset="-128"/>
              </a:rPr>
              <a:t>s</a:t>
            </a:r>
            <a:endParaRPr lang="en-US" altLang="zh-CN" sz="2800" b="1" dirty="0">
              <a:latin typeface="Symbol" pitchFamily="18" charset="2"/>
            </a:endParaRPr>
          </a:p>
        </p:txBody>
      </p:sp>
    </p:spTree>
    <p:extLst>
      <p:ext uri="{BB962C8B-B14F-4D97-AF65-F5344CB8AC3E}">
        <p14:creationId xmlns:p14="http://schemas.microsoft.com/office/powerpoint/2010/main" val="2239751242"/>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t>不同实验、方法确立中微子振荡</a:t>
            </a:r>
          </a:p>
        </p:txBody>
      </p:sp>
      <p:sp>
        <p:nvSpPr>
          <p:cNvPr id="18" name="矩形 17"/>
          <p:cNvSpPr/>
          <p:nvPr/>
        </p:nvSpPr>
        <p:spPr>
          <a:xfrm>
            <a:off x="535396" y="5580853"/>
            <a:ext cx="8215099" cy="954107"/>
          </a:xfrm>
          <a:prstGeom prst="rect">
            <a:avLst/>
          </a:prstGeom>
        </p:spPr>
        <p:txBody>
          <a:bodyPr wrap="square">
            <a:spAutoFit/>
          </a:bodyPr>
          <a:lstStyle/>
          <a:p>
            <a:pPr algn="ctr"/>
            <a:r>
              <a:rPr lang="zh-CN" altLang="en-US" sz="2800" b="1" dirty="0">
                <a:solidFill>
                  <a:srgbClr val="C00000"/>
                </a:solidFill>
                <a:latin typeface="微软雅黑" panose="020B0503020204020204" pitchFamily="34" charset="-122"/>
                <a:ea typeface="微软雅黑" panose="020B0503020204020204" pitchFamily="34" charset="-122"/>
              </a:rPr>
              <a:t>中微子有质量，是第一次有坚实证据超出粒子物理标准模型的新现象。标准模型需要修改。</a:t>
            </a:r>
          </a:p>
        </p:txBody>
      </p:sp>
      <p:sp>
        <p:nvSpPr>
          <p:cNvPr id="3" name="灯片编号占位符 2"/>
          <p:cNvSpPr>
            <a:spLocks noGrp="1"/>
          </p:cNvSpPr>
          <p:nvPr>
            <p:ph type="sldNum" sz="quarter" idx="12"/>
          </p:nvPr>
        </p:nvSpPr>
        <p:spPr/>
        <p:txBody>
          <a:bodyPr/>
          <a:lstStyle/>
          <a:p>
            <a:fld id="{388DE409-4DD8-445D-B2DE-91D4FE41AAD9}" type="slidenum">
              <a:rPr lang="zh-CN" altLang="en-US" smtClean="0"/>
              <a:pPr/>
              <a:t>34</a:t>
            </a:fld>
            <a:endParaRPr lang="zh-CN" altLang="en-US" dirty="0"/>
          </a:p>
        </p:txBody>
      </p:sp>
      <mc:AlternateContent xmlns:mc="http://schemas.openxmlformats.org/markup-compatibility/2006" xmlns:a14="http://schemas.microsoft.com/office/drawing/2010/main">
        <mc:Choice Requires="a14">
          <p:sp>
            <p:nvSpPr>
              <p:cNvPr id="4" name="文本框 3"/>
              <p:cNvSpPr txBox="1"/>
              <p:nvPr/>
            </p:nvSpPr>
            <p:spPr>
              <a:xfrm>
                <a:off x="1000808" y="2264746"/>
                <a:ext cx="3401316" cy="760786"/>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func>
                        <m:funcPr>
                          <m:ctrlPr>
                            <a:rPr lang="en-US" altLang="zh-CN" sz="2400" b="1" i="1" smtClean="0">
                              <a:solidFill>
                                <a:srgbClr val="FF0000"/>
                              </a:solidFill>
                              <a:latin typeface="Cambria Math" panose="02040503050406030204" pitchFamily="18" charset="0"/>
                            </a:rPr>
                          </m:ctrlPr>
                        </m:funcPr>
                        <m:fName>
                          <m:sSup>
                            <m:sSupPr>
                              <m:ctrlPr>
                                <a:rPr lang="en-US" altLang="zh-CN" sz="2400" b="1" i="1" smtClean="0">
                                  <a:solidFill>
                                    <a:srgbClr val="FF0000"/>
                                  </a:solidFill>
                                  <a:latin typeface="Cambria Math" panose="02040503050406030204" pitchFamily="18" charset="0"/>
                                </a:rPr>
                              </m:ctrlPr>
                            </m:sSupPr>
                            <m:e>
                              <m:r>
                                <a:rPr lang="en-US" altLang="zh-CN" sz="2400" b="1" i="0" smtClean="0">
                                  <a:solidFill>
                                    <a:srgbClr val="FF0000"/>
                                  </a:solidFill>
                                  <a:latin typeface="Cambria Math" panose="02040503050406030204" pitchFamily="18" charset="0"/>
                                </a:rPr>
                                <m:t>𝐬𝐢𝐧</m:t>
                              </m:r>
                            </m:e>
                            <m:sup>
                              <m:r>
                                <a:rPr lang="en-US" altLang="zh-CN" sz="2400" b="1" i="1" smtClean="0">
                                  <a:solidFill>
                                    <a:srgbClr val="FF0000"/>
                                  </a:solidFill>
                                  <a:latin typeface="Cambria Math" panose="02040503050406030204" pitchFamily="18" charset="0"/>
                                </a:rPr>
                                <m:t>𝟐</m:t>
                              </m:r>
                            </m:sup>
                          </m:sSup>
                        </m:fName>
                        <m:e>
                          <m:r>
                            <a:rPr lang="en-US" altLang="zh-CN" sz="2400" b="1" i="1" smtClean="0">
                              <a:solidFill>
                                <a:srgbClr val="FF0000"/>
                              </a:solidFill>
                              <a:latin typeface="Cambria Math" panose="02040503050406030204" pitchFamily="18" charset="0"/>
                            </a:rPr>
                            <m:t>𝟐</m:t>
                          </m:r>
                          <m:sSub>
                            <m:sSubPr>
                              <m:ctrlPr>
                                <a:rPr lang="en-US" altLang="zh-CN" sz="2400" b="1" i="1" smtClean="0">
                                  <a:solidFill>
                                    <a:srgbClr val="FF0000"/>
                                  </a:solidFill>
                                  <a:latin typeface="Cambria Math" panose="02040503050406030204" pitchFamily="18" charset="0"/>
                                </a:rPr>
                              </m:ctrlPr>
                            </m:sSubPr>
                            <m:e>
                              <m:r>
                                <a:rPr lang="zh-CN" altLang="en-US" sz="2400" b="1" i="1" smtClean="0">
                                  <a:solidFill>
                                    <a:srgbClr val="FF0000"/>
                                  </a:solidFill>
                                  <a:latin typeface="Cambria Math" panose="02040503050406030204" pitchFamily="18" charset="0"/>
                                </a:rPr>
                                <m:t>𝜽</m:t>
                              </m:r>
                            </m:e>
                            <m:sub>
                              <m:r>
                                <a:rPr lang="en-US" altLang="zh-CN" sz="2400" b="1" i="1" smtClean="0">
                                  <a:solidFill>
                                    <a:srgbClr val="FF0000"/>
                                  </a:solidFill>
                                  <a:latin typeface="Cambria Math" panose="02040503050406030204" pitchFamily="18" charset="0"/>
                                </a:rPr>
                                <m:t>𝟏𝟐</m:t>
                              </m:r>
                            </m:sub>
                          </m:sSub>
                          <m:r>
                            <a:rPr lang="en-US" altLang="zh-CN" sz="2400" b="1" i="1" smtClean="0">
                              <a:solidFill>
                                <a:srgbClr val="FF0000"/>
                              </a:solidFill>
                              <a:latin typeface="Cambria Math" panose="02040503050406030204" pitchFamily="18" charset="0"/>
                            </a:rPr>
                            <m:t>=</m:t>
                          </m:r>
                          <m:r>
                            <a:rPr lang="en-US" altLang="zh-CN" sz="2400" b="1" i="1" smtClean="0">
                              <a:solidFill>
                                <a:srgbClr val="FF0000"/>
                              </a:solidFill>
                              <a:latin typeface="Cambria Math" panose="02040503050406030204" pitchFamily="18" charset="0"/>
                            </a:rPr>
                            <m:t>𝟎</m:t>
                          </m:r>
                          <m:r>
                            <a:rPr lang="en-US" altLang="zh-CN" sz="2400" b="1" i="1" smtClean="0">
                              <a:solidFill>
                                <a:srgbClr val="FF0000"/>
                              </a:solidFill>
                              <a:latin typeface="Cambria Math" panose="02040503050406030204" pitchFamily="18" charset="0"/>
                            </a:rPr>
                            <m:t>.</m:t>
                          </m:r>
                          <m:r>
                            <a:rPr lang="en-US" altLang="zh-CN" sz="2400" b="1" i="1" smtClean="0">
                              <a:solidFill>
                                <a:srgbClr val="FF0000"/>
                              </a:solidFill>
                              <a:latin typeface="Cambria Math" panose="02040503050406030204" pitchFamily="18" charset="0"/>
                            </a:rPr>
                            <m:t>𝟖𝟓</m:t>
                          </m:r>
                        </m:e>
                      </m:func>
                    </m:oMath>
                  </m:oMathPara>
                </a14:m>
                <a:endParaRPr lang="en-US" altLang="zh-CN" sz="2400" b="1" i="1" dirty="0">
                  <a:solidFill>
                    <a:schemeClr val="tx2">
                      <a:lumMod val="75000"/>
                    </a:schemeClr>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sSup>
                        <m:sSupPr>
                          <m:ctrlPr>
                            <a:rPr lang="en-US" altLang="zh-CN" sz="2400" b="1" i="1" smtClean="0">
                              <a:solidFill>
                                <a:schemeClr val="tx2">
                                  <a:lumMod val="75000"/>
                                </a:schemeClr>
                              </a:solidFill>
                              <a:latin typeface="Cambria Math" panose="02040503050406030204" pitchFamily="18" charset="0"/>
                              <a:ea typeface="Cambria Math" panose="02040503050406030204" pitchFamily="18" charset="0"/>
                            </a:rPr>
                          </m:ctrlPr>
                        </m:sSupPr>
                        <m:e>
                          <m:r>
                            <a:rPr lang="en-US" altLang="zh-CN" sz="2400" b="1" i="1" smtClean="0">
                              <a:solidFill>
                                <a:schemeClr val="tx2">
                                  <a:lumMod val="75000"/>
                                </a:schemeClr>
                              </a:solidFill>
                              <a:latin typeface="Cambria Math" panose="02040503050406030204" pitchFamily="18" charset="0"/>
                              <a:ea typeface="Cambria Math" panose="02040503050406030204" pitchFamily="18" charset="0"/>
                            </a:rPr>
                            <m:t>∆</m:t>
                          </m:r>
                        </m:e>
                        <m:sup>
                          <m:r>
                            <a:rPr lang="en-US" altLang="zh-CN" sz="2400" b="1" i="1" smtClean="0">
                              <a:solidFill>
                                <a:schemeClr val="tx2">
                                  <a:lumMod val="75000"/>
                                </a:schemeClr>
                              </a:solidFill>
                              <a:latin typeface="Cambria Math" panose="02040503050406030204" pitchFamily="18" charset="0"/>
                              <a:ea typeface="Cambria Math" panose="02040503050406030204" pitchFamily="18" charset="0"/>
                            </a:rPr>
                            <m:t>𝟐</m:t>
                          </m:r>
                        </m:sup>
                      </m:sSup>
                      <m:sSub>
                        <m:sSubPr>
                          <m:ctrlPr>
                            <a:rPr lang="en-US" altLang="zh-CN" sz="2400" b="1" i="1" smtClean="0">
                              <a:solidFill>
                                <a:schemeClr val="tx2">
                                  <a:lumMod val="75000"/>
                                </a:schemeClr>
                              </a:solidFill>
                              <a:latin typeface="Cambria Math" panose="02040503050406030204" pitchFamily="18" charset="0"/>
                              <a:ea typeface="Cambria Math" panose="02040503050406030204" pitchFamily="18" charset="0"/>
                            </a:rPr>
                          </m:ctrlPr>
                        </m:sSubPr>
                        <m:e>
                          <m:r>
                            <a:rPr lang="en-US" altLang="zh-CN" sz="2400" b="1" i="1" smtClean="0">
                              <a:solidFill>
                                <a:schemeClr val="tx2">
                                  <a:lumMod val="75000"/>
                                </a:schemeClr>
                              </a:solidFill>
                              <a:latin typeface="Cambria Math" panose="02040503050406030204" pitchFamily="18" charset="0"/>
                              <a:ea typeface="Cambria Math" panose="02040503050406030204" pitchFamily="18" charset="0"/>
                            </a:rPr>
                            <m:t>𝒎</m:t>
                          </m:r>
                        </m:e>
                        <m:sub>
                          <m:r>
                            <a:rPr lang="en-US" altLang="zh-CN" sz="2400" b="1" i="1" smtClean="0">
                              <a:solidFill>
                                <a:schemeClr val="tx2">
                                  <a:lumMod val="75000"/>
                                </a:schemeClr>
                              </a:solidFill>
                              <a:latin typeface="Cambria Math" panose="02040503050406030204" pitchFamily="18" charset="0"/>
                              <a:ea typeface="Cambria Math" panose="02040503050406030204" pitchFamily="18" charset="0"/>
                            </a:rPr>
                            <m:t>𝟐𝟏</m:t>
                          </m:r>
                        </m:sub>
                      </m:sSub>
                      <m:r>
                        <a:rPr lang="en-US" altLang="zh-CN" sz="2400" b="1" i="1" smtClean="0">
                          <a:solidFill>
                            <a:schemeClr val="tx2">
                              <a:lumMod val="75000"/>
                            </a:schemeClr>
                          </a:solidFill>
                          <a:latin typeface="Cambria Math" panose="02040503050406030204" pitchFamily="18" charset="0"/>
                          <a:ea typeface="Cambria Math" panose="02040503050406030204" pitchFamily="18" charset="0"/>
                        </a:rPr>
                        <m:t>=</m:t>
                      </m:r>
                      <m:r>
                        <a:rPr lang="en-US" altLang="zh-CN" sz="2400" b="1" i="1" smtClean="0">
                          <a:solidFill>
                            <a:schemeClr val="tx2">
                              <a:lumMod val="75000"/>
                            </a:schemeClr>
                          </a:solidFill>
                          <a:latin typeface="Cambria Math" panose="02040503050406030204" pitchFamily="18" charset="0"/>
                          <a:ea typeface="Cambria Math" panose="02040503050406030204" pitchFamily="18" charset="0"/>
                        </a:rPr>
                        <m:t>𝟕</m:t>
                      </m:r>
                      <m:r>
                        <a:rPr lang="en-US" altLang="zh-CN" sz="2400" b="1" i="1" smtClean="0">
                          <a:solidFill>
                            <a:schemeClr val="tx2">
                              <a:lumMod val="75000"/>
                            </a:schemeClr>
                          </a:solidFill>
                          <a:latin typeface="Cambria Math" panose="02040503050406030204" pitchFamily="18" charset="0"/>
                          <a:ea typeface="Cambria Math" panose="02040503050406030204" pitchFamily="18" charset="0"/>
                        </a:rPr>
                        <m:t>.</m:t>
                      </m:r>
                      <m:r>
                        <a:rPr lang="en-US" altLang="zh-CN" sz="2400" b="1" i="1" smtClean="0">
                          <a:solidFill>
                            <a:schemeClr val="tx2">
                              <a:lumMod val="75000"/>
                            </a:schemeClr>
                          </a:solidFill>
                          <a:latin typeface="Cambria Math" panose="02040503050406030204" pitchFamily="18" charset="0"/>
                          <a:ea typeface="Cambria Math" panose="02040503050406030204" pitchFamily="18" charset="0"/>
                        </a:rPr>
                        <m:t>𝟓</m:t>
                      </m:r>
                      <m:r>
                        <a:rPr lang="en-US" altLang="zh-CN" sz="2400" b="1" i="1" smtClean="0">
                          <a:solidFill>
                            <a:schemeClr val="tx2">
                              <a:lumMod val="75000"/>
                            </a:schemeClr>
                          </a:solidFill>
                          <a:latin typeface="Cambria Math" panose="02040503050406030204" pitchFamily="18" charset="0"/>
                          <a:ea typeface="Cambria Math" panose="02040503050406030204" pitchFamily="18" charset="0"/>
                        </a:rPr>
                        <m:t>×</m:t>
                      </m:r>
                      <m:sSup>
                        <m:sSupPr>
                          <m:ctrlPr>
                            <a:rPr lang="en-US" altLang="zh-CN" sz="2400" b="1" i="1" smtClean="0">
                              <a:solidFill>
                                <a:schemeClr val="tx2">
                                  <a:lumMod val="75000"/>
                                </a:schemeClr>
                              </a:solidFill>
                              <a:latin typeface="Cambria Math" panose="02040503050406030204" pitchFamily="18" charset="0"/>
                              <a:ea typeface="Cambria Math" panose="02040503050406030204" pitchFamily="18" charset="0"/>
                            </a:rPr>
                          </m:ctrlPr>
                        </m:sSupPr>
                        <m:e>
                          <m:r>
                            <a:rPr lang="en-US" altLang="zh-CN" sz="2400" b="1" i="1" smtClean="0">
                              <a:solidFill>
                                <a:schemeClr val="tx2">
                                  <a:lumMod val="75000"/>
                                </a:schemeClr>
                              </a:solidFill>
                              <a:latin typeface="Cambria Math" panose="02040503050406030204" pitchFamily="18" charset="0"/>
                              <a:ea typeface="Cambria Math" panose="02040503050406030204" pitchFamily="18" charset="0"/>
                            </a:rPr>
                            <m:t>𝟏𝟎</m:t>
                          </m:r>
                        </m:e>
                        <m:sup>
                          <m:r>
                            <a:rPr lang="en-US" altLang="zh-CN" sz="2400" b="1" i="1" smtClean="0">
                              <a:solidFill>
                                <a:schemeClr val="tx2">
                                  <a:lumMod val="75000"/>
                                </a:schemeClr>
                              </a:solidFill>
                              <a:latin typeface="Cambria Math" panose="02040503050406030204" pitchFamily="18" charset="0"/>
                              <a:ea typeface="Cambria Math" panose="02040503050406030204" pitchFamily="18" charset="0"/>
                            </a:rPr>
                            <m:t>−</m:t>
                          </m:r>
                          <m:r>
                            <a:rPr lang="en-US" altLang="zh-CN" sz="2400" b="1" i="1" smtClean="0">
                              <a:solidFill>
                                <a:schemeClr val="tx2">
                                  <a:lumMod val="75000"/>
                                </a:schemeClr>
                              </a:solidFill>
                              <a:latin typeface="Cambria Math" panose="02040503050406030204" pitchFamily="18" charset="0"/>
                              <a:ea typeface="Cambria Math" panose="02040503050406030204" pitchFamily="18" charset="0"/>
                            </a:rPr>
                            <m:t>𝟓</m:t>
                          </m:r>
                        </m:sup>
                      </m:sSup>
                      <m:sSup>
                        <m:sSupPr>
                          <m:ctrlPr>
                            <a:rPr lang="en-US" altLang="zh-CN" sz="2400" b="1" i="1" smtClean="0">
                              <a:solidFill>
                                <a:schemeClr val="tx2">
                                  <a:lumMod val="75000"/>
                                </a:schemeClr>
                              </a:solidFill>
                              <a:latin typeface="Cambria Math" panose="02040503050406030204" pitchFamily="18" charset="0"/>
                              <a:ea typeface="Cambria Math" panose="02040503050406030204" pitchFamily="18" charset="0"/>
                            </a:rPr>
                          </m:ctrlPr>
                        </m:sSupPr>
                        <m:e>
                          <m:r>
                            <a:rPr lang="en-US" altLang="zh-CN" sz="2400" b="1" i="1" smtClean="0">
                              <a:solidFill>
                                <a:schemeClr val="tx2">
                                  <a:lumMod val="75000"/>
                                </a:schemeClr>
                              </a:solidFill>
                              <a:latin typeface="Cambria Math" panose="02040503050406030204" pitchFamily="18" charset="0"/>
                              <a:ea typeface="Cambria Math" panose="02040503050406030204" pitchFamily="18" charset="0"/>
                            </a:rPr>
                            <m:t>𝒆𝑽</m:t>
                          </m:r>
                        </m:e>
                        <m:sup>
                          <m:r>
                            <a:rPr lang="en-US" altLang="zh-CN" sz="2400" b="1" i="1" smtClean="0">
                              <a:solidFill>
                                <a:schemeClr val="tx2">
                                  <a:lumMod val="75000"/>
                                </a:schemeClr>
                              </a:solidFill>
                              <a:latin typeface="Cambria Math" panose="02040503050406030204" pitchFamily="18" charset="0"/>
                              <a:ea typeface="Cambria Math" panose="02040503050406030204" pitchFamily="18" charset="0"/>
                            </a:rPr>
                            <m:t>𝟐</m:t>
                          </m:r>
                        </m:sup>
                      </m:sSup>
                    </m:oMath>
                  </m:oMathPara>
                </a14:m>
                <a:endParaRPr lang="zh-CN" altLang="en-US" sz="2400" b="1" dirty="0">
                  <a:solidFill>
                    <a:schemeClr val="tx2">
                      <a:lumMod val="75000"/>
                    </a:schemeClr>
                  </a:solidFill>
                </a:endParaRPr>
              </a:p>
            </p:txBody>
          </p:sp>
        </mc:Choice>
        <mc:Fallback xmlns="">
          <p:sp>
            <p:nvSpPr>
              <p:cNvPr id="4" name="文本框 3"/>
              <p:cNvSpPr txBox="1">
                <a:spLocks noRot="1" noChangeAspect="1" noMove="1" noResize="1" noEditPoints="1" noAdjustHandles="1" noChangeArrowheads="1" noChangeShapeType="1" noTextEdit="1"/>
              </p:cNvSpPr>
              <p:nvPr/>
            </p:nvSpPr>
            <p:spPr>
              <a:xfrm>
                <a:off x="1000808" y="2264746"/>
                <a:ext cx="3401316" cy="760786"/>
              </a:xfrm>
              <a:prstGeom prst="rect">
                <a:avLst/>
              </a:prstGeom>
              <a:blipFill rotWithShape="0">
                <a:blip r:embed="rId3"/>
                <a:stretch>
                  <a:fillRect l="-3047" b="-806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文本框 10"/>
              <p:cNvSpPr txBox="1"/>
              <p:nvPr/>
            </p:nvSpPr>
            <p:spPr>
              <a:xfrm>
                <a:off x="5073090" y="2264746"/>
                <a:ext cx="3401316" cy="755335"/>
              </a:xfrm>
              <a:prstGeom prst="rect">
                <a:avLst/>
              </a:prstGeom>
              <a:noFill/>
            </p:spPr>
            <p:txBody>
              <a:bodyPr wrap="none" lIns="0" tIns="0" rIns="0" bIns="0" rtlCol="0">
                <a:spAutoFit/>
              </a:bodyPr>
              <a:lstStyle/>
              <a:p>
                <a:pPr algn="ctr"/>
                <a14:m>
                  <m:oMathPara xmlns:m="http://schemas.openxmlformats.org/officeDocument/2006/math">
                    <m:oMathParaPr>
                      <m:jc m:val="center"/>
                    </m:oMathParaPr>
                    <m:oMath xmlns:m="http://schemas.openxmlformats.org/officeDocument/2006/math">
                      <m:func>
                        <m:funcPr>
                          <m:ctrlPr>
                            <a:rPr lang="en-US" altLang="zh-CN" sz="2400" b="1" i="1" smtClean="0">
                              <a:solidFill>
                                <a:srgbClr val="FF0000"/>
                              </a:solidFill>
                              <a:latin typeface="Cambria Math" panose="02040503050406030204" pitchFamily="18" charset="0"/>
                            </a:rPr>
                          </m:ctrlPr>
                        </m:funcPr>
                        <m:fName>
                          <m:sSup>
                            <m:sSupPr>
                              <m:ctrlPr>
                                <a:rPr lang="en-US" altLang="zh-CN" sz="2400" b="1" i="1" smtClean="0">
                                  <a:solidFill>
                                    <a:srgbClr val="FF0000"/>
                                  </a:solidFill>
                                  <a:latin typeface="Cambria Math" panose="02040503050406030204" pitchFamily="18" charset="0"/>
                                </a:rPr>
                              </m:ctrlPr>
                            </m:sSupPr>
                            <m:e>
                              <m:r>
                                <a:rPr lang="en-US" altLang="zh-CN" sz="2400" b="1" i="0" smtClean="0">
                                  <a:solidFill>
                                    <a:srgbClr val="FF0000"/>
                                  </a:solidFill>
                                  <a:latin typeface="Cambria Math" panose="02040503050406030204" pitchFamily="18" charset="0"/>
                                </a:rPr>
                                <m:t>𝐬𝐢𝐧</m:t>
                              </m:r>
                            </m:e>
                            <m:sup>
                              <m:r>
                                <a:rPr lang="en-US" altLang="zh-CN" sz="2400" b="1" i="1" smtClean="0">
                                  <a:solidFill>
                                    <a:srgbClr val="FF0000"/>
                                  </a:solidFill>
                                  <a:latin typeface="Cambria Math" panose="02040503050406030204" pitchFamily="18" charset="0"/>
                                </a:rPr>
                                <m:t>𝟐</m:t>
                              </m:r>
                            </m:sup>
                          </m:sSup>
                        </m:fName>
                        <m:e>
                          <m:r>
                            <a:rPr lang="en-US" altLang="zh-CN" sz="2400" b="1" i="1" smtClean="0">
                              <a:solidFill>
                                <a:srgbClr val="FF0000"/>
                              </a:solidFill>
                              <a:latin typeface="Cambria Math" panose="02040503050406030204" pitchFamily="18" charset="0"/>
                            </a:rPr>
                            <m:t>𝟐</m:t>
                          </m:r>
                          <m:sSub>
                            <m:sSubPr>
                              <m:ctrlPr>
                                <a:rPr lang="en-US" altLang="zh-CN" sz="2400" b="1" i="1" smtClean="0">
                                  <a:solidFill>
                                    <a:srgbClr val="FF0000"/>
                                  </a:solidFill>
                                  <a:latin typeface="Cambria Math" panose="02040503050406030204" pitchFamily="18" charset="0"/>
                                </a:rPr>
                              </m:ctrlPr>
                            </m:sSubPr>
                            <m:e>
                              <m:r>
                                <a:rPr lang="zh-CN" altLang="en-US" sz="2400" b="1" i="1" smtClean="0">
                                  <a:solidFill>
                                    <a:srgbClr val="FF0000"/>
                                  </a:solidFill>
                                  <a:latin typeface="Cambria Math" panose="02040503050406030204" pitchFamily="18" charset="0"/>
                                </a:rPr>
                                <m:t>𝜽</m:t>
                              </m:r>
                            </m:e>
                            <m:sub>
                              <m:r>
                                <a:rPr lang="en-US" altLang="zh-CN" sz="2400" b="1" i="1" smtClean="0">
                                  <a:solidFill>
                                    <a:srgbClr val="FF0000"/>
                                  </a:solidFill>
                                  <a:latin typeface="Cambria Math" panose="02040503050406030204" pitchFamily="18" charset="0"/>
                                </a:rPr>
                                <m:t>𝟐𝟑</m:t>
                              </m:r>
                            </m:sub>
                          </m:sSub>
                          <m:r>
                            <a:rPr lang="en-US" altLang="zh-CN" sz="2400" b="1" i="1" smtClean="0">
                              <a:solidFill>
                                <a:srgbClr val="FF0000"/>
                              </a:solidFill>
                              <a:latin typeface="Cambria Math" panose="02040503050406030204" pitchFamily="18" charset="0"/>
                            </a:rPr>
                            <m:t>=</m:t>
                          </m:r>
                          <m:r>
                            <a:rPr lang="en-US" altLang="zh-CN" sz="2400" b="1" i="1" smtClean="0">
                              <a:solidFill>
                                <a:srgbClr val="FF0000"/>
                              </a:solidFill>
                              <a:latin typeface="Cambria Math" panose="02040503050406030204" pitchFamily="18" charset="0"/>
                            </a:rPr>
                            <m:t>𝟏</m:t>
                          </m:r>
                        </m:e>
                      </m:func>
                    </m:oMath>
                  </m:oMathPara>
                </a14:m>
                <a:endParaRPr lang="en-US" altLang="zh-CN" sz="2400" b="1" i="1" dirty="0">
                  <a:solidFill>
                    <a:schemeClr val="tx2">
                      <a:lumMod val="75000"/>
                    </a:schemeClr>
                  </a:solidFill>
                  <a:latin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sSup>
                        <m:sSupPr>
                          <m:ctrlPr>
                            <a:rPr lang="en-US" altLang="zh-CN" sz="2400" b="1" i="1" smtClean="0">
                              <a:solidFill>
                                <a:schemeClr val="tx2">
                                  <a:lumMod val="75000"/>
                                </a:schemeClr>
                              </a:solidFill>
                              <a:latin typeface="Cambria Math" panose="02040503050406030204" pitchFamily="18" charset="0"/>
                              <a:ea typeface="Cambria Math" panose="02040503050406030204" pitchFamily="18" charset="0"/>
                            </a:rPr>
                          </m:ctrlPr>
                        </m:sSupPr>
                        <m:e>
                          <m:r>
                            <a:rPr lang="en-US" altLang="zh-CN" sz="2400" b="1" i="1" smtClean="0">
                              <a:solidFill>
                                <a:schemeClr val="tx2">
                                  <a:lumMod val="75000"/>
                                </a:schemeClr>
                              </a:solidFill>
                              <a:latin typeface="Cambria Math" panose="02040503050406030204" pitchFamily="18" charset="0"/>
                              <a:ea typeface="Cambria Math" panose="02040503050406030204" pitchFamily="18" charset="0"/>
                            </a:rPr>
                            <m:t>∆</m:t>
                          </m:r>
                        </m:e>
                        <m:sup>
                          <m:r>
                            <a:rPr lang="en-US" altLang="zh-CN" sz="2400" b="1" i="1" smtClean="0">
                              <a:solidFill>
                                <a:schemeClr val="tx2">
                                  <a:lumMod val="75000"/>
                                </a:schemeClr>
                              </a:solidFill>
                              <a:latin typeface="Cambria Math" panose="02040503050406030204" pitchFamily="18" charset="0"/>
                              <a:ea typeface="Cambria Math" panose="02040503050406030204" pitchFamily="18" charset="0"/>
                            </a:rPr>
                            <m:t>𝟐</m:t>
                          </m:r>
                        </m:sup>
                      </m:sSup>
                      <m:sSub>
                        <m:sSubPr>
                          <m:ctrlPr>
                            <a:rPr lang="en-US" altLang="zh-CN" sz="2400" b="1" i="1" smtClean="0">
                              <a:solidFill>
                                <a:schemeClr val="tx2">
                                  <a:lumMod val="75000"/>
                                </a:schemeClr>
                              </a:solidFill>
                              <a:latin typeface="Cambria Math" panose="02040503050406030204" pitchFamily="18" charset="0"/>
                              <a:ea typeface="Cambria Math" panose="02040503050406030204" pitchFamily="18" charset="0"/>
                            </a:rPr>
                          </m:ctrlPr>
                        </m:sSubPr>
                        <m:e>
                          <m:r>
                            <a:rPr lang="en-US" altLang="zh-CN" sz="2400" b="1" i="1" smtClean="0">
                              <a:solidFill>
                                <a:schemeClr val="tx2">
                                  <a:lumMod val="75000"/>
                                </a:schemeClr>
                              </a:solidFill>
                              <a:latin typeface="Cambria Math" panose="02040503050406030204" pitchFamily="18" charset="0"/>
                              <a:ea typeface="Cambria Math" panose="02040503050406030204" pitchFamily="18" charset="0"/>
                            </a:rPr>
                            <m:t>𝒎</m:t>
                          </m:r>
                        </m:e>
                        <m:sub>
                          <m:r>
                            <a:rPr lang="en-US" altLang="zh-CN" sz="2400" b="1" i="1" smtClean="0">
                              <a:solidFill>
                                <a:schemeClr val="tx2">
                                  <a:lumMod val="75000"/>
                                </a:schemeClr>
                              </a:solidFill>
                              <a:latin typeface="Cambria Math" panose="02040503050406030204" pitchFamily="18" charset="0"/>
                              <a:ea typeface="Cambria Math" panose="02040503050406030204" pitchFamily="18" charset="0"/>
                            </a:rPr>
                            <m:t>𝟑𝟐</m:t>
                          </m:r>
                        </m:sub>
                      </m:sSub>
                      <m:r>
                        <a:rPr lang="en-US" altLang="zh-CN" sz="2400" b="1" i="1" smtClean="0">
                          <a:solidFill>
                            <a:schemeClr val="tx2">
                              <a:lumMod val="75000"/>
                            </a:schemeClr>
                          </a:solidFill>
                          <a:latin typeface="Cambria Math" panose="02040503050406030204" pitchFamily="18" charset="0"/>
                          <a:ea typeface="Cambria Math" panose="02040503050406030204" pitchFamily="18" charset="0"/>
                        </a:rPr>
                        <m:t>=</m:t>
                      </m:r>
                      <m:r>
                        <a:rPr lang="en-US" altLang="zh-CN" sz="2400" b="1" i="1" smtClean="0">
                          <a:solidFill>
                            <a:schemeClr val="tx2">
                              <a:lumMod val="75000"/>
                            </a:schemeClr>
                          </a:solidFill>
                          <a:latin typeface="Cambria Math" panose="02040503050406030204" pitchFamily="18" charset="0"/>
                          <a:ea typeface="Cambria Math" panose="02040503050406030204" pitchFamily="18" charset="0"/>
                        </a:rPr>
                        <m:t>𝟐</m:t>
                      </m:r>
                      <m:r>
                        <a:rPr lang="en-US" altLang="zh-CN" sz="2400" b="1" i="1" smtClean="0">
                          <a:solidFill>
                            <a:schemeClr val="tx2">
                              <a:lumMod val="75000"/>
                            </a:schemeClr>
                          </a:solidFill>
                          <a:latin typeface="Cambria Math" panose="02040503050406030204" pitchFamily="18" charset="0"/>
                          <a:ea typeface="Cambria Math" panose="02040503050406030204" pitchFamily="18" charset="0"/>
                        </a:rPr>
                        <m:t>.</m:t>
                      </m:r>
                      <m:r>
                        <a:rPr lang="en-US" altLang="zh-CN" sz="2400" b="1" i="1" smtClean="0">
                          <a:solidFill>
                            <a:schemeClr val="tx2">
                              <a:lumMod val="75000"/>
                            </a:schemeClr>
                          </a:solidFill>
                          <a:latin typeface="Cambria Math" panose="02040503050406030204" pitchFamily="18" charset="0"/>
                          <a:ea typeface="Cambria Math" panose="02040503050406030204" pitchFamily="18" charset="0"/>
                        </a:rPr>
                        <m:t>𝟓</m:t>
                      </m:r>
                      <m:r>
                        <a:rPr lang="en-US" altLang="zh-CN" sz="2400" b="1" i="1" smtClean="0">
                          <a:solidFill>
                            <a:schemeClr val="tx2">
                              <a:lumMod val="75000"/>
                            </a:schemeClr>
                          </a:solidFill>
                          <a:latin typeface="Cambria Math" panose="02040503050406030204" pitchFamily="18" charset="0"/>
                          <a:ea typeface="Cambria Math" panose="02040503050406030204" pitchFamily="18" charset="0"/>
                        </a:rPr>
                        <m:t>×</m:t>
                      </m:r>
                      <m:sSup>
                        <m:sSupPr>
                          <m:ctrlPr>
                            <a:rPr lang="en-US" altLang="zh-CN" sz="2400" b="1" i="1" smtClean="0">
                              <a:solidFill>
                                <a:schemeClr val="tx2">
                                  <a:lumMod val="75000"/>
                                </a:schemeClr>
                              </a:solidFill>
                              <a:latin typeface="Cambria Math" panose="02040503050406030204" pitchFamily="18" charset="0"/>
                              <a:ea typeface="Cambria Math" panose="02040503050406030204" pitchFamily="18" charset="0"/>
                            </a:rPr>
                          </m:ctrlPr>
                        </m:sSupPr>
                        <m:e>
                          <m:r>
                            <a:rPr lang="en-US" altLang="zh-CN" sz="2400" b="1" i="1" smtClean="0">
                              <a:solidFill>
                                <a:schemeClr val="tx2">
                                  <a:lumMod val="75000"/>
                                </a:schemeClr>
                              </a:solidFill>
                              <a:latin typeface="Cambria Math" panose="02040503050406030204" pitchFamily="18" charset="0"/>
                              <a:ea typeface="Cambria Math" panose="02040503050406030204" pitchFamily="18" charset="0"/>
                            </a:rPr>
                            <m:t>𝟏𝟎</m:t>
                          </m:r>
                        </m:e>
                        <m:sup>
                          <m:r>
                            <a:rPr lang="en-US" altLang="zh-CN" sz="2400" b="1" i="1" smtClean="0">
                              <a:solidFill>
                                <a:schemeClr val="tx2">
                                  <a:lumMod val="75000"/>
                                </a:schemeClr>
                              </a:solidFill>
                              <a:latin typeface="Cambria Math" panose="02040503050406030204" pitchFamily="18" charset="0"/>
                              <a:ea typeface="Cambria Math" panose="02040503050406030204" pitchFamily="18" charset="0"/>
                            </a:rPr>
                            <m:t>−</m:t>
                          </m:r>
                          <m:r>
                            <a:rPr lang="en-US" altLang="zh-CN" sz="2400" b="1" i="1" smtClean="0">
                              <a:solidFill>
                                <a:schemeClr val="tx2">
                                  <a:lumMod val="75000"/>
                                </a:schemeClr>
                              </a:solidFill>
                              <a:latin typeface="Cambria Math" panose="02040503050406030204" pitchFamily="18" charset="0"/>
                              <a:ea typeface="Cambria Math" panose="02040503050406030204" pitchFamily="18" charset="0"/>
                            </a:rPr>
                            <m:t>𝟑</m:t>
                          </m:r>
                        </m:sup>
                      </m:sSup>
                      <m:sSup>
                        <m:sSupPr>
                          <m:ctrlPr>
                            <a:rPr lang="en-US" altLang="zh-CN" sz="2400" b="1" i="1" smtClean="0">
                              <a:solidFill>
                                <a:schemeClr val="tx2">
                                  <a:lumMod val="75000"/>
                                </a:schemeClr>
                              </a:solidFill>
                              <a:latin typeface="Cambria Math" panose="02040503050406030204" pitchFamily="18" charset="0"/>
                              <a:ea typeface="Cambria Math" panose="02040503050406030204" pitchFamily="18" charset="0"/>
                            </a:rPr>
                          </m:ctrlPr>
                        </m:sSupPr>
                        <m:e>
                          <m:r>
                            <a:rPr lang="en-US" altLang="zh-CN" sz="2400" b="1" i="1" smtClean="0">
                              <a:solidFill>
                                <a:schemeClr val="tx2">
                                  <a:lumMod val="75000"/>
                                </a:schemeClr>
                              </a:solidFill>
                              <a:latin typeface="Cambria Math" panose="02040503050406030204" pitchFamily="18" charset="0"/>
                              <a:ea typeface="Cambria Math" panose="02040503050406030204" pitchFamily="18" charset="0"/>
                            </a:rPr>
                            <m:t>𝒆𝑽</m:t>
                          </m:r>
                        </m:e>
                        <m:sup>
                          <m:r>
                            <a:rPr lang="en-US" altLang="zh-CN" sz="2400" b="1" i="1" smtClean="0">
                              <a:solidFill>
                                <a:schemeClr val="tx2">
                                  <a:lumMod val="75000"/>
                                </a:schemeClr>
                              </a:solidFill>
                              <a:latin typeface="Cambria Math" panose="02040503050406030204" pitchFamily="18" charset="0"/>
                              <a:ea typeface="Cambria Math" panose="02040503050406030204" pitchFamily="18" charset="0"/>
                            </a:rPr>
                            <m:t>𝟐</m:t>
                          </m:r>
                        </m:sup>
                      </m:sSup>
                    </m:oMath>
                  </m:oMathPara>
                </a14:m>
                <a:endParaRPr lang="zh-CN" altLang="en-US" sz="2400" b="1" dirty="0">
                  <a:solidFill>
                    <a:schemeClr val="tx2">
                      <a:lumMod val="75000"/>
                    </a:schemeClr>
                  </a:solidFill>
                </a:endParaRPr>
              </a:p>
            </p:txBody>
          </p:sp>
        </mc:Choice>
        <mc:Fallback xmlns="">
          <p:sp>
            <p:nvSpPr>
              <p:cNvPr id="11" name="文本框 10"/>
              <p:cNvSpPr txBox="1">
                <a:spLocks noRot="1" noChangeAspect="1" noMove="1" noResize="1" noEditPoints="1" noAdjustHandles="1" noChangeArrowheads="1" noChangeShapeType="1" noTextEdit="1"/>
              </p:cNvSpPr>
              <p:nvPr/>
            </p:nvSpPr>
            <p:spPr>
              <a:xfrm>
                <a:off x="5073090" y="2264746"/>
                <a:ext cx="3401316" cy="755335"/>
              </a:xfrm>
              <a:prstGeom prst="rect">
                <a:avLst/>
              </a:prstGeom>
              <a:blipFill rotWithShape="0">
                <a:blip r:embed="rId4"/>
                <a:stretch>
                  <a:fillRect l="-3047" b="-8130"/>
                </a:stretch>
              </a:blipFill>
            </p:spPr>
            <p:txBody>
              <a:bodyPr/>
              <a:lstStyle/>
              <a:p>
                <a:r>
                  <a:rPr lang="zh-CN" altLang="en-US">
                    <a:noFill/>
                  </a:rPr>
                  <a:t> </a:t>
                </a:r>
              </a:p>
            </p:txBody>
          </p:sp>
        </mc:Fallback>
      </mc:AlternateContent>
      <p:sp>
        <p:nvSpPr>
          <p:cNvPr id="14" name="矩形 13"/>
          <p:cNvSpPr/>
          <p:nvPr/>
        </p:nvSpPr>
        <p:spPr>
          <a:xfrm>
            <a:off x="1091821" y="1297918"/>
            <a:ext cx="7423529" cy="523220"/>
          </a:xfrm>
          <a:prstGeom prst="rect">
            <a:avLst/>
          </a:prstGeom>
        </p:spPr>
        <p:txBody>
          <a:bodyPr wrap="square">
            <a:spAutoFit/>
          </a:bodyPr>
          <a:lstStyle/>
          <a:p>
            <a:pPr algn="ctr"/>
            <a:r>
              <a:rPr lang="en-US" altLang="zh-CN" sz="2800" b="1" dirty="0">
                <a:solidFill>
                  <a:schemeClr val="tx2">
                    <a:lumMod val="75000"/>
                  </a:schemeClr>
                </a:solidFill>
                <a:latin typeface="微软雅黑" panose="020B0503020204020204" pitchFamily="34" charset="-122"/>
                <a:ea typeface="微软雅黑" panose="020B0503020204020204" pitchFamily="34" charset="-122"/>
              </a:rPr>
              <a:t>2002</a:t>
            </a:r>
            <a:r>
              <a:rPr lang="zh-CN" altLang="en-US" sz="2800" b="1" dirty="0">
                <a:solidFill>
                  <a:schemeClr val="tx2">
                    <a:lumMod val="75000"/>
                  </a:schemeClr>
                </a:solidFill>
                <a:latin typeface="微软雅黑" panose="020B0503020204020204" pitchFamily="34" charset="-122"/>
                <a:ea typeface="微软雅黑" panose="020B0503020204020204" pitchFamily="34" charset="-122"/>
              </a:rPr>
              <a:t>年左右中微子振荡得到确立</a:t>
            </a:r>
            <a:endParaRPr lang="en-US" altLang="zh-CN" sz="2800" b="1" dirty="0">
              <a:solidFill>
                <a:schemeClr val="tx2">
                  <a:lumMod val="75000"/>
                </a:schemeClr>
              </a:solidFill>
              <a:latin typeface="微软雅黑" panose="020B0503020204020204" pitchFamily="34" charset="-122"/>
              <a:ea typeface="微软雅黑" panose="020B0503020204020204" pitchFamily="34" charset="-122"/>
            </a:endParaRPr>
          </a:p>
        </p:txBody>
      </p:sp>
      <p:sp>
        <p:nvSpPr>
          <p:cNvPr id="15" name="文本框 14"/>
          <p:cNvSpPr txBox="1"/>
          <p:nvPr/>
        </p:nvSpPr>
        <p:spPr>
          <a:xfrm>
            <a:off x="881431" y="3382325"/>
            <a:ext cx="3226545" cy="1569660"/>
          </a:xfrm>
          <a:prstGeom prst="rect">
            <a:avLst/>
          </a:prstGeom>
          <a:noFill/>
        </p:spPr>
        <p:txBody>
          <a:bodyPr wrap="square" rtlCol="0">
            <a:spAutoFit/>
          </a:bodyPr>
          <a:lstStyle/>
          <a:p>
            <a:pPr algn="ctr">
              <a:spcBef>
                <a:spcPts val="600"/>
              </a:spcBef>
              <a:spcAft>
                <a:spcPts val="600"/>
              </a:spcAft>
            </a:pPr>
            <a:r>
              <a:rPr lang="zh-CN" altLang="en-US" sz="2800" b="1" dirty="0">
                <a:latin typeface="微软雅黑" panose="020B0503020204020204" pitchFamily="34" charset="-122"/>
                <a:ea typeface="微软雅黑" panose="020B0503020204020204" pitchFamily="34" charset="-122"/>
              </a:rPr>
              <a:t>太阳中微子模式</a:t>
            </a:r>
            <a:endParaRPr lang="en-US" altLang="zh-CN" sz="2800" b="1" dirty="0">
              <a:latin typeface="微软雅黑" panose="020B0503020204020204" pitchFamily="34" charset="-122"/>
              <a:ea typeface="微软雅黑" panose="020B0503020204020204" pitchFamily="34" charset="-122"/>
            </a:endParaRPr>
          </a:p>
          <a:p>
            <a:pPr algn="ctr">
              <a:spcBef>
                <a:spcPts val="600"/>
              </a:spcBef>
              <a:spcAft>
                <a:spcPts val="600"/>
              </a:spcAft>
            </a:pPr>
            <a:r>
              <a:rPr lang="zh-CN" altLang="en-US" sz="2400" b="1" dirty="0">
                <a:solidFill>
                  <a:schemeClr val="accent1">
                    <a:lumMod val="50000"/>
                  </a:schemeClr>
                </a:solidFill>
                <a:latin typeface="微软雅黑" panose="020B0503020204020204" pitchFamily="34" charset="-122"/>
                <a:ea typeface="微软雅黑" panose="020B0503020204020204" pitchFamily="34" charset="-122"/>
              </a:rPr>
              <a:t>太阳中微子</a:t>
            </a:r>
            <a:endParaRPr lang="en-US" altLang="zh-CN" sz="2400" b="1" dirty="0">
              <a:solidFill>
                <a:schemeClr val="accent1">
                  <a:lumMod val="50000"/>
                </a:schemeClr>
              </a:solidFill>
              <a:latin typeface="微软雅黑" panose="020B0503020204020204" pitchFamily="34" charset="-122"/>
              <a:ea typeface="微软雅黑" panose="020B0503020204020204" pitchFamily="34" charset="-122"/>
            </a:endParaRPr>
          </a:p>
          <a:p>
            <a:pPr algn="ctr">
              <a:spcBef>
                <a:spcPts val="600"/>
              </a:spcBef>
              <a:spcAft>
                <a:spcPts val="600"/>
              </a:spcAft>
            </a:pPr>
            <a:r>
              <a:rPr lang="zh-CN" altLang="en-US" sz="2400" b="1" dirty="0">
                <a:solidFill>
                  <a:schemeClr val="tx2">
                    <a:lumMod val="75000"/>
                  </a:schemeClr>
                </a:solidFill>
                <a:latin typeface="微软雅黑" panose="020B0503020204020204" pitchFamily="34" charset="-122"/>
                <a:ea typeface="微软雅黑" panose="020B0503020204020204" pitchFamily="34" charset="-122"/>
              </a:rPr>
              <a:t>反应堆中微子</a:t>
            </a:r>
            <a:endParaRPr lang="en-US" altLang="zh-CN" sz="2400" b="1" dirty="0">
              <a:solidFill>
                <a:schemeClr val="tx2">
                  <a:lumMod val="75000"/>
                </a:schemeClr>
              </a:solidFill>
              <a:latin typeface="微软雅黑" panose="020B0503020204020204" pitchFamily="34" charset="-122"/>
              <a:ea typeface="微软雅黑" panose="020B0503020204020204" pitchFamily="34" charset="-122"/>
            </a:endParaRPr>
          </a:p>
        </p:txBody>
      </p:sp>
      <p:sp>
        <p:nvSpPr>
          <p:cNvPr id="16" name="文本框 15"/>
          <p:cNvSpPr txBox="1"/>
          <p:nvPr/>
        </p:nvSpPr>
        <p:spPr>
          <a:xfrm>
            <a:off x="5173400" y="3382325"/>
            <a:ext cx="3301006" cy="1569660"/>
          </a:xfrm>
          <a:prstGeom prst="rect">
            <a:avLst/>
          </a:prstGeom>
          <a:noFill/>
        </p:spPr>
        <p:txBody>
          <a:bodyPr wrap="square" rtlCol="0">
            <a:spAutoFit/>
          </a:bodyPr>
          <a:lstStyle/>
          <a:p>
            <a:pPr algn="ctr">
              <a:spcBef>
                <a:spcPts val="600"/>
              </a:spcBef>
              <a:spcAft>
                <a:spcPts val="600"/>
              </a:spcAft>
            </a:pPr>
            <a:r>
              <a:rPr lang="zh-CN" altLang="en-US" sz="2800" b="1" dirty="0">
                <a:latin typeface="微软雅黑" panose="020B0503020204020204" pitchFamily="34" charset="-122"/>
                <a:ea typeface="微软雅黑" panose="020B0503020204020204" pitchFamily="34" charset="-122"/>
              </a:rPr>
              <a:t>大气中微子模式</a:t>
            </a:r>
            <a:endParaRPr lang="en-US" altLang="zh-CN" sz="2400" b="1" dirty="0">
              <a:latin typeface="微软雅黑" panose="020B0503020204020204" pitchFamily="34" charset="-122"/>
              <a:ea typeface="微软雅黑" panose="020B0503020204020204" pitchFamily="34" charset="-122"/>
            </a:endParaRPr>
          </a:p>
          <a:p>
            <a:pPr algn="ctr">
              <a:spcBef>
                <a:spcPts val="600"/>
              </a:spcBef>
              <a:spcAft>
                <a:spcPts val="600"/>
              </a:spcAft>
            </a:pPr>
            <a:r>
              <a:rPr lang="zh-CN" altLang="en-US" sz="2400" b="1" dirty="0">
                <a:solidFill>
                  <a:schemeClr val="accent1">
                    <a:lumMod val="50000"/>
                  </a:schemeClr>
                </a:solidFill>
                <a:latin typeface="微软雅黑" panose="020B0503020204020204" pitchFamily="34" charset="-122"/>
                <a:ea typeface="微软雅黑" panose="020B0503020204020204" pitchFamily="34" charset="-122"/>
              </a:rPr>
              <a:t>大气中微子实验</a:t>
            </a:r>
            <a:endParaRPr lang="en-US" altLang="zh-CN" sz="2400" b="1" dirty="0">
              <a:solidFill>
                <a:schemeClr val="accent1">
                  <a:lumMod val="50000"/>
                </a:schemeClr>
              </a:solidFill>
              <a:latin typeface="微软雅黑" panose="020B0503020204020204" pitchFamily="34" charset="-122"/>
              <a:ea typeface="微软雅黑" panose="020B0503020204020204" pitchFamily="34" charset="-122"/>
            </a:endParaRPr>
          </a:p>
          <a:p>
            <a:pPr algn="ctr">
              <a:spcBef>
                <a:spcPts val="600"/>
              </a:spcBef>
              <a:spcAft>
                <a:spcPts val="600"/>
              </a:spcAft>
            </a:pPr>
            <a:r>
              <a:rPr lang="zh-CN" altLang="en-US" sz="2400" b="1" dirty="0">
                <a:solidFill>
                  <a:schemeClr val="tx2">
                    <a:lumMod val="75000"/>
                  </a:schemeClr>
                </a:solidFill>
                <a:latin typeface="微软雅黑" panose="020B0503020204020204" pitchFamily="34" charset="-122"/>
                <a:ea typeface="微软雅黑" panose="020B0503020204020204" pitchFamily="34" charset="-122"/>
              </a:rPr>
              <a:t>加速器中微子</a:t>
            </a:r>
          </a:p>
        </p:txBody>
      </p:sp>
      <p:sp>
        <p:nvSpPr>
          <p:cNvPr id="5" name="矩形 4"/>
          <p:cNvSpPr/>
          <p:nvPr/>
        </p:nvSpPr>
        <p:spPr>
          <a:xfrm>
            <a:off x="777922" y="2060812"/>
            <a:ext cx="3875965" cy="3002507"/>
          </a:xfrm>
          <a:prstGeom prst="rect">
            <a:avLst/>
          </a:prstGeom>
          <a:no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4874530" y="2063084"/>
            <a:ext cx="3875965" cy="3002507"/>
          </a:xfrm>
          <a:prstGeom prst="rect">
            <a:avLst/>
          </a:prstGeom>
          <a:no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2336046" y="5181953"/>
            <a:ext cx="5076967" cy="400110"/>
          </a:xfrm>
          <a:prstGeom prst="rect">
            <a:avLst/>
          </a:prstGeom>
          <a:noFill/>
        </p:spPr>
        <p:txBody>
          <a:bodyPr wrap="square" rtlCol="0">
            <a:spAutoFit/>
          </a:bodyPr>
          <a:lstStyle/>
          <a:p>
            <a:pPr algn="ctr"/>
            <a:r>
              <a:rPr lang="zh-CN" altLang="en-US" sz="2000" b="1" dirty="0"/>
              <a:t>研究中微子振荡的</a:t>
            </a:r>
            <a:r>
              <a:rPr lang="en-US" altLang="zh-CN" sz="2000" b="1" dirty="0"/>
              <a:t>4</a:t>
            </a:r>
            <a:r>
              <a:rPr lang="zh-CN" altLang="en-US" sz="2000" b="1" dirty="0"/>
              <a:t>种方法（中微子源）</a:t>
            </a:r>
          </a:p>
        </p:txBody>
      </p:sp>
    </p:spTree>
    <p:extLst>
      <p:ext uri="{BB962C8B-B14F-4D97-AF65-F5344CB8AC3E}">
        <p14:creationId xmlns:p14="http://schemas.microsoft.com/office/powerpoint/2010/main" val="29146676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77355" y="332133"/>
            <a:ext cx="7886700" cy="681796"/>
          </a:xfrm>
        </p:spPr>
        <p:txBody>
          <a:bodyPr/>
          <a:lstStyle/>
          <a:p>
            <a:r>
              <a:rPr lang="zh-CN" altLang="en-US" dirty="0"/>
              <a:t>第三种中微子振荡</a:t>
            </a:r>
            <a:endParaRPr lang="zh-CN" altLang="en-US" baseline="-25000" dirty="0"/>
          </a:p>
        </p:txBody>
      </p:sp>
      <p:sp>
        <p:nvSpPr>
          <p:cNvPr id="6149" name="Rectangle 6"/>
          <p:cNvSpPr>
            <a:spLocks noChangeArrowheads="1"/>
          </p:cNvSpPr>
          <p:nvPr/>
        </p:nvSpPr>
        <p:spPr bwMode="auto">
          <a:xfrm>
            <a:off x="240455" y="732926"/>
            <a:ext cx="8862602" cy="3306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folHlink"/>
              </a:buClr>
              <a:buSzPct val="60000"/>
              <a:buFont typeface="Wingdings" panose="05000000000000000000" pitchFamily="2" charset="2"/>
              <a:buChar char="n"/>
              <a:defRPr sz="3000">
                <a:solidFill>
                  <a:srgbClr val="000066"/>
                </a:solidFill>
                <a:latin typeface="Tahoma" panose="020B0604030504040204" pitchFamily="34" charset="0"/>
                <a:ea typeface="黑体" panose="02010609060101010101" pitchFamily="49" charset="-122"/>
              </a:defRPr>
            </a:lvl1pPr>
            <a:lvl2pPr marL="742950" indent="-285750">
              <a:spcBef>
                <a:spcPct val="20000"/>
              </a:spcBef>
              <a:buClr>
                <a:schemeClr val="hlink"/>
              </a:buClr>
              <a:buSzPct val="55000"/>
              <a:buFont typeface="Wingdings" panose="05000000000000000000" pitchFamily="2" charset="2"/>
              <a:buChar char="è"/>
              <a:defRPr sz="2800">
                <a:solidFill>
                  <a:srgbClr val="CC0000"/>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0" fontAlgn="base" hangingPunct="0">
              <a:spcAft>
                <a:spcPct val="0"/>
              </a:spcAft>
              <a:buClr>
                <a:srgbClr val="3333CC"/>
              </a:buClr>
            </a:pPr>
            <a:endParaRPr lang="zh-CN" altLang="en-US" sz="3139"/>
          </a:p>
        </p:txBody>
      </p:sp>
      <p:pic>
        <p:nvPicPr>
          <p:cNvPr id="21" name="图片 20"/>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77355" y="1552621"/>
            <a:ext cx="3658439" cy="2718702"/>
          </a:xfrm>
          <a:prstGeom prst="rect">
            <a:avLst/>
          </a:prstGeom>
        </p:spPr>
      </p:pic>
      <p:sp>
        <p:nvSpPr>
          <p:cNvPr id="3" name="矩形 2"/>
          <p:cNvSpPr/>
          <p:nvPr/>
        </p:nvSpPr>
        <p:spPr>
          <a:xfrm>
            <a:off x="18049" y="4487571"/>
            <a:ext cx="4529399" cy="461665"/>
          </a:xfrm>
          <a:prstGeom prst="rect">
            <a:avLst/>
          </a:prstGeom>
          <a:solidFill>
            <a:srgbClr val="FFFFFF">
              <a:alpha val="50196"/>
            </a:srgbClr>
          </a:solidFill>
        </p:spPr>
        <p:txBody>
          <a:bodyPr wrap="square">
            <a:spAutoFit/>
          </a:bodyPr>
          <a:lstStyle/>
          <a:p>
            <a:pPr algn="ctr"/>
            <a:r>
              <a:rPr lang="en-US" altLang="zh-CN" sz="2400" b="1" dirty="0">
                <a:solidFill>
                  <a:srgbClr val="000066"/>
                </a:solidFill>
                <a:latin typeface="+mn-ea"/>
              </a:rPr>
              <a:t>2002</a:t>
            </a:r>
            <a:r>
              <a:rPr lang="zh-CN" altLang="en-US" sz="2400" b="1" dirty="0">
                <a:solidFill>
                  <a:srgbClr val="000066"/>
                </a:solidFill>
                <a:latin typeface="+mn-ea"/>
              </a:rPr>
              <a:t>反应堆验证太阳中微子振荡</a:t>
            </a:r>
          </a:p>
        </p:txBody>
      </p:sp>
      <p:grpSp>
        <p:nvGrpSpPr>
          <p:cNvPr id="17" name="组合 16"/>
          <p:cNvGrpSpPr/>
          <p:nvPr/>
        </p:nvGrpSpPr>
        <p:grpSpPr>
          <a:xfrm>
            <a:off x="5151336" y="1639884"/>
            <a:ext cx="3441502" cy="2788254"/>
            <a:chOff x="5192280" y="3556275"/>
            <a:chExt cx="3441502" cy="2788254"/>
          </a:xfrm>
        </p:grpSpPr>
        <p:pic>
          <p:nvPicPr>
            <p:cNvPr id="7" name="图片 6"/>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192280" y="3556275"/>
              <a:ext cx="3441502" cy="2788254"/>
            </a:xfrm>
            <a:prstGeom prst="rect">
              <a:avLst/>
            </a:prstGeom>
          </p:spPr>
        </p:pic>
        <p:sp>
          <p:nvSpPr>
            <p:cNvPr id="5" name="文本框 4"/>
            <p:cNvSpPr txBox="1"/>
            <p:nvPr/>
          </p:nvSpPr>
          <p:spPr>
            <a:xfrm>
              <a:off x="6930298" y="4709177"/>
              <a:ext cx="560439" cy="707886"/>
            </a:xfrm>
            <a:prstGeom prst="rect">
              <a:avLst/>
            </a:prstGeom>
            <a:noFill/>
          </p:spPr>
          <p:txBody>
            <a:bodyPr wrap="square" rtlCol="0">
              <a:spAutoFit/>
            </a:bodyPr>
            <a:lstStyle/>
            <a:p>
              <a:r>
                <a:rPr lang="en-US" altLang="zh-CN" sz="4000" b="1" dirty="0">
                  <a:solidFill>
                    <a:srgbClr val="FF0000"/>
                  </a:solidFill>
                  <a:latin typeface="Times New Roman" panose="02020603050405020304" pitchFamily="18" charset="0"/>
                  <a:cs typeface="Times New Roman" panose="02020603050405020304" pitchFamily="18" charset="0"/>
                </a:rPr>
                <a:t>?</a:t>
              </a:r>
              <a:endParaRPr lang="zh-CN" altLang="en-US" sz="4000" b="1" dirty="0">
                <a:solidFill>
                  <a:srgbClr val="FF0000"/>
                </a:solidFill>
                <a:latin typeface="Times New Roman" panose="02020603050405020304" pitchFamily="18" charset="0"/>
                <a:cs typeface="Times New Roman" panose="02020603050405020304" pitchFamily="18" charset="0"/>
              </a:endParaRPr>
            </a:p>
          </p:txBody>
        </p:sp>
        <p:cxnSp>
          <p:nvCxnSpPr>
            <p:cNvPr id="9" name="直接箭头连接符 8"/>
            <p:cNvCxnSpPr/>
            <p:nvPr/>
          </p:nvCxnSpPr>
          <p:spPr>
            <a:xfrm flipV="1">
              <a:off x="7166274" y="4451647"/>
              <a:ext cx="115460" cy="37551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5" name="矩形 24"/>
          <p:cNvSpPr/>
          <p:nvPr/>
        </p:nvSpPr>
        <p:spPr>
          <a:xfrm>
            <a:off x="4788254" y="4501893"/>
            <a:ext cx="4212375" cy="461665"/>
          </a:xfrm>
          <a:prstGeom prst="rect">
            <a:avLst/>
          </a:prstGeom>
          <a:solidFill>
            <a:srgbClr val="FFFFFF">
              <a:alpha val="50196"/>
            </a:srgbClr>
          </a:solidFill>
        </p:spPr>
        <p:txBody>
          <a:bodyPr wrap="square">
            <a:spAutoFit/>
          </a:bodyPr>
          <a:lstStyle/>
          <a:p>
            <a:r>
              <a:rPr lang="zh-CN" altLang="en-US" sz="2400" b="1" dirty="0">
                <a:solidFill>
                  <a:srgbClr val="000066"/>
                </a:solidFill>
                <a:latin typeface="+mn-ea"/>
              </a:rPr>
              <a:t>是否存在第</a:t>
            </a:r>
            <a:r>
              <a:rPr lang="en-US" altLang="zh-CN" sz="2400" b="1" dirty="0">
                <a:solidFill>
                  <a:srgbClr val="000066"/>
                </a:solidFill>
                <a:latin typeface="+mn-ea"/>
              </a:rPr>
              <a:t>3</a:t>
            </a:r>
            <a:r>
              <a:rPr lang="zh-CN" altLang="en-US" sz="2400" b="1" dirty="0">
                <a:solidFill>
                  <a:srgbClr val="000066"/>
                </a:solidFill>
                <a:latin typeface="+mn-ea"/>
              </a:rPr>
              <a:t>种振荡模式</a:t>
            </a:r>
            <a:r>
              <a:rPr lang="en-US" altLang="zh-CN" sz="2400" b="1" kern="0" dirty="0">
                <a:solidFill>
                  <a:schemeClr val="tx2">
                    <a:lumMod val="75000"/>
                  </a:schemeClr>
                </a:solidFill>
                <a:latin typeface="+mn-ea"/>
              </a:rPr>
              <a:t>(</a:t>
            </a:r>
            <a:r>
              <a:rPr lang="en-US" altLang="zh-CN" sz="2400" b="1" kern="0" dirty="0">
                <a:solidFill>
                  <a:srgbClr val="FF0000"/>
                </a:solidFill>
                <a:latin typeface="+mn-ea"/>
                <a:sym typeface="Symbol" panose="05050102010706020507" pitchFamily="18" charset="2"/>
              </a:rPr>
              <a:t></a:t>
            </a:r>
            <a:r>
              <a:rPr lang="en-US" altLang="zh-CN" sz="2400" b="1" kern="0" baseline="-25000" dirty="0">
                <a:solidFill>
                  <a:srgbClr val="FF0000"/>
                </a:solidFill>
                <a:latin typeface="+mn-ea"/>
                <a:sym typeface="Symbol" panose="05050102010706020507" pitchFamily="18" charset="2"/>
              </a:rPr>
              <a:t>13</a:t>
            </a:r>
            <a:r>
              <a:rPr lang="en-US" altLang="zh-CN" sz="2400" b="1" kern="0" dirty="0">
                <a:solidFill>
                  <a:schemeClr val="tx2">
                    <a:lumMod val="75000"/>
                  </a:schemeClr>
                </a:solidFill>
                <a:latin typeface="+mn-ea"/>
                <a:sym typeface="Symbol" panose="05050102010706020507" pitchFamily="18" charset="2"/>
              </a:rPr>
              <a:t>)?</a:t>
            </a:r>
            <a:endParaRPr lang="zh-CN" altLang="en-US" sz="2400" b="1" dirty="0">
              <a:solidFill>
                <a:srgbClr val="000066"/>
              </a:solidFill>
              <a:latin typeface="+mn-ea"/>
            </a:endParaRPr>
          </a:p>
        </p:txBody>
      </p:sp>
      <p:sp>
        <p:nvSpPr>
          <p:cNvPr id="10" name="灯片编号占位符 9"/>
          <p:cNvSpPr>
            <a:spLocks noGrp="1"/>
          </p:cNvSpPr>
          <p:nvPr>
            <p:ph type="sldNum" sz="quarter" idx="12"/>
          </p:nvPr>
        </p:nvSpPr>
        <p:spPr/>
        <p:txBody>
          <a:bodyPr/>
          <a:lstStyle/>
          <a:p>
            <a:fld id="{388DE409-4DD8-445D-B2DE-91D4FE41AAD9}" type="slidenum">
              <a:rPr lang="zh-CN" altLang="en-US" smtClean="0"/>
              <a:pPr/>
              <a:t>35</a:t>
            </a:fld>
            <a:endParaRPr lang="zh-CN" altLang="en-US" dirty="0"/>
          </a:p>
        </p:txBody>
      </p:sp>
    </p:spTree>
    <p:extLst>
      <p:ext uri="{BB962C8B-B14F-4D97-AF65-F5344CB8AC3E}">
        <p14:creationId xmlns:p14="http://schemas.microsoft.com/office/powerpoint/2010/main" val="37152974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测量</a:t>
            </a:r>
            <a:r>
              <a:rPr lang="en-US" altLang="zh-CN" dirty="0"/>
              <a:t> </a:t>
            </a:r>
            <a:r>
              <a:rPr lang="en-US" altLang="zh-CN" dirty="0">
                <a:sym typeface="Symbol"/>
              </a:rPr>
              <a:t></a:t>
            </a:r>
            <a:r>
              <a:rPr lang="en-US" altLang="zh-CN" baseline="-25000" dirty="0">
                <a:sym typeface="Symbol"/>
              </a:rPr>
              <a:t>13</a:t>
            </a:r>
            <a:r>
              <a:rPr lang="en-US" altLang="zh-CN" dirty="0">
                <a:sym typeface="Symbol"/>
              </a:rPr>
              <a:t> </a:t>
            </a:r>
            <a:r>
              <a:rPr lang="zh-CN" altLang="en-US" dirty="0">
                <a:sym typeface="Symbol"/>
              </a:rPr>
              <a:t>的方法</a:t>
            </a:r>
            <a:endParaRPr lang="zh-CN" altLang="en-US" dirty="0"/>
          </a:p>
        </p:txBody>
      </p:sp>
      <p:pic>
        <p:nvPicPr>
          <p:cNvPr id="4" name="Picture 25" descr="allbaseline_dyb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039524" y="3444772"/>
            <a:ext cx="3864119" cy="313332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对象 4"/>
          <p:cNvGraphicFramePr>
            <a:graphicFrameLocks noChangeAspect="1"/>
          </p:cNvGraphicFramePr>
          <p:nvPr>
            <p:extLst>
              <p:ext uri="{D42A27DB-BD31-4B8C-83A1-F6EECF244321}">
                <p14:modId xmlns:p14="http://schemas.microsoft.com/office/powerpoint/2010/main" val="3150022858"/>
              </p:ext>
            </p:extLst>
          </p:nvPr>
        </p:nvGraphicFramePr>
        <p:xfrm>
          <a:off x="324862" y="5575505"/>
          <a:ext cx="5016188" cy="1136694"/>
        </p:xfrm>
        <a:graphic>
          <a:graphicData uri="http://schemas.openxmlformats.org/presentationml/2006/ole">
            <mc:AlternateContent xmlns:mc="http://schemas.openxmlformats.org/markup-compatibility/2006">
              <mc:Choice xmlns:v="urn:schemas-microsoft-com:vml" Requires="v">
                <p:oleObj spid="_x0000_s14454" name="Equation" r:id="rId4" imgW="2577960" imgH="583920" progId="Equation.DSMT4">
                  <p:embed/>
                </p:oleObj>
              </mc:Choice>
              <mc:Fallback>
                <p:oleObj name="Equation" r:id="rId4" imgW="2577960" imgH="583920" progId="Equation.DSMT4">
                  <p:embed/>
                  <p:pic>
                    <p:nvPicPr>
                      <p:cNvPr id="0" name=""/>
                      <p:cNvPicPr>
                        <a:picLocks noChangeAspect="1" noChangeArrowheads="1"/>
                      </p:cNvPicPr>
                      <p:nvPr/>
                    </p:nvPicPr>
                    <p:blipFill>
                      <a:blip r:embed="rId5"/>
                      <a:srcRect/>
                      <a:stretch>
                        <a:fillRect/>
                      </a:stretch>
                    </p:blipFill>
                    <p:spPr bwMode="auto">
                      <a:xfrm>
                        <a:off x="324862" y="5575505"/>
                        <a:ext cx="5016188" cy="1136694"/>
                      </a:xfrm>
                      <a:prstGeom prst="rect">
                        <a:avLst/>
                      </a:prstGeom>
                      <a:noFill/>
                      <a:ln>
                        <a:noFill/>
                      </a:ln>
                      <a:effectLst/>
                      <a:extLst/>
                    </p:spPr>
                  </p:pic>
                </p:oleObj>
              </mc:Fallback>
            </mc:AlternateContent>
          </a:graphicData>
        </a:graphic>
      </p:graphicFrame>
      <p:sp>
        <p:nvSpPr>
          <p:cNvPr id="6" name="矩形 5"/>
          <p:cNvSpPr/>
          <p:nvPr/>
        </p:nvSpPr>
        <p:spPr>
          <a:xfrm>
            <a:off x="661864" y="4365104"/>
            <a:ext cx="4342184" cy="1292662"/>
          </a:xfrm>
          <a:prstGeom prst="rect">
            <a:avLst/>
          </a:prstGeom>
        </p:spPr>
        <p:txBody>
          <a:bodyPr wrap="square">
            <a:spAutoFit/>
          </a:bodyPr>
          <a:lstStyle/>
          <a:p>
            <a:r>
              <a:rPr lang="en-US" altLang="zh-CN" sz="2400" b="1">
                <a:solidFill>
                  <a:srgbClr val="000ADF"/>
                </a:solidFill>
                <a:latin typeface="Helvetica" pitchFamily="34" charset="0"/>
              </a:rPr>
              <a:t>Reactor </a:t>
            </a:r>
            <a:r>
              <a:rPr lang="en-US" altLang="zh-CN" sz="2400">
                <a:latin typeface="Helvetica" pitchFamily="34" charset="0"/>
              </a:rPr>
              <a:t>(disappearance)</a:t>
            </a:r>
          </a:p>
          <a:p>
            <a:r>
              <a:rPr lang="en-US" altLang="zh-CN">
                <a:latin typeface="Helvetica" pitchFamily="34" charset="0"/>
              </a:rPr>
              <a:t>     Clean in physics, only related to </a:t>
            </a:r>
            <a:r>
              <a:rPr lang="en-US" altLang="zh-CN">
                <a:latin typeface="Helvetica" pitchFamily="34" charset="0"/>
                <a:sym typeface="Symbol" pitchFamily="18" charset="2"/>
              </a:rPr>
              <a:t></a:t>
            </a:r>
            <a:r>
              <a:rPr lang="en-US" altLang="zh-CN" baseline="-25000">
                <a:latin typeface="Helvetica" pitchFamily="34" charset="0"/>
                <a:sym typeface="Symbol" pitchFamily="18" charset="2"/>
              </a:rPr>
              <a:t>13</a:t>
            </a:r>
            <a:r>
              <a:rPr lang="en-US" altLang="zh-CN">
                <a:latin typeface="Helvetica" pitchFamily="34" charset="0"/>
                <a:sym typeface="Symbol" pitchFamily="18" charset="2"/>
              </a:rPr>
              <a:t> </a:t>
            </a:r>
            <a:endParaRPr lang="en-US" altLang="zh-CN">
              <a:latin typeface="Helvetica" pitchFamily="34" charset="0"/>
            </a:endParaRPr>
          </a:p>
          <a:p>
            <a:r>
              <a:rPr lang="en-US" altLang="zh-CN">
                <a:latin typeface="Helvetica" pitchFamily="34" charset="0"/>
              </a:rPr>
              <a:t>     Large statistics, clean signal</a:t>
            </a:r>
          </a:p>
          <a:p>
            <a:r>
              <a:rPr lang="en-US" altLang="zh-CN">
                <a:latin typeface="Helvetica" pitchFamily="34" charset="0"/>
              </a:rPr>
              <a:t>     Precision measurement</a:t>
            </a:r>
          </a:p>
        </p:txBody>
      </p:sp>
      <p:graphicFrame>
        <p:nvGraphicFramePr>
          <p:cNvPr id="8" name="对象 7"/>
          <p:cNvGraphicFramePr>
            <a:graphicFrameLocks noChangeAspect="1"/>
          </p:cNvGraphicFramePr>
          <p:nvPr>
            <p:extLst/>
          </p:nvPr>
        </p:nvGraphicFramePr>
        <p:xfrm>
          <a:off x="4068192" y="1916832"/>
          <a:ext cx="5040312" cy="1360488"/>
        </p:xfrm>
        <a:graphic>
          <a:graphicData uri="http://schemas.openxmlformats.org/presentationml/2006/ole">
            <mc:AlternateContent xmlns:mc="http://schemas.openxmlformats.org/markup-compatibility/2006">
              <mc:Choice xmlns:v="urn:schemas-microsoft-com:vml" Requires="v">
                <p:oleObj spid="_x0000_s14455" name="Equation" r:id="rId6" imgW="2590560" imgH="698400" progId="Equation.DSMT4">
                  <p:embed/>
                </p:oleObj>
              </mc:Choice>
              <mc:Fallback>
                <p:oleObj name="Equation" r:id="rId6" imgW="2590560" imgH="698400" progId="Equation.DSMT4">
                  <p:embed/>
                  <p:pic>
                    <p:nvPicPr>
                      <p:cNvPr id="0" name=""/>
                      <p:cNvPicPr>
                        <a:picLocks noChangeAspect="1" noChangeArrowheads="1"/>
                      </p:cNvPicPr>
                      <p:nvPr/>
                    </p:nvPicPr>
                    <p:blipFill>
                      <a:blip r:embed="rId7"/>
                      <a:srcRect/>
                      <a:stretch>
                        <a:fillRect/>
                      </a:stretch>
                    </p:blipFill>
                    <p:spPr bwMode="auto">
                      <a:xfrm>
                        <a:off x="4068192" y="1916832"/>
                        <a:ext cx="5040312" cy="1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矩形 8"/>
          <p:cNvSpPr/>
          <p:nvPr/>
        </p:nvSpPr>
        <p:spPr>
          <a:xfrm>
            <a:off x="4608387" y="965169"/>
            <a:ext cx="4176464" cy="738664"/>
          </a:xfrm>
          <a:prstGeom prst="rect">
            <a:avLst/>
          </a:prstGeom>
        </p:spPr>
        <p:txBody>
          <a:bodyPr wrap="square">
            <a:spAutoFit/>
          </a:bodyPr>
          <a:lstStyle/>
          <a:p>
            <a:r>
              <a:rPr lang="en-US" altLang="zh-CN" sz="2400" b="1" dirty="0">
                <a:solidFill>
                  <a:srgbClr val="000ADF"/>
                </a:solidFill>
                <a:latin typeface="Helvetica" pitchFamily="34" charset="0"/>
              </a:rPr>
              <a:t>Accelerator </a:t>
            </a:r>
            <a:r>
              <a:rPr lang="en-US" altLang="zh-CN" sz="2400" dirty="0">
                <a:latin typeface="Helvetica" pitchFamily="34" charset="0"/>
              </a:rPr>
              <a:t>(</a:t>
            </a:r>
            <a:r>
              <a:rPr lang="en-US" altLang="zh-CN" sz="2400" b="1" dirty="0">
                <a:solidFill>
                  <a:schemeClr val="accent1"/>
                </a:solidFill>
                <a:latin typeface="Helvetica" pitchFamily="34" charset="0"/>
              </a:rPr>
              <a:t>appearance</a:t>
            </a:r>
            <a:r>
              <a:rPr lang="en-US" altLang="zh-CN" sz="2400" dirty="0">
                <a:latin typeface="Helvetica" pitchFamily="34" charset="0"/>
              </a:rPr>
              <a:t>)</a:t>
            </a:r>
          </a:p>
          <a:p>
            <a:r>
              <a:rPr lang="en-US" altLang="zh-CN" dirty="0">
                <a:latin typeface="Helvetica" pitchFamily="34" charset="0"/>
              </a:rPr>
              <a:t>     Related with CPV and matter effect</a:t>
            </a:r>
          </a:p>
        </p:txBody>
      </p:sp>
      <p:pic>
        <p:nvPicPr>
          <p:cNvPr id="7174" name="Picture 6"/>
          <p:cNvPicPr>
            <a:picLocks noChangeAspect="1" noChangeArrowheads="1"/>
          </p:cNvPicPr>
          <p:nvPr/>
        </p:nvPicPr>
        <p:blipFill rotWithShape="1">
          <a:blip r:embed="rId8" cstate="screen">
            <a:extLst>
              <a:ext uri="{28A0092B-C50C-407E-A947-70E740481C1C}">
                <a14:useLocalDpi xmlns:a14="http://schemas.microsoft.com/office/drawing/2010/main" val="0"/>
              </a:ext>
            </a:extLst>
          </a:blip>
          <a:srcRect/>
          <a:stretch/>
        </p:blipFill>
        <p:spPr bwMode="auto">
          <a:xfrm>
            <a:off x="283765" y="820108"/>
            <a:ext cx="3603924" cy="3516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2749146" y="2422575"/>
            <a:ext cx="1090492" cy="584775"/>
          </a:xfrm>
          <a:prstGeom prst="rect">
            <a:avLst/>
          </a:prstGeom>
          <a:noFill/>
        </p:spPr>
        <p:txBody>
          <a:bodyPr wrap="square" rtlCol="0">
            <a:spAutoFit/>
          </a:bodyPr>
          <a:lstStyle/>
          <a:p>
            <a:r>
              <a:rPr lang="en-US" altLang="zh-CN" sz="3200" dirty="0">
                <a:solidFill>
                  <a:srgbClr val="C00000"/>
                </a:solidFill>
              </a:rPr>
              <a:t>T2K</a:t>
            </a:r>
            <a:endParaRPr lang="zh-CN" altLang="en-US" sz="3200" dirty="0">
              <a:solidFill>
                <a:srgbClr val="C00000"/>
              </a:solidFill>
            </a:endParaRPr>
          </a:p>
        </p:txBody>
      </p:sp>
      <p:sp>
        <p:nvSpPr>
          <p:cNvPr id="11" name="Rectangle 2"/>
          <p:cNvSpPr txBox="1">
            <a:spLocks noChangeArrowheads="1"/>
          </p:cNvSpPr>
          <p:nvPr/>
        </p:nvSpPr>
        <p:spPr>
          <a:xfrm>
            <a:off x="628650" y="187327"/>
            <a:ext cx="7886700" cy="6817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zh-CN" altLang="en-US" baseline="-25000" dirty="0"/>
          </a:p>
        </p:txBody>
      </p:sp>
      <p:sp>
        <p:nvSpPr>
          <p:cNvPr id="12" name="TextBox 9"/>
          <p:cNvSpPr txBox="1"/>
          <p:nvPr/>
        </p:nvSpPr>
        <p:spPr>
          <a:xfrm>
            <a:off x="7970104" y="3528824"/>
            <a:ext cx="1090492" cy="584775"/>
          </a:xfrm>
          <a:prstGeom prst="rect">
            <a:avLst/>
          </a:prstGeom>
          <a:noFill/>
        </p:spPr>
        <p:txBody>
          <a:bodyPr wrap="square" rtlCol="0">
            <a:spAutoFit/>
          </a:bodyPr>
          <a:lstStyle/>
          <a:p>
            <a:r>
              <a:rPr lang="en-US" altLang="zh-CN" sz="3200" dirty="0">
                <a:solidFill>
                  <a:srgbClr val="C00000"/>
                </a:solidFill>
              </a:rPr>
              <a:t>DYB</a:t>
            </a:r>
            <a:endParaRPr lang="zh-CN" altLang="en-US" sz="3200" dirty="0">
              <a:solidFill>
                <a:srgbClr val="C00000"/>
              </a:solidFill>
            </a:endParaRPr>
          </a:p>
        </p:txBody>
      </p:sp>
    </p:spTree>
    <p:extLst>
      <p:ext uri="{BB962C8B-B14F-4D97-AF65-F5344CB8AC3E}">
        <p14:creationId xmlns:p14="http://schemas.microsoft.com/office/powerpoint/2010/main" val="3875603802"/>
      </p:ext>
    </p:extLst>
  </p:cSld>
  <p:clrMapOvr>
    <a:masterClrMapping/>
  </p:clrMapOvr>
  <p:transition spd="slow" advClick="0"/>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idx="4294967295"/>
          </p:nvPr>
        </p:nvSpPr>
        <p:spPr>
          <a:xfrm>
            <a:off x="539552" y="4938"/>
            <a:ext cx="8229600" cy="759766"/>
          </a:xfrm>
          <a:extLst/>
        </p:spPr>
        <p:txBody>
          <a:bodyPr>
            <a:normAutofit/>
          </a:bodyPr>
          <a:lstStyle/>
          <a:p>
            <a:pPr algn="ctr">
              <a:defRPr/>
            </a:pPr>
            <a:r>
              <a:rPr lang="zh-CN" altLang="en-US" sz="4000" b="1" dirty="0">
                <a:solidFill>
                  <a:srgbClr val="C00000"/>
                </a:solidFill>
                <a:latin typeface="Arial" panose="020B0604020202020204" pitchFamily="34" charset="0"/>
                <a:ea typeface="微软雅黑" panose="020B0503020204020204" pitchFamily="34" charset="-122"/>
              </a:rPr>
              <a:t>大亚湾反应堆中微子实验</a:t>
            </a:r>
          </a:p>
        </p:txBody>
      </p:sp>
      <p:pic>
        <p:nvPicPr>
          <p:cNvPr id="14339" name="Picture 7" descr="未命名"/>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963529" y="2685945"/>
            <a:ext cx="3481388" cy="273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8"/>
          <p:cNvSpPr>
            <a:spLocks noGrp="1" noChangeArrowheads="1"/>
          </p:cNvSpPr>
          <p:nvPr>
            <p:ph type="body" idx="4294967295"/>
          </p:nvPr>
        </p:nvSpPr>
        <p:spPr>
          <a:xfrm>
            <a:off x="261854" y="802436"/>
            <a:ext cx="8145167" cy="1846635"/>
          </a:xfrm>
        </p:spPr>
        <p:txBody>
          <a:bodyPr>
            <a:normAutofit/>
          </a:bodyPr>
          <a:lstStyle/>
          <a:p>
            <a:r>
              <a:rPr lang="zh-CN" altLang="en-US" sz="2400" b="1" dirty="0">
                <a:solidFill>
                  <a:schemeClr val="tx2">
                    <a:lumMod val="75000"/>
                  </a:schemeClr>
                </a:solidFill>
              </a:rPr>
              <a:t>大亚湾实验（</a:t>
            </a:r>
            <a:r>
              <a:rPr lang="en-US" altLang="zh-CN" sz="2400" b="1" dirty="0">
                <a:solidFill>
                  <a:schemeClr val="tx2">
                    <a:lumMod val="75000"/>
                  </a:schemeClr>
                </a:solidFill>
              </a:rPr>
              <a:t>2012</a:t>
            </a:r>
            <a:r>
              <a:rPr lang="zh-CN" altLang="en-US" sz="2400" b="1" dirty="0">
                <a:solidFill>
                  <a:schemeClr val="tx2">
                    <a:lumMod val="75000"/>
                  </a:schemeClr>
                </a:solidFill>
              </a:rPr>
              <a:t>年建成）目标为测量中微子</a:t>
            </a:r>
            <a:r>
              <a:rPr lang="zh-CN" altLang="en-US" sz="2400" b="1" dirty="0">
                <a:solidFill>
                  <a:srgbClr val="C00000"/>
                </a:solidFill>
              </a:rPr>
              <a:t>混合角</a:t>
            </a:r>
            <a:r>
              <a:rPr lang="en-US" altLang="zh-CN" sz="2400" b="1" dirty="0">
                <a:solidFill>
                  <a:srgbClr val="C00000"/>
                </a:solidFill>
                <a:latin typeface="Symbol" pitchFamily="18" charset="2"/>
              </a:rPr>
              <a:t>q</a:t>
            </a:r>
            <a:r>
              <a:rPr lang="en-US" altLang="zh-CN" sz="2400" b="1" baseline="-25000" dirty="0">
                <a:solidFill>
                  <a:srgbClr val="C00000"/>
                </a:solidFill>
              </a:rPr>
              <a:t>13 </a:t>
            </a:r>
            <a:r>
              <a:rPr lang="zh-CN" altLang="en-US" sz="2400" b="1" dirty="0">
                <a:solidFill>
                  <a:schemeClr val="tx2">
                    <a:lumMod val="75000"/>
                  </a:schemeClr>
                </a:solidFill>
              </a:rPr>
              <a:t>，精度国际最高。</a:t>
            </a:r>
            <a:endParaRPr lang="en-US" altLang="zh-CN" sz="2400" b="1" dirty="0">
              <a:solidFill>
                <a:schemeClr val="tx2">
                  <a:lumMod val="75000"/>
                </a:schemeClr>
              </a:solidFill>
            </a:endParaRPr>
          </a:p>
          <a:p>
            <a:r>
              <a:rPr lang="zh-CN" altLang="en-US" sz="2400" b="1" dirty="0">
                <a:solidFill>
                  <a:schemeClr val="tx2">
                    <a:lumMod val="75000"/>
                  </a:schemeClr>
                </a:solidFill>
              </a:rPr>
              <a:t>美国承担了约一半的探测器，</a:t>
            </a:r>
            <a:br>
              <a:rPr lang="en-US" altLang="zh-CN" sz="2400" b="1" dirty="0">
                <a:solidFill>
                  <a:schemeClr val="tx2">
                    <a:lumMod val="75000"/>
                  </a:schemeClr>
                </a:solidFill>
              </a:rPr>
            </a:br>
            <a:r>
              <a:rPr lang="zh-CN" altLang="en-US" sz="2400" b="1" dirty="0">
                <a:solidFill>
                  <a:schemeClr val="tx2">
                    <a:lumMod val="75000"/>
                  </a:schemeClr>
                </a:solidFill>
              </a:rPr>
              <a:t>俄、捷、港、台都有实质性贡献。</a:t>
            </a:r>
            <a:endParaRPr lang="en-US" altLang="zh-CN" sz="2400" b="1" dirty="0">
              <a:solidFill>
                <a:schemeClr val="tx2">
                  <a:lumMod val="75000"/>
                </a:schemeClr>
              </a:solidFill>
            </a:endParaRPr>
          </a:p>
        </p:txBody>
      </p:sp>
      <p:pic>
        <p:nvPicPr>
          <p:cNvPr id="14341" name="Picture 4" descr="20110811_1号厅水池注水"/>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081712" y="4733821"/>
            <a:ext cx="3062288" cy="2040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1712" y="1925563"/>
            <a:ext cx="3062288"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4344" name="矩形 7"/>
          <p:cNvSpPr>
            <a:spLocks noChangeArrowheads="1"/>
          </p:cNvSpPr>
          <p:nvPr/>
        </p:nvSpPr>
        <p:spPr bwMode="auto">
          <a:xfrm>
            <a:off x="35622" y="4823821"/>
            <a:ext cx="4968426" cy="1938992"/>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a:buFont typeface="Arial" pitchFamily="34" charset="0"/>
              <a:buChar char="•"/>
            </a:pPr>
            <a:r>
              <a:rPr lang="en-US" altLang="zh-CN" sz="2000">
                <a:latin typeface="黑体" pitchFamily="49" charset="-122"/>
                <a:ea typeface="黑体" pitchFamily="49" charset="-122"/>
              </a:rPr>
              <a:t>3000 </a:t>
            </a:r>
            <a:r>
              <a:rPr lang="zh-CN" altLang="en-US" sz="2000">
                <a:latin typeface="黑体" pitchFamily="49" charset="-122"/>
                <a:ea typeface="黑体" pitchFamily="49" charset="-122"/>
              </a:rPr>
              <a:t>米隧道</a:t>
            </a:r>
            <a:endParaRPr lang="en-US" altLang="zh-CN" sz="2000">
              <a:latin typeface="黑体" pitchFamily="49" charset="-122"/>
              <a:ea typeface="黑体" pitchFamily="49" charset="-122"/>
            </a:endParaRPr>
          </a:p>
          <a:p>
            <a:pPr marL="285750" indent="-285750">
              <a:buFont typeface="Arial" pitchFamily="34" charset="0"/>
              <a:buChar char="•"/>
            </a:pPr>
            <a:r>
              <a:rPr lang="en-US" altLang="zh-CN" sz="2000">
                <a:latin typeface="黑体" pitchFamily="49" charset="-122"/>
                <a:ea typeface="黑体" pitchFamily="49" charset="-122"/>
              </a:rPr>
              <a:t>5 </a:t>
            </a:r>
            <a:r>
              <a:rPr lang="zh-CN" altLang="en-US" sz="2000">
                <a:latin typeface="黑体" pitchFamily="49" charset="-122"/>
                <a:ea typeface="黑体" pitchFamily="49" charset="-122"/>
              </a:rPr>
              <a:t>个地下实验厅</a:t>
            </a:r>
            <a:endParaRPr lang="en-US" altLang="zh-CN" sz="2000">
              <a:latin typeface="黑体" pitchFamily="49" charset="-122"/>
              <a:ea typeface="黑体" pitchFamily="49" charset="-122"/>
            </a:endParaRPr>
          </a:p>
          <a:p>
            <a:pPr marL="285750" indent="-285750">
              <a:buFont typeface="Arial" pitchFamily="34" charset="0"/>
              <a:buChar char="•"/>
            </a:pPr>
            <a:r>
              <a:rPr lang="en-US" altLang="zh-CN" sz="2000">
                <a:latin typeface="黑体" pitchFamily="49" charset="-122"/>
                <a:ea typeface="黑体" pitchFamily="49" charset="-122"/>
              </a:rPr>
              <a:t>8 </a:t>
            </a:r>
            <a:r>
              <a:rPr lang="zh-CN" altLang="en-US" sz="2000">
                <a:latin typeface="黑体" pitchFamily="49" charset="-122"/>
                <a:ea typeface="黑体" pitchFamily="49" charset="-122"/>
              </a:rPr>
              <a:t>个 </a:t>
            </a:r>
            <a:r>
              <a:rPr lang="en-US" altLang="zh-CN" sz="2000">
                <a:latin typeface="黑体" pitchFamily="49" charset="-122"/>
                <a:ea typeface="黑体" pitchFamily="49" charset="-122"/>
              </a:rPr>
              <a:t>110 </a:t>
            </a:r>
            <a:r>
              <a:rPr lang="zh-CN" altLang="en-US" sz="2000">
                <a:latin typeface="黑体" pitchFamily="49" charset="-122"/>
                <a:ea typeface="黑体" pitchFamily="49" charset="-122"/>
              </a:rPr>
              <a:t>吨重的中微子探测器</a:t>
            </a:r>
            <a:endParaRPr lang="en-US" altLang="zh-CN" sz="2000">
              <a:latin typeface="黑体" pitchFamily="49" charset="-122"/>
              <a:ea typeface="黑体" pitchFamily="49" charset="-122"/>
            </a:endParaRPr>
          </a:p>
          <a:p>
            <a:pPr marL="285750" indent="-285750">
              <a:buFont typeface="Arial" pitchFamily="34" charset="0"/>
              <a:buChar char="•"/>
            </a:pPr>
            <a:r>
              <a:rPr lang="en-US" altLang="zh-CN" sz="2000">
                <a:latin typeface="黑体" pitchFamily="49" charset="-122"/>
                <a:ea typeface="黑体" pitchFamily="49" charset="-122"/>
              </a:rPr>
              <a:t>3 </a:t>
            </a:r>
            <a:r>
              <a:rPr lang="zh-CN" altLang="en-US" sz="2000">
                <a:latin typeface="黑体" pitchFamily="49" charset="-122"/>
                <a:ea typeface="黑体" pitchFamily="49" charset="-122"/>
              </a:rPr>
              <a:t>个水切伦科夫探测器</a:t>
            </a:r>
            <a:r>
              <a:rPr lang="en-US" altLang="zh-CN" sz="2000">
                <a:latin typeface="黑体" pitchFamily="49" charset="-122"/>
                <a:ea typeface="黑体" pitchFamily="49" charset="-122"/>
              </a:rPr>
              <a:t>(4400 </a:t>
            </a:r>
            <a:r>
              <a:rPr lang="zh-CN" altLang="en-US" sz="2000">
                <a:latin typeface="黑体" pitchFamily="49" charset="-122"/>
                <a:ea typeface="黑体" pitchFamily="49" charset="-122"/>
              </a:rPr>
              <a:t>吨纯净水）</a:t>
            </a:r>
            <a:endParaRPr lang="en-US" altLang="zh-CN" sz="2000">
              <a:latin typeface="黑体" pitchFamily="49" charset="-122"/>
              <a:ea typeface="黑体" pitchFamily="49" charset="-122"/>
            </a:endParaRPr>
          </a:p>
          <a:p>
            <a:pPr marL="285750" indent="-285750">
              <a:buFont typeface="Arial" pitchFamily="34" charset="0"/>
              <a:buChar char="•"/>
            </a:pPr>
            <a:r>
              <a:rPr lang="en-US" altLang="zh-CN" sz="2000">
                <a:latin typeface="黑体" pitchFamily="49" charset="-122"/>
                <a:ea typeface="黑体" pitchFamily="49" charset="-122"/>
              </a:rPr>
              <a:t>3200 m</a:t>
            </a:r>
            <a:r>
              <a:rPr lang="en-US" altLang="zh-CN" sz="2000" baseline="30000">
                <a:latin typeface="黑体" pitchFamily="49" charset="-122"/>
                <a:ea typeface="黑体" pitchFamily="49" charset="-122"/>
              </a:rPr>
              <a:t>2</a:t>
            </a:r>
            <a:r>
              <a:rPr lang="en-US" altLang="zh-CN" sz="2000">
                <a:latin typeface="黑体" pitchFamily="49" charset="-122"/>
                <a:ea typeface="黑体" pitchFamily="49" charset="-122"/>
              </a:rPr>
              <a:t> </a:t>
            </a:r>
            <a:r>
              <a:rPr lang="zh-CN" altLang="en-US" sz="2000">
                <a:latin typeface="黑体" pitchFamily="49" charset="-122"/>
                <a:ea typeface="黑体" pitchFamily="49" charset="-122"/>
              </a:rPr>
              <a:t>阻性板探测器</a:t>
            </a:r>
            <a:endParaRPr lang="en-US" altLang="zh-CN" sz="2000">
              <a:latin typeface="黑体" pitchFamily="49" charset="-122"/>
              <a:ea typeface="黑体" pitchFamily="49" charset="-122"/>
            </a:endParaRPr>
          </a:p>
          <a:p>
            <a:pPr marL="285750" indent="-285750">
              <a:buFont typeface="Arial" pitchFamily="34" charset="0"/>
              <a:buChar char="•"/>
            </a:pPr>
            <a:r>
              <a:rPr lang="en-US" altLang="zh-CN" sz="2000">
                <a:latin typeface="黑体" pitchFamily="49" charset="-122"/>
                <a:ea typeface="黑体" pitchFamily="49" charset="-122"/>
              </a:rPr>
              <a:t>8000 </a:t>
            </a:r>
            <a:r>
              <a:rPr lang="zh-CN" altLang="en-US" sz="2000">
                <a:latin typeface="黑体" pitchFamily="49" charset="-122"/>
                <a:ea typeface="黑体" pitchFamily="49" charset="-122"/>
              </a:rPr>
              <a:t>道电子学读出。</a:t>
            </a:r>
          </a:p>
        </p:txBody>
      </p:sp>
      <p:pic>
        <p:nvPicPr>
          <p:cNvPr id="4098" name="Picture 2" descr="D:\科普\精选照片\EH3_4_detector_diamond_IMG_2019.jpg"/>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35621" y="2609229"/>
            <a:ext cx="2880000" cy="2160000"/>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12"/>
          </p:nvPr>
        </p:nvSpPr>
        <p:spPr/>
        <p:txBody>
          <a:bodyPr/>
          <a:lstStyle/>
          <a:p>
            <a:fld id="{388DE409-4DD8-445D-B2DE-91D4FE41AAD9}" type="slidenum">
              <a:rPr lang="zh-CN" altLang="en-US" smtClean="0"/>
              <a:pPr/>
              <a:t>37</a:t>
            </a:fld>
            <a:endParaRPr lang="zh-CN" altLang="en-US" dirty="0"/>
          </a:p>
        </p:txBody>
      </p:sp>
    </p:spTree>
    <p:extLst>
      <p:ext uri="{BB962C8B-B14F-4D97-AF65-F5344CB8AC3E}">
        <p14:creationId xmlns:p14="http://schemas.microsoft.com/office/powerpoint/2010/main" val="421804102"/>
      </p:ext>
    </p:extLst>
  </p:cSld>
  <p:clrMapOvr>
    <a:masterClrMapping/>
  </p:clrMapOvr>
  <p:transition spd="slow" advClick="0"/>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628650" y="148690"/>
            <a:ext cx="7886700" cy="681796"/>
          </a:xfrm>
        </p:spPr>
        <p:txBody>
          <a:bodyPr/>
          <a:lstStyle/>
          <a:p>
            <a:r>
              <a:rPr lang="zh-CN" altLang="en-US" dirty="0"/>
              <a:t>隧道入口</a:t>
            </a:r>
          </a:p>
        </p:txBody>
      </p:sp>
      <p:sp>
        <p:nvSpPr>
          <p:cNvPr id="5" name="内容占位符 4"/>
          <p:cNvSpPr>
            <a:spLocks noGrp="1"/>
          </p:cNvSpPr>
          <p:nvPr>
            <p:ph idx="1"/>
          </p:nvPr>
        </p:nvSpPr>
        <p:spPr/>
        <p:txBody>
          <a:bodyPr/>
          <a:lstStyle/>
          <a:p>
            <a:endParaRPr lang="zh-CN" altLang="en-US"/>
          </a:p>
        </p:txBody>
      </p:sp>
      <p:pic>
        <p:nvPicPr>
          <p:cNvPr id="8" name="Picture 2" descr="D:\DayaWane\现场安装\现场照片\刘杰\DSC_5260-0-隧道入口.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59" y="754699"/>
            <a:ext cx="9158435" cy="609329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28650" y="1714815"/>
            <a:ext cx="1790387" cy="523220"/>
          </a:xfrm>
          <a:prstGeom prst="rect">
            <a:avLst/>
          </a:prstGeom>
          <a:noFill/>
        </p:spPr>
        <p:txBody>
          <a:bodyPr wrap="square" rtlCol="0">
            <a:spAutoFit/>
          </a:bodyPr>
          <a:lstStyle/>
          <a:p>
            <a:r>
              <a:rPr lang="zh-CN" altLang="en-US" sz="2800" dirty="0">
                <a:solidFill>
                  <a:schemeClr val="accent2"/>
                </a:solidFill>
                <a:latin typeface="微软雅黑" panose="020B0503020204020204" pitchFamily="34" charset="-122"/>
                <a:ea typeface="微软雅黑" panose="020B0503020204020204" pitchFamily="34" charset="-122"/>
              </a:rPr>
              <a:t>控制室</a:t>
            </a:r>
          </a:p>
        </p:txBody>
      </p:sp>
      <p:sp>
        <p:nvSpPr>
          <p:cNvPr id="10" name="TextBox 9"/>
          <p:cNvSpPr txBox="1"/>
          <p:nvPr/>
        </p:nvSpPr>
        <p:spPr>
          <a:xfrm>
            <a:off x="6133850" y="2560007"/>
            <a:ext cx="2855603" cy="584775"/>
          </a:xfrm>
          <a:prstGeom prst="rect">
            <a:avLst/>
          </a:prstGeom>
          <a:noFill/>
        </p:spPr>
        <p:txBody>
          <a:bodyPr wrap="square" rtlCol="0">
            <a:spAutoFit/>
          </a:bodyPr>
          <a:lstStyle/>
          <a:p>
            <a:r>
              <a:rPr lang="zh-CN" altLang="en-US" sz="3200" dirty="0">
                <a:solidFill>
                  <a:schemeClr val="accent2"/>
                </a:solidFill>
                <a:latin typeface="微软雅黑" panose="020B0503020204020204" pitchFamily="34" charset="-122"/>
                <a:ea typeface="微软雅黑" panose="020B0503020204020204" pitchFamily="34" charset="-122"/>
              </a:rPr>
              <a:t>地面安装大厅</a:t>
            </a:r>
          </a:p>
        </p:txBody>
      </p:sp>
    </p:spTree>
    <p:extLst>
      <p:ext uri="{BB962C8B-B14F-4D97-AF65-F5344CB8AC3E}">
        <p14:creationId xmlns:p14="http://schemas.microsoft.com/office/powerpoint/2010/main" val="6072289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内容占位符 2"/>
          <p:cNvSpPr>
            <a:spLocks noGrp="1"/>
          </p:cNvSpPr>
          <p:nvPr>
            <p:ph idx="4294967295"/>
          </p:nvPr>
        </p:nvSpPr>
        <p:spPr/>
        <p:txBody>
          <a:bodyPr/>
          <a:lstStyle/>
          <a:p>
            <a:endParaRPr lang="zh-CN" altLang="en-US">
              <a:ea typeface="黑体" panose="02010609060101010101" pitchFamily="49" charset="-122"/>
            </a:endParaRPr>
          </a:p>
        </p:txBody>
      </p:sp>
      <p:pic>
        <p:nvPicPr>
          <p:cNvPr id="18436" name="Picture 2" descr="D:\DayaWane\现场安装\现场照片\EH1 Waterfilling\Photo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88988"/>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灯片编号占位符 2"/>
          <p:cNvSpPr>
            <a:spLocks noGrp="1"/>
          </p:cNvSpPr>
          <p:nvPr>
            <p:ph type="sldNum" sz="quarter" idx="4294967295"/>
          </p:nvPr>
        </p:nvSpPr>
        <p:spPr/>
        <p:txBody>
          <a:bodyPr/>
          <a:lstStyle>
            <a:lvl1pPr eaLnBrk="0" hangingPunct="0">
              <a:defRPr sz="2000" b="1">
                <a:solidFill>
                  <a:srgbClr val="0000CC"/>
                </a:solidFill>
                <a:latin typeface="Times New Roman" panose="02020603050405020304" pitchFamily="18" charset="0"/>
                <a:ea typeface="宋体" panose="02010600030101010101" pitchFamily="2" charset="-122"/>
              </a:defRPr>
            </a:lvl1pPr>
            <a:lvl2pPr marL="742950" indent="-285750" eaLnBrk="0" hangingPunct="0">
              <a:defRPr sz="2000" b="1">
                <a:solidFill>
                  <a:srgbClr val="0000CC"/>
                </a:solidFill>
                <a:latin typeface="Times New Roman" panose="02020603050405020304" pitchFamily="18" charset="0"/>
                <a:ea typeface="宋体" panose="02010600030101010101" pitchFamily="2" charset="-122"/>
              </a:defRPr>
            </a:lvl2pPr>
            <a:lvl3pPr marL="1143000" indent="-228600" eaLnBrk="0" hangingPunct="0">
              <a:defRPr sz="2000" b="1">
                <a:solidFill>
                  <a:srgbClr val="0000CC"/>
                </a:solidFill>
                <a:latin typeface="Times New Roman" panose="02020603050405020304" pitchFamily="18" charset="0"/>
                <a:ea typeface="宋体" panose="02010600030101010101" pitchFamily="2" charset="-122"/>
              </a:defRPr>
            </a:lvl3pPr>
            <a:lvl4pPr marL="1600200" indent="-228600" eaLnBrk="0" hangingPunct="0">
              <a:defRPr sz="2000" b="1">
                <a:solidFill>
                  <a:srgbClr val="0000CC"/>
                </a:solidFill>
                <a:latin typeface="Times New Roman" panose="02020603050405020304" pitchFamily="18" charset="0"/>
                <a:ea typeface="宋体" panose="02010600030101010101" pitchFamily="2" charset="-122"/>
              </a:defRPr>
            </a:lvl4pPr>
            <a:lvl5pPr marL="2057400" indent="-228600" eaLnBrk="0" hangingPunct="0">
              <a:defRPr sz="2000" b="1">
                <a:solidFill>
                  <a:srgbClr val="0000CC"/>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lr>
                <a:srgbClr val="FF9900"/>
              </a:buClr>
              <a:buSzPct val="75000"/>
              <a:buFont typeface="Wingdings" panose="05000000000000000000" pitchFamily="2" charset="2"/>
              <a:defRPr sz="2000" b="1">
                <a:solidFill>
                  <a:srgbClr val="0000CC"/>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lr>
                <a:srgbClr val="FF9900"/>
              </a:buClr>
              <a:buSzPct val="75000"/>
              <a:buFont typeface="Wingdings" panose="05000000000000000000" pitchFamily="2" charset="2"/>
              <a:defRPr sz="2000" b="1">
                <a:solidFill>
                  <a:srgbClr val="0000CC"/>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lr>
                <a:srgbClr val="FF9900"/>
              </a:buClr>
              <a:buSzPct val="75000"/>
              <a:buFont typeface="Wingdings" panose="05000000000000000000" pitchFamily="2" charset="2"/>
              <a:defRPr sz="2000" b="1">
                <a:solidFill>
                  <a:srgbClr val="0000CC"/>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lr>
                <a:srgbClr val="FF9900"/>
              </a:buClr>
              <a:buSzPct val="75000"/>
              <a:buFont typeface="Wingdings" panose="05000000000000000000" pitchFamily="2" charset="2"/>
              <a:defRPr sz="2000" b="1">
                <a:solidFill>
                  <a:srgbClr val="0000CC"/>
                </a:solidFill>
                <a:latin typeface="Times New Roman" panose="02020603050405020304" pitchFamily="18" charset="0"/>
                <a:ea typeface="宋体" panose="02010600030101010101" pitchFamily="2" charset="-122"/>
              </a:defRPr>
            </a:lvl9pPr>
          </a:lstStyle>
          <a:p>
            <a:pPr eaLnBrk="1" hangingPunct="1"/>
            <a:fld id="{420930EA-96EF-4FC6-B7DD-7F43AAC92293}" type="slidenum">
              <a:rPr lang="en-US" altLang="zh-CN" sz="1400" b="0">
                <a:solidFill>
                  <a:schemeClr val="tx1"/>
                </a:solidFill>
                <a:latin typeface="Arial" panose="020B0604020202020204" pitchFamily="34" charset="0"/>
              </a:rPr>
              <a:pPr eaLnBrk="1" hangingPunct="1"/>
              <a:t>39</a:t>
            </a:fld>
            <a:endParaRPr lang="en-US" altLang="zh-CN" sz="1400" b="0">
              <a:solidFill>
                <a:schemeClr val="tx1"/>
              </a:solidFill>
              <a:latin typeface="Arial" panose="020B0604020202020204" pitchFamily="34" charset="0"/>
            </a:endParaRPr>
          </a:p>
        </p:txBody>
      </p:sp>
      <p:sp>
        <p:nvSpPr>
          <p:cNvPr id="6" name="TextBox 4"/>
          <p:cNvSpPr txBox="1">
            <a:spLocks noChangeArrowheads="1"/>
          </p:cNvSpPr>
          <p:nvPr/>
        </p:nvSpPr>
        <p:spPr bwMode="auto">
          <a:xfrm>
            <a:off x="323850" y="141288"/>
            <a:ext cx="84963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6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在水池内安装电缆、气管与自动刻度装置</a:t>
            </a:r>
          </a:p>
        </p:txBody>
      </p:sp>
      <p:sp>
        <p:nvSpPr>
          <p:cNvPr id="2" name="日期占位符 1"/>
          <p:cNvSpPr>
            <a:spLocks noGrp="1"/>
          </p:cNvSpPr>
          <p:nvPr>
            <p:ph type="dt" sz="half" idx="10"/>
          </p:nvPr>
        </p:nvSpPr>
        <p:spPr/>
        <p:txBody>
          <a:bodyPr/>
          <a:lstStyle/>
          <a:p>
            <a:r>
              <a:rPr lang="en-US" altLang="zh-CN"/>
              <a:t>2013-10-18</a:t>
            </a:r>
            <a:endParaRPr lang="zh-CN" altLang="en-US"/>
          </a:p>
        </p:txBody>
      </p:sp>
    </p:spTree>
    <p:extLst>
      <p:ext uri="{BB962C8B-B14F-4D97-AF65-F5344CB8AC3E}">
        <p14:creationId xmlns:p14="http://schemas.microsoft.com/office/powerpoint/2010/main" val="1108684112"/>
      </p:ext>
    </p:extLst>
  </p:cSld>
  <p:clrMapOvr>
    <a:masterClrMapping/>
  </p:clrMapOvr>
  <p:transition spd="slow" advClick="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2288074E-0DA1-418E-AAEF-1795327B75EB}"/>
              </a:ext>
            </a:extLst>
          </p:cNvPr>
          <p:cNvSpPr>
            <a:spLocks noGrp="1"/>
          </p:cNvSpPr>
          <p:nvPr>
            <p:ph type="sldNum" sz="quarter" idx="12"/>
          </p:nvPr>
        </p:nvSpPr>
        <p:spPr/>
        <p:txBody>
          <a:bodyPr/>
          <a:lstStyle/>
          <a:p>
            <a:fld id="{388DE409-4DD8-445D-B2DE-91D4FE41AAD9}" type="slidenum">
              <a:rPr lang="zh-CN" altLang="en-US" smtClean="0"/>
              <a:pPr/>
              <a:t>4</a:t>
            </a:fld>
            <a:endParaRPr lang="zh-CN" altLang="en-US" dirty="0"/>
          </a:p>
        </p:txBody>
      </p:sp>
      <p:pic>
        <p:nvPicPr>
          <p:cNvPr id="5" name="图片 4">
            <a:extLst>
              <a:ext uri="{FF2B5EF4-FFF2-40B4-BE49-F238E27FC236}">
                <a16:creationId xmlns:a16="http://schemas.microsoft.com/office/drawing/2014/main" id="{ABE0AEE0-2CCF-4859-88A5-C2E5FD42AF4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528225"/>
            <a:ext cx="7630160" cy="4320039"/>
          </a:xfrm>
          <a:prstGeom prst="rect">
            <a:avLst/>
          </a:prstGeom>
        </p:spPr>
      </p:pic>
      <p:sp>
        <p:nvSpPr>
          <p:cNvPr id="2" name="标题 1">
            <a:extLst>
              <a:ext uri="{FF2B5EF4-FFF2-40B4-BE49-F238E27FC236}">
                <a16:creationId xmlns:a16="http://schemas.microsoft.com/office/drawing/2014/main" id="{E33FB5DD-1CA8-450F-9C4A-810EB9D137C8}"/>
              </a:ext>
            </a:extLst>
          </p:cNvPr>
          <p:cNvSpPr>
            <a:spLocks noGrp="1"/>
          </p:cNvSpPr>
          <p:nvPr>
            <p:ph type="title"/>
          </p:nvPr>
        </p:nvSpPr>
        <p:spPr/>
        <p:txBody>
          <a:bodyPr/>
          <a:lstStyle/>
          <a:p>
            <a:r>
              <a:rPr lang="zh-CN" altLang="en-US" dirty="0"/>
              <a:t>新 闻</a:t>
            </a:r>
          </a:p>
        </p:txBody>
      </p:sp>
      <p:sp>
        <p:nvSpPr>
          <p:cNvPr id="7" name="矩形 6">
            <a:extLst>
              <a:ext uri="{FF2B5EF4-FFF2-40B4-BE49-F238E27FC236}">
                <a16:creationId xmlns:a16="http://schemas.microsoft.com/office/drawing/2014/main" id="{A737DC98-76CA-45CE-A419-ED7B5E350D08}"/>
              </a:ext>
            </a:extLst>
          </p:cNvPr>
          <p:cNvSpPr/>
          <p:nvPr/>
        </p:nvSpPr>
        <p:spPr>
          <a:xfrm>
            <a:off x="550462" y="5513434"/>
            <a:ext cx="7079698" cy="954107"/>
          </a:xfrm>
          <a:prstGeom prst="rect">
            <a:avLst/>
          </a:prstGeom>
          <a:ln>
            <a:solidFill>
              <a:schemeClr val="tx2"/>
            </a:solidFill>
          </a:ln>
        </p:spPr>
        <p:txBody>
          <a:bodyPr wrap="square">
            <a:spAutoFit/>
          </a:bodyPr>
          <a:lstStyle/>
          <a:p>
            <a:pPr algn="ctr">
              <a:spcAft>
                <a:spcPts val="0"/>
              </a:spcAft>
            </a:pPr>
            <a:r>
              <a:rPr lang="en-US" altLang="zh-CN" sz="2800" b="1" kern="100"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800" b="1" kern="100" dirty="0">
                <a:latin typeface="微软雅黑" panose="020B0503020204020204" pitchFamily="34" charset="-122"/>
                <a:ea typeface="微软雅黑" panose="020B0503020204020204" pitchFamily="34" charset="-122"/>
                <a:cs typeface="Times New Roman" panose="02020603050405020304" pitchFamily="18" charset="0"/>
              </a:rPr>
              <a:t>科技日报</a:t>
            </a:r>
            <a:r>
              <a:rPr lang="en-US" altLang="zh-CN" sz="2800" b="1" kern="100"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2800" b="1" kern="100" dirty="0">
                <a:latin typeface="微软雅黑" panose="020B0503020204020204" pitchFamily="34" charset="-122"/>
                <a:ea typeface="微软雅黑" panose="020B0503020204020204" pitchFamily="34" charset="-122"/>
                <a:cs typeface="Times New Roman" panose="02020603050405020304" pitchFamily="18" charset="0"/>
              </a:rPr>
              <a:t>研究显示正反中微子行为不同</a:t>
            </a:r>
            <a:endParaRPr lang="zh-CN" altLang="zh-CN" sz="2800" kern="100" dirty="0">
              <a:latin typeface="微软雅黑" panose="020B0503020204020204" pitchFamily="34" charset="-122"/>
              <a:ea typeface="微软雅黑" panose="020B0503020204020204" pitchFamily="34" charset="-122"/>
              <a:cs typeface="Times New Roman" panose="02020603050405020304" pitchFamily="18" charset="0"/>
            </a:endParaRPr>
          </a:p>
          <a:p>
            <a:pPr algn="ctr">
              <a:spcAft>
                <a:spcPts val="0"/>
              </a:spcAft>
            </a:pPr>
            <a:r>
              <a:rPr lang="zh-CN" altLang="zh-CN" sz="2800" b="1" kern="100" dirty="0">
                <a:latin typeface="微软雅黑" panose="020B0503020204020204" pitchFamily="34" charset="-122"/>
                <a:ea typeface="微软雅黑" panose="020B0503020204020204" pitchFamily="34" charset="-122"/>
                <a:cs typeface="Times New Roman" panose="02020603050405020304" pitchFamily="18" charset="0"/>
              </a:rPr>
              <a:t>专家称：宇宙为何由物质主导</a:t>
            </a:r>
            <a:r>
              <a:rPr lang="zh-CN" altLang="zh-CN" sz="2800" b="1"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或</a:t>
            </a:r>
            <a:r>
              <a:rPr lang="zh-CN" altLang="zh-CN" sz="2800" b="1" kern="100" dirty="0">
                <a:latin typeface="微软雅黑" panose="020B0503020204020204" pitchFamily="34" charset="-122"/>
                <a:ea typeface="微软雅黑" panose="020B0503020204020204" pitchFamily="34" charset="-122"/>
                <a:cs typeface="Times New Roman" panose="02020603050405020304" pitchFamily="18" charset="0"/>
              </a:rPr>
              <a:t>得解</a:t>
            </a:r>
            <a:endParaRPr lang="zh-CN" altLang="zh-CN" sz="2800" kern="100" dirty="0">
              <a:latin typeface="微软雅黑" panose="020B0503020204020204" pitchFamily="34" charset="-122"/>
              <a:ea typeface="微软雅黑" panose="020B0503020204020204" pitchFamily="34" charset="-122"/>
              <a:cs typeface="Times New Roman" panose="02020603050405020304" pitchFamily="18" charset="0"/>
            </a:endParaRPr>
          </a:p>
        </p:txBody>
      </p:sp>
      <p:cxnSp>
        <p:nvCxnSpPr>
          <p:cNvPr id="9" name="直接连接符 8">
            <a:extLst>
              <a:ext uri="{FF2B5EF4-FFF2-40B4-BE49-F238E27FC236}">
                <a16:creationId xmlns:a16="http://schemas.microsoft.com/office/drawing/2014/main" id="{B7EC434F-398A-449D-9814-0E93D7DF04F9}"/>
              </a:ext>
            </a:extLst>
          </p:cNvPr>
          <p:cNvCxnSpPr/>
          <p:nvPr/>
        </p:nvCxnSpPr>
        <p:spPr>
          <a:xfrm>
            <a:off x="2275840" y="4541520"/>
            <a:ext cx="29057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27656" name="Picture 8" descr="See the source image">
            <a:extLst>
              <a:ext uri="{FF2B5EF4-FFF2-40B4-BE49-F238E27FC236}">
                <a16:creationId xmlns:a16="http://schemas.microsoft.com/office/drawing/2014/main" id="{6E203ACC-AD74-4B13-B550-8D29CA9CBFFF}"/>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p:blipFill>
        <p:spPr bwMode="auto">
          <a:xfrm>
            <a:off x="5181601" y="3726128"/>
            <a:ext cx="1361440" cy="128275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See the source image">
            <a:extLst>
              <a:ext uri="{FF2B5EF4-FFF2-40B4-BE49-F238E27FC236}">
                <a16:creationId xmlns:a16="http://schemas.microsoft.com/office/drawing/2014/main" id="{CA57BE47-97E0-49A4-A57B-1EA8EF2F93D8}"/>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7630160" y="5189162"/>
            <a:ext cx="1300173" cy="1197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92450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标题 1"/>
          <p:cNvSpPr>
            <a:spLocks noGrp="1"/>
          </p:cNvSpPr>
          <p:nvPr>
            <p:ph type="title"/>
          </p:nvPr>
        </p:nvSpPr>
        <p:spPr/>
        <p:txBody>
          <a:bodyPr>
            <a:normAutofit/>
          </a:bodyPr>
          <a:lstStyle/>
          <a:p>
            <a:endParaRPr lang="zh-CN" altLang="en-US"/>
          </a:p>
        </p:txBody>
      </p:sp>
      <p:pic>
        <p:nvPicPr>
          <p:cNvPr id="20483" name="Picture 15" descr="D:\DayaWane\现场安装\现场照片\EH1 Waterfilling\IMGP029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113"/>
            <a:ext cx="9144000"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Box 2"/>
          <p:cNvSpPr txBox="1">
            <a:spLocks noChangeArrowheads="1"/>
          </p:cNvSpPr>
          <p:nvPr/>
        </p:nvSpPr>
        <p:spPr bwMode="auto">
          <a:xfrm>
            <a:off x="3492500" y="119063"/>
            <a:ext cx="55435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6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水池内灌入</a:t>
            </a:r>
            <a:r>
              <a:rPr lang="en-US" altLang="zh-CN" sz="36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1300</a:t>
            </a:r>
            <a:r>
              <a:rPr lang="zh-CN" altLang="en-US" sz="36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吨纯净水</a:t>
            </a:r>
            <a:endParaRPr lang="en-US" altLang="zh-CN" sz="36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eaLnBrk="1" hangingPunct="1"/>
            <a:r>
              <a:rPr lang="zh-CN" altLang="en-US" sz="36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上、下、四周各</a:t>
            </a:r>
            <a:r>
              <a:rPr lang="en-US" altLang="zh-CN" sz="36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2.5</a:t>
            </a:r>
            <a:r>
              <a:rPr lang="zh-CN" altLang="en-US" sz="36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米的水</a:t>
            </a:r>
          </a:p>
        </p:txBody>
      </p:sp>
      <p:sp>
        <p:nvSpPr>
          <p:cNvPr id="2" name="日期占位符 1"/>
          <p:cNvSpPr>
            <a:spLocks noGrp="1"/>
          </p:cNvSpPr>
          <p:nvPr>
            <p:ph type="dt" sz="quarter" idx="4294967295"/>
          </p:nvPr>
        </p:nvSpPr>
        <p:spPr>
          <a:xfrm>
            <a:off x="179512" y="6567876"/>
            <a:ext cx="2133600" cy="216024"/>
          </a:xfrm>
          <a:prstGeom prst="rect">
            <a:avLst/>
          </a:prstGeom>
        </p:spPr>
        <p:txBody>
          <a:bodyPr/>
          <a:lstStyle/>
          <a:p>
            <a:pPr>
              <a:defRPr/>
            </a:pPr>
            <a:r>
              <a:rPr lang="en-US" altLang="zh-CN"/>
              <a:t>2013-10-18</a:t>
            </a:r>
            <a:endParaRPr lang="zh-CN" altLang="en-US"/>
          </a:p>
        </p:txBody>
      </p:sp>
    </p:spTree>
    <p:extLst>
      <p:ext uri="{BB962C8B-B14F-4D97-AF65-F5344CB8AC3E}">
        <p14:creationId xmlns:p14="http://schemas.microsoft.com/office/powerpoint/2010/main" val="23045511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T2K</a:t>
            </a:r>
            <a:r>
              <a:rPr lang="zh-CN" altLang="en-US" dirty="0"/>
              <a:t>发现</a:t>
            </a:r>
            <a:r>
              <a:rPr lang="en-US" altLang="zh-CN" dirty="0"/>
              <a:t>theta13</a:t>
            </a:r>
            <a:r>
              <a:rPr lang="zh-CN" altLang="en-US" dirty="0"/>
              <a:t>较大迹象</a:t>
            </a:r>
          </a:p>
        </p:txBody>
      </p:sp>
      <p:sp>
        <p:nvSpPr>
          <p:cNvPr id="3" name="内容占位符 2"/>
          <p:cNvSpPr>
            <a:spLocks noGrp="1"/>
          </p:cNvSpPr>
          <p:nvPr>
            <p:ph idx="1"/>
          </p:nvPr>
        </p:nvSpPr>
        <p:spPr>
          <a:xfrm>
            <a:off x="628650" y="1069216"/>
            <a:ext cx="8288613" cy="4995863"/>
          </a:xfrm>
        </p:spPr>
        <p:txBody>
          <a:bodyPr>
            <a:normAutofit/>
          </a:bodyPr>
          <a:lstStyle/>
          <a:p>
            <a:r>
              <a:rPr lang="en-US" altLang="zh-CN" sz="2400" dirty="0"/>
              <a:t>2011</a:t>
            </a:r>
            <a:r>
              <a:rPr lang="zh-CN" altLang="en-US" sz="2400" dirty="0"/>
              <a:t>年</a:t>
            </a:r>
            <a:r>
              <a:rPr lang="en-US" altLang="zh-CN" sz="2400" dirty="0"/>
              <a:t>6</a:t>
            </a:r>
            <a:r>
              <a:rPr lang="zh-CN" altLang="en-US" sz="2400" dirty="0"/>
              <a:t>月</a:t>
            </a:r>
            <a:r>
              <a:rPr lang="en-US" altLang="zh-CN" sz="2400" dirty="0"/>
              <a:t>15</a:t>
            </a:r>
            <a:r>
              <a:rPr lang="zh-CN" altLang="en-US" sz="2400" dirty="0"/>
              <a:t>日，日本</a:t>
            </a:r>
            <a:r>
              <a:rPr lang="en-US" altLang="zh-CN" sz="2400" dirty="0"/>
              <a:t>T2K</a:t>
            </a:r>
            <a:r>
              <a:rPr lang="zh-CN" altLang="en-US" sz="2400" dirty="0"/>
              <a:t>实验宣布探测到</a:t>
            </a:r>
            <a:r>
              <a:rPr lang="en-US" altLang="zh-CN" sz="2400" dirty="0"/>
              <a:t>6</a:t>
            </a:r>
            <a:r>
              <a:rPr lang="zh-CN" altLang="en-US" sz="2400" dirty="0"/>
              <a:t>个电子中微子</a:t>
            </a:r>
            <a:endParaRPr lang="en-US" altLang="zh-CN" sz="2400" dirty="0"/>
          </a:p>
          <a:p>
            <a:r>
              <a:rPr lang="en-US" altLang="zh-CN" sz="2400" dirty="0"/>
              <a:t>3.11</a:t>
            </a:r>
            <a:r>
              <a:rPr lang="zh-CN" altLang="en-US" sz="2400" dirty="0"/>
              <a:t>地震</a:t>
            </a:r>
          </a:p>
        </p:txBody>
      </p:sp>
      <p:sp>
        <p:nvSpPr>
          <p:cNvPr id="4" name="灯片编号占位符 3"/>
          <p:cNvSpPr>
            <a:spLocks noGrp="1"/>
          </p:cNvSpPr>
          <p:nvPr>
            <p:ph type="sldNum" sz="quarter" idx="12"/>
          </p:nvPr>
        </p:nvSpPr>
        <p:spPr/>
        <p:txBody>
          <a:bodyPr/>
          <a:lstStyle/>
          <a:p>
            <a:fld id="{388DE409-4DD8-445D-B2DE-91D4FE41AAD9}" type="slidenum">
              <a:rPr lang="zh-CN" altLang="en-US" smtClean="0"/>
              <a:pPr/>
              <a:t>41</a:t>
            </a:fld>
            <a:endParaRPr lang="zh-CN" altLang="en-US" dirty="0"/>
          </a:p>
        </p:txBody>
      </p:sp>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9338"/>
          <a:stretch/>
        </p:blipFill>
        <p:spPr bwMode="auto">
          <a:xfrm>
            <a:off x="3486150" y="2065510"/>
            <a:ext cx="5431113" cy="4571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965464"/>
            <a:ext cx="3562350" cy="4772025"/>
          </a:xfrm>
          <a:prstGeom prst="rect">
            <a:avLst/>
          </a:prstGeom>
        </p:spPr>
      </p:pic>
      <p:cxnSp>
        <p:nvCxnSpPr>
          <p:cNvPr id="8" name="直接连接符 7"/>
          <p:cNvCxnSpPr/>
          <p:nvPr/>
        </p:nvCxnSpPr>
        <p:spPr>
          <a:xfrm>
            <a:off x="4130311" y="3167095"/>
            <a:ext cx="4586288"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4182565" y="4395021"/>
            <a:ext cx="4586288"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4303332" y="2766985"/>
            <a:ext cx="1570694" cy="400110"/>
          </a:xfrm>
          <a:prstGeom prst="rect">
            <a:avLst/>
          </a:prstGeom>
          <a:noFill/>
        </p:spPr>
        <p:txBody>
          <a:bodyPr wrap="square" rtlCol="0">
            <a:spAutoFit/>
          </a:bodyPr>
          <a:lstStyle/>
          <a:p>
            <a:r>
              <a:rPr lang="zh-CN" altLang="en-US" sz="2000" b="1" dirty="0">
                <a:solidFill>
                  <a:srgbClr val="C00000"/>
                </a:solidFill>
                <a:latin typeface="微软雅黑" panose="020B0503020204020204" pitchFamily="34" charset="-122"/>
                <a:ea typeface="微软雅黑" panose="020B0503020204020204" pitchFamily="34" charset="-122"/>
              </a:rPr>
              <a:t>设计灵敏度</a:t>
            </a:r>
          </a:p>
        </p:txBody>
      </p:sp>
      <p:sp>
        <p:nvSpPr>
          <p:cNvPr id="11" name="文本框 10"/>
          <p:cNvSpPr txBox="1"/>
          <p:nvPr/>
        </p:nvSpPr>
        <p:spPr>
          <a:xfrm>
            <a:off x="4303332" y="3916676"/>
            <a:ext cx="1570694" cy="400110"/>
          </a:xfrm>
          <a:prstGeom prst="rect">
            <a:avLst/>
          </a:prstGeom>
          <a:noFill/>
        </p:spPr>
        <p:txBody>
          <a:bodyPr wrap="square" rtlCol="0">
            <a:spAutoFit/>
          </a:bodyPr>
          <a:lstStyle/>
          <a:p>
            <a:r>
              <a:rPr lang="zh-CN" altLang="en-US" sz="2000" b="1" dirty="0">
                <a:solidFill>
                  <a:srgbClr val="C00000"/>
                </a:solidFill>
                <a:latin typeface="微软雅黑" panose="020B0503020204020204" pitchFamily="34" charset="-122"/>
                <a:ea typeface="微软雅黑" panose="020B0503020204020204" pitchFamily="34" charset="-122"/>
              </a:rPr>
              <a:t>实际值</a:t>
            </a:r>
          </a:p>
        </p:txBody>
      </p:sp>
    </p:spTree>
    <p:extLst>
      <p:ext uri="{BB962C8B-B14F-4D97-AF65-F5344CB8AC3E}">
        <p14:creationId xmlns:p14="http://schemas.microsoft.com/office/powerpoint/2010/main" val="22453063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58800" y="187326"/>
            <a:ext cx="8270240" cy="750215"/>
          </a:xfrm>
        </p:spPr>
        <p:txBody>
          <a:bodyPr>
            <a:normAutofit/>
          </a:bodyPr>
          <a:lstStyle/>
          <a:p>
            <a:r>
              <a:rPr lang="en-US" altLang="zh-CN" dirty="0"/>
              <a:t>2012</a:t>
            </a:r>
            <a:r>
              <a:rPr lang="zh-CN" altLang="en-US" dirty="0"/>
              <a:t>年大亚湾发现第三种振荡模式</a:t>
            </a:r>
          </a:p>
        </p:txBody>
      </p:sp>
      <mc:AlternateContent xmlns:mc="http://schemas.openxmlformats.org/markup-compatibility/2006">
        <mc:Choice xmlns:a14="http://schemas.microsoft.com/office/drawing/2010/main" Requires="a14">
          <p:sp>
            <p:nvSpPr>
              <p:cNvPr id="3" name="内容占位符 2"/>
              <p:cNvSpPr>
                <a:spLocks noGrp="1"/>
              </p:cNvSpPr>
              <p:nvPr>
                <p:ph idx="1"/>
              </p:nvPr>
            </p:nvSpPr>
            <p:spPr>
              <a:xfrm>
                <a:off x="289315" y="4226180"/>
                <a:ext cx="5542525" cy="2207157"/>
              </a:xfrm>
            </p:spPr>
            <p:txBody>
              <a:bodyPr>
                <a:noAutofit/>
              </a:bodyPr>
              <a:lstStyle/>
              <a:p>
                <a:pPr>
                  <a:spcAft>
                    <a:spcPts val="600"/>
                  </a:spcAft>
                </a:pPr>
                <a:r>
                  <a:rPr lang="en-US" altLang="zh-CN" sz="2400" b="1" dirty="0"/>
                  <a:t>CP</a:t>
                </a:r>
                <a:r>
                  <a:rPr lang="zh-CN" altLang="en-US" sz="2400" b="1" dirty="0"/>
                  <a:t>破坏大小：</a:t>
                </a:r>
                <a:r>
                  <a:rPr lang="en-US" altLang="zh-CN" sz="2400" b="1" dirty="0"/>
                  <a:t> </a:t>
                </a:r>
                <a14:m>
                  <m:oMath xmlns:m="http://schemas.openxmlformats.org/officeDocument/2006/math">
                    <m:r>
                      <a:rPr lang="en-US" altLang="zh-CN" sz="2400" b="1" i="1" smtClean="0">
                        <a:latin typeface="Cambria Math" panose="02040503050406030204" pitchFamily="18" charset="0"/>
                        <a:ea typeface="Cambria Math" panose="02040503050406030204" pitchFamily="18" charset="0"/>
                      </a:rPr>
                      <m:t>∆</m:t>
                    </m:r>
                    <m:r>
                      <a:rPr lang="en-US" altLang="zh-CN" sz="2400" b="1" i="1" smtClean="0">
                        <a:latin typeface="Cambria Math" panose="02040503050406030204" pitchFamily="18" charset="0"/>
                        <a:ea typeface="Cambria Math" panose="02040503050406030204" pitchFamily="18" charset="0"/>
                      </a:rPr>
                      <m:t>𝑷</m:t>
                    </m:r>
                    <m:r>
                      <a:rPr lang="en-US" altLang="zh-CN" sz="2400" b="1" i="1" smtClean="0">
                        <a:latin typeface="Cambria Math" panose="02040503050406030204" pitchFamily="18" charset="0"/>
                        <a:ea typeface="Cambria Math" panose="02040503050406030204" pitchFamily="18" charset="0"/>
                      </a:rPr>
                      <m:t>∝</m:t>
                    </m:r>
                    <m:r>
                      <a:rPr lang="en-US" altLang="zh-CN" sz="2400" b="1" i="1" smtClean="0">
                        <a:latin typeface="Cambria Math" panose="02040503050406030204" pitchFamily="18" charset="0"/>
                        <a:ea typeface="Cambria Math" panose="02040503050406030204" pitchFamily="18" charset="0"/>
                      </a:rPr>
                      <m:t>𝑱</m:t>
                    </m:r>
                    <m:r>
                      <a:rPr lang="zh-CN" altLang="en-US" sz="2400" b="1" i="1" smtClean="0">
                        <a:latin typeface="Cambria Math" panose="02040503050406030204" pitchFamily="18" charset="0"/>
                        <a:ea typeface="Cambria Math" panose="02040503050406030204" pitchFamily="18" charset="0"/>
                      </a:rPr>
                      <m:t>＝</m:t>
                    </m:r>
                  </m:oMath>
                </a14:m>
                <a:br>
                  <a:rPr lang="en-US" altLang="zh-CN" sz="2400" b="1" i="1" dirty="0">
                    <a:latin typeface="Cambria Math" panose="02040503050406030204" pitchFamily="18" charset="0"/>
                    <a:ea typeface="Cambria Math" panose="02040503050406030204" pitchFamily="18" charset="0"/>
                  </a:rPr>
                </a:br>
                <a14:m>
                  <m:oMath xmlns:m="http://schemas.openxmlformats.org/officeDocument/2006/math">
                    <m:func>
                      <m:funcPr>
                        <m:ctrlPr>
                          <a:rPr lang="en-US" altLang="zh-CN" sz="2400" b="1" i="1" smtClean="0">
                            <a:latin typeface="Cambria Math" panose="02040503050406030204" pitchFamily="18" charset="0"/>
                            <a:ea typeface="Cambria Math" panose="02040503050406030204" pitchFamily="18" charset="0"/>
                          </a:rPr>
                        </m:ctrlPr>
                      </m:funcPr>
                      <m:fName>
                        <m:r>
                          <m:rPr>
                            <m:sty m:val="p"/>
                          </m:rPr>
                          <a:rPr lang="en-US" altLang="zh-CN" sz="2400" b="0" i="0" smtClean="0">
                            <a:latin typeface="Cambria Math" panose="02040503050406030204" pitchFamily="18" charset="0"/>
                            <a:ea typeface="Cambria Math" panose="02040503050406030204" pitchFamily="18" charset="0"/>
                          </a:rPr>
                          <m:t>sin</m:t>
                        </m:r>
                      </m:fName>
                      <m:e>
                        <m:r>
                          <a:rPr lang="en-US" altLang="zh-CN" sz="2400" b="1" i="1" smtClean="0">
                            <a:latin typeface="Cambria Math" panose="02040503050406030204" pitchFamily="18" charset="0"/>
                            <a:ea typeface="Cambria Math" panose="02040503050406030204" pitchFamily="18" charset="0"/>
                          </a:rPr>
                          <m:t>𝟐</m:t>
                        </m:r>
                        <m:sSub>
                          <m:sSubPr>
                            <m:ctrlPr>
                              <a:rPr lang="en-US" altLang="zh-CN" sz="2400" b="1" i="1" smtClean="0">
                                <a:latin typeface="Cambria Math" panose="02040503050406030204" pitchFamily="18" charset="0"/>
                                <a:ea typeface="Cambria Math" panose="02040503050406030204" pitchFamily="18" charset="0"/>
                              </a:rPr>
                            </m:ctrlPr>
                          </m:sSubPr>
                          <m:e>
                            <m:r>
                              <a:rPr lang="zh-CN" altLang="en-US" sz="2400" b="1" i="1" smtClean="0">
                                <a:latin typeface="Cambria Math" panose="02040503050406030204" pitchFamily="18" charset="0"/>
                                <a:ea typeface="Cambria Math" panose="02040503050406030204" pitchFamily="18" charset="0"/>
                              </a:rPr>
                              <m:t>𝜽</m:t>
                            </m:r>
                          </m:e>
                          <m:sub>
                            <m:r>
                              <a:rPr lang="en-US" altLang="zh-CN" sz="2400" b="1" i="1" smtClean="0">
                                <a:latin typeface="Cambria Math" panose="02040503050406030204" pitchFamily="18" charset="0"/>
                                <a:ea typeface="Cambria Math" panose="02040503050406030204" pitchFamily="18" charset="0"/>
                              </a:rPr>
                              <m:t>𝟏𝟐</m:t>
                            </m:r>
                          </m:sub>
                        </m:sSub>
                      </m:e>
                    </m:func>
                    <m:func>
                      <m:funcPr>
                        <m:ctrlPr>
                          <a:rPr lang="en-US" altLang="zh-CN" sz="2400" b="1" i="1">
                            <a:latin typeface="Cambria Math" panose="02040503050406030204" pitchFamily="18" charset="0"/>
                            <a:ea typeface="Cambria Math" panose="02040503050406030204" pitchFamily="18" charset="0"/>
                          </a:rPr>
                        </m:ctrlPr>
                      </m:funcPr>
                      <m:fName>
                        <m:r>
                          <m:rPr>
                            <m:sty m:val="p"/>
                          </m:rPr>
                          <a:rPr lang="en-US" altLang="zh-CN" sz="2400">
                            <a:latin typeface="Cambria Math" panose="02040503050406030204" pitchFamily="18" charset="0"/>
                            <a:ea typeface="Cambria Math" panose="02040503050406030204" pitchFamily="18" charset="0"/>
                          </a:rPr>
                          <m:t>sin</m:t>
                        </m:r>
                      </m:fName>
                      <m:e>
                        <m:r>
                          <a:rPr lang="en-US" altLang="zh-CN" sz="2400" b="1" i="1">
                            <a:latin typeface="Cambria Math" panose="02040503050406030204" pitchFamily="18" charset="0"/>
                            <a:ea typeface="Cambria Math" panose="02040503050406030204" pitchFamily="18" charset="0"/>
                          </a:rPr>
                          <m:t>𝟐</m:t>
                        </m:r>
                        <m:sSub>
                          <m:sSubPr>
                            <m:ctrlPr>
                              <a:rPr lang="en-US" altLang="zh-CN" sz="2400" b="1" i="1">
                                <a:latin typeface="Cambria Math" panose="02040503050406030204" pitchFamily="18" charset="0"/>
                                <a:ea typeface="Cambria Math" panose="02040503050406030204" pitchFamily="18" charset="0"/>
                              </a:rPr>
                            </m:ctrlPr>
                          </m:sSubPr>
                          <m:e>
                            <m:r>
                              <a:rPr lang="zh-CN" altLang="en-US" sz="2400" b="1" i="1">
                                <a:latin typeface="Cambria Math" panose="02040503050406030204" pitchFamily="18" charset="0"/>
                                <a:ea typeface="Cambria Math" panose="02040503050406030204" pitchFamily="18" charset="0"/>
                              </a:rPr>
                              <m:t>𝜽</m:t>
                            </m:r>
                          </m:e>
                          <m:sub>
                            <m:r>
                              <a:rPr lang="en-US" altLang="zh-CN" sz="2400" b="1" i="1">
                                <a:latin typeface="Cambria Math" panose="02040503050406030204" pitchFamily="18" charset="0"/>
                                <a:ea typeface="Cambria Math" panose="02040503050406030204" pitchFamily="18" charset="0"/>
                              </a:rPr>
                              <m:t>𝟐</m:t>
                            </m:r>
                            <m:r>
                              <a:rPr lang="en-US" altLang="zh-CN" sz="2400" b="1" i="1" smtClean="0">
                                <a:latin typeface="Cambria Math" panose="02040503050406030204" pitchFamily="18" charset="0"/>
                                <a:ea typeface="Cambria Math" panose="02040503050406030204" pitchFamily="18" charset="0"/>
                              </a:rPr>
                              <m:t>𝟑</m:t>
                            </m:r>
                          </m:sub>
                        </m:sSub>
                      </m:e>
                    </m:func>
                    <m:func>
                      <m:funcPr>
                        <m:ctrlPr>
                          <a:rPr lang="en-US" altLang="zh-CN" sz="2400" b="1" i="1" smtClean="0">
                            <a:solidFill>
                              <a:schemeClr val="bg2"/>
                            </a:solidFill>
                            <a:latin typeface="Cambria Math" panose="02040503050406030204" pitchFamily="18" charset="0"/>
                            <a:ea typeface="Cambria Math" panose="02040503050406030204" pitchFamily="18" charset="0"/>
                          </a:rPr>
                        </m:ctrlPr>
                      </m:funcPr>
                      <m:fName>
                        <m:r>
                          <m:rPr>
                            <m:sty m:val="p"/>
                          </m:rPr>
                          <a:rPr lang="en-US" altLang="zh-CN" sz="2400">
                            <a:solidFill>
                              <a:schemeClr val="bg2"/>
                            </a:solidFill>
                            <a:latin typeface="Cambria Math" panose="02040503050406030204" pitchFamily="18" charset="0"/>
                            <a:ea typeface="Cambria Math" panose="02040503050406030204" pitchFamily="18" charset="0"/>
                          </a:rPr>
                          <m:t>sin</m:t>
                        </m:r>
                      </m:fName>
                      <m:e>
                        <m:r>
                          <a:rPr lang="en-US" altLang="zh-CN" sz="2400" b="1" i="1">
                            <a:solidFill>
                              <a:schemeClr val="bg2"/>
                            </a:solidFill>
                            <a:latin typeface="Cambria Math" panose="02040503050406030204" pitchFamily="18" charset="0"/>
                            <a:ea typeface="Cambria Math" panose="02040503050406030204" pitchFamily="18" charset="0"/>
                          </a:rPr>
                          <m:t>𝟐</m:t>
                        </m:r>
                        <m:sSub>
                          <m:sSubPr>
                            <m:ctrlPr>
                              <a:rPr lang="en-US" altLang="zh-CN" sz="2400" b="1" i="1">
                                <a:solidFill>
                                  <a:schemeClr val="bg2"/>
                                </a:solidFill>
                                <a:latin typeface="Cambria Math" panose="02040503050406030204" pitchFamily="18" charset="0"/>
                                <a:ea typeface="Cambria Math" panose="02040503050406030204" pitchFamily="18" charset="0"/>
                              </a:rPr>
                            </m:ctrlPr>
                          </m:sSubPr>
                          <m:e>
                            <m:r>
                              <a:rPr lang="zh-CN" altLang="en-US" sz="2400" b="1" i="1">
                                <a:solidFill>
                                  <a:schemeClr val="bg2"/>
                                </a:solidFill>
                                <a:latin typeface="Cambria Math" panose="02040503050406030204" pitchFamily="18" charset="0"/>
                                <a:ea typeface="Cambria Math" panose="02040503050406030204" pitchFamily="18" charset="0"/>
                              </a:rPr>
                              <m:t>𝜽</m:t>
                            </m:r>
                          </m:e>
                          <m:sub>
                            <m:r>
                              <a:rPr lang="en-US" altLang="zh-CN" sz="2400" b="1" i="1">
                                <a:solidFill>
                                  <a:schemeClr val="bg2"/>
                                </a:solidFill>
                                <a:latin typeface="Cambria Math" panose="02040503050406030204" pitchFamily="18" charset="0"/>
                                <a:ea typeface="Cambria Math" panose="02040503050406030204" pitchFamily="18" charset="0"/>
                              </a:rPr>
                              <m:t>𝟏</m:t>
                            </m:r>
                            <m:r>
                              <a:rPr lang="en-US" altLang="zh-CN" sz="2400" b="1" i="1" smtClean="0">
                                <a:solidFill>
                                  <a:schemeClr val="bg2"/>
                                </a:solidFill>
                                <a:latin typeface="Cambria Math" panose="02040503050406030204" pitchFamily="18" charset="0"/>
                                <a:ea typeface="Cambria Math" panose="02040503050406030204" pitchFamily="18" charset="0"/>
                              </a:rPr>
                              <m:t>𝟑</m:t>
                            </m:r>
                          </m:sub>
                        </m:sSub>
                      </m:e>
                    </m:func>
                    <m:func>
                      <m:funcPr>
                        <m:ctrlPr>
                          <a:rPr lang="en-US" altLang="zh-CN" sz="2400" b="1" i="1" smtClean="0">
                            <a:solidFill>
                              <a:schemeClr val="tx1"/>
                            </a:solidFill>
                            <a:latin typeface="Cambria Math" panose="02040503050406030204" pitchFamily="18" charset="0"/>
                            <a:ea typeface="Cambria Math" panose="02040503050406030204" pitchFamily="18" charset="0"/>
                          </a:rPr>
                        </m:ctrlPr>
                      </m:funcPr>
                      <m:fName>
                        <m:r>
                          <m:rPr>
                            <m:sty m:val="p"/>
                          </m:rPr>
                          <a:rPr lang="en-US" altLang="zh-CN" sz="2400" b="0" i="0" smtClean="0">
                            <a:solidFill>
                              <a:schemeClr val="tx1"/>
                            </a:solidFill>
                            <a:latin typeface="Cambria Math" panose="02040503050406030204" pitchFamily="18" charset="0"/>
                            <a:ea typeface="Cambria Math" panose="02040503050406030204" pitchFamily="18" charset="0"/>
                          </a:rPr>
                          <m:t>cos</m:t>
                        </m:r>
                      </m:fName>
                      <m:e>
                        <m:sSub>
                          <m:sSubPr>
                            <m:ctrlPr>
                              <a:rPr lang="en-US" altLang="zh-CN" sz="2400" b="1" i="1">
                                <a:solidFill>
                                  <a:schemeClr val="tx1"/>
                                </a:solidFill>
                                <a:latin typeface="Cambria Math" panose="02040503050406030204" pitchFamily="18" charset="0"/>
                                <a:ea typeface="Cambria Math" panose="02040503050406030204" pitchFamily="18" charset="0"/>
                              </a:rPr>
                            </m:ctrlPr>
                          </m:sSubPr>
                          <m:e>
                            <m:r>
                              <a:rPr lang="zh-CN" altLang="en-US" sz="2400" b="1" i="1">
                                <a:solidFill>
                                  <a:schemeClr val="tx1"/>
                                </a:solidFill>
                                <a:latin typeface="Cambria Math" panose="02040503050406030204" pitchFamily="18" charset="0"/>
                                <a:ea typeface="Cambria Math" panose="02040503050406030204" pitchFamily="18" charset="0"/>
                              </a:rPr>
                              <m:t>𝜽</m:t>
                            </m:r>
                          </m:e>
                          <m:sub>
                            <m:r>
                              <a:rPr lang="en-US" altLang="zh-CN" sz="2400" b="1" i="1">
                                <a:solidFill>
                                  <a:schemeClr val="tx1"/>
                                </a:solidFill>
                                <a:latin typeface="Cambria Math" panose="02040503050406030204" pitchFamily="18" charset="0"/>
                                <a:ea typeface="Cambria Math" panose="02040503050406030204" pitchFamily="18" charset="0"/>
                              </a:rPr>
                              <m:t>𝟏</m:t>
                            </m:r>
                            <m:r>
                              <a:rPr lang="en-US" altLang="zh-CN" sz="2400" b="1" i="1" smtClean="0">
                                <a:solidFill>
                                  <a:schemeClr val="tx1"/>
                                </a:solidFill>
                                <a:latin typeface="Cambria Math" panose="02040503050406030204" pitchFamily="18" charset="0"/>
                                <a:ea typeface="Cambria Math" panose="02040503050406030204" pitchFamily="18" charset="0"/>
                              </a:rPr>
                              <m:t>𝟑</m:t>
                            </m:r>
                          </m:sub>
                        </m:sSub>
                      </m:e>
                    </m:func>
                    <m:func>
                      <m:funcPr>
                        <m:ctrlPr>
                          <a:rPr lang="en-US" altLang="zh-CN" sz="2400" b="1" i="1" smtClean="0">
                            <a:solidFill>
                              <a:schemeClr val="accent1">
                                <a:lumMod val="50000"/>
                              </a:schemeClr>
                            </a:solidFill>
                            <a:latin typeface="Cambria Math" panose="02040503050406030204" pitchFamily="18" charset="0"/>
                            <a:ea typeface="Cambria Math" panose="02040503050406030204" pitchFamily="18" charset="0"/>
                          </a:rPr>
                        </m:ctrlPr>
                      </m:funcPr>
                      <m:fName>
                        <m:r>
                          <m:rPr>
                            <m:sty m:val="p"/>
                          </m:rPr>
                          <a:rPr lang="en-US" altLang="zh-CN" sz="2400">
                            <a:solidFill>
                              <a:schemeClr val="accent1">
                                <a:lumMod val="50000"/>
                              </a:schemeClr>
                            </a:solidFill>
                            <a:latin typeface="Cambria Math" panose="02040503050406030204" pitchFamily="18" charset="0"/>
                            <a:ea typeface="Cambria Math" panose="02040503050406030204" pitchFamily="18" charset="0"/>
                          </a:rPr>
                          <m:t>sin</m:t>
                        </m:r>
                      </m:fName>
                      <m:e>
                        <m:r>
                          <a:rPr lang="zh-CN" altLang="en-US" sz="2400" i="1" smtClean="0">
                            <a:solidFill>
                              <a:schemeClr val="accent1">
                                <a:lumMod val="50000"/>
                              </a:schemeClr>
                            </a:solidFill>
                            <a:latin typeface="Cambria Math" panose="02040503050406030204" pitchFamily="18" charset="0"/>
                            <a:ea typeface="Cambria Math" panose="02040503050406030204" pitchFamily="18" charset="0"/>
                          </a:rPr>
                          <m:t>𝜹</m:t>
                        </m:r>
                      </m:e>
                    </m:func>
                  </m:oMath>
                </a14:m>
                <a:br>
                  <a:rPr lang="en-US" altLang="zh-CN" sz="2400" b="1" i="1" dirty="0">
                    <a:latin typeface="Cambria Math" panose="02040503050406030204" pitchFamily="18" charset="0"/>
                    <a:ea typeface="Cambria Math" panose="02040503050406030204" pitchFamily="18" charset="0"/>
                  </a:rPr>
                </a:br>
                <a14:m>
                  <m:oMath xmlns:m="http://schemas.openxmlformats.org/officeDocument/2006/math">
                    <m:r>
                      <a:rPr lang="en-US" altLang="zh-CN" sz="2400" b="1" i="1">
                        <a:latin typeface="Cambria Math" panose="02040503050406030204" pitchFamily="18" charset="0"/>
                        <a:ea typeface="Cambria Math" panose="02040503050406030204" pitchFamily="18" charset="0"/>
                      </a:rPr>
                      <m:t>≈</m:t>
                    </m:r>
                    <m:r>
                      <a:rPr lang="en-US" altLang="zh-CN" sz="2400" b="1" i="1" smtClean="0">
                        <a:latin typeface="Cambria Math" panose="02040503050406030204" pitchFamily="18" charset="0"/>
                        <a:ea typeface="Cambria Math" panose="02040503050406030204" pitchFamily="18" charset="0"/>
                      </a:rPr>
                      <m:t>𝟎</m:t>
                    </m:r>
                    <m:r>
                      <a:rPr lang="en-US" altLang="zh-CN" sz="2400" b="1" i="1" smtClean="0">
                        <a:latin typeface="Cambria Math" panose="02040503050406030204" pitchFamily="18" charset="0"/>
                        <a:ea typeface="Cambria Math" panose="02040503050406030204" pitchFamily="18" charset="0"/>
                      </a:rPr>
                      <m:t>.</m:t>
                    </m:r>
                    <m:r>
                      <a:rPr lang="en-US" altLang="zh-CN" sz="2400" b="1" i="1" smtClean="0">
                        <a:latin typeface="Cambria Math" panose="02040503050406030204" pitchFamily="18" charset="0"/>
                        <a:ea typeface="Cambria Math" panose="02040503050406030204" pitchFamily="18" charset="0"/>
                      </a:rPr>
                      <m:t>𝟗</m:t>
                    </m:r>
                    <m:func>
                      <m:funcPr>
                        <m:ctrlPr>
                          <a:rPr lang="en-US" altLang="zh-CN" sz="2400" b="1" i="1">
                            <a:latin typeface="Cambria Math" panose="02040503050406030204" pitchFamily="18" charset="0"/>
                            <a:ea typeface="Cambria Math" panose="02040503050406030204" pitchFamily="18" charset="0"/>
                          </a:rPr>
                        </m:ctrlPr>
                      </m:funcPr>
                      <m:fName>
                        <m:r>
                          <m:rPr>
                            <m:sty m:val="p"/>
                          </m:rPr>
                          <a:rPr lang="en-US" altLang="zh-CN" sz="2400">
                            <a:latin typeface="Cambria Math" panose="02040503050406030204" pitchFamily="18" charset="0"/>
                            <a:ea typeface="Cambria Math" panose="02040503050406030204" pitchFamily="18" charset="0"/>
                          </a:rPr>
                          <m:t>sin</m:t>
                        </m:r>
                      </m:fName>
                      <m:e>
                        <m:r>
                          <a:rPr lang="en-US" altLang="zh-CN" sz="2400" b="1" i="1">
                            <a:latin typeface="Cambria Math" panose="02040503050406030204" pitchFamily="18" charset="0"/>
                            <a:ea typeface="Cambria Math" panose="02040503050406030204" pitchFamily="18" charset="0"/>
                          </a:rPr>
                          <m:t>𝟐</m:t>
                        </m:r>
                        <m:sSub>
                          <m:sSubPr>
                            <m:ctrlPr>
                              <a:rPr lang="en-US" altLang="zh-CN" sz="2400" b="1" i="1">
                                <a:latin typeface="Cambria Math" panose="02040503050406030204" pitchFamily="18" charset="0"/>
                                <a:ea typeface="Cambria Math" panose="02040503050406030204" pitchFamily="18" charset="0"/>
                              </a:rPr>
                            </m:ctrlPr>
                          </m:sSubPr>
                          <m:e>
                            <m:r>
                              <a:rPr lang="zh-CN" altLang="en-US" sz="2400" b="1" i="1">
                                <a:latin typeface="Cambria Math" panose="02040503050406030204" pitchFamily="18" charset="0"/>
                                <a:ea typeface="Cambria Math" panose="02040503050406030204" pitchFamily="18" charset="0"/>
                              </a:rPr>
                              <m:t>𝜽</m:t>
                            </m:r>
                          </m:e>
                          <m:sub>
                            <m:r>
                              <a:rPr lang="en-US" altLang="zh-CN" sz="2400" b="1" i="1">
                                <a:latin typeface="Cambria Math" panose="02040503050406030204" pitchFamily="18" charset="0"/>
                                <a:ea typeface="Cambria Math" panose="02040503050406030204" pitchFamily="18" charset="0"/>
                              </a:rPr>
                              <m:t>𝟏𝟑</m:t>
                            </m:r>
                          </m:sub>
                        </m:sSub>
                      </m:e>
                    </m:func>
                    <m:func>
                      <m:funcPr>
                        <m:ctrlPr>
                          <a:rPr lang="en-US" altLang="zh-CN" sz="2400" b="1" i="1">
                            <a:solidFill>
                              <a:schemeClr val="accent1">
                                <a:lumMod val="50000"/>
                              </a:schemeClr>
                            </a:solidFill>
                            <a:latin typeface="Cambria Math" panose="02040503050406030204" pitchFamily="18" charset="0"/>
                            <a:ea typeface="Cambria Math" panose="02040503050406030204" pitchFamily="18" charset="0"/>
                          </a:rPr>
                        </m:ctrlPr>
                      </m:funcPr>
                      <m:fName>
                        <m:r>
                          <m:rPr>
                            <m:sty m:val="p"/>
                          </m:rPr>
                          <a:rPr lang="en-US" altLang="zh-CN" sz="2400">
                            <a:solidFill>
                              <a:schemeClr val="accent1">
                                <a:lumMod val="50000"/>
                              </a:schemeClr>
                            </a:solidFill>
                            <a:latin typeface="Cambria Math" panose="02040503050406030204" pitchFamily="18" charset="0"/>
                            <a:ea typeface="Cambria Math" panose="02040503050406030204" pitchFamily="18" charset="0"/>
                          </a:rPr>
                          <m:t>sin</m:t>
                        </m:r>
                      </m:fName>
                      <m:e>
                        <m:r>
                          <a:rPr lang="zh-CN" altLang="en-US" sz="2400" i="1">
                            <a:solidFill>
                              <a:schemeClr val="accent1">
                                <a:lumMod val="50000"/>
                              </a:schemeClr>
                            </a:solidFill>
                            <a:latin typeface="Cambria Math" panose="02040503050406030204" pitchFamily="18" charset="0"/>
                            <a:ea typeface="Cambria Math" panose="02040503050406030204" pitchFamily="18" charset="0"/>
                          </a:rPr>
                          <m:t>𝜹</m:t>
                        </m:r>
                      </m:e>
                    </m:func>
                  </m:oMath>
                </a14:m>
                <a:endParaRPr lang="en-US" altLang="zh-CN" sz="2400" b="1" dirty="0"/>
              </a:p>
              <a:p>
                <a:pPr>
                  <a:spcAft>
                    <a:spcPts val="600"/>
                  </a:spcAft>
                </a:pPr>
                <a:r>
                  <a:rPr lang="zh-CN" altLang="en-US" sz="2400" b="1" dirty="0"/>
                  <a:t>大的</a:t>
                </a:r>
                <a:r>
                  <a:rPr lang="el-GR" altLang="zh-CN" sz="2400" b="1" dirty="0">
                    <a:cs typeface="Times New Roman" panose="02020603050405020304" pitchFamily="18" charset="0"/>
                  </a:rPr>
                  <a:t>θ</a:t>
                </a:r>
                <a:r>
                  <a:rPr lang="en-US" altLang="zh-CN" sz="2400" b="1" baseline="-25000" dirty="0">
                    <a:cs typeface="Times New Roman" panose="02020603050405020304" pitchFamily="18" charset="0"/>
                  </a:rPr>
                  <a:t>13</a:t>
                </a:r>
                <a:r>
                  <a:rPr lang="zh-CN" altLang="en-US" sz="2400" b="1" dirty="0">
                    <a:cs typeface="Times New Roman" panose="02020603050405020304" pitchFamily="18" charset="0"/>
                  </a:rPr>
                  <a:t>意味着</a:t>
                </a:r>
                <a:r>
                  <a:rPr lang="en-US" altLang="zh-CN" sz="2400" b="1" dirty="0">
                    <a:cs typeface="Times New Roman" panose="02020603050405020304" pitchFamily="18" charset="0"/>
                  </a:rPr>
                  <a:t>CP</a:t>
                </a:r>
                <a:r>
                  <a:rPr lang="zh-CN" altLang="en-US" sz="2400" b="1" dirty="0">
                    <a:cs typeface="Times New Roman" panose="02020603050405020304" pitchFamily="18" charset="0"/>
                  </a:rPr>
                  <a:t>效应比较大</a:t>
                </a:r>
                <a:endParaRPr lang="en-US" altLang="zh-CN" sz="2400" b="1" dirty="0">
                  <a:cs typeface="Times New Roman" panose="02020603050405020304" pitchFamily="18" charset="0"/>
                </a:endParaRPr>
              </a:p>
              <a:p>
                <a:pPr>
                  <a:spcAft>
                    <a:spcPts val="600"/>
                  </a:spcAft>
                </a:pPr>
                <a:r>
                  <a:rPr lang="zh-CN" altLang="en-US" sz="2400" b="1" dirty="0"/>
                  <a:t>大的</a:t>
                </a:r>
                <a:r>
                  <a:rPr lang="el-GR" altLang="zh-CN" sz="2400" b="1" dirty="0">
                    <a:cs typeface="Times New Roman" panose="02020603050405020304" pitchFamily="18" charset="0"/>
                  </a:rPr>
                  <a:t>θ</a:t>
                </a:r>
                <a:r>
                  <a:rPr lang="en-US" altLang="zh-CN" sz="2400" b="1" baseline="-25000" dirty="0">
                    <a:cs typeface="Times New Roman" panose="02020603050405020304" pitchFamily="18" charset="0"/>
                  </a:rPr>
                  <a:t>13</a:t>
                </a:r>
                <a:r>
                  <a:rPr lang="zh-CN" altLang="en-US" sz="2400" b="1" dirty="0">
                    <a:cs typeface="Times New Roman" panose="02020603050405020304" pitchFamily="18" charset="0"/>
                  </a:rPr>
                  <a:t>质量顺序相对容易测量</a:t>
                </a:r>
                <a:endParaRPr lang="zh-CN" altLang="en-US" sz="2400" b="1" dirty="0"/>
              </a:p>
            </p:txBody>
          </p:sp>
        </mc:Choice>
        <mc:Fallback>
          <p:sp>
            <p:nvSpPr>
              <p:cNvPr id="3" name="内容占位符 2"/>
              <p:cNvSpPr>
                <a:spLocks noGrp="1" noRot="1" noChangeAspect="1" noMove="1" noResize="1" noEditPoints="1" noAdjustHandles="1" noChangeArrowheads="1" noChangeShapeType="1" noTextEdit="1"/>
              </p:cNvSpPr>
              <p:nvPr>
                <p:ph idx="1"/>
              </p:nvPr>
            </p:nvSpPr>
            <p:spPr>
              <a:xfrm>
                <a:off x="289315" y="4226180"/>
                <a:ext cx="5542525" cy="2207157"/>
              </a:xfrm>
              <a:blipFill>
                <a:blip r:embed="rId3"/>
                <a:stretch>
                  <a:fillRect l="-1429" t="-3867" b="-3591"/>
                </a:stretch>
              </a:blipFill>
            </p:spPr>
            <p:txBody>
              <a:bodyPr/>
              <a:lstStyle/>
              <a:p>
                <a:r>
                  <a:rPr lang="zh-CN" altLang="en-US">
                    <a:noFill/>
                  </a:rPr>
                  <a:t> </a:t>
                </a:r>
              </a:p>
            </p:txBody>
          </p:sp>
        </mc:Fallback>
      </mc:AlternateContent>
      <p:pic>
        <p:nvPicPr>
          <p:cNvPr id="4"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198" y="908286"/>
            <a:ext cx="3965722" cy="307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0" name="灯片编号占位符 19"/>
          <p:cNvSpPr>
            <a:spLocks noGrp="1"/>
          </p:cNvSpPr>
          <p:nvPr>
            <p:ph type="sldNum" sz="quarter" idx="12"/>
          </p:nvPr>
        </p:nvSpPr>
        <p:spPr/>
        <p:txBody>
          <a:bodyPr/>
          <a:lstStyle/>
          <a:p>
            <a:fld id="{388DE409-4DD8-445D-B2DE-91D4FE41AAD9}" type="slidenum">
              <a:rPr lang="zh-CN" altLang="en-US" smtClean="0"/>
              <a:pPr/>
              <a:t>42</a:t>
            </a:fld>
            <a:endParaRPr lang="zh-CN" altLang="en-US" dirty="0"/>
          </a:p>
        </p:txBody>
      </p:sp>
      <p:pic>
        <p:nvPicPr>
          <p:cNvPr id="21" name="图片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32066" y="937542"/>
            <a:ext cx="4704736" cy="3013364"/>
          </a:xfrm>
          <a:prstGeom prst="rect">
            <a:avLst/>
          </a:prstGeom>
        </p:spPr>
      </p:pic>
      <p:sp>
        <p:nvSpPr>
          <p:cNvPr id="5" name="矩形 4">
            <a:extLst>
              <a:ext uri="{FF2B5EF4-FFF2-40B4-BE49-F238E27FC236}">
                <a16:creationId xmlns:a16="http://schemas.microsoft.com/office/drawing/2014/main" id="{1E01D9D9-7606-48B2-89AA-F98ED135783C}"/>
              </a:ext>
            </a:extLst>
          </p:cNvPr>
          <p:cNvSpPr/>
          <p:nvPr/>
        </p:nvSpPr>
        <p:spPr>
          <a:xfrm>
            <a:off x="3517991" y="3980162"/>
            <a:ext cx="1775358" cy="369332"/>
          </a:xfrm>
          <a:prstGeom prst="rect">
            <a:avLst/>
          </a:prstGeom>
        </p:spPr>
        <p:txBody>
          <a:bodyPr wrap="none">
            <a:spAutoFit/>
          </a:bodyPr>
          <a:lstStyle/>
          <a:p>
            <a:r>
              <a:rPr lang="zh-CN" altLang="en-US" dirty="0"/>
              <a:t>jarlskog invariant</a:t>
            </a:r>
          </a:p>
        </p:txBody>
      </p:sp>
      <p:pic>
        <p:nvPicPr>
          <p:cNvPr id="22" name="图片 21">
            <a:extLst>
              <a:ext uri="{FF2B5EF4-FFF2-40B4-BE49-F238E27FC236}">
                <a16:creationId xmlns:a16="http://schemas.microsoft.com/office/drawing/2014/main" id="{DE1AE2A2-C0F5-4012-8F5F-8188899C208C}"/>
              </a:ext>
            </a:extLst>
          </p:cNvPr>
          <p:cNvPicPr>
            <a:picLocks noChangeAspect="1"/>
          </p:cNvPicPr>
          <p:nvPr/>
        </p:nvPicPr>
        <p:blipFill>
          <a:blip r:embed="rId6">
            <a:extLst>
              <a:ext uri="{BEBA8EAE-BF5A-486C-A8C5-ECC9F3942E4B}">
                <a14:imgProps xmlns:a14="http://schemas.microsoft.com/office/drawing/2010/main">
                  <a14:imgLayer r:embed="rId7">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786880" y="4019325"/>
            <a:ext cx="2149922" cy="1639554"/>
          </a:xfrm>
          <a:prstGeom prst="rect">
            <a:avLst/>
          </a:prstGeom>
        </p:spPr>
      </p:pic>
      <mc:AlternateContent xmlns:mc="http://schemas.openxmlformats.org/markup-compatibility/2006">
        <mc:Choice xmlns:a14="http://schemas.microsoft.com/office/drawing/2010/main" Requires="a14">
          <p:sp>
            <p:nvSpPr>
              <p:cNvPr id="7" name="矩形 6">
                <a:extLst>
                  <a:ext uri="{FF2B5EF4-FFF2-40B4-BE49-F238E27FC236}">
                    <a16:creationId xmlns:a16="http://schemas.microsoft.com/office/drawing/2014/main" id="{A4B0D2FE-8760-420E-B018-D0A297CD41C9}"/>
                  </a:ext>
                </a:extLst>
              </p:cNvPr>
              <p:cNvSpPr/>
              <p:nvPr/>
            </p:nvSpPr>
            <p:spPr>
              <a:xfrm>
                <a:off x="5122051" y="5109937"/>
                <a:ext cx="1612618" cy="1344407"/>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altLang="zh-CN" sz="2000" b="1" i="1" smtClean="0">
                              <a:latin typeface="Cambria Math" panose="02040503050406030204" pitchFamily="18" charset="0"/>
                              <a:ea typeface="Cambria Math" panose="02040503050406030204" pitchFamily="18" charset="0"/>
                            </a:rPr>
                          </m:ctrlPr>
                        </m:sSubPr>
                        <m:e>
                          <m:r>
                            <a:rPr lang="zh-CN" altLang="en-US" sz="2000" b="1" i="1">
                              <a:latin typeface="Cambria Math" panose="02040503050406030204" pitchFamily="18" charset="0"/>
                              <a:ea typeface="Cambria Math" panose="02040503050406030204" pitchFamily="18" charset="0"/>
                            </a:rPr>
                            <m:t>𝜽</m:t>
                          </m:r>
                        </m:e>
                        <m:sub>
                          <m:r>
                            <a:rPr lang="en-US" altLang="zh-CN" sz="2000" b="1" i="1">
                              <a:latin typeface="Cambria Math" panose="02040503050406030204" pitchFamily="18" charset="0"/>
                              <a:ea typeface="Cambria Math" panose="02040503050406030204" pitchFamily="18" charset="0"/>
                            </a:rPr>
                            <m:t>𝟏𝟐</m:t>
                          </m:r>
                        </m:sub>
                      </m:sSub>
                      <m:r>
                        <a:rPr lang="en-US" altLang="zh-CN" sz="2000" b="1" i="1">
                          <a:latin typeface="Cambria Math" panose="02040503050406030204" pitchFamily="18" charset="0"/>
                          <a:ea typeface="Cambria Math" panose="02040503050406030204" pitchFamily="18" charset="0"/>
                        </a:rPr>
                        <m:t> =</m:t>
                      </m:r>
                      <m:sSup>
                        <m:sSupPr>
                          <m:ctrlPr>
                            <a:rPr lang="en-US" altLang="zh-CN" sz="2000" b="1" i="1">
                              <a:latin typeface="Cambria Math" panose="02040503050406030204" pitchFamily="18" charset="0"/>
                              <a:ea typeface="Cambria Math" panose="02040503050406030204" pitchFamily="18" charset="0"/>
                            </a:rPr>
                          </m:ctrlPr>
                        </m:sSupPr>
                        <m:e>
                          <m:r>
                            <a:rPr lang="en-US" altLang="zh-CN" sz="2000" b="1" i="1">
                              <a:latin typeface="Cambria Math" panose="02040503050406030204" pitchFamily="18" charset="0"/>
                              <a:ea typeface="Cambria Math" panose="02040503050406030204" pitchFamily="18" charset="0"/>
                            </a:rPr>
                            <m:t>3</m:t>
                          </m:r>
                          <m:r>
                            <a:rPr lang="en-US" altLang="zh-CN" sz="2000" b="1" i="1">
                              <a:latin typeface="Cambria Math" panose="02040503050406030204" pitchFamily="18" charset="0"/>
                              <a:ea typeface="Cambria Math" panose="02040503050406030204" pitchFamily="18" charset="0"/>
                            </a:rPr>
                            <m:t>4</m:t>
                          </m:r>
                        </m:e>
                        <m:sup>
                          <m:r>
                            <a:rPr lang="en-US" altLang="zh-CN" sz="2000" b="1" i="1">
                              <a:latin typeface="Cambria Math" panose="02040503050406030204" pitchFamily="18" charset="0"/>
                              <a:ea typeface="Cambria Math" panose="02040503050406030204" pitchFamily="18" charset="0"/>
                            </a:rPr>
                            <m:t>°</m:t>
                          </m:r>
                        </m:sup>
                      </m:sSup>
                      <m:r>
                        <a:rPr lang="en-US" altLang="zh-CN" sz="2000" b="1" i="1">
                          <a:latin typeface="Cambria Math" panose="02040503050406030204" pitchFamily="18" charset="0"/>
                          <a:ea typeface="Cambria Math" panose="02040503050406030204" pitchFamily="18" charset="0"/>
                        </a:rPr>
                        <m:t> </m:t>
                      </m:r>
                    </m:oMath>
                  </m:oMathPara>
                </a14:m>
                <a:endParaRPr lang="en-US" altLang="zh-CN" sz="2000" b="1" i="1" dirty="0">
                  <a:latin typeface="Cambria Math" panose="02040503050406030204" pitchFamily="18" charset="0"/>
                  <a:ea typeface="Cambria Math" panose="02040503050406030204" pitchFamily="18" charset="0"/>
                </a:endParaRPr>
              </a:p>
              <a:p>
                <a:pPr/>
                <a14:m>
                  <m:oMathPara xmlns:m="http://schemas.openxmlformats.org/officeDocument/2006/math">
                    <m:oMathParaPr>
                      <m:jc m:val="left"/>
                    </m:oMathParaPr>
                    <m:oMath xmlns:m="http://schemas.openxmlformats.org/officeDocument/2006/math">
                      <m:sSub>
                        <m:sSubPr>
                          <m:ctrlPr>
                            <a:rPr lang="en-US" altLang="zh-CN" sz="2000" b="1" i="1" smtClean="0">
                              <a:latin typeface="Cambria Math" panose="02040503050406030204" pitchFamily="18" charset="0"/>
                              <a:ea typeface="Cambria Math" panose="02040503050406030204" pitchFamily="18" charset="0"/>
                            </a:rPr>
                          </m:ctrlPr>
                        </m:sSubPr>
                        <m:e>
                          <m:r>
                            <a:rPr lang="zh-CN" altLang="en-US" sz="2000" b="1" i="1">
                              <a:latin typeface="Cambria Math" panose="02040503050406030204" pitchFamily="18" charset="0"/>
                              <a:ea typeface="Cambria Math" panose="02040503050406030204" pitchFamily="18" charset="0"/>
                            </a:rPr>
                            <m:t>𝜽</m:t>
                          </m:r>
                        </m:e>
                        <m:sub>
                          <m:r>
                            <a:rPr lang="en-US" altLang="zh-CN" sz="2000" b="1" i="1">
                              <a:latin typeface="Cambria Math" panose="02040503050406030204" pitchFamily="18" charset="0"/>
                              <a:ea typeface="Cambria Math" panose="02040503050406030204" pitchFamily="18" charset="0"/>
                            </a:rPr>
                            <m:t>2</m:t>
                          </m:r>
                          <m:r>
                            <a:rPr lang="en-US" altLang="zh-CN" sz="2000" b="1" i="1">
                              <a:latin typeface="Cambria Math" panose="02040503050406030204" pitchFamily="18" charset="0"/>
                              <a:ea typeface="Cambria Math" panose="02040503050406030204" pitchFamily="18" charset="0"/>
                            </a:rPr>
                            <m:t>3</m:t>
                          </m:r>
                        </m:sub>
                      </m:sSub>
                      <m:r>
                        <a:rPr lang="en-US" altLang="zh-CN" sz="2000" b="1" i="1">
                          <a:latin typeface="Cambria Math" panose="02040503050406030204" pitchFamily="18" charset="0"/>
                          <a:ea typeface="Cambria Math" panose="02040503050406030204" pitchFamily="18" charset="0"/>
                        </a:rPr>
                        <m:t> </m:t>
                      </m:r>
                      <m:r>
                        <a:rPr lang="en-US" altLang="zh-CN" sz="2000" b="1" i="1">
                          <a:latin typeface="Cambria Math" panose="02040503050406030204" pitchFamily="18" charset="0"/>
                          <a:ea typeface="Cambria Math" panose="02040503050406030204" pitchFamily="18" charset="0"/>
                        </a:rPr>
                        <m:t>=</m:t>
                      </m:r>
                      <m:sSup>
                        <m:sSupPr>
                          <m:ctrlPr>
                            <a:rPr lang="en-US" altLang="zh-CN" sz="2000" b="1" i="1" smtClean="0">
                              <a:latin typeface="Cambria Math" panose="02040503050406030204" pitchFamily="18" charset="0"/>
                              <a:ea typeface="Cambria Math" panose="02040503050406030204" pitchFamily="18" charset="0"/>
                            </a:rPr>
                          </m:ctrlPr>
                        </m:sSupPr>
                        <m:e>
                          <m:r>
                            <a:rPr lang="en-US" altLang="zh-CN" sz="2000" b="1" i="1" smtClean="0">
                              <a:latin typeface="Cambria Math" panose="02040503050406030204" pitchFamily="18" charset="0"/>
                              <a:ea typeface="Cambria Math" panose="02040503050406030204" pitchFamily="18" charset="0"/>
                            </a:rPr>
                            <m:t>4</m:t>
                          </m:r>
                          <m:r>
                            <a:rPr lang="en-US" altLang="zh-CN" sz="2000" b="1" i="1">
                              <a:latin typeface="Cambria Math" panose="02040503050406030204" pitchFamily="18" charset="0"/>
                              <a:ea typeface="Cambria Math" panose="02040503050406030204" pitchFamily="18" charset="0"/>
                            </a:rPr>
                            <m:t>5</m:t>
                          </m:r>
                        </m:e>
                        <m:sup>
                          <m:r>
                            <a:rPr lang="en-US" altLang="zh-CN" sz="2000" b="1" i="1" smtClean="0">
                              <a:latin typeface="Cambria Math" panose="02040503050406030204" pitchFamily="18" charset="0"/>
                              <a:ea typeface="Cambria Math" panose="02040503050406030204" pitchFamily="18" charset="0"/>
                            </a:rPr>
                            <m:t>°</m:t>
                          </m:r>
                        </m:sup>
                      </m:sSup>
                    </m:oMath>
                  </m:oMathPara>
                </a14:m>
                <a:endParaRPr lang="en-US" altLang="zh-CN" sz="2000" dirty="0"/>
              </a:p>
              <a:p>
                <a:pPr/>
                <a14:m>
                  <m:oMathPara xmlns:m="http://schemas.openxmlformats.org/officeDocument/2006/math">
                    <m:oMathParaPr>
                      <m:jc m:val="left"/>
                    </m:oMathParaPr>
                    <m:oMath xmlns:m="http://schemas.openxmlformats.org/officeDocument/2006/math">
                      <m:sSub>
                        <m:sSubPr>
                          <m:ctrlPr>
                            <a:rPr lang="en-US" altLang="zh-CN" sz="2000" b="1" i="1">
                              <a:latin typeface="Cambria Math" panose="02040503050406030204" pitchFamily="18" charset="0"/>
                              <a:ea typeface="Cambria Math" panose="02040503050406030204" pitchFamily="18" charset="0"/>
                            </a:rPr>
                          </m:ctrlPr>
                        </m:sSubPr>
                        <m:e>
                          <m:r>
                            <a:rPr lang="zh-CN" altLang="en-US" sz="2000" b="1" i="1">
                              <a:latin typeface="Cambria Math" panose="02040503050406030204" pitchFamily="18" charset="0"/>
                              <a:ea typeface="Cambria Math" panose="02040503050406030204" pitchFamily="18" charset="0"/>
                            </a:rPr>
                            <m:t>𝜽</m:t>
                          </m:r>
                        </m:e>
                        <m:sub>
                          <m:r>
                            <a:rPr lang="en-US" altLang="zh-CN" sz="2000" b="1" i="1">
                              <a:latin typeface="Cambria Math" panose="02040503050406030204" pitchFamily="18" charset="0"/>
                              <a:ea typeface="Cambria Math" panose="02040503050406030204" pitchFamily="18" charset="0"/>
                            </a:rPr>
                            <m:t>𝟏</m:t>
                          </m:r>
                          <m:r>
                            <a:rPr lang="en-US" altLang="zh-CN" sz="2000" b="1" i="1">
                              <a:latin typeface="Cambria Math" panose="02040503050406030204" pitchFamily="18" charset="0"/>
                              <a:ea typeface="Cambria Math" panose="02040503050406030204" pitchFamily="18" charset="0"/>
                            </a:rPr>
                            <m:t>3</m:t>
                          </m:r>
                        </m:sub>
                      </m:sSub>
                      <m:r>
                        <a:rPr lang="en-US" altLang="zh-CN" sz="2000" b="1" i="1">
                          <a:latin typeface="Cambria Math" panose="02040503050406030204" pitchFamily="18" charset="0"/>
                          <a:ea typeface="Cambria Math" panose="02040503050406030204" pitchFamily="18" charset="0"/>
                        </a:rPr>
                        <m:t> =</m:t>
                      </m:r>
                      <m:sSup>
                        <m:sSupPr>
                          <m:ctrlPr>
                            <a:rPr lang="en-US" altLang="zh-CN" sz="2000" b="1" i="1">
                              <a:latin typeface="Cambria Math" panose="02040503050406030204" pitchFamily="18" charset="0"/>
                              <a:ea typeface="Cambria Math" panose="02040503050406030204" pitchFamily="18" charset="0"/>
                            </a:rPr>
                          </m:ctrlPr>
                        </m:sSupPr>
                        <m:e>
                          <m:r>
                            <a:rPr lang="en-US" altLang="zh-CN" sz="2000" b="1" i="1" smtClean="0">
                              <a:latin typeface="Cambria Math" panose="02040503050406030204" pitchFamily="18" charset="0"/>
                              <a:ea typeface="Cambria Math" panose="02040503050406030204" pitchFamily="18" charset="0"/>
                            </a:rPr>
                            <m:t>8</m:t>
                          </m:r>
                        </m:e>
                        <m:sup>
                          <m:r>
                            <a:rPr lang="en-US" altLang="zh-CN" sz="2000" b="1" i="1">
                              <a:latin typeface="Cambria Math" panose="02040503050406030204" pitchFamily="18" charset="0"/>
                              <a:ea typeface="Cambria Math" panose="02040503050406030204" pitchFamily="18" charset="0"/>
                            </a:rPr>
                            <m:t>°</m:t>
                          </m:r>
                        </m:sup>
                      </m:sSup>
                    </m:oMath>
                  </m:oMathPara>
                </a14:m>
                <a:endParaRPr lang="en-US" altLang="zh-CN" sz="2000" dirty="0"/>
              </a:p>
              <a:p>
                <a:pPr/>
                <a:r>
                  <a:rPr lang="zh-CN" altLang="zh-CN" sz="2000" b="1" dirty="0">
                    <a:solidFill>
                      <a:srgbClr val="C00000"/>
                    </a:solidFill>
                    <a:latin typeface="Times New Roman" panose="02020603050405020304" pitchFamily="18" charset="0"/>
                    <a:cs typeface="Times New Roman" panose="02020603050405020304" pitchFamily="18" charset="0"/>
                  </a:rPr>
                  <a:t>δ</a:t>
                </a:r>
                <a:r>
                  <a:rPr lang="en-US" altLang="zh-CN" sz="2000" b="1" dirty="0">
                    <a:solidFill>
                      <a:srgbClr val="C00000"/>
                    </a:solidFill>
                    <a:latin typeface="Times New Roman" panose="02020603050405020304" pitchFamily="18" charset="0"/>
                    <a:cs typeface="Times New Roman" panose="02020603050405020304" pitchFamily="18" charset="0"/>
                  </a:rPr>
                  <a:t> = </a:t>
                </a:r>
                <a:r>
                  <a:rPr lang="zh-CN" altLang="en-US" sz="2000" b="1" dirty="0">
                    <a:solidFill>
                      <a:srgbClr val="C00000"/>
                    </a:solidFill>
                    <a:latin typeface="Times New Roman" panose="02020603050405020304" pitchFamily="18" charset="0"/>
                    <a:cs typeface="Times New Roman" panose="02020603050405020304" pitchFamily="18" charset="0"/>
                  </a:rPr>
                  <a:t>？</a:t>
                </a:r>
                <a:endParaRPr lang="zh-CN" altLang="en-US" sz="2000" b="1" dirty="0">
                  <a:solidFill>
                    <a:srgbClr val="C00000"/>
                  </a:solidFill>
                </a:endParaRPr>
              </a:p>
            </p:txBody>
          </p:sp>
        </mc:Choice>
        <mc:Fallback>
          <p:sp>
            <p:nvSpPr>
              <p:cNvPr id="7" name="矩形 6">
                <a:extLst>
                  <a:ext uri="{FF2B5EF4-FFF2-40B4-BE49-F238E27FC236}">
                    <a16:creationId xmlns:a16="http://schemas.microsoft.com/office/drawing/2014/main" id="{A4B0D2FE-8760-420E-B018-D0A297CD41C9}"/>
                  </a:ext>
                </a:extLst>
              </p:cNvPr>
              <p:cNvSpPr>
                <a:spLocks noRot="1" noChangeAspect="1" noMove="1" noResize="1" noEditPoints="1" noAdjustHandles="1" noChangeArrowheads="1" noChangeShapeType="1" noTextEdit="1"/>
              </p:cNvSpPr>
              <p:nvPr/>
            </p:nvSpPr>
            <p:spPr>
              <a:xfrm>
                <a:off x="5122051" y="5109937"/>
                <a:ext cx="1612618" cy="1344407"/>
              </a:xfrm>
              <a:prstGeom prst="rect">
                <a:avLst/>
              </a:prstGeom>
              <a:blipFill>
                <a:blip r:embed="rId8"/>
                <a:stretch>
                  <a:fillRect l="-3774" b="-6787"/>
                </a:stretch>
              </a:blipFill>
            </p:spPr>
            <p:txBody>
              <a:bodyPr/>
              <a:lstStyle/>
              <a:p>
                <a:r>
                  <a:rPr lang="zh-CN" altLang="en-US">
                    <a:noFill/>
                  </a:rPr>
                  <a:t> </a:t>
                </a:r>
              </a:p>
            </p:txBody>
          </p:sp>
        </mc:Fallback>
      </mc:AlternateContent>
      <p:sp>
        <p:nvSpPr>
          <p:cNvPr id="8" name="文本框 7">
            <a:extLst>
              <a:ext uri="{FF2B5EF4-FFF2-40B4-BE49-F238E27FC236}">
                <a16:creationId xmlns:a16="http://schemas.microsoft.com/office/drawing/2014/main" id="{BD9E317E-28E7-4EEB-AA0C-60FD4432EADE}"/>
              </a:ext>
            </a:extLst>
          </p:cNvPr>
          <p:cNvSpPr txBox="1"/>
          <p:nvPr/>
        </p:nvSpPr>
        <p:spPr>
          <a:xfrm>
            <a:off x="6024880" y="6168495"/>
            <a:ext cx="3119120" cy="461665"/>
          </a:xfrm>
          <a:prstGeom prst="rect">
            <a:avLst/>
          </a:prstGeom>
          <a:noFill/>
        </p:spPr>
        <p:txBody>
          <a:bodyPr wrap="square" rtlCol="0">
            <a:spAutoFit/>
          </a:bodyPr>
          <a:lstStyle/>
          <a:p>
            <a:r>
              <a:rPr lang="zh-CN" altLang="en-US" sz="2400" b="1" dirty="0">
                <a:solidFill>
                  <a:srgbClr val="C00000"/>
                </a:solidFill>
                <a:latin typeface="微软雅黑" panose="020B0503020204020204" pitchFamily="34" charset="-122"/>
                <a:ea typeface="微软雅黑" panose="020B0503020204020204" pitchFamily="34" charset="-122"/>
              </a:rPr>
              <a:t>比夸克</a:t>
            </a:r>
            <a:r>
              <a:rPr lang="en-US" altLang="zh-CN" sz="2400" b="1" dirty="0">
                <a:solidFill>
                  <a:srgbClr val="C00000"/>
                </a:solidFill>
                <a:latin typeface="微软雅黑" panose="020B0503020204020204" pitchFamily="34" charset="-122"/>
                <a:ea typeface="微软雅黑" panose="020B0503020204020204" pitchFamily="34" charset="-122"/>
              </a:rPr>
              <a:t>CP</a:t>
            </a:r>
            <a:r>
              <a:rPr lang="zh-CN" altLang="en-US" sz="2400" b="1" dirty="0">
                <a:solidFill>
                  <a:srgbClr val="C00000"/>
                </a:solidFill>
                <a:latin typeface="微软雅黑" panose="020B0503020204020204" pitchFamily="34" charset="-122"/>
                <a:ea typeface="微软雅黑" panose="020B0503020204020204" pitchFamily="34" charset="-122"/>
              </a:rPr>
              <a:t>大</a:t>
            </a:r>
            <a:r>
              <a:rPr lang="en-US" altLang="zh-CN" sz="2400" b="1" dirty="0">
                <a:solidFill>
                  <a:srgbClr val="C00000"/>
                </a:solidFill>
                <a:latin typeface="微软雅黑" panose="020B0503020204020204" pitchFamily="34" charset="-122"/>
                <a:ea typeface="微软雅黑" panose="020B0503020204020204" pitchFamily="34" charset="-122"/>
              </a:rPr>
              <a:t>1000</a:t>
            </a:r>
            <a:r>
              <a:rPr lang="zh-CN" altLang="en-US" sz="2400" b="1" dirty="0">
                <a:solidFill>
                  <a:srgbClr val="C00000"/>
                </a:solidFill>
                <a:latin typeface="微软雅黑" panose="020B0503020204020204" pitchFamily="34" charset="-122"/>
                <a:ea typeface="微软雅黑" panose="020B0503020204020204" pitchFamily="34" charset="-122"/>
              </a:rPr>
              <a:t>倍</a:t>
            </a:r>
          </a:p>
        </p:txBody>
      </p:sp>
    </p:spTree>
    <p:extLst>
      <p:ext uri="{BB962C8B-B14F-4D97-AF65-F5344CB8AC3E}">
        <p14:creationId xmlns:p14="http://schemas.microsoft.com/office/powerpoint/2010/main" val="29714770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t>中微子未知问题</a:t>
            </a:r>
          </a:p>
        </p:txBody>
      </p:sp>
      <p:sp>
        <p:nvSpPr>
          <p:cNvPr id="4" name="灯片编号占位符 3"/>
          <p:cNvSpPr>
            <a:spLocks noGrp="1"/>
          </p:cNvSpPr>
          <p:nvPr>
            <p:ph type="sldNum" sz="quarter" idx="12"/>
          </p:nvPr>
        </p:nvSpPr>
        <p:spPr/>
        <p:txBody>
          <a:bodyPr/>
          <a:lstStyle/>
          <a:p>
            <a:fld id="{388DE409-4DD8-445D-B2DE-91D4FE41AAD9}" type="slidenum">
              <a:rPr lang="zh-CN" altLang="en-US" smtClean="0"/>
              <a:pPr/>
              <a:t>43</a:t>
            </a:fld>
            <a:endParaRPr lang="zh-CN" altLang="en-US" dirty="0"/>
          </a:p>
        </p:txBody>
      </p:sp>
      <p:sp>
        <p:nvSpPr>
          <p:cNvPr id="6" name="文本框 5"/>
          <p:cNvSpPr txBox="1"/>
          <p:nvPr/>
        </p:nvSpPr>
        <p:spPr>
          <a:xfrm>
            <a:off x="787011" y="1379638"/>
            <a:ext cx="3226981" cy="1815882"/>
          </a:xfrm>
          <a:prstGeom prst="rect">
            <a:avLst/>
          </a:prstGeom>
          <a:noFill/>
          <a:ln>
            <a:solidFill>
              <a:schemeClr val="accent6"/>
            </a:solidFill>
          </a:ln>
        </p:spPr>
        <p:txBody>
          <a:bodyPr wrap="square" rtlCol="0">
            <a:spAutoFit/>
          </a:bodyPr>
          <a:lstStyle/>
          <a:p>
            <a:pPr algn="ctr">
              <a:spcBef>
                <a:spcPts val="1200"/>
              </a:spcBef>
            </a:pPr>
            <a:r>
              <a:rPr lang="zh-CN" altLang="en-US" sz="3600" b="1" dirty="0">
                <a:solidFill>
                  <a:srgbClr val="C00000"/>
                </a:solidFill>
                <a:latin typeface="微软雅黑" panose="020B0503020204020204" pitchFamily="34" charset="-122"/>
                <a:ea typeface="微软雅黑" panose="020B0503020204020204" pitchFamily="34" charset="-122"/>
              </a:rPr>
              <a:t>中微子振荡</a:t>
            </a:r>
            <a:endParaRPr lang="en-US" altLang="zh-CN" sz="3600" b="1" dirty="0">
              <a:solidFill>
                <a:srgbClr val="C00000"/>
              </a:solidFill>
              <a:latin typeface="微软雅黑" panose="020B0503020204020204" pitchFamily="34" charset="-122"/>
              <a:ea typeface="微软雅黑" panose="020B0503020204020204" pitchFamily="34" charset="-122"/>
            </a:endParaRPr>
          </a:p>
          <a:p>
            <a:pPr algn="ctr">
              <a:spcBef>
                <a:spcPts val="1200"/>
              </a:spcBef>
            </a:pPr>
            <a:r>
              <a:rPr lang="en-US" altLang="zh-CN" sz="2800" b="1" dirty="0">
                <a:solidFill>
                  <a:schemeClr val="tx2">
                    <a:lumMod val="75000"/>
                  </a:schemeClr>
                </a:solidFill>
                <a:latin typeface="微软雅黑" panose="020B0503020204020204" pitchFamily="34" charset="-122"/>
                <a:ea typeface="微软雅黑" panose="020B0503020204020204" pitchFamily="34" charset="-122"/>
              </a:rPr>
              <a:t>1</a:t>
            </a:r>
            <a:r>
              <a:rPr lang="zh-CN" altLang="en-US" sz="2800" b="1" dirty="0">
                <a:solidFill>
                  <a:schemeClr val="tx2">
                    <a:lumMod val="75000"/>
                  </a:schemeClr>
                </a:solidFill>
                <a:latin typeface="微软雅黑" panose="020B0503020204020204" pitchFamily="34" charset="-122"/>
                <a:ea typeface="微软雅黑" panose="020B0503020204020204" pitchFamily="34" charset="-122"/>
              </a:rPr>
              <a:t>个半未知参数</a:t>
            </a:r>
            <a:endParaRPr lang="en-US" altLang="zh-CN" sz="2800" b="1" dirty="0">
              <a:solidFill>
                <a:schemeClr val="tx2">
                  <a:lumMod val="75000"/>
                </a:schemeClr>
              </a:solidFill>
              <a:latin typeface="微软雅黑" panose="020B0503020204020204" pitchFamily="34" charset="-122"/>
              <a:ea typeface="微软雅黑" panose="020B0503020204020204" pitchFamily="34" charset="-122"/>
            </a:endParaRPr>
          </a:p>
          <a:p>
            <a:pPr algn="ctr">
              <a:spcBef>
                <a:spcPts val="1200"/>
              </a:spcBef>
            </a:pPr>
            <a:r>
              <a:rPr lang="zh-CN" altLang="en-US" sz="2800" b="1" dirty="0">
                <a:solidFill>
                  <a:schemeClr val="tx2">
                    <a:lumMod val="75000"/>
                  </a:schemeClr>
                </a:solidFill>
                <a:latin typeface="微软雅黑" panose="020B0503020204020204" pitchFamily="34" charset="-122"/>
                <a:ea typeface="微软雅黑" panose="020B0503020204020204" pitchFamily="34" charset="-122"/>
              </a:rPr>
              <a:t>质量顺序、</a:t>
            </a:r>
            <a:r>
              <a:rPr lang="en-US" altLang="zh-CN" sz="2800" b="1" dirty="0">
                <a:solidFill>
                  <a:schemeClr val="tx2">
                    <a:lumMod val="75000"/>
                  </a:schemeClr>
                </a:solidFill>
                <a:latin typeface="微软雅黑" panose="020B0503020204020204" pitchFamily="34" charset="-122"/>
                <a:ea typeface="微软雅黑" panose="020B0503020204020204" pitchFamily="34" charset="-122"/>
              </a:rPr>
              <a:t>CP</a:t>
            </a:r>
            <a:r>
              <a:rPr lang="zh-CN" altLang="en-US" sz="2800" b="1" dirty="0">
                <a:solidFill>
                  <a:schemeClr val="tx2">
                    <a:lumMod val="75000"/>
                  </a:schemeClr>
                </a:solidFill>
                <a:latin typeface="微软雅黑" panose="020B0503020204020204" pitchFamily="34" charset="-122"/>
                <a:ea typeface="微软雅黑" panose="020B0503020204020204" pitchFamily="34" charset="-122"/>
              </a:rPr>
              <a:t>破坏</a:t>
            </a:r>
          </a:p>
        </p:txBody>
      </p:sp>
      <p:sp>
        <p:nvSpPr>
          <p:cNvPr id="7" name="文本框 6"/>
          <p:cNvSpPr txBox="1"/>
          <p:nvPr/>
        </p:nvSpPr>
        <p:spPr>
          <a:xfrm>
            <a:off x="5142833" y="2306392"/>
            <a:ext cx="3019849" cy="523220"/>
          </a:xfrm>
          <a:prstGeom prst="rect">
            <a:avLst/>
          </a:prstGeom>
          <a:noFill/>
          <a:ln>
            <a:solidFill>
              <a:schemeClr val="accent1">
                <a:lumMod val="50000"/>
              </a:schemeClr>
            </a:solidFill>
          </a:ln>
        </p:spPr>
        <p:txBody>
          <a:bodyPr wrap="square" rtlCol="0">
            <a:spAutoFit/>
          </a:bodyPr>
          <a:lstStyle/>
          <a:p>
            <a:pPr algn="ctr">
              <a:spcBef>
                <a:spcPts val="1200"/>
              </a:spcBef>
            </a:pPr>
            <a:r>
              <a:rPr lang="zh-CN" altLang="en-US" sz="2800" b="1" dirty="0">
                <a:solidFill>
                  <a:schemeClr val="accent1">
                    <a:lumMod val="50000"/>
                  </a:schemeClr>
                </a:solidFill>
                <a:latin typeface="微软雅黑" panose="020B0503020204020204" pitchFamily="34" charset="-122"/>
                <a:ea typeface="微软雅黑" panose="020B0503020204020204" pitchFamily="34" charset="-122"/>
              </a:rPr>
              <a:t>中微子质量大小？</a:t>
            </a:r>
          </a:p>
        </p:txBody>
      </p:sp>
      <p:sp>
        <p:nvSpPr>
          <p:cNvPr id="8" name="文本框 7"/>
          <p:cNvSpPr txBox="1"/>
          <p:nvPr/>
        </p:nvSpPr>
        <p:spPr>
          <a:xfrm>
            <a:off x="4659818" y="1147938"/>
            <a:ext cx="3985880" cy="584775"/>
          </a:xfrm>
          <a:prstGeom prst="rect">
            <a:avLst/>
          </a:prstGeom>
          <a:noFill/>
          <a:ln>
            <a:solidFill>
              <a:srgbClr val="C00000"/>
            </a:solidFill>
          </a:ln>
        </p:spPr>
        <p:txBody>
          <a:bodyPr wrap="square" rtlCol="0">
            <a:spAutoFit/>
          </a:bodyPr>
          <a:lstStyle/>
          <a:p>
            <a:pPr algn="ctr">
              <a:spcBef>
                <a:spcPts val="1200"/>
              </a:spcBef>
            </a:pPr>
            <a:r>
              <a:rPr lang="zh-CN" altLang="en-US" sz="3200" b="1" dirty="0">
                <a:solidFill>
                  <a:srgbClr val="C00000"/>
                </a:solidFill>
                <a:latin typeface="微软雅黑" panose="020B0503020204020204" pitchFamily="34" charset="-122"/>
                <a:ea typeface="微软雅黑" panose="020B0503020204020204" pitchFamily="34" charset="-122"/>
              </a:rPr>
              <a:t>是否为自身反粒子？</a:t>
            </a:r>
          </a:p>
        </p:txBody>
      </p:sp>
      <p:sp>
        <p:nvSpPr>
          <p:cNvPr id="9" name="文本框 8"/>
          <p:cNvSpPr txBox="1"/>
          <p:nvPr/>
        </p:nvSpPr>
        <p:spPr>
          <a:xfrm>
            <a:off x="2174749" y="3539674"/>
            <a:ext cx="5699254" cy="1569660"/>
          </a:xfrm>
          <a:prstGeom prst="rect">
            <a:avLst/>
          </a:prstGeom>
          <a:noFill/>
          <a:ln>
            <a:solidFill>
              <a:schemeClr val="accent1">
                <a:lumMod val="50000"/>
              </a:schemeClr>
            </a:solidFill>
          </a:ln>
        </p:spPr>
        <p:txBody>
          <a:bodyPr wrap="square" rtlCol="0">
            <a:spAutoFit/>
          </a:bodyPr>
          <a:lstStyle/>
          <a:p>
            <a:pPr algn="ctr">
              <a:spcBef>
                <a:spcPts val="1200"/>
              </a:spcBef>
            </a:pPr>
            <a:r>
              <a:rPr lang="zh-CN" altLang="en-US" sz="2800" b="1" dirty="0">
                <a:solidFill>
                  <a:srgbClr val="C00000"/>
                </a:solidFill>
                <a:latin typeface="微软雅黑" panose="020B0503020204020204" pitchFamily="34" charset="-122"/>
                <a:ea typeface="微软雅黑" panose="020B0503020204020204" pitchFamily="34" charset="-122"/>
              </a:rPr>
              <a:t>做为一种新探测工具</a:t>
            </a:r>
            <a:endParaRPr lang="en-US" altLang="zh-CN" sz="2800" b="1" dirty="0">
              <a:solidFill>
                <a:srgbClr val="C00000"/>
              </a:solidFill>
              <a:latin typeface="微软雅黑" panose="020B0503020204020204" pitchFamily="34" charset="-122"/>
              <a:ea typeface="微软雅黑" panose="020B0503020204020204" pitchFamily="34" charset="-122"/>
            </a:endParaRPr>
          </a:p>
          <a:p>
            <a:pPr algn="ctr">
              <a:spcBef>
                <a:spcPts val="1200"/>
              </a:spcBef>
            </a:pPr>
            <a:r>
              <a:rPr lang="zh-CN" altLang="en-US" sz="2400" b="1" dirty="0">
                <a:solidFill>
                  <a:schemeClr val="tx2">
                    <a:lumMod val="75000"/>
                  </a:schemeClr>
                </a:solidFill>
                <a:latin typeface="微软雅黑" panose="020B0503020204020204" pitchFamily="34" charset="-122"/>
                <a:ea typeface="微软雅黑" panose="020B0503020204020204" pitchFamily="34" charset="-122"/>
              </a:rPr>
              <a:t>超新星、宇宙大尺度结构、太阳物理、</a:t>
            </a:r>
            <a:endParaRPr lang="en-US" altLang="zh-CN" sz="2400" b="1" dirty="0">
              <a:solidFill>
                <a:schemeClr val="tx2">
                  <a:lumMod val="75000"/>
                </a:schemeClr>
              </a:solidFill>
              <a:latin typeface="微软雅黑" panose="020B0503020204020204" pitchFamily="34" charset="-122"/>
              <a:ea typeface="微软雅黑" panose="020B0503020204020204" pitchFamily="34" charset="-122"/>
            </a:endParaRPr>
          </a:p>
          <a:p>
            <a:pPr algn="ctr">
              <a:spcBef>
                <a:spcPts val="1200"/>
              </a:spcBef>
            </a:pPr>
            <a:r>
              <a:rPr lang="zh-CN" altLang="en-US" sz="2400" b="1" dirty="0">
                <a:solidFill>
                  <a:schemeClr val="tx2">
                    <a:lumMod val="75000"/>
                  </a:schemeClr>
                </a:solidFill>
                <a:latin typeface="微软雅黑" panose="020B0503020204020204" pitchFamily="34" charset="-122"/>
                <a:ea typeface="微软雅黑" panose="020B0503020204020204" pitchFamily="34" charset="-122"/>
              </a:rPr>
              <a:t>超高能宇宙线起源、地球物理、核物理</a:t>
            </a:r>
          </a:p>
        </p:txBody>
      </p:sp>
      <p:sp>
        <p:nvSpPr>
          <p:cNvPr id="11" name="文本框 10"/>
          <p:cNvSpPr txBox="1"/>
          <p:nvPr/>
        </p:nvSpPr>
        <p:spPr>
          <a:xfrm>
            <a:off x="890576" y="5323746"/>
            <a:ext cx="3019849" cy="461665"/>
          </a:xfrm>
          <a:prstGeom prst="rect">
            <a:avLst/>
          </a:prstGeom>
          <a:noFill/>
          <a:ln>
            <a:solidFill>
              <a:schemeClr val="accent1">
                <a:lumMod val="50000"/>
              </a:schemeClr>
            </a:solidFill>
          </a:ln>
        </p:spPr>
        <p:txBody>
          <a:bodyPr wrap="square" rtlCol="0">
            <a:spAutoFit/>
          </a:bodyPr>
          <a:lstStyle/>
          <a:p>
            <a:pPr algn="ctr">
              <a:spcBef>
                <a:spcPts val="1200"/>
              </a:spcBef>
            </a:pPr>
            <a:r>
              <a:rPr lang="zh-CN" altLang="en-US" sz="2400" dirty="0">
                <a:solidFill>
                  <a:schemeClr val="accent1">
                    <a:lumMod val="50000"/>
                  </a:schemeClr>
                </a:solidFill>
                <a:latin typeface="微软雅黑" panose="020B0503020204020204" pitchFamily="34" charset="-122"/>
                <a:ea typeface="微软雅黑" panose="020B0503020204020204" pitchFamily="34" charset="-122"/>
              </a:rPr>
              <a:t>是否存在惰性中微子？</a:t>
            </a:r>
          </a:p>
        </p:txBody>
      </p:sp>
      <p:sp>
        <p:nvSpPr>
          <p:cNvPr id="12" name="文本框 11"/>
          <p:cNvSpPr txBox="1"/>
          <p:nvPr/>
        </p:nvSpPr>
        <p:spPr>
          <a:xfrm>
            <a:off x="2800105" y="5830628"/>
            <a:ext cx="1859713" cy="461665"/>
          </a:xfrm>
          <a:prstGeom prst="rect">
            <a:avLst/>
          </a:prstGeom>
          <a:noFill/>
          <a:ln>
            <a:solidFill>
              <a:schemeClr val="accent1">
                <a:lumMod val="50000"/>
              </a:schemeClr>
            </a:solidFill>
          </a:ln>
        </p:spPr>
        <p:txBody>
          <a:bodyPr wrap="square" rtlCol="0">
            <a:spAutoFit/>
          </a:bodyPr>
          <a:lstStyle/>
          <a:p>
            <a:pPr algn="ctr">
              <a:spcBef>
                <a:spcPts val="1200"/>
              </a:spcBef>
            </a:pPr>
            <a:r>
              <a:rPr lang="zh-CN" altLang="en-US" sz="2400" dirty="0">
                <a:solidFill>
                  <a:schemeClr val="accent1">
                    <a:lumMod val="50000"/>
                  </a:schemeClr>
                </a:solidFill>
                <a:latin typeface="微软雅黑" panose="020B0503020204020204" pitchFamily="34" charset="-122"/>
                <a:ea typeface="微软雅黑" panose="020B0503020204020204" pitchFamily="34" charset="-122"/>
              </a:rPr>
              <a:t>反常磁矩？</a:t>
            </a:r>
          </a:p>
        </p:txBody>
      </p:sp>
      <p:sp>
        <p:nvSpPr>
          <p:cNvPr id="13" name="矩形 12"/>
          <p:cNvSpPr/>
          <p:nvPr/>
        </p:nvSpPr>
        <p:spPr>
          <a:xfrm>
            <a:off x="5307247" y="5460957"/>
            <a:ext cx="2954655" cy="461665"/>
          </a:xfrm>
          <a:prstGeom prst="rect">
            <a:avLst/>
          </a:prstGeom>
          <a:ln>
            <a:solidFill>
              <a:schemeClr val="tx1"/>
            </a:solidFill>
          </a:ln>
        </p:spPr>
        <p:txBody>
          <a:bodyPr wrap="none">
            <a:spAutoFit/>
          </a:bodyPr>
          <a:lstStyle/>
          <a:p>
            <a:r>
              <a:rPr lang="zh-CN" altLang="en-US" sz="2400" dirty="0">
                <a:latin typeface="微软雅黑" pitchFamily="34" charset="-122"/>
                <a:ea typeface="微软雅黑" pitchFamily="34" charset="-122"/>
                <a:sym typeface="Symbol" pitchFamily="18" charset="2"/>
              </a:rPr>
              <a:t>宇宙大爆炸中微子？</a:t>
            </a:r>
            <a:endParaRPr lang="zh-CN" altLang="en-US" sz="2400" dirty="0"/>
          </a:p>
        </p:txBody>
      </p:sp>
    </p:spTree>
    <p:extLst>
      <p:ext uri="{BB962C8B-B14F-4D97-AF65-F5344CB8AC3E}">
        <p14:creationId xmlns:p14="http://schemas.microsoft.com/office/powerpoint/2010/main" val="38611943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加速器实验</a:t>
            </a:r>
            <a:r>
              <a:rPr lang="en-US" altLang="zh-CN" dirty="0"/>
              <a:t>T2K</a:t>
            </a:r>
            <a:endParaRPr lang="zh-CN" altLang="en-US" dirty="0"/>
          </a:p>
        </p:txBody>
      </p:sp>
      <p:sp>
        <p:nvSpPr>
          <p:cNvPr id="4" name="灯片编号占位符 3"/>
          <p:cNvSpPr>
            <a:spLocks noGrp="1"/>
          </p:cNvSpPr>
          <p:nvPr>
            <p:ph type="sldNum" sz="quarter" idx="12"/>
          </p:nvPr>
        </p:nvSpPr>
        <p:spPr/>
        <p:txBody>
          <a:bodyPr/>
          <a:lstStyle/>
          <a:p>
            <a:fld id="{388DE409-4DD8-445D-B2DE-91D4FE41AAD9}" type="slidenum">
              <a:rPr lang="zh-CN" altLang="en-US" smtClean="0"/>
              <a:pPr/>
              <a:t>44</a:t>
            </a:fld>
            <a:endParaRPr lang="zh-CN" altLang="en-US" dirty="0"/>
          </a:p>
        </p:txBody>
      </p:sp>
      <p:pic>
        <p:nvPicPr>
          <p:cNvPr id="5" name="图片 4"/>
          <p:cNvPicPr>
            <a:picLocks noChangeAspect="1"/>
          </p:cNvPicPr>
          <p:nvPr/>
        </p:nvPicPr>
        <p:blipFill rotWithShape="1">
          <a:blip r:embed="rId2" cstate="print">
            <a:extLst>
              <a:ext uri="{28A0092B-C50C-407E-A947-70E740481C1C}">
                <a14:useLocalDpi xmlns:a14="http://schemas.microsoft.com/office/drawing/2010/main" val="0"/>
              </a:ext>
            </a:extLst>
          </a:blip>
          <a:srcRect l="1633" t="3437" r="883" b="2675"/>
          <a:stretch/>
        </p:blipFill>
        <p:spPr>
          <a:xfrm>
            <a:off x="557213" y="928688"/>
            <a:ext cx="7886700" cy="5543550"/>
          </a:xfrm>
          <a:prstGeom prst="rect">
            <a:avLst/>
          </a:prstGeom>
        </p:spPr>
      </p:pic>
    </p:spTree>
    <p:extLst>
      <p:ext uri="{BB962C8B-B14F-4D97-AF65-F5344CB8AC3E}">
        <p14:creationId xmlns:p14="http://schemas.microsoft.com/office/powerpoint/2010/main" val="32125121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38272" y="1565181"/>
            <a:ext cx="6830928" cy="5008339"/>
          </a:xfrm>
          <a:prstGeom prst="rect">
            <a:avLst/>
          </a:prstGeom>
        </p:spPr>
      </p:pic>
      <p:sp>
        <p:nvSpPr>
          <p:cNvPr id="2" name="内容占位符 1"/>
          <p:cNvSpPr>
            <a:spLocks noGrp="1"/>
          </p:cNvSpPr>
          <p:nvPr>
            <p:ph idx="1"/>
          </p:nvPr>
        </p:nvSpPr>
        <p:spPr>
          <a:xfrm>
            <a:off x="4572000" y="3686466"/>
            <a:ext cx="4309603" cy="1606353"/>
          </a:xfrm>
          <a:solidFill>
            <a:schemeClr val="bg1"/>
          </a:solidFill>
        </p:spPr>
        <p:txBody>
          <a:bodyPr/>
          <a:lstStyle/>
          <a:p>
            <a:pPr marL="0" indent="0">
              <a:buNone/>
            </a:pPr>
            <a:r>
              <a:rPr lang="en-US" altLang="zh-CN" sz="2000" b="0" i="1" dirty="0"/>
              <a:t>θ</a:t>
            </a:r>
            <a:r>
              <a:rPr lang="en-US" altLang="zh-CN" sz="2000" b="0" i="1" baseline="-25000" dirty="0"/>
              <a:t>13</a:t>
            </a:r>
            <a:r>
              <a:rPr lang="en-US" altLang="zh-CN" sz="2000" b="0" i="1" dirty="0"/>
              <a:t> </a:t>
            </a:r>
            <a:r>
              <a:rPr lang="en-US" altLang="zh-CN" sz="2000" b="0" dirty="0"/>
              <a:t>from reactor exp.</a:t>
            </a:r>
          </a:p>
          <a:p>
            <a:pPr marL="0" indent="0">
              <a:buNone/>
            </a:pPr>
            <a:r>
              <a:rPr lang="en-US" altLang="zh-CN" sz="2000" b="1" i="1" dirty="0">
                <a:solidFill>
                  <a:srgbClr val="C00000"/>
                </a:solidFill>
              </a:rPr>
              <a:t>CP</a:t>
            </a:r>
            <a:r>
              <a:rPr lang="en-US" altLang="zh-CN" sz="2000" b="1" dirty="0">
                <a:solidFill>
                  <a:srgbClr val="C00000"/>
                </a:solidFill>
              </a:rPr>
              <a:t>-conservation excluded @90% CL</a:t>
            </a:r>
          </a:p>
          <a:p>
            <a:pPr marL="0" indent="0">
              <a:buNone/>
            </a:pPr>
            <a:r>
              <a:rPr lang="en-US" altLang="zh-CN" sz="2000" b="0" dirty="0"/>
              <a:t>NH -2.978 ~ -0.467 (90 %CL)</a:t>
            </a:r>
          </a:p>
          <a:p>
            <a:pPr marL="0" indent="0">
              <a:buNone/>
            </a:pPr>
            <a:r>
              <a:rPr lang="en-US" altLang="zh-CN" sz="2000" b="0" dirty="0"/>
              <a:t>IH -1.466 ~ -1.272 (90 %CL)</a:t>
            </a:r>
          </a:p>
        </p:txBody>
      </p:sp>
      <p:sp>
        <p:nvSpPr>
          <p:cNvPr id="3" name="标题 2"/>
          <p:cNvSpPr>
            <a:spLocks noGrp="1"/>
          </p:cNvSpPr>
          <p:nvPr>
            <p:ph type="title"/>
          </p:nvPr>
        </p:nvSpPr>
        <p:spPr>
          <a:xfrm>
            <a:off x="467134" y="172720"/>
            <a:ext cx="7886700" cy="681796"/>
          </a:xfrm>
        </p:spPr>
        <p:txBody>
          <a:bodyPr/>
          <a:lstStyle/>
          <a:p>
            <a:r>
              <a:rPr lang="en-US" altLang="zh-CN" dirty="0">
                <a:effectLst>
                  <a:outerShdw blurRad="38100" dist="38100" dir="2700000" algn="tl">
                    <a:srgbClr val="000000">
                      <a:alpha val="43137"/>
                    </a:srgbClr>
                  </a:outerShdw>
                </a:effectLst>
              </a:rPr>
              <a:t>T2K</a:t>
            </a:r>
            <a:r>
              <a:rPr lang="zh-CN" altLang="en-US" dirty="0">
                <a:effectLst>
                  <a:outerShdw blurRad="38100" dist="38100" dir="2700000" algn="tl">
                    <a:srgbClr val="000000">
                      <a:alpha val="43137"/>
                    </a:srgbClr>
                  </a:outerShdw>
                </a:effectLst>
              </a:rPr>
              <a:t>：最大</a:t>
            </a:r>
            <a:r>
              <a:rPr lang="en-US" altLang="zh-CN" dirty="0">
                <a:effectLst>
                  <a:outerShdw blurRad="38100" dist="38100" dir="2700000" algn="tl">
                    <a:srgbClr val="000000">
                      <a:alpha val="43137"/>
                    </a:srgbClr>
                  </a:outerShdw>
                </a:effectLst>
              </a:rPr>
              <a:t>CP</a:t>
            </a:r>
            <a:r>
              <a:rPr lang="zh-CN" altLang="en-US" dirty="0">
                <a:effectLst>
                  <a:outerShdw blurRad="38100" dist="38100" dir="2700000" algn="tl">
                    <a:srgbClr val="000000">
                      <a:alpha val="43137"/>
                    </a:srgbClr>
                  </a:outerShdw>
                </a:effectLst>
              </a:rPr>
              <a:t>破坏迹象</a:t>
            </a:r>
            <a:endParaRPr lang="zh-CN" altLang="en-US" dirty="0"/>
          </a:p>
        </p:txBody>
      </p:sp>
      <p:sp>
        <p:nvSpPr>
          <p:cNvPr id="4" name="文本框 3">
            <a:extLst>
              <a:ext uri="{FF2B5EF4-FFF2-40B4-BE49-F238E27FC236}">
                <a16:creationId xmlns:a16="http://schemas.microsoft.com/office/drawing/2014/main" id="{A25D4888-EF5A-456C-98A3-9B3FF16C366D}"/>
              </a:ext>
            </a:extLst>
          </p:cNvPr>
          <p:cNvSpPr txBox="1"/>
          <p:nvPr/>
        </p:nvSpPr>
        <p:spPr>
          <a:xfrm>
            <a:off x="3540760" y="962352"/>
            <a:ext cx="2047239" cy="584775"/>
          </a:xfrm>
          <a:prstGeom prst="rect">
            <a:avLst/>
          </a:prstGeom>
          <a:noFill/>
        </p:spPr>
        <p:txBody>
          <a:bodyPr wrap="square" rtlCol="0">
            <a:spAutoFit/>
          </a:bodyPr>
          <a:lstStyle/>
          <a:p>
            <a:r>
              <a:rPr lang="en-US" altLang="zh-CN" sz="3200" b="1" dirty="0">
                <a:solidFill>
                  <a:srgbClr val="FF0000"/>
                </a:solidFill>
                <a:latin typeface="微软雅黑" panose="020B0503020204020204" pitchFamily="34" charset="-122"/>
                <a:ea typeface="微软雅黑" panose="020B0503020204020204" pitchFamily="34" charset="-122"/>
              </a:rPr>
              <a:t>2016</a:t>
            </a:r>
            <a:r>
              <a:rPr lang="zh-CN" altLang="en-US" sz="3200" b="1" dirty="0">
                <a:solidFill>
                  <a:srgbClr val="FF0000"/>
                </a:solidFill>
                <a:latin typeface="微软雅黑" panose="020B0503020204020204" pitchFamily="34" charset="-122"/>
                <a:ea typeface="微软雅黑" panose="020B0503020204020204" pitchFamily="34" charset="-122"/>
              </a:rPr>
              <a:t>年</a:t>
            </a:r>
          </a:p>
        </p:txBody>
      </p:sp>
    </p:spTree>
    <p:extLst>
      <p:ext uri="{BB962C8B-B14F-4D97-AF65-F5344CB8AC3E}">
        <p14:creationId xmlns:p14="http://schemas.microsoft.com/office/powerpoint/2010/main" val="4205882209"/>
      </p:ext>
    </p:extLst>
  </p:cSld>
  <p:clrMapOvr>
    <a:masterClrMapping/>
  </p:clrMapOvr>
  <p:transition spd="slow" advClick="0"/>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9039C5-8C13-45CE-849E-B8657C27D8CE}"/>
              </a:ext>
            </a:extLst>
          </p:cNvPr>
          <p:cNvSpPr>
            <a:spLocks noGrp="1"/>
          </p:cNvSpPr>
          <p:nvPr>
            <p:ph type="title"/>
          </p:nvPr>
        </p:nvSpPr>
        <p:spPr/>
        <p:txBody>
          <a:bodyPr/>
          <a:lstStyle/>
          <a:p>
            <a:r>
              <a:rPr lang="en-US" altLang="zh-CN" dirty="0"/>
              <a:t>T2K</a:t>
            </a:r>
            <a:r>
              <a:rPr lang="zh-CN" altLang="en-US" dirty="0"/>
              <a:t>新旧结果</a:t>
            </a:r>
          </a:p>
        </p:txBody>
      </p:sp>
      <p:sp>
        <p:nvSpPr>
          <p:cNvPr id="3" name="内容占位符 2">
            <a:extLst>
              <a:ext uri="{FF2B5EF4-FFF2-40B4-BE49-F238E27FC236}">
                <a16:creationId xmlns:a16="http://schemas.microsoft.com/office/drawing/2014/main" id="{045FF9BF-34AA-4F2F-8D09-EB27B63177AC}"/>
              </a:ext>
            </a:extLst>
          </p:cNvPr>
          <p:cNvSpPr>
            <a:spLocks noGrp="1"/>
          </p:cNvSpPr>
          <p:nvPr>
            <p:ph idx="1"/>
          </p:nvPr>
        </p:nvSpPr>
        <p:spPr/>
        <p:txBody>
          <a:bodyPr/>
          <a:lstStyle/>
          <a:p>
            <a:endParaRPr lang="zh-CN" altLang="en-US" dirty="0"/>
          </a:p>
        </p:txBody>
      </p:sp>
      <p:sp>
        <p:nvSpPr>
          <p:cNvPr id="4" name="灯片编号占位符 3">
            <a:extLst>
              <a:ext uri="{FF2B5EF4-FFF2-40B4-BE49-F238E27FC236}">
                <a16:creationId xmlns:a16="http://schemas.microsoft.com/office/drawing/2014/main" id="{CF550413-A98F-43EE-985E-1B4A4ECB7271}"/>
              </a:ext>
            </a:extLst>
          </p:cNvPr>
          <p:cNvSpPr>
            <a:spLocks noGrp="1"/>
          </p:cNvSpPr>
          <p:nvPr>
            <p:ph type="sldNum" sz="quarter" idx="12"/>
          </p:nvPr>
        </p:nvSpPr>
        <p:spPr/>
        <p:txBody>
          <a:bodyPr/>
          <a:lstStyle/>
          <a:p>
            <a:fld id="{388DE409-4DD8-445D-B2DE-91D4FE41AAD9}" type="slidenum">
              <a:rPr lang="zh-CN" altLang="en-US" smtClean="0"/>
              <a:pPr/>
              <a:t>46</a:t>
            </a:fld>
            <a:endParaRPr lang="zh-CN" altLang="en-US" dirty="0"/>
          </a:p>
        </p:txBody>
      </p:sp>
      <p:pic>
        <p:nvPicPr>
          <p:cNvPr id="6" name="图片 5">
            <a:extLst>
              <a:ext uri="{FF2B5EF4-FFF2-40B4-BE49-F238E27FC236}">
                <a16:creationId xmlns:a16="http://schemas.microsoft.com/office/drawing/2014/main" id="{E4C9B08A-0455-4ABC-97E8-88C36C546F8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rot="16200000" flipV="1">
            <a:off x="1204069" y="-108523"/>
            <a:ext cx="4185712" cy="6593850"/>
          </a:xfrm>
          <a:prstGeom prst="rect">
            <a:avLst/>
          </a:prstGeom>
        </p:spPr>
      </p:pic>
      <p:pic>
        <p:nvPicPr>
          <p:cNvPr id="5" name="图片 4">
            <a:extLst>
              <a:ext uri="{FF2B5EF4-FFF2-40B4-BE49-F238E27FC236}">
                <a16:creationId xmlns:a16="http://schemas.microsoft.com/office/drawing/2014/main" id="{B1CB6B87-83A4-4829-A4AF-01874DB60A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2440" y="954677"/>
            <a:ext cx="4861560" cy="5903323"/>
          </a:xfrm>
          <a:prstGeom prst="rect">
            <a:avLst/>
          </a:prstGeom>
        </p:spPr>
      </p:pic>
      <p:sp>
        <p:nvSpPr>
          <p:cNvPr id="7" name="文本框 6">
            <a:extLst>
              <a:ext uri="{FF2B5EF4-FFF2-40B4-BE49-F238E27FC236}">
                <a16:creationId xmlns:a16="http://schemas.microsoft.com/office/drawing/2014/main" id="{510CC7A9-BC15-4024-B727-E0DDAB89FFAF}"/>
              </a:ext>
            </a:extLst>
          </p:cNvPr>
          <p:cNvSpPr txBox="1"/>
          <p:nvPr/>
        </p:nvSpPr>
        <p:spPr>
          <a:xfrm>
            <a:off x="1394460" y="3679031"/>
            <a:ext cx="1826260" cy="584775"/>
          </a:xfrm>
          <a:prstGeom prst="rect">
            <a:avLst/>
          </a:prstGeom>
          <a:noFill/>
        </p:spPr>
        <p:txBody>
          <a:bodyPr wrap="square" rtlCol="0">
            <a:spAutoFit/>
          </a:bodyPr>
          <a:lstStyle/>
          <a:p>
            <a:r>
              <a:rPr lang="en-US" altLang="zh-CN" sz="3200" dirty="0">
                <a:solidFill>
                  <a:srgbClr val="FF0000"/>
                </a:solidFill>
                <a:latin typeface="微软雅黑" panose="020B0503020204020204" pitchFamily="34" charset="-122"/>
                <a:ea typeface="微软雅黑" panose="020B0503020204020204" pitchFamily="34" charset="-122"/>
              </a:rPr>
              <a:t>2016</a:t>
            </a:r>
            <a:r>
              <a:rPr lang="zh-CN" altLang="en-US" sz="3200" dirty="0">
                <a:solidFill>
                  <a:srgbClr val="FF0000"/>
                </a:solidFill>
                <a:latin typeface="微软雅黑" panose="020B0503020204020204" pitchFamily="34" charset="-122"/>
                <a:ea typeface="微软雅黑" panose="020B0503020204020204" pitchFamily="34" charset="-122"/>
              </a:rPr>
              <a:t>年</a:t>
            </a:r>
          </a:p>
        </p:txBody>
      </p:sp>
      <p:sp>
        <p:nvSpPr>
          <p:cNvPr id="8" name="文本框 7">
            <a:extLst>
              <a:ext uri="{FF2B5EF4-FFF2-40B4-BE49-F238E27FC236}">
                <a16:creationId xmlns:a16="http://schemas.microsoft.com/office/drawing/2014/main" id="{D71CF8F7-8533-444A-B2D2-3F15E1F2E473}"/>
              </a:ext>
            </a:extLst>
          </p:cNvPr>
          <p:cNvSpPr txBox="1"/>
          <p:nvPr/>
        </p:nvSpPr>
        <p:spPr>
          <a:xfrm>
            <a:off x="6742440" y="2348071"/>
            <a:ext cx="1826260" cy="584775"/>
          </a:xfrm>
          <a:prstGeom prst="rect">
            <a:avLst/>
          </a:prstGeom>
          <a:noFill/>
        </p:spPr>
        <p:txBody>
          <a:bodyPr wrap="square" rtlCol="0">
            <a:spAutoFit/>
          </a:bodyPr>
          <a:lstStyle/>
          <a:p>
            <a:r>
              <a:rPr lang="en-US" altLang="zh-CN" sz="3200" dirty="0">
                <a:solidFill>
                  <a:srgbClr val="FF0000"/>
                </a:solidFill>
                <a:latin typeface="微软雅黑" panose="020B0503020204020204" pitchFamily="34" charset="-122"/>
                <a:ea typeface="微软雅黑" panose="020B0503020204020204" pitchFamily="34" charset="-122"/>
              </a:rPr>
              <a:t>2020</a:t>
            </a:r>
            <a:r>
              <a:rPr lang="zh-CN" altLang="en-US" sz="3200" dirty="0">
                <a:solidFill>
                  <a:srgbClr val="FF0000"/>
                </a:solidFill>
                <a:latin typeface="微软雅黑" panose="020B0503020204020204" pitchFamily="34" charset="-122"/>
                <a:ea typeface="微软雅黑" panose="020B0503020204020204" pitchFamily="34" charset="-122"/>
              </a:rPr>
              <a:t>年</a:t>
            </a:r>
          </a:p>
        </p:txBody>
      </p:sp>
      <p:cxnSp>
        <p:nvCxnSpPr>
          <p:cNvPr id="10" name="直接箭头连接符 9">
            <a:extLst>
              <a:ext uri="{FF2B5EF4-FFF2-40B4-BE49-F238E27FC236}">
                <a16:creationId xmlns:a16="http://schemas.microsoft.com/office/drawing/2014/main" id="{A750E7ED-8505-4E6A-A441-26A5ACF46634}"/>
              </a:ext>
            </a:extLst>
          </p:cNvPr>
          <p:cNvCxnSpPr/>
          <p:nvPr/>
        </p:nvCxnSpPr>
        <p:spPr>
          <a:xfrm flipV="1">
            <a:off x="3657600" y="4541520"/>
            <a:ext cx="1696720" cy="73973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文本框 10">
            <a:extLst>
              <a:ext uri="{FF2B5EF4-FFF2-40B4-BE49-F238E27FC236}">
                <a16:creationId xmlns:a16="http://schemas.microsoft.com/office/drawing/2014/main" id="{8A5742F8-CA90-4CA6-B42B-53017E51BE0A}"/>
              </a:ext>
            </a:extLst>
          </p:cNvPr>
          <p:cNvSpPr txBox="1"/>
          <p:nvPr/>
        </p:nvSpPr>
        <p:spPr>
          <a:xfrm>
            <a:off x="1394460" y="5352197"/>
            <a:ext cx="3525520" cy="830997"/>
          </a:xfrm>
          <a:prstGeom prst="rect">
            <a:avLst/>
          </a:prstGeom>
          <a:noFill/>
        </p:spPr>
        <p:txBody>
          <a:bodyPr wrap="square" rtlCol="0">
            <a:spAutoFit/>
          </a:bodyPr>
          <a:lstStyle/>
          <a:p>
            <a:r>
              <a:rPr lang="zh-CN" altLang="en-US" sz="2400" b="1" dirty="0">
                <a:solidFill>
                  <a:srgbClr val="FF0000"/>
                </a:solidFill>
                <a:latin typeface="微软雅黑" panose="020B0503020204020204" pitchFamily="34" charset="-122"/>
                <a:ea typeface="微软雅黑" panose="020B0503020204020204" pitchFamily="34" charset="-122"/>
              </a:rPr>
              <a:t>仍然不能在</a:t>
            </a:r>
            <a:r>
              <a:rPr lang="en-US" altLang="zh-CN" sz="2400" b="1" dirty="0">
                <a:solidFill>
                  <a:srgbClr val="FF0000"/>
                </a:solidFill>
                <a:latin typeface="微软雅黑" panose="020B0503020204020204" pitchFamily="34" charset="-122"/>
                <a:ea typeface="微软雅黑" panose="020B0503020204020204" pitchFamily="34" charset="-122"/>
              </a:rPr>
              <a:t>3</a:t>
            </a:r>
            <a:r>
              <a:rPr lang="zh-CN" altLang="en-US" sz="2400" b="1" dirty="0">
                <a:solidFill>
                  <a:srgbClr val="FF0000"/>
                </a:solidFill>
                <a:latin typeface="微软雅黑" panose="020B0503020204020204" pitchFamily="34" charset="-122"/>
                <a:ea typeface="微软雅黑" panose="020B0503020204020204" pitchFamily="34" charset="-122"/>
              </a:rPr>
              <a:t>倍标准偏差下排除非零（</a:t>
            </a:r>
            <a:r>
              <a:rPr lang="en-US" altLang="zh-CN" sz="2400" b="1" dirty="0">
                <a:solidFill>
                  <a:srgbClr val="FF0000"/>
                </a:solidFill>
                <a:latin typeface="微软雅黑" panose="020B0503020204020204" pitchFamily="34" charset="-122"/>
                <a:ea typeface="微软雅黑" panose="020B0503020204020204" pitchFamily="34" charset="-122"/>
              </a:rPr>
              <a:t>CP</a:t>
            </a:r>
            <a:r>
              <a:rPr lang="zh-CN" altLang="en-US" sz="2400" b="1" dirty="0">
                <a:solidFill>
                  <a:srgbClr val="FF0000"/>
                </a:solidFill>
                <a:latin typeface="微软雅黑" panose="020B0503020204020204" pitchFamily="34" charset="-122"/>
                <a:ea typeface="微软雅黑" panose="020B0503020204020204" pitchFamily="34" charset="-122"/>
              </a:rPr>
              <a:t>守恒）</a:t>
            </a:r>
          </a:p>
        </p:txBody>
      </p:sp>
      <p:cxnSp>
        <p:nvCxnSpPr>
          <p:cNvPr id="12" name="直接箭头连接符 11">
            <a:extLst>
              <a:ext uri="{FF2B5EF4-FFF2-40B4-BE49-F238E27FC236}">
                <a16:creationId xmlns:a16="http://schemas.microsoft.com/office/drawing/2014/main" id="{CC261913-54F9-4E53-B143-B382E5DC117A}"/>
              </a:ext>
            </a:extLst>
          </p:cNvPr>
          <p:cNvCxnSpPr>
            <a:cxnSpLocks/>
          </p:cNvCxnSpPr>
          <p:nvPr/>
        </p:nvCxnSpPr>
        <p:spPr>
          <a:xfrm flipV="1">
            <a:off x="6959605" y="4911389"/>
            <a:ext cx="0" cy="12655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11422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加速器实验</a:t>
            </a:r>
            <a:r>
              <a:rPr lang="en-US" altLang="zh-CN" dirty="0" err="1"/>
              <a:t>NOvA</a:t>
            </a:r>
            <a:endParaRPr lang="zh-CN" altLang="en-US" dirty="0"/>
          </a:p>
        </p:txBody>
      </p:sp>
      <p:sp>
        <p:nvSpPr>
          <p:cNvPr id="3" name="内容占位符 2"/>
          <p:cNvSpPr>
            <a:spLocks noGrp="1"/>
          </p:cNvSpPr>
          <p:nvPr>
            <p:ph idx="1"/>
          </p:nvPr>
        </p:nvSpPr>
        <p:spPr/>
        <p:txBody>
          <a:bodyPr/>
          <a:lstStyle/>
          <a:p>
            <a:endParaRPr lang="zh-CN" altLang="en-US"/>
          </a:p>
        </p:txBody>
      </p:sp>
      <p:sp>
        <p:nvSpPr>
          <p:cNvPr id="4" name="灯片编号占位符 3"/>
          <p:cNvSpPr>
            <a:spLocks noGrp="1"/>
          </p:cNvSpPr>
          <p:nvPr>
            <p:ph type="sldNum" sz="quarter" idx="12"/>
          </p:nvPr>
        </p:nvSpPr>
        <p:spPr/>
        <p:txBody>
          <a:bodyPr/>
          <a:lstStyle/>
          <a:p>
            <a:fld id="{388DE409-4DD8-445D-B2DE-91D4FE41AAD9}" type="slidenum">
              <a:rPr lang="zh-CN" altLang="en-US" smtClean="0"/>
              <a:pPr/>
              <a:t>47</a:t>
            </a:fld>
            <a:endParaRPr lang="zh-CN" altLang="en-US" dirty="0"/>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670" y="969895"/>
            <a:ext cx="8320281" cy="5660265"/>
          </a:xfrm>
          <a:prstGeom prst="rect">
            <a:avLst/>
          </a:prstGeom>
        </p:spPr>
      </p:pic>
    </p:spTree>
    <p:extLst>
      <p:ext uri="{BB962C8B-B14F-4D97-AF65-F5344CB8AC3E}">
        <p14:creationId xmlns:p14="http://schemas.microsoft.com/office/powerpoint/2010/main" val="19211076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美国加速器实验</a:t>
            </a:r>
            <a:r>
              <a:rPr lang="en-US" altLang="zh-CN" dirty="0"/>
              <a:t>NOvA</a:t>
            </a:r>
            <a:endParaRPr lang="zh-CN" altLang="en-US" dirty="0"/>
          </a:p>
        </p:txBody>
      </p:sp>
      <p:sp>
        <p:nvSpPr>
          <p:cNvPr id="3" name="内容占位符 2"/>
          <p:cNvSpPr>
            <a:spLocks noGrp="1"/>
          </p:cNvSpPr>
          <p:nvPr>
            <p:ph idx="1"/>
          </p:nvPr>
        </p:nvSpPr>
        <p:spPr/>
        <p:txBody>
          <a:bodyPr/>
          <a:lstStyle/>
          <a:p>
            <a:endParaRPr lang="zh-CN" altLang="en-US"/>
          </a:p>
        </p:txBody>
      </p:sp>
      <p:sp>
        <p:nvSpPr>
          <p:cNvPr id="4" name="灯片编号占位符 3"/>
          <p:cNvSpPr>
            <a:spLocks noGrp="1"/>
          </p:cNvSpPr>
          <p:nvPr>
            <p:ph type="sldNum" sz="quarter" idx="4294967295"/>
          </p:nvPr>
        </p:nvSpPr>
        <p:spPr>
          <a:xfrm>
            <a:off x="8261902" y="6630160"/>
            <a:ext cx="882098" cy="214659"/>
          </a:xfrm>
          <a:prstGeom prst="rect">
            <a:avLst/>
          </a:prstGeom>
        </p:spPr>
        <p:txBody>
          <a:bodyPr/>
          <a:lstStyle/>
          <a:p>
            <a:fld id="{388DE409-4DD8-445D-B2DE-91D4FE41AAD9}" type="slidenum">
              <a:rPr lang="zh-CN" altLang="en-US" smtClean="0"/>
              <a:pPr/>
              <a:t>48</a:t>
            </a:fld>
            <a:endParaRPr lang="zh-CN" altLang="en-US" dirty="0"/>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496" y="764704"/>
            <a:ext cx="8967504" cy="5486400"/>
          </a:xfrm>
          <a:prstGeom prst="rect">
            <a:avLst/>
          </a:prstGeom>
        </p:spPr>
      </p:pic>
      <p:sp>
        <p:nvSpPr>
          <p:cNvPr id="6" name="矩形 5"/>
          <p:cNvSpPr/>
          <p:nvPr/>
        </p:nvSpPr>
        <p:spPr bwMode="auto">
          <a:xfrm>
            <a:off x="176496" y="2906973"/>
            <a:ext cx="4518334" cy="1351128"/>
          </a:xfrm>
          <a:prstGeom prst="rect">
            <a:avLst/>
          </a:prstGeom>
          <a:noFill/>
          <a:ln w="38100" cap="flat" cmpd="sng" algn="ctr">
            <a:solidFill>
              <a:schemeClr val="accent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Arial" charset="0"/>
              <a:ea typeface="宋体" charset="-122"/>
            </a:endParaRPr>
          </a:p>
        </p:txBody>
      </p:sp>
    </p:spTree>
    <p:extLst>
      <p:ext uri="{BB962C8B-B14F-4D97-AF65-F5344CB8AC3E}">
        <p14:creationId xmlns:p14="http://schemas.microsoft.com/office/powerpoint/2010/main" val="16823710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新一代中微子实验</a:t>
            </a:r>
          </a:p>
        </p:txBody>
      </p:sp>
      <p:sp>
        <p:nvSpPr>
          <p:cNvPr id="3" name="内容占位符 2"/>
          <p:cNvSpPr>
            <a:spLocks noGrp="1"/>
          </p:cNvSpPr>
          <p:nvPr>
            <p:ph idx="1"/>
          </p:nvPr>
        </p:nvSpPr>
        <p:spPr>
          <a:xfrm>
            <a:off x="320541" y="972471"/>
            <a:ext cx="8693239" cy="579157"/>
          </a:xfrm>
        </p:spPr>
        <p:txBody>
          <a:bodyPr>
            <a:normAutofit/>
          </a:bodyPr>
          <a:lstStyle/>
          <a:p>
            <a:pPr marL="0" indent="0">
              <a:buNone/>
            </a:pPr>
            <a:r>
              <a:rPr lang="zh-CN" altLang="en-US" sz="2400" b="1" dirty="0">
                <a:latin typeface="微软雅黑" panose="020B0503020204020204" pitchFamily="34" charset="-122"/>
              </a:rPr>
              <a:t>江门实验：</a:t>
            </a:r>
            <a:r>
              <a:rPr lang="en-US" altLang="zh-CN" sz="2400" b="1" dirty="0">
                <a:latin typeface="微软雅黑" panose="020B0503020204020204" pitchFamily="34" charset="-122"/>
              </a:rPr>
              <a:t>2</a:t>
            </a:r>
            <a:r>
              <a:rPr lang="zh-CN" altLang="en-US" sz="2400" b="1" dirty="0">
                <a:latin typeface="微软雅黑" panose="020B0503020204020204" pitchFamily="34" charset="-122"/>
              </a:rPr>
              <a:t>万吨液闪</a:t>
            </a:r>
            <a:r>
              <a:rPr lang="en-US" altLang="zh-CN" sz="2400" b="1" dirty="0">
                <a:latin typeface="微软雅黑" panose="020B0503020204020204" pitchFamily="34" charset="-122"/>
              </a:rPr>
              <a:t>+3.7</a:t>
            </a:r>
            <a:r>
              <a:rPr lang="zh-CN" altLang="en-US" sz="2400" b="1" dirty="0">
                <a:latin typeface="微软雅黑" panose="020B0503020204020204" pitchFamily="34" charset="-122"/>
              </a:rPr>
              <a:t>万吨纯净水</a:t>
            </a:r>
          </a:p>
        </p:txBody>
      </p:sp>
      <p:pic>
        <p:nvPicPr>
          <p:cNvPr id="5" name="内容占位符 5"/>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486981" y="1551628"/>
            <a:ext cx="4764483" cy="1135926"/>
          </a:xfrm>
          <a:prstGeom prst="rect">
            <a:avLst/>
          </a:prstGeom>
        </p:spPr>
      </p:pic>
      <p:pic>
        <p:nvPicPr>
          <p:cNvPr id="8" name="图片 7"/>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942557" y="4251479"/>
            <a:ext cx="2049445" cy="1924334"/>
          </a:xfrm>
          <a:prstGeom prst="rect">
            <a:avLst/>
          </a:prstGeom>
        </p:spPr>
      </p:pic>
      <p:pic>
        <p:nvPicPr>
          <p:cNvPr id="11" name="图片 10"/>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063277" y="4050770"/>
            <a:ext cx="2757017" cy="2520701"/>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93228" y="1451833"/>
            <a:ext cx="1522122" cy="1773732"/>
          </a:xfrm>
          <a:prstGeom prst="rect">
            <a:avLst/>
          </a:prstGeom>
        </p:spPr>
      </p:pic>
      <p:pic>
        <p:nvPicPr>
          <p:cNvPr id="13" name="图片 12"/>
          <p:cNvPicPr>
            <a:picLocks noChangeAspect="1"/>
          </p:cNvPicPr>
          <p:nvPr/>
        </p:nvPicPr>
        <p:blipFill rotWithShape="1">
          <a:blip r:embed="rId6" cstate="print">
            <a:extLst>
              <a:ext uri="{28A0092B-C50C-407E-A947-70E740481C1C}">
                <a14:useLocalDpi xmlns:a14="http://schemas.microsoft.com/office/drawing/2010/main" val="0"/>
              </a:ext>
            </a:extLst>
          </a:blip>
          <a:srcRect r="5051"/>
          <a:stretch/>
        </p:blipFill>
        <p:spPr>
          <a:xfrm>
            <a:off x="344192" y="3900740"/>
            <a:ext cx="3379268" cy="2017333"/>
          </a:xfrm>
          <a:prstGeom prst="rect">
            <a:avLst/>
          </a:prstGeom>
        </p:spPr>
      </p:pic>
      <p:sp>
        <p:nvSpPr>
          <p:cNvPr id="14" name="文本框 13"/>
          <p:cNvSpPr txBox="1"/>
          <p:nvPr/>
        </p:nvSpPr>
        <p:spPr>
          <a:xfrm>
            <a:off x="385156" y="2754630"/>
            <a:ext cx="5242911" cy="400110"/>
          </a:xfrm>
          <a:prstGeom prst="rect">
            <a:avLst/>
          </a:prstGeom>
          <a:noFill/>
        </p:spPr>
        <p:txBody>
          <a:bodyPr wrap="square" rtlCol="0">
            <a:spAutoFit/>
          </a:bodyPr>
          <a:lstStyle/>
          <a:p>
            <a:r>
              <a:rPr lang="zh-CN" altLang="en-US" sz="20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美国</a:t>
            </a:r>
            <a:r>
              <a:rPr lang="en-US" altLang="zh-CN" sz="2000" b="1" dirty="0">
                <a:solidFill>
                  <a:schemeClr val="accent3">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DUNE</a:t>
            </a:r>
            <a:r>
              <a:rPr lang="zh-CN" altLang="en-US" sz="2000" b="1" dirty="0">
                <a:solidFill>
                  <a:schemeClr val="accent3">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2000" b="1" dirty="0">
                <a:solidFill>
                  <a:schemeClr val="accent3">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1-4</a:t>
            </a:r>
            <a:r>
              <a:rPr lang="zh-CN" altLang="en-US" sz="2000" b="1" dirty="0">
                <a:solidFill>
                  <a:schemeClr val="accent3">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万吨液氩，</a:t>
            </a:r>
            <a:r>
              <a:rPr lang="en-US" altLang="zh-CN" sz="2000" b="1" dirty="0">
                <a:solidFill>
                  <a:schemeClr val="accent3">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2024</a:t>
            </a:r>
            <a:r>
              <a:rPr lang="zh-CN" altLang="en-US" sz="2000" b="1" dirty="0">
                <a:solidFill>
                  <a:schemeClr val="accent3">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运行</a:t>
            </a:r>
          </a:p>
        </p:txBody>
      </p:sp>
      <p:sp>
        <p:nvSpPr>
          <p:cNvPr id="15" name="文本框 14"/>
          <p:cNvSpPr txBox="1"/>
          <p:nvPr/>
        </p:nvSpPr>
        <p:spPr>
          <a:xfrm>
            <a:off x="4972676" y="3221522"/>
            <a:ext cx="4041104" cy="400110"/>
          </a:xfrm>
          <a:prstGeom prst="rect">
            <a:avLst/>
          </a:prstGeom>
          <a:noFill/>
        </p:spPr>
        <p:txBody>
          <a:bodyPr wrap="square" rtlCol="0">
            <a:spAutoFit/>
          </a:bodyPr>
          <a:lstStyle/>
          <a:p>
            <a:r>
              <a:rPr lang="zh-CN" altLang="en-US" sz="20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印度</a:t>
            </a:r>
            <a:r>
              <a:rPr lang="en-US" altLang="zh-CN" sz="2000" b="1" dirty="0">
                <a:solidFill>
                  <a:schemeClr val="accent3">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INO</a:t>
            </a:r>
            <a:r>
              <a:rPr lang="zh-CN" altLang="en-US" sz="2000" b="1" dirty="0">
                <a:solidFill>
                  <a:schemeClr val="accent3">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2000" b="1" dirty="0">
                <a:solidFill>
                  <a:schemeClr val="accent3">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5</a:t>
            </a:r>
            <a:r>
              <a:rPr lang="zh-CN" altLang="en-US" sz="2000" b="1" dirty="0">
                <a:solidFill>
                  <a:schemeClr val="accent3">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万吨铁</a:t>
            </a:r>
            <a:r>
              <a:rPr lang="en-US" altLang="zh-CN" sz="2000" b="1" dirty="0">
                <a:solidFill>
                  <a:schemeClr val="accent3">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000" b="1" dirty="0">
                <a:solidFill>
                  <a:schemeClr val="accent3">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气体探测器</a:t>
            </a:r>
          </a:p>
        </p:txBody>
      </p:sp>
      <p:sp>
        <p:nvSpPr>
          <p:cNvPr id="16" name="文本框 15"/>
          <p:cNvSpPr txBox="1"/>
          <p:nvPr/>
        </p:nvSpPr>
        <p:spPr>
          <a:xfrm>
            <a:off x="124472" y="6239148"/>
            <a:ext cx="4893972" cy="400110"/>
          </a:xfrm>
          <a:prstGeom prst="rect">
            <a:avLst/>
          </a:prstGeom>
          <a:noFill/>
        </p:spPr>
        <p:txBody>
          <a:bodyPr wrap="square" rtlCol="0">
            <a:spAutoFit/>
          </a:bodyPr>
          <a:lstStyle/>
          <a:p>
            <a:r>
              <a:rPr lang="zh-CN" altLang="en-US" sz="20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日本</a:t>
            </a:r>
            <a:r>
              <a:rPr lang="en-US" altLang="zh-CN" sz="2000" b="1" dirty="0">
                <a:solidFill>
                  <a:schemeClr val="accent3">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Hyper-K</a:t>
            </a:r>
            <a:r>
              <a:rPr lang="zh-CN" altLang="en-US" sz="2000" b="1" dirty="0">
                <a:solidFill>
                  <a:schemeClr val="accent3">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2000" b="1" dirty="0">
                <a:solidFill>
                  <a:schemeClr val="accent3">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26</a:t>
            </a:r>
            <a:r>
              <a:rPr lang="zh-CN" altLang="en-US" sz="2000" b="1" dirty="0">
                <a:solidFill>
                  <a:schemeClr val="accent3">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万吨纯水，</a:t>
            </a:r>
            <a:r>
              <a:rPr lang="en-US" altLang="zh-CN" sz="2000" b="1" dirty="0">
                <a:solidFill>
                  <a:schemeClr val="accent3">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 2026</a:t>
            </a:r>
            <a:r>
              <a:rPr lang="zh-CN" altLang="en-US" sz="2000" b="1" dirty="0">
                <a:solidFill>
                  <a:schemeClr val="accent3">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运行</a:t>
            </a:r>
          </a:p>
        </p:txBody>
      </p:sp>
      <p:sp>
        <p:nvSpPr>
          <p:cNvPr id="17" name="文本框 16"/>
          <p:cNvSpPr txBox="1"/>
          <p:nvPr/>
        </p:nvSpPr>
        <p:spPr>
          <a:xfrm>
            <a:off x="3536592" y="3700685"/>
            <a:ext cx="2963704" cy="400110"/>
          </a:xfrm>
          <a:prstGeom prst="rect">
            <a:avLst/>
          </a:prstGeom>
          <a:noFill/>
        </p:spPr>
        <p:txBody>
          <a:bodyPr wrap="square" rtlCol="0">
            <a:spAutoFit/>
          </a:bodyPr>
          <a:lstStyle/>
          <a:p>
            <a:r>
              <a:rPr lang="zh-CN" altLang="en-US" sz="2000" b="1" dirty="0">
                <a:solidFill>
                  <a:schemeClr val="accent3">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美国</a:t>
            </a:r>
            <a:r>
              <a:rPr lang="zh-CN" altLang="en-US" sz="20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南极</a:t>
            </a:r>
            <a:r>
              <a:rPr lang="en-US" altLang="zh-CN" sz="2000" b="1" dirty="0">
                <a:solidFill>
                  <a:schemeClr val="accent3">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PINGU</a:t>
            </a:r>
            <a:r>
              <a:rPr lang="zh-CN" altLang="en-US" sz="2000" b="1" dirty="0">
                <a:solidFill>
                  <a:schemeClr val="accent3">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实验</a:t>
            </a:r>
          </a:p>
        </p:txBody>
      </p:sp>
      <p:sp>
        <p:nvSpPr>
          <p:cNvPr id="18" name="文本框 17"/>
          <p:cNvSpPr txBox="1"/>
          <p:nvPr/>
        </p:nvSpPr>
        <p:spPr>
          <a:xfrm>
            <a:off x="5526245" y="6306935"/>
            <a:ext cx="3617756" cy="400110"/>
          </a:xfrm>
          <a:prstGeom prst="rect">
            <a:avLst/>
          </a:prstGeom>
          <a:noFill/>
        </p:spPr>
        <p:txBody>
          <a:bodyPr wrap="square" rtlCol="0">
            <a:spAutoFit/>
          </a:bodyPr>
          <a:lstStyle/>
          <a:p>
            <a:r>
              <a:rPr lang="zh-CN" altLang="en-US" sz="2000" b="1" dirty="0">
                <a:solidFill>
                  <a:schemeClr val="accent3">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法国</a:t>
            </a:r>
            <a:r>
              <a:rPr lang="zh-CN" altLang="en-US" sz="20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地中海</a:t>
            </a:r>
            <a:r>
              <a:rPr lang="en-US" altLang="zh-CN" sz="2000" b="1" dirty="0">
                <a:solidFill>
                  <a:schemeClr val="accent3">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ORCA</a:t>
            </a:r>
            <a:r>
              <a:rPr lang="zh-CN" altLang="en-US" sz="2000" b="1" dirty="0">
                <a:solidFill>
                  <a:schemeClr val="accent3">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2000" b="1" dirty="0">
                <a:solidFill>
                  <a:schemeClr val="accent3">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2021</a:t>
            </a:r>
            <a:r>
              <a:rPr lang="zh-CN" altLang="en-US" sz="2000" b="1" dirty="0">
                <a:solidFill>
                  <a:schemeClr val="accent3">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运行</a:t>
            </a:r>
          </a:p>
        </p:txBody>
      </p:sp>
    </p:spTree>
    <p:extLst>
      <p:ext uri="{BB962C8B-B14F-4D97-AF65-F5344CB8AC3E}">
        <p14:creationId xmlns:p14="http://schemas.microsoft.com/office/powerpoint/2010/main" val="14789479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8"/>
          <p:cNvSpPr txBox="1"/>
          <p:nvPr/>
        </p:nvSpPr>
        <p:spPr>
          <a:xfrm>
            <a:off x="1619672" y="1008754"/>
            <a:ext cx="7501466" cy="461665"/>
          </a:xfrm>
          <a:prstGeom prst="rect">
            <a:avLst/>
          </a:prstGeom>
          <a:noFill/>
        </p:spPr>
        <p:txBody>
          <a:bodyPr wrap="square" rtlCol="0">
            <a:spAutoFit/>
          </a:bodyPr>
          <a:lstStyle/>
          <a:p>
            <a:r>
              <a:rPr lang="en-US" altLang="zh-CN" sz="2400" b="1" dirty="0">
                <a:solidFill>
                  <a:srgbClr val="FF0000"/>
                </a:solidFill>
                <a:latin typeface="微软雅黑" panose="020B0503020204020204" pitchFamily="34" charset="-122"/>
                <a:ea typeface="微软雅黑" panose="020B0503020204020204" pitchFamily="34" charset="-122"/>
                <a:cs typeface="Aharoni" panose="02010803020104030203" pitchFamily="2" charset="-79"/>
              </a:rPr>
              <a:t>1933</a:t>
            </a:r>
            <a:r>
              <a:rPr lang="zh-CN" altLang="en-US" sz="2400" b="1" dirty="0">
                <a:solidFill>
                  <a:srgbClr val="FF0000"/>
                </a:solidFill>
                <a:latin typeface="微软雅黑" panose="020B0503020204020204" pitchFamily="34" charset="-122"/>
                <a:ea typeface="微软雅黑" panose="020B0503020204020204" pitchFamily="34" charset="-122"/>
                <a:cs typeface="Aharoni" panose="02010803020104030203" pitchFamily="2" charset="-79"/>
              </a:rPr>
              <a:t>年</a:t>
            </a:r>
            <a:r>
              <a:rPr lang="zh-CN" altLang="en-US" sz="2400" b="1" dirty="0">
                <a:latin typeface="微软雅黑" panose="020B0503020204020204" pitchFamily="34" charset="-122"/>
                <a:ea typeface="微软雅黑" panose="020B0503020204020204" pitchFamily="34" charset="-122"/>
                <a:cs typeface="Aharoni" panose="02010803020104030203" pitchFamily="2" charset="-79"/>
              </a:rPr>
              <a:t>，狄拉克在他获诺贝尔物理学奖的演讲中提到</a:t>
            </a:r>
            <a:r>
              <a:rPr lang="en-US" altLang="zh-CN" sz="2400" b="1" dirty="0">
                <a:latin typeface="微软雅黑" panose="020B0503020204020204" pitchFamily="34" charset="-122"/>
                <a:ea typeface="微软雅黑" panose="020B0503020204020204" pitchFamily="34" charset="-122"/>
                <a:cs typeface="Aharoni" panose="02010803020104030203" pitchFamily="2" charset="-79"/>
              </a:rPr>
              <a:t>:</a:t>
            </a:r>
            <a:endParaRPr lang="zh-CN" altLang="en-US" sz="2400" b="1" dirty="0">
              <a:solidFill>
                <a:srgbClr val="FF0000"/>
              </a:solidFill>
              <a:latin typeface="微软雅黑" panose="020B0503020204020204" pitchFamily="34" charset="-122"/>
              <a:ea typeface="微软雅黑" panose="020B0503020204020204" pitchFamily="34" charset="-122"/>
              <a:cs typeface="Aharoni" panose="02010803020104030203" pitchFamily="2" charset="-79"/>
            </a:endParaRPr>
          </a:p>
        </p:txBody>
      </p:sp>
      <p:pic>
        <p:nvPicPr>
          <p:cNvPr id="6"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72" y="1090801"/>
            <a:ext cx="1543276" cy="2051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组合 14"/>
          <p:cNvGrpSpPr/>
          <p:nvPr/>
        </p:nvGrpSpPr>
        <p:grpSpPr>
          <a:xfrm>
            <a:off x="1823686" y="1561357"/>
            <a:ext cx="7212810" cy="845731"/>
            <a:chOff x="1547664" y="1053357"/>
            <a:chExt cx="7212810" cy="845731"/>
          </a:xfrm>
        </p:grpSpPr>
        <p:pic>
          <p:nvPicPr>
            <p:cNvPr id="7" name="图片 6"/>
            <p:cNvPicPr>
              <a:picLocks noChangeAspect="1"/>
            </p:cNvPicPr>
            <p:nvPr/>
          </p:nvPicPr>
          <p:blipFill>
            <a:blip r:embed="rId3" cstate="print">
              <a:lum bright="-20000" contrast="40000"/>
              <a:extLst>
                <a:ext uri="{28A0092B-C50C-407E-A947-70E740481C1C}">
                  <a14:useLocalDpi xmlns:a14="http://schemas.microsoft.com/office/drawing/2010/main" val="0"/>
                </a:ext>
              </a:extLst>
            </a:blip>
            <a:stretch>
              <a:fillRect/>
            </a:stretch>
          </p:blipFill>
          <p:spPr>
            <a:xfrm>
              <a:off x="1547664" y="1053357"/>
              <a:ext cx="7200800" cy="845731"/>
            </a:xfrm>
            <a:prstGeom prst="rect">
              <a:avLst/>
            </a:prstGeom>
          </p:spPr>
        </p:pic>
        <p:cxnSp>
          <p:nvCxnSpPr>
            <p:cNvPr id="8" name="直接连接符 7"/>
            <p:cNvCxnSpPr/>
            <p:nvPr/>
          </p:nvCxnSpPr>
          <p:spPr>
            <a:xfrm>
              <a:off x="3143850" y="1299136"/>
              <a:ext cx="558375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2639794" y="1613338"/>
              <a:ext cx="6120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1553604" y="1875200"/>
              <a:ext cx="44455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4" name="文本框 18"/>
          <p:cNvSpPr txBox="1"/>
          <p:nvPr/>
        </p:nvSpPr>
        <p:spPr>
          <a:xfrm>
            <a:off x="1716125" y="2509034"/>
            <a:ext cx="7308559" cy="707886"/>
          </a:xfrm>
          <a:prstGeom prst="rect">
            <a:avLst/>
          </a:prstGeom>
          <a:noFill/>
        </p:spPr>
        <p:txBody>
          <a:bodyPr wrap="square" rtlCol="0">
            <a:spAutoFit/>
          </a:bodyPr>
          <a:lstStyle/>
          <a:p>
            <a:r>
              <a:rPr lang="zh-CN" altLang="en-US" sz="2000" b="1" dirty="0">
                <a:latin typeface="微软雅黑" panose="020B0503020204020204" pitchFamily="34" charset="-122"/>
                <a:ea typeface="微软雅黑" panose="020B0503020204020204" pitchFamily="34" charset="-122"/>
                <a:cs typeface="Aharoni" panose="02010803020104030203" pitchFamily="2" charset="-79"/>
              </a:rPr>
              <a:t>宇宙中很有可能存在一些恒星，它们是由含有</a:t>
            </a:r>
            <a:r>
              <a:rPr lang="zh-CN" altLang="en-US" sz="2000" b="1" dirty="0">
                <a:solidFill>
                  <a:srgbClr val="FF0000"/>
                </a:solidFill>
                <a:latin typeface="微软雅黑" panose="020B0503020204020204" pitchFamily="34" charset="-122"/>
                <a:ea typeface="微软雅黑" panose="020B0503020204020204" pitchFamily="34" charset="-122"/>
                <a:cs typeface="Aharoni" panose="02010803020104030203" pitchFamily="2" charset="-79"/>
              </a:rPr>
              <a:t>正电子</a:t>
            </a:r>
            <a:r>
              <a:rPr lang="zh-CN" altLang="en-US" sz="2000" b="1" dirty="0">
                <a:latin typeface="微软雅黑" panose="020B0503020204020204" pitchFamily="34" charset="-122"/>
                <a:ea typeface="微软雅黑" panose="020B0503020204020204" pitchFamily="34" charset="-122"/>
                <a:cs typeface="Aharoni" panose="02010803020104030203" pitchFamily="2" charset="-79"/>
              </a:rPr>
              <a:t>和</a:t>
            </a:r>
            <a:r>
              <a:rPr lang="zh-CN" altLang="en-US" sz="2000" b="1" dirty="0">
                <a:solidFill>
                  <a:srgbClr val="FF0000"/>
                </a:solidFill>
                <a:latin typeface="微软雅黑" panose="020B0503020204020204" pitchFamily="34" charset="-122"/>
                <a:ea typeface="微软雅黑" panose="020B0503020204020204" pitchFamily="34" charset="-122"/>
                <a:cs typeface="Aharoni" panose="02010803020104030203" pitchFamily="2" charset="-79"/>
              </a:rPr>
              <a:t>反质子</a:t>
            </a:r>
            <a:r>
              <a:rPr lang="zh-CN" altLang="en-US" sz="2000" b="1" dirty="0">
                <a:latin typeface="微软雅黑" panose="020B0503020204020204" pitchFamily="34" charset="-122"/>
                <a:ea typeface="微软雅黑" panose="020B0503020204020204" pitchFamily="34" charset="-122"/>
                <a:cs typeface="Aharoni" panose="02010803020104030203" pitchFamily="2" charset="-79"/>
              </a:rPr>
              <a:t>的</a:t>
            </a:r>
            <a:r>
              <a:rPr lang="zh-CN" altLang="en-US" sz="2000" b="1" dirty="0">
                <a:solidFill>
                  <a:srgbClr val="FF0000"/>
                </a:solidFill>
                <a:latin typeface="微软雅黑" panose="020B0503020204020204" pitchFamily="34" charset="-122"/>
                <a:ea typeface="微软雅黑" panose="020B0503020204020204" pitchFamily="34" charset="-122"/>
                <a:cs typeface="Aharoni" panose="02010803020104030203" pitchFamily="2" charset="-79"/>
              </a:rPr>
              <a:t>反氢原子</a:t>
            </a:r>
            <a:r>
              <a:rPr lang="zh-CN" altLang="en-US" sz="2000" b="1" dirty="0">
                <a:latin typeface="微软雅黑" panose="020B0503020204020204" pitchFamily="34" charset="-122"/>
                <a:ea typeface="微软雅黑" panose="020B0503020204020204" pitchFamily="34" charset="-122"/>
                <a:cs typeface="Aharoni" panose="02010803020104030203" pitchFamily="2" charset="-79"/>
              </a:rPr>
              <a:t>构成。事实上，其数量可能与通常的恒星一样多。</a:t>
            </a:r>
            <a:r>
              <a:rPr lang="en-US" altLang="zh-CN" sz="2000" b="1" dirty="0">
                <a:latin typeface="微软雅黑" panose="020B0503020204020204" pitchFamily="34" charset="-122"/>
                <a:ea typeface="微软雅黑" panose="020B0503020204020204" pitchFamily="34" charset="-122"/>
                <a:cs typeface="Aharoni" panose="02010803020104030203" pitchFamily="2" charset="-79"/>
              </a:rPr>
              <a:t>……</a:t>
            </a:r>
            <a:endParaRPr lang="zh-CN" altLang="en-US" sz="2000" b="1" dirty="0">
              <a:latin typeface="微软雅黑" panose="020B0503020204020204" pitchFamily="34" charset="-122"/>
              <a:ea typeface="微软雅黑" panose="020B0503020204020204" pitchFamily="34" charset="-122"/>
              <a:cs typeface="Aharoni" panose="02010803020104030203" pitchFamily="2" charset="-79"/>
            </a:endParaRPr>
          </a:p>
        </p:txBody>
      </p:sp>
      <p:sp>
        <p:nvSpPr>
          <p:cNvPr id="12" name="标题 11">
            <a:extLst>
              <a:ext uri="{FF2B5EF4-FFF2-40B4-BE49-F238E27FC236}">
                <a16:creationId xmlns:a16="http://schemas.microsoft.com/office/drawing/2014/main" id="{9A118B80-10C1-4B3B-B68A-488B3D332D2E}"/>
              </a:ext>
            </a:extLst>
          </p:cNvPr>
          <p:cNvSpPr>
            <a:spLocks noGrp="1"/>
          </p:cNvSpPr>
          <p:nvPr>
            <p:ph type="title"/>
          </p:nvPr>
        </p:nvSpPr>
        <p:spPr>
          <a:xfrm>
            <a:off x="314960" y="187327"/>
            <a:ext cx="8432800" cy="681796"/>
          </a:xfrm>
        </p:spPr>
        <p:txBody>
          <a:bodyPr>
            <a:normAutofit fontScale="90000"/>
          </a:bodyPr>
          <a:lstStyle/>
          <a:p>
            <a:r>
              <a:rPr lang="zh-CN" altLang="en-US" dirty="0"/>
              <a:t>物质</a:t>
            </a:r>
            <a:r>
              <a:rPr lang="en-US" altLang="zh-CN" dirty="0"/>
              <a:t>-</a:t>
            </a:r>
            <a:r>
              <a:rPr lang="zh-CN" altLang="en-US" dirty="0"/>
              <a:t>反物质不对称问题（</a:t>
            </a:r>
            <a:r>
              <a:rPr lang="en-US" altLang="zh-CN" dirty="0"/>
              <a:t>Credit:</a:t>
            </a:r>
            <a:r>
              <a:rPr lang="zh-CN" altLang="en-US" dirty="0"/>
              <a:t>周顺）</a:t>
            </a:r>
          </a:p>
        </p:txBody>
      </p:sp>
      <p:pic>
        <p:nvPicPr>
          <p:cNvPr id="28674" name="Picture 2" descr="https://ams.nasa.gov/images/Content%20Images/AMS_on_ISS.png">
            <a:extLst>
              <a:ext uri="{FF2B5EF4-FFF2-40B4-BE49-F238E27FC236}">
                <a16:creationId xmlns:a16="http://schemas.microsoft.com/office/drawing/2014/main" id="{22A44E82-90C7-44F3-912F-A994691657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72" y="3456279"/>
            <a:ext cx="4795724" cy="2992332"/>
          </a:xfrm>
          <a:prstGeom prst="rect">
            <a:avLst/>
          </a:prstGeom>
          <a:noFill/>
          <a:extLst>
            <a:ext uri="{909E8E84-426E-40DD-AFC4-6F175D3DCCD1}">
              <a14:hiddenFill xmlns:a14="http://schemas.microsoft.com/office/drawing/2010/main">
                <a:solidFill>
                  <a:srgbClr val="FFFFFF"/>
                </a:solidFill>
              </a14:hiddenFill>
            </a:ext>
          </a:extLst>
        </p:spPr>
      </p:pic>
      <p:pic>
        <p:nvPicPr>
          <p:cNvPr id="16" name="图片 15">
            <a:extLst>
              <a:ext uri="{FF2B5EF4-FFF2-40B4-BE49-F238E27FC236}">
                <a16:creationId xmlns:a16="http://schemas.microsoft.com/office/drawing/2014/main" id="{F9AD2C2E-8C6E-407F-AD83-9CE9C7AA9A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5724" y="3541373"/>
            <a:ext cx="4261932" cy="3113270"/>
          </a:xfrm>
          <a:prstGeom prst="rect">
            <a:avLst/>
          </a:prstGeom>
        </p:spPr>
      </p:pic>
    </p:spTree>
    <p:extLst>
      <p:ext uri="{BB962C8B-B14F-4D97-AF65-F5344CB8AC3E}">
        <p14:creationId xmlns:p14="http://schemas.microsoft.com/office/powerpoint/2010/main" val="37343590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endParaRPr lang="zh-CN" altLang="en-US"/>
          </a:p>
        </p:txBody>
      </p:sp>
      <p:sp>
        <p:nvSpPr>
          <p:cNvPr id="3" name="标题 2"/>
          <p:cNvSpPr>
            <a:spLocks noGrp="1"/>
          </p:cNvSpPr>
          <p:nvPr>
            <p:ph type="title"/>
          </p:nvPr>
        </p:nvSpPr>
        <p:spPr/>
        <p:txBody>
          <a:bodyPr/>
          <a:lstStyle/>
          <a:p>
            <a:endParaRPr lang="zh-CN" altLang="en-US"/>
          </a:p>
        </p:txBody>
      </p:sp>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5269" y="30976"/>
            <a:ext cx="9068731" cy="6827024"/>
          </a:xfrm>
          <a:prstGeom prst="rect">
            <a:avLst/>
          </a:prstGeom>
        </p:spPr>
      </p:pic>
      <p:sp>
        <p:nvSpPr>
          <p:cNvPr id="5" name="文本框 4"/>
          <p:cNvSpPr txBox="1"/>
          <p:nvPr/>
        </p:nvSpPr>
        <p:spPr>
          <a:xfrm>
            <a:off x="251520" y="1556792"/>
            <a:ext cx="6408712" cy="584775"/>
          </a:xfrm>
          <a:prstGeom prst="rect">
            <a:avLst/>
          </a:prstGeom>
          <a:noFill/>
        </p:spPr>
        <p:txBody>
          <a:bodyPr wrap="square" rtlCol="0">
            <a:spAutoFit/>
          </a:bodyPr>
          <a:lstStyle/>
          <a:p>
            <a:r>
              <a:rPr lang="en-US" altLang="zh-CN" sz="3200" b="1" dirty="0">
                <a:solidFill>
                  <a:srgbClr val="FF0000"/>
                </a:solidFill>
              </a:rPr>
              <a:t>Chung-</a:t>
            </a:r>
            <a:r>
              <a:rPr lang="en-US" altLang="zh-CN" sz="3200" b="1" dirty="0" err="1">
                <a:solidFill>
                  <a:srgbClr val="FF0000"/>
                </a:solidFill>
              </a:rPr>
              <a:t>Kee</a:t>
            </a:r>
            <a:r>
              <a:rPr lang="en-US" altLang="zh-CN" sz="3200" b="1" dirty="0">
                <a:solidFill>
                  <a:srgbClr val="FF0000"/>
                </a:solidFill>
              </a:rPr>
              <a:t> JUNG @ NNN2016</a:t>
            </a:r>
            <a:endParaRPr lang="zh-CN" altLang="en-US" sz="3200" b="1" dirty="0">
              <a:solidFill>
                <a:srgbClr val="FF0000"/>
              </a:solidFill>
            </a:endParaRPr>
          </a:p>
        </p:txBody>
      </p:sp>
    </p:spTree>
    <p:extLst>
      <p:ext uri="{BB962C8B-B14F-4D97-AF65-F5344CB8AC3E}">
        <p14:creationId xmlns:p14="http://schemas.microsoft.com/office/powerpoint/2010/main" val="1400857268"/>
      </p:ext>
    </p:extLst>
  </p:cSld>
  <p:clrMapOvr>
    <a:masterClrMapping/>
  </p:clrMapOvr>
  <p:transition spd="slow" advClick="0"/>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内容占位符 5"/>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28267"/>
          <a:stretch/>
        </p:blipFill>
        <p:spPr>
          <a:xfrm>
            <a:off x="485436" y="1025038"/>
            <a:ext cx="8229600" cy="1962063"/>
          </a:xfrm>
        </p:spPr>
      </p:pic>
      <p:sp>
        <p:nvSpPr>
          <p:cNvPr id="2" name="标题 1"/>
          <p:cNvSpPr>
            <a:spLocks noGrp="1"/>
          </p:cNvSpPr>
          <p:nvPr>
            <p:ph type="title"/>
          </p:nvPr>
        </p:nvSpPr>
        <p:spPr>
          <a:xfrm>
            <a:off x="232952" y="174981"/>
            <a:ext cx="8734567" cy="681796"/>
          </a:xfrm>
        </p:spPr>
        <p:txBody>
          <a:bodyPr>
            <a:normAutofit fontScale="90000"/>
          </a:bodyPr>
          <a:lstStyle/>
          <a:p>
            <a:r>
              <a:rPr lang="zh-CN" altLang="en-US" dirty="0"/>
              <a:t>未来加速器中微子（质量顺序，</a:t>
            </a:r>
            <a:r>
              <a:rPr lang="el-GR" altLang="zh-CN" dirty="0">
                <a:latin typeface="Times New Roman" panose="02020603050405020304" pitchFamily="18" charset="0"/>
                <a:cs typeface="Times New Roman" panose="02020603050405020304" pitchFamily="18" charset="0"/>
              </a:rPr>
              <a:t> θ</a:t>
            </a:r>
            <a:r>
              <a:rPr lang="en-US" altLang="zh-CN" baseline="-25000" dirty="0">
                <a:latin typeface="Times New Roman" panose="02020603050405020304" pitchFamily="18" charset="0"/>
                <a:cs typeface="Times New Roman" panose="02020603050405020304" pitchFamily="18" charset="0"/>
              </a:rPr>
              <a:t>23 </a:t>
            </a:r>
            <a:r>
              <a:rPr lang="zh-CN" altLang="en-US" dirty="0">
                <a:latin typeface="Times New Roman" panose="02020603050405020304" pitchFamily="18" charset="0"/>
                <a:cs typeface="Times New Roman" panose="02020603050405020304" pitchFamily="18" charset="0"/>
              </a:rPr>
              <a:t>，</a:t>
            </a:r>
            <a:r>
              <a:rPr lang="en-US" altLang="zh-CN" dirty="0"/>
              <a:t>CP</a:t>
            </a:r>
            <a:r>
              <a:rPr lang="zh-CN" altLang="en-US" dirty="0"/>
              <a:t>）</a:t>
            </a:r>
          </a:p>
        </p:txBody>
      </p:sp>
      <p:sp>
        <p:nvSpPr>
          <p:cNvPr id="3" name="灯片编号占位符 2"/>
          <p:cNvSpPr>
            <a:spLocks noGrp="1"/>
          </p:cNvSpPr>
          <p:nvPr>
            <p:ph type="sldNum" sz="quarter" idx="4294967295"/>
          </p:nvPr>
        </p:nvSpPr>
        <p:spPr>
          <a:xfrm>
            <a:off x="8261350" y="6629400"/>
            <a:ext cx="882650" cy="215900"/>
          </a:xfrm>
          <a:prstGeom prst="rect">
            <a:avLst/>
          </a:prstGeom>
        </p:spPr>
        <p:txBody>
          <a:bodyPr/>
          <a:lstStyle/>
          <a:p>
            <a:fld id="{388DE409-4DD8-445D-B2DE-91D4FE41AAD9}" type="slidenum">
              <a:rPr lang="zh-CN" altLang="en-US" smtClean="0"/>
              <a:pPr/>
              <a:t>51</a:t>
            </a:fld>
            <a:endParaRPr lang="zh-CN" altLang="en-US" dirty="0"/>
          </a:p>
        </p:txBody>
      </p:sp>
      <p:pic>
        <p:nvPicPr>
          <p:cNvPr id="4"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20" y="3366250"/>
            <a:ext cx="5522178" cy="3117082"/>
          </a:xfrm>
          <a:prstGeom prst="rect">
            <a:avLst/>
          </a:prstGeom>
          <a:noFill/>
          <a:ln w="9525">
            <a:noFill/>
            <a:miter lim="800000"/>
            <a:headEnd/>
            <a:tailEnd/>
          </a:ln>
        </p:spPr>
      </p:pic>
      <p:sp>
        <p:nvSpPr>
          <p:cNvPr id="7" name="文本框 6"/>
          <p:cNvSpPr txBox="1"/>
          <p:nvPr/>
        </p:nvSpPr>
        <p:spPr>
          <a:xfrm>
            <a:off x="2466751" y="3006834"/>
            <a:ext cx="2316475" cy="523220"/>
          </a:xfrm>
          <a:prstGeom prst="rect">
            <a:avLst/>
          </a:prstGeom>
          <a:noFill/>
        </p:spPr>
        <p:txBody>
          <a:bodyPr wrap="square" rtlCol="0">
            <a:spAutoFit/>
          </a:bodyPr>
          <a:lstStyle/>
          <a:p>
            <a:r>
              <a:rPr lang="en-US" altLang="zh-CN" sz="2800" b="1" dirty="0">
                <a:solidFill>
                  <a:schemeClr val="tx2">
                    <a:lumMod val="75000"/>
                  </a:schemeClr>
                </a:solidFill>
              </a:rPr>
              <a:t>DUNE</a:t>
            </a:r>
            <a:endParaRPr lang="zh-CN" altLang="en-US" sz="2800" b="1" dirty="0">
              <a:solidFill>
                <a:schemeClr val="tx2">
                  <a:lumMod val="75000"/>
                </a:schemeClr>
              </a:solidFill>
            </a:endParaRPr>
          </a:p>
        </p:txBody>
      </p:sp>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7342" y="3629028"/>
            <a:ext cx="3530177" cy="3027309"/>
          </a:xfrm>
          <a:prstGeom prst="rect">
            <a:avLst/>
          </a:prstGeom>
        </p:spPr>
      </p:pic>
      <p:sp>
        <p:nvSpPr>
          <p:cNvPr id="9" name="文本框 8"/>
          <p:cNvSpPr txBox="1"/>
          <p:nvPr/>
        </p:nvSpPr>
        <p:spPr>
          <a:xfrm>
            <a:off x="6677250" y="2960432"/>
            <a:ext cx="1584100" cy="523220"/>
          </a:xfrm>
          <a:prstGeom prst="rect">
            <a:avLst/>
          </a:prstGeom>
          <a:noFill/>
        </p:spPr>
        <p:txBody>
          <a:bodyPr wrap="square" rtlCol="0">
            <a:spAutoFit/>
          </a:bodyPr>
          <a:lstStyle/>
          <a:p>
            <a:r>
              <a:rPr lang="en-US" altLang="zh-CN" sz="2800" b="1" dirty="0">
                <a:solidFill>
                  <a:schemeClr val="tx2">
                    <a:lumMod val="75000"/>
                  </a:schemeClr>
                </a:solidFill>
              </a:rPr>
              <a:t>T2HK</a:t>
            </a:r>
            <a:endParaRPr lang="zh-CN" altLang="en-US" sz="2800" b="1" dirty="0">
              <a:solidFill>
                <a:schemeClr val="tx2">
                  <a:lumMod val="75000"/>
                </a:schemeClr>
              </a:solidFill>
            </a:endParaRPr>
          </a:p>
        </p:txBody>
      </p:sp>
      <p:sp>
        <p:nvSpPr>
          <p:cNvPr id="10" name="文本框 9"/>
          <p:cNvSpPr txBox="1"/>
          <p:nvPr/>
        </p:nvSpPr>
        <p:spPr>
          <a:xfrm>
            <a:off x="3207190" y="2437212"/>
            <a:ext cx="2786090" cy="523220"/>
          </a:xfrm>
          <a:prstGeom prst="rect">
            <a:avLst/>
          </a:prstGeom>
          <a:noFill/>
        </p:spPr>
        <p:txBody>
          <a:bodyPr wrap="square" rtlCol="0">
            <a:spAutoFit/>
          </a:bodyPr>
          <a:lstStyle/>
          <a:p>
            <a:r>
              <a:rPr lang="en-US" altLang="zh-CN" sz="2800" b="1" dirty="0">
                <a:solidFill>
                  <a:srgbClr val="FFFF00"/>
                </a:solidFill>
              </a:rPr>
              <a:t>DUNE/LBNF  </a:t>
            </a:r>
            <a:endParaRPr lang="zh-CN" altLang="en-US" sz="2800" b="1" dirty="0">
              <a:solidFill>
                <a:srgbClr val="FFFF00"/>
              </a:solidFill>
            </a:endParaRPr>
          </a:p>
        </p:txBody>
      </p:sp>
    </p:spTree>
    <p:extLst>
      <p:ext uri="{BB962C8B-B14F-4D97-AF65-F5344CB8AC3E}">
        <p14:creationId xmlns:p14="http://schemas.microsoft.com/office/powerpoint/2010/main" val="2948028860"/>
      </p:ext>
    </p:extLst>
  </p:cSld>
  <p:clrMapOvr>
    <a:masterClrMapping/>
  </p:clrMapOvr>
  <p:transition spd="slow" advClick="0"/>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0072" y="3511442"/>
            <a:ext cx="3564136" cy="3346558"/>
          </a:xfrm>
          <a:prstGeom prst="rect">
            <a:avLst/>
          </a:prstGeom>
        </p:spPr>
      </p:pic>
      <p:sp>
        <p:nvSpPr>
          <p:cNvPr id="2" name="标题 1"/>
          <p:cNvSpPr>
            <a:spLocks noGrp="1"/>
          </p:cNvSpPr>
          <p:nvPr>
            <p:ph type="title"/>
          </p:nvPr>
        </p:nvSpPr>
        <p:spPr>
          <a:xfrm>
            <a:off x="601355" y="167469"/>
            <a:ext cx="7886700" cy="681796"/>
          </a:xfrm>
        </p:spPr>
        <p:txBody>
          <a:bodyPr>
            <a:normAutofit fontScale="90000"/>
          </a:bodyPr>
          <a:lstStyle/>
          <a:p>
            <a:r>
              <a:rPr lang="zh-CN" altLang="en-US" dirty="0"/>
              <a:t>未来大气中微子实验（质量顺序，</a:t>
            </a:r>
            <a:r>
              <a:rPr lang="el-GR" altLang="zh-CN" dirty="0">
                <a:latin typeface="Times New Roman" panose="02020603050405020304" pitchFamily="18" charset="0"/>
                <a:cs typeface="Times New Roman" panose="02020603050405020304" pitchFamily="18" charset="0"/>
              </a:rPr>
              <a:t>θ</a:t>
            </a:r>
            <a:r>
              <a:rPr lang="en-US" altLang="zh-CN" baseline="-25000" dirty="0">
                <a:latin typeface="Times New Roman" panose="02020603050405020304" pitchFamily="18" charset="0"/>
                <a:cs typeface="Times New Roman" panose="02020603050405020304" pitchFamily="18" charset="0"/>
              </a:rPr>
              <a:t>23</a:t>
            </a:r>
            <a:r>
              <a:rPr lang="en-US" altLang="zh-CN" dirty="0">
                <a:latin typeface="Times New Roman" panose="02020603050405020304" pitchFamily="18" charset="0"/>
                <a:cs typeface="Times New Roman" panose="02020603050405020304" pitchFamily="18" charset="0"/>
              </a:rPr>
              <a:t>)</a:t>
            </a:r>
            <a:endParaRPr lang="zh-CN" altLang="en-US" dirty="0"/>
          </a:p>
        </p:txBody>
      </p:sp>
      <p:sp>
        <p:nvSpPr>
          <p:cNvPr id="3" name="灯片编号占位符 2"/>
          <p:cNvSpPr>
            <a:spLocks noGrp="1"/>
          </p:cNvSpPr>
          <p:nvPr>
            <p:ph type="sldNum" sz="quarter" idx="4294967295"/>
          </p:nvPr>
        </p:nvSpPr>
        <p:spPr>
          <a:xfrm>
            <a:off x="8488054" y="6550926"/>
            <a:ext cx="655945" cy="232868"/>
          </a:xfrm>
          <a:prstGeom prst="rect">
            <a:avLst/>
          </a:prstGeom>
        </p:spPr>
        <p:txBody>
          <a:bodyPr/>
          <a:lstStyle/>
          <a:p>
            <a:fld id="{388DE409-4DD8-445D-B2DE-91D4FE41AAD9}" type="slidenum">
              <a:rPr lang="zh-CN" altLang="en-US" smtClean="0"/>
              <a:pPr/>
              <a:t>52</a:t>
            </a:fld>
            <a:endParaRPr lang="zh-CN" altLang="en-US" dirty="0"/>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478" y="1199622"/>
            <a:ext cx="3600450" cy="1838325"/>
          </a:xfrm>
          <a:prstGeom prst="rect">
            <a:avLst/>
          </a:prstGeom>
        </p:spPr>
      </p:pic>
      <p:sp>
        <p:nvSpPr>
          <p:cNvPr id="5" name="文本框 4"/>
          <p:cNvSpPr txBox="1"/>
          <p:nvPr/>
        </p:nvSpPr>
        <p:spPr>
          <a:xfrm>
            <a:off x="1655663" y="908720"/>
            <a:ext cx="936079" cy="523220"/>
          </a:xfrm>
          <a:prstGeom prst="rect">
            <a:avLst/>
          </a:prstGeom>
          <a:noFill/>
        </p:spPr>
        <p:txBody>
          <a:bodyPr wrap="square" rtlCol="0">
            <a:spAutoFit/>
          </a:bodyPr>
          <a:lstStyle/>
          <a:p>
            <a:r>
              <a:rPr lang="en-US" altLang="zh-CN" sz="2800" b="1" dirty="0"/>
              <a:t>INO</a:t>
            </a:r>
            <a:endParaRPr lang="zh-CN" altLang="en-US" sz="2800" b="1" dirty="0"/>
          </a:p>
        </p:txBody>
      </p:sp>
      <p:pic>
        <p:nvPicPr>
          <p:cNvPr id="6" name="Picture 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956337" y="849265"/>
            <a:ext cx="3827871" cy="2569295"/>
          </a:xfrm>
          <a:prstGeom prst="rect">
            <a:avLst/>
          </a:prstGeom>
          <a:noFill/>
          <a:ln w="9525">
            <a:noFill/>
            <a:miter lim="800000"/>
            <a:headEnd/>
            <a:tailEnd/>
          </a:ln>
          <a:effectLst/>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32344" y="3589119"/>
            <a:ext cx="1590675" cy="1685925"/>
          </a:xfrm>
          <a:prstGeom prst="rect">
            <a:avLst/>
          </a:prstGeom>
        </p:spPr>
      </p:pic>
      <p:pic>
        <p:nvPicPr>
          <p:cNvPr id="9" name="图片 8"/>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257994" y="3312899"/>
            <a:ext cx="3901875" cy="3567428"/>
          </a:xfrm>
          <a:prstGeom prst="rect">
            <a:avLst/>
          </a:prstGeom>
        </p:spPr>
      </p:pic>
      <p:sp>
        <p:nvSpPr>
          <p:cNvPr id="10" name="文本框 9"/>
          <p:cNvSpPr txBox="1"/>
          <p:nvPr/>
        </p:nvSpPr>
        <p:spPr>
          <a:xfrm>
            <a:off x="7083188" y="911870"/>
            <a:ext cx="1613956" cy="523220"/>
          </a:xfrm>
          <a:prstGeom prst="rect">
            <a:avLst/>
          </a:prstGeom>
          <a:noFill/>
        </p:spPr>
        <p:txBody>
          <a:bodyPr wrap="square" rtlCol="0">
            <a:spAutoFit/>
          </a:bodyPr>
          <a:lstStyle/>
          <a:p>
            <a:r>
              <a:rPr lang="en-US" altLang="zh-CN" sz="2800" b="1" dirty="0">
                <a:solidFill>
                  <a:schemeClr val="bg1"/>
                </a:solidFill>
              </a:rPr>
              <a:t>Hyper-K</a:t>
            </a:r>
            <a:endParaRPr lang="zh-CN" altLang="en-US" sz="2800" b="1" dirty="0">
              <a:solidFill>
                <a:schemeClr val="bg1"/>
              </a:solidFill>
            </a:endParaRPr>
          </a:p>
        </p:txBody>
      </p:sp>
      <p:sp>
        <p:nvSpPr>
          <p:cNvPr id="11" name="文本框 10"/>
          <p:cNvSpPr txBox="1"/>
          <p:nvPr/>
        </p:nvSpPr>
        <p:spPr>
          <a:xfrm>
            <a:off x="2439358" y="3156950"/>
            <a:ext cx="1403896" cy="523220"/>
          </a:xfrm>
          <a:prstGeom prst="rect">
            <a:avLst/>
          </a:prstGeom>
          <a:noFill/>
        </p:spPr>
        <p:txBody>
          <a:bodyPr wrap="square" rtlCol="0">
            <a:spAutoFit/>
          </a:bodyPr>
          <a:lstStyle/>
          <a:p>
            <a:r>
              <a:rPr lang="en-US" altLang="zh-CN" sz="2800" b="1" dirty="0"/>
              <a:t>PINGU</a:t>
            </a:r>
            <a:endParaRPr lang="zh-CN" altLang="en-US" sz="2800" b="1" dirty="0"/>
          </a:p>
        </p:txBody>
      </p:sp>
      <p:sp>
        <p:nvSpPr>
          <p:cNvPr id="12" name="文本框 11"/>
          <p:cNvSpPr txBox="1"/>
          <p:nvPr/>
        </p:nvSpPr>
        <p:spPr>
          <a:xfrm>
            <a:off x="6027681" y="6322128"/>
            <a:ext cx="2669463" cy="461665"/>
          </a:xfrm>
          <a:prstGeom prst="rect">
            <a:avLst/>
          </a:prstGeom>
          <a:noFill/>
        </p:spPr>
        <p:txBody>
          <a:bodyPr wrap="square" rtlCol="0">
            <a:spAutoFit/>
          </a:bodyPr>
          <a:lstStyle/>
          <a:p>
            <a:r>
              <a:rPr lang="en-US" altLang="zh-CN" sz="2400" b="1" dirty="0">
                <a:solidFill>
                  <a:schemeClr val="bg1"/>
                </a:solidFill>
              </a:rPr>
              <a:t>KM3NeT-ORCA</a:t>
            </a:r>
            <a:endParaRPr lang="zh-CN" altLang="en-US" sz="2400" b="1" dirty="0">
              <a:solidFill>
                <a:schemeClr val="bg1"/>
              </a:solidFill>
            </a:endParaRPr>
          </a:p>
        </p:txBody>
      </p:sp>
    </p:spTree>
    <p:extLst>
      <p:ext uri="{BB962C8B-B14F-4D97-AF65-F5344CB8AC3E}">
        <p14:creationId xmlns:p14="http://schemas.microsoft.com/office/powerpoint/2010/main" val="1229698396"/>
      </p:ext>
    </p:extLst>
  </p:cSld>
  <p:clrMapOvr>
    <a:masterClrMapping/>
  </p:clrMapOvr>
  <p:transition spd="slow" advClick="0"/>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19050" y="1809750"/>
            <a:ext cx="9105900" cy="5048250"/>
            <a:chOff x="0" y="1556792"/>
            <a:chExt cx="9105900" cy="5048250"/>
          </a:xfrm>
        </p:grpSpPr>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56792"/>
              <a:ext cx="9105900" cy="5048250"/>
            </a:xfrm>
            <a:prstGeom prst="rect">
              <a:avLst/>
            </a:prstGeom>
            <a:effectLst/>
          </p:spPr>
        </p:pic>
        <p:sp>
          <p:nvSpPr>
            <p:cNvPr id="17" name="文本框 16"/>
            <p:cNvSpPr txBox="1"/>
            <p:nvPr/>
          </p:nvSpPr>
          <p:spPr>
            <a:xfrm>
              <a:off x="3266293" y="5798835"/>
              <a:ext cx="1734720" cy="400110"/>
            </a:xfrm>
            <a:prstGeom prst="rect">
              <a:avLst/>
            </a:prstGeom>
            <a:noFill/>
          </p:spPr>
          <p:txBody>
            <a:bodyPr wrap="square" rtlCol="0">
              <a:spAutoFit/>
            </a:bodyPr>
            <a:lstStyle/>
            <a:p>
              <a:r>
                <a:rPr lang="en-US" altLang="zh-CN" sz="2000" b="1" dirty="0" err="1">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Taishan</a:t>
              </a:r>
              <a:r>
                <a:rPr lang="en-US" altLang="zh-CN" sz="2000" b="1"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 NPP</a:t>
              </a:r>
              <a:endParaRPr lang="zh-CN" altLang="en-US" sz="2000" b="1"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 name="流程图: 联系 4"/>
            <p:cNvSpPr/>
            <p:nvPr/>
          </p:nvSpPr>
          <p:spPr>
            <a:xfrm>
              <a:off x="4134118" y="2823126"/>
              <a:ext cx="180304" cy="167425"/>
            </a:xfrm>
            <a:prstGeom prst="flowChartConnector">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5" name="文本框 14"/>
            <p:cNvSpPr txBox="1"/>
            <p:nvPr/>
          </p:nvSpPr>
          <p:spPr>
            <a:xfrm>
              <a:off x="3347969" y="3148992"/>
              <a:ext cx="2235465" cy="461665"/>
            </a:xfrm>
            <a:prstGeom prst="rect">
              <a:avLst/>
            </a:prstGeom>
            <a:solidFill>
              <a:srgbClr val="FFFFFF">
                <a:alpha val="40000"/>
              </a:srgbClr>
            </a:solidFill>
          </p:spPr>
          <p:txBody>
            <a:bodyPr wrap="square" rtlCol="0">
              <a:spAutoFit/>
            </a:bodyPr>
            <a:lstStyle/>
            <a:p>
              <a:r>
                <a:rPr lang="en-US" altLang="zh-CN" sz="2400" b="1" dirty="0" err="1">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Guang</a:t>
              </a:r>
              <a:r>
                <a:rPr lang="en-US" altLang="zh-CN" sz="2400" b="1"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 Zhou</a:t>
              </a:r>
              <a:endParaRPr lang="zh-CN" altLang="en-US" sz="2400" b="1"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8" name="文本框 17"/>
            <p:cNvSpPr txBox="1"/>
            <p:nvPr/>
          </p:nvSpPr>
          <p:spPr>
            <a:xfrm>
              <a:off x="6644711" y="4206279"/>
              <a:ext cx="1766866" cy="461665"/>
            </a:xfrm>
            <a:prstGeom prst="rect">
              <a:avLst/>
            </a:prstGeom>
            <a:solidFill>
              <a:srgbClr val="FFFFFF">
                <a:alpha val="40000"/>
              </a:srgbClr>
            </a:solidFill>
          </p:spPr>
          <p:txBody>
            <a:bodyPr wrap="square" rtlCol="0">
              <a:spAutoFit/>
            </a:bodyPr>
            <a:lstStyle/>
            <a:p>
              <a:r>
                <a:rPr lang="en-US" altLang="zh-CN" sz="2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Daya Bay</a:t>
              </a:r>
              <a:endParaRPr lang="zh-CN" altLang="en-US" sz="2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9" name="文本框 18"/>
            <p:cNvSpPr txBox="1"/>
            <p:nvPr/>
          </p:nvSpPr>
          <p:spPr>
            <a:xfrm>
              <a:off x="5583434" y="4264065"/>
              <a:ext cx="1112831" cy="830997"/>
            </a:xfrm>
            <a:prstGeom prst="rect">
              <a:avLst/>
            </a:prstGeom>
            <a:solidFill>
              <a:srgbClr val="FFFFFF">
                <a:alpha val="40000"/>
              </a:srgbClr>
            </a:solidFill>
          </p:spPr>
          <p:txBody>
            <a:bodyPr wrap="square" rtlCol="0">
              <a:spAutoFit/>
            </a:bodyPr>
            <a:lstStyle/>
            <a:p>
              <a:r>
                <a:rPr lang="en-US" altLang="zh-CN" sz="2400" b="1"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Hong Kong</a:t>
              </a:r>
              <a:endParaRPr lang="zh-CN" altLang="en-US" sz="2400" b="1"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0" name="流程图: 联系 19"/>
            <p:cNvSpPr/>
            <p:nvPr/>
          </p:nvSpPr>
          <p:spPr>
            <a:xfrm>
              <a:off x="6746383" y="3995997"/>
              <a:ext cx="180304" cy="167425"/>
            </a:xfrm>
            <a:prstGeom prst="flowChartConnector">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1" name="文本框 20"/>
            <p:cNvSpPr txBox="1"/>
            <p:nvPr/>
          </p:nvSpPr>
          <p:spPr>
            <a:xfrm>
              <a:off x="2244495" y="4476381"/>
              <a:ext cx="1021798" cy="461665"/>
            </a:xfrm>
            <a:prstGeom prst="rect">
              <a:avLst/>
            </a:prstGeom>
            <a:solidFill>
              <a:srgbClr val="FFFFFF"/>
            </a:solidFill>
          </p:spPr>
          <p:txBody>
            <a:bodyPr wrap="square" rtlCol="0">
              <a:spAutoFit/>
            </a:bodyPr>
            <a:lstStyle/>
            <a:p>
              <a:r>
                <a:rPr lang="en-US" altLang="zh-CN" sz="2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JUNO</a:t>
              </a:r>
              <a:endParaRPr lang="zh-CN" altLang="en-US" sz="2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33" name="直接连接符 32"/>
            <p:cNvCxnSpPr/>
            <p:nvPr/>
          </p:nvCxnSpPr>
          <p:spPr>
            <a:xfrm>
              <a:off x="2687306" y="5051706"/>
              <a:ext cx="905594" cy="659435"/>
            </a:xfrm>
            <a:prstGeom prst="line">
              <a:avLst/>
            </a:prstGeom>
            <a:ln w="28575" cap="rnd">
              <a:solidFill>
                <a:srgbClr val="C00000"/>
              </a:solidFill>
              <a:prstDash val="dash"/>
              <a:round/>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flipH="1">
              <a:off x="2348286" y="5051706"/>
              <a:ext cx="336906" cy="922802"/>
            </a:xfrm>
            <a:prstGeom prst="line">
              <a:avLst/>
            </a:prstGeom>
            <a:ln w="28575" cap="rnd">
              <a:solidFill>
                <a:srgbClr val="C00000"/>
              </a:solidFill>
              <a:prstDash val="dash"/>
              <a:round/>
            </a:ln>
          </p:spPr>
          <p:style>
            <a:lnRef idx="1">
              <a:schemeClr val="accent1"/>
            </a:lnRef>
            <a:fillRef idx="0">
              <a:schemeClr val="accent1"/>
            </a:fillRef>
            <a:effectRef idx="0">
              <a:schemeClr val="accent1"/>
            </a:effectRef>
            <a:fontRef idx="minor">
              <a:schemeClr val="tx1"/>
            </a:fontRef>
          </p:style>
        </p:cxnSp>
        <p:sp>
          <p:nvSpPr>
            <p:cNvPr id="38" name="流程图: 联系 37"/>
            <p:cNvSpPr/>
            <p:nvPr/>
          </p:nvSpPr>
          <p:spPr>
            <a:xfrm>
              <a:off x="2262809" y="5890795"/>
              <a:ext cx="180304" cy="167425"/>
            </a:xfrm>
            <a:prstGeom prst="flowChartConnector">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39" name="流程图: 联系 38"/>
            <p:cNvSpPr/>
            <p:nvPr/>
          </p:nvSpPr>
          <p:spPr>
            <a:xfrm>
              <a:off x="3466902" y="5591299"/>
              <a:ext cx="180304" cy="167425"/>
            </a:xfrm>
            <a:prstGeom prst="flowChartConnector">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2" name="流程图: 联系 21"/>
            <p:cNvSpPr/>
            <p:nvPr/>
          </p:nvSpPr>
          <p:spPr>
            <a:xfrm>
              <a:off x="2596097" y="4975933"/>
              <a:ext cx="180304" cy="167425"/>
            </a:xfrm>
            <a:prstGeom prst="flowChartConnector">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latin typeface="Times New Roman" panose="02020603050405020304" pitchFamily="18" charset="0"/>
                <a:cs typeface="Times New Roman" panose="02020603050405020304" pitchFamily="18" charset="0"/>
              </a:endParaRPr>
            </a:p>
          </p:txBody>
        </p:sp>
        <p:sp>
          <p:nvSpPr>
            <p:cNvPr id="43" name="文本框 42"/>
            <p:cNvSpPr txBox="1"/>
            <p:nvPr/>
          </p:nvSpPr>
          <p:spPr>
            <a:xfrm>
              <a:off x="3140103" y="5063526"/>
              <a:ext cx="1185737" cy="369332"/>
            </a:xfrm>
            <a:prstGeom prst="rect">
              <a:avLst/>
            </a:prstGeom>
            <a:noFill/>
          </p:spPr>
          <p:txBody>
            <a:bodyPr wrap="square" rtlCol="0">
              <a:spAutoFit/>
            </a:bodyPr>
            <a:lstStyle/>
            <a:p>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53 km</a:t>
              </a:r>
              <a:endParaRPr lang="zh-CN" altLang="en-US" b="1"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4" name="文本框 43"/>
            <p:cNvSpPr txBox="1"/>
            <p:nvPr/>
          </p:nvSpPr>
          <p:spPr>
            <a:xfrm>
              <a:off x="1633411" y="5336483"/>
              <a:ext cx="894888" cy="369332"/>
            </a:xfrm>
            <a:prstGeom prst="rect">
              <a:avLst/>
            </a:prstGeom>
            <a:noFill/>
          </p:spPr>
          <p:txBody>
            <a:bodyPr wrap="square" rtlCol="0">
              <a:spAutoFit/>
            </a:bodyPr>
            <a:lstStyle/>
            <a:p>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53 km</a:t>
              </a:r>
              <a:endParaRPr lang="zh-CN" altLang="en-US" b="1" dirty="0">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6" name="图片 45"/>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594781" y="3875411"/>
              <a:ext cx="1247998" cy="1259273"/>
            </a:xfrm>
            <a:prstGeom prst="rect">
              <a:avLst/>
            </a:prstGeom>
          </p:spPr>
        </p:pic>
      </p:grpSp>
      <p:sp>
        <p:nvSpPr>
          <p:cNvPr id="8" name="矩形 7"/>
          <p:cNvSpPr/>
          <p:nvPr/>
        </p:nvSpPr>
        <p:spPr bwMode="auto">
          <a:xfrm>
            <a:off x="0" y="772288"/>
            <a:ext cx="9144000" cy="2064670"/>
          </a:xfrm>
          <a:prstGeom prst="rect">
            <a:avLst/>
          </a:prstGeom>
          <a:solidFill>
            <a:srgbClr val="FFFF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Arial" charset="0"/>
              <a:ea typeface="宋体" charset="-122"/>
            </a:endParaRPr>
          </a:p>
        </p:txBody>
      </p:sp>
      <p:sp>
        <p:nvSpPr>
          <p:cNvPr id="2" name="标题 1"/>
          <p:cNvSpPr>
            <a:spLocks noGrp="1"/>
          </p:cNvSpPr>
          <p:nvPr>
            <p:ph type="title"/>
          </p:nvPr>
        </p:nvSpPr>
        <p:spPr/>
        <p:txBody>
          <a:bodyPr/>
          <a:lstStyle/>
          <a:p>
            <a:r>
              <a:rPr lang="zh-CN" altLang="en-US" dirty="0"/>
              <a:t>江门中微子实验</a:t>
            </a:r>
          </a:p>
        </p:txBody>
      </p:sp>
      <p:sp>
        <p:nvSpPr>
          <p:cNvPr id="16" name="文本框 15"/>
          <p:cNvSpPr txBox="1"/>
          <p:nvPr/>
        </p:nvSpPr>
        <p:spPr>
          <a:xfrm>
            <a:off x="1331640" y="6299910"/>
            <a:ext cx="1863764" cy="400110"/>
          </a:xfrm>
          <a:prstGeom prst="rect">
            <a:avLst/>
          </a:prstGeom>
          <a:noFill/>
        </p:spPr>
        <p:txBody>
          <a:bodyPr wrap="square" rtlCol="0">
            <a:spAutoFit/>
          </a:bodyPr>
          <a:lstStyle/>
          <a:p>
            <a:r>
              <a:rPr lang="en-US" altLang="zh-CN" sz="2000" b="1" dirty="0" err="1">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Yangjiang</a:t>
            </a:r>
            <a:r>
              <a:rPr lang="en-US" altLang="zh-CN" sz="2000" b="1"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 NPP</a:t>
            </a:r>
            <a:endParaRPr lang="zh-CN" altLang="en-US" sz="2000" b="1"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4" name="图片 23"/>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115443" y="900668"/>
            <a:ext cx="5360015" cy="1729879"/>
          </a:xfrm>
          <a:prstGeom prst="rect">
            <a:avLst/>
          </a:prstGeom>
        </p:spPr>
      </p:pic>
      <p:sp>
        <p:nvSpPr>
          <p:cNvPr id="28" name="内容占位符 2"/>
          <p:cNvSpPr>
            <a:spLocks noGrp="1"/>
          </p:cNvSpPr>
          <p:nvPr>
            <p:ph idx="1"/>
          </p:nvPr>
        </p:nvSpPr>
        <p:spPr>
          <a:xfrm>
            <a:off x="5618930" y="801631"/>
            <a:ext cx="3506020" cy="2045834"/>
          </a:xfrm>
        </p:spPr>
        <p:txBody>
          <a:bodyPr>
            <a:normAutofit/>
          </a:bodyPr>
          <a:lstStyle/>
          <a:p>
            <a:pPr marL="0" indent="0">
              <a:spcBef>
                <a:spcPts val="0"/>
              </a:spcBef>
              <a:buNone/>
            </a:pPr>
            <a:r>
              <a:rPr lang="en-US" altLang="zh-CN" sz="1800" dirty="0"/>
              <a:t>78 Institutions, 600 collaborators</a:t>
            </a:r>
          </a:p>
          <a:p>
            <a:pPr marL="360000" indent="-360000">
              <a:spcBef>
                <a:spcPts val="0"/>
              </a:spcBef>
            </a:pPr>
            <a:r>
              <a:rPr lang="en-US" altLang="zh-CN" sz="1800" b="0" dirty="0"/>
              <a:t>China (34), </a:t>
            </a:r>
            <a:r>
              <a:rPr lang="en-US" altLang="zh-CN" sz="1800" b="0" dirty="0" err="1"/>
              <a:t>Taiwan,China</a:t>
            </a:r>
            <a:r>
              <a:rPr lang="en-US" altLang="zh-CN" sz="1800" b="0" dirty="0"/>
              <a:t> (3), Thailand (3), Pakistan, Armenia</a:t>
            </a:r>
          </a:p>
          <a:p>
            <a:pPr marL="360000" indent="-360000">
              <a:spcBef>
                <a:spcPts val="0"/>
              </a:spcBef>
            </a:pPr>
            <a:r>
              <a:rPr lang="en-US" altLang="zh-CN" sz="1800" b="0" dirty="0"/>
              <a:t>Italy (8), Germany (7), France (5), Russia (3), Belgium, Czech, Finland, Slovakia, Latvia</a:t>
            </a:r>
          </a:p>
          <a:p>
            <a:pPr marL="360000" indent="-360000">
              <a:spcBef>
                <a:spcPts val="0"/>
              </a:spcBef>
            </a:pPr>
            <a:r>
              <a:rPr lang="en-US" altLang="zh-CN" sz="1800" b="0" dirty="0"/>
              <a:t>Brazil (2), Chile (2), USA (3)</a:t>
            </a:r>
          </a:p>
        </p:txBody>
      </p:sp>
      <p:sp>
        <p:nvSpPr>
          <p:cNvPr id="25" name="文本框 24"/>
          <p:cNvSpPr txBox="1"/>
          <p:nvPr/>
        </p:nvSpPr>
        <p:spPr>
          <a:xfrm>
            <a:off x="5185034" y="5605144"/>
            <a:ext cx="3774944" cy="1154162"/>
          </a:xfrm>
          <a:prstGeom prst="rect">
            <a:avLst/>
          </a:prstGeom>
          <a:noFill/>
        </p:spPr>
        <p:txBody>
          <a:bodyPr wrap="square" rtlCol="0">
            <a:spAutoFit/>
          </a:bodyPr>
          <a:lstStyle/>
          <a:p>
            <a:pPr algn="r">
              <a:spcBef>
                <a:spcPts val="300"/>
              </a:spcBef>
            </a:pPr>
            <a:r>
              <a:rPr lang="zh-CN" altLang="en-US" sz="2400" b="1" dirty="0">
                <a:solidFill>
                  <a:srgbClr val="C00000"/>
                </a:solidFill>
                <a:latin typeface="微软雅黑" panose="020B0503020204020204" pitchFamily="34" charset="-122"/>
                <a:ea typeface="微软雅黑" panose="020B0503020204020204" pitchFamily="34" charset="-122"/>
              </a:rPr>
              <a:t>测量中微子质量顺序</a:t>
            </a:r>
            <a:endParaRPr lang="en-US" altLang="zh-CN" sz="2400" b="1" dirty="0">
              <a:solidFill>
                <a:srgbClr val="C00000"/>
              </a:solidFill>
              <a:latin typeface="微软雅黑" panose="020B0503020204020204" pitchFamily="34" charset="-122"/>
              <a:ea typeface="微软雅黑" panose="020B0503020204020204" pitchFamily="34" charset="-122"/>
            </a:endParaRPr>
          </a:p>
          <a:p>
            <a:pPr algn="r">
              <a:spcBef>
                <a:spcPts val="300"/>
              </a:spcBef>
            </a:pPr>
            <a:r>
              <a:rPr lang="en-US" altLang="zh-CN" sz="2000" dirty="0">
                <a:latin typeface="微软雅黑" panose="020B0503020204020204" pitchFamily="34" charset="-122"/>
                <a:ea typeface="微软雅黑" panose="020B0503020204020204" pitchFamily="34" charset="-122"/>
              </a:rPr>
              <a:t>2008</a:t>
            </a:r>
            <a:r>
              <a:rPr lang="zh-CN" altLang="en-US" sz="2000" dirty="0">
                <a:latin typeface="微软雅黑" panose="020B0503020204020204" pitchFamily="34" charset="-122"/>
                <a:ea typeface="微软雅黑" panose="020B0503020204020204" pitchFamily="34" charset="-122"/>
              </a:rPr>
              <a:t>年提出设想，</a:t>
            </a:r>
            <a:r>
              <a:rPr lang="en-US" altLang="zh-CN" sz="2000" dirty="0">
                <a:latin typeface="微软雅黑" panose="020B0503020204020204" pitchFamily="34" charset="-122"/>
                <a:ea typeface="微软雅黑" panose="020B0503020204020204" pitchFamily="34" charset="-122"/>
              </a:rPr>
              <a:t>2013</a:t>
            </a:r>
            <a:r>
              <a:rPr lang="zh-CN" altLang="en-US" sz="2000" dirty="0">
                <a:latin typeface="微软雅黑" panose="020B0503020204020204" pitchFamily="34" charset="-122"/>
                <a:ea typeface="微软雅黑" panose="020B0503020204020204" pitchFamily="34" charset="-122"/>
              </a:rPr>
              <a:t>年立项</a:t>
            </a:r>
            <a:endParaRPr lang="en-US" altLang="zh-CN" sz="2000" dirty="0">
              <a:latin typeface="微软雅黑" panose="020B0503020204020204" pitchFamily="34" charset="-122"/>
              <a:ea typeface="微软雅黑" panose="020B0503020204020204" pitchFamily="34" charset="-122"/>
            </a:endParaRPr>
          </a:p>
          <a:p>
            <a:pPr algn="r">
              <a:spcBef>
                <a:spcPts val="300"/>
              </a:spcBef>
            </a:pPr>
            <a:r>
              <a:rPr lang="zh-CN" altLang="en-US" sz="2000" dirty="0">
                <a:latin typeface="微软雅黑" panose="020B0503020204020204" pitchFamily="34" charset="-122"/>
                <a:ea typeface="微软雅黑" panose="020B0503020204020204" pitchFamily="34" charset="-122"/>
              </a:rPr>
              <a:t>总经费约</a:t>
            </a:r>
            <a:r>
              <a:rPr lang="en-US" altLang="zh-CN" sz="2000" dirty="0">
                <a:latin typeface="微软雅黑" panose="020B0503020204020204" pitchFamily="34" charset="-122"/>
                <a:ea typeface="微软雅黑" panose="020B0503020204020204" pitchFamily="34" charset="-122"/>
              </a:rPr>
              <a:t>20</a:t>
            </a:r>
            <a:r>
              <a:rPr lang="zh-CN" altLang="en-US" sz="2000" dirty="0">
                <a:latin typeface="微软雅黑" panose="020B0503020204020204" pitchFamily="34" charset="-122"/>
                <a:ea typeface="微软雅黑" panose="020B0503020204020204" pitchFamily="34" charset="-122"/>
              </a:rPr>
              <a:t>亿，</a:t>
            </a:r>
            <a:r>
              <a:rPr lang="en-US" altLang="zh-CN" sz="2000" dirty="0">
                <a:latin typeface="微软雅黑" panose="020B0503020204020204" pitchFamily="34" charset="-122"/>
                <a:ea typeface="微软雅黑" panose="020B0503020204020204" pitchFamily="34" charset="-122"/>
              </a:rPr>
              <a:t>2021</a:t>
            </a:r>
            <a:r>
              <a:rPr lang="zh-CN" altLang="en-US" sz="2000" dirty="0">
                <a:latin typeface="微软雅黑" panose="020B0503020204020204" pitchFamily="34" charset="-122"/>
                <a:ea typeface="微软雅黑" panose="020B0503020204020204" pitchFamily="34" charset="-122"/>
              </a:rPr>
              <a:t>年建成</a:t>
            </a:r>
            <a:endParaRPr lang="en-US" altLang="zh-CN" sz="2000" dirty="0">
              <a:latin typeface="微软雅黑" panose="020B0503020204020204" pitchFamily="34" charset="-122"/>
              <a:ea typeface="微软雅黑" panose="020B0503020204020204" pitchFamily="34" charset="-122"/>
            </a:endParaRPr>
          </a:p>
        </p:txBody>
      </p:sp>
      <p:sp>
        <p:nvSpPr>
          <p:cNvPr id="3" name="文本框 2"/>
          <p:cNvSpPr txBox="1"/>
          <p:nvPr/>
        </p:nvSpPr>
        <p:spPr>
          <a:xfrm>
            <a:off x="450191" y="3421076"/>
            <a:ext cx="1411638" cy="646331"/>
          </a:xfrm>
          <a:prstGeom prst="rect">
            <a:avLst/>
          </a:prstGeom>
          <a:noFill/>
        </p:spPr>
        <p:txBody>
          <a:bodyPr wrap="square" rtlCol="0">
            <a:spAutoFit/>
          </a:bodyPr>
          <a:lstStyle/>
          <a:p>
            <a:r>
              <a:rPr lang="zh-CN" altLang="en-US" b="1" dirty="0">
                <a:latin typeface="微软雅黑" panose="020B0503020204020204" pitchFamily="34" charset="-122"/>
                <a:ea typeface="微软雅黑" panose="020B0503020204020204" pitchFamily="34" charset="-122"/>
              </a:rPr>
              <a:t>地下</a:t>
            </a:r>
            <a:r>
              <a:rPr lang="en-US" altLang="zh-CN" b="1" dirty="0">
                <a:latin typeface="微软雅黑" panose="020B0503020204020204" pitchFamily="34" charset="-122"/>
                <a:ea typeface="微软雅黑" panose="020B0503020204020204" pitchFamily="34" charset="-122"/>
              </a:rPr>
              <a:t>700</a:t>
            </a:r>
            <a:r>
              <a:rPr lang="zh-CN" altLang="en-US" b="1" dirty="0">
                <a:latin typeface="微软雅黑" panose="020B0503020204020204" pitchFamily="34" charset="-122"/>
                <a:ea typeface="微软雅黑" panose="020B0503020204020204" pitchFamily="34" charset="-122"/>
              </a:rPr>
              <a:t>米</a:t>
            </a:r>
            <a:endParaRPr lang="en-US" altLang="zh-CN" b="1" dirty="0">
              <a:latin typeface="微软雅黑" panose="020B0503020204020204" pitchFamily="34" charset="-122"/>
              <a:ea typeface="微软雅黑" panose="020B0503020204020204" pitchFamily="34" charset="-122"/>
            </a:endParaRPr>
          </a:p>
          <a:p>
            <a:r>
              <a:rPr lang="en-US" altLang="zh-CN" b="1" dirty="0">
                <a:latin typeface="微软雅黑" panose="020B0503020204020204" pitchFamily="34" charset="-122"/>
                <a:ea typeface="微软雅黑" panose="020B0503020204020204" pitchFamily="34" charset="-122"/>
              </a:rPr>
              <a:t>2</a:t>
            </a:r>
            <a:r>
              <a:rPr lang="zh-CN" altLang="en-US" b="1" dirty="0">
                <a:latin typeface="微软雅黑" panose="020B0503020204020204" pitchFamily="34" charset="-122"/>
                <a:ea typeface="微软雅黑" panose="020B0503020204020204" pitchFamily="34" charset="-122"/>
              </a:rPr>
              <a:t>万吨液闪</a:t>
            </a:r>
          </a:p>
        </p:txBody>
      </p:sp>
    </p:spTree>
    <p:extLst>
      <p:ext uri="{BB962C8B-B14F-4D97-AF65-F5344CB8AC3E}">
        <p14:creationId xmlns:p14="http://schemas.microsoft.com/office/powerpoint/2010/main" val="34289826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053382" y="4808978"/>
            <a:ext cx="1929449" cy="1479145"/>
          </a:xfrm>
          <a:prstGeom prst="rect">
            <a:avLst/>
          </a:prstGeom>
        </p:spPr>
      </p:pic>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836894" y="2494549"/>
            <a:ext cx="5101389" cy="1074821"/>
          </a:xfrm>
          <a:prstGeom prst="rect">
            <a:avLst/>
          </a:prstGeom>
        </p:spPr>
      </p:pic>
      <p:cxnSp>
        <p:nvCxnSpPr>
          <p:cNvPr id="9" name="直接箭头连接符 8"/>
          <p:cNvCxnSpPr/>
          <p:nvPr/>
        </p:nvCxnSpPr>
        <p:spPr>
          <a:xfrm flipH="1">
            <a:off x="4890977" y="2823412"/>
            <a:ext cx="4961" cy="1985566"/>
          </a:xfrm>
          <a:prstGeom prst="straightConnector1">
            <a:avLst/>
          </a:prstGeom>
          <a:ln w="38100">
            <a:solidFill>
              <a:schemeClr val="tx1"/>
            </a:solidFill>
            <a:prstDash val="dash"/>
            <a:headEnd type="stealth" w="lg" len="lg"/>
            <a:tailEnd type="triangle" w="lg" len="lg"/>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4977715" y="3499574"/>
            <a:ext cx="1315452" cy="461665"/>
          </a:xfrm>
          <a:prstGeom prst="rect">
            <a:avLst/>
          </a:prstGeom>
          <a:noFill/>
        </p:spPr>
        <p:txBody>
          <a:bodyPr wrap="square" rtlCol="0">
            <a:spAutoFit/>
          </a:bodyPr>
          <a:lstStyle/>
          <a:p>
            <a:r>
              <a:rPr lang="en-US" altLang="zh-CN" sz="2400" dirty="0">
                <a:solidFill>
                  <a:schemeClr val="tx1"/>
                </a:solidFill>
              </a:rPr>
              <a:t>700</a:t>
            </a:r>
            <a:r>
              <a:rPr lang="zh-CN" altLang="en-US" sz="2400" dirty="0">
                <a:solidFill>
                  <a:schemeClr val="tx1"/>
                </a:solidFill>
              </a:rPr>
              <a:t>米</a:t>
            </a:r>
          </a:p>
        </p:txBody>
      </p:sp>
      <p:pic>
        <p:nvPicPr>
          <p:cNvPr id="11" name="Picture 1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004974" y="156360"/>
            <a:ext cx="1941096" cy="2370273"/>
          </a:xfrm>
          <a:prstGeom prst="rect">
            <a:avLst/>
          </a:prstGeom>
          <a:noFill/>
          <a:ln w="31750">
            <a:noFill/>
            <a:miter lim="800000"/>
            <a:headEnd/>
            <a:tailEnd/>
          </a:ln>
          <a:extLst>
            <a:ext uri="{909E8E84-426E-40DD-AFC4-6F175D3DCCD1}">
              <a14:hiddenFill xmlns:a14="http://schemas.microsoft.com/office/drawing/2010/main">
                <a:solidFill>
                  <a:srgbClr val="FFFFFF"/>
                </a:solidFill>
              </a14:hiddenFill>
            </a:ext>
          </a:extLst>
        </p:spPr>
      </p:pic>
      <p:grpSp>
        <p:nvGrpSpPr>
          <p:cNvPr id="13" name="Group 40"/>
          <p:cNvGrpSpPr>
            <a:grpSpLocks/>
          </p:cNvGrpSpPr>
          <p:nvPr/>
        </p:nvGrpSpPr>
        <p:grpSpPr bwMode="auto">
          <a:xfrm>
            <a:off x="463450" y="1120200"/>
            <a:ext cx="1664726" cy="1557359"/>
            <a:chOff x="1973" y="3067"/>
            <a:chExt cx="1134" cy="1134"/>
          </a:xfrm>
        </p:grpSpPr>
        <p:pic>
          <p:nvPicPr>
            <p:cNvPr id="14" name="Picture 7" descr="SOLEIL"/>
            <p:cNvPicPr preferRelativeResize="0">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973" y="3067"/>
              <a:ext cx="1134" cy="113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Text Box 8"/>
            <p:cNvSpPr txBox="1">
              <a:spLocks noChangeArrowheads="1"/>
            </p:cNvSpPr>
            <p:nvPr/>
          </p:nvSpPr>
          <p:spPr bwMode="auto">
            <a:xfrm>
              <a:off x="2222" y="3451"/>
              <a:ext cx="637"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kumimoji="1" sz="2400" b="1">
                  <a:solidFill>
                    <a:schemeClr val="tx1"/>
                  </a:solidFill>
                  <a:latin typeface="Tahoma" pitchFamily="34" charset="0"/>
                  <a:ea typeface="黑体" pitchFamily="2" charset="-122"/>
                </a:defRPr>
              </a:lvl1pPr>
              <a:lvl2pPr marL="742950" indent="-285750" eaLnBrk="0" hangingPunct="0">
                <a:defRPr kumimoji="1" sz="2400" b="1">
                  <a:solidFill>
                    <a:schemeClr val="tx1"/>
                  </a:solidFill>
                  <a:latin typeface="Tahoma" pitchFamily="34" charset="0"/>
                  <a:ea typeface="黑体" pitchFamily="2" charset="-122"/>
                </a:defRPr>
              </a:lvl2pPr>
              <a:lvl3pPr marL="1143000" indent="-228600" eaLnBrk="0" hangingPunct="0">
                <a:defRPr kumimoji="1" sz="2400" b="1">
                  <a:solidFill>
                    <a:schemeClr val="tx1"/>
                  </a:solidFill>
                  <a:latin typeface="Tahoma" pitchFamily="34" charset="0"/>
                  <a:ea typeface="黑体" pitchFamily="2" charset="-122"/>
                </a:defRPr>
              </a:lvl3pPr>
              <a:lvl4pPr marL="1600200" indent="-228600" eaLnBrk="0" hangingPunct="0">
                <a:defRPr kumimoji="1" sz="2400" b="1">
                  <a:solidFill>
                    <a:schemeClr val="tx1"/>
                  </a:solidFill>
                  <a:latin typeface="Tahoma" pitchFamily="34" charset="0"/>
                  <a:ea typeface="黑体" pitchFamily="2" charset="-122"/>
                </a:defRPr>
              </a:lvl4pPr>
              <a:lvl5pPr marL="2057400" indent="-228600" eaLnBrk="0" hangingPunct="0">
                <a:defRPr kumimoji="1" sz="2400" b="1">
                  <a:solidFill>
                    <a:schemeClr val="tx1"/>
                  </a:solidFill>
                  <a:latin typeface="Tahoma" pitchFamily="34" charset="0"/>
                  <a:ea typeface="黑体" pitchFamily="2" charset="-122"/>
                </a:defRPr>
              </a:lvl5pPr>
              <a:lvl6pPr marL="2514600" indent="-228600" eaLnBrk="0" fontAlgn="base" hangingPunct="0">
                <a:spcBef>
                  <a:spcPct val="0"/>
                </a:spcBef>
                <a:spcAft>
                  <a:spcPct val="0"/>
                </a:spcAft>
                <a:defRPr kumimoji="1" sz="2400" b="1">
                  <a:solidFill>
                    <a:schemeClr val="tx1"/>
                  </a:solidFill>
                  <a:latin typeface="Tahoma" pitchFamily="34" charset="0"/>
                  <a:ea typeface="黑体" pitchFamily="2" charset="-122"/>
                </a:defRPr>
              </a:lvl6pPr>
              <a:lvl7pPr marL="2971800" indent="-228600" eaLnBrk="0" fontAlgn="base" hangingPunct="0">
                <a:spcBef>
                  <a:spcPct val="0"/>
                </a:spcBef>
                <a:spcAft>
                  <a:spcPct val="0"/>
                </a:spcAft>
                <a:defRPr kumimoji="1" sz="2400" b="1">
                  <a:solidFill>
                    <a:schemeClr val="tx1"/>
                  </a:solidFill>
                  <a:latin typeface="Tahoma" pitchFamily="34" charset="0"/>
                  <a:ea typeface="黑体" pitchFamily="2" charset="-122"/>
                </a:defRPr>
              </a:lvl7pPr>
              <a:lvl8pPr marL="3429000" indent="-228600" eaLnBrk="0" fontAlgn="base" hangingPunct="0">
                <a:spcBef>
                  <a:spcPct val="0"/>
                </a:spcBef>
                <a:spcAft>
                  <a:spcPct val="0"/>
                </a:spcAft>
                <a:defRPr kumimoji="1" sz="2400" b="1">
                  <a:solidFill>
                    <a:schemeClr val="tx1"/>
                  </a:solidFill>
                  <a:latin typeface="Tahoma" pitchFamily="34" charset="0"/>
                  <a:ea typeface="黑体" pitchFamily="2" charset="-122"/>
                </a:defRPr>
              </a:lvl8pPr>
              <a:lvl9pPr marL="3886200" indent="-228600" eaLnBrk="0" fontAlgn="base" hangingPunct="0">
                <a:spcBef>
                  <a:spcPct val="0"/>
                </a:spcBef>
                <a:spcAft>
                  <a:spcPct val="0"/>
                </a:spcAft>
                <a:defRPr kumimoji="1" sz="2400" b="1">
                  <a:solidFill>
                    <a:schemeClr val="tx1"/>
                  </a:solidFill>
                  <a:latin typeface="Tahoma" pitchFamily="34" charset="0"/>
                  <a:ea typeface="黑体" pitchFamily="2" charset="-122"/>
                </a:defRPr>
              </a:lvl9pPr>
            </a:lstStyle>
            <a:p>
              <a:pPr eaLnBrk="1" hangingPunct="1">
                <a:spcBef>
                  <a:spcPct val="50000"/>
                </a:spcBef>
                <a:buFont typeface="Symbol" pitchFamily="18" charset="2"/>
                <a:buNone/>
              </a:pPr>
              <a:r>
                <a:rPr lang="zh-CN" altLang="en-US" sz="2800" dirty="0">
                  <a:solidFill>
                    <a:schemeClr val="tx2"/>
                  </a:solidFill>
                  <a:latin typeface="微软雅黑" panose="020B0503020204020204" pitchFamily="34" charset="-122"/>
                  <a:ea typeface="微软雅黑" panose="020B0503020204020204" pitchFamily="34" charset="-122"/>
                </a:rPr>
                <a:t>太阳</a:t>
              </a:r>
            </a:p>
          </p:txBody>
        </p:sp>
      </p:grpSp>
      <p:pic>
        <p:nvPicPr>
          <p:cNvPr id="16" name="Picture 13" descr="kernkraftwerkicon"/>
          <p:cNvPicPr preferRelativeResize="0">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318359" y="4135121"/>
            <a:ext cx="1242075" cy="1556084"/>
          </a:xfrm>
          <a:prstGeom prst="rect">
            <a:avLst/>
          </a:prstGeom>
          <a:solidFill>
            <a:srgbClr val="EAEAEA"/>
          </a:solidFill>
          <a:ln w="9525">
            <a:solidFill>
              <a:schemeClr val="tx1"/>
            </a:solidFill>
            <a:miter lim="800000"/>
            <a:headEnd/>
            <a:tailEnd/>
          </a:ln>
        </p:spPr>
      </p:pic>
      <p:cxnSp>
        <p:nvCxnSpPr>
          <p:cNvPr id="18" name="直接箭头连接符 17"/>
          <p:cNvCxnSpPr/>
          <p:nvPr/>
        </p:nvCxnSpPr>
        <p:spPr>
          <a:xfrm flipH="1">
            <a:off x="5366085" y="2494549"/>
            <a:ext cx="1462427" cy="2847474"/>
          </a:xfrm>
          <a:prstGeom prst="straightConnector1">
            <a:avLst/>
          </a:prstGeom>
          <a:ln w="539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6520330" y="4591226"/>
            <a:ext cx="2095001" cy="1246495"/>
          </a:xfrm>
          <a:prstGeom prst="rect">
            <a:avLst/>
          </a:prstGeom>
          <a:noFill/>
          <a:ln w="38100">
            <a:solidFill>
              <a:srgbClr val="C00000"/>
            </a:solidFill>
          </a:ln>
        </p:spPr>
        <p:txBody>
          <a:bodyPr wrap="square" rtlCol="0">
            <a:spAutoFit/>
          </a:bodyPr>
          <a:lstStyle/>
          <a:p>
            <a:pPr algn="ctr"/>
            <a:r>
              <a:rPr lang="zh-CN" altLang="en-US" sz="2800" b="1" dirty="0">
                <a:latin typeface="微软雅黑" panose="020B0503020204020204" pitchFamily="34" charset="-122"/>
                <a:ea typeface="微软雅黑" panose="020B0503020204020204" pitchFamily="34" charset="-122"/>
              </a:rPr>
              <a:t>宇宙线</a:t>
            </a:r>
            <a:endParaRPr lang="en-US" altLang="zh-CN" sz="2800" b="1" dirty="0">
              <a:latin typeface="微软雅黑" panose="020B0503020204020204" pitchFamily="34" charset="-122"/>
              <a:ea typeface="微软雅黑" panose="020B0503020204020204" pitchFamily="34" charset="-122"/>
            </a:endParaRPr>
          </a:p>
          <a:p>
            <a:pPr algn="ctr"/>
            <a:endParaRPr lang="en-US" altLang="zh-CN" sz="700" b="1" dirty="0">
              <a:latin typeface="微软雅黑" panose="020B0503020204020204" pitchFamily="34" charset="-122"/>
              <a:ea typeface="微软雅黑" panose="020B0503020204020204" pitchFamily="34" charset="-122"/>
            </a:endParaRPr>
          </a:p>
          <a:p>
            <a:pPr algn="ctr"/>
            <a:r>
              <a:rPr lang="zh-CN" altLang="en-US" sz="2000" b="1" dirty="0">
                <a:latin typeface="微软雅黑" panose="020B0503020204020204" pitchFamily="34" charset="-122"/>
                <a:ea typeface="微软雅黑" panose="020B0503020204020204" pitchFamily="34" charset="-122"/>
              </a:rPr>
              <a:t>每天</a:t>
            </a:r>
            <a:r>
              <a:rPr lang="en-US" altLang="zh-CN" sz="2000" b="1" dirty="0">
                <a:latin typeface="微软雅黑" panose="020B0503020204020204" pitchFamily="34" charset="-122"/>
                <a:ea typeface="微软雅黑" panose="020B0503020204020204" pitchFamily="34" charset="-122"/>
              </a:rPr>
              <a:t>10</a:t>
            </a:r>
            <a:r>
              <a:rPr lang="zh-CN" altLang="en-US" sz="2000" b="1" dirty="0">
                <a:latin typeface="微软雅黑" panose="020B0503020204020204" pitchFamily="34" charset="-122"/>
                <a:ea typeface="微软雅黑" panose="020B0503020204020204" pitchFamily="34" charset="-122"/>
              </a:rPr>
              <a:t>万个</a:t>
            </a:r>
            <a:endParaRPr lang="en-US" altLang="zh-CN" sz="2000" b="1" dirty="0">
              <a:latin typeface="微软雅黑" panose="020B0503020204020204" pitchFamily="34" charset="-122"/>
              <a:ea typeface="微软雅黑" panose="020B0503020204020204" pitchFamily="34" charset="-122"/>
            </a:endParaRPr>
          </a:p>
          <a:p>
            <a:pPr algn="ctr"/>
            <a:r>
              <a:rPr lang="zh-CN" altLang="en-US" sz="2000" dirty="0"/>
              <a:t>已降低</a:t>
            </a:r>
            <a:r>
              <a:rPr lang="en-US" altLang="zh-CN" sz="2000" dirty="0"/>
              <a:t>20</a:t>
            </a:r>
            <a:r>
              <a:rPr lang="zh-CN" altLang="en-US" sz="2000" dirty="0"/>
              <a:t>万倍</a:t>
            </a:r>
          </a:p>
        </p:txBody>
      </p:sp>
      <p:cxnSp>
        <p:nvCxnSpPr>
          <p:cNvPr id="23" name="直接箭头连接符 22"/>
          <p:cNvCxnSpPr/>
          <p:nvPr/>
        </p:nvCxnSpPr>
        <p:spPr>
          <a:xfrm>
            <a:off x="2358332" y="2754040"/>
            <a:ext cx="1989478" cy="2587983"/>
          </a:xfrm>
          <a:prstGeom prst="straightConnector1">
            <a:avLst/>
          </a:prstGeom>
          <a:ln w="539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接箭头连接符 24"/>
          <p:cNvCxnSpPr/>
          <p:nvPr/>
        </p:nvCxnSpPr>
        <p:spPr>
          <a:xfrm flipH="1">
            <a:off x="5456146" y="2494549"/>
            <a:ext cx="1773419" cy="3088104"/>
          </a:xfrm>
          <a:prstGeom prst="straightConnector1">
            <a:avLst/>
          </a:prstGeom>
          <a:ln w="539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6681537" y="3469139"/>
            <a:ext cx="2254047" cy="969496"/>
          </a:xfrm>
          <a:prstGeom prst="rect">
            <a:avLst/>
          </a:prstGeom>
          <a:noFill/>
        </p:spPr>
        <p:txBody>
          <a:bodyPr wrap="square" rtlCol="0">
            <a:spAutoFit/>
          </a:bodyPr>
          <a:lstStyle/>
          <a:p>
            <a:r>
              <a:rPr lang="zh-CN" altLang="en-US" sz="2800" b="1" dirty="0">
                <a:solidFill>
                  <a:schemeClr val="tx2">
                    <a:lumMod val="75000"/>
                  </a:schemeClr>
                </a:solidFill>
                <a:latin typeface="微软雅黑" panose="020B0503020204020204" pitchFamily="34" charset="-122"/>
                <a:ea typeface="微软雅黑" panose="020B0503020204020204" pitchFamily="34" charset="-122"/>
              </a:rPr>
              <a:t>大气中微子</a:t>
            </a:r>
            <a:endParaRPr lang="en-US" altLang="zh-CN" sz="2800" b="1" dirty="0">
              <a:solidFill>
                <a:schemeClr val="tx2">
                  <a:lumMod val="75000"/>
                </a:schemeClr>
              </a:solidFill>
              <a:latin typeface="微软雅黑" panose="020B0503020204020204" pitchFamily="34" charset="-122"/>
              <a:ea typeface="微软雅黑" panose="020B0503020204020204" pitchFamily="34" charset="-122"/>
            </a:endParaRPr>
          </a:p>
          <a:p>
            <a:br>
              <a:rPr lang="en-US" altLang="zh-CN" sz="900" b="1" dirty="0">
                <a:solidFill>
                  <a:schemeClr val="tx2">
                    <a:lumMod val="75000"/>
                  </a:schemeClr>
                </a:solidFill>
                <a:latin typeface="微软雅黑" panose="020B0503020204020204" pitchFamily="34" charset="-122"/>
                <a:ea typeface="微软雅黑" panose="020B0503020204020204" pitchFamily="34" charset="-122"/>
              </a:rPr>
            </a:br>
            <a:r>
              <a:rPr lang="zh-CN" altLang="en-US" sz="2000" b="1" dirty="0">
                <a:solidFill>
                  <a:schemeClr val="tx2">
                    <a:lumMod val="75000"/>
                  </a:schemeClr>
                </a:solidFill>
                <a:latin typeface="微软雅黑" panose="020B0503020204020204" pitchFamily="34" charset="-122"/>
                <a:ea typeface="微软雅黑" panose="020B0503020204020204" pitchFamily="34" charset="-122"/>
              </a:rPr>
              <a:t>每天</a:t>
            </a:r>
            <a:r>
              <a:rPr lang="en-US" altLang="zh-CN" sz="2000" b="1" dirty="0">
                <a:solidFill>
                  <a:schemeClr val="tx2">
                    <a:lumMod val="75000"/>
                  </a:schemeClr>
                </a:solidFill>
                <a:latin typeface="微软雅黑" panose="020B0503020204020204" pitchFamily="34" charset="-122"/>
                <a:ea typeface="微软雅黑" panose="020B0503020204020204" pitchFamily="34" charset="-122"/>
              </a:rPr>
              <a:t>4</a:t>
            </a:r>
            <a:r>
              <a:rPr lang="zh-CN" altLang="en-US" sz="2000" b="1" dirty="0">
                <a:solidFill>
                  <a:schemeClr val="tx2">
                    <a:lumMod val="75000"/>
                  </a:schemeClr>
                </a:solidFill>
                <a:latin typeface="微软雅黑" panose="020B0503020204020204" pitchFamily="34" charset="-122"/>
                <a:ea typeface="微软雅黑" panose="020B0503020204020204" pitchFamily="34" charset="-122"/>
              </a:rPr>
              <a:t>个</a:t>
            </a:r>
            <a:endParaRPr lang="zh-CN" altLang="en-US" sz="3200" b="1" dirty="0">
              <a:solidFill>
                <a:schemeClr val="tx2">
                  <a:lumMod val="75000"/>
                </a:schemeClr>
              </a:solidFill>
              <a:latin typeface="微软雅黑" panose="020B0503020204020204" pitchFamily="34" charset="-122"/>
              <a:ea typeface="微软雅黑" panose="020B0503020204020204" pitchFamily="34" charset="-122"/>
            </a:endParaRPr>
          </a:p>
        </p:txBody>
      </p:sp>
      <p:cxnSp>
        <p:nvCxnSpPr>
          <p:cNvPr id="30" name="直接箭头连接符 29"/>
          <p:cNvCxnSpPr/>
          <p:nvPr/>
        </p:nvCxnSpPr>
        <p:spPr>
          <a:xfrm>
            <a:off x="1585561" y="5275984"/>
            <a:ext cx="2797378" cy="306669"/>
          </a:xfrm>
          <a:prstGeom prst="straightConnector1">
            <a:avLst/>
          </a:prstGeom>
          <a:ln w="539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4" name="Text Box 8"/>
          <p:cNvSpPr txBox="1">
            <a:spLocks noChangeArrowheads="1"/>
          </p:cNvSpPr>
          <p:nvPr/>
        </p:nvSpPr>
        <p:spPr bwMode="auto">
          <a:xfrm>
            <a:off x="502814" y="5799757"/>
            <a:ext cx="255701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kumimoji="1" sz="2400" b="1">
                <a:solidFill>
                  <a:schemeClr val="tx1"/>
                </a:solidFill>
                <a:latin typeface="Tahoma" pitchFamily="34" charset="0"/>
                <a:ea typeface="黑体" pitchFamily="2" charset="-122"/>
              </a:defRPr>
            </a:lvl1pPr>
            <a:lvl2pPr marL="742950" indent="-285750" eaLnBrk="0" hangingPunct="0">
              <a:defRPr kumimoji="1" sz="2400" b="1">
                <a:solidFill>
                  <a:schemeClr val="tx1"/>
                </a:solidFill>
                <a:latin typeface="Tahoma" pitchFamily="34" charset="0"/>
                <a:ea typeface="黑体" pitchFamily="2" charset="-122"/>
              </a:defRPr>
            </a:lvl2pPr>
            <a:lvl3pPr marL="1143000" indent="-228600" eaLnBrk="0" hangingPunct="0">
              <a:defRPr kumimoji="1" sz="2400" b="1">
                <a:solidFill>
                  <a:schemeClr val="tx1"/>
                </a:solidFill>
                <a:latin typeface="Tahoma" pitchFamily="34" charset="0"/>
                <a:ea typeface="黑体" pitchFamily="2" charset="-122"/>
              </a:defRPr>
            </a:lvl3pPr>
            <a:lvl4pPr marL="1600200" indent="-228600" eaLnBrk="0" hangingPunct="0">
              <a:defRPr kumimoji="1" sz="2400" b="1">
                <a:solidFill>
                  <a:schemeClr val="tx1"/>
                </a:solidFill>
                <a:latin typeface="Tahoma" pitchFamily="34" charset="0"/>
                <a:ea typeface="黑体" pitchFamily="2" charset="-122"/>
              </a:defRPr>
            </a:lvl4pPr>
            <a:lvl5pPr marL="2057400" indent="-228600" eaLnBrk="0" hangingPunct="0">
              <a:defRPr kumimoji="1" sz="2400" b="1">
                <a:solidFill>
                  <a:schemeClr val="tx1"/>
                </a:solidFill>
                <a:latin typeface="Tahoma" pitchFamily="34" charset="0"/>
                <a:ea typeface="黑体" pitchFamily="2" charset="-122"/>
              </a:defRPr>
            </a:lvl5pPr>
            <a:lvl6pPr marL="2514600" indent="-228600" eaLnBrk="0" fontAlgn="base" hangingPunct="0">
              <a:spcBef>
                <a:spcPct val="0"/>
              </a:spcBef>
              <a:spcAft>
                <a:spcPct val="0"/>
              </a:spcAft>
              <a:defRPr kumimoji="1" sz="2400" b="1">
                <a:solidFill>
                  <a:schemeClr val="tx1"/>
                </a:solidFill>
                <a:latin typeface="Tahoma" pitchFamily="34" charset="0"/>
                <a:ea typeface="黑体" pitchFamily="2" charset="-122"/>
              </a:defRPr>
            </a:lvl6pPr>
            <a:lvl7pPr marL="2971800" indent="-228600" eaLnBrk="0" fontAlgn="base" hangingPunct="0">
              <a:spcBef>
                <a:spcPct val="0"/>
              </a:spcBef>
              <a:spcAft>
                <a:spcPct val="0"/>
              </a:spcAft>
              <a:defRPr kumimoji="1" sz="2400" b="1">
                <a:solidFill>
                  <a:schemeClr val="tx1"/>
                </a:solidFill>
                <a:latin typeface="Tahoma" pitchFamily="34" charset="0"/>
                <a:ea typeface="黑体" pitchFamily="2" charset="-122"/>
              </a:defRPr>
            </a:lvl7pPr>
            <a:lvl8pPr marL="3429000" indent="-228600" eaLnBrk="0" fontAlgn="base" hangingPunct="0">
              <a:spcBef>
                <a:spcPct val="0"/>
              </a:spcBef>
              <a:spcAft>
                <a:spcPct val="0"/>
              </a:spcAft>
              <a:defRPr kumimoji="1" sz="2400" b="1">
                <a:solidFill>
                  <a:schemeClr val="tx1"/>
                </a:solidFill>
                <a:latin typeface="Tahoma" pitchFamily="34" charset="0"/>
                <a:ea typeface="黑体" pitchFamily="2" charset="-122"/>
              </a:defRPr>
            </a:lvl8pPr>
            <a:lvl9pPr marL="3886200" indent="-228600" eaLnBrk="0" fontAlgn="base" hangingPunct="0">
              <a:spcBef>
                <a:spcPct val="0"/>
              </a:spcBef>
              <a:spcAft>
                <a:spcPct val="0"/>
              </a:spcAft>
              <a:defRPr kumimoji="1" sz="2400" b="1">
                <a:solidFill>
                  <a:schemeClr val="tx1"/>
                </a:solidFill>
                <a:latin typeface="Tahoma" pitchFamily="34" charset="0"/>
                <a:ea typeface="黑体" pitchFamily="2" charset="-122"/>
              </a:defRPr>
            </a:lvl9pPr>
          </a:lstStyle>
          <a:p>
            <a:pPr eaLnBrk="1" hangingPunct="1">
              <a:spcBef>
                <a:spcPct val="50000"/>
              </a:spcBef>
              <a:buFont typeface="Symbol" pitchFamily="18" charset="2"/>
              <a:buNone/>
            </a:pPr>
            <a:r>
              <a:rPr lang="zh-CN" altLang="en-US" dirty="0">
                <a:solidFill>
                  <a:srgbClr val="C00000"/>
                </a:solidFill>
                <a:latin typeface="微软雅黑" panose="020B0503020204020204" pitchFamily="34" charset="-122"/>
                <a:ea typeface="微软雅黑" panose="020B0503020204020204" pitchFamily="34" charset="-122"/>
              </a:rPr>
              <a:t>反应堆中微子</a:t>
            </a:r>
            <a:br>
              <a:rPr lang="en-US" altLang="zh-CN" sz="2000" dirty="0">
                <a:solidFill>
                  <a:srgbClr val="C00000"/>
                </a:solidFill>
                <a:latin typeface="微软雅黑" panose="020B0503020204020204" pitchFamily="34" charset="-122"/>
                <a:ea typeface="微软雅黑" panose="020B0503020204020204" pitchFamily="34" charset="-122"/>
              </a:rPr>
            </a:br>
            <a:r>
              <a:rPr lang="zh-CN" altLang="en-US" sz="2000" dirty="0">
                <a:solidFill>
                  <a:srgbClr val="C00000"/>
                </a:solidFill>
                <a:latin typeface="微软雅黑" panose="020B0503020204020204" pitchFamily="34" charset="-122"/>
                <a:ea typeface="微软雅黑" panose="020B0503020204020204" pitchFamily="34" charset="-122"/>
              </a:rPr>
              <a:t>每天</a:t>
            </a:r>
            <a:r>
              <a:rPr lang="en-US" altLang="zh-CN" sz="2000" dirty="0">
                <a:solidFill>
                  <a:srgbClr val="C00000"/>
                </a:solidFill>
                <a:latin typeface="微软雅黑" panose="020B0503020204020204" pitchFamily="34" charset="-122"/>
                <a:ea typeface="微软雅黑" panose="020B0503020204020204" pitchFamily="34" charset="-122"/>
              </a:rPr>
              <a:t>60</a:t>
            </a:r>
            <a:r>
              <a:rPr lang="zh-CN" altLang="en-US" sz="2000" dirty="0">
                <a:solidFill>
                  <a:srgbClr val="C00000"/>
                </a:solidFill>
                <a:latin typeface="微软雅黑" panose="020B0503020204020204" pitchFamily="34" charset="-122"/>
                <a:ea typeface="微软雅黑" panose="020B0503020204020204" pitchFamily="34" charset="-122"/>
              </a:rPr>
              <a:t>个</a:t>
            </a:r>
            <a:endParaRPr lang="zh-CN" altLang="en-US" sz="2800" dirty="0">
              <a:solidFill>
                <a:srgbClr val="C00000"/>
              </a:solidFill>
              <a:latin typeface="微软雅黑" panose="020B0503020204020204" pitchFamily="34" charset="-122"/>
              <a:ea typeface="微软雅黑" panose="020B0503020204020204" pitchFamily="34" charset="-122"/>
            </a:endParaRPr>
          </a:p>
        </p:txBody>
      </p:sp>
      <p:sp>
        <p:nvSpPr>
          <p:cNvPr id="36" name="标题 1"/>
          <p:cNvSpPr>
            <a:spLocks noGrp="1"/>
          </p:cNvSpPr>
          <p:nvPr>
            <p:ph type="title"/>
          </p:nvPr>
        </p:nvSpPr>
        <p:spPr>
          <a:xfrm>
            <a:off x="1719243" y="153716"/>
            <a:ext cx="6342409" cy="889168"/>
          </a:xfrm>
        </p:spPr>
        <p:txBody>
          <a:bodyPr>
            <a:normAutofit/>
          </a:bodyPr>
          <a:lstStyle/>
          <a:p>
            <a:r>
              <a:rPr lang="zh-CN" altLang="en-US" dirty="0"/>
              <a:t>江门中微子实验</a:t>
            </a:r>
          </a:p>
        </p:txBody>
      </p:sp>
      <p:cxnSp>
        <p:nvCxnSpPr>
          <p:cNvPr id="37" name="直接箭头连接符 36"/>
          <p:cNvCxnSpPr/>
          <p:nvPr/>
        </p:nvCxnSpPr>
        <p:spPr>
          <a:xfrm flipH="1" flipV="1">
            <a:off x="5571387" y="5799757"/>
            <a:ext cx="1310026" cy="547065"/>
          </a:xfrm>
          <a:prstGeom prst="straightConnector1">
            <a:avLst/>
          </a:prstGeom>
          <a:ln w="539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9" name="文本框 38"/>
          <p:cNvSpPr txBox="1"/>
          <p:nvPr/>
        </p:nvSpPr>
        <p:spPr>
          <a:xfrm>
            <a:off x="6920207" y="5907559"/>
            <a:ext cx="2018076" cy="954107"/>
          </a:xfrm>
          <a:prstGeom prst="rect">
            <a:avLst/>
          </a:prstGeom>
          <a:noFill/>
        </p:spPr>
        <p:txBody>
          <a:bodyPr wrap="square" rtlCol="0">
            <a:spAutoFit/>
          </a:bodyPr>
          <a:lstStyle/>
          <a:p>
            <a:r>
              <a:rPr lang="zh-CN" altLang="en-US" sz="2800" b="1" dirty="0">
                <a:solidFill>
                  <a:schemeClr val="tx2">
                    <a:lumMod val="75000"/>
                  </a:schemeClr>
                </a:solidFill>
                <a:latin typeface="微软雅黑" panose="020B0503020204020204" pitchFamily="34" charset="-122"/>
                <a:ea typeface="微软雅黑" panose="020B0503020204020204" pitchFamily="34" charset="-122"/>
              </a:rPr>
              <a:t>地球中微子</a:t>
            </a:r>
            <a:endParaRPr lang="en-US" altLang="zh-CN" sz="2800" b="1" dirty="0">
              <a:solidFill>
                <a:schemeClr val="tx2">
                  <a:lumMod val="75000"/>
                </a:schemeClr>
              </a:solidFill>
              <a:latin typeface="微软雅黑" panose="020B0503020204020204" pitchFamily="34" charset="-122"/>
              <a:ea typeface="微软雅黑" panose="020B0503020204020204" pitchFamily="34" charset="-122"/>
            </a:endParaRPr>
          </a:p>
          <a:p>
            <a:endParaRPr lang="en-US" altLang="zh-CN" sz="800" b="1" dirty="0">
              <a:solidFill>
                <a:schemeClr val="tx2">
                  <a:lumMod val="75000"/>
                </a:schemeClr>
              </a:solidFill>
              <a:latin typeface="微软雅黑" panose="020B0503020204020204" pitchFamily="34" charset="-122"/>
              <a:ea typeface="微软雅黑" panose="020B0503020204020204" pitchFamily="34" charset="-122"/>
            </a:endParaRPr>
          </a:p>
          <a:p>
            <a:r>
              <a:rPr lang="zh-CN" altLang="en-US" sz="2000" b="1" dirty="0">
                <a:solidFill>
                  <a:schemeClr val="tx2">
                    <a:lumMod val="75000"/>
                  </a:schemeClr>
                </a:solidFill>
                <a:latin typeface="微软雅黑" panose="020B0503020204020204" pitchFamily="34" charset="-122"/>
                <a:ea typeface="微软雅黑" panose="020B0503020204020204" pitchFamily="34" charset="-122"/>
              </a:rPr>
              <a:t>每天</a:t>
            </a:r>
            <a:r>
              <a:rPr lang="en-US" altLang="zh-CN" sz="2000" b="1" dirty="0">
                <a:solidFill>
                  <a:schemeClr val="tx2">
                    <a:lumMod val="75000"/>
                  </a:schemeClr>
                </a:solidFill>
                <a:latin typeface="微软雅黑" panose="020B0503020204020204" pitchFamily="34" charset="-122"/>
                <a:ea typeface="微软雅黑" panose="020B0503020204020204" pitchFamily="34" charset="-122"/>
              </a:rPr>
              <a:t>1</a:t>
            </a:r>
            <a:r>
              <a:rPr lang="zh-CN" altLang="en-US" sz="2000" b="1" dirty="0">
                <a:solidFill>
                  <a:schemeClr val="tx2">
                    <a:lumMod val="75000"/>
                  </a:schemeClr>
                </a:solidFill>
                <a:latin typeface="微软雅黑" panose="020B0503020204020204" pitchFamily="34" charset="-122"/>
                <a:ea typeface="微软雅黑" panose="020B0503020204020204" pitchFamily="34" charset="-122"/>
              </a:rPr>
              <a:t>个</a:t>
            </a:r>
            <a:endParaRPr lang="en-US" altLang="zh-CN" sz="2800" b="1" dirty="0">
              <a:solidFill>
                <a:schemeClr val="tx2">
                  <a:lumMod val="75000"/>
                </a:schemeClr>
              </a:solidFill>
              <a:latin typeface="微软雅黑" panose="020B0503020204020204" pitchFamily="34" charset="-122"/>
              <a:ea typeface="微软雅黑" panose="020B0503020204020204" pitchFamily="34" charset="-122"/>
            </a:endParaRPr>
          </a:p>
        </p:txBody>
      </p:sp>
      <p:sp>
        <p:nvSpPr>
          <p:cNvPr id="41" name="文本框 40"/>
          <p:cNvSpPr txBox="1"/>
          <p:nvPr/>
        </p:nvSpPr>
        <p:spPr>
          <a:xfrm>
            <a:off x="241903" y="2754040"/>
            <a:ext cx="2402651" cy="969496"/>
          </a:xfrm>
          <a:prstGeom prst="rect">
            <a:avLst/>
          </a:prstGeom>
          <a:noFill/>
        </p:spPr>
        <p:txBody>
          <a:bodyPr wrap="square" rtlCol="0">
            <a:spAutoFit/>
          </a:bodyPr>
          <a:lstStyle/>
          <a:p>
            <a:r>
              <a:rPr lang="zh-CN" altLang="en-US" sz="2800" b="1" dirty="0">
                <a:solidFill>
                  <a:schemeClr val="tx2">
                    <a:lumMod val="75000"/>
                  </a:schemeClr>
                </a:solidFill>
                <a:latin typeface="微软雅黑" panose="020B0503020204020204" pitchFamily="34" charset="-122"/>
                <a:ea typeface="微软雅黑" panose="020B0503020204020204" pitchFamily="34" charset="-122"/>
              </a:rPr>
              <a:t>太阳中微子</a:t>
            </a:r>
            <a:endParaRPr lang="en-US" altLang="zh-CN" sz="2800" b="1" dirty="0">
              <a:solidFill>
                <a:schemeClr val="tx2">
                  <a:lumMod val="75000"/>
                </a:schemeClr>
              </a:solidFill>
              <a:latin typeface="微软雅黑" panose="020B0503020204020204" pitchFamily="34" charset="-122"/>
              <a:ea typeface="微软雅黑" panose="020B0503020204020204" pitchFamily="34" charset="-122"/>
            </a:endParaRPr>
          </a:p>
          <a:p>
            <a:endParaRPr lang="en-US" altLang="zh-CN" sz="700" b="1" dirty="0">
              <a:solidFill>
                <a:schemeClr val="tx2">
                  <a:lumMod val="75000"/>
                </a:schemeClr>
              </a:solidFill>
              <a:latin typeface="微软雅黑" panose="020B0503020204020204" pitchFamily="34" charset="-122"/>
              <a:ea typeface="微软雅黑" panose="020B0503020204020204" pitchFamily="34" charset="-122"/>
            </a:endParaRPr>
          </a:p>
          <a:p>
            <a:r>
              <a:rPr lang="zh-CN" altLang="en-US" sz="2000" b="1" dirty="0">
                <a:solidFill>
                  <a:schemeClr val="tx2">
                    <a:lumMod val="75000"/>
                  </a:schemeClr>
                </a:solidFill>
                <a:latin typeface="微软雅黑" panose="020B0503020204020204" pitchFamily="34" charset="-122"/>
                <a:ea typeface="微软雅黑" panose="020B0503020204020204" pitchFamily="34" charset="-122"/>
              </a:rPr>
              <a:t>每天数十到数千个</a:t>
            </a:r>
            <a:endParaRPr lang="en-US" altLang="zh-CN" sz="2000" b="1" dirty="0">
              <a:solidFill>
                <a:schemeClr val="tx2">
                  <a:lumMod val="75000"/>
                </a:schemeClr>
              </a:solidFill>
              <a:latin typeface="微软雅黑" panose="020B0503020204020204" pitchFamily="34" charset="-122"/>
              <a:ea typeface="微软雅黑" panose="020B0503020204020204" pitchFamily="34" charset="-122"/>
            </a:endParaRPr>
          </a:p>
        </p:txBody>
      </p:sp>
      <p:sp>
        <p:nvSpPr>
          <p:cNvPr id="24" name="文本框 23"/>
          <p:cNvSpPr txBox="1"/>
          <p:nvPr/>
        </p:nvSpPr>
        <p:spPr>
          <a:xfrm>
            <a:off x="2638550" y="6346822"/>
            <a:ext cx="4177008" cy="461665"/>
          </a:xfrm>
          <a:prstGeom prst="rect">
            <a:avLst/>
          </a:prstGeom>
          <a:noFill/>
        </p:spPr>
        <p:txBody>
          <a:bodyPr wrap="square" rtlCol="0">
            <a:spAutoFit/>
          </a:bodyPr>
          <a:lstStyle/>
          <a:p>
            <a:r>
              <a:rPr lang="zh-CN" altLang="en-US" sz="2400" b="1" dirty="0">
                <a:solidFill>
                  <a:schemeClr val="tx1"/>
                </a:solidFill>
                <a:latin typeface="微软雅黑" panose="020B0503020204020204" pitchFamily="34" charset="-122"/>
                <a:ea typeface="微软雅黑" panose="020B0503020204020204" pitchFamily="34" charset="-122"/>
              </a:rPr>
              <a:t>江门中微子实验，</a:t>
            </a:r>
            <a:r>
              <a:rPr lang="en-US" altLang="zh-CN" sz="2400" b="1" dirty="0">
                <a:solidFill>
                  <a:schemeClr val="tx1"/>
                </a:solidFill>
                <a:latin typeface="微软雅黑" panose="020B0503020204020204" pitchFamily="34" charset="-122"/>
                <a:ea typeface="微软雅黑" panose="020B0503020204020204" pitchFamily="34" charset="-122"/>
              </a:rPr>
              <a:t>2</a:t>
            </a:r>
            <a:r>
              <a:rPr lang="zh-CN" altLang="en-US" sz="2400" b="1" dirty="0">
                <a:solidFill>
                  <a:schemeClr val="tx1"/>
                </a:solidFill>
                <a:latin typeface="微软雅黑" panose="020B0503020204020204" pitchFamily="34" charset="-122"/>
                <a:ea typeface="微软雅黑" panose="020B0503020204020204" pitchFamily="34" charset="-122"/>
              </a:rPr>
              <a:t>万吨液闪</a:t>
            </a:r>
          </a:p>
        </p:txBody>
      </p:sp>
      <p:pic>
        <p:nvPicPr>
          <p:cNvPr id="7" name="图片 6"/>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2638550" y="1137405"/>
            <a:ext cx="1435902" cy="1324221"/>
          </a:xfrm>
          <a:prstGeom prst="rect">
            <a:avLst/>
          </a:prstGeom>
        </p:spPr>
      </p:pic>
      <p:cxnSp>
        <p:nvCxnSpPr>
          <p:cNvPr id="29" name="直接箭头连接符 28"/>
          <p:cNvCxnSpPr/>
          <p:nvPr/>
        </p:nvCxnSpPr>
        <p:spPr>
          <a:xfrm>
            <a:off x="3565071" y="2480990"/>
            <a:ext cx="1034791" cy="2861033"/>
          </a:xfrm>
          <a:prstGeom prst="straightConnector1">
            <a:avLst/>
          </a:prstGeom>
          <a:ln w="539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1" name="文本框 30"/>
          <p:cNvSpPr txBox="1"/>
          <p:nvPr/>
        </p:nvSpPr>
        <p:spPr>
          <a:xfrm>
            <a:off x="4322150" y="1243436"/>
            <a:ext cx="2402651" cy="969496"/>
          </a:xfrm>
          <a:prstGeom prst="rect">
            <a:avLst/>
          </a:prstGeom>
          <a:noFill/>
        </p:spPr>
        <p:txBody>
          <a:bodyPr wrap="square" rtlCol="0">
            <a:spAutoFit/>
          </a:bodyPr>
          <a:lstStyle/>
          <a:p>
            <a:r>
              <a:rPr lang="zh-CN" altLang="en-US" sz="2800" b="1" dirty="0">
                <a:solidFill>
                  <a:schemeClr val="tx2">
                    <a:lumMod val="75000"/>
                  </a:schemeClr>
                </a:solidFill>
                <a:latin typeface="微软雅黑" panose="020B0503020204020204" pitchFamily="34" charset="-122"/>
                <a:ea typeface="微软雅黑" panose="020B0503020204020204" pitchFamily="34" charset="-122"/>
              </a:rPr>
              <a:t>超新星中微子</a:t>
            </a:r>
            <a:endParaRPr lang="en-US" altLang="zh-CN" sz="2800" b="1" dirty="0">
              <a:solidFill>
                <a:schemeClr val="tx2">
                  <a:lumMod val="75000"/>
                </a:schemeClr>
              </a:solidFill>
              <a:latin typeface="微软雅黑" panose="020B0503020204020204" pitchFamily="34" charset="-122"/>
              <a:ea typeface="微软雅黑" panose="020B0503020204020204" pitchFamily="34" charset="-122"/>
            </a:endParaRPr>
          </a:p>
          <a:p>
            <a:endParaRPr lang="en-US" altLang="zh-CN" sz="700" b="1" dirty="0">
              <a:solidFill>
                <a:schemeClr val="tx2">
                  <a:lumMod val="75000"/>
                </a:schemeClr>
              </a:solidFill>
              <a:latin typeface="微软雅黑" panose="020B0503020204020204" pitchFamily="34" charset="-122"/>
              <a:ea typeface="微软雅黑" panose="020B0503020204020204" pitchFamily="34" charset="-122"/>
            </a:endParaRPr>
          </a:p>
          <a:p>
            <a:r>
              <a:rPr lang="en-US" altLang="zh-CN" sz="2000" b="1" dirty="0">
                <a:solidFill>
                  <a:schemeClr val="tx2">
                    <a:lumMod val="75000"/>
                  </a:schemeClr>
                </a:solidFill>
                <a:latin typeface="微软雅黑" panose="020B0503020204020204" pitchFamily="34" charset="-122"/>
                <a:ea typeface="微软雅黑" panose="020B0503020204020204" pitchFamily="34" charset="-122"/>
              </a:rPr>
              <a:t>5000</a:t>
            </a:r>
            <a:r>
              <a:rPr lang="zh-CN" altLang="en-US" sz="2000" b="1" dirty="0">
                <a:solidFill>
                  <a:schemeClr val="tx2">
                    <a:lumMod val="75000"/>
                  </a:schemeClr>
                </a:solidFill>
                <a:latin typeface="微软雅黑" panose="020B0503020204020204" pitchFamily="34" charset="-122"/>
                <a:ea typeface="微软雅黑" panose="020B0503020204020204" pitchFamily="34" charset="-122"/>
              </a:rPr>
              <a:t>个</a:t>
            </a:r>
            <a:r>
              <a:rPr lang="en-US" altLang="zh-CN" sz="2000" b="1" dirty="0">
                <a:solidFill>
                  <a:schemeClr val="tx2">
                    <a:lumMod val="75000"/>
                  </a:schemeClr>
                </a:solidFill>
                <a:latin typeface="微软雅黑" panose="020B0503020204020204" pitchFamily="34" charset="-122"/>
                <a:ea typeface="微软雅黑" panose="020B0503020204020204" pitchFamily="34" charset="-122"/>
              </a:rPr>
              <a:t>/10</a:t>
            </a:r>
            <a:r>
              <a:rPr lang="zh-CN" altLang="en-US" sz="2000" b="1" dirty="0">
                <a:solidFill>
                  <a:schemeClr val="tx2">
                    <a:lumMod val="75000"/>
                  </a:schemeClr>
                </a:solidFill>
                <a:latin typeface="微软雅黑" panose="020B0503020204020204" pitchFamily="34" charset="-122"/>
                <a:ea typeface="微软雅黑" panose="020B0503020204020204" pitchFamily="34" charset="-122"/>
              </a:rPr>
              <a:t>秒</a:t>
            </a:r>
            <a:endParaRPr lang="en-US" altLang="zh-CN" sz="2000" b="1" dirty="0">
              <a:solidFill>
                <a:schemeClr val="tx2">
                  <a:lumMod val="75000"/>
                </a:schemeClr>
              </a:solidFill>
              <a:latin typeface="微软雅黑" panose="020B0503020204020204" pitchFamily="34" charset="-122"/>
              <a:ea typeface="微软雅黑" panose="020B0503020204020204" pitchFamily="34" charset="-122"/>
            </a:endParaRPr>
          </a:p>
        </p:txBody>
      </p:sp>
      <p:sp>
        <p:nvSpPr>
          <p:cNvPr id="3" name="灯片编号占位符 2"/>
          <p:cNvSpPr>
            <a:spLocks noGrp="1"/>
          </p:cNvSpPr>
          <p:nvPr>
            <p:ph type="sldNum" sz="quarter" idx="12"/>
          </p:nvPr>
        </p:nvSpPr>
        <p:spPr/>
        <p:txBody>
          <a:bodyPr/>
          <a:lstStyle/>
          <a:p>
            <a:fld id="{388DE409-4DD8-445D-B2DE-91D4FE41AAD9}" type="slidenum">
              <a:rPr lang="zh-CN" altLang="en-US" smtClean="0"/>
              <a:pPr/>
              <a:t>54</a:t>
            </a:fld>
            <a:endParaRPr lang="zh-CN" altLang="en-US" dirty="0"/>
          </a:p>
        </p:txBody>
      </p:sp>
    </p:spTree>
    <p:extLst>
      <p:ext uri="{BB962C8B-B14F-4D97-AF65-F5344CB8AC3E}">
        <p14:creationId xmlns:p14="http://schemas.microsoft.com/office/powerpoint/2010/main" val="29762177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810160" y="797616"/>
            <a:ext cx="5765800" cy="577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p:cNvSpPr/>
          <p:nvPr/>
        </p:nvSpPr>
        <p:spPr>
          <a:xfrm>
            <a:off x="30967" y="2329474"/>
            <a:ext cx="1610249" cy="338554"/>
          </a:xfrm>
          <a:prstGeom prst="rect">
            <a:avLst/>
          </a:prstGeom>
        </p:spPr>
        <p:txBody>
          <a:bodyPr wrap="none">
            <a:spAutoFit/>
          </a:bodyPr>
          <a:lstStyle/>
          <a:p>
            <a:r>
              <a:rPr lang="zh-CN" altLang="zh-CN" sz="1600" b="1" dirty="0">
                <a:solidFill>
                  <a:srgbClr val="0070C0"/>
                </a:solidFill>
                <a:latin typeface="+mj-lt"/>
                <a:ea typeface="宋体" pitchFamily="2" charset="-122"/>
                <a:cs typeface="宋体" pitchFamily="2" charset="-122"/>
              </a:rPr>
              <a:t> Central detector</a:t>
            </a:r>
            <a:endParaRPr lang="en-US" altLang="zh-CN" sz="1600" b="1" dirty="0">
              <a:solidFill>
                <a:srgbClr val="0070C0"/>
              </a:solidFill>
              <a:latin typeface="+mj-lt"/>
              <a:ea typeface="宋体" pitchFamily="2" charset="-122"/>
              <a:cs typeface="宋体" pitchFamily="2" charset="-122"/>
            </a:endParaRPr>
          </a:p>
        </p:txBody>
      </p:sp>
      <p:sp>
        <p:nvSpPr>
          <p:cNvPr id="10" name="矩形 9"/>
          <p:cNvSpPr/>
          <p:nvPr/>
        </p:nvSpPr>
        <p:spPr>
          <a:xfrm>
            <a:off x="54948" y="5763742"/>
            <a:ext cx="1706173" cy="584775"/>
          </a:xfrm>
          <a:prstGeom prst="rect">
            <a:avLst/>
          </a:prstGeom>
        </p:spPr>
        <p:txBody>
          <a:bodyPr wrap="none">
            <a:spAutoFit/>
          </a:bodyPr>
          <a:lstStyle/>
          <a:p>
            <a:r>
              <a:rPr lang="zh-CN" altLang="zh-CN" sz="1600" b="1" dirty="0">
                <a:solidFill>
                  <a:srgbClr val="0070C0"/>
                </a:solidFill>
                <a:latin typeface="+mj-lt"/>
                <a:ea typeface="宋体" pitchFamily="2" charset="-122"/>
                <a:cs typeface="宋体" pitchFamily="2" charset="-122"/>
              </a:rPr>
              <a:t> Water Cherenkov</a:t>
            </a:r>
            <a:endParaRPr lang="en-US" altLang="zh-CN" sz="1600" b="1" dirty="0">
              <a:solidFill>
                <a:srgbClr val="0070C0"/>
              </a:solidFill>
              <a:latin typeface="+mj-lt"/>
              <a:ea typeface="宋体" pitchFamily="2" charset="-122"/>
              <a:cs typeface="宋体" pitchFamily="2" charset="-122"/>
            </a:endParaRPr>
          </a:p>
          <a:p>
            <a:r>
              <a:rPr lang="en-US" altLang="zh-CN" sz="1600" b="1" dirty="0">
                <a:solidFill>
                  <a:srgbClr val="0070C0"/>
                </a:solidFill>
                <a:latin typeface="+mj-lt"/>
                <a:ea typeface="宋体" pitchFamily="2" charset="-122"/>
                <a:cs typeface="宋体" pitchFamily="2" charset="-122"/>
              </a:rPr>
              <a:t>  </a:t>
            </a:r>
            <a:endParaRPr lang="zh-CN" altLang="en-US" sz="1600" b="1" dirty="0">
              <a:solidFill>
                <a:srgbClr val="0070C0"/>
              </a:solidFill>
              <a:latin typeface="+mj-lt"/>
              <a:ea typeface="宋体" pitchFamily="2" charset="-122"/>
              <a:cs typeface="宋体" pitchFamily="2" charset="-122"/>
            </a:endParaRPr>
          </a:p>
        </p:txBody>
      </p:sp>
      <p:sp>
        <p:nvSpPr>
          <p:cNvPr id="11" name="矩形 10"/>
          <p:cNvSpPr/>
          <p:nvPr/>
        </p:nvSpPr>
        <p:spPr>
          <a:xfrm>
            <a:off x="395536" y="1244951"/>
            <a:ext cx="1374094" cy="584775"/>
          </a:xfrm>
          <a:prstGeom prst="rect">
            <a:avLst/>
          </a:prstGeom>
        </p:spPr>
        <p:txBody>
          <a:bodyPr wrap="none">
            <a:spAutoFit/>
          </a:bodyPr>
          <a:lstStyle/>
          <a:p>
            <a:r>
              <a:rPr lang="zh-CN" altLang="zh-CN" sz="1600" b="1" dirty="0">
                <a:solidFill>
                  <a:srgbClr val="000000"/>
                </a:solidFill>
                <a:latin typeface="+mj-lt"/>
                <a:ea typeface="宋体" pitchFamily="2" charset="-122"/>
                <a:cs typeface="宋体" pitchFamily="2" charset="-122"/>
              </a:rPr>
              <a:t>Top Tracker</a:t>
            </a:r>
            <a:endParaRPr lang="en-US" altLang="zh-CN" sz="1600" b="1" dirty="0">
              <a:solidFill>
                <a:srgbClr val="000000"/>
              </a:solidFill>
              <a:latin typeface="+mj-lt"/>
              <a:ea typeface="宋体" pitchFamily="2" charset="-122"/>
              <a:cs typeface="宋体" pitchFamily="2" charset="-122"/>
            </a:endParaRPr>
          </a:p>
          <a:p>
            <a:r>
              <a:rPr lang="en-US" altLang="zh-CN" sz="1600" b="1" dirty="0">
                <a:solidFill>
                  <a:srgbClr val="C00000"/>
                </a:solidFill>
                <a:latin typeface="+mj-lt"/>
                <a:ea typeface="宋体" pitchFamily="2" charset="-122"/>
                <a:cs typeface="宋体" pitchFamily="2" charset="-122"/>
              </a:rPr>
              <a:t>(OPERA TT)</a:t>
            </a:r>
            <a:endParaRPr lang="zh-CN" altLang="en-US" sz="1600" b="1" dirty="0">
              <a:solidFill>
                <a:srgbClr val="C00000"/>
              </a:solidFill>
              <a:latin typeface="+mj-lt"/>
              <a:ea typeface="宋体" pitchFamily="2" charset="-122"/>
              <a:cs typeface="宋体" pitchFamily="2" charset="-122"/>
            </a:endParaRPr>
          </a:p>
        </p:txBody>
      </p:sp>
      <p:sp>
        <p:nvSpPr>
          <p:cNvPr id="12" name="矩形 11"/>
          <p:cNvSpPr/>
          <p:nvPr/>
        </p:nvSpPr>
        <p:spPr>
          <a:xfrm>
            <a:off x="371870" y="883459"/>
            <a:ext cx="1160895" cy="338554"/>
          </a:xfrm>
          <a:prstGeom prst="rect">
            <a:avLst/>
          </a:prstGeom>
        </p:spPr>
        <p:txBody>
          <a:bodyPr wrap="none">
            <a:spAutoFit/>
          </a:bodyPr>
          <a:lstStyle/>
          <a:p>
            <a:r>
              <a:rPr lang="zh-CN" altLang="zh-CN" sz="1600" b="1" dirty="0">
                <a:solidFill>
                  <a:srgbClr val="000000"/>
                </a:solidFill>
                <a:latin typeface="+mj-lt"/>
                <a:cs typeface="宋体" pitchFamily="2" charset="-122"/>
              </a:rPr>
              <a:t> Calibration</a:t>
            </a:r>
            <a:endParaRPr lang="zh-CN" altLang="en-US" sz="1600" b="1" dirty="0">
              <a:latin typeface="+mj-lt"/>
            </a:endParaRPr>
          </a:p>
        </p:txBody>
      </p:sp>
      <p:cxnSp>
        <p:nvCxnSpPr>
          <p:cNvPr id="16" name="直接箭头连接符 15"/>
          <p:cNvCxnSpPr/>
          <p:nvPr/>
        </p:nvCxnSpPr>
        <p:spPr>
          <a:xfrm>
            <a:off x="7310955" y="1663309"/>
            <a:ext cx="0" cy="4793613"/>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rot="16200000">
            <a:off x="6272622" y="3629635"/>
            <a:ext cx="1839158" cy="369332"/>
          </a:xfrm>
          <a:prstGeom prst="rect">
            <a:avLst/>
          </a:prstGeom>
        </p:spPr>
        <p:txBody>
          <a:bodyPr wrap="none">
            <a:spAutoFit/>
          </a:bodyPr>
          <a:lstStyle/>
          <a:p>
            <a:r>
              <a:rPr lang="zh-CN" altLang="zh-CN" b="1" dirty="0">
                <a:solidFill>
                  <a:srgbClr val="FFFF00"/>
                </a:solidFill>
                <a:latin typeface="+mj-lt"/>
                <a:ea typeface="宋体" pitchFamily="2" charset="-122"/>
                <a:cs typeface="宋体" pitchFamily="2" charset="-122"/>
              </a:rPr>
              <a:t> </a:t>
            </a:r>
            <a:r>
              <a:rPr lang="en-US" altLang="zh-CN" b="1" dirty="0">
                <a:solidFill>
                  <a:srgbClr val="FFFF00"/>
                </a:solidFill>
                <a:latin typeface="+mj-lt"/>
                <a:ea typeface="宋体" pitchFamily="2" charset="-122"/>
                <a:cs typeface="宋体" pitchFamily="2" charset="-122"/>
              </a:rPr>
              <a:t>Pool Depth: 44m</a:t>
            </a:r>
          </a:p>
        </p:txBody>
      </p:sp>
      <p:cxnSp>
        <p:nvCxnSpPr>
          <p:cNvPr id="20" name="直接箭头连接符 19"/>
          <p:cNvCxnSpPr/>
          <p:nvPr/>
        </p:nvCxnSpPr>
        <p:spPr>
          <a:xfrm>
            <a:off x="2303748" y="6766629"/>
            <a:ext cx="4750061" cy="0"/>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a:off x="3998587" y="6478597"/>
            <a:ext cx="1583575" cy="369332"/>
          </a:xfrm>
          <a:prstGeom prst="rect">
            <a:avLst/>
          </a:prstGeom>
        </p:spPr>
        <p:txBody>
          <a:bodyPr wrap="none">
            <a:spAutoFit/>
          </a:bodyPr>
          <a:lstStyle/>
          <a:p>
            <a:r>
              <a:rPr lang="zh-CN" altLang="zh-CN" b="1" dirty="0">
                <a:latin typeface="+mj-lt"/>
                <a:cs typeface="宋体" pitchFamily="2" charset="-122"/>
              </a:rPr>
              <a:t> </a:t>
            </a:r>
            <a:r>
              <a:rPr lang="en-US" altLang="zh-CN" b="1" dirty="0">
                <a:latin typeface="+mj-lt"/>
                <a:cs typeface="宋体" pitchFamily="2" charset="-122"/>
              </a:rPr>
              <a:t>Pool ID:43.5m</a:t>
            </a:r>
            <a:endParaRPr lang="zh-CN" altLang="en-US" b="1" dirty="0">
              <a:latin typeface="+mj-lt"/>
            </a:endParaRPr>
          </a:p>
        </p:txBody>
      </p:sp>
      <p:cxnSp>
        <p:nvCxnSpPr>
          <p:cNvPr id="24" name="直接箭头连接符 23"/>
          <p:cNvCxnSpPr/>
          <p:nvPr/>
        </p:nvCxnSpPr>
        <p:spPr>
          <a:xfrm>
            <a:off x="2517305" y="3927350"/>
            <a:ext cx="4248472" cy="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0" name="矩形 29"/>
          <p:cNvSpPr/>
          <p:nvPr/>
        </p:nvSpPr>
        <p:spPr>
          <a:xfrm>
            <a:off x="3069018" y="3380594"/>
            <a:ext cx="2902205" cy="400110"/>
          </a:xfrm>
          <a:prstGeom prst="rect">
            <a:avLst/>
          </a:prstGeom>
        </p:spPr>
        <p:txBody>
          <a:bodyPr wrap="none">
            <a:spAutoFit/>
          </a:bodyPr>
          <a:lstStyle/>
          <a:p>
            <a:r>
              <a:rPr lang="zh-CN" altLang="zh-CN" sz="2000" b="1" dirty="0">
                <a:latin typeface="+mj-lt"/>
                <a:cs typeface="宋体" pitchFamily="2" charset="-122"/>
              </a:rPr>
              <a:t> </a:t>
            </a:r>
            <a:r>
              <a:rPr lang="en-US" altLang="zh-CN" sz="2000" b="1" dirty="0">
                <a:latin typeface="+mj-lt"/>
                <a:cs typeface="宋体" pitchFamily="2" charset="-122"/>
              </a:rPr>
              <a:t>Acrylic Sphere: ID35.4m</a:t>
            </a:r>
            <a:endParaRPr lang="zh-CN" altLang="en-US" sz="2000" b="1" dirty="0">
              <a:latin typeface="+mj-lt"/>
            </a:endParaRPr>
          </a:p>
        </p:txBody>
      </p:sp>
      <p:cxnSp>
        <p:nvCxnSpPr>
          <p:cNvPr id="31" name="直接箭头连接符 30"/>
          <p:cNvCxnSpPr/>
          <p:nvPr/>
        </p:nvCxnSpPr>
        <p:spPr>
          <a:xfrm>
            <a:off x="2453709" y="4279616"/>
            <a:ext cx="4456084" cy="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2" name="矩形 31"/>
          <p:cNvSpPr/>
          <p:nvPr/>
        </p:nvSpPr>
        <p:spPr>
          <a:xfrm>
            <a:off x="2902092" y="3923162"/>
            <a:ext cx="3318537" cy="400110"/>
          </a:xfrm>
          <a:prstGeom prst="rect">
            <a:avLst/>
          </a:prstGeom>
        </p:spPr>
        <p:txBody>
          <a:bodyPr wrap="none">
            <a:spAutoFit/>
          </a:bodyPr>
          <a:lstStyle/>
          <a:p>
            <a:r>
              <a:rPr lang="en-US" altLang="zh-CN" sz="2000" b="1" dirty="0">
                <a:latin typeface="+mj-lt"/>
                <a:cs typeface="宋体" pitchFamily="2" charset="-122"/>
              </a:rPr>
              <a:t>Steel Latticed Shell: ID40.1m</a:t>
            </a:r>
            <a:endParaRPr lang="zh-CN" altLang="en-US" sz="2000" b="1" dirty="0">
              <a:latin typeface="+mj-lt"/>
            </a:endParaRPr>
          </a:p>
        </p:txBody>
      </p:sp>
      <p:cxnSp>
        <p:nvCxnSpPr>
          <p:cNvPr id="13" name="直接连接符 12"/>
          <p:cNvCxnSpPr/>
          <p:nvPr/>
        </p:nvCxnSpPr>
        <p:spPr>
          <a:xfrm>
            <a:off x="4641541" y="1510045"/>
            <a:ext cx="1242138" cy="0"/>
          </a:xfrm>
          <a:prstGeom prst="line">
            <a:avLst/>
          </a:prstGeom>
          <a:ln>
            <a:solidFill>
              <a:srgbClr val="00FF0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884368" y="1200527"/>
            <a:ext cx="974241" cy="584775"/>
          </a:xfrm>
          <a:prstGeom prst="rect">
            <a:avLst/>
          </a:prstGeom>
        </p:spPr>
        <p:txBody>
          <a:bodyPr wrap="none">
            <a:spAutoFit/>
          </a:bodyPr>
          <a:lstStyle>
            <a:defPPr>
              <a:defRPr lang="zh-CN"/>
            </a:defPPr>
            <a:lvl1pPr>
              <a:defRPr sz="1600">
                <a:solidFill>
                  <a:srgbClr val="000000"/>
                </a:solidFill>
                <a:ea typeface="宋体" pitchFamily="2" charset="-122"/>
                <a:cs typeface="宋体" pitchFamily="2" charset="-122"/>
              </a:defRPr>
            </a:lvl1pPr>
          </a:lstStyle>
          <a:p>
            <a:r>
              <a:rPr lang="en-US" altLang="zh-CN" b="1" dirty="0">
                <a:latin typeface="+mj-lt"/>
              </a:rPr>
              <a:t>Filling +</a:t>
            </a:r>
          </a:p>
          <a:p>
            <a:r>
              <a:rPr lang="en-US" altLang="zh-CN" b="1" dirty="0">
                <a:latin typeface="+mj-lt"/>
              </a:rPr>
              <a:t>Overflow</a:t>
            </a:r>
            <a:endParaRPr lang="zh-CN" altLang="en-US" b="1" dirty="0">
              <a:latin typeface="+mj-lt"/>
            </a:endParaRPr>
          </a:p>
        </p:txBody>
      </p:sp>
      <p:cxnSp>
        <p:nvCxnSpPr>
          <p:cNvPr id="6" name="直接连接符 5"/>
          <p:cNvCxnSpPr/>
          <p:nvPr/>
        </p:nvCxnSpPr>
        <p:spPr>
          <a:xfrm flipH="1">
            <a:off x="1524307" y="3166229"/>
            <a:ext cx="203958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flipH="1">
            <a:off x="1566037" y="1077997"/>
            <a:ext cx="300596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flipH="1">
            <a:off x="1566037" y="4174341"/>
            <a:ext cx="1277771"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21" name="矩形 20"/>
          <p:cNvSpPr/>
          <p:nvPr/>
        </p:nvSpPr>
        <p:spPr>
          <a:xfrm>
            <a:off x="52060" y="2981563"/>
            <a:ext cx="1426353" cy="584775"/>
          </a:xfrm>
          <a:prstGeom prst="rect">
            <a:avLst/>
          </a:prstGeom>
        </p:spPr>
        <p:txBody>
          <a:bodyPr wrap="none">
            <a:spAutoFit/>
          </a:bodyPr>
          <a:lstStyle/>
          <a:p>
            <a:r>
              <a:rPr lang="en-US" altLang="zh-CN" sz="1600" b="1" dirty="0">
                <a:solidFill>
                  <a:srgbClr val="000000"/>
                </a:solidFill>
                <a:latin typeface="+mj-lt"/>
                <a:ea typeface="宋体" pitchFamily="2" charset="-122"/>
                <a:cs typeface="宋体" pitchFamily="2" charset="-122"/>
              </a:rPr>
              <a:t>Acrylic sphere</a:t>
            </a:r>
          </a:p>
          <a:p>
            <a:r>
              <a:rPr lang="en-US" altLang="zh-CN" sz="1600" b="1" dirty="0">
                <a:solidFill>
                  <a:srgbClr val="C00000"/>
                </a:solidFill>
                <a:latin typeface="+mj-lt"/>
                <a:ea typeface="宋体" pitchFamily="2" charset="-122"/>
                <a:cs typeface="宋体" pitchFamily="2" charset="-122"/>
              </a:rPr>
              <a:t>(contracted)</a:t>
            </a:r>
            <a:endParaRPr lang="zh-CN" altLang="en-US" sz="1600" b="1" dirty="0">
              <a:solidFill>
                <a:srgbClr val="C00000"/>
              </a:solidFill>
              <a:latin typeface="+mj-lt"/>
              <a:ea typeface="宋体" pitchFamily="2" charset="-122"/>
              <a:cs typeface="宋体" pitchFamily="2" charset="-122"/>
            </a:endParaRPr>
          </a:p>
        </p:txBody>
      </p:sp>
      <p:sp>
        <p:nvSpPr>
          <p:cNvPr id="23" name="矩形 22"/>
          <p:cNvSpPr/>
          <p:nvPr/>
        </p:nvSpPr>
        <p:spPr>
          <a:xfrm>
            <a:off x="62593" y="3671736"/>
            <a:ext cx="1947969" cy="1569660"/>
          </a:xfrm>
          <a:prstGeom prst="rect">
            <a:avLst/>
          </a:prstGeom>
        </p:spPr>
        <p:txBody>
          <a:bodyPr wrap="none">
            <a:spAutoFit/>
          </a:bodyPr>
          <a:lstStyle/>
          <a:p>
            <a:r>
              <a:rPr lang="en-US" altLang="zh-CN" sz="1600" b="1" dirty="0">
                <a:solidFill>
                  <a:srgbClr val="000000"/>
                </a:solidFill>
                <a:latin typeface="+mj-lt"/>
                <a:ea typeface="宋体" pitchFamily="2" charset="-122"/>
                <a:cs typeface="宋体" pitchFamily="2" charset="-122"/>
              </a:rPr>
              <a:t>~17000 20” PMT</a:t>
            </a:r>
          </a:p>
          <a:p>
            <a:r>
              <a:rPr lang="en-US" altLang="zh-CN" sz="1600" b="1" dirty="0">
                <a:solidFill>
                  <a:srgbClr val="C00000"/>
                </a:solidFill>
                <a:latin typeface="+mj-lt"/>
                <a:ea typeface="宋体" pitchFamily="2" charset="-122"/>
                <a:cs typeface="宋体" pitchFamily="2" charset="-122"/>
              </a:rPr>
              <a:t>(contracted:</a:t>
            </a:r>
          </a:p>
          <a:p>
            <a:r>
              <a:rPr lang="en-US" altLang="zh-CN" sz="1600" b="1" dirty="0">
                <a:solidFill>
                  <a:srgbClr val="C00000"/>
                </a:solidFill>
                <a:latin typeface="+mj-lt"/>
                <a:ea typeface="宋体" pitchFamily="2" charset="-122"/>
                <a:cs typeface="宋体" pitchFamily="2" charset="-122"/>
              </a:rPr>
              <a:t>Hamamatsu 5K</a:t>
            </a:r>
          </a:p>
          <a:p>
            <a:r>
              <a:rPr lang="en-US" altLang="zh-CN" sz="1600" b="1" dirty="0">
                <a:solidFill>
                  <a:srgbClr val="C00000"/>
                </a:solidFill>
                <a:latin typeface="+mj-lt"/>
                <a:ea typeface="宋体" pitchFamily="2" charset="-122"/>
                <a:cs typeface="宋体" pitchFamily="2" charset="-122"/>
              </a:rPr>
              <a:t>NNVT 15 K)</a:t>
            </a:r>
          </a:p>
          <a:p>
            <a:r>
              <a:rPr lang="en-US" altLang="zh-CN" sz="1600" b="1" dirty="0">
                <a:solidFill>
                  <a:srgbClr val="000000"/>
                </a:solidFill>
                <a:latin typeface="+mj-lt"/>
                <a:ea typeface="宋体" pitchFamily="2" charset="-122"/>
                <a:cs typeface="宋体" pitchFamily="2" charset="-122"/>
              </a:rPr>
              <a:t>~25000 3’’ PMT</a:t>
            </a:r>
          </a:p>
          <a:p>
            <a:r>
              <a:rPr lang="en-US" altLang="zh-CN" sz="1600" b="1" dirty="0">
                <a:solidFill>
                  <a:srgbClr val="C00000"/>
                </a:solidFill>
                <a:latin typeface="+mj-lt"/>
                <a:ea typeface="宋体" pitchFamily="2" charset="-122"/>
                <a:cs typeface="宋体" pitchFamily="2" charset="-122"/>
              </a:rPr>
              <a:t>(contracted: HZCT)</a:t>
            </a:r>
            <a:endParaRPr lang="zh-CN" altLang="zh-CN" sz="1600" b="1" dirty="0">
              <a:solidFill>
                <a:srgbClr val="C00000"/>
              </a:solidFill>
              <a:latin typeface="+mj-lt"/>
              <a:ea typeface="宋体" pitchFamily="2" charset="-122"/>
              <a:cs typeface="宋体" pitchFamily="2" charset="-122"/>
            </a:endParaRPr>
          </a:p>
        </p:txBody>
      </p:sp>
      <p:sp>
        <p:nvSpPr>
          <p:cNvPr id="26" name="矩形 25"/>
          <p:cNvSpPr/>
          <p:nvPr/>
        </p:nvSpPr>
        <p:spPr>
          <a:xfrm>
            <a:off x="78129" y="5373216"/>
            <a:ext cx="1487908" cy="338554"/>
          </a:xfrm>
          <a:prstGeom prst="rect">
            <a:avLst/>
          </a:prstGeom>
        </p:spPr>
        <p:txBody>
          <a:bodyPr wrap="none">
            <a:spAutoFit/>
          </a:bodyPr>
          <a:lstStyle/>
          <a:p>
            <a:r>
              <a:rPr lang="en-US" altLang="zh-CN" sz="1600" b="1" dirty="0">
                <a:solidFill>
                  <a:srgbClr val="000000"/>
                </a:solidFill>
                <a:latin typeface="+mj-lt"/>
                <a:ea typeface="宋体" pitchFamily="2" charset="-122"/>
                <a:cs typeface="宋体" pitchFamily="2" charset="-122"/>
              </a:rPr>
              <a:t>~2000 20’’ PMT</a:t>
            </a:r>
            <a:endParaRPr lang="zh-CN" altLang="zh-CN" sz="1600" b="1" dirty="0">
              <a:solidFill>
                <a:srgbClr val="000000"/>
              </a:solidFill>
              <a:latin typeface="+mj-lt"/>
              <a:ea typeface="宋体" pitchFamily="2" charset="-122"/>
              <a:cs typeface="宋体" pitchFamily="2" charset="-122"/>
            </a:endParaRPr>
          </a:p>
        </p:txBody>
      </p:sp>
      <p:cxnSp>
        <p:nvCxnSpPr>
          <p:cNvPr id="42" name="直接连接符 41"/>
          <p:cNvCxnSpPr/>
          <p:nvPr/>
        </p:nvCxnSpPr>
        <p:spPr>
          <a:xfrm flipH="1">
            <a:off x="1505770" y="5542493"/>
            <a:ext cx="977998"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a:endCxn id="47" idx="3"/>
          </p:cNvCxnSpPr>
          <p:nvPr/>
        </p:nvCxnSpPr>
        <p:spPr>
          <a:xfrm flipH="1" flipV="1">
            <a:off x="1539882" y="2831450"/>
            <a:ext cx="1879992" cy="186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47" name="矩形 46"/>
          <p:cNvSpPr/>
          <p:nvPr/>
        </p:nvSpPr>
        <p:spPr>
          <a:xfrm>
            <a:off x="35496" y="2662173"/>
            <a:ext cx="1504386" cy="338554"/>
          </a:xfrm>
          <a:prstGeom prst="rect">
            <a:avLst/>
          </a:prstGeom>
        </p:spPr>
        <p:txBody>
          <a:bodyPr wrap="none">
            <a:spAutoFit/>
          </a:bodyPr>
          <a:lstStyle/>
          <a:p>
            <a:r>
              <a:rPr lang="en-US" altLang="zh-CN" sz="1600" b="1" dirty="0">
                <a:solidFill>
                  <a:srgbClr val="000000"/>
                </a:solidFill>
                <a:latin typeface="+mj-lt"/>
                <a:ea typeface="宋体" pitchFamily="2" charset="-122"/>
                <a:cs typeface="宋体" pitchFamily="2" charset="-122"/>
              </a:rPr>
              <a:t>SS latticed shell</a:t>
            </a:r>
            <a:endParaRPr lang="zh-CN" altLang="en-US" sz="1600" b="1" dirty="0">
              <a:solidFill>
                <a:srgbClr val="000000"/>
              </a:solidFill>
              <a:latin typeface="+mj-lt"/>
              <a:ea typeface="宋体" pitchFamily="2" charset="-122"/>
              <a:cs typeface="宋体" pitchFamily="2" charset="-122"/>
            </a:endParaRPr>
          </a:p>
        </p:txBody>
      </p:sp>
      <p:cxnSp>
        <p:nvCxnSpPr>
          <p:cNvPr id="48" name="直接连接符 47"/>
          <p:cNvCxnSpPr/>
          <p:nvPr/>
        </p:nvCxnSpPr>
        <p:spPr>
          <a:xfrm flipH="1">
            <a:off x="5436096" y="933981"/>
            <a:ext cx="2531936"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flipH="1">
            <a:off x="6139237" y="1410011"/>
            <a:ext cx="1817139"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52" name="矩形 51"/>
          <p:cNvSpPr/>
          <p:nvPr/>
        </p:nvSpPr>
        <p:spPr>
          <a:xfrm>
            <a:off x="7956376" y="764704"/>
            <a:ext cx="1103892" cy="338554"/>
          </a:xfrm>
          <a:prstGeom prst="rect">
            <a:avLst/>
          </a:prstGeom>
        </p:spPr>
        <p:txBody>
          <a:bodyPr wrap="none">
            <a:spAutoFit/>
          </a:bodyPr>
          <a:lstStyle/>
          <a:p>
            <a:r>
              <a:rPr lang="zh-CN" altLang="zh-CN" sz="1600" b="1" dirty="0">
                <a:solidFill>
                  <a:srgbClr val="000000"/>
                </a:solidFill>
                <a:latin typeface="+mj-lt"/>
                <a:ea typeface="宋体" pitchFamily="2" charset="-122"/>
                <a:cs typeface="宋体" pitchFamily="2" charset="-122"/>
              </a:rPr>
              <a:t>Electronics</a:t>
            </a:r>
            <a:endParaRPr lang="en-US" altLang="zh-CN" sz="1600" b="1" dirty="0">
              <a:solidFill>
                <a:srgbClr val="000000"/>
              </a:solidFill>
              <a:latin typeface="+mj-lt"/>
              <a:ea typeface="宋体" pitchFamily="2" charset="-122"/>
              <a:cs typeface="宋体" pitchFamily="2" charset="-122"/>
            </a:endParaRPr>
          </a:p>
        </p:txBody>
      </p:sp>
      <p:sp>
        <p:nvSpPr>
          <p:cNvPr id="53" name="矩形 52"/>
          <p:cNvSpPr/>
          <p:nvPr/>
        </p:nvSpPr>
        <p:spPr>
          <a:xfrm>
            <a:off x="7609840" y="2725344"/>
            <a:ext cx="1498664" cy="3108543"/>
          </a:xfrm>
          <a:prstGeom prst="rect">
            <a:avLst/>
          </a:prstGeom>
          <a:ln>
            <a:solidFill>
              <a:srgbClr val="00B050"/>
            </a:solidFill>
          </a:ln>
        </p:spPr>
        <p:txBody>
          <a:bodyPr wrap="square" lIns="36000" rIns="0">
            <a:spAutoFit/>
          </a:bodyPr>
          <a:lstStyle/>
          <a:p>
            <a:r>
              <a:rPr lang="en-US" altLang="zh-CN" sz="1400" b="1" dirty="0">
                <a:solidFill>
                  <a:srgbClr val="FF0000"/>
                </a:solidFill>
                <a:latin typeface="+mj-lt"/>
                <a:ea typeface="宋体" pitchFamily="2" charset="-122"/>
                <a:cs typeface="宋体" pitchFamily="2" charset="-122"/>
              </a:rPr>
              <a:t>Acrylic Sphere: </a:t>
            </a:r>
          </a:p>
          <a:p>
            <a:r>
              <a:rPr lang="en-US" altLang="zh-CN" sz="1400" b="1" dirty="0">
                <a:latin typeface="+mj-lt"/>
                <a:ea typeface="宋体" pitchFamily="2" charset="-122"/>
                <a:cs typeface="宋体" pitchFamily="2" charset="-122"/>
              </a:rPr>
              <a:t>ID: 35.4m</a:t>
            </a:r>
          </a:p>
          <a:p>
            <a:r>
              <a:rPr lang="en-US" altLang="zh-CN" sz="1400" b="1" dirty="0">
                <a:latin typeface="+mj-lt"/>
                <a:ea typeface="宋体" pitchFamily="2" charset="-122"/>
                <a:cs typeface="宋体" pitchFamily="2" charset="-122"/>
              </a:rPr>
              <a:t>Thickness:120mm</a:t>
            </a:r>
          </a:p>
          <a:p>
            <a:endParaRPr lang="en-US" altLang="zh-CN" sz="1400" b="1" dirty="0">
              <a:latin typeface="+mj-lt"/>
              <a:ea typeface="宋体" pitchFamily="2" charset="-122"/>
              <a:cs typeface="宋体" pitchFamily="2" charset="-122"/>
            </a:endParaRPr>
          </a:p>
          <a:p>
            <a:r>
              <a:rPr lang="en-US" altLang="zh-CN" sz="1400" b="1" dirty="0">
                <a:solidFill>
                  <a:srgbClr val="FF0000"/>
                </a:solidFill>
                <a:latin typeface="+mj-lt"/>
                <a:ea typeface="宋体" pitchFamily="2" charset="-122"/>
                <a:cs typeface="宋体" pitchFamily="2" charset="-122"/>
              </a:rPr>
              <a:t>SSLS:</a:t>
            </a:r>
          </a:p>
          <a:p>
            <a:r>
              <a:rPr lang="en-US" altLang="zh-CN" sz="1400" b="1" dirty="0">
                <a:latin typeface="+mj-lt"/>
                <a:ea typeface="宋体" pitchFamily="2" charset="-122"/>
                <a:cs typeface="宋体" pitchFamily="2" charset="-122"/>
              </a:rPr>
              <a:t>ID: 40.1m</a:t>
            </a:r>
          </a:p>
          <a:p>
            <a:r>
              <a:rPr lang="en-US" altLang="zh-CN" sz="1400" b="1" dirty="0">
                <a:latin typeface="+mj-lt"/>
                <a:ea typeface="宋体" pitchFamily="2" charset="-122"/>
                <a:cs typeface="宋体" pitchFamily="2" charset="-122"/>
              </a:rPr>
              <a:t>OD: 41.1m</a:t>
            </a:r>
          </a:p>
          <a:p>
            <a:endParaRPr lang="en-US" altLang="zh-CN" sz="1400" b="1" dirty="0">
              <a:latin typeface="+mj-lt"/>
              <a:ea typeface="宋体" pitchFamily="2" charset="-122"/>
              <a:cs typeface="宋体" pitchFamily="2" charset="-122"/>
            </a:endParaRPr>
          </a:p>
          <a:p>
            <a:r>
              <a:rPr lang="en-US" altLang="zh-CN" sz="1400" b="1" dirty="0">
                <a:solidFill>
                  <a:srgbClr val="FF0000"/>
                </a:solidFill>
                <a:latin typeface="+mj-lt"/>
                <a:ea typeface="宋体" pitchFamily="2" charset="-122"/>
                <a:cs typeface="宋体" pitchFamily="2" charset="-122"/>
              </a:rPr>
              <a:t>Water pool</a:t>
            </a:r>
          </a:p>
          <a:p>
            <a:r>
              <a:rPr lang="en-US" altLang="zh-CN" sz="1400" b="1" dirty="0">
                <a:latin typeface="+mj-lt"/>
                <a:ea typeface="宋体" pitchFamily="2" charset="-122"/>
                <a:cs typeface="宋体" pitchFamily="2" charset="-122"/>
              </a:rPr>
              <a:t>ID: 43.5m</a:t>
            </a:r>
          </a:p>
          <a:p>
            <a:r>
              <a:rPr lang="en-US" altLang="zh-CN" sz="1400" b="1" dirty="0">
                <a:latin typeface="+mj-lt"/>
                <a:ea typeface="宋体" pitchFamily="2" charset="-122"/>
                <a:cs typeface="宋体" pitchFamily="2" charset="-122"/>
              </a:rPr>
              <a:t>Height: 44m</a:t>
            </a:r>
          </a:p>
          <a:p>
            <a:r>
              <a:rPr lang="en-US" altLang="zh-CN" sz="1400" b="1" dirty="0">
                <a:latin typeface="+mj-lt"/>
                <a:ea typeface="宋体" pitchFamily="2" charset="-122"/>
                <a:cs typeface="宋体" pitchFamily="2" charset="-122"/>
              </a:rPr>
              <a:t>Water Depth: 43.5m</a:t>
            </a:r>
            <a:endParaRPr lang="zh-CN" altLang="zh-CN" sz="1400" b="1" dirty="0">
              <a:latin typeface="+mj-lt"/>
              <a:ea typeface="宋体" pitchFamily="2" charset="-122"/>
              <a:cs typeface="宋体" pitchFamily="2" charset="-122"/>
            </a:endParaRPr>
          </a:p>
          <a:p>
            <a:endParaRPr lang="zh-CN" altLang="zh-CN" sz="1400" b="1" dirty="0">
              <a:latin typeface="+mj-lt"/>
              <a:ea typeface="宋体" pitchFamily="2" charset="-122"/>
              <a:cs typeface="宋体" pitchFamily="2" charset="-122"/>
            </a:endParaRPr>
          </a:p>
        </p:txBody>
      </p:sp>
      <p:cxnSp>
        <p:nvCxnSpPr>
          <p:cNvPr id="43" name="直接连接符 42"/>
          <p:cNvCxnSpPr/>
          <p:nvPr/>
        </p:nvCxnSpPr>
        <p:spPr>
          <a:xfrm>
            <a:off x="7047806" y="1663309"/>
            <a:ext cx="459015"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7042377" y="6433309"/>
            <a:ext cx="464444"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2303748" y="6433309"/>
            <a:ext cx="0" cy="41203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a:off x="7042377" y="6433309"/>
            <a:ext cx="0" cy="41203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flipH="1">
            <a:off x="1547664" y="1381579"/>
            <a:ext cx="199785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p:txBody>
          <a:bodyPr/>
          <a:lstStyle/>
          <a:p>
            <a:r>
              <a:rPr lang="en-US" altLang="zh-CN" dirty="0"/>
              <a:t>JUNO Detector Scheme</a:t>
            </a:r>
            <a:endParaRPr lang="zh-CN" altLang="en-US" dirty="0"/>
          </a:p>
        </p:txBody>
      </p:sp>
    </p:spTree>
    <p:extLst>
      <p:ext uri="{BB962C8B-B14F-4D97-AF65-F5344CB8AC3E}">
        <p14:creationId xmlns:p14="http://schemas.microsoft.com/office/powerpoint/2010/main" val="32762833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8650" y="187327"/>
            <a:ext cx="8108950" cy="741802"/>
          </a:xfrm>
        </p:spPr>
        <p:txBody>
          <a:bodyPr>
            <a:normAutofit/>
          </a:bodyPr>
          <a:lstStyle/>
          <a:p>
            <a:r>
              <a:rPr lang="zh-CN" altLang="en-US" dirty="0"/>
              <a:t>江门中微子实验，计划</a:t>
            </a:r>
            <a:r>
              <a:rPr lang="en-US" altLang="zh-CN" dirty="0"/>
              <a:t>2022</a:t>
            </a:r>
            <a:r>
              <a:rPr lang="zh-CN" altLang="en-US" dirty="0"/>
              <a:t>年建成</a:t>
            </a:r>
          </a:p>
        </p:txBody>
      </p:sp>
      <p:pic>
        <p:nvPicPr>
          <p:cNvPr id="6" name="内容占位符 5"/>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a:stretch/>
        </p:blipFill>
        <p:spPr>
          <a:xfrm>
            <a:off x="3831306" y="1706931"/>
            <a:ext cx="2010008" cy="2162579"/>
          </a:xfrm>
          <a:ln w="19050">
            <a:solidFill>
              <a:srgbClr val="FF0000"/>
            </a:solidFill>
          </a:ln>
        </p:spPr>
      </p:pic>
      <p:sp>
        <p:nvSpPr>
          <p:cNvPr id="4" name="灯片编号占位符 3"/>
          <p:cNvSpPr>
            <a:spLocks noGrp="1"/>
          </p:cNvSpPr>
          <p:nvPr>
            <p:ph type="sldNum" sz="quarter" idx="12"/>
          </p:nvPr>
        </p:nvSpPr>
        <p:spPr/>
        <p:txBody>
          <a:bodyPr/>
          <a:lstStyle/>
          <a:p>
            <a:fld id="{388DE409-4DD8-445D-B2DE-91D4FE41AAD9}" type="slidenum">
              <a:rPr lang="zh-CN" altLang="en-US" smtClean="0"/>
              <a:pPr/>
              <a:t>56</a:t>
            </a:fld>
            <a:endParaRPr lang="zh-CN" altLang="en-US" dirty="0"/>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8069" y="4531931"/>
            <a:ext cx="2538408" cy="2030726"/>
          </a:xfrm>
          <a:prstGeom prst="rect">
            <a:avLst/>
          </a:prstGeom>
        </p:spPr>
      </p:pic>
      <p:sp>
        <p:nvSpPr>
          <p:cNvPr id="9" name="内容占位符 2"/>
          <p:cNvSpPr txBox="1">
            <a:spLocks/>
          </p:cNvSpPr>
          <p:nvPr/>
        </p:nvSpPr>
        <p:spPr>
          <a:xfrm>
            <a:off x="1279958" y="1033685"/>
            <a:ext cx="5992712" cy="497714"/>
          </a:xfrm>
          <a:prstGeom prst="rect">
            <a:avLst/>
          </a:prstGeom>
        </p:spPr>
        <p:txBody>
          <a:bodyPr vert="horz" lIns="91440" tIns="45720" rIns="91440" bIns="45720" rtlCol="0">
            <a:normAutofit/>
          </a:bodyPr>
          <a:lstStyle>
            <a:lvl1pPr marL="324000" indent="-324000" algn="l" defTabSz="914400" rtl="0" eaLnBrk="1" latinLnBrk="0" hangingPunct="1">
              <a:lnSpc>
                <a:spcPct val="100000"/>
              </a:lnSpc>
              <a:spcBef>
                <a:spcPts val="600"/>
              </a:spcBef>
              <a:buClr>
                <a:srgbClr val="FF9900"/>
              </a:buClr>
              <a:buSzPct val="75000"/>
              <a:buFont typeface="Wingdings" panose="05000000000000000000" pitchFamily="2" charset="2"/>
              <a:buChar char="u"/>
              <a:defRPr sz="2800" kern="1200" baseline="0">
                <a:solidFill>
                  <a:schemeClr val="tx2">
                    <a:lumMod val="75000"/>
                  </a:schemeClr>
                </a:solidFill>
                <a:latin typeface="Times New Roman" panose="02020603050405020304" pitchFamily="18" charset="0"/>
                <a:ea typeface="微软雅黑" panose="020B0503020204020204" pitchFamily="34" charset="-122"/>
                <a:cs typeface="+mn-cs"/>
              </a:defRPr>
            </a:lvl1pPr>
            <a:lvl2pPr marL="685800" indent="-228600" algn="l" defTabSz="914400" rtl="0" eaLnBrk="1" latinLnBrk="0" hangingPunct="1">
              <a:lnSpc>
                <a:spcPct val="100000"/>
              </a:lnSpc>
              <a:spcBef>
                <a:spcPts val="600"/>
              </a:spcBef>
              <a:buClr>
                <a:srgbClr val="CC0099"/>
              </a:buClr>
              <a:buFont typeface="Wingdings" panose="05000000000000000000" pitchFamily="2" charset="2"/>
              <a:buChar char=""/>
              <a:defRPr sz="2400" kern="1200" baseline="0">
                <a:solidFill>
                  <a:schemeClr val="accent1">
                    <a:lumMod val="50000"/>
                  </a:schemeClr>
                </a:solidFill>
                <a:latin typeface="Times New Roman" panose="02020603050405020304" pitchFamily="18" charset="0"/>
                <a:ea typeface="微软雅黑" panose="020B0503020204020204" pitchFamily="34" charset="-122"/>
                <a:cs typeface="+mn-cs"/>
              </a:defRPr>
            </a:lvl2pPr>
            <a:lvl3pPr marL="1143000" indent="-228600" algn="l" defTabSz="914400" rtl="0" eaLnBrk="1" latinLnBrk="0" hangingPunct="1">
              <a:lnSpc>
                <a:spcPct val="100000"/>
              </a:lnSpc>
              <a:spcBef>
                <a:spcPts val="600"/>
              </a:spcBef>
              <a:buFont typeface="Arial" panose="020B0604020202020204" pitchFamily="34" charset="0"/>
              <a:buChar char="•"/>
              <a:defRPr sz="2000" kern="1200" baseline="0">
                <a:solidFill>
                  <a:schemeClr val="accent3">
                    <a:lumMod val="75000"/>
                  </a:schemeClr>
                </a:solidFill>
                <a:latin typeface="Times New Roman" panose="02020603050405020304" pitchFamily="18" charset="0"/>
                <a:ea typeface="微软雅黑" panose="020B0503020204020204" pitchFamily="34" charset="-122"/>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800" kern="1200" baseline="0">
                <a:solidFill>
                  <a:schemeClr val="tx1"/>
                </a:solidFill>
                <a:latin typeface="Times New Roman" panose="02020603050405020304" pitchFamily="18" charset="0"/>
                <a:ea typeface="微软雅黑" panose="020B0503020204020204" pitchFamily="34" charset="-122"/>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800" kern="1200" baseline="0">
                <a:solidFill>
                  <a:schemeClr val="tx1"/>
                </a:solidFill>
                <a:latin typeface="Times New Roman" panose="02020603050405020304" pitchFamily="18"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zh-CN" altLang="en-US" sz="2400" b="1" dirty="0"/>
              <a:t>测量</a:t>
            </a:r>
            <a:r>
              <a:rPr lang="en-US" altLang="zh-CN" sz="2400" b="1" dirty="0"/>
              <a:t>6</a:t>
            </a:r>
            <a:r>
              <a:rPr lang="zh-CN" altLang="en-US" sz="2400" b="1" dirty="0"/>
              <a:t>个振荡参数中的</a:t>
            </a:r>
            <a:r>
              <a:rPr lang="en-US" altLang="zh-CN" sz="2400" b="1" dirty="0"/>
              <a:t>3</a:t>
            </a:r>
            <a:r>
              <a:rPr lang="zh-CN" altLang="en-US" sz="2400" b="1" dirty="0"/>
              <a:t>个到</a:t>
            </a:r>
            <a:r>
              <a:rPr lang="en-US" altLang="zh-CN" sz="2400" b="1" dirty="0"/>
              <a:t>1%</a:t>
            </a:r>
            <a:r>
              <a:rPr lang="zh-CN" altLang="en-US" sz="2400" b="1" dirty="0"/>
              <a:t>精度，</a:t>
            </a:r>
            <a:r>
              <a:rPr lang="en-US" altLang="zh-CN" sz="2400" b="1" dirty="0">
                <a:solidFill>
                  <a:srgbClr val="C00000"/>
                </a:solidFill>
              </a:rPr>
              <a:t>3</a:t>
            </a:r>
            <a:r>
              <a:rPr lang="zh-CN" altLang="en-US" sz="2400" b="1" dirty="0">
                <a:solidFill>
                  <a:srgbClr val="C00000"/>
                </a:solidFill>
              </a:rPr>
              <a:t>年</a:t>
            </a:r>
          </a:p>
        </p:txBody>
      </p:sp>
      <p:sp>
        <p:nvSpPr>
          <p:cNvPr id="10" name="内容占位符 2"/>
          <p:cNvSpPr txBox="1">
            <a:spLocks/>
          </p:cNvSpPr>
          <p:nvPr/>
        </p:nvSpPr>
        <p:spPr>
          <a:xfrm>
            <a:off x="3140885" y="3979619"/>
            <a:ext cx="3390849" cy="633449"/>
          </a:xfrm>
          <a:prstGeom prst="rect">
            <a:avLst/>
          </a:prstGeom>
        </p:spPr>
        <p:txBody>
          <a:bodyPr vert="horz" lIns="91440" tIns="45720" rIns="91440" bIns="45720" rtlCol="0">
            <a:normAutofit/>
          </a:bodyPr>
          <a:lstStyle>
            <a:lvl1pPr marL="324000" indent="-324000" algn="l" defTabSz="914400" rtl="0" eaLnBrk="1" latinLnBrk="0" hangingPunct="1">
              <a:lnSpc>
                <a:spcPct val="100000"/>
              </a:lnSpc>
              <a:spcBef>
                <a:spcPts val="600"/>
              </a:spcBef>
              <a:buClr>
                <a:srgbClr val="FF9900"/>
              </a:buClr>
              <a:buSzPct val="75000"/>
              <a:buFont typeface="Wingdings" panose="05000000000000000000" pitchFamily="2" charset="2"/>
              <a:buChar char="u"/>
              <a:defRPr sz="2800" kern="1200" baseline="0">
                <a:solidFill>
                  <a:schemeClr val="tx2">
                    <a:lumMod val="75000"/>
                  </a:schemeClr>
                </a:solidFill>
                <a:latin typeface="Times New Roman" panose="02020603050405020304" pitchFamily="18" charset="0"/>
                <a:ea typeface="微软雅黑" panose="020B0503020204020204" pitchFamily="34" charset="-122"/>
                <a:cs typeface="+mn-cs"/>
              </a:defRPr>
            </a:lvl1pPr>
            <a:lvl2pPr marL="685800" indent="-228600" algn="l" defTabSz="914400" rtl="0" eaLnBrk="1" latinLnBrk="0" hangingPunct="1">
              <a:lnSpc>
                <a:spcPct val="100000"/>
              </a:lnSpc>
              <a:spcBef>
                <a:spcPts val="600"/>
              </a:spcBef>
              <a:buClr>
                <a:srgbClr val="CC0099"/>
              </a:buClr>
              <a:buFont typeface="Wingdings" panose="05000000000000000000" pitchFamily="2" charset="2"/>
              <a:buChar char=""/>
              <a:defRPr sz="2400" kern="1200" baseline="0">
                <a:solidFill>
                  <a:schemeClr val="accent1">
                    <a:lumMod val="50000"/>
                  </a:schemeClr>
                </a:solidFill>
                <a:latin typeface="Times New Roman" panose="02020603050405020304" pitchFamily="18" charset="0"/>
                <a:ea typeface="微软雅黑" panose="020B0503020204020204" pitchFamily="34" charset="-122"/>
                <a:cs typeface="+mn-cs"/>
              </a:defRPr>
            </a:lvl2pPr>
            <a:lvl3pPr marL="1143000" indent="-228600" algn="l" defTabSz="914400" rtl="0" eaLnBrk="1" latinLnBrk="0" hangingPunct="1">
              <a:lnSpc>
                <a:spcPct val="100000"/>
              </a:lnSpc>
              <a:spcBef>
                <a:spcPts val="600"/>
              </a:spcBef>
              <a:buFont typeface="Arial" panose="020B0604020202020204" pitchFamily="34" charset="0"/>
              <a:buChar char="•"/>
              <a:defRPr sz="2000" kern="1200" baseline="0">
                <a:solidFill>
                  <a:schemeClr val="accent3">
                    <a:lumMod val="75000"/>
                  </a:schemeClr>
                </a:solidFill>
                <a:latin typeface="Times New Roman" panose="02020603050405020304" pitchFamily="18" charset="0"/>
                <a:ea typeface="微软雅黑" panose="020B0503020204020204" pitchFamily="34" charset="-122"/>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800" kern="1200" baseline="0">
                <a:solidFill>
                  <a:schemeClr val="tx1"/>
                </a:solidFill>
                <a:latin typeface="Times New Roman" panose="02020603050405020304" pitchFamily="18" charset="0"/>
                <a:ea typeface="微软雅黑" panose="020B0503020204020204" pitchFamily="34" charset="-122"/>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800" kern="1200" baseline="0">
                <a:solidFill>
                  <a:schemeClr val="tx1"/>
                </a:solidFill>
                <a:latin typeface="Times New Roman" panose="02020603050405020304" pitchFamily="18"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zh-CN" altLang="en-US" b="1" dirty="0">
                <a:solidFill>
                  <a:srgbClr val="FF0000"/>
                </a:solidFill>
              </a:rPr>
              <a:t>确定质量顺序，</a:t>
            </a:r>
            <a:r>
              <a:rPr lang="en-US" altLang="zh-CN" b="1" dirty="0">
                <a:solidFill>
                  <a:srgbClr val="FF0000"/>
                </a:solidFill>
              </a:rPr>
              <a:t>6</a:t>
            </a:r>
            <a:r>
              <a:rPr lang="zh-CN" altLang="en-US" b="1" dirty="0">
                <a:solidFill>
                  <a:srgbClr val="FF0000"/>
                </a:solidFill>
              </a:rPr>
              <a:t>年</a:t>
            </a:r>
          </a:p>
        </p:txBody>
      </p:sp>
      <p:pic>
        <p:nvPicPr>
          <p:cNvPr id="1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2910" y="1920273"/>
            <a:ext cx="2871090" cy="1693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内容占位符 2"/>
          <p:cNvSpPr txBox="1">
            <a:spLocks/>
          </p:cNvSpPr>
          <p:nvPr/>
        </p:nvSpPr>
        <p:spPr>
          <a:xfrm>
            <a:off x="6272910" y="3598057"/>
            <a:ext cx="2611114" cy="790495"/>
          </a:xfrm>
          <a:prstGeom prst="rect">
            <a:avLst/>
          </a:prstGeom>
        </p:spPr>
        <p:txBody>
          <a:bodyPr vert="horz" lIns="91440" tIns="45720" rIns="91440" bIns="45720" rtlCol="0">
            <a:normAutofit fontScale="92500" lnSpcReduction="10000"/>
          </a:bodyPr>
          <a:lstStyle>
            <a:lvl1pPr marL="324000" indent="-324000" algn="l" defTabSz="914400" rtl="0" eaLnBrk="1" latinLnBrk="0" hangingPunct="1">
              <a:lnSpc>
                <a:spcPct val="100000"/>
              </a:lnSpc>
              <a:spcBef>
                <a:spcPts val="600"/>
              </a:spcBef>
              <a:buClr>
                <a:srgbClr val="FF9900"/>
              </a:buClr>
              <a:buSzPct val="75000"/>
              <a:buFont typeface="Wingdings" panose="05000000000000000000" pitchFamily="2" charset="2"/>
              <a:buChar char="u"/>
              <a:defRPr sz="2800" kern="1200" baseline="0">
                <a:solidFill>
                  <a:schemeClr val="tx2">
                    <a:lumMod val="75000"/>
                  </a:schemeClr>
                </a:solidFill>
                <a:latin typeface="Times New Roman" panose="02020603050405020304" pitchFamily="18" charset="0"/>
                <a:ea typeface="微软雅黑" panose="020B0503020204020204" pitchFamily="34" charset="-122"/>
                <a:cs typeface="+mn-cs"/>
              </a:defRPr>
            </a:lvl1pPr>
            <a:lvl2pPr marL="685800" indent="-228600" algn="l" defTabSz="914400" rtl="0" eaLnBrk="1" latinLnBrk="0" hangingPunct="1">
              <a:lnSpc>
                <a:spcPct val="100000"/>
              </a:lnSpc>
              <a:spcBef>
                <a:spcPts val="600"/>
              </a:spcBef>
              <a:buClr>
                <a:srgbClr val="CC0099"/>
              </a:buClr>
              <a:buFont typeface="Wingdings" panose="05000000000000000000" pitchFamily="2" charset="2"/>
              <a:buChar char=""/>
              <a:defRPr sz="2400" kern="1200" baseline="0">
                <a:solidFill>
                  <a:schemeClr val="accent1">
                    <a:lumMod val="50000"/>
                  </a:schemeClr>
                </a:solidFill>
                <a:latin typeface="Times New Roman" panose="02020603050405020304" pitchFamily="18" charset="0"/>
                <a:ea typeface="微软雅黑" panose="020B0503020204020204" pitchFamily="34" charset="-122"/>
                <a:cs typeface="+mn-cs"/>
              </a:defRPr>
            </a:lvl2pPr>
            <a:lvl3pPr marL="1143000" indent="-228600" algn="l" defTabSz="914400" rtl="0" eaLnBrk="1" latinLnBrk="0" hangingPunct="1">
              <a:lnSpc>
                <a:spcPct val="100000"/>
              </a:lnSpc>
              <a:spcBef>
                <a:spcPts val="600"/>
              </a:spcBef>
              <a:buFont typeface="Arial" panose="020B0604020202020204" pitchFamily="34" charset="0"/>
              <a:buChar char="•"/>
              <a:defRPr sz="2000" kern="1200" baseline="0">
                <a:solidFill>
                  <a:schemeClr val="accent3">
                    <a:lumMod val="75000"/>
                  </a:schemeClr>
                </a:solidFill>
                <a:latin typeface="Times New Roman" panose="02020603050405020304" pitchFamily="18" charset="0"/>
                <a:ea typeface="微软雅黑" panose="020B0503020204020204" pitchFamily="34" charset="-122"/>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800" kern="1200" baseline="0">
                <a:solidFill>
                  <a:schemeClr val="tx1"/>
                </a:solidFill>
                <a:latin typeface="Times New Roman" panose="02020603050405020304" pitchFamily="18" charset="0"/>
                <a:ea typeface="微软雅黑" panose="020B0503020204020204" pitchFamily="34" charset="-122"/>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800" kern="1200" baseline="0">
                <a:solidFill>
                  <a:schemeClr val="tx1"/>
                </a:solidFill>
                <a:latin typeface="Times New Roman" panose="02020603050405020304" pitchFamily="18"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zh-CN" altLang="en-US" sz="2400" b="1" dirty="0"/>
              <a:t>确定地球物理模型</a:t>
            </a:r>
            <a:endParaRPr lang="en-US" altLang="zh-CN" sz="2400" b="1" dirty="0"/>
          </a:p>
          <a:p>
            <a:pPr marL="0" indent="0" algn="ctr">
              <a:buFont typeface="Wingdings" panose="05000000000000000000" pitchFamily="2" charset="2"/>
              <a:buNone/>
            </a:pPr>
            <a:r>
              <a:rPr lang="en-US" altLang="zh-CN" sz="2400" b="1" dirty="0">
                <a:solidFill>
                  <a:srgbClr val="C00000"/>
                </a:solidFill>
              </a:rPr>
              <a:t>6-10</a:t>
            </a:r>
            <a:r>
              <a:rPr lang="zh-CN" altLang="en-US" sz="2400" b="1" dirty="0">
                <a:solidFill>
                  <a:srgbClr val="C00000"/>
                </a:solidFill>
              </a:rPr>
              <a:t>年</a:t>
            </a:r>
          </a:p>
        </p:txBody>
      </p:sp>
      <p:pic>
        <p:nvPicPr>
          <p:cNvPr id="13" name="图片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650" y="3919262"/>
            <a:ext cx="2015382" cy="1832165"/>
          </a:xfrm>
          <a:prstGeom prst="rect">
            <a:avLst/>
          </a:prstGeom>
        </p:spPr>
      </p:pic>
      <p:sp>
        <p:nvSpPr>
          <p:cNvPr id="14" name="内容占位符 2"/>
          <p:cNvSpPr txBox="1">
            <a:spLocks/>
          </p:cNvSpPr>
          <p:nvPr/>
        </p:nvSpPr>
        <p:spPr>
          <a:xfrm>
            <a:off x="214133" y="5816809"/>
            <a:ext cx="2796766" cy="842826"/>
          </a:xfrm>
          <a:prstGeom prst="rect">
            <a:avLst/>
          </a:prstGeom>
        </p:spPr>
        <p:txBody>
          <a:bodyPr vert="horz" lIns="91440" tIns="45720" rIns="91440" bIns="45720" rtlCol="0">
            <a:normAutofit/>
          </a:bodyPr>
          <a:lstStyle>
            <a:lvl1pPr marL="324000" indent="-324000" algn="l" defTabSz="914400" rtl="0" eaLnBrk="1" latinLnBrk="0" hangingPunct="1">
              <a:lnSpc>
                <a:spcPct val="100000"/>
              </a:lnSpc>
              <a:spcBef>
                <a:spcPts val="600"/>
              </a:spcBef>
              <a:buClr>
                <a:srgbClr val="FF9900"/>
              </a:buClr>
              <a:buSzPct val="75000"/>
              <a:buFont typeface="Wingdings" panose="05000000000000000000" pitchFamily="2" charset="2"/>
              <a:buChar char="u"/>
              <a:defRPr sz="2800" kern="1200" baseline="0">
                <a:solidFill>
                  <a:schemeClr val="tx2">
                    <a:lumMod val="75000"/>
                  </a:schemeClr>
                </a:solidFill>
                <a:latin typeface="Times New Roman" panose="02020603050405020304" pitchFamily="18" charset="0"/>
                <a:ea typeface="微软雅黑" panose="020B0503020204020204" pitchFamily="34" charset="-122"/>
                <a:cs typeface="+mn-cs"/>
              </a:defRPr>
            </a:lvl1pPr>
            <a:lvl2pPr marL="685800" indent="-228600" algn="l" defTabSz="914400" rtl="0" eaLnBrk="1" latinLnBrk="0" hangingPunct="1">
              <a:lnSpc>
                <a:spcPct val="100000"/>
              </a:lnSpc>
              <a:spcBef>
                <a:spcPts val="600"/>
              </a:spcBef>
              <a:buClr>
                <a:srgbClr val="CC0099"/>
              </a:buClr>
              <a:buFont typeface="Wingdings" panose="05000000000000000000" pitchFamily="2" charset="2"/>
              <a:buChar char=""/>
              <a:defRPr sz="2400" kern="1200" baseline="0">
                <a:solidFill>
                  <a:schemeClr val="accent1">
                    <a:lumMod val="50000"/>
                  </a:schemeClr>
                </a:solidFill>
                <a:latin typeface="Times New Roman" panose="02020603050405020304" pitchFamily="18" charset="0"/>
                <a:ea typeface="微软雅黑" panose="020B0503020204020204" pitchFamily="34" charset="-122"/>
                <a:cs typeface="+mn-cs"/>
              </a:defRPr>
            </a:lvl2pPr>
            <a:lvl3pPr marL="1143000" indent="-228600" algn="l" defTabSz="914400" rtl="0" eaLnBrk="1" latinLnBrk="0" hangingPunct="1">
              <a:lnSpc>
                <a:spcPct val="100000"/>
              </a:lnSpc>
              <a:spcBef>
                <a:spcPts val="600"/>
              </a:spcBef>
              <a:buFont typeface="Arial" panose="020B0604020202020204" pitchFamily="34" charset="0"/>
              <a:buChar char="•"/>
              <a:defRPr sz="2000" kern="1200" baseline="0">
                <a:solidFill>
                  <a:schemeClr val="accent3">
                    <a:lumMod val="75000"/>
                  </a:schemeClr>
                </a:solidFill>
                <a:latin typeface="Times New Roman" panose="02020603050405020304" pitchFamily="18" charset="0"/>
                <a:ea typeface="微软雅黑" panose="020B0503020204020204" pitchFamily="34" charset="-122"/>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800" kern="1200" baseline="0">
                <a:solidFill>
                  <a:schemeClr val="tx1"/>
                </a:solidFill>
                <a:latin typeface="Times New Roman" panose="02020603050405020304" pitchFamily="18" charset="0"/>
                <a:ea typeface="微软雅黑" panose="020B0503020204020204" pitchFamily="34" charset="-122"/>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800" kern="1200" baseline="0">
                <a:solidFill>
                  <a:schemeClr val="tx1"/>
                </a:solidFill>
                <a:latin typeface="Times New Roman" panose="02020603050405020304" pitchFamily="18"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zh-CN" altLang="en-US" sz="2400" b="1" dirty="0"/>
              <a:t>超新星背景中微子</a:t>
            </a:r>
            <a:br>
              <a:rPr lang="en-US" altLang="zh-CN" sz="2400" b="1" dirty="0"/>
            </a:br>
            <a:r>
              <a:rPr lang="en-US" altLang="zh-CN" sz="2400" b="1" dirty="0">
                <a:solidFill>
                  <a:srgbClr val="C00000"/>
                </a:solidFill>
              </a:rPr>
              <a:t>6-10</a:t>
            </a:r>
            <a:r>
              <a:rPr lang="zh-CN" altLang="en-US" sz="2400" b="1" dirty="0">
                <a:solidFill>
                  <a:srgbClr val="C00000"/>
                </a:solidFill>
              </a:rPr>
              <a:t>年</a:t>
            </a:r>
          </a:p>
        </p:txBody>
      </p:sp>
      <p:sp>
        <p:nvSpPr>
          <p:cNvPr id="15" name="内容占位符 2"/>
          <p:cNvSpPr txBox="1">
            <a:spLocks/>
          </p:cNvSpPr>
          <p:nvPr/>
        </p:nvSpPr>
        <p:spPr>
          <a:xfrm>
            <a:off x="6466477" y="4624678"/>
            <a:ext cx="2350199" cy="1900926"/>
          </a:xfrm>
          <a:prstGeom prst="rect">
            <a:avLst/>
          </a:prstGeom>
        </p:spPr>
        <p:txBody>
          <a:bodyPr vert="horz" lIns="91440" tIns="45720" rIns="91440" bIns="45720" rtlCol="0">
            <a:normAutofit/>
          </a:bodyPr>
          <a:lstStyle>
            <a:lvl1pPr marL="324000" indent="-324000" algn="l" defTabSz="914400" rtl="0" eaLnBrk="1" latinLnBrk="0" hangingPunct="1">
              <a:lnSpc>
                <a:spcPct val="100000"/>
              </a:lnSpc>
              <a:spcBef>
                <a:spcPts val="600"/>
              </a:spcBef>
              <a:buClr>
                <a:srgbClr val="FF9900"/>
              </a:buClr>
              <a:buSzPct val="75000"/>
              <a:buFont typeface="Wingdings" panose="05000000000000000000" pitchFamily="2" charset="2"/>
              <a:buChar char="u"/>
              <a:defRPr sz="2800" kern="1200" baseline="0">
                <a:solidFill>
                  <a:schemeClr val="tx2">
                    <a:lumMod val="75000"/>
                  </a:schemeClr>
                </a:solidFill>
                <a:latin typeface="Times New Roman" panose="02020603050405020304" pitchFamily="18" charset="0"/>
                <a:ea typeface="微软雅黑" panose="020B0503020204020204" pitchFamily="34" charset="-122"/>
                <a:cs typeface="+mn-cs"/>
              </a:defRPr>
            </a:lvl1pPr>
            <a:lvl2pPr marL="685800" indent="-228600" algn="l" defTabSz="914400" rtl="0" eaLnBrk="1" latinLnBrk="0" hangingPunct="1">
              <a:lnSpc>
                <a:spcPct val="100000"/>
              </a:lnSpc>
              <a:spcBef>
                <a:spcPts val="600"/>
              </a:spcBef>
              <a:buClr>
                <a:srgbClr val="CC0099"/>
              </a:buClr>
              <a:buFont typeface="Wingdings" panose="05000000000000000000" pitchFamily="2" charset="2"/>
              <a:buChar char=""/>
              <a:defRPr sz="2400" kern="1200" baseline="0">
                <a:solidFill>
                  <a:schemeClr val="accent1">
                    <a:lumMod val="50000"/>
                  </a:schemeClr>
                </a:solidFill>
                <a:latin typeface="Times New Roman" panose="02020603050405020304" pitchFamily="18" charset="0"/>
                <a:ea typeface="微软雅黑" panose="020B0503020204020204" pitchFamily="34" charset="-122"/>
                <a:cs typeface="+mn-cs"/>
              </a:defRPr>
            </a:lvl2pPr>
            <a:lvl3pPr marL="1143000" indent="-228600" algn="l" defTabSz="914400" rtl="0" eaLnBrk="1" latinLnBrk="0" hangingPunct="1">
              <a:lnSpc>
                <a:spcPct val="100000"/>
              </a:lnSpc>
              <a:spcBef>
                <a:spcPts val="600"/>
              </a:spcBef>
              <a:buFont typeface="Arial" panose="020B0604020202020204" pitchFamily="34" charset="0"/>
              <a:buChar char="•"/>
              <a:defRPr sz="2000" kern="1200" baseline="0">
                <a:solidFill>
                  <a:schemeClr val="accent3">
                    <a:lumMod val="75000"/>
                  </a:schemeClr>
                </a:solidFill>
                <a:latin typeface="Times New Roman" panose="02020603050405020304" pitchFamily="18" charset="0"/>
                <a:ea typeface="微软雅黑" panose="020B0503020204020204" pitchFamily="34" charset="-122"/>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800" kern="1200" baseline="0">
                <a:solidFill>
                  <a:schemeClr val="tx1"/>
                </a:solidFill>
                <a:latin typeface="Times New Roman" panose="02020603050405020304" pitchFamily="18" charset="0"/>
                <a:ea typeface="微软雅黑" panose="020B0503020204020204" pitchFamily="34" charset="-122"/>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800" kern="1200" baseline="0">
                <a:solidFill>
                  <a:schemeClr val="tx1"/>
                </a:solidFill>
                <a:latin typeface="Times New Roman" panose="02020603050405020304" pitchFamily="18"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zh-CN" altLang="en-US" sz="2400" b="1" dirty="0"/>
              <a:t>等待超新星爆发</a:t>
            </a:r>
            <a:endParaRPr lang="en-US" altLang="zh-CN" sz="2400" b="1" dirty="0"/>
          </a:p>
          <a:p>
            <a:pPr marL="0" indent="0">
              <a:buFont typeface="Wingdings" panose="05000000000000000000" pitchFamily="2" charset="2"/>
              <a:buNone/>
            </a:pPr>
            <a:r>
              <a:rPr lang="en-US" altLang="zh-CN" sz="2400" b="1" dirty="0">
                <a:solidFill>
                  <a:srgbClr val="C00000"/>
                </a:solidFill>
              </a:rPr>
              <a:t>30</a:t>
            </a:r>
            <a:r>
              <a:rPr lang="zh-CN" altLang="en-US" sz="2400" b="1" dirty="0">
                <a:solidFill>
                  <a:srgbClr val="C00000"/>
                </a:solidFill>
              </a:rPr>
              <a:t>年</a:t>
            </a:r>
            <a:endParaRPr lang="en-US" altLang="zh-CN" sz="2400" b="1" dirty="0">
              <a:solidFill>
                <a:srgbClr val="C00000"/>
              </a:solidFill>
            </a:endParaRPr>
          </a:p>
          <a:p>
            <a:pPr marL="0" indent="0">
              <a:buFont typeface="Wingdings" panose="05000000000000000000" pitchFamily="2" charset="2"/>
              <a:buNone/>
            </a:pPr>
            <a:endParaRPr lang="en-US" altLang="zh-CN" sz="2400" b="1" dirty="0">
              <a:solidFill>
                <a:srgbClr val="C00000"/>
              </a:solidFill>
            </a:endParaRPr>
          </a:p>
          <a:p>
            <a:pPr marL="0" indent="0">
              <a:buNone/>
            </a:pPr>
            <a:r>
              <a:rPr lang="zh-CN" altLang="en-US" sz="2400" b="1" dirty="0"/>
              <a:t>等待质子衰变</a:t>
            </a:r>
          </a:p>
        </p:txBody>
      </p:sp>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781062" y="1767525"/>
            <a:ext cx="1751919" cy="1946250"/>
          </a:xfrm>
          <a:prstGeom prst="rect">
            <a:avLst/>
          </a:prstGeom>
        </p:spPr>
      </p:pic>
      <p:sp>
        <p:nvSpPr>
          <p:cNvPr id="17" name="内容占位符 2"/>
          <p:cNvSpPr txBox="1">
            <a:spLocks/>
          </p:cNvSpPr>
          <p:nvPr/>
        </p:nvSpPr>
        <p:spPr>
          <a:xfrm>
            <a:off x="2572848" y="2159645"/>
            <a:ext cx="998482" cy="1162009"/>
          </a:xfrm>
          <a:prstGeom prst="rect">
            <a:avLst/>
          </a:prstGeom>
        </p:spPr>
        <p:txBody>
          <a:bodyPr vert="horz" lIns="91440" tIns="45720" rIns="91440" bIns="45720" rtlCol="0">
            <a:normAutofit/>
          </a:bodyPr>
          <a:lstStyle>
            <a:lvl1pPr marL="324000" indent="-324000" algn="l" defTabSz="914400" rtl="0" eaLnBrk="1" latinLnBrk="0" hangingPunct="1">
              <a:lnSpc>
                <a:spcPct val="100000"/>
              </a:lnSpc>
              <a:spcBef>
                <a:spcPts val="600"/>
              </a:spcBef>
              <a:buClr>
                <a:srgbClr val="FF9900"/>
              </a:buClr>
              <a:buSzPct val="75000"/>
              <a:buFont typeface="Wingdings" panose="05000000000000000000" pitchFamily="2" charset="2"/>
              <a:buChar char="u"/>
              <a:defRPr sz="2800" kern="1200" baseline="0">
                <a:solidFill>
                  <a:schemeClr val="tx2">
                    <a:lumMod val="75000"/>
                  </a:schemeClr>
                </a:solidFill>
                <a:latin typeface="Times New Roman" panose="02020603050405020304" pitchFamily="18" charset="0"/>
                <a:ea typeface="微软雅黑" panose="020B0503020204020204" pitchFamily="34" charset="-122"/>
                <a:cs typeface="+mn-cs"/>
              </a:defRPr>
            </a:lvl1pPr>
            <a:lvl2pPr marL="685800" indent="-228600" algn="l" defTabSz="914400" rtl="0" eaLnBrk="1" latinLnBrk="0" hangingPunct="1">
              <a:lnSpc>
                <a:spcPct val="100000"/>
              </a:lnSpc>
              <a:spcBef>
                <a:spcPts val="600"/>
              </a:spcBef>
              <a:buClr>
                <a:srgbClr val="CC0099"/>
              </a:buClr>
              <a:buFont typeface="Wingdings" panose="05000000000000000000" pitchFamily="2" charset="2"/>
              <a:buChar char=""/>
              <a:defRPr sz="2400" kern="1200" baseline="0">
                <a:solidFill>
                  <a:schemeClr val="accent1">
                    <a:lumMod val="50000"/>
                  </a:schemeClr>
                </a:solidFill>
                <a:latin typeface="Times New Roman" panose="02020603050405020304" pitchFamily="18" charset="0"/>
                <a:ea typeface="微软雅黑" panose="020B0503020204020204" pitchFamily="34" charset="-122"/>
                <a:cs typeface="+mn-cs"/>
              </a:defRPr>
            </a:lvl2pPr>
            <a:lvl3pPr marL="1143000" indent="-228600" algn="l" defTabSz="914400" rtl="0" eaLnBrk="1" latinLnBrk="0" hangingPunct="1">
              <a:lnSpc>
                <a:spcPct val="100000"/>
              </a:lnSpc>
              <a:spcBef>
                <a:spcPts val="600"/>
              </a:spcBef>
              <a:buFont typeface="Arial" panose="020B0604020202020204" pitchFamily="34" charset="0"/>
              <a:buChar char="•"/>
              <a:defRPr sz="2000" kern="1200" baseline="0">
                <a:solidFill>
                  <a:schemeClr val="accent3">
                    <a:lumMod val="75000"/>
                  </a:schemeClr>
                </a:solidFill>
                <a:latin typeface="Times New Roman" panose="02020603050405020304" pitchFamily="18" charset="0"/>
                <a:ea typeface="微软雅黑" panose="020B0503020204020204" pitchFamily="34" charset="-122"/>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800" kern="1200" baseline="0">
                <a:solidFill>
                  <a:schemeClr val="tx1"/>
                </a:solidFill>
                <a:latin typeface="Times New Roman" panose="02020603050405020304" pitchFamily="18" charset="0"/>
                <a:ea typeface="微软雅黑" panose="020B0503020204020204" pitchFamily="34" charset="-122"/>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800" kern="1200" baseline="0">
                <a:solidFill>
                  <a:schemeClr val="tx1"/>
                </a:solidFill>
                <a:latin typeface="Times New Roman" panose="02020603050405020304" pitchFamily="18"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zh-CN" altLang="en-US" sz="2400" b="1" dirty="0"/>
              <a:t>太阳</a:t>
            </a:r>
            <a:endParaRPr lang="en-US" altLang="zh-CN" sz="2400" b="1" dirty="0"/>
          </a:p>
          <a:p>
            <a:pPr marL="0" indent="0">
              <a:buFont typeface="Wingdings" panose="05000000000000000000" pitchFamily="2" charset="2"/>
              <a:buNone/>
            </a:pPr>
            <a:r>
              <a:rPr lang="en-US" altLang="zh-CN" sz="2400" b="1" dirty="0">
                <a:solidFill>
                  <a:srgbClr val="C00000"/>
                </a:solidFill>
              </a:rPr>
              <a:t>3-5</a:t>
            </a:r>
            <a:r>
              <a:rPr lang="zh-CN" altLang="en-US" sz="2400" b="1" dirty="0">
                <a:solidFill>
                  <a:srgbClr val="C00000"/>
                </a:solidFill>
              </a:rPr>
              <a:t>年</a:t>
            </a:r>
          </a:p>
        </p:txBody>
      </p:sp>
    </p:spTree>
    <p:extLst>
      <p:ext uri="{BB962C8B-B14F-4D97-AF65-F5344CB8AC3E}">
        <p14:creationId xmlns:p14="http://schemas.microsoft.com/office/powerpoint/2010/main" val="27640341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ph idx="1"/>
          </p:nvPr>
        </p:nvSpPr>
        <p:spPr>
          <a:xfrm>
            <a:off x="604240" y="4237112"/>
            <a:ext cx="7744561" cy="2448272"/>
          </a:xfrm>
          <a:effectLst/>
        </p:spPr>
        <p:txBody>
          <a:bodyPr>
            <a:normAutofit/>
          </a:bodyPr>
          <a:lstStyle/>
          <a:p>
            <a:pPr>
              <a:defRPr/>
            </a:pPr>
            <a:r>
              <a:rPr lang="zh-CN" altLang="en-US" sz="2000" b="1" dirty="0"/>
              <a:t>美国</a:t>
            </a:r>
            <a:r>
              <a:rPr lang="en-US" altLang="zh-CN" sz="2000" b="1" dirty="0"/>
              <a:t>NOvA</a:t>
            </a:r>
            <a:r>
              <a:rPr lang="zh-CN" altLang="en-US" sz="2000" b="1" dirty="0"/>
              <a:t>：将延长运行至</a:t>
            </a:r>
            <a:r>
              <a:rPr lang="en-US" altLang="zh-CN" sz="2000" b="1" dirty="0"/>
              <a:t>2024</a:t>
            </a:r>
            <a:r>
              <a:rPr lang="zh-CN" altLang="en-US" sz="2000" b="1" dirty="0"/>
              <a:t>年</a:t>
            </a:r>
            <a:endParaRPr lang="en-US" altLang="zh-CN" sz="2000" b="1" dirty="0"/>
          </a:p>
          <a:p>
            <a:pPr>
              <a:defRPr/>
            </a:pPr>
            <a:r>
              <a:rPr lang="zh-CN" altLang="en-US" sz="2000" b="1" dirty="0"/>
              <a:t>印度</a:t>
            </a:r>
            <a:r>
              <a:rPr lang="en-US" altLang="zh-CN" sz="2000" b="1" dirty="0"/>
              <a:t>INO</a:t>
            </a:r>
            <a:r>
              <a:rPr lang="zh-CN" altLang="en-US" sz="2000" b="1" dirty="0"/>
              <a:t>：已批准，因环保问题未开工</a:t>
            </a:r>
            <a:endParaRPr lang="en-US" altLang="zh-CN" sz="2000" b="1" dirty="0"/>
          </a:p>
          <a:p>
            <a:pPr>
              <a:defRPr/>
            </a:pPr>
            <a:r>
              <a:rPr lang="zh-CN" altLang="en-US" sz="2000" b="1" dirty="0"/>
              <a:t>日本</a:t>
            </a:r>
            <a:r>
              <a:rPr lang="en-US" altLang="zh-CN" sz="2000" b="1" dirty="0"/>
              <a:t>Hyper-K</a:t>
            </a:r>
            <a:r>
              <a:rPr lang="zh-CN" altLang="en-US" sz="2000" b="1" dirty="0"/>
              <a:t>：批准，</a:t>
            </a:r>
            <a:r>
              <a:rPr lang="en-US" altLang="zh-CN" sz="2000" b="1" dirty="0">
                <a:solidFill>
                  <a:srgbClr val="FF0000"/>
                </a:solidFill>
              </a:rPr>
              <a:t>2027</a:t>
            </a:r>
            <a:r>
              <a:rPr lang="zh-CN" altLang="en-US" sz="2000" b="1" dirty="0">
                <a:solidFill>
                  <a:srgbClr val="FF0000"/>
                </a:solidFill>
              </a:rPr>
              <a:t>年运行</a:t>
            </a:r>
            <a:r>
              <a:rPr lang="zh-CN" altLang="en-US" sz="2000" b="1" dirty="0"/>
              <a:t>，</a:t>
            </a:r>
            <a:r>
              <a:rPr lang="en-US" altLang="zh-CN" sz="2000" b="1" dirty="0"/>
              <a:t>5</a:t>
            </a:r>
            <a:r>
              <a:rPr lang="zh-CN" altLang="en-US" sz="2000" b="1" dirty="0"/>
              <a:t>年</a:t>
            </a:r>
            <a:r>
              <a:rPr lang="en-US" altLang="zh-CN" sz="2000" b="1" dirty="0"/>
              <a:t>3-5</a:t>
            </a:r>
            <a:r>
              <a:rPr lang="el-GR" altLang="zh-CN" sz="2000" b="1" dirty="0">
                <a:cs typeface="Times New Roman" panose="02020603050405020304" pitchFamily="18" charset="0"/>
              </a:rPr>
              <a:t>σ</a:t>
            </a:r>
            <a:endParaRPr lang="en-US" altLang="zh-CN" sz="2000" b="1" dirty="0"/>
          </a:p>
          <a:p>
            <a:pPr>
              <a:defRPr/>
            </a:pPr>
            <a:r>
              <a:rPr lang="zh-CN" altLang="en-US" sz="2000" b="1" dirty="0"/>
              <a:t>美国</a:t>
            </a:r>
            <a:r>
              <a:rPr lang="en-US" altLang="zh-CN" sz="2000" b="1" dirty="0"/>
              <a:t>DUNE</a:t>
            </a:r>
            <a:r>
              <a:rPr lang="zh-CN" altLang="en-US" sz="2000" b="1" dirty="0"/>
              <a:t>：已批准，</a:t>
            </a:r>
            <a:r>
              <a:rPr lang="en-US" altLang="zh-CN" sz="2000" b="1" dirty="0"/>
              <a:t>2024</a:t>
            </a:r>
            <a:r>
              <a:rPr lang="zh-CN" altLang="en-US" sz="2000" b="1" dirty="0"/>
              <a:t>年探测器、</a:t>
            </a:r>
            <a:r>
              <a:rPr lang="en-US" altLang="zh-CN" sz="2000" b="1" dirty="0">
                <a:solidFill>
                  <a:srgbClr val="FF0000"/>
                </a:solidFill>
              </a:rPr>
              <a:t>2026</a:t>
            </a:r>
            <a:r>
              <a:rPr lang="zh-CN" altLang="en-US" sz="2000" b="1" dirty="0">
                <a:solidFill>
                  <a:srgbClr val="FF0000"/>
                </a:solidFill>
              </a:rPr>
              <a:t>年束流运行</a:t>
            </a:r>
            <a:r>
              <a:rPr lang="zh-CN" altLang="en-US" sz="2000" b="1" dirty="0"/>
              <a:t>，</a:t>
            </a:r>
            <a:r>
              <a:rPr lang="en-US" altLang="zh-CN" sz="2000" b="1" dirty="0"/>
              <a:t>1-3</a:t>
            </a:r>
            <a:r>
              <a:rPr lang="zh-CN" altLang="en-US" sz="2000" b="1" dirty="0"/>
              <a:t>年</a:t>
            </a:r>
            <a:r>
              <a:rPr lang="en-US" altLang="zh-CN" sz="2000" b="1" dirty="0"/>
              <a:t>5</a:t>
            </a:r>
            <a:r>
              <a:rPr lang="el-GR" altLang="zh-CN" sz="2000" b="1" dirty="0">
                <a:cs typeface="Times New Roman" panose="02020603050405020304" pitchFamily="18" charset="0"/>
              </a:rPr>
              <a:t>σ</a:t>
            </a:r>
            <a:endParaRPr lang="en-US" altLang="zh-CN" sz="2000" b="1" dirty="0"/>
          </a:p>
          <a:p>
            <a:pPr>
              <a:defRPr/>
            </a:pPr>
            <a:r>
              <a:rPr lang="zh-CN" altLang="en-US" sz="2000" b="1" dirty="0"/>
              <a:t>南极</a:t>
            </a:r>
            <a:r>
              <a:rPr lang="en-US" altLang="zh-CN" sz="2000" b="1" dirty="0"/>
              <a:t>PINGU</a:t>
            </a:r>
            <a:r>
              <a:rPr lang="zh-CN" altLang="en-US" sz="2000" b="1" dirty="0"/>
              <a:t>：计划</a:t>
            </a:r>
            <a:r>
              <a:rPr lang="en-US" altLang="zh-CN" sz="2000" b="1" dirty="0"/>
              <a:t>2025(?)</a:t>
            </a:r>
            <a:r>
              <a:rPr lang="zh-CN" altLang="en-US" sz="2000" b="1" dirty="0"/>
              <a:t>运行，</a:t>
            </a:r>
            <a:r>
              <a:rPr lang="en-US" altLang="zh-CN" sz="2000" b="1" dirty="0"/>
              <a:t>5</a:t>
            </a:r>
            <a:r>
              <a:rPr lang="zh-CN" altLang="en-US" sz="2000" b="1" dirty="0"/>
              <a:t>年</a:t>
            </a:r>
            <a:r>
              <a:rPr lang="en-US" altLang="zh-CN" sz="2000" b="1" dirty="0"/>
              <a:t>3</a:t>
            </a:r>
            <a:r>
              <a:rPr lang="el-GR" altLang="zh-CN" sz="2000" b="1" dirty="0">
                <a:cs typeface="Times New Roman" panose="02020603050405020304" pitchFamily="18" charset="0"/>
              </a:rPr>
              <a:t>σ</a:t>
            </a:r>
            <a:endParaRPr lang="en-US" altLang="zh-CN" sz="2000" b="1" dirty="0">
              <a:cs typeface="Times New Roman" panose="02020603050405020304" pitchFamily="18" charset="0"/>
            </a:endParaRPr>
          </a:p>
          <a:p>
            <a:pPr>
              <a:defRPr/>
            </a:pPr>
            <a:r>
              <a:rPr lang="zh-CN" altLang="en-US" sz="2000" b="1" dirty="0"/>
              <a:t>法国</a:t>
            </a:r>
            <a:r>
              <a:rPr lang="en-US" altLang="zh-CN" sz="2000" b="1" dirty="0"/>
              <a:t>ORCA</a:t>
            </a:r>
            <a:r>
              <a:rPr lang="zh-CN" altLang="en-US" sz="2000" b="1" dirty="0"/>
              <a:t>：部分批准，计划</a:t>
            </a:r>
            <a:r>
              <a:rPr lang="en-US" altLang="zh-CN" sz="2000" b="1" dirty="0"/>
              <a:t>2022</a:t>
            </a:r>
            <a:r>
              <a:rPr lang="zh-CN" altLang="en-US" sz="2000" b="1" dirty="0"/>
              <a:t>年运行，</a:t>
            </a:r>
            <a:r>
              <a:rPr lang="en-US" altLang="zh-CN" sz="2000" b="1" dirty="0"/>
              <a:t>3</a:t>
            </a:r>
            <a:r>
              <a:rPr lang="zh-CN" altLang="en-US" sz="2000" b="1" dirty="0"/>
              <a:t>年</a:t>
            </a:r>
            <a:r>
              <a:rPr lang="en-US" altLang="zh-CN" sz="2000" b="1" dirty="0"/>
              <a:t>3</a:t>
            </a:r>
            <a:r>
              <a:rPr lang="el-GR" altLang="zh-CN" sz="2000" b="1" dirty="0">
                <a:cs typeface="Times New Roman" panose="02020603050405020304" pitchFamily="18" charset="0"/>
              </a:rPr>
              <a:t>σ</a:t>
            </a:r>
            <a:endParaRPr lang="en-US" altLang="zh-CN" sz="2000" b="1" dirty="0"/>
          </a:p>
        </p:txBody>
      </p:sp>
      <p:sp>
        <p:nvSpPr>
          <p:cNvPr id="2" name="标题 1"/>
          <p:cNvSpPr>
            <a:spLocks noGrp="1"/>
          </p:cNvSpPr>
          <p:nvPr>
            <p:ph type="title"/>
          </p:nvPr>
        </p:nvSpPr>
        <p:spPr>
          <a:xfrm>
            <a:off x="72008" y="53752"/>
            <a:ext cx="9036496" cy="750668"/>
          </a:xfrm>
        </p:spPr>
        <p:txBody>
          <a:bodyPr/>
          <a:lstStyle/>
          <a:p>
            <a:r>
              <a:rPr lang="zh-CN" altLang="en-US" dirty="0">
                <a:latin typeface="Times New Roman" panose="02020603050405020304" pitchFamily="18" charset="0"/>
                <a:cs typeface="Times New Roman" panose="02020603050405020304" pitchFamily="18" charset="0"/>
              </a:rPr>
              <a:t>未来质量顺序测量</a:t>
            </a:r>
          </a:p>
        </p:txBody>
      </p:sp>
      <p:sp>
        <p:nvSpPr>
          <p:cNvPr id="4" name="灯片编号占位符 3"/>
          <p:cNvSpPr>
            <a:spLocks noGrp="1"/>
          </p:cNvSpPr>
          <p:nvPr>
            <p:ph type="sldNum" sz="quarter" idx="4294967295"/>
          </p:nvPr>
        </p:nvSpPr>
        <p:spPr>
          <a:xfrm>
            <a:off x="8261350" y="6629400"/>
            <a:ext cx="882650" cy="215900"/>
          </a:xfrm>
          <a:prstGeom prst="rect">
            <a:avLst/>
          </a:prstGeom>
        </p:spPr>
        <p:txBody>
          <a:bodyPr/>
          <a:lstStyle/>
          <a:p>
            <a:fld id="{388DE409-4DD8-445D-B2DE-91D4FE41AAD9}" type="slidenum">
              <a:rPr lang="zh-CN" altLang="en-US" smtClean="0"/>
              <a:pPr/>
              <a:t>57</a:t>
            </a:fld>
            <a:endParaRPr lang="zh-CN" altLang="en-US" dirty="0"/>
          </a:p>
        </p:txBody>
      </p:sp>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38418" y="1049178"/>
            <a:ext cx="7974632" cy="3243918"/>
          </a:xfrm>
          <a:prstGeom prst="rect">
            <a:avLst/>
          </a:prstGeom>
        </p:spPr>
      </p:pic>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758" y="1112859"/>
            <a:ext cx="3990975" cy="2924175"/>
          </a:xfrm>
          <a:prstGeom prst="rect">
            <a:avLst/>
          </a:prstGeom>
        </p:spPr>
      </p:pic>
      <p:sp>
        <p:nvSpPr>
          <p:cNvPr id="5" name="文本框 4"/>
          <p:cNvSpPr txBox="1"/>
          <p:nvPr/>
        </p:nvSpPr>
        <p:spPr>
          <a:xfrm>
            <a:off x="4857782" y="833154"/>
            <a:ext cx="3818674" cy="338554"/>
          </a:xfrm>
          <a:prstGeom prst="rect">
            <a:avLst/>
          </a:prstGeom>
          <a:noFill/>
        </p:spPr>
        <p:txBody>
          <a:bodyPr wrap="square" rtlCol="0">
            <a:spAutoFit/>
          </a:bodyPr>
          <a:lstStyle/>
          <a:p>
            <a:r>
              <a:rPr lang="en-US" altLang="zh-CN" sz="1600" b="0" dirty="0">
                <a:solidFill>
                  <a:schemeClr val="accent3">
                    <a:lumMod val="50000"/>
                  </a:schemeClr>
                </a:solidFill>
              </a:rPr>
              <a:t>M. </a:t>
            </a:r>
            <a:r>
              <a:rPr lang="en-US" altLang="zh-CN" sz="1600" b="0" dirty="0" err="1">
                <a:solidFill>
                  <a:schemeClr val="accent3">
                    <a:lumMod val="50000"/>
                  </a:schemeClr>
                </a:solidFill>
              </a:rPr>
              <a:t>Blennow</a:t>
            </a:r>
            <a:r>
              <a:rPr lang="en-US" altLang="zh-CN" sz="1600" b="0" dirty="0">
                <a:solidFill>
                  <a:schemeClr val="accent3">
                    <a:lumMod val="50000"/>
                  </a:schemeClr>
                </a:solidFill>
              </a:rPr>
              <a:t> et al., arXiv:1311.1822(2013)</a:t>
            </a:r>
            <a:endParaRPr lang="zh-CN" altLang="en-US" sz="1600" b="0" dirty="0">
              <a:solidFill>
                <a:schemeClr val="accent3">
                  <a:lumMod val="50000"/>
                </a:schemeClr>
              </a:solidFill>
            </a:endParaRPr>
          </a:p>
        </p:txBody>
      </p:sp>
      <p:sp>
        <p:nvSpPr>
          <p:cNvPr id="3" name="文本框 2"/>
          <p:cNvSpPr txBox="1"/>
          <p:nvPr/>
        </p:nvSpPr>
        <p:spPr>
          <a:xfrm>
            <a:off x="2857815" y="3085052"/>
            <a:ext cx="3135836" cy="1015663"/>
          </a:xfrm>
          <a:prstGeom prst="rect">
            <a:avLst/>
          </a:prstGeom>
          <a:solidFill>
            <a:srgbClr val="FFFFFF">
              <a:alpha val="50196"/>
            </a:srgbClr>
          </a:solidFill>
        </p:spPr>
        <p:txBody>
          <a:bodyPr wrap="square" rtlCol="0">
            <a:spAutoFit/>
          </a:bodyPr>
          <a:lstStyle/>
          <a:p>
            <a:pPr algn="l"/>
            <a:r>
              <a:rPr lang="en-US" altLang="zh-CN" sz="2000" dirty="0" err="1">
                <a:solidFill>
                  <a:schemeClr val="accent6">
                    <a:lumMod val="75000"/>
                  </a:schemeClr>
                </a:solidFill>
              </a:rPr>
              <a:t>NOvA</a:t>
            </a:r>
            <a:r>
              <a:rPr lang="en-US" altLang="zh-CN" sz="2000" dirty="0">
                <a:solidFill>
                  <a:schemeClr val="accent6">
                    <a:lumMod val="75000"/>
                  </a:schemeClr>
                </a:solidFill>
              </a:rPr>
              <a:t>, LBNE:  </a:t>
            </a:r>
            <a:r>
              <a:rPr lang="en-US" altLang="zh-CN" sz="2000" dirty="0">
                <a:solidFill>
                  <a:schemeClr val="accent6">
                    <a:lumMod val="75000"/>
                  </a:schemeClr>
                </a:solidFill>
                <a:sym typeface="Symbol" panose="05050102010706020507" pitchFamily="18" charset="2"/>
              </a:rPr>
              <a:t></a:t>
            </a:r>
          </a:p>
          <a:p>
            <a:pPr algn="l"/>
            <a:r>
              <a:rPr lang="en-US" altLang="zh-CN" sz="2000" dirty="0">
                <a:solidFill>
                  <a:schemeClr val="accent6">
                    <a:lumMod val="75000"/>
                  </a:schemeClr>
                </a:solidFill>
                <a:sym typeface="Symbol" panose="05050102010706020507" pitchFamily="18" charset="2"/>
              </a:rPr>
              <a:t>PINGU, INO:  </a:t>
            </a:r>
            <a:r>
              <a:rPr lang="en-US" altLang="zh-CN" sz="2000" baseline="-25000" dirty="0">
                <a:solidFill>
                  <a:schemeClr val="accent6">
                    <a:lumMod val="75000"/>
                  </a:schemeClr>
                </a:solidFill>
                <a:sym typeface="Symbol" panose="05050102010706020507" pitchFamily="18" charset="2"/>
              </a:rPr>
              <a:t>23</a:t>
            </a:r>
            <a:r>
              <a:rPr lang="en-US" altLang="zh-CN" sz="2000" dirty="0">
                <a:solidFill>
                  <a:schemeClr val="accent6">
                    <a:lumMod val="75000"/>
                  </a:schemeClr>
                </a:solidFill>
                <a:sym typeface="Symbol" panose="05050102010706020507" pitchFamily="18" charset="2"/>
              </a:rPr>
              <a:t>=40-50</a:t>
            </a:r>
          </a:p>
          <a:p>
            <a:pPr algn="l"/>
            <a:r>
              <a:rPr lang="en-US" altLang="zh-CN" sz="2000" dirty="0">
                <a:solidFill>
                  <a:schemeClr val="accent6">
                    <a:lumMod val="75000"/>
                  </a:schemeClr>
                </a:solidFill>
                <a:sym typeface="Symbol" panose="05050102010706020507" pitchFamily="18" charset="2"/>
              </a:rPr>
              <a:t>JUNO:  3%-3.5%</a:t>
            </a:r>
            <a:endParaRPr lang="zh-CN" altLang="en-US" sz="2000" dirty="0">
              <a:solidFill>
                <a:schemeClr val="accent6">
                  <a:lumMod val="75000"/>
                </a:schemeClr>
              </a:solidFill>
            </a:endParaRPr>
          </a:p>
        </p:txBody>
      </p:sp>
      <p:sp>
        <p:nvSpPr>
          <p:cNvPr id="15" name="文本框 14"/>
          <p:cNvSpPr txBox="1"/>
          <p:nvPr/>
        </p:nvSpPr>
        <p:spPr>
          <a:xfrm>
            <a:off x="759564" y="898236"/>
            <a:ext cx="2722548" cy="338554"/>
          </a:xfrm>
          <a:prstGeom prst="rect">
            <a:avLst/>
          </a:prstGeom>
          <a:noFill/>
        </p:spPr>
        <p:txBody>
          <a:bodyPr wrap="square" rtlCol="0">
            <a:spAutoFit/>
          </a:bodyPr>
          <a:lstStyle/>
          <a:p>
            <a:r>
              <a:rPr lang="en-US" altLang="zh-CN" sz="1600" dirty="0">
                <a:solidFill>
                  <a:schemeClr val="accent3">
                    <a:lumMod val="50000"/>
                  </a:schemeClr>
                </a:solidFill>
              </a:rPr>
              <a:t>PINGU LOI, </a:t>
            </a:r>
            <a:r>
              <a:rPr lang="en-US" altLang="zh-CN" sz="1600" b="0" dirty="0">
                <a:solidFill>
                  <a:schemeClr val="accent3">
                    <a:lumMod val="50000"/>
                  </a:schemeClr>
                </a:solidFill>
              </a:rPr>
              <a:t>arXiv:1401.2046</a:t>
            </a:r>
            <a:endParaRPr lang="zh-CN" altLang="en-US" sz="1600" b="0" dirty="0">
              <a:solidFill>
                <a:schemeClr val="accent3">
                  <a:lumMod val="50000"/>
                </a:schemeClr>
              </a:solidFill>
            </a:endParaRPr>
          </a:p>
        </p:txBody>
      </p:sp>
    </p:spTree>
    <p:extLst>
      <p:ext uri="{BB962C8B-B14F-4D97-AF65-F5344CB8AC3E}">
        <p14:creationId xmlns:p14="http://schemas.microsoft.com/office/powerpoint/2010/main" val="3884004203"/>
      </p:ext>
    </p:extLst>
  </p:cSld>
  <p:clrMapOvr>
    <a:masterClrMapping/>
  </p:clrMapOvr>
  <p:transition spd="slow" advClick="0"/>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6714172" y="5836287"/>
            <a:ext cx="2014538" cy="769441"/>
          </a:xfrm>
          <a:prstGeom prst="rect">
            <a:avLst/>
          </a:prstGeom>
          <a:noFill/>
        </p:spPr>
        <p:txBody>
          <a:bodyPr wrap="square" rtlCol="0">
            <a:spAutoFit/>
          </a:bodyPr>
          <a:lstStyle/>
          <a:p>
            <a:r>
              <a:rPr lang="zh-CN" altLang="en-US" sz="4400" b="1" dirty="0">
                <a:solidFill>
                  <a:srgbClr val="FF0000"/>
                </a:solidFill>
                <a:latin typeface="微软雅黑" panose="020B0503020204020204" pitchFamily="34" charset="-122"/>
                <a:ea typeface="微软雅黑" panose="020B0503020204020204" pitchFamily="34" charset="-122"/>
              </a:rPr>
              <a:t>谢 谢 ！</a:t>
            </a:r>
          </a:p>
        </p:txBody>
      </p:sp>
      <p:sp>
        <p:nvSpPr>
          <p:cNvPr id="2" name="标题 1">
            <a:extLst>
              <a:ext uri="{FF2B5EF4-FFF2-40B4-BE49-F238E27FC236}">
                <a16:creationId xmlns:a16="http://schemas.microsoft.com/office/drawing/2014/main" id="{1EC7B0D0-9EB5-4ECC-B8B5-95EF61DF96BE}"/>
              </a:ext>
            </a:extLst>
          </p:cNvPr>
          <p:cNvSpPr>
            <a:spLocks noGrp="1"/>
          </p:cNvSpPr>
          <p:nvPr>
            <p:ph type="title"/>
          </p:nvPr>
        </p:nvSpPr>
        <p:spPr/>
        <p:txBody>
          <a:bodyPr/>
          <a:lstStyle/>
          <a:p>
            <a:r>
              <a:rPr lang="zh-CN" altLang="en-US" dirty="0"/>
              <a:t>总  结</a:t>
            </a:r>
          </a:p>
        </p:txBody>
      </p:sp>
      <p:sp>
        <p:nvSpPr>
          <p:cNvPr id="3" name="内容占位符 2">
            <a:extLst>
              <a:ext uri="{FF2B5EF4-FFF2-40B4-BE49-F238E27FC236}">
                <a16:creationId xmlns:a16="http://schemas.microsoft.com/office/drawing/2014/main" id="{13A154F9-A5F7-4EB7-A7ED-F93B0DA690E0}"/>
              </a:ext>
            </a:extLst>
          </p:cNvPr>
          <p:cNvSpPr>
            <a:spLocks noGrp="1"/>
          </p:cNvSpPr>
          <p:nvPr>
            <p:ph idx="1"/>
          </p:nvPr>
        </p:nvSpPr>
        <p:spPr>
          <a:xfrm>
            <a:off x="628650" y="1021713"/>
            <a:ext cx="7886700" cy="5648960"/>
          </a:xfrm>
        </p:spPr>
        <p:txBody>
          <a:bodyPr>
            <a:normAutofit/>
          </a:bodyPr>
          <a:lstStyle/>
          <a:p>
            <a:pPr>
              <a:lnSpc>
                <a:spcPct val="100000"/>
              </a:lnSpc>
              <a:spcBef>
                <a:spcPts val="1800"/>
              </a:spcBef>
            </a:pPr>
            <a:r>
              <a:rPr lang="zh-CN" altLang="en-US" b="1" dirty="0">
                <a:latin typeface="微软雅黑" panose="020B0503020204020204" pitchFamily="34" charset="-122"/>
              </a:rPr>
              <a:t>我们为什么能够存在？</a:t>
            </a:r>
            <a:r>
              <a:rPr lang="zh-CN" altLang="en-US" sz="2800" b="1" dirty="0">
                <a:solidFill>
                  <a:schemeClr val="accent1">
                    <a:lumMod val="50000"/>
                  </a:schemeClr>
                </a:solidFill>
                <a:latin typeface="微软雅黑" panose="020B0503020204020204" pitchFamily="34" charset="-122"/>
              </a:rPr>
              <a:t>反物质消失</a:t>
            </a:r>
            <a:endParaRPr lang="en-US" altLang="zh-CN" sz="2800" b="1" dirty="0">
              <a:solidFill>
                <a:schemeClr val="accent1">
                  <a:lumMod val="50000"/>
                </a:schemeClr>
              </a:solidFill>
              <a:latin typeface="微软雅黑" panose="020B0503020204020204" pitchFamily="34" charset="-122"/>
            </a:endParaRPr>
          </a:p>
          <a:p>
            <a:pPr>
              <a:lnSpc>
                <a:spcPct val="100000"/>
              </a:lnSpc>
              <a:spcBef>
                <a:spcPts val="1800"/>
              </a:spcBef>
            </a:pPr>
            <a:r>
              <a:rPr lang="zh-CN" altLang="en-US" b="1" dirty="0">
                <a:latin typeface="微软雅黑" panose="020B0503020204020204" pitchFamily="34" charset="-122"/>
              </a:rPr>
              <a:t>解释宇宙反物质消失之谜：萨哈洛夫三条件</a:t>
            </a:r>
            <a:endParaRPr lang="en-US" altLang="zh-CN" b="1" dirty="0">
              <a:latin typeface="微软雅黑" panose="020B0503020204020204" pitchFamily="34" charset="-122"/>
            </a:endParaRPr>
          </a:p>
          <a:p>
            <a:pPr>
              <a:lnSpc>
                <a:spcPct val="100000"/>
              </a:lnSpc>
              <a:spcBef>
                <a:spcPts val="1800"/>
              </a:spcBef>
            </a:pPr>
            <a:r>
              <a:rPr lang="zh-CN" altLang="en-US" b="1" dirty="0">
                <a:latin typeface="微软雅黑" panose="020B0503020204020204" pitchFamily="34" charset="-122"/>
              </a:rPr>
              <a:t>还缺几个关键步骤。其中一个是中微子存在大的</a:t>
            </a:r>
            <a:r>
              <a:rPr lang="en-US" altLang="zh-CN" b="1" dirty="0">
                <a:latin typeface="微软雅黑" panose="020B0503020204020204" pitchFamily="34" charset="-122"/>
              </a:rPr>
              <a:t>CP</a:t>
            </a:r>
            <a:r>
              <a:rPr lang="zh-CN" altLang="en-US" b="1" dirty="0">
                <a:latin typeface="微软雅黑" panose="020B0503020204020204" pitchFamily="34" charset="-122"/>
              </a:rPr>
              <a:t>破坏效应 </a:t>
            </a:r>
            <a:r>
              <a:rPr lang="en-US" altLang="zh-CN" b="1" dirty="0">
                <a:latin typeface="微软雅黑" panose="020B0503020204020204" pitchFamily="34" charset="-122"/>
                <a:sym typeface="Wingdings" panose="05000000000000000000" pitchFamily="2" charset="2"/>
              </a:rPr>
              <a:t> </a:t>
            </a:r>
            <a:r>
              <a:rPr lang="zh-CN" altLang="en-US" b="1" dirty="0">
                <a:latin typeface="微软雅黑" panose="020B0503020204020204" pitchFamily="34" charset="-122"/>
              </a:rPr>
              <a:t>需要</a:t>
            </a:r>
            <a:r>
              <a:rPr lang="zh-CN" altLang="en-US" b="1" dirty="0">
                <a:latin typeface="微软雅黑" panose="020B0503020204020204" pitchFamily="34" charset="-122"/>
                <a:sym typeface="Symbol" panose="05050102010706020507" pitchFamily="18" charset="2"/>
              </a:rPr>
              <a:t></a:t>
            </a:r>
            <a:r>
              <a:rPr lang="en-US" altLang="zh-CN" b="1" baseline="-25000" dirty="0">
                <a:latin typeface="微软雅黑" panose="020B0503020204020204" pitchFamily="34" charset="-122"/>
                <a:sym typeface="Symbol" panose="05050102010706020507" pitchFamily="18" charset="2"/>
              </a:rPr>
              <a:t>12</a:t>
            </a:r>
            <a:r>
              <a:rPr lang="zh-CN" altLang="en-US" b="1" dirty="0">
                <a:latin typeface="微软雅黑" panose="020B0503020204020204" pitchFamily="34" charset="-122"/>
                <a:sym typeface="Symbol" panose="05050102010706020507" pitchFamily="18" charset="2"/>
              </a:rPr>
              <a:t>、</a:t>
            </a:r>
            <a:r>
              <a:rPr lang="en-US" altLang="zh-CN" b="1" baseline="-25000" dirty="0">
                <a:latin typeface="微软雅黑" panose="020B0503020204020204" pitchFamily="34" charset="-122"/>
                <a:sym typeface="Symbol" panose="05050102010706020507" pitchFamily="18" charset="2"/>
              </a:rPr>
              <a:t>23</a:t>
            </a:r>
            <a:r>
              <a:rPr lang="zh-CN" altLang="en-US" b="1" dirty="0">
                <a:latin typeface="微软雅黑" panose="020B0503020204020204" pitchFamily="34" charset="-122"/>
                <a:sym typeface="Symbol" panose="05050102010706020507" pitchFamily="18" charset="2"/>
              </a:rPr>
              <a:t>、 </a:t>
            </a:r>
            <a:r>
              <a:rPr lang="en-US" altLang="zh-CN" b="1" baseline="-25000" dirty="0">
                <a:latin typeface="微软雅黑" panose="020B0503020204020204" pitchFamily="34" charset="-122"/>
                <a:sym typeface="Symbol" panose="05050102010706020507" pitchFamily="18" charset="2"/>
              </a:rPr>
              <a:t>13</a:t>
            </a:r>
            <a:r>
              <a:rPr lang="zh-CN" altLang="en-US" b="1" dirty="0">
                <a:latin typeface="微软雅黑" panose="020B0503020204020204" pitchFamily="34" charset="-122"/>
                <a:sym typeface="Symbol" panose="05050102010706020507" pitchFamily="18" charset="2"/>
              </a:rPr>
              <a:t>、</a:t>
            </a:r>
            <a:r>
              <a:rPr lang="el-GR" altLang="zh-CN" b="1" dirty="0">
                <a:latin typeface="微软雅黑" panose="020B0503020204020204" pitchFamily="34" charset="-122"/>
                <a:cs typeface="Times New Roman" panose="02020603050405020304" pitchFamily="18" charset="0"/>
                <a:sym typeface="Symbol" panose="05050102010706020507" pitchFamily="18" charset="2"/>
              </a:rPr>
              <a:t>δ</a:t>
            </a:r>
            <a:r>
              <a:rPr lang="en-US" altLang="zh-CN" b="1" baseline="-25000" dirty="0">
                <a:latin typeface="微软雅黑" panose="020B0503020204020204" pitchFamily="34" charset="-122"/>
                <a:cs typeface="Times New Roman" panose="02020603050405020304" pitchFamily="18" charset="0"/>
                <a:sym typeface="Symbol" panose="05050102010706020507" pitchFamily="18" charset="2"/>
              </a:rPr>
              <a:t>CP</a:t>
            </a:r>
            <a:r>
              <a:rPr lang="zh-CN" altLang="en-US" b="1" dirty="0">
                <a:latin typeface="微软雅黑" panose="020B0503020204020204" pitchFamily="34" charset="-122"/>
                <a:cs typeface="Times New Roman" panose="02020603050405020304" pitchFamily="18" charset="0"/>
                <a:sym typeface="Symbol" panose="05050102010706020507" pitchFamily="18" charset="2"/>
              </a:rPr>
              <a:t>都较大</a:t>
            </a:r>
            <a:endParaRPr lang="en-US" altLang="zh-CN" b="1" dirty="0">
              <a:latin typeface="微软雅黑" panose="020B0503020204020204" pitchFamily="34" charset="-122"/>
              <a:sym typeface="Symbol" panose="05050102010706020507" pitchFamily="18" charset="2"/>
            </a:endParaRPr>
          </a:p>
          <a:p>
            <a:pPr>
              <a:lnSpc>
                <a:spcPct val="100000"/>
              </a:lnSpc>
              <a:spcBef>
                <a:spcPts val="1800"/>
              </a:spcBef>
            </a:pPr>
            <a:r>
              <a:rPr lang="en-US" altLang="zh-CN" b="1" dirty="0">
                <a:latin typeface="微软雅黑" panose="020B0503020204020204" pitchFamily="34" charset="-122"/>
              </a:rPr>
              <a:t>Super-K</a:t>
            </a:r>
            <a:r>
              <a:rPr lang="zh-CN" altLang="en-US" b="1" dirty="0">
                <a:latin typeface="微软雅黑" panose="020B0503020204020204" pitchFamily="34" charset="-122"/>
              </a:rPr>
              <a:t>，</a:t>
            </a:r>
            <a:r>
              <a:rPr lang="en-US" altLang="zh-CN" b="1" dirty="0">
                <a:latin typeface="微软雅黑" panose="020B0503020204020204" pitchFamily="34" charset="-122"/>
              </a:rPr>
              <a:t>SNO</a:t>
            </a:r>
            <a:r>
              <a:rPr lang="zh-CN" altLang="en-US" b="1" dirty="0">
                <a:latin typeface="微软雅黑" panose="020B0503020204020204" pitchFamily="34" charset="-122"/>
              </a:rPr>
              <a:t>证明</a:t>
            </a:r>
            <a:r>
              <a:rPr lang="zh-CN" altLang="en-US" b="1" dirty="0">
                <a:latin typeface="微软雅黑" panose="020B0503020204020204" pitchFamily="34" charset="-122"/>
                <a:sym typeface="Symbol" panose="05050102010706020507" pitchFamily="18" charset="2"/>
              </a:rPr>
              <a:t></a:t>
            </a:r>
            <a:r>
              <a:rPr lang="en-US" altLang="zh-CN" b="1" baseline="-25000" dirty="0">
                <a:latin typeface="微软雅黑" panose="020B0503020204020204" pitchFamily="34" charset="-122"/>
                <a:sym typeface="Symbol" panose="05050102010706020507" pitchFamily="18" charset="2"/>
              </a:rPr>
              <a:t>23</a:t>
            </a:r>
            <a:r>
              <a:rPr lang="zh-CN" altLang="en-US" b="1" dirty="0">
                <a:latin typeface="微软雅黑" panose="020B0503020204020204" pitchFamily="34" charset="-122"/>
                <a:sym typeface="Symbol" panose="05050102010706020507" pitchFamily="18" charset="2"/>
              </a:rPr>
              <a:t>和</a:t>
            </a:r>
            <a:r>
              <a:rPr lang="en-US" altLang="zh-CN" b="1" baseline="-25000" dirty="0">
                <a:latin typeface="微软雅黑" panose="020B0503020204020204" pitchFamily="34" charset="-122"/>
                <a:sym typeface="Symbol" panose="05050102010706020507" pitchFamily="18" charset="2"/>
              </a:rPr>
              <a:t>12</a:t>
            </a:r>
            <a:r>
              <a:rPr lang="zh-CN" altLang="en-US" b="1" dirty="0">
                <a:latin typeface="微软雅黑" panose="020B0503020204020204" pitchFamily="34" charset="-122"/>
                <a:sym typeface="Symbol" panose="05050102010706020507" pitchFamily="18" charset="2"/>
              </a:rPr>
              <a:t>很大，大亚湾证明</a:t>
            </a:r>
            <a:r>
              <a:rPr lang="en-US" altLang="zh-CN" b="1" baseline="-25000" dirty="0">
                <a:latin typeface="微软雅黑" panose="020B0503020204020204" pitchFamily="34" charset="-122"/>
                <a:sym typeface="Symbol" panose="05050102010706020507" pitchFamily="18" charset="2"/>
              </a:rPr>
              <a:t>13</a:t>
            </a:r>
            <a:r>
              <a:rPr lang="zh-CN" altLang="en-US" b="1" dirty="0">
                <a:latin typeface="微软雅黑" panose="020B0503020204020204" pitchFamily="34" charset="-122"/>
                <a:sym typeface="Symbol" panose="05050102010706020507" pitchFamily="18" charset="2"/>
              </a:rPr>
              <a:t>较大。</a:t>
            </a:r>
            <a:endParaRPr lang="en-US" altLang="zh-CN" b="1" dirty="0">
              <a:latin typeface="微软雅黑" panose="020B0503020204020204" pitchFamily="34" charset="-122"/>
              <a:sym typeface="Symbol" panose="05050102010706020507" pitchFamily="18" charset="2"/>
            </a:endParaRPr>
          </a:p>
          <a:p>
            <a:pPr>
              <a:lnSpc>
                <a:spcPct val="100000"/>
              </a:lnSpc>
              <a:spcBef>
                <a:spcPts val="1800"/>
              </a:spcBef>
            </a:pPr>
            <a:r>
              <a:rPr lang="en-US" altLang="zh-CN" b="1" dirty="0">
                <a:latin typeface="微软雅黑" panose="020B0503020204020204" pitchFamily="34" charset="-122"/>
              </a:rPr>
              <a:t>T2K</a:t>
            </a:r>
            <a:r>
              <a:rPr lang="zh-CN" altLang="en-US" b="1" dirty="0">
                <a:latin typeface="微软雅黑" panose="020B0503020204020204" pitchFamily="34" charset="-122"/>
              </a:rPr>
              <a:t>发现了</a:t>
            </a:r>
            <a:r>
              <a:rPr lang="el-GR" altLang="zh-CN" b="1" dirty="0">
                <a:latin typeface="微软雅黑" panose="020B0503020204020204" pitchFamily="34" charset="-122"/>
                <a:cs typeface="Times New Roman" panose="02020603050405020304" pitchFamily="18" charset="0"/>
                <a:sym typeface="Symbol" panose="05050102010706020507" pitchFamily="18" charset="2"/>
              </a:rPr>
              <a:t>δ</a:t>
            </a:r>
            <a:r>
              <a:rPr lang="en-US" altLang="zh-CN" b="1" baseline="-25000" dirty="0">
                <a:latin typeface="微软雅黑" panose="020B0503020204020204" pitchFamily="34" charset="-122"/>
                <a:cs typeface="Times New Roman" panose="02020603050405020304" pitchFamily="18" charset="0"/>
                <a:sym typeface="Symbol" panose="05050102010706020507" pitchFamily="18" charset="2"/>
              </a:rPr>
              <a:t>CP</a:t>
            </a:r>
            <a:r>
              <a:rPr lang="zh-CN" altLang="en-US" b="1" dirty="0">
                <a:latin typeface="微软雅黑" panose="020B0503020204020204" pitchFamily="34" charset="-122"/>
                <a:cs typeface="Times New Roman" panose="02020603050405020304" pitchFamily="18" charset="0"/>
                <a:sym typeface="Symbol" panose="05050102010706020507" pitchFamily="18" charset="2"/>
              </a:rPr>
              <a:t>较大的迹象（“非零”不到</a:t>
            </a:r>
            <a:r>
              <a:rPr lang="en-US" altLang="zh-CN" b="1" dirty="0">
                <a:latin typeface="微软雅黑" panose="020B0503020204020204" pitchFamily="34" charset="-122"/>
                <a:cs typeface="Times New Roman" panose="02020603050405020304" pitchFamily="18" charset="0"/>
                <a:sym typeface="Symbol" panose="05050102010706020507" pitchFamily="18" charset="2"/>
              </a:rPr>
              <a:t>3</a:t>
            </a:r>
            <a:r>
              <a:rPr lang="el-GR" altLang="zh-CN" b="1" dirty="0">
                <a:latin typeface="微软雅黑" panose="020B0503020204020204" pitchFamily="34" charset="-122"/>
                <a:cs typeface="Times New Roman" panose="02020603050405020304" pitchFamily="18" charset="0"/>
                <a:sym typeface="Symbol" panose="05050102010706020507" pitchFamily="18" charset="2"/>
              </a:rPr>
              <a:t>σ</a:t>
            </a:r>
            <a:r>
              <a:rPr lang="zh-CN" altLang="en-US" b="1" dirty="0">
                <a:latin typeface="微软雅黑" panose="020B0503020204020204" pitchFamily="34" charset="-122"/>
                <a:cs typeface="Times New Roman" panose="02020603050405020304" pitchFamily="18" charset="0"/>
                <a:sym typeface="Symbol" panose="05050102010706020507" pitchFamily="18" charset="2"/>
              </a:rPr>
              <a:t>）</a:t>
            </a:r>
            <a:endParaRPr lang="en-US" altLang="zh-CN" b="1" dirty="0">
              <a:latin typeface="微软雅黑" panose="020B0503020204020204" pitchFamily="34" charset="-122"/>
              <a:cs typeface="Times New Roman" panose="02020603050405020304" pitchFamily="18" charset="0"/>
              <a:sym typeface="Symbol" panose="05050102010706020507" pitchFamily="18" charset="2"/>
            </a:endParaRPr>
          </a:p>
          <a:p>
            <a:pPr>
              <a:lnSpc>
                <a:spcPct val="100000"/>
              </a:lnSpc>
              <a:spcBef>
                <a:spcPts val="1800"/>
              </a:spcBef>
            </a:pPr>
            <a:r>
              <a:rPr lang="zh-CN" altLang="en-US" b="1" dirty="0">
                <a:latin typeface="微软雅黑" panose="020B0503020204020204" pitchFamily="34" charset="-122"/>
                <a:cs typeface="Times New Roman" panose="02020603050405020304" pitchFamily="18" charset="0"/>
                <a:sym typeface="Symbol" panose="05050102010706020507" pitchFamily="18" charset="2"/>
              </a:rPr>
              <a:t>未来日本</a:t>
            </a:r>
            <a:r>
              <a:rPr lang="en-US" altLang="zh-CN" b="1" dirty="0">
                <a:latin typeface="微软雅黑" panose="020B0503020204020204" pitchFamily="34" charset="-122"/>
                <a:cs typeface="Times New Roman" panose="02020603050405020304" pitchFamily="18" charset="0"/>
                <a:sym typeface="Symbol" panose="05050102010706020507" pitchFamily="18" charset="2"/>
              </a:rPr>
              <a:t>Hyper-K</a:t>
            </a:r>
            <a:r>
              <a:rPr lang="zh-CN" altLang="en-US" b="1" dirty="0">
                <a:latin typeface="微软雅黑" panose="020B0503020204020204" pitchFamily="34" charset="-122"/>
                <a:cs typeface="Times New Roman" panose="02020603050405020304" pitchFamily="18" charset="0"/>
                <a:sym typeface="Symbol" panose="05050102010706020507" pitchFamily="18" charset="2"/>
              </a:rPr>
              <a:t>，美国</a:t>
            </a:r>
            <a:r>
              <a:rPr lang="en-US" altLang="zh-CN" b="1" dirty="0">
                <a:latin typeface="微软雅黑" panose="020B0503020204020204" pitchFamily="34" charset="-122"/>
                <a:cs typeface="Times New Roman" panose="02020603050405020304" pitchFamily="18" charset="0"/>
                <a:sym typeface="Symbol" panose="05050102010706020507" pitchFamily="18" charset="2"/>
              </a:rPr>
              <a:t>DUNE</a:t>
            </a:r>
            <a:r>
              <a:rPr lang="zh-CN" altLang="en-US" b="1" dirty="0">
                <a:latin typeface="微软雅黑" panose="020B0503020204020204" pitchFamily="34" charset="-122"/>
                <a:cs typeface="Times New Roman" panose="02020603050405020304" pitchFamily="18" charset="0"/>
                <a:sym typeface="Symbol" panose="05050102010706020507" pitchFamily="18" charset="2"/>
              </a:rPr>
              <a:t>、中国江门将测量</a:t>
            </a:r>
            <a:r>
              <a:rPr lang="el-GR" altLang="zh-CN" b="1" dirty="0">
                <a:latin typeface="微软雅黑" panose="020B0503020204020204" pitchFamily="34" charset="-122"/>
                <a:cs typeface="Times New Roman" panose="02020603050405020304" pitchFamily="18" charset="0"/>
                <a:sym typeface="Symbol" panose="05050102010706020507" pitchFamily="18" charset="2"/>
              </a:rPr>
              <a:t>δ</a:t>
            </a:r>
            <a:r>
              <a:rPr lang="en-US" altLang="zh-CN" b="1" baseline="-25000" dirty="0">
                <a:latin typeface="微软雅黑" panose="020B0503020204020204" pitchFamily="34" charset="-122"/>
                <a:cs typeface="Times New Roman" panose="02020603050405020304" pitchFamily="18" charset="0"/>
                <a:sym typeface="Symbol" panose="05050102010706020507" pitchFamily="18" charset="2"/>
              </a:rPr>
              <a:t>CP</a:t>
            </a:r>
            <a:r>
              <a:rPr lang="zh-CN" altLang="en-US" b="1" dirty="0">
                <a:latin typeface="微软雅黑" panose="020B0503020204020204" pitchFamily="34" charset="-122"/>
                <a:cs typeface="Times New Roman" panose="02020603050405020304" pitchFamily="18" charset="0"/>
                <a:sym typeface="Symbol" panose="05050102010706020507" pitchFamily="18" charset="2"/>
              </a:rPr>
              <a:t>和质量顺序。</a:t>
            </a:r>
            <a:endParaRPr lang="en-US" altLang="zh-CN" b="1" dirty="0">
              <a:latin typeface="微软雅黑" panose="020B0503020204020204" pitchFamily="34" charset="-122"/>
            </a:endParaRPr>
          </a:p>
        </p:txBody>
      </p:sp>
    </p:spTree>
    <p:extLst>
      <p:ext uri="{BB962C8B-B14F-4D97-AF65-F5344CB8AC3E}">
        <p14:creationId xmlns:p14="http://schemas.microsoft.com/office/powerpoint/2010/main" val="535813081"/>
      </p:ext>
    </p:extLst>
  </p:cSld>
  <p:clrMapOvr>
    <a:masterClrMapping/>
  </p:clrMapOvr>
  <p:transition spd="slow" advClick="0"/>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内容占位符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1600" y="715701"/>
            <a:ext cx="7227847" cy="5702933"/>
          </a:xfrm>
        </p:spPr>
      </p:pic>
      <p:sp>
        <p:nvSpPr>
          <p:cNvPr id="3" name="标题 2"/>
          <p:cNvSpPr>
            <a:spLocks noGrp="1"/>
          </p:cNvSpPr>
          <p:nvPr>
            <p:ph type="title"/>
          </p:nvPr>
        </p:nvSpPr>
        <p:spPr/>
        <p:txBody>
          <a:bodyPr/>
          <a:lstStyle/>
          <a:p>
            <a:r>
              <a:rPr lang="en-US" altLang="zh-CN" dirty="0"/>
              <a:t>Neutrino Sources</a:t>
            </a:r>
            <a:endParaRPr lang="zh-CN" altLang="en-US" dirty="0"/>
          </a:p>
        </p:txBody>
      </p:sp>
      <p:sp>
        <p:nvSpPr>
          <p:cNvPr id="4" name="矩形 3"/>
          <p:cNvSpPr/>
          <p:nvPr/>
        </p:nvSpPr>
        <p:spPr>
          <a:xfrm>
            <a:off x="467544" y="6387584"/>
            <a:ext cx="1688989" cy="338554"/>
          </a:xfrm>
          <a:prstGeom prst="rect">
            <a:avLst/>
          </a:prstGeom>
        </p:spPr>
        <p:txBody>
          <a:bodyPr wrap="none">
            <a:spAutoFit/>
          </a:bodyPr>
          <a:lstStyle/>
          <a:p>
            <a:r>
              <a:rPr lang="en-US" altLang="zh-CN" sz="1600" dirty="0"/>
              <a:t>arXiv:1111.0507 </a:t>
            </a:r>
            <a:endParaRPr lang="zh-CN" altLang="en-US" sz="1600" dirty="0"/>
          </a:p>
        </p:txBody>
      </p:sp>
    </p:spTree>
    <p:extLst>
      <p:ext uri="{BB962C8B-B14F-4D97-AF65-F5344CB8AC3E}">
        <p14:creationId xmlns:p14="http://schemas.microsoft.com/office/powerpoint/2010/main" val="3747046933"/>
      </p:ext>
    </p:extLst>
  </p:cSld>
  <p:clrMapOvr>
    <a:masterClrMapping/>
  </p:clrMapOvr>
  <p:transition spd="slow" advClick="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宇宙中的粒子</a:t>
            </a:r>
          </a:p>
        </p:txBody>
      </p:sp>
      <p:pic>
        <p:nvPicPr>
          <p:cNvPr id="8" name="Picture 7" descr="particle univer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0348" y="974313"/>
            <a:ext cx="3513671" cy="4999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mc:Choice xmlns:a14="http://schemas.microsoft.com/office/drawing/2010/main" Requires="a14">
          <p:sp>
            <p:nvSpPr>
              <p:cNvPr id="9" name="TextBox 26">
                <a:extLst>
                  <a:ext uri="{FF2B5EF4-FFF2-40B4-BE49-F238E27FC236}">
                    <a16:creationId xmlns:a16="http://schemas.microsoft.com/office/drawing/2014/main" id="{3B6FFD2C-C0B6-4FBE-B22C-66D52198B74E}"/>
                  </a:ext>
                </a:extLst>
              </p:cNvPr>
              <p:cNvSpPr txBox="1"/>
              <p:nvPr/>
            </p:nvSpPr>
            <p:spPr>
              <a:xfrm>
                <a:off x="741459" y="1913964"/>
                <a:ext cx="4106894" cy="617285"/>
              </a:xfrm>
              <a:prstGeom prst="rect">
                <a:avLst/>
              </a:prstGeom>
              <a:noFill/>
              <a:ln w="38100">
                <a:solidFill>
                  <a:srgbClr val="FF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1" i="1" smtClean="0">
                              <a:latin typeface="Cambria Math" panose="02040503050406030204" pitchFamily="18" charset="0"/>
                            </a:rPr>
                          </m:ctrlPr>
                        </m:sSubPr>
                        <m:e>
                          <m:r>
                            <a:rPr lang="en-US" sz="1600" b="1" i="1" smtClean="0">
                              <a:latin typeface="Cambria Math"/>
                              <a:ea typeface="Cambria Math"/>
                            </a:rPr>
                            <m:t>𝜼</m:t>
                          </m:r>
                        </m:e>
                        <m:sub>
                          <m:r>
                            <m:rPr>
                              <m:nor/>
                            </m:rPr>
                            <a:rPr lang="en-US" sz="1600" b="1" i="0" smtClean="0">
                              <a:latin typeface="Cambria Math"/>
                            </a:rPr>
                            <m:t>B</m:t>
                          </m:r>
                        </m:sub>
                      </m:sSub>
                      <m:r>
                        <a:rPr lang="en-US" sz="1600" b="1" i="1" smtClean="0">
                          <a:latin typeface="Cambria Math"/>
                          <a:ea typeface="Cambria Math"/>
                        </a:rPr>
                        <m:t>≡</m:t>
                      </m:r>
                      <m:f>
                        <m:fPr>
                          <m:ctrlPr>
                            <a:rPr lang="en-US" sz="1600" b="1" i="1" smtClean="0">
                              <a:latin typeface="Cambria Math" panose="02040503050406030204" pitchFamily="18" charset="0"/>
                            </a:rPr>
                          </m:ctrlPr>
                        </m:fPr>
                        <m:num>
                          <m:sSub>
                            <m:sSubPr>
                              <m:ctrlPr>
                                <a:rPr lang="en-US" sz="1600" b="1" i="1" smtClean="0">
                                  <a:latin typeface="Cambria Math" panose="02040503050406030204" pitchFamily="18" charset="0"/>
                                </a:rPr>
                              </m:ctrlPr>
                            </m:sSubPr>
                            <m:e>
                              <m:r>
                                <a:rPr lang="en-US" sz="1600" b="1" i="1" smtClean="0">
                                  <a:latin typeface="Cambria Math"/>
                                </a:rPr>
                                <m:t>𝒏</m:t>
                              </m:r>
                            </m:e>
                            <m:sub>
                              <m:r>
                                <m:rPr>
                                  <m:nor/>
                                </m:rPr>
                                <a:rPr lang="en-US" sz="1600" b="1" i="0" smtClean="0">
                                  <a:latin typeface="Cambria Math"/>
                                </a:rPr>
                                <m:t>b</m:t>
                              </m:r>
                            </m:sub>
                          </m:sSub>
                          <m:r>
                            <a:rPr lang="en-US" sz="1600" b="1" i="1" smtClean="0">
                              <a:latin typeface="Cambria Math"/>
                            </a:rPr>
                            <m:t>−</m:t>
                          </m:r>
                          <m:sSub>
                            <m:sSubPr>
                              <m:ctrlPr>
                                <a:rPr lang="en-US" sz="1600" b="1" i="1" smtClean="0">
                                  <a:latin typeface="Cambria Math" panose="02040503050406030204" pitchFamily="18" charset="0"/>
                                </a:rPr>
                              </m:ctrlPr>
                            </m:sSubPr>
                            <m:e>
                              <m:r>
                                <a:rPr lang="en-US" sz="1600" b="1" i="1" smtClean="0">
                                  <a:latin typeface="Cambria Math"/>
                                </a:rPr>
                                <m:t>𝒏</m:t>
                              </m:r>
                            </m:e>
                            <m:sub>
                              <m:acc>
                                <m:accPr>
                                  <m:chr m:val="̅"/>
                                  <m:ctrlPr>
                                    <a:rPr lang="en-US" sz="1600" b="1" i="1" smtClean="0">
                                      <a:latin typeface="Cambria Math" panose="02040503050406030204" pitchFamily="18" charset="0"/>
                                    </a:rPr>
                                  </m:ctrlPr>
                                </m:accPr>
                                <m:e>
                                  <m:r>
                                    <m:rPr>
                                      <m:nor/>
                                    </m:rPr>
                                    <a:rPr lang="en-US" sz="1600" b="1" i="0" smtClean="0">
                                      <a:latin typeface="Cambria Math"/>
                                    </a:rPr>
                                    <m:t>b</m:t>
                                  </m:r>
                                </m:e>
                              </m:acc>
                            </m:sub>
                          </m:sSub>
                        </m:num>
                        <m:den>
                          <m:sSub>
                            <m:sSubPr>
                              <m:ctrlPr>
                                <a:rPr lang="en-US" sz="1600" b="1" i="1" smtClean="0">
                                  <a:latin typeface="Cambria Math" panose="02040503050406030204" pitchFamily="18" charset="0"/>
                                </a:rPr>
                              </m:ctrlPr>
                            </m:sSubPr>
                            <m:e>
                              <m:r>
                                <a:rPr lang="en-US" sz="1600" b="1" i="1" smtClean="0">
                                  <a:latin typeface="Cambria Math"/>
                                </a:rPr>
                                <m:t>𝒏</m:t>
                              </m:r>
                            </m:e>
                            <m:sub>
                              <m:r>
                                <a:rPr lang="en-US" sz="1600" b="1" i="1" smtClean="0">
                                  <a:latin typeface="Cambria Math"/>
                                  <a:ea typeface="Cambria Math"/>
                                </a:rPr>
                                <m:t>𝜸</m:t>
                              </m:r>
                            </m:sub>
                          </m:sSub>
                        </m:den>
                      </m:f>
                      <m:r>
                        <a:rPr lang="en-US" sz="1600" b="1" i="1" smtClean="0">
                          <a:latin typeface="Cambria Math"/>
                        </a:rPr>
                        <m:t>=(</m:t>
                      </m:r>
                      <m:r>
                        <a:rPr lang="en-US" sz="1600" b="1" i="1" smtClean="0">
                          <a:latin typeface="Cambria Math"/>
                        </a:rPr>
                        <m:t>𝟔</m:t>
                      </m:r>
                      <m:r>
                        <a:rPr lang="en-US" sz="1600" b="1" i="1" smtClean="0">
                          <a:latin typeface="Cambria Math"/>
                        </a:rPr>
                        <m:t>.</m:t>
                      </m:r>
                      <m:r>
                        <a:rPr lang="en-US" sz="1600" b="1" i="1" smtClean="0">
                          <a:latin typeface="Cambria Math"/>
                        </a:rPr>
                        <m:t>𝟎𝟔𝟓</m:t>
                      </m:r>
                      <m:r>
                        <a:rPr lang="en-US" sz="1600" b="1" i="1" smtClean="0">
                          <a:latin typeface="Cambria Math"/>
                          <a:ea typeface="Cambria Math"/>
                        </a:rPr>
                        <m:t>±</m:t>
                      </m:r>
                      <m:r>
                        <a:rPr lang="en-US" sz="1600" b="1" i="1" smtClean="0">
                          <a:latin typeface="Cambria Math"/>
                          <a:ea typeface="Cambria Math"/>
                        </a:rPr>
                        <m:t>𝟎</m:t>
                      </m:r>
                      <m:r>
                        <a:rPr lang="en-US" sz="1600" b="1" i="1" smtClean="0">
                          <a:latin typeface="Cambria Math"/>
                          <a:ea typeface="Cambria Math"/>
                        </a:rPr>
                        <m:t>.</m:t>
                      </m:r>
                      <m:r>
                        <a:rPr lang="en-US" sz="1600" b="1" i="1" smtClean="0">
                          <a:latin typeface="Cambria Math"/>
                          <a:ea typeface="Cambria Math"/>
                        </a:rPr>
                        <m:t>𝟎𝟗𝟎</m:t>
                      </m:r>
                      <m:r>
                        <a:rPr lang="en-US" sz="1600" b="1" i="1" smtClean="0">
                          <a:latin typeface="Cambria Math"/>
                        </a:rPr>
                        <m:t>)</m:t>
                      </m:r>
                      <m:r>
                        <a:rPr lang="en-US" sz="1600" b="1" i="1" smtClean="0">
                          <a:latin typeface="Cambria Math"/>
                          <a:ea typeface="Cambria Math"/>
                        </a:rPr>
                        <m:t>×</m:t>
                      </m:r>
                      <m:sSup>
                        <m:sSupPr>
                          <m:ctrlPr>
                            <a:rPr lang="en-US" sz="1600" b="1" i="1" smtClean="0">
                              <a:latin typeface="Cambria Math" panose="02040503050406030204" pitchFamily="18" charset="0"/>
                              <a:ea typeface="Cambria Math"/>
                            </a:rPr>
                          </m:ctrlPr>
                        </m:sSupPr>
                        <m:e>
                          <m:r>
                            <a:rPr lang="en-US" sz="1600" b="1" i="1" smtClean="0">
                              <a:latin typeface="Cambria Math"/>
                              <a:ea typeface="Cambria Math"/>
                            </a:rPr>
                            <m:t>𝟏𝟎</m:t>
                          </m:r>
                        </m:e>
                        <m:sup>
                          <m:r>
                            <a:rPr lang="en-US" sz="1600" b="1" i="1" smtClean="0">
                              <a:latin typeface="Cambria Math"/>
                              <a:ea typeface="Cambria Math"/>
                            </a:rPr>
                            <m:t>−</m:t>
                          </m:r>
                          <m:r>
                            <a:rPr lang="en-US" sz="1600" b="1" i="1" smtClean="0">
                              <a:latin typeface="Cambria Math"/>
                              <a:ea typeface="Cambria Math"/>
                            </a:rPr>
                            <m:t>𝟏𝟎</m:t>
                          </m:r>
                        </m:sup>
                      </m:sSup>
                    </m:oMath>
                  </m:oMathPara>
                </a14:m>
                <a:endParaRPr lang="en-US" sz="1600" b="1" dirty="0"/>
              </a:p>
            </p:txBody>
          </p:sp>
        </mc:Choice>
        <mc:Fallback>
          <p:sp>
            <p:nvSpPr>
              <p:cNvPr id="9" name="TextBox 26">
                <a:extLst>
                  <a:ext uri="{FF2B5EF4-FFF2-40B4-BE49-F238E27FC236}">
                    <a16:creationId xmlns:a16="http://schemas.microsoft.com/office/drawing/2014/main" id="{3B6FFD2C-C0B6-4FBE-B22C-66D52198B74E}"/>
                  </a:ext>
                </a:extLst>
              </p:cNvPr>
              <p:cNvSpPr txBox="1">
                <a:spLocks noRot="1" noChangeAspect="1" noMove="1" noResize="1" noEditPoints="1" noAdjustHandles="1" noChangeArrowheads="1" noChangeShapeType="1" noTextEdit="1"/>
              </p:cNvSpPr>
              <p:nvPr/>
            </p:nvSpPr>
            <p:spPr>
              <a:xfrm>
                <a:off x="741459" y="1913964"/>
                <a:ext cx="4106894" cy="617285"/>
              </a:xfrm>
              <a:prstGeom prst="rect">
                <a:avLst/>
              </a:prstGeom>
              <a:blipFill>
                <a:blip r:embed="rId3"/>
                <a:stretch>
                  <a:fillRect/>
                </a:stretch>
              </a:blipFill>
              <a:ln w="38100">
                <a:solidFill>
                  <a:srgbClr val="FF0000"/>
                </a:solidFill>
              </a:ln>
            </p:spPr>
            <p:txBody>
              <a:bodyPr/>
              <a:lstStyle/>
              <a:p>
                <a:r>
                  <a:rPr lang="zh-CN" altLang="en-US">
                    <a:noFill/>
                  </a:rPr>
                  <a:t> </a:t>
                </a:r>
              </a:p>
            </p:txBody>
          </p:sp>
        </mc:Fallback>
      </mc:AlternateContent>
      <p:sp>
        <p:nvSpPr>
          <p:cNvPr id="11" name="文本框 18">
            <a:extLst>
              <a:ext uri="{FF2B5EF4-FFF2-40B4-BE49-F238E27FC236}">
                <a16:creationId xmlns:a16="http://schemas.microsoft.com/office/drawing/2014/main" id="{54B6FDD3-6694-40B7-A432-41A25C519B8E}"/>
              </a:ext>
            </a:extLst>
          </p:cNvPr>
          <p:cNvSpPr txBox="1"/>
          <p:nvPr/>
        </p:nvSpPr>
        <p:spPr>
          <a:xfrm>
            <a:off x="495976" y="1071463"/>
            <a:ext cx="4597860" cy="707886"/>
          </a:xfrm>
          <a:prstGeom prst="rect">
            <a:avLst/>
          </a:prstGeom>
          <a:noFill/>
        </p:spPr>
        <p:txBody>
          <a:bodyPr wrap="square" rtlCol="0">
            <a:spAutoFit/>
          </a:bodyPr>
          <a:lstStyle/>
          <a:p>
            <a:r>
              <a:rPr lang="zh-CN" altLang="en-US" sz="2000" b="1" dirty="0">
                <a:latin typeface="微软雅黑" panose="020B0503020204020204" pitchFamily="34" charset="-122"/>
                <a:ea typeface="微软雅黑" panose="020B0503020204020204" pitchFamily="34" charset="-122"/>
                <a:cs typeface="Aharoni" panose="02010803020104030203" pitchFamily="2" charset="-79"/>
              </a:rPr>
              <a:t>宇宙学观测表明，今天重子数与光子数密度的比例为</a:t>
            </a:r>
          </a:p>
        </p:txBody>
      </p:sp>
      <p:sp>
        <p:nvSpPr>
          <p:cNvPr id="12" name="文本框 18">
            <a:extLst>
              <a:ext uri="{FF2B5EF4-FFF2-40B4-BE49-F238E27FC236}">
                <a16:creationId xmlns:a16="http://schemas.microsoft.com/office/drawing/2014/main" id="{51EBA832-D8D9-4890-A840-87F3D83E764B}"/>
              </a:ext>
            </a:extLst>
          </p:cNvPr>
          <p:cNvSpPr txBox="1"/>
          <p:nvPr/>
        </p:nvSpPr>
        <p:spPr>
          <a:xfrm>
            <a:off x="521836" y="2747273"/>
            <a:ext cx="4597860" cy="707886"/>
          </a:xfrm>
          <a:prstGeom prst="rect">
            <a:avLst/>
          </a:prstGeom>
          <a:noFill/>
        </p:spPr>
        <p:txBody>
          <a:bodyPr wrap="square" rtlCol="0">
            <a:spAutoFit/>
          </a:bodyPr>
          <a:lstStyle/>
          <a:p>
            <a:r>
              <a:rPr lang="zh-CN" altLang="en-US" sz="2000" b="1" dirty="0">
                <a:latin typeface="微软雅黑" panose="020B0503020204020204" pitchFamily="34" charset="-122"/>
                <a:ea typeface="微软雅黑" panose="020B0503020204020204" pitchFamily="34" charset="-122"/>
                <a:cs typeface="Aharoni" panose="02010803020104030203" pitchFamily="2" charset="-79"/>
              </a:rPr>
              <a:t>宇宙早期温度极高，带正重子数的夸克、负重子数的反夸克和光子的数量相当</a:t>
            </a:r>
          </a:p>
        </p:txBody>
      </p:sp>
      <p:sp>
        <p:nvSpPr>
          <p:cNvPr id="13" name="文本框 18">
            <a:extLst>
              <a:ext uri="{FF2B5EF4-FFF2-40B4-BE49-F238E27FC236}">
                <a16:creationId xmlns:a16="http://schemas.microsoft.com/office/drawing/2014/main" id="{CB4DD495-A774-4A71-919C-7E536D2E6664}"/>
              </a:ext>
            </a:extLst>
          </p:cNvPr>
          <p:cNvSpPr txBox="1"/>
          <p:nvPr/>
        </p:nvSpPr>
        <p:spPr>
          <a:xfrm>
            <a:off x="741459" y="3899401"/>
            <a:ext cx="2053447" cy="400110"/>
          </a:xfrm>
          <a:prstGeom prst="rect">
            <a:avLst/>
          </a:prstGeom>
          <a:solidFill>
            <a:srgbClr val="0000FF"/>
          </a:solidFill>
        </p:spPr>
        <p:txBody>
          <a:bodyPr wrap="square" rtlCol="0">
            <a:spAutoFit/>
          </a:bodyPr>
          <a:lstStyle/>
          <a:p>
            <a:r>
              <a:rPr lang="en-US" altLang="zh-CN" sz="2000" b="1" dirty="0">
                <a:solidFill>
                  <a:srgbClr val="FFFF00"/>
                </a:solidFill>
                <a:latin typeface="微软雅黑" panose="020B0503020204020204" pitchFamily="34" charset="-122"/>
                <a:ea typeface="微软雅黑" panose="020B0503020204020204" pitchFamily="34" charset="-122"/>
                <a:cs typeface="Aharoni" panose="02010803020104030203" pitchFamily="2" charset="-79"/>
              </a:rPr>
              <a:t>1 000 000 001</a:t>
            </a:r>
            <a:endParaRPr lang="zh-CN" altLang="en-US" sz="2000" b="1" dirty="0">
              <a:solidFill>
                <a:srgbClr val="FFFF00"/>
              </a:solidFill>
              <a:latin typeface="微软雅黑" panose="020B0503020204020204" pitchFamily="34" charset="-122"/>
              <a:ea typeface="微软雅黑" panose="020B0503020204020204" pitchFamily="34" charset="-122"/>
              <a:cs typeface="Aharoni" panose="02010803020104030203" pitchFamily="2" charset="-79"/>
            </a:endParaRPr>
          </a:p>
        </p:txBody>
      </p:sp>
      <p:sp>
        <p:nvSpPr>
          <p:cNvPr id="14" name="文本框 18">
            <a:extLst>
              <a:ext uri="{FF2B5EF4-FFF2-40B4-BE49-F238E27FC236}">
                <a16:creationId xmlns:a16="http://schemas.microsoft.com/office/drawing/2014/main" id="{03AF15D3-A95B-46B5-B181-4FAC59855BFE}"/>
              </a:ext>
            </a:extLst>
          </p:cNvPr>
          <p:cNvSpPr txBox="1"/>
          <p:nvPr/>
        </p:nvSpPr>
        <p:spPr>
          <a:xfrm>
            <a:off x="2887186" y="3897472"/>
            <a:ext cx="2053447" cy="400110"/>
          </a:xfrm>
          <a:prstGeom prst="rect">
            <a:avLst/>
          </a:prstGeom>
          <a:solidFill>
            <a:srgbClr val="008000"/>
          </a:solidFill>
        </p:spPr>
        <p:txBody>
          <a:bodyPr wrap="square" rtlCol="0">
            <a:spAutoFit/>
          </a:bodyPr>
          <a:lstStyle/>
          <a:p>
            <a:r>
              <a:rPr lang="en-US" altLang="zh-CN" sz="2000" b="1" dirty="0">
                <a:solidFill>
                  <a:srgbClr val="FFFF00"/>
                </a:solidFill>
                <a:latin typeface="微软雅黑" panose="020B0503020204020204" pitchFamily="34" charset="-122"/>
                <a:ea typeface="微软雅黑" panose="020B0503020204020204" pitchFamily="34" charset="-122"/>
                <a:cs typeface="Aharoni" panose="02010803020104030203" pitchFamily="2" charset="-79"/>
              </a:rPr>
              <a:t>1 000 000 000</a:t>
            </a:r>
            <a:endParaRPr lang="zh-CN" altLang="en-US" sz="2000" b="1" dirty="0">
              <a:solidFill>
                <a:srgbClr val="FFFF00"/>
              </a:solidFill>
              <a:latin typeface="微软雅黑" panose="020B0503020204020204" pitchFamily="34" charset="-122"/>
              <a:ea typeface="微软雅黑" panose="020B0503020204020204" pitchFamily="34" charset="-122"/>
              <a:cs typeface="Aharoni" panose="02010803020104030203" pitchFamily="2" charset="-79"/>
            </a:endParaRPr>
          </a:p>
        </p:txBody>
      </p:sp>
      <p:sp>
        <p:nvSpPr>
          <p:cNvPr id="15" name="矩形 14">
            <a:extLst>
              <a:ext uri="{FF2B5EF4-FFF2-40B4-BE49-F238E27FC236}">
                <a16:creationId xmlns:a16="http://schemas.microsoft.com/office/drawing/2014/main" id="{7D448A3F-D4C4-4C97-BF9E-79BD79F772FD}"/>
              </a:ext>
            </a:extLst>
          </p:cNvPr>
          <p:cNvSpPr/>
          <p:nvPr/>
        </p:nvSpPr>
        <p:spPr>
          <a:xfrm>
            <a:off x="1418382" y="3539361"/>
            <a:ext cx="877163" cy="369332"/>
          </a:xfrm>
          <a:prstGeom prst="rect">
            <a:avLst/>
          </a:prstGeom>
        </p:spPr>
        <p:txBody>
          <a:bodyPr wrap="none">
            <a:spAutoFit/>
          </a:bodyPr>
          <a:lstStyle/>
          <a:p>
            <a:r>
              <a:rPr lang="zh-CN" altLang="en-US" b="1" dirty="0">
                <a:solidFill>
                  <a:srgbClr val="0000FF"/>
                </a:solidFill>
                <a:latin typeface="微软雅黑" panose="020B0503020204020204" pitchFamily="34" charset="-122"/>
                <a:ea typeface="微软雅黑" panose="020B0503020204020204" pitchFamily="34" charset="-122"/>
                <a:cs typeface="Aharoni" panose="02010803020104030203" pitchFamily="2" charset="-79"/>
              </a:rPr>
              <a:t>正物质</a:t>
            </a:r>
            <a:endParaRPr lang="en-US" dirty="0">
              <a:solidFill>
                <a:srgbClr val="0000FF"/>
              </a:solidFill>
            </a:endParaRPr>
          </a:p>
        </p:txBody>
      </p:sp>
      <p:sp>
        <p:nvSpPr>
          <p:cNvPr id="16" name="矩形 15">
            <a:extLst>
              <a:ext uri="{FF2B5EF4-FFF2-40B4-BE49-F238E27FC236}">
                <a16:creationId xmlns:a16="http://schemas.microsoft.com/office/drawing/2014/main" id="{8AEA97EA-EE20-451F-8B3C-E25AE2B338AD}"/>
              </a:ext>
            </a:extLst>
          </p:cNvPr>
          <p:cNvSpPr/>
          <p:nvPr/>
        </p:nvSpPr>
        <p:spPr>
          <a:xfrm>
            <a:off x="3475327" y="3541309"/>
            <a:ext cx="877163" cy="369332"/>
          </a:xfrm>
          <a:prstGeom prst="rect">
            <a:avLst/>
          </a:prstGeom>
          <a:noFill/>
        </p:spPr>
        <p:txBody>
          <a:bodyPr wrap="none">
            <a:spAutoFit/>
          </a:bodyPr>
          <a:lstStyle/>
          <a:p>
            <a:r>
              <a:rPr lang="zh-CN" altLang="en-US" b="1" dirty="0">
                <a:solidFill>
                  <a:srgbClr val="008000"/>
                </a:solidFill>
                <a:latin typeface="微软雅黑" panose="020B0503020204020204" pitchFamily="34" charset="-122"/>
                <a:ea typeface="微软雅黑" panose="020B0503020204020204" pitchFamily="34" charset="-122"/>
                <a:cs typeface="Aharoni" panose="02010803020104030203" pitchFamily="2" charset="-79"/>
              </a:rPr>
              <a:t>反物质</a:t>
            </a:r>
            <a:endParaRPr lang="en-US" dirty="0">
              <a:solidFill>
                <a:srgbClr val="008000"/>
              </a:solidFill>
            </a:endParaRPr>
          </a:p>
        </p:txBody>
      </p:sp>
      <p:sp>
        <p:nvSpPr>
          <p:cNvPr id="17" name="文本框 18">
            <a:extLst>
              <a:ext uri="{FF2B5EF4-FFF2-40B4-BE49-F238E27FC236}">
                <a16:creationId xmlns:a16="http://schemas.microsoft.com/office/drawing/2014/main" id="{EA28D1A3-C884-42EE-8CC6-BE5E144CDFF2}"/>
              </a:ext>
            </a:extLst>
          </p:cNvPr>
          <p:cNvSpPr txBox="1"/>
          <p:nvPr/>
        </p:nvSpPr>
        <p:spPr>
          <a:xfrm>
            <a:off x="532488" y="4403457"/>
            <a:ext cx="4597860" cy="707886"/>
          </a:xfrm>
          <a:prstGeom prst="rect">
            <a:avLst/>
          </a:prstGeom>
          <a:noFill/>
        </p:spPr>
        <p:txBody>
          <a:bodyPr wrap="square" rtlCol="0">
            <a:spAutoFit/>
          </a:bodyPr>
          <a:lstStyle/>
          <a:p>
            <a:r>
              <a:rPr lang="zh-CN" altLang="en-US" sz="2000" b="1" dirty="0">
                <a:latin typeface="微软雅黑" panose="020B0503020204020204" pitchFamily="34" charset="-122"/>
                <a:ea typeface="微软雅黑" panose="020B0503020204020204" pitchFamily="34" charset="-122"/>
                <a:cs typeface="Aharoni" panose="02010803020104030203" pitchFamily="2" charset="-79"/>
              </a:rPr>
              <a:t>随着宇宙温度降低，正反物质湮灭，演化到今天仅留下物质，反物质消失了！</a:t>
            </a:r>
          </a:p>
        </p:txBody>
      </p:sp>
      <p:sp>
        <p:nvSpPr>
          <p:cNvPr id="18" name="文本框 18">
            <a:extLst>
              <a:ext uri="{FF2B5EF4-FFF2-40B4-BE49-F238E27FC236}">
                <a16:creationId xmlns:a16="http://schemas.microsoft.com/office/drawing/2014/main" id="{36BD89A7-928A-4829-B80C-1E269D008802}"/>
              </a:ext>
            </a:extLst>
          </p:cNvPr>
          <p:cNvSpPr txBox="1"/>
          <p:nvPr/>
        </p:nvSpPr>
        <p:spPr>
          <a:xfrm>
            <a:off x="737860" y="5483577"/>
            <a:ext cx="2053447" cy="400110"/>
          </a:xfrm>
          <a:prstGeom prst="rect">
            <a:avLst/>
          </a:prstGeom>
          <a:solidFill>
            <a:srgbClr val="0000FF"/>
          </a:solidFill>
        </p:spPr>
        <p:txBody>
          <a:bodyPr wrap="square" rtlCol="0">
            <a:spAutoFit/>
          </a:bodyPr>
          <a:lstStyle/>
          <a:p>
            <a:pPr algn="ctr"/>
            <a:r>
              <a:rPr lang="en-US" altLang="zh-CN" sz="2000" b="1" dirty="0">
                <a:solidFill>
                  <a:srgbClr val="FFFF00"/>
                </a:solidFill>
                <a:latin typeface="微软雅黑" panose="020B0503020204020204" pitchFamily="34" charset="-122"/>
                <a:ea typeface="微软雅黑" panose="020B0503020204020204" pitchFamily="34" charset="-122"/>
                <a:cs typeface="Aharoni" panose="02010803020104030203" pitchFamily="2" charset="-79"/>
              </a:rPr>
              <a:t>1</a:t>
            </a:r>
            <a:endParaRPr lang="zh-CN" altLang="en-US" sz="2000" b="1" dirty="0">
              <a:solidFill>
                <a:srgbClr val="FFFF00"/>
              </a:solidFill>
              <a:latin typeface="微软雅黑" panose="020B0503020204020204" pitchFamily="34" charset="-122"/>
              <a:ea typeface="微软雅黑" panose="020B0503020204020204" pitchFamily="34" charset="-122"/>
              <a:cs typeface="Aharoni" panose="02010803020104030203" pitchFamily="2" charset="-79"/>
            </a:endParaRPr>
          </a:p>
        </p:txBody>
      </p:sp>
      <p:sp>
        <p:nvSpPr>
          <p:cNvPr id="19" name="文本框 18">
            <a:extLst>
              <a:ext uri="{FF2B5EF4-FFF2-40B4-BE49-F238E27FC236}">
                <a16:creationId xmlns:a16="http://schemas.microsoft.com/office/drawing/2014/main" id="{9B5B5679-0F67-4F15-8956-5AD9944763F3}"/>
              </a:ext>
            </a:extLst>
          </p:cNvPr>
          <p:cNvSpPr txBox="1"/>
          <p:nvPr/>
        </p:nvSpPr>
        <p:spPr>
          <a:xfrm>
            <a:off x="2883587" y="5481648"/>
            <a:ext cx="2053447" cy="400110"/>
          </a:xfrm>
          <a:prstGeom prst="rect">
            <a:avLst/>
          </a:prstGeom>
          <a:solidFill>
            <a:srgbClr val="008000"/>
          </a:solidFill>
        </p:spPr>
        <p:txBody>
          <a:bodyPr wrap="square" rtlCol="0">
            <a:spAutoFit/>
          </a:bodyPr>
          <a:lstStyle/>
          <a:p>
            <a:pPr algn="ctr"/>
            <a:r>
              <a:rPr lang="en-US" altLang="zh-CN" sz="2000" b="1" dirty="0">
                <a:solidFill>
                  <a:srgbClr val="FFFF00"/>
                </a:solidFill>
                <a:latin typeface="微软雅黑" panose="020B0503020204020204" pitchFamily="34" charset="-122"/>
                <a:ea typeface="微软雅黑" panose="020B0503020204020204" pitchFamily="34" charset="-122"/>
                <a:cs typeface="Aharoni" panose="02010803020104030203" pitchFamily="2" charset="-79"/>
              </a:rPr>
              <a:t>0</a:t>
            </a:r>
            <a:endParaRPr lang="zh-CN" altLang="en-US" sz="2000" b="1" dirty="0">
              <a:solidFill>
                <a:srgbClr val="FFFF00"/>
              </a:solidFill>
              <a:latin typeface="微软雅黑" panose="020B0503020204020204" pitchFamily="34" charset="-122"/>
              <a:ea typeface="微软雅黑" panose="020B0503020204020204" pitchFamily="34" charset="-122"/>
              <a:cs typeface="Aharoni" panose="02010803020104030203" pitchFamily="2" charset="-79"/>
            </a:endParaRPr>
          </a:p>
        </p:txBody>
      </p:sp>
      <p:sp>
        <p:nvSpPr>
          <p:cNvPr id="20" name="矩形 19">
            <a:extLst>
              <a:ext uri="{FF2B5EF4-FFF2-40B4-BE49-F238E27FC236}">
                <a16:creationId xmlns:a16="http://schemas.microsoft.com/office/drawing/2014/main" id="{98900A8E-6AFC-406F-8A19-E9653C08E4FC}"/>
              </a:ext>
            </a:extLst>
          </p:cNvPr>
          <p:cNvSpPr/>
          <p:nvPr/>
        </p:nvSpPr>
        <p:spPr>
          <a:xfrm>
            <a:off x="1414783" y="5123537"/>
            <a:ext cx="877163" cy="369332"/>
          </a:xfrm>
          <a:prstGeom prst="rect">
            <a:avLst/>
          </a:prstGeom>
        </p:spPr>
        <p:txBody>
          <a:bodyPr wrap="none">
            <a:spAutoFit/>
          </a:bodyPr>
          <a:lstStyle/>
          <a:p>
            <a:r>
              <a:rPr lang="zh-CN" altLang="en-US" b="1" dirty="0">
                <a:solidFill>
                  <a:srgbClr val="0000FF"/>
                </a:solidFill>
                <a:latin typeface="微软雅黑" panose="020B0503020204020204" pitchFamily="34" charset="-122"/>
                <a:ea typeface="微软雅黑" panose="020B0503020204020204" pitchFamily="34" charset="-122"/>
                <a:cs typeface="Aharoni" panose="02010803020104030203" pitchFamily="2" charset="-79"/>
              </a:rPr>
              <a:t>正物质</a:t>
            </a:r>
            <a:endParaRPr lang="en-US" dirty="0">
              <a:solidFill>
                <a:srgbClr val="0000FF"/>
              </a:solidFill>
            </a:endParaRPr>
          </a:p>
        </p:txBody>
      </p:sp>
      <p:sp>
        <p:nvSpPr>
          <p:cNvPr id="21" name="矩形 20">
            <a:extLst>
              <a:ext uri="{FF2B5EF4-FFF2-40B4-BE49-F238E27FC236}">
                <a16:creationId xmlns:a16="http://schemas.microsoft.com/office/drawing/2014/main" id="{D5250DB6-AF55-4288-97C2-47F2EE572BB2}"/>
              </a:ext>
            </a:extLst>
          </p:cNvPr>
          <p:cNvSpPr/>
          <p:nvPr/>
        </p:nvSpPr>
        <p:spPr>
          <a:xfrm>
            <a:off x="3471728" y="5125485"/>
            <a:ext cx="877163" cy="369332"/>
          </a:xfrm>
          <a:prstGeom prst="rect">
            <a:avLst/>
          </a:prstGeom>
          <a:noFill/>
        </p:spPr>
        <p:txBody>
          <a:bodyPr wrap="none">
            <a:spAutoFit/>
          </a:bodyPr>
          <a:lstStyle/>
          <a:p>
            <a:r>
              <a:rPr lang="zh-CN" altLang="en-US" b="1" dirty="0">
                <a:solidFill>
                  <a:srgbClr val="008000"/>
                </a:solidFill>
                <a:latin typeface="微软雅黑" panose="020B0503020204020204" pitchFamily="34" charset="-122"/>
                <a:ea typeface="微软雅黑" panose="020B0503020204020204" pitchFamily="34" charset="-122"/>
                <a:cs typeface="Aharoni" panose="02010803020104030203" pitchFamily="2" charset="-79"/>
              </a:rPr>
              <a:t>反物质</a:t>
            </a:r>
            <a:endParaRPr lang="en-US" dirty="0">
              <a:solidFill>
                <a:srgbClr val="008000"/>
              </a:solidFill>
            </a:endParaRPr>
          </a:p>
        </p:txBody>
      </p:sp>
      <p:sp>
        <p:nvSpPr>
          <p:cNvPr id="6" name="文本框 5">
            <a:extLst>
              <a:ext uri="{FF2B5EF4-FFF2-40B4-BE49-F238E27FC236}">
                <a16:creationId xmlns:a16="http://schemas.microsoft.com/office/drawing/2014/main" id="{604D615D-C7DA-45C6-8210-C992F8E0C74F}"/>
              </a:ext>
            </a:extLst>
          </p:cNvPr>
          <p:cNvSpPr txBox="1"/>
          <p:nvPr/>
        </p:nvSpPr>
        <p:spPr>
          <a:xfrm>
            <a:off x="1273903" y="6195880"/>
            <a:ext cx="6758264" cy="461665"/>
          </a:xfrm>
          <a:prstGeom prst="rect">
            <a:avLst/>
          </a:prstGeom>
          <a:noFill/>
        </p:spPr>
        <p:txBody>
          <a:bodyPr wrap="square" rtlCol="0">
            <a:spAutoFit/>
          </a:bodyPr>
          <a:lstStyle/>
          <a:p>
            <a:r>
              <a:rPr lang="zh-CN" altLang="en-US" sz="2400" b="1" dirty="0">
                <a:solidFill>
                  <a:srgbClr val="FF0000"/>
                </a:solidFill>
                <a:latin typeface="微软雅黑" panose="020B0503020204020204" pitchFamily="34" charset="-122"/>
                <a:ea typeface="微软雅黑" panose="020B0503020204020204" pitchFamily="34" charset="-122"/>
              </a:rPr>
              <a:t>宇宙早期正反物质微小的不对称 </a:t>
            </a:r>
            <a:r>
              <a:rPr lang="en-US" altLang="zh-CN" sz="2400" b="1" dirty="0">
                <a:solidFill>
                  <a:srgbClr val="FF0000"/>
                </a:solidFill>
                <a:latin typeface="微软雅黑" panose="020B0503020204020204" pitchFamily="34" charset="-122"/>
                <a:ea typeface="微软雅黑" panose="020B0503020204020204" pitchFamily="34" charset="-122"/>
                <a:sym typeface="Wingdings" panose="05000000000000000000" pitchFamily="2" charset="2"/>
              </a:rPr>
              <a:t> </a:t>
            </a:r>
            <a:r>
              <a:rPr lang="zh-CN" altLang="en-US" sz="2400" b="1" dirty="0">
                <a:solidFill>
                  <a:srgbClr val="FF0000"/>
                </a:solidFill>
                <a:latin typeface="微软雅黑" panose="020B0503020204020204" pitchFamily="34" charset="-122"/>
                <a:ea typeface="微软雅黑" panose="020B0503020204020204" pitchFamily="34" charset="-122"/>
                <a:sym typeface="Wingdings" panose="05000000000000000000" pitchFamily="2" charset="2"/>
              </a:rPr>
              <a:t>正物质世界</a:t>
            </a:r>
            <a:endParaRPr lang="zh-CN" altLang="en-US" sz="2400" b="1" dirty="0">
              <a:solidFill>
                <a:srgbClr val="FF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385755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0" y="243693"/>
            <a:ext cx="9144000" cy="620874"/>
          </a:xfrm>
        </p:spPr>
        <p:txBody>
          <a:bodyPr>
            <a:normAutofit fontScale="90000"/>
          </a:bodyPr>
          <a:lstStyle/>
          <a:p>
            <a:pPr algn="ctr"/>
            <a:r>
              <a:rPr lang="zh-CN" altLang="en-US" sz="4000" b="1" dirty="0">
                <a:solidFill>
                  <a:srgbClr val="C00000"/>
                </a:solidFill>
                <a:latin typeface="Arial" panose="020B0604020202020204" pitchFamily="34" charset="0"/>
                <a:ea typeface="微软雅黑" panose="020B0503020204020204" pitchFamily="34" charset="-122"/>
              </a:rPr>
              <a:t>区别不同来源的中微子</a:t>
            </a:r>
          </a:p>
        </p:txBody>
      </p:sp>
      <p:sp>
        <p:nvSpPr>
          <p:cNvPr id="5" name="文本占位符 4"/>
          <p:cNvSpPr>
            <a:spLocks noGrp="1"/>
          </p:cNvSpPr>
          <p:nvPr>
            <p:ph type="body" idx="1"/>
          </p:nvPr>
        </p:nvSpPr>
        <p:spPr>
          <a:xfrm>
            <a:off x="5220072" y="929083"/>
            <a:ext cx="3672408" cy="2499917"/>
          </a:xfrm>
        </p:spPr>
        <p:txBody>
          <a:bodyPr>
            <a:normAutofit/>
          </a:bodyPr>
          <a:lstStyle/>
          <a:p>
            <a:pPr>
              <a:spcBef>
                <a:spcPts val="1800"/>
              </a:spcBef>
            </a:pPr>
            <a:r>
              <a:rPr lang="en-US" altLang="zh-CN" sz="2400" dirty="0">
                <a:solidFill>
                  <a:srgbClr val="C00000"/>
                </a:solidFill>
              </a:rPr>
              <a:t>Super-K</a:t>
            </a:r>
            <a:r>
              <a:rPr lang="en-US" altLang="zh-CN" sz="2400" dirty="0"/>
              <a:t>: </a:t>
            </a:r>
            <a:r>
              <a:rPr lang="en-US" altLang="zh-CN" sz="2400" dirty="0">
                <a:solidFill>
                  <a:schemeClr val="accent3">
                    <a:lumMod val="50000"/>
                  </a:schemeClr>
                </a:solidFill>
              </a:rPr>
              <a:t>solar </a:t>
            </a:r>
            <a:r>
              <a:rPr lang="el-GR" altLang="zh-CN" sz="2400" dirty="0">
                <a:solidFill>
                  <a:schemeClr val="accent3">
                    <a:lumMod val="50000"/>
                  </a:schemeClr>
                </a:solidFill>
              </a:rPr>
              <a:t>ν</a:t>
            </a:r>
            <a:r>
              <a:rPr lang="en-US" altLang="zh-CN" sz="2400" dirty="0"/>
              <a:t>,  atm. </a:t>
            </a:r>
            <a:r>
              <a:rPr lang="el-GR" altLang="zh-CN" sz="2400" dirty="0"/>
              <a:t>ν</a:t>
            </a:r>
            <a:r>
              <a:rPr lang="en-US" altLang="zh-CN" sz="2400" dirty="0"/>
              <a:t>, </a:t>
            </a:r>
            <a:r>
              <a:rPr lang="en-US" altLang="zh-CN" sz="2400" dirty="0">
                <a:solidFill>
                  <a:schemeClr val="accent3">
                    <a:lumMod val="50000"/>
                  </a:schemeClr>
                </a:solidFill>
              </a:rPr>
              <a:t>acc. </a:t>
            </a:r>
            <a:r>
              <a:rPr lang="el-GR" altLang="zh-CN" sz="2400" dirty="0">
                <a:solidFill>
                  <a:schemeClr val="accent3">
                    <a:lumMod val="50000"/>
                  </a:schemeClr>
                </a:solidFill>
              </a:rPr>
              <a:t>ν</a:t>
            </a:r>
            <a:r>
              <a:rPr lang="en-US" altLang="zh-CN" sz="2400" dirty="0">
                <a:solidFill>
                  <a:schemeClr val="accent3">
                    <a:lumMod val="50000"/>
                  </a:schemeClr>
                </a:solidFill>
              </a:rPr>
              <a:t> </a:t>
            </a:r>
            <a:r>
              <a:rPr lang="en-US" altLang="zh-CN" sz="2400" dirty="0"/>
              <a:t>from J-</a:t>
            </a:r>
            <a:r>
              <a:rPr lang="en-US" altLang="zh-CN" sz="2400" dirty="0" err="1"/>
              <a:t>Parc</a:t>
            </a:r>
            <a:endParaRPr lang="en-US" altLang="zh-CN" sz="2400" dirty="0"/>
          </a:p>
          <a:p>
            <a:pPr>
              <a:spcBef>
                <a:spcPts val="1800"/>
              </a:spcBef>
            </a:pPr>
            <a:r>
              <a:rPr lang="en-US" altLang="zh-CN" sz="2400" dirty="0">
                <a:solidFill>
                  <a:srgbClr val="C00000"/>
                </a:solidFill>
              </a:rPr>
              <a:t>JUNO</a:t>
            </a:r>
            <a:r>
              <a:rPr lang="en-US" altLang="zh-CN" sz="2400" dirty="0"/>
              <a:t>: </a:t>
            </a:r>
            <a:r>
              <a:rPr lang="en-US" altLang="zh-CN" sz="2400" dirty="0">
                <a:solidFill>
                  <a:schemeClr val="accent3">
                    <a:lumMod val="50000"/>
                  </a:schemeClr>
                </a:solidFill>
              </a:rPr>
              <a:t>reactor </a:t>
            </a:r>
            <a:r>
              <a:rPr lang="el-GR" altLang="zh-CN" sz="2400" dirty="0">
                <a:solidFill>
                  <a:schemeClr val="accent3">
                    <a:lumMod val="50000"/>
                  </a:schemeClr>
                </a:solidFill>
              </a:rPr>
              <a:t>ν</a:t>
            </a:r>
            <a:r>
              <a:rPr lang="en-US" altLang="zh-CN" sz="2400" dirty="0"/>
              <a:t>, geo-</a:t>
            </a:r>
            <a:r>
              <a:rPr lang="el-GR" altLang="zh-CN" sz="2400" dirty="0"/>
              <a:t>ν</a:t>
            </a:r>
            <a:r>
              <a:rPr lang="en-US" altLang="zh-CN" sz="2400" dirty="0"/>
              <a:t>, </a:t>
            </a:r>
            <a:r>
              <a:rPr lang="en-US" altLang="zh-CN" sz="2400" dirty="0">
                <a:solidFill>
                  <a:schemeClr val="accent3">
                    <a:lumMod val="50000"/>
                  </a:schemeClr>
                </a:solidFill>
              </a:rPr>
              <a:t>solar </a:t>
            </a:r>
            <a:r>
              <a:rPr lang="el-GR" altLang="zh-CN" sz="2400" dirty="0">
                <a:solidFill>
                  <a:schemeClr val="accent3">
                    <a:lumMod val="50000"/>
                  </a:schemeClr>
                </a:solidFill>
              </a:rPr>
              <a:t>ν</a:t>
            </a:r>
            <a:r>
              <a:rPr lang="en-US" altLang="zh-CN" sz="2400" dirty="0"/>
              <a:t>, atmospheric </a:t>
            </a:r>
            <a:r>
              <a:rPr lang="el-GR" altLang="zh-CN" sz="2400" dirty="0"/>
              <a:t>ν</a:t>
            </a:r>
            <a:r>
              <a:rPr lang="en-US" altLang="zh-CN" sz="2400" dirty="0"/>
              <a:t>, </a:t>
            </a:r>
            <a:r>
              <a:rPr lang="en-US" altLang="zh-CN" sz="2400" dirty="0">
                <a:solidFill>
                  <a:schemeClr val="accent3">
                    <a:lumMod val="50000"/>
                  </a:schemeClr>
                </a:solidFill>
              </a:rPr>
              <a:t>supernova </a:t>
            </a:r>
            <a:r>
              <a:rPr lang="el-GR" altLang="zh-CN" sz="2400" dirty="0">
                <a:solidFill>
                  <a:schemeClr val="accent3">
                    <a:lumMod val="50000"/>
                  </a:schemeClr>
                </a:solidFill>
              </a:rPr>
              <a:t>ν</a:t>
            </a:r>
            <a:r>
              <a:rPr lang="en-US" altLang="zh-CN" sz="2400" dirty="0"/>
              <a:t>, DSNB</a:t>
            </a:r>
            <a:endParaRPr lang="zh-CN" altLang="en-US" sz="2400" dirty="0"/>
          </a:p>
        </p:txBody>
      </p:sp>
      <p:pic>
        <p:nvPicPr>
          <p:cNvPr id="3" name="内容占位符 5"/>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79512" y="821071"/>
            <a:ext cx="4764373" cy="2967969"/>
          </a:xfrm>
          <a:prstGeom prst="rect">
            <a:avLst/>
          </a:prstGeom>
        </p:spPr>
      </p:pic>
      <p:sp>
        <p:nvSpPr>
          <p:cNvPr id="7" name="文本占位符 4"/>
          <p:cNvSpPr txBox="1">
            <a:spLocks/>
          </p:cNvSpPr>
          <p:nvPr/>
        </p:nvSpPr>
        <p:spPr bwMode="auto">
          <a:xfrm>
            <a:off x="683568" y="4077072"/>
            <a:ext cx="3744416" cy="2648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lnSpcReduction="10000"/>
          </a:bodyPr>
          <a:lstStyle>
            <a:lvl1pPr marL="457200" indent="-457200" algn="l" rtl="0" fontAlgn="base">
              <a:spcBef>
                <a:spcPct val="20000"/>
              </a:spcBef>
              <a:spcAft>
                <a:spcPct val="0"/>
              </a:spcAft>
              <a:buClr>
                <a:srgbClr val="FF9900"/>
              </a:buClr>
              <a:buSzPct val="75000"/>
              <a:buFont typeface="Wingdings" pitchFamily="2" charset="2"/>
              <a:buChar char="u"/>
              <a:defRPr sz="2800" b="1">
                <a:solidFill>
                  <a:srgbClr val="0000CC"/>
                </a:solidFill>
                <a:latin typeface="Times New Roman" pitchFamily="18" charset="0"/>
                <a:ea typeface="+mn-ea"/>
                <a:cs typeface="Times New Roman" pitchFamily="18" charset="0"/>
              </a:defRPr>
            </a:lvl1pPr>
            <a:lvl2pPr marL="914400" indent="-457200" algn="l" rtl="0" fontAlgn="base">
              <a:spcBef>
                <a:spcPct val="20000"/>
              </a:spcBef>
              <a:spcAft>
                <a:spcPct val="0"/>
              </a:spcAft>
              <a:buClr>
                <a:srgbClr val="CC3399"/>
              </a:buClr>
              <a:buFont typeface="Wingdings" pitchFamily="2" charset="2"/>
              <a:buChar char="ð"/>
              <a:defRPr sz="2400" b="1">
                <a:solidFill>
                  <a:srgbClr val="008000"/>
                </a:solidFill>
                <a:latin typeface="Times New Roman" pitchFamily="18" charset="0"/>
                <a:ea typeface="+mn-ea"/>
                <a:cs typeface="Times New Roman" pitchFamily="18" charset="0"/>
              </a:defRPr>
            </a:lvl2pPr>
            <a:lvl3pPr marL="1295400" indent="-381000" algn="l" rtl="0" fontAlgn="base">
              <a:spcBef>
                <a:spcPct val="20000"/>
              </a:spcBef>
              <a:spcAft>
                <a:spcPct val="0"/>
              </a:spcAft>
              <a:buSzPct val="80000"/>
              <a:buFont typeface="Wingdings" pitchFamily="2" charset="2"/>
              <a:buChar char="l"/>
              <a:defRPr sz="2000">
                <a:solidFill>
                  <a:srgbClr val="0000CC"/>
                </a:solidFill>
                <a:latin typeface="Times New Roman" pitchFamily="18" charset="0"/>
                <a:ea typeface="+mn-ea"/>
                <a:cs typeface="Times New Roman" pitchFamily="18" charset="0"/>
              </a:defRPr>
            </a:lvl3pPr>
            <a:lvl4pPr marL="1752600" indent="-381000" algn="l" rtl="0" fontAlgn="base">
              <a:spcBef>
                <a:spcPct val="20000"/>
              </a:spcBef>
              <a:spcAft>
                <a:spcPct val="0"/>
              </a:spcAft>
              <a:buChar char="–"/>
              <a:defRPr sz="2000">
                <a:solidFill>
                  <a:schemeClr val="tx1"/>
                </a:solidFill>
                <a:latin typeface="Times New Roman" pitchFamily="18" charset="0"/>
                <a:ea typeface="+mn-ea"/>
              </a:defRPr>
            </a:lvl4pPr>
            <a:lvl5pPr marL="2209800" indent="-381000" algn="l" rtl="0" fontAlgn="base">
              <a:spcBef>
                <a:spcPct val="20000"/>
              </a:spcBef>
              <a:spcAft>
                <a:spcPct val="0"/>
              </a:spcAft>
              <a:buChar char="»"/>
              <a:defRPr sz="2000">
                <a:solidFill>
                  <a:schemeClr val="tx1"/>
                </a:solidFill>
                <a:latin typeface="Times New Roman" pitchFamily="18" charset="0"/>
                <a:ea typeface="+mn-ea"/>
              </a:defRPr>
            </a:lvl5pPr>
            <a:lvl6pPr marL="2667000" indent="-381000" algn="l" rtl="0" fontAlgn="base">
              <a:spcBef>
                <a:spcPct val="20000"/>
              </a:spcBef>
              <a:spcAft>
                <a:spcPct val="0"/>
              </a:spcAft>
              <a:buChar char="»"/>
              <a:defRPr sz="2000">
                <a:solidFill>
                  <a:schemeClr val="tx1"/>
                </a:solidFill>
                <a:latin typeface="Times New Roman" pitchFamily="18" charset="0"/>
                <a:ea typeface="+mn-ea"/>
              </a:defRPr>
            </a:lvl6pPr>
            <a:lvl7pPr marL="3124200" indent="-381000" algn="l" rtl="0" fontAlgn="base">
              <a:spcBef>
                <a:spcPct val="20000"/>
              </a:spcBef>
              <a:spcAft>
                <a:spcPct val="0"/>
              </a:spcAft>
              <a:buChar char="»"/>
              <a:defRPr sz="2000">
                <a:solidFill>
                  <a:schemeClr val="tx1"/>
                </a:solidFill>
                <a:latin typeface="Times New Roman" pitchFamily="18" charset="0"/>
                <a:ea typeface="+mn-ea"/>
              </a:defRPr>
            </a:lvl7pPr>
            <a:lvl8pPr marL="3581400" indent="-381000" algn="l" rtl="0" fontAlgn="base">
              <a:spcBef>
                <a:spcPct val="20000"/>
              </a:spcBef>
              <a:spcAft>
                <a:spcPct val="0"/>
              </a:spcAft>
              <a:buChar char="»"/>
              <a:defRPr sz="2000">
                <a:solidFill>
                  <a:schemeClr val="tx1"/>
                </a:solidFill>
                <a:latin typeface="Times New Roman" pitchFamily="18" charset="0"/>
                <a:ea typeface="+mn-ea"/>
              </a:defRPr>
            </a:lvl8pPr>
            <a:lvl9pPr marL="4038600" indent="-381000" algn="l" rtl="0" fontAlgn="base">
              <a:spcBef>
                <a:spcPct val="20000"/>
              </a:spcBef>
              <a:spcAft>
                <a:spcPct val="0"/>
              </a:spcAft>
              <a:buChar char="»"/>
              <a:defRPr sz="2000">
                <a:solidFill>
                  <a:schemeClr val="tx1"/>
                </a:solidFill>
                <a:latin typeface="Times New Roman" pitchFamily="18" charset="0"/>
                <a:ea typeface="+mn-ea"/>
              </a:defRPr>
            </a:lvl9pPr>
          </a:lstStyle>
          <a:p>
            <a:pPr eaLnBrk="1" hangingPunct="1"/>
            <a:r>
              <a:rPr lang="en-US" altLang="zh-CN" sz="2400" kern="0" dirty="0">
                <a:solidFill>
                  <a:schemeClr val="accent1">
                    <a:lumMod val="50000"/>
                  </a:schemeClr>
                </a:solidFill>
              </a:rPr>
              <a:t>Energy range</a:t>
            </a:r>
          </a:p>
          <a:p>
            <a:pPr eaLnBrk="1" hangingPunct="1"/>
            <a:r>
              <a:rPr lang="el-GR" altLang="zh-CN" sz="2400" kern="0" dirty="0">
                <a:solidFill>
                  <a:schemeClr val="accent1">
                    <a:lumMod val="50000"/>
                  </a:schemeClr>
                </a:solidFill>
              </a:rPr>
              <a:t>ν </a:t>
            </a:r>
            <a:r>
              <a:rPr lang="en-US" altLang="zh-CN" sz="2400" kern="0" dirty="0">
                <a:solidFill>
                  <a:schemeClr val="accent1">
                    <a:lumMod val="50000"/>
                  </a:schemeClr>
                </a:solidFill>
              </a:rPr>
              <a:t>and anti-</a:t>
            </a:r>
            <a:r>
              <a:rPr lang="el-GR" altLang="zh-CN" sz="2400" kern="0" dirty="0">
                <a:solidFill>
                  <a:schemeClr val="accent1">
                    <a:lumMod val="50000"/>
                  </a:schemeClr>
                </a:solidFill>
              </a:rPr>
              <a:t> ν</a:t>
            </a:r>
            <a:endParaRPr lang="en-US" altLang="zh-CN" sz="2400" kern="0" dirty="0">
              <a:solidFill>
                <a:schemeClr val="accent1">
                  <a:lumMod val="50000"/>
                </a:schemeClr>
              </a:solidFill>
            </a:endParaRPr>
          </a:p>
          <a:p>
            <a:pPr eaLnBrk="1" hangingPunct="1"/>
            <a:r>
              <a:rPr lang="en-US" altLang="zh-CN" sz="2400" kern="0" dirty="0">
                <a:solidFill>
                  <a:schemeClr val="accent1">
                    <a:lumMod val="50000"/>
                  </a:schemeClr>
                </a:solidFill>
              </a:rPr>
              <a:t>Acc. </a:t>
            </a:r>
            <a:r>
              <a:rPr lang="el-GR" altLang="zh-CN" sz="2400" kern="0" dirty="0">
                <a:solidFill>
                  <a:schemeClr val="accent1">
                    <a:lumMod val="50000"/>
                  </a:schemeClr>
                </a:solidFill>
              </a:rPr>
              <a:t>ν</a:t>
            </a:r>
            <a:r>
              <a:rPr lang="en-US" altLang="zh-CN" sz="2400" kern="0" dirty="0">
                <a:solidFill>
                  <a:schemeClr val="accent1">
                    <a:lumMod val="50000"/>
                  </a:schemeClr>
                </a:solidFill>
              </a:rPr>
              <a:t> beam timing</a:t>
            </a:r>
          </a:p>
          <a:p>
            <a:pPr eaLnBrk="1" hangingPunct="1"/>
            <a:r>
              <a:rPr lang="en-US" altLang="zh-CN" sz="2400" kern="0" dirty="0">
                <a:solidFill>
                  <a:schemeClr val="accent1">
                    <a:lumMod val="50000"/>
                  </a:schemeClr>
                </a:solidFill>
              </a:rPr>
              <a:t>Supernova in 10 s</a:t>
            </a:r>
          </a:p>
          <a:p>
            <a:pPr eaLnBrk="1" hangingPunct="1"/>
            <a:r>
              <a:rPr lang="en-US" altLang="zh-CN" sz="2400" kern="0" dirty="0">
                <a:solidFill>
                  <a:schemeClr val="accent1">
                    <a:lumMod val="50000"/>
                  </a:schemeClr>
                </a:solidFill>
              </a:rPr>
              <a:t>Sun has a direction</a:t>
            </a:r>
          </a:p>
          <a:p>
            <a:pPr eaLnBrk="1" hangingPunct="1"/>
            <a:r>
              <a:rPr lang="en-US" altLang="zh-CN" sz="2400" kern="0" dirty="0">
                <a:solidFill>
                  <a:schemeClr val="accent1">
                    <a:lumMod val="50000"/>
                  </a:schemeClr>
                </a:solidFill>
              </a:rPr>
              <a:t>Inevitably, some </a:t>
            </a:r>
            <a:r>
              <a:rPr lang="en-US" altLang="zh-CN" sz="2400" kern="0" dirty="0" err="1">
                <a:solidFill>
                  <a:schemeClr val="accent1">
                    <a:lumMod val="50000"/>
                  </a:schemeClr>
                </a:solidFill>
              </a:rPr>
              <a:t>bkgs</a:t>
            </a:r>
            <a:endParaRPr lang="zh-CN" altLang="en-US" sz="2400" kern="0" dirty="0">
              <a:solidFill>
                <a:schemeClr val="accent1">
                  <a:lumMod val="50000"/>
                </a:schemeClr>
              </a:solidFill>
            </a:endParaRPr>
          </a:p>
        </p:txBody>
      </p:sp>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943885" y="3645024"/>
            <a:ext cx="3893462" cy="2920098"/>
          </a:xfrm>
          <a:prstGeom prst="rect">
            <a:avLst/>
          </a:prstGeom>
        </p:spPr>
      </p:pic>
      <p:sp>
        <p:nvSpPr>
          <p:cNvPr id="10" name="文本框 9"/>
          <p:cNvSpPr txBox="1"/>
          <p:nvPr/>
        </p:nvSpPr>
        <p:spPr>
          <a:xfrm>
            <a:off x="6300192" y="3328755"/>
            <a:ext cx="1800200" cy="400110"/>
          </a:xfrm>
          <a:prstGeom prst="rect">
            <a:avLst/>
          </a:prstGeom>
          <a:noFill/>
        </p:spPr>
        <p:txBody>
          <a:bodyPr wrap="square" rtlCol="0">
            <a:spAutoFit/>
          </a:bodyPr>
          <a:lstStyle/>
          <a:p>
            <a:r>
              <a:rPr lang="en-US" altLang="zh-CN" sz="2000" b="1" dirty="0">
                <a:solidFill>
                  <a:srgbClr val="C00000"/>
                </a:solidFill>
              </a:rPr>
              <a:t>Fit Spectrum</a:t>
            </a:r>
            <a:endParaRPr lang="zh-CN" altLang="en-US" sz="2000" b="1" dirty="0">
              <a:solidFill>
                <a:srgbClr val="C00000"/>
              </a:solidFill>
            </a:endParaRPr>
          </a:p>
        </p:txBody>
      </p:sp>
      <p:sp>
        <p:nvSpPr>
          <p:cNvPr id="11" name="矩形 10"/>
          <p:cNvSpPr/>
          <p:nvPr/>
        </p:nvSpPr>
        <p:spPr>
          <a:xfrm>
            <a:off x="5076056" y="6457890"/>
            <a:ext cx="869149" cy="400110"/>
          </a:xfrm>
          <a:prstGeom prst="rect">
            <a:avLst/>
          </a:prstGeom>
        </p:spPr>
        <p:txBody>
          <a:bodyPr wrap="none">
            <a:spAutoFit/>
          </a:bodyPr>
          <a:lstStyle/>
          <a:p>
            <a:r>
              <a:rPr lang="en-US" altLang="zh-CN" sz="2000" b="1" dirty="0">
                <a:solidFill>
                  <a:srgbClr val="C00000"/>
                </a:solidFill>
              </a:rPr>
              <a:t>geo-</a:t>
            </a:r>
            <a:r>
              <a:rPr lang="el-GR" altLang="zh-CN" sz="2000" b="1" dirty="0">
                <a:solidFill>
                  <a:srgbClr val="C00000"/>
                </a:solidFill>
              </a:rPr>
              <a:t>ν</a:t>
            </a:r>
            <a:endParaRPr lang="zh-CN" altLang="en-US" sz="2000" b="1" dirty="0">
              <a:solidFill>
                <a:srgbClr val="C00000"/>
              </a:solidFill>
            </a:endParaRPr>
          </a:p>
        </p:txBody>
      </p:sp>
      <p:cxnSp>
        <p:nvCxnSpPr>
          <p:cNvPr id="13" name="直接箭头连接符 12"/>
          <p:cNvCxnSpPr/>
          <p:nvPr/>
        </p:nvCxnSpPr>
        <p:spPr bwMode="auto">
          <a:xfrm flipV="1">
            <a:off x="5724128" y="6252953"/>
            <a:ext cx="0" cy="312169"/>
          </a:xfrm>
          <a:prstGeom prst="straightConnector1">
            <a:avLst/>
          </a:prstGeom>
          <a:solidFill>
            <a:schemeClr val="accent1"/>
          </a:solidFill>
          <a:ln w="57150" cap="flat" cmpd="sng" algn="ctr">
            <a:solidFill>
              <a:srgbClr val="C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矩形 13"/>
          <p:cNvSpPr/>
          <p:nvPr/>
        </p:nvSpPr>
        <p:spPr>
          <a:xfrm>
            <a:off x="7408538" y="4078662"/>
            <a:ext cx="1281120" cy="400110"/>
          </a:xfrm>
          <a:prstGeom prst="rect">
            <a:avLst/>
          </a:prstGeom>
        </p:spPr>
        <p:txBody>
          <a:bodyPr wrap="none">
            <a:spAutoFit/>
          </a:bodyPr>
          <a:lstStyle/>
          <a:p>
            <a:r>
              <a:rPr lang="en-US" altLang="zh-CN" sz="2000" b="1" dirty="0">
                <a:solidFill>
                  <a:srgbClr val="C00000"/>
                </a:solidFill>
              </a:rPr>
              <a:t>reactor-</a:t>
            </a:r>
            <a:r>
              <a:rPr lang="el-GR" altLang="zh-CN" sz="2000" b="1" dirty="0">
                <a:solidFill>
                  <a:srgbClr val="C00000"/>
                </a:solidFill>
              </a:rPr>
              <a:t>ν</a:t>
            </a:r>
            <a:endParaRPr lang="zh-CN" altLang="en-US" sz="2000" b="1" dirty="0">
              <a:solidFill>
                <a:srgbClr val="C00000"/>
              </a:solidFill>
            </a:endParaRPr>
          </a:p>
        </p:txBody>
      </p:sp>
      <p:cxnSp>
        <p:nvCxnSpPr>
          <p:cNvPr id="15" name="直接箭头连接符 14"/>
          <p:cNvCxnSpPr/>
          <p:nvPr/>
        </p:nvCxnSpPr>
        <p:spPr bwMode="auto">
          <a:xfrm flipH="1">
            <a:off x="7260849" y="4478772"/>
            <a:ext cx="551511" cy="433113"/>
          </a:xfrm>
          <a:prstGeom prst="straightConnector1">
            <a:avLst/>
          </a:prstGeom>
          <a:solidFill>
            <a:schemeClr val="accent1"/>
          </a:solidFill>
          <a:ln w="57150" cap="flat" cmpd="sng" algn="ctr">
            <a:solidFill>
              <a:srgbClr val="C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683252049"/>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791182" y="6413345"/>
            <a:ext cx="7669250" cy="425340"/>
          </a:xfrm>
        </p:spPr>
        <p:txBody>
          <a:bodyPr>
            <a:normAutofit/>
          </a:bodyPr>
          <a:lstStyle/>
          <a:p>
            <a:pPr marL="0" indent="0" algn="ctr">
              <a:buNone/>
            </a:pPr>
            <a:r>
              <a:rPr lang="zh-CN" altLang="en-US" sz="2400" dirty="0"/>
              <a:t>加速器中微子、大气中微子（</a:t>
            </a:r>
            <a:r>
              <a:rPr lang="en-US" altLang="zh-CN" sz="2400" dirty="0"/>
              <a:t>GeV</a:t>
            </a:r>
            <a:r>
              <a:rPr lang="zh-CN" altLang="en-US" sz="2400" dirty="0"/>
              <a:t>）</a:t>
            </a:r>
            <a:endParaRPr lang="en-US" altLang="zh-CN" sz="2400" dirty="0"/>
          </a:p>
        </p:txBody>
      </p:sp>
      <p:sp>
        <p:nvSpPr>
          <p:cNvPr id="3" name="标题 2"/>
          <p:cNvSpPr>
            <a:spLocks noGrp="1"/>
          </p:cNvSpPr>
          <p:nvPr>
            <p:ph type="title"/>
          </p:nvPr>
        </p:nvSpPr>
        <p:spPr/>
        <p:txBody>
          <a:bodyPr/>
          <a:lstStyle/>
          <a:p>
            <a:r>
              <a:rPr lang="zh-CN" altLang="en-US" dirty="0"/>
              <a:t>典型中微子反应</a:t>
            </a:r>
          </a:p>
        </p:txBody>
      </p:sp>
      <p:grpSp>
        <p:nvGrpSpPr>
          <p:cNvPr id="4" name="Group 2"/>
          <p:cNvGrpSpPr>
            <a:grpSpLocks/>
          </p:cNvGrpSpPr>
          <p:nvPr/>
        </p:nvGrpSpPr>
        <p:grpSpPr bwMode="auto">
          <a:xfrm>
            <a:off x="996108" y="1606192"/>
            <a:ext cx="7259398" cy="2208102"/>
            <a:chOff x="234" y="1066"/>
            <a:chExt cx="5292" cy="1825"/>
          </a:xfrm>
        </p:grpSpPr>
        <p:grpSp>
          <p:nvGrpSpPr>
            <p:cNvPr id="5" name="Group 3"/>
            <p:cNvGrpSpPr>
              <a:grpSpLocks/>
            </p:cNvGrpSpPr>
            <p:nvPr/>
          </p:nvGrpSpPr>
          <p:grpSpPr bwMode="auto">
            <a:xfrm>
              <a:off x="298" y="1422"/>
              <a:ext cx="5150" cy="1469"/>
              <a:chOff x="298" y="1422"/>
              <a:chExt cx="5150" cy="1469"/>
            </a:xfrm>
          </p:grpSpPr>
          <p:pic>
            <p:nvPicPr>
              <p:cNvPr id="9" name="Picture 4" descr="elC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74" y="1422"/>
                <a:ext cx="1474" cy="1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N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40" y="1483"/>
                <a:ext cx="1474" cy="1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muC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8" y="1473"/>
                <a:ext cx="1474" cy="1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 Box 7"/>
            <p:cNvSpPr txBox="1">
              <a:spLocks noChangeArrowheads="1"/>
            </p:cNvSpPr>
            <p:nvPr/>
          </p:nvSpPr>
          <p:spPr bwMode="auto">
            <a:xfrm>
              <a:off x="234" y="1066"/>
              <a:ext cx="161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0000" tIns="46800" rIns="90000" bIns="4680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l-GR" altLang="zh-CN" sz="2000" b="1">
                  <a:latin typeface="Bookman Old Style" panose="02050604050505020204" pitchFamily="18" charset="0"/>
                </a:rPr>
                <a:t>ν</a:t>
              </a:r>
              <a:r>
                <a:rPr lang="el-GR" altLang="zh-CN" sz="2000" b="1" baseline="-25000">
                  <a:latin typeface="Bookman Old Style" panose="02050604050505020204" pitchFamily="18" charset="0"/>
                </a:rPr>
                <a:t>μ</a:t>
              </a:r>
              <a:r>
                <a:rPr lang="en-GB" altLang="zh-CN" sz="2000" b="1">
                  <a:latin typeface="Century Gothic" panose="020B0502020202020204" pitchFamily="34" charset="0"/>
                </a:rPr>
                <a:t> CC Event</a:t>
              </a:r>
            </a:p>
          </p:txBody>
        </p:sp>
        <p:sp>
          <p:nvSpPr>
            <p:cNvPr id="7" name="Text Box 8"/>
            <p:cNvSpPr txBox="1">
              <a:spLocks noChangeArrowheads="1"/>
            </p:cNvSpPr>
            <p:nvPr/>
          </p:nvSpPr>
          <p:spPr bwMode="auto">
            <a:xfrm>
              <a:off x="3921" y="1066"/>
              <a:ext cx="160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0000" tIns="46800" rIns="90000" bIns="4680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l-GR" altLang="zh-CN" sz="2000" b="1" dirty="0">
                  <a:latin typeface="Bookman Old Style" panose="02050604050505020204" pitchFamily="18" charset="0"/>
                </a:rPr>
                <a:t>ν</a:t>
              </a:r>
              <a:r>
                <a:rPr lang="en-GB" altLang="zh-CN" sz="2000" b="1" baseline="-25000" dirty="0">
                  <a:latin typeface="Century Gothic" panose="020B0502020202020204" pitchFamily="34" charset="0"/>
                </a:rPr>
                <a:t>e</a:t>
              </a:r>
              <a:r>
                <a:rPr lang="en-GB" altLang="zh-CN" dirty="0">
                  <a:latin typeface="Century Gothic" panose="020B0502020202020204" pitchFamily="34" charset="0"/>
                </a:rPr>
                <a:t> </a:t>
              </a:r>
              <a:r>
                <a:rPr lang="en-GB" altLang="zh-CN" sz="2000" b="1" dirty="0">
                  <a:latin typeface="Century Gothic" panose="020B0502020202020204" pitchFamily="34" charset="0"/>
                </a:rPr>
                <a:t>CC Event</a:t>
              </a:r>
            </a:p>
          </p:txBody>
        </p:sp>
        <p:sp>
          <p:nvSpPr>
            <p:cNvPr id="8" name="Text Box 9"/>
            <p:cNvSpPr txBox="1">
              <a:spLocks noChangeArrowheads="1"/>
            </p:cNvSpPr>
            <p:nvPr/>
          </p:nvSpPr>
          <p:spPr bwMode="auto">
            <a:xfrm>
              <a:off x="2074" y="1084"/>
              <a:ext cx="161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0000" tIns="46800" rIns="90000" bIns="4680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GB" altLang="zh-CN" sz="2000" b="1">
                  <a:latin typeface="Century Gothic" panose="020B0502020202020204" pitchFamily="34" charset="0"/>
                </a:rPr>
                <a:t>NC Event</a:t>
              </a:r>
            </a:p>
          </p:txBody>
        </p:sp>
      </p:grpSp>
      <p:grpSp>
        <p:nvGrpSpPr>
          <p:cNvPr id="12" name="组合 10"/>
          <p:cNvGrpSpPr>
            <a:grpSpLocks/>
          </p:cNvGrpSpPr>
          <p:nvPr/>
        </p:nvGrpSpPr>
        <p:grpSpPr bwMode="auto">
          <a:xfrm>
            <a:off x="1201034" y="3867498"/>
            <a:ext cx="4535144" cy="2541656"/>
            <a:chOff x="285720" y="2928934"/>
            <a:chExt cx="6316679" cy="3412715"/>
          </a:xfrm>
        </p:grpSpPr>
        <p:pic>
          <p:nvPicPr>
            <p:cNvPr id="1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720" y="2928934"/>
              <a:ext cx="6316679" cy="3412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a:tailEnd/>
                </a14:hiddenLine>
              </a:ext>
            </a:extLst>
          </p:spPr>
        </p:pic>
        <p:sp>
          <p:nvSpPr>
            <p:cNvPr id="14" name="矩形 12"/>
            <p:cNvSpPr>
              <a:spLocks noChangeArrowheads="1"/>
            </p:cNvSpPr>
            <p:nvPr/>
          </p:nvSpPr>
          <p:spPr bwMode="auto">
            <a:xfrm>
              <a:off x="785785" y="3071811"/>
              <a:ext cx="3019226" cy="4147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GB" altLang="zh-CN" sz="1600">
                  <a:latin typeface="Calibri" panose="020F0502020204030204" pitchFamily="34" charset="0"/>
                </a:rPr>
                <a:t>Total </a:t>
              </a:r>
              <a:r>
                <a:rPr lang="en-GB" altLang="zh-CN" sz="1600">
                  <a:latin typeface="Symbol" panose="05050102010706020507" pitchFamily="18" charset="2"/>
                </a:rPr>
                <a:t>n</a:t>
              </a:r>
              <a:r>
                <a:rPr lang="en-GB" altLang="zh-CN" sz="1600" baseline="-25000">
                  <a:latin typeface="Symbol" panose="05050102010706020507" pitchFamily="18" charset="2"/>
                </a:rPr>
                <a:t>m</a:t>
              </a:r>
              <a:r>
                <a:rPr lang="en-GB" altLang="zh-CN" sz="1600">
                  <a:latin typeface="Calibri" panose="020F0502020204030204" pitchFamily="34" charset="0"/>
                </a:rPr>
                <a:t> CC cross section</a:t>
              </a:r>
            </a:p>
          </p:txBody>
        </p:sp>
      </p:grpSp>
      <p:pic>
        <p:nvPicPr>
          <p:cNvPr id="15"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31791" y="3969273"/>
            <a:ext cx="2143203" cy="213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rgbClr val="000000"/>
                </a:solidFill>
                <a:miter lim="800000"/>
                <a:headEnd/>
                <a:tailEnd/>
              </a14:hiddenLine>
            </a:ext>
          </a:extLst>
        </p:spPr>
      </p:pic>
      <p:sp>
        <p:nvSpPr>
          <p:cNvPr id="16" name="内容占位符 1"/>
          <p:cNvSpPr txBox="1">
            <a:spLocks/>
          </p:cNvSpPr>
          <p:nvPr/>
        </p:nvSpPr>
        <p:spPr>
          <a:xfrm>
            <a:off x="314247" y="1001357"/>
            <a:ext cx="8201103" cy="527589"/>
          </a:xfrm>
          <a:prstGeom prst="rect">
            <a:avLst/>
          </a:prstGeom>
        </p:spPr>
        <p:txBody>
          <a:bodyPr vert="horz" lIns="91440" tIns="45720" rIns="91440" bIns="45720" rtlCol="0">
            <a:normAutofit/>
          </a:bodyPr>
          <a:lstStyle>
            <a:lvl1pPr marL="324000" indent="-324000" algn="l" defTabSz="914400" rtl="0" eaLnBrk="1" latinLnBrk="0" hangingPunct="1">
              <a:lnSpc>
                <a:spcPct val="100000"/>
              </a:lnSpc>
              <a:spcBef>
                <a:spcPts val="600"/>
              </a:spcBef>
              <a:buClr>
                <a:srgbClr val="FF9900"/>
              </a:buClr>
              <a:buSzPct val="75000"/>
              <a:buFont typeface="Wingdings" panose="05000000000000000000" pitchFamily="2" charset="2"/>
              <a:buChar char="u"/>
              <a:defRPr sz="2800" kern="1200" baseline="0">
                <a:solidFill>
                  <a:schemeClr val="tx2">
                    <a:lumMod val="75000"/>
                  </a:schemeClr>
                </a:solidFill>
                <a:latin typeface="Times New Roman" panose="02020603050405020304" pitchFamily="18" charset="0"/>
                <a:ea typeface="微软雅黑" panose="020B0503020204020204" pitchFamily="34" charset="-122"/>
                <a:cs typeface="+mn-cs"/>
              </a:defRPr>
            </a:lvl1pPr>
            <a:lvl2pPr marL="685800" indent="-228600" algn="l" defTabSz="914400" rtl="0" eaLnBrk="1" latinLnBrk="0" hangingPunct="1">
              <a:lnSpc>
                <a:spcPct val="100000"/>
              </a:lnSpc>
              <a:spcBef>
                <a:spcPts val="600"/>
              </a:spcBef>
              <a:buClr>
                <a:srgbClr val="CC0099"/>
              </a:buClr>
              <a:buFont typeface="Wingdings" panose="05000000000000000000" pitchFamily="2" charset="2"/>
              <a:buChar char=""/>
              <a:defRPr sz="2400" kern="1200" baseline="0">
                <a:solidFill>
                  <a:schemeClr val="accent1">
                    <a:lumMod val="50000"/>
                  </a:schemeClr>
                </a:solidFill>
                <a:latin typeface="Times New Roman" panose="02020603050405020304" pitchFamily="18" charset="0"/>
                <a:ea typeface="微软雅黑" panose="020B0503020204020204" pitchFamily="34" charset="-122"/>
                <a:cs typeface="+mn-cs"/>
              </a:defRPr>
            </a:lvl2pPr>
            <a:lvl3pPr marL="1143000" indent="-228600" algn="l" defTabSz="914400" rtl="0" eaLnBrk="1" latinLnBrk="0" hangingPunct="1">
              <a:lnSpc>
                <a:spcPct val="100000"/>
              </a:lnSpc>
              <a:spcBef>
                <a:spcPts val="600"/>
              </a:spcBef>
              <a:buFont typeface="Arial" panose="020B0604020202020204" pitchFamily="34" charset="0"/>
              <a:buChar char="•"/>
              <a:defRPr sz="2000" kern="1200" baseline="0">
                <a:solidFill>
                  <a:schemeClr val="accent3">
                    <a:lumMod val="75000"/>
                  </a:schemeClr>
                </a:solidFill>
                <a:latin typeface="Times New Roman" panose="02020603050405020304" pitchFamily="18" charset="0"/>
                <a:ea typeface="微软雅黑" panose="020B0503020204020204" pitchFamily="34" charset="-122"/>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800" kern="1200" baseline="0">
                <a:solidFill>
                  <a:schemeClr val="tx1"/>
                </a:solidFill>
                <a:latin typeface="Times New Roman" panose="02020603050405020304" pitchFamily="18" charset="0"/>
                <a:ea typeface="微软雅黑" panose="020B0503020204020204" pitchFamily="34" charset="-122"/>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800" kern="1200" baseline="0">
                <a:solidFill>
                  <a:schemeClr val="tx1"/>
                </a:solidFill>
                <a:latin typeface="Times New Roman" panose="02020603050405020304" pitchFamily="18"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zh-CN" altLang="en-US" sz="2400" dirty="0">
                <a:solidFill>
                  <a:srgbClr val="C00000"/>
                </a:solidFill>
              </a:rPr>
              <a:t>中微子只有发生了反应，产生了带电粒子，才能被观测到</a:t>
            </a:r>
            <a:endParaRPr lang="en-US" altLang="zh-CN" sz="2400" dirty="0">
              <a:solidFill>
                <a:srgbClr val="C00000"/>
              </a:solidFill>
            </a:endParaRPr>
          </a:p>
        </p:txBody>
      </p:sp>
    </p:spTree>
    <p:extLst>
      <p:ext uri="{BB962C8B-B14F-4D97-AF65-F5344CB8AC3E}">
        <p14:creationId xmlns:p14="http://schemas.microsoft.com/office/powerpoint/2010/main" val="723071531"/>
      </p:ext>
    </p:extLst>
  </p:cSld>
  <p:clrMapOvr>
    <a:masterClrMapping/>
  </p:clrMapOvr>
  <p:transition spd="slow" advClick="0"/>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典型中微子反应（</a:t>
            </a:r>
            <a:r>
              <a:rPr lang="en-US" altLang="zh-CN" dirty="0"/>
              <a:t>2</a:t>
            </a:r>
            <a:r>
              <a:rPr lang="zh-CN" altLang="en-US" dirty="0"/>
              <a:t>）</a:t>
            </a:r>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617" y="923698"/>
            <a:ext cx="4067175" cy="3267075"/>
          </a:xfrm>
          <a:prstGeom prst="rect">
            <a:avLst/>
          </a:prstGeom>
        </p:spPr>
      </p:pic>
      <p:graphicFrame>
        <p:nvGraphicFramePr>
          <p:cNvPr id="6" name="Object 5"/>
          <p:cNvGraphicFramePr>
            <a:graphicFrameLocks noChangeAspect="1"/>
          </p:cNvGraphicFramePr>
          <p:nvPr>
            <p:extLst/>
          </p:nvPr>
        </p:nvGraphicFramePr>
        <p:xfrm>
          <a:off x="1178024" y="4190773"/>
          <a:ext cx="2209245" cy="488950"/>
        </p:xfrm>
        <a:graphic>
          <a:graphicData uri="http://schemas.openxmlformats.org/presentationml/2006/ole">
            <mc:AlternateContent xmlns:mc="http://schemas.openxmlformats.org/markup-compatibility/2006">
              <mc:Choice xmlns:v="urn:schemas-microsoft-com:vml" Requires="v">
                <p:oleObj spid="_x0000_s23629" name="Equation" r:id="rId4" imgW="977760" imgH="241200" progId="Equation.DSMT4">
                  <p:embed/>
                </p:oleObj>
              </mc:Choice>
              <mc:Fallback>
                <p:oleObj name="Equation" r:id="rId4" imgW="977760" imgH="2412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8024" y="4190773"/>
                        <a:ext cx="2209245" cy="488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 name="Object 7"/>
          <p:cNvGraphicFramePr>
            <a:graphicFrameLocks noChangeAspect="1"/>
          </p:cNvGraphicFramePr>
          <p:nvPr>
            <p:extLst/>
          </p:nvPr>
        </p:nvGraphicFramePr>
        <p:xfrm>
          <a:off x="83960" y="5252500"/>
          <a:ext cx="5184576" cy="619188"/>
        </p:xfrm>
        <a:graphic>
          <a:graphicData uri="http://schemas.openxmlformats.org/presentationml/2006/ole">
            <mc:AlternateContent xmlns:mc="http://schemas.openxmlformats.org/markup-compatibility/2006">
              <mc:Choice xmlns:v="urn:schemas-microsoft-com:vml" Requires="v">
                <p:oleObj spid="_x0000_s23630" name="公式" r:id="rId6" imgW="2158920" imgH="253800" progId="Equation.3">
                  <p:embed/>
                </p:oleObj>
              </mc:Choice>
              <mc:Fallback>
                <p:oleObj name="公式" r:id="rId6" imgW="2158920" imgH="2538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960" y="5252500"/>
                        <a:ext cx="5184576" cy="619188"/>
                      </a:xfrm>
                      <a:prstGeom prst="rect">
                        <a:avLst/>
                      </a:prstGeom>
                      <a:noFill/>
                      <a:ln>
                        <a:solidFill>
                          <a:schemeClr val="accent1">
                            <a:lumMod val="50000"/>
                          </a:schemeClr>
                        </a:solidFill>
                      </a:ln>
                    </p:spPr>
                  </p:pic>
                </p:oleObj>
              </mc:Fallback>
            </mc:AlternateContent>
          </a:graphicData>
        </a:graphic>
      </p:graphicFrame>
      <p:pic>
        <p:nvPicPr>
          <p:cNvPr id="11" name="图片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96316" y="3804446"/>
            <a:ext cx="3772143" cy="2490448"/>
          </a:xfrm>
          <a:prstGeom prst="rect">
            <a:avLst/>
          </a:prstGeom>
        </p:spPr>
      </p:pic>
      <p:pic>
        <p:nvPicPr>
          <p:cNvPr id="12" name="图片 11"/>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5539906" y="731834"/>
            <a:ext cx="2771800" cy="2814811"/>
          </a:xfrm>
          <a:prstGeom prst="rect">
            <a:avLst/>
          </a:prstGeom>
        </p:spPr>
      </p:pic>
      <p:graphicFrame>
        <p:nvGraphicFramePr>
          <p:cNvPr id="7" name="Object 5"/>
          <p:cNvGraphicFramePr>
            <a:graphicFrameLocks noChangeAspect="1"/>
          </p:cNvGraphicFramePr>
          <p:nvPr>
            <p:extLst/>
          </p:nvPr>
        </p:nvGraphicFramePr>
        <p:xfrm>
          <a:off x="6272644" y="6135015"/>
          <a:ext cx="2523974" cy="571575"/>
        </p:xfrm>
        <a:graphic>
          <a:graphicData uri="http://schemas.openxmlformats.org/presentationml/2006/ole">
            <mc:AlternateContent xmlns:mc="http://schemas.openxmlformats.org/markup-compatibility/2006">
              <mc:Choice xmlns:v="urn:schemas-microsoft-com:vml" Requires="v">
                <p:oleObj spid="_x0000_s23631" name="公式" r:id="rId10" imgW="1054100" imgH="254000" progId="Equation.3">
                  <p:embed/>
                </p:oleObj>
              </mc:Choice>
              <mc:Fallback>
                <p:oleObj name="公式" r:id="rId10" imgW="1054100" imgH="2540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72644" y="6135015"/>
                        <a:ext cx="2523974" cy="571575"/>
                      </a:xfrm>
                      <a:prstGeom prst="rect">
                        <a:avLst/>
                      </a:prstGeom>
                      <a:noFill/>
                      <a:ln>
                        <a:noFill/>
                      </a:ln>
                    </p:spPr>
                  </p:pic>
                </p:oleObj>
              </mc:Fallback>
            </mc:AlternateContent>
          </a:graphicData>
        </a:graphic>
      </p:graphicFrame>
      <p:sp>
        <p:nvSpPr>
          <p:cNvPr id="13" name="文本框 12"/>
          <p:cNvSpPr txBox="1"/>
          <p:nvPr/>
        </p:nvSpPr>
        <p:spPr>
          <a:xfrm>
            <a:off x="1178024" y="4697943"/>
            <a:ext cx="2088232" cy="369332"/>
          </a:xfrm>
          <a:prstGeom prst="rect">
            <a:avLst/>
          </a:prstGeom>
          <a:noFill/>
        </p:spPr>
        <p:txBody>
          <a:bodyPr wrap="square" rtlCol="0">
            <a:spAutoFit/>
          </a:bodyPr>
          <a:lstStyle/>
          <a:p>
            <a:r>
              <a:rPr lang="en-US" altLang="zh-CN" dirty="0"/>
              <a:t>Reactor neutrino</a:t>
            </a:r>
            <a:endParaRPr lang="zh-CN" altLang="en-US" dirty="0"/>
          </a:p>
        </p:txBody>
      </p:sp>
      <p:sp>
        <p:nvSpPr>
          <p:cNvPr id="14" name="文本框 13"/>
          <p:cNvSpPr txBox="1"/>
          <p:nvPr/>
        </p:nvSpPr>
        <p:spPr>
          <a:xfrm>
            <a:off x="1238530" y="6135015"/>
            <a:ext cx="2088232" cy="369332"/>
          </a:xfrm>
          <a:prstGeom prst="rect">
            <a:avLst/>
          </a:prstGeom>
          <a:noFill/>
        </p:spPr>
        <p:txBody>
          <a:bodyPr wrap="square" rtlCol="0">
            <a:spAutoFit/>
          </a:bodyPr>
          <a:lstStyle/>
          <a:p>
            <a:r>
              <a:rPr lang="en-US" altLang="zh-CN" dirty="0"/>
              <a:t>Solar neutrino</a:t>
            </a:r>
            <a:endParaRPr lang="zh-CN" altLang="en-US" dirty="0"/>
          </a:p>
        </p:txBody>
      </p:sp>
      <p:sp>
        <p:nvSpPr>
          <p:cNvPr id="15" name="文本框 14"/>
          <p:cNvSpPr txBox="1"/>
          <p:nvPr/>
        </p:nvSpPr>
        <p:spPr>
          <a:xfrm>
            <a:off x="4421480" y="3527518"/>
            <a:ext cx="4443002" cy="369332"/>
          </a:xfrm>
          <a:prstGeom prst="rect">
            <a:avLst/>
          </a:prstGeom>
          <a:noFill/>
        </p:spPr>
        <p:txBody>
          <a:bodyPr wrap="square" rtlCol="0">
            <a:spAutoFit/>
          </a:bodyPr>
          <a:lstStyle/>
          <a:p>
            <a:r>
              <a:rPr lang="en-US" altLang="zh-CN" dirty="0"/>
              <a:t>Neutrino coherent scattering (SNS, reactor?)</a:t>
            </a:r>
            <a:endParaRPr lang="zh-CN" altLang="en-US" dirty="0"/>
          </a:p>
        </p:txBody>
      </p:sp>
      <p:sp>
        <p:nvSpPr>
          <p:cNvPr id="16" name="文本框 15"/>
          <p:cNvSpPr txBox="1"/>
          <p:nvPr/>
        </p:nvSpPr>
        <p:spPr>
          <a:xfrm>
            <a:off x="4198473" y="6256639"/>
            <a:ext cx="2088232" cy="369332"/>
          </a:xfrm>
          <a:prstGeom prst="rect">
            <a:avLst/>
          </a:prstGeom>
          <a:noFill/>
        </p:spPr>
        <p:txBody>
          <a:bodyPr wrap="square" rtlCol="0">
            <a:spAutoFit/>
          </a:bodyPr>
          <a:lstStyle/>
          <a:p>
            <a:r>
              <a:rPr lang="en-US" altLang="zh-CN" dirty="0"/>
              <a:t>Solar, reactor, </a:t>
            </a:r>
            <a:r>
              <a:rPr lang="en-US" altLang="zh-CN" dirty="0" err="1"/>
              <a:t>etc</a:t>
            </a:r>
            <a:endParaRPr lang="zh-CN" altLang="en-US" dirty="0"/>
          </a:p>
        </p:txBody>
      </p:sp>
    </p:spTree>
    <p:extLst>
      <p:ext uri="{BB962C8B-B14F-4D97-AF65-F5344CB8AC3E}">
        <p14:creationId xmlns:p14="http://schemas.microsoft.com/office/powerpoint/2010/main" val="881644686"/>
      </p:ext>
    </p:extLst>
  </p:cSld>
  <p:clrMapOvr>
    <a:masterClrMapping/>
  </p:clrMapOvr>
  <p:transition spd="slow" advClick="0"/>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p:cNvPicPr>
            <a:picLocks noGrp="1" noChangeAspect="1"/>
          </p:cNvPicPr>
          <p:nvPr>
            <p:ph idx="1"/>
          </p:nvPr>
        </p:nvPicPr>
        <p:blipFill>
          <a:blip r:embed="rId2" cstate="screen">
            <a:extLst>
              <a:ext uri="{28A0092B-C50C-407E-A947-70E740481C1C}">
                <a14:useLocalDpi xmlns:a14="http://schemas.microsoft.com/office/drawing/2010/main" val="0"/>
              </a:ext>
            </a:extLst>
          </a:blip>
          <a:stretch>
            <a:fillRect/>
          </a:stretch>
        </p:blipFill>
        <p:spPr>
          <a:xfrm>
            <a:off x="3401899" y="925159"/>
            <a:ext cx="3463508" cy="2235045"/>
          </a:xfrm>
        </p:spPr>
      </p:pic>
      <p:sp>
        <p:nvSpPr>
          <p:cNvPr id="3" name="标题 2"/>
          <p:cNvSpPr>
            <a:spLocks noGrp="1"/>
          </p:cNvSpPr>
          <p:nvPr>
            <p:ph type="title"/>
          </p:nvPr>
        </p:nvSpPr>
        <p:spPr/>
        <p:txBody>
          <a:bodyPr/>
          <a:lstStyle/>
          <a:p>
            <a:r>
              <a:rPr lang="zh-CN" altLang="en-US" dirty="0"/>
              <a:t>中微子探测器种类</a:t>
            </a:r>
          </a:p>
        </p:txBody>
      </p:sp>
      <p:pic>
        <p:nvPicPr>
          <p:cNvPr id="4" name="Picture 8" descr="图片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925159"/>
            <a:ext cx="2978475" cy="2235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515679" y="3702060"/>
            <a:ext cx="2693253" cy="1879358"/>
          </a:xfrm>
          <a:prstGeom prst="rect">
            <a:avLst/>
          </a:prstGeom>
        </p:spPr>
      </p:pic>
      <p:pic>
        <p:nvPicPr>
          <p:cNvPr id="8" name="图片 7"/>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54807" y="3654927"/>
            <a:ext cx="3211974" cy="2007484"/>
          </a:xfrm>
          <a:prstGeom prst="rect">
            <a:avLst/>
          </a:prstGeom>
        </p:spPr>
      </p:pic>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24387" y="900853"/>
            <a:ext cx="1602889" cy="2272137"/>
          </a:xfrm>
          <a:prstGeom prst="rect">
            <a:avLst/>
          </a:prstGeom>
        </p:spPr>
      </p:pic>
      <p:sp>
        <p:nvSpPr>
          <p:cNvPr id="2" name="文本框 1"/>
          <p:cNvSpPr txBox="1"/>
          <p:nvPr/>
        </p:nvSpPr>
        <p:spPr>
          <a:xfrm>
            <a:off x="730356" y="6274897"/>
            <a:ext cx="7996920" cy="400110"/>
          </a:xfrm>
          <a:prstGeom prst="rect">
            <a:avLst/>
          </a:prstGeom>
          <a:noFill/>
        </p:spPr>
        <p:txBody>
          <a:bodyPr wrap="square" rtlCol="0">
            <a:spAutoFit/>
          </a:bodyPr>
          <a:lstStyle/>
          <a:p>
            <a:r>
              <a:rPr lang="zh-CN" altLang="en-US" sz="2000" b="1" dirty="0">
                <a:solidFill>
                  <a:schemeClr val="tx2"/>
                </a:solidFill>
                <a:latin typeface="微软雅黑" panose="020B0503020204020204" pitchFamily="34" charset="-122"/>
                <a:ea typeface="微软雅黑" panose="020B0503020204020204" pitchFamily="34" charset="-122"/>
              </a:rPr>
              <a:t>带电粒子电离，产生电荷、光子（对应能量），同时测量时间、径迹</a:t>
            </a:r>
          </a:p>
        </p:txBody>
      </p:sp>
      <p:sp>
        <p:nvSpPr>
          <p:cNvPr id="10" name="文本框 9"/>
          <p:cNvSpPr txBox="1"/>
          <p:nvPr/>
        </p:nvSpPr>
        <p:spPr>
          <a:xfrm>
            <a:off x="1260506" y="3186608"/>
            <a:ext cx="1200577" cy="523220"/>
          </a:xfrm>
          <a:prstGeom prst="rect">
            <a:avLst/>
          </a:prstGeom>
          <a:noFill/>
        </p:spPr>
        <p:txBody>
          <a:bodyPr wrap="square" rtlCol="0">
            <a:spAutoFit/>
          </a:bodyPr>
          <a:lstStyle/>
          <a:p>
            <a:r>
              <a:rPr lang="zh-CN" altLang="en-US" sz="2800" dirty="0">
                <a:solidFill>
                  <a:srgbClr val="C00000"/>
                </a:solidFill>
                <a:latin typeface="微软雅黑" panose="020B0503020204020204" pitchFamily="34" charset="-122"/>
                <a:ea typeface="微软雅黑" panose="020B0503020204020204" pitchFamily="34" charset="-122"/>
              </a:rPr>
              <a:t>液闪</a:t>
            </a:r>
          </a:p>
        </p:txBody>
      </p:sp>
      <p:sp>
        <p:nvSpPr>
          <p:cNvPr id="11" name="文本框 10"/>
          <p:cNvSpPr txBox="1"/>
          <p:nvPr/>
        </p:nvSpPr>
        <p:spPr>
          <a:xfrm>
            <a:off x="4159225" y="3219298"/>
            <a:ext cx="2335243" cy="523220"/>
          </a:xfrm>
          <a:prstGeom prst="rect">
            <a:avLst/>
          </a:prstGeom>
          <a:noFill/>
        </p:spPr>
        <p:txBody>
          <a:bodyPr wrap="square" rtlCol="0">
            <a:spAutoFit/>
          </a:bodyPr>
          <a:lstStyle/>
          <a:p>
            <a:r>
              <a:rPr lang="zh-CN" altLang="en-US" sz="2800" dirty="0">
                <a:solidFill>
                  <a:srgbClr val="C00000"/>
                </a:solidFill>
                <a:latin typeface="微软雅黑" panose="020B0503020204020204" pitchFamily="34" charset="-122"/>
                <a:ea typeface="微软雅黑" panose="020B0503020204020204" pitchFamily="34" charset="-122"/>
              </a:rPr>
              <a:t>水切伦科夫</a:t>
            </a:r>
          </a:p>
        </p:txBody>
      </p:sp>
      <p:sp>
        <p:nvSpPr>
          <p:cNvPr id="12" name="文本框 11"/>
          <p:cNvSpPr txBox="1"/>
          <p:nvPr/>
        </p:nvSpPr>
        <p:spPr>
          <a:xfrm>
            <a:off x="7378593" y="3245702"/>
            <a:ext cx="1529982" cy="523220"/>
          </a:xfrm>
          <a:prstGeom prst="rect">
            <a:avLst/>
          </a:prstGeom>
          <a:noFill/>
        </p:spPr>
        <p:txBody>
          <a:bodyPr wrap="square" rtlCol="0">
            <a:spAutoFit/>
          </a:bodyPr>
          <a:lstStyle/>
          <a:p>
            <a:r>
              <a:rPr lang="zh-CN" altLang="en-US" sz="2800" dirty="0">
                <a:solidFill>
                  <a:srgbClr val="C00000"/>
                </a:solidFill>
                <a:latin typeface="微软雅黑" panose="020B0503020204020204" pitchFamily="34" charset="-122"/>
                <a:ea typeface="微软雅黑" panose="020B0503020204020204" pitchFamily="34" charset="-122"/>
              </a:rPr>
              <a:t>高纯锗</a:t>
            </a:r>
          </a:p>
        </p:txBody>
      </p:sp>
      <p:sp>
        <p:nvSpPr>
          <p:cNvPr id="13" name="文本框 12"/>
          <p:cNvSpPr txBox="1"/>
          <p:nvPr/>
        </p:nvSpPr>
        <p:spPr>
          <a:xfrm>
            <a:off x="3968364" y="5572653"/>
            <a:ext cx="1631518" cy="523220"/>
          </a:xfrm>
          <a:prstGeom prst="rect">
            <a:avLst/>
          </a:prstGeom>
          <a:noFill/>
        </p:spPr>
        <p:txBody>
          <a:bodyPr wrap="square" rtlCol="0">
            <a:spAutoFit/>
          </a:bodyPr>
          <a:lstStyle/>
          <a:p>
            <a:r>
              <a:rPr lang="zh-CN" altLang="en-US" sz="2800" dirty="0">
                <a:solidFill>
                  <a:srgbClr val="C00000"/>
                </a:solidFill>
                <a:latin typeface="微软雅黑" panose="020B0503020204020204" pitchFamily="34" charset="-122"/>
                <a:ea typeface="微软雅黑" panose="020B0503020204020204" pitchFamily="34" charset="-122"/>
              </a:rPr>
              <a:t>液氩</a:t>
            </a:r>
            <a:r>
              <a:rPr lang="en-US" altLang="zh-CN" sz="2800" dirty="0">
                <a:solidFill>
                  <a:srgbClr val="C00000"/>
                </a:solidFill>
                <a:latin typeface="微软雅黑" panose="020B0503020204020204" pitchFamily="34" charset="-122"/>
                <a:ea typeface="微软雅黑" panose="020B0503020204020204" pitchFamily="34" charset="-122"/>
              </a:rPr>
              <a:t>TPC</a:t>
            </a:r>
            <a:endParaRPr lang="zh-CN" altLang="en-US" sz="2800" dirty="0">
              <a:solidFill>
                <a:srgbClr val="C00000"/>
              </a:solidFill>
              <a:latin typeface="微软雅黑" panose="020B0503020204020204" pitchFamily="34" charset="-122"/>
              <a:ea typeface="微软雅黑" panose="020B0503020204020204" pitchFamily="34" charset="-122"/>
            </a:endParaRPr>
          </a:p>
        </p:txBody>
      </p:sp>
      <p:sp>
        <p:nvSpPr>
          <p:cNvPr id="14" name="文本框 13"/>
          <p:cNvSpPr txBox="1"/>
          <p:nvPr/>
        </p:nvSpPr>
        <p:spPr>
          <a:xfrm>
            <a:off x="424899" y="5581417"/>
            <a:ext cx="3138989" cy="523220"/>
          </a:xfrm>
          <a:prstGeom prst="rect">
            <a:avLst/>
          </a:prstGeom>
          <a:noFill/>
        </p:spPr>
        <p:txBody>
          <a:bodyPr wrap="square" rtlCol="0">
            <a:spAutoFit/>
          </a:bodyPr>
          <a:lstStyle/>
          <a:p>
            <a:r>
              <a:rPr lang="zh-CN" altLang="en-US" sz="2800" dirty="0">
                <a:solidFill>
                  <a:srgbClr val="C00000"/>
                </a:solidFill>
                <a:latin typeface="微软雅黑" panose="020B0503020204020204" pitchFamily="34" charset="-122"/>
                <a:ea typeface="微软雅黑" panose="020B0503020204020204" pitchFamily="34" charset="-122"/>
              </a:rPr>
              <a:t>塑料闪烁体，液闪</a:t>
            </a:r>
          </a:p>
        </p:txBody>
      </p:sp>
      <p:sp>
        <p:nvSpPr>
          <p:cNvPr id="15" name="文本框 14"/>
          <p:cNvSpPr txBox="1"/>
          <p:nvPr/>
        </p:nvSpPr>
        <p:spPr>
          <a:xfrm>
            <a:off x="6943088" y="5451619"/>
            <a:ext cx="1784188" cy="523220"/>
          </a:xfrm>
          <a:prstGeom prst="rect">
            <a:avLst/>
          </a:prstGeom>
          <a:noFill/>
        </p:spPr>
        <p:txBody>
          <a:bodyPr wrap="square" rtlCol="0">
            <a:spAutoFit/>
          </a:bodyPr>
          <a:lstStyle/>
          <a:p>
            <a:r>
              <a:rPr lang="zh-CN" altLang="en-US" sz="2800" dirty="0">
                <a:solidFill>
                  <a:srgbClr val="C00000"/>
                </a:solidFill>
                <a:latin typeface="微软雅黑" panose="020B0503020204020204" pitchFamily="34" charset="-122"/>
                <a:ea typeface="微软雅黑" panose="020B0503020204020204" pitchFamily="34" charset="-122"/>
              </a:rPr>
              <a:t>气体</a:t>
            </a:r>
            <a:r>
              <a:rPr lang="en-US" altLang="zh-CN" sz="2800" dirty="0">
                <a:solidFill>
                  <a:srgbClr val="C00000"/>
                </a:solidFill>
                <a:latin typeface="微软雅黑" panose="020B0503020204020204" pitchFamily="34" charset="-122"/>
                <a:ea typeface="微软雅黑" panose="020B0503020204020204" pitchFamily="34" charset="-122"/>
              </a:rPr>
              <a:t>TPC</a:t>
            </a:r>
            <a:endParaRPr lang="zh-CN" altLang="en-US" sz="2800" dirty="0">
              <a:solidFill>
                <a:srgbClr val="C00000"/>
              </a:solidFill>
              <a:latin typeface="微软雅黑" panose="020B0503020204020204" pitchFamily="34" charset="-122"/>
              <a:ea typeface="微软雅黑" panose="020B0503020204020204" pitchFamily="34" charset="-122"/>
            </a:endParaRPr>
          </a:p>
        </p:txBody>
      </p:sp>
      <p:pic>
        <p:nvPicPr>
          <p:cNvPr id="16" name="Picture 3"/>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6257830" y="3801612"/>
            <a:ext cx="2549289" cy="1578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6378625"/>
      </p:ext>
    </p:extLst>
  </p:cSld>
  <p:clrMapOvr>
    <a:masterClrMapping/>
  </p:clrMapOvr>
  <p:transition spd="slow" advClick="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56"/>
          <p:cNvSpPr>
            <a:spLocks noChangeArrowheads="1"/>
          </p:cNvSpPr>
          <p:nvPr/>
        </p:nvSpPr>
        <p:spPr bwMode="auto">
          <a:xfrm>
            <a:off x="1248405" y="1102020"/>
            <a:ext cx="2548328" cy="1373687"/>
          </a:xfrm>
          <a:prstGeom prst="downArrowCallout">
            <a:avLst>
              <a:gd name="adj1" fmla="val 42500"/>
              <a:gd name="adj2" fmla="val 42500"/>
              <a:gd name="adj3" fmla="val 16667"/>
              <a:gd name="adj4" fmla="val 66667"/>
            </a:avLst>
          </a:prstGeom>
          <a:solidFill>
            <a:srgbClr val="FFFF00"/>
          </a:solidFill>
          <a:ln w="9525">
            <a:solidFill>
              <a:schemeClr val="tx1"/>
            </a:solidFill>
            <a:miter lim="800000"/>
            <a:headEnd/>
            <a:tailEnd/>
          </a:ln>
        </p:spPr>
        <p:txBody>
          <a:bodyPr wrap="none" anchor="ctr"/>
          <a:lstStyle/>
          <a:p>
            <a:pPr algn="ctr"/>
            <a:r>
              <a:rPr lang="en-US" altLang="zh-CN" sz="1800" dirty="0">
                <a:solidFill>
                  <a:srgbClr val="0066FF"/>
                </a:solidFill>
                <a:ea typeface="宋体" charset="-122"/>
              </a:rPr>
              <a:t>something occurred </a:t>
            </a:r>
          </a:p>
          <a:p>
            <a:pPr algn="ctr"/>
            <a:r>
              <a:rPr lang="en-US" altLang="zh-CN" sz="1800" dirty="0">
                <a:solidFill>
                  <a:srgbClr val="0066FF"/>
                </a:solidFill>
                <a:ea typeface="宋体" charset="-122"/>
              </a:rPr>
              <a:t>over there</a:t>
            </a:r>
          </a:p>
          <a:p>
            <a:pPr algn="ctr"/>
            <a:r>
              <a:rPr lang="en-US" altLang="zh-CN" sz="1800" dirty="0">
                <a:solidFill>
                  <a:srgbClr val="0066FF"/>
                </a:solidFill>
                <a:ea typeface="宋体" charset="-122"/>
              </a:rPr>
              <a:t>one billion years ago</a:t>
            </a:r>
            <a:endParaRPr lang="en-US" altLang="zh-CN" sz="2000" dirty="0">
              <a:solidFill>
                <a:srgbClr val="0066FF"/>
              </a:solidFill>
              <a:ea typeface="宋体" charset="-122"/>
            </a:endParaRPr>
          </a:p>
        </p:txBody>
      </p:sp>
      <p:sp>
        <p:nvSpPr>
          <p:cNvPr id="2" name="矩形 1"/>
          <p:cNvSpPr/>
          <p:nvPr/>
        </p:nvSpPr>
        <p:spPr>
          <a:xfrm>
            <a:off x="3703821" y="4775200"/>
            <a:ext cx="4718819" cy="1815882"/>
          </a:xfrm>
          <a:prstGeom prst="rect">
            <a:avLst/>
          </a:prstGeom>
        </p:spPr>
        <p:txBody>
          <a:bodyPr wrap="square">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萨哈洛夫</a:t>
            </a:r>
            <a:r>
              <a:rPr lang="en-US" altLang="zh-CN" sz="2800" b="1" dirty="0">
                <a:solidFill>
                  <a:schemeClr val="bg1"/>
                </a:solidFill>
                <a:latin typeface="微软雅黑" panose="020B0503020204020204" pitchFamily="34" charset="-122"/>
                <a:ea typeface="微软雅黑" panose="020B0503020204020204" pitchFamily="34" charset="-122"/>
              </a:rPr>
              <a:t>3</a:t>
            </a:r>
            <a:r>
              <a:rPr lang="zh-CN" altLang="en-US" sz="2800" b="1" dirty="0">
                <a:solidFill>
                  <a:schemeClr val="bg1"/>
                </a:solidFill>
                <a:latin typeface="微软雅黑" panose="020B0503020204020204" pitchFamily="34" charset="-122"/>
                <a:ea typeface="微软雅黑" panose="020B0503020204020204" pitchFamily="34" charset="-122"/>
              </a:rPr>
              <a:t>条件（</a:t>
            </a:r>
            <a:r>
              <a:rPr lang="en-US" altLang="zh-CN" sz="2800" b="1" dirty="0">
                <a:solidFill>
                  <a:schemeClr val="bg1"/>
                </a:solidFill>
                <a:latin typeface="微软雅黑" panose="020B0503020204020204" pitchFamily="34" charset="-122"/>
                <a:ea typeface="微软雅黑" panose="020B0503020204020204" pitchFamily="34" charset="-122"/>
              </a:rPr>
              <a:t>1966</a:t>
            </a:r>
            <a:r>
              <a:rPr lang="zh-CN" altLang="en-US" sz="2800" b="1" dirty="0">
                <a:solidFill>
                  <a:schemeClr val="bg1"/>
                </a:solidFill>
                <a:latin typeface="微软雅黑" panose="020B0503020204020204" pitchFamily="34" charset="-122"/>
                <a:ea typeface="微软雅黑" panose="020B0503020204020204" pitchFamily="34" charset="-122"/>
              </a:rPr>
              <a:t>）：</a:t>
            </a:r>
            <a:endParaRPr lang="en-US" altLang="zh-CN" sz="2800" b="1" dirty="0">
              <a:solidFill>
                <a:schemeClr val="bg1"/>
              </a:solidFill>
              <a:latin typeface="微软雅黑" panose="020B0503020204020204" pitchFamily="34" charset="-122"/>
              <a:ea typeface="微软雅黑" panose="020B0503020204020204" pitchFamily="34" charset="-122"/>
            </a:endParaRPr>
          </a:p>
          <a:p>
            <a:pPr>
              <a:buFont typeface="Arial" panose="020B0604020202020204" pitchFamily="34" charset="0"/>
              <a:buChar char="•"/>
            </a:pPr>
            <a:r>
              <a:rPr lang="zh-CN" altLang="en-US" sz="2800" b="1" dirty="0">
                <a:solidFill>
                  <a:schemeClr val="bg1"/>
                </a:solidFill>
                <a:latin typeface="微软雅黑" panose="020B0503020204020204" pitchFamily="34" charset="-122"/>
                <a:ea typeface="微软雅黑" panose="020B0503020204020204" pitchFamily="34" charset="-122"/>
              </a:rPr>
              <a:t> 存在重子数不守恒的过程</a:t>
            </a:r>
          </a:p>
          <a:p>
            <a:pPr>
              <a:buFont typeface="Arial" panose="020B0604020202020204" pitchFamily="34" charset="0"/>
              <a:buChar char="•"/>
            </a:pPr>
            <a:r>
              <a:rPr lang="en-US" altLang="zh-CN" sz="2800" b="1" dirty="0">
                <a:solidFill>
                  <a:schemeClr val="bg1"/>
                </a:solidFill>
                <a:latin typeface="微软雅黑" panose="020B0503020204020204" pitchFamily="34" charset="-122"/>
                <a:ea typeface="微软雅黑" panose="020B0503020204020204" pitchFamily="34" charset="-122"/>
              </a:rPr>
              <a:t> C</a:t>
            </a:r>
            <a:r>
              <a:rPr lang="zh-CN" altLang="en-US" sz="2800" b="1" dirty="0">
                <a:solidFill>
                  <a:schemeClr val="bg1"/>
                </a:solidFill>
                <a:latin typeface="微软雅黑" panose="020B0503020204020204" pitchFamily="34" charset="-122"/>
                <a:ea typeface="微软雅黑" panose="020B0503020204020204" pitchFamily="34" charset="-122"/>
              </a:rPr>
              <a:t>和</a:t>
            </a:r>
            <a:r>
              <a:rPr lang="en-US" altLang="zh-CN" sz="2800" b="1" dirty="0">
                <a:solidFill>
                  <a:schemeClr val="bg1"/>
                </a:solidFill>
                <a:latin typeface="微软雅黑" panose="020B0503020204020204" pitchFamily="34" charset="-122"/>
                <a:ea typeface="微软雅黑" panose="020B0503020204020204" pitchFamily="34" charset="-122"/>
              </a:rPr>
              <a:t>CP</a:t>
            </a:r>
            <a:r>
              <a:rPr lang="zh-CN" altLang="en-US" sz="2800" b="1" dirty="0">
                <a:solidFill>
                  <a:schemeClr val="bg1"/>
                </a:solidFill>
                <a:latin typeface="微软雅黑" panose="020B0503020204020204" pitchFamily="34" charset="-122"/>
                <a:ea typeface="微软雅黑" panose="020B0503020204020204" pitchFamily="34" charset="-122"/>
              </a:rPr>
              <a:t>对称性的破坏</a:t>
            </a:r>
          </a:p>
          <a:p>
            <a:pPr>
              <a:buFont typeface="Arial" panose="020B0604020202020204" pitchFamily="34" charset="0"/>
              <a:buChar char="•"/>
            </a:pPr>
            <a:r>
              <a:rPr lang="zh-CN" altLang="en-US" sz="2800" b="1" dirty="0">
                <a:solidFill>
                  <a:schemeClr val="bg1"/>
                </a:solidFill>
                <a:latin typeface="微软雅黑" panose="020B0503020204020204" pitchFamily="34" charset="-122"/>
                <a:ea typeface="微软雅黑" panose="020B0503020204020204" pitchFamily="34" charset="-122"/>
              </a:rPr>
              <a:t> 偏离热平衡</a:t>
            </a:r>
          </a:p>
        </p:txBody>
      </p:sp>
    </p:spTree>
    <p:extLst>
      <p:ext uri="{BB962C8B-B14F-4D97-AF65-F5344CB8AC3E}">
        <p14:creationId xmlns:p14="http://schemas.microsoft.com/office/powerpoint/2010/main" val="37261277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641" y="2112217"/>
            <a:ext cx="5212080" cy="401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文本框 3"/>
          <p:cNvSpPr txBox="1"/>
          <p:nvPr/>
        </p:nvSpPr>
        <p:spPr>
          <a:xfrm>
            <a:off x="934719" y="1056587"/>
            <a:ext cx="7010401" cy="461665"/>
          </a:xfrm>
          <a:prstGeom prst="rect">
            <a:avLst/>
          </a:prstGeom>
          <a:noFill/>
        </p:spPr>
        <p:txBody>
          <a:bodyPr wrap="square" rtlCol="0">
            <a:spAutoFit/>
          </a:bodyPr>
          <a:lstStyle/>
          <a:p>
            <a:r>
              <a:rPr lang="zh-CN" altLang="en-US" sz="2400" b="1" dirty="0">
                <a:latin typeface="微软雅黑" panose="020B0503020204020204" pitchFamily="34" charset="-122"/>
                <a:ea typeface="微软雅黑" panose="020B0503020204020204" pitchFamily="34" charset="-122"/>
              </a:rPr>
              <a:t>标准模型中，量子反常效应会破坏重子数守恒</a:t>
            </a:r>
            <a:endParaRPr lang="zh-CN" altLang="en-US" sz="3200" b="1" dirty="0">
              <a:latin typeface="微软雅黑" panose="020B0503020204020204" pitchFamily="34" charset="-122"/>
              <a:ea typeface="微软雅黑" panose="020B0503020204020204" pitchFamily="34" charset="-122"/>
              <a:cs typeface="Aharoni" panose="02010803020104030203" pitchFamily="2" charset="-79"/>
            </a:endParaRPr>
          </a:p>
        </p:txBody>
      </p:sp>
      <p:sp>
        <p:nvSpPr>
          <p:cNvPr id="11" name="文本框 3"/>
          <p:cNvSpPr txBox="1"/>
          <p:nvPr/>
        </p:nvSpPr>
        <p:spPr>
          <a:xfrm>
            <a:off x="5293360" y="5470344"/>
            <a:ext cx="3632825" cy="1200329"/>
          </a:xfrm>
          <a:prstGeom prst="rect">
            <a:avLst/>
          </a:prstGeom>
          <a:noFill/>
        </p:spPr>
        <p:txBody>
          <a:bodyPr wrap="square" rtlCol="0">
            <a:spAutoFit/>
          </a:bodyPr>
          <a:lstStyle/>
          <a:p>
            <a:r>
              <a:rPr lang="zh-CN" altLang="en-US" sz="2400" b="1" dirty="0">
                <a:latin typeface="微软雅黑" pitchFamily="34" charset="-122"/>
                <a:ea typeface="微软雅黑" pitchFamily="34" charset="-122"/>
                <a:cs typeface="Aharoni" panose="02010803020104030203" pitchFamily="2" charset="-79"/>
              </a:rPr>
              <a:t>真空具有复杂的拓扑结构，不同真空之间的跃迁导致轻子数和重子数破坏</a:t>
            </a:r>
            <a:endParaRPr lang="zh-CN" altLang="en-US" sz="2400" b="1" dirty="0">
              <a:latin typeface="Aharoni" panose="02010803020104030203" pitchFamily="2" charset="-79"/>
              <a:cs typeface="Aharoni" panose="02010803020104030203" pitchFamily="2" charset="-79"/>
            </a:endParaRPr>
          </a:p>
        </p:txBody>
      </p:sp>
      <p:sp>
        <p:nvSpPr>
          <p:cNvPr id="13" name="矩形 12"/>
          <p:cNvSpPr/>
          <p:nvPr/>
        </p:nvSpPr>
        <p:spPr>
          <a:xfrm>
            <a:off x="1352209" y="6362599"/>
            <a:ext cx="3118190" cy="338554"/>
          </a:xfrm>
          <a:prstGeom prst="rect">
            <a:avLst/>
          </a:prstGeom>
        </p:spPr>
        <p:txBody>
          <a:bodyPr wrap="square">
            <a:spAutoFit/>
          </a:bodyPr>
          <a:lstStyle/>
          <a:p>
            <a:r>
              <a:rPr lang="en-US" altLang="zh-CN" sz="1600" dirty="0">
                <a:latin typeface="Arial" panose="020B0604020202020204" pitchFamily="34" charset="0"/>
                <a:cs typeface="Arial" panose="020B0604020202020204" pitchFamily="34" charset="0"/>
              </a:rPr>
              <a:t>Hamada &amp; Kikuchi (2020)</a:t>
            </a:r>
            <a:endParaRPr lang="zh-CN" altLang="en-US" sz="1600" dirty="0">
              <a:latin typeface="Arial" panose="020B0604020202020204" pitchFamily="34" charset="0"/>
              <a:cs typeface="Arial" panose="020B0604020202020204" pitchFamily="34" charset="0"/>
            </a:endParaRPr>
          </a:p>
        </p:txBody>
      </p:sp>
      <p:sp>
        <p:nvSpPr>
          <p:cNvPr id="15" name="矩形 14"/>
          <p:cNvSpPr/>
          <p:nvPr/>
        </p:nvSpPr>
        <p:spPr>
          <a:xfrm>
            <a:off x="5293361" y="1607020"/>
            <a:ext cx="3632825" cy="3477875"/>
          </a:xfrm>
          <a:prstGeom prst="rect">
            <a:avLst/>
          </a:prstGeom>
        </p:spPr>
        <p:txBody>
          <a:bodyPr wrap="square">
            <a:spAutoFit/>
          </a:bodyPr>
          <a:lstStyle/>
          <a:p>
            <a:pPr>
              <a:spcBef>
                <a:spcPts val="600"/>
              </a:spcBef>
            </a:pPr>
            <a:r>
              <a:rPr lang="en-US" altLang="zh-CN" sz="2400" b="1" dirty="0" err="1">
                <a:solidFill>
                  <a:srgbClr val="0000FF"/>
                </a:solidFill>
                <a:latin typeface="Times New Roman" panose="02020603050405020304" pitchFamily="18" charset="0"/>
                <a:cs typeface="Times New Roman" panose="02020603050405020304" pitchFamily="18" charset="0"/>
              </a:rPr>
              <a:t>Sphaleron</a:t>
            </a:r>
            <a:r>
              <a:rPr lang="en-US" altLang="zh-CN" sz="2400" b="1" dirty="0">
                <a:solidFill>
                  <a:srgbClr val="0000FF"/>
                </a:solidFill>
                <a:latin typeface="Times New Roman" panose="02020603050405020304" pitchFamily="18" charset="0"/>
                <a:cs typeface="Times New Roman" panose="02020603050405020304" pitchFamily="18" charset="0"/>
              </a:rPr>
              <a:t>:</a:t>
            </a:r>
          </a:p>
          <a:p>
            <a:pPr>
              <a:spcBef>
                <a:spcPts val="600"/>
              </a:spcBef>
            </a:pPr>
            <a:r>
              <a:rPr lang="en-US" altLang="zh-CN" dirty="0"/>
              <a:t>A </a:t>
            </a:r>
            <a:r>
              <a:rPr lang="en-US" altLang="zh-CN" dirty="0" err="1"/>
              <a:t>sphaleron</a:t>
            </a:r>
            <a:r>
              <a:rPr lang="en-US" altLang="zh-CN" dirty="0"/>
              <a:t> is a static solution to the electroweak field equations of the Standard Model of particle physics, and it is involved in processes that violate baryon and lepton number. Such processes cannot be represented by Feynman diagrams, and are therefore called non-perturbative.</a:t>
            </a:r>
            <a:endParaRPr lang="en-US" altLang="zh-CN" sz="2400" b="1" dirty="0">
              <a:solidFill>
                <a:srgbClr val="0000FF"/>
              </a:solidFill>
              <a:latin typeface="Times New Roman" panose="02020603050405020304" pitchFamily="18" charset="0"/>
              <a:cs typeface="Times New Roman" panose="02020603050405020304" pitchFamily="18" charset="0"/>
            </a:endParaRPr>
          </a:p>
          <a:p>
            <a:pPr>
              <a:spcBef>
                <a:spcPts val="600"/>
              </a:spcBef>
            </a:pPr>
            <a:r>
              <a:rPr lang="en-US" altLang="zh-CN" sz="2400" b="1" i="1" dirty="0">
                <a:solidFill>
                  <a:srgbClr val="0000FF"/>
                </a:solidFill>
                <a:latin typeface="Times New Roman" panose="02020603050405020304" pitchFamily="18" charset="0"/>
                <a:cs typeface="Times New Roman" panose="02020603050405020304" pitchFamily="18" charset="0"/>
              </a:rPr>
              <a:t>N</a:t>
            </a:r>
            <a:r>
              <a:rPr lang="en-US" altLang="zh-CN" sz="2400" b="1" baseline="-25000" dirty="0">
                <a:solidFill>
                  <a:srgbClr val="0000FF"/>
                </a:solidFill>
                <a:latin typeface="Times New Roman" panose="02020603050405020304" pitchFamily="18" charset="0"/>
                <a:cs typeface="Times New Roman" panose="02020603050405020304" pitchFamily="18" charset="0"/>
              </a:rPr>
              <a:t>CS</a:t>
            </a:r>
            <a:r>
              <a:rPr lang="en-US" altLang="zh-CN" sz="2400" b="1" dirty="0">
                <a:solidFill>
                  <a:srgbClr val="0000FF"/>
                </a:solidFill>
                <a:latin typeface="Times New Roman" panose="02020603050405020304" pitchFamily="18" charset="0"/>
                <a:cs typeface="Times New Roman" panose="02020603050405020304" pitchFamily="18" charset="0"/>
              </a:rPr>
              <a:t>: </a:t>
            </a:r>
            <a:r>
              <a:rPr lang="en-US" altLang="zh-CN" sz="2000" b="1" dirty="0" err="1">
                <a:solidFill>
                  <a:srgbClr val="C00000"/>
                </a:solidFill>
                <a:latin typeface="Times New Roman" panose="02020603050405020304" pitchFamily="18" charset="0"/>
                <a:cs typeface="Times New Roman" panose="02020603050405020304" pitchFamily="18" charset="0"/>
              </a:rPr>
              <a:t>Chern</a:t>
            </a:r>
            <a:r>
              <a:rPr lang="en-US" altLang="zh-CN" sz="2000" b="1" dirty="0">
                <a:solidFill>
                  <a:srgbClr val="0000FF"/>
                </a:solidFill>
                <a:latin typeface="Times New Roman" panose="02020603050405020304" pitchFamily="18" charset="0"/>
                <a:cs typeface="Times New Roman" panose="02020603050405020304" pitchFamily="18" charset="0"/>
              </a:rPr>
              <a:t>-</a:t>
            </a:r>
            <a:r>
              <a:rPr lang="en-US" altLang="zh-CN" sz="2000" b="1" dirty="0">
                <a:solidFill>
                  <a:schemeClr val="accent6"/>
                </a:solidFill>
                <a:latin typeface="Times New Roman" panose="02020603050405020304" pitchFamily="18" charset="0"/>
                <a:cs typeface="Times New Roman" panose="02020603050405020304" pitchFamily="18" charset="0"/>
              </a:rPr>
              <a:t>Simons</a:t>
            </a:r>
            <a:r>
              <a:rPr lang="en-US" altLang="zh-CN" sz="2000" b="1" dirty="0">
                <a:solidFill>
                  <a:srgbClr val="0000FF"/>
                </a:solidFill>
                <a:latin typeface="Times New Roman" panose="02020603050405020304" pitchFamily="18" charset="0"/>
                <a:cs typeface="Times New Roman" panose="02020603050405020304" pitchFamily="18" charset="0"/>
              </a:rPr>
              <a:t> number</a:t>
            </a:r>
            <a:endParaRPr lang="zh-CN" altLang="en-US" sz="2400" b="1" dirty="0">
              <a:solidFill>
                <a:srgbClr val="0000FF"/>
              </a:solidFill>
              <a:latin typeface="Times New Roman" panose="02020603050405020304" pitchFamily="18" charset="0"/>
              <a:cs typeface="Times New Roman" panose="02020603050405020304" pitchFamily="18" charset="0"/>
            </a:endParaRPr>
          </a:p>
        </p:txBody>
      </p:sp>
      <p:sp>
        <p:nvSpPr>
          <p:cNvPr id="2" name="标题 1">
            <a:extLst>
              <a:ext uri="{FF2B5EF4-FFF2-40B4-BE49-F238E27FC236}">
                <a16:creationId xmlns:a16="http://schemas.microsoft.com/office/drawing/2014/main" id="{970D34E1-603F-4EE9-AF0C-2247BED8607C}"/>
              </a:ext>
            </a:extLst>
          </p:cNvPr>
          <p:cNvSpPr>
            <a:spLocks noGrp="1"/>
          </p:cNvSpPr>
          <p:nvPr>
            <p:ph type="title"/>
          </p:nvPr>
        </p:nvSpPr>
        <p:spPr/>
        <p:txBody>
          <a:bodyPr/>
          <a:lstStyle/>
          <a:p>
            <a:r>
              <a:rPr lang="en-US" altLang="zh-CN" dirty="0"/>
              <a:t>1</a:t>
            </a:r>
            <a:r>
              <a:rPr lang="zh-CN" altLang="en-US" dirty="0"/>
              <a:t>）</a:t>
            </a:r>
            <a:r>
              <a:rPr lang="zh-CN" altLang="en-US" dirty="0">
                <a:latin typeface="微软雅黑" panose="020B0503020204020204" pitchFamily="34" charset="-122"/>
              </a:rPr>
              <a:t>存在重子数不守恒的过程</a:t>
            </a:r>
            <a:endParaRPr lang="zh-CN" altLang="en-US" dirty="0"/>
          </a:p>
        </p:txBody>
      </p:sp>
      <p:pic>
        <p:nvPicPr>
          <p:cNvPr id="17" name="Picture 8" descr="See the source image">
            <a:extLst>
              <a:ext uri="{FF2B5EF4-FFF2-40B4-BE49-F238E27FC236}">
                <a16:creationId xmlns:a16="http://schemas.microsoft.com/office/drawing/2014/main" id="{0518EEAC-0752-4A86-96B8-0D9D3C11320C}"/>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7457440" y="528225"/>
            <a:ext cx="1300173" cy="1197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141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491" y="1773874"/>
            <a:ext cx="5165596" cy="3129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文本框 3"/>
          <p:cNvSpPr txBox="1"/>
          <p:nvPr/>
        </p:nvSpPr>
        <p:spPr>
          <a:xfrm>
            <a:off x="6107371" y="1905506"/>
            <a:ext cx="2700138" cy="3046988"/>
          </a:xfrm>
          <a:prstGeom prst="rect">
            <a:avLst/>
          </a:prstGeom>
          <a:noFill/>
        </p:spPr>
        <p:txBody>
          <a:bodyPr wrap="square" rtlCol="0">
            <a:spAutoFit/>
          </a:bodyPr>
          <a:lstStyle/>
          <a:p>
            <a:r>
              <a:rPr lang="zh-CN" altLang="en-US" sz="2400" b="1" dirty="0">
                <a:latin typeface="微软雅黑" pitchFamily="34" charset="-122"/>
                <a:ea typeface="微软雅黑" pitchFamily="34" charset="-122"/>
                <a:cs typeface="Aharoni" panose="02010803020104030203" pitchFamily="2" charset="-79"/>
              </a:rPr>
              <a:t>宇宙温度约为</a:t>
            </a:r>
            <a:r>
              <a:rPr lang="en-US" altLang="zh-CN" sz="2400" b="1" i="1" dirty="0" err="1">
                <a:latin typeface="微软雅黑" pitchFamily="34" charset="-122"/>
                <a:ea typeface="微软雅黑" pitchFamily="34" charset="-122"/>
                <a:cs typeface="Aharoni" panose="02010803020104030203" pitchFamily="2" charset="-79"/>
              </a:rPr>
              <a:t>T</a:t>
            </a:r>
            <a:r>
              <a:rPr lang="en-US" altLang="zh-CN" sz="2400" b="1" baseline="-25000" dirty="0" err="1">
                <a:latin typeface="微软雅黑" pitchFamily="34" charset="-122"/>
                <a:ea typeface="微软雅黑" pitchFamily="34" charset="-122"/>
                <a:cs typeface="Aharoni" panose="02010803020104030203" pitchFamily="2" charset="-79"/>
              </a:rPr>
              <a:t>c</a:t>
            </a:r>
            <a:r>
              <a:rPr lang="en-US" altLang="zh-CN" sz="2400" b="1" dirty="0">
                <a:latin typeface="微软雅黑" pitchFamily="34" charset="-122"/>
                <a:ea typeface="微软雅黑" pitchFamily="34" charset="-122"/>
                <a:cs typeface="Aharoni" panose="02010803020104030203" pitchFamily="2" charset="-79"/>
              </a:rPr>
              <a:t> = 100 </a:t>
            </a:r>
            <a:r>
              <a:rPr lang="en-US" altLang="zh-CN" sz="2400" b="1" dirty="0" err="1">
                <a:latin typeface="微软雅黑" pitchFamily="34" charset="-122"/>
                <a:ea typeface="微软雅黑" pitchFamily="34" charset="-122"/>
                <a:cs typeface="Aharoni" panose="02010803020104030203" pitchFamily="2" charset="-79"/>
              </a:rPr>
              <a:t>GeV</a:t>
            </a:r>
            <a:r>
              <a:rPr lang="zh-CN" altLang="en-US" sz="2400" b="1" dirty="0">
                <a:latin typeface="微软雅黑" pitchFamily="34" charset="-122"/>
                <a:ea typeface="微软雅黑" pitchFamily="34" charset="-122"/>
                <a:cs typeface="Aharoni" panose="02010803020104030203" pitchFamily="2" charset="-79"/>
              </a:rPr>
              <a:t>时，发生</a:t>
            </a:r>
            <a:r>
              <a:rPr lang="zh-CN" altLang="en-US" sz="2400" b="1" dirty="0">
                <a:solidFill>
                  <a:srgbClr val="FF0000"/>
                </a:solidFill>
                <a:latin typeface="微软雅黑" pitchFamily="34" charset="-122"/>
                <a:ea typeface="微软雅黑" pitchFamily="34" charset="-122"/>
                <a:cs typeface="Aharoni" panose="02010803020104030203" pitchFamily="2" charset="-79"/>
              </a:rPr>
              <a:t>电弱相变</a:t>
            </a:r>
            <a:r>
              <a:rPr lang="zh-CN" altLang="en-US" sz="2400" b="1" dirty="0">
                <a:latin typeface="微软雅黑" pitchFamily="34" charset="-122"/>
                <a:ea typeface="微软雅黑" pitchFamily="34" charset="-122"/>
                <a:cs typeface="Aharoni" panose="02010803020104030203" pitchFamily="2" charset="-79"/>
              </a:rPr>
              <a:t>，系统由规范对称性保持的状态逐步演化至现实的规范对称性破缺的状态，满足偏离热平衡条件</a:t>
            </a:r>
          </a:p>
        </p:txBody>
      </p:sp>
      <p:sp>
        <p:nvSpPr>
          <p:cNvPr id="4" name="矩形 3"/>
          <p:cNvSpPr/>
          <p:nvPr/>
        </p:nvSpPr>
        <p:spPr>
          <a:xfrm>
            <a:off x="1171650" y="4320435"/>
            <a:ext cx="2031325" cy="461665"/>
          </a:xfrm>
          <a:prstGeom prst="rect">
            <a:avLst/>
          </a:prstGeom>
        </p:spPr>
        <p:txBody>
          <a:bodyPr wrap="none">
            <a:spAutoFit/>
          </a:bodyPr>
          <a:lstStyle/>
          <a:p>
            <a:r>
              <a:rPr lang="zh-CN" altLang="en-US" sz="2400" b="1" dirty="0">
                <a:latin typeface="微软雅黑" pitchFamily="34" charset="-122"/>
                <a:ea typeface="微软雅黑" pitchFamily="34" charset="-122"/>
                <a:cs typeface="Aharoni" panose="02010803020104030203" pitchFamily="2" charset="-79"/>
              </a:rPr>
              <a:t>一阶相变图像</a:t>
            </a:r>
            <a:endParaRPr lang="en-US" sz="2400" dirty="0"/>
          </a:p>
        </p:txBody>
      </p:sp>
      <p:sp>
        <p:nvSpPr>
          <p:cNvPr id="11" name="文本框 3"/>
          <p:cNvSpPr txBox="1"/>
          <p:nvPr/>
        </p:nvSpPr>
        <p:spPr>
          <a:xfrm>
            <a:off x="249685" y="1176516"/>
            <a:ext cx="7320575" cy="461665"/>
          </a:xfrm>
          <a:prstGeom prst="rect">
            <a:avLst/>
          </a:prstGeom>
          <a:noFill/>
        </p:spPr>
        <p:txBody>
          <a:bodyPr wrap="square" rtlCol="0">
            <a:spAutoFit/>
          </a:bodyPr>
          <a:lstStyle/>
          <a:p>
            <a:r>
              <a:rPr lang="zh-CN" altLang="en-US" sz="2400" b="1" dirty="0">
                <a:latin typeface="微软雅黑" pitchFamily="34" charset="-122"/>
                <a:ea typeface="微软雅黑" pitchFamily="34" charset="-122"/>
                <a:cs typeface="Aharoni" panose="02010803020104030203" pitchFamily="2" charset="-79"/>
              </a:rPr>
              <a:t>当电弱相变为</a:t>
            </a:r>
            <a:r>
              <a:rPr lang="zh-CN" altLang="en-US" sz="2400" b="1" dirty="0">
                <a:solidFill>
                  <a:srgbClr val="FF0000"/>
                </a:solidFill>
                <a:latin typeface="微软雅黑" pitchFamily="34" charset="-122"/>
                <a:ea typeface="微软雅黑" pitchFamily="34" charset="-122"/>
                <a:cs typeface="Aharoni" panose="02010803020104030203" pitchFamily="2" charset="-79"/>
              </a:rPr>
              <a:t>强的一阶相变</a:t>
            </a:r>
            <a:r>
              <a:rPr lang="zh-CN" altLang="en-US" sz="2400" b="1" dirty="0">
                <a:latin typeface="微软雅黑" pitchFamily="34" charset="-122"/>
                <a:ea typeface="微软雅黑" pitchFamily="34" charset="-122"/>
                <a:cs typeface="Aharoni" panose="02010803020104030203" pitchFamily="2" charset="-79"/>
              </a:rPr>
              <a:t>时，系统明显偏离热平衡</a:t>
            </a:r>
          </a:p>
        </p:txBody>
      </p:sp>
      <p:sp>
        <p:nvSpPr>
          <p:cNvPr id="3" name="标题 2">
            <a:extLst>
              <a:ext uri="{FF2B5EF4-FFF2-40B4-BE49-F238E27FC236}">
                <a16:creationId xmlns:a16="http://schemas.microsoft.com/office/drawing/2014/main" id="{06BA54B3-2390-4E78-8281-24262729E31B}"/>
              </a:ext>
            </a:extLst>
          </p:cNvPr>
          <p:cNvSpPr>
            <a:spLocks noGrp="1"/>
          </p:cNvSpPr>
          <p:nvPr>
            <p:ph type="title"/>
          </p:nvPr>
        </p:nvSpPr>
        <p:spPr/>
        <p:txBody>
          <a:bodyPr/>
          <a:lstStyle/>
          <a:p>
            <a:r>
              <a:rPr lang="en-US" altLang="zh-CN" dirty="0"/>
              <a:t>2</a:t>
            </a:r>
            <a:r>
              <a:rPr lang="zh-CN" altLang="en-US" dirty="0"/>
              <a:t>）偏离热平衡</a:t>
            </a:r>
          </a:p>
        </p:txBody>
      </p:sp>
      <p:pic>
        <p:nvPicPr>
          <p:cNvPr id="16" name="Picture 8" descr="See the source image">
            <a:extLst>
              <a:ext uri="{FF2B5EF4-FFF2-40B4-BE49-F238E27FC236}">
                <a16:creationId xmlns:a16="http://schemas.microsoft.com/office/drawing/2014/main" id="{D3050C4C-CAF5-4CB9-B279-85B50DC02674}"/>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7457440" y="528225"/>
            <a:ext cx="1300173" cy="1197346"/>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a:extLst>
              <a:ext uri="{FF2B5EF4-FFF2-40B4-BE49-F238E27FC236}">
                <a16:creationId xmlns:a16="http://schemas.microsoft.com/office/drawing/2014/main" id="{C35E7D79-3049-4484-A040-8F3A5A593CEA}"/>
              </a:ext>
            </a:extLst>
          </p:cNvPr>
          <p:cNvSpPr/>
          <p:nvPr/>
        </p:nvSpPr>
        <p:spPr>
          <a:xfrm>
            <a:off x="553272" y="5556071"/>
            <a:ext cx="7320574" cy="954107"/>
          </a:xfrm>
          <a:prstGeom prst="rect">
            <a:avLst/>
          </a:prstGeom>
        </p:spPr>
        <p:txBody>
          <a:bodyPr wrap="square">
            <a:spAutoFit/>
          </a:bodyPr>
          <a:lstStyle/>
          <a:p>
            <a:r>
              <a:rPr lang="zh-CN" altLang="en-US" sz="3200" b="1" dirty="0">
                <a:solidFill>
                  <a:srgbClr val="FF0000"/>
                </a:solidFill>
                <a:latin typeface="微软雅黑" panose="020B0503020204020204" pitchFamily="34" charset="-122"/>
                <a:ea typeface="微软雅黑" panose="020B0503020204020204" pitchFamily="34" charset="-122"/>
              </a:rPr>
              <a:t>然而</a:t>
            </a:r>
            <a:r>
              <a:rPr lang="zh-CN" altLang="en-US" sz="2400" b="1" dirty="0">
                <a:latin typeface="微软雅黑" panose="020B0503020204020204" pitchFamily="34" charset="-122"/>
                <a:ea typeface="微软雅黑" panose="020B0503020204020204" pitchFamily="34" charset="-122"/>
              </a:rPr>
              <a:t>，因为</a:t>
            </a:r>
            <a:r>
              <a:rPr lang="en-US" altLang="zh-CN" sz="2400" b="1" dirty="0">
                <a:latin typeface="微软雅黑" panose="020B0503020204020204" pitchFamily="34" charset="-122"/>
                <a:ea typeface="微软雅黑" panose="020B0503020204020204" pitchFamily="34" charset="-122"/>
              </a:rPr>
              <a:t>Higgs</a:t>
            </a:r>
            <a:r>
              <a:rPr lang="zh-CN" altLang="en-US" sz="2400" b="1" dirty="0">
                <a:latin typeface="微软雅黑" panose="020B0503020204020204" pitchFamily="34" charset="-122"/>
                <a:ea typeface="微软雅黑" panose="020B0503020204020204" pitchFamily="34" charset="-122"/>
              </a:rPr>
              <a:t>质量为</a:t>
            </a:r>
            <a:r>
              <a:rPr lang="en-US" altLang="zh-CN" sz="2400" b="1" dirty="0">
                <a:latin typeface="微软雅黑" panose="020B0503020204020204" pitchFamily="34" charset="-122"/>
                <a:ea typeface="微软雅黑" panose="020B0503020204020204" pitchFamily="34" charset="-122"/>
              </a:rPr>
              <a:t>125 GeV</a:t>
            </a:r>
            <a:r>
              <a:rPr lang="zh-CN" altLang="en-US" sz="2400" b="1" dirty="0">
                <a:latin typeface="微软雅黑" panose="020B0503020204020204" pitchFamily="34" charset="-122"/>
                <a:ea typeface="微软雅黑" panose="020B0503020204020204" pitchFamily="34" charset="-122"/>
              </a:rPr>
              <a:t>，所以可以确定电弱相变为二阶连续相变，没有足够偏离热平衡。</a:t>
            </a:r>
          </a:p>
        </p:txBody>
      </p:sp>
      <p:pic>
        <p:nvPicPr>
          <p:cNvPr id="18" name="Picture 8" descr="See the source image">
            <a:extLst>
              <a:ext uri="{FF2B5EF4-FFF2-40B4-BE49-F238E27FC236}">
                <a16:creationId xmlns:a16="http://schemas.microsoft.com/office/drawing/2014/main" id="{0ADCF815-6783-46E7-A1D9-801C167DB294}"/>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p:blipFill>
        <p:spPr bwMode="auto">
          <a:xfrm>
            <a:off x="7765365" y="5644294"/>
            <a:ext cx="825363" cy="777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773992"/>
      </p:ext>
    </p:extLst>
  </p:cSld>
  <p:clrMapOvr>
    <a:masterClrMapping/>
  </p:clrMapOvr>
</p:sld>
</file>

<file path=ppt/theme/theme1.xml><?xml version="1.0" encoding="utf-8"?>
<a:theme xmlns:a="http://schemas.openxmlformats.org/drawingml/2006/main" name="Office 主题">
  <a:themeElements>
    <a:clrScheme name="CJ">
      <a:dk1>
        <a:srgbClr val="000000"/>
      </a:dk1>
      <a:lt1>
        <a:srgbClr val="FFFFFF"/>
      </a:lt1>
      <a:dk2>
        <a:srgbClr val="0000FF"/>
      </a:dk2>
      <a:lt2>
        <a:srgbClr val="FF0000"/>
      </a:lt2>
      <a:accent1>
        <a:srgbClr val="00FF00"/>
      </a:accent1>
      <a:accent2>
        <a:srgbClr val="FFC000"/>
      </a:accent2>
      <a:accent3>
        <a:srgbClr val="00C0FF"/>
      </a:accent3>
      <a:accent4>
        <a:srgbClr val="00FFC0"/>
      </a:accent4>
      <a:accent5>
        <a:srgbClr val="FF00C0"/>
      </a:accent5>
      <a:accent6>
        <a:srgbClr val="C000FF"/>
      </a:accent6>
      <a:hlink>
        <a:srgbClr val="C0FF00"/>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3107</TotalTime>
  <Words>2997</Words>
  <Application>Microsoft Office PowerPoint</Application>
  <PresentationFormat>全屏显示(4:3)</PresentationFormat>
  <Paragraphs>514</Paragraphs>
  <Slides>63</Slides>
  <Notes>11</Notes>
  <HiddenSlides>0</HiddenSlides>
  <MMClips>0</MMClips>
  <ScaleCrop>false</ScaleCrop>
  <HeadingPairs>
    <vt:vector size="8" baseType="variant">
      <vt:variant>
        <vt:lpstr>已用的字体</vt:lpstr>
      </vt:variant>
      <vt:variant>
        <vt:i4>20</vt:i4>
      </vt:variant>
      <vt:variant>
        <vt:lpstr>主题</vt:lpstr>
      </vt:variant>
      <vt:variant>
        <vt:i4>1</vt:i4>
      </vt:variant>
      <vt:variant>
        <vt:lpstr>嵌入 OLE 服务器</vt:lpstr>
      </vt:variant>
      <vt:variant>
        <vt:i4>3</vt:i4>
      </vt:variant>
      <vt:variant>
        <vt:lpstr>幻灯片标题</vt:lpstr>
      </vt:variant>
      <vt:variant>
        <vt:i4>63</vt:i4>
      </vt:variant>
    </vt:vector>
  </HeadingPairs>
  <TitlesOfParts>
    <vt:vector size="87" baseType="lpstr">
      <vt:lpstr>ＭＳ Ｐゴシック</vt:lpstr>
      <vt:lpstr>ＭＳ Ｐゴシック</vt:lpstr>
      <vt:lpstr>黑体</vt:lpstr>
      <vt:lpstr>华文中宋</vt:lpstr>
      <vt:lpstr>楷体_GB2312</vt:lpstr>
      <vt:lpstr>宋体</vt:lpstr>
      <vt:lpstr>微软雅黑</vt:lpstr>
      <vt:lpstr>Aharoni</vt:lpstr>
      <vt:lpstr>Arial</vt:lpstr>
      <vt:lpstr>Bookman Old Style</vt:lpstr>
      <vt:lpstr>Calibri</vt:lpstr>
      <vt:lpstr>Calibri Light</vt:lpstr>
      <vt:lpstr>Cambria Math</vt:lpstr>
      <vt:lpstr>Century Gothic</vt:lpstr>
      <vt:lpstr>Comic Sans MS</vt:lpstr>
      <vt:lpstr>Helvetica</vt:lpstr>
      <vt:lpstr>Symbol</vt:lpstr>
      <vt:lpstr>Tahoma</vt:lpstr>
      <vt:lpstr>Times New Roman</vt:lpstr>
      <vt:lpstr>Wingdings</vt:lpstr>
      <vt:lpstr>Office 主题</vt:lpstr>
      <vt:lpstr>CorelPhotoPaint.Image.10</vt:lpstr>
      <vt:lpstr>Equation</vt:lpstr>
      <vt:lpstr>公式</vt:lpstr>
      <vt:lpstr>中微子振荡与宇宙反物质消失之迷</vt:lpstr>
      <vt:lpstr>日本T2K实验论文</vt:lpstr>
      <vt:lpstr>新 闻</vt:lpstr>
      <vt:lpstr>新 闻</vt:lpstr>
      <vt:lpstr>物质-反物质不对称问题（Credit:周顺）</vt:lpstr>
      <vt:lpstr>宇宙中的粒子</vt:lpstr>
      <vt:lpstr>PowerPoint 演示文稿</vt:lpstr>
      <vt:lpstr>1）存在重子数不守恒的过程</vt:lpstr>
      <vt:lpstr>2）偏离热平衡</vt:lpstr>
      <vt:lpstr>3）CP破坏：电弱重子数生成机制</vt:lpstr>
      <vt:lpstr>3）CP破坏：轻子生成机制 ？？</vt:lpstr>
      <vt:lpstr>物质-反物质不对称问题</vt:lpstr>
      <vt:lpstr>物质世界的最“小”组成</vt:lpstr>
      <vt:lpstr>中微子从哪里来？</vt:lpstr>
      <vt:lpstr>太阳的能量来源？</vt:lpstr>
      <vt:lpstr>pp链，CNO循环</vt:lpstr>
      <vt:lpstr>太阳中微子流强</vt:lpstr>
      <vt:lpstr>探测到太阳中微子</vt:lpstr>
      <vt:lpstr>太阳中微子失踪之谜</vt:lpstr>
      <vt:lpstr>中微子振荡</vt:lpstr>
      <vt:lpstr>中微子混合规律</vt:lpstr>
      <vt:lpstr>中微子振荡几率（反应堆）</vt:lpstr>
      <vt:lpstr>神冈实验与IMB，寻找质子衰变</vt:lpstr>
      <vt:lpstr>大气中微子反常</vt:lpstr>
      <vt:lpstr>发现中微子振荡</vt:lpstr>
      <vt:lpstr>重水探测太阳中微子</vt:lpstr>
      <vt:lpstr>探测原理</vt:lpstr>
      <vt:lpstr>萨德伯里实验（SNO）</vt:lpstr>
      <vt:lpstr>证实太阳中微子振荡</vt:lpstr>
      <vt:lpstr>物质效应</vt:lpstr>
      <vt:lpstr>不同实验看到不同能量范围</vt:lpstr>
      <vt:lpstr>确认中微子振荡</vt:lpstr>
      <vt:lpstr>确认中微子振荡</vt:lpstr>
      <vt:lpstr>不同实验、方法确立中微子振荡</vt:lpstr>
      <vt:lpstr>第三种中微子振荡</vt:lpstr>
      <vt:lpstr>测量 13 的方法</vt:lpstr>
      <vt:lpstr>大亚湾反应堆中微子实验</vt:lpstr>
      <vt:lpstr>隧道入口</vt:lpstr>
      <vt:lpstr>PowerPoint 演示文稿</vt:lpstr>
      <vt:lpstr>PowerPoint 演示文稿</vt:lpstr>
      <vt:lpstr>T2K发现theta13较大迹象</vt:lpstr>
      <vt:lpstr>2012年大亚湾发现第三种振荡模式</vt:lpstr>
      <vt:lpstr>中微子未知问题</vt:lpstr>
      <vt:lpstr>加速器实验T2K</vt:lpstr>
      <vt:lpstr>T2K：最大CP破坏迹象</vt:lpstr>
      <vt:lpstr>T2K新旧结果</vt:lpstr>
      <vt:lpstr>加速器实验NOvA</vt:lpstr>
      <vt:lpstr>美国加速器实验NOvA</vt:lpstr>
      <vt:lpstr>新一代中微子实验</vt:lpstr>
      <vt:lpstr>PowerPoint 演示文稿</vt:lpstr>
      <vt:lpstr>未来加速器中微子（质量顺序， θ23 ，CP）</vt:lpstr>
      <vt:lpstr>未来大气中微子实验（质量顺序，θ23)</vt:lpstr>
      <vt:lpstr>江门中微子实验</vt:lpstr>
      <vt:lpstr>江门中微子实验</vt:lpstr>
      <vt:lpstr>JUNO Detector Scheme</vt:lpstr>
      <vt:lpstr>江门中微子实验，计划2022年建成</vt:lpstr>
      <vt:lpstr>未来质量顺序测量</vt:lpstr>
      <vt:lpstr>总  结</vt:lpstr>
      <vt:lpstr>Neutrino Sources</vt:lpstr>
      <vt:lpstr>区别不同来源的中微子</vt:lpstr>
      <vt:lpstr>典型中微子反应</vt:lpstr>
      <vt:lpstr>典型中微子反应（2）</vt:lpstr>
      <vt:lpstr>中微子探测器种类</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Jun Cao</dc:creator>
  <cp:lastModifiedBy>曹俊</cp:lastModifiedBy>
  <cp:revision>179</cp:revision>
  <dcterms:created xsi:type="dcterms:W3CDTF">2015-10-15T08:19:48Z</dcterms:created>
  <dcterms:modified xsi:type="dcterms:W3CDTF">2020-05-12T20:23:13Z</dcterms:modified>
</cp:coreProperties>
</file>