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9" r:id="rId3"/>
    <p:sldId id="257" r:id="rId4"/>
    <p:sldId id="260" r:id="rId5"/>
    <p:sldId id="261" r:id="rId6"/>
    <p:sldId id="258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61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D332C5-2971-4C4C-8D39-386F90337DDD}" type="datetimeFigureOut">
              <a:rPr lang="zh-CN" altLang="en-US" smtClean="0"/>
              <a:pPr/>
              <a:t>19.12.23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C97ECA-94B9-467B-AE4B-003156215D3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2882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EDCEEDD0-4210-428E-BB76-8295F3F486DC}" type="datetime1">
              <a:rPr lang="zh-CN" altLang="en-US" smtClean="0"/>
              <a:pPr/>
              <a:t>19.12.23</a:t>
            </a:fld>
            <a:endParaRPr lang="zh-CN" alt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199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9DF64B-AEAC-43CE-BD50-EF535D720E23}" type="datetime1">
              <a:rPr lang="zh-CN" altLang="en-US" smtClean="0"/>
              <a:pPr/>
              <a:t>19.12.23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C3BD48-C604-478F-9E3C-16A2F32F1BF1}" type="datetime1">
              <a:rPr lang="zh-CN" altLang="en-US" smtClean="0"/>
              <a:pPr/>
              <a:t>19.12.23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8D9EFE-97F5-45E3-AE67-F780C28CB865}" type="datetime1">
              <a:rPr lang="zh-CN" altLang="en-US" smtClean="0"/>
              <a:pPr/>
              <a:t>19.12.23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31CB27-1372-44D5-B1E2-06A4C7D4CFC6}" type="datetime1">
              <a:rPr lang="zh-CN" altLang="en-US" smtClean="0"/>
              <a:pPr/>
              <a:t>19.12.23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073EF1-9550-461E-9C3F-4F9FE48DB9E9}" type="datetime1">
              <a:rPr lang="zh-CN" altLang="en-US" smtClean="0"/>
              <a:pPr/>
              <a:t>19.12.23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89B2CA-D505-4269-A25A-818D8296297B}" type="datetime1">
              <a:rPr lang="zh-CN" altLang="en-US" smtClean="0"/>
              <a:pPr/>
              <a:t>19.12.23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AC35BC-ADFA-4B42-A0D2-9579D586D92C}" type="datetime1">
              <a:rPr lang="zh-CN" altLang="en-US" smtClean="0"/>
              <a:pPr/>
              <a:t>19.12.23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48E939-FC55-445E-8B6A-4D4A48BF9BC0}" type="datetime1">
              <a:rPr lang="zh-CN" altLang="en-US" smtClean="0"/>
              <a:pPr/>
              <a:t>19.12.23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0C03E3-D6CE-4508-963B-A21B2D04DFA2}" type="datetime1">
              <a:rPr lang="zh-CN" altLang="en-US" smtClean="0"/>
              <a:pPr/>
              <a:t>19.12.23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D08DA8-7FB4-4F20-85AF-F4AADF2A6B3C}" type="datetime1">
              <a:rPr lang="zh-CN" altLang="en-US" smtClean="0"/>
              <a:pPr/>
              <a:t>19.12.23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fld id="{7FE14903-7DD0-4961-A9A5-E23B9A757019}" type="datetime1">
              <a:rPr lang="zh-CN" altLang="en-US" smtClean="0"/>
              <a:pPr/>
              <a:t>19.12.23</a:t>
            </a:fld>
            <a:endParaRPr lang="zh-CN" alt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endParaRPr lang="zh-CN" alt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175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  <a:ea typeface="+mn-ea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  <a:ea typeface="+mn-ea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  <a:ea typeface="+mn-ea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14348" y="1676400"/>
            <a:ext cx="7929618" cy="1752600"/>
          </a:xfrm>
        </p:spPr>
        <p:txBody>
          <a:bodyPr/>
          <a:lstStyle/>
          <a:p>
            <a:r>
              <a:rPr lang="en-US" altLang="zh-CN" dirty="0" smtClean="0"/>
              <a:t>Data Object Relations</a:t>
            </a:r>
            <a:br>
              <a:rPr lang="en-US" altLang="zh-CN" dirty="0" smtClean="0"/>
            </a:br>
            <a:r>
              <a:rPr lang="en-US" altLang="zh-CN" dirty="0"/>
              <a:t>	</a:t>
            </a:r>
            <a:r>
              <a:rPr lang="en-US" altLang="zh-CN" dirty="0" smtClean="0"/>
              <a:t>	in Event Data Model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28728" y="4437112"/>
            <a:ext cx="6500858" cy="1277888"/>
          </a:xfrm>
        </p:spPr>
        <p:txBody>
          <a:bodyPr/>
          <a:lstStyle/>
          <a:p>
            <a:pPr algn="ctr"/>
            <a:r>
              <a:rPr lang="en-US" altLang="zh-CN" sz="2400" dirty="0" err="1" smtClean="0"/>
              <a:t>Jiaheng</a:t>
            </a:r>
            <a:r>
              <a:rPr lang="en-US" altLang="zh-CN" sz="2400" dirty="0" smtClean="0"/>
              <a:t> </a:t>
            </a:r>
            <a:r>
              <a:rPr lang="en-US" altLang="zh-CN" sz="2400" dirty="0" err="1" smtClean="0"/>
              <a:t>Zou</a:t>
            </a:r>
            <a:endParaRPr lang="en-US" altLang="zh-CN" sz="2400" dirty="0" smtClean="0"/>
          </a:p>
          <a:p>
            <a:pPr algn="ctr"/>
            <a:r>
              <a:rPr lang="en-US" altLang="zh-CN" sz="2400" dirty="0" smtClean="0"/>
              <a:t>2019.12.23</a:t>
            </a:r>
            <a:endParaRPr lang="zh-CN" altLang="en-US" sz="2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sz="2800" dirty="0" err="1" smtClean="0"/>
              <a:t>LCRelation</a:t>
            </a:r>
            <a:endParaRPr lang="en-US" altLang="zh-CN" sz="2800" dirty="0" smtClean="0"/>
          </a:p>
          <a:p>
            <a:pPr>
              <a:lnSpc>
                <a:spcPct val="150000"/>
              </a:lnSpc>
            </a:pPr>
            <a:r>
              <a:rPr lang="en-US" altLang="zh-CN" sz="2800" dirty="0" smtClean="0"/>
              <a:t>Aggregation</a:t>
            </a:r>
            <a:endParaRPr lang="zh-CN" altLang="en-US" sz="2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</a:t>
            </a:fld>
            <a:endParaRPr lang="zh-CN" alt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2840" y="1162685"/>
            <a:ext cx="5013960" cy="4968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6544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LCRelation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13287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zh-CN" sz="2400" dirty="0" smtClean="0"/>
              <a:t>The relation outside of data objects</a:t>
            </a:r>
          </a:p>
          <a:p>
            <a:pPr>
              <a:spcBef>
                <a:spcPts val="1200"/>
              </a:spcBef>
            </a:pPr>
            <a:r>
              <a:rPr lang="en-US" altLang="zh-CN" sz="2400" dirty="0" err="1" smtClean="0"/>
              <a:t>LCRelationCollection</a:t>
            </a:r>
            <a:r>
              <a:rPr lang="en-US" altLang="zh-CN" sz="2400" dirty="0" smtClean="0"/>
              <a:t> can be stored in both LCIO and PLCIO</a:t>
            </a:r>
          </a:p>
          <a:p>
            <a:pPr>
              <a:spcBef>
                <a:spcPts val="1200"/>
              </a:spcBef>
            </a:pPr>
            <a:r>
              <a:rPr lang="en-US" altLang="zh-CN" sz="2400" dirty="0" smtClean="0">
                <a:solidFill>
                  <a:srgbClr val="0070C0"/>
                </a:solidFill>
              </a:rPr>
              <a:t>LCIO</a:t>
            </a:r>
          </a:p>
          <a:p>
            <a:pPr lvl="1">
              <a:spcBef>
                <a:spcPts val="1200"/>
              </a:spcBef>
            </a:pPr>
            <a:r>
              <a:rPr lang="en-US" altLang="zh-CN" sz="2000" dirty="0" err="1" smtClean="0"/>
              <a:t>LCObject</a:t>
            </a:r>
            <a:r>
              <a:rPr lang="en-US" altLang="zh-CN" sz="2000" dirty="0" smtClean="0"/>
              <a:t>*  	</a:t>
            </a:r>
            <a:r>
              <a:rPr lang="en-US" altLang="zh-CN" sz="2000" dirty="0" err="1" smtClean="0"/>
              <a:t>getFrom</a:t>
            </a:r>
            <a:r>
              <a:rPr lang="en-US" altLang="zh-CN" sz="2000" dirty="0" smtClean="0"/>
              <a:t>();</a:t>
            </a:r>
          </a:p>
          <a:p>
            <a:pPr lvl="1">
              <a:spcBef>
                <a:spcPts val="1200"/>
              </a:spcBef>
            </a:pPr>
            <a:r>
              <a:rPr lang="en-US" altLang="zh-CN" sz="2000" dirty="0" err="1" smtClean="0"/>
              <a:t>LCObject</a:t>
            </a:r>
            <a:r>
              <a:rPr lang="en-US" altLang="zh-CN" sz="2000" dirty="0" smtClean="0"/>
              <a:t>* 	</a:t>
            </a:r>
            <a:r>
              <a:rPr lang="en-US" altLang="zh-CN" sz="2000" dirty="0" err="1" smtClean="0"/>
              <a:t>getTo</a:t>
            </a:r>
            <a:r>
              <a:rPr lang="en-US" altLang="zh-CN" sz="2000" dirty="0" smtClean="0"/>
              <a:t>();</a:t>
            </a:r>
          </a:p>
          <a:p>
            <a:pPr>
              <a:spcBef>
                <a:spcPts val="1200"/>
              </a:spcBef>
            </a:pPr>
            <a:r>
              <a:rPr lang="en-US" altLang="zh-CN" sz="2400" dirty="0">
                <a:solidFill>
                  <a:srgbClr val="0070C0"/>
                </a:solidFill>
              </a:rPr>
              <a:t>PLCIO</a:t>
            </a:r>
          </a:p>
          <a:p>
            <a:pPr lvl="1">
              <a:spcBef>
                <a:spcPts val="1200"/>
              </a:spcBef>
            </a:pPr>
            <a:r>
              <a:rPr lang="en-US" altLang="zh-CN" sz="2000" dirty="0"/>
              <a:t>Examples in CEPCSW/Reconstruction/</a:t>
            </a:r>
            <a:r>
              <a:rPr lang="en-US" altLang="zh-CN" sz="2000" dirty="0" err="1"/>
              <a:t>Digitisers</a:t>
            </a:r>
            <a:r>
              <a:rPr lang="en-US" altLang="zh-CN" sz="2000" dirty="0"/>
              <a:t>/</a:t>
            </a:r>
            <a:r>
              <a:rPr lang="en-US" altLang="zh-CN" sz="2000" dirty="0" err="1"/>
              <a:t>PlanarDigiAlg</a:t>
            </a:r>
            <a:endParaRPr lang="en-US" altLang="zh-CN" sz="2000" dirty="0"/>
          </a:p>
          <a:p>
            <a:pPr lvl="1">
              <a:spcBef>
                <a:spcPts val="1200"/>
              </a:spcBef>
            </a:pPr>
            <a:r>
              <a:rPr lang="en-US" altLang="zh-CN" sz="2000" dirty="0" err="1" smtClean="0">
                <a:solidFill>
                  <a:srgbClr val="C00000"/>
                </a:solidFill>
              </a:rPr>
              <a:t>ObjectID</a:t>
            </a:r>
            <a:r>
              <a:rPr lang="en-US" altLang="zh-CN" sz="2000" dirty="0" smtClean="0">
                <a:solidFill>
                  <a:srgbClr val="C00000"/>
                </a:solidFill>
              </a:rPr>
              <a:t>&amp;  	</a:t>
            </a:r>
            <a:r>
              <a:rPr lang="en-US" altLang="zh-CN" sz="2000" dirty="0" err="1" smtClean="0">
                <a:solidFill>
                  <a:srgbClr val="C00000"/>
                </a:solidFill>
              </a:rPr>
              <a:t>getFrom</a:t>
            </a:r>
            <a:r>
              <a:rPr lang="en-US" altLang="zh-CN" sz="2000" dirty="0" smtClean="0">
                <a:solidFill>
                  <a:srgbClr val="C00000"/>
                </a:solidFill>
              </a:rPr>
              <a:t>();</a:t>
            </a:r>
          </a:p>
          <a:p>
            <a:pPr lvl="1">
              <a:spcBef>
                <a:spcPts val="1200"/>
              </a:spcBef>
            </a:pPr>
            <a:r>
              <a:rPr lang="en-US" altLang="zh-CN" sz="2000" dirty="0" err="1" smtClean="0">
                <a:solidFill>
                  <a:srgbClr val="C00000"/>
                </a:solidFill>
              </a:rPr>
              <a:t>ObjectID</a:t>
            </a:r>
            <a:r>
              <a:rPr lang="en-US" altLang="zh-CN" sz="2000" dirty="0" smtClean="0">
                <a:solidFill>
                  <a:srgbClr val="C00000"/>
                </a:solidFill>
              </a:rPr>
              <a:t>&amp; 	</a:t>
            </a:r>
            <a:r>
              <a:rPr lang="en-US" altLang="zh-CN" sz="2000" dirty="0" err="1" smtClean="0">
                <a:solidFill>
                  <a:srgbClr val="C00000"/>
                </a:solidFill>
              </a:rPr>
              <a:t>getTo</a:t>
            </a:r>
            <a:r>
              <a:rPr lang="en-US" altLang="zh-CN" sz="2000" dirty="0" smtClean="0">
                <a:solidFill>
                  <a:srgbClr val="C00000"/>
                </a:solidFill>
              </a:rPr>
              <a:t>();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3</a:t>
            </a:fld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0072" y="5301208"/>
            <a:ext cx="3040000" cy="742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438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Aggregation in LCIO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591171"/>
            <a:ext cx="8229600" cy="4574133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zh-CN" sz="2400" dirty="0" err="1" smtClean="0"/>
              <a:t>ReconstructedParticle</a:t>
            </a:r>
            <a:endParaRPr lang="en-US" altLang="zh-CN" sz="2400" dirty="0" smtClean="0"/>
          </a:p>
          <a:p>
            <a:pPr lvl="1">
              <a:spcBef>
                <a:spcPts val="1200"/>
              </a:spcBef>
            </a:pPr>
            <a:r>
              <a:rPr lang="en-US" altLang="zh-CN" sz="2000" dirty="0" err="1" smtClean="0">
                <a:solidFill>
                  <a:srgbClr val="0070C0"/>
                </a:solidFill>
              </a:rPr>
              <a:t>std</a:t>
            </a:r>
            <a:r>
              <a:rPr lang="en-US" altLang="zh-CN" sz="2000" dirty="0" smtClean="0">
                <a:solidFill>
                  <a:srgbClr val="0070C0"/>
                </a:solidFill>
              </a:rPr>
              <a:t>::vector&lt;Cluster*&gt; 	</a:t>
            </a:r>
            <a:r>
              <a:rPr lang="en-US" altLang="zh-CN" sz="2000" dirty="0" err="1" smtClean="0">
                <a:solidFill>
                  <a:srgbClr val="0070C0"/>
                </a:solidFill>
              </a:rPr>
              <a:t>getClusters</a:t>
            </a:r>
            <a:r>
              <a:rPr lang="en-US" altLang="zh-CN" sz="2000" dirty="0" smtClean="0">
                <a:solidFill>
                  <a:srgbClr val="0070C0"/>
                </a:solidFill>
              </a:rPr>
              <a:t>();</a:t>
            </a:r>
          </a:p>
          <a:p>
            <a:pPr lvl="2">
              <a:spcBef>
                <a:spcPts val="1200"/>
              </a:spcBef>
            </a:pPr>
            <a:r>
              <a:rPr lang="en-US" altLang="zh-CN" sz="1600" dirty="0" err="1" smtClean="0"/>
              <a:t>std</a:t>
            </a:r>
            <a:r>
              <a:rPr lang="en-US" altLang="zh-CN" sz="1600" dirty="0" smtClean="0"/>
              <a:t>::vector&lt;</a:t>
            </a:r>
            <a:r>
              <a:rPr lang="en-US" altLang="zh-CN" sz="1600" dirty="0" err="1" smtClean="0"/>
              <a:t>CalorimeterHit</a:t>
            </a:r>
            <a:r>
              <a:rPr lang="en-US" altLang="zh-CN" sz="1600" dirty="0" smtClean="0"/>
              <a:t>*&gt; 	    Cluster::</a:t>
            </a:r>
            <a:r>
              <a:rPr lang="en-US" altLang="zh-CN" sz="1600" dirty="0" err="1" smtClean="0"/>
              <a:t>getCalorimeterHits</a:t>
            </a:r>
            <a:r>
              <a:rPr lang="en-US" altLang="zh-CN" sz="1600" dirty="0" smtClean="0"/>
              <a:t>();</a:t>
            </a:r>
          </a:p>
          <a:p>
            <a:pPr lvl="3">
              <a:spcBef>
                <a:spcPts val="1200"/>
              </a:spcBef>
            </a:pPr>
            <a:r>
              <a:rPr lang="en-US" altLang="zh-CN" sz="1400" dirty="0" err="1" smtClean="0"/>
              <a:t>LCObject</a:t>
            </a:r>
            <a:r>
              <a:rPr lang="en-US" altLang="zh-CN" sz="1400" dirty="0" smtClean="0"/>
              <a:t>* 		           </a:t>
            </a:r>
            <a:r>
              <a:rPr lang="en-US" altLang="zh-CN" sz="1400" dirty="0" err="1" smtClean="0"/>
              <a:t>CalorimeterHit</a:t>
            </a:r>
            <a:r>
              <a:rPr lang="en-US" altLang="zh-CN" sz="1400" dirty="0" smtClean="0"/>
              <a:t>::</a:t>
            </a:r>
            <a:r>
              <a:rPr lang="en-US" altLang="zh-CN" sz="1400" dirty="0" err="1" smtClean="0"/>
              <a:t>getRawHit</a:t>
            </a:r>
            <a:r>
              <a:rPr lang="en-US" altLang="zh-CN" sz="1400" dirty="0" smtClean="0"/>
              <a:t>();</a:t>
            </a:r>
          </a:p>
          <a:p>
            <a:pPr lvl="1">
              <a:spcBef>
                <a:spcPts val="1200"/>
              </a:spcBef>
            </a:pPr>
            <a:r>
              <a:rPr lang="en-US" altLang="zh-CN" sz="2000" dirty="0" err="1" smtClean="0">
                <a:solidFill>
                  <a:srgbClr val="0070C0"/>
                </a:solidFill>
              </a:rPr>
              <a:t>std</a:t>
            </a:r>
            <a:r>
              <a:rPr lang="en-US" altLang="zh-CN" sz="2000" dirty="0" smtClean="0">
                <a:solidFill>
                  <a:srgbClr val="0070C0"/>
                </a:solidFill>
              </a:rPr>
              <a:t>::vector&lt;Track*&gt; 	</a:t>
            </a:r>
            <a:r>
              <a:rPr lang="en-US" altLang="zh-CN" sz="2000" dirty="0" err="1" smtClean="0">
                <a:solidFill>
                  <a:srgbClr val="0070C0"/>
                </a:solidFill>
              </a:rPr>
              <a:t>getTracks</a:t>
            </a:r>
            <a:r>
              <a:rPr lang="en-US" altLang="zh-CN" sz="2000" dirty="0" smtClean="0">
                <a:solidFill>
                  <a:srgbClr val="0070C0"/>
                </a:solidFill>
              </a:rPr>
              <a:t>();</a:t>
            </a:r>
          </a:p>
          <a:p>
            <a:pPr lvl="2">
              <a:spcBef>
                <a:spcPts val="1200"/>
              </a:spcBef>
            </a:pPr>
            <a:r>
              <a:rPr lang="en-US" altLang="zh-CN" sz="1600" dirty="0" err="1"/>
              <a:t>std</a:t>
            </a:r>
            <a:r>
              <a:rPr lang="en-US" altLang="zh-CN" sz="1600" dirty="0"/>
              <a:t>::vector&lt;</a:t>
            </a:r>
            <a:r>
              <a:rPr lang="en-US" altLang="zh-CN" sz="1600" dirty="0" err="1"/>
              <a:t>TrackerHit</a:t>
            </a:r>
            <a:r>
              <a:rPr lang="en-US" altLang="zh-CN" sz="1600" dirty="0"/>
              <a:t>*&gt;  </a:t>
            </a:r>
            <a:r>
              <a:rPr lang="en-US" altLang="zh-CN" sz="1600" dirty="0" smtClean="0"/>
              <a:t>	    Track::</a:t>
            </a:r>
            <a:r>
              <a:rPr lang="en-US" altLang="zh-CN" sz="1600" dirty="0" err="1" smtClean="0"/>
              <a:t>getTrackerHits</a:t>
            </a:r>
            <a:r>
              <a:rPr lang="en-US" altLang="zh-CN" sz="1600" dirty="0" smtClean="0"/>
              <a:t>();</a:t>
            </a:r>
          </a:p>
          <a:p>
            <a:pPr lvl="3">
              <a:spcBef>
                <a:spcPts val="1200"/>
              </a:spcBef>
            </a:pPr>
            <a:r>
              <a:rPr lang="en-US" altLang="zh-CN" sz="1400" dirty="0" err="1"/>
              <a:t>std</a:t>
            </a:r>
            <a:r>
              <a:rPr lang="en-US" altLang="zh-CN" sz="1400" dirty="0"/>
              <a:t>::vector&lt;</a:t>
            </a:r>
            <a:r>
              <a:rPr lang="en-US" altLang="zh-CN" sz="1400" dirty="0" err="1"/>
              <a:t>LCObject</a:t>
            </a:r>
            <a:r>
              <a:rPr lang="en-US" altLang="zh-CN" sz="1400" dirty="0"/>
              <a:t>*&gt;  </a:t>
            </a:r>
            <a:r>
              <a:rPr lang="en-US" altLang="zh-CN" sz="1400" dirty="0" smtClean="0"/>
              <a:t>   	          </a:t>
            </a:r>
            <a:r>
              <a:rPr lang="en-US" altLang="zh-CN" sz="1400" dirty="0" err="1" smtClean="0"/>
              <a:t>TrackerHits</a:t>
            </a:r>
            <a:r>
              <a:rPr lang="en-US" altLang="zh-CN" sz="1400" dirty="0"/>
              <a:t>::</a:t>
            </a:r>
            <a:r>
              <a:rPr lang="en-US" altLang="zh-CN" sz="1400" dirty="0" err="1"/>
              <a:t>getRawHits</a:t>
            </a:r>
            <a:r>
              <a:rPr lang="en-US" altLang="zh-CN" sz="1400" dirty="0" smtClean="0"/>
              <a:t>();  // not used in Marlin?</a:t>
            </a:r>
          </a:p>
          <a:p>
            <a:pPr lvl="1">
              <a:spcBef>
                <a:spcPts val="1200"/>
              </a:spcBef>
            </a:pPr>
            <a:r>
              <a:rPr lang="en-US" altLang="zh-CN" sz="2000" dirty="0" smtClean="0">
                <a:solidFill>
                  <a:srgbClr val="0070C0"/>
                </a:solidFill>
              </a:rPr>
              <a:t>Vertex* 			</a:t>
            </a:r>
            <a:r>
              <a:rPr lang="en-US" altLang="zh-CN" sz="2000" dirty="0" err="1" smtClean="0">
                <a:solidFill>
                  <a:srgbClr val="0070C0"/>
                </a:solidFill>
              </a:rPr>
              <a:t>getStartVertex</a:t>
            </a:r>
            <a:r>
              <a:rPr lang="en-US" altLang="zh-CN" sz="2000" dirty="0" smtClean="0">
                <a:solidFill>
                  <a:srgbClr val="0070C0"/>
                </a:solidFill>
              </a:rPr>
              <a:t>();</a:t>
            </a:r>
          </a:p>
          <a:p>
            <a:pPr lvl="1">
              <a:spcBef>
                <a:spcPts val="1200"/>
              </a:spcBef>
            </a:pPr>
            <a:r>
              <a:rPr lang="en-US" altLang="zh-CN" sz="2000" dirty="0" smtClean="0">
                <a:solidFill>
                  <a:srgbClr val="0070C0"/>
                </a:solidFill>
              </a:rPr>
              <a:t>Vertex* 			</a:t>
            </a:r>
            <a:r>
              <a:rPr lang="en-US" altLang="zh-CN" sz="2000" dirty="0" err="1" smtClean="0">
                <a:solidFill>
                  <a:srgbClr val="0070C0"/>
                </a:solidFill>
              </a:rPr>
              <a:t>getEndVertex</a:t>
            </a:r>
            <a:r>
              <a:rPr lang="en-US" altLang="zh-CN" sz="2000" dirty="0" smtClean="0">
                <a:solidFill>
                  <a:srgbClr val="0070C0"/>
                </a:solidFill>
              </a:rPr>
              <a:t>();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4253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Aggregation in </a:t>
            </a:r>
            <a:r>
              <a:rPr lang="en-US" altLang="zh-CN" dirty="0" smtClean="0"/>
              <a:t>PLCIO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1200"/>
              </a:spcBef>
              <a:buClr>
                <a:srgbClr val="CC9900"/>
              </a:buClr>
            </a:pPr>
            <a:r>
              <a:rPr lang="en-US" altLang="zh-CN" sz="2400" dirty="0" err="1" smtClean="0">
                <a:solidFill>
                  <a:srgbClr val="000000"/>
                </a:solidFill>
              </a:rPr>
              <a:t>ReconstructedParticle</a:t>
            </a:r>
            <a:endParaRPr lang="en-US" altLang="zh-CN" sz="2400" dirty="0">
              <a:solidFill>
                <a:srgbClr val="000000"/>
              </a:solidFill>
            </a:endParaRPr>
          </a:p>
          <a:p>
            <a:pPr lvl="1">
              <a:spcBef>
                <a:spcPts val="1200"/>
              </a:spcBef>
              <a:buClr>
                <a:srgbClr val="3B812F"/>
              </a:buClr>
            </a:pPr>
            <a:r>
              <a:rPr lang="en-US" altLang="zh-CN" sz="2000" dirty="0" err="1" smtClean="0">
                <a:solidFill>
                  <a:srgbClr val="0070C0"/>
                </a:solidFill>
              </a:rPr>
              <a:t>ConstCluster</a:t>
            </a:r>
            <a:r>
              <a:rPr lang="en-US" altLang="zh-CN" sz="2000" dirty="0" smtClean="0">
                <a:solidFill>
                  <a:srgbClr val="0070C0"/>
                </a:solidFill>
              </a:rPr>
              <a:t> 	</a:t>
            </a:r>
            <a:r>
              <a:rPr lang="en-US" altLang="zh-CN" sz="2000" dirty="0">
                <a:solidFill>
                  <a:srgbClr val="0070C0"/>
                </a:solidFill>
              </a:rPr>
              <a:t>	</a:t>
            </a:r>
            <a:r>
              <a:rPr lang="en-US" altLang="zh-CN" sz="2000" dirty="0" err="1" smtClean="0">
                <a:solidFill>
                  <a:srgbClr val="0070C0"/>
                </a:solidFill>
              </a:rPr>
              <a:t>getClusters</a:t>
            </a:r>
            <a:r>
              <a:rPr lang="en-US" altLang="zh-CN" sz="2000" dirty="0" smtClean="0">
                <a:solidFill>
                  <a:srgbClr val="0070C0"/>
                </a:solidFill>
              </a:rPr>
              <a:t>(unsigned </a:t>
            </a:r>
            <a:r>
              <a:rPr lang="en-US" altLang="zh-CN" sz="2000" dirty="0" err="1" smtClean="0">
                <a:solidFill>
                  <a:srgbClr val="0070C0"/>
                </a:solidFill>
              </a:rPr>
              <a:t>int</a:t>
            </a:r>
            <a:r>
              <a:rPr lang="en-US" altLang="zh-CN" sz="2000" dirty="0" smtClean="0">
                <a:solidFill>
                  <a:srgbClr val="0070C0"/>
                </a:solidFill>
              </a:rPr>
              <a:t>);</a:t>
            </a:r>
            <a:endParaRPr lang="en-US" altLang="zh-CN" sz="2000" dirty="0">
              <a:solidFill>
                <a:srgbClr val="0070C0"/>
              </a:solidFill>
            </a:endParaRPr>
          </a:p>
          <a:p>
            <a:pPr lvl="2">
              <a:spcBef>
                <a:spcPts val="1200"/>
              </a:spcBef>
              <a:buClr>
                <a:srgbClr val="CC9900"/>
              </a:buClr>
            </a:pPr>
            <a:r>
              <a:rPr lang="en-US" altLang="zh-CN" sz="1600" dirty="0" err="1" smtClean="0">
                <a:solidFill>
                  <a:srgbClr val="000000"/>
                </a:solidFill>
              </a:rPr>
              <a:t>ConstCalorimeterHit</a:t>
            </a:r>
            <a:r>
              <a:rPr lang="en-US" altLang="zh-CN" sz="1600" dirty="0" smtClean="0">
                <a:solidFill>
                  <a:srgbClr val="000000"/>
                </a:solidFill>
              </a:rPr>
              <a:t> </a:t>
            </a:r>
            <a:r>
              <a:rPr lang="en-US" altLang="zh-CN" sz="1600" dirty="0">
                <a:solidFill>
                  <a:srgbClr val="000000"/>
                </a:solidFill>
              </a:rPr>
              <a:t>	    Cluster::</a:t>
            </a:r>
            <a:r>
              <a:rPr lang="en-US" altLang="zh-CN" sz="1600" dirty="0" err="1" smtClean="0">
                <a:solidFill>
                  <a:srgbClr val="000000"/>
                </a:solidFill>
              </a:rPr>
              <a:t>getHits</a:t>
            </a:r>
            <a:r>
              <a:rPr lang="en-US" altLang="zh-CN" sz="1600" dirty="0" smtClean="0">
                <a:solidFill>
                  <a:srgbClr val="000000"/>
                </a:solidFill>
              </a:rPr>
              <a:t>(unsigned </a:t>
            </a:r>
            <a:r>
              <a:rPr lang="en-US" altLang="zh-CN" sz="1600" dirty="0" err="1" smtClean="0">
                <a:solidFill>
                  <a:srgbClr val="000000"/>
                </a:solidFill>
              </a:rPr>
              <a:t>int</a:t>
            </a:r>
            <a:r>
              <a:rPr lang="en-US" altLang="zh-CN" sz="1600" dirty="0" smtClean="0">
                <a:solidFill>
                  <a:srgbClr val="000000"/>
                </a:solidFill>
              </a:rPr>
              <a:t>);</a:t>
            </a:r>
            <a:endParaRPr lang="en-US" altLang="zh-CN" sz="1600" dirty="0">
              <a:solidFill>
                <a:srgbClr val="000000"/>
              </a:solidFill>
            </a:endParaRPr>
          </a:p>
          <a:p>
            <a:pPr lvl="3">
              <a:spcBef>
                <a:spcPts val="1200"/>
              </a:spcBef>
              <a:buClr>
                <a:srgbClr val="3B812F"/>
              </a:buClr>
            </a:pPr>
            <a:r>
              <a:rPr lang="en-US" altLang="zh-CN" sz="1400" dirty="0" err="1" smtClean="0">
                <a:solidFill>
                  <a:srgbClr val="C00000"/>
                </a:solidFill>
              </a:rPr>
              <a:t>ObjectID</a:t>
            </a:r>
            <a:r>
              <a:rPr lang="en-US" altLang="zh-CN" sz="1400" dirty="0" smtClean="0">
                <a:solidFill>
                  <a:srgbClr val="C00000"/>
                </a:solidFill>
              </a:rPr>
              <a:t>&amp; </a:t>
            </a:r>
            <a:r>
              <a:rPr lang="en-US" altLang="zh-CN" sz="1400" dirty="0">
                <a:solidFill>
                  <a:srgbClr val="C00000"/>
                </a:solidFill>
              </a:rPr>
              <a:t>		           </a:t>
            </a:r>
            <a:r>
              <a:rPr lang="en-US" altLang="zh-CN" sz="1400" dirty="0" err="1">
                <a:solidFill>
                  <a:srgbClr val="C00000"/>
                </a:solidFill>
              </a:rPr>
              <a:t>CalorimeterHit</a:t>
            </a:r>
            <a:r>
              <a:rPr lang="en-US" altLang="zh-CN" sz="1400" dirty="0">
                <a:solidFill>
                  <a:srgbClr val="C00000"/>
                </a:solidFill>
              </a:rPr>
              <a:t>::</a:t>
            </a:r>
            <a:r>
              <a:rPr lang="en-US" altLang="zh-CN" sz="1400" dirty="0" err="1">
                <a:solidFill>
                  <a:srgbClr val="C00000"/>
                </a:solidFill>
              </a:rPr>
              <a:t>getRawHit</a:t>
            </a:r>
            <a:r>
              <a:rPr lang="en-US" altLang="zh-CN" sz="1400" dirty="0">
                <a:solidFill>
                  <a:srgbClr val="C00000"/>
                </a:solidFill>
              </a:rPr>
              <a:t>();</a:t>
            </a:r>
          </a:p>
          <a:p>
            <a:pPr lvl="1">
              <a:spcBef>
                <a:spcPts val="1200"/>
              </a:spcBef>
              <a:buClr>
                <a:srgbClr val="3B812F"/>
              </a:buClr>
            </a:pPr>
            <a:r>
              <a:rPr lang="en-US" altLang="zh-CN" sz="2000" dirty="0" smtClean="0">
                <a:solidFill>
                  <a:srgbClr val="0070C0"/>
                </a:solidFill>
              </a:rPr>
              <a:t>Other similar interfaces…</a:t>
            </a:r>
          </a:p>
          <a:p>
            <a:pPr lvl="0">
              <a:spcBef>
                <a:spcPts val="1200"/>
              </a:spcBef>
              <a:buClr>
                <a:srgbClr val="CC9900"/>
              </a:buClr>
            </a:pPr>
            <a:r>
              <a:rPr lang="en-US" altLang="zh-CN" sz="2400" dirty="0">
                <a:solidFill>
                  <a:srgbClr val="000000"/>
                </a:solidFill>
              </a:rPr>
              <a:t>Collections inherited from </a:t>
            </a:r>
            <a:r>
              <a:rPr lang="en-US" altLang="zh-CN" sz="2400" dirty="0" err="1">
                <a:solidFill>
                  <a:srgbClr val="000000"/>
                </a:solidFill>
              </a:rPr>
              <a:t>podio</a:t>
            </a:r>
            <a:r>
              <a:rPr lang="en-US" altLang="zh-CN" sz="2400" dirty="0">
                <a:solidFill>
                  <a:srgbClr val="000000"/>
                </a:solidFill>
              </a:rPr>
              <a:t>::</a:t>
            </a:r>
            <a:r>
              <a:rPr lang="en-US" altLang="zh-CN" sz="2400" dirty="0" err="1">
                <a:solidFill>
                  <a:srgbClr val="000000"/>
                </a:solidFill>
              </a:rPr>
              <a:t>CollectionBase</a:t>
            </a:r>
            <a:endParaRPr lang="en-US" altLang="zh-CN" sz="2400" dirty="0">
              <a:solidFill>
                <a:srgbClr val="000000"/>
              </a:solidFill>
            </a:endParaRPr>
          </a:p>
          <a:p>
            <a:pPr lvl="1">
              <a:spcBef>
                <a:spcPts val="1200"/>
              </a:spcBef>
              <a:buClr>
                <a:srgbClr val="CC9900"/>
              </a:buClr>
            </a:pPr>
            <a:r>
              <a:rPr lang="en-US" altLang="zh-CN" sz="2000" dirty="0" err="1">
                <a:solidFill>
                  <a:srgbClr val="000000"/>
                </a:solidFill>
              </a:rPr>
              <a:t>std</a:t>
            </a:r>
            <a:r>
              <a:rPr lang="en-US" altLang="zh-CN" sz="2000" dirty="0">
                <a:solidFill>
                  <a:srgbClr val="000000"/>
                </a:solidFill>
              </a:rPr>
              <a:t>::vector&lt;</a:t>
            </a:r>
            <a:r>
              <a:rPr lang="en-US" altLang="zh-CN" sz="2000" dirty="0" err="1">
                <a:solidFill>
                  <a:srgbClr val="000000"/>
                </a:solidFill>
              </a:rPr>
              <a:t>std</a:t>
            </a:r>
            <a:r>
              <a:rPr lang="en-US" altLang="zh-CN" sz="2000" dirty="0">
                <a:solidFill>
                  <a:srgbClr val="000000"/>
                </a:solidFill>
              </a:rPr>
              <a:t>::vector&lt;</a:t>
            </a:r>
            <a:r>
              <a:rPr lang="en-US" altLang="zh-CN" sz="2000" dirty="0" err="1">
                <a:solidFill>
                  <a:srgbClr val="000000"/>
                </a:solidFill>
              </a:rPr>
              <a:t>ObjectID</a:t>
            </a:r>
            <a:r>
              <a:rPr lang="en-US" altLang="zh-CN" sz="2000" dirty="0">
                <a:solidFill>
                  <a:srgbClr val="000000"/>
                </a:solidFill>
              </a:rPr>
              <a:t>&gt;*&gt;  </a:t>
            </a:r>
            <a:r>
              <a:rPr lang="en-US" altLang="zh-CN" sz="2000" dirty="0" err="1">
                <a:solidFill>
                  <a:srgbClr val="000000"/>
                </a:solidFill>
              </a:rPr>
              <a:t>m_refCollections</a:t>
            </a:r>
            <a:r>
              <a:rPr lang="en-US" altLang="zh-CN" sz="2000" dirty="0">
                <a:solidFill>
                  <a:srgbClr val="000000"/>
                </a:solidFill>
              </a:rPr>
              <a:t>;</a:t>
            </a:r>
          </a:p>
          <a:p>
            <a:pPr lvl="1">
              <a:spcBef>
                <a:spcPts val="1200"/>
              </a:spcBef>
              <a:buClr>
                <a:srgbClr val="CC9900"/>
              </a:buClr>
            </a:pPr>
            <a:r>
              <a:rPr lang="en-US" altLang="zh-CN" sz="2000" dirty="0">
                <a:solidFill>
                  <a:srgbClr val="000000"/>
                </a:solidFill>
              </a:rPr>
              <a:t>Store aggregation relations with </a:t>
            </a:r>
            <a:r>
              <a:rPr lang="en-US" altLang="zh-CN" sz="2000" dirty="0" err="1">
                <a:solidFill>
                  <a:srgbClr val="000000"/>
                </a:solidFill>
              </a:rPr>
              <a:t>ObjectIDs</a:t>
            </a:r>
            <a:endParaRPr lang="en-US" altLang="zh-CN" sz="2000" dirty="0">
              <a:solidFill>
                <a:srgbClr val="000000"/>
              </a:solidFill>
            </a:endParaRPr>
          </a:p>
          <a:p>
            <a:pPr lvl="1">
              <a:spcBef>
                <a:spcPts val="1200"/>
              </a:spcBef>
              <a:buClr>
                <a:srgbClr val="CC9900"/>
              </a:buClr>
            </a:pPr>
            <a:r>
              <a:rPr lang="en-US" altLang="zh-CN" sz="2000" dirty="0">
                <a:solidFill>
                  <a:srgbClr val="000000"/>
                </a:solidFill>
              </a:rPr>
              <a:t>Restored by PODIO when </a:t>
            </a:r>
            <a:r>
              <a:rPr lang="en-US" altLang="zh-CN" sz="2000" dirty="0" smtClean="0">
                <a:solidFill>
                  <a:srgbClr val="000000"/>
                </a:solidFill>
              </a:rPr>
              <a:t>reading</a:t>
            </a:r>
          </a:p>
          <a:p>
            <a:pPr lvl="1">
              <a:spcBef>
                <a:spcPts val="1200"/>
              </a:spcBef>
              <a:buClr>
                <a:srgbClr val="CC9900"/>
              </a:buClr>
            </a:pPr>
            <a:r>
              <a:rPr lang="en-US" altLang="zh-CN" sz="2000" dirty="0" smtClean="0">
                <a:solidFill>
                  <a:srgbClr val="000000"/>
                </a:solidFill>
              </a:rPr>
              <a:t>Need more tests</a:t>
            </a:r>
            <a:endParaRPr lang="en-US" altLang="zh-CN" sz="2000" dirty="0">
              <a:solidFill>
                <a:srgbClr val="0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7598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52528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altLang="zh-CN" sz="2400" dirty="0" smtClean="0"/>
              <a:t>Convert </a:t>
            </a:r>
            <a:r>
              <a:rPr lang="en-US" altLang="zh-CN" sz="2400" dirty="0" err="1" smtClean="0"/>
              <a:t>ObjectIDs</a:t>
            </a:r>
            <a:r>
              <a:rPr lang="en-US" altLang="zh-CN" sz="2400" dirty="0" smtClean="0"/>
              <a:t> to Data Objects</a:t>
            </a:r>
          </a:p>
          <a:p>
            <a:pPr lvl="1">
              <a:spcBef>
                <a:spcPts val="1200"/>
              </a:spcBef>
            </a:pPr>
            <a:r>
              <a:rPr lang="en-US" altLang="zh-CN" sz="2000" dirty="0" err="1" smtClean="0"/>
              <a:t>LCRelation</a:t>
            </a:r>
            <a:endParaRPr lang="en-US" altLang="zh-CN" sz="2000" dirty="0" smtClean="0"/>
          </a:p>
          <a:p>
            <a:pPr lvl="1">
              <a:spcBef>
                <a:spcPts val="1200"/>
              </a:spcBef>
            </a:pPr>
            <a:r>
              <a:rPr lang="en-US" altLang="zh-CN" sz="2000" dirty="0" smtClean="0"/>
              <a:t>A few interfaces such as </a:t>
            </a:r>
            <a:r>
              <a:rPr lang="en-US" altLang="zh-CN" sz="2000" dirty="0" err="1" smtClean="0"/>
              <a:t>CalorimeterHit</a:t>
            </a:r>
            <a:r>
              <a:rPr lang="en-US" altLang="zh-CN" sz="2000" dirty="0"/>
              <a:t>::</a:t>
            </a:r>
            <a:r>
              <a:rPr lang="en-US" altLang="zh-CN" sz="2000" dirty="0" err="1" smtClean="0"/>
              <a:t>getRawHit</a:t>
            </a:r>
            <a:r>
              <a:rPr lang="en-US" altLang="zh-CN" sz="2000" dirty="0" smtClean="0"/>
              <a:t>()</a:t>
            </a:r>
          </a:p>
          <a:p>
            <a:pPr>
              <a:spcBef>
                <a:spcPts val="1200"/>
              </a:spcBef>
            </a:pPr>
            <a:r>
              <a:rPr lang="en-US" altLang="zh-CN" sz="2400" dirty="0" smtClean="0"/>
              <a:t>Validation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6</a:t>
            </a:fld>
            <a:endParaRPr lang="zh-CN" altLang="en-US"/>
          </a:p>
        </p:txBody>
      </p:sp>
      <p:cxnSp>
        <p:nvCxnSpPr>
          <p:cNvPr id="8" name="直接连接符 7"/>
          <p:cNvCxnSpPr/>
          <p:nvPr/>
        </p:nvCxnSpPr>
        <p:spPr>
          <a:xfrm>
            <a:off x="395536" y="3501008"/>
            <a:ext cx="8291264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标题 4"/>
          <p:cNvSpPr txBox="1">
            <a:spLocks/>
          </p:cNvSpPr>
          <p:nvPr/>
        </p:nvSpPr>
        <p:spPr bwMode="auto">
          <a:xfrm>
            <a:off x="457200" y="3585319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ea typeface="宋体" pitchFamily="2" charset="-122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ea typeface="宋体" pitchFamily="2" charset="-122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ea typeface="宋体" pitchFamily="2" charset="-122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ea typeface="宋体" pitchFamily="2" charset="-122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ea typeface="宋体" pitchFamily="2" charset="-122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ea typeface="宋体" pitchFamily="2" charset="-122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ea typeface="宋体" pitchFamily="2" charset="-122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  <a:ea typeface="宋体" pitchFamily="2" charset="-122"/>
              </a:defRPr>
            </a:lvl9pPr>
          </a:lstStyle>
          <a:p>
            <a:r>
              <a:rPr lang="en-US" altLang="zh-CN" kern="0" dirty="0" err="1" smtClean="0"/>
              <a:t>fcc-edm</a:t>
            </a:r>
            <a:endParaRPr lang="zh-CN" altLang="en-US" kern="0" dirty="0"/>
          </a:p>
        </p:txBody>
      </p:sp>
      <p:sp>
        <p:nvSpPr>
          <p:cNvPr id="16" name="矩形 15"/>
          <p:cNvSpPr/>
          <p:nvPr/>
        </p:nvSpPr>
        <p:spPr>
          <a:xfrm>
            <a:off x="457200" y="4503311"/>
            <a:ext cx="82296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2725" indent="-325438" fontAlgn="base">
              <a:spcBef>
                <a:spcPts val="12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</a:pPr>
            <a:r>
              <a:rPr lang="en-US" altLang="zh-CN" sz="2000" kern="0" dirty="0">
                <a:solidFill>
                  <a:srgbClr val="000000"/>
                </a:solidFill>
              </a:rPr>
              <a:t>Same aggregation pattern with PLCIO</a:t>
            </a:r>
          </a:p>
          <a:p>
            <a:pPr marL="212725" indent="-325438" fontAlgn="base">
              <a:spcBef>
                <a:spcPts val="12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itchFamily="2" charset="2"/>
              <a:buChar char="q"/>
            </a:pPr>
            <a:r>
              <a:rPr lang="en-US" altLang="zh-CN" sz="2000" kern="0" dirty="0">
                <a:solidFill>
                  <a:srgbClr val="000000"/>
                </a:solidFill>
              </a:rPr>
              <a:t>Specified association classes instead of the general </a:t>
            </a:r>
            <a:r>
              <a:rPr lang="en-US" altLang="zh-CN" sz="2000" kern="0" dirty="0" err="1">
                <a:solidFill>
                  <a:srgbClr val="000000"/>
                </a:solidFill>
              </a:rPr>
              <a:t>LCRelation</a:t>
            </a:r>
            <a:endParaRPr lang="en-US" altLang="zh-CN" sz="2000" kern="0" dirty="0">
              <a:solidFill>
                <a:srgbClr val="000000"/>
              </a:solidFill>
            </a:endParaRPr>
          </a:p>
          <a:p>
            <a:pPr marL="565150" lvl="1" indent="-350838" fontAlgn="base">
              <a:spcBef>
                <a:spcPts val="12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pitchFamily="2" charset="2"/>
              <a:buChar char="n"/>
            </a:pPr>
            <a:r>
              <a:rPr lang="en-US" altLang="zh-CN" sz="1600" kern="0" dirty="0" err="1">
                <a:solidFill>
                  <a:srgbClr val="000000"/>
                </a:solidFill>
              </a:rPr>
              <a:t>ParticleMCParticleAssociation</a:t>
            </a:r>
            <a:r>
              <a:rPr lang="en-US" altLang="zh-CN" sz="1600" kern="0" dirty="0">
                <a:solidFill>
                  <a:srgbClr val="000000"/>
                </a:solidFill>
              </a:rPr>
              <a:t>, </a:t>
            </a:r>
            <a:r>
              <a:rPr lang="en-US" altLang="zh-CN" sz="1600" kern="0" dirty="0" err="1">
                <a:solidFill>
                  <a:srgbClr val="000000"/>
                </a:solidFill>
              </a:rPr>
              <a:t>DigiTrackHitAssociation</a:t>
            </a:r>
            <a:r>
              <a:rPr lang="en-US" altLang="zh-CN" sz="1600" kern="0" dirty="0">
                <a:solidFill>
                  <a:srgbClr val="000000"/>
                </a:solidFill>
              </a:rPr>
              <a:t>, etc</a:t>
            </a:r>
            <a:r>
              <a:rPr lang="en-US" altLang="zh-CN" sz="1600" kern="0" dirty="0" smtClean="0">
                <a:solidFill>
                  <a:srgbClr val="000000"/>
                </a:solidFill>
              </a:rPr>
              <a:t>.</a:t>
            </a:r>
          </a:p>
          <a:p>
            <a:pPr marL="565150" lvl="1" indent="-350838" fontAlgn="base">
              <a:spcBef>
                <a:spcPts val="12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pitchFamily="2" charset="2"/>
              <a:buChar char="n"/>
            </a:pPr>
            <a:r>
              <a:rPr lang="en-US" altLang="zh-CN" sz="1600" kern="0" dirty="0" smtClean="0">
                <a:solidFill>
                  <a:srgbClr val="000000"/>
                </a:solidFill>
              </a:rPr>
              <a:t>Similar to the aggregation pattern</a:t>
            </a:r>
            <a:endParaRPr lang="en-US" altLang="zh-CN" sz="1600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675060"/>
      </p:ext>
    </p:extLst>
  </p:cSld>
  <p:clrMapOvr>
    <a:masterClrMapping/>
  </p:clrMapOvr>
</p:sld>
</file>

<file path=ppt/theme/theme1.xml><?xml version="1.0" encoding="utf-8"?>
<a:theme xmlns:a="http://schemas.openxmlformats.org/drawingml/2006/main" name="MFU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MFU</Template>
  <TotalTime>1214</TotalTime>
  <Words>88</Words>
  <Application>Microsoft Office PowerPoint</Application>
  <PresentationFormat>全屏显示(4:3)</PresentationFormat>
  <Paragraphs>52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Arial</vt:lpstr>
      <vt:lpstr>Calibri</vt:lpstr>
      <vt:lpstr>Garamond</vt:lpstr>
      <vt:lpstr>Wingdings</vt:lpstr>
      <vt:lpstr>MFU</vt:lpstr>
      <vt:lpstr>Data Object Relations   in Event Data Model</vt:lpstr>
      <vt:lpstr>PowerPoint 演示文稿</vt:lpstr>
      <vt:lpstr>LCRelation</vt:lpstr>
      <vt:lpstr>Aggregation in LCIO</vt:lpstr>
      <vt:lpstr>Aggregation in PLCIO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zoujh</dc:creator>
  <cp:lastModifiedBy>邹 佳恒</cp:lastModifiedBy>
  <cp:revision>295</cp:revision>
  <dcterms:created xsi:type="dcterms:W3CDTF">2014-07-27T07:22:48Z</dcterms:created>
  <dcterms:modified xsi:type="dcterms:W3CDTF">2019-12-23T06:06:32Z</dcterms:modified>
</cp:coreProperties>
</file>