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342" r:id="rId2"/>
    <p:sldId id="343" r:id="rId3"/>
    <p:sldId id="259" r:id="rId4"/>
    <p:sldId id="262" r:id="rId5"/>
    <p:sldId id="261" r:id="rId6"/>
    <p:sldId id="263" r:id="rId7"/>
    <p:sldId id="320" r:id="rId8"/>
    <p:sldId id="321" r:id="rId9"/>
    <p:sldId id="322" r:id="rId10"/>
    <p:sldId id="266" r:id="rId11"/>
    <p:sldId id="273" r:id="rId12"/>
    <p:sldId id="260" r:id="rId13"/>
    <p:sldId id="325" r:id="rId14"/>
    <p:sldId id="280" r:id="rId15"/>
    <p:sldId id="277" r:id="rId16"/>
    <p:sldId id="279" r:id="rId17"/>
    <p:sldId id="269" r:id="rId18"/>
    <p:sldId id="270" r:id="rId19"/>
    <p:sldId id="274" r:id="rId20"/>
    <p:sldId id="357" r:id="rId21"/>
    <p:sldId id="345" r:id="rId22"/>
    <p:sldId id="351" r:id="rId23"/>
    <p:sldId id="344" r:id="rId24"/>
    <p:sldId id="350" r:id="rId25"/>
    <p:sldId id="272" r:id="rId26"/>
    <p:sldId id="355" r:id="rId27"/>
    <p:sldId id="356" r:id="rId28"/>
    <p:sldId id="347" r:id="rId29"/>
    <p:sldId id="348" r:id="rId30"/>
    <p:sldId id="349" r:id="rId31"/>
    <p:sldId id="353" r:id="rId32"/>
    <p:sldId id="354" r:id="rId33"/>
    <p:sldId id="34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8"/>
    <p:restoredTop sz="96925"/>
  </p:normalViewPr>
  <p:slideViewPr>
    <p:cSldViewPr snapToGrid="0" snapToObjects="1">
      <p:cViewPr varScale="1">
        <p:scale>
          <a:sx n="121" d="100"/>
          <a:sy n="121" d="100"/>
        </p:scale>
        <p:origin x="19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89946-505A-4D4E-9118-5E604ED27315}" type="datetimeFigureOut">
              <a:rPr lang="en-US" smtClean="0"/>
              <a:t>1/23/21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D62B-7F34-F349-BC48-1C98711FD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7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1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3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1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6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9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5B507-8D98-9C4A-9AF4-C3132FD3CE6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2978-37A1-2A42-AB63-6D063FAB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emf"/><Relationship Id="rId7" Type="http://schemas.openxmlformats.org/officeDocument/2006/relationships/image" Target="../media/image3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0.png"/><Relationship Id="rId4" Type="http://schemas.openxmlformats.org/officeDocument/2006/relationships/image" Target="../media/image2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1.emf"/><Relationship Id="rId7" Type="http://schemas.openxmlformats.org/officeDocument/2006/relationships/image" Target="../media/image9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6.png"/><Relationship Id="rId4" Type="http://schemas.openxmlformats.org/officeDocument/2006/relationships/image" Target="../media/image54.emf"/><Relationship Id="rId9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6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3.png"/><Relationship Id="rId9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6.png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4.emf"/><Relationship Id="rId10" Type="http://schemas.openxmlformats.org/officeDocument/2006/relationships/image" Target="../media/image10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70.png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8.emf"/><Relationship Id="rId10" Type="http://schemas.openxmlformats.org/officeDocument/2006/relationships/image" Target="../media/image7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9.emf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C95FC6-361F-064B-A936-A9865C1991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2120930" y="1005840"/>
            <a:ext cx="4707673" cy="4707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64837-4B5C-EF43-AF6B-D4BB7B05B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0" y="198842"/>
            <a:ext cx="7971503" cy="202065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Baryon Structure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2800" dirty="0"/>
              <a:t>in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>
                <a:solidFill>
                  <a:schemeClr val="tx1"/>
                </a:solidFill>
              </a:rPr>
              <a:t>Basis Light-Front Quantization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3D11D-79FA-034D-9E7D-2CDF88834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87" y="2595646"/>
            <a:ext cx="7377330" cy="321494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i="1" dirty="0"/>
              <a:t>Siqi Xu </a:t>
            </a:r>
          </a:p>
          <a:p>
            <a:r>
              <a:rPr lang="en-US" b="1" i="1" dirty="0"/>
              <a:t>With </a:t>
            </a:r>
          </a:p>
          <a:p>
            <a:r>
              <a:rPr lang="en-US" b="1" i="1" dirty="0" err="1"/>
              <a:t>Xingbo</a:t>
            </a:r>
            <a:r>
              <a:rPr lang="en-US" b="1" i="1" dirty="0"/>
              <a:t> Zhao, </a:t>
            </a:r>
            <a:r>
              <a:rPr lang="en-US" b="1" i="1" dirty="0" err="1"/>
              <a:t>Tiancai</a:t>
            </a:r>
            <a:r>
              <a:rPr lang="en-US" b="1" i="1" dirty="0"/>
              <a:t> Peng,</a:t>
            </a:r>
          </a:p>
          <a:p>
            <a:r>
              <a:rPr lang="en-US" b="1" i="1" dirty="0"/>
              <a:t>Xiang Liu, Chandan Mondal, </a:t>
            </a:r>
          </a:p>
          <a:p>
            <a:r>
              <a:rPr lang="en-US" b="1" i="1" dirty="0"/>
              <a:t>Jiangshan Lan, Yang Li,</a:t>
            </a:r>
          </a:p>
          <a:p>
            <a:pPr algn="ctr"/>
            <a:r>
              <a:rPr lang="en-US" b="1" i="1" dirty="0"/>
              <a:t>Henry </a:t>
            </a:r>
            <a:r>
              <a:rPr lang="en-US" b="1" i="1" dirty="0" err="1"/>
              <a:t>Lamm</a:t>
            </a:r>
            <a:r>
              <a:rPr lang="en-US" b="1" i="1" dirty="0"/>
              <a:t>, James Vary</a:t>
            </a:r>
          </a:p>
          <a:p>
            <a:pPr algn="ctr"/>
            <a:endParaRPr lang="en-US" sz="1400" b="1" i="1" dirty="0">
              <a:solidFill>
                <a:schemeClr val="accent3"/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Institute of Modern Physics , Chinese Academy of Sciences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Lanzhou, China</a:t>
            </a:r>
          </a:p>
          <a:p>
            <a:pPr algn="ctr"/>
            <a:endParaRPr lang="en-US" b="1" i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47FA7-7A82-FA45-BC11-9F380985B664}"/>
              </a:ext>
            </a:extLst>
          </p:cNvPr>
          <p:cNvSpPr/>
          <p:nvPr/>
        </p:nvSpPr>
        <p:spPr>
          <a:xfrm>
            <a:off x="2594752" y="5810595"/>
            <a:ext cx="4233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强子谱和强子结构研讨会 </a:t>
            </a:r>
            <a:endParaRPr lang="zh-CN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21705-2DA9-2349-AA90-1AB1BEAFED30}"/>
              </a:ext>
            </a:extLst>
          </p:cNvPr>
          <p:cNvSpPr txBox="1"/>
          <p:nvPr/>
        </p:nvSpPr>
        <p:spPr>
          <a:xfrm>
            <a:off x="2787913" y="6430897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23-25</a:t>
            </a:r>
            <a:r>
              <a:rPr lang="zh-CN" altLang="en-US" dirty="0"/>
              <a:t>日，广州，中山大学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2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D6819C8-526B-7041-B6E2-CBE79A077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6" y="3692880"/>
            <a:ext cx="4430234" cy="28285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BC08DE-53CF-7F45-9CD6-78BA16649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98" y="854305"/>
            <a:ext cx="4411076" cy="28705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15" y="-58402"/>
            <a:ext cx="7886700" cy="796161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Nucleon Form Factor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4B551-7BE7-D041-82CC-BCF5456B3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325" y="3673422"/>
            <a:ext cx="4376349" cy="28479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5AB55-2CFA-FF41-B5B7-2D19A147A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8" y="852316"/>
            <a:ext cx="4441872" cy="28359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FE9D7C-BE1E-4447-88C2-E00134DEB321}"/>
              </a:ext>
            </a:extLst>
          </p:cNvPr>
          <p:cNvSpPr/>
          <p:nvPr/>
        </p:nvSpPr>
        <p:spPr>
          <a:xfrm>
            <a:off x="6477000" y="3990723"/>
            <a:ext cx="2300438" cy="1075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56FB4A-3B0A-AA48-9A9D-A2BF275DF5C1}"/>
              </a:ext>
            </a:extLst>
          </p:cNvPr>
          <p:cNvSpPr/>
          <p:nvPr/>
        </p:nvSpPr>
        <p:spPr>
          <a:xfrm>
            <a:off x="6039781" y="932371"/>
            <a:ext cx="2839960" cy="1409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11B8C7-958F-994C-BD28-C05D2F259F9F}"/>
                  </a:ext>
                </a:extLst>
              </p:cNvPr>
              <p:cNvSpPr txBox="1"/>
              <p:nvPr/>
            </p:nvSpPr>
            <p:spPr>
              <a:xfrm>
                <a:off x="5273627" y="902253"/>
                <a:ext cx="3870373" cy="3826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dirty="0"/>
                  <a:t> ,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11B8C7-958F-994C-BD28-C05D2F259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627" y="902253"/>
                <a:ext cx="3870373" cy="382605"/>
              </a:xfrm>
              <a:prstGeom prst="rect">
                <a:avLst/>
              </a:prstGeom>
              <a:blipFill>
                <a:blip r:embed="rId6"/>
                <a:stretch>
                  <a:fillRect l="-1634" t="-83871" r="-1307" b="-1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BF3609-5E83-E147-B432-B676340A9E99}"/>
                  </a:ext>
                </a:extLst>
              </p:cNvPr>
              <p:cNvSpPr txBox="1"/>
              <p:nvPr/>
            </p:nvSpPr>
            <p:spPr>
              <a:xfrm>
                <a:off x="5498690" y="1455528"/>
                <a:ext cx="3473950" cy="2799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dirty="0"/>
                  <a:t>.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BF3609-5E83-E147-B432-B676340A9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690" y="1455528"/>
                <a:ext cx="3473950" cy="279948"/>
              </a:xfrm>
              <a:prstGeom prst="rect">
                <a:avLst/>
              </a:prstGeom>
              <a:blipFill>
                <a:blip r:embed="rId7"/>
                <a:stretch>
                  <a:fillRect l="-1818" t="-143478" r="-3636" b="-2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3038C8-DA4C-054B-AF79-4E429C378B40}"/>
                  </a:ext>
                </a:extLst>
              </p:cNvPr>
              <p:cNvSpPr txBox="1"/>
              <p:nvPr/>
            </p:nvSpPr>
            <p:spPr>
              <a:xfrm>
                <a:off x="5512017" y="4038106"/>
                <a:ext cx="3443256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Anomalous magnetic moment</a:t>
                </a:r>
              </a:p>
              <a:p>
                <a:r>
                  <a:rPr lang="en-US" dirty="0"/>
                  <a:t>Proton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=2.44</m:t>
                    </m:r>
                  </m:oMath>
                </a14:m>
                <a:r>
                  <a:rPr lang="en-US" sz="1600" dirty="0"/>
                  <a:t> (Exp. : 2.79)</a:t>
                </a:r>
              </a:p>
              <a:p>
                <a:r>
                  <a:rPr lang="en-US" dirty="0"/>
                  <a:t>Neutron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−1.41</m:t>
                    </m:r>
                  </m:oMath>
                </a14:m>
                <a:r>
                  <a:rPr lang="en-US" sz="1600" dirty="0"/>
                  <a:t> (Exp. 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−1.91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3038C8-DA4C-054B-AF79-4E429C378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17" y="4038106"/>
                <a:ext cx="3443256" cy="954107"/>
              </a:xfrm>
              <a:prstGeom prst="rect">
                <a:avLst/>
              </a:prstGeom>
              <a:blipFill>
                <a:blip r:embed="rId8"/>
                <a:stretch>
                  <a:fillRect l="-1471" t="-2632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3AFB9B1-A603-7746-9C06-21C4061FD108}"/>
              </a:ext>
            </a:extLst>
          </p:cNvPr>
          <p:cNvSpPr txBox="1"/>
          <p:nvPr/>
        </p:nvSpPr>
        <p:spPr>
          <a:xfrm>
            <a:off x="3034647" y="2048969"/>
            <a:ext cx="9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5F6161-2639-FC45-963A-3903D5BBC91A}"/>
              </a:ext>
            </a:extLst>
          </p:cNvPr>
          <p:cNvSpPr txBox="1"/>
          <p:nvPr/>
        </p:nvSpPr>
        <p:spPr>
          <a:xfrm>
            <a:off x="3287163" y="5493640"/>
            <a:ext cx="9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49714-389F-1F47-9B92-05F8898D58C1}"/>
              </a:ext>
            </a:extLst>
          </p:cNvPr>
          <p:cNvSpPr txBox="1"/>
          <p:nvPr/>
        </p:nvSpPr>
        <p:spPr>
          <a:xfrm>
            <a:off x="7104130" y="2466975"/>
            <a:ext cx="82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25704-A155-2448-8F13-ACD4F7156223}"/>
              </a:ext>
            </a:extLst>
          </p:cNvPr>
          <p:cNvSpPr txBox="1"/>
          <p:nvPr/>
        </p:nvSpPr>
        <p:spPr>
          <a:xfrm>
            <a:off x="7118551" y="5332508"/>
            <a:ext cx="82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6E62C-84E6-164B-A29F-2D1E09B14466}"/>
              </a:ext>
            </a:extLst>
          </p:cNvPr>
          <p:cNvSpPr txBox="1"/>
          <p:nvPr/>
        </p:nvSpPr>
        <p:spPr>
          <a:xfrm>
            <a:off x="5241354" y="533694"/>
            <a:ext cx="375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PhysRevD</a:t>
            </a:r>
            <a:r>
              <a:rPr lang="en-US" sz="1200" dirty="0"/>
              <a:t>. 102. 016008, C. Mondal, Siqi Xu, </a:t>
            </a:r>
            <a:r>
              <a:rPr lang="en-US" sz="1200" i="1" dirty="0"/>
              <a:t>et al. </a:t>
            </a:r>
            <a:r>
              <a:rPr lang="en-US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5743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F8D3-B80E-DC41-9188-C614A03C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20" y="85441"/>
            <a:ext cx="7738782" cy="720431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</a:rPr>
              <a:t>Axial Form Factor of The Proton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9CB66-148E-FE43-9AB5-9A475992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80" y="2734035"/>
            <a:ext cx="5174978" cy="5335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652C89-2372-E74C-B2B1-1B9825255C4C}"/>
              </a:ext>
            </a:extLst>
          </p:cNvPr>
          <p:cNvSpPr txBox="1"/>
          <p:nvPr/>
        </p:nvSpPr>
        <p:spPr>
          <a:xfrm>
            <a:off x="297276" y="894535"/>
            <a:ext cx="797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Axial form factor of the proton can be measured by ordinary muon capture (OMC)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D051B3-DB42-EF45-9F2B-919CDAE28992}"/>
                  </a:ext>
                </a:extLst>
              </p:cNvPr>
              <p:cNvSpPr txBox="1"/>
              <p:nvPr/>
            </p:nvSpPr>
            <p:spPr>
              <a:xfrm>
                <a:off x="1138452" y="1375071"/>
                <a:ext cx="3466938" cy="3324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D051B3-DB42-EF45-9F2B-919CDAE2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52" y="1375071"/>
                <a:ext cx="3466938" cy="332463"/>
              </a:xfrm>
              <a:prstGeom prst="rect">
                <a:avLst/>
              </a:prstGeom>
              <a:blipFill>
                <a:blip r:embed="rId3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4600213-12FD-E34B-BD42-467435AC5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172" y="1218008"/>
            <a:ext cx="2761523" cy="2407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83847B-C7B2-B34E-B184-7C091C10D4BA}"/>
              </a:ext>
            </a:extLst>
          </p:cNvPr>
          <p:cNvSpPr txBox="1"/>
          <p:nvPr/>
        </p:nvSpPr>
        <p:spPr>
          <a:xfrm>
            <a:off x="586677" y="1917279"/>
            <a:ext cx="485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 information on spin-isospin distributions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610E1-F25F-2B4B-8AD1-B919051CF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907" y="2323652"/>
            <a:ext cx="1744028" cy="346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731BE2-AD12-5E40-AB13-5E21D2676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77" y="3502820"/>
            <a:ext cx="4523020" cy="3099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0FCF25-722E-0A4F-8AE3-11B3716E6C5B}"/>
                  </a:ext>
                </a:extLst>
              </p:cNvPr>
              <p:cNvSpPr txBox="1"/>
              <p:nvPr/>
            </p:nvSpPr>
            <p:spPr>
              <a:xfrm>
                <a:off x="5604159" y="3939386"/>
                <a:ext cx="2785313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0FCF25-722E-0A4F-8AE3-11B3716E6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59" y="3939386"/>
                <a:ext cx="2785313" cy="415498"/>
              </a:xfrm>
              <a:prstGeom prst="rect">
                <a:avLst/>
              </a:prstGeom>
              <a:blipFill>
                <a:blip r:embed="rId7"/>
                <a:stretch>
                  <a:fillRect l="-905" r="-181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D59975D-362D-2444-8905-53F9A9A7CE07}"/>
              </a:ext>
            </a:extLst>
          </p:cNvPr>
          <p:cNvSpPr txBox="1"/>
          <p:nvPr/>
        </p:nvSpPr>
        <p:spPr>
          <a:xfrm>
            <a:off x="5152543" y="4674535"/>
            <a:ext cx="3688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consider only </a:t>
            </a:r>
            <a:r>
              <a:rPr lang="en-US" b="1" dirty="0">
                <a:solidFill>
                  <a:srgbClr val="C00000"/>
                </a:solidFill>
              </a:rPr>
              <a:t>the valence quark</a:t>
            </a:r>
            <a:r>
              <a:rPr lang="en-US" dirty="0"/>
              <a:t> in our calculation, and neglect </a:t>
            </a:r>
            <a:r>
              <a:rPr lang="en-US" b="1" dirty="0">
                <a:solidFill>
                  <a:srgbClr val="402CE5"/>
                </a:solidFill>
              </a:rPr>
              <a:t>the sea quark</a:t>
            </a:r>
            <a:r>
              <a:rPr lang="en-US" dirty="0"/>
              <a:t> and </a:t>
            </a:r>
            <a:r>
              <a:rPr lang="en-US" b="1" dirty="0">
                <a:solidFill>
                  <a:srgbClr val="402CE5"/>
                </a:solidFill>
              </a:rPr>
              <a:t>gluon</a:t>
            </a:r>
            <a:r>
              <a:rPr lang="en-US" dirty="0"/>
              <a:t> contributions.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25080-ACE0-C045-9897-0308E52DFCDD}"/>
              </a:ext>
            </a:extLst>
          </p:cNvPr>
          <p:cNvSpPr txBox="1"/>
          <p:nvPr/>
        </p:nvSpPr>
        <p:spPr>
          <a:xfrm>
            <a:off x="4734816" y="6352409"/>
            <a:ext cx="26616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[Chandan Mondal, EPJC 2017]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FF3F0-A008-4B4D-A6D8-ABA16BC569D6}"/>
              </a:ext>
            </a:extLst>
          </p:cNvPr>
          <p:cNvSpPr txBox="1"/>
          <p:nvPr/>
        </p:nvSpPr>
        <p:spPr>
          <a:xfrm>
            <a:off x="4734816" y="6117127"/>
            <a:ext cx="375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PhysRevD</a:t>
            </a:r>
            <a:r>
              <a:rPr lang="en-US" sz="1200" dirty="0"/>
              <a:t>. 102. 016008, C. Mondal, Siqi Xu, </a:t>
            </a:r>
            <a:r>
              <a:rPr lang="en-US" sz="1200" i="1" dirty="0" err="1"/>
              <a:t>et.al</a:t>
            </a:r>
            <a:r>
              <a:rPr lang="en-US" sz="1200" i="1" dirty="0"/>
              <a:t> </a:t>
            </a:r>
            <a:r>
              <a:rPr lang="en-US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1049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26" y="53197"/>
            <a:ext cx="8330035" cy="790907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Parton Distribution Functions (PDF)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65" y="844104"/>
            <a:ext cx="519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Deep Inelastic Scattering (SLAC 1968)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13" y="1403421"/>
            <a:ext cx="4182552" cy="2755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65847" y="1544096"/>
                <a:ext cx="29724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𝑋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847" y="1544096"/>
                <a:ext cx="2972417" cy="276999"/>
              </a:xfrm>
              <a:prstGeom prst="rect">
                <a:avLst/>
              </a:prstGeom>
              <a:blipFill>
                <a:blip r:embed="rId3"/>
                <a:stretch>
                  <a:fillRect l="-426" t="-4545" r="-2128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299" y="2047831"/>
            <a:ext cx="3001079" cy="12737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7165" y="4416508"/>
            <a:ext cx="8808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Liberation Sans" pitchFamily="18"/>
                <a:ea typeface="Microsoft YaHei" pitchFamily="2"/>
                <a:cs typeface="Mangal" pitchFamily="2"/>
              </a:rPr>
              <a:t>Parton distribution functions </a:t>
            </a:r>
            <a:r>
              <a:rPr lang="en-US" sz="2400" dirty="0">
                <a:latin typeface="Liberation Sans" pitchFamily="18"/>
                <a:ea typeface="Microsoft YaHei" pitchFamily="2"/>
                <a:cs typeface="Mangal" pitchFamily="2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Liberation Sans" pitchFamily="18"/>
                <a:ea typeface="Microsoft YaHei" pitchFamily="2"/>
                <a:cs typeface="Mangal" pitchFamily="2"/>
              </a:rPr>
              <a:t>PDFs</a:t>
            </a:r>
            <a:r>
              <a:rPr lang="en-US" sz="2400" dirty="0">
                <a:latin typeface="Liberation Sans" pitchFamily="18"/>
                <a:ea typeface="Microsoft YaHei" pitchFamily="2"/>
                <a:cs typeface="Mangal" pitchFamily="2"/>
              </a:rPr>
              <a:t>) are extracted from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Liberation Sans" pitchFamily="18"/>
                <a:ea typeface="Microsoft YaHei" pitchFamily="2"/>
                <a:cs typeface="Mangal" pitchFamily="2"/>
              </a:rPr>
              <a:t>DIS</a:t>
            </a:r>
            <a:r>
              <a:rPr lang="en-US" sz="2400" dirty="0">
                <a:latin typeface="Liberation Sans" pitchFamily="18"/>
                <a:ea typeface="Microsoft YaHei" pitchFamily="2"/>
                <a:cs typeface="Mangal" pitchFamily="2"/>
              </a:rPr>
              <a:t> processes.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003" y="6035783"/>
            <a:ext cx="8847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Liberation Sans" pitchFamily="18"/>
                <a:ea typeface="Microsoft YaHei" pitchFamily="2"/>
                <a:cs typeface="Mangal" pitchFamily="2"/>
              </a:rPr>
              <a:t>PDFs</a:t>
            </a:r>
            <a:r>
              <a:rPr lang="en-US" sz="2000" dirty="0">
                <a:latin typeface="Liberation Sans" pitchFamily="18"/>
                <a:ea typeface="Microsoft YaHei" pitchFamily="2"/>
                <a:cs typeface="Mangal" pitchFamily="2"/>
              </a:rPr>
              <a:t> encode the </a:t>
            </a:r>
            <a:r>
              <a:rPr lang="en-US" sz="2000" i="1" u="sng" dirty="0">
                <a:solidFill>
                  <a:srgbClr val="002060"/>
                </a:solidFill>
                <a:latin typeface="Liberation Sans" pitchFamily="18"/>
                <a:ea typeface="Microsoft YaHei" pitchFamily="2"/>
                <a:cs typeface="Mangal" pitchFamily="2"/>
              </a:rPr>
              <a:t>distribution of longitudinal momentum and polarization</a:t>
            </a:r>
            <a:r>
              <a:rPr lang="en-US" sz="2000" i="1" dirty="0">
                <a:solidFill>
                  <a:srgbClr val="002060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2000" dirty="0">
                <a:solidFill>
                  <a:srgbClr val="111111"/>
                </a:solidFill>
                <a:latin typeface="Liberation Sans" pitchFamily="18"/>
                <a:ea typeface="Microsoft YaHei" pitchFamily="2"/>
                <a:cs typeface="Mangal" pitchFamily="2"/>
              </a:rPr>
              <a:t>carried by the constituents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2299" y="3447918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accent1"/>
                </a:solidFill>
              </a:rPr>
              <a:t>Discovery of spin ½ quarks and </a:t>
            </a:r>
            <a:r>
              <a:rPr lang="en-US" b="1" i="1" u="sng" dirty="0" err="1">
                <a:solidFill>
                  <a:schemeClr val="accent1"/>
                </a:solidFill>
              </a:rPr>
              <a:t>partonic</a:t>
            </a:r>
            <a:r>
              <a:rPr lang="en-US" b="1" i="1" u="sng" dirty="0">
                <a:solidFill>
                  <a:schemeClr val="accent1"/>
                </a:solidFill>
              </a:rPr>
              <a:t>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40549" y="1547035"/>
                <a:ext cx="3788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49" y="1547035"/>
                <a:ext cx="378847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2092" y="3280420"/>
                <a:ext cx="4946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92" y="3280420"/>
                <a:ext cx="494608" cy="276999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EC5EA-7A38-944D-AA33-6B529F746C27}"/>
                  </a:ext>
                </a:extLst>
              </p:cNvPr>
              <p:cNvSpPr txBox="1"/>
              <p:nvPr/>
            </p:nvSpPr>
            <p:spPr>
              <a:xfrm>
                <a:off x="1918848" y="5247505"/>
                <a:ext cx="5485091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EC5EA-7A38-944D-AA33-6B529F746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48" y="5247505"/>
                <a:ext cx="5485091" cy="588174"/>
              </a:xfrm>
              <a:prstGeom prst="rect">
                <a:avLst/>
              </a:prstGeom>
              <a:blipFill>
                <a:blip r:embed="rId7"/>
                <a:stretch>
                  <a:fillRect l="-462" t="-189583" r="-924" b="-27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07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0B51BE90-36C6-8142-85B0-90E6908D7C9A}"/>
              </a:ext>
            </a:extLst>
          </p:cNvPr>
          <p:cNvSpPr txBox="1">
            <a:spLocks/>
          </p:cNvSpPr>
          <p:nvPr/>
        </p:nvSpPr>
        <p:spPr>
          <a:xfrm>
            <a:off x="59225" y="-62939"/>
            <a:ext cx="7200900" cy="926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/>
              <a:t>Unpolarized PDFs and Helicity PDFs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4E8D5-2ADF-AC46-864D-51AA48C6E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0" y="655228"/>
            <a:ext cx="5480950" cy="6202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5D60E4-B0F2-0C44-AA52-DB33624AB0A5}"/>
                  </a:ext>
                </a:extLst>
              </p:cNvPr>
              <p:cNvSpPr txBox="1"/>
              <p:nvPr/>
            </p:nvSpPr>
            <p:spPr>
              <a:xfrm>
                <a:off x="5300203" y="4720501"/>
                <a:ext cx="3800252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Helicity PDFs </a:t>
                </a:r>
                <a:r>
                  <a:rPr lang="en-US" b="1" dirty="0"/>
                  <a:t>overestimate</a:t>
                </a:r>
                <a:r>
                  <a:rPr lang="en-US" dirty="0"/>
                  <a:t> the data below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∼0.3</m:t>
                    </m:r>
                  </m:oMath>
                </a14:m>
                <a:r>
                  <a:rPr lang="en-US" dirty="0"/>
                  <a:t> for </a:t>
                </a:r>
                <a:r>
                  <a:rPr lang="en-US" b="1" i="1" u="sng" dirty="0"/>
                  <a:t>up quark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Results correspond to </a:t>
                </a:r>
                <a:r>
                  <a:rPr lang="en-US" b="1" u="sng" dirty="0"/>
                  <a:t>the leading </a:t>
                </a:r>
                <a:r>
                  <a:rPr lang="en-US" b="1" u="sng" dirty="0" err="1"/>
                  <a:t>Fock</a:t>
                </a:r>
                <a:r>
                  <a:rPr lang="en-US" b="1" u="sng" dirty="0"/>
                  <a:t> sector</a:t>
                </a:r>
                <a:r>
                  <a:rPr lang="en-US" dirty="0"/>
                  <a:t> only,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missing</a:t>
                </a:r>
                <a:r>
                  <a:rPr lang="en-US" b="1" dirty="0">
                    <a:solidFill>
                      <a:srgbClr val="C00000"/>
                    </a:solidFill>
                  </a:rPr>
                  <a:t> higher 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Fock</a:t>
                </a:r>
                <a:r>
                  <a:rPr lang="en-US" b="1" dirty="0">
                    <a:solidFill>
                      <a:srgbClr val="C00000"/>
                    </a:solidFill>
                  </a:rPr>
                  <a:t> sectors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5D60E4-B0F2-0C44-AA52-DB33624AB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203" y="4720501"/>
                <a:ext cx="3800252" cy="1723549"/>
              </a:xfrm>
              <a:prstGeom prst="rect">
                <a:avLst/>
              </a:prstGeom>
              <a:blipFill>
                <a:blip r:embed="rId3"/>
                <a:stretch>
                  <a:fillRect l="-997" t="-2222" r="-664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FC8DC95-857A-C046-BE65-9B12E46A5C2E}"/>
              </a:ext>
            </a:extLst>
          </p:cNvPr>
          <p:cNvSpPr/>
          <p:nvPr/>
        </p:nvSpPr>
        <p:spPr>
          <a:xfrm>
            <a:off x="5283969" y="2795692"/>
            <a:ext cx="3800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Helicity PDFs: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8D6D61-84E5-FB41-8FE1-CF5301B5637A}"/>
                  </a:ext>
                </a:extLst>
              </p:cNvPr>
              <p:cNvSpPr txBox="1"/>
              <p:nvPr/>
            </p:nvSpPr>
            <p:spPr>
              <a:xfrm>
                <a:off x="1098331" y="2192702"/>
                <a:ext cx="143128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Ge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8D6D61-84E5-FB41-8FE1-CF5301B5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31" y="2192702"/>
                <a:ext cx="1431289" cy="276999"/>
              </a:xfrm>
              <a:prstGeom prst="rect">
                <a:avLst/>
              </a:prstGeom>
              <a:blipFill>
                <a:blip r:embed="rId4"/>
                <a:stretch>
                  <a:fillRect l="-1754" t="-909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E958D5-255F-674C-9580-43179EAC6043}"/>
                  </a:ext>
                </a:extLst>
              </p:cNvPr>
              <p:cNvSpPr txBox="1"/>
              <p:nvPr/>
            </p:nvSpPr>
            <p:spPr>
              <a:xfrm>
                <a:off x="1161391" y="4512744"/>
                <a:ext cx="128310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Ge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E958D5-255F-674C-9580-43179EAC6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91" y="4512744"/>
                <a:ext cx="1283108" cy="276999"/>
              </a:xfrm>
              <a:prstGeom prst="rect">
                <a:avLst/>
              </a:prstGeom>
              <a:blipFill>
                <a:blip r:embed="rId5"/>
                <a:stretch>
                  <a:fillRect l="-2941" t="-4348" r="-98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F66690D-3DF6-B445-B769-C1584EB91C6B}"/>
              </a:ext>
            </a:extLst>
          </p:cNvPr>
          <p:cNvSpPr txBox="1"/>
          <p:nvPr/>
        </p:nvSpPr>
        <p:spPr>
          <a:xfrm>
            <a:off x="5686531" y="632510"/>
            <a:ext cx="375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PhysRevD</a:t>
            </a:r>
            <a:r>
              <a:rPr lang="en-US" sz="1200" dirty="0"/>
              <a:t>. 102. 016008, C. Mondal, Siqi Xu, </a:t>
            </a:r>
            <a:r>
              <a:rPr lang="en-US" sz="1200" i="1" dirty="0"/>
              <a:t>et al. </a:t>
            </a:r>
            <a:r>
              <a:rPr lang="en-US" sz="1200" dirty="0"/>
              <a:t>]</a:t>
            </a: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4FE3701A-567F-9042-94C6-AFEFE0E9F3CE}"/>
              </a:ext>
            </a:extLst>
          </p:cNvPr>
          <p:cNvSpPr/>
          <p:nvPr/>
        </p:nvSpPr>
        <p:spPr>
          <a:xfrm rot="16200000">
            <a:off x="5596076" y="1422155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nut 49">
            <a:extLst>
              <a:ext uri="{FF2B5EF4-FFF2-40B4-BE49-F238E27FC236}">
                <a16:creationId xmlns:a16="http://schemas.microsoft.com/office/drawing/2014/main" id="{D02F0FDC-BAB4-CE4F-9F1D-B3957AC486F6}"/>
              </a:ext>
            </a:extLst>
          </p:cNvPr>
          <p:cNvSpPr/>
          <p:nvPr/>
        </p:nvSpPr>
        <p:spPr>
          <a:xfrm>
            <a:off x="5371060" y="1675678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97AA29-E87B-1040-A75B-AEF79994122C}"/>
              </a:ext>
            </a:extLst>
          </p:cNvPr>
          <p:cNvSpPr/>
          <p:nvPr/>
        </p:nvSpPr>
        <p:spPr>
          <a:xfrm>
            <a:off x="5825286" y="2041438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868649-CA3A-5E4D-81E5-21317DD3E125}"/>
              </a:ext>
            </a:extLst>
          </p:cNvPr>
          <p:cNvSpPr/>
          <p:nvPr/>
        </p:nvSpPr>
        <p:spPr>
          <a:xfrm>
            <a:off x="5503651" y="202864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603252-0B35-5941-81A9-0C05A95282B8}"/>
              </a:ext>
            </a:extLst>
          </p:cNvPr>
          <p:cNvGrpSpPr/>
          <p:nvPr/>
        </p:nvGrpSpPr>
        <p:grpSpPr>
          <a:xfrm>
            <a:off x="5670091" y="1714293"/>
            <a:ext cx="182880" cy="457200"/>
            <a:chOff x="6087987" y="4989903"/>
            <a:chExt cx="182880" cy="457200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208500F-63B2-EC47-9BF9-E2515918B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23A3A8-E792-3443-8139-6EAB11DEF1F6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2546EF0-6645-9E49-9CC4-4D6EE48EA609}"/>
              </a:ext>
            </a:extLst>
          </p:cNvPr>
          <p:cNvSpPr/>
          <p:nvPr/>
        </p:nvSpPr>
        <p:spPr>
          <a:xfrm>
            <a:off x="5668924" y="2407950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EBA27F64-40AC-754B-8222-9EF0CBFE2504}"/>
              </a:ext>
            </a:extLst>
          </p:cNvPr>
          <p:cNvSpPr/>
          <p:nvPr/>
        </p:nvSpPr>
        <p:spPr>
          <a:xfrm rot="16200000">
            <a:off x="6421660" y="1422155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nut 57">
            <a:extLst>
              <a:ext uri="{FF2B5EF4-FFF2-40B4-BE49-F238E27FC236}">
                <a16:creationId xmlns:a16="http://schemas.microsoft.com/office/drawing/2014/main" id="{7DF24172-73C8-EE4B-A62B-0E550A34684B}"/>
              </a:ext>
            </a:extLst>
          </p:cNvPr>
          <p:cNvSpPr/>
          <p:nvPr/>
        </p:nvSpPr>
        <p:spPr>
          <a:xfrm>
            <a:off x="6196644" y="1675678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A8CD1F3-A0CB-C14B-BDB2-2C0BF458B733}"/>
              </a:ext>
            </a:extLst>
          </p:cNvPr>
          <p:cNvSpPr/>
          <p:nvPr/>
        </p:nvSpPr>
        <p:spPr>
          <a:xfrm>
            <a:off x="6650870" y="2041438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1B10CE7-D0C6-CF4A-9163-FE53F3C86B19}"/>
              </a:ext>
            </a:extLst>
          </p:cNvPr>
          <p:cNvSpPr/>
          <p:nvPr/>
        </p:nvSpPr>
        <p:spPr>
          <a:xfrm>
            <a:off x="6329235" y="202864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3ACBCEE-8CA9-F645-A1D1-E3AAB3848554}"/>
              </a:ext>
            </a:extLst>
          </p:cNvPr>
          <p:cNvGrpSpPr/>
          <p:nvPr/>
        </p:nvGrpSpPr>
        <p:grpSpPr>
          <a:xfrm>
            <a:off x="6495675" y="1714293"/>
            <a:ext cx="182880" cy="457200"/>
            <a:chOff x="6087987" y="4989903"/>
            <a:chExt cx="182880" cy="457200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643283C-67FF-6A40-9754-BB1D4C288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1A33971-C3A0-9340-82D7-DA8AC278154D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6DFF954F-4F04-994D-AC5F-B38522114907}"/>
              </a:ext>
            </a:extLst>
          </p:cNvPr>
          <p:cNvSpPr/>
          <p:nvPr/>
        </p:nvSpPr>
        <p:spPr>
          <a:xfrm>
            <a:off x="6494508" y="2407950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F9C91159-D413-9447-BD91-1EE45089FB8B}"/>
              </a:ext>
            </a:extLst>
          </p:cNvPr>
          <p:cNvSpPr/>
          <p:nvPr/>
        </p:nvSpPr>
        <p:spPr>
          <a:xfrm>
            <a:off x="7041132" y="1860064"/>
            <a:ext cx="365760" cy="365760"/>
          </a:xfrm>
          <a:prstGeom prst="plus">
            <a:avLst>
              <a:gd name="adj" fmla="val 45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871372F3-0F41-D542-87C9-2037AC3BA691}"/>
              </a:ext>
            </a:extLst>
          </p:cNvPr>
          <p:cNvSpPr/>
          <p:nvPr/>
        </p:nvSpPr>
        <p:spPr>
          <a:xfrm rot="16200000">
            <a:off x="7704444" y="1437635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nut 65">
            <a:extLst>
              <a:ext uri="{FF2B5EF4-FFF2-40B4-BE49-F238E27FC236}">
                <a16:creationId xmlns:a16="http://schemas.microsoft.com/office/drawing/2014/main" id="{B6624693-C435-ED45-8BEF-1F2B59F04000}"/>
              </a:ext>
            </a:extLst>
          </p:cNvPr>
          <p:cNvSpPr/>
          <p:nvPr/>
        </p:nvSpPr>
        <p:spPr>
          <a:xfrm>
            <a:off x="7479428" y="1691158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025AD84-8BFA-5948-8689-71B3BE57B8A6}"/>
              </a:ext>
            </a:extLst>
          </p:cNvPr>
          <p:cNvSpPr/>
          <p:nvPr/>
        </p:nvSpPr>
        <p:spPr>
          <a:xfrm>
            <a:off x="7933654" y="2056918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6509EAC-28D6-7F45-9585-A07DFF03FFA4}"/>
              </a:ext>
            </a:extLst>
          </p:cNvPr>
          <p:cNvSpPr/>
          <p:nvPr/>
        </p:nvSpPr>
        <p:spPr>
          <a:xfrm>
            <a:off x="7612019" y="204412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2507E34-9CF0-AB49-8F0F-2B7A9510EAEE}"/>
              </a:ext>
            </a:extLst>
          </p:cNvPr>
          <p:cNvGrpSpPr/>
          <p:nvPr/>
        </p:nvGrpSpPr>
        <p:grpSpPr>
          <a:xfrm rot="10800000">
            <a:off x="7778459" y="1729773"/>
            <a:ext cx="182880" cy="457200"/>
            <a:chOff x="6087987" y="4989903"/>
            <a:chExt cx="182880" cy="45720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FEF031E-03C3-3040-B2EB-5F940E518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B3505E8-E3D5-E54F-A228-D350062A123F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DD2D0489-1F16-6F43-B1C9-FF4C8ACE7D97}"/>
              </a:ext>
            </a:extLst>
          </p:cNvPr>
          <p:cNvSpPr/>
          <p:nvPr/>
        </p:nvSpPr>
        <p:spPr>
          <a:xfrm>
            <a:off x="7777292" y="2423430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4AF4A9A5-DC42-504C-ACB1-7C16CCFA5F5C}"/>
              </a:ext>
            </a:extLst>
          </p:cNvPr>
          <p:cNvSpPr/>
          <p:nvPr/>
        </p:nvSpPr>
        <p:spPr>
          <a:xfrm rot="16200000">
            <a:off x="8530028" y="1437635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nut 73">
            <a:extLst>
              <a:ext uri="{FF2B5EF4-FFF2-40B4-BE49-F238E27FC236}">
                <a16:creationId xmlns:a16="http://schemas.microsoft.com/office/drawing/2014/main" id="{4A07DACA-7DAA-274C-9CD6-C67D85FC7EBE}"/>
              </a:ext>
            </a:extLst>
          </p:cNvPr>
          <p:cNvSpPr/>
          <p:nvPr/>
        </p:nvSpPr>
        <p:spPr>
          <a:xfrm>
            <a:off x="8305012" y="1691158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5019D98-9ED7-5748-A053-8094AA71922D}"/>
              </a:ext>
            </a:extLst>
          </p:cNvPr>
          <p:cNvSpPr/>
          <p:nvPr/>
        </p:nvSpPr>
        <p:spPr>
          <a:xfrm>
            <a:off x="8759238" y="2056918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43DDE1-79C1-D541-A4E7-AD0E99EF5332}"/>
              </a:ext>
            </a:extLst>
          </p:cNvPr>
          <p:cNvSpPr/>
          <p:nvPr/>
        </p:nvSpPr>
        <p:spPr>
          <a:xfrm>
            <a:off x="8437603" y="204412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88F935A-DF3F-A64E-935A-A04E86596A65}"/>
              </a:ext>
            </a:extLst>
          </p:cNvPr>
          <p:cNvGrpSpPr/>
          <p:nvPr/>
        </p:nvGrpSpPr>
        <p:grpSpPr>
          <a:xfrm rot="10800000">
            <a:off x="8604043" y="1729773"/>
            <a:ext cx="182880" cy="457200"/>
            <a:chOff x="6087987" y="4989903"/>
            <a:chExt cx="182880" cy="457200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F6BEDA0-4000-1F42-99D7-48303C33C6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32B1D5-F1ED-644A-B9A4-CFCCFA7BA03F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49AC2C3B-E50E-CC46-B79B-7FE9769A12DF}"/>
              </a:ext>
            </a:extLst>
          </p:cNvPr>
          <p:cNvSpPr/>
          <p:nvPr/>
        </p:nvSpPr>
        <p:spPr>
          <a:xfrm>
            <a:off x="8602876" y="2423430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802BA-34C7-FF46-B23B-33590D018E9F}"/>
              </a:ext>
            </a:extLst>
          </p:cNvPr>
          <p:cNvSpPr/>
          <p:nvPr/>
        </p:nvSpPr>
        <p:spPr>
          <a:xfrm>
            <a:off x="5283532" y="910538"/>
            <a:ext cx="2493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Unpolarized PDFs:</a:t>
            </a:r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A1861297-B25B-924D-946C-EB2C5368CCA9}"/>
              </a:ext>
            </a:extLst>
          </p:cNvPr>
          <p:cNvSpPr/>
          <p:nvPr/>
        </p:nvSpPr>
        <p:spPr>
          <a:xfrm rot="16200000">
            <a:off x="5576874" y="3280060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onut 81">
            <a:extLst>
              <a:ext uri="{FF2B5EF4-FFF2-40B4-BE49-F238E27FC236}">
                <a16:creationId xmlns:a16="http://schemas.microsoft.com/office/drawing/2014/main" id="{E4584A51-5B9B-7548-90B0-12CE4823955B}"/>
              </a:ext>
            </a:extLst>
          </p:cNvPr>
          <p:cNvSpPr/>
          <p:nvPr/>
        </p:nvSpPr>
        <p:spPr>
          <a:xfrm>
            <a:off x="5351858" y="3533583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201A307-A010-1F41-9DE5-9B16A6FCC629}"/>
              </a:ext>
            </a:extLst>
          </p:cNvPr>
          <p:cNvSpPr/>
          <p:nvPr/>
        </p:nvSpPr>
        <p:spPr>
          <a:xfrm>
            <a:off x="5806084" y="3899343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3BF303D-74A4-4E4E-B06B-22FF6D8F023B}"/>
              </a:ext>
            </a:extLst>
          </p:cNvPr>
          <p:cNvSpPr/>
          <p:nvPr/>
        </p:nvSpPr>
        <p:spPr>
          <a:xfrm>
            <a:off x="5484449" y="3886545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9D28F35-AAE8-0243-A8C9-3F3857D997DB}"/>
              </a:ext>
            </a:extLst>
          </p:cNvPr>
          <p:cNvGrpSpPr/>
          <p:nvPr/>
        </p:nvGrpSpPr>
        <p:grpSpPr>
          <a:xfrm>
            <a:off x="5650889" y="3572198"/>
            <a:ext cx="182880" cy="457200"/>
            <a:chOff x="6087987" y="4989903"/>
            <a:chExt cx="182880" cy="457200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DB818D0-0A3C-364C-8C82-FCBFF6B41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452863B-06CA-DF4E-A732-3941AD3FFB97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2FBB1750-2B45-3345-B462-F4605A4FD843}"/>
              </a:ext>
            </a:extLst>
          </p:cNvPr>
          <p:cNvSpPr/>
          <p:nvPr/>
        </p:nvSpPr>
        <p:spPr>
          <a:xfrm>
            <a:off x="5649722" y="4265855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E7CFAB72-7B86-D343-A16C-F52BD494195A}"/>
              </a:ext>
            </a:extLst>
          </p:cNvPr>
          <p:cNvSpPr/>
          <p:nvPr/>
        </p:nvSpPr>
        <p:spPr>
          <a:xfrm rot="16200000">
            <a:off x="6402458" y="3280060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nut 89">
            <a:extLst>
              <a:ext uri="{FF2B5EF4-FFF2-40B4-BE49-F238E27FC236}">
                <a16:creationId xmlns:a16="http://schemas.microsoft.com/office/drawing/2014/main" id="{24BECB5C-1204-5E4D-9BE3-0AF298DF743C}"/>
              </a:ext>
            </a:extLst>
          </p:cNvPr>
          <p:cNvSpPr/>
          <p:nvPr/>
        </p:nvSpPr>
        <p:spPr>
          <a:xfrm>
            <a:off x="6177442" y="3533583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8D005C3-6BDE-E04A-9D1D-A690A8C33A37}"/>
              </a:ext>
            </a:extLst>
          </p:cNvPr>
          <p:cNvSpPr/>
          <p:nvPr/>
        </p:nvSpPr>
        <p:spPr>
          <a:xfrm>
            <a:off x="6631668" y="3899343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3EF7840-FC92-1643-9717-CA7761BED4D3}"/>
              </a:ext>
            </a:extLst>
          </p:cNvPr>
          <p:cNvSpPr/>
          <p:nvPr/>
        </p:nvSpPr>
        <p:spPr>
          <a:xfrm>
            <a:off x="6310033" y="3886545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2E162B-ADB7-CD4E-95A5-7B85C4331EAF}"/>
              </a:ext>
            </a:extLst>
          </p:cNvPr>
          <p:cNvGrpSpPr/>
          <p:nvPr/>
        </p:nvGrpSpPr>
        <p:grpSpPr>
          <a:xfrm>
            <a:off x="6476473" y="3572198"/>
            <a:ext cx="182880" cy="457200"/>
            <a:chOff x="6087987" y="4989903"/>
            <a:chExt cx="182880" cy="457200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D3B6A17B-774E-214D-A8A8-90DCC851A2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CA61A1C-662D-774F-8DD6-5D9917F6872C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EA00077-2886-EB4E-BC67-AD5B4AC14504}"/>
              </a:ext>
            </a:extLst>
          </p:cNvPr>
          <p:cNvSpPr/>
          <p:nvPr/>
        </p:nvSpPr>
        <p:spPr>
          <a:xfrm>
            <a:off x="6475306" y="4265855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id="{A5E1735B-2A2B-CD40-99F7-AC0C8761A037}"/>
              </a:ext>
            </a:extLst>
          </p:cNvPr>
          <p:cNvSpPr/>
          <p:nvPr/>
        </p:nvSpPr>
        <p:spPr>
          <a:xfrm rot="16200000">
            <a:off x="7685242" y="3295540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Donut 98">
            <a:extLst>
              <a:ext uri="{FF2B5EF4-FFF2-40B4-BE49-F238E27FC236}">
                <a16:creationId xmlns:a16="http://schemas.microsoft.com/office/drawing/2014/main" id="{7A9D8B0F-FB65-C640-8885-521E1FC282A6}"/>
              </a:ext>
            </a:extLst>
          </p:cNvPr>
          <p:cNvSpPr/>
          <p:nvPr/>
        </p:nvSpPr>
        <p:spPr>
          <a:xfrm>
            <a:off x="7460226" y="3549063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473F976-E958-C64E-9C1A-6CA9A773F767}"/>
              </a:ext>
            </a:extLst>
          </p:cNvPr>
          <p:cNvSpPr/>
          <p:nvPr/>
        </p:nvSpPr>
        <p:spPr>
          <a:xfrm>
            <a:off x="7914452" y="3914823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6DEAAC9-1067-2041-BC31-EE6CD7FB6BD0}"/>
              </a:ext>
            </a:extLst>
          </p:cNvPr>
          <p:cNvSpPr/>
          <p:nvPr/>
        </p:nvSpPr>
        <p:spPr>
          <a:xfrm>
            <a:off x="7592817" y="3902025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2CE8810-03A6-BA4F-B98E-6C8A51199107}"/>
              </a:ext>
            </a:extLst>
          </p:cNvPr>
          <p:cNvGrpSpPr/>
          <p:nvPr/>
        </p:nvGrpSpPr>
        <p:grpSpPr>
          <a:xfrm rot="10800000">
            <a:off x="7759257" y="3587678"/>
            <a:ext cx="182880" cy="457200"/>
            <a:chOff x="6087987" y="4989903"/>
            <a:chExt cx="182880" cy="457200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2EEFABB-5DED-1A4F-AECC-8A49DA69F6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CD79DE6-8F0D-F44C-B856-90BF270B12F7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E50612-2CDA-FC43-9482-20C2467045C5}"/>
              </a:ext>
            </a:extLst>
          </p:cNvPr>
          <p:cNvSpPr/>
          <p:nvPr/>
        </p:nvSpPr>
        <p:spPr>
          <a:xfrm>
            <a:off x="7758090" y="4281335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ight Arrow 105">
            <a:extLst>
              <a:ext uri="{FF2B5EF4-FFF2-40B4-BE49-F238E27FC236}">
                <a16:creationId xmlns:a16="http://schemas.microsoft.com/office/drawing/2014/main" id="{E216D971-4FFC-B74D-ABB2-D780223224E1}"/>
              </a:ext>
            </a:extLst>
          </p:cNvPr>
          <p:cNvSpPr/>
          <p:nvPr/>
        </p:nvSpPr>
        <p:spPr>
          <a:xfrm rot="16200000">
            <a:off x="8510826" y="3295540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Donut 106">
            <a:extLst>
              <a:ext uri="{FF2B5EF4-FFF2-40B4-BE49-F238E27FC236}">
                <a16:creationId xmlns:a16="http://schemas.microsoft.com/office/drawing/2014/main" id="{453CB235-0AD2-DC42-8496-4AEB21281D92}"/>
              </a:ext>
            </a:extLst>
          </p:cNvPr>
          <p:cNvSpPr/>
          <p:nvPr/>
        </p:nvSpPr>
        <p:spPr>
          <a:xfrm>
            <a:off x="8285810" y="3549063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9ECBD0E-A072-9B48-A729-9DE1B3A16DA5}"/>
              </a:ext>
            </a:extLst>
          </p:cNvPr>
          <p:cNvSpPr/>
          <p:nvPr/>
        </p:nvSpPr>
        <p:spPr>
          <a:xfrm>
            <a:off x="8740036" y="3914823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7A4BB6C-B955-B14E-9B5F-E20EB156BEF6}"/>
              </a:ext>
            </a:extLst>
          </p:cNvPr>
          <p:cNvSpPr/>
          <p:nvPr/>
        </p:nvSpPr>
        <p:spPr>
          <a:xfrm>
            <a:off x="8418401" y="3902025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8C2B5D5-4B55-1D41-A5D4-1EFB0C030784}"/>
              </a:ext>
            </a:extLst>
          </p:cNvPr>
          <p:cNvGrpSpPr/>
          <p:nvPr/>
        </p:nvGrpSpPr>
        <p:grpSpPr>
          <a:xfrm rot="10800000">
            <a:off x="8584841" y="3587678"/>
            <a:ext cx="182880" cy="457200"/>
            <a:chOff x="6087987" y="4989903"/>
            <a:chExt cx="182880" cy="45720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39C512D-85D3-044F-B21A-45C0E21278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14A3638-61DF-D448-A9D4-1BA1174BD53E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E209479-70CA-AF40-8194-2B40B4C9DC29}"/>
              </a:ext>
            </a:extLst>
          </p:cNvPr>
          <p:cNvSpPr/>
          <p:nvPr/>
        </p:nvSpPr>
        <p:spPr>
          <a:xfrm>
            <a:off x="8583674" y="4281335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32346-8A9B-494C-8292-F79CBCF93075}"/>
              </a:ext>
            </a:extLst>
          </p:cNvPr>
          <p:cNvSpPr/>
          <p:nvPr/>
        </p:nvSpPr>
        <p:spPr>
          <a:xfrm>
            <a:off x="7000249" y="3869919"/>
            <a:ext cx="3657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3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0B51BE90-36C6-8142-85B0-90E6908D7C9A}"/>
              </a:ext>
            </a:extLst>
          </p:cNvPr>
          <p:cNvSpPr txBox="1">
            <a:spLocks/>
          </p:cNvSpPr>
          <p:nvPr/>
        </p:nvSpPr>
        <p:spPr>
          <a:xfrm>
            <a:off x="59224" y="-62939"/>
            <a:ext cx="8269963" cy="926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/>
              <a:t>Helicity PDFs with Valence and Sea Quark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D60E4-B0F2-0C44-AA52-DB33624AB0A5}"/>
              </a:ext>
            </a:extLst>
          </p:cNvPr>
          <p:cNvSpPr txBox="1"/>
          <p:nvPr/>
        </p:nvSpPr>
        <p:spPr>
          <a:xfrm>
            <a:off x="4861733" y="1607018"/>
            <a:ext cx="4223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differential contribution </a:t>
            </a:r>
            <a:r>
              <a:rPr lang="en-US" dirty="0"/>
              <a:t>between </a:t>
            </a:r>
            <a:r>
              <a:rPr lang="en-US" b="1" dirty="0">
                <a:solidFill>
                  <a:srgbClr val="C00000"/>
                </a:solidFill>
              </a:rPr>
              <a:t>up and down quark</a:t>
            </a:r>
            <a:r>
              <a:rPr lang="en-US" dirty="0"/>
              <a:t> more or less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agree</a:t>
            </a:r>
            <a:r>
              <a:rPr lang="en-US" dirty="0"/>
              <a:t> with </a:t>
            </a:r>
            <a:r>
              <a:rPr lang="en-US" b="1" dirty="0"/>
              <a:t>NNPDF data</a:t>
            </a:r>
            <a:r>
              <a:rPr lang="en-US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95132-C9B1-174D-BAB8-403462CCA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" y="707098"/>
            <a:ext cx="4702899" cy="3053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8C49A-35A8-F34F-BE3B-BFDE04B9CFAB}"/>
              </a:ext>
            </a:extLst>
          </p:cNvPr>
          <p:cNvSpPr txBox="1"/>
          <p:nvPr/>
        </p:nvSpPr>
        <p:spPr>
          <a:xfrm>
            <a:off x="4988470" y="3047813"/>
            <a:ext cx="417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helicity asymmetry </a:t>
            </a:r>
            <a:r>
              <a:rPr lang="en-US" dirty="0"/>
              <a:t>is an observable for investigating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the spin structure of the proton</a:t>
            </a:r>
            <a:r>
              <a:rPr lang="en-US" dirty="0"/>
              <a:t> in experiments.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513785-34FD-F847-AF4E-44A79EBDA076}"/>
              </a:ext>
            </a:extLst>
          </p:cNvPr>
          <p:cNvSpPr txBox="1"/>
          <p:nvPr/>
        </p:nvSpPr>
        <p:spPr>
          <a:xfrm>
            <a:off x="4925101" y="4255806"/>
            <a:ext cx="4096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Considering the </a:t>
            </a:r>
            <a:r>
              <a:rPr lang="en-US" sz="2000" b="1" dirty="0">
                <a:solidFill>
                  <a:srgbClr val="C00000"/>
                </a:solidFill>
              </a:rPr>
              <a:t>valence and sea quark </a:t>
            </a:r>
            <a:r>
              <a:rPr lang="en-US" dirty="0"/>
              <a:t>contribution,  our results have </a:t>
            </a:r>
            <a:r>
              <a:rPr lang="en-US" b="1" dirty="0"/>
              <a:t>overestimate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at small x region</a:t>
            </a:r>
            <a:r>
              <a:rPr lang="en-US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F2F486-A746-D447-B2DF-C69B36C931E0}"/>
                  </a:ext>
                </a:extLst>
              </p:cNvPr>
              <p:cNvSpPr txBox="1"/>
              <p:nvPr/>
            </p:nvSpPr>
            <p:spPr>
              <a:xfrm>
                <a:off x="2460478" y="932227"/>
                <a:ext cx="2125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F2F486-A746-D447-B2DF-C69B36C93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478" y="932227"/>
                <a:ext cx="2125775" cy="276999"/>
              </a:xfrm>
              <a:prstGeom prst="rect">
                <a:avLst/>
              </a:prstGeom>
              <a:blipFill>
                <a:blip r:embed="rId3"/>
                <a:stretch>
                  <a:fillRect l="-1786" r="-357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0DD8FAC-E554-E04A-9ABF-EF8601496D61}"/>
              </a:ext>
            </a:extLst>
          </p:cNvPr>
          <p:cNvGrpSpPr/>
          <p:nvPr/>
        </p:nvGrpSpPr>
        <p:grpSpPr>
          <a:xfrm>
            <a:off x="91734" y="3829291"/>
            <a:ext cx="4720194" cy="3047478"/>
            <a:chOff x="91734" y="3810522"/>
            <a:chExt cx="4720194" cy="304747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CFDDFD6-E7D1-D144-BD54-B676EB0D7BA7}"/>
                </a:ext>
              </a:extLst>
            </p:cNvPr>
            <p:cNvGrpSpPr/>
            <p:nvPr/>
          </p:nvGrpSpPr>
          <p:grpSpPr>
            <a:xfrm>
              <a:off x="91734" y="3810522"/>
              <a:ext cx="4720194" cy="3047478"/>
              <a:chOff x="91734" y="3810522"/>
              <a:chExt cx="4720194" cy="304747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2247135-57DC-3B44-84E3-14C66F325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29" y="3810522"/>
                <a:ext cx="4702899" cy="304747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D02F95C-7181-C041-88E1-9B7C9394CCB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298822" y="5000749"/>
                    <a:ext cx="1028871" cy="24776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sSubSup>
                            <m:sSubSup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D02F95C-7181-C041-88E1-9B7C9394CC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298822" y="5000749"/>
                    <a:ext cx="1028871" cy="2477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3659" r="-23810" b="-36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983564-EA45-7F46-848E-D12F43F11166}"/>
                </a:ext>
              </a:extLst>
            </p:cNvPr>
            <p:cNvSpPr txBox="1"/>
            <p:nvPr/>
          </p:nvSpPr>
          <p:spPr>
            <a:xfrm>
              <a:off x="994314" y="4099687"/>
              <a:ext cx="89786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/>
                <a:t>up quark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F734B2-47B0-6542-A4D3-19F452F0C1EF}"/>
                </a:ext>
              </a:extLst>
            </p:cNvPr>
            <p:cNvSpPr txBox="1"/>
            <p:nvPr/>
          </p:nvSpPr>
          <p:spPr>
            <a:xfrm>
              <a:off x="994314" y="5808087"/>
              <a:ext cx="89786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/>
                <a:t>down quark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0ADDD3F-17EF-F74A-B921-755A662D6062}"/>
              </a:ext>
            </a:extLst>
          </p:cNvPr>
          <p:cNvSpPr txBox="1"/>
          <p:nvPr/>
        </p:nvSpPr>
        <p:spPr>
          <a:xfrm>
            <a:off x="4988470" y="5402243"/>
            <a:ext cx="366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</a:rPr>
              <a:t>At least, The gluon contribution at initial scale is needed for BLFQ.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B19C5B-EEA9-1D4D-9212-363FCEFA3286}"/>
              </a:ext>
            </a:extLst>
          </p:cNvPr>
          <p:cNvSpPr txBox="1"/>
          <p:nvPr/>
        </p:nvSpPr>
        <p:spPr>
          <a:xfrm>
            <a:off x="5096251" y="793727"/>
            <a:ext cx="375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PhysRevD</a:t>
            </a:r>
            <a:r>
              <a:rPr lang="en-US" sz="1200" dirty="0"/>
              <a:t>. 102. 016008, C. Mondal, Siqi Xu, </a:t>
            </a:r>
            <a:r>
              <a:rPr lang="en-US" sz="1200" i="1" dirty="0" err="1"/>
              <a:t>et.al</a:t>
            </a:r>
            <a:r>
              <a:rPr lang="en-US" sz="1200" i="1" dirty="0"/>
              <a:t> </a:t>
            </a:r>
            <a:r>
              <a:rPr lang="en-US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0599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C9B0DF-FCD1-334B-A834-AEEE48A7F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5" y="655228"/>
            <a:ext cx="4995529" cy="318945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B51BE90-36C6-8142-85B0-90E6908D7C9A}"/>
              </a:ext>
            </a:extLst>
          </p:cNvPr>
          <p:cNvSpPr txBox="1">
            <a:spLocks/>
          </p:cNvSpPr>
          <p:nvPr/>
        </p:nvSpPr>
        <p:spPr>
          <a:xfrm>
            <a:off x="59225" y="-62939"/>
            <a:ext cx="7200900" cy="718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err="1"/>
              <a:t>Transversity</a:t>
            </a:r>
            <a:r>
              <a:rPr lang="en-US" sz="3600" b="1" u="sng" dirty="0"/>
              <a:t> PDFs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5D60E4-B0F2-0C44-AA52-DB33624AB0A5}"/>
                  </a:ext>
                </a:extLst>
              </p:cNvPr>
              <p:cNvSpPr txBox="1"/>
              <p:nvPr/>
            </p:nvSpPr>
            <p:spPr>
              <a:xfrm>
                <a:off x="5282094" y="3188478"/>
                <a:ext cx="3800252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Up quark distribution deviates 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region.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Down quark distribution is in accord with the global analyses.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Results correspond to </a:t>
                </a:r>
                <a:r>
                  <a:rPr lang="en-US" b="1" u="sng" dirty="0"/>
                  <a:t>the leading </a:t>
                </a:r>
                <a:r>
                  <a:rPr lang="en-US" b="1" u="sng" dirty="0" err="1"/>
                  <a:t>Fock</a:t>
                </a:r>
                <a:r>
                  <a:rPr lang="en-US" b="1" u="sng" dirty="0"/>
                  <a:t> sector</a:t>
                </a:r>
                <a:r>
                  <a:rPr lang="en-US" dirty="0"/>
                  <a:t> only,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missing</a:t>
                </a:r>
                <a:r>
                  <a:rPr lang="en-US" b="1" dirty="0">
                    <a:solidFill>
                      <a:srgbClr val="C00000"/>
                    </a:solidFill>
                  </a:rPr>
                  <a:t> higher 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Fock</a:t>
                </a:r>
                <a:r>
                  <a:rPr lang="en-US" b="1" dirty="0">
                    <a:solidFill>
                      <a:srgbClr val="C00000"/>
                    </a:solidFill>
                  </a:rPr>
                  <a:t> sectors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5D60E4-B0F2-0C44-AA52-DB33624AB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094" y="3188478"/>
                <a:ext cx="3800252" cy="2431435"/>
              </a:xfrm>
              <a:prstGeom prst="rect">
                <a:avLst/>
              </a:prstGeom>
              <a:blipFill>
                <a:blip r:embed="rId3"/>
                <a:stretch>
                  <a:fillRect l="-1333" t="-518" r="-1000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C1A9339-49DC-9749-AF63-7858FCF5527A}"/>
              </a:ext>
            </a:extLst>
          </p:cNvPr>
          <p:cNvSpPr/>
          <p:nvPr/>
        </p:nvSpPr>
        <p:spPr>
          <a:xfrm>
            <a:off x="5282094" y="1018151"/>
            <a:ext cx="3800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C00000"/>
                </a:solidFill>
              </a:rPr>
              <a:t>Transversity</a:t>
            </a:r>
            <a:r>
              <a:rPr lang="en-US" sz="2400" b="1" i="1" dirty="0">
                <a:solidFill>
                  <a:srgbClr val="C00000"/>
                </a:solidFill>
              </a:rPr>
              <a:t> PDFs</a:t>
            </a:r>
            <a:r>
              <a:rPr lang="zh-CN" altLang="en-US" sz="2400" b="1" i="1" dirty="0">
                <a:solidFill>
                  <a:srgbClr val="C00000"/>
                </a:solidFill>
              </a:rPr>
              <a:t>：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CFC47-A036-9244-B5C9-B76B9882E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5" y="3451588"/>
            <a:ext cx="5109200" cy="3269888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C87637-E2BC-654C-A67E-D7C0D7B98DFF}"/>
                  </a:ext>
                </a:extLst>
              </p:cNvPr>
              <p:cNvSpPr txBox="1"/>
              <p:nvPr/>
            </p:nvSpPr>
            <p:spPr>
              <a:xfrm>
                <a:off x="5514877" y="5619913"/>
                <a:ext cx="3111878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4">
                        <a:lumMod val="50000"/>
                      </a:schemeClr>
                    </a:solidFill>
                  </a:rPr>
                  <a:t>Soffer Bound (Green line):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C87637-E2BC-654C-A67E-D7C0D7B98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877" y="5619913"/>
                <a:ext cx="3111878" cy="887935"/>
              </a:xfrm>
              <a:prstGeom prst="rect">
                <a:avLst/>
              </a:prstGeom>
              <a:blipFill>
                <a:blip r:embed="rId5"/>
                <a:stretch>
                  <a:fillRect l="-1220" t="-28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5EB9784-2807-EE4E-AA98-CE791C9E9A79}"/>
              </a:ext>
            </a:extLst>
          </p:cNvPr>
          <p:cNvSpPr txBox="1"/>
          <p:nvPr/>
        </p:nvSpPr>
        <p:spPr>
          <a:xfrm>
            <a:off x="5382928" y="717345"/>
            <a:ext cx="375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PhysRevD</a:t>
            </a:r>
            <a:r>
              <a:rPr lang="en-US" sz="1200" dirty="0"/>
              <a:t>. 102. 016008, C. Mondal, Siqi Xu, </a:t>
            </a:r>
            <a:r>
              <a:rPr lang="en-US" sz="1200" i="1" dirty="0"/>
              <a:t>et al. </a:t>
            </a:r>
            <a:r>
              <a:rPr lang="en-US" sz="1200" dirty="0"/>
              <a:t>]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A39A19E-B24D-EA47-B5F5-146DBA6B9477}"/>
              </a:ext>
            </a:extLst>
          </p:cNvPr>
          <p:cNvSpPr/>
          <p:nvPr/>
        </p:nvSpPr>
        <p:spPr>
          <a:xfrm rot="16200000">
            <a:off x="5552059" y="1573736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549BC51C-2587-B941-8808-81FE54144FA9}"/>
              </a:ext>
            </a:extLst>
          </p:cNvPr>
          <p:cNvSpPr/>
          <p:nvPr/>
        </p:nvSpPr>
        <p:spPr>
          <a:xfrm>
            <a:off x="5327043" y="1827259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CDB443-E5F5-354B-8B4B-BF323A5B9F87}"/>
              </a:ext>
            </a:extLst>
          </p:cNvPr>
          <p:cNvSpPr/>
          <p:nvPr/>
        </p:nvSpPr>
        <p:spPr>
          <a:xfrm>
            <a:off x="5781269" y="2193019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AB1F16B-B480-3147-857D-54D1402F8204}"/>
              </a:ext>
            </a:extLst>
          </p:cNvPr>
          <p:cNvSpPr/>
          <p:nvPr/>
        </p:nvSpPr>
        <p:spPr>
          <a:xfrm>
            <a:off x="5459634" y="2180221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994879-5F6E-644B-92A5-1FCDE808E886}"/>
              </a:ext>
            </a:extLst>
          </p:cNvPr>
          <p:cNvGrpSpPr/>
          <p:nvPr/>
        </p:nvGrpSpPr>
        <p:grpSpPr>
          <a:xfrm>
            <a:off x="5626074" y="1865874"/>
            <a:ext cx="182880" cy="457200"/>
            <a:chOff x="6087987" y="4989903"/>
            <a:chExt cx="182880" cy="45720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22E5AF7-5C3E-DD4E-BDF9-C3167AB71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F701C3-63FD-CF46-94CE-711824A98D44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B14B1CE-1D8A-964F-9E47-EBAC8A74363D}"/>
              </a:ext>
            </a:extLst>
          </p:cNvPr>
          <p:cNvSpPr/>
          <p:nvPr/>
        </p:nvSpPr>
        <p:spPr>
          <a:xfrm>
            <a:off x="5624907" y="2559531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4E8E899-4336-3941-95B6-4C7F211F72D0}"/>
              </a:ext>
            </a:extLst>
          </p:cNvPr>
          <p:cNvSpPr/>
          <p:nvPr/>
        </p:nvSpPr>
        <p:spPr>
          <a:xfrm rot="5400000">
            <a:off x="6394638" y="2545546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FDE0201A-A1D3-F84A-B7B6-8E4667274BCA}"/>
              </a:ext>
            </a:extLst>
          </p:cNvPr>
          <p:cNvSpPr/>
          <p:nvPr/>
        </p:nvSpPr>
        <p:spPr>
          <a:xfrm>
            <a:off x="6152627" y="1827259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7EFC3B3-541C-9744-A0AD-5AFBE97BEAAA}"/>
              </a:ext>
            </a:extLst>
          </p:cNvPr>
          <p:cNvSpPr/>
          <p:nvPr/>
        </p:nvSpPr>
        <p:spPr>
          <a:xfrm>
            <a:off x="6606853" y="2193019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F8B531-615A-364D-B8AD-EE7D9DFE15A9}"/>
              </a:ext>
            </a:extLst>
          </p:cNvPr>
          <p:cNvSpPr/>
          <p:nvPr/>
        </p:nvSpPr>
        <p:spPr>
          <a:xfrm>
            <a:off x="6285218" y="2180221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71FC8D-8CBB-6E44-8958-85C8A654A3C0}"/>
              </a:ext>
            </a:extLst>
          </p:cNvPr>
          <p:cNvGrpSpPr/>
          <p:nvPr/>
        </p:nvGrpSpPr>
        <p:grpSpPr>
          <a:xfrm rot="10800000">
            <a:off x="6451658" y="1865874"/>
            <a:ext cx="182880" cy="457200"/>
            <a:chOff x="6087987" y="4989903"/>
            <a:chExt cx="182880" cy="45720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2BCF8B3-EE1B-5E49-BDB5-2AF368DC56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1BF5CB0-D49E-3E49-A55C-16F56632BE09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7BA0473-A786-6A48-BA36-F2B90BEF70BB}"/>
              </a:ext>
            </a:extLst>
          </p:cNvPr>
          <p:cNvSpPr/>
          <p:nvPr/>
        </p:nvSpPr>
        <p:spPr>
          <a:xfrm>
            <a:off x="6463218" y="1646479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id="{3B239AA4-3B8B-EB4B-8037-F8FBCDB8D640}"/>
              </a:ext>
            </a:extLst>
          </p:cNvPr>
          <p:cNvSpPr/>
          <p:nvPr/>
        </p:nvSpPr>
        <p:spPr>
          <a:xfrm>
            <a:off x="6997115" y="2011645"/>
            <a:ext cx="365760" cy="365760"/>
          </a:xfrm>
          <a:prstGeom prst="plus">
            <a:avLst>
              <a:gd name="adj" fmla="val 45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99305393-B1AD-5749-9C6F-18E1BA303F2C}"/>
              </a:ext>
            </a:extLst>
          </p:cNvPr>
          <p:cNvSpPr/>
          <p:nvPr/>
        </p:nvSpPr>
        <p:spPr>
          <a:xfrm rot="16200000">
            <a:off x="7660427" y="1589216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DE58CAB6-5FBF-9341-A37E-2D3E7219DDE3}"/>
              </a:ext>
            </a:extLst>
          </p:cNvPr>
          <p:cNvSpPr/>
          <p:nvPr/>
        </p:nvSpPr>
        <p:spPr>
          <a:xfrm>
            <a:off x="7435411" y="1842739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FA01C1-6CEE-A245-A8A2-13C2976B3795}"/>
              </a:ext>
            </a:extLst>
          </p:cNvPr>
          <p:cNvSpPr/>
          <p:nvPr/>
        </p:nvSpPr>
        <p:spPr>
          <a:xfrm>
            <a:off x="7889637" y="2208499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3171327-B822-1941-9E40-081E1286D0FA}"/>
              </a:ext>
            </a:extLst>
          </p:cNvPr>
          <p:cNvSpPr/>
          <p:nvPr/>
        </p:nvSpPr>
        <p:spPr>
          <a:xfrm>
            <a:off x="7568002" y="2195701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5C88A3-DA5F-F146-BCF4-B26A8306EA7B}"/>
              </a:ext>
            </a:extLst>
          </p:cNvPr>
          <p:cNvGrpSpPr/>
          <p:nvPr/>
        </p:nvGrpSpPr>
        <p:grpSpPr>
          <a:xfrm rot="10800000">
            <a:off x="7734442" y="1881354"/>
            <a:ext cx="182880" cy="457200"/>
            <a:chOff x="6087987" y="4989903"/>
            <a:chExt cx="182880" cy="457200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541B2AE-5775-104D-8E68-A1CC69D539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EA8B636-BE5F-574B-AFE3-C3EDAC543A7A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4035BE3-18EF-774E-93DC-90ED2C10D2B4}"/>
              </a:ext>
            </a:extLst>
          </p:cNvPr>
          <p:cNvSpPr/>
          <p:nvPr/>
        </p:nvSpPr>
        <p:spPr>
          <a:xfrm>
            <a:off x="7733275" y="2575011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199E8FFA-BA5A-494F-83BE-5B241611528F}"/>
              </a:ext>
            </a:extLst>
          </p:cNvPr>
          <p:cNvSpPr/>
          <p:nvPr/>
        </p:nvSpPr>
        <p:spPr>
          <a:xfrm rot="5400000">
            <a:off x="8489595" y="2566063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865B1E94-1582-484D-9CF0-2E90E827F40A}"/>
              </a:ext>
            </a:extLst>
          </p:cNvPr>
          <p:cNvSpPr/>
          <p:nvPr/>
        </p:nvSpPr>
        <p:spPr>
          <a:xfrm>
            <a:off x="8260995" y="1842739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68B2FD-FC0D-454C-B44C-A1D13B101B19}"/>
              </a:ext>
            </a:extLst>
          </p:cNvPr>
          <p:cNvSpPr/>
          <p:nvPr/>
        </p:nvSpPr>
        <p:spPr>
          <a:xfrm>
            <a:off x="8715221" y="2208499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47A4D9D-72E0-E04A-9AEE-F462250CC0F1}"/>
              </a:ext>
            </a:extLst>
          </p:cNvPr>
          <p:cNvSpPr/>
          <p:nvPr/>
        </p:nvSpPr>
        <p:spPr>
          <a:xfrm>
            <a:off x="8393586" y="2195701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9398DF-9253-734F-BB11-58F52E07B00C}"/>
              </a:ext>
            </a:extLst>
          </p:cNvPr>
          <p:cNvGrpSpPr/>
          <p:nvPr/>
        </p:nvGrpSpPr>
        <p:grpSpPr>
          <a:xfrm>
            <a:off x="8560026" y="1881354"/>
            <a:ext cx="182880" cy="457200"/>
            <a:chOff x="6087987" y="4989903"/>
            <a:chExt cx="182880" cy="45720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8D3B4CA-075D-D141-947B-0FBEC144BA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4D08944-7DD2-1F42-B3B3-23AF43B6BC56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4B78A92-CDE8-5546-A15D-584000E68203}"/>
              </a:ext>
            </a:extLst>
          </p:cNvPr>
          <p:cNvSpPr/>
          <p:nvPr/>
        </p:nvSpPr>
        <p:spPr>
          <a:xfrm>
            <a:off x="8568298" y="1680746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4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B46C-B290-5B46-939F-4A74DC99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10" y="241558"/>
            <a:ext cx="7886700" cy="928215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Proton radii, axial and tensor charges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E9E3A-5B51-1F4C-9CC7-A0E44AD73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04"/>
          <a:stretch/>
        </p:blipFill>
        <p:spPr>
          <a:xfrm>
            <a:off x="249710" y="1439917"/>
            <a:ext cx="8464318" cy="3858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E6747B-BC28-1D47-9079-1BACFDE13828}"/>
              </a:ext>
            </a:extLst>
          </p:cNvPr>
          <p:cNvSpPr txBox="1"/>
          <p:nvPr/>
        </p:nvSpPr>
        <p:spPr>
          <a:xfrm>
            <a:off x="457500" y="6404052"/>
            <a:ext cx="375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PhysRevD</a:t>
            </a:r>
            <a:r>
              <a:rPr lang="en-US" sz="1200" dirty="0"/>
              <a:t>. 102. 016008, C. Mondal, Siqi Xu, </a:t>
            </a:r>
            <a:r>
              <a:rPr lang="en-US" sz="1200" i="1" dirty="0"/>
              <a:t>et al. </a:t>
            </a:r>
            <a:r>
              <a:rPr lang="en-US" sz="1200" dirty="0"/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0139D-5B66-E344-AC4B-3E0711F2CE87}"/>
              </a:ext>
            </a:extLst>
          </p:cNvPr>
          <p:cNvSpPr txBox="1"/>
          <p:nvPr/>
        </p:nvSpPr>
        <p:spPr>
          <a:xfrm>
            <a:off x="1282840" y="5482029"/>
            <a:ext cx="582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BLFQ results more or less agree with experimental data.</a:t>
            </a:r>
          </a:p>
        </p:txBody>
      </p:sp>
    </p:spTree>
    <p:extLst>
      <p:ext uri="{BB962C8B-B14F-4D97-AF65-F5344CB8AC3E}">
        <p14:creationId xmlns:p14="http://schemas.microsoft.com/office/powerpoint/2010/main" val="194232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16FE65-D6AC-1446-A367-C31A53CB9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45" y="576204"/>
            <a:ext cx="3793772" cy="3233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9AE5BD-68BB-4C43-89E7-9542571FA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41" y="773582"/>
            <a:ext cx="4243788" cy="27747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" y="60805"/>
            <a:ext cx="8506225" cy="566886"/>
          </a:xfrm>
        </p:spPr>
        <p:txBody>
          <a:bodyPr>
            <a:noAutofit/>
          </a:bodyPr>
          <a:lstStyle/>
          <a:p>
            <a:r>
              <a:rPr lang="en-US" sz="3200" b="1" u="sng" dirty="0"/>
              <a:t>Generalized Parton Distribution Functions (GPD)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BE85E2B-D1B6-B341-B7E3-698E691486BF}"/>
                  </a:ext>
                </a:extLst>
              </p:cNvPr>
              <p:cNvSpPr txBox="1"/>
              <p:nvPr/>
            </p:nvSpPr>
            <p:spPr>
              <a:xfrm>
                <a:off x="1562356" y="5927118"/>
                <a:ext cx="2843214" cy="5949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Δ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𝜻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𝚫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BE85E2B-D1B6-B341-B7E3-698E69148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56" y="5927118"/>
                <a:ext cx="2843214" cy="594906"/>
              </a:xfrm>
              <a:prstGeom prst="rect">
                <a:avLst/>
              </a:prstGeom>
              <a:blipFill>
                <a:blip r:embed="rId4"/>
                <a:stretch>
                  <a:fillRect l="-889" r="-88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490101-EA47-654A-90A2-86403129DA86}"/>
                  </a:ext>
                </a:extLst>
              </p:cNvPr>
              <p:cNvSpPr txBox="1"/>
              <p:nvPr/>
            </p:nvSpPr>
            <p:spPr>
              <a:xfrm>
                <a:off x="837981" y="4788139"/>
                <a:ext cx="4291964" cy="1015663"/>
              </a:xfrm>
              <a:prstGeom prst="rect">
                <a:avLst/>
              </a:prstGeom>
              <a:blipFill dpi="0" rotWithShape="1">
                <a:blip r:embed="rId5">
                  <a:alphaModFix amt="71000"/>
                </a:blip>
                <a:srcRect/>
                <a:tile tx="0" ty="0" sx="100000" sy="100000" flip="none" algn="tl"/>
              </a:blipFill>
              <a:effectLst>
                <a:softEdge rad="381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With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increasing  momentum transfer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, the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peaks of distributions </a:t>
                </a:r>
                <a:r>
                  <a:rPr lang="en-US" dirty="0"/>
                  <a:t>shift to </a:t>
                </a:r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larger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;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490101-EA47-654A-90A2-86403129D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81" y="4788139"/>
                <a:ext cx="4291964" cy="1015663"/>
              </a:xfrm>
              <a:prstGeom prst="rect">
                <a:avLst/>
              </a:prstGeom>
              <a:blipFill>
                <a:blip r:embed="rId6"/>
                <a:stretch>
                  <a:fillRect t="-2469" b="-8642"/>
                </a:stretch>
              </a:blipFill>
              <a:effectLst>
                <a:softEdge rad="381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719ECC2E-6883-6442-B3B1-92ED45B176B0}"/>
              </a:ext>
            </a:extLst>
          </p:cNvPr>
          <p:cNvSpPr txBox="1"/>
          <p:nvPr/>
        </p:nvSpPr>
        <p:spPr>
          <a:xfrm>
            <a:off x="3599542" y="845538"/>
            <a:ext cx="2802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progress, C. Mondal, Siqi Xu, </a:t>
            </a:r>
            <a:r>
              <a:rPr lang="en-US" sz="1100" i="1" dirty="0"/>
              <a:t>et al. </a:t>
            </a:r>
            <a:r>
              <a:rPr lang="en-US" sz="1100" dirty="0"/>
              <a:t>]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22DE495-4115-3A40-8F47-DA9E40B62BC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641203" y="3758214"/>
            <a:ext cx="3442778" cy="30755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66991-F2B6-7446-9A96-8B9828C8CEAB}"/>
              </a:ext>
            </a:extLst>
          </p:cNvPr>
          <p:cNvSpPr txBox="1"/>
          <p:nvPr/>
        </p:nvSpPr>
        <p:spPr>
          <a:xfrm>
            <a:off x="883104" y="3845646"/>
            <a:ext cx="3986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 the information about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three dimensional spatial structure</a:t>
            </a:r>
          </a:p>
          <a:p>
            <a:r>
              <a:rPr lang="en-US" dirty="0"/>
              <a:t>the spin and orbital angular momentum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23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91F3D7-C49B-F54D-B30E-E628F074B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520" y="777961"/>
            <a:ext cx="4247083" cy="27704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9AE5BD-68BB-4C43-89E7-9542571FA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3" y="606434"/>
            <a:ext cx="4243788" cy="27747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4B0918-E6FC-1644-9EF5-104761C99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1046"/>
            <a:ext cx="4515307" cy="2980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2637D3-7501-E349-9DC7-A7BA0C30E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078" y="3710175"/>
            <a:ext cx="4547922" cy="29946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92B533-9201-D445-A6AB-FFCB65D18974}"/>
              </a:ext>
            </a:extLst>
          </p:cNvPr>
          <p:cNvSpPr txBox="1"/>
          <p:nvPr/>
        </p:nvSpPr>
        <p:spPr>
          <a:xfrm>
            <a:off x="3704045" y="6597429"/>
            <a:ext cx="2802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progress, C. Mondal, Siqi Xu, </a:t>
            </a:r>
            <a:r>
              <a:rPr lang="en-US" sz="1100" i="1" dirty="0" err="1"/>
              <a:t>et.al</a:t>
            </a:r>
            <a:r>
              <a:rPr lang="en-US" sz="1100" i="1" dirty="0"/>
              <a:t> </a:t>
            </a:r>
            <a:r>
              <a:rPr lang="en-US" sz="1100" dirty="0"/>
              <a:t>]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8ECD52A-9A5F-0041-BD02-E42B13E23714}"/>
              </a:ext>
            </a:extLst>
          </p:cNvPr>
          <p:cNvSpPr txBox="1">
            <a:spLocks/>
          </p:cNvSpPr>
          <p:nvPr/>
        </p:nvSpPr>
        <p:spPr>
          <a:xfrm>
            <a:off x="154305" y="60805"/>
            <a:ext cx="8506225" cy="566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Generalized Parton Distribution Functions (GPD)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BE85E2B-D1B6-B341-B7E3-698E691486BF}"/>
                  </a:ext>
                </a:extLst>
              </p:cNvPr>
              <p:cNvSpPr txBox="1"/>
              <p:nvPr/>
            </p:nvSpPr>
            <p:spPr>
              <a:xfrm>
                <a:off x="3580442" y="3000226"/>
                <a:ext cx="2226955" cy="4738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charset="0"/>
                            </a:rPr>
                            <m:t>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𝜻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𝚫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BE85E2B-D1B6-B341-B7E3-698E69148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442" y="3000226"/>
                <a:ext cx="2226955" cy="473848"/>
              </a:xfrm>
              <a:prstGeom prst="rect">
                <a:avLst/>
              </a:prstGeom>
              <a:blipFill>
                <a:blip r:embed="rId6"/>
                <a:stretch>
                  <a:fillRect l="-1136" r="-113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17C702-1083-3348-9EB7-8C6EBFA9B404}"/>
                  </a:ext>
                </a:extLst>
              </p:cNvPr>
              <p:cNvSpPr txBox="1"/>
              <p:nvPr/>
            </p:nvSpPr>
            <p:spPr>
              <a:xfrm>
                <a:off x="3704045" y="3543921"/>
                <a:ext cx="1963936" cy="386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 m:alnAt="2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ourier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Transform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17C702-1083-3348-9EB7-8C6EBFA9B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045" y="3543921"/>
                <a:ext cx="1963936" cy="386068"/>
              </a:xfrm>
              <a:prstGeom prst="rect">
                <a:avLst/>
              </a:prstGeom>
              <a:blipFill>
                <a:blip r:embed="rId7"/>
                <a:stretch>
                  <a:fillRect l="-1935" t="-6452" r="-193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223F045-C4A6-074A-81CB-64835E9F5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4250" y="2233405"/>
            <a:ext cx="3899338" cy="25630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132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32" y="118884"/>
            <a:ext cx="7875985" cy="697611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Extend to other hardon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9" y="1369616"/>
            <a:ext cx="8754616" cy="52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1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5292-6740-F142-9E2C-3D368604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54" y="575674"/>
            <a:ext cx="6589199" cy="703245"/>
          </a:xfrm>
        </p:spPr>
        <p:txBody>
          <a:bodyPr>
            <a:normAutofit/>
          </a:bodyPr>
          <a:lstStyle/>
          <a:p>
            <a:r>
              <a:rPr lang="en-US" sz="4400" b="1" u="sng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CC29D-30F6-F440-9175-16648A613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568" y="1629655"/>
                <a:ext cx="7956479" cy="4945711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400" dirty="0"/>
                  <a:t> </a:t>
                </a:r>
                <a:r>
                  <a:rPr lang="en-US" sz="3200" dirty="0"/>
                  <a:t>Background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B</a:t>
                </a:r>
                <a:r>
                  <a:rPr lang="en-US" sz="3200" dirty="0">
                    <a:solidFill>
                      <a:schemeClr val="tx1"/>
                    </a:solidFill>
                  </a:rPr>
                  <a:t>asis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L</a:t>
                </a:r>
                <a:r>
                  <a:rPr lang="en-US" sz="3200" dirty="0">
                    <a:solidFill>
                      <a:schemeClr val="tx1"/>
                    </a:solidFill>
                  </a:rPr>
                  <a:t>ight-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F</a:t>
                </a:r>
                <a:r>
                  <a:rPr lang="en-US" sz="3200" dirty="0">
                    <a:solidFill>
                      <a:schemeClr val="tx1"/>
                    </a:solidFill>
                  </a:rPr>
                  <a:t>ront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Q</a:t>
                </a:r>
                <a:r>
                  <a:rPr lang="en-US" sz="3200" dirty="0">
                    <a:solidFill>
                      <a:schemeClr val="tx1"/>
                    </a:solidFill>
                  </a:rPr>
                  <a:t>uantization (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BLFQ</a:t>
                </a:r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dirty="0"/>
                  <a:t> Baryon Structure in BLFQ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sz="2800" dirty="0"/>
                  <a:t>Nucleon</a:t>
                </a: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3200" dirty="0"/>
                  <a:t> Conclusion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CC29D-30F6-F440-9175-16648A613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568" y="1629655"/>
                <a:ext cx="7956479" cy="4945711"/>
              </a:xfrm>
              <a:blipFill>
                <a:blip r:embed="rId2"/>
                <a:stretch>
                  <a:fillRect l="-1276" b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96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/>
                  <a:t>Observables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6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600" b="1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  <a:blipFill>
                <a:blip r:embed="rId2"/>
                <a:stretch>
                  <a:fillRect l="-201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47162FE-F887-CB42-8443-F2A411F07C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6775523"/>
                  </p:ext>
                </p:extLst>
              </p:nvPr>
            </p:nvGraphicFramePr>
            <p:xfrm>
              <a:off x="78332" y="1407510"/>
              <a:ext cx="8987335" cy="320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905">
                      <a:extLst>
                        <a:ext uri="{9D8B030D-6E8A-4147-A177-3AD203B41FA5}">
                          <a16:colId xmlns:a16="http://schemas.microsoft.com/office/drawing/2014/main" val="983981157"/>
                        </a:ext>
                      </a:extLst>
                    </a:gridCol>
                    <a:gridCol w="1283905">
                      <a:extLst>
                        <a:ext uri="{9D8B030D-6E8A-4147-A177-3AD203B41FA5}">
                          <a16:colId xmlns:a16="http://schemas.microsoft.com/office/drawing/2014/main" val="1952287954"/>
                        </a:ext>
                      </a:extLst>
                    </a:gridCol>
                    <a:gridCol w="1642079">
                      <a:extLst>
                        <a:ext uri="{9D8B030D-6E8A-4147-A177-3AD203B41FA5}">
                          <a16:colId xmlns:a16="http://schemas.microsoft.com/office/drawing/2014/main" val="3172227606"/>
                        </a:ext>
                      </a:extLst>
                    </a:gridCol>
                    <a:gridCol w="1061545">
                      <a:extLst>
                        <a:ext uri="{9D8B030D-6E8A-4147-A177-3AD203B41FA5}">
                          <a16:colId xmlns:a16="http://schemas.microsoft.com/office/drawing/2014/main" val="712846347"/>
                        </a:ext>
                      </a:extLst>
                    </a:gridCol>
                    <a:gridCol w="1148091">
                      <a:extLst>
                        <a:ext uri="{9D8B030D-6E8A-4147-A177-3AD203B41FA5}">
                          <a16:colId xmlns:a16="http://schemas.microsoft.com/office/drawing/2014/main" val="2635802734"/>
                        </a:ext>
                      </a:extLst>
                    </a:gridCol>
                    <a:gridCol w="1283905">
                      <a:extLst>
                        <a:ext uri="{9D8B030D-6E8A-4147-A177-3AD203B41FA5}">
                          <a16:colId xmlns:a16="http://schemas.microsoft.com/office/drawing/2014/main" val="2460400874"/>
                        </a:ext>
                      </a:extLst>
                    </a:gridCol>
                    <a:gridCol w="1283905">
                      <a:extLst>
                        <a:ext uri="{9D8B030D-6E8A-4147-A177-3AD203B41FA5}">
                          <a16:colId xmlns:a16="http://schemas.microsoft.com/office/drawing/2014/main" val="3315995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particle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proton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neutron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4061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Anomalous Magnetic moment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2.443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−0.027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+0.027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1.405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−0.026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+0.026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-0.496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0.521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0.987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−0.003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+0.003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1.070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−0.023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+0.023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46345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Exp. 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-0.613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524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𝐿𝐹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fm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0.802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−0.040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+0.042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0.033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−0.198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+0.198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0.611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−0.015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+0.015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0.61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32242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fm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116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18265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𝐿𝐹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fm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29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861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019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021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568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743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3386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fm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864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−0.00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+0.00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38174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47162FE-F887-CB42-8443-F2A411F07C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6775523"/>
                  </p:ext>
                </p:extLst>
              </p:nvPr>
            </p:nvGraphicFramePr>
            <p:xfrm>
              <a:off x="78332" y="1407510"/>
              <a:ext cx="8987335" cy="320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905">
                      <a:extLst>
                        <a:ext uri="{9D8B030D-6E8A-4147-A177-3AD203B41FA5}">
                          <a16:colId xmlns:a16="http://schemas.microsoft.com/office/drawing/2014/main" val="983981157"/>
                        </a:ext>
                      </a:extLst>
                    </a:gridCol>
                    <a:gridCol w="1283905">
                      <a:extLst>
                        <a:ext uri="{9D8B030D-6E8A-4147-A177-3AD203B41FA5}">
                          <a16:colId xmlns:a16="http://schemas.microsoft.com/office/drawing/2014/main" val="1952287954"/>
                        </a:ext>
                      </a:extLst>
                    </a:gridCol>
                    <a:gridCol w="1642079">
                      <a:extLst>
                        <a:ext uri="{9D8B030D-6E8A-4147-A177-3AD203B41FA5}">
                          <a16:colId xmlns:a16="http://schemas.microsoft.com/office/drawing/2014/main" val="3172227606"/>
                        </a:ext>
                      </a:extLst>
                    </a:gridCol>
                    <a:gridCol w="1061545">
                      <a:extLst>
                        <a:ext uri="{9D8B030D-6E8A-4147-A177-3AD203B41FA5}">
                          <a16:colId xmlns:a16="http://schemas.microsoft.com/office/drawing/2014/main" val="712846347"/>
                        </a:ext>
                      </a:extLst>
                    </a:gridCol>
                    <a:gridCol w="1148091">
                      <a:extLst>
                        <a:ext uri="{9D8B030D-6E8A-4147-A177-3AD203B41FA5}">
                          <a16:colId xmlns:a16="http://schemas.microsoft.com/office/drawing/2014/main" val="2635802734"/>
                        </a:ext>
                      </a:extLst>
                    </a:gridCol>
                    <a:gridCol w="1283905">
                      <a:extLst>
                        <a:ext uri="{9D8B030D-6E8A-4147-A177-3AD203B41FA5}">
                          <a16:colId xmlns:a16="http://schemas.microsoft.com/office/drawing/2014/main" val="2460400874"/>
                        </a:ext>
                      </a:extLst>
                    </a:gridCol>
                    <a:gridCol w="1283905">
                      <a:extLst>
                        <a:ext uri="{9D8B030D-6E8A-4147-A177-3AD203B41FA5}">
                          <a16:colId xmlns:a16="http://schemas.microsoft.com/office/drawing/2014/main" val="3315995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particle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proton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neutron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205" t="-6897" r="-355422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7143" t="-6897" r="-22417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980" t="-6897" r="-101980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1980" t="-6897" r="-1980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740613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Anomalous Magnetic moment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90" t="-42466" r="-502970" b="-2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6154" t="-42466" r="-290769" b="-2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-0.496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0.521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980" t="-42466" r="-101980" b="-2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1980" t="-42466" r="-1980" b="-216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6345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Exp. 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-0.613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524046"/>
                      </a:ext>
                    </a:extLst>
                  </a:tr>
                  <a:tr h="3806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0" t="-443333" r="-602970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90" t="-443333" r="-502970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6154" t="-443333" r="-290769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980" t="-443333" r="-101980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1980" t="-443333" r="-1980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3224273"/>
                      </a:ext>
                    </a:extLst>
                  </a:tr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0" t="-509375" r="-602970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90" t="-509375" r="-502970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6154" t="-509375" r="-290769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1826528"/>
                      </a:ext>
                    </a:extLst>
                  </a:tr>
                  <a:tr h="372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0" t="-650000" r="-60297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90" t="-650000" r="-50297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6154" t="-650000" r="-290769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980" t="-650000" r="-10198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1980" t="-650000" r="-1980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386252"/>
                      </a:ext>
                    </a:extLst>
                  </a:tr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0" t="-725806" r="-602970" b="-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90" t="-725806" r="-502970" b="-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6154" t="-725806" r="-290769" b="-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38174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E3A5C-3B76-2942-9396-31FA05AA6747}"/>
                  </a:ext>
                </a:extLst>
              </p:cNvPr>
              <p:cNvSpPr txBox="1"/>
              <p:nvPr/>
            </p:nvSpPr>
            <p:spPr>
              <a:xfrm>
                <a:off x="670193" y="4610831"/>
                <a:ext cx="5558701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*: For the neutron, charge radius is replaced by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sSup>
                          <m:sSupPr>
                            <m:ctrlPr>
                              <a:rPr lang="en-US" b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E3A5C-3B76-2942-9396-31FA05AA6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93" y="4610831"/>
                <a:ext cx="5558701" cy="373179"/>
              </a:xfrm>
              <a:prstGeom prst="rect">
                <a:avLst/>
              </a:prstGeom>
              <a:blipFill>
                <a:blip r:embed="rId4"/>
                <a:stretch>
                  <a:fillRect l="-913" t="-6667" r="-91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C5B7A19-1B72-4440-9245-2C9DBA4EE438}"/>
              </a:ext>
            </a:extLst>
          </p:cNvPr>
          <p:cNvSpPr txBox="1"/>
          <p:nvPr/>
        </p:nvSpPr>
        <p:spPr>
          <a:xfrm>
            <a:off x="1174528" y="5192159"/>
            <a:ext cx="660575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the BLFQ calculations approximately agree the experimental data.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8BCCF1-006E-874F-B004-DC445F5E2A0B}"/>
              </a:ext>
            </a:extLst>
          </p:cNvPr>
          <p:cNvSpPr txBox="1"/>
          <p:nvPr/>
        </p:nvSpPr>
        <p:spPr>
          <a:xfrm>
            <a:off x="457199" y="577348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using the same parameters with the proton case, and calculating other baryon.</a:t>
            </a:r>
          </a:p>
        </p:txBody>
      </p:sp>
    </p:spTree>
    <p:extLst>
      <p:ext uri="{BB962C8B-B14F-4D97-AF65-F5344CB8AC3E}">
        <p14:creationId xmlns:p14="http://schemas.microsoft.com/office/powerpoint/2010/main" val="378685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2">
            <a:extLst>
              <a:ext uri="{FF2B5EF4-FFF2-40B4-BE49-F238E27FC236}">
                <a16:creationId xmlns:a16="http://schemas.microsoft.com/office/drawing/2014/main" id="{C5DAB5A0-D746-214F-83D0-606289791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2185"/>
              </p:ext>
            </p:extLst>
          </p:nvPr>
        </p:nvGraphicFramePr>
        <p:xfrm>
          <a:off x="186751" y="840517"/>
          <a:ext cx="4519562" cy="345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Acrobat Document" r:id="rId3" imgW="4902096" imgH="3752781" progId="Acrobat.Document.DC">
                  <p:embed/>
                </p:oleObj>
              </mc:Choice>
              <mc:Fallback>
                <p:oleObj name="Acrobat Document" r:id="rId3" imgW="4902096" imgH="3752781" progId="Acrobat.Document.DC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976BD58E-97B7-4647-BF2C-BB443F83A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751" y="840517"/>
                        <a:ext cx="4519562" cy="3459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/>
                  <a:t>Parton Distribution Functions of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sz="3600" b="1" dirty="0"/>
                  <a:t> and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endParaRPr lang="en-US" sz="3600" b="1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  <a:blipFill>
                <a:blip r:embed="rId5"/>
                <a:stretch>
                  <a:fillRect l="-201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FB0A1C6-C208-3A46-BC2A-EBB46AE9E81C}"/>
              </a:ext>
            </a:extLst>
          </p:cNvPr>
          <p:cNvSpPr txBox="1"/>
          <p:nvPr/>
        </p:nvSpPr>
        <p:spPr>
          <a:xfrm>
            <a:off x="488067" y="4518336"/>
            <a:ext cx="421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u="sng" dirty="0"/>
              <a:t>u</a:t>
            </a:r>
            <a:r>
              <a:rPr lang="en-US" dirty="0"/>
              <a:t> and </a:t>
            </a:r>
            <a:r>
              <a:rPr lang="en-US" b="1" i="1" u="sng" dirty="0"/>
              <a:t>d</a:t>
            </a:r>
            <a:r>
              <a:rPr lang="en-US" dirty="0"/>
              <a:t> quarks have the same distributions at the longitudinal direction.</a:t>
            </a:r>
          </a:p>
        </p:txBody>
      </p:sp>
      <p:graphicFrame>
        <p:nvGraphicFramePr>
          <p:cNvPr id="8" name="对象 4">
            <a:extLst>
              <a:ext uri="{FF2B5EF4-FFF2-40B4-BE49-F238E27FC236}">
                <a16:creationId xmlns:a16="http://schemas.microsoft.com/office/drawing/2014/main" id="{59D88F8B-C3D4-FE44-A16E-EC45D7E80E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503277"/>
              </p:ext>
            </p:extLst>
          </p:nvPr>
        </p:nvGraphicFramePr>
        <p:xfrm>
          <a:off x="4375640" y="891435"/>
          <a:ext cx="4453050" cy="340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Acrobat Document" r:id="rId6" imgW="4902096" imgH="3752781" progId="Acrobat.Document.DC">
                  <p:embed/>
                </p:oleObj>
              </mc:Choice>
              <mc:Fallback>
                <p:oleObj name="Acrobat Document" r:id="rId6" imgW="4902096" imgH="3752781" progId="Acrobat.Document.DC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88F4DB63-3B90-47F2-AC77-6CCF21DD5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75640" y="891435"/>
                        <a:ext cx="4453050" cy="3409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8EF6F7-D1A8-664C-A721-47084C25392F}"/>
                  </a:ext>
                </a:extLst>
              </p:cNvPr>
              <p:cNvSpPr txBox="1"/>
              <p:nvPr/>
            </p:nvSpPr>
            <p:spPr>
              <a:xfrm>
                <a:off x="488067" y="5382563"/>
                <a:ext cx="4218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and the proton case, the peak position of the </a:t>
                </a:r>
                <a:r>
                  <a:rPr lang="en-US" b="1" i="1" u="sng" dirty="0"/>
                  <a:t>u</a:t>
                </a:r>
                <a:r>
                  <a:rPr lang="en-US" dirty="0"/>
                  <a:t> (</a:t>
                </a:r>
                <a:r>
                  <a:rPr lang="en-US" b="1" i="1" u="sng" dirty="0"/>
                  <a:t>d</a:t>
                </a:r>
                <a:r>
                  <a:rPr lang="en-US" dirty="0"/>
                  <a:t>) quarks moves to the small x region.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8EF6F7-D1A8-664C-A721-47084C253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7" y="5382563"/>
                <a:ext cx="4218246" cy="923330"/>
              </a:xfrm>
              <a:prstGeom prst="rect">
                <a:avLst/>
              </a:prstGeom>
              <a:blipFill>
                <a:blip r:embed="rId8"/>
                <a:stretch>
                  <a:fillRect l="-898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8401815-024C-A741-9445-FBBF54345279}"/>
              </a:ext>
            </a:extLst>
          </p:cNvPr>
          <p:cNvSpPr txBox="1"/>
          <p:nvPr/>
        </p:nvSpPr>
        <p:spPr>
          <a:xfrm>
            <a:off x="5174524" y="673539"/>
            <a:ext cx="374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progress, T. Peng, Z. Zhu, Siqi Xu, C. Mondal, </a:t>
            </a:r>
            <a:r>
              <a:rPr lang="en-US" sz="1100" i="1" dirty="0"/>
              <a:t>et al. </a:t>
            </a:r>
            <a:r>
              <a:rPr lang="en-US" sz="1100" dirty="0"/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EA25C7-88D5-D449-9E05-8A715A4BF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897" y="4111681"/>
            <a:ext cx="4001245" cy="26839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49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/>
                  <a:t>Parton Distribution Functions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US" sz="36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endParaRPr lang="en-US" sz="3600" b="1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  <a:blipFill>
                <a:blip r:embed="rId3"/>
                <a:stretch>
                  <a:fillRect l="-201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FB0A1C6-C208-3A46-BC2A-EBB46AE9E81C}"/>
              </a:ext>
            </a:extLst>
          </p:cNvPr>
          <p:cNvSpPr txBox="1"/>
          <p:nvPr/>
        </p:nvSpPr>
        <p:spPr>
          <a:xfrm>
            <a:off x="353754" y="4334937"/>
            <a:ext cx="421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u="sng" dirty="0"/>
              <a:t>u</a:t>
            </a:r>
            <a:r>
              <a:rPr lang="en-US" dirty="0"/>
              <a:t> and </a:t>
            </a:r>
            <a:r>
              <a:rPr lang="en-US" b="1" i="1" u="sng" dirty="0"/>
              <a:t>d</a:t>
            </a:r>
            <a:r>
              <a:rPr lang="en-US" dirty="0"/>
              <a:t> quarks have the same distribution at the longitudinal direction.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8EF6F7-D1A8-664C-A721-47084C25392F}"/>
                  </a:ext>
                </a:extLst>
              </p:cNvPr>
              <p:cNvSpPr txBox="1"/>
              <p:nvPr/>
            </p:nvSpPr>
            <p:spPr>
              <a:xfrm>
                <a:off x="488067" y="5338396"/>
                <a:ext cx="4218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with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case, the peak position of the </a:t>
                </a:r>
                <a:r>
                  <a:rPr lang="en-US" b="1" i="1" u="sng" dirty="0"/>
                  <a:t>u</a:t>
                </a:r>
                <a:r>
                  <a:rPr lang="en-US" dirty="0"/>
                  <a:t> (</a:t>
                </a:r>
                <a:r>
                  <a:rPr lang="en-US" b="1" i="1" u="sng" dirty="0"/>
                  <a:t>d</a:t>
                </a:r>
                <a:r>
                  <a:rPr lang="en-US" dirty="0"/>
                  <a:t>) quarks shifts to the smaller x region.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8EF6F7-D1A8-664C-A721-47084C253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7" y="5338396"/>
                <a:ext cx="4218246" cy="923330"/>
              </a:xfrm>
              <a:prstGeom prst="rect">
                <a:avLst/>
              </a:prstGeom>
              <a:blipFill>
                <a:blip r:embed="rId4"/>
                <a:stretch>
                  <a:fillRect l="-898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对象 5">
            <a:extLst>
              <a:ext uri="{FF2B5EF4-FFF2-40B4-BE49-F238E27FC236}">
                <a16:creationId xmlns:a16="http://schemas.microsoft.com/office/drawing/2014/main" id="{14876D30-2C9E-974E-901E-3A794250EF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81179"/>
              </p:ext>
            </p:extLst>
          </p:nvPr>
        </p:nvGraphicFramePr>
        <p:xfrm>
          <a:off x="192083" y="755586"/>
          <a:ext cx="447916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Acrobat Document" r:id="rId5" imgW="4902096" imgH="3752781" progId="Acrobat.Document.DC">
                  <p:embed/>
                </p:oleObj>
              </mc:Choice>
              <mc:Fallback>
                <p:oleObj name="Acrobat Document" r:id="rId5" imgW="4902096" imgH="3752781" progId="Acrobat.Document.DC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7B2834B6-DE98-47C4-8E05-8AAA300FB3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083" y="755586"/>
                        <a:ext cx="4479167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6">
            <a:extLst>
              <a:ext uri="{FF2B5EF4-FFF2-40B4-BE49-F238E27FC236}">
                <a16:creationId xmlns:a16="http://schemas.microsoft.com/office/drawing/2014/main" id="{07A23FB3-2857-2843-A679-F6B4C368C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657043"/>
              </p:ext>
            </p:extLst>
          </p:nvPr>
        </p:nvGraphicFramePr>
        <p:xfrm>
          <a:off x="4426620" y="850759"/>
          <a:ext cx="4479167" cy="342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Acrobat Document" r:id="rId7" imgW="4902096" imgH="3752781" progId="Acrobat.Document.DC">
                  <p:embed/>
                </p:oleObj>
              </mc:Choice>
              <mc:Fallback>
                <p:oleObj name="Acrobat Document" r:id="rId7" imgW="4902096" imgH="3752781" progId="Acrobat.Document.DC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68B76026-7A65-41A1-9431-7B0FF7EDA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6620" y="850759"/>
                        <a:ext cx="4479167" cy="3428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CB68FEB-7984-C749-8DE0-9D8FA5D62DD3}"/>
              </a:ext>
            </a:extLst>
          </p:cNvPr>
          <p:cNvSpPr txBox="1"/>
          <p:nvPr/>
        </p:nvSpPr>
        <p:spPr>
          <a:xfrm>
            <a:off x="5174524" y="673539"/>
            <a:ext cx="374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progress, T. Peng, Z. Zhu, Siqi Xu, C. Mondal, </a:t>
            </a:r>
            <a:r>
              <a:rPr lang="en-US" sz="1100" i="1" dirty="0"/>
              <a:t>et al. </a:t>
            </a:r>
            <a:r>
              <a:rPr lang="en-US" sz="1100" dirty="0"/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34BE41-26C5-C044-B38A-139495D782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1115" y="4111681"/>
            <a:ext cx="4001245" cy="26839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999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/>
                  <a:t>Form Factor of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sz="3600" b="1" dirty="0"/>
                  <a:t> and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endParaRPr lang="en-US" sz="3600" b="1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  <a:blipFill>
                <a:blip r:embed="rId3"/>
                <a:stretch>
                  <a:fillRect l="-201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对象 2">
            <a:extLst>
              <a:ext uri="{FF2B5EF4-FFF2-40B4-BE49-F238E27FC236}">
                <a16:creationId xmlns:a16="http://schemas.microsoft.com/office/drawing/2014/main" id="{242BB7F0-1F07-924D-9585-B25E03A27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219778"/>
              </p:ext>
            </p:extLst>
          </p:nvPr>
        </p:nvGraphicFramePr>
        <p:xfrm>
          <a:off x="559676" y="711860"/>
          <a:ext cx="4150694" cy="317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Acrobat Document" r:id="rId4" imgW="4902096" imgH="3752781" progId="Acrobat.Document.DC">
                  <p:embed/>
                </p:oleObj>
              </mc:Choice>
              <mc:Fallback>
                <p:oleObj name="Acrobat Document" r:id="rId4" imgW="4902096" imgH="3752781" progId="Acrobat.Document.DC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A5C005EE-1DF1-4EB1-86D9-9791A2B58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9676" y="711860"/>
                        <a:ext cx="4150694" cy="317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3">
            <a:extLst>
              <a:ext uri="{FF2B5EF4-FFF2-40B4-BE49-F238E27FC236}">
                <a16:creationId xmlns:a16="http://schemas.microsoft.com/office/drawing/2014/main" id="{4D11C24A-3963-524C-AA9E-6F4725E2F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541507"/>
              </p:ext>
            </p:extLst>
          </p:nvPr>
        </p:nvGraphicFramePr>
        <p:xfrm>
          <a:off x="4447309" y="711860"/>
          <a:ext cx="4150693" cy="317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Acrobat Document" r:id="rId6" imgW="4902096" imgH="3752781" progId="Acrobat.Document.DC">
                  <p:embed/>
                </p:oleObj>
              </mc:Choice>
              <mc:Fallback>
                <p:oleObj name="Acrobat Document" r:id="rId6" imgW="4902096" imgH="3752781" progId="Acrobat.Document.DC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3F7714F4-07C9-478D-995C-5E96C1BFC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7309" y="711860"/>
                        <a:ext cx="4150693" cy="317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0A57D8F-C19D-ED4E-8762-56BBFB963991}"/>
              </a:ext>
            </a:extLst>
          </p:cNvPr>
          <p:cNvSpPr txBox="1"/>
          <p:nvPr/>
        </p:nvSpPr>
        <p:spPr>
          <a:xfrm>
            <a:off x="5174524" y="673539"/>
            <a:ext cx="374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progress, T. Peng, Z. Zhu, Siqi Xu, C. Mondal, </a:t>
            </a:r>
            <a:r>
              <a:rPr lang="en-US" sz="1100" i="1" dirty="0"/>
              <a:t>et al. </a:t>
            </a:r>
            <a:r>
              <a:rPr lang="en-US" sz="1100" dirty="0"/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BD494D2-6892-604F-9243-FE11CB14BCC5}"/>
                  </a:ext>
                </a:extLst>
              </p:cNvPr>
              <p:cNvSpPr/>
              <p:nvPr/>
            </p:nvSpPr>
            <p:spPr>
              <a:xfrm>
                <a:off x="413075" y="6474210"/>
                <a:ext cx="83178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As the neutral particle, the baryon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have the similar behavior with the neutron.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BD494D2-6892-604F-9243-FE11CB14B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6474210"/>
                <a:ext cx="8317849" cy="369332"/>
              </a:xfrm>
              <a:prstGeom prst="rect">
                <a:avLst/>
              </a:prstGeom>
              <a:blipFill>
                <a:blip r:embed="rId8"/>
                <a:stretch>
                  <a:fillRect l="-61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E890FB2-BC92-4446-BDA8-618D2C23E1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04" y="3767274"/>
            <a:ext cx="4229588" cy="27069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A70550-967C-4C48-80DD-64011B3A9A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5889" y="3767274"/>
            <a:ext cx="4218306" cy="27386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24195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/>
                  <a:t>Form Factor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</m:oMath>
                </a14:m>
                <a:endParaRPr lang="en-US" sz="3600" b="1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  <a:blipFill>
                <a:blip r:embed="rId3"/>
                <a:stretch>
                  <a:fillRect l="-201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对象 3">
            <a:extLst>
              <a:ext uri="{FF2B5EF4-FFF2-40B4-BE49-F238E27FC236}">
                <a16:creationId xmlns:a16="http://schemas.microsoft.com/office/drawing/2014/main" id="{3B15805B-93EF-CC46-B3D3-5DA80EA77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916636"/>
              </p:ext>
            </p:extLst>
          </p:nvPr>
        </p:nvGraphicFramePr>
        <p:xfrm>
          <a:off x="281180" y="694559"/>
          <a:ext cx="4059295" cy="310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Acrobat Document" r:id="rId4" imgW="4902096" imgH="3752781" progId="Acrobat.Document.DC">
                  <p:embed/>
                </p:oleObj>
              </mc:Choice>
              <mc:Fallback>
                <p:oleObj name="Acrobat Document" r:id="rId4" imgW="4902096" imgH="3752781" progId="Acrobat.Document.DC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7FA43E1-0415-417B-BD9C-700A8F4066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180" y="694559"/>
                        <a:ext cx="4059295" cy="3107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1">
            <a:extLst>
              <a:ext uri="{FF2B5EF4-FFF2-40B4-BE49-F238E27FC236}">
                <a16:creationId xmlns:a16="http://schemas.microsoft.com/office/drawing/2014/main" id="{51D36304-7914-0F4D-92C4-56A844B45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6748"/>
              </p:ext>
            </p:extLst>
          </p:nvPr>
        </p:nvGraphicFramePr>
        <p:xfrm>
          <a:off x="4406809" y="748511"/>
          <a:ext cx="3905559" cy="298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Acrobat Document" r:id="rId6" imgW="4902096" imgH="3752781" progId="Acrobat.Document.DC">
                  <p:embed/>
                </p:oleObj>
              </mc:Choice>
              <mc:Fallback>
                <p:oleObj name="Acrobat Document" r:id="rId6" imgW="4902096" imgH="3752781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1FA8B7F-FB30-4A5A-988F-A2625158E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6809" y="748511"/>
                        <a:ext cx="3905559" cy="2989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A51E52-3BCE-554A-84DE-1D43A7818DA5}"/>
              </a:ext>
            </a:extLst>
          </p:cNvPr>
          <p:cNvSpPr txBox="1"/>
          <p:nvPr/>
        </p:nvSpPr>
        <p:spPr>
          <a:xfrm>
            <a:off x="5174524" y="673539"/>
            <a:ext cx="374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progress, T. Peng, Z. Zhu, Siqi Xu, C. Mondal, </a:t>
            </a:r>
            <a:r>
              <a:rPr lang="en-US" sz="1100" i="1" dirty="0"/>
              <a:t>et al. </a:t>
            </a:r>
            <a:r>
              <a:rPr lang="en-US" sz="1100" dirty="0"/>
              <a:t>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962D12-B61B-8D48-9D4E-52C1F9965C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527" y="3648940"/>
            <a:ext cx="4070599" cy="26615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24A3EF-51BD-8949-A580-12FE7AEF5C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8396" y="3630838"/>
            <a:ext cx="4098286" cy="2679648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00654-E971-8947-AF71-0252C98A192B}"/>
                  </a:ext>
                </a:extLst>
              </p:cNvPr>
              <p:cNvSpPr txBox="1"/>
              <p:nvPr/>
            </p:nvSpPr>
            <p:spPr>
              <a:xfrm>
                <a:off x="641130" y="6423296"/>
                <a:ext cx="8074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has the similar Dirac FFs with the proton case, but has the very different Pauli FFs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00654-E971-8947-AF71-0252C98A1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0" y="6423296"/>
                <a:ext cx="8074133" cy="369332"/>
              </a:xfrm>
              <a:prstGeom prst="rect">
                <a:avLst/>
              </a:prstGeom>
              <a:blipFill>
                <a:blip r:embed="rId10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5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F4AD-FE8C-9B48-93B8-5304B484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" y="133572"/>
            <a:ext cx="7200900" cy="801061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46BCE6-B1AE-2946-8AC3-6763BD5012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324" y="1029941"/>
                <a:ext cx="8617142" cy="536254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Investigating the nucleon systems with effective Hamiltonian.</a:t>
                </a:r>
              </a:p>
              <a:p>
                <a:r>
                  <a:rPr lang="en-US" sz="2000" dirty="0"/>
                  <a:t>Consider the leading </a:t>
                </a:r>
                <a:r>
                  <a:rPr lang="en-US" sz="2000" dirty="0" err="1"/>
                  <a:t>Fock</a:t>
                </a:r>
                <a:r>
                  <a:rPr lang="en-US" sz="2000" dirty="0"/>
                  <a:t> sector (three active quarks).</a:t>
                </a:r>
              </a:p>
              <a:p>
                <a:pPr lvl="1"/>
                <a:r>
                  <a:rPr lang="en-US" sz="2000" dirty="0"/>
                  <a:t>We have calculated various observables -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Form Factors, Axial Form Factors, PDFs,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Transversity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PDFs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Our results more or less agree with the experiment data &amp; Global fits.</a:t>
                </a:r>
              </a:p>
              <a:p>
                <a:r>
                  <a:rPr lang="en-US" sz="2000" dirty="0"/>
                  <a:t>Including higher </a:t>
                </a:r>
                <a:r>
                  <a:rPr lang="en-US" sz="2000" dirty="0" err="1"/>
                  <a:t>Fock</a:t>
                </a:r>
                <a:r>
                  <a:rPr lang="en-US" sz="2000" dirty="0"/>
                  <a:t> Sector, the effective interaction is replace by the fundamental vertex interaction.</a:t>
                </a:r>
              </a:p>
              <a:p>
                <a:r>
                  <a:rPr lang="en-US" sz="2000" dirty="0"/>
                  <a:t>Higher </a:t>
                </a:r>
                <a:r>
                  <a:rPr lang="en-US" sz="2000" dirty="0" err="1"/>
                  <a:t>Fock</a:t>
                </a:r>
                <a:r>
                  <a:rPr lang="en-US" sz="2000" dirty="0"/>
                  <a:t> sector can help us explore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 </a:t>
                </a:r>
                <a:r>
                  <a:rPr lang="en-US" sz="2000" dirty="0"/>
                  <a:t>gluon contribution and will change the spin contribution of the quark.</a:t>
                </a:r>
              </a:p>
              <a:p>
                <a:r>
                  <a:rPr lang="en-US" sz="2000" dirty="0"/>
                  <a:t>Using our method, we also investigate other baryon,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46BCE6-B1AE-2946-8AC3-6763BD5012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324" y="1029941"/>
                <a:ext cx="8617142" cy="5362546"/>
              </a:xfrm>
              <a:blipFill>
                <a:blip r:embed="rId2"/>
                <a:stretch>
                  <a:fillRect l="-442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139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D70A-2CC1-E84C-93DD-DE654321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88" y="0"/>
            <a:ext cx="7886700" cy="956598"/>
          </a:xfrm>
        </p:spPr>
        <p:txBody>
          <a:bodyPr/>
          <a:lstStyle/>
          <a:p>
            <a:r>
              <a:rPr lang="en-US" b="1" dirty="0"/>
              <a:t>backup</a:t>
            </a:r>
          </a:p>
        </p:txBody>
      </p:sp>
      <p:graphicFrame>
        <p:nvGraphicFramePr>
          <p:cNvPr id="4" name="对象 7">
            <a:extLst>
              <a:ext uri="{FF2B5EF4-FFF2-40B4-BE49-F238E27FC236}">
                <a16:creationId xmlns:a16="http://schemas.microsoft.com/office/drawing/2014/main" id="{5039926A-1D94-7F46-82D0-7B5849D6F1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63699"/>
              </p:ext>
            </p:extLst>
          </p:nvPr>
        </p:nvGraphicFramePr>
        <p:xfrm>
          <a:off x="196388" y="797292"/>
          <a:ext cx="4184419" cy="320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Acrobat Document" r:id="rId3" imgW="4902096" imgH="3752781" progId="Acrobat.Document.DC">
                  <p:embed/>
                </p:oleObj>
              </mc:Choice>
              <mc:Fallback>
                <p:oleObj name="Acrobat Document" r:id="rId3" imgW="4902096" imgH="3752781" progId="Acrobat.Document.DC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A940AAAD-2FE7-4BC4-84B1-AC330106F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388" y="797292"/>
                        <a:ext cx="4184419" cy="3203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9">
            <a:extLst>
              <a:ext uri="{FF2B5EF4-FFF2-40B4-BE49-F238E27FC236}">
                <a16:creationId xmlns:a16="http://schemas.microsoft.com/office/drawing/2014/main" id="{4A39CCFA-EB99-7A45-803E-6FC38D177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161639"/>
              </p:ext>
            </p:extLst>
          </p:nvPr>
        </p:nvGraphicFramePr>
        <p:xfrm>
          <a:off x="251067" y="3609219"/>
          <a:ext cx="4129740" cy="3161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Acrobat Document" r:id="rId5" imgW="4902096" imgH="3752781" progId="Acrobat.Document.DC">
                  <p:embed/>
                </p:oleObj>
              </mc:Choice>
              <mc:Fallback>
                <p:oleObj name="Acrobat Document" r:id="rId5" imgW="4902096" imgH="3752781" progId="Acrobat.Document.DC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6B8A68E6-556A-4430-A156-8C7EBF0F0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067" y="3609219"/>
                        <a:ext cx="4129740" cy="3161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F5EF6AD-070B-C842-BEFC-BC364A996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194" y="2466787"/>
            <a:ext cx="4411368" cy="28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5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D70A-2CC1-E84C-93DD-DE654321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88" y="0"/>
            <a:ext cx="7886700" cy="956598"/>
          </a:xfrm>
        </p:spPr>
        <p:txBody>
          <a:bodyPr/>
          <a:lstStyle/>
          <a:p>
            <a:r>
              <a:rPr lang="en-US" b="1" dirty="0"/>
              <a:t>backup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6EA8BBB-9422-904D-867F-C69FFB3A9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660584"/>
              </p:ext>
            </p:extLst>
          </p:nvPr>
        </p:nvGraphicFramePr>
        <p:xfrm>
          <a:off x="0" y="723208"/>
          <a:ext cx="4180555" cy="320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Acrobat Document" r:id="rId3" imgW="4902096" imgH="3752781" progId="Acrobat.Document.DC">
                  <p:embed/>
                </p:oleObj>
              </mc:Choice>
              <mc:Fallback>
                <p:oleObj name="Acrobat Document" r:id="rId3" imgW="4902096" imgH="3752781" progId="Acrobat.Document.DC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28392DD1-147D-4243-BC97-74F67394EE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23208"/>
                        <a:ext cx="4180555" cy="3200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8">
            <a:extLst>
              <a:ext uri="{FF2B5EF4-FFF2-40B4-BE49-F238E27FC236}">
                <a16:creationId xmlns:a16="http://schemas.microsoft.com/office/drawing/2014/main" id="{E801A0A4-07D2-F441-9407-94D112744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60265"/>
              </p:ext>
            </p:extLst>
          </p:nvPr>
        </p:nvGraphicFramePr>
        <p:xfrm>
          <a:off x="84892" y="3575399"/>
          <a:ext cx="4114194" cy="314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Acrobat Document" r:id="rId5" imgW="4902096" imgH="3752781" progId="Acrobat.Document.DC">
                  <p:embed/>
                </p:oleObj>
              </mc:Choice>
              <mc:Fallback>
                <p:oleObj name="Acrobat Document" r:id="rId5" imgW="4902096" imgH="3752781" progId="Acrobat.Document.DC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98A700F8-BA6D-406F-8998-2055FDA40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892" y="3575399"/>
                        <a:ext cx="4114194" cy="314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DDC0841-6D20-8447-9962-0FA0DC96B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290" y="2205858"/>
            <a:ext cx="5105651" cy="32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01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Parton Distribution Functions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  <a:blipFill>
                <a:blip r:embed="rId3"/>
                <a:stretch>
                  <a:fillRect l="-201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FB0A1C6-C208-3A46-BC2A-EBB46AE9E81C}"/>
              </a:ext>
            </a:extLst>
          </p:cNvPr>
          <p:cNvSpPr txBox="1"/>
          <p:nvPr/>
        </p:nvSpPr>
        <p:spPr>
          <a:xfrm>
            <a:off x="488067" y="4299826"/>
            <a:ext cx="421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u="sng" dirty="0"/>
              <a:t>u</a:t>
            </a:r>
            <a:r>
              <a:rPr lang="en-US" dirty="0"/>
              <a:t> and </a:t>
            </a:r>
            <a:r>
              <a:rPr lang="en-US" b="1" i="1" u="sng" dirty="0"/>
              <a:t>d</a:t>
            </a:r>
            <a:r>
              <a:rPr lang="en-US" dirty="0"/>
              <a:t> quarks, as the light quarks, have the same distribution at the longitudinal direction.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42BDF-0FF9-774D-9C73-331C7AF8DF2C}"/>
              </a:ext>
            </a:extLst>
          </p:cNvPr>
          <p:cNvSpPr txBox="1"/>
          <p:nvPr/>
        </p:nvSpPr>
        <p:spPr>
          <a:xfrm>
            <a:off x="5039074" y="1777549"/>
            <a:ext cx="3815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using the same parameters with the proton case, and calculating other baryon.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EF6F7-D1A8-664C-A721-47084C25392F}"/>
              </a:ext>
            </a:extLst>
          </p:cNvPr>
          <p:cNvSpPr txBox="1"/>
          <p:nvPr/>
        </p:nvSpPr>
        <p:spPr>
          <a:xfrm>
            <a:off x="488067" y="5453637"/>
            <a:ext cx="421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Comparing with the </a:t>
            </a:r>
            <a:r>
              <a:rPr lang="en-US" b="1" i="1" u="sng" dirty="0"/>
              <a:t>s</a:t>
            </a:r>
            <a:r>
              <a:rPr lang="en-US" dirty="0"/>
              <a:t> quark, the peak position of the </a:t>
            </a:r>
            <a:r>
              <a:rPr lang="en-US" b="1" i="1" u="sng" dirty="0"/>
              <a:t>u</a:t>
            </a:r>
            <a:r>
              <a:rPr lang="en-US" dirty="0"/>
              <a:t> (</a:t>
            </a:r>
            <a:r>
              <a:rPr lang="en-US" b="1" i="1" u="sng" dirty="0"/>
              <a:t>d</a:t>
            </a:r>
            <a:r>
              <a:rPr lang="en-US" dirty="0"/>
              <a:t>) move to the small x region.</a:t>
            </a:r>
          </a:p>
        </p:txBody>
      </p:sp>
      <p:graphicFrame>
        <p:nvGraphicFramePr>
          <p:cNvPr id="9" name="对象 2">
            <a:extLst>
              <a:ext uri="{FF2B5EF4-FFF2-40B4-BE49-F238E27FC236}">
                <a16:creationId xmlns:a16="http://schemas.microsoft.com/office/drawing/2014/main" id="{B5AC1926-7F4D-2E49-9A95-60A46ABD04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295" y="714304"/>
          <a:ext cx="4533091" cy="347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Acrobat Document" r:id="rId4" imgW="4902096" imgH="3752781" progId="Acrobat.Document.DC">
                  <p:embed/>
                </p:oleObj>
              </mc:Choice>
              <mc:Fallback>
                <p:oleObj name="Acrobat Document" r:id="rId4" imgW="4902096" imgH="3752781" progId="Acrobat.Document.DC">
                  <p:embed/>
                  <p:pic>
                    <p:nvPicPr>
                      <p:cNvPr id="9" name="对象 2">
                        <a:extLst>
                          <a:ext uri="{FF2B5EF4-FFF2-40B4-BE49-F238E27FC236}">
                            <a16:creationId xmlns:a16="http://schemas.microsoft.com/office/drawing/2014/main" id="{B5AC1926-7F4D-2E49-9A95-60A46ABD0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295" y="714304"/>
                        <a:ext cx="4533091" cy="347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4">
            <a:extLst>
              <a:ext uri="{FF2B5EF4-FFF2-40B4-BE49-F238E27FC236}">
                <a16:creationId xmlns:a16="http://schemas.microsoft.com/office/drawing/2014/main" id="{49B003DA-17FE-754E-AE0D-0837D6F9E0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281063"/>
          <a:ext cx="4533090" cy="347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Acrobat Document" r:id="rId6" imgW="4902096" imgH="3752781" progId="Acrobat.Document.DC">
                  <p:embed/>
                </p:oleObj>
              </mc:Choice>
              <mc:Fallback>
                <p:oleObj name="Acrobat Document" r:id="rId6" imgW="4902096" imgH="3752781" progId="Acrobat.Document.DC">
                  <p:embed/>
                  <p:pic>
                    <p:nvPicPr>
                      <p:cNvPr id="10" name="对象 4">
                        <a:extLst>
                          <a:ext uri="{FF2B5EF4-FFF2-40B4-BE49-F238E27FC236}">
                            <a16:creationId xmlns:a16="http://schemas.microsoft.com/office/drawing/2014/main" id="{49B003DA-17FE-754E-AE0D-0837D6F9E0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3281063"/>
                        <a:ext cx="4533090" cy="347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6C9286F-DAD2-4C4C-8AC4-FEB876F4783C}"/>
              </a:ext>
            </a:extLst>
          </p:cNvPr>
          <p:cNvSpPr txBox="1"/>
          <p:nvPr/>
        </p:nvSpPr>
        <p:spPr>
          <a:xfrm>
            <a:off x="5174524" y="673539"/>
            <a:ext cx="374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</a:t>
            </a:r>
            <a:r>
              <a:rPr lang="en-US" sz="1100" dirty="0" err="1"/>
              <a:t>progress,T</a:t>
            </a:r>
            <a:r>
              <a:rPr lang="en-US" sz="1100" dirty="0"/>
              <a:t>. Peng, Z. Zhu, Siqi Xu, C. Mondal, </a:t>
            </a:r>
            <a:r>
              <a:rPr lang="en-US" sz="1100" i="1" dirty="0" err="1"/>
              <a:t>et.al</a:t>
            </a:r>
            <a:r>
              <a:rPr lang="en-US" sz="1100" i="1" dirty="0"/>
              <a:t> </a:t>
            </a:r>
            <a:r>
              <a:rPr lang="en-US" sz="11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8494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Form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  <a:blipFill>
                <a:blip r:embed="rId2"/>
                <a:stretch>
                  <a:fillRect l="-201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A42BDF-0FF9-774D-9C73-331C7AF8DF2C}"/>
              </a:ext>
            </a:extLst>
          </p:cNvPr>
          <p:cNvSpPr txBox="1"/>
          <p:nvPr/>
        </p:nvSpPr>
        <p:spPr>
          <a:xfrm>
            <a:off x="4979324" y="1761811"/>
            <a:ext cx="3769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using the same parameters with the proton case, and calculating other baryon.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80A39C-7E07-3E4D-81BE-2A24EDA1B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9" y="753220"/>
            <a:ext cx="5046440" cy="3876969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4FAEC642-8BC9-4642-8198-B23148C06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429" y="2797590"/>
            <a:ext cx="5563236" cy="42740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5F3AD5-DCAB-A041-A36A-8C3FC409B4D2}"/>
                  </a:ext>
                </a:extLst>
              </p:cNvPr>
              <p:cNvSpPr/>
              <p:nvPr/>
            </p:nvSpPr>
            <p:spPr>
              <a:xfrm>
                <a:off x="826151" y="5170516"/>
                <a:ext cx="37074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As the positive charge particle, the baryon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has the similar behavior with the proton.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5F3AD5-DCAB-A041-A36A-8C3FC409B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51" y="5170516"/>
                <a:ext cx="3707476" cy="923330"/>
              </a:xfrm>
              <a:prstGeom prst="rect">
                <a:avLst/>
              </a:prstGeom>
              <a:blipFill>
                <a:blip r:embed="rId5"/>
                <a:stretch>
                  <a:fillRect l="-1365"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EE4DB0D-1530-0B4F-9F5D-2951DA97B212}"/>
              </a:ext>
            </a:extLst>
          </p:cNvPr>
          <p:cNvSpPr txBox="1"/>
          <p:nvPr/>
        </p:nvSpPr>
        <p:spPr>
          <a:xfrm>
            <a:off x="5174524" y="673539"/>
            <a:ext cx="374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</a:t>
            </a:r>
            <a:r>
              <a:rPr lang="en-US" sz="1100" dirty="0" err="1"/>
              <a:t>progress,T</a:t>
            </a:r>
            <a:r>
              <a:rPr lang="en-US" sz="1100" dirty="0"/>
              <a:t>. Peng, Z. Zhu, Siqi Xu, C. Mondal, </a:t>
            </a:r>
            <a:r>
              <a:rPr lang="en-US" sz="1100" i="1" dirty="0" err="1"/>
              <a:t>et.al</a:t>
            </a:r>
            <a:r>
              <a:rPr lang="en-US" sz="1100" i="1" dirty="0"/>
              <a:t> </a:t>
            </a:r>
            <a:r>
              <a:rPr lang="en-US" sz="11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3338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06" y="1218371"/>
            <a:ext cx="3687587" cy="4855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Proton radius puzzle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376706" y="204699"/>
            <a:ext cx="6687121" cy="837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/>
              <a:t>Background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5E21CE-2450-C04B-A3C5-A5DDBD7C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2" y="1774907"/>
            <a:ext cx="5705780" cy="1831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D87B33-CB4F-7E47-9CEA-B3B92FD12DD9}"/>
              </a:ext>
            </a:extLst>
          </p:cNvPr>
          <p:cNvSpPr txBox="1"/>
          <p:nvPr/>
        </p:nvSpPr>
        <p:spPr>
          <a:xfrm>
            <a:off x="6013518" y="1796877"/>
            <a:ext cx="30591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74489D"/>
                </a:solidFill>
              </a:rPr>
              <a:t>Elastic electron scattering established the extended nature of the proton,</a:t>
            </a:r>
            <a:r>
              <a:rPr lang="en-US" dirty="0"/>
              <a:t> </a:t>
            </a:r>
            <a:r>
              <a:rPr lang="en-US" sz="1200" dirty="0"/>
              <a:t>[ </a:t>
            </a:r>
            <a:r>
              <a:rPr lang="en-US" sz="1200" i="1" dirty="0">
                <a:solidFill>
                  <a:srgbClr val="FF0000"/>
                </a:solidFill>
              </a:rPr>
              <a:t>R. Hofstadter, Nobel Prize 1961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]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Different experiments give the different </a:t>
            </a:r>
            <a:r>
              <a:rPr lang="en-US" b="1" i="1" dirty="0"/>
              <a:t>radius</a:t>
            </a:r>
            <a:r>
              <a:rPr lang="en-US" dirty="0"/>
              <a:t>.             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E95F7A9-5FC3-6746-A281-CDA56775F708}"/>
              </a:ext>
            </a:extLst>
          </p:cNvPr>
          <p:cNvSpPr txBox="1">
            <a:spLocks/>
          </p:cNvSpPr>
          <p:nvPr/>
        </p:nvSpPr>
        <p:spPr>
          <a:xfrm>
            <a:off x="248902" y="3851530"/>
            <a:ext cx="3687587" cy="485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Spin crisis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E9F99A0-887D-D64A-A963-4EF38DBE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073" y="3851530"/>
            <a:ext cx="5936826" cy="2641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3BDBD3-A102-7D47-8FAF-30CFCC91C546}"/>
              </a:ext>
            </a:extLst>
          </p:cNvPr>
          <p:cNvSpPr/>
          <p:nvPr/>
        </p:nvSpPr>
        <p:spPr>
          <a:xfrm>
            <a:off x="165141" y="4369345"/>
            <a:ext cx="32104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zh-CN" dirty="0"/>
              <a:t> </a:t>
            </a:r>
            <a:r>
              <a:rPr lang="en-US" altLang="zh-CN" b="1" dirty="0"/>
              <a:t>In</a:t>
            </a:r>
            <a:r>
              <a:rPr lang="zh-CN" altLang="en-US" b="1" dirty="0"/>
              <a:t> </a:t>
            </a:r>
            <a:r>
              <a:rPr lang="en-US" altLang="zh-CN" b="1" dirty="0"/>
              <a:t>1988s, </a:t>
            </a:r>
            <a:r>
              <a:rPr lang="en-US" altLang="zh-CN" sz="2400" b="1" dirty="0">
                <a:solidFill>
                  <a:srgbClr val="402CE5"/>
                </a:solidFill>
              </a:rPr>
              <a:t>EMC</a:t>
            </a:r>
            <a:r>
              <a:rPr lang="en-US" altLang="zh-CN" b="1" dirty="0"/>
              <a:t>(</a:t>
            </a:r>
            <a:r>
              <a:rPr lang="en-US" b="1" dirty="0"/>
              <a:t>European Muon Collaboration) found the contribution of </a:t>
            </a:r>
            <a:r>
              <a:rPr lang="en-US" sz="2400" b="1" i="1" dirty="0">
                <a:solidFill>
                  <a:srgbClr val="00B050"/>
                </a:solidFill>
              </a:rPr>
              <a:t>spin of quark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smaller</a:t>
            </a:r>
            <a:r>
              <a:rPr lang="en-US" b="1" dirty="0"/>
              <a:t> than </a:t>
            </a:r>
            <a:r>
              <a:rPr lang="en-US" sz="2400" b="1" i="1" dirty="0"/>
              <a:t>expected</a:t>
            </a:r>
            <a:r>
              <a:rPr lang="en-US" b="1" dirty="0"/>
              <a:t>.</a:t>
            </a:r>
            <a:endParaRPr lang="en-US" altLang="zh-C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470D9-B8A7-6C43-9359-DC74D69CCCC2}"/>
              </a:ext>
            </a:extLst>
          </p:cNvPr>
          <p:cNvSpPr txBox="1"/>
          <p:nvPr/>
        </p:nvSpPr>
        <p:spPr>
          <a:xfrm>
            <a:off x="4280515" y="649300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3/1</a:t>
            </a:r>
            <a:r>
              <a:rPr lang="en-US" altLang="zh-CN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38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Form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  <a:blipFill>
                <a:blip r:embed="rId2"/>
                <a:stretch>
                  <a:fillRect l="-201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B0A1C6-C208-3A46-BC2A-EBB46AE9E81C}"/>
                  </a:ext>
                </a:extLst>
              </p:cNvPr>
              <p:cNvSpPr txBox="1"/>
              <p:nvPr/>
            </p:nvSpPr>
            <p:spPr>
              <a:xfrm>
                <a:off x="464241" y="5044837"/>
                <a:ext cx="4008006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Due to the opposite charge of the u and d quark, comparing with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the baryon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has the opposite sign of Dirac FF and the similar Pauli FF.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B0A1C6-C208-3A46-BC2A-EBB46AE9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1" y="5044837"/>
                <a:ext cx="4008006" cy="1223989"/>
              </a:xfrm>
              <a:prstGeom prst="rect">
                <a:avLst/>
              </a:prstGeom>
              <a:blipFill>
                <a:blip r:embed="rId3"/>
                <a:stretch>
                  <a:fillRect l="-1266" t="-1020" r="-949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A42BDF-0FF9-774D-9C73-331C7AF8DF2C}"/>
              </a:ext>
            </a:extLst>
          </p:cNvPr>
          <p:cNvSpPr txBox="1"/>
          <p:nvPr/>
        </p:nvSpPr>
        <p:spPr>
          <a:xfrm>
            <a:off x="4979324" y="1761811"/>
            <a:ext cx="3769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using the same parameters with the proton case, and calculating other baryon.</a:t>
            </a: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959024D-5072-4248-A518-2032188B9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567" y="523401"/>
            <a:ext cx="5627636" cy="43234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97A664-E785-404B-BA44-F741CCF82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899" y="2901142"/>
            <a:ext cx="5580661" cy="4287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CF3A87-CDB3-3D47-84CD-C86C9DA4BB67}"/>
              </a:ext>
            </a:extLst>
          </p:cNvPr>
          <p:cNvSpPr txBox="1"/>
          <p:nvPr/>
        </p:nvSpPr>
        <p:spPr>
          <a:xfrm>
            <a:off x="5174524" y="673539"/>
            <a:ext cx="374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</a:t>
            </a:r>
            <a:r>
              <a:rPr lang="en-US" sz="1100" dirty="0" err="1"/>
              <a:t>progress,T</a:t>
            </a:r>
            <a:r>
              <a:rPr lang="en-US" sz="1100" dirty="0"/>
              <a:t>. Peng, Z. Zhu, Siqi Xu, C. Mondal, </a:t>
            </a:r>
            <a:r>
              <a:rPr lang="en-US" sz="1100" i="1" dirty="0" err="1"/>
              <a:t>et.al</a:t>
            </a:r>
            <a:r>
              <a:rPr lang="en-US" sz="1100" i="1" dirty="0"/>
              <a:t> </a:t>
            </a:r>
            <a:r>
              <a:rPr lang="en-US" sz="11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02057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Form Factor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  <a:blipFill>
                <a:blip r:embed="rId2"/>
                <a:stretch>
                  <a:fillRect l="-201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A42BDF-0FF9-774D-9C73-331C7AF8DF2C}"/>
              </a:ext>
            </a:extLst>
          </p:cNvPr>
          <p:cNvSpPr txBox="1"/>
          <p:nvPr/>
        </p:nvSpPr>
        <p:spPr>
          <a:xfrm>
            <a:off x="4915608" y="1633409"/>
            <a:ext cx="3769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using the same parameters with the proton case, and calculating other baryon.</a:t>
            </a: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5BA68E87-F31E-BC46-B8DD-C639F339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7478"/>
            <a:ext cx="4915608" cy="3776457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C698EC27-5EF9-D148-9ACD-D379DC0F6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735" y="2862216"/>
            <a:ext cx="5298474" cy="4070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2E39CA-C29E-BE43-8FE1-88F1022D41E9}"/>
                  </a:ext>
                </a:extLst>
              </p:cNvPr>
              <p:cNvSpPr txBox="1"/>
              <p:nvPr/>
            </p:nvSpPr>
            <p:spPr>
              <a:xfrm>
                <a:off x="339550" y="4897515"/>
                <a:ext cx="40080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 increasing the mass of heavier quark, comparing with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the baryon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</m:oMath>
                </a14:m>
                <a:r>
                  <a:rPr lang="en-US" dirty="0"/>
                  <a:t> has the more narrow distribution in momentum space.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2E39CA-C29E-BE43-8FE1-88F1022D4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50" y="4897515"/>
                <a:ext cx="4008006" cy="1200329"/>
              </a:xfrm>
              <a:prstGeom prst="rect">
                <a:avLst/>
              </a:prstGeom>
              <a:blipFill>
                <a:blip r:embed="rId5"/>
                <a:stretch>
                  <a:fillRect l="-1266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B75E625-4FC5-0B45-91B0-9EB763C85B53}"/>
              </a:ext>
            </a:extLst>
          </p:cNvPr>
          <p:cNvSpPr txBox="1"/>
          <p:nvPr/>
        </p:nvSpPr>
        <p:spPr>
          <a:xfrm>
            <a:off x="5174524" y="673539"/>
            <a:ext cx="374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</a:t>
            </a:r>
            <a:r>
              <a:rPr lang="en-US" sz="1100" dirty="0" err="1"/>
              <a:t>progress,T</a:t>
            </a:r>
            <a:r>
              <a:rPr lang="en-US" sz="1100" dirty="0"/>
              <a:t>. Peng, Z. Zhu, Siqi Xu, C. Mondal, </a:t>
            </a:r>
            <a:r>
              <a:rPr lang="en-US" sz="1100" i="1" dirty="0" err="1"/>
              <a:t>et.al</a:t>
            </a:r>
            <a:r>
              <a:rPr lang="en-US" sz="1100" i="1" dirty="0"/>
              <a:t> </a:t>
            </a:r>
            <a:r>
              <a:rPr lang="en-US" sz="11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59233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Form Factor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F42278-6ABE-F84E-B482-6DAE319C3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670" y="0"/>
                <a:ext cx="8830660" cy="945931"/>
              </a:xfrm>
              <a:blipFill>
                <a:blip r:embed="rId2"/>
                <a:stretch>
                  <a:fillRect l="-2011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A42BDF-0FF9-774D-9C73-331C7AF8DF2C}"/>
              </a:ext>
            </a:extLst>
          </p:cNvPr>
          <p:cNvSpPr txBox="1"/>
          <p:nvPr/>
        </p:nvSpPr>
        <p:spPr>
          <a:xfrm>
            <a:off x="4979324" y="1761811"/>
            <a:ext cx="3769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using the same parameters with the proton case, and calculating other baryon.</a:t>
            </a: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5A4EF02B-9982-544B-89E1-EAC68C571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578" y="601054"/>
            <a:ext cx="5253643" cy="4036155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0074E65E-7859-AD45-B86D-A969BB36B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300" y="2781929"/>
            <a:ext cx="5408815" cy="41553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6D645B-FC65-FF42-8A22-D5104B8026CA}"/>
                  </a:ext>
                </a:extLst>
              </p:cNvPr>
              <p:cNvSpPr txBox="1"/>
              <p:nvPr/>
            </p:nvSpPr>
            <p:spPr>
              <a:xfrm>
                <a:off x="464240" y="5140921"/>
                <a:ext cx="40080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baryon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has the similar Dirac FF and Pauli FF with the neutron.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6D645B-FC65-FF42-8A22-D5104B802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0" y="5140921"/>
                <a:ext cx="4008006" cy="646331"/>
              </a:xfrm>
              <a:prstGeom prst="rect">
                <a:avLst/>
              </a:prstGeom>
              <a:blipFill>
                <a:blip r:embed="rId5"/>
                <a:stretch>
                  <a:fillRect l="-1266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8639B1E-4419-FE42-83B4-9C4D598657F5}"/>
              </a:ext>
            </a:extLst>
          </p:cNvPr>
          <p:cNvSpPr txBox="1"/>
          <p:nvPr/>
        </p:nvSpPr>
        <p:spPr>
          <a:xfrm>
            <a:off x="5174524" y="673539"/>
            <a:ext cx="374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</a:t>
            </a:r>
            <a:r>
              <a:rPr lang="en-US" sz="1100" dirty="0" err="1"/>
              <a:t>progress,T</a:t>
            </a:r>
            <a:r>
              <a:rPr lang="en-US" sz="1100" dirty="0"/>
              <a:t>. Peng, Z. Zhu, Siqi Xu, C. Mondal, </a:t>
            </a:r>
            <a:r>
              <a:rPr lang="en-US" sz="1100" i="1" dirty="0" err="1"/>
              <a:t>et.al</a:t>
            </a:r>
            <a:r>
              <a:rPr lang="en-US" sz="1100" i="1" dirty="0"/>
              <a:t> </a:t>
            </a:r>
            <a:r>
              <a:rPr lang="en-US" sz="11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81665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CECC36-F579-3E47-8ADE-0506721B9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7" y="733456"/>
            <a:ext cx="5598481" cy="370361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B51BE90-36C6-8142-85B0-90E6908D7C9A}"/>
              </a:ext>
            </a:extLst>
          </p:cNvPr>
          <p:cNvSpPr txBox="1">
            <a:spLocks/>
          </p:cNvSpPr>
          <p:nvPr/>
        </p:nvSpPr>
        <p:spPr>
          <a:xfrm>
            <a:off x="59224" y="-62939"/>
            <a:ext cx="7722319" cy="926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u="sng" dirty="0"/>
              <a:t>Unpolarized parton distribution functions</a:t>
            </a:r>
            <a:endParaRPr lang="en-US" sz="3600" b="1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3F757-DF23-2549-A064-602D1F004A54}"/>
              </a:ext>
            </a:extLst>
          </p:cNvPr>
          <p:cNvSpPr/>
          <p:nvPr/>
        </p:nvSpPr>
        <p:spPr>
          <a:xfrm>
            <a:off x="382569" y="4431890"/>
            <a:ext cx="8534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Unpolarized </a:t>
            </a:r>
            <a:r>
              <a:rPr lang="en-US" sz="2400" b="1" dirty="0"/>
              <a:t>PDFs : </a:t>
            </a:r>
            <a:r>
              <a:rPr lang="en-US" altLang="zh-CN" sz="2000" dirty="0"/>
              <a:t>longitudinal momentum distribution of unpolarized parton in unpolarized proton.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0D28F-F8F5-4643-84E0-B643817F3325}"/>
              </a:ext>
            </a:extLst>
          </p:cNvPr>
          <p:cNvSpPr txBox="1"/>
          <p:nvPr/>
        </p:nvSpPr>
        <p:spPr>
          <a:xfrm>
            <a:off x="5904345" y="6499967"/>
            <a:ext cx="375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PhysRevD</a:t>
            </a:r>
            <a:r>
              <a:rPr lang="en-US" sz="1200" dirty="0"/>
              <a:t>. 102. 016008, C. Mondal, Siqi Xu, </a:t>
            </a:r>
            <a:r>
              <a:rPr lang="en-US" sz="1200" i="1" dirty="0" err="1"/>
              <a:t>et.al</a:t>
            </a:r>
            <a:r>
              <a:rPr lang="en-US" sz="1200" i="1" dirty="0"/>
              <a:t> </a:t>
            </a:r>
            <a:r>
              <a:rPr lang="en-US" sz="12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3B3E03-A61E-3844-8267-C0D7F1383358}"/>
                  </a:ext>
                </a:extLst>
              </p:cNvPr>
              <p:cNvSpPr txBox="1"/>
              <p:nvPr/>
            </p:nvSpPr>
            <p:spPr>
              <a:xfrm>
                <a:off x="382569" y="5185943"/>
                <a:ext cx="86296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Without second </a:t>
                </a:r>
                <a:r>
                  <a:rPr lang="en-US" altLang="zh-CN" dirty="0" err="1"/>
                  <a:t>Fock</a:t>
                </a:r>
                <a:r>
                  <a:rPr lang="en-US" altLang="zh-CN" dirty="0"/>
                  <a:t> sector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𝑞𝑞𝑞𝑔</m:t>
                        </m:r>
                      </m:e>
                    </m:d>
                  </m:oMath>
                </a14:m>
                <a:r>
                  <a:rPr lang="en-US" altLang="zh-CN" dirty="0"/>
                  <a:t>, the gluon contributions all come from the DGLAP evolution</a:t>
                </a:r>
                <a:r>
                  <a:rPr lang="zh-CN" altLang="en-US" dirty="0"/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3B3E03-A61E-3844-8267-C0D7F1383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9" y="5185943"/>
                <a:ext cx="8629689" cy="646331"/>
              </a:xfrm>
              <a:prstGeom prst="rect">
                <a:avLst/>
              </a:prstGeom>
              <a:blipFill>
                <a:blip r:embed="rId3"/>
                <a:stretch>
                  <a:fillRect l="-587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042F296-14F7-6148-B2A1-74BB66D2E604}"/>
              </a:ext>
            </a:extLst>
          </p:cNvPr>
          <p:cNvSpPr txBox="1"/>
          <p:nvPr/>
        </p:nvSpPr>
        <p:spPr>
          <a:xfrm>
            <a:off x="6207714" y="6299151"/>
            <a:ext cx="2802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[Work in progress, C. Mondal, Siqi Xu, </a:t>
            </a:r>
            <a:r>
              <a:rPr lang="en-US" sz="1100" i="1" dirty="0" err="1"/>
              <a:t>et.al</a:t>
            </a:r>
            <a:r>
              <a:rPr lang="en-US" sz="1100" i="1" dirty="0"/>
              <a:t> </a:t>
            </a:r>
            <a:r>
              <a:rPr lang="en-US" sz="11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55770C-C986-784B-85BD-B2EC5D10FB08}"/>
                  </a:ext>
                </a:extLst>
              </p:cNvPr>
              <p:cNvSpPr txBox="1"/>
              <p:nvPr/>
            </p:nvSpPr>
            <p:spPr>
              <a:xfrm>
                <a:off x="1891351" y="1685857"/>
                <a:ext cx="629852" cy="485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55770C-C986-784B-85BD-B2EC5D10F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51" y="1685857"/>
                <a:ext cx="629852" cy="485133"/>
              </a:xfrm>
              <a:prstGeom prst="rect">
                <a:avLst/>
              </a:prstGeom>
              <a:blipFill>
                <a:blip r:embed="rId4"/>
                <a:stretch>
                  <a:fillRect l="-3922" t="-2564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1D945ED-5403-824D-994C-CDEA6AA0C9DD}"/>
              </a:ext>
            </a:extLst>
          </p:cNvPr>
          <p:cNvSpPr txBox="1"/>
          <p:nvPr/>
        </p:nvSpPr>
        <p:spPr>
          <a:xfrm>
            <a:off x="1554464" y="733456"/>
            <a:ext cx="19334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Preliminary results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717A80-596A-1841-9DED-39764A5DAFD9}"/>
              </a:ext>
            </a:extLst>
          </p:cNvPr>
          <p:cNvSpPr txBox="1"/>
          <p:nvPr/>
        </p:nvSpPr>
        <p:spPr>
          <a:xfrm>
            <a:off x="455770" y="5853636"/>
            <a:ext cx="790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Including the second </a:t>
            </a:r>
            <a:r>
              <a:rPr lang="en-US" altLang="zh-CN" dirty="0" err="1"/>
              <a:t>Fock</a:t>
            </a:r>
            <a:r>
              <a:rPr lang="en-US" altLang="zh-CN" dirty="0"/>
              <a:t> sector, there is an effect on the gluon contributions and less effect on the valence quark contributions.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25C835-82F3-FA4E-8967-10A2BBAFC557}"/>
                  </a:ext>
                </a:extLst>
              </p:cNvPr>
              <p:cNvSpPr txBox="1"/>
              <p:nvPr/>
            </p:nvSpPr>
            <p:spPr>
              <a:xfrm>
                <a:off x="6431600" y="1582483"/>
                <a:ext cx="27514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order to calculate the accurate results, we need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25C835-82F3-FA4E-8967-10A2BBAFC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600" y="1582483"/>
                <a:ext cx="2751421" cy="923330"/>
              </a:xfrm>
              <a:prstGeom prst="rect">
                <a:avLst/>
              </a:prstGeom>
              <a:blipFill>
                <a:blip r:embed="rId5"/>
                <a:stretch>
                  <a:fillRect l="-1376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71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D3700F-F412-E844-8AB0-A085CFC9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67" y="-2287"/>
            <a:ext cx="7773338" cy="760719"/>
          </a:xfrm>
        </p:spPr>
        <p:txBody>
          <a:bodyPr/>
          <a:lstStyle/>
          <a:p>
            <a:r>
              <a:rPr lang="en-US" b="1" u="sng" dirty="0"/>
              <a:t>Basis Light-Front Quantization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4C0B9-D4DD-FD4C-9825-3B7A6ACEB8F2}"/>
              </a:ext>
            </a:extLst>
          </p:cNvPr>
          <p:cNvSpPr txBox="1"/>
          <p:nvPr/>
        </p:nvSpPr>
        <p:spPr>
          <a:xfrm>
            <a:off x="232736" y="758432"/>
            <a:ext cx="820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Solve the time-independent Schrödinger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99618-DB3A-8C48-89CE-65AF63252137}"/>
                  </a:ext>
                </a:extLst>
              </p:cNvPr>
              <p:cNvSpPr txBox="1"/>
              <p:nvPr/>
            </p:nvSpPr>
            <p:spPr>
              <a:xfrm>
                <a:off x="1452393" y="1432138"/>
                <a:ext cx="3506036" cy="591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99618-DB3A-8C48-89CE-65AF63252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93" y="1432138"/>
                <a:ext cx="3506036" cy="591637"/>
              </a:xfrm>
              <a:prstGeom prst="rect">
                <a:avLst/>
              </a:prstGeom>
              <a:blipFill>
                <a:blip r:embed="rId2"/>
                <a:stretch>
                  <a:fillRect t="-131915" r="-3971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49F0F3-FB3E-0645-87F8-F0E3B7803116}"/>
                  </a:ext>
                </a:extLst>
              </p:cNvPr>
              <p:cNvSpPr txBox="1"/>
              <p:nvPr/>
            </p:nvSpPr>
            <p:spPr>
              <a:xfrm>
                <a:off x="466617" y="2200147"/>
                <a:ext cx="4642938" cy="1246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𝑷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: Light-Front Hamiltonian;</a:t>
                </a:r>
              </a:p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2400" dirty="0"/>
                  <a:t>: Eigenstates;</a:t>
                </a:r>
              </a:p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𝜷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400" dirty="0"/>
                  <a:t>: Eigenvalues for eigenstates.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49F0F3-FB3E-0645-87F8-F0E3B7803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7" y="2200147"/>
                <a:ext cx="4642938" cy="1246944"/>
              </a:xfrm>
              <a:prstGeom prst="rect">
                <a:avLst/>
              </a:prstGeom>
              <a:blipFill>
                <a:blip r:embed="rId3"/>
                <a:stretch>
                  <a:fillRect l="-1639" t="-18182" b="-38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0">
            <a:extLst>
              <a:ext uri="{FF2B5EF4-FFF2-40B4-BE49-F238E27FC236}">
                <a16:creationId xmlns:a16="http://schemas.microsoft.com/office/drawing/2014/main" id="{14AC999B-D2FD-6842-AC51-FEC1D3416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632" y="1363880"/>
            <a:ext cx="2221342" cy="2266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AF5766-7B4D-F446-8E08-F48495904AC8}"/>
              </a:ext>
            </a:extLst>
          </p:cNvPr>
          <p:cNvSpPr txBox="1"/>
          <p:nvPr/>
        </p:nvSpPr>
        <p:spPr>
          <a:xfrm>
            <a:off x="232736" y="3600174"/>
            <a:ext cx="7113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Quantum numbers of basis states in BLFQ: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913C6-F0F8-5744-A6EA-02C2540D5020}"/>
              </a:ext>
            </a:extLst>
          </p:cNvPr>
          <p:cNvSpPr txBox="1"/>
          <p:nvPr/>
        </p:nvSpPr>
        <p:spPr>
          <a:xfrm>
            <a:off x="6543799" y="1290428"/>
            <a:ext cx="273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[Vary, </a:t>
            </a:r>
            <a:r>
              <a:rPr lang="en-US" dirty="0" err="1"/>
              <a:t>et.al</a:t>
            </a:r>
            <a:r>
              <a:rPr lang="en-US" dirty="0"/>
              <a:t>, </a:t>
            </a:r>
            <a:r>
              <a:rPr lang="en-US" dirty="0" err="1"/>
              <a:t>Phys.Rev.C</a:t>
            </a:r>
            <a:r>
              <a:rPr lang="en-US" dirty="0"/>
              <a:t> ’10] </a:t>
            </a:r>
            <a:endParaRPr lang="en-US" dirty="0"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9E0554-5CC9-ED46-B667-F439655E4E84}"/>
              </a:ext>
            </a:extLst>
          </p:cNvPr>
          <p:cNvSpPr txBox="1"/>
          <p:nvPr/>
        </p:nvSpPr>
        <p:spPr>
          <a:xfrm>
            <a:off x="232736" y="4043375"/>
            <a:ext cx="7157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Longitudinal direction</a:t>
            </a:r>
            <a:endParaRPr lang="en-US" sz="2000" dirty="0"/>
          </a:p>
          <a:p>
            <a:pPr lvl="1"/>
            <a:r>
              <a:rPr lang="en-US" altLang="zh-CN" sz="2000" dirty="0"/>
              <a:t>—</a:t>
            </a:r>
            <a:r>
              <a:rPr lang="zh-CN" altLang="en-US" sz="2000" dirty="0"/>
              <a:t> </a:t>
            </a:r>
            <a:r>
              <a:rPr lang="en-US" sz="2000" dirty="0"/>
              <a:t>discrete longitudinal momentum (labeled by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000" dirty="0"/>
              <a:t>):</a:t>
            </a:r>
          </a:p>
          <a:p>
            <a:pPr marL="400050" marR="0" lvl="0" indent="-4000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Transverse direction</a:t>
            </a:r>
            <a:endParaRPr lang="en-US" sz="2000" dirty="0"/>
          </a:p>
          <a:p>
            <a:pPr lvl="1"/>
            <a:r>
              <a:rPr lang="en-US" altLang="zh-CN" sz="2000" dirty="0"/>
              <a:t>—</a:t>
            </a:r>
            <a:r>
              <a:rPr lang="zh-CN" altLang="en-US" sz="2000" dirty="0"/>
              <a:t> </a:t>
            </a:r>
            <a:r>
              <a:rPr lang="en-US" sz="2000" dirty="0"/>
              <a:t>2-dimensional harmonic osc</a:t>
            </a:r>
            <a:r>
              <a:rPr lang="en-US" altLang="zh-CN" sz="2000" dirty="0"/>
              <a:t>illator (labeled by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altLang="zh-CN" sz="2000" dirty="0"/>
              <a:t> ,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altLang="zh-CN" sz="2000" dirty="0"/>
              <a:t>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BD3DA7-09F9-804C-B4D3-72113942267C}"/>
                  </a:ext>
                </a:extLst>
              </p:cNvPr>
              <p:cNvSpPr txBox="1"/>
              <p:nvPr/>
            </p:nvSpPr>
            <p:spPr>
              <a:xfrm>
                <a:off x="6187337" y="4374968"/>
                <a:ext cx="120263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BD3DA7-09F9-804C-B4D3-721139422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337" y="4374968"/>
                <a:ext cx="1202637" cy="576183"/>
              </a:xfrm>
              <a:prstGeom prst="rect">
                <a:avLst/>
              </a:prstGeom>
              <a:blipFill>
                <a:blip r:embed="rId5"/>
                <a:stretch>
                  <a:fillRect l="-3125" r="-3125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C77AE4-933E-3C48-92D5-42ADF0515A30}"/>
                  </a:ext>
                </a:extLst>
              </p:cNvPr>
              <p:cNvSpPr txBox="1"/>
              <p:nvPr/>
            </p:nvSpPr>
            <p:spPr>
              <a:xfrm>
                <a:off x="466617" y="5815913"/>
                <a:ext cx="577914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!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𝑖𝑚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C77AE4-933E-3C48-92D5-42ADF0515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7" y="5815913"/>
                <a:ext cx="5779146" cy="818366"/>
              </a:xfrm>
              <a:prstGeom prst="rect">
                <a:avLst/>
              </a:prstGeom>
              <a:blipFill>
                <a:blip r:embed="rId6"/>
                <a:stretch>
                  <a:fillRect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E0333B4-0B68-2848-8976-7765601FFD69}"/>
              </a:ext>
            </a:extLst>
          </p:cNvPr>
          <p:cNvSpPr txBox="1"/>
          <p:nvPr/>
        </p:nvSpPr>
        <p:spPr>
          <a:xfrm>
            <a:off x="4335349" y="651264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4/1</a:t>
            </a:r>
            <a:r>
              <a:rPr lang="en-US" altLang="zh-CN" dirty="0"/>
              <a:t>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975839-D145-1941-8C22-5511A7CB244C}"/>
                  </a:ext>
                </a:extLst>
              </p:cNvPr>
              <p:cNvSpPr txBox="1"/>
              <p:nvPr/>
            </p:nvSpPr>
            <p:spPr>
              <a:xfrm>
                <a:off x="6673325" y="5224949"/>
                <a:ext cx="2066720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Truncation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Nmax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Kmax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975839-D145-1941-8C22-5511A7CB2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325" y="5224949"/>
                <a:ext cx="2066720" cy="710194"/>
              </a:xfrm>
              <a:prstGeom prst="rect">
                <a:avLst/>
              </a:prstGeom>
              <a:blipFill>
                <a:blip r:embed="rId7"/>
                <a:stretch>
                  <a:fillRect l="-1829" t="-189474" r="-17073" b="-27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052A959-0D7F-3648-B26F-CD2824563D7C}"/>
              </a:ext>
            </a:extLst>
          </p:cNvPr>
          <p:cNvSpPr txBox="1"/>
          <p:nvPr/>
        </p:nvSpPr>
        <p:spPr>
          <a:xfrm>
            <a:off x="6431093" y="6072584"/>
            <a:ext cx="2699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Prof. </a:t>
            </a:r>
            <a:r>
              <a:rPr lang="en-US" dirty="0" err="1"/>
              <a:t>Xingbo</a:t>
            </a:r>
            <a:r>
              <a:rPr lang="en-US" dirty="0"/>
              <a:t> Zhao’s Talk </a:t>
            </a:r>
          </a:p>
          <a:p>
            <a:r>
              <a:rPr lang="en-US" dirty="0"/>
              <a:t>In the afternoon, Session 6</a:t>
            </a:r>
          </a:p>
        </p:txBody>
      </p:sp>
    </p:spTree>
    <p:extLst>
      <p:ext uri="{BB962C8B-B14F-4D97-AF65-F5344CB8AC3E}">
        <p14:creationId xmlns:p14="http://schemas.microsoft.com/office/powerpoint/2010/main" val="48264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73" y="110659"/>
            <a:ext cx="8419657" cy="572755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Light-Front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7959" y="888272"/>
                <a:ext cx="6455998" cy="4716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𝑲</m:t>
                          </m:r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𝑬</m:t>
                          </m:r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.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𝒕𝒓𝒂𝒏𝒔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𝒍𝒐𝒏𝒈𝒊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𝑰𝒏𝒕𝒆𝒓𝒂𝒄𝒕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9" y="888272"/>
                <a:ext cx="6455998" cy="471668"/>
              </a:xfrm>
              <a:prstGeom prst="rect">
                <a:avLst/>
              </a:prstGeom>
              <a:blipFill>
                <a:blip r:embed="rId2"/>
                <a:stretch>
                  <a:fillRect l="-78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7959" y="2300867"/>
                <a:ext cx="1735924" cy="3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𝒕𝒓𝒂𝒏𝒔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 ~ </m:t>
                    </m:r>
                    <m:sSubSup>
                      <m:sSubSupPr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𝑻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𝟒</m:t>
                        </m:r>
                      </m:sup>
                    </m:sSubSup>
                    <m:sSup>
                      <m:sSupPr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9" y="2300867"/>
                <a:ext cx="1735924" cy="325345"/>
              </a:xfrm>
              <a:prstGeom prst="rect">
                <a:avLst/>
              </a:prstGeom>
              <a:blipFill>
                <a:blip r:embed="rId3"/>
                <a:stretch>
                  <a:fillRect l="-729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7959" y="2736692"/>
                <a:ext cx="3401572" cy="786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𝒍𝒐𝒏𝒈𝒊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𝒊𝒋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𝜿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𝑳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𝟒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𝝏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9" y="2736692"/>
                <a:ext cx="3401572" cy="786177"/>
              </a:xfrm>
              <a:prstGeom prst="rect">
                <a:avLst/>
              </a:prstGeom>
              <a:blipFill>
                <a:blip r:embed="rId4"/>
                <a:stretch>
                  <a:fillRect l="-1115" t="-136508" b="-18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841" y="1451451"/>
                <a:ext cx="2282228" cy="80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𝑲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𝑬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.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𝒒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" y="1451451"/>
                <a:ext cx="2282228" cy="801310"/>
              </a:xfrm>
              <a:prstGeom prst="rect">
                <a:avLst/>
              </a:prstGeom>
              <a:blipFill>
                <a:blip r:embed="rId5"/>
                <a:stretch>
                  <a:fillRect l="-2222" t="-128125" r="-556" b="-18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5028" y="4698620"/>
                <a:ext cx="6616377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𝑰𝒏𝒕𝒆𝒓𝒂𝒄𝒕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𝑭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𝒋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&lt;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𝒋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𝝁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𝒖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𝒋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𝒋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𝒖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𝒋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8" y="4698620"/>
                <a:ext cx="6616377" cy="707886"/>
              </a:xfrm>
              <a:prstGeom prst="rect">
                <a:avLst/>
              </a:prstGeom>
              <a:blipFill>
                <a:blip r:embed="rId6"/>
                <a:stretch>
                  <a:fillRect t="-136842" b="-18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 flipH="1">
            <a:off x="4132628" y="2912330"/>
            <a:ext cx="468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---Y Li, X Zhao , P Maris , J Vary, PLB 758(2016)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9061" y="2286642"/>
            <a:ext cx="433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 Brodsky, </a:t>
            </a:r>
            <a:r>
              <a:rPr lang="en-US" dirty="0" err="1"/>
              <a:t>Teramond</a:t>
            </a:r>
            <a:r>
              <a:rPr lang="en-US" dirty="0"/>
              <a:t> </a:t>
            </a:r>
            <a:r>
              <a:rPr lang="en-US" dirty="0" err="1"/>
              <a:t>arXiv</a:t>
            </a:r>
            <a:r>
              <a:rPr lang="en-US" dirty="0"/>
              <a:t>: 1203.4025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124691" y="3598715"/>
                <a:ext cx="5903294" cy="444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𝑏𝑎𝑟𝑦𝑜𝑛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 ⋅⋅⋅</m:t>
                      </m:r>
                      <m:r>
                        <a:rPr lang="en-US" sz="2000" i="1">
                          <a:latin typeface="Cambria Math" charset="0"/>
                        </a:rPr>
                        <m:t>⋅⋅⋅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691" y="3598715"/>
                <a:ext cx="5903294" cy="444930"/>
              </a:xfrm>
              <a:prstGeom prst="rect">
                <a:avLst/>
              </a:prstGeom>
              <a:blipFill>
                <a:blip r:embed="rId7"/>
                <a:stretch>
                  <a:fillRect t="-147222" b="-2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91E3BCA-4F1D-2C4E-9AF7-DF1198D70CDD}"/>
              </a:ext>
            </a:extLst>
          </p:cNvPr>
          <p:cNvSpPr txBox="1"/>
          <p:nvPr/>
        </p:nvSpPr>
        <p:spPr>
          <a:xfrm>
            <a:off x="370147" y="4250533"/>
            <a:ext cx="320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Only include first </a:t>
            </a:r>
            <a:r>
              <a:rPr lang="en-US" dirty="0" err="1"/>
              <a:t>Fock</a:t>
            </a:r>
            <a:r>
              <a:rPr lang="en-US" dirty="0"/>
              <a:t> sector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AAB0B2-FD68-E341-B19A-DA0EE361B8B5}"/>
              </a:ext>
            </a:extLst>
          </p:cNvPr>
          <p:cNvSpPr txBox="1"/>
          <p:nvPr/>
        </p:nvSpPr>
        <p:spPr>
          <a:xfrm>
            <a:off x="370147" y="5485261"/>
            <a:ext cx="422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Include the first and second </a:t>
            </a:r>
            <a:r>
              <a:rPr lang="en-US" dirty="0" err="1"/>
              <a:t>Fock</a:t>
            </a:r>
            <a:r>
              <a:rPr lang="en-US" dirty="0"/>
              <a:t> sector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5544F1-04F1-254F-814A-42E00889BAB3}"/>
                  </a:ext>
                </a:extLst>
              </p:cNvPr>
              <p:cNvSpPr/>
              <p:nvPr/>
            </p:nvSpPr>
            <p:spPr>
              <a:xfrm>
                <a:off x="738878" y="5849752"/>
                <a:ext cx="6787499" cy="694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𝑰𝒏𝒕𝒆𝒓𝒂𝒄𝒕</m:t>
                          </m:r>
                        </m:sub>
                      </m:sSub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𝑽𝒆𝒓𝒕𝒆𝒙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𝒊𝒏𝒔𝒕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acc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𝝏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5544F1-04F1-254F-814A-42E00889B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78" y="5849752"/>
                <a:ext cx="6787499" cy="694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73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46" y="876521"/>
            <a:ext cx="7886700" cy="48558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Elastic scattering of proton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9430" y="1861174"/>
                <a:ext cx="2894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</m:d>
                      <m:r>
                        <a:rPr lang="is-I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h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430" y="1861174"/>
                <a:ext cx="2894575" cy="276999"/>
              </a:xfrm>
              <a:prstGeom prst="rect">
                <a:avLst/>
              </a:prstGeom>
              <a:blipFill>
                <a:blip r:embed="rId2"/>
                <a:stretch>
                  <a:fillRect l="-437" t="-4545" r="-2620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>
            <a:off x="593758" y="1442456"/>
            <a:ext cx="3824802" cy="1988319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4603141" y="2360865"/>
            <a:ext cx="4310195" cy="106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74489D"/>
                </a:solidFill>
              </a:rPr>
              <a:t>Elastic electron scattering established the extended nature of the proton (</a:t>
            </a:r>
            <a:r>
              <a:rPr lang="en-US" sz="2000" dirty="0">
                <a:solidFill>
                  <a:srgbClr val="F37B70"/>
                </a:solidFill>
              </a:rPr>
              <a:t>proton radius</a:t>
            </a:r>
            <a:r>
              <a:rPr lang="en-US" sz="2000" dirty="0">
                <a:solidFill>
                  <a:srgbClr val="74489D"/>
                </a:solidFill>
              </a:rPr>
              <a:t>)</a:t>
            </a:r>
            <a:r>
              <a:rPr lang="en-US" sz="2000" dirty="0">
                <a:solidFill>
                  <a:srgbClr val="F37B70"/>
                </a:solidFill>
              </a:rPr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2253" y="3648704"/>
            <a:ext cx="8259288" cy="707886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Liberation Sans" pitchFamily="18"/>
                <a:ea typeface="Microsoft YaHei" pitchFamily="2"/>
                <a:cs typeface="Mangal" pitchFamily="2"/>
              </a:rPr>
              <a:t>The Fourier transformation of these </a:t>
            </a:r>
            <a:r>
              <a:rPr lang="en-US" sz="2000" b="1" dirty="0">
                <a:solidFill>
                  <a:srgbClr val="F37B70"/>
                </a:solidFill>
                <a:latin typeface="Liberation Sans" pitchFamily="18"/>
                <a:ea typeface="Microsoft YaHei" pitchFamily="2"/>
                <a:cs typeface="Mangal" pitchFamily="2"/>
              </a:rPr>
              <a:t>form factors provide spatial distributions</a:t>
            </a:r>
            <a:r>
              <a:rPr lang="en-US" sz="2000" b="1" dirty="0"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dirty="0">
                <a:latin typeface="Liberation Sans" pitchFamily="18"/>
                <a:ea typeface="Microsoft YaHei" pitchFamily="2"/>
                <a:cs typeface="Mangal" pitchFamily="2"/>
              </a:rPr>
              <a:t>(</a:t>
            </a:r>
            <a:r>
              <a:rPr lang="en-US" b="1" i="1" u="sng" dirty="0">
                <a:solidFill>
                  <a:schemeClr val="accent6">
                    <a:lumMod val="50000"/>
                  </a:schemeClr>
                </a:solidFill>
                <a:latin typeface="Liberation Sans" pitchFamily="18"/>
                <a:ea typeface="Microsoft YaHei" pitchFamily="2"/>
                <a:cs typeface="Mangal" pitchFamily="2"/>
              </a:rPr>
              <a:t>charge and magnetization distributions</a:t>
            </a:r>
            <a:r>
              <a:rPr lang="en-US" dirty="0">
                <a:latin typeface="Liberation Sans" pitchFamily="18"/>
                <a:ea typeface="Microsoft YaHei" pitchFamily="2"/>
                <a:cs typeface="Mangal" pitchFamily="2"/>
              </a:rPr>
              <a:t>).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lum/>
            <a:alphaModFix amt="79000"/>
          </a:blip>
          <a:srcRect/>
          <a:stretch>
            <a:fillRect/>
          </a:stretch>
        </p:blipFill>
        <p:spPr>
          <a:xfrm>
            <a:off x="499492" y="4740512"/>
            <a:ext cx="5216040" cy="1335960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lum/>
            <a:alphaModFix amt="71000"/>
          </a:blip>
          <a:srcRect/>
          <a:stretch>
            <a:fillRect/>
          </a:stretch>
        </p:blipFill>
        <p:spPr>
          <a:xfrm>
            <a:off x="5930685" y="4367905"/>
            <a:ext cx="2859825" cy="20811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9" name="TextBox 18"/>
          <p:cNvSpPr txBox="1"/>
          <p:nvPr/>
        </p:nvSpPr>
        <p:spPr>
          <a:xfrm>
            <a:off x="4954757" y="1467141"/>
            <a:ext cx="2980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/>
              <a:t>[ </a:t>
            </a:r>
            <a:r>
              <a:rPr lang="en-US" sz="1600" i="1" dirty="0">
                <a:solidFill>
                  <a:srgbClr val="89C765"/>
                </a:solidFill>
              </a:rPr>
              <a:t>R. Hofstadter, Nobel Prize 1961</a:t>
            </a:r>
            <a:r>
              <a:rPr lang="en-US" sz="1600" dirty="0"/>
              <a:t> ]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357346" y="15499"/>
            <a:ext cx="7886700" cy="92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u="sng" dirty="0">
                <a:solidFill>
                  <a:schemeClr val="accent6">
                    <a:lumMod val="50000"/>
                  </a:schemeClr>
                </a:solidFill>
              </a:rPr>
              <a:t>Electromagnetic Form Factor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529F1D-B89B-064F-BC18-0AE43A54AAF9}"/>
              </a:ext>
            </a:extLst>
          </p:cNvPr>
          <p:cNvSpPr txBox="1"/>
          <p:nvPr/>
        </p:nvSpPr>
        <p:spPr>
          <a:xfrm>
            <a:off x="1200900" y="6076472"/>
            <a:ext cx="190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Dirac Form Factor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730BF-8AC9-7947-93E0-D1EAC84599E4}"/>
              </a:ext>
            </a:extLst>
          </p:cNvPr>
          <p:cNvSpPr txBox="1"/>
          <p:nvPr/>
        </p:nvSpPr>
        <p:spPr>
          <a:xfrm>
            <a:off x="3477854" y="6076472"/>
            <a:ext cx="188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Pauli Form Factor</a:t>
            </a:r>
          </a:p>
        </p:txBody>
      </p:sp>
    </p:spTree>
    <p:extLst>
      <p:ext uri="{BB962C8B-B14F-4D97-AF65-F5344CB8AC3E}">
        <p14:creationId xmlns:p14="http://schemas.microsoft.com/office/powerpoint/2010/main" val="50013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62" y="41037"/>
            <a:ext cx="7886700" cy="796161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Nucleon Form Factor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E06C5-9C20-124C-B0AE-3525F385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5" y="853189"/>
            <a:ext cx="4070599" cy="26615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A8E74A-512E-C442-A6E7-9DFE9EF7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313" y="3583720"/>
            <a:ext cx="4218306" cy="27386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9F2F15-8D63-9343-85AF-0804FF8DC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2" y="3613223"/>
            <a:ext cx="4098286" cy="26796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34920A-4CC7-4444-88BB-9054D3462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313" y="836361"/>
            <a:ext cx="4229588" cy="27069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F349EA-DD4C-DD4A-B612-9444D2F832B9}"/>
              </a:ext>
            </a:extLst>
          </p:cNvPr>
          <p:cNvSpPr txBox="1"/>
          <p:nvPr/>
        </p:nvSpPr>
        <p:spPr>
          <a:xfrm>
            <a:off x="60300" y="6362797"/>
            <a:ext cx="8870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increasing the basis size</a:t>
            </a:r>
            <a:r>
              <a:rPr lang="en-US" dirty="0"/>
              <a:t>, the nucleon form factors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approximately agree the data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4229E-1155-B741-A577-CE6310536DD8}"/>
              </a:ext>
            </a:extLst>
          </p:cNvPr>
          <p:cNvSpPr txBox="1"/>
          <p:nvPr/>
        </p:nvSpPr>
        <p:spPr>
          <a:xfrm>
            <a:off x="3333750" y="2498404"/>
            <a:ext cx="823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proton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97C415-AA5B-0D48-A675-BA9B0D69AEBF}"/>
              </a:ext>
            </a:extLst>
          </p:cNvPr>
          <p:cNvSpPr txBox="1"/>
          <p:nvPr/>
        </p:nvSpPr>
        <p:spPr>
          <a:xfrm>
            <a:off x="2922195" y="4953047"/>
            <a:ext cx="823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2D5C0-C73C-A04B-9EE1-FD2B0E8D2E35}"/>
              </a:ext>
            </a:extLst>
          </p:cNvPr>
          <p:cNvSpPr txBox="1"/>
          <p:nvPr/>
        </p:nvSpPr>
        <p:spPr>
          <a:xfrm>
            <a:off x="7603337" y="2684038"/>
            <a:ext cx="9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26C451-BB9A-0348-87CE-8E8727AA9D43}"/>
              </a:ext>
            </a:extLst>
          </p:cNvPr>
          <p:cNvSpPr txBox="1"/>
          <p:nvPr/>
        </p:nvSpPr>
        <p:spPr>
          <a:xfrm>
            <a:off x="7603337" y="4380194"/>
            <a:ext cx="9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85973-B5CE-134E-B419-1F44C9FD798B}"/>
              </a:ext>
            </a:extLst>
          </p:cNvPr>
          <p:cNvSpPr txBox="1"/>
          <p:nvPr/>
        </p:nvSpPr>
        <p:spPr>
          <a:xfrm>
            <a:off x="5102158" y="441911"/>
            <a:ext cx="375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PhysRevD</a:t>
            </a:r>
            <a:r>
              <a:rPr lang="en-US" sz="1200" dirty="0"/>
              <a:t>. 102. 016008, C. Mondal, Siqi Xu, </a:t>
            </a:r>
            <a:r>
              <a:rPr lang="en-US" sz="1200" i="1" dirty="0"/>
              <a:t>et</a:t>
            </a:r>
            <a:r>
              <a:rPr lang="zh-CN" altLang="en-US" sz="1200" i="1" dirty="0"/>
              <a:t> </a:t>
            </a:r>
            <a:r>
              <a:rPr lang="en-US" sz="1200" i="1" dirty="0"/>
              <a:t>al. </a:t>
            </a:r>
            <a:r>
              <a:rPr lang="en-US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9945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15" y="-58402"/>
            <a:ext cx="7886700" cy="796161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Nucleon Form Factor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6E62C-84E6-164B-A29F-2D1E09B14466}"/>
              </a:ext>
            </a:extLst>
          </p:cNvPr>
          <p:cNvSpPr txBox="1"/>
          <p:nvPr/>
        </p:nvSpPr>
        <p:spPr>
          <a:xfrm>
            <a:off x="5033536" y="339678"/>
            <a:ext cx="375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[In </a:t>
            </a:r>
            <a:r>
              <a:rPr lang="en-US" sz="1200" dirty="0" err="1"/>
              <a:t>preparetion</a:t>
            </a:r>
            <a:r>
              <a:rPr lang="en-US" sz="1200" dirty="0"/>
              <a:t>, Siqi Xu, C. Mondal </a:t>
            </a:r>
            <a:r>
              <a:rPr lang="en-US" sz="1200" i="1" dirty="0" err="1"/>
              <a:t>et.al</a:t>
            </a:r>
            <a:r>
              <a:rPr lang="en-US" sz="1200" i="1" dirty="0"/>
              <a:t> </a:t>
            </a:r>
            <a:r>
              <a:rPr lang="en-US" sz="1200" dirty="0"/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B603E8-A7B7-1040-88BF-11068FDB1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15" y="850088"/>
            <a:ext cx="4038196" cy="2646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AB6FD3-7647-E745-ACAD-4BCBA3746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254" y="850088"/>
            <a:ext cx="3736005" cy="25519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A08A14-D768-FE40-817B-94A309D128CA}"/>
              </a:ext>
            </a:extLst>
          </p:cNvPr>
          <p:cNvSpPr txBox="1"/>
          <p:nvPr/>
        </p:nvSpPr>
        <p:spPr>
          <a:xfrm>
            <a:off x="532718" y="4666726"/>
            <a:ext cx="3476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ratio of nucleon Form Factor has a good agreement with experimental data.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46560-EB8D-1A4C-AE02-F4683CC31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955" y="3608990"/>
            <a:ext cx="4636671" cy="30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15" y="-58402"/>
            <a:ext cx="7886700" cy="796161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Density for proton and neutron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6E62C-84E6-164B-A29F-2D1E09B14466}"/>
              </a:ext>
            </a:extLst>
          </p:cNvPr>
          <p:cNvSpPr txBox="1"/>
          <p:nvPr/>
        </p:nvSpPr>
        <p:spPr>
          <a:xfrm>
            <a:off x="6056002" y="372974"/>
            <a:ext cx="375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[In preparation, Siqi Xu, C. Mondal </a:t>
            </a:r>
            <a:r>
              <a:rPr lang="en-US" sz="1200" i="1" dirty="0"/>
              <a:t>et</a:t>
            </a:r>
            <a:r>
              <a:rPr lang="zh-CN" altLang="en-US" sz="1200" i="1" dirty="0"/>
              <a:t> </a:t>
            </a:r>
            <a:r>
              <a:rPr lang="en-US" sz="1200" i="1" dirty="0"/>
              <a:t>al. </a:t>
            </a:r>
            <a:r>
              <a:rPr lang="en-US" sz="1200" dirty="0"/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C739E-C333-6C48-A05D-BA4F4D526CC5}"/>
              </a:ext>
            </a:extLst>
          </p:cNvPr>
          <p:cNvSpPr txBox="1"/>
          <p:nvPr/>
        </p:nvSpPr>
        <p:spPr>
          <a:xfrm>
            <a:off x="1249340" y="6313680"/>
            <a:ext cx="655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charge and magnetic density, BLFQ qualitatively agrees with fits.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0DB7C-B0E1-7C4A-A993-788A8FED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15" y="649973"/>
            <a:ext cx="4298068" cy="2763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7BD955-3131-0F4C-B7C0-4E8A6694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" y="3429732"/>
            <a:ext cx="4508652" cy="2830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B778A-2D21-B140-8E13-E06DE11E9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373" y="672485"/>
            <a:ext cx="4329241" cy="2784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0D9EB6-D06E-F142-8C68-574722E4E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252" y="3402781"/>
            <a:ext cx="4495362" cy="28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1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3384</TotalTime>
  <Words>2061</Words>
  <Application>Microsoft Macintosh PowerPoint</Application>
  <PresentationFormat>On-screen Show (4:3)</PresentationFormat>
  <Paragraphs>262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DengXian</vt:lpstr>
      <vt:lpstr>DengXian</vt:lpstr>
      <vt:lpstr>等线 Light</vt:lpstr>
      <vt:lpstr>Liberation Sans</vt:lpstr>
      <vt:lpstr>Microsoft YaHei</vt:lpstr>
      <vt:lpstr>Arial</vt:lpstr>
      <vt:lpstr>Calibri</vt:lpstr>
      <vt:lpstr>Calibri Light</vt:lpstr>
      <vt:lpstr>Cambria Math</vt:lpstr>
      <vt:lpstr>Courier New</vt:lpstr>
      <vt:lpstr>Mangal</vt:lpstr>
      <vt:lpstr>Wingdings</vt:lpstr>
      <vt:lpstr>Office Theme</vt:lpstr>
      <vt:lpstr>Acrobat Document</vt:lpstr>
      <vt:lpstr>Baryon Structure  in  Basis Light-Front Quantization</vt:lpstr>
      <vt:lpstr>Outline</vt:lpstr>
      <vt:lpstr>PowerPoint Presentation</vt:lpstr>
      <vt:lpstr>Basis Light-Front Quantization</vt:lpstr>
      <vt:lpstr>Light-Front Hamiltonian</vt:lpstr>
      <vt:lpstr>PowerPoint Presentation</vt:lpstr>
      <vt:lpstr>Nucleon Form Factor</vt:lpstr>
      <vt:lpstr>Nucleon Form Factor</vt:lpstr>
      <vt:lpstr>Density for proton and neutron</vt:lpstr>
      <vt:lpstr>Nucleon Form Factor</vt:lpstr>
      <vt:lpstr>Axial Form Factor of The Proton</vt:lpstr>
      <vt:lpstr>Parton Distribution Functions (PDF)</vt:lpstr>
      <vt:lpstr>PowerPoint Presentation</vt:lpstr>
      <vt:lpstr>PowerPoint Presentation</vt:lpstr>
      <vt:lpstr>PowerPoint Presentation</vt:lpstr>
      <vt:lpstr>Proton radii, axial and tensor charges</vt:lpstr>
      <vt:lpstr>Generalized Parton Distribution Functions (GPD)</vt:lpstr>
      <vt:lpstr>PowerPoint Presentation</vt:lpstr>
      <vt:lpstr>Extend to other hardon</vt:lpstr>
      <vt:lpstr>Observables of Λ_((c)) and Σ_((c)) </vt:lpstr>
      <vt:lpstr>Parton Distribution Functions of Λ and Σ</vt:lpstr>
      <vt:lpstr>Parton Distribution Functions of Λ_c and Σ_c</vt:lpstr>
      <vt:lpstr>Form Factor of Λ and Σ</vt:lpstr>
      <vt:lpstr>Form Factor of Λ_c</vt:lpstr>
      <vt:lpstr>Conclusion</vt:lpstr>
      <vt:lpstr>backup</vt:lpstr>
      <vt:lpstr>backup</vt:lpstr>
      <vt:lpstr>Parton Distribution Functions of Σ</vt:lpstr>
      <vt:lpstr>Form Factor of Σ^+</vt:lpstr>
      <vt:lpstr>Form Factor of Σ^-</vt:lpstr>
      <vt:lpstr>Form Factor of Σ_c^(++)</vt:lpstr>
      <vt:lpstr>Form Factor of Σ_c^0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Parton Distribution Functions (GPD)</dc:title>
  <dc:creator>xu siqi</dc:creator>
  <cp:lastModifiedBy>xu siqi</cp:lastModifiedBy>
  <cp:revision>116</cp:revision>
  <cp:lastPrinted>2021-01-24T04:43:48Z</cp:lastPrinted>
  <dcterms:created xsi:type="dcterms:W3CDTF">2020-10-22T02:25:39Z</dcterms:created>
  <dcterms:modified xsi:type="dcterms:W3CDTF">2021-01-25T01:35:41Z</dcterms:modified>
</cp:coreProperties>
</file>