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9" r:id="rId3"/>
    <p:sldId id="420" r:id="rId4"/>
    <p:sldId id="737" r:id="rId5"/>
    <p:sldId id="738" r:id="rId6"/>
    <p:sldId id="739" r:id="rId7"/>
    <p:sldId id="484" r:id="rId8"/>
    <p:sldId id="702" r:id="rId9"/>
    <p:sldId id="704" r:id="rId10"/>
    <p:sldId id="705" r:id="rId11"/>
    <p:sldId id="707" r:id="rId12"/>
    <p:sldId id="706" r:id="rId13"/>
    <p:sldId id="711" r:id="rId14"/>
    <p:sldId id="713" r:id="rId15"/>
    <p:sldId id="712" r:id="rId16"/>
    <p:sldId id="708" r:id="rId17"/>
    <p:sldId id="389" r:id="rId18"/>
    <p:sldId id="462" r:id="rId19"/>
    <p:sldId id="710" r:id="rId20"/>
    <p:sldId id="716" r:id="rId21"/>
    <p:sldId id="475" r:id="rId22"/>
    <p:sldId id="714" r:id="rId23"/>
    <p:sldId id="736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B4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16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10317-8A1F-4590-9B63-D12887A6C5E1}" type="datetimeFigureOut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Lei Chang(NKU)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62B32-7F54-4B06-B6A6-58A73B0E14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58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E309-6433-463B-BB79-7002670D8448}" type="datetimeFigureOut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Lei Chang(NKU)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62D9A-F1AC-465D-8035-7A8468E9C6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912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0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98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34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64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2357422" y="785794"/>
            <a:ext cx="6786578" cy="1588"/>
          </a:xfrm>
          <a:prstGeom prst="line">
            <a:avLst/>
          </a:prstGeom>
          <a:ln w="25400" cmpd="sng">
            <a:solidFill>
              <a:schemeClr val="accent4"/>
            </a:solidFill>
          </a:ln>
          <a:scene3d>
            <a:camera prst="orthographicFront"/>
            <a:lightRig rig="threePt" dir="t"/>
          </a:scene3d>
          <a:sp3d extrusionH="76200" contourW="12700">
            <a:bevelT w="0"/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-32" y="6357958"/>
            <a:ext cx="25717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4"/>
                </a:solidFill>
              </a:rPr>
              <a:t>Lei Chang (NKU)</a:t>
            </a:r>
            <a:endParaRPr lang="zh-CN" altLang="en-US" dirty="0">
              <a:solidFill>
                <a:schemeClr val="accent4"/>
              </a:solidFill>
            </a:endParaRPr>
          </a:p>
        </p:txBody>
      </p:sp>
      <p:pic>
        <p:nvPicPr>
          <p:cNvPr id="17412" name="Picture 4" descr="http://nankai.en.school.cucas.cn/themes/1/images/logo4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61892"/>
            <a:ext cx="2000250" cy="581026"/>
          </a:xfrm>
          <a:prstGeom prst="rect">
            <a:avLst/>
          </a:prstGeom>
          <a:noFill/>
        </p:spPr>
      </p:pic>
      <p:cxnSp>
        <p:nvCxnSpPr>
          <p:cNvPr id="15" name="直接连接符 14"/>
          <p:cNvCxnSpPr/>
          <p:nvPr userDrawn="1"/>
        </p:nvCxnSpPr>
        <p:spPr>
          <a:xfrm>
            <a:off x="-32" y="6215082"/>
            <a:ext cx="6786578" cy="1588"/>
          </a:xfrm>
          <a:prstGeom prst="line">
            <a:avLst/>
          </a:prstGeom>
          <a:ln w="25400" cmpd="sng">
            <a:solidFill>
              <a:schemeClr val="accent4"/>
            </a:solidFill>
          </a:ln>
          <a:scene3d>
            <a:camera prst="orthographicFront"/>
            <a:lightRig rig="threePt" dir="t"/>
          </a:scene3d>
          <a:sp3d extrusionH="76200" contourW="12700">
            <a:bevelT w="0"/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6AD82-E22E-4853-A875-87B148CFA681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871-948E-4056-892A-A21FD033A8EC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7756-ACF3-460C-837B-D76A6510AE61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8A6-F39D-408C-A57F-5EB01AA4AE7B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2434-F354-4433-B2A1-190B94E5936B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601-7F92-42A6-AD9B-A18935C656FC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AA8E-4A57-4A81-9BDC-6FDAE7DBB775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46C0-C1B6-4EF4-9653-3F6037B0BF14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4C97-3F3B-4E90-A3A7-AAE8BD343D5B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387B-40A3-48BA-9A8C-023C04915FE9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EB50-4016-450C-A91A-6D99BBDA3372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E2CC-E579-4CD9-A51B-111302DCF0AB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9703-7A52-4C53-A6BF-463BD08E5A4B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4DDC-536C-459B-8105-94F4D4369ABB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E641-C41D-4F40-9C07-71DA63FEBA48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A27F-5D37-4136-A6BD-90E06C3E5342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7DF9-94F1-4BA3-931B-A9DB20EACA50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DEDD-2C70-47BA-BCE2-58053CB1ED08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7A71-5A0A-425F-8ABA-98122D8B7D95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78488-BAAE-4124-85FD-5C2463864361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5023-FDBF-42CC-95EE-556BD0F0D7EA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F43E8-A737-4659-8927-4A1CDAD81556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522EF-D7FB-4CC7-841A-F55CCFEB23D6}" type="datetime1">
              <a:rPr lang="zh-CN" altLang="en-US" smtClean="0"/>
              <a:pPr/>
              <a:t>2021/1/23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Origin of Mass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Insights into the Emergence of Mass</a:t>
            </a:r>
            <a:br>
              <a:rPr lang="en-US" altLang="zh-CN" sz="3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zh-CN" sz="3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from Studies of Pion and Kaon Structure</a:t>
            </a:r>
            <a:endParaRPr lang="zh-CN" altLang="en-US" sz="36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596" y="3462441"/>
            <a:ext cx="8229600" cy="19827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zh-CN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Lei Chang(</a:t>
            </a:r>
            <a:r>
              <a:rPr lang="zh-CN" altLang="en-US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常雷</a:t>
            </a:r>
            <a:r>
              <a:rPr lang="en-US" altLang="zh-CN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buNone/>
            </a:pPr>
            <a:r>
              <a:rPr lang="en-US" altLang="zh-CN" sz="1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leichang@nankai.edu.cn</a:t>
            </a:r>
          </a:p>
          <a:p>
            <a:pPr algn="ctr">
              <a:buNone/>
            </a:pPr>
            <a:endParaRPr lang="en-US" altLang="zh-CN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zh-CN" sz="28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Nankai</a:t>
            </a:r>
            <a:r>
              <a:rPr lang="en-US" altLang="zh-CN" sz="2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University</a:t>
            </a:r>
            <a:endParaRPr lang="zh-CN" altLang="en-US" sz="2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75B932-139C-3E4B-B8AA-D0A02FD7476B}"/>
              </a:ext>
            </a:extLst>
          </p:cNvPr>
          <p:cNvSpPr/>
          <p:nvPr/>
        </p:nvSpPr>
        <p:spPr>
          <a:xfrm>
            <a:off x="2257396" y="62116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dirty="0"/>
              <a:t>第五届“强子谱和强子结构研讨会”</a:t>
            </a:r>
            <a:endParaRPr lang="en-US" altLang="zh-CN" dirty="0"/>
          </a:p>
          <a:p>
            <a:pPr algn="ctr"/>
            <a:r>
              <a:rPr lang="x-none" altLang="zh-CN"/>
              <a:t>20</a:t>
            </a:r>
            <a:r>
              <a:rPr lang="en-US" altLang="zh-CN" dirty="0"/>
              <a:t>21/01/23</a:t>
            </a:r>
            <a:r>
              <a:rPr lang="x-none" altLang="zh-CN"/>
              <a:t>, </a:t>
            </a:r>
            <a:r>
              <a:rPr lang="zh-CN" altLang="en-US" dirty="0"/>
              <a:t>线上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9DB1497-CDDB-D940-A1DB-977B6BA9C45D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Light Front Wave Function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8B5FB-5DD3-FA40-92C6-DA6301BB2E38}"/>
              </a:ext>
            </a:extLst>
          </p:cNvPr>
          <p:cNvSpPr txBox="1"/>
          <p:nvPr/>
        </p:nvSpPr>
        <p:spPr>
          <a:xfrm>
            <a:off x="539552" y="4184319"/>
            <a:ext cx="82565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chemeClr val="accent1"/>
                </a:solidFill>
              </a:rPr>
              <a:t>An eigenfunction of a QCD Hamiltonian defined at fixed light-front time</a:t>
            </a:r>
          </a:p>
          <a:p>
            <a:endParaRPr lang="en-CN" dirty="0">
              <a:solidFill>
                <a:schemeClr val="accent1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CN" dirty="0">
                <a:solidFill>
                  <a:srgbClr val="7030A0"/>
                </a:solidFill>
              </a:rPr>
              <a:t>DSE approach: </a:t>
            </a:r>
            <a:r>
              <a:rPr lang="en-CN" dirty="0"/>
              <a:t>Compute</a:t>
            </a:r>
            <a:r>
              <a:rPr lang="en-CN" dirty="0">
                <a:solidFill>
                  <a:srgbClr val="7030A0"/>
                </a:solidFill>
              </a:rPr>
              <a:t> the hadron’s Poincare-covariant Bethe-Salpeter wave function, and then </a:t>
            </a:r>
            <a:r>
              <a:rPr lang="en-CN" dirty="0"/>
              <a:t>Project</a:t>
            </a:r>
            <a:r>
              <a:rPr lang="en-CN" dirty="0">
                <a:solidFill>
                  <a:srgbClr val="7030A0"/>
                </a:solidFill>
              </a:rPr>
              <a:t> this object onto the light front</a:t>
            </a:r>
          </a:p>
          <a:p>
            <a:r>
              <a:rPr lang="zh-CN" altLang="en-US" sz="1400" dirty="0"/>
              <a:t>       </a:t>
            </a:r>
            <a:r>
              <a:rPr lang="en-US" sz="1400" dirty="0"/>
              <a:t>S</a:t>
            </a:r>
            <a:r>
              <a:rPr lang="en-CN" sz="1400" dirty="0"/>
              <a:t>tory begin from LC, I.Cloet, J.C-Martinez, C.D.Roberts, S.M.Schmidt, P.C.Tandy, etal, PRL110(2013)132001</a:t>
            </a:r>
          </a:p>
        </p:txBody>
      </p:sp>
      <p:pic>
        <p:nvPicPr>
          <p:cNvPr id="5121" name="Picture 1" descr="page20image92351456">
            <a:extLst>
              <a:ext uri="{FF2B5EF4-FFF2-40B4-BE49-F238E27FC236}">
                <a16:creationId xmlns:a16="http://schemas.microsoft.com/office/drawing/2014/main" id="{96432115-E239-804E-8B9C-79222612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944511"/>
            <a:ext cx="4239463" cy="277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40D43F76-71FD-E04D-BC29-97A6730A6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29" y="1280726"/>
            <a:ext cx="3737353" cy="811474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5FB133DA-0750-E54B-8722-DD710DFB9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32" y="2831925"/>
            <a:ext cx="3737354" cy="811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E799C8-9594-DA4F-81E3-81FD7A518890}"/>
              </a:ext>
            </a:extLst>
          </p:cNvPr>
          <p:cNvSpPr txBox="1"/>
          <p:nvPr/>
        </p:nvSpPr>
        <p:spPr>
          <a:xfrm>
            <a:off x="4940521" y="944511"/>
            <a:ext cx="150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DA: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38493B-08B9-514F-B3FE-9D2C14E5DF40}"/>
              </a:ext>
            </a:extLst>
          </p:cNvPr>
          <p:cNvSpPr txBox="1"/>
          <p:nvPr/>
        </p:nvSpPr>
        <p:spPr>
          <a:xfrm>
            <a:off x="4999375" y="2356453"/>
            <a:ext cx="150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DF: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B6AA10D-71FB-A14C-BB53-E4386A8C7B2D}"/>
              </a:ext>
            </a:extLst>
          </p:cNvPr>
          <p:cNvSpPr/>
          <p:nvPr/>
        </p:nvSpPr>
        <p:spPr>
          <a:xfrm>
            <a:off x="4012627" y="1025632"/>
            <a:ext cx="432048" cy="2538269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671A37-8E6A-8548-82F2-40EBF3517D08}"/>
              </a:ext>
            </a:extLst>
          </p:cNvPr>
          <p:cNvCxnSpPr/>
          <p:nvPr/>
        </p:nvCxnSpPr>
        <p:spPr>
          <a:xfrm>
            <a:off x="1835696" y="3933056"/>
            <a:ext cx="5760640" cy="0"/>
          </a:xfrm>
          <a:prstGeom prst="line">
            <a:avLst/>
          </a:prstGeom>
          <a:ln w="9525" cap="flat" cmpd="tri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20image92351456">
            <a:extLst>
              <a:ext uri="{FF2B5EF4-FFF2-40B4-BE49-F238E27FC236}">
                <a16:creationId xmlns:a16="http://schemas.microsoft.com/office/drawing/2014/main" id="{96432115-E239-804E-8B9C-79222612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944511"/>
            <a:ext cx="4239463" cy="277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40D43F76-71FD-E04D-BC29-97A6730A6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29" y="1280726"/>
            <a:ext cx="3737353" cy="811474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5FB133DA-0750-E54B-8722-DD710DFB9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32" y="2831925"/>
            <a:ext cx="3737354" cy="811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E799C8-9594-DA4F-81E3-81FD7A518890}"/>
              </a:ext>
            </a:extLst>
          </p:cNvPr>
          <p:cNvSpPr txBox="1"/>
          <p:nvPr/>
        </p:nvSpPr>
        <p:spPr>
          <a:xfrm>
            <a:off x="4940521" y="944511"/>
            <a:ext cx="150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DA: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38493B-08B9-514F-B3FE-9D2C14E5DF40}"/>
              </a:ext>
            </a:extLst>
          </p:cNvPr>
          <p:cNvSpPr txBox="1"/>
          <p:nvPr/>
        </p:nvSpPr>
        <p:spPr>
          <a:xfrm>
            <a:off x="4999375" y="2356453"/>
            <a:ext cx="150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DF: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B6AA10D-71FB-A14C-BB53-E4386A8C7B2D}"/>
              </a:ext>
            </a:extLst>
          </p:cNvPr>
          <p:cNvSpPr/>
          <p:nvPr/>
        </p:nvSpPr>
        <p:spPr>
          <a:xfrm>
            <a:off x="4012627" y="1025632"/>
            <a:ext cx="432048" cy="2538269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0FAF0F09-332C-6347-BC19-27C83BD9D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33" y="6310169"/>
            <a:ext cx="2639988" cy="529228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32060C56-8302-A545-B41D-74FAD4050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25" y="4162771"/>
            <a:ext cx="3541144" cy="26925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671A37-8E6A-8548-82F2-40EBF3517D08}"/>
              </a:ext>
            </a:extLst>
          </p:cNvPr>
          <p:cNvCxnSpPr/>
          <p:nvPr/>
        </p:nvCxnSpPr>
        <p:spPr>
          <a:xfrm>
            <a:off x="1835696" y="3933056"/>
            <a:ext cx="5760640" cy="0"/>
          </a:xfrm>
          <a:prstGeom prst="line">
            <a:avLst/>
          </a:prstGeom>
          <a:ln w="9525" cap="flat" cmpd="tri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FE8967-62C2-9745-BDBB-2B266EBD902F}"/>
                  </a:ext>
                </a:extLst>
              </p:cNvPr>
              <p:cNvSpPr txBox="1"/>
              <p:nvPr/>
            </p:nvSpPr>
            <p:spPr>
              <a:xfrm>
                <a:off x="-1" y="4103388"/>
                <a:ext cx="5508105" cy="1773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/>
                  <a:t>O</a:t>
                </a:r>
                <a:r>
                  <a:rPr lang="en-CN" dirty="0"/>
                  <a:t>wing to the emergence of non-zero gluon mass scale a process independent effective charge emerges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CN" dirty="0"/>
                  <a:t>Parameter free prediction</a:t>
                </a:r>
              </a:p>
              <a:p>
                <a:r>
                  <a:rPr lang="en-CN" dirty="0"/>
                  <a:t>     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/>
                  <a:t>defines a screening mass of</a:t>
                </a:r>
              </a:p>
              <a:p>
                <a:r>
                  <a:rPr lang="en-CN" dirty="0"/>
                  <a:t>     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=1.4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en-CN" b="1" dirty="0">
                    <a:solidFill>
                      <a:srgbClr val="FF0000"/>
                    </a:solidFill>
                  </a:rPr>
                  <a:t>=0.331(2)GeV</a:t>
                </a:r>
              </a:p>
              <a:p>
                <a:r>
                  <a:rPr lang="en-CN" b="1" dirty="0">
                    <a:solidFill>
                      <a:srgbClr val="FF0000"/>
                    </a:solidFill>
                  </a:rPr>
                  <a:t>      normalize DSEs at </a:t>
                </a:r>
                <a14:m>
                  <m:oMath xmlns:m="http://schemas.openxmlformats.org/officeDocument/2006/math">
                    <m:r>
                      <a:rPr lang="en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</m:oMath>
                </a14:m>
                <a:r>
                  <a:rPr lang="en-CN" b="1" dirty="0">
                    <a:solidFill>
                      <a:srgbClr val="FF0000"/>
                    </a:solidFill>
                  </a:rPr>
                  <a:t> by mass-independent scheme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FE8967-62C2-9745-BDBB-2B266EBD9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103388"/>
                <a:ext cx="5508105" cy="1773884"/>
              </a:xfrm>
              <a:prstGeom prst="rect">
                <a:avLst/>
              </a:prstGeom>
              <a:blipFill>
                <a:blip r:embed="rId7"/>
                <a:stretch>
                  <a:fillRect l="-691" t="-709" r="-1613" b="-354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CE39F79-B056-614D-A25C-5D1249B95997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Light Front Wave Function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7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20image92351456">
            <a:extLst>
              <a:ext uri="{FF2B5EF4-FFF2-40B4-BE49-F238E27FC236}">
                <a16:creationId xmlns:a16="http://schemas.microsoft.com/office/drawing/2014/main" id="{96432115-E239-804E-8B9C-79222612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944511"/>
            <a:ext cx="4239463" cy="277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40D43F76-71FD-E04D-BC29-97A6730A6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29" y="1280726"/>
            <a:ext cx="3737353" cy="811474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5FB133DA-0750-E54B-8722-DD710DFB9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32" y="2831925"/>
            <a:ext cx="3737354" cy="811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E799C8-9594-DA4F-81E3-81FD7A518890}"/>
              </a:ext>
            </a:extLst>
          </p:cNvPr>
          <p:cNvSpPr txBox="1"/>
          <p:nvPr/>
        </p:nvSpPr>
        <p:spPr>
          <a:xfrm>
            <a:off x="4940521" y="944511"/>
            <a:ext cx="150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DA: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38493B-08B9-514F-B3FE-9D2C14E5DF40}"/>
              </a:ext>
            </a:extLst>
          </p:cNvPr>
          <p:cNvSpPr txBox="1"/>
          <p:nvPr/>
        </p:nvSpPr>
        <p:spPr>
          <a:xfrm>
            <a:off x="4999375" y="2356453"/>
            <a:ext cx="150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DF: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B6AA10D-71FB-A14C-BB53-E4386A8C7B2D}"/>
              </a:ext>
            </a:extLst>
          </p:cNvPr>
          <p:cNvSpPr/>
          <p:nvPr/>
        </p:nvSpPr>
        <p:spPr>
          <a:xfrm>
            <a:off x="4012627" y="1025632"/>
            <a:ext cx="432048" cy="2538269"/>
          </a:xfrm>
          <a:prstGeom prst="lef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671A37-8E6A-8548-82F2-40EBF3517D08}"/>
              </a:ext>
            </a:extLst>
          </p:cNvPr>
          <p:cNvCxnSpPr/>
          <p:nvPr/>
        </p:nvCxnSpPr>
        <p:spPr>
          <a:xfrm>
            <a:off x="1835696" y="3933056"/>
            <a:ext cx="5760640" cy="0"/>
          </a:xfrm>
          <a:prstGeom prst="line">
            <a:avLst/>
          </a:prstGeom>
          <a:ln w="9525" cap="flat" cmpd="tri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9BC9C9C-C363-3046-B88A-381BC50F9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75" y="4569233"/>
            <a:ext cx="5257800" cy="66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992080-650A-054E-AFF3-A39BCA5B676B}"/>
              </a:ext>
            </a:extLst>
          </p:cNvPr>
          <p:cNvSpPr txBox="1"/>
          <p:nvPr/>
        </p:nvSpPr>
        <p:spPr>
          <a:xfrm>
            <a:off x="323528" y="414908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7030A0"/>
                </a:solidFill>
              </a:rPr>
              <a:t>Factorized</a:t>
            </a:r>
            <a:r>
              <a:rPr lang="en-CN" dirty="0"/>
              <a:t> Approximation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3ECE29-FD1E-F74D-AD92-9E68F6CA6199}"/>
              </a:ext>
            </a:extLst>
          </p:cNvPr>
          <p:cNvSpPr txBox="1"/>
          <p:nvPr/>
        </p:nvSpPr>
        <p:spPr>
          <a:xfrm>
            <a:off x="323528" y="529191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at hadronic scale, not valid on larger scale</a:t>
            </a:r>
          </a:p>
          <a:p>
            <a:r>
              <a:rPr lang="en-US" dirty="0">
                <a:solidFill>
                  <a:srgbClr val="7030A0"/>
                </a:solidFill>
              </a:rPr>
              <a:t>Integrated quantities, not detail of LFWF</a:t>
            </a:r>
            <a:endParaRPr lang="en-C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81FC7-3AA6-E74C-B170-1D9FA12DE4DD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Light Front Wave Function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80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F6B70A5-2EAF-A64D-8F88-46AF0B645E8F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NG’s DA(absence of Higgs)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1BE2B5-5148-144A-89F5-A03018F9FCE8}"/>
              </a:ext>
            </a:extLst>
          </p:cNvPr>
          <p:cNvSpPr txBox="1">
            <a:spLocks/>
          </p:cNvSpPr>
          <p:nvPr/>
        </p:nvSpPr>
        <p:spPr>
          <a:xfrm>
            <a:off x="457200" y="20121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Higgs Boson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CC8D6C0-EEFE-CF4F-B9F9-4BCBAB945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9" y="1376364"/>
            <a:ext cx="6250019" cy="428488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DE7928-1D2A-BE4D-BD24-B4353580B53F}"/>
              </a:ext>
            </a:extLst>
          </p:cNvPr>
          <p:cNvCxnSpPr>
            <a:cxnSpLocks/>
          </p:cNvCxnSpPr>
          <p:nvPr/>
        </p:nvCxnSpPr>
        <p:spPr>
          <a:xfrm flipV="1">
            <a:off x="1547664" y="3597605"/>
            <a:ext cx="4104456" cy="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16F5B2-5149-FA42-A522-394540B23F0B}"/>
              </a:ext>
            </a:extLst>
          </p:cNvPr>
          <p:cNvSpPr txBox="1"/>
          <p:nvPr/>
        </p:nvSpPr>
        <p:spPr>
          <a:xfrm>
            <a:off x="2411760" y="369336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EHM-induced broadening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E98564-37FB-5846-9116-23515C89D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868" y="48996"/>
            <a:ext cx="908407" cy="890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4D191C-B17E-4E49-A195-E352044A3A69}"/>
                  </a:ext>
                </a:extLst>
              </p:cNvPr>
              <p:cNvSpPr txBox="1"/>
              <p:nvPr/>
            </p:nvSpPr>
            <p:spPr>
              <a:xfrm>
                <a:off x="6399758" y="1344216"/>
                <a:ext cx="2744242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Asymptotic profile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following these </a:t>
                </a:r>
                <a:r>
                  <a:rPr lang="en-US" altLang="zh-CN" dirty="0"/>
                  <a:t>40</a:t>
                </a:r>
                <a:r>
                  <a:rPr lang="en-CN" dirty="0"/>
                  <a:t> years of effort, continuum phenomenology and theory agree that the pion’s DA at hadronic scale is a </a:t>
                </a:r>
                <a:r>
                  <a:rPr lang="en-CN" dirty="0">
                    <a:solidFill>
                      <a:srgbClr val="7030A0"/>
                    </a:solidFill>
                  </a:rPr>
                  <a:t>BROAD, CONCAVE function</a:t>
                </a:r>
                <a:r>
                  <a:rPr lang="en-CN" dirty="0"/>
                  <a:t>, possessing greater support in the neighbourhood of its endpoints.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Endpoint behavior lesson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4D191C-B17E-4E49-A195-E352044A3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758" y="1344216"/>
                <a:ext cx="2744242" cy="4247317"/>
              </a:xfrm>
              <a:prstGeom prst="rect">
                <a:avLst/>
              </a:prstGeom>
              <a:blipFill>
                <a:blip r:embed="rId4"/>
                <a:stretch>
                  <a:fillRect l="-1852" t="-597" r="-2315" b="-119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0DF470D-A050-E045-8C76-8ECB3F7DD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32" y="5834029"/>
            <a:ext cx="4507086" cy="331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F05409-AEDA-364B-BC95-1A75F5F2B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32" y="6286406"/>
            <a:ext cx="4344132" cy="286592"/>
          </a:xfrm>
          <a:prstGeom prst="rect">
            <a:avLst/>
          </a:prstGeom>
        </p:spPr>
      </p:pic>
      <p:sp>
        <p:nvSpPr>
          <p:cNvPr id="13" name="Curved Right Arrow 12">
            <a:extLst>
              <a:ext uri="{FF2B5EF4-FFF2-40B4-BE49-F238E27FC236}">
                <a16:creationId xmlns:a16="http://schemas.microsoft.com/office/drawing/2014/main" id="{7A26D691-2F9C-114F-814B-AE3E068030C7}"/>
              </a:ext>
            </a:extLst>
          </p:cNvPr>
          <p:cNvSpPr/>
          <p:nvPr/>
        </p:nvSpPr>
        <p:spPr>
          <a:xfrm>
            <a:off x="4211960" y="5949280"/>
            <a:ext cx="189735" cy="50405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26A35-7802-444A-8998-A5534B5EF371}"/>
              </a:ext>
            </a:extLst>
          </p:cNvPr>
          <p:cNvSpPr txBox="1"/>
          <p:nvPr/>
        </p:nvSpPr>
        <p:spPr>
          <a:xfrm>
            <a:off x="2555776" y="6022087"/>
            <a:ext cx="184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Y2013-&gt;Y2020</a:t>
            </a:r>
          </a:p>
        </p:txBody>
      </p:sp>
    </p:spTree>
    <p:extLst>
      <p:ext uri="{BB962C8B-B14F-4D97-AF65-F5344CB8AC3E}">
        <p14:creationId xmlns:p14="http://schemas.microsoft.com/office/powerpoint/2010/main" val="408434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5C3AB5-4C22-DA48-BE0E-09B7EADC5359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NG’s DA (presence of Higgs)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F8FB55-9900-7149-8CD3-6CC5CF34E9B2}"/>
              </a:ext>
            </a:extLst>
          </p:cNvPr>
          <p:cNvSpPr txBox="1">
            <a:spLocks/>
          </p:cNvSpPr>
          <p:nvPr/>
        </p:nvSpPr>
        <p:spPr>
          <a:xfrm>
            <a:off x="457200" y="20121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Higgs Boson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01F44E-36D8-7B42-AB37-706068919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0"/>
            <a:ext cx="1307976" cy="980982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B8B2182-7260-2847-BD79-9C743B12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716"/>
            <a:ext cx="9144000" cy="3027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E63DA1-611E-A44E-9B39-F66792E48619}"/>
              </a:ext>
            </a:extLst>
          </p:cNvPr>
          <p:cNvSpPr txBox="1"/>
          <p:nvPr/>
        </p:nvSpPr>
        <p:spPr>
          <a:xfrm>
            <a:off x="142844" y="3933056"/>
            <a:ext cx="8893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Question: when does the Higgs mechanism begin to influence mass generation (pion…eta_c)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solidFill>
                  <a:srgbClr val="7030A0"/>
                </a:solidFill>
              </a:rPr>
              <a:t>A critical current quark mass </a:t>
            </a:r>
            <a:r>
              <a:rPr lang="en-CN" dirty="0"/>
              <a:t>lies in the neighbourhood of the </a:t>
            </a:r>
            <a:r>
              <a:rPr lang="en-CN" dirty="0">
                <a:solidFill>
                  <a:srgbClr val="7030A0"/>
                </a:solidFill>
              </a:rPr>
              <a:t>s-quark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lQCD calculation(R. Zhang, </a:t>
            </a:r>
            <a:r>
              <a:rPr lang="en-CN" i="1" dirty="0"/>
              <a:t>et al</a:t>
            </a:r>
            <a:r>
              <a:rPr lang="en-CN" dirty="0"/>
              <a:t>, PRD102(2020)094519) and continuum analyses in QCD agree upon the existence of such critical current mass(ps boundsate mass 0.69GeV both)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solidFill>
                  <a:srgbClr val="7030A0"/>
                </a:solidFill>
              </a:rPr>
              <a:t>For a DA very similar to Asymptotic one, EHM and Higgs-boson couplings are playing a roughly equal role in forming the wave function</a:t>
            </a:r>
          </a:p>
        </p:txBody>
      </p:sp>
    </p:spTree>
    <p:extLst>
      <p:ext uri="{BB962C8B-B14F-4D97-AF65-F5344CB8AC3E}">
        <p14:creationId xmlns:p14="http://schemas.microsoft.com/office/powerpoint/2010/main" val="1409492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5DBE37DB-1098-EC40-8549-660AF906C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268760"/>
            <a:ext cx="6045200" cy="4102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6B70A5-2EAF-A64D-8F88-46AF0B645E8F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Kaon’s DA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D3452-3392-F649-A744-10634334BC28}"/>
              </a:ext>
            </a:extLst>
          </p:cNvPr>
          <p:cNvSpPr txBox="1"/>
          <p:nvPr/>
        </p:nvSpPr>
        <p:spPr>
          <a:xfrm>
            <a:off x="5940152" y="1412776"/>
            <a:ext cx="33843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CN" dirty="0"/>
              <a:t>lavor asymmetry</a:t>
            </a:r>
          </a:p>
          <a:p>
            <a:endParaRPr lang="en-CN" dirty="0"/>
          </a:p>
          <a:p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CN" dirty="0"/>
              <a:t>eak shifted to x=0.4</a:t>
            </a:r>
          </a:p>
          <a:p>
            <a:r>
              <a:rPr lang="en-CN" dirty="0"/>
              <a:t>          20% to the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Higgs-boson modulation of EHM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</a:t>
            </a:r>
            <a:r>
              <a:rPr lang="en-CN" dirty="0"/>
              <a:t>ith increasing current mass</a:t>
            </a:r>
          </a:p>
          <a:p>
            <a:r>
              <a:rPr lang="en-US" dirty="0"/>
              <a:t>of the heavier quark the</a:t>
            </a:r>
          </a:p>
          <a:p>
            <a:r>
              <a:rPr lang="en-US" dirty="0"/>
              <a:t>distortion of this DA becomes more pronounced and its peak location moves toward x=0.</a:t>
            </a:r>
          </a:p>
          <a:p>
            <a:endParaRPr lang="en-C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47EC94-847E-AC46-BD3A-3031476D6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23" y="1811561"/>
            <a:ext cx="2482033" cy="284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0983E3-BC07-8A44-8082-D87C992CE677}"/>
                  </a:ext>
                </a:extLst>
              </p:cNvPr>
              <p:cNvSpPr txBox="1"/>
              <p:nvPr/>
            </p:nvSpPr>
            <p:spPr>
              <a:xfrm>
                <a:off x="2555776" y="260648"/>
                <a:ext cx="2880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CN" i="1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u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0983E3-BC07-8A44-8082-D87C992CE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60648"/>
                <a:ext cx="288032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F0C0A9F-8E42-C149-9C71-36CE39DB7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769645"/>
            <a:ext cx="6045201" cy="40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8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32" y="179348"/>
            <a:ext cx="6513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Measurement of the π</a:t>
            </a:r>
            <a:r>
              <a:rPr lang="en-US" b="1" baseline="30000" dirty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 Form Factor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908720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At low Q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, Fπ can be measured directly via high energy elastic π</a:t>
            </a:r>
            <a:r>
              <a:rPr lang="en-US" baseline="30000" dirty="0"/>
              <a:t>+</a:t>
            </a:r>
            <a:r>
              <a:rPr lang="en-US" dirty="0"/>
              <a:t> scattering from the atomic electrons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624" y="184482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/>
              <a:t> CERN SPS used 300 </a:t>
            </a:r>
            <a:r>
              <a:rPr lang="en-US" sz="1600" dirty="0" err="1"/>
              <a:t>GeV</a:t>
            </a:r>
            <a:r>
              <a:rPr lang="en-US" sz="1600" dirty="0"/>
              <a:t> </a:t>
            </a:r>
            <a:r>
              <a:rPr lang="en-US" sz="1600" dirty="0" err="1"/>
              <a:t>pions</a:t>
            </a:r>
            <a:r>
              <a:rPr lang="en-US" sz="1600" dirty="0"/>
              <a:t> to measure form factor up to Q</a:t>
            </a:r>
            <a:r>
              <a:rPr lang="en-US" sz="1600" baseline="30000" dirty="0"/>
              <a:t>2</a:t>
            </a:r>
            <a:r>
              <a:rPr lang="en-US" sz="1600" dirty="0"/>
              <a:t>=0.25GeV</a:t>
            </a:r>
            <a:r>
              <a:rPr lang="en-US" sz="1600" baseline="30000" dirty="0"/>
              <a:t>2</a:t>
            </a:r>
            <a:endParaRPr lang="en-US" sz="1600" dirty="0"/>
          </a:p>
          <a:p>
            <a:r>
              <a:rPr lang="en-US" sz="1600" dirty="0"/>
              <a:t>     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Amedolia</a:t>
            </a:r>
            <a:r>
              <a:rPr lang="en-US" sz="1200" dirty="0">
                <a:solidFill>
                  <a:srgbClr val="0000FF"/>
                </a:solidFill>
              </a:rPr>
              <a:t> et al, NPB277, 168 (1986)) 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These data used to constrain the pion charge radius: rπ=0.657±0.012 </a:t>
            </a:r>
            <a:r>
              <a:rPr lang="en-US" sz="1600" dirty="0" err="1"/>
              <a:t>fm</a:t>
            </a:r>
            <a:r>
              <a:rPr lang="en-US" sz="1600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980727"/>
            <a:ext cx="2781424" cy="19965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3356992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At larger Q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, Fπ must be measured indirectly using the “pion cloud” of the proton in exclusive pion </a:t>
            </a:r>
            <a:r>
              <a:rPr lang="en-US" dirty="0" err="1"/>
              <a:t>electroproduction</a:t>
            </a:r>
            <a:r>
              <a:rPr lang="en-US" dirty="0"/>
              <a:t>: p(e, e’ π</a:t>
            </a:r>
            <a:r>
              <a:rPr lang="en-US" baseline="30000" dirty="0"/>
              <a:t>+</a:t>
            </a:r>
            <a:r>
              <a:rPr lang="en-US" dirty="0"/>
              <a:t>)n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87624" y="412178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/>
              <a:t> at small </a:t>
            </a:r>
            <a:r>
              <a:rPr lang="mr-IN" sz="1600" dirty="0"/>
              <a:t>–</a:t>
            </a:r>
            <a:r>
              <a:rPr lang="en-US" sz="1600" dirty="0"/>
              <a:t>t, the pion pole process dominates the longitudinal cross section, </a:t>
            </a:r>
            <a:r>
              <a:rPr lang="en-US" sz="1600" dirty="0" err="1"/>
              <a:t>σ</a:t>
            </a:r>
            <a:r>
              <a:rPr lang="en-US" sz="1600" baseline="-25000" dirty="0" err="1"/>
              <a:t>L</a:t>
            </a:r>
            <a:endParaRPr lang="en-US" sz="1600" dirty="0"/>
          </a:p>
          <a:p>
            <a:r>
              <a:rPr lang="en-US" sz="1600" dirty="0"/>
              <a:t>     </a:t>
            </a:r>
            <a:r>
              <a:rPr lang="en-US" sz="1200" dirty="0">
                <a:solidFill>
                  <a:srgbClr val="0000FF"/>
                </a:solidFill>
              </a:rPr>
              <a:t>(L. </a:t>
            </a:r>
            <a:r>
              <a:rPr lang="en-US" sz="1200" dirty="0" err="1">
                <a:solidFill>
                  <a:srgbClr val="0000FF"/>
                </a:solidFill>
              </a:rPr>
              <a:t>Favart</a:t>
            </a:r>
            <a:r>
              <a:rPr lang="en-US" sz="1200" dirty="0">
                <a:solidFill>
                  <a:srgbClr val="0000FF"/>
                </a:solidFill>
              </a:rPr>
              <a:t>, et al, Eur. Phys. J. A 52 (2016) 158) 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In the Born term model, Fπ appears as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5301208"/>
            <a:ext cx="26543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645024"/>
            <a:ext cx="2448272" cy="21299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03440" y="571409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Sullivan process, in which a nucleon’s pion cloud is used to provide access to the pion’s elastic form factor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9672" y="6165304"/>
            <a:ext cx="75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Experimental studies over the last decade have given confidence in the </a:t>
            </a:r>
            <a:r>
              <a:rPr lang="en-US" dirty="0" err="1">
                <a:solidFill>
                  <a:srgbClr val="660066"/>
                </a:solidFill>
              </a:rPr>
              <a:t>electroproduction</a:t>
            </a:r>
            <a:r>
              <a:rPr lang="en-US" dirty="0">
                <a:solidFill>
                  <a:srgbClr val="660066"/>
                </a:solidFill>
              </a:rPr>
              <a:t> method yielding the physical pion form factor</a:t>
            </a:r>
            <a:r>
              <a:rPr lang="en-US" dirty="0"/>
              <a:t>----</a:t>
            </a:r>
            <a:r>
              <a:rPr lang="en-US" dirty="0" err="1"/>
              <a:t>Tanja</a:t>
            </a:r>
            <a:r>
              <a:rPr lang="en-US" dirty="0"/>
              <a:t> Horn</a:t>
            </a:r>
          </a:p>
        </p:txBody>
      </p:sp>
    </p:spTree>
    <p:extLst>
      <p:ext uri="{BB962C8B-B14F-4D97-AF65-F5344CB8AC3E}">
        <p14:creationId xmlns:p14="http://schemas.microsoft.com/office/powerpoint/2010/main" val="2575160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EEF831-8D1D-BF44-B9CE-A2C741177358}"/>
              </a:ext>
            </a:extLst>
          </p:cNvPr>
          <p:cNvSpPr txBox="1"/>
          <p:nvPr/>
        </p:nvSpPr>
        <p:spPr>
          <a:xfrm>
            <a:off x="142844" y="142852"/>
            <a:ext cx="594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Elastic Electromagnetic Form Factors of Pion(EHM)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4696E6B-1909-2C44-9E54-483E5DF2F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94580"/>
            <a:ext cx="8100392" cy="2634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47D5C4-77EC-C34B-A78D-5744BAE1ABCF}"/>
                  </a:ext>
                </a:extLst>
              </p:cNvPr>
              <p:cNvSpPr txBox="1"/>
              <p:nvPr/>
            </p:nvSpPr>
            <p:spPr>
              <a:xfrm>
                <a:off x="142844" y="3573016"/>
                <a:ext cx="8893652" cy="2283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b="1" dirty="0"/>
                  <a:t>J</a:t>
                </a:r>
                <a:r>
                  <a:rPr lang="en-US" b="1" dirty="0"/>
                  <a:t>l</a:t>
                </a:r>
                <a:r>
                  <a:rPr lang="en-CN" b="1" dirty="0"/>
                  <a:t>ab pion data: </a:t>
                </a:r>
                <a:r>
                  <a:rPr lang="en-CN" dirty="0"/>
                  <a:t>Black line is DSE parameter-free prediction,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N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CN" b="1" dirty="0">
                    <a:solidFill>
                      <a:schemeClr val="accent5"/>
                    </a:solidFill>
                  </a:rPr>
                  <a:t>/datum=1.0</a:t>
                </a:r>
                <a:r>
                  <a:rPr lang="en-CN" dirty="0">
                    <a:solidFill>
                      <a:schemeClr val="accent5"/>
                    </a:solidFill>
                  </a:rPr>
                  <a:t>.</a:t>
                </a:r>
              </a:p>
              <a:p>
                <a:endParaRPr lang="en-CN" dirty="0"/>
              </a:p>
              <a:p>
                <a:r>
                  <a:rPr lang="en-CN" b="1" dirty="0"/>
                  <a:t>Scaling and scaling violations:</a:t>
                </a:r>
                <a:r>
                  <a:rPr lang="en-CN" dirty="0"/>
                  <a:t> a, DSEs tracks a monopole form factor until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N" b="1" dirty="0"/>
              </a:p>
              <a:p>
                <a:r>
                  <a:rPr lang="en-CN" dirty="0"/>
                  <a:t>                                                      b, Thereafter, scaling violation</a:t>
                </a:r>
              </a:p>
              <a:p>
                <a:r>
                  <a:rPr lang="en-CN" dirty="0"/>
                  <a:t>                                                      c, JLab12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N" dirty="0"/>
                  <a:t>, sufficient to validate this prediction</a:t>
                </a:r>
              </a:p>
              <a:p>
                <a:r>
                  <a:rPr lang="en-CN" sz="1600" dirty="0"/>
                  <a:t>(measurement will be the first too have uncovered QCD scaling violations in a hard exclusive process)</a:t>
                </a:r>
              </a:p>
              <a:p>
                <a:endParaRPr lang="en-CN" dirty="0"/>
              </a:p>
              <a:p>
                <a:r>
                  <a:rPr lang="en-CN" b="1" dirty="0"/>
                  <a:t>pQCD and Large Q</a:t>
                </a:r>
                <a:r>
                  <a:rPr lang="en-CN" b="1" baseline="30000" dirty="0"/>
                  <a:t>2</a:t>
                </a:r>
                <a:endParaRPr lang="en-CN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47D5C4-77EC-C34B-A78D-5744BAE1A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4" y="3573016"/>
                <a:ext cx="8893652" cy="2283767"/>
              </a:xfrm>
              <a:prstGeom prst="rect">
                <a:avLst/>
              </a:prstGeom>
              <a:blipFill>
                <a:blip r:embed="rId3"/>
                <a:stretch>
                  <a:fillRect l="-427" t="-552" b="-33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9928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B8A8A20-B0DC-284B-85E5-5DF3FB2B1399}"/>
              </a:ext>
            </a:extLst>
          </p:cNvPr>
          <p:cNvSpPr txBox="1"/>
          <p:nvPr/>
        </p:nvSpPr>
        <p:spPr>
          <a:xfrm>
            <a:off x="142844" y="142852"/>
            <a:ext cx="543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Elastic Electromagnetic Form Factors of Kaon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EF01F376-85DF-DC42-82FD-ED9E9A06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475213" cy="2737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A8B906-CECA-8249-BCC4-71A47DFC7ECB}"/>
                  </a:ext>
                </a:extLst>
              </p:cNvPr>
              <p:cNvSpPr txBox="1"/>
              <p:nvPr/>
            </p:nvSpPr>
            <p:spPr>
              <a:xfrm>
                <a:off x="0" y="3933056"/>
                <a:ext cx="9324528" cy="2350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Solid line: DSEs prediction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</a:t>
                </a:r>
                <a:r>
                  <a:rPr lang="en-CN" dirty="0"/>
                  <a:t>ashed turquoise curve within like coloured bands-lQCD result(PoS Lattice2018,298(2018))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</a:t>
                </a:r>
                <a:r>
                  <a:rPr lang="en-CN" dirty="0"/>
                  <a:t>otted olive curve within band-monople based on kaon charge radius</a:t>
                </a:r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dirty="0"/>
                  <a:t>C</a:t>
                </a:r>
                <a:r>
                  <a:rPr lang="en-CN" dirty="0"/>
                  <a:t>ontinuum and lattice results for charged Kaon form factor are almost identical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N" dirty="0"/>
                  <a:t>&lt;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N" dirty="0"/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CN" dirty="0"/>
                  <a:t>Neutral kaon has a nonzero charge form factor</a:t>
                </a:r>
              </a:p>
              <a:p>
                <a:r>
                  <a:rPr lang="en-CN" dirty="0"/>
                  <a:t>     DSEs: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p>
                          <m:sSupPr>
                            <m:ctrlPr>
                              <a:rPr lang="en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(0.21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N" dirty="0"/>
                  <a:t> ; experiment: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p>
                          <m:sSupPr>
                            <m:ctrlPr>
                              <a:rPr lang="en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(0.2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±0.08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N" dirty="0"/>
                  <a:t>;lattice: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p>
                          <m:sSupPr>
                            <m:ctrlPr>
                              <a:rPr lang="en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(0.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N" dirty="0"/>
              </a:p>
              <a:p>
                <a:r>
                  <a:rPr lang="en-CN" dirty="0"/>
                  <a:t>     For neutral kaon the momentum dependence is similar and IQCD result is a roughly uniform two-thirds of the size of the continuum prediction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A8B906-CECA-8249-BCC4-71A47DFC7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33056"/>
                <a:ext cx="9324528" cy="2350708"/>
              </a:xfrm>
              <a:prstGeom prst="rect">
                <a:avLst/>
              </a:prstGeom>
              <a:blipFill>
                <a:blip r:embed="rId3"/>
                <a:stretch>
                  <a:fillRect l="-409" t="-1075" b="-268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929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B8A8A20-B0DC-284B-85E5-5DF3FB2B1399}"/>
              </a:ext>
            </a:extLst>
          </p:cNvPr>
          <p:cNvSpPr txBox="1"/>
          <p:nvPr/>
        </p:nvSpPr>
        <p:spPr>
          <a:xfrm>
            <a:off x="142844" y="142852"/>
            <a:ext cx="543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Elastic Electromagnetic Form Factors of Kaon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CFAF5C7-77CF-FB41-82E1-EE41A0EE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92553"/>
            <a:ext cx="4226713" cy="289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E5BCE-D4DF-754B-93A5-83282CE1C15A}"/>
              </a:ext>
            </a:extLst>
          </p:cNvPr>
          <p:cNvSpPr txBox="1"/>
          <p:nvPr/>
        </p:nvSpPr>
        <p:spPr>
          <a:xfrm>
            <a:off x="5918393" y="1772816"/>
            <a:ext cx="369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7030A0"/>
                </a:solidFill>
              </a:rPr>
              <a:t>Falvor separation</a:t>
            </a:r>
          </a:p>
          <a:p>
            <a:r>
              <a:rPr lang="en-CN" dirty="0"/>
              <a:t>Factored out the electric charges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127B32-3FB0-354D-9A8B-416D8ACEFE66}"/>
                  </a:ext>
                </a:extLst>
              </p:cNvPr>
              <p:cNvSpPr txBox="1"/>
              <p:nvPr/>
            </p:nvSpPr>
            <p:spPr>
              <a:xfrm>
                <a:off x="359532" y="3794710"/>
                <a:ext cx="8424936" cy="1768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The ratio is unity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N" dirty="0"/>
                  <a:t>=0, owing to current conservation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pQCD predicts Unity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Between these limits, a peak value of roughly 1.5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1.4</m:t>
                    </m:r>
                  </m:oMath>
                </a14:m>
                <a:r>
                  <a:rPr lang="en-US" dirty="0"/>
                  <a:t>), </a:t>
                </a:r>
                <a:r>
                  <a:rPr lang="en-CN" dirty="0"/>
                  <a:t>Typical for Higgs-boson modulation of EHM.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The derivation from unity must remain significant on a very large part of the domain.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127B32-3FB0-354D-9A8B-416D8ACEF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3794710"/>
                <a:ext cx="8424936" cy="1768433"/>
              </a:xfrm>
              <a:prstGeom prst="rect">
                <a:avLst/>
              </a:prstGeom>
              <a:blipFill>
                <a:blip r:embed="rId3"/>
                <a:stretch>
                  <a:fillRect l="-301" t="-1429" r="-602" b="-142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5820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32" y="179348"/>
            <a:ext cx="6513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Bound state and quantum field theory</a:t>
            </a:r>
          </a:p>
        </p:txBody>
      </p:sp>
      <p:pic>
        <p:nvPicPr>
          <p:cNvPr id="11" name="Picture 10" descr="ProtonInter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908720"/>
            <a:ext cx="1632971" cy="16137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2492896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85" y="836712"/>
            <a:ext cx="2694947" cy="161696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139952" y="1052736"/>
            <a:ext cx="8640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1600" y="2484184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</a:t>
            </a:r>
            <a:r>
              <a:rPr lang="en-US" altLang="zh-CN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</a:t>
            </a:r>
            <a:r>
              <a:rPr lang="en-US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3573016"/>
            <a:ext cx="30243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theory Successful: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Nonrelativistic quantum mechanics to handle bound state;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Perturbation theory to handle relativistic effects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57301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theory not Successful yet: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Growth of the running coupling constant in the infrared region;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Confinement</a:t>
            </a:r>
            <a:r>
              <a:rPr lang="en-US" dirty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Dynamical Chiral Symmetry Breaking</a:t>
            </a:r>
            <a:r>
              <a:rPr lang="en-US" dirty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Possible nontrivial vacuum structure in hadron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7864" y="980728"/>
            <a:ext cx="30243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Trace anomaly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All </a:t>
            </a:r>
            <a:r>
              <a:rPr lang="en-US" dirty="0" err="1">
                <a:solidFill>
                  <a:srgbClr val="0000FF"/>
                </a:solidFill>
              </a:rPr>
              <a:t>renormalisable</a:t>
            </a:r>
            <a:r>
              <a:rPr lang="en-US" dirty="0">
                <a:solidFill>
                  <a:srgbClr val="0000FF"/>
                </a:solidFill>
              </a:rPr>
              <a:t> four-dimensional theories possess a trace anomaly;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The size of the trace anomaly in QED must be great deal smaller than that in QCD.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F3AFC7-F161-D548-9651-8615ADFBD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00" y="127648"/>
            <a:ext cx="2552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63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Pion’s DF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2CC29A7C-90E1-0B44-9E9D-473CEB75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12776"/>
            <a:ext cx="5613400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11E01B-0870-3549-9DE1-25AA48B7DB3D}"/>
              </a:ext>
            </a:extLst>
          </p:cNvPr>
          <p:cNvSpPr txBox="1"/>
          <p:nvPr/>
        </p:nvSpPr>
        <p:spPr>
          <a:xfrm>
            <a:off x="0" y="917863"/>
            <a:ext cx="39604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1989</a:t>
            </a:r>
            <a:r>
              <a:rPr lang="mr-IN" sz="1600" dirty="0">
                <a:solidFill>
                  <a:srgbClr val="0000FF"/>
                </a:solidFill>
                <a:latin typeface="Arial"/>
                <a:cs typeface="Arial"/>
              </a:rPr>
              <a:t>…Conway et al. Phys. Rev.D 39 (1989) 92</a:t>
            </a:r>
          </a:p>
          <a:p>
            <a:r>
              <a:rPr lang="mr-IN" sz="1400" dirty="0">
                <a:latin typeface="Arial"/>
                <a:cs typeface="Arial"/>
              </a:rPr>
              <a:t>        Leading-order analysis of Drell-Yan data</a:t>
            </a:r>
          </a:p>
          <a:p>
            <a:pPr marL="285750" indent="-285750">
              <a:buFont typeface="Arial"/>
              <a:buChar char="•"/>
            </a:pPr>
            <a:endParaRPr lang="mr-IN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2000</a:t>
            </a:r>
            <a:r>
              <a:rPr lang="mr-IN" sz="1600" dirty="0">
                <a:solidFill>
                  <a:srgbClr val="0000FF"/>
                </a:solidFill>
                <a:latin typeface="Arial"/>
                <a:cs typeface="Arial"/>
              </a:rPr>
              <a:t>…Hecht et al. Phys. Rev.C 63 </a:t>
            </a:r>
            <a:r>
              <a:rPr lang="en-US" altLang="zh-CN" sz="1600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mr-IN" sz="1600" dirty="0">
                <a:solidFill>
                  <a:srgbClr val="0000FF"/>
                </a:solidFill>
                <a:latin typeface="Arial"/>
                <a:cs typeface="Arial"/>
              </a:rPr>
              <a:t>2001)025213</a:t>
            </a:r>
          </a:p>
          <a:p>
            <a:r>
              <a:rPr lang="mr-IN" sz="1400" dirty="0">
                <a:latin typeface="Arial"/>
                <a:cs typeface="Arial"/>
              </a:rPr>
              <a:t>        QCD connected model calculation</a:t>
            </a:r>
          </a:p>
          <a:p>
            <a:pPr marL="285750" indent="-285750">
              <a:buFont typeface="Arial"/>
              <a:buChar char="•"/>
            </a:pPr>
            <a:endParaRPr lang="mr-IN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mr-IN" sz="1600" dirty="0">
                <a:solidFill>
                  <a:srgbClr val="0000FF"/>
                </a:solidFill>
                <a:latin typeface="Arial"/>
                <a:cs typeface="Arial"/>
              </a:rPr>
              <a:t>2010...Aicher et al. Phys. Rev. Lett.105 (2010) 252003</a:t>
            </a:r>
          </a:p>
          <a:p>
            <a:r>
              <a:rPr lang="mr-IN" sz="1400" dirty="0">
                <a:latin typeface="Arial"/>
                <a:cs typeface="Arial"/>
              </a:rPr>
              <a:t>         Consistent next-to-leading order anaylsis</a:t>
            </a:r>
          </a:p>
          <a:p>
            <a:pPr marL="285750" indent="-285750">
              <a:buFont typeface="Arial"/>
              <a:buChar char="•"/>
            </a:pPr>
            <a:endParaRPr lang="mr-IN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mr-IN" sz="1600" dirty="0">
                <a:solidFill>
                  <a:srgbClr val="0000FF"/>
                </a:solidFill>
                <a:latin typeface="Arial"/>
                <a:cs typeface="Arial"/>
              </a:rPr>
              <a:t>2019/04...Ding, et al.</a:t>
            </a:r>
          </a:p>
          <a:p>
            <a:r>
              <a:rPr lang="mr-IN" sz="1400" dirty="0">
                <a:latin typeface="Arial"/>
                <a:cs typeface="Arial"/>
              </a:rPr>
              <a:t>         Continuum QCD prediction</a:t>
            </a:r>
          </a:p>
          <a:p>
            <a:pPr marL="285750" indent="-285750">
              <a:buFont typeface="Arial"/>
              <a:buChar char="•"/>
            </a:pPr>
            <a:endParaRPr lang="mr-IN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mr-IN" sz="1600" dirty="0">
                <a:solidFill>
                  <a:srgbClr val="0000FF"/>
                </a:solidFill>
                <a:latin typeface="Arial"/>
                <a:cs typeface="Arial"/>
              </a:rPr>
              <a:t>2019/01...Sufian, et al.</a:t>
            </a:r>
          </a:p>
          <a:p>
            <a:r>
              <a:rPr lang="mr-IN" sz="1400" dirty="0">
                <a:latin typeface="Arial"/>
                <a:cs typeface="Arial"/>
              </a:rPr>
              <a:t>         1st exploratory lattice-QCD calculation</a:t>
            </a:r>
          </a:p>
          <a:p>
            <a:r>
              <a:rPr lang="mr-IN" sz="1400" dirty="0">
                <a:latin typeface="Arial"/>
                <a:cs typeface="Arial"/>
              </a:rPr>
              <a:t>         Using lattice-calculated matrix element obtained through spatially separated current-current correlations in coordinate space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CB9FB-F756-2840-BD7C-49A3728A1132}"/>
              </a:ext>
            </a:extLst>
          </p:cNvPr>
          <p:cNvSpPr txBox="1"/>
          <p:nvPr/>
        </p:nvSpPr>
        <p:spPr>
          <a:xfrm>
            <a:off x="3530600" y="5733256"/>
            <a:ext cx="536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  <a:r>
              <a:rPr lang="en-CN" dirty="0"/>
              <a:t>pdate analyses: Chang, </a:t>
            </a:r>
            <a:r>
              <a:rPr lang="en-CN" i="1" dirty="0"/>
              <a:t>et al, CPC44(2020)114105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77933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2B7E70-8FB4-6E49-8283-8D735E0CD8ED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Kaon’s valence DF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68140A23-69A0-374B-A26D-A6EDE1699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591855"/>
            <a:ext cx="7596336" cy="2420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EB143-9EA8-6A48-8386-D4E37A357C49}"/>
              </a:ext>
            </a:extLst>
          </p:cNvPr>
          <p:cNvSpPr txBox="1"/>
          <p:nvPr/>
        </p:nvSpPr>
        <p:spPr>
          <a:xfrm>
            <a:off x="5399584" y="638132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IQCD: H-W Lin, etal, arXiv:2003.14128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0440E1F-41FD-1C45-ABCE-416157C6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927"/>
            <a:ext cx="4161633" cy="1541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D61843-B923-9746-8175-0A25726330D7}"/>
                  </a:ext>
                </a:extLst>
              </p:cNvPr>
              <p:cNvSpPr txBox="1"/>
              <p:nvPr/>
            </p:nvSpPr>
            <p:spPr>
              <a:xfrm>
                <a:off x="4283968" y="3276141"/>
                <a:ext cx="4680520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/>
                  <a:t>lQCD is significantly harder than the continuum result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𝑙𝑎𝑡𝑡𝑖𝑐𝑒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𝐷𝐹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𝑏𝑒h𝑎𝑣𝑒𝑠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(1−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1.13(16)</m:t>
                        </m:r>
                      </m:sup>
                    </m:s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D61843-B923-9746-8175-0A2572633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3276141"/>
                <a:ext cx="4680520" cy="946991"/>
              </a:xfrm>
              <a:prstGeom prst="rect">
                <a:avLst/>
              </a:prstGeom>
              <a:blipFill>
                <a:blip r:embed="rId5"/>
                <a:stretch>
                  <a:fillRect l="-541" t="-2632" b="-3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1C7C06-E7EE-8841-BEBC-ADC1EAB29471}"/>
              </a:ext>
            </a:extLst>
          </p:cNvPr>
          <p:cNvSpPr txBox="1"/>
          <p:nvPr/>
        </p:nvSpPr>
        <p:spPr>
          <a:xfrm>
            <a:off x="395536" y="472514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Higgs-modulation of EHM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8F0D8E-F520-304C-BF6D-8C3C78B08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51" y="4769359"/>
            <a:ext cx="2482033" cy="284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C01F4-D1A5-3B44-8725-A222B6A407BC}"/>
                  </a:ext>
                </a:extLst>
              </p:cNvPr>
              <p:cNvSpPr txBox="1"/>
              <p:nvPr/>
            </p:nvSpPr>
            <p:spPr>
              <a:xfrm>
                <a:off x="2320278" y="5100902"/>
                <a:ext cx="6049890" cy="56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DSE: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=1.18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dirty="0"/>
                  <a:t>   </a:t>
                </a:r>
                <a:r>
                  <a:rPr lang="en-US" dirty="0"/>
                  <a:t>vs.    </a:t>
                </a:r>
                <a:r>
                  <a:rPr lang="en-US" dirty="0" err="1"/>
                  <a:t>lQCD</a:t>
                </a:r>
                <a:r>
                  <a:rPr lang="en-US" dirty="0"/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=1.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8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d>
                  </m:oMath>
                </a14:m>
                <a:r>
                  <a:rPr lang="en-US" dirty="0"/>
                  <a:t>    </a:t>
                </a:r>
                <a:endParaRPr lang="en-CN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C01F4-D1A5-3B44-8725-A222B6A40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278" y="5100902"/>
                <a:ext cx="6049890" cy="560346"/>
              </a:xfrm>
              <a:prstGeom prst="rect">
                <a:avLst/>
              </a:prstGeom>
              <a:blipFill>
                <a:blip r:embed="rId7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A2B5E0E-730B-9A49-9B23-DCD31137C3F9}"/>
              </a:ext>
            </a:extLst>
          </p:cNvPr>
          <p:cNvSpPr txBox="1"/>
          <p:nvPr/>
        </p:nvSpPr>
        <p:spPr>
          <a:xfrm>
            <a:off x="411378" y="5562475"/>
            <a:ext cx="855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It may reasonably to anticipated that future refinements of lQCD setups, algorithms and analyses will move lattice and continuum DFs closer together</a:t>
            </a:r>
          </a:p>
        </p:txBody>
      </p:sp>
    </p:spTree>
    <p:extLst>
      <p:ext uri="{BB962C8B-B14F-4D97-AF65-F5344CB8AC3E}">
        <p14:creationId xmlns:p14="http://schemas.microsoft.com/office/powerpoint/2010/main" val="3843618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3575D1-CD1F-6446-ADA7-E189A6011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90" y="2603041"/>
            <a:ext cx="3787595" cy="2478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BD4C72-C2C8-9A4F-94DC-354B36C615C9}"/>
              </a:ext>
            </a:extLst>
          </p:cNvPr>
          <p:cNvSpPr txBox="1"/>
          <p:nvPr/>
        </p:nvSpPr>
        <p:spPr>
          <a:xfrm>
            <a:off x="142844" y="142852"/>
            <a:ext cx="673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Thanks for your attention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330E530-197B-C546-8A1A-7D999733C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51" y="692695"/>
            <a:ext cx="5240181" cy="317762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A307021-F535-F948-BF18-822652F1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51" y="40135"/>
            <a:ext cx="2286849" cy="130512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561A4BA-812C-8E45-886E-EB4C91B43F20}"/>
              </a:ext>
            </a:extLst>
          </p:cNvPr>
          <p:cNvCxnSpPr>
            <a:cxnSpLocks/>
          </p:cNvCxnSpPr>
          <p:nvPr/>
        </p:nvCxnSpPr>
        <p:spPr>
          <a:xfrm flipV="1">
            <a:off x="539552" y="1556792"/>
            <a:ext cx="0" cy="3888432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5FD55C-BB8C-C04B-943D-1957DF0AF03F}"/>
              </a:ext>
            </a:extLst>
          </p:cNvPr>
          <p:cNvCxnSpPr/>
          <p:nvPr/>
        </p:nvCxnSpPr>
        <p:spPr>
          <a:xfrm>
            <a:off x="539552" y="5445224"/>
            <a:ext cx="5184576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379B7A-F105-DF4E-A28A-0D3F876FA28F}"/>
              </a:ext>
            </a:extLst>
          </p:cNvPr>
          <p:cNvSpPr txBox="1"/>
          <p:nvPr/>
        </p:nvSpPr>
        <p:spPr>
          <a:xfrm>
            <a:off x="142844" y="1187459"/>
            <a:ext cx="68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lQCD</a:t>
            </a:r>
            <a:endParaRPr lang="en-CN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02F2D-3506-7243-BEA8-D4EEB88B5221}"/>
              </a:ext>
            </a:extLst>
          </p:cNvPr>
          <p:cNvSpPr txBox="1"/>
          <p:nvPr/>
        </p:nvSpPr>
        <p:spPr>
          <a:xfrm>
            <a:off x="5724128" y="5260558"/>
            <a:ext cx="68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DSEs</a:t>
            </a:r>
            <a:endParaRPr lang="en-CN" b="1" dirty="0"/>
          </a:p>
        </p:txBody>
      </p:sp>
    </p:spTree>
    <p:extLst>
      <p:ext uri="{BB962C8B-B14F-4D97-AF65-F5344CB8AC3E}">
        <p14:creationId xmlns:p14="http://schemas.microsoft.com/office/powerpoint/2010/main" val="859545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Mass budget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49" name="Picture 1" descr="page6image93273328">
            <a:extLst>
              <a:ext uri="{FF2B5EF4-FFF2-40B4-BE49-F238E27FC236}">
                <a16:creationId xmlns:a16="http://schemas.microsoft.com/office/drawing/2014/main" id="{7AC96448-19C6-B545-BF57-E8AD7E575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22" y="836712"/>
            <a:ext cx="2781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6image93272288">
            <a:extLst>
              <a:ext uri="{FF2B5EF4-FFF2-40B4-BE49-F238E27FC236}">
                <a16:creationId xmlns:a16="http://schemas.microsoft.com/office/drawing/2014/main" id="{20D1139F-6F8D-C64A-91E2-8B87B9E5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2" y="836712"/>
            <a:ext cx="2781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6image93258976">
            <a:extLst>
              <a:ext uri="{FF2B5EF4-FFF2-40B4-BE49-F238E27FC236}">
                <a16:creationId xmlns:a16="http://schemas.microsoft.com/office/drawing/2014/main" id="{20A885FF-0E74-634B-9E32-75F6D347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1" y="836712"/>
            <a:ext cx="2781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9BB174-C8A5-D744-914F-F5408BE9C3F7}"/>
              </a:ext>
            </a:extLst>
          </p:cNvPr>
          <p:cNvSpPr txBox="1"/>
          <p:nvPr/>
        </p:nvSpPr>
        <p:spPr>
          <a:xfrm>
            <a:off x="268841" y="2492896"/>
            <a:ext cx="8744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chiral limit mass: absence of Higgs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HB current mass:  Higgs-boson effects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EHM+HB feed back: interference between emergent hadronic mass and HB current mass</a:t>
            </a:r>
            <a:endParaRPr lang="en-CN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00734-EC78-2743-BFCB-1455A18CBEF9}"/>
              </a:ext>
            </a:extLst>
          </p:cNvPr>
          <p:cNvSpPr txBox="1"/>
          <p:nvPr/>
        </p:nvSpPr>
        <p:spPr>
          <a:xfrm>
            <a:off x="268840" y="3873822"/>
            <a:ext cx="8744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 very large fraction of the measured proton mass emerges as a consequence of the trace anomaly…by glue and the interactions between them;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Pion and Kaon masses are ZERO(NG mode associated with DCSB)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1F810-BA52-EA4E-8FC3-F47F5F97D95A}"/>
              </a:ext>
            </a:extLst>
          </p:cNvPr>
          <p:cNvSpPr/>
          <p:nvPr/>
        </p:nvSpPr>
        <p:spPr>
          <a:xfrm>
            <a:off x="-3545" y="3504490"/>
            <a:ext cx="3617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Absence of Higgs(in the chiral limit) </a:t>
            </a:r>
            <a:endParaRPr lang="en-CN" b="1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04416-3D0B-654A-8AB7-DDD921218A36}"/>
              </a:ext>
            </a:extLst>
          </p:cNvPr>
          <p:cNvSpPr txBox="1"/>
          <p:nvPr/>
        </p:nvSpPr>
        <p:spPr>
          <a:xfrm>
            <a:off x="268840" y="5150535"/>
            <a:ext cx="874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Sum of hadron’s valence-quark current masses……..0.01 </a:t>
            </a:r>
            <a:r>
              <a:rPr lang="en-US" dirty="0" err="1"/>
              <a:t>m</a:t>
            </a:r>
            <a:r>
              <a:rPr lang="en-US" baseline="-25000" dirty="0" err="1"/>
              <a:t>p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5BCC9E-4297-034C-BAB9-C62702078A50}"/>
              </a:ext>
            </a:extLst>
          </p:cNvPr>
          <p:cNvSpPr/>
          <p:nvPr/>
        </p:nvSpPr>
        <p:spPr>
          <a:xfrm>
            <a:off x="-3545" y="4781203"/>
            <a:ext cx="3245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Restoring Higgs boson couplings</a:t>
            </a:r>
            <a:endParaRPr lang="en-CN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02B8CB-797E-0E4C-B08B-F33854C452DA}"/>
              </a:ext>
            </a:extLst>
          </p:cNvPr>
          <p:cNvSpPr txBox="1"/>
          <p:nvPr/>
        </p:nvSpPr>
        <p:spPr>
          <a:xfrm>
            <a:off x="268840" y="5873250"/>
            <a:ext cx="874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5% for proton                             </a:t>
            </a:r>
            <a:r>
              <a:rPr lang="en-US" altLang="zh-CN" dirty="0"/>
              <a:t>80</a:t>
            </a:r>
            <a:r>
              <a:rPr lang="en-US" dirty="0"/>
              <a:t>% for kaon                         </a:t>
            </a:r>
            <a:r>
              <a:rPr lang="en-US" altLang="zh-CN" dirty="0"/>
              <a:t>95</a:t>
            </a:r>
            <a:r>
              <a:rPr lang="en-US" dirty="0"/>
              <a:t>% for pion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350CF1-E782-9A4B-A746-26848B750EC8}"/>
              </a:ext>
            </a:extLst>
          </p:cNvPr>
          <p:cNvSpPr/>
          <p:nvPr/>
        </p:nvSpPr>
        <p:spPr>
          <a:xfrm>
            <a:off x="-3545" y="5503918"/>
            <a:ext cx="4341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Interference………………quark condensates</a:t>
            </a:r>
            <a:r>
              <a:rPr lang="en-US" b="1" dirty="0">
                <a:solidFill>
                  <a:schemeClr val="accent6"/>
                </a:solidFill>
                <a:sym typeface="Wingdings" pitchFamily="2" charset="2"/>
              </a:rPr>
              <a:t></a:t>
            </a:r>
            <a:endParaRPr lang="en-CN" b="1" dirty="0">
              <a:solidFill>
                <a:schemeClr val="accent6"/>
              </a:solidFill>
            </a:endParaRPr>
          </a:p>
        </p:txBody>
      </p:sp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971964E7-CCC9-FA4B-998B-42641C302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" y="2639621"/>
            <a:ext cx="4121033" cy="3602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42D77-5AF3-F349-B0D4-7D5B45F66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01" y="3835897"/>
            <a:ext cx="4832994" cy="10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12091-EE54-9140-9104-8A724D7C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96" y="842802"/>
            <a:ext cx="3103277" cy="2265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F48F3-4CF3-8543-B70B-F4680A8A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191" y="842802"/>
            <a:ext cx="3603903" cy="2265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6E2E1-0BBA-CD4F-B9BB-8F1648F40D12}"/>
              </a:ext>
            </a:extLst>
          </p:cNvPr>
          <p:cNvSpPr txBox="1"/>
          <p:nvPr/>
        </p:nvSpPr>
        <p:spPr>
          <a:xfrm>
            <a:off x="323528" y="357301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“How does the mass of the proton arise?” will only explain one part of a great puzzle</a:t>
            </a:r>
          </a:p>
          <a:p>
            <a:r>
              <a:rPr lang="en-US" dirty="0"/>
              <a:t>      …s</a:t>
            </a:r>
            <a:r>
              <a:rPr lang="en-CN" dirty="0"/>
              <a:t>imultaneously clarify Pion and Kaon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Fact(Confinement): no gluon or quark has been seen to propagate over a length scale which exceeds the proton radius…influence of emergent mass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EEE27-284D-5347-BDDB-29855A2F7AA9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Mass puzzle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12091-EE54-9140-9104-8A724D7C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96" y="842802"/>
            <a:ext cx="3103277" cy="2265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F48F3-4CF3-8543-B70B-F4680A8A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191" y="842802"/>
            <a:ext cx="3603903" cy="2265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6E2E1-0BBA-CD4F-B9BB-8F1648F40D12}"/>
              </a:ext>
            </a:extLst>
          </p:cNvPr>
          <p:cNvSpPr txBox="1"/>
          <p:nvPr/>
        </p:nvSpPr>
        <p:spPr>
          <a:xfrm>
            <a:off x="323528" y="357301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“How does the mass of the proton arise?” will only explain one part of a great puzzle</a:t>
            </a:r>
          </a:p>
          <a:p>
            <a:r>
              <a:rPr lang="en-US" dirty="0"/>
              <a:t>      …s</a:t>
            </a:r>
            <a:r>
              <a:rPr lang="en-CN" dirty="0"/>
              <a:t>imultaneously clarify Pion and Kaon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Confinement: no gluon or quark has been seen to propagate over a length scale which exceeds the proton radius…influence of emergent mass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EEE27-284D-5347-BDDB-29855A2F7AA9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Mass puzzle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Radar chart&#10;&#10;Description automatically generated">
            <a:extLst>
              <a:ext uri="{FF2B5EF4-FFF2-40B4-BE49-F238E27FC236}">
                <a16:creationId xmlns:a16="http://schemas.microsoft.com/office/drawing/2014/main" id="{43189ABA-0589-8740-A698-AE1D250BB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9" y="3297812"/>
            <a:ext cx="3707904" cy="2593941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51F51D7-D8A3-9A47-A69C-BAA44684C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73" y="3297812"/>
            <a:ext cx="4837933" cy="25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59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12091-EE54-9140-9104-8A724D7C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96" y="842802"/>
            <a:ext cx="3103277" cy="2265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F48F3-4CF3-8543-B70B-F4680A8A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191" y="842802"/>
            <a:ext cx="3603903" cy="2265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6E2E1-0BBA-CD4F-B9BB-8F1648F40D12}"/>
              </a:ext>
            </a:extLst>
          </p:cNvPr>
          <p:cNvSpPr txBox="1"/>
          <p:nvPr/>
        </p:nvSpPr>
        <p:spPr>
          <a:xfrm>
            <a:off x="323528" y="3573016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“How does the mass of the proton arise?” will only explain one part of a great puzzle</a:t>
            </a:r>
          </a:p>
          <a:p>
            <a:r>
              <a:rPr lang="en-US" dirty="0"/>
              <a:t>      …s</a:t>
            </a:r>
            <a:r>
              <a:rPr lang="en-CN" dirty="0"/>
              <a:t>imultaneously clarify Pion and Kaon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Confinement: no gluon or quark has been seen to propagate over a length scale which exceeds the proton radius…influence of emergent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solidFill>
                  <a:srgbClr val="FF0000"/>
                </a:solidFill>
              </a:rPr>
              <a:t>In tackling these questions, opportunities are provided by studies of the properties of the SM’s (pseudo-) Nambu-Goldstone modes, viz. Pions and Kaons.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EEE27-284D-5347-BDDB-29855A2F7AA9}"/>
              </a:ext>
            </a:extLst>
          </p:cNvPr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Mass puzzle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FCCDE-36DE-EA43-B21F-7CFB8592D07A}"/>
              </a:ext>
            </a:extLst>
          </p:cNvPr>
          <p:cNvSpPr txBox="1"/>
          <p:nvPr/>
        </p:nvSpPr>
        <p:spPr>
          <a:xfrm>
            <a:off x="2123728" y="5373216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7030A0"/>
                </a:solidFill>
              </a:rPr>
              <a:t>Pion and Kaon </a:t>
            </a:r>
            <a:r>
              <a:rPr lang="en-CN" dirty="0"/>
              <a:t>distribution amplitudes</a:t>
            </a:r>
          </a:p>
          <a:p>
            <a:r>
              <a:rPr lang="en-CN" dirty="0">
                <a:solidFill>
                  <a:srgbClr val="7030A0"/>
                </a:solidFill>
              </a:rPr>
              <a:t>                           </a:t>
            </a:r>
            <a:r>
              <a:rPr lang="en-CN" dirty="0"/>
              <a:t>electromagentic form factors</a:t>
            </a:r>
          </a:p>
          <a:p>
            <a:r>
              <a:rPr lang="en-CN" dirty="0"/>
              <a:t>                           structure functions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061F9EF-7AAB-794D-A1A7-7BBE68011BB0}"/>
              </a:ext>
            </a:extLst>
          </p:cNvPr>
          <p:cNvSpPr/>
          <p:nvPr/>
        </p:nvSpPr>
        <p:spPr>
          <a:xfrm>
            <a:off x="6588224" y="5445224"/>
            <a:ext cx="360040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5622D-C3F5-9A4E-9426-67BB3396DC36}"/>
              </a:ext>
            </a:extLst>
          </p:cNvPr>
          <p:cNvSpPr txBox="1"/>
          <p:nvPr/>
        </p:nvSpPr>
        <p:spPr>
          <a:xfrm>
            <a:off x="6911752" y="562059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</a:t>
            </a:r>
            <a:r>
              <a:rPr lang="en-CN" dirty="0">
                <a:solidFill>
                  <a:srgbClr val="7030A0"/>
                </a:solidFill>
              </a:rPr>
              <a:t>n the same footing</a:t>
            </a:r>
          </a:p>
        </p:txBody>
      </p:sp>
    </p:spTree>
    <p:extLst>
      <p:ext uri="{BB962C8B-B14F-4D97-AF65-F5344CB8AC3E}">
        <p14:creationId xmlns:p14="http://schemas.microsoft.com/office/powerpoint/2010/main" val="170356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Continuum Schwinger function Method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841" y="836712"/>
            <a:ext cx="89086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Dyson, F. J. (1949)</a:t>
            </a:r>
            <a:r>
              <a:rPr lang="en-US" sz="1300" dirty="0"/>
              <a:t>, “The S Matrix In Quantum Electrodynamics,” Phys. Rev. 75, 1736.</a:t>
            </a:r>
          </a:p>
          <a:p>
            <a:r>
              <a:rPr lang="en-US" sz="1300" dirty="0">
                <a:solidFill>
                  <a:srgbClr val="FF0000"/>
                </a:solidFill>
              </a:rPr>
              <a:t>Schwinger, J. S. (1951)</a:t>
            </a:r>
            <a:r>
              <a:rPr lang="en-US" sz="1300" dirty="0"/>
              <a:t>, “On The Green’s Functions Of Quantized Fields: 1 and 2,”  Proc. Nat. Acad. Sci. 37 (1951) 452; ibid 455.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BFD83-EBF2-424B-AA6C-61AF6AC19485}"/>
              </a:ext>
            </a:extLst>
          </p:cNvPr>
          <p:cNvSpPr txBox="1"/>
          <p:nvPr/>
        </p:nvSpPr>
        <p:spPr>
          <a:xfrm>
            <a:off x="1043608" y="3933056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They provide a systematic, symmetry-preserving approach to solving the bound-state problem in QCD;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dirty="0">
                <a:solidFill>
                  <a:srgbClr val="7030A0"/>
                </a:solidFill>
              </a:rPr>
              <a:t>Predictions from CSM analyses are practically identical to those obtained via the lattice-regularized theory.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41D10-E3BA-584E-AC5A-9E9BB0382E90}"/>
              </a:ext>
            </a:extLst>
          </p:cNvPr>
          <p:cNvSpPr txBox="1"/>
          <p:nvPr/>
        </p:nvSpPr>
        <p:spPr>
          <a:xfrm>
            <a:off x="395536" y="1364217"/>
            <a:ext cx="6552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>
                <a:solidFill>
                  <a:srgbClr val="FF0000"/>
                </a:solidFill>
              </a:rPr>
              <a:t>Dyson-Schwinger Equations</a:t>
            </a:r>
          </a:p>
          <a:p>
            <a:r>
              <a:rPr lang="en-CN" sz="2800" dirty="0">
                <a:solidFill>
                  <a:srgbClr val="FF0000"/>
                </a:solidFill>
              </a:rPr>
              <a:t>Bethe-Salpeter Equations(Nambu)</a:t>
            </a:r>
          </a:p>
          <a:p>
            <a:r>
              <a:rPr lang="en-CN" sz="2800" dirty="0">
                <a:solidFill>
                  <a:srgbClr val="FF0000"/>
                </a:solidFill>
              </a:rPr>
              <a:t>Faddeev Equation</a:t>
            </a:r>
          </a:p>
          <a:p>
            <a:r>
              <a:rPr lang="en-CN" sz="2800" dirty="0">
                <a:solidFill>
                  <a:srgbClr val="FF0000"/>
                </a:solidFill>
              </a:rPr>
              <a:t>Ward-Takahashi identity</a:t>
            </a:r>
          </a:p>
          <a:p>
            <a:r>
              <a:rPr lang="en-CN" sz="2800" dirty="0">
                <a:solidFill>
                  <a:srgbClr val="FF0000"/>
                </a:solidFill>
              </a:rPr>
              <a:t>Scattering Problem</a:t>
            </a:r>
          </a:p>
          <a:p>
            <a:r>
              <a:rPr lang="en-CN" sz="2800" dirty="0">
                <a:solidFill>
                  <a:srgbClr val="FF0000"/>
                </a:solidFill>
              </a:rPr>
              <a:t>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92C23-6A7A-154F-82C1-522DC1924296}"/>
              </a:ext>
            </a:extLst>
          </p:cNvPr>
          <p:cNvSpPr txBox="1"/>
          <p:nvPr/>
        </p:nvSpPr>
        <p:spPr>
          <a:xfrm>
            <a:off x="2555776" y="5085170"/>
            <a:ext cx="70567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DSEs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Cui, </a:t>
            </a:r>
            <a:r>
              <a:rPr lang="en-CN" sz="1600" i="1" dirty="0"/>
              <a:t>et al</a:t>
            </a:r>
            <a:r>
              <a:rPr lang="en-CN" sz="1600" dirty="0"/>
              <a:t>, EPJA 57 (2021) 5, EPJC80 (2020) 1064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Ding, </a:t>
            </a:r>
            <a:r>
              <a:rPr lang="en-CN" sz="1600" i="1" dirty="0"/>
              <a:t>et al</a:t>
            </a:r>
            <a:r>
              <a:rPr lang="en-CN" sz="1600" dirty="0"/>
              <a:t>, CPC44 (2020) 031002, PRD101(2020)054014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Binosi, </a:t>
            </a:r>
            <a:r>
              <a:rPr lang="en-CN" sz="1600" i="1" dirty="0"/>
              <a:t>et al</a:t>
            </a:r>
            <a:r>
              <a:rPr lang="en-CN" sz="1600" dirty="0"/>
              <a:t>, PLB790(2019)257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Chen, </a:t>
            </a:r>
            <a:r>
              <a:rPr lang="en-CN" sz="1600" i="1" dirty="0"/>
              <a:t>et al</a:t>
            </a:r>
            <a:r>
              <a:rPr lang="en-CN" sz="1600" dirty="0"/>
              <a:t>, PRD98(2018) 091505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Gao, </a:t>
            </a:r>
            <a:r>
              <a:rPr lang="en-CN" sz="1600" i="1" dirty="0"/>
              <a:t>et al</a:t>
            </a:r>
            <a:r>
              <a:rPr lang="en-CN" sz="1600" dirty="0"/>
              <a:t>, PRD96 (2017) 034024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600" dirty="0"/>
              <a:t>Chang, </a:t>
            </a:r>
            <a:r>
              <a:rPr lang="en-CN" sz="1600" i="1" dirty="0"/>
              <a:t>et al</a:t>
            </a:r>
            <a:r>
              <a:rPr lang="en-CN" sz="1600" dirty="0"/>
              <a:t>, PLB737(2014), PRL110(2013)132001,PRL111(2013)1418002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9D250-1219-8545-822E-B446EB69F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364217"/>
            <a:ext cx="2434580" cy="243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59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100" y="836712"/>
            <a:ext cx="6121900" cy="5472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" y="1268760"/>
            <a:ext cx="2918020" cy="4365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2880A8-A4E0-4B47-AB1E-63FD70AD7BB3}"/>
                  </a:ext>
                </a:extLst>
              </p:cNvPr>
              <p:cNvSpPr txBox="1"/>
              <p:nvPr/>
            </p:nvSpPr>
            <p:spPr>
              <a:xfrm>
                <a:off x="2555776" y="260648"/>
                <a:ext cx="3888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2880A8-A4E0-4B47-AB1E-63FD70AD7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60648"/>
                <a:ext cx="3888432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723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42852"/>
            <a:ext cx="74534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Dyson-Schwinger Equation scope</a:t>
            </a:r>
          </a:p>
          <a:p>
            <a:r>
              <a:rPr lang="en-US" altLang="zh-CN" b="1" dirty="0">
                <a:solidFill>
                  <a:srgbClr val="3366FF"/>
                </a:solidFill>
              </a:rPr>
              <a:t>Study bound state problem within an continuum field theory</a:t>
            </a:r>
            <a:endParaRPr lang="zh-CN" altLang="en-US" b="1" dirty="0">
              <a:solidFill>
                <a:srgbClr val="3366FF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84146" y="4018525"/>
            <a:ext cx="5911051" cy="2129935"/>
            <a:chOff x="250825" y="1846147"/>
            <a:chExt cx="8713788" cy="4888791"/>
          </a:xfrm>
        </p:grpSpPr>
        <p:sp>
          <p:nvSpPr>
            <p:cNvPr id="20" name="Oval 104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42988" y="2276475"/>
              <a:ext cx="2386012" cy="1700213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PerspectiveBottomRight"/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1" name="Oval 104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73506" y="1846147"/>
              <a:ext cx="2362200" cy="1814513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Oval 103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6553200" y="4292600"/>
              <a:ext cx="2411413" cy="1735138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PerspectiveLeft"/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3" name="Rectangle 103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563938" y="2205038"/>
              <a:ext cx="2232025" cy="708025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F0F13"/>
                  </a:solidFill>
                  <a:latin typeface="Arial" charset="0"/>
                </a:rPr>
                <a:t>Faddeev</a:t>
              </a:r>
              <a:r>
                <a:rPr lang="en-US" b="1" dirty="0">
                  <a:solidFill>
                    <a:srgbClr val="0F0F13"/>
                  </a:solidFill>
                  <a:latin typeface="Arial" charset="0"/>
                </a:rPr>
                <a:t> Equation</a:t>
              </a:r>
            </a:p>
          </p:txBody>
        </p:sp>
        <p:sp>
          <p:nvSpPr>
            <p:cNvPr id="24" name="Oval 1036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50825" y="4281488"/>
              <a:ext cx="2492375" cy="1811337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PerspectiveRight"/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5" name="Rectangle 103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187450" y="2781300"/>
              <a:ext cx="2016125" cy="708025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0F0F13"/>
                  </a:solidFill>
                  <a:latin typeface="Arial" charset="0"/>
                </a:rPr>
                <a:t>Bethe Salpeter</a:t>
              </a:r>
            </a:p>
            <a:p>
              <a:pPr algn="ctr"/>
              <a:r>
                <a:rPr lang="en-US" b="1">
                  <a:solidFill>
                    <a:srgbClr val="0F0F13"/>
                  </a:solidFill>
                  <a:latin typeface="Arial" charset="0"/>
                </a:rPr>
                <a:t>Equation </a:t>
              </a:r>
            </a:p>
          </p:txBody>
        </p:sp>
        <p:sp>
          <p:nvSpPr>
            <p:cNvPr id="26" name="Oval 104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867400" y="2205038"/>
              <a:ext cx="2376488" cy="1771650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PerspectiveBottomLeft"/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Rectangle 104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6046788" y="2557463"/>
              <a:ext cx="1909762" cy="1014412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0F0F13"/>
                  </a:solidFill>
                  <a:latin typeface="Arial" charset="0"/>
                </a:rPr>
                <a:t>Masses, Decays</a:t>
              </a:r>
            </a:p>
            <a:p>
              <a:pPr algn="ctr"/>
              <a:r>
                <a:rPr lang="en-US" b="1">
                  <a:solidFill>
                    <a:srgbClr val="0F0F13"/>
                  </a:solidFill>
                  <a:latin typeface="Arial" charset="0"/>
                </a:rPr>
                <a:t>Form Factors</a:t>
              </a:r>
            </a:p>
          </p:txBody>
        </p:sp>
        <p:sp>
          <p:nvSpPr>
            <p:cNvPr id="28" name="Rectangle 104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6659563" y="4808538"/>
              <a:ext cx="2182812" cy="708025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0F0F13"/>
                  </a:solidFill>
                  <a:latin typeface="Arial" charset="0"/>
                </a:rPr>
                <a:t>Theory Vs.</a:t>
              </a:r>
            </a:p>
            <a:p>
              <a:pPr algn="ctr"/>
              <a:r>
                <a:rPr lang="en-US" b="1">
                  <a:solidFill>
                    <a:srgbClr val="0F0F13"/>
                  </a:solidFill>
                  <a:latin typeface="Arial" charset="0"/>
                </a:rPr>
                <a:t>Experiment</a:t>
              </a:r>
              <a:endParaRPr lang="es-ES" altLang="zh-CN" b="1">
                <a:solidFill>
                  <a:srgbClr val="0F0F13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29" name="Rectangle 105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03238" y="4797425"/>
              <a:ext cx="1981200" cy="708025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0F0F13"/>
                  </a:solidFill>
                  <a:latin typeface="Arial" charset="0"/>
                </a:rPr>
                <a:t>Quark Propagator</a:t>
              </a:r>
            </a:p>
          </p:txBody>
        </p:sp>
        <p:sp>
          <p:nvSpPr>
            <p:cNvPr id="30" name="Oval 1042"/>
            <p:cNvSpPr>
              <a:spLocks noChangeArrowheads="1"/>
            </p:cNvSpPr>
            <p:nvPr/>
          </p:nvSpPr>
          <p:spPr bwMode="auto">
            <a:xfrm>
              <a:off x="3490994" y="5134737"/>
              <a:ext cx="2286000" cy="1600201"/>
            </a:xfrm>
            <a:prstGeom prst="ellipse">
              <a:avLst/>
            </a:prstGeom>
            <a:gradFill rotWithShape="0">
              <a:gsLst>
                <a:gs pos="0">
                  <a:srgbClr val="FF9999"/>
                </a:gs>
                <a:gs pos="100000">
                  <a:srgbClr val="764747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" name="Rectangle 1043"/>
            <p:cNvSpPr>
              <a:spLocks noChangeArrowheads="1"/>
            </p:cNvSpPr>
            <p:nvPr/>
          </p:nvSpPr>
          <p:spPr bwMode="auto">
            <a:xfrm>
              <a:off x="3571951" y="5495273"/>
              <a:ext cx="2057400" cy="847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>
                  <a:solidFill>
                    <a:srgbClr val="0F0F13"/>
                  </a:solidFill>
                  <a:latin typeface="Arial" charset="0"/>
                </a:rPr>
                <a:t>DSEs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7732" y="1341706"/>
            <a:ext cx="3827453" cy="2277821"/>
            <a:chOff x="2411760" y="1052736"/>
            <a:chExt cx="3827453" cy="2277821"/>
          </a:xfrm>
        </p:grpSpPr>
        <p:grpSp>
          <p:nvGrpSpPr>
            <p:cNvPr id="34" name="30 Grupo"/>
            <p:cNvGrpSpPr>
              <a:grpSpLocks/>
            </p:cNvGrpSpPr>
            <p:nvPr/>
          </p:nvGrpSpPr>
          <p:grpSpPr bwMode="auto">
            <a:xfrm>
              <a:off x="2411760" y="1052736"/>
              <a:ext cx="3827453" cy="2241541"/>
              <a:chOff x="1331640" y="1511895"/>
              <a:chExt cx="6697808" cy="4797425"/>
            </a:xfrm>
          </p:grpSpPr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31640" y="1511895"/>
                <a:ext cx="6697808" cy="4797425"/>
              </a:xfrm>
              <a:prstGeom prst="rect">
                <a:avLst/>
              </a:prstGeom>
              <a:noFill/>
              <a:ln w="28575">
                <a:solidFill>
                  <a:srgbClr val="0F0F13"/>
                </a:solidFill>
                <a:miter lim="800000"/>
                <a:headEnd/>
                <a:tailEnd/>
              </a:ln>
            </p:spPr>
          </p:pic>
          <p:pic>
            <p:nvPicPr>
              <p:cNvPr id="38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04170" y="4613498"/>
                <a:ext cx="1047750" cy="1047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46850" y="4509120"/>
                <a:ext cx="1217438" cy="1163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5" name="Picture 7" descr="CQMProt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2276872"/>
              <a:ext cx="1054522" cy="1053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6" name="Picture 8" descr="CQMProt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420888"/>
              <a:ext cx="802085" cy="792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40" name="Right Brace 39">
            <a:extLst>
              <a:ext uri="{FF2B5EF4-FFF2-40B4-BE49-F238E27FC236}">
                <a16:creationId xmlns:a16="http://schemas.microsoft.com/office/drawing/2014/main" id="{B5EDEDD3-538A-A24D-A688-1950A014BC8F}"/>
              </a:ext>
            </a:extLst>
          </p:cNvPr>
          <p:cNvSpPr/>
          <p:nvPr/>
        </p:nvSpPr>
        <p:spPr>
          <a:xfrm rot="16200000">
            <a:off x="7544313" y="961613"/>
            <a:ext cx="322180" cy="18722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395451F3-B835-3E4D-A5E3-F6BDC717374F}"/>
              </a:ext>
            </a:extLst>
          </p:cNvPr>
          <p:cNvSpPr/>
          <p:nvPr/>
        </p:nvSpPr>
        <p:spPr>
          <a:xfrm>
            <a:off x="6337251" y="2736028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8114A9E5-A0A5-C34B-ACE7-F351C8E5EA51}"/>
              </a:ext>
            </a:extLst>
          </p:cNvPr>
          <p:cNvSpPr/>
          <p:nvPr/>
        </p:nvSpPr>
        <p:spPr>
          <a:xfrm>
            <a:off x="8624326" y="2769145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7721AE3F-323E-3142-A71A-E4647CD43FDF}"/>
              </a:ext>
            </a:extLst>
          </p:cNvPr>
          <p:cNvSpPr/>
          <p:nvPr/>
        </p:nvSpPr>
        <p:spPr>
          <a:xfrm rot="19220844" flipH="1">
            <a:off x="6829890" y="4276487"/>
            <a:ext cx="98878" cy="1115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69977E6A-2E97-2343-A37C-C6BA3017A4DE}"/>
              </a:ext>
            </a:extLst>
          </p:cNvPr>
          <p:cNvSpPr/>
          <p:nvPr/>
        </p:nvSpPr>
        <p:spPr>
          <a:xfrm rot="2345334">
            <a:off x="8269502" y="4293001"/>
            <a:ext cx="85079" cy="1043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C44E2D-5146-1A47-945A-3A4283C288C8}"/>
              </a:ext>
            </a:extLst>
          </p:cNvPr>
          <p:cNvSpPr txBox="1"/>
          <p:nvPr/>
        </p:nvSpPr>
        <p:spPr>
          <a:xfrm>
            <a:off x="6769299" y="1574608"/>
            <a:ext cx="217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CN" dirty="0"/>
              <a:t>xact representation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854E32-4F4D-CD4A-8DD5-41677C1C4871}"/>
              </a:ext>
            </a:extLst>
          </p:cNvPr>
          <p:cNvSpPr txBox="1"/>
          <p:nvPr/>
        </p:nvSpPr>
        <p:spPr>
          <a:xfrm>
            <a:off x="6409259" y="302406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Modeling…HadronPhysics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251851-39DA-DC4E-8FBA-5E19ED72CFAA}"/>
              </a:ext>
            </a:extLst>
          </p:cNvPr>
          <p:cNvSpPr txBox="1"/>
          <p:nvPr/>
        </p:nvSpPr>
        <p:spPr>
          <a:xfrm>
            <a:off x="6121227" y="480125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MC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2F413F-6DE3-D74E-8CFF-0FF5E1689C72}"/>
              </a:ext>
            </a:extLst>
          </p:cNvPr>
          <p:cNvSpPr txBox="1"/>
          <p:nvPr/>
        </p:nvSpPr>
        <p:spPr>
          <a:xfrm>
            <a:off x="8443343" y="480125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8D75761-1C64-2A4F-B872-636FAD95BAC2}"/>
              </a:ext>
            </a:extLst>
          </p:cNvPr>
          <p:cNvSpPr/>
          <p:nvPr/>
        </p:nvSpPr>
        <p:spPr>
          <a:xfrm>
            <a:off x="7075827" y="975603"/>
            <a:ext cx="127096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 dirty="0"/>
              <a:t>QCD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D07414E-6A49-9F4D-99E5-7AB50E662FE0}"/>
              </a:ext>
            </a:extLst>
          </p:cNvPr>
          <p:cNvSpPr/>
          <p:nvPr/>
        </p:nvSpPr>
        <p:spPr>
          <a:xfrm>
            <a:off x="8137091" y="2016740"/>
            <a:ext cx="1006909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DSEs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A0DBC68-4D80-D948-B996-4059D443D516}"/>
              </a:ext>
            </a:extLst>
          </p:cNvPr>
          <p:cNvSpPr/>
          <p:nvPr/>
        </p:nvSpPr>
        <p:spPr>
          <a:xfrm>
            <a:off x="5844792" y="2039993"/>
            <a:ext cx="127295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dirty="0"/>
              <a:t>Lattice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31BE514-CF5F-AE4B-84DD-7B18BFA20C1F}"/>
              </a:ext>
            </a:extLst>
          </p:cNvPr>
          <p:cNvSpPr/>
          <p:nvPr/>
        </p:nvSpPr>
        <p:spPr>
          <a:xfrm>
            <a:off x="6943767" y="5319253"/>
            <a:ext cx="127096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400" dirty="0"/>
              <a:t>QCD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E09F93-9C5A-2C43-90FF-865C544F2EE2}"/>
              </a:ext>
            </a:extLst>
          </p:cNvPr>
          <p:cNvSpPr txBox="1"/>
          <p:nvPr/>
        </p:nvSpPr>
        <p:spPr>
          <a:xfrm>
            <a:off x="6949536" y="3684227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highlight>
                  <a:srgbClr val="00FFFF"/>
                </a:highlight>
              </a:rPr>
              <a:t>Truncation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C6A3380-BE23-BA45-ADC3-EE65EE58DD1E}"/>
              </a:ext>
            </a:extLst>
          </p:cNvPr>
          <p:cNvSpPr txBox="1"/>
          <p:nvPr/>
        </p:nvSpPr>
        <p:spPr>
          <a:xfrm>
            <a:off x="5888615" y="3710104"/>
            <a:ext cx="808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highlight>
                  <a:srgbClr val="00FFFF"/>
                </a:highlight>
              </a:rPr>
              <a:t>SCL</a:t>
            </a:r>
          </a:p>
        </p:txBody>
      </p:sp>
    </p:spTree>
    <p:extLst>
      <p:ext uri="{BB962C8B-B14F-4D97-AF65-F5344CB8AC3E}">
        <p14:creationId xmlns:p14="http://schemas.microsoft.com/office/powerpoint/2010/main" val="3831863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41692</TotalTime>
  <Words>1697</Words>
  <Application>Microsoft Macintosh PowerPoint</Application>
  <PresentationFormat>On-screen Show (4:3)</PresentationFormat>
  <Paragraphs>202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Wingdings</vt:lpstr>
      <vt:lpstr>Office 主题</vt:lpstr>
      <vt:lpstr>自定义设计方案</vt:lpstr>
      <vt:lpstr>Insights into the Emergence of Mass from Studies of Pion and Kaon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Chang, Justin</cp:lastModifiedBy>
  <cp:revision>688</cp:revision>
  <dcterms:created xsi:type="dcterms:W3CDTF">2016-07-04T07:50:40Z</dcterms:created>
  <dcterms:modified xsi:type="dcterms:W3CDTF">2021-01-23T07:43:51Z</dcterms:modified>
</cp:coreProperties>
</file>