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3"/>
  </p:notesMasterIdLst>
  <p:sldIdLst>
    <p:sldId id="284" r:id="rId3"/>
    <p:sldId id="285" r:id="rId4"/>
    <p:sldId id="728" r:id="rId5"/>
    <p:sldId id="939" r:id="rId6"/>
    <p:sldId id="810" r:id="rId7"/>
    <p:sldId id="288" r:id="rId8"/>
    <p:sldId id="1286" r:id="rId9"/>
    <p:sldId id="1025" r:id="rId10"/>
    <p:sldId id="993" r:id="rId11"/>
    <p:sldId id="660" r:id="rId12"/>
    <p:sldId id="1265" r:id="rId13"/>
    <p:sldId id="1266" r:id="rId14"/>
    <p:sldId id="1267" r:id="rId15"/>
    <p:sldId id="1013" r:id="rId16"/>
    <p:sldId id="1274" r:id="rId17"/>
    <p:sldId id="1279" r:id="rId18"/>
    <p:sldId id="1280" r:id="rId19"/>
    <p:sldId id="1281" r:id="rId20"/>
    <p:sldId id="1009" r:id="rId21"/>
    <p:sldId id="1282" r:id="rId22"/>
    <p:sldId id="1283" r:id="rId23"/>
    <p:sldId id="1284" r:id="rId24"/>
    <p:sldId id="1278" r:id="rId25"/>
    <p:sldId id="1268" r:id="rId26"/>
    <p:sldId id="1269" r:id="rId27"/>
    <p:sldId id="1273" r:id="rId28"/>
    <p:sldId id="1272" r:id="rId29"/>
    <p:sldId id="1028" r:id="rId30"/>
    <p:sldId id="1271" r:id="rId31"/>
    <p:sldId id="9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EF98-E4F7-D84F-AB9F-52598B5A5E77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EA38-1E4F-1845-B761-94BA17EA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9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9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94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33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96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19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12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2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5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1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A986-0BA2-2B46-A703-72A1F09AEA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front was first proposed by Dirac, at 1949. </a:t>
            </a:r>
          </a:p>
          <a:p>
            <a:r>
              <a:rPr lang="en-US" dirty="0"/>
              <a:t>1. First, what is light-front.</a:t>
            </a:r>
            <a:r>
              <a:rPr lang="en-US" baseline="0" dirty="0"/>
              <a:t>  Different from equal time theory. </a:t>
            </a:r>
            <a:r>
              <a:rPr lang="en-US" dirty="0"/>
              <a:t>We define light-front time as a linear combination of the regular time and one of the spatial coordinate, usually we choose z direction.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 startAt="2"/>
            </a:pPr>
            <a:r>
              <a:rPr lang="en-US" dirty="0"/>
              <a:t>So our field quantized</a:t>
            </a:r>
            <a:r>
              <a:rPr lang="en-US" baseline="0" dirty="0"/>
              <a:t> at this equal light-front time plane. Where in equal time quantization, they quantized at this equal time plane. 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X minus is longitudinal coordinate. P minus is light front Hamiltonian. P plus is longitudinal momentum.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This is light front version of </a:t>
            </a:r>
            <a:r>
              <a:rPr lang="en-US" baseline="0" dirty="0" err="1"/>
              <a:t>schordinger</a:t>
            </a:r>
            <a:r>
              <a:rPr lang="en-US" baseline="0" dirty="0"/>
              <a:t> equation.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Please note that it is not just a </a:t>
            </a:r>
            <a:r>
              <a:rPr lang="en-US" baseline="0" dirty="0" err="1"/>
              <a:t>coodernate</a:t>
            </a:r>
            <a:r>
              <a:rPr lang="en-US" baseline="0" dirty="0"/>
              <a:t> transformation, it is a new theory in a different quantization.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Why go to light front? For we can get Frame Independent wavefunction. Which </a:t>
            </a:r>
            <a:r>
              <a:rPr lang="en-US" baseline="0" dirty="0" err="1"/>
              <a:t>encods</a:t>
            </a:r>
            <a:r>
              <a:rPr lang="en-US" baseline="0" dirty="0"/>
              <a:t> all the information of the bound state structure. It has simple vacuum structure. The theory is boost invariant. And there is no square root in Hamiltonian p minus.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6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7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90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43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864A-EA85-4915-B208-BEFBE5D6F4D5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23E-C808-4352-B3EA-C18481719448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D08F-FCA9-45E8-AD50-EF71847B1C5C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543-B584-4555-AEDA-E6C48A4AF5D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F501-9FF3-4248-A334-1215F5879A81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6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4800-6A04-4D0A-9444-903965EB25EC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28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47CF-D0DF-42DE-B6CE-C5B3DF067A70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61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991C-9050-4DF6-8184-309930342CBF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74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38CC-2A9D-4CDB-92FB-43BDB22204E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98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E7A0-8DC1-4C68-A52F-7C259D1B87A1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8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BCDE-22C1-4571-9946-7E2B2F6A1D97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8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D2A4-E5CD-4605-B4B3-7776018356CF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C77F-C55A-46A4-BA5A-89EA6BFDBE78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1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FE33-07EA-4F53-9A16-A1404B1CBE8A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8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F6E9-C7C3-4718-BC6F-5176CC59BB36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8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D1B3-2726-4DB8-BB1A-0F59FF1F779A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F36D-2348-4A1B-BB99-A9570BFF1CD1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06EC-90D5-4981-BD49-F20F9C5500A6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DC3B-F03A-453C-8EA2-AA9ED6B98288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54CE-BA3A-4F03-B2C9-DD262F1C4024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6878-2883-4413-8BB8-51C445F84C17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37B-F7B1-4321-8976-DC7E826FABC5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7AF1-F2A1-49B3-9DC9-081DDFF837D7}" type="datetime1">
              <a:rPr lang="en-US" altLang="zh-CN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7E62-5302-CA42-88E9-9567224D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1460-81AD-4056-AF15-6B7ED3199AA7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CDC8-A4D3-2743-AEB8-B10DCFDD2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8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6.e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37.emf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0.png"/><Relationship Id="rId18" Type="http://schemas.openxmlformats.org/officeDocument/2006/relationships/image" Target="../media/image470.png"/><Relationship Id="rId7" Type="http://schemas.openxmlformats.org/officeDocument/2006/relationships/image" Target="../media/image39.png"/><Relationship Id="rId12" Type="http://schemas.openxmlformats.org/officeDocument/2006/relationships/image" Target="../media/image420.png"/><Relationship Id="rId17" Type="http://schemas.openxmlformats.org/officeDocument/2006/relationships/image" Target="../media/image4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41.emf"/><Relationship Id="rId5" Type="http://schemas.openxmlformats.org/officeDocument/2006/relationships/image" Target="../media/image350.png"/><Relationship Id="rId15" Type="http://schemas.openxmlformats.org/officeDocument/2006/relationships/image" Target="../media/image43.png"/><Relationship Id="rId10" Type="http://schemas.openxmlformats.org/officeDocument/2006/relationships/image" Target="../media/image400.png"/><Relationship Id="rId19" Type="http://schemas.openxmlformats.org/officeDocument/2006/relationships/image" Target="../media/image48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4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8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48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56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62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1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67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84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7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8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99.png"/><Relationship Id="rId5" Type="http://schemas.openxmlformats.org/officeDocument/2006/relationships/image" Target="../media/image96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8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image" Target="../media/image8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25.png"/><Relationship Id="rId1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119.png"/><Relationship Id="rId7" Type="http://schemas.openxmlformats.org/officeDocument/2006/relationships/image" Target="../media/image48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930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54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10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63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10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4.emf"/><Relationship Id="rId18" Type="http://schemas.openxmlformats.org/officeDocument/2006/relationships/image" Target="../media/image14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emf"/><Relationship Id="rId12" Type="http://schemas.openxmlformats.org/officeDocument/2006/relationships/image" Target="../media/image23.emf"/><Relationship Id="rId17" Type="http://schemas.openxmlformats.org/officeDocument/2006/relationships/image" Target="../media/image11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1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9.emf"/><Relationship Id="rId10" Type="http://schemas.openxmlformats.org/officeDocument/2006/relationships/image" Target="../media/image22.emf"/><Relationship Id="rId19" Type="http://schemas.openxmlformats.org/officeDocument/2006/relationships/image" Target="../media/image1311.png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216B-E294-E343-8B0F-83B112A2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17" y="168850"/>
            <a:ext cx="8676165" cy="108898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Heavy Meson Structure on the Light-front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293F1-5F3D-4843-BFC5-DA47AE30F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30" y="2528208"/>
            <a:ext cx="8076851" cy="29172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 </a:t>
            </a:r>
            <a:r>
              <a:rPr lang="en-US" altLang="zh-CN" dirty="0" err="1">
                <a:solidFill>
                  <a:srgbClr val="008000"/>
                </a:solidFill>
              </a:rPr>
              <a:t>Xingbo</a:t>
            </a:r>
            <a:r>
              <a:rPr lang="en-US" altLang="zh-CN" dirty="0">
                <a:solidFill>
                  <a:srgbClr val="008000"/>
                </a:solidFill>
              </a:rPr>
              <a:t> Zhao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altLang="zh-CN" dirty="0">
                <a:solidFill>
                  <a:srgbClr val="008000"/>
                </a:solidFill>
              </a:rPr>
              <a:t>, </a:t>
            </a:r>
            <a:r>
              <a:rPr lang="en-US" altLang="zh-CN" dirty="0" err="1">
                <a:solidFill>
                  <a:srgbClr val="008000"/>
                </a:solidFill>
              </a:rPr>
              <a:t>Jiatong</a:t>
            </a:r>
            <a:r>
              <a:rPr lang="en-US" altLang="zh-CN" dirty="0">
                <a:solidFill>
                  <a:srgbClr val="008000"/>
                </a:solidFill>
              </a:rPr>
              <a:t> Wu, </a:t>
            </a:r>
            <a:r>
              <a:rPr lang="en-US" altLang="zh-CN" dirty="0" err="1">
                <a:solidFill>
                  <a:srgbClr val="008000"/>
                </a:solidFill>
              </a:rPr>
              <a:t>Hengfei</a:t>
            </a:r>
            <a:r>
              <a:rPr lang="en-US" altLang="zh-CN" dirty="0">
                <a:solidFill>
                  <a:srgbClr val="008000"/>
                </a:solidFill>
              </a:rPr>
              <a:t> Zhao, </a:t>
            </a:r>
            <a:r>
              <a:rPr lang="en-US" altLang="zh-CN" dirty="0" err="1">
                <a:solidFill>
                  <a:srgbClr val="008000"/>
                </a:solidFill>
              </a:rPr>
              <a:t>Kaiyu</a:t>
            </a:r>
            <a:r>
              <a:rPr lang="en-US" altLang="zh-CN" dirty="0">
                <a:solidFill>
                  <a:srgbClr val="008000"/>
                </a:solidFill>
              </a:rPr>
              <a:t> Fu </a:t>
            </a:r>
          </a:p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 Jiangshan Lan, Chandan Mondal, </a:t>
            </a:r>
            <a:r>
              <a:rPr lang="en-US" altLang="zh-CN" dirty="0" err="1">
                <a:solidFill>
                  <a:srgbClr val="008000"/>
                </a:solidFill>
              </a:rPr>
              <a:t>Siqi</a:t>
            </a:r>
            <a:r>
              <a:rPr lang="en-US" altLang="zh-CN" dirty="0">
                <a:solidFill>
                  <a:srgbClr val="008000"/>
                </a:solidFill>
              </a:rPr>
              <a:t> Xu,</a:t>
            </a:r>
          </a:p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8000"/>
                </a:solidFill>
              </a:rPr>
              <a:t> Yang Li, Pieter Maris, James P. Vary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Institute of Modern Physics, CAS, Lanzhou, China</a:t>
            </a:r>
          </a:p>
          <a:p>
            <a:r>
              <a:rPr lang="en-US" dirty="0">
                <a:solidFill>
                  <a:srgbClr val="008000"/>
                </a:solidFill>
                <a:latin typeface="Cambria Math" charset="0"/>
              </a:rPr>
              <a:t>‡</a:t>
            </a:r>
            <a:r>
              <a:rPr lang="en-US" b="1" dirty="0">
                <a:solidFill>
                  <a:srgbClr val="008000"/>
                </a:solidFill>
                <a:latin typeface="Calibri" charset="0"/>
                <a:cs typeface="Calibri" charset="0"/>
              </a:rPr>
              <a:t>University of Chinese Academy of Sciences, China</a:t>
            </a:r>
          </a:p>
          <a:p>
            <a:r>
              <a:rPr 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Iowa State University, Ames, US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0279" y="2254619"/>
                <a:ext cx="3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79" y="2254619"/>
                <a:ext cx="365402" cy="461665"/>
              </a:xfrm>
              <a:prstGeom prst="rect">
                <a:avLst/>
              </a:prstGeom>
              <a:blipFill>
                <a:blip r:embed="rId3"/>
                <a:stretch>
                  <a:fillRect l="-6667" r="-6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5813" y="2214910"/>
                <a:ext cx="3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13" y="2214910"/>
                <a:ext cx="365402" cy="461665"/>
              </a:xfrm>
              <a:prstGeom prst="rect">
                <a:avLst/>
              </a:prstGeom>
              <a:blipFill>
                <a:blip r:embed="rId4"/>
                <a:stretch>
                  <a:fillRect l="-6667" r="-6667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42081" y="2214166"/>
                <a:ext cx="341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081" y="2214166"/>
                <a:ext cx="341446" cy="461665"/>
              </a:xfrm>
              <a:prstGeom prst="rect">
                <a:avLst/>
              </a:prstGeom>
              <a:blipFill>
                <a:blip r:embed="rId5"/>
                <a:stretch>
                  <a:fillRect l="-10714" r="-1071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11686" y="3211280"/>
            <a:ext cx="30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11272" y="3717892"/>
                <a:ext cx="465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72" y="3717892"/>
                <a:ext cx="465212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00819" y="4757516"/>
            <a:ext cx="33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193EC7-82F5-4349-8847-C2993AF83B71}"/>
                  </a:ext>
                </a:extLst>
              </p:cNvPr>
              <p:cNvSpPr txBox="1"/>
              <p:nvPr/>
            </p:nvSpPr>
            <p:spPr>
              <a:xfrm>
                <a:off x="6100555" y="2714816"/>
                <a:ext cx="3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193EC7-82F5-4349-8847-C2993AF8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55" y="2714816"/>
                <a:ext cx="365402" cy="461665"/>
              </a:xfrm>
              <a:prstGeom prst="rect">
                <a:avLst/>
              </a:prstGeom>
              <a:blipFill>
                <a:blip r:embed="rId7"/>
                <a:stretch>
                  <a:fillRect l="-6667" r="-6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EFD1BA-A750-404D-A9B0-6D18A1CC8E90}"/>
                  </a:ext>
                </a:extLst>
              </p:cNvPr>
              <p:cNvSpPr txBox="1"/>
              <p:nvPr/>
            </p:nvSpPr>
            <p:spPr>
              <a:xfrm>
                <a:off x="3819158" y="2761190"/>
                <a:ext cx="3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EFD1BA-A750-404D-A9B0-6D18A1CC8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58" y="2761190"/>
                <a:ext cx="365402" cy="461665"/>
              </a:xfrm>
              <a:prstGeom prst="rect">
                <a:avLst/>
              </a:prstGeom>
              <a:blipFill>
                <a:blip r:embed="rId5"/>
                <a:stretch>
                  <a:fillRect l="-6667" r="-6667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734978-2498-5A46-9662-D28CC54A37B6}"/>
              </a:ext>
            </a:extLst>
          </p:cNvPr>
          <p:cNvSpPr txBox="1"/>
          <p:nvPr/>
        </p:nvSpPr>
        <p:spPr>
          <a:xfrm>
            <a:off x="33666" y="6042161"/>
            <a:ext cx="888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第五届强子物理会议 </a:t>
            </a:r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2021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年</a:t>
            </a:r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月</a:t>
            </a:r>
            <a:r>
              <a:rPr lang="en-US" altLang="zh-CN" sz="2800" b="1" dirty="0">
                <a:solidFill>
                  <a:srgbClr val="0000FF"/>
                </a:solidFill>
                <a:ea typeface="宋体"/>
              </a:rPr>
              <a:t>21</a:t>
            </a:r>
            <a:r>
              <a:rPr lang="zh-CN" altLang="en-US" sz="2800" b="1" dirty="0">
                <a:solidFill>
                  <a:srgbClr val="0000FF"/>
                </a:solidFill>
                <a:ea typeface="宋体"/>
              </a:rPr>
              <a:t>日</a:t>
            </a:r>
            <a:endParaRPr lang="en-US" altLang="zh-CN" sz="2800" b="1" dirty="0">
              <a:solidFill>
                <a:srgbClr val="0000FF"/>
              </a:solidFill>
              <a:ea typeface="宋体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52AF2-B460-8941-B007-147FF844BDBC}"/>
              </a:ext>
            </a:extLst>
          </p:cNvPr>
          <p:cNvSpPr txBox="1"/>
          <p:nvPr/>
        </p:nvSpPr>
        <p:spPr>
          <a:xfrm>
            <a:off x="4990403" y="3196720"/>
            <a:ext cx="28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B2F1F-7261-4B42-BA33-946B252F96DB}"/>
              </a:ext>
            </a:extLst>
          </p:cNvPr>
          <p:cNvSpPr txBox="1"/>
          <p:nvPr/>
        </p:nvSpPr>
        <p:spPr>
          <a:xfrm>
            <a:off x="3334105" y="3113668"/>
            <a:ext cx="5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mbria Math" charset="0"/>
              </a:rPr>
              <a:t>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D2032-CB8F-AA43-BC7D-3D78A43F4579}"/>
                  </a:ext>
                </a:extLst>
              </p:cNvPr>
              <p:cNvSpPr txBox="1"/>
              <p:nvPr/>
            </p:nvSpPr>
            <p:spPr>
              <a:xfrm>
                <a:off x="7107714" y="2749615"/>
                <a:ext cx="341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D2032-CB8F-AA43-BC7D-3D78A43F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14" y="2749615"/>
                <a:ext cx="341446" cy="461665"/>
              </a:xfrm>
              <a:prstGeom prst="rect">
                <a:avLst/>
              </a:prstGeom>
              <a:blipFill>
                <a:blip r:embed="rId5"/>
                <a:stretch>
                  <a:fillRect l="-10714" r="-1071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DCB6D69-83CD-634E-B299-FF0551B1A63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4000"/>
          </a:blip>
          <a:stretch>
            <a:fillRect/>
          </a:stretch>
        </p:blipFill>
        <p:spPr>
          <a:xfrm>
            <a:off x="7892799" y="4221267"/>
            <a:ext cx="1224160" cy="122416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A056CBCB-E030-584C-AC5B-AA91BC162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44" y="4390696"/>
            <a:ext cx="1028401" cy="1149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FEF937-79CE-7A4D-A956-3E8D43A1261F}"/>
                  </a:ext>
                </a:extLst>
              </p:cNvPr>
              <p:cNvSpPr txBox="1"/>
              <p:nvPr/>
            </p:nvSpPr>
            <p:spPr>
              <a:xfrm>
                <a:off x="4707993" y="2255585"/>
                <a:ext cx="3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†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FEF937-79CE-7A4D-A956-3E8D43A1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93" y="2255585"/>
                <a:ext cx="365402" cy="461665"/>
              </a:xfrm>
              <a:prstGeom prst="rect">
                <a:avLst/>
              </a:prstGeom>
              <a:blipFill>
                <a:blip r:embed="rId3"/>
                <a:stretch>
                  <a:fillRect l="-6667" r="-666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8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07 at 12.4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1" y="949500"/>
            <a:ext cx="6215358" cy="5426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8A9FF-3A4B-B54D-B9B0-692605FA4BCD}"/>
              </a:ext>
            </a:extLst>
          </p:cNvPr>
          <p:cNvSpPr txBox="1"/>
          <p:nvPr/>
        </p:nvSpPr>
        <p:spPr>
          <a:xfrm>
            <a:off x="2632842" y="251561"/>
            <a:ext cx="372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Light-front QCD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132689-0766-284C-8ED7-B6A97FDF546A}"/>
                  </a:ext>
                </a:extLst>
              </p:cNvPr>
              <p:cNvSpPr/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𝐿𝐹𝑄𝐶𝐷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132689-0766-284C-8ED7-B6A97FDF5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45" y="1097830"/>
                <a:ext cx="906081" cy="39414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4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399873"/>
              </p:ext>
            </p:extLst>
          </p:nvPr>
        </p:nvGraphicFramePr>
        <p:xfrm>
          <a:off x="544438" y="3320256"/>
          <a:ext cx="8229600" cy="33190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7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23" y="4156917"/>
            <a:ext cx="1749120" cy="970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1" y="4185487"/>
            <a:ext cx="1851576" cy="9924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649" y="5398911"/>
            <a:ext cx="1851576" cy="1027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3858" y="3363662"/>
                <a:ext cx="940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58" y="3363662"/>
                <a:ext cx="940899" cy="553998"/>
              </a:xfrm>
              <a:prstGeom prst="rect">
                <a:avLst/>
              </a:prstGeom>
              <a:blipFill>
                <a:blip r:embed="rId5"/>
                <a:stretch>
                  <a:fillRect l="-16216" t="-168182" r="-66216" b="-25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5443" y="4347023"/>
                <a:ext cx="940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43" y="4347023"/>
                <a:ext cx="940899" cy="553998"/>
              </a:xfrm>
              <a:prstGeom prst="rect">
                <a:avLst/>
              </a:prstGeom>
              <a:blipFill>
                <a:blip r:embed="rId6"/>
                <a:stretch>
                  <a:fillRect l="-82667" t="-164444" r="-16000" b="-2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16543" y="5676852"/>
                <a:ext cx="12309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43" y="5676852"/>
                <a:ext cx="1230914" cy="553998"/>
              </a:xfrm>
              <a:prstGeom prst="rect">
                <a:avLst/>
              </a:prstGeom>
              <a:blipFill>
                <a:blip r:embed="rId7"/>
                <a:stretch>
                  <a:fillRect l="-62245" t="-164444" r="-12245" b="-2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74370" y="3355706"/>
                <a:ext cx="12309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70" y="3355706"/>
                <a:ext cx="1230914" cy="553998"/>
              </a:xfrm>
              <a:prstGeom prst="rect">
                <a:avLst/>
              </a:prstGeom>
              <a:blipFill>
                <a:blip r:embed="rId8"/>
                <a:stretch>
                  <a:fillRect l="-12371" t="-170455" r="-50515" b="-2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3893F2A3-8472-7647-AC46-77642C54CDD9}"/>
              </a:ext>
            </a:extLst>
          </p:cNvPr>
          <p:cNvCxnSpPr>
            <a:cxnSpLocks/>
          </p:cNvCxnSpPr>
          <p:nvPr/>
        </p:nvCxnSpPr>
        <p:spPr>
          <a:xfrm>
            <a:off x="4754757" y="919237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8EB2C90-EC51-4402-8826-2CCCB072C56D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BB88DFD9-B221-48BE-9823-F20F75D414D5}"/>
                  </a:ext>
                </a:extLst>
              </p:cNvPr>
              <p:cNvSpPr txBox="1"/>
              <p:nvPr/>
            </p:nvSpPr>
            <p:spPr>
              <a:xfrm>
                <a:off x="639958" y="994996"/>
                <a:ext cx="82295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1" i="1">
                            <a:latin typeface="Cambria Math" panose="02040503050406030204" pitchFamily="18" charset="0"/>
                          </a:rPr>
                          <m:t>Meson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𝑎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𝑏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. . .</a:t>
                </a:r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BB88DFD9-B221-48BE-9823-F20F75D41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8" y="994996"/>
                <a:ext cx="8229599" cy="430887"/>
              </a:xfrm>
              <a:prstGeom prst="rect">
                <a:avLst/>
              </a:prstGeom>
              <a:blipFill>
                <a:blip r:embed="rId9"/>
                <a:stretch>
                  <a:fillRect l="-154" t="-174286" b="-2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68ECA12-FA63-40D6-AF20-4CBDE4747360}"/>
              </a:ext>
            </a:extLst>
          </p:cNvPr>
          <p:cNvSpPr txBox="1"/>
          <p:nvPr/>
        </p:nvSpPr>
        <p:spPr>
          <a:xfrm>
            <a:off x="203200" y="253635"/>
            <a:ext cx="4780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Interaction Part of Hamiltonian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AED5BEA-00BD-4CC3-A543-6AD5F042F5BD}"/>
                  </a:ext>
                </a:extLst>
              </p:cNvPr>
              <p:cNvSpPr txBox="1"/>
              <p:nvPr/>
            </p:nvSpPr>
            <p:spPr>
              <a:xfrm>
                <a:off x="639958" y="1594135"/>
                <a:ext cx="6868648" cy="1622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zh-C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altLang="zh-C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800" b="1" i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𝐢𝐧𝐭</m:t>
                        </m:r>
                      </m:sub>
                    </m:sSub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AED5BEA-00BD-4CC3-A543-6AD5F042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8" y="1594135"/>
                <a:ext cx="6868648" cy="1622432"/>
              </a:xfrm>
              <a:prstGeom prst="rect">
                <a:avLst/>
              </a:prstGeom>
              <a:blipFill>
                <a:blip r:embed="rId10"/>
                <a:stretch>
                  <a:fillRect l="-1661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06ACB2C-C3E8-40E5-AA59-B2F4EE113D0B}"/>
                  </a:ext>
                </a:extLst>
              </p:cNvPr>
              <p:cNvSpPr/>
              <p:nvPr/>
            </p:nvSpPr>
            <p:spPr>
              <a:xfrm>
                <a:off x="1160332" y="3394440"/>
                <a:ext cx="943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06ACB2C-C3E8-40E5-AA59-B2F4EE11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32" y="3394440"/>
                <a:ext cx="943335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28AFF429-4F7C-4D78-A347-D7395960FFB9}"/>
              </a:ext>
            </a:extLst>
          </p:cNvPr>
          <p:cNvSpPr txBox="1"/>
          <p:nvPr/>
        </p:nvSpPr>
        <p:spPr>
          <a:xfrm>
            <a:off x="6830470" y="2541042"/>
            <a:ext cx="21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dynamic gluon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D03457-90AC-40E5-9168-F3F61209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2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9948B8-86D9-2241-9A66-8FD5D9F45D67}"/>
              </a:ext>
            </a:extLst>
          </p:cNvPr>
          <p:cNvSpPr/>
          <p:nvPr/>
        </p:nvSpPr>
        <p:spPr>
          <a:xfrm>
            <a:off x="421268" y="941675"/>
            <a:ext cx="62189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Mass Renormalization</a:t>
            </a:r>
          </a:p>
          <a:p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Mass renormalization is performed on the level </a:t>
            </a:r>
            <a:r>
              <a:rPr lang="en-US" sz="1600" dirty="0">
                <a:solidFill>
                  <a:srgbClr val="FF0000"/>
                </a:solidFill>
              </a:rPr>
              <a:t>single physical </a:t>
            </a:r>
            <a:r>
              <a:rPr lang="en-US" altLang="zh-CN" sz="1600" dirty="0">
                <a:solidFill>
                  <a:srgbClr val="FF0000"/>
                </a:solidFill>
              </a:rPr>
              <a:t>quark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Mass </a:t>
            </a:r>
            <a:r>
              <a:rPr lang="en-US" sz="1600" dirty="0" err="1"/>
              <a:t>counterterm</a:t>
            </a:r>
            <a:r>
              <a:rPr lang="en-US" sz="1600" dirty="0"/>
              <a:t> is determined by </a:t>
            </a:r>
            <a:r>
              <a:rPr lang="en-US" sz="1600" dirty="0">
                <a:solidFill>
                  <a:srgbClr val="FF0000"/>
                </a:solidFill>
              </a:rPr>
              <a:t>fitting single quark mass</a:t>
            </a:r>
          </a:p>
          <a:p>
            <a:pPr marL="285750" indent="-285750">
              <a:buFont typeface="Arial" charset="0"/>
              <a:buChar char="•"/>
            </a:pP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Plug </a:t>
            </a:r>
            <a:r>
              <a:rPr lang="en-US" sz="1600" dirty="0"/>
              <a:t>the physical quark and anti-quark into the </a:t>
            </a:r>
            <a:r>
              <a:rPr lang="en-US" sz="1600" dirty="0" err="1"/>
              <a:t>quarkonium</a:t>
            </a:r>
            <a:r>
              <a:rPr lang="en-US" sz="1600" dirty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9123A0-0939-BE43-93FF-474E1CC809A1}"/>
              </a:ext>
            </a:extLst>
          </p:cNvPr>
          <p:cNvSpPr txBox="1"/>
          <p:nvPr/>
        </p:nvSpPr>
        <p:spPr>
          <a:xfrm>
            <a:off x="3620385" y="6477712"/>
            <a:ext cx="1915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[</a:t>
            </a:r>
            <a:r>
              <a:rPr lang="en-US" sz="1100" dirty="0" err="1">
                <a:solidFill>
                  <a:srgbClr val="0070C0"/>
                </a:solidFill>
              </a:rPr>
              <a:t>Kaiyu</a:t>
            </a:r>
            <a:r>
              <a:rPr lang="en-US" sz="1100" dirty="0">
                <a:solidFill>
                  <a:srgbClr val="0070C0"/>
                </a:solidFill>
              </a:rPr>
              <a:t> Fu et al, in preparation]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B2136D2-37D4-794B-94B3-DA5F3515A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268" y="2736168"/>
                <a:ext cx="7468976" cy="4121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1600" dirty="0"/>
                  <a:t>Ultraviolet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Cutoff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for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Instantaneous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Gluon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</a:rPr>
                  <a:t>Mismatch between explicit and instantaneous photon interactions</a:t>
                </a:r>
                <a:r>
                  <a:rPr lang="en-US" sz="1600" dirty="0"/>
                  <a:t>: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100" dirty="0"/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Introduce cutoff parameter</a:t>
                </a:r>
                <a:r>
                  <a:rPr lang="zh-Hans" altLang="en-US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for instantaneous </a:t>
                </a:r>
                <a:r>
                  <a:rPr lang="en-US" altLang="zh-CN" sz="1600" dirty="0">
                    <a:solidFill>
                      <a:srgbClr val="7030A0"/>
                    </a:solidFill>
                  </a:rPr>
                  <a:t>gluon</a:t>
                </a:r>
                <a:r>
                  <a:rPr lang="en-US" sz="1600" dirty="0">
                    <a:solidFill>
                      <a:srgbClr val="7030A0"/>
                    </a:solidFill>
                  </a:rPr>
                  <a:t> interaction</a:t>
                </a:r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1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inst</m:t>
                        </m:r>
                      </m:sub>
                    </m:sSub>
                  </m:oMath>
                </a14:m>
                <a:r>
                  <a:rPr lang="en-US" sz="1600" dirty="0"/>
                  <a:t> is chosen by </a:t>
                </a:r>
                <a:r>
                  <a:rPr lang="en-US" sz="1600" dirty="0">
                    <a:solidFill>
                      <a:srgbClr val="FF0000"/>
                    </a:solidFill>
                  </a:rPr>
                  <a:t>maximizing the prob. of n=m=0 HO basis state </a:t>
                </a:r>
                <a:r>
                  <a:rPr lang="en-US" sz="1600" dirty="0"/>
                  <a:t>in the ground state.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B2136D2-37D4-794B-94B3-DA5F3515A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268" y="2736168"/>
                <a:ext cx="7468976" cy="4121832"/>
              </a:xfrm>
              <a:blipFill>
                <a:blip r:embed="rId4"/>
                <a:stretch>
                  <a:fillRect l="-408" t="-1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0E98E221-E881-C547-879B-394252621765}"/>
                  </a:ext>
                </a:extLst>
              </p:cNvPr>
              <p:cNvSpPr txBox="1"/>
              <p:nvPr/>
            </p:nvSpPr>
            <p:spPr>
              <a:xfrm>
                <a:off x="873706" y="3420888"/>
                <a:ext cx="17179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for instantaneous gluon: </a:t>
                </a:r>
              </a:p>
              <a:p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/>
                  <a:t> not limited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0E98E221-E881-C547-879B-39425262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6" y="3420888"/>
                <a:ext cx="1717906" cy="430887"/>
              </a:xfrm>
              <a:prstGeom prst="rect">
                <a:avLst/>
              </a:prstGeom>
              <a:blipFill>
                <a:blip r:embed="rId5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F7AA297-E010-B248-A9A0-639753B19D6E}"/>
                  </a:ext>
                </a:extLst>
              </p:cNvPr>
              <p:cNvSpPr txBox="1"/>
              <p:nvPr/>
            </p:nvSpPr>
            <p:spPr>
              <a:xfrm>
                <a:off x="4340968" y="3471564"/>
                <a:ext cx="27042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for explicit gluon:</a:t>
                </a:r>
              </a:p>
              <a:p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/>
                  <a:t>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1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100" dirty="0"/>
                  <a:t> truncation</a:t>
                </a:r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F7AA297-E010-B248-A9A0-639753B19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68" y="3471564"/>
                <a:ext cx="2704245" cy="430887"/>
              </a:xfrm>
              <a:prstGeom prst="rect">
                <a:avLst/>
              </a:prstGeom>
              <a:blipFill>
                <a:blip r:embed="rId6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0">
            <a:extLst>
              <a:ext uri="{FF2B5EF4-FFF2-40B4-BE49-F238E27FC236}">
                <a16:creationId xmlns:a16="http://schemas.microsoft.com/office/drawing/2014/main" id="{96B85B54-9640-6F46-93A2-78C9C67B6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40" y="3912816"/>
            <a:ext cx="1658973" cy="701873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568BD7DD-E368-584B-9C84-F88D5C391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479" y="4069911"/>
            <a:ext cx="1658209" cy="646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6E2015E7-F8DE-CF4A-8B50-54F7A5C8EDB0}"/>
                  </a:ext>
                </a:extLst>
              </p:cNvPr>
              <p:cNvSpPr txBox="1"/>
              <p:nvPr/>
            </p:nvSpPr>
            <p:spPr>
              <a:xfrm>
                <a:off x="3988746" y="6075145"/>
                <a:ext cx="2678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=0, 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=0, 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6E2015E7-F8DE-CF4A-8B50-54F7A5C8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746" y="6075145"/>
                <a:ext cx="2678300" cy="276999"/>
              </a:xfrm>
              <a:prstGeom prst="rect">
                <a:avLst/>
              </a:prstGeom>
              <a:blipFill>
                <a:blip r:embed="rId9"/>
                <a:stretch>
                  <a:fillRect t="-100000" r="-4318" b="-16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F9F975D-1887-2441-B3BA-88C63B72EE38}"/>
                  </a:ext>
                </a:extLst>
              </p:cNvPr>
              <p:cNvSpPr txBox="1"/>
              <p:nvPr/>
            </p:nvSpPr>
            <p:spPr>
              <a:xfrm>
                <a:off x="661733" y="6113704"/>
                <a:ext cx="20924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Since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inst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F9F975D-1887-2441-B3BA-88C63B72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3" y="6113704"/>
                <a:ext cx="2092411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1">
            <a:extLst>
              <a:ext uri="{FF2B5EF4-FFF2-40B4-BE49-F238E27FC236}">
                <a16:creationId xmlns:a16="http://schemas.microsoft.com/office/drawing/2014/main" id="{288D704E-ECC2-3C42-80D5-5D781752B4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3695" y="6002261"/>
            <a:ext cx="1165325" cy="84486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94140" y="5172457"/>
            <a:ext cx="5661732" cy="479106"/>
            <a:chOff x="304672" y="5172457"/>
            <a:chExt cx="5661732" cy="4791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04672" y="5172457"/>
              <a:ext cx="5661732" cy="479106"/>
              <a:chOff x="304672" y="3231159"/>
              <a:chExt cx="5661732" cy="479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22">
                    <a:extLst>
                      <a:ext uri="{FF2B5EF4-FFF2-40B4-BE49-F238E27FC236}">
                        <a16:creationId xmlns:a16="http://schemas.microsoft.com/office/drawing/2014/main" id="{BAC55912-0E6E-E049-AA4E-1DDD160D6F40}"/>
                      </a:ext>
                    </a:extLst>
                  </p:cNvPr>
                  <p:cNvSpPr txBox="1"/>
                  <p:nvPr/>
                </p:nvSpPr>
                <p:spPr>
                  <a:xfrm>
                    <a:off x="304672" y="3322790"/>
                    <a:ext cx="105380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4" name="TextBox 22">
                    <a:extLst>
                      <a:ext uri="{FF2B5EF4-FFF2-40B4-BE49-F238E27FC236}">
                        <a16:creationId xmlns:a16="http://schemas.microsoft.com/office/drawing/2014/main" id="{BAC55912-0E6E-E049-AA4E-1DDD160D6F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672" y="3322790"/>
                    <a:ext cx="1053804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ight Arrow 33">
                <a:extLst>
                  <a:ext uri="{FF2B5EF4-FFF2-40B4-BE49-F238E27FC236}">
                    <a16:creationId xmlns:a16="http://schemas.microsoft.com/office/drawing/2014/main" id="{A294E492-D894-774F-B7A5-2EE028D645FF}"/>
                  </a:ext>
                </a:extLst>
              </p:cNvPr>
              <p:cNvSpPr/>
              <p:nvPr/>
            </p:nvSpPr>
            <p:spPr>
              <a:xfrm>
                <a:off x="3365189" y="3403565"/>
                <a:ext cx="348998" cy="67147"/>
              </a:xfrm>
              <a:prstGeom prst="right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34">
                    <a:extLst>
                      <a:ext uri="{FF2B5EF4-FFF2-40B4-BE49-F238E27FC236}">
                        <a16:creationId xmlns:a16="http://schemas.microsoft.com/office/drawing/2014/main" id="{FD1DF4AD-87E4-2D4A-81F0-BA051B0C6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262159" y="3231159"/>
                    <a:ext cx="2704245" cy="479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100" b="0" i="0" smtClean="0">
                                          <a:latin typeface="Cambria Math" panose="02040503050406030204" pitchFamily="18" charset="0"/>
                                        </a:rPr>
                                        <m:t>inst</m:t>
                                      </m:r>
                                    </m:sub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6" name="TextBox 34">
                    <a:extLst>
                      <a:ext uri="{FF2B5EF4-FFF2-40B4-BE49-F238E27FC236}">
                        <a16:creationId xmlns:a16="http://schemas.microsoft.com/office/drawing/2014/main" id="{FD1DF4AD-87E4-2D4A-81F0-BA051B0C6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2159" y="3231159"/>
                    <a:ext cx="2704245" cy="47910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9" t="50197" r="23848" b="36744"/>
            <a:stretch/>
          </p:blipFill>
          <p:spPr>
            <a:xfrm>
              <a:off x="1210467" y="5224834"/>
              <a:ext cx="2107625" cy="369382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6450123" y="1764498"/>
            <a:ext cx="2034397" cy="673334"/>
            <a:chOff x="6185347" y="1588155"/>
            <a:chExt cx="2034397" cy="6733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26451" y="1588155"/>
              <a:ext cx="949353" cy="572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6189688" y="1971761"/>
                  <a:ext cx="5367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9688" y="1971761"/>
                  <a:ext cx="536764" cy="261610"/>
                </a:xfrm>
                <a:prstGeom prst="rect">
                  <a:avLst/>
                </a:prstGeom>
                <a:blipFill>
                  <a:blip r:embed="rId16"/>
                  <a:stretch>
                    <a:fillRect r="-3409" b="-69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6185347" y="1607697"/>
                  <a:ext cx="5367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347" y="1607697"/>
                  <a:ext cx="536764" cy="261610"/>
                </a:xfrm>
                <a:prstGeom prst="rect">
                  <a:avLst/>
                </a:prstGeom>
                <a:blipFill>
                  <a:blip r:embed="rId17"/>
                  <a:stretch>
                    <a:fillRect r="-3409" b="-46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7663177" y="1609338"/>
                  <a:ext cx="52885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177" y="1609338"/>
                  <a:ext cx="528857" cy="261610"/>
                </a:xfrm>
                <a:prstGeom prst="rect">
                  <a:avLst/>
                </a:prstGeom>
                <a:blipFill>
                  <a:blip r:embed="rId18"/>
                  <a:stretch>
                    <a:fillRect r="-5814" b="-46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7690887" y="1994493"/>
                  <a:ext cx="528857" cy="26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887" y="1994493"/>
                  <a:ext cx="528857" cy="266996"/>
                </a:xfrm>
                <a:prstGeom prst="rect">
                  <a:avLst/>
                </a:prstGeom>
                <a:blipFill>
                  <a:blip r:embed="rId19"/>
                  <a:stretch>
                    <a:fillRect r="-4598"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E0AEE5B-A3FB-455D-9F6B-F555F6F0FEA8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E32A3D6-B109-41E4-B5C3-01A1B7C110CC}"/>
              </a:ext>
            </a:extLst>
          </p:cNvPr>
          <p:cNvSpPr txBox="1"/>
          <p:nvPr/>
        </p:nvSpPr>
        <p:spPr>
          <a:xfrm>
            <a:off x="203200" y="253635"/>
            <a:ext cx="2560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Renormalization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B25933-A890-4AB7-88BE-C1C38712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6590F08-80F7-4DE9-AC0D-1BC47DAF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6" y="3611500"/>
            <a:ext cx="4454387" cy="28552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AE7CF5-FEB6-4E91-B2A0-AA54B7E8F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0" y="740136"/>
            <a:ext cx="4421552" cy="27313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3BCEA17-C5A2-47A3-8ACB-40F71E034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867" y="759129"/>
            <a:ext cx="4606358" cy="2858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/>
              <p:nvPr/>
            </p:nvSpPr>
            <p:spPr>
              <a:xfrm>
                <a:off x="4740046" y="5630627"/>
                <a:ext cx="4009224" cy="34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OGE(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[Yang Li, et al, 2017]</a:t>
                </a:r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5630627"/>
                <a:ext cx="4009224" cy="344005"/>
              </a:xfrm>
              <a:prstGeom prst="rect">
                <a:avLst/>
              </a:prstGeom>
              <a:blipFill>
                <a:blip r:embed="rId6"/>
                <a:stretch>
                  <a:fillRect l="-63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/>
              <p:cNvSpPr txBox="1"/>
              <p:nvPr/>
            </p:nvSpPr>
            <p:spPr>
              <a:xfrm>
                <a:off x="4740046" y="6013187"/>
                <a:ext cx="314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OGE(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[</a:t>
                </a:r>
                <a:r>
                  <a:rPr lang="en-US" sz="160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Shuo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Tang, et al, 2018]</a:t>
                </a:r>
              </a:p>
            </p:txBody>
          </p:sp>
        </mc:Choice>
        <mc:Fallback xmlns="">
          <p:sp>
            <p:nvSpPr>
              <p:cNvPr id="2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6013187"/>
                <a:ext cx="3143233" cy="338554"/>
              </a:xfrm>
              <a:prstGeom prst="rect">
                <a:avLst/>
              </a:prstGeom>
              <a:blipFill>
                <a:blip r:embed="rId7"/>
                <a:stretch>
                  <a:fillRect l="-80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3561314" y="6409984"/>
                <a:ext cx="4248836" cy="38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14" y="6409984"/>
                <a:ext cx="4248836" cy="388761"/>
              </a:xfrm>
              <a:prstGeom prst="rect">
                <a:avLst/>
              </a:prstGeom>
              <a:blipFill>
                <a:blip r:embed="rId8"/>
                <a:stretch>
                  <a:fillRect l="-1148" t="-793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46B9B95-6BBC-4220-81F5-0D1521C1ADAC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66E3D1-ACF3-4F88-B6D7-C8D70033DDC9}"/>
              </a:ext>
            </a:extLst>
          </p:cNvPr>
          <p:cNvSpPr txBox="1"/>
          <p:nvPr/>
        </p:nvSpPr>
        <p:spPr>
          <a:xfrm>
            <a:off x="203200" y="253635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Mass spectrum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F2FFC7-D496-44F8-9D4A-09271718108E}"/>
              </a:ext>
            </a:extLst>
          </p:cNvPr>
          <p:cNvSpPr txBox="1"/>
          <p:nvPr/>
        </p:nvSpPr>
        <p:spPr>
          <a:xfrm>
            <a:off x="2545314" y="683313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126CBB-5E3C-4A1F-9C3B-408901EF2B77}"/>
              </a:ext>
            </a:extLst>
          </p:cNvPr>
          <p:cNvSpPr txBox="1"/>
          <p:nvPr/>
        </p:nvSpPr>
        <p:spPr>
          <a:xfrm>
            <a:off x="7181337" y="683313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0DD06A7-9547-4AAC-B25D-1766E5E45C87}"/>
                  </a:ext>
                </a:extLst>
              </p:cNvPr>
              <p:cNvSpPr txBox="1"/>
              <p:nvPr/>
            </p:nvSpPr>
            <p:spPr>
              <a:xfrm>
                <a:off x="2926314" y="3638427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0DD06A7-9547-4AAC-B25D-1766E5E4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14" y="3638427"/>
                <a:ext cx="1270000" cy="400110"/>
              </a:xfrm>
              <a:prstGeom prst="rect">
                <a:avLst/>
              </a:prstGeom>
              <a:blipFill>
                <a:blip r:embed="rId9"/>
                <a:stretch>
                  <a:fillRect t="-9231" r="-48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760B47F-819E-4B6C-9AC7-C524CDA8C028}"/>
                  </a:ext>
                </a:extLst>
              </p:cNvPr>
              <p:cNvSpPr/>
              <p:nvPr/>
            </p:nvSpPr>
            <p:spPr>
              <a:xfrm>
                <a:off x="4740046" y="4106098"/>
                <a:ext cx="4168491" cy="1222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agree with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PDG and OGE results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 parameter: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𝑖𝑛𝑠𝑡</m:t>
                    </m:r>
                  </m:oMath>
                </a14:m>
                <a:endParaRPr lang="zh-CN" altLang="en-US" i="1" baseline="-25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760B47F-819E-4B6C-9AC7-C524CDA8C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046" y="4106098"/>
                <a:ext cx="4168491" cy="1222579"/>
              </a:xfrm>
              <a:prstGeom prst="rect">
                <a:avLst/>
              </a:prstGeom>
              <a:blipFill>
                <a:blip r:embed="rId10"/>
                <a:stretch>
                  <a:fillRect l="-1216" t="-3093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6">
            <a:extLst>
              <a:ext uri="{FF2B5EF4-FFF2-40B4-BE49-F238E27FC236}">
                <a16:creationId xmlns:a16="http://schemas.microsoft.com/office/drawing/2014/main" id="{5B0512DC-A12E-4FD0-8BAE-402C23D328C0}"/>
              </a:ext>
            </a:extLst>
          </p:cNvPr>
          <p:cNvSpPr txBox="1"/>
          <p:nvPr/>
        </p:nvSpPr>
        <p:spPr>
          <a:xfrm>
            <a:off x="216519" y="6435088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864BC7-6E03-4C3C-B970-A25090E1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/>
              <p:nvPr>
                <p:extLst>
                  <p:ext uri="{D42A27DB-BD31-4B8C-83A1-F6EECF244321}">
                    <p14:modId xmlns:p14="http://schemas.microsoft.com/office/powerpoint/2010/main" val="3379515832"/>
                  </p:ext>
                </p:extLst>
              </p:nvPr>
            </p:nvGraphicFramePr>
            <p:xfrm>
              <a:off x="216519" y="908180"/>
              <a:ext cx="8649483" cy="4013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3804">
                      <a:extLst>
                        <a:ext uri="{9D8B030D-6E8A-4147-A177-3AD203B41FA5}">
                          <a16:colId xmlns:a16="http://schemas.microsoft.com/office/drawing/2014/main" val="2074479908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445063332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570118146"/>
                        </a:ext>
                      </a:extLst>
                    </a:gridCol>
                    <a:gridCol w="862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4063">
                      <a:extLst>
                        <a:ext uri="{9D8B030D-6E8A-4147-A177-3AD203B41FA5}">
                          <a16:colId xmlns:a16="http://schemas.microsoft.com/office/drawing/2014/main" val="3847605707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1444948909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112992974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499906290"/>
                        </a:ext>
                      </a:extLst>
                    </a:gridCol>
                  </a:tblGrid>
                  <a:tr h="78036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dirty="0">
                            <a:solidFill>
                              <a:schemeClr val="tx1"/>
                            </a:solidFill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altLang="zh-CN" sz="2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/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𝜶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(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𝟎</m:t>
                                </m:r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𝒃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=</m:t>
                                    </m:r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DejaVu Math TeX Gyre" panose="02000503000000000000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𝜿</m:t>
                                    </m:r>
                                  </m:e>
                                  <m:sub>
                                    <m:r>
                                      <a:rPr lang="en-US" altLang="zh-CN" sz="2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DejaVu Math TeX Gyre" panose="02000503000000000000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i="1" dirty="0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CN" sz="2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2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sz="2200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𝒃𝒊𝒏𝒔𝒕</m:t>
                                </m:r>
                              </m:oMath>
                            </m:oMathPara>
                          </a14:m>
                          <a:endParaRPr lang="en-US" altLang="zh-CN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/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  <a:r>
                            <a:rPr lang="en-US" altLang="zh-CN" sz="24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1.389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6203314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  <a:endParaRPr lang="en-US" altLang="zh-CN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1.887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629436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1.196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84241173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1.562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7.94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5217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/>
              <p:nvPr>
                <p:extLst>
                  <p:ext uri="{D42A27DB-BD31-4B8C-83A1-F6EECF244321}">
                    <p14:modId xmlns:p14="http://schemas.microsoft.com/office/powerpoint/2010/main" val="3379515832"/>
                  </p:ext>
                </p:extLst>
              </p:nvPr>
            </p:nvGraphicFramePr>
            <p:xfrm>
              <a:off x="216519" y="908180"/>
              <a:ext cx="8649483" cy="40136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3804">
                      <a:extLst>
                        <a:ext uri="{9D8B030D-6E8A-4147-A177-3AD203B41FA5}">
                          <a16:colId xmlns:a16="http://schemas.microsoft.com/office/drawing/2014/main" val="2074479908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445063332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3570118146"/>
                        </a:ext>
                      </a:extLst>
                    </a:gridCol>
                    <a:gridCol w="8621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9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4063">
                      <a:extLst>
                        <a:ext uri="{9D8B030D-6E8A-4147-A177-3AD203B41FA5}">
                          <a16:colId xmlns:a16="http://schemas.microsoft.com/office/drawing/2014/main" val="3847605707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1444948909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112992974"/>
                        </a:ext>
                      </a:extLst>
                    </a:gridCol>
                    <a:gridCol w="890051">
                      <a:extLst>
                        <a:ext uri="{9D8B030D-6E8A-4147-A177-3AD203B41FA5}">
                          <a16:colId xmlns:a16="http://schemas.microsoft.com/office/drawing/2014/main" val="2499906290"/>
                        </a:ext>
                      </a:extLst>
                    </a:gridCol>
                  </a:tblGrid>
                  <a:tr h="1066673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571" r="-1184848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72603" t="-571" r="-703425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72603" t="-571" r="-603425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383099" t="-571" r="-520423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408333" t="-571" r="-339881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62016" t="-571" r="-342636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73288" t="-571" r="-20274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773288" t="-571" r="-102740" b="-2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873288" t="-571" r="-2740" b="-2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/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108642" r="-1184848" b="-211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0.98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  <a:r>
                            <a:rPr lang="en-US" altLang="zh-CN" sz="24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altLang="zh-CN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209938" r="-1184848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1.389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362033140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…</a:t>
                          </a:r>
                          <a:endParaRPr lang="en-US" altLang="zh-CN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1.887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16294362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chemeClr val="tx1"/>
                              </a:solidFill>
                            </a:rPr>
                            <a:t>OGE</a:t>
                          </a:r>
                        </a:p>
                      </a:txBody>
                      <a:tcPr marL="68580" marR="68580" marT="34290" marB="34290" anchor="ctr"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54545" t="-308025" r="-1184848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1.603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4.902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1.196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…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84241173"/>
                      </a:ext>
                    </a:extLst>
                  </a:tr>
                  <a:tr h="49116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DG</a:t>
                          </a:r>
                        </a:p>
                      </a:txBody>
                      <a:tcPr marL="68580" marR="68580" marT="34290" marB="34290" anchor="ctr"/>
                    </a:tc>
                    <a:tc vMerge="1"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altLang="zh-C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4.77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0.266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1.562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6.26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7.94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645217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5265" y="4870137"/>
                <a:ext cx="8753470" cy="108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Note: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</m:oMath>
                </a14:m>
                <a:r>
                  <a:rPr lang="en-US" altLang="zh-CN" sz="20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sub>
                            </m:sSub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</m:oMath>
                </a14:m>
                <a:r>
                  <a:rPr lang="en-US" altLang="zh-CN" sz="2000" dirty="0"/>
                  <a:t>, 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</a:rPr>
                      <m:t>𝑖𝑛𝑠𝑡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𝑖𝑛𝑠𝑡𝑐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𝑖𝑛𝑠𝑡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ra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5" y="4870137"/>
                <a:ext cx="8753470" cy="1087990"/>
              </a:xfrm>
              <a:prstGeom prst="rect">
                <a:avLst/>
              </a:prstGeom>
              <a:blipFill>
                <a:blip r:embed="rId3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54C6909-5147-46AE-A193-666EBCCA3952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1DC7CA-9BD9-471C-BB3C-B9D26A837F97}"/>
              </a:ext>
            </a:extLst>
          </p:cNvPr>
          <p:cNvSpPr txBox="1"/>
          <p:nvPr/>
        </p:nvSpPr>
        <p:spPr>
          <a:xfrm>
            <a:off x="238125" y="246351"/>
            <a:ext cx="184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Parameters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9DF50B-16B0-4B98-B82E-935A27BE3F78}"/>
                  </a:ext>
                </a:extLst>
              </p:cNvPr>
              <p:cNvSpPr txBox="1"/>
              <p:nvPr/>
            </p:nvSpPr>
            <p:spPr>
              <a:xfrm>
                <a:off x="238124" y="6065765"/>
                <a:ext cx="4333875" cy="38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9DF50B-16B0-4B98-B82E-935A27BE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4" y="6065765"/>
                <a:ext cx="4333875" cy="388761"/>
              </a:xfrm>
              <a:prstGeom prst="rect">
                <a:avLst/>
              </a:prstGeom>
              <a:blipFill>
                <a:blip r:embed="rId4"/>
                <a:stretch>
                  <a:fillRect l="-1125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6">
            <a:extLst>
              <a:ext uri="{FF2B5EF4-FFF2-40B4-BE49-F238E27FC236}">
                <a16:creationId xmlns:a16="http://schemas.microsoft.com/office/drawing/2014/main" id="{BB344094-42D5-429F-B422-17F32991F3DF}"/>
              </a:ext>
            </a:extLst>
          </p:cNvPr>
          <p:cNvSpPr txBox="1"/>
          <p:nvPr/>
        </p:nvSpPr>
        <p:spPr>
          <a:xfrm>
            <a:off x="216519" y="6435088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11AC87-DF19-434F-813B-9F660CD2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A48F113-743C-4025-9176-83AFBB32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57" y="3707794"/>
            <a:ext cx="3451181" cy="22652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05DAB0E-556A-4FB6-B08D-368B8439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833" y="1410888"/>
            <a:ext cx="3465505" cy="22872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6EB1EE-BCAD-461B-96C2-4B125F550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08" y="3741661"/>
            <a:ext cx="3465506" cy="23019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E96368-F558-40E4-A80B-D607E3142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62" y="1410888"/>
            <a:ext cx="3465507" cy="22969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345" y="6274340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cxnSp>
        <p:nvCxnSpPr>
          <p:cNvPr id="12" name="直接连接符 3"/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7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C41E91-65B8-4CD6-8D3E-8829BF11123A}"/>
              </a:ext>
            </a:extLst>
          </p:cNvPr>
          <p:cNvSpPr txBox="1"/>
          <p:nvPr/>
        </p:nvSpPr>
        <p:spPr>
          <a:xfrm>
            <a:off x="3662705" y="5785664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2AE9E2-DDA6-443D-BCC1-C719A427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16DAD8F-36C7-4BE8-98B9-3E3F7ABF18BA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=0.717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16DAD8F-36C7-4BE8-98B9-3E3F7ABF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E92EF45-A836-4D4A-8795-B51136B5AA3D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=0.724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E92EF45-A836-4D4A-8795-B51136B5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24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C90E1950-C713-4A0E-A5C1-CB4C266FC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62" y="3723646"/>
            <a:ext cx="3564517" cy="22942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D898E8-EBBB-45B1-9B11-553D5C1D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562" y="1427822"/>
            <a:ext cx="3553615" cy="22872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A31573-27E6-4481-BD90-DF9AFCFAC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74" y="3759760"/>
            <a:ext cx="3535913" cy="23024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5F284-EEE3-4F46-99E6-BE48C2D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2" y="1427822"/>
            <a:ext cx="3405757" cy="22969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345" y="6274340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cxnSp>
        <p:nvCxnSpPr>
          <p:cNvPr id="12" name="直接连接符 3"/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7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C41E91-65B8-4CD6-8D3E-8829BF11123A}"/>
              </a:ext>
            </a:extLst>
          </p:cNvPr>
          <p:cNvSpPr txBox="1"/>
          <p:nvPr/>
        </p:nvSpPr>
        <p:spPr>
          <a:xfrm>
            <a:off x="3662705" y="5785664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B70B54-3B0B-4162-B7D7-3F4AD6B9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D80480D-0D5D-4D11-B7A4-3B0425BE2EC2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=0.613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D80480D-0D5D-4D11-B7A4-3B0425BE2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CCCC02-22FB-412D-88E9-7D5B6D9B706E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=0.599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CCCC02-22FB-412D-88E9-7D5B6D9B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74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23B1E694-3EBD-4D6D-8D9D-64876DC49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78" y="3723511"/>
            <a:ext cx="3494654" cy="23382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21DE816-70E5-4628-BB9F-E745BEF8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078" y="1359882"/>
            <a:ext cx="3494654" cy="2338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917FED-C282-4C59-9B2D-92FC2C317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2" y="3741661"/>
            <a:ext cx="3535125" cy="23019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D23503-634E-4F53-A6B9-EF4EAE7BD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62" y="1360921"/>
            <a:ext cx="3465507" cy="233720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345" y="6274340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cxnSp>
        <p:nvCxnSpPr>
          <p:cNvPr id="12" name="直接连接符 3"/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7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C41E91-65B8-4CD6-8D3E-8829BF11123A}"/>
              </a:ext>
            </a:extLst>
          </p:cNvPr>
          <p:cNvSpPr txBox="1"/>
          <p:nvPr/>
        </p:nvSpPr>
        <p:spPr>
          <a:xfrm>
            <a:off x="3662705" y="5785664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7E2E93-B17D-451F-8305-4537C79C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FA57C13-800C-405A-BA61-8A1228EE58CC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=0.617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FA57C13-800C-405A-BA61-8A1228EE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BD1EDA-F196-4A3C-9551-954C6889E819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=0.599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BD1EDA-F196-4A3C-9551-954C6889E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52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7F006E5B-2E97-4130-91E2-12BB08EC9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303" y="3704057"/>
            <a:ext cx="3469589" cy="23656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139D64-2B9B-4874-9009-78EE3BFF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03" y="1326559"/>
            <a:ext cx="3469588" cy="23656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F571F7-AF3D-4F35-AA7C-B67C8550F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06" y="3698123"/>
            <a:ext cx="3465509" cy="2377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A6CFE2-DA82-43B1-BC41-2EAD2AE6C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62" y="1320623"/>
            <a:ext cx="3465508" cy="237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7345" y="6274340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cxnSp>
        <p:nvCxnSpPr>
          <p:cNvPr id="12" name="直接连接符 3"/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FA6474E8-D6DB-9742-99E3-F90803F92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7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F7F33E6-BA05-4A4A-BD46-71A27F22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D8F8F0E-4105-43C7-9723-63EB7AEF8A3B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6A3BA9-E051-41E2-92DF-1E51679743E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C41E91-65B8-4CD6-8D3E-8829BF11123A}"/>
              </a:ext>
            </a:extLst>
          </p:cNvPr>
          <p:cNvSpPr txBox="1"/>
          <p:nvPr/>
        </p:nvSpPr>
        <p:spPr>
          <a:xfrm>
            <a:off x="3662705" y="5785664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11C457A-1DF9-437E-975E-7726559E18FF}"/>
              </a:ext>
            </a:extLst>
          </p:cNvPr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674B2A-C25A-41A7-9C21-4CED3AA0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4B67DCA-ECA6-42BF-B254-560878AE9E7F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=0.574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4B67DCA-ECA6-42BF-B254-560878AE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54F193E-BFAD-483D-9090-7BA5F045C495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=0.610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54F193E-BFAD-483D-9090-7BA5F045C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5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0F663EB3-D467-43E9-B5C5-EB114E9DE827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0F663EB3-D467-43E9-B5C5-EB114E9D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3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6">
            <a:extLst>
              <a:ext uri="{FF2B5EF4-FFF2-40B4-BE49-F238E27FC236}">
                <a16:creationId xmlns:a16="http://schemas.microsoft.com/office/drawing/2014/main" id="{B335B910-3A08-44DA-BF66-AB35A975D13A}"/>
              </a:ext>
            </a:extLst>
          </p:cNvPr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96BAA11-64BF-4A69-91D3-06FC96C7E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038" y="3814520"/>
            <a:ext cx="3478004" cy="22900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3CE4FA-DF19-496D-B374-CBA83BA9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150" y="1407850"/>
            <a:ext cx="3478005" cy="22900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349CDE-1B14-41EB-A5F6-30062E58A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98" y="3806938"/>
            <a:ext cx="3478005" cy="23051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FF9DD0-6413-4A47-B23B-423A4435F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96" y="1407850"/>
            <a:ext cx="3478005" cy="2305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70E06FB-BDEC-4B3C-B869-A265B56A6988}"/>
              </a:ext>
            </a:extLst>
          </p:cNvPr>
          <p:cNvSpPr txBox="1"/>
          <p:nvPr/>
        </p:nvSpPr>
        <p:spPr>
          <a:xfrm>
            <a:off x="5961945" y="6293497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F44569-4289-4421-A115-14DB0BE1C48D}"/>
              </a:ext>
            </a:extLst>
          </p:cNvPr>
          <p:cNvSpPr txBox="1"/>
          <p:nvPr/>
        </p:nvSpPr>
        <p:spPr>
          <a:xfrm>
            <a:off x="3585332" y="5804465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3">
            <a:extLst>
              <a:ext uri="{FF2B5EF4-FFF2-40B4-BE49-F238E27FC236}">
                <a16:creationId xmlns:a16="http://schemas.microsoft.com/office/drawing/2014/main" id="{047EFF26-A5A2-45AD-B8B7-E047C45CE414}"/>
              </a:ext>
            </a:extLst>
          </p:cNvPr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DEC93D-F8AF-4A83-AB65-A1530301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A14BD5D-01A9-497B-AE70-06B892DCA0A7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=0.846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A14BD5D-01A9-497B-AE70-06B892DCA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EE6F6D-308F-4D7D-BED4-C2BC6ADFD59F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=0.855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EE6F6D-308F-4D7D-BED4-C2BC6ADF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67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DA2B-B2EE-E947-B2FB-2FF42C51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965"/>
            <a:ext cx="7886700" cy="1325563"/>
          </a:xfrm>
        </p:spPr>
        <p:txBody>
          <a:bodyPr/>
          <a:lstStyle/>
          <a:p>
            <a:pPr algn="ctr"/>
            <a:r>
              <a:rPr lang="en-US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91B1-D9B2-7D4F-8B1B-A3526E66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95" y="2063226"/>
            <a:ext cx="7886700" cy="487301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Basis Light-front Quantization approach</a:t>
            </a:r>
          </a:p>
          <a:p>
            <a:endParaRPr lang="en-US" sz="3200" dirty="0"/>
          </a:p>
          <a:p>
            <a:r>
              <a:rPr lang="en-US" altLang="zh-CN" sz="3200" dirty="0"/>
              <a:t>Application to heavy mesons</a:t>
            </a:r>
          </a:p>
          <a:p>
            <a:pPr lvl="1"/>
            <a:r>
              <a:rPr lang="en-US" altLang="zh-CN" sz="2800" dirty="0"/>
              <a:t>Gluon</a:t>
            </a:r>
            <a:r>
              <a:rPr lang="zh-CN" altLang="en-US" sz="2800" dirty="0"/>
              <a:t> </a:t>
            </a:r>
            <a:r>
              <a:rPr lang="en-US" altLang="zh-CN" sz="2800" dirty="0"/>
              <a:t>content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Summary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E18ED7-6128-4AD0-B767-BE00189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F59EC0-7D00-433D-BD10-DC279FDB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92" y="3799353"/>
            <a:ext cx="3776120" cy="23051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EFA68B-41CE-4799-AD3D-9F63E082F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80" y="1371985"/>
            <a:ext cx="3776120" cy="230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C3675A-0378-4929-B5B6-7C547526D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6" y="3799354"/>
            <a:ext cx="3749339" cy="23051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1572BA-8D31-46E9-8006-152C12F3E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76" y="1452311"/>
            <a:ext cx="3455272" cy="2305189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B335B910-3A08-44DA-BF66-AB35A975D13A}"/>
              </a:ext>
            </a:extLst>
          </p:cNvPr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70E06FB-BDEC-4B3C-B869-A265B56A6988}"/>
              </a:ext>
            </a:extLst>
          </p:cNvPr>
          <p:cNvSpPr txBox="1"/>
          <p:nvPr/>
        </p:nvSpPr>
        <p:spPr>
          <a:xfrm>
            <a:off x="5961945" y="6293497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F44569-4289-4421-A115-14DB0BE1C48D}"/>
              </a:ext>
            </a:extLst>
          </p:cNvPr>
          <p:cNvSpPr txBox="1"/>
          <p:nvPr/>
        </p:nvSpPr>
        <p:spPr>
          <a:xfrm>
            <a:off x="3585332" y="5804465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76BFEA3C-EE0C-4145-89D8-DD5350486E79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76BFEA3C-EE0C-4145-89D8-DD53504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9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3">
            <a:extLst>
              <a:ext uri="{FF2B5EF4-FFF2-40B4-BE49-F238E27FC236}">
                <a16:creationId xmlns:a16="http://schemas.microsoft.com/office/drawing/2014/main" id="{6ECFEC49-D1C1-4E33-9E68-A878442B68C3}"/>
              </a:ext>
            </a:extLst>
          </p:cNvPr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E9D97E-4B4A-4D3E-928C-6133922C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E4CFCDE-6CE8-43EC-B056-D394AD910038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=0.775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E4CFCDE-6CE8-43EC-B056-D394AD910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95E1ED-4E40-492A-97B5-B6D676F5DBC3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=0.783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95E1ED-4E40-492A-97B5-B6D676F5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1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9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12E0718-D1EF-4494-B8CA-F26F7CE5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09" y="3801382"/>
            <a:ext cx="3474945" cy="2303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D4ACFD-1429-447A-BE2C-8F71E8C19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109" y="1371985"/>
            <a:ext cx="3478390" cy="23054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1A376F-C4F2-469C-8759-7C3EC1FAE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30" y="3799354"/>
            <a:ext cx="3749340" cy="23051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3AB524F-A325-4097-9A48-BD66AC604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63" y="1388680"/>
            <a:ext cx="3455274" cy="2305190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B335B910-3A08-44DA-BF66-AB35A975D13A}"/>
              </a:ext>
            </a:extLst>
          </p:cNvPr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70E06FB-BDEC-4B3C-B869-A265B56A6988}"/>
              </a:ext>
            </a:extLst>
          </p:cNvPr>
          <p:cNvSpPr txBox="1"/>
          <p:nvPr/>
        </p:nvSpPr>
        <p:spPr>
          <a:xfrm>
            <a:off x="5961945" y="6293497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F44569-4289-4421-A115-14DB0BE1C48D}"/>
              </a:ext>
            </a:extLst>
          </p:cNvPr>
          <p:cNvSpPr txBox="1"/>
          <p:nvPr/>
        </p:nvSpPr>
        <p:spPr>
          <a:xfrm>
            <a:off x="3585332" y="5804465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9F61C045-5AB2-41A2-874C-C90CE5C8AE15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9F61C045-5AB2-41A2-874C-C90CE5C8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9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3">
            <a:extLst>
              <a:ext uri="{FF2B5EF4-FFF2-40B4-BE49-F238E27FC236}">
                <a16:creationId xmlns:a16="http://schemas.microsoft.com/office/drawing/2014/main" id="{8C6F2E76-54BB-4912-8797-6B3F3F169408}"/>
              </a:ext>
            </a:extLst>
          </p:cNvPr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DE7506-1CAA-456B-940A-917E1911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310607-BDDB-4AD1-8D5C-1597F479E788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=0.780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310607-BDDB-4AD1-8D5C-1597F479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9DB1018-9793-4856-BA8D-C63F51C35D0F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=0.785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9DB1018-9793-4856-BA8D-C63F51C35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1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46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0DB12C2-83C2-4FA0-8312-D4309477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38" y="3791771"/>
            <a:ext cx="3478004" cy="23355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5785B4-033B-4274-A2F5-DAF351EC0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240" y="1377366"/>
            <a:ext cx="3403600" cy="22855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0200AB-0A08-4514-A5AB-4E50CCA23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75" y="3806938"/>
            <a:ext cx="3540111" cy="23051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6A56C5-7B98-47B9-BC22-CA472AD85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5" y="1392683"/>
            <a:ext cx="3478006" cy="2305190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B335B910-3A08-44DA-BF66-AB35A975D13A}"/>
              </a:ext>
            </a:extLst>
          </p:cNvPr>
          <p:cNvSpPr txBox="1"/>
          <p:nvPr/>
        </p:nvSpPr>
        <p:spPr>
          <a:xfrm>
            <a:off x="859824" y="6293497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/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The effective one-gluon-exchange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AEA53966-F6F7-49E7-873C-B4721D56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05" y="640608"/>
                <a:ext cx="4195691" cy="665760"/>
              </a:xfrm>
              <a:prstGeom prst="rect">
                <a:avLst/>
              </a:prstGeom>
              <a:blipFill>
                <a:blip r:embed="rId8"/>
                <a:stretch>
                  <a:fillRect t="-4587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6B66C9A2-D083-40E3-AC55-D1412BB771EF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520C3E-01C7-45AA-A201-D56E7316CBC8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970E06FB-BDEC-4B3C-B869-A265B56A6988}"/>
              </a:ext>
            </a:extLst>
          </p:cNvPr>
          <p:cNvSpPr txBox="1"/>
          <p:nvPr/>
        </p:nvSpPr>
        <p:spPr>
          <a:xfrm>
            <a:off x="5961945" y="6293497"/>
            <a:ext cx="1850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F44569-4289-4421-A115-14DB0BE1C48D}"/>
              </a:ext>
            </a:extLst>
          </p:cNvPr>
          <p:cNvSpPr txBox="1"/>
          <p:nvPr/>
        </p:nvSpPr>
        <p:spPr>
          <a:xfrm>
            <a:off x="3585332" y="5804465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959A5752-9EDB-4D70-B5C9-1AEBD222A5F1}"/>
                  </a:ext>
                </a:extLst>
              </p:cNvPr>
              <p:cNvSpPr txBox="1"/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9900FF"/>
                    </a:solidFill>
                  </a:rPr>
                  <a:t>Dynamic gluon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959A5752-9EDB-4D70-B5C9-1AEBD222A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7" y="706225"/>
                <a:ext cx="3176989" cy="665760"/>
              </a:xfrm>
              <a:prstGeom prst="rect">
                <a:avLst/>
              </a:prstGeom>
              <a:blipFill>
                <a:blip r:embed="rId9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3">
            <a:extLst>
              <a:ext uri="{FF2B5EF4-FFF2-40B4-BE49-F238E27FC236}">
                <a16:creationId xmlns:a16="http://schemas.microsoft.com/office/drawing/2014/main" id="{FD34FB1F-C0B5-4E6B-BD46-D59F2E1DD108}"/>
              </a:ext>
            </a:extLst>
          </p:cNvPr>
          <p:cNvCxnSpPr/>
          <p:nvPr/>
        </p:nvCxnSpPr>
        <p:spPr>
          <a:xfrm>
            <a:off x="4572891" y="1461530"/>
            <a:ext cx="41691" cy="431947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37AA02-EBF3-402A-8939-4727515D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7ADCC1E-444C-4B39-ABAE-44F41EE279A5}"/>
                  </a:ext>
                </a:extLst>
              </p:cNvPr>
              <p:cNvSpPr txBox="1"/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=0.733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7ADCC1E-444C-4B39-ABAE-44F41EE2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1424869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39A98DA-D34A-4610-8C91-3C084D75333E}"/>
                  </a:ext>
                </a:extLst>
              </p:cNvPr>
              <p:cNvSpPr txBox="1"/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=0.713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39A98DA-D34A-4610-8C91-3C084D75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4" y="3698121"/>
                <a:ext cx="1651000" cy="394019"/>
              </a:xfrm>
              <a:prstGeom prst="rect">
                <a:avLst/>
              </a:prstGeom>
              <a:blipFill>
                <a:blip r:embed="rId11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13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88255EE-E86B-46A3-A5C8-336FD88F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10" y="3537114"/>
            <a:ext cx="2796755" cy="22235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9E89B5-5A6E-48D3-97F4-E3AAD7FC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83" y="3492818"/>
            <a:ext cx="3017407" cy="22235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CE71F-4F61-4459-9C4E-5E4A324F7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" y="3544019"/>
            <a:ext cx="2878017" cy="21208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EBA66B-7F02-4CEB-9D3C-334EBC9BF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809" y="984074"/>
            <a:ext cx="2796755" cy="22235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3313FE-E56E-44DC-B088-C9BFB8BB4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553" y="951771"/>
            <a:ext cx="2878017" cy="2288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C56943-D4A1-4D5E-BF8D-857D71FBE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19" y="1010443"/>
            <a:ext cx="2812582" cy="22279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41481" y="6345472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[Hengfei Zhao et al, in preparation]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679E7-620F-3149-B99A-DC1F9B793DB4}"/>
              </a:ext>
            </a:extLst>
          </p:cNvPr>
          <p:cNvSpPr txBox="1"/>
          <p:nvPr/>
        </p:nvSpPr>
        <p:spPr>
          <a:xfrm>
            <a:off x="748244" y="6277204"/>
            <a:ext cx="369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Nodal structure in radial direction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02E720-4FCC-43CE-804B-3832A6C2A8F9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330E5A5-9122-406D-9AD5-A796B1585ECF}"/>
              </a:ext>
            </a:extLst>
          </p:cNvPr>
          <p:cNvSpPr txBox="1"/>
          <p:nvPr/>
        </p:nvSpPr>
        <p:spPr>
          <a:xfrm>
            <a:off x="203200" y="253635"/>
            <a:ext cx="22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Wave function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C05A6FD-BC25-45DC-BFB1-F997CE81FCE2}"/>
                  </a:ext>
                </a:extLst>
              </p:cNvPr>
              <p:cNvSpPr txBox="1"/>
              <p:nvPr/>
            </p:nvSpPr>
            <p:spPr>
              <a:xfrm>
                <a:off x="3937000" y="5867151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C05A6FD-BC25-45DC-BFB1-F997CE81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0" y="5867151"/>
                <a:ext cx="127000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2">
            <a:extLst>
              <a:ext uri="{FF2B5EF4-FFF2-40B4-BE49-F238E27FC236}">
                <a16:creationId xmlns:a16="http://schemas.microsoft.com/office/drawing/2014/main" id="{14349AF7-B0AE-47F4-ABA9-AB08C5DE1DE8}"/>
              </a:ext>
            </a:extLst>
          </p:cNvPr>
          <p:cNvSpPr txBox="1"/>
          <p:nvPr/>
        </p:nvSpPr>
        <p:spPr>
          <a:xfrm>
            <a:off x="108796" y="576069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40A033-701A-45BF-80D5-F49F0A23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CBF4CAB-2D32-4479-95D5-C05FB6F18089}"/>
                  </a:ext>
                </a:extLst>
              </p:cNvPr>
              <p:cNvSpPr txBox="1"/>
              <p:nvPr/>
            </p:nvSpPr>
            <p:spPr>
              <a:xfrm>
                <a:off x="1901557" y="1010443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=0.767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CBF4CAB-2D32-4479-95D5-C05FB6F1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57" y="1010443"/>
                <a:ext cx="1651000" cy="394019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2F7E8C7-52D1-4F3B-AA6C-22E622AEF332}"/>
                  </a:ext>
                </a:extLst>
              </p:cNvPr>
              <p:cNvSpPr txBox="1"/>
              <p:nvPr/>
            </p:nvSpPr>
            <p:spPr>
              <a:xfrm>
                <a:off x="1901557" y="3496796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=0.689</a:t>
                </a:r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2F7E8C7-52D1-4F3B-AA6C-22E622AEF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57" y="3496796"/>
                <a:ext cx="1651000" cy="394019"/>
              </a:xfrm>
              <a:prstGeom prst="rect">
                <a:avLst/>
              </a:prstGeom>
              <a:blipFill>
                <a:blip r:embed="rId11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7FF8D0-20DB-49C8-B0F9-48FB85967915}"/>
                  </a:ext>
                </a:extLst>
              </p:cNvPr>
              <p:cNvSpPr txBox="1"/>
              <p:nvPr/>
            </p:nvSpPr>
            <p:spPr>
              <a:xfrm>
                <a:off x="4956955" y="1010443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=0.772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7FF8D0-20DB-49C8-B0F9-48FB85967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55" y="1010443"/>
                <a:ext cx="1651000" cy="394019"/>
              </a:xfrm>
              <a:prstGeom prst="rect">
                <a:avLst/>
              </a:prstGeom>
              <a:blipFill>
                <a:blip r:embed="rId12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202202B-7142-4684-8012-CC0FA25AE677}"/>
                  </a:ext>
                </a:extLst>
              </p:cNvPr>
              <p:cNvSpPr txBox="1"/>
              <p:nvPr/>
            </p:nvSpPr>
            <p:spPr>
              <a:xfrm>
                <a:off x="4956955" y="3496796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=0.689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202202B-7142-4684-8012-CC0FA25A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55" y="3496796"/>
                <a:ext cx="1651000" cy="394019"/>
              </a:xfrm>
              <a:prstGeom prst="rect">
                <a:avLst/>
              </a:prstGeom>
              <a:blipFill>
                <a:blip r:embed="rId13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0A8567-AF6A-478F-8225-661A861B6A48}"/>
                  </a:ext>
                </a:extLst>
              </p:cNvPr>
              <p:cNvSpPr txBox="1"/>
              <p:nvPr/>
            </p:nvSpPr>
            <p:spPr>
              <a:xfrm>
                <a:off x="7611378" y="1010443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=0.690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0A8567-AF6A-478F-8225-661A861B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378" y="1010443"/>
                <a:ext cx="1651000" cy="394019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DE4E6D7-C546-4D18-8233-DCF3AC586441}"/>
                  </a:ext>
                </a:extLst>
              </p:cNvPr>
              <p:cNvSpPr txBox="1"/>
              <p:nvPr/>
            </p:nvSpPr>
            <p:spPr>
              <a:xfrm>
                <a:off x="7611378" y="3496796"/>
                <a:ext cx="1651000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norm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  <m:acc>
                          <m:accPr>
                            <m:chr m:val="̅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dirty="0"/>
                  <a:t>=0.661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DE4E6D7-C546-4D18-8233-DCF3AC586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378" y="3496796"/>
                <a:ext cx="1651000" cy="394019"/>
              </a:xfrm>
              <a:prstGeom prst="rect">
                <a:avLst/>
              </a:prstGeom>
              <a:blipFill>
                <a:blip r:embed="rId1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8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9D89345-A1DB-4C8A-9137-3E1A57B1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6" y="4195850"/>
            <a:ext cx="3988052" cy="2654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EB78D9-B18F-4EA3-95D2-BD0CA0DD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95" y="1650641"/>
            <a:ext cx="4011430" cy="25712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774989-2620-4BF2-B53E-58A179BC4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7" y="1573126"/>
            <a:ext cx="4119030" cy="2640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29934" y="573783"/>
                <a:ext cx="8988665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𝑈𝑉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𝑈𝑉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)</m:t>
                          </m:r>
                          <m:nary>
                            <m:naryPr>
                              <m:limLoc m:val="subSup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𝑑𝑥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(1−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)</m:t>
                                      </m:r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limLoc m:val="undOvr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≤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(2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↑↓∓↓↑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𝜆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=0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cs typeface="DejaVu Math TeX Gyre" panose="02000503000000000000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DejaVu Math TeX Gyre" panose="02000503000000000000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4" y="573783"/>
                <a:ext cx="8988665" cy="1068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"/>
          <p:cNvSpPr txBox="1"/>
          <p:nvPr/>
        </p:nvSpPr>
        <p:spPr>
          <a:xfrm>
            <a:off x="4359753" y="5424553"/>
            <a:ext cx="459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OGE : [Yang Li, et al, 2017 and </a:t>
            </a:r>
            <a:r>
              <a:rPr lang="en-US" altLang="zh-CN" sz="1600" dirty="0" err="1">
                <a:solidFill>
                  <a:srgbClr val="00B0F0"/>
                </a:solidFill>
              </a:rPr>
              <a:t>Shuo</a:t>
            </a:r>
            <a:r>
              <a:rPr lang="en-US" altLang="zh-CN" sz="1600" dirty="0">
                <a:solidFill>
                  <a:srgbClr val="00B0F0"/>
                </a:solidFill>
              </a:rPr>
              <a:t> Tang, et al, 2018</a:t>
            </a:r>
            <a:r>
              <a:rPr lang="en-US" sz="160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12879CA-61B8-D247-B428-58D77BE7E895}"/>
              </a:ext>
            </a:extLst>
          </p:cNvPr>
          <p:cNvSpPr txBox="1"/>
          <p:nvPr/>
        </p:nvSpPr>
        <p:spPr>
          <a:xfrm>
            <a:off x="4356100" y="5988963"/>
            <a:ext cx="446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Dyson-Schwinger equations : [M. Blank, et al, 2011]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0FE0273-59F6-DB43-81B7-AAD263F9458C}"/>
              </a:ext>
            </a:extLst>
          </p:cNvPr>
          <p:cNvSpPr txBox="1"/>
          <p:nvPr/>
        </p:nvSpPr>
        <p:spPr>
          <a:xfrm>
            <a:off x="4356100" y="5721121"/>
            <a:ext cx="2831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Lattice : [C. </a:t>
            </a:r>
            <a:r>
              <a:rPr lang="en-US" sz="1600" dirty="0" err="1">
                <a:solidFill>
                  <a:srgbClr val="00B0F0"/>
                </a:solidFill>
              </a:rPr>
              <a:t>McNeile</a:t>
            </a:r>
            <a:r>
              <a:rPr lang="en-US" sz="1600" dirty="0">
                <a:solidFill>
                  <a:srgbClr val="00B0F0"/>
                </a:solidFill>
              </a:rPr>
              <a:t> et al, 2012]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E192C1-97CD-4AD0-8FE8-4349FA7A7A37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DA7124-3779-45B6-90CA-44FA885DBFB4}"/>
              </a:ext>
            </a:extLst>
          </p:cNvPr>
          <p:cNvSpPr txBox="1"/>
          <p:nvPr/>
        </p:nvSpPr>
        <p:spPr>
          <a:xfrm>
            <a:off x="203200" y="253635"/>
            <a:ext cx="254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Decay constants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1CB9322-C5BD-4935-8AD0-68E17AFF02B4}"/>
              </a:ext>
            </a:extLst>
          </p:cNvPr>
          <p:cNvSpPr txBox="1"/>
          <p:nvPr/>
        </p:nvSpPr>
        <p:spPr>
          <a:xfrm>
            <a:off x="2597128" y="1641961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A96996C-2313-435D-BF00-24D700FFAF79}"/>
              </a:ext>
            </a:extLst>
          </p:cNvPr>
          <p:cNvSpPr txBox="1"/>
          <p:nvPr/>
        </p:nvSpPr>
        <p:spPr>
          <a:xfrm>
            <a:off x="7084785" y="164599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0EB4EF-EF65-432C-A5F9-6227DF341A61}"/>
                  </a:ext>
                </a:extLst>
              </p:cNvPr>
              <p:cNvSpPr txBox="1"/>
              <p:nvPr/>
            </p:nvSpPr>
            <p:spPr>
              <a:xfrm>
                <a:off x="2787628" y="4282211"/>
                <a:ext cx="127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40EB4EF-EF65-432C-A5F9-6227DF341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28" y="4282211"/>
                <a:ext cx="1270000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0C017A68-8ED8-46F5-9449-384AF8FA6567}"/>
              </a:ext>
            </a:extLst>
          </p:cNvPr>
          <p:cNvSpPr/>
          <p:nvPr/>
        </p:nvSpPr>
        <p:spPr>
          <a:xfrm>
            <a:off x="4356099" y="4599448"/>
            <a:ext cx="4745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 with PDG and OGE for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A33992E-9C9D-4DF0-85B0-82FA244CC1E7}"/>
                  </a:ext>
                </a:extLst>
              </p:cNvPr>
              <p:cNvSpPr/>
              <p:nvPr/>
            </p:nvSpPr>
            <p:spPr>
              <a:xfrm>
                <a:off x="4373526" y="5014726"/>
                <a:ext cx="4745073" cy="375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increase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A33992E-9C9D-4DF0-85B0-82FA244CC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26" y="5014726"/>
                <a:ext cx="4745073" cy="375616"/>
              </a:xfrm>
              <a:prstGeom prst="rect">
                <a:avLst/>
              </a:prstGeom>
              <a:blipFill>
                <a:blip r:embed="rId7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40C020-3D03-44B2-8F0C-5AFDA6B53775}"/>
                  </a:ext>
                </a:extLst>
              </p:cNvPr>
              <p:cNvSpPr txBox="1"/>
              <p:nvPr/>
            </p:nvSpPr>
            <p:spPr>
              <a:xfrm>
                <a:off x="4356099" y="6327259"/>
                <a:ext cx="4058712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40C020-3D03-44B2-8F0C-5AFDA6B53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99" y="6327259"/>
                <a:ext cx="4058712" cy="355867"/>
              </a:xfrm>
              <a:prstGeom prst="rect">
                <a:avLst/>
              </a:prstGeom>
              <a:blipFill>
                <a:blip r:embed="rId8"/>
                <a:stretch>
                  <a:fillRect l="-902" t="-3448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6">
            <a:extLst>
              <a:ext uri="{FF2B5EF4-FFF2-40B4-BE49-F238E27FC236}">
                <a16:creationId xmlns:a16="http://schemas.microsoft.com/office/drawing/2014/main" id="{A0AF6498-8AC1-42EE-8CF3-51D47113CB7E}"/>
              </a:ext>
            </a:extLst>
          </p:cNvPr>
          <p:cNvSpPr txBox="1"/>
          <p:nvPr/>
        </p:nvSpPr>
        <p:spPr>
          <a:xfrm>
            <a:off x="4393174" y="6588071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86CF8-2A78-4504-A7DA-039F9E1C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9284F26-8167-490B-AED1-59904D1E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060" y="1442151"/>
            <a:ext cx="4537710" cy="300901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240C9BF-2AC5-4768-A5A5-05C0FA75B641}"/>
              </a:ext>
            </a:extLst>
          </p:cNvPr>
          <p:cNvSpPr txBox="1"/>
          <p:nvPr/>
        </p:nvSpPr>
        <p:spPr>
          <a:xfrm>
            <a:off x="7222175" y="1449818"/>
            <a:ext cx="171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B34DF9-B150-4A58-A5C7-257352BFC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5" y="1444188"/>
            <a:ext cx="4246246" cy="2743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46027" y="404437"/>
                <a:ext cx="8799392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𝑃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𝑃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;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𝜇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DejaVu Math TeX Gyre" panose="02000503000000000000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(1−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naryPr>
                        <m:sub/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(2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𝜋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↑↓∓↓↑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𝜆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=0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)=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4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↑↓∓↓↑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𝜆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=0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DejaVu Math TeX Gyre" panose="02000503000000000000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=0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DejaVu Math TeX Gyre" panose="02000503000000000000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7" y="404437"/>
                <a:ext cx="8799392" cy="1068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E74E0EF-2ECB-2740-9825-7E71A175E9CF}"/>
              </a:ext>
            </a:extLst>
          </p:cNvPr>
          <p:cNvSpPr txBox="1"/>
          <p:nvPr/>
        </p:nvSpPr>
        <p:spPr>
          <a:xfrm>
            <a:off x="7763540" y="500882"/>
            <a:ext cx="117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>
                <a:solidFill>
                  <a:srgbClr val="4472C4"/>
                </a:solidFill>
              </a:rPr>
              <a:t>[Lepage ’80]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B2EBD7-957A-4C81-A1B1-A9C9F38B77F8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F1483C-D91C-432A-864C-DC229A2CD4A0}"/>
              </a:ext>
            </a:extLst>
          </p:cNvPr>
          <p:cNvSpPr txBox="1"/>
          <p:nvPr/>
        </p:nvSpPr>
        <p:spPr>
          <a:xfrm>
            <a:off x="203200" y="253635"/>
            <a:ext cx="3620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Distribution amplitudes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4F6741E6-8B01-44BE-B7EC-8F05B9641B1A}"/>
              </a:ext>
            </a:extLst>
          </p:cNvPr>
          <p:cNvSpPr txBox="1"/>
          <p:nvPr/>
        </p:nvSpPr>
        <p:spPr>
          <a:xfrm>
            <a:off x="4415074" y="5505812"/>
            <a:ext cx="459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OGE : [Yang Li, et al, 2017 and </a:t>
            </a:r>
            <a:r>
              <a:rPr lang="en-US" altLang="zh-CN" sz="1600" dirty="0" err="1">
                <a:solidFill>
                  <a:srgbClr val="00B0F0"/>
                </a:solidFill>
              </a:rPr>
              <a:t>Shuo</a:t>
            </a:r>
            <a:r>
              <a:rPr lang="en-US" altLang="zh-CN" sz="1600" dirty="0">
                <a:solidFill>
                  <a:srgbClr val="00B0F0"/>
                </a:solidFill>
              </a:rPr>
              <a:t> Tang, et al, 2018</a:t>
            </a:r>
            <a:r>
              <a:rPr lang="en-US" sz="160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312366-4E89-4A92-B4D0-432E9B9BFE6C}"/>
              </a:ext>
            </a:extLst>
          </p:cNvPr>
          <p:cNvSpPr/>
          <p:nvPr/>
        </p:nvSpPr>
        <p:spPr>
          <a:xfrm>
            <a:off x="4785887" y="4891760"/>
            <a:ext cx="385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agree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A9936B-1761-4D71-8505-F2B69A6938D4}"/>
                  </a:ext>
                </a:extLst>
              </p:cNvPr>
              <p:cNvSpPr txBox="1"/>
              <p:nvPr/>
            </p:nvSpPr>
            <p:spPr>
              <a:xfrm>
                <a:off x="4645723" y="5976126"/>
                <a:ext cx="4058712" cy="3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</a:rPr>
                  <a:t>This Work: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=11,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A9936B-1761-4D71-8505-F2B69A693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23" y="5976126"/>
                <a:ext cx="4058712" cy="355867"/>
              </a:xfrm>
              <a:prstGeom prst="rect">
                <a:avLst/>
              </a:prstGeom>
              <a:blipFill>
                <a:blip r:embed="rId5"/>
                <a:stretch>
                  <a:fillRect l="-751" t="-339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3B6C5EB3-EC71-4B9C-92FA-75060041500A}"/>
              </a:ext>
            </a:extLst>
          </p:cNvPr>
          <p:cNvSpPr txBox="1"/>
          <p:nvPr/>
        </p:nvSpPr>
        <p:spPr>
          <a:xfrm>
            <a:off x="1694858" y="2969358"/>
            <a:ext cx="165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 S-wave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05776E8-DC25-472C-9038-075888F85D40}"/>
              </a:ext>
            </a:extLst>
          </p:cNvPr>
          <p:cNvSpPr txBox="1"/>
          <p:nvPr/>
        </p:nvSpPr>
        <p:spPr>
          <a:xfrm>
            <a:off x="4670064" y="6484420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01E860-ABB0-41CB-B2DB-2F7F62EB0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27" y="4125769"/>
            <a:ext cx="4058712" cy="274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426E7-CCDE-4812-AB6B-17B312FB8E58}"/>
                  </a:ext>
                </a:extLst>
              </p:cNvPr>
              <p:cNvSpPr txBox="1"/>
              <p:nvPr/>
            </p:nvSpPr>
            <p:spPr>
              <a:xfrm>
                <a:off x="743535" y="5175145"/>
                <a:ext cx="127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</a:p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S-wave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A426E7-CCDE-4812-AB6B-17B312FB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5" y="5175145"/>
                <a:ext cx="1270000" cy="707886"/>
              </a:xfrm>
              <a:prstGeom prst="rect">
                <a:avLst/>
              </a:prstGeom>
              <a:blipFill>
                <a:blip r:embed="rId7"/>
                <a:stretch>
                  <a:fillRect t="-5172" r="-2885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D0B839-C5DE-4436-8D44-AA74D997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E9AA73B2-B941-490B-BA10-B0E691EF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96" y="1083466"/>
            <a:ext cx="4048217" cy="269341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31C90-DA6A-4D0D-A2D8-712B4D41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4" y="1083466"/>
            <a:ext cx="4048217" cy="269341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45422A7-0AC8-464C-B211-51FBE4550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791" y="4090748"/>
            <a:ext cx="3092525" cy="21036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D7D27F-684D-416C-9068-F6B5CA848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691" y="4051412"/>
            <a:ext cx="3095729" cy="21823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ECFFE-9075-4FB3-BDA0-AE75F9B60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" y="4051413"/>
            <a:ext cx="3208179" cy="218230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D5BFF9B-B476-4BB6-90AD-F462DD647DDD}"/>
              </a:ext>
            </a:extLst>
          </p:cNvPr>
          <p:cNvSpPr txBox="1"/>
          <p:nvPr/>
        </p:nvSpPr>
        <p:spPr>
          <a:xfrm>
            <a:off x="3822701" y="6201739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A66DEA-3DE5-482D-B2C5-0C79D9F9A67D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C94B11-419B-464F-8423-9EE7B2335C02}"/>
              </a:ext>
            </a:extLst>
          </p:cNvPr>
          <p:cNvSpPr txBox="1"/>
          <p:nvPr/>
        </p:nvSpPr>
        <p:spPr>
          <a:xfrm>
            <a:off x="203200" y="253635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PDF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606B71C-20DF-4983-8613-9AA5EFC43006}"/>
              </a:ext>
            </a:extLst>
          </p:cNvPr>
          <p:cNvSpPr txBox="1"/>
          <p:nvPr/>
        </p:nvSpPr>
        <p:spPr>
          <a:xfrm>
            <a:off x="390224" y="673359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first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11E9AC6-C257-47BF-A95D-46522C101B69}"/>
              </a:ext>
            </a:extLst>
          </p:cNvPr>
          <p:cNvSpPr txBox="1"/>
          <p:nvPr/>
        </p:nvSpPr>
        <p:spPr>
          <a:xfrm>
            <a:off x="390224" y="3657185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all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510BDEC-1B17-4E0D-9963-5162ED600E8A}"/>
              </a:ext>
            </a:extLst>
          </p:cNvPr>
          <p:cNvSpPr txBox="1"/>
          <p:nvPr/>
        </p:nvSpPr>
        <p:spPr>
          <a:xfrm>
            <a:off x="6293911" y="607204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0D713430-246C-4A00-8836-6BCD8F096D6C}"/>
              </a:ext>
            </a:extLst>
          </p:cNvPr>
          <p:cNvSpPr txBox="1"/>
          <p:nvPr/>
        </p:nvSpPr>
        <p:spPr>
          <a:xfrm>
            <a:off x="216519" y="6435088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E4CAFD-1FBD-42F1-B839-0B0A323073DE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1674A04D-25E6-45F6-9860-912A179A6700}"/>
              </a:ext>
            </a:extLst>
          </p:cNvPr>
          <p:cNvSpPr txBox="1"/>
          <p:nvPr/>
        </p:nvSpPr>
        <p:spPr>
          <a:xfrm>
            <a:off x="216519" y="6435088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871CA8-B92F-4E64-885C-A3CDE83C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A2DC3E-4293-A940-8D6C-48DEE87F8B02}"/>
                  </a:ext>
                </a:extLst>
              </p:cNvPr>
              <p:cNvSpPr txBox="1"/>
              <p:nvPr/>
            </p:nvSpPr>
            <p:spPr>
              <a:xfrm>
                <a:off x="3083915" y="430638"/>
                <a:ext cx="5485091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A2DC3E-4293-A940-8D6C-48DEE87F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15" y="430638"/>
                <a:ext cx="5485091" cy="588174"/>
              </a:xfrm>
              <a:prstGeom prst="rect">
                <a:avLst/>
              </a:prstGeom>
              <a:blipFill>
                <a:blip r:embed="rId7"/>
                <a:stretch>
                  <a:fillRect l="-462" t="-197872" r="-1155" b="-28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64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80810CA-D06A-4EE9-B27B-DBB80BEA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59" y="1041659"/>
            <a:ext cx="4048217" cy="27096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206B84-C4E9-464D-8A9B-D1060ABE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5" y="1063983"/>
            <a:ext cx="4048217" cy="2693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B72CE-C5FB-4FFB-AA0F-EDE238C16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09" y="4052718"/>
            <a:ext cx="3103252" cy="21892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45F76D9-5D3B-4283-8794-34A0FB722003}"/>
              </a:ext>
            </a:extLst>
          </p:cNvPr>
          <p:cNvSpPr txBox="1"/>
          <p:nvPr/>
        </p:nvSpPr>
        <p:spPr>
          <a:xfrm>
            <a:off x="3822701" y="6201739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504518-971D-4F8D-91C4-5F4C672D7B87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EF8A32-47E7-495D-81DB-733ACBC67DE1}"/>
              </a:ext>
            </a:extLst>
          </p:cNvPr>
          <p:cNvSpPr txBox="1"/>
          <p:nvPr/>
        </p:nvSpPr>
        <p:spPr>
          <a:xfrm>
            <a:off x="203200" y="253635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PDF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1F9542-28B3-4D8C-9015-425A001EB176}"/>
              </a:ext>
            </a:extLst>
          </p:cNvPr>
          <p:cNvSpPr txBox="1"/>
          <p:nvPr/>
        </p:nvSpPr>
        <p:spPr>
          <a:xfrm>
            <a:off x="390224" y="673359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first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2A71787-9B30-4A6A-BB6D-09D7902E4323}"/>
              </a:ext>
            </a:extLst>
          </p:cNvPr>
          <p:cNvSpPr txBox="1"/>
          <p:nvPr/>
        </p:nvSpPr>
        <p:spPr>
          <a:xfrm>
            <a:off x="390224" y="3657185"/>
            <a:ext cx="3423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PDF in the all </a:t>
            </a:r>
            <a:r>
              <a:rPr lang="en-US" altLang="zh-CN" dirty="0" err="1"/>
              <a:t>fock</a:t>
            </a:r>
            <a:r>
              <a:rPr lang="en-US" altLang="zh-CN" dirty="0"/>
              <a:t> sector</a:t>
            </a:r>
          </a:p>
        </p:txBody>
      </p:sp>
      <p:sp>
        <p:nvSpPr>
          <p:cNvPr id="44" name="TextBox 26">
            <a:extLst>
              <a:ext uri="{FF2B5EF4-FFF2-40B4-BE49-F238E27FC236}">
                <a16:creationId xmlns:a16="http://schemas.microsoft.com/office/drawing/2014/main" id="{8B89EECC-E91D-4D95-98C5-275677535585}"/>
              </a:ext>
            </a:extLst>
          </p:cNvPr>
          <p:cNvSpPr txBox="1"/>
          <p:nvPr/>
        </p:nvSpPr>
        <p:spPr>
          <a:xfrm>
            <a:off x="216519" y="6435088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D8FB14-CD67-4553-9318-A87A282F9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61" y="4056167"/>
            <a:ext cx="3093478" cy="21823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FB3726-4AC9-49D3-AF33-04D70D941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39" y="4056167"/>
            <a:ext cx="3093477" cy="218230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36C246-C081-49FC-833D-925DCE68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27</a:t>
            </a:fld>
            <a:endParaRPr 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C426293-BBCD-4007-84ED-AFDD61C32992}"/>
              </a:ext>
            </a:extLst>
          </p:cNvPr>
          <p:cNvSpPr txBox="1"/>
          <p:nvPr/>
        </p:nvSpPr>
        <p:spPr>
          <a:xfrm>
            <a:off x="6293911" y="6072047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962024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5B9EC08-46D1-4136-A827-885F71E3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33" y="3946336"/>
            <a:ext cx="3414065" cy="28086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FEB089-1D9B-4FEE-9C8D-E6B84DC1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5" y="4010036"/>
            <a:ext cx="3259206" cy="26812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E00826-0AF1-4AC6-9DCE-EC5D1640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233" y="1242016"/>
            <a:ext cx="3304739" cy="2691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8CC7D2-5D35-4B41-995A-D08836F58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25" y="1198192"/>
            <a:ext cx="3412344" cy="277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2976" y="725119"/>
                <a:ext cx="8318048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∼∫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↑∗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6" y="725119"/>
                <a:ext cx="8318048" cy="558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9"/>
          <p:cNvSpPr txBox="1"/>
          <p:nvPr/>
        </p:nvSpPr>
        <p:spPr>
          <a:xfrm>
            <a:off x="7182562" y="489644"/>
            <a:ext cx="17582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</a:rPr>
              <a:t>[ physical review D 89]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174F31-EFF2-4AB7-A9A7-D559B46808C3}"/>
              </a:ext>
            </a:extLst>
          </p:cNvPr>
          <p:cNvSpPr txBox="1"/>
          <p:nvPr/>
        </p:nvSpPr>
        <p:spPr>
          <a:xfrm>
            <a:off x="203200" y="253635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GPD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1C6D26-A334-4869-A005-5E1FC3C1BAAE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4085A84-4772-429C-9686-8089904D1364}"/>
              </a:ext>
            </a:extLst>
          </p:cNvPr>
          <p:cNvSpPr txBox="1"/>
          <p:nvPr/>
        </p:nvSpPr>
        <p:spPr>
          <a:xfrm>
            <a:off x="3675048" y="6219302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12B808-D6BD-4FD5-814C-810E44A99BC4}"/>
              </a:ext>
            </a:extLst>
          </p:cNvPr>
          <p:cNvSpPr txBox="1"/>
          <p:nvPr/>
        </p:nvSpPr>
        <p:spPr>
          <a:xfrm>
            <a:off x="3708401" y="3571106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A7196E4B-F57D-49E5-B6BC-913BDE36A3B9}"/>
              </a:ext>
            </a:extLst>
          </p:cNvPr>
          <p:cNvSpPr txBox="1"/>
          <p:nvPr/>
        </p:nvSpPr>
        <p:spPr>
          <a:xfrm>
            <a:off x="3140694" y="6594830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162DDE-75DD-4D3D-B0F8-B708F45C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59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AB833B4-0A3D-4D1E-A178-894341D2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49" y="1716050"/>
            <a:ext cx="3938225" cy="24393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D554B8-F0F2-4656-AB1F-8AFC5983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24" y="4245180"/>
            <a:ext cx="3938225" cy="23931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088666-2D0D-4BA2-9389-F60514B5D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48" y="4289032"/>
            <a:ext cx="3938225" cy="25099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8C5A09-5A5A-49F8-8992-F59368731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48" y="1738656"/>
            <a:ext cx="3938225" cy="250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85550" y="897313"/>
                <a:ext cx="4286450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0" y="897313"/>
                <a:ext cx="4286450" cy="839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9"/>
          <p:cNvSpPr txBox="1"/>
          <p:nvPr/>
        </p:nvSpPr>
        <p:spPr>
          <a:xfrm>
            <a:off x="3180359" y="825385"/>
            <a:ext cx="118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</a:rPr>
              <a:t>[ Brodsky  ’06]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174F31-EFF2-4AB7-A9A7-D559B46808C3}"/>
              </a:ext>
            </a:extLst>
          </p:cNvPr>
          <p:cNvSpPr txBox="1"/>
          <p:nvPr/>
        </p:nvSpPr>
        <p:spPr>
          <a:xfrm>
            <a:off x="203200" y="253635"/>
            <a:ext cx="337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D03DF"/>
                </a:solidFill>
                <a:ea typeface="宋体" panose="02010600030101010101" pitchFamily="2" charset="-122"/>
              </a:rPr>
              <a:t>Form Factor and Radii</a:t>
            </a:r>
            <a:endParaRPr lang="zh-CN" altLang="en-US" sz="2800" dirty="0">
              <a:solidFill>
                <a:srgbClr val="ED03D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1C6D26-A334-4869-A005-5E1FC3C1BAAE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63DF5C-3807-47A5-BD24-D00FE25F09AE}"/>
              </a:ext>
            </a:extLst>
          </p:cNvPr>
          <p:cNvSpPr txBox="1"/>
          <p:nvPr/>
        </p:nvSpPr>
        <p:spPr>
          <a:xfrm>
            <a:off x="2069610" y="5217471"/>
            <a:ext cx="207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 FF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A37E62-F7E6-4326-A169-53C68B9402FB}"/>
              </a:ext>
            </a:extLst>
          </p:cNvPr>
          <p:cNvSpPr txBox="1"/>
          <p:nvPr/>
        </p:nvSpPr>
        <p:spPr>
          <a:xfrm>
            <a:off x="2069610" y="2502028"/>
            <a:ext cx="207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D5B672-CF63-44CC-9C25-8C65E1FC2129}"/>
              </a:ext>
            </a:extLst>
          </p:cNvPr>
          <p:cNvSpPr/>
          <p:nvPr/>
        </p:nvSpPr>
        <p:spPr>
          <a:xfrm>
            <a:off x="7220303" y="344720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Charmonium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2E61FC-DF29-4A0B-9ACF-C91DF7871A9B}"/>
              </a:ext>
            </a:extLst>
          </p:cNvPr>
          <p:cNvSpPr/>
          <p:nvPr/>
        </p:nvSpPr>
        <p:spPr>
          <a:xfrm>
            <a:off x="7215104" y="592583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24FE18-745E-4B4D-9953-0AB409D4F03D}"/>
              </a:ext>
            </a:extLst>
          </p:cNvPr>
          <p:cNvGrpSpPr/>
          <p:nvPr/>
        </p:nvGrpSpPr>
        <p:grpSpPr>
          <a:xfrm>
            <a:off x="5393416" y="563017"/>
            <a:ext cx="3192838" cy="1180395"/>
            <a:chOff x="5725355" y="683848"/>
            <a:chExt cx="3192838" cy="1180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CEC8050-016B-44EF-AFF3-C6D7199412ED}"/>
                    </a:ext>
                  </a:extLst>
                </p:cNvPr>
                <p:cNvSpPr txBox="1"/>
                <p:nvPr/>
              </p:nvSpPr>
              <p:spPr>
                <a:xfrm>
                  <a:off x="5725355" y="1140840"/>
                  <a:ext cx="3133095" cy="723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&gt; =−6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ACEC8050-016B-44EF-AFF3-C6D719941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355" y="1140840"/>
                  <a:ext cx="3133095" cy="7234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2DCD553-298B-4636-9C7D-2CF9E0268077}"/>
                </a:ext>
              </a:extLst>
            </p:cNvPr>
            <p:cNvSpPr txBox="1"/>
            <p:nvPr/>
          </p:nvSpPr>
          <p:spPr>
            <a:xfrm>
              <a:off x="5879683" y="946884"/>
              <a:ext cx="295369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Dyson-Schwinger equations : [Mari ‘07]</a:t>
              </a: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576F7DF-62B1-4D51-9AED-C7A5D0814359}"/>
                </a:ext>
              </a:extLst>
            </p:cNvPr>
            <p:cNvSpPr txBox="1"/>
            <p:nvPr/>
          </p:nvSpPr>
          <p:spPr>
            <a:xfrm>
              <a:off x="5885632" y="691308"/>
              <a:ext cx="166661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Lattice : [</a:t>
              </a:r>
              <a:r>
                <a:rPr lang="en-US" sz="1350" dirty="0" err="1">
                  <a:solidFill>
                    <a:srgbClr val="00B0F0"/>
                  </a:solidFill>
                </a:rPr>
                <a:t>Dudeck</a:t>
              </a:r>
              <a:r>
                <a:rPr lang="en-US" sz="1350" dirty="0">
                  <a:solidFill>
                    <a:srgbClr val="00B0F0"/>
                  </a:solidFill>
                </a:rPr>
                <a:t> ‘06]</a:t>
              </a: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0E16B6F3-F673-4F84-A2CB-164C65E9FB58}"/>
                </a:ext>
              </a:extLst>
            </p:cNvPr>
            <p:cNvSpPr txBox="1"/>
            <p:nvPr/>
          </p:nvSpPr>
          <p:spPr>
            <a:xfrm>
              <a:off x="7552242" y="683848"/>
              <a:ext cx="136595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[Yang Li, </a:t>
              </a:r>
              <a:r>
                <a:rPr lang="en-US" altLang="zh-CN" sz="1350" dirty="0">
                  <a:solidFill>
                    <a:srgbClr val="00B0F0"/>
                  </a:solidFill>
                </a:rPr>
                <a:t>FBS ‘17</a:t>
              </a:r>
              <a:r>
                <a:rPr lang="en-US" sz="1350" dirty="0">
                  <a:solidFill>
                    <a:srgbClr val="00B0F0"/>
                  </a:solidFill>
                </a:rPr>
                <a:t>]</a:t>
              </a:r>
            </a:p>
          </p:txBody>
        </p:sp>
      </p:grpSp>
      <p:sp>
        <p:nvSpPr>
          <p:cNvPr id="29" name="TextBox 26">
            <a:extLst>
              <a:ext uri="{FF2B5EF4-FFF2-40B4-BE49-F238E27FC236}">
                <a16:creationId xmlns:a16="http://schemas.microsoft.com/office/drawing/2014/main" id="{2D1A912A-D50A-40CE-838A-5B8A009AA5B1}"/>
              </a:ext>
            </a:extLst>
          </p:cNvPr>
          <p:cNvSpPr txBox="1"/>
          <p:nvPr/>
        </p:nvSpPr>
        <p:spPr>
          <a:xfrm>
            <a:off x="3173334" y="6604365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FF"/>
                </a:solidFill>
              </a:rPr>
              <a:t>[Hengfei Zhao et al, in preparation]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B4EC98-69C9-431C-8EE1-839CC2C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510" y="6415074"/>
            <a:ext cx="2057400" cy="365125"/>
          </a:xfrm>
        </p:spPr>
        <p:txBody>
          <a:bodyPr/>
          <a:lstStyle/>
          <a:p>
            <a:fld id="{54E17E62-5302-CA42-88E9-9567224DCEF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218" y="199515"/>
            <a:ext cx="9144000" cy="525779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/>
              <a:t>Hamiltonian Formalism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1883093"/>
            <a:ext cx="1428750" cy="14166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538" y="1004332"/>
                <a:ext cx="6808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algn="ctr">
                  <a:buFont typeface="Arial" charset="0"/>
                  <a:buChar char="•"/>
                </a:pPr>
                <a:r>
                  <a:rPr lang="en-US" altLang="zh-CN" dirty="0"/>
                  <a:t>Schrödinger equation universally describes different physics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𝜓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𝐸</m:t>
                      </m:r>
                      <m:r>
                        <a:rPr lang="en-US" altLang="zh-CN" i="1">
                          <a:latin typeface="Cambria Math" charset="0"/>
                        </a:rPr>
                        <m:t>|</m:t>
                      </m:r>
                      <m:r>
                        <a:rPr lang="en-US" altLang="zh-CN" i="1">
                          <a:latin typeface="Cambria Math" charset="0"/>
                        </a:rPr>
                        <m:t>𝜓</m:t>
                      </m:r>
                      <m:r>
                        <a:rPr lang="en-US" altLang="zh-CN" i="1">
                          <a:latin typeface="Cambria Math" charset="0"/>
                        </a:rPr>
                        <m:t>〉</m:t>
                      </m:r>
                    </m:oMath>
                  </m:oMathPara>
                </a14:m>
                <a:endParaRPr 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8" y="1004332"/>
                <a:ext cx="6808678" cy="646331"/>
              </a:xfrm>
              <a:prstGeom prst="rect">
                <a:avLst/>
              </a:prstGeom>
              <a:blipFill>
                <a:blip r:embed="rId4"/>
                <a:stretch>
                  <a:fillRect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883092"/>
            <a:ext cx="1414463" cy="141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883092"/>
            <a:ext cx="1414463" cy="1414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636" y="3411130"/>
            <a:ext cx="2144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Nonrelativistic, few-body</a:t>
            </a:r>
            <a:endParaRPr lang="en-US" sz="13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6685" y="3396296"/>
            <a:ext cx="2153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Nonrelativistic, many-body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0996" y="3389525"/>
            <a:ext cx="2226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Relativistic</a:t>
            </a:r>
            <a:r>
              <a:rPr lang="en-US" altLang="zh-CN" sz="1350" b="1" dirty="0"/>
              <a:t>, many-body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4613" y="2388891"/>
            <a:ext cx="5727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atom</a:t>
            </a:r>
            <a:endParaRPr lang="en-US" sz="13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86363" y="2347950"/>
            <a:ext cx="755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nucleus</a:t>
            </a:r>
            <a:endParaRPr lang="en-US" sz="13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0975" y="2388891"/>
            <a:ext cx="724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hadron</a:t>
            </a:r>
            <a:endParaRPr lang="en-US" sz="135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5" y="4307932"/>
            <a:ext cx="2337963" cy="1985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194" y="3756951"/>
            <a:ext cx="661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Font typeface="Arial" charset="0"/>
              <a:buChar char="•"/>
            </a:pPr>
            <a:r>
              <a:rPr lang="en-US" altLang="zh-CN" dirty="0"/>
              <a:t>Wave functions encode full information of the system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06" y="4307933"/>
            <a:ext cx="2296179" cy="1985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86363" y="6299060"/>
            <a:ext cx="264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Neutron – proton density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16" y="856423"/>
            <a:ext cx="1734452" cy="764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F97D6-5A0F-7949-A217-3F3CDABFFC65}"/>
              </a:ext>
            </a:extLst>
          </p:cNvPr>
          <p:cNvSpPr txBox="1"/>
          <p:nvPr/>
        </p:nvSpPr>
        <p:spPr>
          <a:xfrm>
            <a:off x="2014510" y="6296166"/>
            <a:ext cx="14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Proton density</a:t>
            </a:r>
          </a:p>
        </p:txBody>
      </p: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07461C32-4F89-4ECE-9132-355082890C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17E62-5302-CA42-88E9-9567224DCE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5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1" y="171450"/>
            <a:ext cx="7886700" cy="942975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7696"/>
            <a:ext cx="9144000" cy="408260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Hamiltonian approach to</a:t>
            </a:r>
            <a:r>
              <a:rPr lang="en-US" sz="2400" dirty="0">
                <a:solidFill>
                  <a:srgbClr val="FF0000"/>
                </a:solidFill>
              </a:rPr>
              <a:t> relativistic </a:t>
            </a:r>
            <a:r>
              <a:rPr lang="en-US" sz="2400" dirty="0"/>
              <a:t>bound states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Many-body wave functions available (momentum, spin, color...)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Straightforward to calculate </a:t>
            </a:r>
            <a:r>
              <a:rPr lang="en-US" sz="2400" dirty="0" err="1"/>
              <a:t>lightcone</a:t>
            </a:r>
            <a:r>
              <a:rPr lang="en-US" sz="2400" dirty="0"/>
              <a:t> observables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Consistency between mass spectrum and hadron structure</a:t>
            </a:r>
          </a:p>
          <a:p>
            <a:pPr marL="285750" indent="-285750">
              <a:lnSpc>
                <a:spcPct val="170000"/>
              </a:lnSpc>
            </a:pPr>
            <a:r>
              <a:rPr lang="en-US" sz="2400" dirty="0"/>
              <a:t>Systematically expandable by including higher </a:t>
            </a:r>
            <a:r>
              <a:rPr lang="en-US" sz="2400" dirty="0" err="1"/>
              <a:t>Fock</a:t>
            </a:r>
            <a:r>
              <a:rPr lang="en-US" sz="2400" dirty="0"/>
              <a:t> sectors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6F056-CA47-43B5-8668-0D9188BB5027}"/>
              </a:ext>
            </a:extLst>
          </p:cNvPr>
          <p:cNvSpPr txBox="1"/>
          <p:nvPr/>
        </p:nvSpPr>
        <p:spPr>
          <a:xfrm>
            <a:off x="2101991" y="5187687"/>
            <a:ext cx="403937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 Thank you!</a:t>
            </a:r>
          </a:p>
          <a:p>
            <a:r>
              <a:rPr lang="en-US" sz="2000"/>
              <a:t>               Postdoc positions: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inspirehep.net</a:t>
            </a:r>
            <a:r>
              <a:rPr lang="en-US" sz="2000" dirty="0"/>
              <a:t>/jobs/1839309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082CA5-DF92-4E7C-B57A-DCD26EF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9C02-29A9-704E-9D14-77363EE5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u="sng" dirty="0"/>
              <a:t>Light-front Time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7E9C1-E516-5C4F-AB18-64C3D0034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336" y="1690689"/>
                <a:ext cx="8677656" cy="49373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Hadron structure is measured by (virtual) photon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"see” the </a:t>
                </a:r>
                <a:r>
                  <a:rPr lang="en-US" dirty="0">
                    <a:solidFill>
                      <a:srgbClr val="FF0000"/>
                    </a:solidFill>
                  </a:rPr>
                  <a:t>world</a:t>
                </a:r>
                <a:r>
                  <a:rPr lang="en-US" dirty="0"/>
                  <a:t> at fixed </a:t>
                </a:r>
                <a:r>
                  <a:rPr lang="en-US" dirty="0">
                    <a:solidFill>
                      <a:srgbClr val="FF0000"/>
                    </a:solidFill>
                  </a:rPr>
                  <a:t>light-front</a:t>
                </a:r>
                <a:r>
                  <a:rPr lang="en-US" dirty="0"/>
                  <a:t> time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7E9C1-E516-5C4F-AB18-64C3D0034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336" y="1690689"/>
                <a:ext cx="8677656" cy="4937314"/>
              </a:xfrm>
              <a:blipFill>
                <a:blip r:embed="rId2"/>
                <a:stretch>
                  <a:fillRect l="-1170" t="-2051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8E78B2-DE46-FB44-953E-0CDF54092C31}"/>
              </a:ext>
            </a:extLst>
          </p:cNvPr>
          <p:cNvSpPr/>
          <p:nvPr/>
        </p:nvSpPr>
        <p:spPr>
          <a:xfrm>
            <a:off x="3985693" y="2422246"/>
            <a:ext cx="1436577" cy="1408176"/>
          </a:xfrm>
          <a:prstGeom prst="ellipse">
            <a:avLst/>
          </a:prstGeom>
          <a:gradFill flip="none" rotWithShape="1">
            <a:gsLst>
              <a:gs pos="35000">
                <a:schemeClr val="accent5">
                  <a:lumMod val="12000"/>
                  <a:lumOff val="88000"/>
                  <a:alpha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9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6F0D1-F4D5-F847-A131-CAA38257C204}"/>
              </a:ext>
            </a:extLst>
          </p:cNvPr>
          <p:cNvSpPr/>
          <p:nvPr/>
        </p:nvSpPr>
        <p:spPr>
          <a:xfrm>
            <a:off x="4320460" y="2822000"/>
            <a:ext cx="146304" cy="146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0A758A-6806-4247-A67C-856B3168BD2C}"/>
              </a:ext>
            </a:extLst>
          </p:cNvPr>
          <p:cNvSpPr/>
          <p:nvPr/>
        </p:nvSpPr>
        <p:spPr>
          <a:xfrm>
            <a:off x="4682242" y="3446597"/>
            <a:ext cx="146304" cy="1463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B2EC54-B686-CC4A-8EE3-0E0929D6A02B}"/>
              </a:ext>
            </a:extLst>
          </p:cNvPr>
          <p:cNvSpPr/>
          <p:nvPr/>
        </p:nvSpPr>
        <p:spPr>
          <a:xfrm>
            <a:off x="5010202" y="2906170"/>
            <a:ext cx="146304" cy="146304"/>
          </a:xfrm>
          <a:prstGeom prst="ellipse">
            <a:avLst/>
          </a:prstGeom>
          <a:solidFill>
            <a:srgbClr val="0000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8F1FD9-E27C-6745-ACE9-65EF47DC817F}"/>
              </a:ext>
            </a:extLst>
          </p:cNvPr>
          <p:cNvCxnSpPr/>
          <p:nvPr/>
        </p:nvCxnSpPr>
        <p:spPr>
          <a:xfrm>
            <a:off x="3627934" y="2367688"/>
            <a:ext cx="0" cy="1535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F91F9-F600-6442-8032-A4E41C7826EE}"/>
              </a:ext>
            </a:extLst>
          </p:cNvPr>
          <p:cNvGrpSpPr/>
          <p:nvPr/>
        </p:nvGrpSpPr>
        <p:grpSpPr>
          <a:xfrm>
            <a:off x="6681758" y="2373463"/>
            <a:ext cx="1490472" cy="1903568"/>
            <a:chOff x="6585509" y="4958010"/>
            <a:chExt cx="1490472" cy="183983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C1BF7E2-1228-FE43-A1E0-BCC1B773CF44}"/>
                </a:ext>
              </a:extLst>
            </p:cNvPr>
            <p:cNvSpPr/>
            <p:nvPr/>
          </p:nvSpPr>
          <p:spPr>
            <a:xfrm>
              <a:off x="6585509" y="4958010"/>
              <a:ext cx="1490472" cy="1408176"/>
            </a:xfrm>
            <a:prstGeom prst="ellipse">
              <a:avLst/>
            </a:prstGeom>
            <a:gradFill flip="none" rotWithShape="1">
              <a:gsLst>
                <a:gs pos="35000">
                  <a:schemeClr val="accent5">
                    <a:lumMod val="12000"/>
                    <a:lumOff val="88000"/>
                    <a:alpha val="60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9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F68081-351F-554B-890B-E94330BFBF04}"/>
                </a:ext>
              </a:extLst>
            </p:cNvPr>
            <p:cNvSpPr/>
            <p:nvPr/>
          </p:nvSpPr>
          <p:spPr>
            <a:xfrm>
              <a:off x="6858346" y="5548400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1B0B3E-9787-F947-A1C5-62215E04F28B}"/>
                </a:ext>
              </a:extLst>
            </p:cNvPr>
            <p:cNvSpPr/>
            <p:nvPr/>
          </p:nvSpPr>
          <p:spPr>
            <a:xfrm>
              <a:off x="7294427" y="5292245"/>
              <a:ext cx="146304" cy="14630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471053C-E553-D34B-A496-65A0563B6732}"/>
                </a:ext>
              </a:extLst>
            </p:cNvPr>
            <p:cNvSpPr/>
            <p:nvPr/>
          </p:nvSpPr>
          <p:spPr>
            <a:xfrm>
              <a:off x="7731643" y="5989171"/>
              <a:ext cx="146304" cy="14630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Graphic 27" descr="Checkmark">
              <a:extLst>
                <a:ext uri="{FF2B5EF4-FFF2-40B4-BE49-F238E27FC236}">
                  <a16:creationId xmlns:a16="http://schemas.microsoft.com/office/drawing/2014/main" id="{7B4DD953-BCEB-134E-A399-04D43554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61928" y="6429128"/>
              <a:ext cx="368713" cy="368713"/>
            </a:xfrm>
            <a:prstGeom prst="rect">
              <a:avLst/>
            </a:prstGeom>
          </p:spPr>
        </p:pic>
      </p:grp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86FFF74-8649-DF40-8CBC-A77973E2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422246"/>
            <a:ext cx="2432392" cy="145130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E783215-2481-CB40-92BB-38D7BED4C652}"/>
              </a:ext>
            </a:extLst>
          </p:cNvPr>
          <p:cNvSpPr/>
          <p:nvPr/>
        </p:nvSpPr>
        <p:spPr>
          <a:xfrm>
            <a:off x="4247308" y="3033089"/>
            <a:ext cx="146304" cy="1513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263DF8-58EC-C543-BBF9-3074E018BA99}"/>
              </a:ext>
            </a:extLst>
          </p:cNvPr>
          <p:cNvSpPr/>
          <p:nvPr/>
        </p:nvSpPr>
        <p:spPr>
          <a:xfrm>
            <a:off x="4679489" y="2768060"/>
            <a:ext cx="146304" cy="151372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2E601-F376-1747-8246-A11C6A992F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507" y="4789833"/>
            <a:ext cx="2240473" cy="165674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DF3C26-E539-40A3-A912-BF7683D3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7D949-A0EF-3B42-8C09-595EE8251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352" y="4990886"/>
            <a:ext cx="2240473" cy="15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0799 0.03102 " pathEditMode="relative" rAng="0" ptsTypes="AA">
                                      <p:cBhvr>
                                        <p:cTn id="6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7.40741E-7 L 0.00799 0.03542 " pathEditMode="relative" rAng="0" ptsTypes="AA">
                                      <p:cBhvr>
                                        <p:cTn id="8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-0.04675 " pathEditMode="relative" rAng="0" ptsTypes="AA">
                                      <p:cBhvr>
                                        <p:cTn id="10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757 0.00023 " pathEditMode="relative" rAng="0" ptsTypes="AA">
                                      <p:cBhvr>
                                        <p:cTn id="12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3102 L -0.01632 0.08056 " pathEditMode="relative" rAng="0" ptsTypes="AA">
                                      <p:cBhvr>
                                        <p:cTn id="19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4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4675 L 4.72222E-6 -0.09838 " pathEditMode="relative" rAng="0" ptsTypes="AA">
                                      <p:cBhvr>
                                        <p:cTn id="21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3542 L -0.00798 0.06829 " pathEditMode="relative" rAng="0" ptsTypes="AA">
                                      <p:cBhvr>
                                        <p:cTn id="23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-0.00024 L 0.12344 0.00046 " pathEditMode="fixed" rAng="0" ptsTypes="AA">
                                      <p:cBhvr>
                                        <p:cTn id="25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8056 L 0.00989 0.10186 " pathEditMode="fixed" rAng="0" ptsTypes="AA">
                                      <p:cBhvr>
                                        <p:cTn id="29" dur="6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0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9838 L -0.02101 -0.13681 " pathEditMode="fixed" rAng="0" ptsTypes="AA">
                                      <p:cBhvr>
                                        <p:cTn id="31" dur="6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9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6829 L 0.00972 0.08148 " pathEditMode="fixed" rAng="0" ptsTypes="AA">
                                      <p:cBhvr>
                                        <p:cTn id="33" dur="6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64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4 4.07407E-6 L 0.16945 4.07407E-6 " pathEditMode="relative" rAng="0" ptsTypes="AA">
                                      <p:cBhvr>
                                        <p:cTn id="35" dur="6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1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941612" y="1690820"/>
          <a:ext cx="597694" cy="2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" imgH="182880" progId="Equation.DSMT4">
                  <p:embed/>
                </p:oleObj>
              </mc:Choice>
              <mc:Fallback>
                <p:oleObj name="Equation" r:id="rId3" imgW="365760" imgH="182880" progId="Equation.DSMT4">
                  <p:embed/>
                  <p:pic>
                    <p:nvPicPr>
                      <p:cNvPr id="8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612" y="1690820"/>
                        <a:ext cx="597694" cy="2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>
            <a:cxnSpLocks/>
          </p:cNvCxnSpPr>
          <p:nvPr/>
        </p:nvCxnSpPr>
        <p:spPr>
          <a:xfrm>
            <a:off x="48077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254930" y="2111919"/>
            <a:ext cx="454122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23574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2522979" y="1571626"/>
            <a:ext cx="0" cy="467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89" y="2156989"/>
            <a:ext cx="1504950" cy="1409700"/>
          </a:xfrm>
          <a:prstGeom prst="rect">
            <a:avLst/>
          </a:prstGeom>
        </p:spPr>
      </p:pic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2942202" y="1666904"/>
          <a:ext cx="1585185" cy="31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1705" imgH="182880" progId="Equation.DSMT4">
                  <p:embed/>
                </p:oleObj>
              </mc:Choice>
              <mc:Fallback>
                <p:oleObj name="Equation" r:id="rId6" imgW="941705" imgH="182880" progId="Equation.DSMT4">
                  <p:embed/>
                  <p:pic>
                    <p:nvPicPr>
                      <p:cNvPr id="16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2202" y="1666904"/>
                        <a:ext cx="1585185" cy="31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8"/>
          <a:srcRect t="1921"/>
          <a:stretch>
            <a:fillRect/>
          </a:stretch>
        </p:blipFill>
        <p:spPr>
          <a:xfrm>
            <a:off x="3029658" y="2146130"/>
            <a:ext cx="1419225" cy="1419986"/>
          </a:xfrm>
          <a:prstGeom prst="rect">
            <a:avLst/>
          </a:prstGeom>
        </p:spPr>
      </p:pic>
      <p:cxnSp>
        <p:nvCxnSpPr>
          <p:cNvPr id="18" name="直接连接符 17"/>
          <p:cNvCxnSpPr>
            <a:cxnSpLocks/>
          </p:cNvCxnSpPr>
          <p:nvPr/>
        </p:nvCxnSpPr>
        <p:spPr>
          <a:xfrm>
            <a:off x="201028" y="3589564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67329" y="5062986"/>
          <a:ext cx="1460598" cy="46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6025" imgH="384175" progId="Equation.DSMT4">
                  <p:embed/>
                </p:oleObj>
              </mc:Choice>
              <mc:Fallback>
                <p:oleObj name="Equation" r:id="rId9" imgW="1216025" imgH="384175" progId="Equation.DSMT4">
                  <p:embed/>
                  <p:pic>
                    <p:nvPicPr>
                      <p:cNvPr id="19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329" y="5062986"/>
                        <a:ext cx="1460598" cy="46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640634" y="5067209"/>
          <a:ext cx="2109072" cy="49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3225" imgH="384175" progId="Equation.DSMT4">
                  <p:embed/>
                </p:oleObj>
              </mc:Choice>
              <mc:Fallback>
                <p:oleObj name="Equation" r:id="rId11" imgW="1673225" imgH="384175" progId="Equation.DSMT4">
                  <p:embed/>
                  <p:pic>
                    <p:nvPicPr>
                      <p:cNvPr id="20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0634" y="5067209"/>
                        <a:ext cx="2109072" cy="49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/>
          </p:cNvCxnSpPr>
          <p:nvPr/>
        </p:nvCxnSpPr>
        <p:spPr>
          <a:xfrm>
            <a:off x="230752" y="4300585"/>
            <a:ext cx="45770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/>
          <p:nvPr/>
        </p:nvPicPr>
        <p:blipFill>
          <a:blip r:embed="rId13"/>
          <a:stretch>
            <a:fillRect/>
          </a:stretch>
        </p:blipFill>
        <p:spPr>
          <a:xfrm>
            <a:off x="582466" y="5755354"/>
            <a:ext cx="1348548" cy="295042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4"/>
          <a:stretch>
            <a:fillRect/>
          </a:stretch>
        </p:blipFill>
        <p:spPr>
          <a:xfrm>
            <a:off x="3045747" y="5717102"/>
            <a:ext cx="1153312" cy="526878"/>
          </a:xfrm>
          <a:prstGeom prst="rect">
            <a:avLst/>
          </a:prstGeom>
        </p:spPr>
      </p:pic>
      <p:cxnSp>
        <p:nvCxnSpPr>
          <p:cNvPr id="27" name="直接连接符 26"/>
          <p:cNvCxnSpPr>
            <a:cxnSpLocks/>
          </p:cNvCxnSpPr>
          <p:nvPr/>
        </p:nvCxnSpPr>
        <p:spPr>
          <a:xfrm>
            <a:off x="242322" y="4950748"/>
            <a:ext cx="456760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cxnSpLocks/>
          </p:cNvCxnSpPr>
          <p:nvPr/>
        </p:nvCxnSpPr>
        <p:spPr>
          <a:xfrm>
            <a:off x="254930" y="5636974"/>
            <a:ext cx="454239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/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3785914"/>
                <a:ext cx="951286" cy="276999"/>
              </a:xfrm>
              <a:prstGeom prst="rect">
                <a:avLst/>
              </a:prstGeom>
              <a:blipFill>
                <a:blip r:embed="rId16"/>
                <a:stretch>
                  <a:fillRect l="-1316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4923B4-CDD1-3D44-BEBD-44DF9ABE9BF8}"/>
                  </a:ext>
                </a:extLst>
              </p:cNvPr>
              <p:cNvSpPr txBox="1"/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4923B4-CDD1-3D44-BEBD-44DF9ABE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" y="4526094"/>
                <a:ext cx="965425" cy="310598"/>
              </a:xfrm>
              <a:prstGeom prst="rect">
                <a:avLst/>
              </a:prstGeom>
              <a:blipFill rotWithShape="0"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/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29" y="3663938"/>
                <a:ext cx="1430713" cy="553998"/>
              </a:xfrm>
              <a:prstGeom prst="rect">
                <a:avLst/>
              </a:prstGeom>
              <a:blipFill>
                <a:blip r:embed="rId18"/>
                <a:stretch>
                  <a:fillRect l="-177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035D48-4B14-0344-BDF2-02B873133081}"/>
                  </a:ext>
                </a:extLst>
              </p:cNvPr>
              <p:cNvSpPr txBox="1"/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035D48-4B14-0344-BDF2-02B873133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77" y="4404734"/>
                <a:ext cx="1907951" cy="430887"/>
              </a:xfrm>
              <a:prstGeom prst="rect">
                <a:avLst/>
              </a:prstGeom>
              <a:blipFill rotWithShape="0">
                <a:blip r:embed="rId19"/>
                <a:stretch>
                  <a:fillRect l="-3195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C8F24-C8BA-834C-B858-78DED901B6BF}"/>
                  </a:ext>
                </a:extLst>
              </p:cNvPr>
              <p:cNvSpPr txBox="1"/>
              <p:nvPr/>
            </p:nvSpPr>
            <p:spPr>
              <a:xfrm>
                <a:off x="5050548" y="3974667"/>
                <a:ext cx="410993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Advantages: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Frame-independent</a:t>
                </a:r>
                <a:r>
                  <a:rPr lang="en-US" dirty="0"/>
                  <a:t> wave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Convenient for </a:t>
                </a:r>
                <a:r>
                  <a:rPr lang="en-US" dirty="0" err="1"/>
                  <a:t>lightcone</a:t>
                </a:r>
                <a:r>
                  <a:rPr lang="en-US" dirty="0"/>
                  <a:t> observables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Simple vacuum structure</a:t>
                </a:r>
                <a:r>
                  <a:rPr lang="zh-CN" altLang="en-US" dirty="0"/>
                  <a:t>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square root in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...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39C8F24-C8BA-834C-B858-78DED901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48" y="3974667"/>
                <a:ext cx="4109934" cy="2031325"/>
              </a:xfrm>
              <a:prstGeom prst="rect">
                <a:avLst/>
              </a:prstGeom>
              <a:blipFill>
                <a:blip r:embed="rId20"/>
                <a:stretch>
                  <a:fillRect l="-1231" t="-62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id="{718E8639-156D-F84E-A4FB-95952C5E6F57}"/>
              </a:ext>
            </a:extLst>
          </p:cNvPr>
          <p:cNvSpPr txBox="1">
            <a:spLocks/>
          </p:cNvSpPr>
          <p:nvPr/>
        </p:nvSpPr>
        <p:spPr>
          <a:xfrm>
            <a:off x="851992" y="331697"/>
            <a:ext cx="7350789" cy="70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/>
              <a:t>Light-front Quantization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283" y="1328350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Equal time quantization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1843" y="1335629"/>
            <a:ext cx="22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Light-front quantization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860AEBFF-6EA3-CD4E-930B-99568C3B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87" y="983628"/>
            <a:ext cx="220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B0F0"/>
                </a:solidFill>
              </a:rPr>
              <a:t>[Dirac, 1949]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2D1CF4-2F9F-4258-AD1B-DD890156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5F0DA-F597-1D4F-BC40-D6744D5B4074}"/>
              </a:ext>
            </a:extLst>
          </p:cNvPr>
          <p:cNvSpPr txBox="1"/>
          <p:nvPr/>
        </p:nvSpPr>
        <p:spPr>
          <a:xfrm>
            <a:off x="4865843" y="1693777"/>
            <a:ext cx="422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Not just a coordinate transformation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Different quantization surface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Profound consequences?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1253" y="6397455"/>
                <a:ext cx="4954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High UV cutoff &amp; low IR cutoff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53" y="6397455"/>
                <a:ext cx="4954484" cy="369332"/>
              </a:xfrm>
              <a:prstGeom prst="rect">
                <a:avLst/>
              </a:prstGeom>
              <a:blipFill>
                <a:blip r:embed="rId3"/>
                <a:stretch>
                  <a:fillRect l="-110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027868-7EFB-7E4F-8797-7322845CA06D}"/>
              </a:ext>
            </a:extLst>
          </p:cNvPr>
          <p:cNvSpPr txBox="1"/>
          <p:nvPr/>
        </p:nvSpPr>
        <p:spPr>
          <a:xfrm>
            <a:off x="1292853" y="249847"/>
            <a:ext cx="722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+mj-lt"/>
              </a:rPr>
              <a:t>Basis Light-front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/>
              <p:nvPr/>
            </p:nvSpPr>
            <p:spPr>
              <a:xfrm>
                <a:off x="1013415" y="1001186"/>
                <a:ext cx="7060019" cy="576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Nonperturbative eigenvalue problem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light-front Hamiltonian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mass eigenstate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eigenvalue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</a:rPr>
                  <a:t>Evaluate observables for eigenstate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Fock sector expansion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Eg.</a:t>
                </a:r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Discretized basis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Transverse: 2D harmonic oscillator basis: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Longitudinal: plane-wave basis,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2060"/>
                    </a:solidFill>
                  </a:rPr>
                  <a:t>Basis truncation: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</a:p>
              <a:p>
                <a:pPr lvl="1"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are basis truncation parameters.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44A04B-D59B-9E4B-B45C-FB8ED6B4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15" y="1001186"/>
                <a:ext cx="7060019" cy="5764014"/>
              </a:xfrm>
              <a:prstGeom prst="rect">
                <a:avLst/>
              </a:prstGeom>
              <a:blipFill>
                <a:blip r:embed="rId4"/>
                <a:stretch>
                  <a:fillRect l="-518" t="-2854" b="-1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27FA9-0E12-F544-A733-4AD6285C3A40}"/>
                  </a:ext>
                </a:extLst>
              </p:cNvPr>
              <p:cNvSpPr txBox="1"/>
              <p:nvPr/>
            </p:nvSpPr>
            <p:spPr>
              <a:xfrm>
                <a:off x="2175774" y="3889091"/>
                <a:ext cx="55467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Baryon</m:t>
                          </m:r>
                        </m:e>
                      </m:d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D27FA9-0E12-F544-A733-4AD6285C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74" y="3889091"/>
                <a:ext cx="5546783" cy="246221"/>
              </a:xfrm>
              <a:prstGeom prst="rect">
                <a:avLst/>
              </a:prstGeom>
              <a:blipFill>
                <a:blip r:embed="rId5"/>
                <a:stretch>
                  <a:fillRect t="-170000" b="-2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A934E3-ABFE-D443-B68A-78B2179D7378}"/>
              </a:ext>
            </a:extLst>
          </p:cNvPr>
          <p:cNvSpPr txBox="1"/>
          <p:nvPr/>
        </p:nvSpPr>
        <p:spPr>
          <a:xfrm>
            <a:off x="6918449" y="890833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[Vary et al, 2008]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603DA5-CBD0-43EC-B147-53B7DF0A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B3579-08F2-7343-98E4-2D2F660AB067}"/>
                  </a:ext>
                </a:extLst>
              </p:cNvPr>
              <p:cNvSpPr txBox="1"/>
              <p:nvPr/>
            </p:nvSpPr>
            <p:spPr>
              <a:xfrm>
                <a:off x="285751" y="4148070"/>
                <a:ext cx="8229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1" i="1">
                              <a:latin typeface="Cambria Math" panose="02040503050406030204" pitchFamily="18" charset="0"/>
                            </a:rPr>
                            <m:t>Meson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8B3579-08F2-7343-98E4-2D2F660AB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1" y="4148070"/>
                <a:ext cx="8229599" cy="246221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8F3AF1B5-1D9A-472C-BAA1-DB69EC22C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226373"/>
              </p:ext>
            </p:extLst>
          </p:nvPr>
        </p:nvGraphicFramePr>
        <p:xfrm>
          <a:off x="390617" y="1328206"/>
          <a:ext cx="8362766" cy="513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24109">
                  <a:extLst>
                    <a:ext uri="{9D8B030D-6E8A-4147-A177-3AD203B41FA5}">
                      <a16:colId xmlns:a16="http://schemas.microsoft.com/office/drawing/2014/main" val="3667687131"/>
                    </a:ext>
                  </a:extLst>
                </a:gridCol>
                <a:gridCol w="4849551">
                  <a:extLst>
                    <a:ext uri="{9D8B030D-6E8A-4147-A177-3AD203B41FA5}">
                      <a16:colId xmlns:a16="http://schemas.microsoft.com/office/drawing/2014/main" val="1806797147"/>
                    </a:ext>
                  </a:extLst>
                </a:gridCol>
                <a:gridCol w="1489106">
                  <a:extLst>
                    <a:ext uri="{9D8B030D-6E8A-4147-A177-3AD203B41FA5}">
                      <a16:colId xmlns:a16="http://schemas.microsoft.com/office/drawing/2014/main" val="679854240"/>
                    </a:ext>
                  </a:extLst>
                </a:gridCol>
              </a:tblGrid>
              <a:tr h="3715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1" dirty="0"/>
                        <a:t>Monday, 25 January</a:t>
                      </a:r>
                      <a:endParaRPr lang="zh-CN" altLang="en-US" sz="17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700" b="1" dirty="0"/>
                        <a:t>Chair </a:t>
                      </a:r>
                      <a:r>
                        <a:rPr lang="zh-CN" altLang="en-US" sz="1700" b="1" dirty="0"/>
                        <a:t>赵行波</a:t>
                      </a:r>
                    </a:p>
                    <a:p>
                      <a:pPr algn="ctr"/>
                      <a:r>
                        <a:rPr lang="en-US" altLang="zh-CN" sz="1700" b="1" dirty="0"/>
                        <a:t>Zoom ID: 65131192396 password</a:t>
                      </a:r>
                      <a:r>
                        <a:rPr lang="zh-CN" altLang="en-US" sz="1700" b="1" dirty="0"/>
                        <a:t>：</a:t>
                      </a:r>
                      <a:r>
                        <a:rPr lang="en-US" altLang="zh-CN" sz="1700" b="1" dirty="0"/>
                        <a:t>187136</a:t>
                      </a:r>
                      <a:endParaRPr lang="zh-CN" altLang="en-US" sz="1700" b="1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183633"/>
                  </a:ext>
                </a:extLst>
              </a:tr>
              <a:tr h="2793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08:50-09:10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Relativistic description of heavy hadrons in QCD using renormalization group procedure for effective particles and basis light-front Quantization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Kamil Serafin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090748"/>
                  </a:ext>
                </a:extLst>
              </a:tr>
              <a:tr h="255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09:10-09:25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Transverse structure of electron and proton in momentum space from basis light-front quantization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Chandan Mondal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76903"/>
                  </a:ext>
                </a:extLst>
              </a:tr>
              <a:tr h="36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09:25-09:40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Mechanical properties of proton within light-front quark-diquark model in </a:t>
                      </a:r>
                      <a:r>
                        <a:rPr lang="en-US" altLang="zh-CN" sz="1700" dirty="0" err="1"/>
                        <a:t>AdS</a:t>
                      </a:r>
                      <a:r>
                        <a:rPr lang="en-US" altLang="zh-CN" sz="1700" dirty="0"/>
                        <a:t>/QCD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 err="1"/>
                        <a:t>Sreeraj</a:t>
                      </a:r>
                      <a:r>
                        <a:rPr lang="en-US" altLang="zh-CN" sz="1700" dirty="0"/>
                        <a:t> Nair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891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700" b="1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700" b="1" dirty="0"/>
                        <a:t>Chair </a:t>
                      </a:r>
                      <a:r>
                        <a:rPr lang="zh-CN" altLang="en-US" sz="1700" b="1" dirty="0"/>
                        <a:t>何军</a:t>
                      </a:r>
                      <a:endParaRPr lang="en-US" altLang="zh-CN" sz="1700" b="1" dirty="0"/>
                    </a:p>
                    <a:p>
                      <a:pPr algn="ctr"/>
                      <a:r>
                        <a:rPr lang="en-US" altLang="zh-CN" sz="1700" b="1" dirty="0"/>
                        <a:t>Zoom ID: 64134095791 password</a:t>
                      </a:r>
                      <a:r>
                        <a:rPr lang="zh-CN" altLang="en-US" sz="1700" b="1" dirty="0"/>
                        <a:t>：</a:t>
                      </a:r>
                      <a:r>
                        <a:rPr lang="en-US" altLang="zh-CN" sz="1700" b="1" dirty="0"/>
                        <a:t>371694</a:t>
                      </a:r>
                      <a:endParaRPr lang="zh-CN" altLang="en-US" sz="1700" b="1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261573"/>
                  </a:ext>
                </a:extLst>
              </a:tr>
              <a:tr h="4397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11:05-11:20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The structure of </a:t>
                      </a:r>
                      <a:r>
                        <a:rPr lang="en-US" altLang="zh-CN" sz="1700"/>
                        <a:t>the baryon </a:t>
                      </a:r>
                      <a:r>
                        <a:rPr lang="en-US" altLang="zh-CN" sz="1700" dirty="0"/>
                        <a:t>in basis light-front quantization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徐思琦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6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700" b="1" dirty="0"/>
                        <a:t>Chair </a:t>
                      </a:r>
                      <a:r>
                        <a:rPr lang="zh-CN" altLang="en-US" sz="1700" b="1" dirty="0"/>
                        <a:t>刘伯超</a:t>
                      </a:r>
                    </a:p>
                    <a:p>
                      <a:pPr algn="ctr"/>
                      <a:r>
                        <a:rPr lang="en-US" altLang="zh-CN" sz="1700" b="1" dirty="0"/>
                        <a:t>Zoom ID: 65131192396 password</a:t>
                      </a:r>
                      <a:r>
                        <a:rPr lang="zh-CN" altLang="en-US" sz="1700" b="1" dirty="0"/>
                        <a:t>：</a:t>
                      </a:r>
                      <a:r>
                        <a:rPr lang="en-US" altLang="zh-CN" sz="1700" b="1" dirty="0"/>
                        <a:t>187136</a:t>
                      </a:r>
                      <a:endParaRPr lang="zh-CN" altLang="en-US" sz="1700" b="1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87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11:20-11:35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/>
                        <a:t>Light meson structure from basis Light-front quantization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蓝江山</a:t>
                      </a:r>
                      <a:endParaRPr lang="zh-CN" altLang="en-US" sz="170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4949943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44BA4-3CF7-4D87-9B10-AF3222A7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983" y="6492875"/>
            <a:ext cx="2057400" cy="365125"/>
          </a:xfrm>
        </p:spPr>
        <p:txBody>
          <a:bodyPr/>
          <a:lstStyle/>
          <a:p>
            <a:fld id="{54E17E62-5302-CA42-88E9-9567224DCEF2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BFA649-15E9-4512-9262-43BDE7FE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965"/>
            <a:ext cx="7886700" cy="1325563"/>
          </a:xfrm>
        </p:spPr>
        <p:txBody>
          <a:bodyPr/>
          <a:lstStyle/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Talks on Light-front Approach</a:t>
            </a:r>
            <a:endParaRPr lang="en-US" altLang="zh-CN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8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AE3D8F0-3A5F-4D88-B676-273633934F85}"/>
                  </a:ext>
                </a:extLst>
              </p:cNvPr>
              <p:cNvSpPr/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r>
                        <a:rPr lang="en-US" altLang="zh-CN" sz="2800" i="1">
                          <a:latin typeface="Cambria Math" charset="0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+</m:t>
                      </m:r>
                      <m:r>
                        <a:rPr lang="en-US" altLang="zh-CN" sz="2800" i="1">
                          <a:latin typeface="Cambria Math" charset="0"/>
                        </a:rPr>
                        <m:t>𝑏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AE3D8F0-3A5F-4D88-B676-273633934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67" y="3871860"/>
                <a:ext cx="4379053" cy="523220"/>
              </a:xfrm>
              <a:prstGeom prst="rect">
                <a:avLst/>
              </a:prstGeom>
              <a:blipFill>
                <a:blip r:embed="rId2"/>
                <a:stretch>
                  <a:fillRect l="-3478" t="-130233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F564E0D-2F75-4C9F-BA2C-8A19A4E3ADCC}"/>
                  </a:ext>
                </a:extLst>
              </p:cNvPr>
              <p:cNvSpPr/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altLang="zh-CN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2800" b="1" i="1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F564E0D-2F75-4C9F-BA2C-8A19A4E3A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9" y="1994124"/>
                <a:ext cx="4379053" cy="523220"/>
              </a:xfrm>
              <a:prstGeom prst="rect">
                <a:avLst/>
              </a:prstGeom>
              <a:blipFill>
                <a:blip r:embed="rId3"/>
                <a:stretch>
                  <a:fillRect t="-130233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1E1179CD-6BA8-4F13-B344-9C1123FF9E13}"/>
              </a:ext>
            </a:extLst>
          </p:cNvPr>
          <p:cNvSpPr/>
          <p:nvPr/>
        </p:nvSpPr>
        <p:spPr>
          <a:xfrm rot="2294031">
            <a:off x="3327121" y="2989287"/>
            <a:ext cx="1208014" cy="44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8585F-E8D8-4EB1-B2DF-64B37CB81EBA}"/>
              </a:ext>
            </a:extLst>
          </p:cNvPr>
          <p:cNvCxnSpPr>
            <a:cxnSpLocks/>
          </p:cNvCxnSpPr>
          <p:nvPr/>
        </p:nvCxnSpPr>
        <p:spPr>
          <a:xfrm>
            <a:off x="3106663" y="1931122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1A0F56B-90F7-4E48-8F8B-4B9C2E1C5353}"/>
              </a:ext>
            </a:extLst>
          </p:cNvPr>
          <p:cNvCxnSpPr>
            <a:cxnSpLocks/>
          </p:cNvCxnSpPr>
          <p:nvPr/>
        </p:nvCxnSpPr>
        <p:spPr>
          <a:xfrm>
            <a:off x="7230988" y="3807645"/>
            <a:ext cx="0" cy="674898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picture containing tree, outdoor, ground, dirt&#10;&#10;Description automatically generated">
            <a:extLst>
              <a:ext uri="{FF2B5EF4-FFF2-40B4-BE49-F238E27FC236}">
                <a16:creationId xmlns:a16="http://schemas.microsoft.com/office/drawing/2014/main" id="{5501744F-E391-BD43-8727-76EF77494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60" t="11892" r="25766"/>
          <a:stretch/>
        </p:blipFill>
        <p:spPr>
          <a:xfrm>
            <a:off x="1163179" y="3869727"/>
            <a:ext cx="1688757" cy="2543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7768D-B1DF-6245-BB9A-4AA83B07D60E}"/>
              </a:ext>
            </a:extLst>
          </p:cNvPr>
          <p:cNvSpPr txBox="1"/>
          <p:nvPr/>
        </p:nvSpPr>
        <p:spPr>
          <a:xfrm>
            <a:off x="1317298" y="2751846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E59E1-91A8-0A4B-80FC-029C5C122F53}"/>
              </a:ext>
            </a:extLst>
          </p:cNvPr>
          <p:cNvSpPr txBox="1"/>
          <p:nvPr/>
        </p:nvSpPr>
        <p:spPr>
          <a:xfrm>
            <a:off x="1085435" y="241055"/>
            <a:ext cx="738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Progress in Heavy Meson: Including One Dynamical Gluon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83816-313F-FE48-81AF-5FDF5818D83B}"/>
              </a:ext>
            </a:extLst>
          </p:cNvPr>
          <p:cNvSpPr txBox="1"/>
          <p:nvPr/>
        </p:nvSpPr>
        <p:spPr>
          <a:xfrm>
            <a:off x="4378394" y="4772164"/>
            <a:ext cx="300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</a:t>
            </a:r>
            <a:r>
              <a:rPr lang="en-US" dirty="0" err="1">
                <a:solidFill>
                  <a:srgbClr val="00B0F0"/>
                </a:solidFill>
              </a:rPr>
              <a:t>Hengfei</a:t>
            </a:r>
            <a:r>
              <a:rPr lang="en-US" dirty="0">
                <a:solidFill>
                  <a:srgbClr val="00B0F0"/>
                </a:solidFill>
              </a:rPr>
              <a:t>, et al, in preparation]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5E704B-C5D5-6341-84E0-22572959D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66" y="1427955"/>
            <a:ext cx="1635500" cy="1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F970-A585-E74A-BBE6-80724CD8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9" y="171737"/>
            <a:ext cx="7886700" cy="1325563"/>
          </a:xfrm>
        </p:spPr>
        <p:txBody>
          <a:bodyPr/>
          <a:lstStyle/>
          <a:p>
            <a:pPr algn="ctr"/>
            <a:r>
              <a:rPr lang="en-US" u="sng" dirty="0"/>
              <a:t>Heavy Quarkonium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7509" y="2844314"/>
            <a:ext cx="198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Confining potential: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287650" y="2054318"/>
                <a:ext cx="5260917" cy="67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𝐿𝐹𝑄𝐶𝐷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𝑐𝑜𝑛𝑓</m:t>
                          </m:r>
                        </m:sub>
                      </m:sSub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dirty="0"/>
                  <a:t>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50" y="2054318"/>
                <a:ext cx="5260917" cy="671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1084753" y="3244084"/>
            <a:ext cx="6251171" cy="2297746"/>
            <a:chOff x="958733" y="2981501"/>
            <a:chExt cx="6251171" cy="2297746"/>
          </a:xfrm>
        </p:grpSpPr>
        <p:sp>
          <p:nvSpPr>
            <p:cNvPr id="26" name="文本框 25"/>
            <p:cNvSpPr txBox="1"/>
            <p:nvPr/>
          </p:nvSpPr>
          <p:spPr>
            <a:xfrm>
              <a:off x="3943628" y="4448250"/>
              <a:ext cx="3050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Longitudinal confinement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958733" y="2981501"/>
              <a:ext cx="6251171" cy="2297746"/>
              <a:chOff x="1047402" y="2897236"/>
              <a:chExt cx="6251171" cy="229774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047402" y="3254352"/>
                <a:ext cx="6251171" cy="1940630"/>
                <a:chOff x="1047402" y="3254352"/>
                <a:chExt cx="6251171" cy="19406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/>
                    <p:cNvSpPr txBox="1"/>
                    <p:nvPr/>
                  </p:nvSpPr>
                  <p:spPr>
                    <a:xfrm>
                      <a:off x="1047402" y="3369213"/>
                      <a:ext cx="6251171" cy="10943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𝑐𝑜𝑛𝑓</m:t>
                                </m:r>
                              </m:sub>
                            </m:sSub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dirty="0"/>
                    </a:p>
                    <a:p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1" name="文本框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7402" y="3369213"/>
                      <a:ext cx="6251171" cy="109433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右大括号 21"/>
                <p:cNvSpPr/>
                <p:nvPr/>
              </p:nvSpPr>
              <p:spPr>
                <a:xfrm rot="5400000">
                  <a:off x="2883757" y="3432638"/>
                  <a:ext cx="232757" cy="1248425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1975072" y="4271652"/>
                  <a:ext cx="200180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Inspired by light-front holographic QCD</a:t>
                  </a:r>
                  <a:endParaRPr lang="zh-CN" altLang="en-US" dirty="0"/>
                </a:p>
              </p:txBody>
            </p:sp>
            <p:sp>
              <p:nvSpPr>
                <p:cNvPr id="24" name="右大括号 23"/>
                <p:cNvSpPr/>
                <p:nvPr/>
              </p:nvSpPr>
              <p:spPr>
                <a:xfrm rot="5400000">
                  <a:off x="5227632" y="2892160"/>
                  <a:ext cx="232757" cy="2734262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左大括号 26"/>
                <p:cNvSpPr/>
                <p:nvPr/>
              </p:nvSpPr>
              <p:spPr>
                <a:xfrm rot="5400000">
                  <a:off x="4267304" y="1588932"/>
                  <a:ext cx="249381" cy="3580221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3552931" y="2897236"/>
                <a:ext cx="1791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Long-distance</a:t>
                </a:r>
                <a:endParaRPr lang="zh-CN" altLang="en-US" dirty="0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297509" y="1506377"/>
            <a:ext cx="753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Light-front QCD Hamiltonian + effective confining potential: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534FC1-1514-2C45-A8EE-FC9480843D5B}"/>
              </a:ext>
            </a:extLst>
          </p:cNvPr>
          <p:cNvSpPr txBox="1"/>
          <p:nvPr/>
        </p:nvSpPr>
        <p:spPr>
          <a:xfrm>
            <a:off x="4210338" y="5712839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[Yang Li, et al, 2017]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9622E7F-4691-4F35-AB01-8F225C4B5891}"/>
              </a:ext>
            </a:extLst>
          </p:cNvPr>
          <p:cNvSpPr txBox="1"/>
          <p:nvPr/>
        </p:nvSpPr>
        <p:spPr>
          <a:xfrm>
            <a:off x="5715000" y="15519"/>
            <a:ext cx="3403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Heavy meson </a:t>
            </a:r>
            <a:r>
              <a:rPr lang="en-US" altLang="zh-CN" sz="2400" i="1" dirty="0"/>
              <a:t>in progress</a:t>
            </a:r>
            <a:endParaRPr lang="zh-CN" altLang="en-US" sz="2400" i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B970B6-B7C8-4BFB-B1EB-FE8B1997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7E62-5302-CA42-88E9-9567224DCEF2}" type="slidenum">
              <a:rPr lang="en-US" smtClean="0"/>
              <a:t>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F2DA5-69DA-AE46-97EA-A9ED1786F335}"/>
              </a:ext>
            </a:extLst>
          </p:cNvPr>
          <p:cNvSpPr txBox="1"/>
          <p:nvPr/>
        </p:nvSpPr>
        <p:spPr>
          <a:xfrm>
            <a:off x="1851099" y="5712839"/>
            <a:ext cx="20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rgbClr val="00B0F0"/>
                </a:solidFill>
              </a:rPr>
              <a:t>[Brodsky, et al, 2015]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8243</TotalTime>
  <Words>2152</Words>
  <Application>Microsoft Office PowerPoint</Application>
  <PresentationFormat>全屏显示(4:3)</PresentationFormat>
  <Paragraphs>496</Paragraphs>
  <Slides>30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DejaVu Math TeX Gyre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2_Office Theme</vt:lpstr>
      <vt:lpstr>Equation</vt:lpstr>
      <vt:lpstr>Heavy Meson Structure on the Light-front</vt:lpstr>
      <vt:lpstr>Outline</vt:lpstr>
      <vt:lpstr>Hamiltonian Formalism</vt:lpstr>
      <vt:lpstr>Light-front Time</vt:lpstr>
      <vt:lpstr>PowerPoint 演示文稿</vt:lpstr>
      <vt:lpstr>PowerPoint 演示文稿</vt:lpstr>
      <vt:lpstr>Talks on Light-front Approach</vt:lpstr>
      <vt:lpstr>PowerPoint 演示文稿</vt:lpstr>
      <vt:lpstr>Heavy Quarkonium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吴 家同</cp:lastModifiedBy>
  <cp:revision>389</cp:revision>
  <dcterms:created xsi:type="dcterms:W3CDTF">2019-09-13T14:13:11Z</dcterms:created>
  <dcterms:modified xsi:type="dcterms:W3CDTF">2021-01-23T10:59:57Z</dcterms:modified>
</cp:coreProperties>
</file>