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4000" r:id="rId2"/>
    <p:sldMasterId id="2147484001" r:id="rId3"/>
    <p:sldMasterId id="2147484003" r:id="rId4"/>
  </p:sldMasterIdLst>
  <p:notesMasterIdLst>
    <p:notesMasterId r:id="rId16"/>
  </p:notesMasterIdLst>
  <p:handoutMasterIdLst>
    <p:handoutMasterId r:id="rId17"/>
  </p:handoutMasterIdLst>
  <p:sldIdLst>
    <p:sldId id="545" r:id="rId5"/>
    <p:sldId id="547" r:id="rId6"/>
    <p:sldId id="548" r:id="rId7"/>
    <p:sldId id="549" r:id="rId8"/>
    <p:sldId id="554" r:id="rId9"/>
    <p:sldId id="553" r:id="rId10"/>
    <p:sldId id="546" r:id="rId11"/>
    <p:sldId id="551" r:id="rId12"/>
    <p:sldId id="552" r:id="rId13"/>
    <p:sldId id="550" r:id="rId14"/>
    <p:sldId id="544" r:id="rId15"/>
  </p:sldIdLst>
  <p:sldSz cx="9144000" cy="6858000" type="screen4x3"/>
  <p:notesSz cx="9874250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彩云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990000"/>
    <a:srgbClr val="669900"/>
    <a:srgbClr val="CC0066"/>
    <a:srgbClr val="009900"/>
    <a:srgbClr val="99CC00"/>
    <a:srgbClr val="FF9933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1" autoAdjust="0"/>
    <p:restoredTop sz="84158" autoAdjust="0"/>
  </p:normalViewPr>
  <p:slideViewPr>
    <p:cSldViewPr snapToGrid="0">
      <p:cViewPr varScale="1">
        <p:scale>
          <a:sx n="76" d="100"/>
          <a:sy n="76" d="100"/>
        </p:scale>
        <p:origin x="836" y="64"/>
      </p:cViewPr>
      <p:guideLst>
        <p:guide orient="horz" pos="21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15"/>
    </p:cViewPr>
  </p:sorterViewPr>
  <p:notesViewPr>
    <p:cSldViewPr snapToGrid="0">
      <p:cViewPr>
        <p:scale>
          <a:sx n="100" d="100"/>
          <a:sy n="100" d="100"/>
        </p:scale>
        <p:origin x="-498" y="-66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703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6888" y="0"/>
            <a:ext cx="4348162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8588"/>
            <a:ext cx="4237038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6888" y="6478588"/>
            <a:ext cx="4348162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76E001F-3C0B-437C-A396-6235A668FF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0268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938" y="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28975"/>
            <a:ext cx="72390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938" y="645795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53D7B09-8192-44EA-881D-14B2114AB2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905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宋体" charset="0"/>
        <a:cs typeface="宋体" charset="0"/>
      </a:defRPr>
    </a:lvl1pPr>
    <a:lvl2pPr marL="381000" indent="-92075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宋体" charset="0"/>
        <a:cs typeface="+mn-cs"/>
      </a:defRPr>
    </a:lvl2pPr>
    <a:lvl3pPr marL="669925" indent="-98425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宋体" charset="0"/>
        <a:cs typeface="+mn-cs"/>
      </a:defRPr>
    </a:lvl3pPr>
    <a:lvl4pPr marL="952500" indent="-92075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宋体" charset="0"/>
        <a:cs typeface="+mn-cs"/>
      </a:defRPr>
    </a:lvl4pPr>
    <a:lvl5pPr marL="1241425" indent="-98425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宋体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华文彩云" panose="020108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华文彩云" panose="020108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彩云" panose="020108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彩云" panose="020108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华文彩云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彩云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彩云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彩云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华文彩云" panose="02010800040101010101" pitchFamily="2" charset="-122"/>
              </a:defRPr>
            </a:lvl9pPr>
          </a:lstStyle>
          <a:p>
            <a:fld id="{CABBE144-D6FA-43B0-B91B-896848B329E6}" type="slidenum">
              <a:rPr lang="zh-CN" altLang="en-US" smtClean="0">
                <a:latin typeface="Times New Roman" panose="02020603050405020304" pitchFamily="18" charset="0"/>
                <a:ea typeface="宋体" panose="02010600030101010101" pitchFamily="2" charset="-122"/>
              </a:rPr>
              <a:pPr/>
              <a:t>1</a:t>
            </a:fld>
            <a:endParaRPr lang="en-US" altLang="zh-CN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571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3D7B09-8192-44EA-881D-14B2114AB280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541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82500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2E7C7-A7D2-4761-B106-1689E1D1EE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802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2263" y="1296988"/>
            <a:ext cx="4191000" cy="5006975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191000" cy="5006975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45FA7-AE5B-46A1-AB44-675D720E54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63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AD809-BA40-4465-987C-AAB43B0AC8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299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8B07D-C39E-4373-B519-BCF03B719BF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075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370E-8CA2-4913-9D2F-15D1496B25F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C68-C55F-4CC8-B0C7-5E6981AF894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5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370E-8CA2-4913-9D2F-15D1496B25F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08C68-C55F-4CC8-B0C7-5E6981AF894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00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0" y="-5205413"/>
            <a:ext cx="9144000" cy="0"/>
            <a:chOff x="0" y="3976"/>
            <a:chExt cx="5760" cy="1"/>
          </a:xfrm>
        </p:grpSpPr>
        <p:sp>
          <p:nvSpPr>
            <p:cNvPr id="1031" name="Line 13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2" name="Line 15"/>
            <p:cNvSpPr>
              <a:spLocks noChangeShapeType="1"/>
            </p:cNvSpPr>
            <p:nvPr userDrawn="1"/>
          </p:nvSpPr>
          <p:spPr bwMode="auto">
            <a:xfrm flipV="1">
              <a:off x="0" y="3976"/>
              <a:ext cx="5760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 useBgFill="1"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296988"/>
            <a:ext cx="8534400" cy="50069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07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FED418A-7734-444A-88B1-9238DC02EC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228600"/>
            <a:ext cx="85613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cxnSp>
        <p:nvCxnSpPr>
          <p:cNvPr id="3" name="直接连接符 2"/>
          <p:cNvCxnSpPr/>
          <p:nvPr userDrawn="1"/>
        </p:nvCxnSpPr>
        <p:spPr bwMode="auto">
          <a:xfrm>
            <a:off x="320675" y="1047750"/>
            <a:ext cx="8561388" cy="0"/>
          </a:xfrm>
          <a:prstGeom prst="line">
            <a:avLst/>
          </a:prstGeom>
          <a:solidFill>
            <a:srgbClr val="99CC00"/>
          </a:solidFill>
          <a:ln w="603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88" r:id="rId2"/>
    <p:sldLayoutId id="2147483989" r:id="rId3"/>
    <p:sldLayoutId id="2147483990" r:id="rId4"/>
    <p:sldLayoutId id="214748399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latin typeface="微软雅黑" charset="0"/>
          <a:ea typeface="微软雅黑" charset="0"/>
          <a:cs typeface="微软雅黑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75000"/>
        <a:buFont typeface="Wingdings" panose="05000000000000000000" pitchFamily="2" charset="2"/>
        <a:buChar char="v"/>
        <a:defRPr kumimoji="1" sz="2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charset="0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kumimoji="1" sz="20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¡"/>
        <a:defRPr kumimoji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¨"/>
        <a:defRPr kumimoji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53752"/>
            <a:ext cx="71391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endParaRPr lang="zh-CN" altLang="en-US" dirty="0" smtClean="0"/>
          </a:p>
        </p:txBody>
      </p:sp>
      <p:sp>
        <p:nvSpPr>
          <p:cNvPr id="10" name="矩形 9"/>
          <p:cNvSpPr/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C3C3E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588" algn="ctr" eaLnBrk="1" hangingPunct="1"/>
            <a:endParaRPr lang="zh-CN" altLang="en-US" sz="3600" b="1" smtClean="0">
              <a:solidFill>
                <a:prstClr val="white"/>
              </a:solidFill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00998"/>
            <a:ext cx="2133600" cy="284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zh-CN" b="1" smtClean="0">
                <a:solidFill>
                  <a:prstClr val="black"/>
                </a:solidFill>
                <a:latin typeface="Times New Roman" pitchFamily="18" charset="0"/>
                <a:ea typeface="华文中宋" pitchFamily="2" charset="-122"/>
              </a:rPr>
              <a:t>2019-06-12</a:t>
            </a:r>
            <a:endParaRPr lang="en-US" altLang="zh-CN" b="1" dirty="0">
              <a:solidFill>
                <a:prstClr val="black"/>
              </a:solidFill>
              <a:latin typeface="Times New Roman" pitchFamily="18" charset="0"/>
              <a:ea typeface="华文中宋" pitchFamily="2" charset="-122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600998"/>
            <a:ext cx="736526" cy="257002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 eaLnBrk="1" hangingPunct="1"/>
            <a:fld id="{A311A638-BFE8-47B0-9DB0-998CC0FAD0F0}" type="slidenum">
              <a:rPr lang="zh-CN" altLang="en-US" b="1" smtClean="0">
                <a:solidFill>
                  <a:prstClr val="black"/>
                </a:solidFill>
                <a:ea typeface="华文中宋" pitchFamily="2" charset="-122"/>
              </a:rPr>
              <a:pPr algn="ctr" eaLnBrk="1" hangingPunct="1"/>
              <a:t>‹#›</a:t>
            </a:fld>
            <a:endParaRPr lang="zh-CN" altLang="en-US" b="1" dirty="0">
              <a:solidFill>
                <a:prstClr val="black"/>
              </a:solidFill>
              <a:ea typeface="华文中宋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1393420"/>
      </p:ext>
    </p:extLst>
  </p:cSld>
  <p:clrMap bg1="lt1" tx1="dk1" bg2="lt2" tx2="dk2" accent1="accent1" accent2="accent2" accent3="accent3" accent4="accent4" accent5="accent5" accent6="accent6" hlink="hlink" folHlink="folHlink"/>
  <p:transition>
    <p:split orient="vert"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cap="none" spc="0" baseline="0">
          <a:ln w="19050">
            <a:noFill/>
            <a:prstDash val="solid"/>
          </a:ln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微软雅黑" pitchFamily="34" charset="-122"/>
          <a:cs typeface="Times New Roman" panose="02020603050405020304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90F2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B0F0"/>
        </a:buClr>
        <a:buSzPct val="90000"/>
        <a:buFont typeface="Wingdings" pitchFamily="2" charset="2"/>
        <a:buChar char="n"/>
        <a:defRPr sz="2800" baseline="0">
          <a:solidFill>
            <a:srgbClr val="003399"/>
          </a:solidFill>
          <a:latin typeface="Times New Roman" panose="02020603050405020304" pitchFamily="18" charset="0"/>
          <a:ea typeface="微软雅黑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SzPct val="75000"/>
        <a:buFont typeface="Wingdings" pitchFamily="2" charset="2"/>
        <a:buChar char="l"/>
        <a:defRPr sz="2400" baseline="0">
          <a:solidFill>
            <a:schemeClr val="tx1"/>
          </a:solidFill>
          <a:latin typeface="Times New Roman" panose="02020603050405020304" pitchFamily="18" charset="0"/>
          <a:ea typeface="微软雅黑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aseline="0">
          <a:solidFill>
            <a:srgbClr val="003399"/>
          </a:solidFill>
          <a:latin typeface="Times New Roman" panose="02020603050405020304" pitchFamily="18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 baseline="0">
          <a:solidFill>
            <a:srgbClr val="003399"/>
          </a:solidFill>
          <a:latin typeface="Times New Roman" panose="02020603050405020304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rgbClr val="003399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F03A370E-8CA2-4913-9D2F-15D1496B25F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2019/12/25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A7F08C68-C55F-4CC8-B0C7-5E6981AF894E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186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F03A370E-8CA2-4913-9D2F-15D1496B25F8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2019/12/25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A7F08C68-C55F-4CC8-B0C7-5E6981AF894E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6729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Visio_Drawing222222.vs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111111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ctrTitle"/>
          </p:nvPr>
        </p:nvSpPr>
        <p:spPr>
          <a:xfrm>
            <a:off x="685800" y="1937982"/>
            <a:ext cx="7772400" cy="1491018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Plan for CEPC Software Development 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in 2020  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685800" y="3429000"/>
            <a:ext cx="7772400" cy="149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kern="0" dirty="0" smtClean="0"/>
              <a:t>Weidong Li and Shengsen Sun</a:t>
            </a:r>
          </a:p>
          <a:p>
            <a:pPr>
              <a:lnSpc>
                <a:spcPct val="150000"/>
              </a:lnSpc>
            </a:pPr>
            <a:r>
              <a:rPr lang="en-US" altLang="zh-CN" sz="2000" kern="0" dirty="0" smtClean="0"/>
              <a:t>representing CEPC </a:t>
            </a:r>
            <a:r>
              <a:rPr lang="en-US" altLang="zh-CN" sz="2000" kern="0" dirty="0"/>
              <a:t>S</a:t>
            </a:r>
            <a:r>
              <a:rPr lang="en-US" altLang="zh-CN" sz="2000" kern="0" dirty="0" smtClean="0"/>
              <a:t>oftware Group </a:t>
            </a:r>
            <a:br>
              <a:rPr lang="en-US" altLang="zh-CN" sz="2000" kern="0" dirty="0" smtClean="0"/>
            </a:br>
            <a:r>
              <a:rPr lang="en-US" altLang="zh-CN" sz="2000" kern="0" dirty="0" smtClean="0"/>
              <a:t>December 25</a:t>
            </a:r>
            <a:r>
              <a:rPr lang="en-US" altLang="zh-CN" sz="2000" kern="0" baseline="30000" dirty="0" smtClean="0"/>
              <a:t>th</a:t>
            </a:r>
            <a:r>
              <a:rPr lang="en-US" altLang="zh-CN" sz="2000" kern="0" dirty="0" smtClean="0"/>
              <a:t>, 2019</a:t>
            </a:r>
            <a:r>
              <a:rPr lang="en-US" altLang="zh-CN" kern="0" dirty="0" smtClean="0">
                <a:solidFill>
                  <a:srgbClr val="FF0000"/>
                </a:solidFill>
              </a:rPr>
              <a:t> </a:t>
            </a:r>
            <a:endParaRPr lang="zh-CN" altLang="en-US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Plan for Multi-threading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Framework </a:t>
            </a:r>
            <a:r>
              <a:rPr lang="en-US" altLang="zh-CN" dirty="0"/>
              <a:t>Testing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Update Gaudi to the latest version of V32.0 </a:t>
            </a:r>
          </a:p>
          <a:p>
            <a:pPr lvl="1"/>
            <a:r>
              <a:rPr lang="en-US" altLang="zh-CN" dirty="0" smtClean="0"/>
              <a:t>Detector </a:t>
            </a:r>
            <a:r>
              <a:rPr lang="en-US" altLang="zh-CN" dirty="0"/>
              <a:t>simulation </a:t>
            </a:r>
            <a:r>
              <a:rPr lang="en-US" altLang="zh-CN" dirty="0" smtClean="0"/>
              <a:t>chosen to be Multi-threaded application</a:t>
            </a:r>
          </a:p>
          <a:p>
            <a:r>
              <a:rPr lang="en-US" altLang="zh-CN" dirty="0" smtClean="0"/>
              <a:t>Testing of Event Store </a:t>
            </a:r>
          </a:p>
          <a:p>
            <a:pPr lvl="1"/>
            <a:r>
              <a:rPr lang="en-US" altLang="zh-CN" dirty="0" smtClean="0"/>
              <a:t>To check whether it is thread-safe or not</a:t>
            </a:r>
          </a:p>
          <a:p>
            <a:r>
              <a:rPr lang="en-US" altLang="zh-CN" dirty="0" smtClean="0"/>
              <a:t>Event Data IO Testing</a:t>
            </a:r>
          </a:p>
          <a:p>
            <a:pPr lvl="1"/>
            <a:r>
              <a:rPr lang="en-US" altLang="zh-CN" dirty="0" smtClean="0"/>
              <a:t>Data synchronization and  performance measurements</a:t>
            </a:r>
          </a:p>
          <a:p>
            <a:r>
              <a:rPr lang="en-US" altLang="zh-CN" dirty="0" smtClean="0"/>
              <a:t>Performance optimization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2E7C7-A7D2-4761-B106-1689E1D1EE66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704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B8B07D-C39E-4373-B519-BCF03B719BF9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95764" y="1881857"/>
            <a:ext cx="415247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spcBef>
                <a:spcPct val="50000"/>
              </a:spcBef>
              <a:buClr>
                <a:srgbClr val="FF0000"/>
              </a:buClr>
              <a:buSzPct val="75000"/>
              <a:buFont typeface="Wingdings" panose="05000000000000000000" pitchFamily="2" charset="2"/>
              <a:buChar char="v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spcBef>
                <a:spcPct val="5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¡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spcBef>
                <a:spcPct val="20000"/>
              </a:spcBef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anose="05000000000000000000" pitchFamily="2" charset="2"/>
              <a:buChar char="¨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CN" sz="4000" b="1" dirty="0">
                <a:solidFill>
                  <a:srgbClr val="FF99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Thank You !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GB" altLang="zh-CN" sz="4000" b="1" dirty="0">
                <a:solidFill>
                  <a:srgbClr val="FF99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 </a:t>
            </a:r>
            <a:r>
              <a:rPr kumimoji="0" lang="zh-CN" altLang="en-US" sz="4000" b="1" dirty="0">
                <a:solidFill>
                  <a:srgbClr val="FF99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400374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Environment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Requirements from ACTS:</a:t>
            </a:r>
          </a:p>
          <a:p>
            <a:pPr lvl="1"/>
            <a:r>
              <a:rPr lang="en-US" altLang="zh-CN" sz="1600" dirty="0" err="1" smtClean="0"/>
              <a:t>gcc</a:t>
            </a:r>
            <a:r>
              <a:rPr lang="en-US" altLang="zh-CN" sz="1600" dirty="0" smtClean="0"/>
              <a:t> (&gt;= 6.2), </a:t>
            </a:r>
            <a:r>
              <a:rPr lang="en-US" altLang="zh-CN" sz="1600" dirty="0" err="1" smtClean="0"/>
              <a:t>cmake</a:t>
            </a:r>
            <a:r>
              <a:rPr lang="en-US" altLang="zh-CN" sz="1600" dirty="0" smtClean="0"/>
              <a:t> (&gt;=3.7), boost (&gt;=1.62), ROOT (&gt;=6.10)</a:t>
            </a:r>
          </a:p>
          <a:p>
            <a:r>
              <a:rPr lang="en-US" altLang="zh-CN" sz="2000" dirty="0" smtClean="0"/>
              <a:t>Requirements </a:t>
            </a:r>
            <a:r>
              <a:rPr lang="en-US" altLang="zh-CN" sz="2000" dirty="0"/>
              <a:t>from </a:t>
            </a:r>
            <a:r>
              <a:rPr lang="en-US" altLang="zh-CN" sz="2000" dirty="0" err="1"/>
              <a:t>TensorFlow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and multi-threaded Gaudi</a:t>
            </a:r>
            <a:endParaRPr lang="en-US" altLang="zh-CN" sz="2000" dirty="0"/>
          </a:p>
          <a:p>
            <a:pPr lvl="1"/>
            <a:r>
              <a:rPr lang="en-US" altLang="zh-CN" sz="1600" dirty="0" err="1" smtClean="0"/>
              <a:t>TensorFlow</a:t>
            </a:r>
            <a:r>
              <a:rPr lang="en-US" altLang="zh-CN" sz="1600" dirty="0" smtClean="0"/>
              <a:t>: </a:t>
            </a:r>
            <a:r>
              <a:rPr lang="en-US" altLang="zh-CN" sz="1600" dirty="0" err="1" smtClean="0"/>
              <a:t>gcc</a:t>
            </a:r>
            <a:r>
              <a:rPr lang="en-US" altLang="zh-CN" sz="1600" dirty="0" smtClean="0"/>
              <a:t> &gt;= 8</a:t>
            </a:r>
          </a:p>
          <a:p>
            <a:pPr lvl="1"/>
            <a:r>
              <a:rPr lang="en-US" altLang="zh-CN" sz="1600" dirty="0" smtClean="0"/>
              <a:t>Gaudi v32.0: </a:t>
            </a:r>
            <a:r>
              <a:rPr lang="en-US" altLang="zh-CN" sz="1600" dirty="0" err="1" smtClean="0"/>
              <a:t>gcc</a:t>
            </a:r>
            <a:r>
              <a:rPr lang="en-US" altLang="zh-CN" sz="1600" dirty="0" smtClean="0"/>
              <a:t> &gt;=7</a:t>
            </a:r>
          </a:p>
          <a:p>
            <a:r>
              <a:rPr lang="en-US" altLang="zh-CN" sz="2000" dirty="0">
                <a:solidFill>
                  <a:srgbClr val="0000FF"/>
                </a:solidFill>
              </a:rPr>
              <a:t>Plan to move from LCG_94 to </a:t>
            </a:r>
            <a:r>
              <a:rPr lang="en-US" altLang="zh-CN" sz="2000" dirty="0" smtClean="0">
                <a:solidFill>
                  <a:srgbClr val="0000FF"/>
                </a:solidFill>
              </a:rPr>
              <a:t>LCG_96b</a:t>
            </a:r>
            <a:endParaRPr lang="en-US" altLang="zh-CN" sz="2000" dirty="0">
              <a:solidFill>
                <a:srgbClr val="0000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2E7C7-A7D2-4761-B106-1689E1D1EE66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94886"/>
              </p:ext>
            </p:extLst>
          </p:nvPr>
        </p:nvGraphicFramePr>
        <p:xfrm>
          <a:off x="1415171" y="38150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Current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Update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LCG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LCG_94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LCG_96b (latest)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gcc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6.2.0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8.3.0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binutils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2.30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cmake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3.8.1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3.8.1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Boost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1.66.0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1.77.0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ROOT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6.14.04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6.18.04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Gaudi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v29r2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32.0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41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Association Relationships in EDM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2" y="1296988"/>
            <a:ext cx="8664576" cy="5103812"/>
          </a:xfrm>
        </p:spPr>
        <p:txBody>
          <a:bodyPr/>
          <a:lstStyle/>
          <a:p>
            <a:r>
              <a:rPr lang="en-US" altLang="zh-CN" dirty="0" smtClean="0"/>
              <a:t>Association </a:t>
            </a:r>
          </a:p>
          <a:p>
            <a:pPr marL="457200" lvl="1" indent="0">
              <a:buNone/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TrackerHit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SimTrackerHit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CalorimeterHit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SimCalorimeterHit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ReconstructedParticle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 smtClean="0"/>
              <a:t>   </a:t>
            </a:r>
            <a:r>
              <a:rPr lang="en-US" altLang="zh-CN" dirty="0" err="1" smtClean="0"/>
              <a:t>MCParticle</a:t>
            </a:r>
            <a:endParaRPr lang="en-US" altLang="zh-CN" dirty="0" smtClean="0"/>
          </a:p>
          <a:p>
            <a:r>
              <a:rPr lang="en-US" altLang="zh-CN" dirty="0" smtClean="0"/>
              <a:t>Aggregation</a:t>
            </a:r>
          </a:p>
          <a:p>
            <a:pPr lvl="1"/>
            <a:r>
              <a:rPr lang="en-US" altLang="zh-CN" dirty="0" smtClean="0"/>
              <a:t>A subtype of association relationship</a:t>
            </a:r>
          </a:p>
          <a:p>
            <a:pPr lvl="1"/>
            <a:r>
              <a:rPr lang="en-US" altLang="zh-CN" dirty="0" smtClean="0"/>
              <a:t>In our case, upstream objects can access their own downstream objects:  </a:t>
            </a:r>
            <a:r>
              <a:rPr lang="en-US" altLang="zh-CN" dirty="0" err="1" smtClean="0"/>
              <a:t>ReconstructedParticle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anose="05000000000000000000" pitchFamily="2" charset="2"/>
              </a:rPr>
              <a:t> </a:t>
            </a:r>
            <a:r>
              <a:rPr lang="en-US" altLang="zh-CN" dirty="0" smtClean="0"/>
              <a:t>Track </a:t>
            </a:r>
            <a:r>
              <a:rPr lang="en-US" altLang="zh-CN" dirty="0" smtClean="0">
                <a:sym typeface="Wingdings" panose="05000000000000000000" pitchFamily="2" charset="2"/>
              </a:rPr>
              <a:t> </a:t>
            </a:r>
            <a:r>
              <a:rPr lang="en-US" altLang="zh-CN" dirty="0" err="1" smtClean="0">
                <a:sym typeface="Wingdings" panose="05000000000000000000" pitchFamily="2" charset="2"/>
              </a:rPr>
              <a:t>TrackerHit</a:t>
            </a:r>
            <a:r>
              <a:rPr lang="en-US" altLang="zh-CN" dirty="0" smtClean="0">
                <a:sym typeface="Wingdings" panose="05000000000000000000" pitchFamily="2" charset="2"/>
              </a:rPr>
              <a:t>  </a:t>
            </a:r>
            <a:r>
              <a:rPr lang="en-US" altLang="zh-CN" dirty="0" err="1" smtClean="0">
                <a:sym typeface="Wingdings" panose="05000000000000000000" pitchFamily="2" charset="2"/>
              </a:rPr>
              <a:t>TrackerPulse</a:t>
            </a:r>
            <a:endParaRPr lang="en-US" altLang="zh-CN" dirty="0" smtClean="0">
              <a:sym typeface="Wingdings" panose="05000000000000000000" pitchFamily="2" charset="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2E7C7-A7D2-4761-B106-1689E1D1EE66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857" y="1175764"/>
            <a:ext cx="4073843" cy="4019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左大括号 5"/>
          <p:cNvSpPr/>
          <p:nvPr/>
        </p:nvSpPr>
        <p:spPr bwMode="auto">
          <a:xfrm>
            <a:off x="782444" y="2807231"/>
            <a:ext cx="188536" cy="499621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左大括号 6"/>
          <p:cNvSpPr/>
          <p:nvPr/>
        </p:nvSpPr>
        <p:spPr bwMode="auto">
          <a:xfrm>
            <a:off x="806462" y="2024673"/>
            <a:ext cx="188536" cy="499621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左大括号 7"/>
          <p:cNvSpPr/>
          <p:nvPr/>
        </p:nvSpPr>
        <p:spPr bwMode="auto">
          <a:xfrm>
            <a:off x="811636" y="3784726"/>
            <a:ext cx="188536" cy="499621"/>
          </a:xfrm>
          <a:prstGeom prst="leftBrace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58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Plan for Event Navigation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8534400" cy="5484812"/>
          </a:xfrm>
        </p:spPr>
        <p:txBody>
          <a:bodyPr/>
          <a:lstStyle/>
          <a:p>
            <a:r>
              <a:rPr lang="en-US" altLang="zh-CN" dirty="0"/>
              <a:t>Requirements </a:t>
            </a:r>
            <a:r>
              <a:rPr lang="en-US" altLang="zh-CN" dirty="0" smtClean="0"/>
              <a:t>to </a:t>
            </a:r>
            <a:r>
              <a:rPr lang="en-US" altLang="zh-CN" dirty="0"/>
              <a:t>Event </a:t>
            </a:r>
            <a:r>
              <a:rPr lang="en-US" altLang="zh-CN" dirty="0" smtClean="0"/>
              <a:t>Navigation</a:t>
            </a:r>
          </a:p>
          <a:p>
            <a:pPr lvl="1"/>
            <a:r>
              <a:rPr lang="en-US" altLang="zh-CN" dirty="0" smtClean="0"/>
              <a:t>Needed by digitization algorithms and tracking algorithms for performance  evaluation particularly in the development stage</a:t>
            </a:r>
          </a:p>
          <a:p>
            <a:r>
              <a:rPr lang="en-US" altLang="zh-CN" dirty="0" smtClean="0"/>
              <a:t>Problems with PLCIO</a:t>
            </a:r>
          </a:p>
          <a:p>
            <a:pPr lvl="1"/>
            <a:r>
              <a:rPr lang="en-US" altLang="zh-CN" dirty="0" smtClean="0"/>
              <a:t>Object IDs are used in Association  and Aggregation</a:t>
            </a:r>
          </a:p>
          <a:p>
            <a:pPr lvl="1"/>
            <a:r>
              <a:rPr lang="en-US" altLang="zh-CN" dirty="0" smtClean="0"/>
              <a:t>Not straightforward  to retrieve an object with </a:t>
            </a:r>
            <a:r>
              <a:rPr lang="en-US" altLang="zh-CN" smtClean="0"/>
              <a:t>its Object ID</a:t>
            </a:r>
            <a:endParaRPr lang="en-US" altLang="zh-CN" dirty="0" smtClean="0"/>
          </a:p>
          <a:p>
            <a:r>
              <a:rPr lang="en-US" altLang="zh-CN" dirty="0" smtClean="0"/>
              <a:t>Plan</a:t>
            </a:r>
            <a:endParaRPr lang="en-US" altLang="zh-CN" dirty="0"/>
          </a:p>
          <a:p>
            <a:pPr lvl="1"/>
            <a:r>
              <a:rPr lang="en-US" altLang="zh-CN" dirty="0" smtClean="0"/>
              <a:t>Develop helper classes or Gaudi services to facilitate event navigation </a:t>
            </a:r>
            <a:r>
              <a:rPr lang="en-US" altLang="zh-CN" dirty="0"/>
              <a:t>between </a:t>
            </a:r>
          </a:p>
          <a:p>
            <a:pPr lvl="2"/>
            <a:r>
              <a:rPr lang="en-US" altLang="zh-CN" dirty="0" err="1" smtClean="0"/>
              <a:t>TrackerHit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SimTrackerHit</a:t>
            </a:r>
            <a:endParaRPr lang="en-US" altLang="zh-CN" dirty="0" smtClean="0"/>
          </a:p>
          <a:p>
            <a:pPr lvl="2"/>
            <a:r>
              <a:rPr lang="en-US" altLang="zh-CN" dirty="0" err="1"/>
              <a:t>CalorimeterHit</a:t>
            </a:r>
            <a:r>
              <a:rPr lang="en-US" altLang="zh-CN" dirty="0"/>
              <a:t> and </a:t>
            </a:r>
            <a:r>
              <a:rPr lang="en-US" altLang="zh-CN" dirty="0" err="1" smtClean="0"/>
              <a:t>SimCalorimeterHit</a:t>
            </a:r>
            <a:endParaRPr lang="en-US" altLang="zh-CN" dirty="0" smtClean="0"/>
          </a:p>
          <a:p>
            <a:pPr lvl="2"/>
            <a:r>
              <a:rPr lang="en-US" altLang="zh-CN" dirty="0" err="1"/>
              <a:t>ReconstructedParticle</a:t>
            </a:r>
            <a:r>
              <a:rPr lang="en-US" altLang="zh-CN" dirty="0"/>
              <a:t> and </a:t>
            </a:r>
            <a:r>
              <a:rPr lang="en-US" altLang="zh-CN" dirty="0" err="1"/>
              <a:t>MCParticle</a:t>
            </a:r>
            <a:endParaRPr lang="en-US" altLang="zh-CN" dirty="0"/>
          </a:p>
          <a:p>
            <a:pPr marL="914400" lvl="2" indent="0">
              <a:buNone/>
            </a:pPr>
            <a:r>
              <a:rPr lang="en-US" altLang="zh-CN" dirty="0" smtClean="0"/>
              <a:t> </a:t>
            </a:r>
          </a:p>
          <a:p>
            <a:pPr lvl="2"/>
            <a:endParaRPr lang="en-US" altLang="zh-CN" dirty="0" smtClean="0"/>
          </a:p>
          <a:p>
            <a:pPr lvl="2"/>
            <a:endParaRPr lang="en-US" altLang="zh-CN" dirty="0"/>
          </a:p>
          <a:p>
            <a:pPr marL="857250" lvl="2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2E7C7-A7D2-4761-B106-1689E1D1EE66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259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FF1713C-18D6-41F9-AD15-DA02F0B9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89" y="27906"/>
            <a:ext cx="8748409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+mn-lt"/>
              </a:rPr>
              <a:t>Porting </a:t>
            </a:r>
            <a:r>
              <a:rPr lang="en-US" altLang="zh-CN" sz="3600">
                <a:latin typeface="+mn-lt"/>
              </a:rPr>
              <a:t>t</a:t>
            </a:r>
            <a:r>
              <a:rPr lang="en-US" altLang="zh-CN" sz="3600" smtClean="0">
                <a:latin typeface="+mn-lt"/>
              </a:rPr>
              <a:t>racking  algorithm </a:t>
            </a:r>
            <a:endParaRPr lang="zh-CN" altLang="en-US" sz="3600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C08B61A3-0B0C-4412-9563-CA42E9D77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3260"/>
            <a:ext cx="7886700" cy="4944793"/>
          </a:xfrm>
        </p:spPr>
        <p:txBody>
          <a:bodyPr/>
          <a:lstStyle/>
          <a:p>
            <a:r>
              <a:rPr lang="en-US" altLang="zh-CN" dirty="0"/>
              <a:t>Tracking process (Marlin)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err="1"/>
              <a:t>SiliconTracking</a:t>
            </a:r>
            <a:r>
              <a:rPr lang="en-US" altLang="zh-CN" dirty="0"/>
              <a:t> process</a:t>
            </a:r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DC549E7B-0673-44C8-97F8-F169E729C7E5}"/>
              </a:ext>
            </a:extLst>
          </p:cNvPr>
          <p:cNvGrpSpPr/>
          <p:nvPr/>
        </p:nvGrpSpPr>
        <p:grpSpPr>
          <a:xfrm>
            <a:off x="749073" y="1692727"/>
            <a:ext cx="7503899" cy="2509606"/>
            <a:chOff x="749073" y="1206345"/>
            <a:chExt cx="7503899" cy="2509606"/>
          </a:xfrm>
        </p:grpSpPr>
        <p:graphicFrame>
          <p:nvGraphicFramePr>
            <p:cNvPr id="5" name="对象 4">
              <a:extLst>
                <a:ext uri="{FF2B5EF4-FFF2-40B4-BE49-F238E27FC236}">
                  <a16:creationId xmlns="" xmlns:a16="http://schemas.microsoft.com/office/drawing/2014/main" id="{3967A583-BF91-4C87-91ED-AC2E943450A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749073" y="1206345"/>
            <a:ext cx="7503899" cy="1909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Visio" r:id="rId4" imgW="9991674" imgH="2543175" progId="Visio.Drawing.15">
                    <p:embed/>
                  </p:oleObj>
                </mc:Choice>
                <mc:Fallback>
                  <p:oleObj name="Visio" r:id="rId4" imgW="9991674" imgH="2543175" progId="Visio.Drawing.15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749073" y="1206345"/>
                          <a:ext cx="7503899" cy="190919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BD8371EE-6EDE-4D33-A9CF-3B857E41D029}"/>
                </a:ext>
              </a:extLst>
            </p:cNvPr>
            <p:cNvSpPr txBox="1"/>
            <p:nvPr/>
          </p:nvSpPr>
          <p:spPr>
            <a:xfrm>
              <a:off x="749073" y="3131176"/>
              <a:ext cx="7503899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altLang="zh-CN" sz="1600" dirty="0" err="1">
                  <a:solidFill>
                    <a:srgbClr val="FF0000"/>
                  </a:solidFill>
                  <a:latin typeface="Bahnschrift SemiBold SemiConden" panose="020B0502040204020203" pitchFamily="34" charset="0"/>
                  <a:cs typeface="Times New Roman" panose="02020603050405020304" pitchFamily="18" charset="0"/>
                </a:rPr>
                <a:t>SiliconTracking_MarlinTrk</a:t>
              </a:r>
              <a:r>
                <a:rPr lang="en-US" altLang="zh-CN" sz="1600" dirty="0">
                  <a:solidFill>
                    <a:srgbClr val="FF0000"/>
                  </a:solidFill>
                  <a:latin typeface="Bahnschrift SemiBold SemiConden" panose="020B0502040204020203" pitchFamily="34" charset="0"/>
                  <a:cs typeface="Times New Roman" panose="02020603050405020304" pitchFamily="18" charset="0"/>
                </a:rPr>
                <a:t> is chosen as the first migrated reconstruction, since it has less dependency and the tracking for silicon detector is more simple than TPC. </a:t>
              </a:r>
              <a:endParaRPr lang="zh-CN" altLang="en-US" sz="1600" dirty="0">
                <a:solidFill>
                  <a:srgbClr val="FF0000"/>
                </a:solidFill>
                <a:latin typeface="Bahnschrift SemiBold SemiConden" panose="020B0502040204020203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7" name="对象 6">
            <a:extLst>
              <a:ext uri="{FF2B5EF4-FFF2-40B4-BE49-F238E27FC236}">
                <a16:creationId xmlns="" xmlns:a16="http://schemas.microsoft.com/office/drawing/2014/main" id="{3D873DDD-205E-4E93-B195-D4E5CD5C70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002521"/>
              </p:ext>
            </p:extLst>
          </p:nvPr>
        </p:nvGraphicFramePr>
        <p:xfrm>
          <a:off x="749073" y="4690858"/>
          <a:ext cx="7508138" cy="1538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Visio" r:id="rId7" imgW="9991674" imgH="2047875" progId="Visio.Drawing.15">
                  <p:embed/>
                </p:oleObj>
              </mc:Choice>
              <mc:Fallback>
                <p:oleObj name="Visio" r:id="rId7" imgW="9991674" imgH="2047875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9073" y="4690858"/>
                        <a:ext cx="7508138" cy="1538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5B624489-6BF6-48FC-8BE7-3EB104129133}"/>
              </a:ext>
            </a:extLst>
          </p:cNvPr>
          <p:cNvSpPr txBox="1"/>
          <p:nvPr/>
        </p:nvSpPr>
        <p:spPr>
          <a:xfrm>
            <a:off x="494457" y="6308034"/>
            <a:ext cx="838373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err="1">
                <a:solidFill>
                  <a:srgbClr val="FF0000"/>
                </a:solidFill>
                <a:latin typeface="Bahnschrift SemiBold SemiConden" panose="020B0502040204020203" pitchFamily="34" charset="0"/>
                <a:cs typeface="Times New Roman" panose="02020603050405020304" pitchFamily="18" charset="0"/>
              </a:rPr>
              <a:t>SiliconTracking</a:t>
            </a:r>
            <a:r>
              <a:rPr lang="en-US" altLang="zh-CN" sz="1600" dirty="0">
                <a:solidFill>
                  <a:srgbClr val="FF0000"/>
                </a:solidFill>
                <a:latin typeface="Bahnschrift SemiBold SemiConden" panose="020B0502040204020203" pitchFamily="34" charset="0"/>
                <a:cs typeface="Times New Roman" panose="02020603050405020304" pitchFamily="18" charset="0"/>
              </a:rPr>
              <a:t> for vertex detector (pixel VXD) only (without strip SIT) is most simple option.</a:t>
            </a:r>
            <a:endParaRPr lang="zh-CN" altLang="en-US" sz="1600" dirty="0">
              <a:solidFill>
                <a:srgbClr val="FF0000"/>
              </a:solidFill>
              <a:latin typeface="Bahnschrift SemiBold SemiConden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5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F3A9260-19E4-4560-A737-FB07A83FD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391"/>
            <a:ext cx="7886700" cy="1325563"/>
          </a:xfrm>
        </p:spPr>
        <p:txBody>
          <a:bodyPr/>
          <a:lstStyle/>
          <a:p>
            <a:r>
              <a:rPr lang="en-US" altLang="zh-CN" dirty="0" smtClean="0">
                <a:latin typeface="+mn-lt"/>
              </a:rPr>
              <a:t>Plans for tracking algorithms</a:t>
            </a:r>
            <a:endParaRPr lang="zh-CN" altLang="en-US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615A5E3E-F82A-4514-B14F-6F08F7B3F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5334"/>
            <a:ext cx="8355862" cy="5717605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Migration algorithms from Marlin to CEPCSW and Validation</a:t>
            </a:r>
            <a:endParaRPr lang="en-US" altLang="zh-CN" sz="2000" dirty="0">
              <a:solidFill>
                <a:srgbClr val="0070C0"/>
              </a:solidFill>
            </a:endParaRPr>
          </a:p>
          <a:p>
            <a:pPr lvl="1"/>
            <a:r>
              <a:rPr lang="en-US" altLang="zh-CN" sz="2000" dirty="0">
                <a:solidFill>
                  <a:srgbClr val="0070C0"/>
                </a:solidFill>
              </a:rPr>
              <a:t>Tracker</a:t>
            </a:r>
          </a:p>
          <a:p>
            <a:pPr lvl="2"/>
            <a:r>
              <a:rPr lang="en-US" altLang="zh-CN" dirty="0">
                <a:solidFill>
                  <a:srgbClr val="00B0F0"/>
                </a:solidFill>
              </a:rPr>
              <a:t>Full Silicon     </a:t>
            </a:r>
            <a:r>
              <a:rPr lang="en-US" altLang="zh-CN" dirty="0"/>
              <a:t>Fu </a:t>
            </a:r>
            <a:r>
              <a:rPr lang="en-US" altLang="zh-CN" dirty="0" err="1"/>
              <a:t>Chengdong</a:t>
            </a:r>
            <a:endParaRPr lang="en-US" altLang="zh-CN" dirty="0"/>
          </a:p>
          <a:p>
            <a:pPr lvl="2"/>
            <a:r>
              <a:rPr lang="en-US" altLang="zh-CN" dirty="0">
                <a:solidFill>
                  <a:srgbClr val="00B0F0"/>
                </a:solidFill>
              </a:rPr>
              <a:t>TPC  </a:t>
            </a:r>
            <a:r>
              <a:rPr lang="en-US" altLang="zh-CN" dirty="0"/>
              <a:t>                Zhang Yao / Zhao </a:t>
            </a:r>
            <a:r>
              <a:rPr lang="en-US" altLang="zh-CN" dirty="0" err="1"/>
              <a:t>Mingrui</a:t>
            </a:r>
            <a:endParaRPr lang="en-US" altLang="zh-CN" dirty="0"/>
          </a:p>
          <a:p>
            <a:pPr lvl="1"/>
            <a:r>
              <a:rPr lang="en-US" altLang="zh-CN" sz="2000" dirty="0">
                <a:solidFill>
                  <a:srgbClr val="0070C0"/>
                </a:solidFill>
              </a:rPr>
              <a:t>PFA</a:t>
            </a:r>
          </a:p>
          <a:p>
            <a:pPr lvl="2"/>
            <a:r>
              <a:rPr lang="en-US" altLang="zh-CN" dirty="0">
                <a:solidFill>
                  <a:srgbClr val="00B0F0"/>
                </a:solidFill>
              </a:rPr>
              <a:t>Arbor </a:t>
            </a:r>
            <a:r>
              <a:rPr lang="en-US" altLang="zh-CN" dirty="0"/>
              <a:t>              </a:t>
            </a:r>
            <a:r>
              <a:rPr lang="en-US" altLang="zh-CN" dirty="0" err="1"/>
              <a:t>Ruan</a:t>
            </a:r>
            <a:r>
              <a:rPr lang="en-US" altLang="zh-CN" dirty="0"/>
              <a:t> </a:t>
            </a:r>
            <a:r>
              <a:rPr lang="en-US" altLang="zh-CN" dirty="0" err="1"/>
              <a:t>Manqi</a:t>
            </a:r>
            <a:r>
              <a:rPr lang="en-US" altLang="zh-CN" dirty="0"/>
              <a:t>, ...</a:t>
            </a:r>
          </a:p>
          <a:p>
            <a:pPr lvl="2"/>
            <a:r>
              <a:rPr lang="en-US" altLang="zh-CN" dirty="0">
                <a:solidFill>
                  <a:srgbClr val="00B0F0"/>
                </a:solidFill>
              </a:rPr>
              <a:t>Pandora </a:t>
            </a:r>
            <a:r>
              <a:rPr lang="en-US" altLang="zh-CN" dirty="0"/>
              <a:t>         </a:t>
            </a:r>
            <a:r>
              <a:rPr lang="en-US" altLang="zh-CN" dirty="0" err="1"/>
              <a:t>Guo</a:t>
            </a:r>
            <a:r>
              <a:rPr lang="en-US" altLang="zh-CN" dirty="0"/>
              <a:t> </a:t>
            </a:r>
            <a:r>
              <a:rPr lang="en-US" altLang="zh-CN" dirty="0" err="1"/>
              <a:t>Fangyi</a:t>
            </a:r>
            <a:r>
              <a:rPr lang="en-US" altLang="zh-CN" dirty="0"/>
              <a:t>, Li Gang, …</a:t>
            </a:r>
          </a:p>
          <a:p>
            <a:pPr lvl="1"/>
            <a:r>
              <a:rPr lang="en-US" altLang="zh-CN" sz="2000" dirty="0">
                <a:solidFill>
                  <a:srgbClr val="0070C0"/>
                </a:solidFill>
              </a:rPr>
              <a:t>Jet / Flavor            </a:t>
            </a:r>
            <a:r>
              <a:rPr lang="en-US" altLang="zh-CN" sz="2000" dirty="0"/>
              <a:t>Li Gang, …</a:t>
            </a:r>
          </a:p>
          <a:p>
            <a:pPr lvl="1"/>
            <a:r>
              <a:rPr lang="en-US" altLang="zh-CN" sz="2000" dirty="0">
                <a:solidFill>
                  <a:srgbClr val="C00000"/>
                </a:solidFill>
              </a:rPr>
              <a:t>Validation: </a:t>
            </a:r>
            <a:r>
              <a:rPr lang="en-US" altLang="zh-CN" sz="2000" dirty="0"/>
              <a:t>Time consumption, manpower, computing resource</a:t>
            </a:r>
            <a:r>
              <a:rPr lang="en-US" altLang="zh-CN" sz="2000" dirty="0" smtClean="0"/>
              <a:t>…</a:t>
            </a:r>
          </a:p>
          <a:p>
            <a:pPr marL="457200" lvl="1" indent="0">
              <a:buNone/>
            </a:pPr>
            <a:endParaRPr lang="en-US" altLang="zh-CN" sz="2000" dirty="0"/>
          </a:p>
          <a:p>
            <a:r>
              <a:rPr lang="en-US" altLang="zh-CN" sz="2000" dirty="0" smtClean="0"/>
              <a:t>ACTS</a:t>
            </a:r>
            <a:r>
              <a:rPr lang="en-US" altLang="zh-CN" sz="2000" dirty="0"/>
              <a:t>: A Common Tracking Software</a:t>
            </a:r>
          </a:p>
          <a:p>
            <a:pPr lvl="1"/>
            <a:r>
              <a:rPr lang="en-US" altLang="zh-CN" sz="2000" dirty="0"/>
              <a:t>Benefit from software upgrade projects for international experiments</a:t>
            </a:r>
          </a:p>
          <a:p>
            <a:pPr lvl="1"/>
            <a:r>
              <a:rPr lang="en-US" altLang="zh-CN" sz="2000" dirty="0"/>
              <a:t>Long term using ACTS as CECP tracking (track finding)</a:t>
            </a:r>
          </a:p>
          <a:p>
            <a:pPr lvl="1"/>
            <a:r>
              <a:rPr lang="en-US" altLang="zh-CN" sz="2000" dirty="0"/>
              <a:t>FATRAS: an option of tracker fast simulation tool for CEPC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256181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Simulation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0013" y="1106488"/>
            <a:ext cx="5009912" cy="5671983"/>
          </a:xfrm>
        </p:spPr>
        <p:txBody>
          <a:bodyPr/>
          <a:lstStyle/>
          <a:p>
            <a:r>
              <a:rPr lang="en-US" altLang="zh-CN" sz="2000" dirty="0"/>
              <a:t>Three types of simulation</a:t>
            </a:r>
          </a:p>
          <a:p>
            <a:pPr lvl="1"/>
            <a:r>
              <a:rPr lang="en-US" altLang="zh-CN" sz="1800" dirty="0" smtClean="0"/>
              <a:t>Full </a:t>
            </a:r>
            <a:r>
              <a:rPr lang="en-US" altLang="zh-CN" sz="1800" dirty="0"/>
              <a:t>simulation (Geant4</a:t>
            </a:r>
            <a:r>
              <a:rPr lang="en-US" altLang="zh-CN" sz="1800" dirty="0" smtClean="0"/>
              <a:t>) </a:t>
            </a:r>
            <a:r>
              <a:rPr lang="en-US" altLang="zh-CN" sz="1800" dirty="0" smtClean="0">
                <a:latin typeface="Edwardian Script ITC" panose="030303020407070D0804" pitchFamily="66" charset="0"/>
              </a:rPr>
              <a:t>O</a:t>
            </a:r>
            <a:r>
              <a:rPr lang="en-US" altLang="zh-CN" sz="1800" dirty="0" smtClean="0"/>
              <a:t>(1)</a:t>
            </a:r>
            <a:endParaRPr lang="en-US" altLang="zh-CN" sz="1800" dirty="0"/>
          </a:p>
          <a:p>
            <a:pPr lvl="1"/>
            <a:r>
              <a:rPr lang="en-US" altLang="zh-CN" sz="1800" dirty="0" smtClean="0"/>
              <a:t>Fast simulation </a:t>
            </a:r>
            <a:r>
              <a:rPr lang="en-US" altLang="zh-CN" sz="1800" dirty="0" smtClean="0">
                <a:latin typeface="Edwardian Script ITC" panose="030303020407070D0804" pitchFamily="66" charset="0"/>
              </a:rPr>
              <a:t>O</a:t>
            </a:r>
            <a:r>
              <a:rPr lang="en-US" altLang="zh-CN" sz="1800" dirty="0" smtClean="0"/>
              <a:t>(1/100)</a:t>
            </a:r>
            <a:endParaRPr lang="en-US" altLang="zh-CN" sz="1800" dirty="0"/>
          </a:p>
          <a:p>
            <a:pPr lvl="1"/>
            <a:r>
              <a:rPr lang="en-US" altLang="zh-CN" sz="1800" dirty="0" smtClean="0"/>
              <a:t>Parametric simulation </a:t>
            </a:r>
            <a:r>
              <a:rPr lang="en-US" altLang="zh-CN" sz="1800" dirty="0" smtClean="0">
                <a:latin typeface="Edwardian Script ITC" panose="030303020407070D0804" pitchFamily="66" charset="0"/>
              </a:rPr>
              <a:t>O</a:t>
            </a:r>
            <a:r>
              <a:rPr lang="en-US" altLang="zh-CN" sz="1800" dirty="0" smtClean="0"/>
              <a:t>(1/1000)</a:t>
            </a:r>
            <a:endParaRPr lang="en-US" altLang="zh-CN" sz="1800" dirty="0"/>
          </a:p>
          <a:p>
            <a:r>
              <a:rPr lang="en-US" altLang="zh-CN" sz="2000" dirty="0" smtClean="0"/>
              <a:t>Plan to develop a coherent </a:t>
            </a:r>
            <a:r>
              <a:rPr lang="en-US" altLang="zh-CN" sz="2000" dirty="0"/>
              <a:t>simulation </a:t>
            </a:r>
            <a:r>
              <a:rPr lang="en-US" altLang="zh-CN" sz="2000" dirty="0" smtClean="0"/>
              <a:t>framework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Allow mixing of full and fast simulations</a:t>
            </a:r>
            <a:endParaRPr lang="en-US" altLang="zh-CN" sz="2000" dirty="0" smtClean="0">
              <a:solidFill>
                <a:srgbClr val="0000FF"/>
              </a:solidFill>
            </a:endParaRPr>
          </a:p>
          <a:p>
            <a:pPr lvl="1"/>
            <a:r>
              <a:rPr lang="en-US" altLang="zh-CN" sz="1800" dirty="0"/>
              <a:t>when a particle enters a certain detector region, </a:t>
            </a:r>
            <a:r>
              <a:rPr lang="en-US" altLang="zh-CN" sz="1800" dirty="0" smtClean="0"/>
              <a:t>user-defined simulation tool will be used.</a:t>
            </a:r>
            <a:r>
              <a:rPr lang="en-US" altLang="zh-CN" sz="18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altLang="zh-CN" sz="2000" dirty="0"/>
              <a:t>Fast s</a:t>
            </a:r>
            <a:r>
              <a:rPr lang="en-US" altLang="zh-CN" sz="2000" dirty="0" smtClean="0"/>
              <a:t>imulation tool development plan</a:t>
            </a:r>
            <a:endParaRPr lang="en-US" altLang="zh-CN" sz="2000" dirty="0"/>
          </a:p>
          <a:p>
            <a:pPr lvl="1"/>
            <a:r>
              <a:rPr lang="en-US" altLang="zh-CN" sz="1800" dirty="0"/>
              <a:t>Tracker: hit level fast simulation</a:t>
            </a:r>
          </a:p>
          <a:p>
            <a:pPr lvl="1"/>
            <a:r>
              <a:rPr lang="en-US" altLang="zh-CN" sz="1800" dirty="0"/>
              <a:t>Calorimeter: frozen </a:t>
            </a:r>
            <a:r>
              <a:rPr lang="en-US" altLang="zh-CN" sz="1800" dirty="0" smtClean="0"/>
              <a:t>showers, </a:t>
            </a:r>
            <a:r>
              <a:rPr lang="en-US" altLang="zh-CN" sz="1800" dirty="0"/>
              <a:t>GAN</a:t>
            </a:r>
          </a:p>
          <a:p>
            <a:pPr marL="457200" lvl="1" indent="0">
              <a:buNone/>
            </a:pPr>
            <a:endParaRPr lang="en-US" altLang="zh-CN" sz="1800" dirty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6827837" y="6397471"/>
            <a:ext cx="1905000" cy="381000"/>
          </a:xfrm>
        </p:spPr>
        <p:txBody>
          <a:bodyPr/>
          <a:lstStyle/>
          <a:p>
            <a:pPr>
              <a:defRPr/>
            </a:pPr>
            <a:fld id="{8772E7C7-A7D2-4761-B106-1689E1D1EE66}" type="slidenum">
              <a:rPr lang="zh-CN" altLang="en-US" smtClean="0"/>
              <a:pPr>
                <a:defRPr/>
              </a:pPr>
              <a:t>7</a:t>
            </a:fld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925" y="889000"/>
            <a:ext cx="3757850" cy="273925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072" y="3628251"/>
            <a:ext cx="4353557" cy="2160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758778" y="6039510"/>
            <a:ext cx="3385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0000FF"/>
                </a:solidFill>
              </a:rPr>
              <a:t> ATLAS ISF (Integrated Simulation Framework)</a:t>
            </a:r>
            <a:endParaRPr lang="zh-CN" alt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87A6CC0-CBE5-4340-97E5-C6873B20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Calorimeter Simulation </a:t>
            </a:r>
            <a:r>
              <a:rPr lang="en-US" dirty="0" smtClean="0"/>
              <a:t>with GAN (1)</a:t>
            </a: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BAEE200-A535-4174-BB2A-9B083CBDF6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2E7C7-A7D2-4761-B106-1689E1D1EE66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092C825F-5430-4991-9FB6-15493BB524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09" y="4746808"/>
            <a:ext cx="2571213" cy="16877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xmlns="" id="{06EF9AE0-4BB0-4E14-A9C2-9AD9EF1DB5F2}"/>
                  </a:ext>
                </a:extLst>
              </p:cNvPr>
              <p:cNvSpPr txBox="1"/>
              <p:nvPr/>
            </p:nvSpPr>
            <p:spPr>
              <a:xfrm>
                <a:off x="940760" y="4983915"/>
                <a:ext cx="1265403" cy="2616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/>
                  <a:t>E of Leading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1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Υ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𝑟𝑒𝑐</m:t>
                        </m:r>
                      </m:sub>
                    </m:sSub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6EF9AE0-4BB0-4E14-A9C2-9AD9EF1DB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760" y="4983915"/>
                <a:ext cx="1265403" cy="261610"/>
              </a:xfrm>
              <a:prstGeom prst="rect">
                <a:avLst/>
              </a:prstGeom>
              <a:blipFill>
                <a:blip r:embed="rId3"/>
                <a:stretch>
                  <a:fillRect t="-238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2020CF23-7875-43DE-B266-0D1375CE9C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469" y="4746807"/>
            <a:ext cx="2571213" cy="168779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AB0FE56B-F01A-4645-8C91-483A7B6F06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53" y="4746807"/>
            <a:ext cx="2571214" cy="16877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xmlns="" id="{FA48762F-6769-4D43-AA3C-C689CB8F4226}"/>
                  </a:ext>
                </a:extLst>
              </p:cNvPr>
              <p:cNvSpPr txBox="1"/>
              <p:nvPr/>
            </p:nvSpPr>
            <p:spPr>
              <a:xfrm>
                <a:off x="3400705" y="4983915"/>
                <a:ext cx="1615483" cy="26161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dirty="0"/>
                  <a:t>E of Sub-Leading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1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Υ</m:t>
                        </m:r>
                      </m:e>
                      <m:sub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𝑟𝑒𝑐</m:t>
                        </m:r>
                      </m:sub>
                    </m:sSub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FA48762F-6769-4D43-AA3C-C689CB8F42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705" y="4983915"/>
                <a:ext cx="1615483" cy="261610"/>
              </a:xfrm>
              <a:prstGeom prst="rect">
                <a:avLst/>
              </a:prstGeom>
              <a:blipFill>
                <a:blip r:embed="rId6"/>
                <a:stretch>
                  <a:fillRect t="-238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xmlns="" id="{5FAE061B-DF1A-4931-AE09-3F792912A9B2}"/>
                  </a:ext>
                </a:extLst>
              </p:cNvPr>
              <p:cNvSpPr txBox="1"/>
              <p:nvPr/>
            </p:nvSpPr>
            <p:spPr>
              <a:xfrm>
                <a:off x="6417189" y="4983915"/>
                <a:ext cx="453511" cy="23384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γγ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5FAE061B-DF1A-4931-AE09-3F792912A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189" y="4983915"/>
                <a:ext cx="453511" cy="233847"/>
              </a:xfrm>
              <a:prstGeom prst="rect">
                <a:avLst/>
              </a:prstGeom>
              <a:blipFill>
                <a:blip r:embed="rId7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F511497B-2CD9-42B3-8B81-69A2E0E95D81}"/>
              </a:ext>
            </a:extLst>
          </p:cNvPr>
          <p:cNvSpPr txBox="1"/>
          <p:nvPr/>
        </p:nvSpPr>
        <p:spPr>
          <a:xfrm>
            <a:off x="940760" y="6502430"/>
            <a:ext cx="4279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Looks fine, has room for improvement.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2">
                <a:extLst>
                  <a:ext uri="{FF2B5EF4-FFF2-40B4-BE49-F238E27FC236}">
                    <a16:creationId xmlns:a16="http://schemas.microsoft.com/office/drawing/2014/main" xmlns="" id="{86383C6F-11CF-4865-86AB-E57B36C66B0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3876" y="1114490"/>
                <a:ext cx="8534400" cy="5006975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75000"/>
                  <a:buFont typeface="Wingdings" panose="05000000000000000000" pitchFamily="2" charset="2"/>
                  <a:buChar char="v"/>
                  <a:defRPr kumimoji="1" sz="2400" b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charset="0"/>
                  </a:defRPr>
                </a:lvl1pPr>
                <a:lvl2pPr marL="742950" indent="-28575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kumimoji="1"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75000"/>
                  <a:buFont typeface="Wingdings" panose="05000000000000000000" pitchFamily="2" charset="2"/>
                  <a:buChar char="¡"/>
                  <a:defRPr kumimoji="1" sz="1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75000"/>
                  <a:buFont typeface="Wingdings" panose="05000000000000000000" pitchFamily="2" charset="2"/>
                  <a:buChar char="¨"/>
                  <a:defRPr kumimoji="1" sz="1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charset="0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75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75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75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75000"/>
                  <a:buFont typeface="Wingdings" pitchFamily="2" charset="2"/>
                  <a:buChar char="¨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en-US" altLang="zh-CN" sz="1600" kern="0" dirty="0"/>
                  <a:t>Full simulation </a:t>
                </a:r>
                <a:r>
                  <a:rPr lang="en-US" altLang="zh-CN" sz="1600" kern="0" dirty="0" smtClean="0"/>
                  <a:t>with Geant4 </a:t>
                </a:r>
                <a:r>
                  <a:rPr lang="en-US" altLang="zh-CN" sz="1600" kern="0" dirty="0"/>
                  <a:t>: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1600" kern="0" dirty="0"/>
                  <a:t>The most accurate approach, but also the most computationally intensive.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1600" kern="0" dirty="0"/>
                  <a:t>Computing time scales roughly linearly with both the incident particle energy and the number of incident particles.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1600" kern="0" dirty="0"/>
                  <a:t>Calorimeter simulation is one of bottlenecks.</a:t>
                </a:r>
                <a:endParaRPr lang="en-US" altLang="zh-CN" sz="1600" kern="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altLang="zh-CN" sz="1600" kern="0" dirty="0"/>
                  <a:t>S</a:t>
                </a:r>
                <a:r>
                  <a:rPr lang="en-US" altLang="zh-CN" sz="1600" kern="0" dirty="0" smtClean="0"/>
                  <a:t>imulation with Generative </a:t>
                </a:r>
                <a:r>
                  <a:rPr lang="en-US" altLang="zh-CN" sz="1600" kern="0" dirty="0"/>
                  <a:t>Adversarial Networks (GAN) </a:t>
                </a:r>
                <a:r>
                  <a:rPr lang="en-US" altLang="zh-CN" sz="1600" kern="0" dirty="0" smtClean="0"/>
                  <a:t>is one of fast simulation methods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altLang="zh-CN" sz="1600" kern="0" dirty="0" smtClean="0"/>
                  <a:t>Current </a:t>
                </a:r>
                <a:r>
                  <a:rPr lang="en-US" altLang="zh-CN" sz="1600" kern="0" dirty="0"/>
                  <a:t>status: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US" altLang="zh-CN" sz="1600" kern="0" dirty="0"/>
                  <a:t>Trained GAN for electron and photon using particle gun samples.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US" altLang="zh-CN" sz="1600" kern="0" dirty="0"/>
                  <a:t>Checked its performance using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600" ker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sz="1600" ker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16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600" ker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sz="1600" ker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600" ker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US" sz="1600" ker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sz="1600" ker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600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νν</m:t>
                    </m:r>
                    <m:r>
                      <a:rPr lang="en-US" sz="1600" kern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en-US" sz="1600" ker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ker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1600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γγ</m:t>
                    </m:r>
                    <m:r>
                      <a:rPr lang="en-US" sz="1600" ker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kern="0" dirty="0"/>
                  <a:t> mc samples.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1600" kern="0" dirty="0"/>
                  <a:t>Compared some properties of reconstructed gamma from Geant4 and GAN.</a:t>
                </a:r>
                <a:endParaRPr lang="en-US" kern="0" dirty="0"/>
              </a:p>
            </p:txBody>
          </p:sp>
        </mc:Choice>
        <mc:Fallback xmlns="">
          <p:sp>
            <p:nvSpPr>
              <p:cNvPr id="13" name="内容占位符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86383C6F-11CF-4865-86AB-E57B36C66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876" y="1114490"/>
                <a:ext cx="8534400" cy="5006975"/>
              </a:xfrm>
              <a:prstGeom prst="rect">
                <a:avLst/>
              </a:prstGeom>
              <a:blipFill rotWithShape="0">
                <a:blip r:embed="rId8"/>
                <a:stretch>
                  <a:fillRect t="-365" r="-214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17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1CAC630-A963-4CB2-80E9-31CF017A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Calorimeter Simulation </a:t>
            </a:r>
            <a:r>
              <a:rPr lang="en-US" dirty="0" smtClean="0"/>
              <a:t>with GAN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xmlns="" id="{0A1B64AB-D9BD-4271-BB6C-CF144926FE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/>
                <a:r>
                  <a:rPr lang="en-US" sz="2000" dirty="0"/>
                  <a:t>In general, the results from GAN looks good and shows its potential for fast calorimeter simulation</a:t>
                </a:r>
                <a:r>
                  <a:rPr lang="en-US" sz="2000" dirty="0" smtClean="0"/>
                  <a:t>.</a:t>
                </a:r>
                <a:endParaRPr lang="en-US" sz="2000" dirty="0"/>
              </a:p>
              <a:p>
                <a:pPr marL="285750" indent="-285750"/>
                <a:r>
                  <a:rPr lang="en-US" sz="2000" dirty="0"/>
                  <a:t>There </a:t>
                </a:r>
                <a:r>
                  <a:rPr lang="en-US" sz="2000" dirty="0" smtClean="0"/>
                  <a:t>is </a:t>
                </a:r>
                <a:r>
                  <a:rPr lang="en-US" sz="2000" dirty="0"/>
                  <a:t>still </a:t>
                </a:r>
                <a:r>
                  <a:rPr lang="en-US" sz="2000" dirty="0" smtClean="0"/>
                  <a:t>lots of work need to be done and our plan is as follows:</a:t>
                </a:r>
                <a:endParaRPr lang="en-US" sz="2000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Optimization </a:t>
                </a:r>
                <a:r>
                  <a:rPr lang="en-US" dirty="0"/>
                  <a:t>of GAN architecture, initial </a:t>
                </a:r>
                <a:r>
                  <a:rPr lang="en-US" dirty="0" smtClean="0"/>
                  <a:t>parameters including hyper parameters </a:t>
                </a:r>
                <a:r>
                  <a:rPr lang="en-US" dirty="0"/>
                  <a:t>to improve its </a:t>
                </a:r>
                <a:r>
                  <a:rPr lang="en-US" dirty="0" smtClean="0"/>
                  <a:t>performance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 smtClean="0"/>
                  <a:t>More performance studies like </a:t>
                </a:r>
                <a:r>
                  <a:rPr lang="en-US" altLang="zh-CN" dirty="0"/>
                  <a:t>e</a:t>
                </a:r>
                <a:r>
                  <a:rPr lang="en-US" dirty="0"/>
                  <a:t>nergy scale, resolution, identification and isolation variables.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dirty="0"/>
                  <a:t>Combine ECAL and HCAL in GAN simulation.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Training </a:t>
                </a:r>
                <a:r>
                  <a:rPr lang="en-US" altLang="zh-CN" dirty="0" smtClean="0"/>
                  <a:t>with </a:t>
                </a:r>
                <a:r>
                  <a:rPr lang="en-US" altLang="zh-CN" dirty="0"/>
                  <a:t>other </a:t>
                </a:r>
                <a:r>
                  <a:rPr lang="en-US" altLang="zh-CN" dirty="0" smtClean="0"/>
                  <a:t>data samples </a:t>
                </a:r>
                <a:r>
                  <a:rPr lang="en-US" altLang="zh-CN" dirty="0"/>
                  <a:t>like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zh-CN" dirty="0"/>
                  <a:t>, k and so on.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A1B64AB-D9BD-4271-BB6C-CF144926FE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14" t="-731" r="-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A187B03-7F76-401A-AC3E-FD8A8B0B9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2E7C7-A7D2-4761-B106-1689E1D1EE66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4154930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彩云" pitchFamily="2" charset="-122"/>
          </a:defRPr>
        </a:defPPr>
      </a:lstStyle>
    </a:spDef>
    <a:lnDef>
      <a:spPr bwMode="auto">
        <a:solidFill>
          <a:srgbClr val="99CC00"/>
        </a:solidFill>
        <a:ln w="15875" cap="flat" cmpd="sng" algn="ctr">
          <a:solidFill>
            <a:schemeClr val="accent2">
              <a:lumMod val="60000"/>
              <a:lumOff val="4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CJ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006600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设计方案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5F5F5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CECFF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588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华文中宋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64913</TotalTime>
  <Words>663</Words>
  <Application>Microsoft Office PowerPoint</Application>
  <PresentationFormat>On-screen Show (4:3)</PresentationFormat>
  <Paragraphs>137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31" baseType="lpstr">
      <vt:lpstr>Bahnschrift SemiBold SemiConden</vt:lpstr>
      <vt:lpstr>等线</vt:lpstr>
      <vt:lpstr>等线 Light</vt:lpstr>
      <vt:lpstr>微软雅黑</vt:lpstr>
      <vt:lpstr>黑体</vt:lpstr>
      <vt:lpstr>宋体</vt:lpstr>
      <vt:lpstr>华文彩云</vt:lpstr>
      <vt:lpstr>华文中宋</vt:lpstr>
      <vt:lpstr>Arial</vt:lpstr>
      <vt:lpstr>Calibri</vt:lpstr>
      <vt:lpstr>Calibri Light</vt:lpstr>
      <vt:lpstr>Cambria Math</vt:lpstr>
      <vt:lpstr>Edwardian Script ITC</vt:lpstr>
      <vt:lpstr>Times New Roman</vt:lpstr>
      <vt:lpstr>Wingdings</vt:lpstr>
      <vt:lpstr>Modèle par défaut</vt:lpstr>
      <vt:lpstr>自定义设计方案</vt:lpstr>
      <vt:lpstr>Office 主题​​</vt:lpstr>
      <vt:lpstr>1_Office 主题​​</vt:lpstr>
      <vt:lpstr>Visio</vt:lpstr>
      <vt:lpstr>Plan for CEPC Software Development  in 2020    </vt:lpstr>
      <vt:lpstr>Software Environment</vt:lpstr>
      <vt:lpstr>Association Relationships in EDM</vt:lpstr>
      <vt:lpstr>Plan for Event Navigation</vt:lpstr>
      <vt:lpstr>Porting tracking  algorithm </vt:lpstr>
      <vt:lpstr>Plans for tracking algorithms</vt:lpstr>
      <vt:lpstr>Fast Simulation</vt:lpstr>
      <vt:lpstr> Calorimeter Simulation with GAN (1)</vt:lpstr>
      <vt:lpstr>Calorimeter Simulation with GAN (2)</vt:lpstr>
      <vt:lpstr>Plan for Multi-threading Testing</vt:lpstr>
      <vt:lpstr>PowerPoint Presentation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 III Software</dc:title>
  <dc:creator>Weidong Li</dc:creator>
  <cp:lastModifiedBy>jwang</cp:lastModifiedBy>
  <cp:revision>2587</cp:revision>
  <cp:lastPrinted>2001-01-18T07:56:24Z</cp:lastPrinted>
  <dcterms:created xsi:type="dcterms:W3CDTF">1999-05-22T11:36:26Z</dcterms:created>
  <dcterms:modified xsi:type="dcterms:W3CDTF">2019-12-25T05:34:08Z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75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R.D.Schaffer@cern.ch</vt:lpwstr>
  </property>
  <property fmtid="{D5CDD505-2E9C-101B-9397-08002B2CF9AE}" pid="8" name="HomePage">
    <vt:lpwstr>http://home.cern.ch/~schaffer/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C:\TEMP\schaffer-slides</vt:lpwstr>
  </property>
</Properties>
</file>