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handoutMasterIdLst>
    <p:handoutMasterId r:id="rId32"/>
  </p:handoutMasterIdLst>
  <p:sldIdLst>
    <p:sldId id="256" r:id="rId3"/>
    <p:sldId id="257" r:id="rId4"/>
    <p:sldId id="536" r:id="rId5"/>
    <p:sldId id="492" r:id="rId7"/>
    <p:sldId id="514" r:id="rId8"/>
    <p:sldId id="311" r:id="rId9"/>
    <p:sldId id="371" r:id="rId10"/>
    <p:sldId id="411" r:id="rId11"/>
    <p:sldId id="465" r:id="rId12"/>
    <p:sldId id="464" r:id="rId13"/>
    <p:sldId id="351" r:id="rId14"/>
    <p:sldId id="317" r:id="rId15"/>
    <p:sldId id="453" r:id="rId16"/>
    <p:sldId id="316" r:id="rId17"/>
    <p:sldId id="314" r:id="rId18"/>
    <p:sldId id="515" r:id="rId19"/>
    <p:sldId id="313" r:id="rId20"/>
    <p:sldId id="312" r:id="rId21"/>
    <p:sldId id="454" r:id="rId22"/>
    <p:sldId id="560" r:id="rId23"/>
    <p:sldId id="315" r:id="rId24"/>
    <p:sldId id="463" r:id="rId25"/>
    <p:sldId id="516" r:id="rId26"/>
    <p:sldId id="537" r:id="rId27"/>
    <p:sldId id="363" r:id="rId28"/>
    <p:sldId id="309" r:id="rId29"/>
    <p:sldId id="568" r:id="rId30"/>
    <p:sldId id="259" r:id="rId31"/>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1pPr>
    <a:lvl2pPr marL="0" marR="0" indent="457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2pPr>
    <a:lvl3pPr marL="0" marR="0" indent="914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3pPr>
    <a:lvl4pPr marL="0" marR="0" indent="1371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4pPr>
    <a:lvl5pPr marL="0" marR="0" indent="18288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5pPr>
    <a:lvl6pPr marL="0" marR="0" indent="22860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6pPr>
    <a:lvl7pPr marL="0" marR="0" indent="2743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7pPr>
    <a:lvl8pPr marL="0" marR="0" indent="3200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8pPr>
    <a:lvl9pPr marL="0" marR="0" indent="3657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handoutMaster" Target="handoutMasters/handoutMaster1.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8" name="Shape 178"/>
          <p:cNvSpPr/>
          <p:nvPr>
            <p:ph type="sldImg"/>
          </p:nvPr>
        </p:nvSpPr>
        <p:spPr>
          <a:xfrm>
            <a:off x="1143000" y="685800"/>
            <a:ext cx="4572000" cy="3429000"/>
          </a:xfrm>
          <a:prstGeom prst="rect">
            <a:avLst/>
          </a:prstGeom>
        </p:spPr>
        <p:txBody>
          <a:bodyPr/>
          <a:lstStyle/>
          <a:p/>
        </p:txBody>
      </p:sp>
      <p:sp>
        <p:nvSpPr>
          <p:cNvPr id="179" name="Shape 179"/>
          <p:cNvSpPr/>
          <p:nvPr>
            <p:ph type="body" sz="quarter" idx="1"/>
          </p:nvPr>
        </p:nvSpPr>
        <p:spPr>
          <a:xfrm>
            <a:off x="914400" y="4343400"/>
            <a:ext cx="5029200" cy="4114800"/>
          </a:xfrm>
          <a:prstGeom prst="rect">
            <a:avLst/>
          </a:prstGeom>
        </p:spPr>
        <p:txBody>
          <a:bodyPr/>
          <a:lstStyle/>
          <a:p/>
        </p:txBody>
      </p:sp>
    </p:spTree>
  </p:cSld>
  <p:clrMap bg1="lt1" tx1="dk1" bg2="lt2" tx2="dk2" accent1="accent1" accent2="accent2" accent3="accent3" accent4="accent4" accent5="accent5" accent6="accent6" hlink="hlink" folHlink="folHlink"/>
  <p:hf hdr="0" ftr="0" dt="0"/>
  <p:notesStyle>
    <a:lvl1pPr latinLnBrk="0">
      <a:defRPr sz="1200">
        <a:latin typeface="+mn-lt"/>
        <a:ea typeface="+mn-ea"/>
        <a:cs typeface="+mn-cs"/>
        <a:sym typeface="Calibri" panose="020F0502020204030204"/>
      </a:defRPr>
    </a:lvl1pPr>
    <a:lvl2pPr indent="228600" latinLnBrk="0">
      <a:defRPr sz="1200">
        <a:latin typeface="+mn-lt"/>
        <a:ea typeface="+mn-ea"/>
        <a:cs typeface="+mn-cs"/>
        <a:sym typeface="Calibri" panose="020F0502020204030204"/>
      </a:defRPr>
    </a:lvl2pPr>
    <a:lvl3pPr indent="457200" latinLnBrk="0">
      <a:defRPr sz="1200">
        <a:latin typeface="+mn-lt"/>
        <a:ea typeface="+mn-ea"/>
        <a:cs typeface="+mn-cs"/>
        <a:sym typeface="Calibri" panose="020F0502020204030204"/>
      </a:defRPr>
    </a:lvl3pPr>
    <a:lvl4pPr indent="685800" latinLnBrk="0">
      <a:defRPr sz="1200">
        <a:latin typeface="+mn-lt"/>
        <a:ea typeface="+mn-ea"/>
        <a:cs typeface="+mn-cs"/>
        <a:sym typeface="Calibri" panose="020F0502020204030204"/>
      </a:defRPr>
    </a:lvl4pPr>
    <a:lvl5pPr indent="914400" latinLnBrk="0">
      <a:defRPr sz="1200">
        <a:latin typeface="+mn-lt"/>
        <a:ea typeface="+mn-ea"/>
        <a:cs typeface="+mn-cs"/>
        <a:sym typeface="Calibri" panose="020F0502020204030204"/>
      </a:defRPr>
    </a:lvl5pPr>
    <a:lvl6pPr indent="1143000" latinLnBrk="0">
      <a:defRPr sz="1200">
        <a:latin typeface="+mn-lt"/>
        <a:ea typeface="+mn-ea"/>
        <a:cs typeface="+mn-cs"/>
        <a:sym typeface="Calibri" panose="020F0502020204030204"/>
      </a:defRPr>
    </a:lvl6pPr>
    <a:lvl7pPr indent="1371600" latinLnBrk="0">
      <a:defRPr sz="1200">
        <a:latin typeface="+mn-lt"/>
        <a:ea typeface="+mn-ea"/>
        <a:cs typeface="+mn-cs"/>
        <a:sym typeface="Calibri" panose="020F0502020204030204"/>
      </a:defRPr>
    </a:lvl7pPr>
    <a:lvl8pPr indent="1600200" latinLnBrk="0">
      <a:defRPr sz="1200">
        <a:latin typeface="+mn-lt"/>
        <a:ea typeface="+mn-ea"/>
        <a:cs typeface="+mn-cs"/>
        <a:sym typeface="Calibri" panose="020F0502020204030204"/>
      </a:defRPr>
    </a:lvl8pPr>
    <a:lvl9pPr indent="1828800" latinLnBrk="0">
      <a:defRPr sz="1200">
        <a:latin typeface="+mn-lt"/>
        <a:ea typeface="+mn-ea"/>
        <a:cs typeface="+mn-cs"/>
        <a:sym typeface="Calibri" panose="020F050202020403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idx="1"/>
          </p:nvPr>
        </p:nvSpPr>
        <p:spPr/>
        <p:txBody>
          <a:bodyPr/>
          <a:p>
            <a:endParaRPr kumimoji="0" lang="zh-CN" altLang="en-US" b="0" i="0" u="none" strike="noStrike" cap="none" spc="0" normalizeH="0" baseline="0">
              <a:ln>
                <a:noFill/>
              </a:ln>
              <a:solidFill>
                <a:srgbClr val="000000"/>
              </a:solidFill>
              <a:effectLst/>
              <a:uFillTx/>
              <a:latin typeface="+mn-lt"/>
              <a:ea typeface="宋体" panose="02010600030101010101" pitchFamily="2" charset="-122"/>
              <a:cs typeface="+mn-cs"/>
              <a:sym typeface="Calibri" panose="020F0502020204030204"/>
            </a:endParaRPr>
          </a:p>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idx="1"/>
          </p:nvPr>
        </p:nvSpPr>
        <p:spPr/>
        <p:txBody>
          <a:bodyPr/>
          <a:p>
            <a:r>
              <a:rPr lang="zh-CN" altLang="en-US">
                <a:sym typeface="+mn-ea"/>
              </a:rPr>
              <a:t>β为光子速度，θ和</a:t>
            </a:r>
            <a:r>
              <a:rPr lang="zh-CN" altLang="en-US">
                <a:latin typeface="宋体" panose="02010600030101010101" pitchFamily="2" charset="-122"/>
                <a:sym typeface="+mn-ea"/>
              </a:rPr>
              <a:t>Φ是相对于入射方向和极化方向的方位角和发射角。</a:t>
            </a:r>
            <a:endParaRPr kumimoji="0" lang="zh-CN" altLang="en-US" b="0" i="0" u="none" strike="noStrike" cap="none" spc="0" normalizeH="0" baseline="0">
              <a:ln>
                <a:noFill/>
              </a:ln>
              <a:solidFill>
                <a:srgbClr val="000000"/>
              </a:solidFill>
              <a:effectLst/>
              <a:uFillTx/>
              <a:latin typeface="+mn-lt"/>
              <a:ea typeface="宋体" panose="02010600030101010101" pitchFamily="2" charset="-122"/>
              <a:cs typeface="+mn-cs"/>
              <a:sym typeface="Calibri" panose="020F0502020204030204"/>
            </a:endParaRPr>
          </a:p>
          <a:p>
            <a:r>
              <a:rPr lang="zh-CN" altLang="en-US">
                <a:latin typeface="宋体" panose="02010600030101010101" pitchFamily="2" charset="-122"/>
                <a:sym typeface="+mn-ea"/>
              </a:rPr>
              <a:t>对于某个方向的光子被调制为</a:t>
            </a:r>
            <a:r>
              <a:rPr lang="en-US" altLang="zh-CN">
                <a:latin typeface="宋体" panose="02010600030101010101" pitchFamily="2" charset="-122"/>
                <a:sym typeface="+mn-ea"/>
              </a:rPr>
              <a:t>cos</a:t>
            </a:r>
            <a:r>
              <a:rPr lang="en-US" altLang="zh-CN" baseline="30000">
                <a:latin typeface="宋体" panose="02010600030101010101" pitchFamily="2" charset="-122"/>
                <a:sym typeface="+mn-ea"/>
              </a:rPr>
              <a:t>2 </a:t>
            </a:r>
            <a:r>
              <a:rPr lang="zh-CN" altLang="en-US">
                <a:latin typeface="宋体" panose="02010600030101010101" pitchFamily="2" charset="-122"/>
                <a:sym typeface="+mn-ea"/>
              </a:rPr>
              <a:t>函数。而对于部分偏振响应幅度线性减小。</a:t>
            </a:r>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idx="1"/>
          </p:nvPr>
        </p:nvSpPr>
        <p:spPr/>
        <p:txBody>
          <a:bodyPr/>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idx="1"/>
          </p:nvPr>
        </p:nvSpPr>
        <p:spPr/>
        <p:txBody>
          <a:bodyPr/>
          <a:p>
            <a:r>
              <a:rPr lang="zh-CN" altLang="en-US"/>
              <a:t>太阳调制因子，地磁截止刚度，</a:t>
            </a:r>
            <a:r>
              <a:rPr lang="en-US" altLang="zh-CN"/>
              <a:t>	</a:t>
            </a:r>
            <a:r>
              <a:rPr lang="zh-CN" altLang="en-US"/>
              <a:t>光子辐射方向。</a:t>
            </a:r>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idx="1"/>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idx="1"/>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idx="1"/>
          </p:nvPr>
        </p:nvSpPr>
        <p:spPr/>
        <p:txBody>
          <a:bodyPr/>
          <a:p>
            <a:endParaRPr kumimoji="0" lang="zh-CN" altLang="en-US" b="0" i="0" u="none" strike="noStrike" cap="none" spc="0" normalizeH="0" baseline="0">
              <a:ln>
                <a:noFill/>
              </a:ln>
              <a:solidFill>
                <a:srgbClr val="000000"/>
              </a:solidFill>
              <a:effectLst/>
              <a:uFillTx/>
              <a:latin typeface="+mn-lt"/>
              <a:ea typeface="宋体" panose="02010600030101010101" pitchFamily="2" charset="-122"/>
              <a:cs typeface="+mn-cs"/>
              <a:sym typeface="Calibri" panose="020F0502020204030204"/>
            </a:endParaRPr>
          </a:p>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idx="1"/>
          </p:nvPr>
        </p:nvSpPr>
        <p:spPr/>
        <p:txBody>
          <a:bodyPr/>
          <a:p>
            <a:endParaRPr kumimoji="0" lang="zh-CN" altLang="en-US" b="0" i="0" u="none" strike="noStrike" cap="none" spc="0" normalizeH="0" baseline="0">
              <a:ln>
                <a:noFill/>
              </a:ln>
              <a:solidFill>
                <a:srgbClr val="000000"/>
              </a:solidFill>
              <a:effectLst/>
              <a:uFillTx/>
              <a:latin typeface="+mn-lt"/>
              <a:ea typeface="宋体" panose="02010600030101010101" pitchFamily="2" charset="-122"/>
              <a:cs typeface="+mn-cs"/>
              <a:sym typeface="Calibri" panose="020F0502020204030204"/>
            </a:endParaRPr>
          </a:p>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idx="1"/>
          </p:nvPr>
        </p:nvSpPr>
        <p:spPr/>
        <p:txBody>
          <a:bodyPr/>
          <a:p>
            <a:endParaRPr kumimoji="0" lang="zh-CN" altLang="en-US" b="0" i="0" u="none" strike="noStrike" cap="none" spc="0" normalizeH="0" baseline="0">
              <a:ln>
                <a:noFill/>
              </a:ln>
              <a:solidFill>
                <a:srgbClr val="000000"/>
              </a:solidFill>
              <a:effectLst/>
              <a:uFillTx/>
              <a:latin typeface="+mn-lt"/>
              <a:ea typeface="宋体" panose="02010600030101010101" pitchFamily="2" charset="-122"/>
              <a:cs typeface="+mn-cs"/>
              <a:sym typeface="Calibri" panose="020F0502020204030204"/>
            </a:endParaRPr>
          </a:p>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idx="1"/>
          </p:nvPr>
        </p:nvSpPr>
        <p:spPr/>
        <p:txBody>
          <a:bodyPr/>
          <a:p>
            <a:r>
              <a:rPr lang="zh-CN" altLang="en-US"/>
              <a:t>铍窗</a:t>
            </a:r>
            <a:r>
              <a:rPr lang="en-US" altLang="zh-CN"/>
              <a:t>50um …… </a:t>
            </a:r>
            <a:r>
              <a:rPr lang="zh-CN" altLang="en-US"/>
              <a:t>气体部分半径约为</a:t>
            </a:r>
            <a:r>
              <a:rPr lang="en-US" altLang="zh-CN"/>
              <a:t>20mm</a:t>
            </a:r>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idx="1"/>
          </p:nvPr>
        </p:nvSpPr>
        <p:spPr/>
        <p:txBody>
          <a:bodyPr/>
          <a:lstStyle/>
          <a:p>
            <a:r>
              <a:t>一是选择气体的平均电离能较小的气体，从而可以得到更多的原初电离电子数；二是选择电子散射小的气体，这样能够更准确的确定光电子的出射方向；三是选择电子扩散系数小的气体，进而可以得到更清晰的电子径迹图像。</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idx="1"/>
          </p:nvPr>
        </p:nvSpPr>
        <p:spPr/>
        <p:txBody>
          <a:bodyPr/>
          <a:p>
            <a:r>
              <a:rPr lang="zh-CN" altLang="en-US"/>
              <a:t>对径迹重建算法提出了很高的要求。</a:t>
            </a:r>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idx="1"/>
          </p:nvPr>
        </p:nvSpPr>
        <p:spPr/>
        <p:txBody>
          <a:bodyPr/>
          <a:p>
            <a:r>
              <a:rPr lang="zh-CN" altLang="en-US"/>
              <a:t>对径迹重建算法提出了很高的要求。</a:t>
            </a:r>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idx="1"/>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image" Target="../media/image5.png"/><Relationship Id="rId4" Type="http://schemas.openxmlformats.org/officeDocument/2006/relationships/image" Target="../media/image6.png"/><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image" Target="../media/image5.png"/><Relationship Id="rId4" Type="http://schemas.openxmlformats.org/officeDocument/2006/relationships/image" Target="../media/image6.png"/><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5" Type="http://schemas.openxmlformats.org/officeDocument/2006/relationships/image" Target="../media/image5.png"/><Relationship Id="rId4" Type="http://schemas.openxmlformats.org/officeDocument/2006/relationships/image" Target="../media/image6.png"/><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4" Type="http://schemas.openxmlformats.org/officeDocument/2006/relationships/image" Target="../media/image5.png"/><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image" Target="../media/image5.png"/><Relationship Id="rId4" Type="http://schemas.openxmlformats.org/officeDocument/2006/relationships/image" Target="../media/image6.png"/><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image" Target="../media/image5.png"/><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image" Target="../media/image5.png"/><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4" Type="http://schemas.openxmlformats.org/officeDocument/2006/relationships/image" Target="../media/image5.png"/><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标题幻灯片 0">
    <p:spTree>
      <p:nvGrpSpPr>
        <p:cNvPr id="1" name=""/>
        <p:cNvGrpSpPr/>
        <p:nvPr/>
      </p:nvGrpSpPr>
      <p:grpSpPr>
        <a:xfrm>
          <a:off x="0" y="0"/>
          <a:ext cx="0" cy="0"/>
          <a:chOff x="0" y="0"/>
          <a:chExt cx="0" cy="0"/>
        </a:xfrm>
      </p:grpSpPr>
      <p:sp>
        <p:nvSpPr>
          <p:cNvPr id="15" name="文本"/>
          <p:cNvSpPr txBox="1"/>
          <p:nvPr>
            <p:ph type="body" sz="quarter" idx="13"/>
          </p:nvPr>
        </p:nvSpPr>
        <p:spPr>
          <a:xfrm>
            <a:off x="937260" y="2114550"/>
            <a:ext cx="7287141" cy="675640"/>
          </a:xfrm>
          <a:prstGeom prst="rect">
            <a:avLst/>
          </a:prstGeom>
        </p:spPr>
        <p:txBody>
          <a:bodyPr>
            <a:spAutoFit/>
          </a:bodyPr>
          <a:lstStyle/>
          <a:p>
            <a:pPr marL="0" indent="0" algn="ctr">
              <a:spcBef>
                <a:spcPts val="0"/>
              </a:spcBef>
              <a:buSzTx/>
              <a:buFontTx/>
              <a:buNone/>
              <a:defRPr sz="3300">
                <a:solidFill>
                  <a:srgbClr val="FFFFFF"/>
                </a:solidFill>
                <a:latin typeface="Century" panose="02040604050505020304"/>
                <a:ea typeface="Century" panose="02040604050505020304"/>
                <a:cs typeface="Century" panose="02040604050505020304"/>
                <a:sym typeface="Century" panose="02040604050505020304"/>
              </a:defRPr>
            </a:pPr>
          </a:p>
        </p:txBody>
      </p:sp>
      <p:sp>
        <p:nvSpPr>
          <p:cNvPr id="16" name="文本"/>
          <p:cNvSpPr txBox="1"/>
          <p:nvPr>
            <p:ph type="body" sz="quarter" idx="14"/>
          </p:nvPr>
        </p:nvSpPr>
        <p:spPr>
          <a:xfrm>
            <a:off x="822960" y="4984750"/>
            <a:ext cx="7287141" cy="675640"/>
          </a:xfrm>
          <a:prstGeom prst="rect">
            <a:avLst/>
          </a:prstGeom>
        </p:spPr>
        <p:txBody>
          <a:bodyPr>
            <a:spAutoFit/>
          </a:bodyPr>
          <a:lstStyle/>
          <a:p>
            <a:pPr marL="0" indent="0" algn="ctr">
              <a:spcBef>
                <a:spcPts val="0"/>
              </a:spcBef>
              <a:buSzTx/>
              <a:buFontTx/>
              <a:buNone/>
              <a:defRPr sz="3300">
                <a:solidFill>
                  <a:srgbClr val="32537A"/>
                </a:solidFill>
              </a:defRPr>
            </a:pPr>
          </a:p>
        </p:txBody>
      </p:sp>
      <p:sp>
        <p:nvSpPr>
          <p:cNvPr id="17" name="幻灯片编号"/>
          <p:cNvSpPr txBox="1"/>
          <p:nvPr>
            <p:ph type="sldNum" sz="quarter" idx="2"/>
          </p:nvPr>
        </p:nvSpPr>
        <p:spPr>
          <a:xfrm>
            <a:off x="6658610" y="6149340"/>
            <a:ext cx="2133600" cy="368301"/>
          </a:xfrm>
          <a:prstGeom prst="rect">
            <a:avLst/>
          </a:prstGeom>
        </p:spPr>
        <p:txBody>
          <a:bodyPr/>
          <a:lstStyle/>
          <a:p>
            <a:fld id="{86CB4B4D-7CA3-9044-876B-883B54F8677D}" type="slidenum">
              <a:rPr/>
            </a:fld>
            <a:endParaRPr/>
          </a:p>
        </p:txBody>
      </p:sp>
    </p:spTree>
  </p:cSld>
  <p:clrMapOvr>
    <a:masterClrMapping/>
  </p:clrMapOvr>
  <p:transition spd="med"/>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0">
  <p:cSld name="图片与标题">
    <p:spTree>
      <p:nvGrpSpPr>
        <p:cNvPr id="1" name=""/>
        <p:cNvGrpSpPr/>
        <p:nvPr/>
      </p:nvGrpSpPr>
      <p:grpSpPr>
        <a:xfrm>
          <a:off x="0" y="0"/>
          <a:ext cx="0" cy="0"/>
          <a:chOff x="0" y="0"/>
          <a:chExt cx="0" cy="0"/>
        </a:xfrm>
      </p:grpSpPr>
      <p:pic>
        <p:nvPicPr>
          <p:cNvPr id="133" name="图片 6" descr="图片 6"/>
          <p:cNvPicPr>
            <a:picLocks noChangeAspect="1"/>
          </p:cNvPicPr>
          <p:nvPr/>
        </p:nvPicPr>
        <p:blipFill>
          <a:blip r:embed="rId2"/>
          <a:stretch>
            <a:fillRect/>
          </a:stretch>
        </p:blipFill>
        <p:spPr>
          <a:xfrm>
            <a:off x="7261759" y="6371999"/>
            <a:ext cx="1630242" cy="432001"/>
          </a:xfrm>
          <a:prstGeom prst="rect">
            <a:avLst/>
          </a:prstGeom>
          <a:ln w="12700">
            <a:miter lim="400000"/>
            <a:headEnd/>
            <a:tailEnd/>
          </a:ln>
        </p:spPr>
      </p:pic>
      <p:pic>
        <p:nvPicPr>
          <p:cNvPr id="134" name="图片 10" descr="图片 10"/>
          <p:cNvPicPr>
            <a:picLocks noChangeAspect="1"/>
          </p:cNvPicPr>
          <p:nvPr/>
        </p:nvPicPr>
        <p:blipFill>
          <a:blip r:embed="rId3"/>
          <a:stretch>
            <a:fillRect/>
          </a:stretch>
        </p:blipFill>
        <p:spPr>
          <a:xfrm>
            <a:off x="6240245" y="727719"/>
            <a:ext cx="2898895" cy="334222"/>
          </a:xfrm>
          <a:prstGeom prst="rect">
            <a:avLst/>
          </a:prstGeom>
          <a:ln w="12700">
            <a:miter lim="400000"/>
            <a:headEnd/>
            <a:tailEnd/>
          </a:ln>
        </p:spPr>
      </p:pic>
      <p:sp>
        <p:nvSpPr>
          <p:cNvPr id="135" name="直接连接符 11"/>
          <p:cNvSpPr/>
          <p:nvPr/>
        </p:nvSpPr>
        <p:spPr>
          <a:xfrm flipH="1" flipV="1">
            <a:off x="-1" y="1016380"/>
            <a:ext cx="6498002" cy="1"/>
          </a:xfrm>
          <a:prstGeom prst="line">
            <a:avLst/>
          </a:prstGeom>
          <a:ln w="9906">
            <a:solidFill>
              <a:srgbClr val="415898"/>
            </a:solidFill>
          </a:ln>
        </p:spPr>
        <p:txBody>
          <a:bodyPr lIns="45719" rIns="45719"/>
          <a:lstStyle/>
          <a:p/>
        </p:txBody>
      </p:sp>
      <p:pic>
        <p:nvPicPr>
          <p:cNvPr id="136" name="图片 6" descr="图片 6"/>
          <p:cNvPicPr>
            <a:picLocks noChangeAspect="1"/>
          </p:cNvPicPr>
          <p:nvPr/>
        </p:nvPicPr>
        <p:blipFill>
          <a:blip r:embed="rId4"/>
          <a:stretch>
            <a:fillRect/>
          </a:stretch>
        </p:blipFill>
        <p:spPr>
          <a:xfrm>
            <a:off x="-9525" y="6329946"/>
            <a:ext cx="4005508" cy="394704"/>
          </a:xfrm>
          <a:prstGeom prst="rect">
            <a:avLst/>
          </a:prstGeom>
          <a:ln w="12700">
            <a:miter lim="400000"/>
            <a:headEnd/>
            <a:tailEnd/>
          </a:ln>
        </p:spPr>
      </p:pic>
      <p:pic>
        <p:nvPicPr>
          <p:cNvPr id="137" name="图片 13" descr="图片 13"/>
          <p:cNvPicPr>
            <a:picLocks noChangeAspect="1"/>
          </p:cNvPicPr>
          <p:nvPr/>
        </p:nvPicPr>
        <p:blipFill>
          <a:blip r:embed="rId5"/>
          <a:stretch>
            <a:fillRect/>
          </a:stretch>
        </p:blipFill>
        <p:spPr>
          <a:xfrm>
            <a:off x="7204609" y="6406146"/>
            <a:ext cx="1882241" cy="394704"/>
          </a:xfrm>
          <a:prstGeom prst="rect">
            <a:avLst/>
          </a:prstGeom>
          <a:ln w="12700">
            <a:miter lim="400000"/>
            <a:headEnd/>
            <a:tailEnd/>
          </a:ln>
        </p:spPr>
      </p:pic>
      <p:sp>
        <p:nvSpPr>
          <p:cNvPr id="138" name="TextBox 14"/>
          <p:cNvSpPr txBox="1"/>
          <p:nvPr/>
        </p:nvSpPr>
        <p:spPr>
          <a:xfrm>
            <a:off x="1528613" y="6430214"/>
            <a:ext cx="510755" cy="202418"/>
          </a:xfrm>
          <a:prstGeom prst="rect">
            <a:avLst/>
          </a:prstGeom>
          <a:ln w="12700">
            <a:miter lim="400000"/>
          </a:ln>
        </p:spPr>
        <p:txBody>
          <a:bodyPr lIns="45719" rIns="45719">
            <a:spAutoFit/>
          </a:bodyPr>
          <a:lstStyle>
            <a:lvl1pPr>
              <a:defRPr sz="800">
                <a:solidFill>
                  <a:srgbClr val="0F208B"/>
                </a:solidFill>
                <a:latin typeface="Arial" panose="020B0604020202020204"/>
                <a:ea typeface="Arial" panose="020B0604020202020204"/>
                <a:cs typeface="Arial" panose="020B0604020202020204"/>
                <a:sym typeface="Arial" panose="020B0604020202020204"/>
              </a:defRPr>
            </a:lvl1pPr>
          </a:lstStyle>
          <a:p>
            <a:r>
              <a:t>UCAS</a:t>
            </a:r>
          </a:p>
        </p:txBody>
      </p:sp>
      <p:sp>
        <p:nvSpPr>
          <p:cNvPr id="139" name="标题文本"/>
          <p:cNvSpPr txBox="1"/>
          <p:nvPr>
            <p:ph type="title" hasCustomPrompt="1"/>
          </p:nvPr>
        </p:nvSpPr>
        <p:spPr>
          <a:xfrm>
            <a:off x="1792288" y="4800600"/>
            <a:ext cx="5486401" cy="566738"/>
          </a:xfrm>
          <a:prstGeom prst="rect">
            <a:avLst/>
          </a:prstGeom>
        </p:spPr>
        <p:txBody>
          <a:bodyPr anchor="b">
            <a:normAutofit/>
          </a:bodyPr>
          <a:lstStyle>
            <a:lvl1pPr algn="l">
              <a:defRPr sz="2000" b="1"/>
            </a:lvl1pPr>
          </a:lstStyle>
          <a:p>
            <a:r>
              <a:t>标题文本</a:t>
            </a:r>
          </a:p>
        </p:txBody>
      </p:sp>
      <p:sp>
        <p:nvSpPr>
          <p:cNvPr id="140" name="图片占位符 2"/>
          <p:cNvSpPr/>
          <p:nvPr>
            <p:ph type="pic" sz="half" idx="13"/>
          </p:nvPr>
        </p:nvSpPr>
        <p:spPr>
          <a:xfrm>
            <a:off x="1792288" y="612775"/>
            <a:ext cx="5486401" cy="4114800"/>
          </a:xfrm>
          <a:prstGeom prst="rect">
            <a:avLst/>
          </a:prstGeom>
        </p:spPr>
        <p:txBody>
          <a:bodyPr lIns="91439" rIns="91439"/>
          <a:lstStyle/>
          <a:p/>
        </p:txBody>
      </p:sp>
      <p:sp>
        <p:nvSpPr>
          <p:cNvPr id="141" name="正文级别 1…"/>
          <p:cNvSpPr txBox="1"/>
          <p:nvPr>
            <p:ph type="body" sz="quarter" idx="1" hasCustomPrompt="1"/>
          </p:nvPr>
        </p:nvSpPr>
        <p:spPr>
          <a:xfrm>
            <a:off x="1792288" y="5367337"/>
            <a:ext cx="5486401" cy="804863"/>
          </a:xfrm>
          <a:prstGeom prst="rect">
            <a:avLst/>
          </a:prstGeom>
        </p:spPr>
        <p:txBody>
          <a:bodyPr>
            <a:normAutofit/>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正文级别 1</a:t>
            </a:r>
          </a:p>
          <a:p>
            <a:pPr lvl="1"/>
            <a:r>
              <a:t>正文级别 2</a:t>
            </a:r>
          </a:p>
          <a:p>
            <a:pPr lvl="2"/>
            <a:r>
              <a:t>正文级别 3</a:t>
            </a:r>
          </a:p>
          <a:p>
            <a:pPr lvl="3"/>
            <a:r>
              <a:t>正文级别 4</a:t>
            </a:r>
          </a:p>
          <a:p>
            <a:pPr lvl="4"/>
            <a:r>
              <a:t>正文级别 5</a:t>
            </a:r>
          </a:p>
        </p:txBody>
      </p:sp>
      <p:sp>
        <p:nvSpPr>
          <p:cNvPr id="142" name="幻灯片编号"/>
          <p:cNvSpPr txBox="1"/>
          <p:nvPr>
            <p:ph type="sldNum" sz="quarter" idx="2"/>
          </p:nvPr>
        </p:nvSpPr>
        <p:spPr>
          <a:xfrm>
            <a:off x="6553200" y="6356350"/>
            <a:ext cx="335866" cy="370840"/>
          </a:xfrm>
          <a:prstGeom prst="rect">
            <a:avLst/>
          </a:prstGeom>
        </p:spPr>
        <p:txBody>
          <a:bodyPr anchor="t"/>
          <a:lstStyle>
            <a:lvl1pPr algn="l">
              <a:defRPr sz="1800"/>
            </a:lvl1pPr>
          </a:lstStyle>
          <a:p>
            <a:fld id="{86CB4B4D-7CA3-9044-876B-883B54F8677D}" type="slidenum">
              <a:rPr/>
            </a:fld>
            <a:endParaRPr/>
          </a:p>
        </p:txBody>
      </p:sp>
    </p:spTree>
  </p:cSld>
  <p:clrMapOvr>
    <a:masterClrMapping/>
  </p:clrMapOvr>
  <p:transition spd="med"/>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0">
  <p:cSld name="标题和竖排文字">
    <p:spTree>
      <p:nvGrpSpPr>
        <p:cNvPr id="1" name=""/>
        <p:cNvGrpSpPr/>
        <p:nvPr/>
      </p:nvGrpSpPr>
      <p:grpSpPr>
        <a:xfrm>
          <a:off x="0" y="0"/>
          <a:ext cx="0" cy="0"/>
          <a:chOff x="0" y="0"/>
          <a:chExt cx="0" cy="0"/>
        </a:xfrm>
      </p:grpSpPr>
      <p:pic>
        <p:nvPicPr>
          <p:cNvPr id="149" name="图片 6" descr="图片 6"/>
          <p:cNvPicPr>
            <a:picLocks noChangeAspect="1"/>
          </p:cNvPicPr>
          <p:nvPr/>
        </p:nvPicPr>
        <p:blipFill>
          <a:blip r:embed="rId2"/>
          <a:stretch>
            <a:fillRect/>
          </a:stretch>
        </p:blipFill>
        <p:spPr>
          <a:xfrm>
            <a:off x="7261759" y="6371999"/>
            <a:ext cx="1630242" cy="432001"/>
          </a:xfrm>
          <a:prstGeom prst="rect">
            <a:avLst/>
          </a:prstGeom>
          <a:ln w="12700">
            <a:miter lim="400000"/>
            <a:headEnd/>
            <a:tailEnd/>
          </a:ln>
        </p:spPr>
      </p:pic>
      <p:pic>
        <p:nvPicPr>
          <p:cNvPr id="150" name="图片 10" descr="图片 10"/>
          <p:cNvPicPr>
            <a:picLocks noChangeAspect="1"/>
          </p:cNvPicPr>
          <p:nvPr/>
        </p:nvPicPr>
        <p:blipFill>
          <a:blip r:embed="rId3"/>
          <a:stretch>
            <a:fillRect/>
          </a:stretch>
        </p:blipFill>
        <p:spPr>
          <a:xfrm>
            <a:off x="6240245" y="727719"/>
            <a:ext cx="2898895" cy="334222"/>
          </a:xfrm>
          <a:prstGeom prst="rect">
            <a:avLst/>
          </a:prstGeom>
          <a:ln w="12700">
            <a:miter lim="400000"/>
            <a:headEnd/>
            <a:tailEnd/>
          </a:ln>
        </p:spPr>
      </p:pic>
      <p:sp>
        <p:nvSpPr>
          <p:cNvPr id="151" name="直接连接符 11"/>
          <p:cNvSpPr/>
          <p:nvPr/>
        </p:nvSpPr>
        <p:spPr>
          <a:xfrm flipH="1" flipV="1">
            <a:off x="-1" y="1016380"/>
            <a:ext cx="6498002" cy="1"/>
          </a:xfrm>
          <a:prstGeom prst="line">
            <a:avLst/>
          </a:prstGeom>
          <a:ln w="9906">
            <a:solidFill>
              <a:srgbClr val="415898"/>
            </a:solidFill>
          </a:ln>
        </p:spPr>
        <p:txBody>
          <a:bodyPr lIns="45719" rIns="45719"/>
          <a:lstStyle/>
          <a:p/>
        </p:txBody>
      </p:sp>
      <p:pic>
        <p:nvPicPr>
          <p:cNvPr id="152" name="图片 6" descr="图片 6"/>
          <p:cNvPicPr>
            <a:picLocks noChangeAspect="1"/>
          </p:cNvPicPr>
          <p:nvPr/>
        </p:nvPicPr>
        <p:blipFill>
          <a:blip r:embed="rId4"/>
          <a:stretch>
            <a:fillRect/>
          </a:stretch>
        </p:blipFill>
        <p:spPr>
          <a:xfrm>
            <a:off x="-9525" y="6329946"/>
            <a:ext cx="4005508" cy="394704"/>
          </a:xfrm>
          <a:prstGeom prst="rect">
            <a:avLst/>
          </a:prstGeom>
          <a:ln w="12700">
            <a:miter lim="400000"/>
            <a:headEnd/>
            <a:tailEnd/>
          </a:ln>
        </p:spPr>
      </p:pic>
      <p:pic>
        <p:nvPicPr>
          <p:cNvPr id="153" name="图片 13" descr="图片 13"/>
          <p:cNvPicPr>
            <a:picLocks noChangeAspect="1"/>
          </p:cNvPicPr>
          <p:nvPr/>
        </p:nvPicPr>
        <p:blipFill>
          <a:blip r:embed="rId5"/>
          <a:stretch>
            <a:fillRect/>
          </a:stretch>
        </p:blipFill>
        <p:spPr>
          <a:xfrm>
            <a:off x="7204609" y="6406146"/>
            <a:ext cx="1882241" cy="394704"/>
          </a:xfrm>
          <a:prstGeom prst="rect">
            <a:avLst/>
          </a:prstGeom>
          <a:ln w="12700">
            <a:miter lim="400000"/>
            <a:headEnd/>
            <a:tailEnd/>
          </a:ln>
        </p:spPr>
      </p:pic>
      <p:sp>
        <p:nvSpPr>
          <p:cNvPr id="154" name="TextBox 14"/>
          <p:cNvSpPr txBox="1"/>
          <p:nvPr/>
        </p:nvSpPr>
        <p:spPr>
          <a:xfrm>
            <a:off x="1528613" y="6430214"/>
            <a:ext cx="510755" cy="202418"/>
          </a:xfrm>
          <a:prstGeom prst="rect">
            <a:avLst/>
          </a:prstGeom>
          <a:ln w="12700">
            <a:miter lim="400000"/>
          </a:ln>
        </p:spPr>
        <p:txBody>
          <a:bodyPr lIns="45719" rIns="45719">
            <a:spAutoFit/>
          </a:bodyPr>
          <a:lstStyle>
            <a:lvl1pPr>
              <a:defRPr sz="800">
                <a:solidFill>
                  <a:srgbClr val="0F208B"/>
                </a:solidFill>
                <a:latin typeface="Arial" panose="020B0604020202020204"/>
                <a:ea typeface="Arial" panose="020B0604020202020204"/>
                <a:cs typeface="Arial" panose="020B0604020202020204"/>
                <a:sym typeface="Arial" panose="020B0604020202020204"/>
              </a:defRPr>
            </a:lvl1pPr>
          </a:lstStyle>
          <a:p>
            <a:r>
              <a:t>UCAS</a:t>
            </a:r>
          </a:p>
        </p:txBody>
      </p:sp>
      <p:sp>
        <p:nvSpPr>
          <p:cNvPr id="155" name="标题文本"/>
          <p:cNvSpPr txBox="1"/>
          <p:nvPr>
            <p:ph type="title" hasCustomPrompt="1"/>
          </p:nvPr>
        </p:nvSpPr>
        <p:spPr>
          <a:xfrm>
            <a:off x="457200" y="274638"/>
            <a:ext cx="8229600" cy="1143001"/>
          </a:xfrm>
          <a:prstGeom prst="rect">
            <a:avLst/>
          </a:prstGeom>
        </p:spPr>
        <p:txBody>
          <a:bodyPr anchor="t">
            <a:normAutofit/>
          </a:bodyPr>
          <a:lstStyle/>
          <a:p>
            <a:r>
              <a:t>标题文本</a:t>
            </a:r>
          </a:p>
        </p:txBody>
      </p:sp>
      <p:sp>
        <p:nvSpPr>
          <p:cNvPr id="156" name="正文级别 1…"/>
          <p:cNvSpPr txBox="1"/>
          <p:nvPr>
            <p:ph type="body" idx="1" hasCustomPrompt="1"/>
          </p:nvPr>
        </p:nvSpPr>
        <p:spPr>
          <a:xfrm>
            <a:off x="457200" y="1600200"/>
            <a:ext cx="8229600" cy="4525963"/>
          </a:xfrm>
          <a:prstGeom prst="rect">
            <a:avLst/>
          </a:prstGeom>
        </p:spPr>
        <p:txBody>
          <a:bodyPr>
            <a:normAutofit/>
          </a:bodyPr>
          <a:lstStyle/>
          <a:p>
            <a:r>
              <a:t>正文级别 1</a:t>
            </a:r>
          </a:p>
          <a:p>
            <a:pPr lvl="1"/>
            <a:r>
              <a:t>正文级别 2</a:t>
            </a:r>
          </a:p>
          <a:p>
            <a:pPr lvl="2"/>
            <a:r>
              <a:t>正文级别 3</a:t>
            </a:r>
          </a:p>
          <a:p>
            <a:pPr lvl="3"/>
            <a:r>
              <a:t>正文级别 4</a:t>
            </a:r>
          </a:p>
          <a:p>
            <a:pPr lvl="4"/>
            <a:r>
              <a:t>正文级别 5</a:t>
            </a:r>
          </a:p>
        </p:txBody>
      </p:sp>
      <p:sp>
        <p:nvSpPr>
          <p:cNvPr id="157" name="幻灯片编号"/>
          <p:cNvSpPr txBox="1"/>
          <p:nvPr>
            <p:ph type="sldNum" sz="quarter" idx="2"/>
          </p:nvPr>
        </p:nvSpPr>
        <p:spPr>
          <a:xfrm>
            <a:off x="6553200" y="6356350"/>
            <a:ext cx="335866" cy="370840"/>
          </a:xfrm>
          <a:prstGeom prst="rect">
            <a:avLst/>
          </a:prstGeom>
        </p:spPr>
        <p:txBody>
          <a:bodyPr anchor="t"/>
          <a:lstStyle>
            <a:lvl1pPr algn="l">
              <a:defRPr sz="1800"/>
            </a:lvl1pPr>
          </a:lstStyle>
          <a:p>
            <a:fld id="{86CB4B4D-7CA3-9044-876B-883B54F8677D}" type="slidenum">
              <a:rPr/>
            </a:fld>
            <a:endParaRPr/>
          </a:p>
        </p:txBody>
      </p:sp>
    </p:spTree>
  </p:cSld>
  <p:clrMapOvr>
    <a:masterClrMapping/>
  </p:clrMapOvr>
  <p:transition spd="med"/>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0">
  <p:cSld name="垂直排列标题与文本">
    <p:spTree>
      <p:nvGrpSpPr>
        <p:cNvPr id="1" name=""/>
        <p:cNvGrpSpPr/>
        <p:nvPr/>
      </p:nvGrpSpPr>
      <p:grpSpPr>
        <a:xfrm>
          <a:off x="0" y="0"/>
          <a:ext cx="0" cy="0"/>
          <a:chOff x="0" y="0"/>
          <a:chExt cx="0" cy="0"/>
        </a:xfrm>
      </p:grpSpPr>
      <p:pic>
        <p:nvPicPr>
          <p:cNvPr id="164" name="图片 6" descr="图片 6"/>
          <p:cNvPicPr>
            <a:picLocks noChangeAspect="1"/>
          </p:cNvPicPr>
          <p:nvPr/>
        </p:nvPicPr>
        <p:blipFill>
          <a:blip r:embed="rId2"/>
          <a:stretch>
            <a:fillRect/>
          </a:stretch>
        </p:blipFill>
        <p:spPr>
          <a:xfrm>
            <a:off x="7261759" y="6371999"/>
            <a:ext cx="1630242" cy="432001"/>
          </a:xfrm>
          <a:prstGeom prst="rect">
            <a:avLst/>
          </a:prstGeom>
          <a:ln w="12700">
            <a:miter lim="400000"/>
            <a:headEnd/>
            <a:tailEnd/>
          </a:ln>
        </p:spPr>
      </p:pic>
      <p:pic>
        <p:nvPicPr>
          <p:cNvPr id="165" name="图片 10" descr="图片 10"/>
          <p:cNvPicPr>
            <a:picLocks noChangeAspect="1"/>
          </p:cNvPicPr>
          <p:nvPr/>
        </p:nvPicPr>
        <p:blipFill>
          <a:blip r:embed="rId3"/>
          <a:stretch>
            <a:fillRect/>
          </a:stretch>
        </p:blipFill>
        <p:spPr>
          <a:xfrm>
            <a:off x="6240245" y="727719"/>
            <a:ext cx="2898895" cy="334222"/>
          </a:xfrm>
          <a:prstGeom prst="rect">
            <a:avLst/>
          </a:prstGeom>
          <a:ln w="12700">
            <a:miter lim="400000"/>
            <a:headEnd/>
            <a:tailEnd/>
          </a:ln>
        </p:spPr>
      </p:pic>
      <p:sp>
        <p:nvSpPr>
          <p:cNvPr id="166" name="直接连接符 11"/>
          <p:cNvSpPr/>
          <p:nvPr/>
        </p:nvSpPr>
        <p:spPr>
          <a:xfrm flipH="1" flipV="1">
            <a:off x="-1" y="1016380"/>
            <a:ext cx="6498002" cy="1"/>
          </a:xfrm>
          <a:prstGeom prst="line">
            <a:avLst/>
          </a:prstGeom>
          <a:ln w="9906">
            <a:solidFill>
              <a:srgbClr val="415898"/>
            </a:solidFill>
          </a:ln>
        </p:spPr>
        <p:txBody>
          <a:bodyPr lIns="45719" rIns="45719"/>
          <a:lstStyle/>
          <a:p/>
        </p:txBody>
      </p:sp>
      <p:pic>
        <p:nvPicPr>
          <p:cNvPr id="167" name="图片 6" descr="图片 6"/>
          <p:cNvPicPr>
            <a:picLocks noChangeAspect="1"/>
          </p:cNvPicPr>
          <p:nvPr/>
        </p:nvPicPr>
        <p:blipFill>
          <a:blip r:embed="rId4"/>
          <a:stretch>
            <a:fillRect/>
          </a:stretch>
        </p:blipFill>
        <p:spPr>
          <a:xfrm>
            <a:off x="-9525" y="6329946"/>
            <a:ext cx="4005508" cy="394704"/>
          </a:xfrm>
          <a:prstGeom prst="rect">
            <a:avLst/>
          </a:prstGeom>
          <a:ln w="12700">
            <a:miter lim="400000"/>
            <a:headEnd/>
            <a:tailEnd/>
          </a:ln>
        </p:spPr>
      </p:pic>
      <p:pic>
        <p:nvPicPr>
          <p:cNvPr id="168" name="图片 13" descr="图片 13"/>
          <p:cNvPicPr>
            <a:picLocks noChangeAspect="1"/>
          </p:cNvPicPr>
          <p:nvPr/>
        </p:nvPicPr>
        <p:blipFill>
          <a:blip r:embed="rId5"/>
          <a:stretch>
            <a:fillRect/>
          </a:stretch>
        </p:blipFill>
        <p:spPr>
          <a:xfrm>
            <a:off x="7204609" y="6406146"/>
            <a:ext cx="1882241" cy="394704"/>
          </a:xfrm>
          <a:prstGeom prst="rect">
            <a:avLst/>
          </a:prstGeom>
          <a:ln w="12700">
            <a:miter lim="400000"/>
            <a:headEnd/>
            <a:tailEnd/>
          </a:ln>
        </p:spPr>
      </p:pic>
      <p:sp>
        <p:nvSpPr>
          <p:cNvPr id="169" name="TextBox 14"/>
          <p:cNvSpPr txBox="1"/>
          <p:nvPr/>
        </p:nvSpPr>
        <p:spPr>
          <a:xfrm>
            <a:off x="1528613" y="6430214"/>
            <a:ext cx="510755" cy="202418"/>
          </a:xfrm>
          <a:prstGeom prst="rect">
            <a:avLst/>
          </a:prstGeom>
          <a:ln w="12700">
            <a:miter lim="400000"/>
          </a:ln>
        </p:spPr>
        <p:txBody>
          <a:bodyPr lIns="45719" rIns="45719">
            <a:spAutoFit/>
          </a:bodyPr>
          <a:lstStyle>
            <a:lvl1pPr>
              <a:defRPr sz="800">
                <a:solidFill>
                  <a:srgbClr val="0F208B"/>
                </a:solidFill>
                <a:latin typeface="Arial" panose="020B0604020202020204"/>
                <a:ea typeface="Arial" panose="020B0604020202020204"/>
                <a:cs typeface="Arial" panose="020B0604020202020204"/>
                <a:sym typeface="Arial" panose="020B0604020202020204"/>
              </a:defRPr>
            </a:lvl1pPr>
          </a:lstStyle>
          <a:p>
            <a:r>
              <a:t>UCAS</a:t>
            </a:r>
          </a:p>
        </p:txBody>
      </p:sp>
      <p:sp>
        <p:nvSpPr>
          <p:cNvPr id="170" name="标题文本"/>
          <p:cNvSpPr txBox="1"/>
          <p:nvPr>
            <p:ph type="title" hasCustomPrompt="1"/>
          </p:nvPr>
        </p:nvSpPr>
        <p:spPr>
          <a:xfrm>
            <a:off x="6629400" y="274638"/>
            <a:ext cx="2057400" cy="5851526"/>
          </a:xfrm>
          <a:prstGeom prst="rect">
            <a:avLst/>
          </a:prstGeom>
        </p:spPr>
        <p:txBody>
          <a:bodyPr anchor="t">
            <a:normAutofit/>
          </a:bodyPr>
          <a:lstStyle/>
          <a:p>
            <a:r>
              <a:t>标题文本</a:t>
            </a:r>
          </a:p>
        </p:txBody>
      </p:sp>
      <p:sp>
        <p:nvSpPr>
          <p:cNvPr id="171" name="正文级别 1…"/>
          <p:cNvSpPr txBox="1"/>
          <p:nvPr>
            <p:ph type="body" idx="1" hasCustomPrompt="1"/>
          </p:nvPr>
        </p:nvSpPr>
        <p:spPr>
          <a:xfrm>
            <a:off x="457200" y="274638"/>
            <a:ext cx="6019800" cy="5851526"/>
          </a:xfrm>
          <a:prstGeom prst="rect">
            <a:avLst/>
          </a:prstGeom>
        </p:spPr>
        <p:txBody>
          <a:bodyPr>
            <a:normAutofit/>
          </a:bodyPr>
          <a:lstStyle/>
          <a:p>
            <a:r>
              <a:t>正文级别 1</a:t>
            </a:r>
          </a:p>
          <a:p>
            <a:pPr lvl="1"/>
            <a:r>
              <a:t>正文级别 2</a:t>
            </a:r>
          </a:p>
          <a:p>
            <a:pPr lvl="2"/>
            <a:r>
              <a:t>正文级别 3</a:t>
            </a:r>
          </a:p>
          <a:p>
            <a:pPr lvl="3"/>
            <a:r>
              <a:t>正文级别 4</a:t>
            </a:r>
          </a:p>
          <a:p>
            <a:pPr lvl="4"/>
            <a:r>
              <a:t>正文级别 5</a:t>
            </a:r>
          </a:p>
        </p:txBody>
      </p:sp>
      <p:sp>
        <p:nvSpPr>
          <p:cNvPr id="172" name="幻灯片编号"/>
          <p:cNvSpPr txBox="1"/>
          <p:nvPr>
            <p:ph type="sldNum" sz="quarter" idx="2"/>
          </p:nvPr>
        </p:nvSpPr>
        <p:spPr>
          <a:xfrm>
            <a:off x="6553200" y="6356350"/>
            <a:ext cx="335866" cy="370840"/>
          </a:xfrm>
          <a:prstGeom prst="rect">
            <a:avLst/>
          </a:prstGeom>
        </p:spPr>
        <p:txBody>
          <a:bodyPr anchor="t"/>
          <a:lstStyle>
            <a:lvl1pPr algn="l">
              <a:defRPr sz="1800"/>
            </a:lvl1pPr>
          </a:lstStyle>
          <a:p>
            <a:fld id="{86CB4B4D-7CA3-9044-876B-883B54F8677D}" type="slidenum">
              <a:rPr/>
            </a:fld>
            <a:endParaRPr/>
          </a:p>
        </p:txBody>
      </p:sp>
    </p:spTree>
  </p:cSld>
  <p:clrMapOvr>
    <a:masterClrMapping/>
  </p:clrMapOvr>
  <p:transition spd="med"/>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a:xfrm>
            <a:off x="628650" y="6356350"/>
            <a:ext cx="2057400" cy="365125"/>
          </a:xfrm>
        </p:spPr>
        <p:txBody>
          <a:bodyPr/>
          <a:lstStyle/>
          <a:p>
            <a:fld id="{63A1C593-65D0-4073-BCC9-577B9352EA97}" type="datetime1">
              <a:rPr lang="zh-CN" altLang="en-US" smtClean="0"/>
            </a:fld>
            <a:endParaRPr lang="en-US"/>
          </a:p>
        </p:txBody>
      </p:sp>
      <p:sp>
        <p:nvSpPr>
          <p:cNvPr id="5" name="Footer Placeholder 4"/>
          <p:cNvSpPr>
            <a:spLocks noGrp="1"/>
          </p:cNvSpPr>
          <p:nvPr>
            <p:ph type="ftr" sz="quarter" idx="11"/>
          </p:nvPr>
        </p:nvSpPr>
        <p:spPr>
          <a:xfrm>
            <a:off x="3028950" y="6356350"/>
            <a:ext cx="3086100" cy="365125"/>
          </a:xfrm>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transition spd="med"/>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0">
  <p:cSld name="标题和内容">
    <p:spTree>
      <p:nvGrpSpPr>
        <p:cNvPr id="1" name=""/>
        <p:cNvGrpSpPr/>
        <p:nvPr/>
      </p:nvGrpSpPr>
      <p:grpSpPr>
        <a:xfrm>
          <a:off x="0" y="0"/>
          <a:ext cx="0" cy="0"/>
          <a:chOff x="0" y="0"/>
          <a:chExt cx="0" cy="0"/>
        </a:xfrm>
      </p:grpSpPr>
      <p:pic>
        <p:nvPicPr>
          <p:cNvPr id="24" name="图片 6" descr="图片 6"/>
          <p:cNvPicPr>
            <a:picLocks noChangeAspect="1"/>
          </p:cNvPicPr>
          <p:nvPr/>
        </p:nvPicPr>
        <p:blipFill>
          <a:blip r:embed="rId2"/>
          <a:stretch>
            <a:fillRect/>
          </a:stretch>
        </p:blipFill>
        <p:spPr>
          <a:xfrm>
            <a:off x="7261759" y="6371999"/>
            <a:ext cx="1630242" cy="432001"/>
          </a:xfrm>
          <a:prstGeom prst="rect">
            <a:avLst/>
          </a:prstGeom>
          <a:ln w="12700">
            <a:miter lim="400000"/>
            <a:headEnd/>
            <a:tailEnd/>
          </a:ln>
        </p:spPr>
      </p:pic>
      <p:sp>
        <p:nvSpPr>
          <p:cNvPr id="25" name="正文级别 1…"/>
          <p:cNvSpPr txBox="1"/>
          <p:nvPr>
            <p:ph type="body" idx="1" hasCustomPrompt="1"/>
          </p:nvPr>
        </p:nvSpPr>
        <p:spPr>
          <a:xfrm>
            <a:off x="1219360" y="1690687"/>
            <a:ext cx="6705280" cy="4057834"/>
          </a:xfrm>
          <a:prstGeom prst="rect">
            <a:avLst/>
          </a:prstGeom>
        </p:spPr>
        <p:txBody>
          <a:bodyPr>
            <a:normAutofit/>
          </a:bodyPr>
          <a:lstStyle>
            <a:lvl1pPr>
              <a:buClr>
                <a:srgbClr val="6076B4"/>
              </a:buClr>
              <a:buChar char="‣"/>
              <a:defRPr sz="2400">
                <a:latin typeface="Iowan Old Style"/>
                <a:ea typeface="Iowan Old Style"/>
                <a:cs typeface="Iowan Old Style"/>
                <a:sym typeface="Iowan Old Style"/>
              </a:defRPr>
            </a:lvl1pPr>
            <a:lvl2pPr>
              <a:buClr>
                <a:srgbClr val="6076B4"/>
              </a:buClr>
              <a:defRPr sz="2400">
                <a:latin typeface="Iowan Old Style"/>
                <a:ea typeface="Iowan Old Style"/>
                <a:cs typeface="Iowan Old Style"/>
                <a:sym typeface="Iowan Old Style"/>
              </a:defRPr>
            </a:lvl2pPr>
            <a:lvl3pPr>
              <a:buClr>
                <a:srgbClr val="6076B4"/>
              </a:buClr>
              <a:defRPr sz="2400">
                <a:latin typeface="Iowan Old Style"/>
                <a:ea typeface="Iowan Old Style"/>
                <a:cs typeface="Iowan Old Style"/>
                <a:sym typeface="Iowan Old Style"/>
              </a:defRPr>
            </a:lvl3pPr>
            <a:lvl4pPr>
              <a:buClr>
                <a:srgbClr val="6076B4"/>
              </a:buClr>
              <a:defRPr sz="2400">
                <a:latin typeface="Iowan Old Style"/>
                <a:ea typeface="Iowan Old Style"/>
                <a:cs typeface="Iowan Old Style"/>
                <a:sym typeface="Iowan Old Style"/>
              </a:defRPr>
            </a:lvl4pPr>
            <a:lvl5pPr>
              <a:buClr>
                <a:srgbClr val="6076B4"/>
              </a:buClr>
              <a:defRPr sz="2400">
                <a:latin typeface="Iowan Old Style"/>
                <a:ea typeface="Iowan Old Style"/>
                <a:cs typeface="Iowan Old Style"/>
                <a:sym typeface="Iowan Old Style"/>
              </a:defRPr>
            </a:lvl5pPr>
          </a:lstStyle>
          <a:p>
            <a:r>
              <a:t>正文级别 1</a:t>
            </a:r>
          </a:p>
          <a:p>
            <a:pPr lvl="1"/>
            <a:r>
              <a:t>正文级别 2</a:t>
            </a:r>
          </a:p>
          <a:p>
            <a:pPr lvl="2"/>
            <a:r>
              <a:t>正文级别 3</a:t>
            </a:r>
          </a:p>
          <a:p>
            <a:pPr lvl="3"/>
            <a:r>
              <a:t>正文级别 4</a:t>
            </a:r>
          </a:p>
          <a:p>
            <a:pPr lvl="4"/>
            <a:r>
              <a:t>正文级别 5</a:t>
            </a:r>
          </a:p>
        </p:txBody>
      </p:sp>
      <p:sp>
        <p:nvSpPr>
          <p:cNvPr id="26" name="矩形"/>
          <p:cNvSpPr/>
          <p:nvPr/>
        </p:nvSpPr>
        <p:spPr>
          <a:xfrm>
            <a:off x="-95887" y="1020141"/>
            <a:ext cx="3249002" cy="202417"/>
          </a:xfrm>
          <a:prstGeom prst="rect">
            <a:avLst/>
          </a:prstGeom>
          <a:solidFill>
            <a:srgbClr val="6076B4"/>
          </a:solidFill>
          <a:ln w="12700">
            <a:miter lim="400000"/>
          </a:ln>
        </p:spPr>
        <p:txBody>
          <a:bodyPr lIns="45719" rIns="45719" anchor="ctr"/>
          <a:lstStyle/>
          <a:p/>
        </p:txBody>
      </p:sp>
      <p:pic>
        <p:nvPicPr>
          <p:cNvPr id="27" name="图像" descr="图像"/>
          <p:cNvPicPr>
            <a:picLocks noChangeAspect="1"/>
          </p:cNvPicPr>
          <p:nvPr/>
        </p:nvPicPr>
        <p:blipFill>
          <a:blip r:embed="rId3"/>
          <a:stretch>
            <a:fillRect/>
          </a:stretch>
        </p:blipFill>
        <p:spPr>
          <a:xfrm>
            <a:off x="0" y="6216650"/>
            <a:ext cx="9144000" cy="520700"/>
          </a:xfrm>
          <a:prstGeom prst="rect">
            <a:avLst/>
          </a:prstGeom>
          <a:ln w="12700">
            <a:miter lim="400000"/>
            <a:headEnd/>
            <a:tailEnd/>
          </a:ln>
        </p:spPr>
      </p:pic>
      <p:sp>
        <p:nvSpPr>
          <p:cNvPr id="28" name="文本"/>
          <p:cNvSpPr txBox="1"/>
          <p:nvPr>
            <p:ph type="body" sz="quarter" idx="13"/>
          </p:nvPr>
        </p:nvSpPr>
        <p:spPr>
          <a:xfrm>
            <a:off x="328260" y="357201"/>
            <a:ext cx="2400708" cy="662941"/>
          </a:xfrm>
          <a:prstGeom prst="rect">
            <a:avLst/>
          </a:prstGeom>
        </p:spPr>
        <p:txBody>
          <a:bodyPr>
            <a:spAutoFit/>
          </a:bodyPr>
          <a:lstStyle/>
          <a:p>
            <a:pPr marL="0" indent="0" algn="ctr">
              <a:spcBef>
                <a:spcPts val="0"/>
              </a:spcBef>
              <a:buSzTx/>
              <a:buFontTx/>
              <a:buNone/>
              <a:defRPr>
                <a:solidFill>
                  <a:srgbClr val="43527E"/>
                </a:solidFill>
                <a:latin typeface="Athelas"/>
                <a:ea typeface="Athelas"/>
                <a:cs typeface="Athelas"/>
                <a:sym typeface="Athelas"/>
              </a:defRPr>
            </a:pPr>
          </a:p>
        </p:txBody>
      </p:sp>
      <p:sp>
        <p:nvSpPr>
          <p:cNvPr id="29" name="幻灯片编号"/>
          <p:cNvSpPr txBox="1"/>
          <p:nvPr>
            <p:ph type="sldNum" sz="quarter" idx="2"/>
          </p:nvPr>
        </p:nvSpPr>
        <p:spPr>
          <a:xfrm>
            <a:off x="8152765" y="6096000"/>
            <a:ext cx="242570" cy="460375"/>
          </a:xfrm>
          <a:prstGeom prst="rect">
            <a:avLst/>
          </a:prstGeom>
        </p:spPr>
        <p:txBody>
          <a:bodyPr anchor="t"/>
          <a:lstStyle>
            <a:lvl1pPr algn="l">
              <a:defRPr sz="1200"/>
            </a:lvl1pPr>
          </a:lstStyle>
          <a:p>
            <a:fld id="{86CB4B4D-7CA3-9044-876B-883B54F8677D}" type="slidenum">
              <a:rPr/>
            </a:fld>
            <a:endParaRPr/>
          </a:p>
        </p:txBody>
      </p:sp>
    </p:spTree>
  </p:cSld>
  <p:clrMapOvr>
    <a:masterClrMapping/>
  </p:clrMapOvr>
  <p:transition spd="med"/>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0">
  <p:cSld name="结尾">
    <p:spTree>
      <p:nvGrpSpPr>
        <p:cNvPr id="1" name=""/>
        <p:cNvGrpSpPr/>
        <p:nvPr/>
      </p:nvGrpSpPr>
      <p:grpSpPr>
        <a:xfrm>
          <a:off x="0" y="0"/>
          <a:ext cx="0" cy="0"/>
          <a:chOff x="0" y="0"/>
          <a:chExt cx="0" cy="0"/>
        </a:xfrm>
      </p:grpSpPr>
      <p:pic>
        <p:nvPicPr>
          <p:cNvPr id="36" name="图像" descr="图像"/>
          <p:cNvPicPr>
            <a:picLocks noChangeAspect="1"/>
          </p:cNvPicPr>
          <p:nvPr/>
        </p:nvPicPr>
        <p:blipFill>
          <a:blip r:embed="rId2"/>
          <a:srcRect b="50000"/>
          <a:stretch>
            <a:fillRect/>
          </a:stretch>
        </p:blipFill>
        <p:spPr>
          <a:xfrm>
            <a:off x="0" y="-9569"/>
            <a:ext cx="9143951" cy="3448138"/>
          </a:xfrm>
          <a:prstGeom prst="rect">
            <a:avLst/>
          </a:prstGeom>
          <a:ln w="12700">
            <a:miter lim="400000"/>
            <a:headEnd/>
            <a:tailEnd/>
          </a:ln>
        </p:spPr>
      </p:pic>
      <p:pic>
        <p:nvPicPr>
          <p:cNvPr id="37" name="图片 6" descr="图片 6"/>
          <p:cNvPicPr>
            <a:picLocks noChangeAspect="1"/>
          </p:cNvPicPr>
          <p:nvPr/>
        </p:nvPicPr>
        <p:blipFill>
          <a:blip r:embed="rId3"/>
          <a:stretch>
            <a:fillRect/>
          </a:stretch>
        </p:blipFill>
        <p:spPr>
          <a:xfrm>
            <a:off x="7261759" y="6371999"/>
            <a:ext cx="1630242" cy="432001"/>
          </a:xfrm>
          <a:prstGeom prst="rect">
            <a:avLst/>
          </a:prstGeom>
          <a:ln w="12700">
            <a:miter lim="400000"/>
            <a:headEnd/>
            <a:tailEnd/>
          </a:ln>
        </p:spPr>
      </p:pic>
      <p:pic>
        <p:nvPicPr>
          <p:cNvPr id="38" name="图像" descr="图像"/>
          <p:cNvPicPr>
            <a:picLocks noChangeAspect="1"/>
          </p:cNvPicPr>
          <p:nvPr/>
        </p:nvPicPr>
        <p:blipFill>
          <a:blip r:embed="rId4"/>
          <a:stretch>
            <a:fillRect/>
          </a:stretch>
        </p:blipFill>
        <p:spPr>
          <a:xfrm>
            <a:off x="0" y="6216650"/>
            <a:ext cx="9144000" cy="520700"/>
          </a:xfrm>
          <a:prstGeom prst="rect">
            <a:avLst/>
          </a:prstGeom>
          <a:ln w="12700">
            <a:miter lim="400000"/>
            <a:headEnd/>
            <a:tailEnd/>
          </a:ln>
        </p:spPr>
      </p:pic>
      <p:sp>
        <p:nvSpPr>
          <p:cNvPr id="39" name="Thanks"/>
          <p:cNvSpPr txBox="1"/>
          <p:nvPr/>
        </p:nvSpPr>
        <p:spPr>
          <a:xfrm>
            <a:off x="1860397" y="3938089"/>
            <a:ext cx="5593071" cy="548641"/>
          </a:xfrm>
          <a:prstGeom prst="rect">
            <a:avLst/>
          </a:prstGeom>
          <a:ln w="12700">
            <a:miter lim="400000"/>
          </a:ln>
        </p:spPr>
        <p:txBody>
          <a:bodyPr lIns="45719" rIns="45719">
            <a:spAutoFit/>
          </a:bodyPr>
          <a:lstStyle>
            <a:lvl1pPr algn="ctr">
              <a:defRPr sz="3200">
                <a:solidFill>
                  <a:srgbClr val="404E78"/>
                </a:solidFill>
                <a:latin typeface="Athelas"/>
                <a:ea typeface="Athelas"/>
                <a:cs typeface="Athelas"/>
                <a:sym typeface="Athelas"/>
              </a:defRPr>
            </a:lvl1pPr>
          </a:lstStyle>
          <a:p>
            <a:r>
              <a:t>Thanks</a:t>
            </a:r>
          </a:p>
        </p:txBody>
      </p:sp>
      <p:sp>
        <p:nvSpPr>
          <p:cNvPr id="40" name="幻灯片编号"/>
          <p:cNvSpPr txBox="1"/>
          <p:nvPr>
            <p:ph type="sldNum" sz="quarter" idx="2"/>
          </p:nvPr>
        </p:nvSpPr>
        <p:spPr>
          <a:xfrm>
            <a:off x="8063230" y="6125210"/>
            <a:ext cx="166370" cy="645160"/>
          </a:xfrm>
          <a:prstGeom prst="rect">
            <a:avLst/>
          </a:prstGeom>
        </p:spPr>
        <p:txBody>
          <a:bodyPr anchor="t"/>
          <a:lstStyle>
            <a:lvl1pPr algn="l">
              <a:defRPr sz="1200"/>
            </a:lvl1pPr>
          </a:lstStyle>
          <a:p>
            <a:fld id="{86CB4B4D-7CA3-9044-876B-883B54F8677D}" type="slidenum">
              <a:rPr/>
            </a:fld>
            <a:endParaRPr/>
          </a:p>
        </p:txBody>
      </p:sp>
    </p:spTree>
  </p:cSld>
  <p:clrMapOvr>
    <a:masterClrMapping/>
  </p:clrMapOvr>
  <p:transition spd="med"/>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0">
  <p:cSld name="节标题">
    <p:spTree>
      <p:nvGrpSpPr>
        <p:cNvPr id="1" name=""/>
        <p:cNvGrpSpPr/>
        <p:nvPr/>
      </p:nvGrpSpPr>
      <p:grpSpPr>
        <a:xfrm>
          <a:off x="0" y="0"/>
          <a:ext cx="0" cy="0"/>
          <a:chOff x="0" y="0"/>
          <a:chExt cx="0" cy="0"/>
        </a:xfrm>
      </p:grpSpPr>
      <p:pic>
        <p:nvPicPr>
          <p:cNvPr id="47" name="图片 10" descr="图片 10"/>
          <p:cNvPicPr>
            <a:picLocks noChangeAspect="1"/>
          </p:cNvPicPr>
          <p:nvPr/>
        </p:nvPicPr>
        <p:blipFill>
          <a:blip r:embed="rId2"/>
          <a:stretch>
            <a:fillRect/>
          </a:stretch>
        </p:blipFill>
        <p:spPr>
          <a:xfrm>
            <a:off x="6240245" y="524519"/>
            <a:ext cx="2898895" cy="334222"/>
          </a:xfrm>
          <a:prstGeom prst="rect">
            <a:avLst/>
          </a:prstGeom>
          <a:ln w="12700">
            <a:miter lim="400000"/>
            <a:headEnd/>
            <a:tailEnd/>
          </a:ln>
        </p:spPr>
      </p:pic>
      <p:sp>
        <p:nvSpPr>
          <p:cNvPr id="48" name="直接连接符 11"/>
          <p:cNvSpPr/>
          <p:nvPr/>
        </p:nvSpPr>
        <p:spPr>
          <a:xfrm flipH="1" flipV="1">
            <a:off x="-1" y="813180"/>
            <a:ext cx="6498002" cy="1"/>
          </a:xfrm>
          <a:prstGeom prst="line">
            <a:avLst/>
          </a:prstGeom>
          <a:ln w="9906">
            <a:solidFill>
              <a:srgbClr val="415898"/>
            </a:solidFill>
          </a:ln>
        </p:spPr>
        <p:txBody>
          <a:bodyPr lIns="45719" rIns="45719"/>
          <a:lstStyle/>
          <a:p/>
        </p:txBody>
      </p:sp>
      <p:pic>
        <p:nvPicPr>
          <p:cNvPr id="49" name="图片 13" descr="图片 13"/>
          <p:cNvPicPr>
            <a:picLocks noChangeAspect="1"/>
          </p:cNvPicPr>
          <p:nvPr/>
        </p:nvPicPr>
        <p:blipFill>
          <a:blip r:embed="rId3"/>
          <a:srcRect r="78974"/>
          <a:stretch>
            <a:fillRect/>
          </a:stretch>
        </p:blipFill>
        <p:spPr>
          <a:xfrm>
            <a:off x="8528843" y="334072"/>
            <a:ext cx="526060" cy="524673"/>
          </a:xfrm>
          <a:prstGeom prst="rect">
            <a:avLst/>
          </a:prstGeom>
          <a:ln w="12700">
            <a:miter lim="400000"/>
            <a:headEnd/>
            <a:tailEnd/>
          </a:ln>
        </p:spPr>
      </p:pic>
      <p:sp>
        <p:nvSpPr>
          <p:cNvPr id="50" name="正文级别 1…"/>
          <p:cNvSpPr txBox="1"/>
          <p:nvPr>
            <p:ph type="body" idx="13" hasCustomPrompt="1"/>
          </p:nvPr>
        </p:nvSpPr>
        <p:spPr>
          <a:xfrm>
            <a:off x="1219360" y="1690687"/>
            <a:ext cx="6705280" cy="4057834"/>
          </a:xfrm>
          <a:prstGeom prst="rect">
            <a:avLst/>
          </a:prstGeom>
        </p:spPr>
        <p:txBody>
          <a:bodyPr>
            <a:normAutofit/>
          </a:bodyPr>
          <a:lstStyle>
            <a:lvl1pPr>
              <a:buClr>
                <a:srgbClr val="6076B4"/>
              </a:buClr>
              <a:buChar char="‣"/>
              <a:defRPr sz="2400">
                <a:latin typeface="Iowan Old Style"/>
                <a:ea typeface="Iowan Old Style"/>
                <a:cs typeface="Iowan Old Style"/>
                <a:sym typeface="Iowan Old Style"/>
              </a:defRPr>
            </a:lvl1pPr>
            <a:lvl2pPr>
              <a:buClr>
                <a:srgbClr val="6076B4"/>
              </a:buClr>
              <a:defRPr sz="2400">
                <a:latin typeface="Iowan Old Style"/>
                <a:ea typeface="Iowan Old Style"/>
                <a:cs typeface="Iowan Old Style"/>
                <a:sym typeface="Iowan Old Style"/>
              </a:defRPr>
            </a:lvl2pPr>
            <a:lvl3pPr>
              <a:buClr>
                <a:srgbClr val="6076B4"/>
              </a:buClr>
              <a:defRPr sz="2400">
                <a:latin typeface="Iowan Old Style"/>
                <a:ea typeface="Iowan Old Style"/>
                <a:cs typeface="Iowan Old Style"/>
                <a:sym typeface="Iowan Old Style"/>
              </a:defRPr>
            </a:lvl3pPr>
            <a:lvl4pPr>
              <a:buClr>
                <a:srgbClr val="6076B4"/>
              </a:buClr>
              <a:defRPr sz="2400">
                <a:latin typeface="Iowan Old Style"/>
                <a:ea typeface="Iowan Old Style"/>
                <a:cs typeface="Iowan Old Style"/>
                <a:sym typeface="Iowan Old Style"/>
              </a:defRPr>
            </a:lvl4pPr>
            <a:lvl5pPr>
              <a:buClr>
                <a:srgbClr val="6076B4"/>
              </a:buClr>
              <a:defRPr sz="2400">
                <a:latin typeface="Iowan Old Style"/>
                <a:ea typeface="Iowan Old Style"/>
                <a:cs typeface="Iowan Old Style"/>
                <a:sym typeface="Iowan Old Style"/>
              </a:defRPr>
            </a:lvl5pPr>
          </a:lstStyle>
          <a:p>
            <a:r>
              <a:t>正文级别 1</a:t>
            </a:r>
          </a:p>
          <a:p>
            <a:pPr lvl="1"/>
            <a:r>
              <a:t>正文级别 2</a:t>
            </a:r>
          </a:p>
          <a:p>
            <a:pPr lvl="2"/>
            <a:r>
              <a:t>正文级别 3</a:t>
            </a:r>
          </a:p>
          <a:p>
            <a:pPr lvl="3"/>
            <a:r>
              <a:t>正文级别 4</a:t>
            </a:r>
          </a:p>
          <a:p>
            <a:pPr lvl="4"/>
            <a:r>
              <a:t>正文级别 5</a:t>
            </a:r>
          </a:p>
        </p:txBody>
      </p:sp>
      <p:sp>
        <p:nvSpPr>
          <p:cNvPr id="51" name="文本"/>
          <p:cNvSpPr txBox="1"/>
          <p:nvPr>
            <p:ph type="body" sz="quarter" idx="14"/>
          </p:nvPr>
        </p:nvSpPr>
        <p:spPr>
          <a:xfrm>
            <a:off x="202398" y="155193"/>
            <a:ext cx="2400708" cy="624841"/>
          </a:xfrm>
          <a:prstGeom prst="rect">
            <a:avLst/>
          </a:prstGeom>
        </p:spPr>
        <p:txBody>
          <a:bodyPr>
            <a:spAutoFit/>
          </a:bodyPr>
          <a:lstStyle/>
          <a:p>
            <a:pPr marL="0" indent="0" algn="ctr">
              <a:spcBef>
                <a:spcPts val="0"/>
              </a:spcBef>
              <a:buSzTx/>
              <a:buFontTx/>
              <a:buNone/>
              <a:defRPr sz="3000">
                <a:solidFill>
                  <a:srgbClr val="465684"/>
                </a:solidFill>
                <a:latin typeface="Athelas"/>
                <a:ea typeface="Athelas"/>
                <a:cs typeface="Athelas"/>
                <a:sym typeface="Athelas"/>
              </a:defRPr>
            </a:pPr>
          </a:p>
        </p:txBody>
      </p:sp>
      <p:sp>
        <p:nvSpPr>
          <p:cNvPr id="52" name="幻灯片编号"/>
          <p:cNvSpPr txBox="1"/>
          <p:nvPr>
            <p:ph type="sldNum" sz="quarter" idx="2"/>
          </p:nvPr>
        </p:nvSpPr>
        <p:spPr>
          <a:xfrm>
            <a:off x="8338820" y="6393180"/>
            <a:ext cx="242570" cy="460375"/>
          </a:xfrm>
          <a:prstGeom prst="rect">
            <a:avLst/>
          </a:prstGeom>
        </p:spPr>
        <p:txBody>
          <a:bodyPr anchor="t"/>
          <a:lstStyle>
            <a:lvl1pPr algn="l">
              <a:defRPr sz="1200"/>
            </a:lvl1pPr>
          </a:lstStyle>
          <a:p>
            <a:fld id="{86CB4B4D-7CA3-9044-876B-883B54F8677D}" type="slidenum">
              <a:rPr/>
            </a:fld>
            <a:endParaRPr/>
          </a:p>
        </p:txBody>
      </p:sp>
    </p:spTree>
  </p:cSld>
  <p:clrMapOvr>
    <a:masterClrMapping/>
  </p:clrMapOvr>
  <p:transition spd="med"/>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0">
  <p:cSld name="两栏内容">
    <p:spTree>
      <p:nvGrpSpPr>
        <p:cNvPr id="1" name=""/>
        <p:cNvGrpSpPr/>
        <p:nvPr/>
      </p:nvGrpSpPr>
      <p:grpSpPr>
        <a:xfrm>
          <a:off x="0" y="0"/>
          <a:ext cx="0" cy="0"/>
          <a:chOff x="0" y="0"/>
          <a:chExt cx="0" cy="0"/>
        </a:xfrm>
      </p:grpSpPr>
      <p:pic>
        <p:nvPicPr>
          <p:cNvPr id="60" name="图片 10" descr="图片 10"/>
          <p:cNvPicPr>
            <a:picLocks noChangeAspect="1"/>
          </p:cNvPicPr>
          <p:nvPr/>
        </p:nvPicPr>
        <p:blipFill>
          <a:blip r:embed="rId2"/>
          <a:stretch>
            <a:fillRect/>
          </a:stretch>
        </p:blipFill>
        <p:spPr>
          <a:xfrm>
            <a:off x="6240245" y="727719"/>
            <a:ext cx="2898895" cy="334222"/>
          </a:xfrm>
          <a:prstGeom prst="rect">
            <a:avLst/>
          </a:prstGeom>
          <a:ln w="12700">
            <a:miter lim="400000"/>
            <a:headEnd/>
            <a:tailEnd/>
          </a:ln>
        </p:spPr>
      </p:pic>
      <p:sp>
        <p:nvSpPr>
          <p:cNvPr id="61" name="直接连接符 11"/>
          <p:cNvSpPr/>
          <p:nvPr/>
        </p:nvSpPr>
        <p:spPr>
          <a:xfrm flipH="1" flipV="1">
            <a:off x="-1" y="1016380"/>
            <a:ext cx="6498002" cy="1"/>
          </a:xfrm>
          <a:prstGeom prst="line">
            <a:avLst/>
          </a:prstGeom>
          <a:ln w="9906">
            <a:solidFill>
              <a:srgbClr val="415898"/>
            </a:solidFill>
          </a:ln>
        </p:spPr>
        <p:txBody>
          <a:bodyPr lIns="45719" rIns="45719"/>
          <a:lstStyle/>
          <a:p/>
        </p:txBody>
      </p:sp>
      <p:pic>
        <p:nvPicPr>
          <p:cNvPr id="62" name="图片 6" descr="图片 6"/>
          <p:cNvPicPr>
            <a:picLocks noChangeAspect="1"/>
          </p:cNvPicPr>
          <p:nvPr/>
        </p:nvPicPr>
        <p:blipFill>
          <a:blip r:embed="rId3"/>
          <a:stretch>
            <a:fillRect/>
          </a:stretch>
        </p:blipFill>
        <p:spPr>
          <a:xfrm>
            <a:off x="-9525" y="6329946"/>
            <a:ext cx="4005508" cy="394704"/>
          </a:xfrm>
          <a:prstGeom prst="rect">
            <a:avLst/>
          </a:prstGeom>
          <a:ln w="12700">
            <a:miter lim="400000"/>
            <a:headEnd/>
            <a:tailEnd/>
          </a:ln>
        </p:spPr>
      </p:pic>
      <p:pic>
        <p:nvPicPr>
          <p:cNvPr id="63" name="图片 13" descr="图片 13"/>
          <p:cNvPicPr>
            <a:picLocks noChangeAspect="1"/>
          </p:cNvPicPr>
          <p:nvPr/>
        </p:nvPicPr>
        <p:blipFill>
          <a:blip r:embed="rId4"/>
          <a:stretch>
            <a:fillRect/>
          </a:stretch>
        </p:blipFill>
        <p:spPr>
          <a:xfrm>
            <a:off x="6987439" y="6329946"/>
            <a:ext cx="1882241" cy="394704"/>
          </a:xfrm>
          <a:prstGeom prst="rect">
            <a:avLst/>
          </a:prstGeom>
          <a:ln w="12700">
            <a:miter lim="400000"/>
            <a:headEnd/>
            <a:tailEnd/>
          </a:ln>
        </p:spPr>
      </p:pic>
      <p:sp>
        <p:nvSpPr>
          <p:cNvPr id="64" name="TextBox 14"/>
          <p:cNvSpPr txBox="1"/>
          <p:nvPr/>
        </p:nvSpPr>
        <p:spPr>
          <a:xfrm>
            <a:off x="1528613" y="6430214"/>
            <a:ext cx="510755" cy="202418"/>
          </a:xfrm>
          <a:prstGeom prst="rect">
            <a:avLst/>
          </a:prstGeom>
          <a:ln w="12700">
            <a:miter lim="400000"/>
          </a:ln>
        </p:spPr>
        <p:txBody>
          <a:bodyPr lIns="45719" rIns="45719">
            <a:spAutoFit/>
          </a:bodyPr>
          <a:lstStyle>
            <a:lvl1pPr>
              <a:defRPr sz="800">
                <a:solidFill>
                  <a:srgbClr val="0F208B"/>
                </a:solidFill>
                <a:latin typeface="Arial" panose="020B0604020202020204"/>
                <a:ea typeface="Arial" panose="020B0604020202020204"/>
                <a:cs typeface="Arial" panose="020B0604020202020204"/>
                <a:sym typeface="Arial" panose="020B0604020202020204"/>
              </a:defRPr>
            </a:lvl1pPr>
          </a:lstStyle>
          <a:p>
            <a:r>
              <a:t>UCAS</a:t>
            </a:r>
          </a:p>
        </p:txBody>
      </p:sp>
      <p:sp>
        <p:nvSpPr>
          <p:cNvPr id="65" name="标题文本"/>
          <p:cNvSpPr txBox="1"/>
          <p:nvPr>
            <p:ph type="title" hasCustomPrompt="1"/>
          </p:nvPr>
        </p:nvSpPr>
        <p:spPr>
          <a:xfrm>
            <a:off x="457200" y="274638"/>
            <a:ext cx="8229600" cy="1143001"/>
          </a:xfrm>
          <a:prstGeom prst="rect">
            <a:avLst/>
          </a:prstGeom>
        </p:spPr>
        <p:txBody>
          <a:bodyPr anchor="t">
            <a:normAutofit/>
          </a:bodyPr>
          <a:lstStyle/>
          <a:p>
            <a:r>
              <a:t>标题文本</a:t>
            </a:r>
          </a:p>
        </p:txBody>
      </p:sp>
      <p:sp>
        <p:nvSpPr>
          <p:cNvPr id="66" name="正文级别 1…"/>
          <p:cNvSpPr txBox="1"/>
          <p:nvPr>
            <p:ph type="body" sz="half" idx="1" hasCustomPrompt="1"/>
          </p:nvPr>
        </p:nvSpPr>
        <p:spPr>
          <a:xfrm>
            <a:off x="457200" y="1600200"/>
            <a:ext cx="4038600" cy="4525963"/>
          </a:xfrm>
          <a:prstGeom prst="rect">
            <a:avLst/>
          </a:prstGeom>
        </p:spPr>
        <p:txBody>
          <a:bodyPr>
            <a:normAutofit/>
          </a:bodyPr>
          <a:lstStyle>
            <a:lvl1pPr>
              <a:spcBef>
                <a:spcPts val="600"/>
              </a:spcBef>
              <a:defRPr sz="2800"/>
            </a:lvl1pPr>
            <a:lvl2pPr marL="790575" indent="-333375">
              <a:spcBef>
                <a:spcPts val="600"/>
              </a:spcBef>
              <a:defRPr sz="2800"/>
            </a:lvl2pPr>
            <a:lvl3pPr marL="1234440" indent="-320040">
              <a:spcBef>
                <a:spcPts val="600"/>
              </a:spcBef>
              <a:defRPr sz="2800"/>
            </a:lvl3pPr>
            <a:lvl4pPr marL="1727200" indent="-355600">
              <a:spcBef>
                <a:spcPts val="600"/>
              </a:spcBef>
              <a:defRPr sz="2800"/>
            </a:lvl4pPr>
            <a:lvl5pPr marL="2184400" indent="-355600">
              <a:spcBef>
                <a:spcPts val="600"/>
              </a:spcBef>
              <a:defRPr sz="2800"/>
            </a:lvl5pPr>
          </a:lstStyle>
          <a:p>
            <a:r>
              <a:t>正文级别 1</a:t>
            </a:r>
          </a:p>
          <a:p>
            <a:pPr lvl="1"/>
            <a:r>
              <a:t>正文级别 2</a:t>
            </a:r>
          </a:p>
          <a:p>
            <a:pPr lvl="2"/>
            <a:r>
              <a:t>正文级别 3</a:t>
            </a:r>
          </a:p>
          <a:p>
            <a:pPr lvl="3"/>
            <a:r>
              <a:t>正文级别 4</a:t>
            </a:r>
          </a:p>
          <a:p>
            <a:pPr lvl="4"/>
            <a:r>
              <a:t>正文级别 5</a:t>
            </a:r>
          </a:p>
        </p:txBody>
      </p:sp>
      <p:sp>
        <p:nvSpPr>
          <p:cNvPr id="67" name="幻灯片编号"/>
          <p:cNvSpPr txBox="1"/>
          <p:nvPr>
            <p:ph type="sldNum" sz="quarter" idx="2"/>
          </p:nvPr>
        </p:nvSpPr>
        <p:spPr>
          <a:xfrm>
            <a:off x="6497955" y="6346190"/>
            <a:ext cx="335866" cy="370840"/>
          </a:xfrm>
          <a:prstGeom prst="rect">
            <a:avLst/>
          </a:prstGeom>
        </p:spPr>
        <p:txBody>
          <a:bodyPr anchor="t"/>
          <a:lstStyle>
            <a:lvl1pPr algn="l">
              <a:defRPr sz="1800"/>
            </a:lvl1pPr>
          </a:lstStyle>
          <a:p>
            <a:fld id="{86CB4B4D-7CA3-9044-876B-883B54F8677D}" type="slidenum">
              <a:rPr/>
            </a:fld>
            <a:endParaRPr/>
          </a:p>
        </p:txBody>
      </p:sp>
    </p:spTree>
  </p:cSld>
  <p:clrMapOvr>
    <a:masterClrMapping/>
  </p:clrMapOvr>
  <p:transition spd="med"/>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0">
  <p:cSld name="比较">
    <p:spTree>
      <p:nvGrpSpPr>
        <p:cNvPr id="1" name=""/>
        <p:cNvGrpSpPr/>
        <p:nvPr/>
      </p:nvGrpSpPr>
      <p:grpSpPr>
        <a:xfrm>
          <a:off x="0" y="0"/>
          <a:ext cx="0" cy="0"/>
          <a:chOff x="0" y="0"/>
          <a:chExt cx="0" cy="0"/>
        </a:xfrm>
      </p:grpSpPr>
      <p:pic>
        <p:nvPicPr>
          <p:cNvPr id="74" name="图片 6" descr="图片 6"/>
          <p:cNvPicPr>
            <a:picLocks noChangeAspect="1"/>
          </p:cNvPicPr>
          <p:nvPr/>
        </p:nvPicPr>
        <p:blipFill>
          <a:blip r:embed="rId2"/>
          <a:stretch>
            <a:fillRect/>
          </a:stretch>
        </p:blipFill>
        <p:spPr>
          <a:xfrm>
            <a:off x="7261759" y="6371999"/>
            <a:ext cx="1630242" cy="432001"/>
          </a:xfrm>
          <a:prstGeom prst="rect">
            <a:avLst/>
          </a:prstGeom>
          <a:ln w="12700">
            <a:miter lim="400000"/>
            <a:headEnd/>
            <a:tailEnd/>
          </a:ln>
        </p:spPr>
      </p:pic>
      <p:pic>
        <p:nvPicPr>
          <p:cNvPr id="75" name="图片 10" descr="图片 10"/>
          <p:cNvPicPr>
            <a:picLocks noChangeAspect="1"/>
          </p:cNvPicPr>
          <p:nvPr/>
        </p:nvPicPr>
        <p:blipFill>
          <a:blip r:embed="rId3"/>
          <a:stretch>
            <a:fillRect/>
          </a:stretch>
        </p:blipFill>
        <p:spPr>
          <a:xfrm>
            <a:off x="6240245" y="727719"/>
            <a:ext cx="2898895" cy="334222"/>
          </a:xfrm>
          <a:prstGeom prst="rect">
            <a:avLst/>
          </a:prstGeom>
          <a:ln w="12700">
            <a:miter lim="400000"/>
            <a:headEnd/>
            <a:tailEnd/>
          </a:ln>
        </p:spPr>
      </p:pic>
      <p:sp>
        <p:nvSpPr>
          <p:cNvPr id="76" name="直接连接符 11"/>
          <p:cNvSpPr/>
          <p:nvPr/>
        </p:nvSpPr>
        <p:spPr>
          <a:xfrm flipH="1" flipV="1">
            <a:off x="-1" y="1016380"/>
            <a:ext cx="6498002" cy="1"/>
          </a:xfrm>
          <a:prstGeom prst="line">
            <a:avLst/>
          </a:prstGeom>
          <a:ln w="9906">
            <a:solidFill>
              <a:srgbClr val="415898"/>
            </a:solidFill>
          </a:ln>
        </p:spPr>
        <p:txBody>
          <a:bodyPr lIns="45719" rIns="45719"/>
          <a:lstStyle/>
          <a:p/>
        </p:txBody>
      </p:sp>
      <p:pic>
        <p:nvPicPr>
          <p:cNvPr id="77" name="图片 6" descr="图片 6"/>
          <p:cNvPicPr>
            <a:picLocks noChangeAspect="1"/>
          </p:cNvPicPr>
          <p:nvPr/>
        </p:nvPicPr>
        <p:blipFill>
          <a:blip r:embed="rId4"/>
          <a:stretch>
            <a:fillRect/>
          </a:stretch>
        </p:blipFill>
        <p:spPr>
          <a:xfrm>
            <a:off x="-9525" y="6329946"/>
            <a:ext cx="4005508" cy="394704"/>
          </a:xfrm>
          <a:prstGeom prst="rect">
            <a:avLst/>
          </a:prstGeom>
          <a:ln w="12700">
            <a:miter lim="400000"/>
            <a:headEnd/>
            <a:tailEnd/>
          </a:ln>
        </p:spPr>
      </p:pic>
      <p:pic>
        <p:nvPicPr>
          <p:cNvPr id="78" name="图片 13" descr="图片 13"/>
          <p:cNvPicPr>
            <a:picLocks noChangeAspect="1"/>
          </p:cNvPicPr>
          <p:nvPr/>
        </p:nvPicPr>
        <p:blipFill>
          <a:blip r:embed="rId5"/>
          <a:stretch>
            <a:fillRect/>
          </a:stretch>
        </p:blipFill>
        <p:spPr>
          <a:xfrm>
            <a:off x="7204609" y="6406146"/>
            <a:ext cx="1882241" cy="394704"/>
          </a:xfrm>
          <a:prstGeom prst="rect">
            <a:avLst/>
          </a:prstGeom>
          <a:ln w="12700">
            <a:miter lim="400000"/>
            <a:headEnd/>
            <a:tailEnd/>
          </a:ln>
        </p:spPr>
      </p:pic>
      <p:sp>
        <p:nvSpPr>
          <p:cNvPr id="79" name="TextBox 14"/>
          <p:cNvSpPr txBox="1"/>
          <p:nvPr/>
        </p:nvSpPr>
        <p:spPr>
          <a:xfrm>
            <a:off x="1528613" y="6430214"/>
            <a:ext cx="510755" cy="202418"/>
          </a:xfrm>
          <a:prstGeom prst="rect">
            <a:avLst/>
          </a:prstGeom>
          <a:ln w="12700">
            <a:miter lim="400000"/>
          </a:ln>
        </p:spPr>
        <p:txBody>
          <a:bodyPr lIns="45719" rIns="45719">
            <a:spAutoFit/>
          </a:bodyPr>
          <a:lstStyle>
            <a:lvl1pPr>
              <a:defRPr sz="800">
                <a:solidFill>
                  <a:srgbClr val="0F208B"/>
                </a:solidFill>
                <a:latin typeface="Arial" panose="020B0604020202020204"/>
                <a:ea typeface="Arial" panose="020B0604020202020204"/>
                <a:cs typeface="Arial" panose="020B0604020202020204"/>
                <a:sym typeface="Arial" panose="020B0604020202020204"/>
              </a:defRPr>
            </a:lvl1pPr>
          </a:lstStyle>
          <a:p>
            <a:r>
              <a:t>UCAS</a:t>
            </a:r>
          </a:p>
        </p:txBody>
      </p:sp>
      <p:sp>
        <p:nvSpPr>
          <p:cNvPr id="80" name="标题文本"/>
          <p:cNvSpPr txBox="1"/>
          <p:nvPr>
            <p:ph type="title" hasCustomPrompt="1"/>
          </p:nvPr>
        </p:nvSpPr>
        <p:spPr>
          <a:xfrm>
            <a:off x="457200" y="274638"/>
            <a:ext cx="8229600" cy="1143001"/>
          </a:xfrm>
          <a:prstGeom prst="rect">
            <a:avLst/>
          </a:prstGeom>
        </p:spPr>
        <p:txBody>
          <a:bodyPr anchor="t">
            <a:normAutofit/>
          </a:bodyPr>
          <a:lstStyle/>
          <a:p>
            <a:r>
              <a:t>标题文本</a:t>
            </a:r>
          </a:p>
        </p:txBody>
      </p:sp>
      <p:sp>
        <p:nvSpPr>
          <p:cNvPr id="81" name="正文级别 1…"/>
          <p:cNvSpPr txBox="1"/>
          <p:nvPr>
            <p:ph type="body" sz="quarter" idx="1" hasCustomPrompt="1"/>
          </p:nvPr>
        </p:nvSpPr>
        <p:spPr>
          <a:xfrm>
            <a:off x="457200" y="1535112"/>
            <a:ext cx="4040188" cy="639763"/>
          </a:xfrm>
          <a:prstGeom prst="rect">
            <a:avLst/>
          </a:prstGeom>
        </p:spPr>
        <p:txBody>
          <a:bodyPr anchor="b">
            <a:normAutofit/>
          </a:bodyPr>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r>
              <a:t>正文级别 1</a:t>
            </a:r>
          </a:p>
          <a:p>
            <a:pPr lvl="1"/>
            <a:r>
              <a:t>正文级别 2</a:t>
            </a:r>
          </a:p>
          <a:p>
            <a:pPr lvl="2"/>
            <a:r>
              <a:t>正文级别 3</a:t>
            </a:r>
          </a:p>
          <a:p>
            <a:pPr lvl="3"/>
            <a:r>
              <a:t>正文级别 4</a:t>
            </a:r>
          </a:p>
          <a:p>
            <a:pPr lvl="4"/>
            <a:r>
              <a:t>正文级别 5</a:t>
            </a:r>
          </a:p>
        </p:txBody>
      </p:sp>
      <p:sp>
        <p:nvSpPr>
          <p:cNvPr id="82" name="文本占位符 4"/>
          <p:cNvSpPr/>
          <p:nvPr>
            <p:ph type="body" sz="quarter" idx="13"/>
          </p:nvPr>
        </p:nvSpPr>
        <p:spPr>
          <a:xfrm>
            <a:off x="4645025" y="1535112"/>
            <a:ext cx="4041775" cy="639763"/>
          </a:xfrm>
          <a:prstGeom prst="rect">
            <a:avLst/>
          </a:prstGeom>
        </p:spPr>
        <p:txBody>
          <a:bodyPr anchor="b">
            <a:normAutofit/>
          </a:bodyPr>
          <a:lstStyle/>
          <a:p>
            <a:pPr marL="0" indent="0">
              <a:spcBef>
                <a:spcPts val="500"/>
              </a:spcBef>
              <a:buSzTx/>
              <a:buFontTx/>
              <a:buNone/>
              <a:defRPr sz="2400" b="1"/>
            </a:pPr>
          </a:p>
        </p:txBody>
      </p:sp>
      <p:sp>
        <p:nvSpPr>
          <p:cNvPr id="83" name="幻灯片编号"/>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0">
  <p:cSld name="仅标题">
    <p:spTree>
      <p:nvGrpSpPr>
        <p:cNvPr id="1" name=""/>
        <p:cNvGrpSpPr/>
        <p:nvPr/>
      </p:nvGrpSpPr>
      <p:grpSpPr>
        <a:xfrm>
          <a:off x="0" y="0"/>
          <a:ext cx="0" cy="0"/>
          <a:chOff x="0" y="0"/>
          <a:chExt cx="0" cy="0"/>
        </a:xfrm>
      </p:grpSpPr>
      <p:pic>
        <p:nvPicPr>
          <p:cNvPr id="91" name="图片 10" descr="图片 10"/>
          <p:cNvPicPr>
            <a:picLocks noChangeAspect="1"/>
          </p:cNvPicPr>
          <p:nvPr/>
        </p:nvPicPr>
        <p:blipFill>
          <a:blip r:embed="rId2"/>
          <a:stretch>
            <a:fillRect/>
          </a:stretch>
        </p:blipFill>
        <p:spPr>
          <a:xfrm>
            <a:off x="6240245" y="727719"/>
            <a:ext cx="2898895" cy="334222"/>
          </a:xfrm>
          <a:prstGeom prst="rect">
            <a:avLst/>
          </a:prstGeom>
          <a:ln w="12700">
            <a:miter lim="400000"/>
            <a:headEnd/>
            <a:tailEnd/>
          </a:ln>
        </p:spPr>
      </p:pic>
      <p:sp>
        <p:nvSpPr>
          <p:cNvPr id="92" name="直接连接符 11"/>
          <p:cNvSpPr/>
          <p:nvPr/>
        </p:nvSpPr>
        <p:spPr>
          <a:xfrm flipH="1" flipV="1">
            <a:off x="-1" y="1016380"/>
            <a:ext cx="6498002" cy="1"/>
          </a:xfrm>
          <a:prstGeom prst="line">
            <a:avLst/>
          </a:prstGeom>
          <a:ln w="9906">
            <a:solidFill>
              <a:srgbClr val="415898"/>
            </a:solidFill>
          </a:ln>
        </p:spPr>
        <p:txBody>
          <a:bodyPr lIns="45719" rIns="45719"/>
          <a:lstStyle/>
          <a:p/>
        </p:txBody>
      </p:sp>
      <p:pic>
        <p:nvPicPr>
          <p:cNvPr id="93" name="图片 6" descr="图片 6"/>
          <p:cNvPicPr>
            <a:picLocks noChangeAspect="1"/>
          </p:cNvPicPr>
          <p:nvPr/>
        </p:nvPicPr>
        <p:blipFill>
          <a:blip r:embed="rId3"/>
          <a:stretch>
            <a:fillRect/>
          </a:stretch>
        </p:blipFill>
        <p:spPr>
          <a:xfrm>
            <a:off x="-9525" y="6329946"/>
            <a:ext cx="4005508" cy="394704"/>
          </a:xfrm>
          <a:prstGeom prst="rect">
            <a:avLst/>
          </a:prstGeom>
          <a:ln w="12700">
            <a:miter lim="400000"/>
            <a:headEnd/>
            <a:tailEnd/>
          </a:ln>
        </p:spPr>
      </p:pic>
      <p:pic>
        <p:nvPicPr>
          <p:cNvPr id="94" name="图片 13" descr="图片 13"/>
          <p:cNvPicPr>
            <a:picLocks noChangeAspect="1"/>
          </p:cNvPicPr>
          <p:nvPr/>
        </p:nvPicPr>
        <p:blipFill>
          <a:blip r:embed="rId4"/>
          <a:stretch>
            <a:fillRect/>
          </a:stretch>
        </p:blipFill>
        <p:spPr>
          <a:xfrm>
            <a:off x="6889014" y="6332486"/>
            <a:ext cx="1882241" cy="394704"/>
          </a:xfrm>
          <a:prstGeom prst="rect">
            <a:avLst/>
          </a:prstGeom>
          <a:ln w="12700">
            <a:miter lim="400000"/>
            <a:headEnd/>
            <a:tailEnd/>
          </a:ln>
        </p:spPr>
      </p:pic>
      <p:sp>
        <p:nvSpPr>
          <p:cNvPr id="95" name="TextBox 14"/>
          <p:cNvSpPr txBox="1"/>
          <p:nvPr/>
        </p:nvSpPr>
        <p:spPr>
          <a:xfrm>
            <a:off x="1528613" y="6430214"/>
            <a:ext cx="510755" cy="202418"/>
          </a:xfrm>
          <a:prstGeom prst="rect">
            <a:avLst/>
          </a:prstGeom>
          <a:ln w="12700">
            <a:miter lim="400000"/>
          </a:ln>
        </p:spPr>
        <p:txBody>
          <a:bodyPr lIns="45719" rIns="45719">
            <a:spAutoFit/>
          </a:bodyPr>
          <a:lstStyle>
            <a:lvl1pPr>
              <a:defRPr sz="800">
                <a:solidFill>
                  <a:srgbClr val="0F208B"/>
                </a:solidFill>
                <a:latin typeface="Arial" panose="020B0604020202020204"/>
                <a:ea typeface="Arial" panose="020B0604020202020204"/>
                <a:cs typeface="Arial" panose="020B0604020202020204"/>
                <a:sym typeface="Arial" panose="020B0604020202020204"/>
              </a:defRPr>
            </a:lvl1pPr>
          </a:lstStyle>
          <a:p>
            <a:r>
              <a:t>UCAS</a:t>
            </a:r>
          </a:p>
        </p:txBody>
      </p:sp>
      <p:sp>
        <p:nvSpPr>
          <p:cNvPr id="96" name="标题文本"/>
          <p:cNvSpPr txBox="1"/>
          <p:nvPr>
            <p:ph type="title" hasCustomPrompt="1"/>
          </p:nvPr>
        </p:nvSpPr>
        <p:spPr>
          <a:xfrm>
            <a:off x="457200" y="274638"/>
            <a:ext cx="8229600" cy="1143001"/>
          </a:xfrm>
          <a:prstGeom prst="rect">
            <a:avLst/>
          </a:prstGeom>
        </p:spPr>
        <p:txBody>
          <a:bodyPr anchor="t">
            <a:normAutofit/>
          </a:bodyPr>
          <a:lstStyle/>
          <a:p>
            <a:r>
              <a:t>标题文本</a:t>
            </a:r>
          </a:p>
        </p:txBody>
      </p:sp>
      <p:sp>
        <p:nvSpPr>
          <p:cNvPr id="97" name="幻灯片编号"/>
          <p:cNvSpPr txBox="1"/>
          <p:nvPr>
            <p:ph type="sldNum" sz="quarter" idx="2"/>
          </p:nvPr>
        </p:nvSpPr>
        <p:spPr>
          <a:xfrm>
            <a:off x="6553200" y="6356350"/>
            <a:ext cx="335866" cy="370840"/>
          </a:xfrm>
          <a:prstGeom prst="rect">
            <a:avLst/>
          </a:prstGeom>
        </p:spPr>
        <p:txBody>
          <a:bodyPr anchor="t"/>
          <a:lstStyle>
            <a:lvl1pPr algn="l">
              <a:defRPr sz="1800"/>
            </a:lvl1pPr>
          </a:lstStyle>
          <a:p>
            <a:fld id="{86CB4B4D-7CA3-9044-876B-883B54F8677D}" type="slidenum">
              <a:rPr/>
            </a:fld>
            <a:endParaRPr/>
          </a:p>
        </p:txBody>
      </p:sp>
    </p:spTree>
  </p:cSld>
  <p:clrMapOvr>
    <a:masterClrMapping/>
  </p:clrMapOvr>
  <p:transition spd="med"/>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0">
  <p:cSld name="空白">
    <p:spTree>
      <p:nvGrpSpPr>
        <p:cNvPr id="1" name=""/>
        <p:cNvGrpSpPr/>
        <p:nvPr/>
      </p:nvGrpSpPr>
      <p:grpSpPr>
        <a:xfrm>
          <a:off x="0" y="0"/>
          <a:ext cx="0" cy="0"/>
          <a:chOff x="0" y="0"/>
          <a:chExt cx="0" cy="0"/>
        </a:xfrm>
      </p:grpSpPr>
      <p:pic>
        <p:nvPicPr>
          <p:cNvPr id="105" name="图片 10" descr="图片 10"/>
          <p:cNvPicPr>
            <a:picLocks noChangeAspect="1"/>
          </p:cNvPicPr>
          <p:nvPr/>
        </p:nvPicPr>
        <p:blipFill>
          <a:blip r:embed="rId2"/>
          <a:stretch>
            <a:fillRect/>
          </a:stretch>
        </p:blipFill>
        <p:spPr>
          <a:xfrm>
            <a:off x="6240245" y="727719"/>
            <a:ext cx="2898895" cy="334222"/>
          </a:xfrm>
          <a:prstGeom prst="rect">
            <a:avLst/>
          </a:prstGeom>
          <a:ln w="12700">
            <a:miter lim="400000"/>
            <a:headEnd/>
            <a:tailEnd/>
          </a:ln>
        </p:spPr>
      </p:pic>
      <p:sp>
        <p:nvSpPr>
          <p:cNvPr id="106" name="直接连接符 11"/>
          <p:cNvSpPr/>
          <p:nvPr/>
        </p:nvSpPr>
        <p:spPr>
          <a:xfrm flipH="1" flipV="1">
            <a:off x="-1" y="1016380"/>
            <a:ext cx="6498002" cy="1"/>
          </a:xfrm>
          <a:prstGeom prst="line">
            <a:avLst/>
          </a:prstGeom>
          <a:ln w="9906">
            <a:solidFill>
              <a:srgbClr val="415898"/>
            </a:solidFill>
          </a:ln>
        </p:spPr>
        <p:txBody>
          <a:bodyPr lIns="45719" rIns="45719"/>
          <a:lstStyle/>
          <a:p/>
        </p:txBody>
      </p:sp>
      <p:pic>
        <p:nvPicPr>
          <p:cNvPr id="107" name="图片 6" descr="图片 6"/>
          <p:cNvPicPr>
            <a:picLocks noChangeAspect="1"/>
          </p:cNvPicPr>
          <p:nvPr/>
        </p:nvPicPr>
        <p:blipFill>
          <a:blip r:embed="rId3"/>
          <a:stretch>
            <a:fillRect/>
          </a:stretch>
        </p:blipFill>
        <p:spPr>
          <a:xfrm>
            <a:off x="-9525" y="6329946"/>
            <a:ext cx="4005508" cy="394704"/>
          </a:xfrm>
          <a:prstGeom prst="rect">
            <a:avLst/>
          </a:prstGeom>
          <a:ln w="12700">
            <a:miter lim="400000"/>
            <a:headEnd/>
            <a:tailEnd/>
          </a:ln>
        </p:spPr>
      </p:pic>
      <p:pic>
        <p:nvPicPr>
          <p:cNvPr id="108" name="图片 13" descr="图片 13"/>
          <p:cNvPicPr>
            <a:picLocks noChangeAspect="1"/>
          </p:cNvPicPr>
          <p:nvPr/>
        </p:nvPicPr>
        <p:blipFill>
          <a:blip r:embed="rId4"/>
          <a:stretch>
            <a:fillRect/>
          </a:stretch>
        </p:blipFill>
        <p:spPr>
          <a:xfrm>
            <a:off x="7056019" y="6329946"/>
            <a:ext cx="1882241" cy="394704"/>
          </a:xfrm>
          <a:prstGeom prst="rect">
            <a:avLst/>
          </a:prstGeom>
          <a:ln w="12700">
            <a:miter lim="400000"/>
            <a:headEnd/>
            <a:tailEnd/>
          </a:ln>
        </p:spPr>
      </p:pic>
      <p:sp>
        <p:nvSpPr>
          <p:cNvPr id="109" name="TextBox 14"/>
          <p:cNvSpPr txBox="1"/>
          <p:nvPr/>
        </p:nvSpPr>
        <p:spPr>
          <a:xfrm>
            <a:off x="1528613" y="6430214"/>
            <a:ext cx="510755" cy="202418"/>
          </a:xfrm>
          <a:prstGeom prst="rect">
            <a:avLst/>
          </a:prstGeom>
          <a:ln w="12700">
            <a:miter lim="400000"/>
          </a:ln>
        </p:spPr>
        <p:txBody>
          <a:bodyPr lIns="45719" rIns="45719">
            <a:spAutoFit/>
          </a:bodyPr>
          <a:lstStyle>
            <a:lvl1pPr>
              <a:defRPr sz="800">
                <a:solidFill>
                  <a:srgbClr val="0F208B"/>
                </a:solidFill>
                <a:latin typeface="Arial" panose="020B0604020202020204"/>
                <a:ea typeface="Arial" panose="020B0604020202020204"/>
                <a:cs typeface="Arial" panose="020B0604020202020204"/>
                <a:sym typeface="Arial" panose="020B0604020202020204"/>
              </a:defRPr>
            </a:lvl1pPr>
          </a:lstStyle>
          <a:p>
            <a:r>
              <a:t>UCAS</a:t>
            </a:r>
          </a:p>
        </p:txBody>
      </p:sp>
      <p:sp>
        <p:nvSpPr>
          <p:cNvPr id="110" name="幻灯片编号"/>
          <p:cNvSpPr txBox="1"/>
          <p:nvPr>
            <p:ph type="sldNum" sz="quarter" idx="2"/>
          </p:nvPr>
        </p:nvSpPr>
        <p:spPr>
          <a:xfrm>
            <a:off x="6553200" y="6356350"/>
            <a:ext cx="335866" cy="370840"/>
          </a:xfrm>
          <a:prstGeom prst="rect">
            <a:avLst/>
          </a:prstGeom>
        </p:spPr>
        <p:txBody>
          <a:bodyPr anchor="t"/>
          <a:lstStyle>
            <a:lvl1pPr algn="l">
              <a:defRPr sz="1800"/>
            </a:lvl1pPr>
          </a:lstStyle>
          <a:p>
            <a:fld id="{86CB4B4D-7CA3-9044-876B-883B54F8677D}" type="slidenum">
              <a:rPr/>
            </a:fld>
            <a:endParaRPr/>
          </a:p>
        </p:txBody>
      </p:sp>
    </p:spTree>
  </p:cSld>
  <p:clrMapOvr>
    <a:masterClrMapping/>
  </p:clrMapOvr>
  <p:transition spd="med"/>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0">
  <p:cSld name="内容与标题">
    <p:spTree>
      <p:nvGrpSpPr>
        <p:cNvPr id="1" name=""/>
        <p:cNvGrpSpPr/>
        <p:nvPr/>
      </p:nvGrpSpPr>
      <p:grpSpPr>
        <a:xfrm>
          <a:off x="0" y="0"/>
          <a:ext cx="0" cy="0"/>
          <a:chOff x="0" y="0"/>
          <a:chExt cx="0" cy="0"/>
        </a:xfrm>
      </p:grpSpPr>
      <p:pic>
        <p:nvPicPr>
          <p:cNvPr id="118" name="图片 10" descr="图片 10"/>
          <p:cNvPicPr>
            <a:picLocks noChangeAspect="1"/>
          </p:cNvPicPr>
          <p:nvPr/>
        </p:nvPicPr>
        <p:blipFill>
          <a:blip r:embed="rId2"/>
          <a:stretch>
            <a:fillRect/>
          </a:stretch>
        </p:blipFill>
        <p:spPr>
          <a:xfrm>
            <a:off x="6240245" y="727719"/>
            <a:ext cx="2898895" cy="334222"/>
          </a:xfrm>
          <a:prstGeom prst="rect">
            <a:avLst/>
          </a:prstGeom>
          <a:ln w="12700">
            <a:miter lim="400000"/>
            <a:headEnd/>
            <a:tailEnd/>
          </a:ln>
        </p:spPr>
      </p:pic>
      <p:sp>
        <p:nvSpPr>
          <p:cNvPr id="119" name="直接连接符 11"/>
          <p:cNvSpPr/>
          <p:nvPr/>
        </p:nvSpPr>
        <p:spPr>
          <a:xfrm flipH="1" flipV="1">
            <a:off x="-1" y="1016380"/>
            <a:ext cx="6498002" cy="1"/>
          </a:xfrm>
          <a:prstGeom prst="line">
            <a:avLst/>
          </a:prstGeom>
          <a:ln w="9906">
            <a:solidFill>
              <a:srgbClr val="415898"/>
            </a:solidFill>
          </a:ln>
        </p:spPr>
        <p:txBody>
          <a:bodyPr lIns="45719" rIns="45719"/>
          <a:lstStyle/>
          <a:p/>
        </p:txBody>
      </p:sp>
      <p:pic>
        <p:nvPicPr>
          <p:cNvPr id="120" name="图片 6" descr="图片 6"/>
          <p:cNvPicPr>
            <a:picLocks noChangeAspect="1"/>
          </p:cNvPicPr>
          <p:nvPr/>
        </p:nvPicPr>
        <p:blipFill>
          <a:blip r:embed="rId3"/>
          <a:stretch>
            <a:fillRect/>
          </a:stretch>
        </p:blipFill>
        <p:spPr>
          <a:xfrm>
            <a:off x="-9525" y="6329946"/>
            <a:ext cx="4005508" cy="394704"/>
          </a:xfrm>
          <a:prstGeom prst="rect">
            <a:avLst/>
          </a:prstGeom>
          <a:ln w="12700">
            <a:miter lim="400000"/>
            <a:headEnd/>
            <a:tailEnd/>
          </a:ln>
        </p:spPr>
      </p:pic>
      <p:pic>
        <p:nvPicPr>
          <p:cNvPr id="121" name="图片 13" descr="图片 13"/>
          <p:cNvPicPr>
            <a:picLocks noChangeAspect="1"/>
          </p:cNvPicPr>
          <p:nvPr/>
        </p:nvPicPr>
        <p:blipFill>
          <a:blip r:embed="rId4"/>
          <a:stretch>
            <a:fillRect/>
          </a:stretch>
        </p:blipFill>
        <p:spPr>
          <a:xfrm>
            <a:off x="6889014" y="6356616"/>
            <a:ext cx="1882241" cy="394704"/>
          </a:xfrm>
          <a:prstGeom prst="rect">
            <a:avLst/>
          </a:prstGeom>
          <a:ln w="12700">
            <a:miter lim="400000"/>
            <a:headEnd/>
            <a:tailEnd/>
          </a:ln>
        </p:spPr>
      </p:pic>
      <p:sp>
        <p:nvSpPr>
          <p:cNvPr id="122" name="TextBox 14"/>
          <p:cNvSpPr txBox="1"/>
          <p:nvPr/>
        </p:nvSpPr>
        <p:spPr>
          <a:xfrm>
            <a:off x="1528613" y="6430214"/>
            <a:ext cx="510755" cy="202418"/>
          </a:xfrm>
          <a:prstGeom prst="rect">
            <a:avLst/>
          </a:prstGeom>
          <a:ln w="12700">
            <a:miter lim="400000"/>
          </a:ln>
        </p:spPr>
        <p:txBody>
          <a:bodyPr lIns="45719" rIns="45719">
            <a:spAutoFit/>
          </a:bodyPr>
          <a:lstStyle>
            <a:lvl1pPr>
              <a:defRPr sz="800">
                <a:solidFill>
                  <a:srgbClr val="0F208B"/>
                </a:solidFill>
                <a:latin typeface="Arial" panose="020B0604020202020204"/>
                <a:ea typeface="Arial" panose="020B0604020202020204"/>
                <a:cs typeface="Arial" panose="020B0604020202020204"/>
                <a:sym typeface="Arial" panose="020B0604020202020204"/>
              </a:defRPr>
            </a:lvl1pPr>
          </a:lstStyle>
          <a:p>
            <a:r>
              <a:t>UCAS</a:t>
            </a:r>
          </a:p>
        </p:txBody>
      </p:sp>
      <p:sp>
        <p:nvSpPr>
          <p:cNvPr id="123" name="标题文本"/>
          <p:cNvSpPr txBox="1"/>
          <p:nvPr>
            <p:ph type="title" hasCustomPrompt="1"/>
          </p:nvPr>
        </p:nvSpPr>
        <p:spPr>
          <a:xfrm>
            <a:off x="457200" y="273050"/>
            <a:ext cx="3008314" cy="1162050"/>
          </a:xfrm>
          <a:prstGeom prst="rect">
            <a:avLst/>
          </a:prstGeom>
        </p:spPr>
        <p:txBody>
          <a:bodyPr anchor="b">
            <a:normAutofit/>
          </a:bodyPr>
          <a:lstStyle>
            <a:lvl1pPr algn="l">
              <a:defRPr sz="2000" b="1"/>
            </a:lvl1pPr>
          </a:lstStyle>
          <a:p>
            <a:r>
              <a:t>标题文本</a:t>
            </a:r>
          </a:p>
        </p:txBody>
      </p:sp>
      <p:sp>
        <p:nvSpPr>
          <p:cNvPr id="124" name="正文级别 1…"/>
          <p:cNvSpPr txBox="1"/>
          <p:nvPr>
            <p:ph type="body" idx="1" hasCustomPrompt="1"/>
          </p:nvPr>
        </p:nvSpPr>
        <p:spPr>
          <a:xfrm>
            <a:off x="2860040" y="1016635"/>
            <a:ext cx="5111750" cy="5853113"/>
          </a:xfrm>
          <a:prstGeom prst="rect">
            <a:avLst/>
          </a:prstGeom>
        </p:spPr>
        <p:txBody>
          <a:bodyPr>
            <a:normAutofit/>
          </a:bodyPr>
          <a:lstStyle/>
          <a:p>
            <a:r>
              <a:t>正文级别 1</a:t>
            </a:r>
          </a:p>
          <a:p>
            <a:pPr lvl="1"/>
            <a:r>
              <a:t>正文级别 2</a:t>
            </a:r>
          </a:p>
          <a:p>
            <a:pPr lvl="2"/>
            <a:r>
              <a:t>正文级别 3</a:t>
            </a:r>
          </a:p>
          <a:p>
            <a:pPr lvl="3"/>
            <a:r>
              <a:t>正文级别 4</a:t>
            </a:r>
          </a:p>
          <a:p>
            <a:pPr lvl="4"/>
            <a:r>
              <a:t>正文级别 5</a:t>
            </a:r>
          </a:p>
        </p:txBody>
      </p:sp>
      <p:sp>
        <p:nvSpPr>
          <p:cNvPr id="125" name="文本占位符 3"/>
          <p:cNvSpPr/>
          <p:nvPr>
            <p:ph type="body" sz="half" idx="13"/>
          </p:nvPr>
        </p:nvSpPr>
        <p:spPr>
          <a:xfrm>
            <a:off x="457199" y="1435100"/>
            <a:ext cx="3008315" cy="4691063"/>
          </a:xfrm>
          <a:prstGeom prst="rect">
            <a:avLst/>
          </a:prstGeom>
        </p:spPr>
        <p:txBody>
          <a:bodyPr>
            <a:normAutofit/>
          </a:bodyPr>
          <a:lstStyle/>
          <a:p>
            <a:pPr marL="0" indent="0">
              <a:spcBef>
                <a:spcPts val="300"/>
              </a:spcBef>
              <a:buSzTx/>
              <a:buFontTx/>
              <a:buNone/>
              <a:defRPr sz="1400"/>
            </a:pPr>
          </a:p>
        </p:txBody>
      </p:sp>
      <p:sp>
        <p:nvSpPr>
          <p:cNvPr id="126" name="幻灯片编号"/>
          <p:cNvSpPr txBox="1"/>
          <p:nvPr>
            <p:ph type="sldNum" sz="quarter" idx="2"/>
          </p:nvPr>
        </p:nvSpPr>
        <p:spPr>
          <a:xfrm>
            <a:off x="6553200" y="6356350"/>
            <a:ext cx="335866" cy="370840"/>
          </a:xfrm>
          <a:prstGeom prst="rect">
            <a:avLst/>
          </a:prstGeom>
        </p:spPr>
        <p:txBody>
          <a:bodyPr anchor="t"/>
          <a:lstStyle>
            <a:lvl1pPr algn="l">
              <a:defRPr sz="1800"/>
            </a:lvl1pPr>
          </a:lstStyle>
          <a:p>
            <a:fld id="{86CB4B4D-7CA3-9044-876B-883B54F8677D}" type="slidenum">
              <a:rPr/>
            </a:fld>
            <a:endParaRPr/>
          </a:p>
        </p:txBody>
      </p:sp>
    </p:spTree>
  </p:cSld>
  <p:clrMapOvr>
    <a:masterClrMapping/>
  </p:clrMapOvr>
  <p:transition spd="med"/>
  <p:hf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8.png"/><Relationship Id="rId14" Type="http://schemas.openxmlformats.org/officeDocument/2006/relationships/image" Target="../media/image7.pn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矩形"/>
          <p:cNvSpPr/>
          <p:nvPr/>
        </p:nvSpPr>
        <p:spPr>
          <a:xfrm>
            <a:off x="-11808" y="0"/>
            <a:ext cx="9155808" cy="4229100"/>
          </a:xfrm>
          <a:prstGeom prst="rect">
            <a:avLst/>
          </a:prstGeom>
          <a:gradFill>
            <a:gsLst>
              <a:gs pos="0">
                <a:srgbClr val="FFFFFF">
                  <a:alpha val="0"/>
                </a:srgbClr>
              </a:gs>
              <a:gs pos="65461">
                <a:srgbClr val="7C88C7">
                  <a:alpha val="0"/>
                </a:srgbClr>
              </a:gs>
              <a:gs pos="86905">
                <a:srgbClr val="326C96">
                  <a:alpha val="60851"/>
                </a:srgbClr>
              </a:gs>
              <a:gs pos="100000">
                <a:srgbClr val="265271">
                  <a:alpha val="60851"/>
                </a:srgbClr>
              </a:gs>
            </a:gsLst>
          </a:gradFill>
          <a:ln w="12700">
            <a:miter lim="400000"/>
          </a:ln>
        </p:spPr>
        <p:txBody>
          <a:bodyPr lIns="45719" rIns="45719" anchor="ctr"/>
          <a:lstStyle/>
          <a:p/>
        </p:txBody>
      </p:sp>
      <p:pic>
        <p:nvPicPr>
          <p:cNvPr id="3" name="图像" descr="图像"/>
          <p:cNvPicPr>
            <a:picLocks noChangeAspect="1"/>
          </p:cNvPicPr>
          <p:nvPr/>
        </p:nvPicPr>
        <p:blipFill>
          <a:blip r:embed="rId14"/>
          <a:stretch>
            <a:fillRect/>
          </a:stretch>
        </p:blipFill>
        <p:spPr>
          <a:xfrm>
            <a:off x="0" y="0"/>
            <a:ext cx="9144000" cy="4229100"/>
          </a:xfrm>
          <a:prstGeom prst="rect">
            <a:avLst/>
          </a:prstGeom>
          <a:ln w="12700">
            <a:miter lim="400000"/>
            <a:headEnd/>
            <a:tailEnd/>
          </a:ln>
          <a:effectLst>
            <a:outerShdw blurRad="165100" dist="136325" dir="5400000" rotWithShape="0">
              <a:srgbClr val="000000">
                <a:alpha val="35531"/>
              </a:srgbClr>
            </a:outerShdw>
          </a:effectLst>
        </p:spPr>
      </p:pic>
      <p:pic>
        <p:nvPicPr>
          <p:cNvPr id="4" name="图像" descr="图像"/>
          <p:cNvPicPr>
            <a:picLocks noChangeAspect="1"/>
          </p:cNvPicPr>
          <p:nvPr/>
        </p:nvPicPr>
        <p:blipFill>
          <a:blip r:embed="rId15"/>
          <a:stretch>
            <a:fillRect/>
          </a:stretch>
        </p:blipFill>
        <p:spPr>
          <a:xfrm>
            <a:off x="260350" y="158750"/>
            <a:ext cx="2476500" cy="520700"/>
          </a:xfrm>
          <a:prstGeom prst="rect">
            <a:avLst/>
          </a:prstGeom>
          <a:ln w="12700">
            <a:miter lim="400000"/>
            <a:headEnd/>
            <a:tailEnd/>
          </a:ln>
        </p:spPr>
      </p:pic>
      <p:sp>
        <p:nvSpPr>
          <p:cNvPr id="5" name="矩形"/>
          <p:cNvSpPr/>
          <p:nvPr/>
        </p:nvSpPr>
        <p:spPr>
          <a:xfrm>
            <a:off x="0" y="1687834"/>
            <a:ext cx="9161661" cy="1533576"/>
          </a:xfrm>
          <a:prstGeom prst="rect">
            <a:avLst/>
          </a:prstGeom>
          <a:solidFill>
            <a:srgbClr val="4797D0">
              <a:alpha val="80000"/>
            </a:srgbClr>
          </a:solidFill>
          <a:ln w="12700">
            <a:miter lim="400000"/>
          </a:ln>
        </p:spPr>
        <p:txBody>
          <a:bodyPr lIns="45719" rIns="45719" anchor="ctr"/>
          <a:lstStyle/>
          <a:p/>
        </p:txBody>
      </p:sp>
      <p:sp>
        <p:nvSpPr>
          <p:cNvPr id="6" name="标题文本"/>
          <p:cNvSpPr txBox="1"/>
          <p:nvPr>
            <p:ph type="title"/>
          </p:nvPr>
        </p:nvSpPr>
        <p:spPr>
          <a:xfrm>
            <a:off x="457200" y="92074"/>
            <a:ext cx="8229600" cy="1508126"/>
          </a:xfrm>
          <a:prstGeom prst="rect">
            <a:avLst/>
          </a:prstGeom>
          <a:ln w="12700">
            <a:miter lim="400000"/>
          </a:ln>
        </p:spPr>
        <p:txBody>
          <a:bodyPr lIns="45719" rIns="45719" anchor="ctr"/>
          <a:lstStyle/>
          <a:p>
            <a:r>
              <a:t>标题文本</a:t>
            </a:r>
          </a:p>
        </p:txBody>
      </p:sp>
      <p:sp>
        <p:nvSpPr>
          <p:cNvPr id="7" name="正文级别 1…"/>
          <p:cNvSpPr txBox="1"/>
          <p:nvPr>
            <p:ph type="body" idx="1"/>
          </p:nvPr>
        </p:nvSpPr>
        <p:spPr>
          <a:xfrm>
            <a:off x="457200" y="1600200"/>
            <a:ext cx="8229600" cy="5257800"/>
          </a:xfrm>
          <a:prstGeom prst="rect">
            <a:avLst/>
          </a:prstGeom>
          <a:ln w="12700">
            <a:miter lim="400000"/>
          </a:ln>
        </p:spPr>
        <p:txBody>
          <a:bodyPr lIns="45719" rIns="45719"/>
          <a:lstStyle/>
          <a:p>
            <a:r>
              <a:t>正文级别 1</a:t>
            </a:r>
          </a:p>
          <a:p>
            <a:pPr lvl="1"/>
            <a:r>
              <a:t>正文级别 2</a:t>
            </a:r>
          </a:p>
          <a:p>
            <a:pPr lvl="2"/>
            <a:r>
              <a:t>正文级别 3</a:t>
            </a:r>
          </a:p>
          <a:p>
            <a:pPr lvl="3"/>
            <a:r>
              <a:t>正文级别 4</a:t>
            </a:r>
          </a:p>
          <a:p>
            <a:pPr lvl="4"/>
            <a:r>
              <a:t>正文级别 5</a:t>
            </a:r>
          </a:p>
        </p:txBody>
      </p:sp>
      <p:sp>
        <p:nvSpPr>
          <p:cNvPr id="8" name="幻灯片编号"/>
          <p:cNvSpPr txBox="1"/>
          <p:nvPr>
            <p:ph type="sldNum" sz="quarter" idx="2"/>
          </p:nvPr>
        </p:nvSpPr>
        <p:spPr>
          <a:xfrm>
            <a:off x="4419600" y="6172200"/>
            <a:ext cx="2133600" cy="368301"/>
          </a:xfrm>
          <a:prstGeom prst="rect">
            <a:avLst/>
          </a:prstGeom>
          <a:ln w="12700">
            <a:miter lim="400000"/>
          </a:ln>
        </p:spPr>
        <p:txBody>
          <a:bodyPr wrap="none" lIns="45719" rIns="45719" anchor="ctr">
            <a:spAutoFit/>
          </a:bodyPr>
          <a:lstStyle>
            <a:lvl1pPr algn="r">
              <a:defRPr sz="1200"/>
            </a:lvl1pPr>
          </a:lstStyle>
          <a:p>
            <a:fld id="{86CB4B4D-7CA3-9044-876B-883B54F8677D}" type="slidenum">
              <a:rPr/>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hf hdr="0" ftr="0" dt="0"/>
  <p:txStyles>
    <p:titleStyle>
      <a:lvl1pPr marL="0" marR="0" indent="0" algn="ctr" defTabSz="914400" rtl="0" latinLnBrk="0">
        <a:lnSpc>
          <a:spcPct val="100000"/>
        </a:lnSpc>
        <a:spcBef>
          <a:spcPts val="0"/>
        </a:spcBef>
        <a:spcAft>
          <a:spcPts val="0"/>
        </a:spcAft>
        <a:buClrTx/>
        <a:buSzTx/>
        <a:buFontTx/>
        <a:buNone/>
        <a:defRPr sz="4400" b="0" i="0" u="none" strike="noStrike" cap="none" spc="0" baseline="0">
          <a:ln>
            <a:noFill/>
          </a:ln>
          <a:solidFill>
            <a:srgbClr val="000000"/>
          </a:solidFill>
          <a:uFillTx/>
          <a:latin typeface="+mn-lt"/>
          <a:ea typeface="+mn-ea"/>
          <a:cs typeface="+mn-cs"/>
          <a:sym typeface="Calibri" panose="020F0502020204030204"/>
        </a:defRPr>
      </a:lvl1pPr>
      <a:lvl2pPr marL="0" marR="0" indent="0" algn="ctr" defTabSz="914400" rtl="0" latinLnBrk="0">
        <a:lnSpc>
          <a:spcPct val="100000"/>
        </a:lnSpc>
        <a:spcBef>
          <a:spcPts val="0"/>
        </a:spcBef>
        <a:spcAft>
          <a:spcPts val="0"/>
        </a:spcAft>
        <a:buClrTx/>
        <a:buSzTx/>
        <a:buFontTx/>
        <a:buNone/>
        <a:defRPr sz="4400" b="0" i="0" u="none" strike="noStrike" cap="none" spc="0" baseline="0">
          <a:ln>
            <a:noFill/>
          </a:ln>
          <a:solidFill>
            <a:srgbClr val="000000"/>
          </a:solidFill>
          <a:uFillTx/>
          <a:latin typeface="+mn-lt"/>
          <a:ea typeface="+mn-ea"/>
          <a:cs typeface="+mn-cs"/>
          <a:sym typeface="Calibri" panose="020F0502020204030204"/>
        </a:defRPr>
      </a:lvl2pPr>
      <a:lvl3pPr marL="0" marR="0" indent="0" algn="ctr" defTabSz="914400" rtl="0" latinLnBrk="0">
        <a:lnSpc>
          <a:spcPct val="100000"/>
        </a:lnSpc>
        <a:spcBef>
          <a:spcPts val="0"/>
        </a:spcBef>
        <a:spcAft>
          <a:spcPts val="0"/>
        </a:spcAft>
        <a:buClrTx/>
        <a:buSzTx/>
        <a:buFontTx/>
        <a:buNone/>
        <a:defRPr sz="4400" b="0" i="0" u="none" strike="noStrike" cap="none" spc="0" baseline="0">
          <a:ln>
            <a:noFill/>
          </a:ln>
          <a:solidFill>
            <a:srgbClr val="000000"/>
          </a:solidFill>
          <a:uFillTx/>
          <a:latin typeface="+mn-lt"/>
          <a:ea typeface="+mn-ea"/>
          <a:cs typeface="+mn-cs"/>
          <a:sym typeface="Calibri" panose="020F0502020204030204"/>
        </a:defRPr>
      </a:lvl3pPr>
      <a:lvl4pPr marL="0" marR="0" indent="0" algn="ctr" defTabSz="914400" rtl="0" latinLnBrk="0">
        <a:lnSpc>
          <a:spcPct val="100000"/>
        </a:lnSpc>
        <a:spcBef>
          <a:spcPts val="0"/>
        </a:spcBef>
        <a:spcAft>
          <a:spcPts val="0"/>
        </a:spcAft>
        <a:buClrTx/>
        <a:buSzTx/>
        <a:buFontTx/>
        <a:buNone/>
        <a:defRPr sz="4400" b="0" i="0" u="none" strike="noStrike" cap="none" spc="0" baseline="0">
          <a:ln>
            <a:noFill/>
          </a:ln>
          <a:solidFill>
            <a:srgbClr val="000000"/>
          </a:solidFill>
          <a:uFillTx/>
          <a:latin typeface="+mn-lt"/>
          <a:ea typeface="+mn-ea"/>
          <a:cs typeface="+mn-cs"/>
          <a:sym typeface="Calibri" panose="020F0502020204030204"/>
        </a:defRPr>
      </a:lvl4pPr>
      <a:lvl5pPr marL="0" marR="0" indent="0" algn="ctr" defTabSz="914400" rtl="0" latinLnBrk="0">
        <a:lnSpc>
          <a:spcPct val="100000"/>
        </a:lnSpc>
        <a:spcBef>
          <a:spcPts val="0"/>
        </a:spcBef>
        <a:spcAft>
          <a:spcPts val="0"/>
        </a:spcAft>
        <a:buClrTx/>
        <a:buSzTx/>
        <a:buFontTx/>
        <a:buNone/>
        <a:defRPr sz="4400" b="0" i="0" u="none" strike="noStrike" cap="none" spc="0" baseline="0">
          <a:ln>
            <a:noFill/>
          </a:ln>
          <a:solidFill>
            <a:srgbClr val="000000"/>
          </a:solidFill>
          <a:uFillTx/>
          <a:latin typeface="+mn-lt"/>
          <a:ea typeface="+mn-ea"/>
          <a:cs typeface="+mn-cs"/>
          <a:sym typeface="Calibri" panose="020F0502020204030204"/>
        </a:defRPr>
      </a:lvl5pPr>
      <a:lvl6pPr marL="0" marR="0" indent="0" algn="ctr" defTabSz="914400" rtl="0" latinLnBrk="0">
        <a:lnSpc>
          <a:spcPct val="100000"/>
        </a:lnSpc>
        <a:spcBef>
          <a:spcPts val="0"/>
        </a:spcBef>
        <a:spcAft>
          <a:spcPts val="0"/>
        </a:spcAft>
        <a:buClrTx/>
        <a:buSzTx/>
        <a:buFontTx/>
        <a:buNone/>
        <a:defRPr sz="4400" b="0" i="0" u="none" strike="noStrike" cap="none" spc="0" baseline="0">
          <a:ln>
            <a:noFill/>
          </a:ln>
          <a:solidFill>
            <a:srgbClr val="000000"/>
          </a:solidFill>
          <a:uFillTx/>
          <a:latin typeface="+mn-lt"/>
          <a:ea typeface="+mn-ea"/>
          <a:cs typeface="+mn-cs"/>
          <a:sym typeface="Calibri" panose="020F0502020204030204"/>
        </a:defRPr>
      </a:lvl6pPr>
      <a:lvl7pPr marL="0" marR="0" indent="0" algn="ctr" defTabSz="914400" rtl="0" latinLnBrk="0">
        <a:lnSpc>
          <a:spcPct val="100000"/>
        </a:lnSpc>
        <a:spcBef>
          <a:spcPts val="0"/>
        </a:spcBef>
        <a:spcAft>
          <a:spcPts val="0"/>
        </a:spcAft>
        <a:buClrTx/>
        <a:buSzTx/>
        <a:buFontTx/>
        <a:buNone/>
        <a:defRPr sz="4400" b="0" i="0" u="none" strike="noStrike" cap="none" spc="0" baseline="0">
          <a:ln>
            <a:noFill/>
          </a:ln>
          <a:solidFill>
            <a:srgbClr val="000000"/>
          </a:solidFill>
          <a:uFillTx/>
          <a:latin typeface="+mn-lt"/>
          <a:ea typeface="+mn-ea"/>
          <a:cs typeface="+mn-cs"/>
          <a:sym typeface="Calibri" panose="020F0502020204030204"/>
        </a:defRPr>
      </a:lvl7pPr>
      <a:lvl8pPr marL="0" marR="0" indent="0" algn="ctr" defTabSz="914400" rtl="0" latinLnBrk="0">
        <a:lnSpc>
          <a:spcPct val="100000"/>
        </a:lnSpc>
        <a:spcBef>
          <a:spcPts val="0"/>
        </a:spcBef>
        <a:spcAft>
          <a:spcPts val="0"/>
        </a:spcAft>
        <a:buClrTx/>
        <a:buSzTx/>
        <a:buFontTx/>
        <a:buNone/>
        <a:defRPr sz="4400" b="0" i="0" u="none" strike="noStrike" cap="none" spc="0" baseline="0">
          <a:ln>
            <a:noFill/>
          </a:ln>
          <a:solidFill>
            <a:srgbClr val="000000"/>
          </a:solidFill>
          <a:uFillTx/>
          <a:latin typeface="+mn-lt"/>
          <a:ea typeface="+mn-ea"/>
          <a:cs typeface="+mn-cs"/>
          <a:sym typeface="Calibri" panose="020F0502020204030204"/>
        </a:defRPr>
      </a:lvl8pPr>
      <a:lvl9pPr marL="0" marR="0" indent="0" algn="ctr" defTabSz="914400" rtl="0" latinLnBrk="0">
        <a:lnSpc>
          <a:spcPct val="100000"/>
        </a:lnSpc>
        <a:spcBef>
          <a:spcPts val="0"/>
        </a:spcBef>
        <a:spcAft>
          <a:spcPts val="0"/>
        </a:spcAft>
        <a:buClrTx/>
        <a:buSzTx/>
        <a:buFontTx/>
        <a:buNone/>
        <a:defRPr sz="4400" b="0" i="0" u="none" strike="noStrike" cap="none" spc="0" baseline="0">
          <a:ln>
            <a:noFill/>
          </a:ln>
          <a:solidFill>
            <a:srgbClr val="000000"/>
          </a:solidFill>
          <a:uFillTx/>
          <a:latin typeface="+mn-lt"/>
          <a:ea typeface="+mn-ea"/>
          <a:cs typeface="+mn-cs"/>
          <a:sym typeface="Calibri" panose="020F0502020204030204"/>
        </a:defRPr>
      </a:lvl9pPr>
    </p:titleStyle>
    <p:bodyStyle>
      <a:lvl1pPr marL="342900" marR="0" indent="-342900" algn="l" defTabSz="914400" rtl="0" latinLnBrk="0">
        <a:lnSpc>
          <a:spcPct val="100000"/>
        </a:lnSpc>
        <a:spcBef>
          <a:spcPts val="700"/>
        </a:spcBef>
        <a:spcAft>
          <a:spcPts val="0"/>
        </a:spcAft>
        <a:buClrTx/>
        <a:buSzPct val="100000"/>
        <a:buFont typeface="Arial" panose="020B0604020202020204"/>
        <a:buChar char="•"/>
        <a:defRPr sz="3200" b="0" i="0" u="none" strike="noStrike" cap="none" spc="0" baseline="0">
          <a:ln>
            <a:noFill/>
          </a:ln>
          <a:solidFill>
            <a:srgbClr val="000000"/>
          </a:solidFill>
          <a:uFillTx/>
          <a:latin typeface="+mn-lt"/>
          <a:ea typeface="+mn-ea"/>
          <a:cs typeface="+mn-cs"/>
          <a:sym typeface="Calibri" panose="020F0502020204030204"/>
        </a:defRPr>
      </a:lvl1pPr>
      <a:lvl2pPr marL="783590" marR="0" indent="-326390" algn="l" defTabSz="914400" rtl="0" latinLnBrk="0">
        <a:lnSpc>
          <a:spcPct val="100000"/>
        </a:lnSpc>
        <a:spcBef>
          <a:spcPts val="700"/>
        </a:spcBef>
        <a:spcAft>
          <a:spcPts val="0"/>
        </a:spcAft>
        <a:buClrTx/>
        <a:buSzPct val="100000"/>
        <a:buFont typeface="Arial" panose="020B0604020202020204"/>
        <a:buChar char="–"/>
        <a:defRPr sz="3200" b="0" i="0" u="none" strike="noStrike" cap="none" spc="0" baseline="0">
          <a:ln>
            <a:noFill/>
          </a:ln>
          <a:solidFill>
            <a:srgbClr val="000000"/>
          </a:solidFill>
          <a:uFillTx/>
          <a:latin typeface="+mn-lt"/>
          <a:ea typeface="+mn-ea"/>
          <a:cs typeface="+mn-cs"/>
          <a:sym typeface="Calibri" panose="020F0502020204030204"/>
        </a:defRPr>
      </a:lvl2pPr>
      <a:lvl3pPr marL="1219200" marR="0" indent="-304800" algn="l" defTabSz="914400" rtl="0" latinLnBrk="0">
        <a:lnSpc>
          <a:spcPct val="100000"/>
        </a:lnSpc>
        <a:spcBef>
          <a:spcPts val="700"/>
        </a:spcBef>
        <a:spcAft>
          <a:spcPts val="0"/>
        </a:spcAft>
        <a:buClrTx/>
        <a:buSzPct val="100000"/>
        <a:buFont typeface="Arial" panose="020B0604020202020204"/>
        <a:buChar char="•"/>
        <a:defRPr sz="3200" b="0" i="0" u="none" strike="noStrike" cap="none" spc="0" baseline="0">
          <a:ln>
            <a:noFill/>
          </a:ln>
          <a:solidFill>
            <a:srgbClr val="000000"/>
          </a:solidFill>
          <a:uFillTx/>
          <a:latin typeface="+mn-lt"/>
          <a:ea typeface="+mn-ea"/>
          <a:cs typeface="+mn-cs"/>
          <a:sym typeface="Calibri" panose="020F0502020204030204"/>
        </a:defRPr>
      </a:lvl3pPr>
      <a:lvl4pPr marL="1737360" marR="0" indent="-365760" algn="l" defTabSz="914400" rtl="0" latinLnBrk="0">
        <a:lnSpc>
          <a:spcPct val="100000"/>
        </a:lnSpc>
        <a:spcBef>
          <a:spcPts val="700"/>
        </a:spcBef>
        <a:spcAft>
          <a:spcPts val="0"/>
        </a:spcAft>
        <a:buClrTx/>
        <a:buSzPct val="100000"/>
        <a:buFont typeface="Arial" panose="020B0604020202020204"/>
        <a:buChar char="–"/>
        <a:defRPr sz="3200" b="0" i="0" u="none" strike="noStrike" cap="none" spc="0" baseline="0">
          <a:ln>
            <a:noFill/>
          </a:ln>
          <a:solidFill>
            <a:srgbClr val="000000"/>
          </a:solidFill>
          <a:uFillTx/>
          <a:latin typeface="+mn-lt"/>
          <a:ea typeface="+mn-ea"/>
          <a:cs typeface="+mn-cs"/>
          <a:sym typeface="Calibri" panose="020F0502020204030204"/>
        </a:defRPr>
      </a:lvl4pPr>
      <a:lvl5pPr marL="2194560" marR="0" indent="-365760" algn="l" defTabSz="914400" rtl="0" latinLnBrk="0">
        <a:lnSpc>
          <a:spcPct val="100000"/>
        </a:lnSpc>
        <a:spcBef>
          <a:spcPts val="700"/>
        </a:spcBef>
        <a:spcAft>
          <a:spcPts val="0"/>
        </a:spcAft>
        <a:buClrTx/>
        <a:buSzPct val="100000"/>
        <a:buFont typeface="Arial" panose="020B0604020202020204"/>
        <a:buChar char="»"/>
        <a:defRPr sz="3200" b="0" i="0" u="none" strike="noStrike" cap="none" spc="0" baseline="0">
          <a:ln>
            <a:noFill/>
          </a:ln>
          <a:solidFill>
            <a:srgbClr val="000000"/>
          </a:solidFill>
          <a:uFillTx/>
          <a:latin typeface="+mn-lt"/>
          <a:ea typeface="+mn-ea"/>
          <a:cs typeface="+mn-cs"/>
          <a:sym typeface="Calibri" panose="020F0502020204030204"/>
        </a:defRPr>
      </a:lvl5pPr>
      <a:lvl6pPr marL="2651760" marR="0" indent="-365760" algn="l" defTabSz="914400" rtl="0" latinLnBrk="0">
        <a:lnSpc>
          <a:spcPct val="100000"/>
        </a:lnSpc>
        <a:spcBef>
          <a:spcPts val="700"/>
        </a:spcBef>
        <a:spcAft>
          <a:spcPts val="0"/>
        </a:spcAft>
        <a:buClrTx/>
        <a:buSzPct val="100000"/>
        <a:buFont typeface="Arial" panose="020B0604020202020204"/>
        <a:buChar char="•"/>
        <a:defRPr sz="3200" b="0" i="0" u="none" strike="noStrike" cap="none" spc="0" baseline="0">
          <a:ln>
            <a:noFill/>
          </a:ln>
          <a:solidFill>
            <a:srgbClr val="000000"/>
          </a:solidFill>
          <a:uFillTx/>
          <a:latin typeface="+mn-lt"/>
          <a:ea typeface="+mn-ea"/>
          <a:cs typeface="+mn-cs"/>
          <a:sym typeface="Calibri" panose="020F0502020204030204"/>
        </a:defRPr>
      </a:lvl6pPr>
      <a:lvl7pPr marL="3108960" marR="0" indent="-365760" algn="l" defTabSz="914400" rtl="0" latinLnBrk="0">
        <a:lnSpc>
          <a:spcPct val="100000"/>
        </a:lnSpc>
        <a:spcBef>
          <a:spcPts val="700"/>
        </a:spcBef>
        <a:spcAft>
          <a:spcPts val="0"/>
        </a:spcAft>
        <a:buClrTx/>
        <a:buSzPct val="100000"/>
        <a:buFont typeface="Arial" panose="020B0604020202020204"/>
        <a:buChar char="•"/>
        <a:defRPr sz="3200" b="0" i="0" u="none" strike="noStrike" cap="none" spc="0" baseline="0">
          <a:ln>
            <a:noFill/>
          </a:ln>
          <a:solidFill>
            <a:srgbClr val="000000"/>
          </a:solidFill>
          <a:uFillTx/>
          <a:latin typeface="+mn-lt"/>
          <a:ea typeface="+mn-ea"/>
          <a:cs typeface="+mn-cs"/>
          <a:sym typeface="Calibri" panose="020F0502020204030204"/>
        </a:defRPr>
      </a:lvl7pPr>
      <a:lvl8pPr marL="3566160" marR="0" indent="-365760" algn="l" defTabSz="914400" rtl="0" latinLnBrk="0">
        <a:lnSpc>
          <a:spcPct val="100000"/>
        </a:lnSpc>
        <a:spcBef>
          <a:spcPts val="700"/>
        </a:spcBef>
        <a:spcAft>
          <a:spcPts val="0"/>
        </a:spcAft>
        <a:buClrTx/>
        <a:buSzPct val="100000"/>
        <a:buFont typeface="Arial" panose="020B0604020202020204"/>
        <a:buChar char="•"/>
        <a:defRPr sz="3200" b="0" i="0" u="none" strike="noStrike" cap="none" spc="0" baseline="0">
          <a:ln>
            <a:noFill/>
          </a:ln>
          <a:solidFill>
            <a:srgbClr val="000000"/>
          </a:solidFill>
          <a:uFillTx/>
          <a:latin typeface="+mn-lt"/>
          <a:ea typeface="+mn-ea"/>
          <a:cs typeface="+mn-cs"/>
          <a:sym typeface="Calibri" panose="020F0502020204030204"/>
        </a:defRPr>
      </a:lvl8pPr>
      <a:lvl9pPr marL="4023360" marR="0" indent="-365760" algn="l" defTabSz="914400" rtl="0" latinLnBrk="0">
        <a:lnSpc>
          <a:spcPct val="100000"/>
        </a:lnSpc>
        <a:spcBef>
          <a:spcPts val="700"/>
        </a:spcBef>
        <a:spcAft>
          <a:spcPts val="0"/>
        </a:spcAft>
        <a:buClrTx/>
        <a:buSzPct val="100000"/>
        <a:buFont typeface="Arial" panose="020B0604020202020204"/>
        <a:buChar char="•"/>
        <a:defRPr sz="3200" b="0" i="0" u="none" strike="noStrike" cap="none" spc="0" baseline="0">
          <a:ln>
            <a:noFill/>
          </a:ln>
          <a:solidFill>
            <a:srgbClr val="000000"/>
          </a:solidFill>
          <a:uFillTx/>
          <a:latin typeface="+mn-lt"/>
          <a:ea typeface="+mn-ea"/>
          <a:cs typeface="+mn-cs"/>
          <a:sym typeface="Calibri" panose="020F0502020204030204"/>
        </a:defRPr>
      </a:lvl9pPr>
    </p:bodyStyle>
    <p:otherStyle>
      <a:lvl1pPr marL="0" marR="0" indent="0" algn="r" defTabSz="914400" rtl="0" latinLnBrk="0">
        <a:lnSpc>
          <a:spcPct val="100000"/>
        </a:lnSpc>
        <a:spcBef>
          <a:spcPts val="0"/>
        </a:spcBef>
        <a:spcAft>
          <a:spcPts val="0"/>
        </a:spcAft>
        <a:buClrTx/>
        <a:buSzTx/>
        <a:buFontTx/>
        <a:buNone/>
        <a:defRPr sz="1200" b="0" i="0" u="none" strike="noStrike" cap="none" spc="0" baseline="0">
          <a:ln>
            <a:noFill/>
          </a:ln>
          <a:solidFill>
            <a:schemeClr val="tx1"/>
          </a:solidFill>
          <a:uFillTx/>
          <a:latin typeface="+mn-lt"/>
          <a:ea typeface="+mn-ea"/>
          <a:cs typeface="+mn-cs"/>
          <a:sym typeface="Calibri" panose="020F0502020204030204"/>
        </a:defRPr>
      </a:lvl1pPr>
      <a:lvl2pPr marL="0" marR="0" indent="457200" algn="r" defTabSz="914400" rtl="0" latinLnBrk="0">
        <a:lnSpc>
          <a:spcPct val="100000"/>
        </a:lnSpc>
        <a:spcBef>
          <a:spcPts val="0"/>
        </a:spcBef>
        <a:spcAft>
          <a:spcPts val="0"/>
        </a:spcAft>
        <a:buClrTx/>
        <a:buSzTx/>
        <a:buFontTx/>
        <a:buNone/>
        <a:defRPr sz="1200" b="0" i="0" u="none" strike="noStrike" cap="none" spc="0" baseline="0">
          <a:ln>
            <a:noFill/>
          </a:ln>
          <a:solidFill>
            <a:schemeClr val="tx1"/>
          </a:solidFill>
          <a:uFillTx/>
          <a:latin typeface="+mn-lt"/>
          <a:ea typeface="+mn-ea"/>
          <a:cs typeface="+mn-cs"/>
          <a:sym typeface="Calibri" panose="020F0502020204030204"/>
        </a:defRPr>
      </a:lvl2pPr>
      <a:lvl3pPr marL="0" marR="0" indent="914400" algn="r" defTabSz="914400" rtl="0" latinLnBrk="0">
        <a:lnSpc>
          <a:spcPct val="100000"/>
        </a:lnSpc>
        <a:spcBef>
          <a:spcPts val="0"/>
        </a:spcBef>
        <a:spcAft>
          <a:spcPts val="0"/>
        </a:spcAft>
        <a:buClrTx/>
        <a:buSzTx/>
        <a:buFontTx/>
        <a:buNone/>
        <a:defRPr sz="1200" b="0" i="0" u="none" strike="noStrike" cap="none" spc="0" baseline="0">
          <a:ln>
            <a:noFill/>
          </a:ln>
          <a:solidFill>
            <a:schemeClr val="tx1"/>
          </a:solidFill>
          <a:uFillTx/>
          <a:latin typeface="+mn-lt"/>
          <a:ea typeface="+mn-ea"/>
          <a:cs typeface="+mn-cs"/>
          <a:sym typeface="Calibri" panose="020F0502020204030204"/>
        </a:defRPr>
      </a:lvl3pPr>
      <a:lvl4pPr marL="0" marR="0" indent="1371600" algn="r" defTabSz="914400" rtl="0" latinLnBrk="0">
        <a:lnSpc>
          <a:spcPct val="100000"/>
        </a:lnSpc>
        <a:spcBef>
          <a:spcPts val="0"/>
        </a:spcBef>
        <a:spcAft>
          <a:spcPts val="0"/>
        </a:spcAft>
        <a:buClrTx/>
        <a:buSzTx/>
        <a:buFontTx/>
        <a:buNone/>
        <a:defRPr sz="1200" b="0" i="0" u="none" strike="noStrike" cap="none" spc="0" baseline="0">
          <a:ln>
            <a:noFill/>
          </a:ln>
          <a:solidFill>
            <a:schemeClr val="tx1"/>
          </a:solidFill>
          <a:uFillTx/>
          <a:latin typeface="+mn-lt"/>
          <a:ea typeface="+mn-ea"/>
          <a:cs typeface="+mn-cs"/>
          <a:sym typeface="Calibri" panose="020F0502020204030204"/>
        </a:defRPr>
      </a:lvl4pPr>
      <a:lvl5pPr marL="0" marR="0" indent="1828800" algn="r" defTabSz="914400" rtl="0" latinLnBrk="0">
        <a:lnSpc>
          <a:spcPct val="100000"/>
        </a:lnSpc>
        <a:spcBef>
          <a:spcPts val="0"/>
        </a:spcBef>
        <a:spcAft>
          <a:spcPts val="0"/>
        </a:spcAft>
        <a:buClrTx/>
        <a:buSzTx/>
        <a:buFontTx/>
        <a:buNone/>
        <a:defRPr sz="1200" b="0" i="0" u="none" strike="noStrike" cap="none" spc="0" baseline="0">
          <a:ln>
            <a:noFill/>
          </a:ln>
          <a:solidFill>
            <a:schemeClr val="tx1"/>
          </a:solidFill>
          <a:uFillTx/>
          <a:latin typeface="+mn-lt"/>
          <a:ea typeface="+mn-ea"/>
          <a:cs typeface="+mn-cs"/>
          <a:sym typeface="Calibri" panose="020F0502020204030204"/>
        </a:defRPr>
      </a:lvl5pPr>
      <a:lvl6pPr marL="0" marR="0" indent="2286000" algn="r" defTabSz="914400" rtl="0" latinLnBrk="0">
        <a:lnSpc>
          <a:spcPct val="100000"/>
        </a:lnSpc>
        <a:spcBef>
          <a:spcPts val="0"/>
        </a:spcBef>
        <a:spcAft>
          <a:spcPts val="0"/>
        </a:spcAft>
        <a:buClrTx/>
        <a:buSzTx/>
        <a:buFontTx/>
        <a:buNone/>
        <a:defRPr sz="1200" b="0" i="0" u="none" strike="noStrike" cap="none" spc="0" baseline="0">
          <a:ln>
            <a:noFill/>
          </a:ln>
          <a:solidFill>
            <a:schemeClr val="tx1"/>
          </a:solidFill>
          <a:uFillTx/>
          <a:latin typeface="+mn-lt"/>
          <a:ea typeface="+mn-ea"/>
          <a:cs typeface="+mn-cs"/>
          <a:sym typeface="Calibri" panose="020F0502020204030204"/>
        </a:defRPr>
      </a:lvl6pPr>
      <a:lvl7pPr marL="0" marR="0" indent="2743200" algn="r" defTabSz="914400" rtl="0" latinLnBrk="0">
        <a:lnSpc>
          <a:spcPct val="100000"/>
        </a:lnSpc>
        <a:spcBef>
          <a:spcPts val="0"/>
        </a:spcBef>
        <a:spcAft>
          <a:spcPts val="0"/>
        </a:spcAft>
        <a:buClrTx/>
        <a:buSzTx/>
        <a:buFontTx/>
        <a:buNone/>
        <a:defRPr sz="1200" b="0" i="0" u="none" strike="noStrike" cap="none" spc="0" baseline="0">
          <a:ln>
            <a:noFill/>
          </a:ln>
          <a:solidFill>
            <a:schemeClr val="tx1"/>
          </a:solidFill>
          <a:uFillTx/>
          <a:latin typeface="+mn-lt"/>
          <a:ea typeface="+mn-ea"/>
          <a:cs typeface="+mn-cs"/>
          <a:sym typeface="Calibri" panose="020F0502020204030204"/>
        </a:defRPr>
      </a:lvl7pPr>
      <a:lvl8pPr marL="0" marR="0" indent="3200400" algn="r" defTabSz="914400" rtl="0" latinLnBrk="0">
        <a:lnSpc>
          <a:spcPct val="100000"/>
        </a:lnSpc>
        <a:spcBef>
          <a:spcPts val="0"/>
        </a:spcBef>
        <a:spcAft>
          <a:spcPts val="0"/>
        </a:spcAft>
        <a:buClrTx/>
        <a:buSzTx/>
        <a:buFontTx/>
        <a:buNone/>
        <a:defRPr sz="1200" b="0" i="0" u="none" strike="noStrike" cap="none" spc="0" baseline="0">
          <a:ln>
            <a:noFill/>
          </a:ln>
          <a:solidFill>
            <a:schemeClr val="tx1"/>
          </a:solidFill>
          <a:uFillTx/>
          <a:latin typeface="+mn-lt"/>
          <a:ea typeface="+mn-ea"/>
          <a:cs typeface="+mn-cs"/>
          <a:sym typeface="Calibri" panose="020F0502020204030204"/>
        </a:defRPr>
      </a:lvl8pPr>
      <a:lvl9pPr marL="0" marR="0" indent="3657600" algn="r" defTabSz="914400" rtl="0" latinLnBrk="0">
        <a:lnSpc>
          <a:spcPct val="100000"/>
        </a:lnSpc>
        <a:spcBef>
          <a:spcPts val="0"/>
        </a:spcBef>
        <a:spcAft>
          <a:spcPts val="0"/>
        </a:spcAft>
        <a:buClrTx/>
        <a:buSzTx/>
        <a:buFontTx/>
        <a:buNone/>
        <a:defRPr sz="1200" b="0" i="0" u="none" strike="noStrike" cap="none" spc="0" baseline="0">
          <a:ln>
            <a:noFill/>
          </a:ln>
          <a:solidFill>
            <a:schemeClr val="tx1"/>
          </a:solidFill>
          <a:uFillTx/>
          <a:latin typeface="+mn-lt"/>
          <a:ea typeface="+mn-ea"/>
          <a:cs typeface="+mn-cs"/>
          <a:sym typeface="Calibri" panose="020F050202020403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image" Target="../media/image27.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4.xml"/><Relationship Id="rId2" Type="http://schemas.openxmlformats.org/officeDocument/2006/relationships/image" Target="../media/image29.png"/><Relationship Id="rId1" Type="http://schemas.openxmlformats.org/officeDocument/2006/relationships/image" Target="../media/image28.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4.xml"/><Relationship Id="rId2" Type="http://schemas.openxmlformats.org/officeDocument/2006/relationships/image" Target="../media/image31.png"/><Relationship Id="rId1" Type="http://schemas.openxmlformats.org/officeDocument/2006/relationships/image" Target="../media/image30.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image" Target="../media/image32.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36.png"/><Relationship Id="rId1" Type="http://schemas.openxmlformats.org/officeDocument/2006/relationships/image" Target="../media/image35.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7.png"/></Relationships>
</file>

<file path=ppt/slides/_rels/slide17.xml.rels><?xml version="1.0" encoding="UTF-8" standalone="yes"?>
<Relationships xmlns="http://schemas.openxmlformats.org/package/2006/relationships"><Relationship Id="rId9" Type="http://schemas.openxmlformats.org/officeDocument/2006/relationships/vmlDrawing" Target="../drawings/vmlDrawing1.vml"/><Relationship Id="rId8" Type="http://schemas.openxmlformats.org/officeDocument/2006/relationships/slideLayout" Target="../slideLayouts/slideLayout4.xml"/><Relationship Id="rId7" Type="http://schemas.openxmlformats.org/officeDocument/2006/relationships/image" Target="../media/image41.wmf"/><Relationship Id="rId6" Type="http://schemas.openxmlformats.org/officeDocument/2006/relationships/oleObject" Target="../embeddings/oleObject3.bin"/><Relationship Id="rId5" Type="http://schemas.openxmlformats.org/officeDocument/2006/relationships/image" Target="../media/image40.wmf"/><Relationship Id="rId4" Type="http://schemas.openxmlformats.org/officeDocument/2006/relationships/oleObject" Target="../embeddings/oleObject2.bin"/><Relationship Id="rId3" Type="http://schemas.openxmlformats.org/officeDocument/2006/relationships/image" Target="../media/image39.png"/><Relationship Id="rId2" Type="http://schemas.openxmlformats.org/officeDocument/2006/relationships/image" Target="../media/image38.wmf"/><Relationship Id="rId10" Type="http://schemas.openxmlformats.org/officeDocument/2006/relationships/notesSlide" Target="../notesSlides/notesSlide10.xml"/><Relationship Id="rId1"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7" Type="http://schemas.openxmlformats.org/officeDocument/2006/relationships/notesSlide" Target="../notesSlides/notesSlide11.xml"/><Relationship Id="rId6" Type="http://schemas.openxmlformats.org/officeDocument/2006/relationships/vmlDrawing" Target="../drawings/vmlDrawing2.vml"/><Relationship Id="rId5" Type="http://schemas.openxmlformats.org/officeDocument/2006/relationships/slideLayout" Target="../slideLayouts/slideLayout4.xml"/><Relationship Id="rId4" Type="http://schemas.openxmlformats.org/officeDocument/2006/relationships/image" Target="../media/image44.png"/><Relationship Id="rId3" Type="http://schemas.openxmlformats.org/officeDocument/2006/relationships/image" Target="../media/image43.wmf"/><Relationship Id="rId2" Type="http://schemas.openxmlformats.org/officeDocument/2006/relationships/oleObject" Target="../embeddings/oleObject4.bin"/><Relationship Id="rId1" Type="http://schemas.openxmlformats.org/officeDocument/2006/relationships/image" Target="../media/image42.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4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47.png"/><Relationship Id="rId1" Type="http://schemas.openxmlformats.org/officeDocument/2006/relationships/image" Target="../media/image46.png"/></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4.xml"/><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image" Target="../media/image48.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image" Target="../media/image5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53.png"/><Relationship Id="rId1" Type="http://schemas.openxmlformats.org/officeDocument/2006/relationships/image" Target="../media/image5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4" Type="http://schemas.openxmlformats.org/officeDocument/2006/relationships/vmlDrawing" Target="../drawings/vmlDrawing3.vml"/><Relationship Id="rId3" Type="http://schemas.openxmlformats.org/officeDocument/2006/relationships/slideLayout" Target="../slideLayouts/slideLayout4.xml"/><Relationship Id="rId2" Type="http://schemas.openxmlformats.org/officeDocument/2006/relationships/image" Target="../media/image54.wmf"/><Relationship Id="rId1" Type="http://schemas.openxmlformats.org/officeDocument/2006/relationships/oleObject" Target="../embeddings/oleObject5.bin"/></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5.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9.pn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4.xml"/><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hyperlink" Target="https://inspirehep.net/record/1326614/files/SAIP2013_Proceedings_MBreed_figure1.png"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image" Target="../media/image12.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4.xml"/><Relationship Id="rId2" Type="http://schemas.openxmlformats.org/officeDocument/2006/relationships/image" Target="../media/image14.jpeg"/><Relationship Id="rId1" Type="http://schemas.openxmlformats.org/officeDocument/2006/relationships/image" Target="../media/image13.png"/></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4.xml"/><Relationship Id="rId4" Type="http://schemas.openxmlformats.org/officeDocument/2006/relationships/image" Target="../media/image18.png"/><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image" Target="../media/image15.pn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4.xml"/><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4.xml"/><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Title"/>
          <p:cNvSpPr txBox="1"/>
          <p:nvPr>
            <p:ph type="body" idx="13"/>
          </p:nvPr>
        </p:nvSpPr>
        <p:spPr>
          <a:xfrm>
            <a:off x="928370" y="1708150"/>
            <a:ext cx="7287141" cy="1445260"/>
          </a:xfrm>
          <a:prstGeom prst="rect">
            <a:avLst/>
          </a:prstGeom>
        </p:spPr>
        <p:txBody>
          <a:bodyPr/>
          <a:lstStyle>
            <a:lvl1pPr marL="0" indent="0" algn="ctr">
              <a:spcBef>
                <a:spcPts val="0"/>
              </a:spcBef>
              <a:buSzTx/>
              <a:buFontTx/>
              <a:buNone/>
              <a:defRPr sz="4400">
                <a:solidFill>
                  <a:srgbClr val="FFFFFF"/>
                </a:solidFill>
              </a:defRPr>
            </a:lvl1pPr>
          </a:lstStyle>
          <a:p>
            <a:r>
              <a:rPr lang="en-US" altLang="zh-CN">
                <a:ea typeface="宋体" panose="02010600030101010101" pitchFamily="2" charset="-122"/>
              </a:rPr>
              <a:t>CXPD</a:t>
            </a:r>
            <a:r>
              <a:rPr lang="zh-CN" altLang="en-US">
                <a:ea typeface="宋体" panose="02010600030101010101" pitchFamily="2" charset="-122"/>
              </a:rPr>
              <a:t>模拟及事例重建</a:t>
            </a:r>
            <a:endParaRPr lang="en-US" altLang="zh-CN">
              <a:ea typeface="宋体" panose="02010600030101010101" pitchFamily="2" charset="-122"/>
            </a:endParaRPr>
          </a:p>
          <a:p>
            <a:endParaRPr lang="en-US" altLang="zh-CN">
              <a:ea typeface="宋体" panose="02010600030101010101" pitchFamily="2" charset="-122"/>
            </a:endParaRPr>
          </a:p>
        </p:txBody>
      </p:sp>
      <p:sp>
        <p:nvSpPr>
          <p:cNvPr id="182" name="Name…"/>
          <p:cNvSpPr txBox="1"/>
          <p:nvPr>
            <p:ph type="body" idx="14"/>
          </p:nvPr>
        </p:nvSpPr>
        <p:spPr>
          <a:xfrm>
            <a:off x="822960" y="4984750"/>
            <a:ext cx="7287141" cy="1430020"/>
          </a:xfrm>
          <a:prstGeom prst="rect">
            <a:avLst/>
          </a:prstGeom>
        </p:spPr>
        <p:txBody>
          <a:bodyPr/>
          <a:lstStyle/>
          <a:p>
            <a:pPr marL="0" indent="0" algn="ctr">
              <a:spcBef>
                <a:spcPts val="0"/>
              </a:spcBef>
              <a:buSzTx/>
              <a:buFontTx/>
              <a:buNone/>
              <a:defRPr sz="2900">
                <a:solidFill>
                  <a:srgbClr val="32537A"/>
                </a:solidFill>
              </a:defRPr>
            </a:pPr>
            <a:r>
              <a:rPr lang="en-US" altLang="zh-CN"/>
              <a:t>          </a:t>
            </a:r>
            <a:r>
              <a:rPr lang="zh-CN"/>
              <a:t>刘倩副教授                   黄雪峰、张金</a:t>
            </a:r>
            <a:endParaRPr lang="zh-CN"/>
          </a:p>
          <a:p>
            <a:pPr marL="0" indent="0" algn="ctr">
              <a:spcBef>
                <a:spcPts val="0"/>
              </a:spcBef>
              <a:buSzTx/>
              <a:buFontTx/>
              <a:buNone/>
              <a:defRPr sz="2900">
                <a:solidFill>
                  <a:srgbClr val="32537A"/>
                </a:solidFill>
              </a:defRPr>
            </a:pPr>
            <a:endParaRPr lang="zh-CN"/>
          </a:p>
          <a:p>
            <a:pPr marL="0" indent="0" algn="ctr">
              <a:spcBef>
                <a:spcPts val="0"/>
              </a:spcBef>
              <a:buSzTx/>
              <a:buFontTx/>
              <a:buNone/>
              <a:defRPr sz="2900">
                <a:solidFill>
                  <a:srgbClr val="32537A"/>
                </a:solidFill>
              </a:defRPr>
            </a:pPr>
            <a:r>
              <a:rPr lang="zh-CN"/>
              <a:t>中国科学院大学               广西大学</a:t>
            </a:r>
            <a:endParaRPr lang="zh-CN"/>
          </a:p>
        </p:txBody>
      </p:sp>
      <p:sp>
        <p:nvSpPr>
          <p:cNvPr id="4" name="灯片编号占位符 3"/>
          <p:cNvSpPr>
            <a:spLocks noGrp="1"/>
          </p:cNvSpPr>
          <p:nvPr>
            <p:ph type="sldNum" sz="quarter" idx="2"/>
          </p:nvPr>
        </p:nvSpPr>
        <p:spPr/>
        <p:txBody>
          <a:bodyPr/>
          <a:p>
            <a:fld id="{86CB4B4D-7CA3-9044-876B-883B54F8677D}" type="slidenum">
              <a:rPr/>
            </a:fld>
            <a:endParaRPr/>
          </a:p>
        </p:txBody>
      </p:sp>
      <p:pic>
        <p:nvPicPr>
          <p:cNvPr id="3" name="图片 2" descr="logo2"/>
          <p:cNvPicPr>
            <a:picLocks noChangeAspect="1"/>
          </p:cNvPicPr>
          <p:nvPr/>
        </p:nvPicPr>
        <p:blipFill>
          <a:blip r:embed="rId1"/>
          <a:stretch>
            <a:fillRect/>
          </a:stretch>
        </p:blipFill>
        <p:spPr>
          <a:xfrm>
            <a:off x="6751955" y="21590"/>
            <a:ext cx="2276475" cy="694690"/>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idx="13"/>
          </p:nvPr>
        </p:nvSpPr>
        <p:spPr>
          <a:xfrm>
            <a:off x="1294774" y="1681260"/>
            <a:ext cx="6705280" cy="4057834"/>
          </a:xfrm>
        </p:spPr>
        <p:txBody>
          <a:bodyPr/>
          <a:lstStyle/>
          <a:p>
            <a:endParaRPr lang="zh-CN" altLang="en-US" dirty="0"/>
          </a:p>
        </p:txBody>
      </p:sp>
      <p:sp>
        <p:nvSpPr>
          <p:cNvPr id="3" name="文本占位符 2"/>
          <p:cNvSpPr>
            <a:spLocks noGrp="1"/>
          </p:cNvSpPr>
          <p:nvPr>
            <p:ph type="body" sz="quarter" idx="14"/>
          </p:nvPr>
        </p:nvSpPr>
        <p:spPr>
          <a:xfrm>
            <a:off x="202397" y="155193"/>
            <a:ext cx="4765529" cy="583565"/>
          </a:xfrm>
        </p:spPr>
        <p:txBody>
          <a:bodyPr/>
          <a:lstStyle/>
          <a:p>
            <a:r>
              <a:rPr lang="zh-CN" altLang="en-US" dirty="0"/>
              <a:t>不同厚度铍窗的</a:t>
            </a:r>
            <a:r>
              <a:rPr lang="zh-CN">
                <a:effectLst/>
                <a:ea typeface="宋体" panose="02010600030101010101" pitchFamily="2" charset="-122"/>
                <a:sym typeface="Calibri" panose="020F0502020204030204"/>
              </a:rPr>
              <a:t>透过率</a:t>
            </a:r>
            <a:endParaRPr lang="zh-CN" altLang="en-US" dirty="0"/>
          </a:p>
        </p:txBody>
      </p:sp>
      <p:sp>
        <p:nvSpPr>
          <p:cNvPr id="4" name="灯片编号占位符 3"/>
          <p:cNvSpPr>
            <a:spLocks noGrp="1"/>
          </p:cNvSpPr>
          <p:nvPr>
            <p:ph type="sldNum" sz="quarter" idx="2"/>
          </p:nvPr>
        </p:nvSpPr>
        <p:spPr/>
        <p:txBody>
          <a:bodyPr/>
          <a:lstStyle/>
          <a:p>
            <a:fld id="{86CB4B4D-7CA3-9044-876B-883B54F8677D}" type="slidenum">
              <a:rPr lang="en-US" altLang="zh-CN" smtClean="0"/>
            </a:fld>
            <a:endParaRPr lang="en-US" altLang="zh-CN"/>
          </a:p>
        </p:txBody>
      </p:sp>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784473"/>
            <a:ext cx="9144000" cy="4422913"/>
          </a:xfrm>
          <a:prstGeom prst="rect">
            <a:avLst/>
          </a:prstGeom>
        </p:spPr>
      </p:pic>
      <p:sp>
        <p:nvSpPr>
          <p:cNvPr id="5" name="文本框 4"/>
          <p:cNvSpPr txBox="1"/>
          <p:nvPr/>
        </p:nvSpPr>
        <p:spPr>
          <a:xfrm>
            <a:off x="438150" y="5207000"/>
            <a:ext cx="8041640" cy="119761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45719" tIns="45719" rIns="45719" bIns="45719" numCol="1" spcCol="38100" rtlCol="0" anchor="t" forceAA="0">
            <a:spAutoFit/>
          </a:bodyPr>
          <a:p>
            <a:pPr marL="0" marR="0" indent="0" algn="l" defTabSz="914400" rtl="0" fontAlgn="auto" latinLnBrk="0" hangingPunct="0">
              <a:lnSpc>
                <a:spcPct val="100000"/>
              </a:lnSpc>
              <a:spcBef>
                <a:spcPts val="0"/>
              </a:spcBef>
              <a:spcAft>
                <a:spcPts val="0"/>
              </a:spcAft>
              <a:buClrTx/>
              <a:buSzTx/>
              <a:buFontTx/>
              <a:buNone/>
            </a:pPr>
            <a:r>
              <a:rPr kumimoji="0" lang="zh-CN" sz="1800" b="0" i="0" u="none" strike="noStrike" cap="none" spc="0" normalizeH="0" baseline="0">
                <a:ln>
                  <a:noFill/>
                </a:ln>
                <a:solidFill>
                  <a:srgbClr val="000000"/>
                </a:solidFill>
                <a:effectLst/>
                <a:uFillTx/>
                <a:latin typeface="+mn-lt"/>
                <a:ea typeface="宋体" panose="02010600030101010101" pitchFamily="2" charset="-122"/>
                <a:cs typeface="+mn-cs"/>
                <a:sym typeface="Calibri" panose="020F0502020204030204"/>
              </a:rPr>
              <a:t>上图</a:t>
            </a:r>
            <a:r>
              <a:rPr kumimoji="0" sz="1800" b="0" i="0" u="none" strike="noStrike" cap="none" spc="0" normalizeH="0" baseline="0">
                <a:ln>
                  <a:noFill/>
                </a:ln>
                <a:solidFill>
                  <a:srgbClr val="000000"/>
                </a:solidFill>
                <a:effectLst/>
                <a:uFillTx/>
                <a:latin typeface="+mn-lt"/>
                <a:ea typeface="宋体" panose="02010600030101010101" pitchFamily="2" charset="-122"/>
                <a:cs typeface="+mn-cs"/>
                <a:sym typeface="Calibri" panose="020F0502020204030204"/>
              </a:rPr>
              <a:t>给出了</a:t>
            </a:r>
            <a:r>
              <a:rPr kumimoji="0" lang="zh-CN" sz="1800" b="0" i="0" u="none" strike="noStrike" cap="none" spc="0" normalizeH="0" baseline="0">
                <a:ln>
                  <a:noFill/>
                </a:ln>
                <a:solidFill>
                  <a:srgbClr val="000000"/>
                </a:solidFill>
                <a:effectLst/>
                <a:uFillTx/>
                <a:latin typeface="+mn-lt"/>
                <a:ea typeface="宋体" panose="02010600030101010101" pitchFamily="2" charset="-122"/>
                <a:cs typeface="+mn-cs"/>
                <a:sym typeface="Calibri" panose="020F0502020204030204"/>
              </a:rPr>
              <a:t>不同</a:t>
            </a:r>
            <a:r>
              <a:rPr lang="zh-CN" altLang="en-US" dirty="0">
                <a:sym typeface="+mn-ea"/>
              </a:rPr>
              <a:t>厚度铍窗</a:t>
            </a:r>
            <a:r>
              <a:rPr kumimoji="0" lang="zh-CN" sz="1800" b="0" i="0" u="none" strike="noStrike" cap="none" spc="0" normalizeH="0" baseline="0">
                <a:ln>
                  <a:noFill/>
                </a:ln>
                <a:solidFill>
                  <a:srgbClr val="000000"/>
                </a:solidFill>
                <a:effectLst/>
                <a:uFillTx/>
                <a:latin typeface="+mn-lt"/>
                <a:ea typeface="宋体" panose="02010600030101010101" pitchFamily="2" charset="-122"/>
                <a:cs typeface="+mn-cs"/>
                <a:sym typeface="Calibri" panose="020F0502020204030204"/>
              </a:rPr>
              <a:t>对应的光子透过率</a:t>
            </a:r>
            <a:r>
              <a:rPr kumimoji="0" sz="1800" b="0" i="0" u="none" strike="noStrike" cap="none" spc="0" normalizeH="0" baseline="0">
                <a:ln>
                  <a:noFill/>
                </a:ln>
                <a:solidFill>
                  <a:srgbClr val="000000"/>
                </a:solidFill>
                <a:effectLst/>
                <a:uFillTx/>
                <a:latin typeface="+mn-lt"/>
                <a:ea typeface="宋体" panose="02010600030101010101" pitchFamily="2" charset="-122"/>
                <a:cs typeface="+mn-cs"/>
                <a:sym typeface="Calibri" panose="020F0502020204030204"/>
              </a:rPr>
              <a:t>。</a:t>
            </a:r>
            <a:endParaRPr kumimoji="0" sz="1800" b="0" i="0" u="none" strike="noStrike" cap="none" spc="0" normalizeH="0" baseline="0">
              <a:ln>
                <a:noFill/>
              </a:ln>
              <a:solidFill>
                <a:srgbClr val="000000"/>
              </a:solidFill>
              <a:effectLst/>
              <a:uFillTx/>
              <a:latin typeface="+mn-lt"/>
              <a:ea typeface="宋体" panose="02010600030101010101" pitchFamily="2" charset="-122"/>
              <a:cs typeface="+mn-cs"/>
              <a:sym typeface="Calibri" panose="020F0502020204030204"/>
            </a:endParaRPr>
          </a:p>
          <a:p>
            <a:pPr marL="0" marR="0" indent="0" algn="l" defTabSz="914400" rtl="0" fontAlgn="auto" latinLnBrk="0" hangingPunct="0">
              <a:lnSpc>
                <a:spcPct val="100000"/>
              </a:lnSpc>
              <a:spcBef>
                <a:spcPts val="0"/>
              </a:spcBef>
              <a:spcAft>
                <a:spcPts val="0"/>
              </a:spcAft>
              <a:buClrTx/>
              <a:buSzTx/>
              <a:buFontTx/>
              <a:buNone/>
            </a:pPr>
            <a:endParaRPr kumimoji="0" sz="1800" b="0" i="0" u="none" strike="noStrike" cap="none" spc="0" normalizeH="0" baseline="0">
              <a:ln>
                <a:noFill/>
              </a:ln>
              <a:solidFill>
                <a:srgbClr val="000000"/>
              </a:solidFill>
              <a:effectLst/>
              <a:uFillTx/>
              <a:latin typeface="+mn-lt"/>
              <a:ea typeface="宋体" panose="02010600030101010101" pitchFamily="2" charset="-122"/>
              <a:cs typeface="+mn-cs"/>
              <a:sym typeface="Calibri" panose="020F0502020204030204"/>
            </a:endParaRPr>
          </a:p>
          <a:p>
            <a:pPr marL="0" marR="0" indent="0" algn="l" defTabSz="914400" rtl="0" fontAlgn="auto" latinLnBrk="0" hangingPunct="0">
              <a:lnSpc>
                <a:spcPct val="100000"/>
              </a:lnSpc>
              <a:spcBef>
                <a:spcPts val="0"/>
              </a:spcBef>
              <a:spcAft>
                <a:spcPts val="0"/>
              </a:spcAft>
              <a:buClrTx/>
              <a:buSzTx/>
              <a:buFontTx/>
              <a:buNone/>
            </a:pPr>
            <a:r>
              <a:rPr kumimoji="0" lang="zh-CN" sz="1800" b="0" i="0" u="none" strike="noStrike" cap="none" spc="0" normalizeH="0" baseline="0">
                <a:ln>
                  <a:noFill/>
                </a:ln>
                <a:solidFill>
                  <a:srgbClr val="000000"/>
                </a:solidFill>
                <a:effectLst/>
                <a:uFillTx/>
                <a:latin typeface="+mn-lt"/>
                <a:ea typeface="宋体" panose="02010600030101010101" pitchFamily="2" charset="-122"/>
                <a:cs typeface="+mn-cs"/>
                <a:sym typeface="Calibri" panose="020F0502020204030204"/>
              </a:rPr>
              <a:t>由于现有条件下</a:t>
            </a:r>
            <a:r>
              <a:rPr kumimoji="0" lang="en-US" altLang="zh-CN" sz="1800" b="0" i="0" u="none" strike="noStrike" cap="none" spc="0" normalizeH="0" baseline="0">
                <a:ln>
                  <a:noFill/>
                </a:ln>
                <a:solidFill>
                  <a:srgbClr val="000000"/>
                </a:solidFill>
                <a:effectLst/>
                <a:uFillTx/>
                <a:latin typeface="+mn-lt"/>
                <a:ea typeface="宋体" panose="02010600030101010101" pitchFamily="2" charset="-122"/>
                <a:cs typeface="+mn-cs"/>
                <a:sym typeface="Calibri" panose="020F0502020204030204"/>
              </a:rPr>
              <a:t>3keV</a:t>
            </a:r>
            <a:r>
              <a:rPr kumimoji="0" lang="zh-CN" altLang="en-US" sz="1800" b="0" i="0" u="none" strike="noStrike" cap="none" spc="0" normalizeH="0" baseline="0">
                <a:ln>
                  <a:noFill/>
                </a:ln>
                <a:solidFill>
                  <a:srgbClr val="000000"/>
                </a:solidFill>
                <a:effectLst/>
                <a:uFillTx/>
                <a:latin typeface="+mn-lt"/>
                <a:ea typeface="宋体" panose="02010600030101010101" pitchFamily="2" charset="-122"/>
                <a:cs typeface="+mn-cs"/>
                <a:sym typeface="Calibri" panose="020F0502020204030204"/>
              </a:rPr>
              <a:t>以下的探测效率过低，所以保证能承受真空压差更为重要。综合考虑，</a:t>
            </a:r>
            <a:r>
              <a:rPr kumimoji="0" lang="zh-CN" sz="1800" b="0" i="0" u="none" strike="noStrike" cap="none" spc="0" normalizeH="0" baseline="0">
                <a:ln>
                  <a:noFill/>
                </a:ln>
                <a:solidFill>
                  <a:srgbClr val="000000"/>
                </a:solidFill>
                <a:effectLst/>
                <a:uFillTx/>
                <a:latin typeface="+mn-lt"/>
                <a:ea typeface="宋体" panose="02010600030101010101" pitchFamily="2" charset="-122"/>
                <a:cs typeface="+mn-cs"/>
                <a:sym typeface="Calibri" panose="020F0502020204030204"/>
              </a:rPr>
              <a:t>我们选用了</a:t>
            </a:r>
            <a:r>
              <a:rPr kumimoji="0" lang="en-US" altLang="zh-CN" sz="1800" b="0" i="0" u="none" strike="noStrike" cap="none" spc="0" normalizeH="0" baseline="0">
                <a:ln>
                  <a:noFill/>
                </a:ln>
                <a:solidFill>
                  <a:srgbClr val="000000"/>
                </a:solidFill>
                <a:effectLst/>
                <a:uFillTx/>
                <a:latin typeface="+mn-lt"/>
                <a:ea typeface="宋体" panose="02010600030101010101" pitchFamily="2" charset="-122"/>
                <a:cs typeface="+mn-cs"/>
                <a:sym typeface="Calibri" panose="020F0502020204030204"/>
              </a:rPr>
              <a:t>100</a:t>
            </a:r>
            <a:r>
              <a:rPr kumimoji="0" lang="en-US" sz="1800" b="0" i="0" u="none" strike="noStrike" cap="none" spc="0" normalizeH="0" baseline="0">
                <a:ln>
                  <a:noFill/>
                </a:ln>
                <a:solidFill>
                  <a:srgbClr val="000000"/>
                </a:solidFill>
                <a:effectLst/>
                <a:uFillTx/>
                <a:latin typeface="宋体" panose="02010600030101010101" pitchFamily="2" charset="-122"/>
                <a:ea typeface="宋体" panose="02010600030101010101" pitchFamily="2" charset="-122"/>
                <a:cs typeface="+mn-cs"/>
                <a:sym typeface="Calibri" panose="020F0502020204030204"/>
              </a:rPr>
              <a:t>µm</a:t>
            </a:r>
            <a:r>
              <a:rPr kumimoji="0" lang="zh-CN" altLang="en-US" sz="1800" b="0" i="0" u="none" strike="noStrike" cap="none" spc="0" normalizeH="0" baseline="0">
                <a:ln>
                  <a:noFill/>
                </a:ln>
                <a:solidFill>
                  <a:srgbClr val="000000"/>
                </a:solidFill>
                <a:effectLst/>
                <a:uFillTx/>
                <a:latin typeface="宋体" panose="02010600030101010101" pitchFamily="2" charset="-122"/>
                <a:ea typeface="宋体" panose="02010600030101010101" pitchFamily="2" charset="-122"/>
                <a:cs typeface="+mn-cs"/>
                <a:sym typeface="Calibri" panose="020F0502020204030204"/>
              </a:rPr>
              <a:t>厚度的铍窗作为接收</a:t>
            </a:r>
            <a:r>
              <a:rPr kumimoji="0" lang="en-US" altLang="zh-CN" sz="1800" b="0" i="0" u="none" strike="noStrike" cap="none" spc="0" normalizeH="0" baseline="0">
                <a:ln>
                  <a:noFill/>
                </a:ln>
                <a:solidFill>
                  <a:srgbClr val="000000"/>
                </a:solidFill>
                <a:effectLst/>
                <a:uFillTx/>
                <a:latin typeface="宋体" panose="02010600030101010101" pitchFamily="2" charset="-122"/>
                <a:ea typeface="宋体" panose="02010600030101010101" pitchFamily="2" charset="-122"/>
                <a:cs typeface="+mn-cs"/>
                <a:sym typeface="Calibri" panose="020F0502020204030204"/>
              </a:rPr>
              <a:t>X</a:t>
            </a:r>
            <a:r>
              <a:rPr kumimoji="0" lang="zh-CN" altLang="en-US" sz="1800" b="0" i="0" u="none" strike="noStrike" cap="none" spc="0" normalizeH="0" baseline="0">
                <a:ln>
                  <a:noFill/>
                </a:ln>
                <a:solidFill>
                  <a:srgbClr val="000000"/>
                </a:solidFill>
                <a:effectLst/>
                <a:uFillTx/>
                <a:latin typeface="宋体" panose="02010600030101010101" pitchFamily="2" charset="-122"/>
                <a:ea typeface="宋体" panose="02010600030101010101" pitchFamily="2" charset="-122"/>
                <a:cs typeface="+mn-cs"/>
                <a:sym typeface="Calibri" panose="020F0502020204030204"/>
              </a:rPr>
              <a:t>射线的窗口。</a:t>
            </a:r>
            <a:endParaRPr kumimoji="0" lang="zh-CN" altLang="en-US" sz="1800" b="0" i="0" u="none" strike="noStrike" cap="none" spc="0" normalizeH="0" baseline="0">
              <a:ln>
                <a:noFill/>
              </a:ln>
              <a:solidFill>
                <a:srgbClr val="000000"/>
              </a:solidFill>
              <a:effectLst/>
              <a:uFillTx/>
              <a:latin typeface="宋体" panose="02010600030101010101" pitchFamily="2" charset="-122"/>
              <a:ea typeface="宋体" panose="02010600030101010101" pitchFamily="2" charset="-122"/>
              <a:cs typeface="+mn-cs"/>
              <a:sym typeface="Calibri" panose="020F0502020204030204"/>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
          <p:cNvSpPr txBox="1"/>
          <p:nvPr>
            <p:ph type="body" idx="14"/>
          </p:nvPr>
        </p:nvSpPr>
        <p:spPr>
          <a:xfrm>
            <a:off x="202398" y="155193"/>
            <a:ext cx="4123824" cy="553085"/>
          </a:xfrm>
          <a:prstGeom prst="rect">
            <a:avLst/>
          </a:prstGeom>
        </p:spPr>
        <p:txBody>
          <a:bodyPr/>
          <a:lstStyle>
            <a:lvl1pPr marL="0" indent="0" algn="ctr">
              <a:spcBef>
                <a:spcPts val="0"/>
              </a:spcBef>
              <a:buSzTx/>
              <a:buFontTx/>
              <a:buNone/>
              <a:defRPr sz="3000">
                <a:solidFill>
                  <a:srgbClr val="465684"/>
                </a:solidFill>
                <a:latin typeface="Athelas"/>
                <a:ea typeface="Athelas"/>
                <a:cs typeface="Athelas"/>
                <a:sym typeface="Athelas"/>
              </a:defRPr>
            </a:lvl1pPr>
          </a:lstStyle>
          <a:p>
            <a:r>
              <a:rPr lang="zh-CN" altLang="en-US">
                <a:ea typeface="宋体" panose="02010600030101010101" pitchFamily="2" charset="-122"/>
                <a:sym typeface="+mn-ea"/>
              </a:rPr>
              <a:t>探测效率模拟</a:t>
            </a:r>
            <a:endParaRPr lang="zh-CN" altLang="en-US">
              <a:ea typeface="宋体" panose="02010600030101010101" pitchFamily="2" charset="-122"/>
              <a:sym typeface="+mn-ea"/>
            </a:endParaRPr>
          </a:p>
        </p:txBody>
      </p:sp>
      <p:sp>
        <p:nvSpPr>
          <p:cNvPr id="2" name="文本框 1"/>
          <p:cNvSpPr txBox="1"/>
          <p:nvPr/>
        </p:nvSpPr>
        <p:spPr>
          <a:xfrm>
            <a:off x="697230" y="4998085"/>
            <a:ext cx="7496175" cy="175196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45719" tIns="45719" rIns="45719" bIns="45719" numCol="1" spcCol="38100" rtlCol="0" anchor="t" forceAA="0" upright="0">
            <a:spAutoFit/>
          </a:bodyPr>
          <a:p>
            <a:pPr marL="0" marR="0" indent="457200" algn="l" defTabSz="914400" rtl="0" eaLnBrk="1">
              <a:lnSpc>
                <a:spcPct val="100000"/>
              </a:lnSpc>
              <a:spcBef>
                <a:spcPts val="0"/>
              </a:spcBef>
              <a:spcAft>
                <a:spcPts val="0"/>
              </a:spcAft>
              <a:buClrTx/>
              <a:buSzTx/>
              <a:buFontTx/>
              <a:buNone/>
            </a:pPr>
            <a:r>
              <a:rPr lang="zh-CN" altLang="en-US">
                <a:ea typeface="宋体" panose="02010600030101010101" pitchFamily="2" charset="-122"/>
                <a:sym typeface="Calibri" panose="020F0502020204030204"/>
              </a:rPr>
              <a:t>确定了探测器的关键参数后，用完全偏振的光子直接向探测器入射得到探测器的能量响应，也就是探测器本身的探测效率。</a:t>
            </a:r>
            <a:endParaRPr lang="zh-CN" altLang="en-US">
              <a:ea typeface="宋体" panose="02010600030101010101" pitchFamily="2" charset="-122"/>
              <a:sym typeface="Calibri" panose="020F0502020204030204"/>
            </a:endParaRPr>
          </a:p>
          <a:p>
            <a:pPr marL="0" marR="0" indent="457200" algn="l" defTabSz="914400" rtl="0" eaLnBrk="1">
              <a:lnSpc>
                <a:spcPct val="100000"/>
              </a:lnSpc>
              <a:spcBef>
                <a:spcPts val="0"/>
              </a:spcBef>
              <a:spcAft>
                <a:spcPts val="0"/>
              </a:spcAft>
              <a:buClrTx/>
              <a:buSzTx/>
              <a:buFontTx/>
              <a:buNone/>
            </a:pPr>
            <a:r>
              <a:rPr kumimoji="0" lang="zh-CN" altLang="en-US" sz="1800" b="0" i="0" u="none" strike="noStrike" cap="none" spc="0" normalizeH="0" baseline="0">
                <a:ln>
                  <a:noFill/>
                </a:ln>
                <a:solidFill>
                  <a:srgbClr val="000000"/>
                </a:solidFill>
                <a:effectLst/>
                <a:uFillTx/>
                <a:latin typeface="+mn-lt"/>
                <a:ea typeface="宋体" panose="02010600030101010101" pitchFamily="2" charset="-122"/>
                <a:cs typeface="+mn-cs"/>
                <a:sym typeface="Calibri" panose="020F0502020204030204"/>
              </a:rPr>
              <a:t>图为我们探测器及其他相关探测器选用的气体成分及对应的探测效率。</a:t>
            </a:r>
            <a:endParaRPr kumimoji="0" lang="zh-CN" altLang="en-US" sz="1800" b="0" i="0" u="none" strike="noStrike" cap="none" spc="0" normalizeH="0" baseline="0">
              <a:ln>
                <a:noFill/>
              </a:ln>
              <a:solidFill>
                <a:srgbClr val="000000"/>
              </a:solidFill>
              <a:effectLst/>
              <a:uFillTx/>
              <a:latin typeface="+mn-lt"/>
              <a:ea typeface="宋体" panose="02010600030101010101" pitchFamily="2" charset="-122"/>
              <a:cs typeface="+mn-cs"/>
              <a:sym typeface="Calibri" panose="020F0502020204030204"/>
            </a:endParaRPr>
          </a:p>
          <a:p>
            <a:pPr marL="0" marR="0" indent="457200" algn="l" defTabSz="914400" rtl="0" eaLnBrk="1">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latin typeface="+mn-lt"/>
              <a:ea typeface="宋体" panose="02010600030101010101" pitchFamily="2" charset="-122"/>
              <a:cs typeface="+mn-cs"/>
              <a:sym typeface="Calibri" panose="020F0502020204030204"/>
            </a:endParaRPr>
          </a:p>
          <a:p>
            <a:pPr marL="0" marR="0" indent="457200" algn="l" defTabSz="914400" rtl="0" eaLnBrk="1">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latin typeface="+mn-lt"/>
              <a:ea typeface="宋体" panose="02010600030101010101" pitchFamily="2" charset="-122"/>
              <a:cs typeface="+mn-cs"/>
              <a:sym typeface="Calibri" panose="020F0502020204030204"/>
            </a:endParaRPr>
          </a:p>
        </p:txBody>
      </p:sp>
      <p:sp>
        <p:nvSpPr>
          <p:cNvPr id="6" name="灯片编号占位符 5"/>
          <p:cNvSpPr>
            <a:spLocks noGrp="1"/>
          </p:cNvSpPr>
          <p:nvPr>
            <p:ph type="sldNum" sz="quarter" idx="2"/>
          </p:nvPr>
        </p:nvSpPr>
        <p:spPr>
          <a:xfrm>
            <a:off x="8338820" y="6393180"/>
            <a:ext cx="347345" cy="275590"/>
          </a:xfrm>
        </p:spPr>
        <p:txBody>
          <a:bodyPr wrap="square"/>
          <a:p>
            <a:fld id="{86CB4B4D-7CA3-9044-876B-883B54F8677D}" type="slidenum">
              <a:rPr/>
            </a:fld>
            <a:endParaRPr/>
          </a:p>
        </p:txBody>
      </p:sp>
      <p:pic>
        <p:nvPicPr>
          <p:cNvPr id="3" name="图片 2"/>
          <p:cNvPicPr>
            <a:picLocks noChangeAspect="1"/>
          </p:cNvPicPr>
          <p:nvPr/>
        </p:nvPicPr>
        <p:blipFill>
          <a:blip r:embed="rId1"/>
          <a:stretch>
            <a:fillRect/>
          </a:stretch>
        </p:blipFill>
        <p:spPr>
          <a:xfrm>
            <a:off x="1181735" y="864870"/>
            <a:ext cx="6527165" cy="3976370"/>
          </a:xfrm>
          <a:prstGeom prst="rect">
            <a:avLst/>
          </a:prstGeom>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
          <p:cNvSpPr txBox="1"/>
          <p:nvPr>
            <p:ph type="body" idx="14"/>
          </p:nvPr>
        </p:nvSpPr>
        <p:spPr>
          <a:xfrm>
            <a:off x="202398" y="155193"/>
            <a:ext cx="4123824" cy="553085"/>
          </a:xfrm>
          <a:prstGeom prst="rect">
            <a:avLst/>
          </a:prstGeom>
        </p:spPr>
        <p:txBody>
          <a:bodyPr/>
          <a:lstStyle>
            <a:lvl1pPr marL="0" indent="0" algn="ctr">
              <a:spcBef>
                <a:spcPts val="0"/>
              </a:spcBef>
              <a:buSzTx/>
              <a:buFontTx/>
              <a:buNone/>
              <a:defRPr sz="3000">
                <a:solidFill>
                  <a:srgbClr val="465684"/>
                </a:solidFill>
                <a:latin typeface="Athelas"/>
                <a:ea typeface="Athelas"/>
                <a:cs typeface="Athelas"/>
                <a:sym typeface="Athelas"/>
              </a:defRPr>
            </a:lvl1pPr>
          </a:lstStyle>
          <a:p>
            <a:r>
              <a:rPr lang="zh-CN" altLang="en-US">
                <a:ea typeface="宋体" panose="02010600030101010101" pitchFamily="2" charset="-122"/>
                <a:sym typeface="+mn-ea"/>
              </a:rPr>
              <a:t>探测效率模拟</a:t>
            </a:r>
            <a:endParaRPr lang="zh-CN" altLang="en-US">
              <a:ea typeface="宋体" panose="02010600030101010101" pitchFamily="2" charset="-122"/>
              <a:sym typeface="+mn-ea"/>
            </a:endParaRPr>
          </a:p>
        </p:txBody>
      </p:sp>
      <p:sp>
        <p:nvSpPr>
          <p:cNvPr id="2" name="文本框 1"/>
          <p:cNvSpPr txBox="1"/>
          <p:nvPr/>
        </p:nvSpPr>
        <p:spPr>
          <a:xfrm>
            <a:off x="529590" y="5136515"/>
            <a:ext cx="7496175" cy="119761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45719" tIns="45719" rIns="45719" bIns="45719" numCol="1" spcCol="38100" rtlCol="0" anchor="t" forceAA="0" upright="0">
            <a:spAutoFit/>
          </a:bodyPr>
          <a:p>
            <a:pPr marL="0" marR="0" indent="457200" algn="l" defTabSz="914400" rtl="0" eaLnBrk="1">
              <a:lnSpc>
                <a:spcPct val="100000"/>
              </a:lnSpc>
              <a:spcBef>
                <a:spcPts val="0"/>
              </a:spcBef>
              <a:spcAft>
                <a:spcPts val="0"/>
              </a:spcAft>
              <a:buClrTx/>
              <a:buSzTx/>
              <a:buFontTx/>
              <a:buNone/>
            </a:pPr>
            <a:r>
              <a:rPr lang="zh-CN" altLang="en-US">
                <a:sym typeface="+mn-ea"/>
              </a:rPr>
              <a:t>径迹的长度在</a:t>
            </a:r>
            <a:r>
              <a:rPr lang="en-US" altLang="zh-CN">
                <a:sym typeface="+mn-ea"/>
              </a:rPr>
              <a:t>mm</a:t>
            </a:r>
            <a:r>
              <a:rPr lang="zh-CN" altLang="en-US">
                <a:sym typeface="+mn-ea"/>
              </a:rPr>
              <a:t>的量级</a:t>
            </a:r>
            <a:r>
              <a:rPr lang="zh-CN" altLang="en-US">
                <a:ea typeface="宋体" panose="02010600030101010101" pitchFamily="2" charset="-122"/>
                <a:sym typeface="+mn-ea"/>
              </a:rPr>
              <a:t>。我们最终选用的气体是在保证探测效率较高的同时，让径迹也尽量长。这样才可能探测一些弱的</a:t>
            </a:r>
            <a:r>
              <a:rPr lang="en-US" altLang="zh-CN">
                <a:ea typeface="宋体" panose="02010600030101010101" pitchFamily="2" charset="-122"/>
                <a:sym typeface="+mn-ea"/>
              </a:rPr>
              <a:t>X</a:t>
            </a:r>
            <a:r>
              <a:rPr lang="zh-CN" altLang="en-US">
                <a:ea typeface="宋体" panose="02010600030101010101" pitchFamily="2" charset="-122"/>
                <a:sym typeface="+mn-ea"/>
              </a:rPr>
              <a:t>射线源。</a:t>
            </a:r>
            <a:endParaRPr kumimoji="0" lang="zh-CN" altLang="en-US" sz="1800" b="0" i="0" u="none" strike="noStrike" cap="none" spc="0" normalizeH="0" baseline="0">
              <a:ln>
                <a:noFill/>
              </a:ln>
              <a:solidFill>
                <a:srgbClr val="000000"/>
              </a:solidFill>
              <a:effectLst/>
              <a:uFillTx/>
              <a:latin typeface="+mn-lt"/>
              <a:ea typeface="宋体" panose="02010600030101010101" pitchFamily="2" charset="-122"/>
              <a:cs typeface="+mn-cs"/>
              <a:sym typeface="Calibri" panose="020F0502020204030204"/>
            </a:endParaRPr>
          </a:p>
          <a:p>
            <a:pPr marL="0" marR="0" indent="457200" algn="l" defTabSz="914400" rtl="0" eaLnBrk="1">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latin typeface="+mn-lt"/>
              <a:ea typeface="宋体" panose="02010600030101010101" pitchFamily="2" charset="-122"/>
              <a:cs typeface="+mn-cs"/>
              <a:sym typeface="Calibri" panose="020F0502020204030204"/>
            </a:endParaRPr>
          </a:p>
          <a:p>
            <a:pPr marL="0" marR="0" indent="457200" algn="l" defTabSz="914400" rtl="0" eaLnBrk="1">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latin typeface="+mn-lt"/>
              <a:ea typeface="宋体" panose="02010600030101010101" pitchFamily="2" charset="-122"/>
              <a:cs typeface="+mn-cs"/>
              <a:sym typeface="Calibri" panose="020F0502020204030204"/>
            </a:endParaRPr>
          </a:p>
        </p:txBody>
      </p:sp>
      <p:sp>
        <p:nvSpPr>
          <p:cNvPr id="6" name="灯片编号占位符 5"/>
          <p:cNvSpPr>
            <a:spLocks noGrp="1"/>
          </p:cNvSpPr>
          <p:nvPr>
            <p:ph type="sldNum" sz="quarter" idx="2"/>
          </p:nvPr>
        </p:nvSpPr>
        <p:spPr>
          <a:xfrm>
            <a:off x="8338820" y="6393180"/>
            <a:ext cx="323850" cy="275590"/>
          </a:xfrm>
        </p:spPr>
        <p:txBody>
          <a:bodyPr wrap="square"/>
          <a:p>
            <a:fld id="{86CB4B4D-7CA3-9044-876B-883B54F8677D}" type="slidenum">
              <a:rPr/>
            </a:fld>
            <a:endParaRPr/>
          </a:p>
        </p:txBody>
      </p:sp>
      <p:pic>
        <p:nvPicPr>
          <p:cNvPr id="3" name="图片 2" descr="track length"/>
          <p:cNvPicPr>
            <a:picLocks noChangeAspect="1"/>
          </p:cNvPicPr>
          <p:nvPr/>
        </p:nvPicPr>
        <p:blipFill>
          <a:blip r:embed="rId1"/>
          <a:stretch>
            <a:fillRect/>
          </a:stretch>
        </p:blipFill>
        <p:spPr>
          <a:xfrm>
            <a:off x="5222240" y="1698625"/>
            <a:ext cx="3616325" cy="2472055"/>
          </a:xfrm>
          <a:prstGeom prst="rect">
            <a:avLst/>
          </a:prstGeom>
        </p:spPr>
      </p:pic>
      <p:sp>
        <p:nvSpPr>
          <p:cNvPr id="4" name="文本框 3"/>
          <p:cNvSpPr txBox="1"/>
          <p:nvPr/>
        </p:nvSpPr>
        <p:spPr>
          <a:xfrm>
            <a:off x="7488555" y="3114675"/>
            <a:ext cx="850265" cy="36703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45719" tIns="45719" rIns="45719" bIns="45719"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000000"/>
                </a:solidFill>
                <a:effectLst/>
                <a:uFillTx/>
                <a:latin typeface="+mn-lt"/>
                <a:ea typeface="+mn-ea"/>
                <a:cs typeface="+mn-cs"/>
                <a:sym typeface="Calibri" panose="020F0502020204030204"/>
              </a:rPr>
              <a:t>13keV</a:t>
            </a:r>
            <a:endParaRPr kumimoji="0" lang="en-US" altLang="zh-CN" sz="1800" b="0" i="0" u="none" strike="noStrike" cap="none" spc="0" normalizeH="0" baseline="0">
              <a:ln>
                <a:noFill/>
              </a:ln>
              <a:solidFill>
                <a:srgbClr val="000000"/>
              </a:solidFill>
              <a:effectLst/>
              <a:uFillTx/>
              <a:latin typeface="+mn-lt"/>
              <a:ea typeface="+mn-ea"/>
              <a:cs typeface="+mn-cs"/>
              <a:sym typeface="Calibri" panose="020F0502020204030204"/>
            </a:endParaRPr>
          </a:p>
        </p:txBody>
      </p:sp>
      <p:pic>
        <p:nvPicPr>
          <p:cNvPr id="5" name="图片 4"/>
          <p:cNvPicPr>
            <a:picLocks noChangeAspect="1"/>
          </p:cNvPicPr>
          <p:nvPr/>
        </p:nvPicPr>
        <p:blipFill>
          <a:blip r:embed="rId2"/>
          <a:stretch>
            <a:fillRect/>
          </a:stretch>
        </p:blipFill>
        <p:spPr>
          <a:xfrm>
            <a:off x="335280" y="841375"/>
            <a:ext cx="4886960" cy="3943985"/>
          </a:xfrm>
          <a:prstGeom prst="rect">
            <a:avLst/>
          </a:prstGeom>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
          <p:cNvSpPr txBox="1"/>
          <p:nvPr>
            <p:ph type="body" idx="14"/>
          </p:nvPr>
        </p:nvSpPr>
        <p:spPr>
          <a:xfrm>
            <a:off x="202565" y="154940"/>
            <a:ext cx="5127625" cy="553085"/>
          </a:xfrm>
          <a:prstGeom prst="rect">
            <a:avLst/>
          </a:prstGeom>
        </p:spPr>
        <p:txBody>
          <a:bodyPr wrap="square"/>
          <a:lstStyle>
            <a:lvl1pPr marL="0" indent="0" algn="ctr">
              <a:spcBef>
                <a:spcPts val="0"/>
              </a:spcBef>
              <a:buSzTx/>
              <a:buFontTx/>
              <a:buNone/>
              <a:defRPr sz="3000">
                <a:solidFill>
                  <a:srgbClr val="465684"/>
                </a:solidFill>
                <a:latin typeface="Athelas"/>
                <a:ea typeface="Athelas"/>
                <a:cs typeface="Athelas"/>
                <a:sym typeface="Athelas"/>
              </a:defRPr>
            </a:lvl1pPr>
          </a:lstStyle>
          <a:p>
            <a:r>
              <a:rPr lang="zh-CN" altLang="en-US">
                <a:ea typeface="宋体" panose="02010600030101010101" pitchFamily="2" charset="-122"/>
                <a:sym typeface="+mn-ea"/>
              </a:rPr>
              <a:t>径迹分析</a:t>
            </a:r>
            <a:endParaRPr lang="zh-CN" altLang="en-US">
              <a:ea typeface="宋体" panose="02010600030101010101" pitchFamily="2" charset="-122"/>
              <a:sym typeface="+mn-ea"/>
            </a:endParaRPr>
          </a:p>
        </p:txBody>
      </p:sp>
      <p:sp>
        <p:nvSpPr>
          <p:cNvPr id="2" name="文本框 1"/>
          <p:cNvSpPr txBox="1"/>
          <p:nvPr/>
        </p:nvSpPr>
        <p:spPr>
          <a:xfrm>
            <a:off x="329565" y="4947285"/>
            <a:ext cx="8174990" cy="92075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45719" tIns="45719" rIns="45719" bIns="45719"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kumimoji="0" lang="zh-CN" altLang="en-US" sz="1800" b="0" i="0" u="none" strike="noStrike" cap="none" spc="0" normalizeH="0" baseline="0">
                <a:ln>
                  <a:noFill/>
                </a:ln>
                <a:solidFill>
                  <a:srgbClr val="000000"/>
                </a:solidFill>
                <a:effectLst/>
                <a:uFillTx/>
                <a:latin typeface="+mn-lt"/>
                <a:ea typeface="宋体" panose="02010600030101010101" pitchFamily="2" charset="-122"/>
                <a:cs typeface="+mn-cs"/>
                <a:sym typeface="Calibri" panose="020F0502020204030204"/>
              </a:rPr>
              <a:t>在横坐标上对</a:t>
            </a:r>
            <a:r>
              <a:rPr kumimoji="0" lang="en-US" altLang="zh-CN" sz="1800" b="0" i="0" u="none" strike="noStrike" cap="none" spc="0" normalizeH="0" baseline="0">
                <a:ln>
                  <a:noFill/>
                </a:ln>
                <a:solidFill>
                  <a:srgbClr val="000000"/>
                </a:solidFill>
                <a:effectLst/>
                <a:uFillTx/>
                <a:latin typeface="+mn-lt"/>
                <a:ea typeface="宋体" panose="02010600030101010101" pitchFamily="2" charset="-122"/>
                <a:cs typeface="+mn-cs"/>
                <a:sym typeface="Calibri" panose="020F0502020204030204"/>
              </a:rPr>
              <a:t>xy</a:t>
            </a:r>
            <a:r>
              <a:rPr kumimoji="0" lang="zh-CN" altLang="en-US" sz="1800" b="0" i="0" u="none" strike="noStrike" cap="none" spc="0" normalizeH="0" baseline="0">
                <a:ln>
                  <a:noFill/>
                </a:ln>
                <a:solidFill>
                  <a:srgbClr val="000000"/>
                </a:solidFill>
                <a:effectLst/>
                <a:uFillTx/>
                <a:latin typeface="+mn-lt"/>
                <a:ea typeface="宋体" panose="02010600030101010101" pitchFamily="2" charset="-122"/>
                <a:cs typeface="+mn-cs"/>
                <a:sym typeface="Calibri" panose="020F0502020204030204"/>
              </a:rPr>
              <a:t>平面动量方向取一个累计，归一化后分布如图所示。在</a:t>
            </a:r>
            <a:r>
              <a:rPr kumimoji="0" lang="en-US" altLang="zh-CN" sz="1800" b="0" i="0" u="none" strike="noStrike" cap="none" spc="0" normalizeH="0" baseline="0">
                <a:ln>
                  <a:noFill/>
                </a:ln>
                <a:solidFill>
                  <a:srgbClr val="000000"/>
                </a:solidFill>
                <a:effectLst/>
                <a:uFillTx/>
                <a:latin typeface="+mn-lt"/>
                <a:ea typeface="宋体" panose="02010600030101010101" pitchFamily="2" charset="-122"/>
                <a:cs typeface="+mn-cs"/>
                <a:sym typeface="Calibri" panose="020F0502020204030204"/>
              </a:rPr>
              <a:t>xy</a:t>
            </a:r>
            <a:r>
              <a:rPr kumimoji="0" lang="zh-CN" altLang="en-US" sz="1800" b="0" i="0" u="none" strike="noStrike" cap="none" spc="0" normalizeH="0" baseline="0">
                <a:ln>
                  <a:noFill/>
                </a:ln>
                <a:solidFill>
                  <a:srgbClr val="000000"/>
                </a:solidFill>
                <a:effectLst/>
                <a:uFillTx/>
                <a:latin typeface="+mn-lt"/>
                <a:ea typeface="宋体" panose="02010600030101010101" pitchFamily="2" charset="-122"/>
                <a:cs typeface="+mn-cs"/>
                <a:sym typeface="Calibri" panose="020F0502020204030204"/>
              </a:rPr>
              <a:t>平面动量分量大才能使径迹在平面的分布更长。可以看出大部分事例还是可以被重建的。</a:t>
            </a:r>
            <a:endParaRPr kumimoji="0" lang="zh-CN" altLang="en-US" sz="1800" b="0" i="0" u="none" strike="noStrike" cap="none" spc="0" normalizeH="0" baseline="0">
              <a:ln>
                <a:noFill/>
              </a:ln>
              <a:solidFill>
                <a:srgbClr val="000000"/>
              </a:solidFill>
              <a:effectLst/>
              <a:uFillTx/>
              <a:latin typeface="+mn-lt"/>
              <a:ea typeface="宋体" panose="02010600030101010101" pitchFamily="2" charset="-122"/>
              <a:cs typeface="+mn-cs"/>
              <a:sym typeface="Calibri" panose="020F0502020204030204"/>
            </a:endParaRPr>
          </a:p>
        </p:txBody>
      </p:sp>
      <p:sp>
        <p:nvSpPr>
          <p:cNvPr id="6" name="灯片编号占位符 5"/>
          <p:cNvSpPr>
            <a:spLocks noGrp="1"/>
          </p:cNvSpPr>
          <p:nvPr>
            <p:ph type="sldNum" sz="quarter" idx="2"/>
          </p:nvPr>
        </p:nvSpPr>
        <p:spPr/>
        <p:txBody>
          <a:bodyPr/>
          <a:p>
            <a:fld id="{86CB4B4D-7CA3-9044-876B-883B54F8677D}" type="slidenum">
              <a:rPr/>
            </a:fld>
            <a:endParaRPr/>
          </a:p>
        </p:txBody>
      </p:sp>
      <p:pic>
        <p:nvPicPr>
          <p:cNvPr id="3" name="图片 2"/>
          <p:cNvPicPr>
            <a:picLocks noChangeAspect="1"/>
          </p:cNvPicPr>
          <p:nvPr/>
        </p:nvPicPr>
        <p:blipFill>
          <a:blip r:embed="rId1"/>
          <a:stretch>
            <a:fillRect/>
          </a:stretch>
        </p:blipFill>
        <p:spPr>
          <a:xfrm>
            <a:off x="5476875" y="1110615"/>
            <a:ext cx="3482340" cy="3533140"/>
          </a:xfrm>
          <a:prstGeom prst="rect">
            <a:avLst/>
          </a:prstGeom>
        </p:spPr>
      </p:pic>
      <p:pic>
        <p:nvPicPr>
          <p:cNvPr id="10" name="图片 9"/>
          <p:cNvPicPr>
            <a:picLocks noChangeAspect="1"/>
          </p:cNvPicPr>
          <p:nvPr/>
        </p:nvPicPr>
        <p:blipFill>
          <a:blip r:embed="rId2"/>
          <a:stretch>
            <a:fillRect/>
          </a:stretch>
        </p:blipFill>
        <p:spPr>
          <a:xfrm>
            <a:off x="101600" y="985520"/>
            <a:ext cx="5459095" cy="3585845"/>
          </a:xfrm>
          <a:prstGeom prst="rect">
            <a:avLst/>
          </a:prstGeom>
        </p:spPr>
      </p:pic>
      <p:sp>
        <p:nvSpPr>
          <p:cNvPr id="11" name="矩形 10"/>
          <p:cNvSpPr/>
          <p:nvPr/>
        </p:nvSpPr>
        <p:spPr>
          <a:xfrm>
            <a:off x="3468370" y="3373120"/>
            <a:ext cx="1054735" cy="667995"/>
          </a:xfrm>
          <a:prstGeom prst="rect">
            <a:avLst/>
          </a:prstGeom>
          <a:noFill/>
          <a:ln w="25400" cap="flat">
            <a:solidFill>
              <a:schemeClr val="accent1"/>
            </a:solidFill>
            <a:prstDash val="solid"/>
            <a:round/>
          </a:ln>
          <a:effectLst>
            <a:outerShdw blurRad="38100" dist="23000" dir="5400000" rotWithShape="0">
              <a:srgbClr val="000000">
                <a:alpha val="35000"/>
              </a:srgbClr>
            </a:outerShdw>
          </a:effectLst>
        </p:spPr>
        <p:style>
          <a:lnRef idx="0">
            <a:srgbClr val="FFFFFF"/>
          </a:lnRef>
          <a:fillRef idx="0">
            <a:srgbClr val="FFFFFF"/>
          </a:fillRef>
          <a:effectRef idx="0">
            <a:srgbClr val="FFFFFF"/>
          </a:effectRef>
          <a:fontRef idx="none"/>
        </p:style>
        <p:txBody>
          <a:bodyPr rot="0" vertOverflow="overflow" horzOverflow="overflow" vert="horz" wrap="square" lIns="45719" tIns="45719" rIns="45719" bIns="45719" numCol="1" spcCol="38100" rtlCol="0" anchor="ctr" forceAA="0" upright="0">
            <a:spAutoFit/>
          </a:bodyPr>
          <a:p>
            <a:pPr marL="0" marR="0" indent="0" algn="l" defTabSz="914400"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cxnSp>
        <p:nvCxnSpPr>
          <p:cNvPr id="12" name="直接箭头连接符 11"/>
          <p:cNvCxnSpPr>
            <a:stCxn id="11" idx="3"/>
          </p:cNvCxnSpPr>
          <p:nvPr/>
        </p:nvCxnSpPr>
        <p:spPr>
          <a:xfrm flipV="1">
            <a:off x="4523105" y="3429000"/>
            <a:ext cx="1704975" cy="278130"/>
          </a:xfrm>
          <a:prstGeom prst="straightConnector1">
            <a:avLst/>
          </a:prstGeom>
          <a:noFill/>
          <a:ln w="25400" cap="flat">
            <a:solidFill>
              <a:schemeClr val="accent1"/>
            </a:solidFill>
            <a:prstDash val="solid"/>
            <a:round/>
            <a:tailEnd type="arrow"/>
          </a:ln>
          <a:effectLst>
            <a:outerShdw blurRad="38100" dist="20000" dir="5400000" rotWithShape="0">
              <a:srgbClr val="000000">
                <a:alpha val="38000"/>
              </a:srgbClr>
            </a:outerShdw>
          </a:effectLst>
        </p:spPr>
        <p:style>
          <a:lnRef idx="0">
            <a:srgbClr val="FFFFFF"/>
          </a:lnRef>
          <a:fillRef idx="0">
            <a:srgbClr val="FFFFFF"/>
          </a:fillRef>
          <a:effectRef idx="0">
            <a:srgbClr val="FFFFFF"/>
          </a:effectRef>
          <a:fontRef idx="none"/>
        </p:style>
      </p:cxnSp>
      <p:grpSp>
        <p:nvGrpSpPr>
          <p:cNvPr id="9" name="组合 8"/>
          <p:cNvGrpSpPr/>
          <p:nvPr/>
        </p:nvGrpSpPr>
        <p:grpSpPr>
          <a:xfrm>
            <a:off x="109855" y="985520"/>
            <a:ext cx="8857615" cy="3658235"/>
            <a:chOff x="173" y="1552"/>
            <a:chExt cx="13949" cy="5761"/>
          </a:xfrm>
        </p:grpSpPr>
        <p:pic>
          <p:nvPicPr>
            <p:cNvPr id="4" name="图片 3"/>
            <p:cNvPicPr>
              <a:picLocks noChangeAspect="1"/>
            </p:cNvPicPr>
            <p:nvPr/>
          </p:nvPicPr>
          <p:blipFill>
            <a:blip r:embed="rId1"/>
            <a:stretch>
              <a:fillRect/>
            </a:stretch>
          </p:blipFill>
          <p:spPr>
            <a:xfrm>
              <a:off x="8638" y="1749"/>
              <a:ext cx="5484" cy="5564"/>
            </a:xfrm>
            <a:prstGeom prst="rect">
              <a:avLst/>
            </a:prstGeom>
          </p:spPr>
        </p:pic>
        <p:pic>
          <p:nvPicPr>
            <p:cNvPr id="5" name="图片 4"/>
            <p:cNvPicPr>
              <a:picLocks noChangeAspect="1"/>
            </p:cNvPicPr>
            <p:nvPr/>
          </p:nvPicPr>
          <p:blipFill>
            <a:blip r:embed="rId2"/>
            <a:stretch>
              <a:fillRect/>
            </a:stretch>
          </p:blipFill>
          <p:spPr>
            <a:xfrm>
              <a:off x="173" y="1552"/>
              <a:ext cx="8597" cy="5647"/>
            </a:xfrm>
            <a:prstGeom prst="rect">
              <a:avLst/>
            </a:prstGeom>
          </p:spPr>
        </p:pic>
        <p:sp>
          <p:nvSpPr>
            <p:cNvPr id="7" name="矩形 6"/>
            <p:cNvSpPr/>
            <p:nvPr/>
          </p:nvSpPr>
          <p:spPr>
            <a:xfrm>
              <a:off x="5475" y="5312"/>
              <a:ext cx="1661" cy="1052"/>
            </a:xfrm>
            <a:prstGeom prst="rect">
              <a:avLst/>
            </a:prstGeom>
            <a:noFill/>
            <a:ln w="25400" cap="flat">
              <a:solidFill>
                <a:schemeClr val="accent1"/>
              </a:solidFill>
              <a:prstDash val="solid"/>
              <a:round/>
            </a:ln>
            <a:effectLst>
              <a:outerShdw blurRad="38100" dist="23000" dir="5400000" rotWithShape="0">
                <a:srgbClr val="000000">
                  <a:alpha val="35000"/>
                </a:srgbClr>
              </a:outerShdw>
            </a:effectLst>
          </p:spPr>
          <p:style>
            <a:lnRef idx="0">
              <a:srgbClr val="FFFFFF"/>
            </a:lnRef>
            <a:fillRef idx="0">
              <a:srgbClr val="FFFFFF"/>
            </a:fillRef>
            <a:effectRef idx="0">
              <a:srgbClr val="FFFFFF"/>
            </a:effectRef>
            <a:fontRef idx="none"/>
          </p:style>
          <p:txBody>
            <a:bodyPr rot="0" vertOverflow="overflow" horzOverflow="overflow" vert="horz" wrap="square" lIns="45719" tIns="45719" rIns="45719" bIns="45719" numCol="1" spcCol="38100" rtlCol="0" anchor="ctr" forceAA="0" upright="0">
              <a:spAutoFit/>
            </a:bodyPr>
            <a:p>
              <a:pPr marL="0" marR="0" indent="0" algn="l" defTabSz="914400"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cxnSp>
          <p:nvCxnSpPr>
            <p:cNvPr id="8" name="直接箭头连接符 7"/>
            <p:cNvCxnSpPr>
              <a:stCxn id="7" idx="3"/>
            </p:cNvCxnSpPr>
            <p:nvPr/>
          </p:nvCxnSpPr>
          <p:spPr>
            <a:xfrm flipV="1">
              <a:off x="7136" y="5400"/>
              <a:ext cx="2685" cy="438"/>
            </a:xfrm>
            <a:prstGeom prst="straightConnector1">
              <a:avLst/>
            </a:prstGeom>
            <a:noFill/>
            <a:ln w="25400" cap="flat">
              <a:solidFill>
                <a:schemeClr val="accent1"/>
              </a:solidFill>
              <a:prstDash val="solid"/>
              <a:round/>
              <a:tailEnd type="arrow"/>
            </a:ln>
            <a:effectLst>
              <a:outerShdw blurRad="38100" dist="20000" dir="5400000" rotWithShape="0">
                <a:srgbClr val="000000">
                  <a:alpha val="38000"/>
                </a:srgbClr>
              </a:outerShdw>
            </a:effectLst>
          </p:spPr>
          <p:style>
            <a:lnRef idx="0">
              <a:srgbClr val="FFFFFF"/>
            </a:lnRef>
            <a:fillRef idx="0">
              <a:srgbClr val="FFFFFF"/>
            </a:fillRef>
            <a:effectRef idx="0">
              <a:srgbClr val="FFFFFF"/>
            </a:effectRef>
            <a:fontRef idx="none"/>
          </p:style>
        </p:cxnSp>
      </p:gr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mcp1"/>
          <p:cNvPicPr>
            <a:picLocks noChangeAspect="1"/>
          </p:cNvPicPr>
          <p:nvPr/>
        </p:nvPicPr>
        <p:blipFill>
          <a:blip r:embed="rId1"/>
          <a:stretch>
            <a:fillRect/>
          </a:stretch>
        </p:blipFill>
        <p:spPr>
          <a:xfrm>
            <a:off x="4758055" y="895350"/>
            <a:ext cx="3441700" cy="3298825"/>
          </a:xfrm>
          <a:prstGeom prst="rect">
            <a:avLst/>
          </a:prstGeom>
        </p:spPr>
      </p:pic>
      <p:sp>
        <p:nvSpPr>
          <p:cNvPr id="187" name=".."/>
          <p:cNvSpPr txBox="1"/>
          <p:nvPr>
            <p:ph type="body" idx="14"/>
          </p:nvPr>
        </p:nvSpPr>
        <p:spPr>
          <a:xfrm>
            <a:off x="202398" y="155193"/>
            <a:ext cx="4123824" cy="1014730"/>
          </a:xfrm>
          <a:prstGeom prst="rect">
            <a:avLst/>
          </a:prstGeom>
        </p:spPr>
        <p:txBody>
          <a:bodyPr/>
          <a:lstStyle>
            <a:lvl1pPr marL="0" indent="0" algn="ctr">
              <a:spcBef>
                <a:spcPts val="0"/>
              </a:spcBef>
              <a:buSzTx/>
              <a:buFontTx/>
              <a:buNone/>
              <a:defRPr sz="3000">
                <a:solidFill>
                  <a:srgbClr val="465684"/>
                </a:solidFill>
                <a:latin typeface="Athelas"/>
                <a:ea typeface="Athelas"/>
                <a:cs typeface="Athelas"/>
                <a:sym typeface="Athelas"/>
              </a:defRPr>
            </a:lvl1pPr>
          </a:lstStyle>
          <a:p>
            <a:r>
              <a:rPr lang="zh-CN" altLang="en-US">
                <a:ea typeface="宋体" panose="02010600030101010101" pitchFamily="2" charset="-122"/>
                <a:sym typeface="+mn-ea"/>
              </a:rPr>
              <a:t>模拟产生径迹</a:t>
            </a:r>
            <a:endParaRPr lang="zh-CN" altLang="en-US">
              <a:ea typeface="宋体" panose="02010600030101010101" pitchFamily="2" charset="-122"/>
              <a:sym typeface="+mn-ea"/>
            </a:endParaRPr>
          </a:p>
          <a:p>
            <a:endParaRPr lang="zh-CN" altLang="en-US">
              <a:ea typeface="宋体" panose="02010600030101010101" pitchFamily="2" charset="-122"/>
              <a:sym typeface="+mn-ea"/>
            </a:endParaRPr>
          </a:p>
        </p:txBody>
      </p:sp>
      <p:sp>
        <p:nvSpPr>
          <p:cNvPr id="2" name="文本框 1"/>
          <p:cNvSpPr txBox="1"/>
          <p:nvPr/>
        </p:nvSpPr>
        <p:spPr>
          <a:xfrm>
            <a:off x="4092575" y="4332605"/>
            <a:ext cx="4518025" cy="175196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45719" tIns="45719" rIns="45719" bIns="45719"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kumimoji="0" lang="zh-CN" altLang="en-US" sz="1800" b="0" i="0" u="none" strike="noStrike" cap="none" spc="0" normalizeH="0" baseline="0">
                <a:ln>
                  <a:noFill/>
                </a:ln>
                <a:solidFill>
                  <a:srgbClr val="000000"/>
                </a:solidFill>
                <a:effectLst/>
                <a:uFillTx/>
                <a:latin typeface="+mn-lt"/>
                <a:ea typeface="宋体" panose="02010600030101010101" pitchFamily="2" charset="-122"/>
                <a:cs typeface="+mn-cs"/>
                <a:sym typeface="Calibri" panose="020F0502020204030204"/>
              </a:rPr>
              <a:t>我们使用</a:t>
            </a:r>
            <a:r>
              <a:rPr kumimoji="0" lang="en-US" altLang="zh-CN" sz="1800" b="0" i="0" u="none" strike="noStrike" cap="none" spc="0" normalizeH="0" baseline="0">
                <a:ln>
                  <a:noFill/>
                </a:ln>
                <a:solidFill>
                  <a:srgbClr val="000000"/>
                </a:solidFill>
                <a:effectLst/>
                <a:uFillTx/>
                <a:latin typeface="+mn-lt"/>
                <a:ea typeface="宋体" panose="02010600030101010101" pitchFamily="2" charset="-122"/>
                <a:cs typeface="+mn-cs"/>
                <a:sym typeface="Calibri" panose="020F0502020204030204"/>
              </a:rPr>
              <a:t>comsol</a:t>
            </a:r>
            <a:r>
              <a:rPr kumimoji="0" lang="zh-CN" altLang="en-US" sz="1800" b="0" i="0" u="none" strike="noStrike" cap="none" spc="0" normalizeH="0" baseline="0">
                <a:ln>
                  <a:noFill/>
                </a:ln>
                <a:solidFill>
                  <a:srgbClr val="000000"/>
                </a:solidFill>
                <a:effectLst/>
                <a:uFillTx/>
                <a:latin typeface="+mn-lt"/>
                <a:ea typeface="宋体" panose="02010600030101010101" pitchFamily="2" charset="-122"/>
                <a:cs typeface="+mn-cs"/>
                <a:sym typeface="Calibri" panose="020F0502020204030204"/>
              </a:rPr>
              <a:t>有限元计算软件计算整个探测器内电场的分布。</a:t>
            </a:r>
            <a:endParaRPr kumimoji="0" lang="zh-CN" altLang="en-US" sz="1800" b="0" i="0" u="none" strike="noStrike" cap="none" spc="0" normalizeH="0" baseline="0">
              <a:ln>
                <a:noFill/>
              </a:ln>
              <a:solidFill>
                <a:srgbClr val="000000"/>
              </a:solidFill>
              <a:effectLst/>
              <a:uFillTx/>
              <a:latin typeface="+mn-lt"/>
              <a:ea typeface="宋体" panose="02010600030101010101" pitchFamily="2" charset="-122"/>
              <a:cs typeface="+mn-cs"/>
              <a:sym typeface="Calibri" panose="020F0502020204030204"/>
            </a:endParaRPr>
          </a:p>
          <a:p>
            <a:pPr marL="0" marR="0" indent="0" algn="l" defTabSz="914400"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latin typeface="+mn-lt"/>
              <a:ea typeface="宋体" panose="02010600030101010101" pitchFamily="2" charset="-122"/>
              <a:cs typeface="+mn-cs"/>
              <a:sym typeface="Calibri" panose="020F0502020204030204"/>
            </a:endParaRPr>
          </a:p>
          <a:p>
            <a:pPr marL="0" marR="0" indent="0" algn="l" defTabSz="914400" rtl="0" fontAlgn="auto" latinLnBrk="0" hangingPunct="0">
              <a:lnSpc>
                <a:spcPct val="100000"/>
              </a:lnSpc>
              <a:spcBef>
                <a:spcPts val="0"/>
              </a:spcBef>
              <a:spcAft>
                <a:spcPts val="0"/>
              </a:spcAft>
              <a:buClrTx/>
              <a:buSzTx/>
              <a:buFontTx/>
              <a:buNone/>
            </a:pPr>
            <a:r>
              <a:rPr kumimoji="0" lang="zh-CN" altLang="en-US" sz="1800" b="0" i="0" u="none" strike="noStrike" cap="none" spc="0" normalizeH="0" baseline="0">
                <a:ln>
                  <a:noFill/>
                </a:ln>
                <a:solidFill>
                  <a:srgbClr val="000000"/>
                </a:solidFill>
                <a:effectLst/>
                <a:uFillTx/>
                <a:latin typeface="+mn-lt"/>
                <a:ea typeface="宋体" panose="02010600030101010101" pitchFamily="2" charset="-122"/>
                <a:cs typeface="+mn-cs"/>
                <a:sym typeface="Calibri" panose="020F0502020204030204"/>
              </a:rPr>
              <a:t>再将</a:t>
            </a:r>
            <a:r>
              <a:rPr kumimoji="0" lang="en-US" altLang="zh-CN" sz="1800" b="0" i="0" u="none" strike="noStrike" cap="none" spc="0" normalizeH="0" baseline="0">
                <a:ln>
                  <a:noFill/>
                </a:ln>
                <a:solidFill>
                  <a:srgbClr val="000000"/>
                </a:solidFill>
                <a:effectLst/>
                <a:uFillTx/>
                <a:latin typeface="+mn-lt"/>
                <a:ea typeface="宋体" panose="02010600030101010101" pitchFamily="2" charset="-122"/>
                <a:cs typeface="+mn-cs"/>
                <a:sym typeface="Calibri" panose="020F0502020204030204"/>
              </a:rPr>
              <a:t>geant4</a:t>
            </a:r>
            <a:r>
              <a:rPr kumimoji="0" lang="zh-CN" altLang="en-US" sz="1800" b="0" i="0" u="none" strike="noStrike" cap="none" spc="0" normalizeH="0" baseline="0">
                <a:ln>
                  <a:noFill/>
                </a:ln>
                <a:solidFill>
                  <a:srgbClr val="000000"/>
                </a:solidFill>
                <a:effectLst/>
                <a:uFillTx/>
                <a:latin typeface="+mn-lt"/>
                <a:ea typeface="宋体" panose="02010600030101010101" pitchFamily="2" charset="-122"/>
                <a:cs typeface="+mn-cs"/>
                <a:sym typeface="Calibri" panose="020F0502020204030204"/>
              </a:rPr>
              <a:t>得到的径迹放入</a:t>
            </a:r>
            <a:r>
              <a:rPr kumimoji="0" lang="en-US" altLang="zh-CN" sz="1800" b="0" i="0" u="none" strike="noStrike" cap="none" spc="0" normalizeH="0" baseline="0">
                <a:ln>
                  <a:noFill/>
                </a:ln>
                <a:solidFill>
                  <a:srgbClr val="000000"/>
                </a:solidFill>
                <a:effectLst/>
                <a:uFillTx/>
                <a:latin typeface="+mn-lt"/>
                <a:ea typeface="宋体" panose="02010600030101010101" pitchFamily="2" charset="-122"/>
                <a:cs typeface="+mn-cs"/>
                <a:sym typeface="Calibri" panose="020F0502020204030204"/>
              </a:rPr>
              <a:t>Garfield++</a:t>
            </a:r>
            <a:r>
              <a:rPr kumimoji="0" lang="zh-CN" altLang="en-US" sz="1800" b="0" i="0" u="none" strike="noStrike" cap="none" spc="0" normalizeH="0" baseline="0">
                <a:ln>
                  <a:noFill/>
                </a:ln>
                <a:solidFill>
                  <a:srgbClr val="000000"/>
                </a:solidFill>
                <a:effectLst/>
                <a:uFillTx/>
                <a:latin typeface="+mn-lt"/>
                <a:ea typeface="宋体" panose="02010600030101010101" pitchFamily="2" charset="-122"/>
                <a:cs typeface="+mn-cs"/>
                <a:sym typeface="Calibri" panose="020F0502020204030204"/>
              </a:rPr>
              <a:t>中进行电子在气体中漂移和扩散的细致模拟，从而得到更真实的径迹。</a:t>
            </a:r>
            <a:endParaRPr kumimoji="0" lang="zh-CN" altLang="en-US" sz="1800" b="0" i="0" u="none" strike="noStrike" cap="none" spc="0" normalizeH="0" baseline="0">
              <a:ln>
                <a:noFill/>
              </a:ln>
              <a:solidFill>
                <a:srgbClr val="000000"/>
              </a:solidFill>
              <a:effectLst/>
              <a:uFillTx/>
              <a:latin typeface="+mn-lt"/>
              <a:ea typeface="宋体" panose="02010600030101010101" pitchFamily="2" charset="-122"/>
              <a:cs typeface="+mn-cs"/>
              <a:sym typeface="Calibri" panose="020F0502020204030204"/>
            </a:endParaRPr>
          </a:p>
        </p:txBody>
      </p:sp>
      <p:sp>
        <p:nvSpPr>
          <p:cNvPr id="6" name="灯片编号占位符 5"/>
          <p:cNvSpPr>
            <a:spLocks noGrp="1"/>
          </p:cNvSpPr>
          <p:nvPr>
            <p:ph type="sldNum" sz="quarter" idx="2"/>
          </p:nvPr>
        </p:nvSpPr>
        <p:spPr>
          <a:xfrm>
            <a:off x="8338820" y="6393180"/>
            <a:ext cx="332105" cy="275590"/>
          </a:xfrm>
        </p:spPr>
        <p:txBody>
          <a:bodyPr wrap="square"/>
          <a:p>
            <a:fld id="{86CB4B4D-7CA3-9044-876B-883B54F8677D}" type="slidenum">
              <a:rPr/>
            </a:fld>
            <a:endParaRPr/>
          </a:p>
        </p:txBody>
      </p:sp>
      <p:pic>
        <p:nvPicPr>
          <p:cNvPr id="3" name="图片 2" descr="mcp field"/>
          <p:cNvPicPr>
            <a:picLocks noChangeAspect="1"/>
          </p:cNvPicPr>
          <p:nvPr/>
        </p:nvPicPr>
        <p:blipFill>
          <a:blip r:embed="rId2"/>
          <a:stretch>
            <a:fillRect/>
          </a:stretch>
        </p:blipFill>
        <p:spPr>
          <a:xfrm>
            <a:off x="829310" y="1304925"/>
            <a:ext cx="2585720" cy="2478405"/>
          </a:xfrm>
          <a:prstGeom prst="rect">
            <a:avLst/>
          </a:prstGeom>
        </p:spPr>
      </p:pic>
      <p:sp>
        <p:nvSpPr>
          <p:cNvPr id="13" name="文本框 12"/>
          <p:cNvSpPr txBox="1"/>
          <p:nvPr/>
        </p:nvSpPr>
        <p:spPr>
          <a:xfrm>
            <a:off x="3798055" y="2359963"/>
            <a:ext cx="1015661" cy="36933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spcFirstLastPara="1" vertOverflow="overflow" horzOverflow="overflow" vert="horz" wrap="none" lIns="45719" tIns="45719" rIns="45719" bIns="45719" numCol="1" spcCol="38100" rtlCol="0" anchor="t">
            <a:spAutoFit/>
          </a:bodyPr>
          <a:p>
            <a:pPr marL="0" marR="0" indent="0" algn="l" defTabSz="914400" rtl="0" fontAlgn="auto" latinLnBrk="0" hangingPunct="0">
              <a:lnSpc>
                <a:spcPct val="100000"/>
              </a:lnSpc>
              <a:spcBef>
                <a:spcPts val="0"/>
              </a:spcBef>
              <a:spcAft>
                <a:spcPts val="0"/>
              </a:spcAft>
              <a:buClrTx/>
              <a:buSzTx/>
              <a:buFontTx/>
              <a:buNone/>
            </a:pPr>
            <a:r>
              <a:rPr kumimoji="0" lang="zh-CN" altLang="en-US" sz="1800" b="0" i="0" u="none" strike="noStrike" cap="none" spc="0" normalizeH="0" baseline="0" dirty="0">
                <a:ln>
                  <a:noFill/>
                </a:ln>
                <a:solidFill>
                  <a:srgbClr val="000000"/>
                </a:solidFill>
                <a:effectLst/>
                <a:uFillTx/>
                <a:latin typeface="+mn-lt"/>
                <a:ea typeface="+mn-ea"/>
                <a:cs typeface="+mn-cs"/>
                <a:sym typeface="Calibri" panose="020F0502020204030204"/>
              </a:rPr>
              <a:t>电子倍增</a:t>
            </a:r>
            <a:endParaRPr kumimoji="0" lang="zh-CN" alt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cxnSp>
        <p:nvCxnSpPr>
          <p:cNvPr id="7" name="直线箭头连接符 6"/>
          <p:cNvCxnSpPr/>
          <p:nvPr/>
        </p:nvCxnSpPr>
        <p:spPr>
          <a:xfrm>
            <a:off x="5409197" y="2544846"/>
            <a:ext cx="2444016" cy="0"/>
          </a:xfrm>
          <a:prstGeom prst="straightConnector1">
            <a:avLst/>
          </a:prstGeom>
          <a:noFill/>
          <a:ln w="25400" cap="flat">
            <a:solidFill>
              <a:schemeClr val="accent1"/>
            </a:solidFill>
            <a:prstDash val="solid"/>
            <a:round/>
            <a:tailEnd type="triangle"/>
          </a:ln>
          <a:effectLst>
            <a:outerShdw blurRad="38100" dist="20000" dir="5400000" rotWithShape="0">
              <a:srgbClr val="000000">
                <a:alpha val="38000"/>
              </a:srgbClr>
            </a:outerShdw>
          </a:effectLst>
        </p:spPr>
        <p:style>
          <a:lnRef idx="0">
            <a:srgbClr val="FFFFFF"/>
          </a:lnRef>
          <a:fillRef idx="0">
            <a:srgbClr val="FFFFFF"/>
          </a:fillRef>
          <a:effectRef idx="0">
            <a:srgbClr val="FFFFFF"/>
          </a:effectRef>
          <a:fontRef idx="none"/>
        </p:style>
      </p:cxnSp>
      <p:sp>
        <p:nvSpPr>
          <p:cNvPr id="14" name="文本框 13"/>
          <p:cNvSpPr txBox="1"/>
          <p:nvPr/>
        </p:nvSpPr>
        <p:spPr>
          <a:xfrm>
            <a:off x="7886233" y="2359202"/>
            <a:ext cx="784828" cy="36933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spcFirstLastPara="1" vertOverflow="overflow" horzOverflow="overflow" vert="horz" wrap="none" lIns="45719" tIns="45719" rIns="45719" bIns="45719" numCol="1" spcCol="38100" rtlCol="0" anchor="t">
            <a:spAutoFit/>
          </a:bodyPr>
          <a:p>
            <a:pPr marL="0" marR="0" indent="0" algn="l" defTabSz="914400" rtl="0" fontAlgn="auto" latinLnBrk="0" hangingPunct="0">
              <a:lnSpc>
                <a:spcPct val="100000"/>
              </a:lnSpc>
              <a:spcBef>
                <a:spcPts val="0"/>
              </a:spcBef>
              <a:spcAft>
                <a:spcPts val="0"/>
              </a:spcAft>
              <a:buClrTx/>
              <a:buSzTx/>
              <a:buFontTx/>
              <a:buNone/>
            </a:pPr>
            <a:r>
              <a:rPr kumimoji="0" lang="zh-CN" altLang="en-US" sz="1800" b="0" i="0" u="none" strike="noStrike" cap="none" spc="0" normalizeH="0" baseline="0" dirty="0">
                <a:ln>
                  <a:noFill/>
                </a:ln>
                <a:solidFill>
                  <a:srgbClr val="000000"/>
                </a:solidFill>
                <a:effectLst/>
                <a:uFillTx/>
                <a:latin typeface="+mn-lt"/>
                <a:ea typeface="+mn-ea"/>
                <a:cs typeface="+mn-cs"/>
                <a:sym typeface="Calibri" panose="020F0502020204030204"/>
              </a:rPr>
              <a:t>光电子</a:t>
            </a:r>
            <a:endParaRPr kumimoji="0" lang="zh-CN" alt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
        <p:nvSpPr>
          <p:cNvPr id="4" name="文本框 3"/>
          <p:cNvSpPr txBox="1"/>
          <p:nvPr/>
        </p:nvSpPr>
        <p:spPr>
          <a:xfrm>
            <a:off x="141891" y="2304233"/>
            <a:ext cx="1015661" cy="36933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spcFirstLastPara="1" vertOverflow="overflow" horzOverflow="overflow" vert="horz" wrap="none" lIns="45719" tIns="45719" rIns="45719" bIns="45719" numCol="1" spcCol="38100" rtlCol="0" anchor="t">
            <a:spAutoFit/>
          </a:bodyPr>
          <a:p>
            <a:pPr marL="0" marR="0" indent="0" algn="l" defTabSz="914400" rtl="0" fontAlgn="auto" latinLnBrk="0" hangingPunct="0">
              <a:lnSpc>
                <a:spcPct val="100000"/>
              </a:lnSpc>
              <a:spcBef>
                <a:spcPts val="0"/>
              </a:spcBef>
              <a:spcAft>
                <a:spcPts val="0"/>
              </a:spcAft>
              <a:buClrTx/>
              <a:buSzTx/>
              <a:buFontTx/>
              <a:buNone/>
            </a:pPr>
            <a:r>
              <a:rPr kumimoji="0" lang="zh-CN" altLang="en-US" sz="1800" b="0" i="0" u="none" strike="noStrike" cap="none" spc="0" normalizeH="0" baseline="0" dirty="0">
                <a:ln>
                  <a:noFill/>
                </a:ln>
                <a:solidFill>
                  <a:srgbClr val="000000"/>
                </a:solidFill>
                <a:effectLst/>
                <a:uFillTx/>
                <a:latin typeface="+mn-lt"/>
                <a:ea typeface="+mn-ea"/>
                <a:cs typeface="+mn-cs"/>
                <a:sym typeface="Calibri" panose="020F0502020204030204"/>
              </a:rPr>
              <a:t>电场分布</a:t>
            </a:r>
            <a:endParaRPr kumimoji="0" lang="zh-CN" alt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pic>
        <p:nvPicPr>
          <p:cNvPr id="5" name="图片 4" descr="comsol"/>
          <p:cNvPicPr>
            <a:picLocks noChangeAspect="1"/>
          </p:cNvPicPr>
          <p:nvPr/>
        </p:nvPicPr>
        <p:blipFill>
          <a:blip r:embed="rId3"/>
          <a:stretch>
            <a:fillRect/>
          </a:stretch>
        </p:blipFill>
        <p:spPr>
          <a:xfrm>
            <a:off x="744855" y="4116705"/>
            <a:ext cx="2670175" cy="2184400"/>
          </a:xfrm>
          <a:prstGeom prst="rect">
            <a:avLst/>
          </a:prstGeom>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
          <p:cNvSpPr txBox="1"/>
          <p:nvPr>
            <p:ph type="body" idx="14"/>
          </p:nvPr>
        </p:nvSpPr>
        <p:spPr>
          <a:xfrm>
            <a:off x="202398" y="155193"/>
            <a:ext cx="4123824" cy="553085"/>
          </a:xfrm>
          <a:prstGeom prst="rect">
            <a:avLst/>
          </a:prstGeom>
        </p:spPr>
        <p:txBody>
          <a:bodyPr/>
          <a:lstStyle>
            <a:lvl1pPr marL="0" indent="0" algn="ctr">
              <a:spcBef>
                <a:spcPts val="0"/>
              </a:spcBef>
              <a:buSzTx/>
              <a:buFontTx/>
              <a:buNone/>
              <a:defRPr sz="3000">
                <a:solidFill>
                  <a:srgbClr val="465684"/>
                </a:solidFill>
                <a:latin typeface="Athelas"/>
                <a:ea typeface="Athelas"/>
                <a:cs typeface="Athelas"/>
                <a:sym typeface="Athelas"/>
              </a:defRPr>
            </a:lvl1pPr>
          </a:lstStyle>
          <a:p>
            <a:r>
              <a:rPr lang="zh-CN" altLang="en-US">
                <a:ea typeface="宋体" panose="02010600030101010101" pitchFamily="2" charset="-122"/>
                <a:sym typeface="+mn-ea"/>
              </a:rPr>
              <a:t>径迹重建算法</a:t>
            </a:r>
            <a:endParaRPr lang="zh-CN" altLang="en-US">
              <a:ea typeface="宋体" panose="02010600030101010101" pitchFamily="2" charset="-122"/>
              <a:sym typeface="+mn-ea"/>
            </a:endParaRPr>
          </a:p>
        </p:txBody>
      </p:sp>
      <p:sp>
        <p:nvSpPr>
          <p:cNvPr id="2" name="文本框 1"/>
          <p:cNvSpPr txBox="1"/>
          <p:nvPr/>
        </p:nvSpPr>
        <p:spPr>
          <a:xfrm>
            <a:off x="375285" y="5216525"/>
            <a:ext cx="8041640" cy="119761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45719" tIns="45719" rIns="45719" bIns="45719"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kumimoji="0" lang="zh-CN" altLang="en-US" sz="1800" b="0" i="0" u="none" strike="noStrike" cap="none" spc="0" normalizeH="0" baseline="0">
                <a:ln>
                  <a:noFill/>
                </a:ln>
                <a:solidFill>
                  <a:srgbClr val="000000"/>
                </a:solidFill>
                <a:effectLst/>
                <a:uFillTx/>
                <a:latin typeface="+mn-lt"/>
                <a:ea typeface="宋体" panose="02010600030101010101" pitchFamily="2" charset="-122"/>
                <a:cs typeface="+mn-cs"/>
                <a:sym typeface="Calibri" panose="020F0502020204030204"/>
              </a:rPr>
              <a:t>最后我们得到了一个典型的径迹图像。在传统径迹方法的基础上增加了自适应切割法作为我们径迹重建的方法。对于长径迹我们使径迹更短的方向移动使用于重建的径迹更短，对于短径迹我们取延长径迹的方向移动使径迹更长。绿线的间隔则和径迹的弯曲程度有关。</a:t>
            </a:r>
            <a:endParaRPr kumimoji="0" lang="zh-CN" altLang="en-US" sz="1800" b="0" i="0" u="none" strike="noStrike" cap="none" spc="0" normalizeH="0" baseline="0">
              <a:ln>
                <a:noFill/>
              </a:ln>
              <a:solidFill>
                <a:srgbClr val="000000"/>
              </a:solidFill>
              <a:effectLst/>
              <a:uFillTx/>
              <a:latin typeface="+mn-lt"/>
              <a:ea typeface="宋体" panose="02010600030101010101" pitchFamily="2" charset="-122"/>
              <a:cs typeface="+mn-cs"/>
              <a:sym typeface="Calibri" panose="020F0502020204030204"/>
            </a:endParaRPr>
          </a:p>
        </p:txBody>
      </p:sp>
      <p:sp>
        <p:nvSpPr>
          <p:cNvPr id="6" name="灯片编号占位符 5"/>
          <p:cNvSpPr>
            <a:spLocks noGrp="1"/>
          </p:cNvSpPr>
          <p:nvPr>
            <p:ph type="sldNum" sz="quarter" idx="2"/>
          </p:nvPr>
        </p:nvSpPr>
        <p:spPr>
          <a:xfrm>
            <a:off x="8338820" y="6393180"/>
            <a:ext cx="347980" cy="275590"/>
          </a:xfrm>
        </p:spPr>
        <p:txBody>
          <a:bodyPr wrap="square"/>
          <a:p>
            <a:fld id="{86CB4B4D-7CA3-9044-876B-883B54F8677D}" type="slidenum">
              <a:rPr/>
            </a:fld>
            <a:endParaRPr/>
          </a:p>
        </p:txBody>
      </p:sp>
      <p:pic>
        <p:nvPicPr>
          <p:cNvPr id="12" name="图片 11"/>
          <p:cNvPicPr>
            <a:picLocks noChangeAspect="1"/>
          </p:cNvPicPr>
          <p:nvPr/>
        </p:nvPicPr>
        <p:blipFill>
          <a:blip r:embed="rId1"/>
          <a:stretch>
            <a:fillRect/>
          </a:stretch>
        </p:blipFill>
        <p:spPr>
          <a:xfrm>
            <a:off x="560070" y="918845"/>
            <a:ext cx="3571240" cy="4026535"/>
          </a:xfrm>
          <a:prstGeom prst="rect">
            <a:avLst/>
          </a:prstGeom>
        </p:spPr>
      </p:pic>
      <p:pic>
        <p:nvPicPr>
          <p:cNvPr id="13" name="图片 12"/>
          <p:cNvPicPr>
            <a:picLocks noChangeAspect="1"/>
          </p:cNvPicPr>
          <p:nvPr/>
        </p:nvPicPr>
        <p:blipFill>
          <a:blip r:embed="rId2"/>
          <a:stretch>
            <a:fillRect/>
          </a:stretch>
        </p:blipFill>
        <p:spPr>
          <a:xfrm>
            <a:off x="5038725" y="1179830"/>
            <a:ext cx="3378200" cy="3504565"/>
          </a:xfrm>
          <a:prstGeom prst="rect">
            <a:avLst/>
          </a:prstGeom>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
          <p:cNvSpPr txBox="1"/>
          <p:nvPr>
            <p:ph type="body" idx="14"/>
          </p:nvPr>
        </p:nvSpPr>
        <p:spPr>
          <a:xfrm>
            <a:off x="202398" y="155193"/>
            <a:ext cx="4123824" cy="553085"/>
          </a:xfrm>
          <a:prstGeom prst="rect">
            <a:avLst/>
          </a:prstGeom>
        </p:spPr>
        <p:txBody>
          <a:bodyPr/>
          <a:lstStyle>
            <a:lvl1pPr marL="0" indent="0" algn="ctr">
              <a:spcBef>
                <a:spcPts val="0"/>
              </a:spcBef>
              <a:buSzTx/>
              <a:buFontTx/>
              <a:buNone/>
              <a:defRPr sz="3000">
                <a:solidFill>
                  <a:srgbClr val="465684"/>
                </a:solidFill>
                <a:latin typeface="Athelas"/>
                <a:ea typeface="Athelas"/>
                <a:cs typeface="Athelas"/>
                <a:sym typeface="Athelas"/>
              </a:defRPr>
            </a:lvl1pPr>
          </a:lstStyle>
          <a:p>
            <a:r>
              <a:rPr lang="zh-CN" altLang="en-US">
                <a:ea typeface="宋体" panose="02010600030101010101" pitchFamily="2" charset="-122"/>
                <a:sym typeface="+mn-ea"/>
              </a:rPr>
              <a:t>模拟产生径迹</a:t>
            </a:r>
            <a:endParaRPr lang="zh-CN" altLang="en-US">
              <a:ea typeface="宋体" panose="02010600030101010101" pitchFamily="2" charset="-122"/>
              <a:sym typeface="+mn-ea"/>
            </a:endParaRPr>
          </a:p>
        </p:txBody>
      </p:sp>
      <p:sp>
        <p:nvSpPr>
          <p:cNvPr id="2" name="文本框 1"/>
          <p:cNvSpPr txBox="1"/>
          <p:nvPr/>
        </p:nvSpPr>
        <p:spPr>
          <a:xfrm>
            <a:off x="375285" y="5216525"/>
            <a:ext cx="8041640" cy="92075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45719" tIns="45719" rIns="45719" bIns="45719"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kumimoji="0" lang="zh-CN" altLang="en-US" sz="1800" b="0" i="0" u="none" strike="noStrike" cap="none" spc="0" normalizeH="0" baseline="0">
                <a:ln>
                  <a:noFill/>
                </a:ln>
                <a:solidFill>
                  <a:srgbClr val="000000"/>
                </a:solidFill>
                <a:effectLst/>
                <a:uFillTx/>
                <a:latin typeface="+mn-lt"/>
                <a:ea typeface="宋体" panose="02010600030101010101" pitchFamily="2" charset="-122"/>
                <a:cs typeface="+mn-cs"/>
                <a:sym typeface="Calibri" panose="020F0502020204030204"/>
              </a:rPr>
              <a:t>现在采用的是</a:t>
            </a:r>
            <a:r>
              <a:rPr kumimoji="0" lang="en-US" altLang="zh-CN" sz="1800" b="0" i="0" u="none" strike="noStrike" cap="none" spc="0" normalizeH="0" baseline="0">
                <a:ln>
                  <a:noFill/>
                </a:ln>
                <a:solidFill>
                  <a:srgbClr val="000000"/>
                </a:solidFill>
                <a:effectLst/>
                <a:uFillTx/>
                <a:latin typeface="+mn-lt"/>
                <a:ea typeface="宋体" panose="02010600030101010101" pitchFamily="2" charset="-122"/>
                <a:cs typeface="+mn-cs"/>
                <a:sym typeface="Calibri" panose="020F0502020204030204"/>
              </a:rPr>
              <a:t>q</a:t>
            </a:r>
            <a:r>
              <a:rPr kumimoji="0" lang="zh-CN" altLang="en-US" sz="1800" b="0" i="0" u="none" strike="noStrike" cap="none" spc="0" normalizeH="0" baseline="0">
                <a:ln>
                  <a:noFill/>
                </a:ln>
                <a:solidFill>
                  <a:srgbClr val="000000"/>
                </a:solidFill>
                <a:effectLst/>
                <a:uFillTx/>
                <a:latin typeface="+mn-lt"/>
                <a:ea typeface="宋体" panose="02010600030101010101" pitchFamily="2" charset="-122"/>
                <a:cs typeface="+mn-cs"/>
                <a:sym typeface="Calibri" panose="020F0502020204030204"/>
              </a:rPr>
              <a:t>值的分布作为径迹，实际</a:t>
            </a:r>
            <a:r>
              <a:rPr kumimoji="0" lang="en-US" altLang="zh-CN" sz="1800" b="0" i="0" u="none" strike="noStrike" cap="none" spc="0" normalizeH="0" baseline="0">
                <a:ln>
                  <a:noFill/>
                </a:ln>
                <a:solidFill>
                  <a:srgbClr val="000000"/>
                </a:solidFill>
                <a:effectLst/>
                <a:uFillTx/>
                <a:latin typeface="+mn-lt"/>
                <a:ea typeface="宋体" panose="02010600030101010101" pitchFamily="2" charset="-122"/>
                <a:cs typeface="+mn-cs"/>
                <a:sym typeface="Calibri" panose="020F0502020204030204"/>
              </a:rPr>
              <a:t>topmetal</a:t>
            </a:r>
            <a:r>
              <a:rPr kumimoji="0" lang="zh-CN" altLang="en-US" sz="1800" b="0" i="0" u="none" strike="noStrike" cap="none" spc="0" normalizeH="0" baseline="0">
                <a:ln>
                  <a:noFill/>
                </a:ln>
                <a:solidFill>
                  <a:srgbClr val="000000"/>
                </a:solidFill>
                <a:effectLst/>
                <a:uFillTx/>
                <a:latin typeface="+mn-lt"/>
                <a:ea typeface="宋体" panose="02010600030101010101" pitchFamily="2" charset="-122"/>
                <a:cs typeface="+mn-cs"/>
                <a:sym typeface="Calibri" panose="020F0502020204030204"/>
              </a:rPr>
              <a:t>记录的是电压，我们需要对有信号的几个帧上对应的每一个</a:t>
            </a:r>
            <a:r>
              <a:rPr kumimoji="0" lang="en-US" altLang="zh-CN" sz="1800" b="0" i="0" u="none" strike="noStrike" cap="none" spc="0" normalizeH="0" baseline="0">
                <a:ln>
                  <a:noFill/>
                </a:ln>
                <a:solidFill>
                  <a:srgbClr val="000000"/>
                </a:solidFill>
                <a:effectLst/>
                <a:uFillTx/>
                <a:latin typeface="+mn-lt"/>
                <a:ea typeface="宋体" panose="02010600030101010101" pitchFamily="2" charset="-122"/>
                <a:cs typeface="+mn-cs"/>
                <a:sym typeface="Calibri" panose="020F0502020204030204"/>
              </a:rPr>
              <a:t>pad</a:t>
            </a:r>
            <a:r>
              <a:rPr kumimoji="0" lang="zh-CN" altLang="en-US" sz="1800" b="0" i="0" u="none" strike="noStrike" cap="none" spc="0" normalizeH="0" baseline="0">
                <a:ln>
                  <a:noFill/>
                </a:ln>
                <a:solidFill>
                  <a:srgbClr val="000000"/>
                </a:solidFill>
                <a:effectLst/>
                <a:uFillTx/>
                <a:latin typeface="+mn-lt"/>
                <a:ea typeface="宋体" panose="02010600030101010101" pitchFamily="2" charset="-122"/>
                <a:cs typeface="+mn-cs"/>
                <a:sym typeface="Calibri" panose="020F0502020204030204"/>
              </a:rPr>
              <a:t>在时间上画出电压的变化，用梯形滤波的方法，再结合电压与</a:t>
            </a:r>
            <a:r>
              <a:rPr kumimoji="0" lang="en-US" altLang="zh-CN" sz="1800" b="0" i="0" u="none" strike="noStrike" cap="none" spc="0" normalizeH="0" baseline="0">
                <a:ln>
                  <a:noFill/>
                </a:ln>
                <a:solidFill>
                  <a:srgbClr val="000000"/>
                </a:solidFill>
                <a:effectLst/>
                <a:uFillTx/>
                <a:latin typeface="+mn-lt"/>
                <a:ea typeface="宋体" panose="02010600030101010101" pitchFamily="2" charset="-122"/>
                <a:cs typeface="+mn-cs"/>
                <a:sym typeface="Calibri" panose="020F0502020204030204"/>
              </a:rPr>
              <a:t>q</a:t>
            </a:r>
            <a:r>
              <a:rPr kumimoji="0" lang="zh-CN" altLang="en-US" sz="1800" b="0" i="0" u="none" strike="noStrike" cap="none" spc="0" normalizeH="0" baseline="0">
                <a:ln>
                  <a:noFill/>
                </a:ln>
                <a:solidFill>
                  <a:srgbClr val="000000"/>
                </a:solidFill>
                <a:effectLst/>
                <a:uFillTx/>
                <a:latin typeface="+mn-lt"/>
                <a:ea typeface="宋体" panose="02010600030101010101" pitchFamily="2" charset="-122"/>
                <a:cs typeface="+mn-cs"/>
                <a:sym typeface="Calibri" panose="020F0502020204030204"/>
              </a:rPr>
              <a:t>值之间的标定，得到真正的</a:t>
            </a:r>
            <a:r>
              <a:rPr kumimoji="0" lang="en-US" altLang="zh-CN" sz="1800" b="0" i="0" u="none" strike="noStrike" cap="none" spc="0" normalizeH="0" baseline="0">
                <a:ln>
                  <a:noFill/>
                </a:ln>
                <a:solidFill>
                  <a:srgbClr val="000000"/>
                </a:solidFill>
                <a:effectLst/>
                <a:uFillTx/>
                <a:latin typeface="+mn-lt"/>
                <a:ea typeface="宋体" panose="02010600030101010101" pitchFamily="2" charset="-122"/>
                <a:cs typeface="+mn-cs"/>
                <a:sym typeface="Calibri" panose="020F0502020204030204"/>
              </a:rPr>
              <a:t>q</a:t>
            </a:r>
            <a:r>
              <a:rPr kumimoji="0" lang="zh-CN" altLang="en-US" sz="1800" b="0" i="0" u="none" strike="noStrike" cap="none" spc="0" normalizeH="0" baseline="0">
                <a:ln>
                  <a:noFill/>
                </a:ln>
                <a:solidFill>
                  <a:srgbClr val="000000"/>
                </a:solidFill>
                <a:effectLst/>
                <a:uFillTx/>
                <a:latin typeface="+mn-lt"/>
                <a:ea typeface="宋体" panose="02010600030101010101" pitchFamily="2" charset="-122"/>
                <a:cs typeface="+mn-cs"/>
                <a:sym typeface="Calibri" panose="020F0502020204030204"/>
              </a:rPr>
              <a:t>值信号，从而得到径迹。</a:t>
            </a:r>
            <a:endParaRPr kumimoji="0" lang="zh-CN" altLang="en-US" sz="1800" b="0" i="0" u="none" strike="noStrike" cap="none" spc="0" normalizeH="0" baseline="0">
              <a:ln>
                <a:noFill/>
              </a:ln>
              <a:solidFill>
                <a:srgbClr val="000000"/>
              </a:solidFill>
              <a:effectLst/>
              <a:uFillTx/>
              <a:latin typeface="+mn-lt"/>
              <a:ea typeface="宋体" panose="02010600030101010101" pitchFamily="2" charset="-122"/>
              <a:cs typeface="+mn-cs"/>
              <a:sym typeface="Calibri" panose="020F0502020204030204"/>
            </a:endParaRPr>
          </a:p>
        </p:txBody>
      </p:sp>
      <p:sp>
        <p:nvSpPr>
          <p:cNvPr id="6" name="灯片编号占位符 5"/>
          <p:cNvSpPr>
            <a:spLocks noGrp="1"/>
          </p:cNvSpPr>
          <p:nvPr>
            <p:ph type="sldNum" sz="quarter" idx="2"/>
          </p:nvPr>
        </p:nvSpPr>
        <p:spPr>
          <a:xfrm>
            <a:off x="8338820" y="6393180"/>
            <a:ext cx="347980" cy="275590"/>
          </a:xfrm>
        </p:spPr>
        <p:txBody>
          <a:bodyPr wrap="square"/>
          <a:p>
            <a:fld id="{86CB4B4D-7CA3-9044-876B-883B54F8677D}" type="slidenum">
              <a:rPr/>
            </a:fld>
            <a:endParaRPr/>
          </a:p>
        </p:txBody>
      </p:sp>
      <p:pic>
        <p:nvPicPr>
          <p:cNvPr id="3" name="图片 2"/>
          <p:cNvPicPr>
            <a:picLocks noChangeAspect="1"/>
          </p:cNvPicPr>
          <p:nvPr/>
        </p:nvPicPr>
        <p:blipFill>
          <a:blip r:embed="rId1"/>
          <a:stretch>
            <a:fillRect/>
          </a:stretch>
        </p:blipFill>
        <p:spPr>
          <a:xfrm>
            <a:off x="1852930" y="1159510"/>
            <a:ext cx="5086350" cy="3605530"/>
          </a:xfrm>
          <a:prstGeom prst="rect">
            <a:avLst/>
          </a:prstGeom>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
          <p:cNvSpPr txBox="1"/>
          <p:nvPr>
            <p:ph type="body" idx="14"/>
          </p:nvPr>
        </p:nvSpPr>
        <p:spPr>
          <a:xfrm>
            <a:off x="202565" y="147320"/>
            <a:ext cx="5704840" cy="553085"/>
          </a:xfrm>
          <a:prstGeom prst="rect">
            <a:avLst/>
          </a:prstGeom>
        </p:spPr>
        <p:txBody>
          <a:bodyPr wrap="square"/>
          <a:lstStyle>
            <a:lvl1pPr marL="0" indent="0" algn="ctr">
              <a:spcBef>
                <a:spcPts val="0"/>
              </a:spcBef>
              <a:buSzTx/>
              <a:buFontTx/>
              <a:buNone/>
              <a:defRPr sz="3000">
                <a:solidFill>
                  <a:srgbClr val="465684"/>
                </a:solidFill>
                <a:latin typeface="Athelas"/>
                <a:ea typeface="Athelas"/>
                <a:cs typeface="Athelas"/>
                <a:sym typeface="Athelas"/>
              </a:defRPr>
            </a:lvl1pPr>
          </a:lstStyle>
          <a:p>
            <a:r>
              <a:rPr lang="zh-CN" altLang="en-US">
                <a:ea typeface="宋体" panose="02010600030101010101" pitchFamily="2" charset="-122"/>
                <a:sym typeface="+mn-ea"/>
              </a:rPr>
              <a:t>径迹重建算法</a:t>
            </a:r>
            <a:r>
              <a:rPr lang="en-US" altLang="zh-CN">
                <a:ea typeface="宋体" panose="02010600030101010101" pitchFamily="2" charset="-122"/>
                <a:sym typeface="+mn-ea"/>
              </a:rPr>
              <a:t>——</a:t>
            </a:r>
            <a:r>
              <a:rPr lang="zh-CN" altLang="en-US">
                <a:ea typeface="宋体" panose="02010600030101010101" pitchFamily="2" charset="-122"/>
                <a:sym typeface="+mn-ea"/>
              </a:rPr>
              <a:t>模拟验证</a:t>
            </a:r>
            <a:endParaRPr lang="zh-CN" altLang="en-US">
              <a:ea typeface="宋体" panose="02010600030101010101" pitchFamily="2" charset="-122"/>
              <a:sym typeface="+mn-ea"/>
            </a:endParaRPr>
          </a:p>
        </p:txBody>
      </p:sp>
      <p:sp>
        <p:nvSpPr>
          <p:cNvPr id="6" name="灯片编号占位符 5"/>
          <p:cNvSpPr>
            <a:spLocks noGrp="1"/>
          </p:cNvSpPr>
          <p:nvPr>
            <p:ph type="sldNum" sz="quarter" idx="2"/>
          </p:nvPr>
        </p:nvSpPr>
        <p:spPr>
          <a:xfrm>
            <a:off x="8338820" y="6393180"/>
            <a:ext cx="347980" cy="275590"/>
          </a:xfrm>
        </p:spPr>
        <p:txBody>
          <a:bodyPr wrap="square"/>
          <a:p>
            <a:fld id="{86CB4B4D-7CA3-9044-876B-883B54F8677D}" type="slidenum">
              <a:rPr/>
            </a:fld>
            <a:endParaRPr/>
          </a:p>
        </p:txBody>
      </p:sp>
      <p:graphicFrame>
        <p:nvGraphicFramePr>
          <p:cNvPr id="17412" name="对象 3">
            <a:hlinkClick r:id="" action="ppaction://ole?verb="/>
          </p:cNvPr>
          <p:cNvGraphicFramePr>
            <a:graphicFrameLocks noChangeAspect="1"/>
          </p:cNvGraphicFramePr>
          <p:nvPr/>
        </p:nvGraphicFramePr>
        <p:xfrm>
          <a:off x="2167255" y="5307648"/>
          <a:ext cx="1879600" cy="528637"/>
        </p:xfrm>
        <a:graphic>
          <a:graphicData uri="http://schemas.openxmlformats.org/presentationml/2006/ole">
            <mc:AlternateContent xmlns:mc="http://schemas.openxmlformats.org/markup-compatibility/2006">
              <mc:Choice xmlns:v="urn:schemas-microsoft-com:vml" Requires="v">
                <p:oleObj spid="_x0000_s3076" name="" r:id="rId1" imgW="1358900" imgH="469900" progId="Equation.KSEE3">
                  <p:embed/>
                </p:oleObj>
              </mc:Choice>
              <mc:Fallback>
                <p:oleObj name="" r:id="rId1" imgW="1358900" imgH="469900" progId="Equation.KSEE3">
                  <p:embed/>
                  <p:pic>
                    <p:nvPicPr>
                      <p:cNvPr id="0" name="图片 3075"/>
                      <p:cNvPicPr/>
                      <p:nvPr/>
                    </p:nvPicPr>
                    <p:blipFill>
                      <a:blip r:embed="rId2"/>
                      <a:stretch>
                        <a:fillRect/>
                      </a:stretch>
                    </p:blipFill>
                    <p:spPr>
                      <a:xfrm>
                        <a:off x="2167255" y="5307648"/>
                        <a:ext cx="1879600" cy="528637"/>
                      </a:xfrm>
                      <a:prstGeom prst="rect">
                        <a:avLst/>
                      </a:prstGeom>
                      <a:noFill/>
                      <a:ln w="38100">
                        <a:noFill/>
                        <a:miter/>
                      </a:ln>
                    </p:spPr>
                  </p:pic>
                </p:oleObj>
              </mc:Fallback>
            </mc:AlternateContent>
          </a:graphicData>
        </a:graphic>
      </p:graphicFrame>
      <p:grpSp>
        <p:nvGrpSpPr>
          <p:cNvPr id="17413" name="组合 30"/>
          <p:cNvGrpSpPr/>
          <p:nvPr/>
        </p:nvGrpSpPr>
        <p:grpSpPr>
          <a:xfrm>
            <a:off x="428308" y="1572578"/>
            <a:ext cx="3335337" cy="1765300"/>
            <a:chOff x="8447" y="6392"/>
            <a:chExt cx="5254" cy="2780"/>
          </a:xfrm>
        </p:grpSpPr>
        <p:grpSp>
          <p:nvGrpSpPr>
            <p:cNvPr id="17414" name="组合 28"/>
            <p:cNvGrpSpPr/>
            <p:nvPr/>
          </p:nvGrpSpPr>
          <p:grpSpPr>
            <a:xfrm>
              <a:off x="8447" y="6392"/>
              <a:ext cx="5254" cy="2780"/>
              <a:chOff x="8447" y="6392"/>
              <a:chExt cx="5254" cy="2780"/>
            </a:xfrm>
          </p:grpSpPr>
          <p:grpSp>
            <p:nvGrpSpPr>
              <p:cNvPr id="17415" name="组合 26"/>
              <p:cNvGrpSpPr/>
              <p:nvPr/>
            </p:nvGrpSpPr>
            <p:grpSpPr>
              <a:xfrm>
                <a:off x="8447" y="6392"/>
                <a:ext cx="5254" cy="2780"/>
                <a:chOff x="8447" y="6392"/>
                <a:chExt cx="5254" cy="2780"/>
              </a:xfrm>
            </p:grpSpPr>
            <p:grpSp>
              <p:nvGrpSpPr>
                <p:cNvPr id="17416" name="组合 24"/>
                <p:cNvGrpSpPr/>
                <p:nvPr/>
              </p:nvGrpSpPr>
              <p:grpSpPr>
                <a:xfrm>
                  <a:off x="8447" y="6392"/>
                  <a:ext cx="5254" cy="2780"/>
                  <a:chOff x="8447" y="6392"/>
                  <a:chExt cx="5254" cy="2780"/>
                </a:xfrm>
              </p:grpSpPr>
              <p:grpSp>
                <p:nvGrpSpPr>
                  <p:cNvPr id="17417" name="组合 19"/>
                  <p:cNvGrpSpPr/>
                  <p:nvPr/>
                </p:nvGrpSpPr>
                <p:grpSpPr>
                  <a:xfrm>
                    <a:off x="8447" y="6392"/>
                    <a:ext cx="5254" cy="2780"/>
                    <a:chOff x="8447" y="6392"/>
                    <a:chExt cx="5254" cy="2780"/>
                  </a:xfrm>
                </p:grpSpPr>
                <p:sp>
                  <p:nvSpPr>
                    <p:cNvPr id="14" name="弧形 13"/>
                    <p:cNvSpPr/>
                    <p:nvPr/>
                  </p:nvSpPr>
                  <p:spPr>
                    <a:xfrm rot="4440000">
                      <a:off x="10384" y="6386"/>
                      <a:ext cx="227" cy="227"/>
                    </a:xfrm>
                    <a:prstGeom prst="arc">
                      <a:avLst/>
                    </a:prstGeom>
                    <a:ln w="127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p>
                      <a:pPr algn="ctr" fontAlgn="base"/>
                      <a:endParaRPr lang="zh-CN" altLang="en-US" strike="noStrike" noProof="1"/>
                    </a:p>
                  </p:txBody>
                </p:sp>
                <p:grpSp>
                  <p:nvGrpSpPr>
                    <p:cNvPr id="17419" name="组合 18"/>
                    <p:cNvGrpSpPr/>
                    <p:nvPr/>
                  </p:nvGrpSpPr>
                  <p:grpSpPr>
                    <a:xfrm>
                      <a:off x="8447" y="6404"/>
                      <a:ext cx="5254" cy="2768"/>
                      <a:chOff x="8447" y="6404"/>
                      <a:chExt cx="5254" cy="2768"/>
                    </a:xfrm>
                  </p:grpSpPr>
                  <p:sp>
                    <p:nvSpPr>
                      <p:cNvPr id="17" name="任意多边形 16"/>
                      <p:cNvSpPr/>
                      <p:nvPr/>
                    </p:nvSpPr>
                    <p:spPr>
                      <a:xfrm>
                        <a:off x="10305" y="6413"/>
                        <a:ext cx="928" cy="979"/>
                      </a:xfrm>
                      <a:custGeom>
                        <a:avLst/>
                        <a:gdLst>
                          <a:gd name="connisteX0" fmla="*/ 90373 w 589202"/>
                          <a:gd name="connsiteY0" fmla="*/ 3121 h 621611"/>
                          <a:gd name="connisteX1" fmla="*/ 447878 w 589202"/>
                          <a:gd name="connsiteY1" fmla="*/ 60271 h 621611"/>
                          <a:gd name="connisteX2" fmla="*/ 838 w 589202"/>
                          <a:gd name="connsiteY2" fmla="*/ 434286 h 621611"/>
                          <a:gd name="connisteX3" fmla="*/ 562178 w 589202"/>
                          <a:gd name="connsiteY3" fmla="*/ 426031 h 621611"/>
                          <a:gd name="connisteX4" fmla="*/ 456133 w 589202"/>
                          <a:gd name="connsiteY4" fmla="*/ 621611 h 621611"/>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589202" h="621611">
                            <a:moveTo>
                              <a:pt x="90373" y="3121"/>
                            </a:moveTo>
                            <a:cubicBezTo>
                              <a:pt x="171018" y="6931"/>
                              <a:pt x="465658" y="-26089"/>
                              <a:pt x="447878" y="60271"/>
                            </a:cubicBezTo>
                            <a:cubicBezTo>
                              <a:pt x="430098" y="146631"/>
                              <a:pt x="-22022" y="361261"/>
                              <a:pt x="838" y="434286"/>
                            </a:cubicBezTo>
                            <a:cubicBezTo>
                              <a:pt x="23698" y="507311"/>
                              <a:pt x="471373" y="388566"/>
                              <a:pt x="562178" y="426031"/>
                            </a:cubicBezTo>
                            <a:cubicBezTo>
                              <a:pt x="652983" y="463496"/>
                              <a:pt x="488518" y="582241"/>
                              <a:pt x="456133" y="621611"/>
                            </a:cubicBezTo>
                          </a:path>
                        </a:pathLst>
                      </a:custGeom>
                      <a:noFill/>
                      <a:ln cmpd="sng">
                        <a:solidFill>
                          <a:srgbClr val="FFC000">
                            <a:alpha val="50000"/>
                          </a:srgb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grpSp>
                    <p:nvGrpSpPr>
                      <p:cNvPr id="17421" name="组合 17"/>
                      <p:cNvGrpSpPr/>
                      <p:nvPr/>
                    </p:nvGrpSpPr>
                    <p:grpSpPr>
                      <a:xfrm>
                        <a:off x="8447" y="6404"/>
                        <a:ext cx="5254" cy="2768"/>
                        <a:chOff x="8447" y="6404"/>
                        <a:chExt cx="5254" cy="2768"/>
                      </a:xfrm>
                    </p:grpSpPr>
                    <p:grpSp>
                      <p:nvGrpSpPr>
                        <p:cNvPr id="17422" name="组合 9"/>
                        <p:cNvGrpSpPr/>
                        <p:nvPr/>
                      </p:nvGrpSpPr>
                      <p:grpSpPr>
                        <a:xfrm>
                          <a:off x="8447" y="6404"/>
                          <a:ext cx="5254" cy="2768"/>
                          <a:chOff x="8447" y="6404"/>
                          <a:chExt cx="5254" cy="2768"/>
                        </a:xfrm>
                      </p:grpSpPr>
                      <p:grpSp>
                        <p:nvGrpSpPr>
                          <p:cNvPr id="17423" name="组合 7"/>
                          <p:cNvGrpSpPr/>
                          <p:nvPr/>
                        </p:nvGrpSpPr>
                        <p:grpSpPr>
                          <a:xfrm>
                            <a:off x="8447" y="6404"/>
                            <a:ext cx="5254" cy="2768"/>
                            <a:chOff x="8447" y="6404"/>
                            <a:chExt cx="5254" cy="2768"/>
                          </a:xfrm>
                        </p:grpSpPr>
                        <p:grpSp>
                          <p:nvGrpSpPr>
                            <p:cNvPr id="17424" name="组合 5"/>
                            <p:cNvGrpSpPr/>
                            <p:nvPr/>
                          </p:nvGrpSpPr>
                          <p:grpSpPr>
                            <a:xfrm>
                              <a:off x="8447" y="6404"/>
                              <a:ext cx="5254" cy="2768"/>
                              <a:chOff x="8088" y="6839"/>
                              <a:chExt cx="5254" cy="2768"/>
                            </a:xfrm>
                          </p:grpSpPr>
                          <p:grpSp>
                            <p:nvGrpSpPr>
                              <p:cNvPr id="17425" name="组合 2"/>
                              <p:cNvGrpSpPr/>
                              <p:nvPr/>
                            </p:nvGrpSpPr>
                            <p:grpSpPr>
                              <a:xfrm>
                                <a:off x="8088" y="6839"/>
                                <a:ext cx="5254" cy="2285"/>
                                <a:chOff x="7995" y="7685"/>
                                <a:chExt cx="5254" cy="2285"/>
                              </a:xfrm>
                            </p:grpSpPr>
                            <p:cxnSp>
                              <p:nvCxnSpPr>
                                <p:cNvPr id="25" name="直接箭头连接符 24"/>
                                <p:cNvCxnSpPr/>
                                <p:nvPr/>
                              </p:nvCxnSpPr>
                              <p:spPr>
                                <a:xfrm>
                                  <a:off x="9948" y="7685"/>
                                  <a:ext cx="3301" cy="6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p:nvPr/>
                              </p:nvCxnSpPr>
                              <p:spPr>
                                <a:xfrm flipH="1">
                                  <a:off x="7995" y="7685"/>
                                  <a:ext cx="1953" cy="228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28" name="直接箭头连接符 27"/>
                              <p:cNvCxnSpPr/>
                              <p:nvPr/>
                            </p:nvCxnSpPr>
                            <p:spPr>
                              <a:xfrm flipH="1">
                                <a:off x="10041" y="6839"/>
                                <a:ext cx="14" cy="2768"/>
                              </a:xfrm>
                              <a:prstGeom prst="straightConnector1">
                                <a:avLst/>
                              </a:prstGeom>
                              <a:ln w="1270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grpSp>
                        <p:cxnSp>
                          <p:nvCxnSpPr>
                            <p:cNvPr id="29" name="直接箭头连接符 28"/>
                            <p:cNvCxnSpPr/>
                            <p:nvPr/>
                          </p:nvCxnSpPr>
                          <p:spPr>
                            <a:xfrm>
                              <a:off x="10400" y="6404"/>
                              <a:ext cx="647" cy="1010"/>
                            </a:xfrm>
                            <a:prstGeom prst="straightConnector1">
                              <a:avLst/>
                            </a:prstGeom>
                            <a:ln w="12700">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cxnSp>
                        <p:nvCxnSpPr>
                          <p:cNvPr id="30" name="直接箭头连接符 29"/>
                          <p:cNvCxnSpPr/>
                          <p:nvPr/>
                        </p:nvCxnSpPr>
                        <p:spPr>
                          <a:xfrm>
                            <a:off x="10400" y="6404"/>
                            <a:ext cx="786" cy="242"/>
                          </a:xfrm>
                          <a:prstGeom prst="straightConnector1">
                            <a:avLst/>
                          </a:prstGeom>
                          <a:ln w="12700">
                            <a:solidFill>
                              <a:schemeClr val="tx2"/>
                            </a:solidFill>
                            <a:tailEnd type="arrow"/>
                          </a:ln>
                        </p:spPr>
                        <p:style>
                          <a:lnRef idx="1">
                            <a:schemeClr val="accent1"/>
                          </a:lnRef>
                          <a:fillRef idx="0">
                            <a:schemeClr val="accent1"/>
                          </a:fillRef>
                          <a:effectRef idx="0">
                            <a:schemeClr val="accent1"/>
                          </a:effectRef>
                          <a:fontRef idx="minor">
                            <a:schemeClr val="tx1"/>
                          </a:fontRef>
                        </p:style>
                      </p:cxnSp>
                    </p:grpSp>
                    <p:sp>
                      <p:nvSpPr>
                        <p:cNvPr id="17431" name="文本框 16"/>
                        <p:cNvSpPr txBox="1"/>
                        <p:nvPr/>
                      </p:nvSpPr>
                      <p:spPr>
                        <a:xfrm>
                          <a:off x="10517" y="6466"/>
                          <a:ext cx="241" cy="362"/>
                        </a:xfrm>
                        <a:prstGeom prst="rect">
                          <a:avLst/>
                        </a:prstGeom>
                        <a:noFill/>
                        <a:ln w="9525">
                          <a:noFill/>
                        </a:ln>
                      </p:spPr>
                      <p:txBody>
                        <a:bodyPr wrap="square" anchor="t">
                          <a:spAutoFit/>
                        </a:bodyPr>
                        <a:p>
                          <a:r>
                            <a:rPr lang="zh-CN" altLang="en-US" sz="900">
                              <a:latin typeface="Arial" panose="020B0604020202020204" pitchFamily="34" charset="0"/>
                              <a:ea typeface="宋体" panose="02010600030101010101" pitchFamily="2" charset="-122"/>
                            </a:rPr>
                            <a:t>θ</a:t>
                          </a:r>
                          <a:endParaRPr lang="zh-CN" altLang="en-US" sz="900">
                            <a:latin typeface="Arial" panose="020B0604020202020204" pitchFamily="34" charset="0"/>
                            <a:ea typeface="宋体" panose="02010600030101010101" pitchFamily="2" charset="-122"/>
                          </a:endParaRPr>
                        </a:p>
                      </p:txBody>
                    </p:sp>
                  </p:grpSp>
                </p:grpSp>
              </p:grpSp>
              <p:grpSp>
                <p:nvGrpSpPr>
                  <p:cNvPr id="17432" name="组合 23"/>
                  <p:cNvGrpSpPr/>
                  <p:nvPr/>
                </p:nvGrpSpPr>
                <p:grpSpPr>
                  <a:xfrm>
                    <a:off x="10414" y="7668"/>
                    <a:ext cx="1920" cy="466"/>
                    <a:chOff x="10414" y="7668"/>
                    <a:chExt cx="1920" cy="466"/>
                  </a:xfrm>
                </p:grpSpPr>
                <p:cxnSp>
                  <p:nvCxnSpPr>
                    <p:cNvPr id="33" name="直接箭头连接符 32"/>
                    <p:cNvCxnSpPr/>
                    <p:nvPr/>
                  </p:nvCxnSpPr>
                  <p:spPr>
                    <a:xfrm>
                      <a:off x="10414" y="8122"/>
                      <a:ext cx="1920" cy="13"/>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p:nvPr/>
                  </p:nvCxnSpPr>
                  <p:spPr>
                    <a:xfrm flipV="1">
                      <a:off x="10946" y="7668"/>
                      <a:ext cx="790" cy="441"/>
                    </a:xfrm>
                    <a:prstGeom prst="straightConnector1">
                      <a:avLst/>
                    </a:prstGeom>
                    <a:ln w="12700">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grpSp>
            </p:grpSp>
            <p:sp>
              <p:nvSpPr>
                <p:cNvPr id="35" name="弧形 34"/>
                <p:cNvSpPr/>
                <p:nvPr/>
              </p:nvSpPr>
              <p:spPr>
                <a:xfrm rot="960000">
                  <a:off x="11074" y="7967"/>
                  <a:ext cx="227" cy="227"/>
                </a:xfrm>
                <a:prstGeom prst="arc">
                  <a:avLst/>
                </a:prstGeom>
                <a:ln w="127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p>
                  <a:pPr algn="ctr" fontAlgn="base"/>
                  <a:endParaRPr lang="zh-CN" altLang="en-US" strike="noStrike" noProof="1"/>
                </a:p>
              </p:txBody>
            </p:sp>
          </p:grpSp>
          <p:sp>
            <p:nvSpPr>
              <p:cNvPr id="17436" name="文本框 27"/>
              <p:cNvSpPr txBox="1"/>
              <p:nvPr/>
            </p:nvSpPr>
            <p:spPr>
              <a:xfrm>
                <a:off x="11233" y="7859"/>
                <a:ext cx="187" cy="362"/>
              </a:xfrm>
              <a:prstGeom prst="rect">
                <a:avLst/>
              </a:prstGeom>
              <a:noFill/>
              <a:ln w="9525">
                <a:noFill/>
              </a:ln>
            </p:spPr>
            <p:txBody>
              <a:bodyPr wrap="square" anchor="t">
                <a:spAutoFit/>
              </a:bodyPr>
              <a:p>
                <a:r>
                  <a:rPr lang="zh-CN" altLang="en-US" sz="900">
                    <a:latin typeface="宋体" panose="02010600030101010101" pitchFamily="2" charset="-122"/>
                    <a:ea typeface="宋体" panose="02010600030101010101" pitchFamily="2" charset="-122"/>
                  </a:rPr>
                  <a:t>Φ</a:t>
                </a:r>
                <a:endParaRPr lang="zh-CN" altLang="en-US" sz="900">
                  <a:latin typeface="宋体" panose="02010600030101010101" pitchFamily="2" charset="-122"/>
                  <a:ea typeface="宋体" panose="02010600030101010101" pitchFamily="2" charset="-122"/>
                </a:endParaRPr>
              </a:p>
            </p:txBody>
          </p:sp>
        </p:grpSp>
        <p:sp>
          <p:nvSpPr>
            <p:cNvPr id="17437" name="文本框 29"/>
            <p:cNvSpPr txBox="1"/>
            <p:nvPr/>
          </p:nvSpPr>
          <p:spPr>
            <a:xfrm>
              <a:off x="11794" y="7344"/>
              <a:ext cx="1398" cy="628"/>
            </a:xfrm>
            <a:prstGeom prst="rect">
              <a:avLst/>
            </a:prstGeom>
            <a:noFill/>
            <a:ln w="9525">
              <a:noFill/>
            </a:ln>
          </p:spPr>
          <p:txBody>
            <a:bodyPr wrap="square" anchor="t">
              <a:spAutoFit/>
            </a:bodyPr>
            <a:p>
              <a:r>
                <a:rPr lang="en-US" altLang="zh-CN" sz="1000">
                  <a:latin typeface="Arial" panose="020B0604020202020204" pitchFamily="34" charset="0"/>
                  <a:ea typeface="宋体" panose="02010600030101010101" pitchFamily="2" charset="-122"/>
                </a:rPr>
                <a:t>polarization direction</a:t>
              </a:r>
              <a:endParaRPr lang="en-US" altLang="zh-CN" sz="1000">
                <a:latin typeface="Arial" panose="020B0604020202020204" pitchFamily="34" charset="0"/>
                <a:ea typeface="宋体" panose="02010600030101010101" pitchFamily="2" charset="-122"/>
              </a:endParaRPr>
            </a:p>
          </p:txBody>
        </p:sp>
      </p:grpSp>
      <p:sp>
        <p:nvSpPr>
          <p:cNvPr id="5" name="文本框 4"/>
          <p:cNvSpPr txBox="1"/>
          <p:nvPr/>
        </p:nvSpPr>
        <p:spPr>
          <a:xfrm>
            <a:off x="428625" y="5368925"/>
            <a:ext cx="8041640" cy="92075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45719" tIns="45719" rIns="45719" bIns="45719"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lang="zh-CN" altLang="en-US">
                <a:sym typeface="+mn-ea"/>
              </a:rPr>
              <a:t>相互作用截面为：                                     平面情况下，光电子角度分布只与</a:t>
            </a:r>
            <a:endParaRPr kumimoji="0" lang="zh-CN" altLang="en-US" sz="1800" b="0" i="0" u="none" strike="noStrike" cap="none" spc="0" normalizeH="0" baseline="0">
              <a:ln>
                <a:noFill/>
              </a:ln>
              <a:solidFill>
                <a:srgbClr val="000000"/>
              </a:solidFill>
              <a:effectLst/>
              <a:uFillTx/>
              <a:latin typeface="+mn-lt"/>
              <a:ea typeface="宋体" panose="02010600030101010101" pitchFamily="2" charset="-122"/>
              <a:cs typeface="+mn-cs"/>
              <a:sym typeface="Calibri" panose="020F0502020204030204"/>
            </a:endParaRPr>
          </a:p>
          <a:p>
            <a:pPr marL="0" marR="0" indent="0" algn="l" defTabSz="914400"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latin typeface="+mn-lt"/>
              <a:ea typeface="宋体" panose="02010600030101010101" pitchFamily="2" charset="-122"/>
              <a:cs typeface="+mn-cs"/>
              <a:sym typeface="Calibri" panose="020F0502020204030204"/>
            </a:endParaRPr>
          </a:p>
          <a:p>
            <a:pPr marL="0" marR="0" indent="0" algn="l" defTabSz="914400" rtl="0" fontAlgn="auto" latinLnBrk="0" hangingPunct="0">
              <a:lnSpc>
                <a:spcPct val="100000"/>
              </a:lnSpc>
              <a:spcBef>
                <a:spcPts val="0"/>
              </a:spcBef>
              <a:spcAft>
                <a:spcPts val="0"/>
              </a:spcAft>
              <a:buClrTx/>
              <a:buSzTx/>
              <a:buFontTx/>
              <a:buNone/>
            </a:pPr>
            <a:r>
              <a:rPr kumimoji="0" lang="zh-CN" altLang="en-US" sz="1800" b="0" i="0" u="none" strike="noStrike" cap="none" spc="0" normalizeH="0" baseline="0">
                <a:ln>
                  <a:noFill/>
                </a:ln>
                <a:solidFill>
                  <a:srgbClr val="000000"/>
                </a:solidFill>
                <a:effectLst/>
                <a:uFillTx/>
                <a:latin typeface="+mn-lt"/>
                <a:ea typeface="宋体" panose="02010600030101010101" pitchFamily="2" charset="-122"/>
                <a:cs typeface="+mn-cs"/>
                <a:sym typeface="Calibri" panose="020F0502020204030204"/>
              </a:rPr>
              <a:t>角相关。多事例累积后，对得到角度分布按理论公式进行拟合。</a:t>
            </a:r>
            <a:endParaRPr kumimoji="0" lang="zh-CN" altLang="en-US" sz="1800" b="0" i="0" u="none" strike="noStrike" cap="none" spc="0" normalizeH="0" baseline="0">
              <a:ln>
                <a:noFill/>
              </a:ln>
              <a:solidFill>
                <a:srgbClr val="000000"/>
              </a:solidFill>
              <a:effectLst/>
              <a:uFillTx/>
              <a:latin typeface="+mn-lt"/>
              <a:ea typeface="宋体" panose="02010600030101010101" pitchFamily="2" charset="-122"/>
              <a:cs typeface="+mn-cs"/>
              <a:sym typeface="Calibri" panose="020F0502020204030204"/>
            </a:endParaRPr>
          </a:p>
        </p:txBody>
      </p:sp>
      <p:pic>
        <p:nvPicPr>
          <p:cNvPr id="7" name="图片 6"/>
          <p:cNvPicPr>
            <a:picLocks noChangeAspect="1"/>
          </p:cNvPicPr>
          <p:nvPr/>
        </p:nvPicPr>
        <p:blipFill>
          <a:blip r:embed="rId3"/>
          <a:stretch>
            <a:fillRect/>
          </a:stretch>
        </p:blipFill>
        <p:spPr>
          <a:xfrm>
            <a:off x="4598670" y="1042670"/>
            <a:ext cx="3663315" cy="3797935"/>
          </a:xfrm>
          <a:prstGeom prst="rect">
            <a:avLst/>
          </a:prstGeom>
        </p:spPr>
      </p:pic>
      <p:graphicFrame>
        <p:nvGraphicFramePr>
          <p:cNvPr id="18436" name="对象 1">
            <a:hlinkClick r:id="" action="ppaction://ole?verb="/>
          </p:cNvPr>
          <p:cNvGraphicFramePr>
            <a:graphicFrameLocks noChangeAspect="1"/>
          </p:cNvGraphicFramePr>
          <p:nvPr/>
        </p:nvGraphicFramePr>
        <p:xfrm>
          <a:off x="5339080" y="4840605"/>
          <a:ext cx="2642235" cy="344170"/>
        </p:xfrm>
        <a:graphic>
          <a:graphicData uri="http://schemas.openxmlformats.org/presentationml/2006/ole">
            <mc:AlternateContent xmlns:mc="http://schemas.openxmlformats.org/markup-compatibility/2006">
              <mc:Choice xmlns:v="urn:schemas-microsoft-com:vml" Requires="v">
                <p:oleObj spid="_x0000_s3077" name="" r:id="rId4" imgW="1765300" imgH="228600" progId="Equation.KSEE3">
                  <p:embed/>
                </p:oleObj>
              </mc:Choice>
              <mc:Fallback>
                <p:oleObj name="" r:id="rId4" imgW="1765300" imgH="228600" progId="Equation.KSEE3">
                  <p:embed/>
                  <p:pic>
                    <p:nvPicPr>
                      <p:cNvPr id="0" name="图片 3076"/>
                      <p:cNvPicPr/>
                      <p:nvPr/>
                    </p:nvPicPr>
                    <p:blipFill>
                      <a:blip r:embed="rId5"/>
                      <a:stretch>
                        <a:fillRect/>
                      </a:stretch>
                    </p:blipFill>
                    <p:spPr>
                      <a:xfrm>
                        <a:off x="5339080" y="4840605"/>
                        <a:ext cx="2642235" cy="344170"/>
                      </a:xfrm>
                      <a:prstGeom prst="rect">
                        <a:avLst/>
                      </a:prstGeom>
                      <a:noFill/>
                      <a:ln w="38100">
                        <a:noFill/>
                        <a:miter/>
                      </a:ln>
                    </p:spPr>
                  </p:pic>
                </p:oleObj>
              </mc:Fallback>
            </mc:AlternateContent>
          </a:graphicData>
        </a:graphic>
      </p:graphicFrame>
      <p:graphicFrame>
        <p:nvGraphicFramePr>
          <p:cNvPr id="8" name="对象 7"/>
          <p:cNvGraphicFramePr/>
          <p:nvPr/>
        </p:nvGraphicFramePr>
        <p:xfrm>
          <a:off x="7652385" y="5461000"/>
          <a:ext cx="193040" cy="222250"/>
        </p:xfrm>
        <a:graphic>
          <a:graphicData uri="http://schemas.openxmlformats.org/presentationml/2006/ole">
            <mc:AlternateContent xmlns:mc="http://schemas.openxmlformats.org/markup-compatibility/2006">
              <mc:Choice xmlns:v="urn:schemas-microsoft-com:vml" Requires="v">
                <p:oleObj spid="_x0000_s9" name="" r:id="rId6" imgW="173990" imgH="194310" progId="Equation.KSEE3">
                  <p:embed/>
                </p:oleObj>
              </mc:Choice>
              <mc:Fallback>
                <p:oleObj name="" r:id="rId6" imgW="173990" imgH="194310" progId="Equation.KSEE3">
                  <p:embed/>
                  <p:pic>
                    <p:nvPicPr>
                      <p:cNvPr id="0" name="图片 8"/>
                      <p:cNvPicPr/>
                      <p:nvPr/>
                    </p:nvPicPr>
                    <p:blipFill>
                      <a:blip r:embed="rId7"/>
                      <a:stretch>
                        <a:fillRect/>
                      </a:stretch>
                    </p:blipFill>
                    <p:spPr>
                      <a:xfrm>
                        <a:off x="7652385" y="5461000"/>
                        <a:ext cx="193040" cy="222250"/>
                      </a:xfrm>
                      <a:prstGeom prst="rect">
                        <a:avLst/>
                      </a:prstGeom>
                    </p:spPr>
                  </p:pic>
                </p:oleObj>
              </mc:Fallback>
            </mc:AlternateContent>
          </a:graphicData>
        </a:graphic>
      </p:graphicFrame>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3237230" y="1203325"/>
            <a:ext cx="5742305" cy="3372485"/>
          </a:xfrm>
          <a:prstGeom prst="rect">
            <a:avLst/>
          </a:prstGeom>
        </p:spPr>
      </p:pic>
      <p:sp>
        <p:nvSpPr>
          <p:cNvPr id="187" name=".."/>
          <p:cNvSpPr txBox="1"/>
          <p:nvPr>
            <p:ph type="body" idx="14"/>
          </p:nvPr>
        </p:nvSpPr>
        <p:spPr>
          <a:xfrm>
            <a:off x="202565" y="154940"/>
            <a:ext cx="6900545" cy="553085"/>
          </a:xfrm>
          <a:prstGeom prst="rect">
            <a:avLst/>
          </a:prstGeom>
        </p:spPr>
        <p:txBody>
          <a:bodyPr wrap="square"/>
          <a:lstStyle>
            <a:lvl1pPr marL="0" indent="0" algn="ctr">
              <a:spcBef>
                <a:spcPts val="0"/>
              </a:spcBef>
              <a:buSzTx/>
              <a:buFontTx/>
              <a:buNone/>
              <a:defRPr sz="3000">
                <a:solidFill>
                  <a:srgbClr val="465684"/>
                </a:solidFill>
                <a:latin typeface="Athelas"/>
                <a:ea typeface="Athelas"/>
                <a:cs typeface="Athelas"/>
                <a:sym typeface="Athelas"/>
              </a:defRPr>
            </a:lvl1pPr>
          </a:lstStyle>
          <a:p>
            <a:r>
              <a:rPr lang="zh-CN" altLang="en-US">
                <a:ea typeface="宋体" panose="02010600030101010101" pitchFamily="2" charset="-122"/>
                <a:sym typeface="+mn-ea"/>
              </a:rPr>
              <a:t>径迹重建算法</a:t>
            </a:r>
            <a:r>
              <a:rPr lang="en-US" altLang="zh-CN">
                <a:ea typeface="宋体" panose="02010600030101010101" pitchFamily="2" charset="-122"/>
                <a:sym typeface="+mn-ea"/>
              </a:rPr>
              <a:t>——</a:t>
            </a:r>
            <a:r>
              <a:rPr lang="zh-CN" altLang="en-US">
                <a:ea typeface="宋体" panose="02010600030101010101" pitchFamily="2" charset="-122"/>
                <a:sym typeface="+mn-ea"/>
              </a:rPr>
              <a:t>事例挑选及调制因子</a:t>
            </a:r>
            <a:endParaRPr lang="zh-CN" altLang="en-US">
              <a:ea typeface="宋体" panose="02010600030101010101" pitchFamily="2" charset="-122"/>
              <a:sym typeface="+mn-ea"/>
            </a:endParaRPr>
          </a:p>
        </p:txBody>
      </p:sp>
      <p:sp>
        <p:nvSpPr>
          <p:cNvPr id="2" name="文本框 1"/>
          <p:cNvSpPr txBox="1"/>
          <p:nvPr/>
        </p:nvSpPr>
        <p:spPr>
          <a:xfrm>
            <a:off x="671830" y="4870450"/>
            <a:ext cx="8041640" cy="64389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45719" tIns="45719" rIns="45719" bIns="45719"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kumimoji="0" lang="zh-CN" altLang="en-US" sz="1800" b="0" i="0" u="none" strike="noStrike" cap="none" spc="0" normalizeH="0" baseline="0">
                <a:ln>
                  <a:noFill/>
                </a:ln>
                <a:solidFill>
                  <a:srgbClr val="000000"/>
                </a:solidFill>
                <a:effectLst/>
                <a:uFillTx/>
                <a:latin typeface="+mn-lt"/>
                <a:ea typeface="宋体" panose="02010600030101010101" pitchFamily="2" charset="-122"/>
                <a:cs typeface="+mn-cs"/>
                <a:sym typeface="Calibri" panose="020F0502020204030204"/>
              </a:rPr>
              <a:t>对圆形的径迹，以及完全对称的短径迹，我们会将其剔除。剩余径迹的挑选效率如蓝色线所示。最后，我们可以得到不同能量下径迹重建算法的调制曲线。</a:t>
            </a:r>
            <a:endParaRPr kumimoji="0" lang="zh-CN" altLang="en-US" sz="1800" b="0" i="0" u="none" strike="noStrike" cap="none" spc="0" normalizeH="0" baseline="0">
              <a:ln>
                <a:noFill/>
              </a:ln>
              <a:solidFill>
                <a:srgbClr val="000000"/>
              </a:solidFill>
              <a:effectLst/>
              <a:uFillTx/>
              <a:latin typeface="+mn-lt"/>
              <a:ea typeface="宋体" panose="02010600030101010101" pitchFamily="2" charset="-122"/>
              <a:cs typeface="+mn-cs"/>
              <a:sym typeface="Calibri" panose="020F0502020204030204"/>
            </a:endParaRPr>
          </a:p>
        </p:txBody>
      </p:sp>
      <p:sp>
        <p:nvSpPr>
          <p:cNvPr id="6" name="灯片编号占位符 5"/>
          <p:cNvSpPr>
            <a:spLocks noGrp="1"/>
          </p:cNvSpPr>
          <p:nvPr>
            <p:ph type="sldNum" sz="quarter" idx="2"/>
          </p:nvPr>
        </p:nvSpPr>
        <p:spPr>
          <a:xfrm>
            <a:off x="8338820" y="6393180"/>
            <a:ext cx="485775" cy="275590"/>
          </a:xfrm>
        </p:spPr>
        <p:txBody>
          <a:bodyPr wrap="square"/>
          <a:p>
            <a:fld id="{86CB4B4D-7CA3-9044-876B-883B54F8677D}" type="slidenum">
              <a:rPr/>
            </a:fld>
            <a:endParaRPr/>
          </a:p>
        </p:txBody>
      </p:sp>
      <p:graphicFrame>
        <p:nvGraphicFramePr>
          <p:cNvPr id="7" name="对象 8">
            <a:hlinkClick r:id="" action="ppaction://ole?verb="/>
          </p:cNvPr>
          <p:cNvGraphicFramePr>
            <a:graphicFrameLocks noChangeAspect="1"/>
          </p:cNvGraphicFramePr>
          <p:nvPr/>
        </p:nvGraphicFramePr>
        <p:xfrm>
          <a:off x="4816475" y="3511392"/>
          <a:ext cx="1565275" cy="341630"/>
        </p:xfrm>
        <a:graphic>
          <a:graphicData uri="http://schemas.openxmlformats.org/presentationml/2006/ole">
            <mc:AlternateContent xmlns:mc="http://schemas.openxmlformats.org/markup-compatibility/2006">
              <mc:Choice xmlns:v="urn:schemas-microsoft-com:vml" Requires="v">
                <p:oleObj spid="_x0000_s8" name="" r:id="rId2" imgW="1104900" imgH="241300" progId="Equation.KSEE3">
                  <p:embed/>
                </p:oleObj>
              </mc:Choice>
              <mc:Fallback>
                <p:oleObj name="" r:id="rId2" imgW="1104900" imgH="241300" progId="Equation.KSEE3">
                  <p:embed/>
                  <p:pic>
                    <p:nvPicPr>
                      <p:cNvPr id="0" name="图片 3077"/>
                      <p:cNvPicPr/>
                      <p:nvPr/>
                    </p:nvPicPr>
                    <p:blipFill>
                      <a:blip r:embed="rId3"/>
                      <a:stretch>
                        <a:fillRect/>
                      </a:stretch>
                    </p:blipFill>
                    <p:spPr>
                      <a:xfrm>
                        <a:off x="4816475" y="3511392"/>
                        <a:ext cx="1565275" cy="341630"/>
                      </a:xfrm>
                      <a:prstGeom prst="rect">
                        <a:avLst/>
                      </a:prstGeom>
                      <a:noFill/>
                      <a:ln w="38100">
                        <a:noFill/>
                        <a:miter/>
                      </a:ln>
                    </p:spPr>
                  </p:pic>
                </p:oleObj>
              </mc:Fallback>
            </mc:AlternateContent>
          </a:graphicData>
        </a:graphic>
      </p:graphicFrame>
      <p:pic>
        <p:nvPicPr>
          <p:cNvPr id="10" name="图片 9"/>
          <p:cNvPicPr>
            <a:picLocks noChangeAspect="1"/>
          </p:cNvPicPr>
          <p:nvPr/>
        </p:nvPicPr>
        <p:blipFill>
          <a:blip r:embed="rId4"/>
          <a:stretch>
            <a:fillRect/>
          </a:stretch>
        </p:blipFill>
        <p:spPr>
          <a:xfrm>
            <a:off x="23495" y="1533525"/>
            <a:ext cx="3352800" cy="2511425"/>
          </a:xfrm>
          <a:prstGeom prst="rect">
            <a:avLst/>
          </a:prstGeom>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
          <p:cNvSpPr txBox="1"/>
          <p:nvPr>
            <p:ph type="body" idx="14"/>
          </p:nvPr>
        </p:nvSpPr>
        <p:spPr>
          <a:xfrm>
            <a:off x="202565" y="146050"/>
            <a:ext cx="5127625" cy="553085"/>
          </a:xfrm>
          <a:prstGeom prst="rect">
            <a:avLst/>
          </a:prstGeom>
        </p:spPr>
        <p:txBody>
          <a:bodyPr wrap="square"/>
          <a:lstStyle>
            <a:lvl1pPr marL="0" indent="0" algn="ctr">
              <a:spcBef>
                <a:spcPts val="0"/>
              </a:spcBef>
              <a:buSzTx/>
              <a:buFontTx/>
              <a:buNone/>
              <a:defRPr sz="3000">
                <a:solidFill>
                  <a:srgbClr val="465684"/>
                </a:solidFill>
                <a:latin typeface="Athelas"/>
                <a:ea typeface="Athelas"/>
                <a:cs typeface="Athelas"/>
                <a:sym typeface="Athelas"/>
              </a:defRPr>
            </a:lvl1pPr>
          </a:lstStyle>
          <a:p>
            <a:r>
              <a:rPr lang="zh-CN" altLang="zh-CN">
                <a:ea typeface="宋体" panose="02010600030101010101" pitchFamily="2" charset="-122"/>
                <a:sym typeface="+mn-ea"/>
              </a:rPr>
              <a:t>部分偏振的影响</a:t>
            </a:r>
            <a:endParaRPr lang="zh-CN" altLang="zh-CN">
              <a:ea typeface="宋体" panose="02010600030101010101" pitchFamily="2" charset="-122"/>
              <a:sym typeface="+mn-ea"/>
            </a:endParaRPr>
          </a:p>
        </p:txBody>
      </p:sp>
      <p:sp>
        <p:nvSpPr>
          <p:cNvPr id="2" name="文本框 1"/>
          <p:cNvSpPr txBox="1"/>
          <p:nvPr/>
        </p:nvSpPr>
        <p:spPr>
          <a:xfrm>
            <a:off x="1040765" y="5378450"/>
            <a:ext cx="6689725" cy="119761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45719" tIns="45719" rIns="45719" bIns="45719"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kumimoji="0" lang="zh-CN" altLang="zh-CN" sz="1800" b="0" i="0" u="none" strike="noStrike" cap="none" spc="0" normalizeH="0" baseline="0">
                <a:ln>
                  <a:noFill/>
                </a:ln>
                <a:solidFill>
                  <a:srgbClr val="000000"/>
                </a:solidFill>
                <a:effectLst/>
                <a:uFillTx/>
                <a:latin typeface="等线" panose="02010600030101010101" charset="-122"/>
                <a:ea typeface="等线" panose="02010600030101010101" charset="-122"/>
                <a:cs typeface="+mn-cs"/>
                <a:sym typeface="Calibri" panose="020F0502020204030204"/>
              </a:rPr>
              <a:t>对于部分偏振（椭圆偏振），我们给出的重建结果，可以看出是线性的。有利于我们后续对部分偏振源的分析。</a:t>
            </a:r>
            <a:endParaRPr kumimoji="0" lang="zh-CN" altLang="zh-CN" sz="1800" b="0" i="0" u="none" strike="noStrike" cap="none" spc="0" normalizeH="0" baseline="0">
              <a:ln>
                <a:noFill/>
              </a:ln>
              <a:solidFill>
                <a:srgbClr val="000000"/>
              </a:solidFill>
              <a:effectLst/>
              <a:uFillTx/>
              <a:latin typeface="等线" panose="02010600030101010101" charset="-122"/>
              <a:ea typeface="等线" panose="02010600030101010101" charset="-122"/>
              <a:cs typeface="+mn-cs"/>
              <a:sym typeface="Calibri" panose="020F0502020204030204"/>
            </a:endParaRPr>
          </a:p>
          <a:p>
            <a:pPr marL="0" marR="0" indent="0" algn="l" defTabSz="914400" rtl="0" fontAlgn="auto" latinLnBrk="0" hangingPunct="0">
              <a:lnSpc>
                <a:spcPct val="100000"/>
              </a:lnSpc>
              <a:spcBef>
                <a:spcPts val="0"/>
              </a:spcBef>
              <a:spcAft>
                <a:spcPts val="0"/>
              </a:spcAft>
              <a:buClrTx/>
              <a:buSzTx/>
              <a:buFontTx/>
              <a:buNone/>
            </a:pPr>
            <a:endParaRPr kumimoji="0" lang="zh-CN" altLang="zh-CN" sz="1800" b="0" i="0" u="none" strike="noStrike" cap="none" spc="0" normalizeH="0" baseline="0">
              <a:ln>
                <a:noFill/>
              </a:ln>
              <a:solidFill>
                <a:srgbClr val="000000"/>
              </a:solidFill>
              <a:effectLst/>
              <a:uFillTx/>
              <a:latin typeface="等线" panose="02010600030101010101" charset="-122"/>
              <a:ea typeface="等线" panose="02010600030101010101" charset="-122"/>
              <a:cs typeface="+mn-cs"/>
              <a:sym typeface="Calibri" panose="020F0502020204030204"/>
            </a:endParaRPr>
          </a:p>
          <a:p>
            <a:pPr marL="0" marR="0" indent="0" algn="l" defTabSz="914400" rtl="0" fontAlgn="auto" latinLnBrk="0" hangingPunct="0">
              <a:lnSpc>
                <a:spcPct val="100000"/>
              </a:lnSpc>
              <a:spcBef>
                <a:spcPts val="0"/>
              </a:spcBef>
              <a:spcAft>
                <a:spcPts val="0"/>
              </a:spcAft>
              <a:buClrTx/>
              <a:buSzTx/>
              <a:buFontTx/>
              <a:buNone/>
            </a:pPr>
            <a:endParaRPr kumimoji="0" lang="zh-CN" altLang="zh-CN" sz="1800" b="0" i="0" u="none" strike="noStrike" cap="none" spc="0" normalizeH="0" baseline="0">
              <a:ln>
                <a:noFill/>
              </a:ln>
              <a:solidFill>
                <a:srgbClr val="000000"/>
              </a:solidFill>
              <a:effectLst/>
              <a:uFillTx/>
              <a:latin typeface="等线" panose="02010600030101010101" charset="-122"/>
              <a:ea typeface="等线" panose="02010600030101010101" charset="-122"/>
              <a:cs typeface="+mn-cs"/>
              <a:sym typeface="Calibri" panose="020F0502020204030204"/>
            </a:endParaRPr>
          </a:p>
        </p:txBody>
      </p:sp>
      <p:sp>
        <p:nvSpPr>
          <p:cNvPr id="6" name="灯片编号占位符 5"/>
          <p:cNvSpPr>
            <a:spLocks noGrp="1"/>
          </p:cNvSpPr>
          <p:nvPr>
            <p:ph type="sldNum" sz="quarter" idx="2"/>
          </p:nvPr>
        </p:nvSpPr>
        <p:spPr/>
        <p:txBody>
          <a:bodyPr/>
          <a:p>
            <a:fld id="{86CB4B4D-7CA3-9044-876B-883B54F8677D}" type="slidenum">
              <a:rPr/>
            </a:fld>
            <a:endParaRPr/>
          </a:p>
        </p:txBody>
      </p:sp>
      <p:pic>
        <p:nvPicPr>
          <p:cNvPr id="8" name="图片 7" descr="2019-10-24 18-55-46屏幕截图"/>
          <p:cNvPicPr>
            <a:picLocks noChangeAspect="1"/>
          </p:cNvPicPr>
          <p:nvPr/>
        </p:nvPicPr>
        <p:blipFill>
          <a:blip r:embed="rId1"/>
          <a:stretch>
            <a:fillRect/>
          </a:stretch>
        </p:blipFill>
        <p:spPr>
          <a:xfrm>
            <a:off x="1283335" y="845820"/>
            <a:ext cx="5547995" cy="4385945"/>
          </a:xfrm>
          <a:prstGeom prst="rect">
            <a:avLst/>
          </a:prstGeom>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Introduction…"/>
          <p:cNvSpPr txBox="1"/>
          <p:nvPr>
            <p:ph type="body" sz="quarter" idx="1"/>
          </p:nvPr>
        </p:nvSpPr>
        <p:spPr>
          <a:xfrm>
            <a:off x="1149985" y="1550035"/>
            <a:ext cx="5862320" cy="4284980"/>
          </a:xfrm>
          <a:prstGeom prst="rect">
            <a:avLst/>
          </a:prstGeom>
        </p:spPr>
        <p:txBody>
          <a:bodyPr>
            <a:normAutofit fontScale="80000"/>
          </a:bodyPr>
          <a:lstStyle/>
          <a:p>
            <a:pPr marL="0" indent="0">
              <a:buNone/>
            </a:pPr>
            <a:endParaRPr lang="zh-CN" altLang="en-US">
              <a:ea typeface="宋体" panose="02010600030101010101" pitchFamily="2" charset="-122"/>
            </a:endParaRPr>
          </a:p>
          <a:p>
            <a:r>
              <a:rPr lang="zh-CN" altLang="en-US">
                <a:ea typeface="宋体" panose="02010600030101010101" pitchFamily="2" charset="-122"/>
                <a:sym typeface="+mn-ea"/>
              </a:rPr>
              <a:t>物理目标及信号特征</a:t>
            </a:r>
            <a:endParaRPr lang="zh-CN" altLang="en-US">
              <a:ea typeface="宋体" panose="02010600030101010101" pitchFamily="2" charset="-122"/>
              <a:sym typeface="+mn-ea"/>
            </a:endParaRPr>
          </a:p>
          <a:p>
            <a:endParaRPr lang="zh-CN" altLang="en-US">
              <a:ea typeface="宋体" panose="02010600030101010101" pitchFamily="2" charset="-122"/>
              <a:sym typeface="+mn-ea"/>
            </a:endParaRPr>
          </a:p>
          <a:p>
            <a:r>
              <a:rPr lang="zh-CN" altLang="en-US">
                <a:ea typeface="宋体" panose="02010600030101010101" pitchFamily="2" charset="-122"/>
                <a:sym typeface="+mn-ea"/>
              </a:rPr>
              <a:t>探测器优化模拟</a:t>
            </a:r>
            <a:endParaRPr lang="zh-CN" altLang="en-US">
              <a:ea typeface="宋体" panose="02010600030101010101" pitchFamily="2" charset="-122"/>
              <a:sym typeface="+mn-ea"/>
            </a:endParaRPr>
          </a:p>
          <a:p>
            <a:endParaRPr lang="zh-CN" altLang="en-US">
              <a:ea typeface="宋体" panose="02010600030101010101" pitchFamily="2" charset="-122"/>
              <a:sym typeface="+mn-ea"/>
            </a:endParaRPr>
          </a:p>
          <a:p>
            <a:r>
              <a:rPr lang="zh-CN" altLang="en-US">
                <a:ea typeface="宋体" panose="02010600030101010101" pitchFamily="2" charset="-122"/>
                <a:sym typeface="+mn-ea"/>
              </a:rPr>
              <a:t>径迹重建算法</a:t>
            </a:r>
            <a:endParaRPr lang="zh-CN" altLang="en-US">
              <a:ea typeface="宋体" panose="02010600030101010101" pitchFamily="2" charset="-122"/>
              <a:sym typeface="+mn-ea"/>
            </a:endParaRPr>
          </a:p>
          <a:p>
            <a:endParaRPr lang="zh-CN" altLang="en-US">
              <a:ea typeface="宋体" panose="02010600030101010101" pitchFamily="2" charset="-122"/>
              <a:sym typeface="+mn-ea"/>
            </a:endParaRPr>
          </a:p>
          <a:p>
            <a:r>
              <a:rPr lang="zh-CN" altLang="en-US">
                <a:ea typeface="宋体" panose="02010600030101010101" pitchFamily="2" charset="-122"/>
                <a:sym typeface="+mn-ea"/>
              </a:rPr>
              <a:t>在轨本底及排除方法</a:t>
            </a:r>
            <a:endParaRPr lang="zh-CN" altLang="en-US">
              <a:ea typeface="宋体" panose="02010600030101010101" pitchFamily="2" charset="-122"/>
              <a:sym typeface="+mn-ea"/>
            </a:endParaRPr>
          </a:p>
          <a:p>
            <a:endParaRPr lang="zh-CN" altLang="en-US">
              <a:ea typeface="宋体" panose="02010600030101010101" pitchFamily="2" charset="-122"/>
              <a:sym typeface="+mn-ea"/>
            </a:endParaRPr>
          </a:p>
          <a:p>
            <a:r>
              <a:rPr lang="zh-CN" altLang="en-US">
                <a:ea typeface="宋体" panose="02010600030101010101" pitchFamily="2" charset="-122"/>
                <a:sym typeface="+mn-ea"/>
              </a:rPr>
              <a:t>总结及展望</a:t>
            </a:r>
            <a:endParaRPr lang="zh-CN" altLang="en-US">
              <a:ea typeface="宋体" panose="02010600030101010101" pitchFamily="2" charset="-122"/>
              <a:sym typeface="+mn-ea"/>
            </a:endParaRPr>
          </a:p>
          <a:p>
            <a:pPr marL="0" indent="0">
              <a:buNone/>
            </a:pPr>
            <a:endParaRPr lang="zh-CN" altLang="en-US">
              <a:ea typeface="宋体" panose="02010600030101010101" pitchFamily="2" charset="-122"/>
            </a:endParaRPr>
          </a:p>
          <a:p>
            <a:endParaRPr lang="zh-CN" altLang="en-US">
              <a:ea typeface="宋体" panose="02010600030101010101" pitchFamily="2" charset="-122"/>
            </a:endParaRPr>
          </a:p>
          <a:p/>
        </p:txBody>
      </p:sp>
      <p:sp>
        <p:nvSpPr>
          <p:cNvPr id="185" name="Outline"/>
          <p:cNvSpPr txBox="1"/>
          <p:nvPr>
            <p:ph type="body" idx="13"/>
          </p:nvPr>
        </p:nvSpPr>
        <p:spPr>
          <a:xfrm>
            <a:off x="328260" y="357201"/>
            <a:ext cx="2400708" cy="548641"/>
          </a:xfrm>
          <a:prstGeom prst="rect">
            <a:avLst/>
          </a:prstGeom>
        </p:spPr>
        <p:txBody>
          <a:bodyPr/>
          <a:lstStyle>
            <a:lvl1pPr marL="0" indent="0" algn="ctr">
              <a:spcBef>
                <a:spcPts val="0"/>
              </a:spcBef>
              <a:buSzTx/>
              <a:buFontTx/>
              <a:buNone/>
              <a:defRPr>
                <a:solidFill>
                  <a:srgbClr val="43527E"/>
                </a:solidFill>
                <a:latin typeface="Athelas"/>
                <a:ea typeface="Athelas"/>
                <a:cs typeface="Athelas"/>
                <a:sym typeface="Athelas"/>
              </a:defRPr>
            </a:lvl1pPr>
          </a:lstStyle>
          <a:p>
            <a:r>
              <a:t>Outline</a:t>
            </a:r>
          </a:p>
        </p:txBody>
      </p:sp>
      <p:sp>
        <p:nvSpPr>
          <p:cNvPr id="4" name="灯片编号占位符 3"/>
          <p:cNvSpPr>
            <a:spLocks noGrp="1"/>
          </p:cNvSpPr>
          <p:nvPr>
            <p:ph type="sldNum" sz="quarter" idx="2"/>
          </p:nvPr>
        </p:nvSpPr>
        <p:spPr/>
        <p:txBody>
          <a:bodyPr/>
          <a:p>
            <a:fld id="{86CB4B4D-7CA3-9044-876B-883B54F8677D}" type="slidenum">
              <a:rPr/>
            </a:fld>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
          <p:cNvSpPr txBox="1"/>
          <p:nvPr>
            <p:ph type="body" idx="14"/>
          </p:nvPr>
        </p:nvSpPr>
        <p:spPr>
          <a:xfrm>
            <a:off x="202565" y="146050"/>
            <a:ext cx="5127625" cy="553085"/>
          </a:xfrm>
          <a:prstGeom prst="rect">
            <a:avLst/>
          </a:prstGeom>
        </p:spPr>
        <p:txBody>
          <a:bodyPr wrap="square"/>
          <a:lstStyle>
            <a:lvl1pPr marL="0" indent="0" algn="ctr">
              <a:spcBef>
                <a:spcPts val="0"/>
              </a:spcBef>
              <a:buSzTx/>
              <a:buFontTx/>
              <a:buNone/>
              <a:defRPr sz="3000">
                <a:solidFill>
                  <a:srgbClr val="465684"/>
                </a:solidFill>
                <a:latin typeface="Athelas"/>
                <a:ea typeface="Athelas"/>
                <a:cs typeface="Athelas"/>
                <a:sym typeface="Athelas"/>
              </a:defRPr>
            </a:lvl1pPr>
          </a:lstStyle>
          <a:p>
            <a:r>
              <a:rPr lang="zh-CN" altLang="zh-CN">
                <a:ea typeface="宋体" panose="02010600030101010101" pitchFamily="2" charset="-122"/>
                <a:sym typeface="+mn-ea"/>
              </a:rPr>
              <a:t>卫星不稳定状态的影响</a:t>
            </a:r>
            <a:endParaRPr lang="zh-CN" altLang="zh-CN">
              <a:ea typeface="宋体" panose="02010600030101010101" pitchFamily="2" charset="-122"/>
              <a:sym typeface="+mn-ea"/>
            </a:endParaRPr>
          </a:p>
        </p:txBody>
      </p:sp>
      <p:sp>
        <p:nvSpPr>
          <p:cNvPr id="6" name="灯片编号占位符 5"/>
          <p:cNvSpPr>
            <a:spLocks noGrp="1"/>
          </p:cNvSpPr>
          <p:nvPr>
            <p:ph type="sldNum" sz="quarter" idx="2"/>
          </p:nvPr>
        </p:nvSpPr>
        <p:spPr/>
        <p:txBody>
          <a:bodyPr/>
          <a:p>
            <a:fld id="{86CB4B4D-7CA3-9044-876B-883B54F8677D}" type="slidenum">
              <a:rPr/>
            </a:fld>
            <a:endParaRPr/>
          </a:p>
        </p:txBody>
      </p:sp>
      <p:pic>
        <p:nvPicPr>
          <p:cNvPr id="3" name="图片 2"/>
          <p:cNvPicPr>
            <a:picLocks noChangeAspect="1"/>
          </p:cNvPicPr>
          <p:nvPr/>
        </p:nvPicPr>
        <p:blipFill>
          <a:blip r:embed="rId1"/>
          <a:stretch>
            <a:fillRect/>
          </a:stretch>
        </p:blipFill>
        <p:spPr>
          <a:xfrm>
            <a:off x="367030" y="1207770"/>
            <a:ext cx="3293110" cy="2073275"/>
          </a:xfrm>
          <a:prstGeom prst="rect">
            <a:avLst/>
          </a:prstGeom>
        </p:spPr>
      </p:pic>
      <p:sp>
        <p:nvSpPr>
          <p:cNvPr id="5" name="文本框 4"/>
          <p:cNvSpPr txBox="1"/>
          <p:nvPr/>
        </p:nvSpPr>
        <p:spPr>
          <a:xfrm>
            <a:off x="502285" y="3714750"/>
            <a:ext cx="3508375" cy="286004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45719" tIns="45719" rIns="45719" bIns="45719"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kumimoji="0" lang="zh-CN" altLang="en-US" sz="1800" b="0" i="0" u="none" strike="noStrike" cap="none" spc="0" normalizeH="0" baseline="0">
                <a:ln>
                  <a:noFill/>
                </a:ln>
                <a:solidFill>
                  <a:srgbClr val="000000"/>
                </a:solidFill>
                <a:effectLst/>
                <a:uFillTx/>
                <a:latin typeface="+mn-lt"/>
                <a:ea typeface="+mn-ea"/>
                <a:cs typeface="+mn-cs"/>
                <a:sym typeface="Calibri" panose="020F0502020204030204"/>
              </a:rPr>
              <a:t>假设卫星本身晃动值为</a:t>
            </a:r>
            <a:r>
              <a:rPr kumimoji="0" lang="en-US" altLang="zh-CN" sz="1800" b="0" i="0" u="none" strike="noStrike" cap="none" spc="0" normalizeH="0" baseline="0">
                <a:ln>
                  <a:noFill/>
                </a:ln>
                <a:solidFill>
                  <a:srgbClr val="000000"/>
                </a:solidFill>
                <a:effectLst/>
                <a:uFillTx/>
                <a:latin typeface="+mn-lt"/>
                <a:ea typeface="+mn-ea"/>
                <a:cs typeface="+mn-cs"/>
                <a:sym typeface="Calibri" panose="020F0502020204030204"/>
              </a:rPr>
              <a:t>30“ </a:t>
            </a:r>
            <a:r>
              <a:rPr kumimoji="0" lang="zh-CN" altLang="en-US" sz="1800" b="0" i="0" u="none" strike="noStrike" cap="none" spc="0" normalizeH="0" baseline="0">
                <a:ln>
                  <a:noFill/>
                </a:ln>
                <a:solidFill>
                  <a:srgbClr val="000000"/>
                </a:solidFill>
                <a:effectLst/>
                <a:uFillTx/>
                <a:latin typeface="+mn-lt"/>
                <a:ea typeface="宋体" panose="02010600030101010101" pitchFamily="2" charset="-122"/>
                <a:cs typeface="+mn-cs"/>
                <a:sym typeface="Calibri" panose="020F0502020204030204"/>
              </a:rPr>
              <a:t>，我们添加了一个二维高斯的晃动。</a:t>
            </a:r>
            <a:r>
              <a:rPr kumimoji="0" lang="zh-CN" altLang="en-US" sz="1800" b="0" i="0" u="none" strike="noStrike" cap="none" spc="0" normalizeH="0" baseline="0">
                <a:ln>
                  <a:noFill/>
                </a:ln>
                <a:solidFill>
                  <a:srgbClr val="000000"/>
                </a:solidFill>
                <a:effectLst/>
                <a:uFillTx/>
                <a:latin typeface="+mn-lt"/>
                <a:ea typeface="+mn-ea"/>
                <a:cs typeface="+mn-cs"/>
                <a:sym typeface="Calibri" panose="020F0502020204030204"/>
              </a:rPr>
              <a:t>按</a:t>
            </a:r>
            <a:r>
              <a:rPr kumimoji="0" lang="en-US" altLang="zh-CN" sz="1800" b="0" i="0" u="none" strike="noStrike" cap="none" spc="0" normalizeH="0" baseline="0">
                <a:ln>
                  <a:noFill/>
                </a:ln>
                <a:solidFill>
                  <a:srgbClr val="000000"/>
                </a:solidFill>
                <a:effectLst/>
                <a:uFillTx/>
                <a:latin typeface="+mn-lt"/>
                <a:ea typeface="+mn-ea"/>
                <a:cs typeface="+mn-cs"/>
                <a:sym typeface="Calibri" panose="020F0502020204030204"/>
              </a:rPr>
              <a:t>3</a:t>
            </a:r>
            <a:r>
              <a:rPr kumimoji="0" lang="en-US" altLang="zh-CN" sz="1800" b="0" i="0" u="none" strike="noStrike" cap="none" spc="0" normalizeH="0" baseline="0">
                <a:ln>
                  <a:noFill/>
                </a:ln>
                <a:solidFill>
                  <a:srgbClr val="000000"/>
                </a:solidFill>
                <a:effectLst/>
                <a:uFillTx/>
                <a:latin typeface="宋体" panose="02010600030101010101" pitchFamily="2" charset="-122"/>
                <a:ea typeface="宋体" panose="02010600030101010101" pitchFamily="2" charset="-122"/>
                <a:cs typeface="+mn-cs"/>
                <a:sym typeface="Calibri" panose="020F0502020204030204"/>
              </a:rPr>
              <a:t>σ</a:t>
            </a:r>
            <a:r>
              <a:rPr kumimoji="0" lang="zh-CN" altLang="en-US" sz="1800" b="0" i="0" u="none" strike="noStrike" cap="none" spc="0" normalizeH="0" baseline="0">
                <a:ln>
                  <a:noFill/>
                </a:ln>
                <a:solidFill>
                  <a:srgbClr val="000000"/>
                </a:solidFill>
                <a:effectLst/>
                <a:uFillTx/>
                <a:latin typeface="+mn-lt"/>
                <a:ea typeface="+mn-ea"/>
                <a:cs typeface="+mn-cs"/>
                <a:sym typeface="Calibri" panose="020F0502020204030204"/>
              </a:rPr>
              <a:t>计算对应上图的横坐标值</a:t>
            </a:r>
            <a:r>
              <a:rPr lang="zh-CN" altLang="en-US">
                <a:latin typeface="宋体" panose="02010600030101010101" pitchFamily="2" charset="-122"/>
                <a:ea typeface="宋体" panose="02010600030101010101" pitchFamily="2" charset="-122"/>
                <a:sym typeface="Calibri" panose="020F0502020204030204"/>
              </a:rPr>
              <a:t>约为</a:t>
            </a:r>
            <a:r>
              <a:rPr lang="en-US" altLang="zh-CN">
                <a:latin typeface="宋体" panose="02010600030101010101" pitchFamily="2" charset="-122"/>
                <a:ea typeface="宋体" panose="02010600030101010101" pitchFamily="2" charset="-122"/>
                <a:sym typeface="Calibri" panose="020F0502020204030204"/>
              </a:rPr>
              <a:t>0.0027</a:t>
            </a:r>
            <a:r>
              <a:rPr lang="zh-CN" altLang="en-US">
                <a:latin typeface="宋体" panose="02010600030101010101" pitchFamily="2" charset="-122"/>
                <a:ea typeface="宋体" panose="02010600030101010101" pitchFamily="2" charset="-122"/>
                <a:sym typeface="Calibri" panose="020F0502020204030204"/>
              </a:rPr>
              <a:t>（对应的是±</a:t>
            </a:r>
            <a:r>
              <a:rPr lang="en-US" altLang="zh-CN">
                <a:latin typeface="宋体" panose="02010600030101010101" pitchFamily="2" charset="-122"/>
                <a:ea typeface="宋体" panose="02010600030101010101" pitchFamily="2" charset="-122"/>
                <a:sym typeface="Calibri" panose="020F0502020204030204"/>
              </a:rPr>
              <a:t>30</a:t>
            </a:r>
            <a:r>
              <a:rPr lang="en-US" altLang="zh-CN">
                <a:sym typeface="Calibri" panose="020F0502020204030204"/>
              </a:rPr>
              <a:t>“</a:t>
            </a:r>
            <a:r>
              <a:rPr lang="zh-CN" altLang="en-US">
                <a:ea typeface="宋体" panose="02010600030101010101" pitchFamily="2" charset="-122"/>
                <a:sym typeface="Calibri" panose="020F0502020204030204"/>
              </a:rPr>
              <a:t>）即为图上的更大红点的位置。可以看出对结果影响在误差范围内。</a:t>
            </a:r>
            <a:endParaRPr lang="zh-CN" altLang="en-US">
              <a:ea typeface="宋体" panose="02010600030101010101" pitchFamily="2" charset="-122"/>
              <a:sym typeface="Calibri" panose="020F0502020204030204"/>
            </a:endParaRPr>
          </a:p>
          <a:p>
            <a:pPr marL="0" marR="0" indent="0" algn="l" defTabSz="914400" rtl="0" fontAlgn="auto" latinLnBrk="0" hangingPunct="0">
              <a:lnSpc>
                <a:spcPct val="100000"/>
              </a:lnSpc>
              <a:spcBef>
                <a:spcPts val="0"/>
              </a:spcBef>
              <a:spcAft>
                <a:spcPts val="0"/>
              </a:spcAft>
              <a:buClrTx/>
              <a:buSzTx/>
              <a:buFontTx/>
              <a:buNone/>
            </a:pPr>
            <a:endParaRPr lang="zh-CN" altLang="en-US">
              <a:ea typeface="宋体" panose="02010600030101010101" pitchFamily="2" charset="-122"/>
              <a:sym typeface="Calibri" panose="020F0502020204030204"/>
            </a:endParaRPr>
          </a:p>
          <a:p>
            <a:pPr marL="0" marR="0" indent="0" algn="l" defTabSz="914400" rtl="0" fontAlgn="auto" latinLnBrk="0" hangingPunct="0">
              <a:lnSpc>
                <a:spcPct val="100000"/>
              </a:lnSpc>
              <a:spcBef>
                <a:spcPts val="0"/>
              </a:spcBef>
              <a:spcAft>
                <a:spcPts val="0"/>
              </a:spcAft>
              <a:buClrTx/>
              <a:buSzTx/>
              <a:buFontTx/>
              <a:buNone/>
            </a:pPr>
            <a:r>
              <a:rPr lang="zh-CN" altLang="en-US">
                <a:ea typeface="宋体" panose="02010600030101010101" pitchFamily="2" charset="-122"/>
                <a:sym typeface="Calibri" panose="020F0502020204030204"/>
              </a:rPr>
              <a:t>而假设卫星指向不够准确，对我们探测结果的影响也可以忽略。如右图所示效率。</a:t>
            </a:r>
            <a:endParaRPr lang="en-US" altLang="zh-CN">
              <a:ea typeface="宋体" panose="02010600030101010101" pitchFamily="2" charset="-122"/>
              <a:sym typeface="Calibri" panose="020F0502020204030204"/>
            </a:endParaRPr>
          </a:p>
        </p:txBody>
      </p:sp>
      <p:pic>
        <p:nvPicPr>
          <p:cNvPr id="14" name="图片 13" descr="2019-10-31 22-02-37屏幕截图"/>
          <p:cNvPicPr>
            <a:picLocks noChangeAspect="1"/>
          </p:cNvPicPr>
          <p:nvPr/>
        </p:nvPicPr>
        <p:blipFill>
          <a:blip r:embed="rId2"/>
          <a:stretch>
            <a:fillRect/>
          </a:stretch>
        </p:blipFill>
        <p:spPr>
          <a:xfrm>
            <a:off x="5240020" y="3714750"/>
            <a:ext cx="3286760" cy="2567940"/>
          </a:xfrm>
          <a:prstGeom prst="rect">
            <a:avLst/>
          </a:prstGeom>
        </p:spPr>
      </p:pic>
      <p:grpSp>
        <p:nvGrpSpPr>
          <p:cNvPr id="19" name="组合 18"/>
          <p:cNvGrpSpPr/>
          <p:nvPr/>
        </p:nvGrpSpPr>
        <p:grpSpPr>
          <a:xfrm>
            <a:off x="6655435" y="1070610"/>
            <a:ext cx="948690" cy="2310130"/>
            <a:chOff x="1494" y="2641"/>
            <a:chExt cx="1494" cy="3638"/>
          </a:xfrm>
        </p:grpSpPr>
        <p:grpSp>
          <p:nvGrpSpPr>
            <p:cNvPr id="18" name="组合 17"/>
            <p:cNvGrpSpPr/>
            <p:nvPr/>
          </p:nvGrpSpPr>
          <p:grpSpPr>
            <a:xfrm>
              <a:off x="1494" y="2641"/>
              <a:ext cx="1495" cy="3639"/>
              <a:chOff x="1494" y="2641"/>
              <a:chExt cx="1495" cy="3639"/>
            </a:xfrm>
          </p:grpSpPr>
          <p:grpSp>
            <p:nvGrpSpPr>
              <p:cNvPr id="13" name="组合 12"/>
              <p:cNvGrpSpPr/>
              <p:nvPr/>
            </p:nvGrpSpPr>
            <p:grpSpPr>
              <a:xfrm>
                <a:off x="1494" y="3074"/>
                <a:ext cx="1192" cy="3206"/>
                <a:chOff x="7704" y="1807"/>
                <a:chExt cx="3516" cy="6655"/>
              </a:xfrm>
            </p:grpSpPr>
            <p:sp>
              <p:nvSpPr>
                <p:cNvPr id="7" name="椭圆 6"/>
                <p:cNvSpPr/>
                <p:nvPr/>
              </p:nvSpPr>
              <p:spPr>
                <a:xfrm rot="300000">
                  <a:off x="7704" y="1807"/>
                  <a:ext cx="3516" cy="1361"/>
                </a:xfrm>
                <a:prstGeom prst="ellipse">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p:spPr>
              <p:style>
                <a:lnRef idx="0">
                  <a:srgbClr val="FFFFFF"/>
                </a:lnRef>
                <a:fillRef idx="0">
                  <a:srgbClr val="FFFFFF"/>
                </a:fillRef>
                <a:effectRef idx="0">
                  <a:srgbClr val="FFFFFF"/>
                </a:effectRef>
                <a:fontRef idx="none"/>
              </p:style>
              <p:txBody>
                <a:bodyPr rot="0" vertOverflow="overflow" horzOverflow="overflow" vert="horz" wrap="square" lIns="45719" tIns="45719" rIns="45719" bIns="45719" numCol="1" spcCol="38100" rtlCol="0" anchor="ctr" forceAA="0" upright="0">
                  <a:spAutoFit/>
                </a:bodyPr>
                <a:p>
                  <a:pPr marL="0" marR="0" indent="0" algn="l" defTabSz="914400"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cxnSp>
              <p:nvCxnSpPr>
                <p:cNvPr id="9" name="直接箭头连接符 8"/>
                <p:cNvCxnSpPr>
                  <a:stCxn id="7" idx="2"/>
                </p:cNvCxnSpPr>
                <p:nvPr/>
              </p:nvCxnSpPr>
              <p:spPr>
                <a:xfrm>
                  <a:off x="7711" y="2335"/>
                  <a:ext cx="1077" cy="6127"/>
                </a:xfrm>
                <a:prstGeom prst="straightConnector1">
                  <a:avLst/>
                </a:prstGeom>
                <a:noFill/>
                <a:ln w="25400" cap="flat">
                  <a:solidFill>
                    <a:schemeClr val="accent1"/>
                  </a:solidFill>
                  <a:prstDash val="solid"/>
                  <a:round/>
                  <a:tailEnd type="arrow"/>
                </a:ln>
                <a:effectLst>
                  <a:outerShdw blurRad="38100" dist="20000" dir="5400000" rotWithShape="0">
                    <a:srgbClr val="000000">
                      <a:alpha val="38000"/>
                    </a:srgbClr>
                  </a:outerShdw>
                </a:effectLst>
              </p:spPr>
              <p:style>
                <a:lnRef idx="0">
                  <a:srgbClr val="FFFFFF"/>
                </a:lnRef>
                <a:fillRef idx="0">
                  <a:srgbClr val="FFFFFF"/>
                </a:fillRef>
                <a:effectRef idx="0">
                  <a:srgbClr val="FFFFFF"/>
                </a:effectRef>
                <a:fontRef idx="none"/>
              </p:style>
            </p:cxnSp>
            <p:cxnSp>
              <p:nvCxnSpPr>
                <p:cNvPr id="10" name="直接箭头连接符 9"/>
                <p:cNvCxnSpPr>
                  <a:stCxn id="7" idx="6"/>
                </p:cNvCxnSpPr>
                <p:nvPr/>
              </p:nvCxnSpPr>
              <p:spPr>
                <a:xfrm flipH="1">
                  <a:off x="8788" y="2641"/>
                  <a:ext cx="2425" cy="5821"/>
                </a:xfrm>
                <a:prstGeom prst="straightConnector1">
                  <a:avLst/>
                </a:prstGeom>
                <a:noFill/>
                <a:ln w="25400" cap="flat">
                  <a:solidFill>
                    <a:schemeClr val="accent1"/>
                  </a:solidFill>
                  <a:prstDash val="solid"/>
                  <a:round/>
                  <a:tailEnd type="arrow"/>
                </a:ln>
                <a:effectLst>
                  <a:outerShdw blurRad="38100" dist="20000" dir="5400000" rotWithShape="0">
                    <a:srgbClr val="000000">
                      <a:alpha val="38000"/>
                    </a:srgbClr>
                  </a:outerShdw>
                </a:effectLst>
              </p:spPr>
              <p:style>
                <a:lnRef idx="0">
                  <a:srgbClr val="FFFFFF"/>
                </a:lnRef>
                <a:fillRef idx="0">
                  <a:srgbClr val="FFFFFF"/>
                </a:fillRef>
                <a:effectRef idx="0">
                  <a:srgbClr val="FFFFFF"/>
                </a:effectRef>
                <a:fontRef idx="none"/>
              </p:style>
            </p:cxnSp>
            <p:cxnSp>
              <p:nvCxnSpPr>
                <p:cNvPr id="11" name="直接箭头连接符 10"/>
                <p:cNvCxnSpPr>
                  <a:stCxn id="7" idx="4"/>
                </p:cNvCxnSpPr>
                <p:nvPr/>
              </p:nvCxnSpPr>
              <p:spPr>
                <a:xfrm flipH="1">
                  <a:off x="8788" y="3165"/>
                  <a:ext cx="615" cy="5297"/>
                </a:xfrm>
                <a:prstGeom prst="straightConnector1">
                  <a:avLst/>
                </a:prstGeom>
                <a:noFill/>
                <a:ln w="25400" cap="flat">
                  <a:solidFill>
                    <a:schemeClr val="accent1"/>
                  </a:solidFill>
                  <a:prstDash val="solid"/>
                  <a:round/>
                  <a:tailEnd type="arrow"/>
                </a:ln>
                <a:effectLst>
                  <a:outerShdw blurRad="38100" dist="20000" dir="5400000" rotWithShape="0">
                    <a:srgbClr val="000000">
                      <a:alpha val="38000"/>
                    </a:srgbClr>
                  </a:outerShdw>
                </a:effectLst>
              </p:spPr>
              <p:style>
                <a:lnRef idx="0">
                  <a:srgbClr val="FFFFFF"/>
                </a:lnRef>
                <a:fillRef idx="0">
                  <a:srgbClr val="FFFFFF"/>
                </a:fillRef>
                <a:effectRef idx="0">
                  <a:srgbClr val="FFFFFF"/>
                </a:effectRef>
                <a:fontRef idx="none"/>
              </p:style>
            </p:cxnSp>
            <p:cxnSp>
              <p:nvCxnSpPr>
                <p:cNvPr id="12" name="直接箭头连接符 11"/>
                <p:cNvCxnSpPr/>
                <p:nvPr/>
              </p:nvCxnSpPr>
              <p:spPr>
                <a:xfrm flipH="1">
                  <a:off x="8788" y="1810"/>
                  <a:ext cx="733" cy="6652"/>
                </a:xfrm>
                <a:prstGeom prst="straightConnector1">
                  <a:avLst/>
                </a:prstGeom>
                <a:noFill/>
                <a:ln w="25400" cap="flat">
                  <a:solidFill>
                    <a:schemeClr val="accent1"/>
                  </a:solidFill>
                  <a:prstDash val="sysDot"/>
                  <a:round/>
                  <a:tailEnd type="arrow"/>
                </a:ln>
                <a:effectLst>
                  <a:outerShdw blurRad="38100" dist="20000" dir="5400000" rotWithShape="0">
                    <a:srgbClr val="000000">
                      <a:alpha val="38000"/>
                    </a:srgbClr>
                  </a:outerShdw>
                </a:effectLst>
              </p:spPr>
              <p:style>
                <a:lnRef idx="0">
                  <a:srgbClr val="FFFFFF"/>
                </a:lnRef>
                <a:fillRef idx="0">
                  <a:srgbClr val="FFFFFF"/>
                </a:fillRef>
                <a:effectRef idx="0">
                  <a:srgbClr val="FFFFFF"/>
                </a:effectRef>
                <a:fontRef idx="none"/>
              </p:style>
            </p:cxnSp>
          </p:grpSp>
          <p:grpSp>
            <p:nvGrpSpPr>
              <p:cNvPr id="15" name="组合 14"/>
              <p:cNvGrpSpPr/>
              <p:nvPr/>
            </p:nvGrpSpPr>
            <p:grpSpPr>
              <a:xfrm>
                <a:off x="2119" y="2641"/>
                <a:ext cx="870" cy="1521"/>
                <a:chOff x="11098" y="1648"/>
                <a:chExt cx="795" cy="2975"/>
              </a:xfrm>
            </p:grpSpPr>
            <p:sp>
              <p:nvSpPr>
                <p:cNvPr id="16" name="文本框 15"/>
                <p:cNvSpPr txBox="1"/>
                <p:nvPr/>
              </p:nvSpPr>
              <p:spPr>
                <a:xfrm>
                  <a:off x="11136" y="3778"/>
                  <a:ext cx="757" cy="84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45719" tIns="45719" rIns="45719" bIns="45719"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kumimoji="0" lang="en-US" altLang="zh-CN" sz="1200" b="0" i="0" u="none" strike="noStrike" cap="none" spc="0" normalizeH="0" baseline="0">
                      <a:ln>
                        <a:noFill/>
                      </a:ln>
                      <a:solidFill>
                        <a:srgbClr val="000000"/>
                      </a:solidFill>
                      <a:effectLst/>
                      <a:uFillTx/>
                      <a:latin typeface="+mn-lt"/>
                      <a:ea typeface="+mn-ea"/>
                      <a:cs typeface="+mn-cs"/>
                      <a:sym typeface="Calibri" panose="020F0502020204030204"/>
                    </a:rPr>
                    <a:t>0</a:t>
                  </a:r>
                  <a:r>
                    <a:rPr kumimoji="0" lang="zh-CN" altLang="en-US" sz="1200" b="0" i="0" u="none" strike="noStrike" cap="none" spc="0" normalizeH="0" baseline="0">
                      <a:ln>
                        <a:noFill/>
                      </a:ln>
                      <a:solidFill>
                        <a:srgbClr val="000000"/>
                      </a:solidFill>
                      <a:effectLst/>
                      <a:uFillTx/>
                      <a:latin typeface="+mn-lt"/>
                      <a:ea typeface="宋体" panose="02010600030101010101" pitchFamily="2" charset="-122"/>
                      <a:cs typeface="+mn-cs"/>
                      <a:sym typeface="Calibri" panose="020F0502020204030204"/>
                    </a:rPr>
                    <a:t>°</a:t>
                  </a:r>
                  <a:endParaRPr kumimoji="0" lang="zh-CN" altLang="en-US" sz="1200" b="0" i="0" u="none" strike="noStrike" cap="none" spc="0" normalizeH="0" baseline="0">
                    <a:ln>
                      <a:noFill/>
                    </a:ln>
                    <a:solidFill>
                      <a:srgbClr val="000000"/>
                    </a:solidFill>
                    <a:effectLst/>
                    <a:uFillTx/>
                    <a:latin typeface="+mn-lt"/>
                    <a:ea typeface="宋体" panose="02010600030101010101" pitchFamily="2" charset="-122"/>
                    <a:cs typeface="+mn-cs"/>
                    <a:sym typeface="Calibri" panose="020F0502020204030204"/>
                  </a:endParaRPr>
                </a:p>
              </p:txBody>
            </p:sp>
            <p:sp>
              <p:nvSpPr>
                <p:cNvPr id="17" name="文本框 16"/>
                <p:cNvSpPr txBox="1"/>
                <p:nvPr/>
              </p:nvSpPr>
              <p:spPr>
                <a:xfrm>
                  <a:off x="11098" y="1648"/>
                  <a:ext cx="750" cy="84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45719" tIns="45719" rIns="45719" bIns="45719"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kumimoji="0" lang="en-US" altLang="zh-CN" sz="1200" b="0" i="0" u="none" strike="noStrike" cap="none" spc="0" normalizeH="0" baseline="0">
                      <a:ln>
                        <a:noFill/>
                      </a:ln>
                      <a:solidFill>
                        <a:srgbClr val="000000"/>
                      </a:solidFill>
                      <a:effectLst/>
                      <a:uFillTx/>
                      <a:latin typeface="+mn-lt"/>
                      <a:ea typeface="+mn-ea"/>
                      <a:cs typeface="+mn-cs"/>
                      <a:sym typeface="Calibri" panose="020F0502020204030204"/>
                    </a:rPr>
                    <a:t>180</a:t>
                  </a:r>
                  <a:r>
                    <a:rPr kumimoji="0" lang="zh-CN" altLang="en-US" sz="1200" b="0" i="0" u="none" strike="noStrike" cap="none" spc="0" normalizeH="0" baseline="0">
                      <a:ln>
                        <a:noFill/>
                      </a:ln>
                      <a:solidFill>
                        <a:srgbClr val="000000"/>
                      </a:solidFill>
                      <a:effectLst/>
                      <a:uFillTx/>
                      <a:latin typeface="+mn-lt"/>
                      <a:ea typeface="宋体" panose="02010600030101010101" pitchFamily="2" charset="-122"/>
                      <a:cs typeface="+mn-cs"/>
                      <a:sym typeface="Calibri" panose="020F0502020204030204"/>
                    </a:rPr>
                    <a:t>°</a:t>
                  </a:r>
                  <a:endParaRPr kumimoji="0" lang="zh-CN" altLang="en-US" sz="1200" b="0" i="0" u="none" strike="noStrike" cap="none" spc="0" normalizeH="0" baseline="0">
                    <a:ln>
                      <a:noFill/>
                    </a:ln>
                    <a:solidFill>
                      <a:srgbClr val="000000"/>
                    </a:solidFill>
                    <a:effectLst/>
                    <a:uFillTx/>
                    <a:latin typeface="+mn-lt"/>
                    <a:ea typeface="宋体" panose="02010600030101010101" pitchFamily="2" charset="-122"/>
                    <a:cs typeface="+mn-cs"/>
                    <a:sym typeface="Calibri" panose="020F0502020204030204"/>
                  </a:endParaRPr>
                </a:p>
              </p:txBody>
            </p:sp>
          </p:grpSp>
        </p:grpSp>
        <p:cxnSp>
          <p:nvCxnSpPr>
            <p:cNvPr id="20" name="直接箭头连接符 19"/>
            <p:cNvCxnSpPr>
              <a:endCxn id="7" idx="0"/>
            </p:cNvCxnSpPr>
            <p:nvPr/>
          </p:nvCxnSpPr>
          <p:spPr>
            <a:xfrm flipV="1">
              <a:off x="2097" y="3075"/>
              <a:ext cx="22" cy="624"/>
            </a:xfrm>
            <a:prstGeom prst="straightConnector1">
              <a:avLst/>
            </a:prstGeom>
            <a:noFill/>
            <a:ln w="15875" cap="flat">
              <a:solidFill>
                <a:srgbClr val="FF0000"/>
              </a:solidFill>
              <a:prstDash val="solid"/>
              <a:round/>
              <a:headEnd type="arrow"/>
              <a:tailEnd type="arrow"/>
            </a:ln>
            <a:effectLst>
              <a:outerShdw blurRad="38100" dist="20000" dir="5400000" rotWithShape="0">
                <a:srgbClr val="000000">
                  <a:alpha val="38000"/>
                </a:srgbClr>
              </a:outerShdw>
            </a:effectLst>
          </p:spPr>
          <p:style>
            <a:lnRef idx="0">
              <a:srgbClr val="FFFFFF"/>
            </a:lnRef>
            <a:fillRef idx="0">
              <a:srgbClr val="FFFFFF"/>
            </a:fillRef>
            <a:effectRef idx="0">
              <a:srgbClr val="FFFFFF"/>
            </a:effectRef>
            <a:fontRef idx="none"/>
          </p:style>
        </p:cxnSp>
      </p:grpSp>
      <p:sp>
        <p:nvSpPr>
          <p:cNvPr id="23" name="文本框 22"/>
          <p:cNvSpPr txBox="1"/>
          <p:nvPr/>
        </p:nvSpPr>
        <p:spPr>
          <a:xfrm>
            <a:off x="7429500" y="1416685"/>
            <a:ext cx="344170" cy="27432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45719" tIns="45719" rIns="45719" bIns="45719"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kumimoji="0" lang="en-US" altLang="zh-CN" sz="1200" b="0" i="0" u="none" strike="noStrike" cap="none" spc="0" normalizeH="0" baseline="0">
                <a:ln>
                  <a:noFill/>
                </a:ln>
                <a:solidFill>
                  <a:srgbClr val="000000"/>
                </a:solidFill>
                <a:effectLst/>
                <a:uFillTx/>
                <a:latin typeface="+mn-lt"/>
                <a:ea typeface="+mn-ea"/>
                <a:cs typeface="+mn-cs"/>
                <a:sym typeface="Calibri" panose="020F0502020204030204"/>
              </a:rPr>
              <a:t>90</a:t>
            </a:r>
            <a:r>
              <a:rPr kumimoji="0" lang="zh-CN" altLang="en-US" sz="1200" b="0" i="0" u="none" strike="noStrike" cap="none" spc="0" normalizeH="0" baseline="0">
                <a:ln>
                  <a:noFill/>
                </a:ln>
                <a:solidFill>
                  <a:srgbClr val="000000"/>
                </a:solidFill>
                <a:effectLst/>
                <a:uFillTx/>
                <a:latin typeface="+mn-lt"/>
                <a:ea typeface="+mn-ea"/>
                <a:cs typeface="+mn-cs"/>
                <a:sym typeface="Calibri" panose="020F0502020204030204"/>
              </a:rPr>
              <a:t>°</a:t>
            </a:r>
            <a:endParaRPr kumimoji="0" lang="zh-CN" altLang="en-US" sz="1200" b="0" i="0" u="none" strike="noStrike" cap="none" spc="0" normalizeH="0" baseline="0">
              <a:ln>
                <a:noFill/>
              </a:ln>
              <a:solidFill>
                <a:srgbClr val="000000"/>
              </a:solidFill>
              <a:effectLst/>
              <a:uFillTx/>
              <a:latin typeface="+mn-lt"/>
              <a:ea typeface="+mn-ea"/>
              <a:cs typeface="+mn-cs"/>
              <a:sym typeface="Calibri" panose="020F0502020204030204"/>
            </a:endParaRPr>
          </a:p>
        </p:txBody>
      </p:sp>
      <p:cxnSp>
        <p:nvCxnSpPr>
          <p:cNvPr id="22" name="直接箭头连接符 21"/>
          <p:cNvCxnSpPr/>
          <p:nvPr/>
        </p:nvCxnSpPr>
        <p:spPr>
          <a:xfrm>
            <a:off x="7220585" y="3292475"/>
            <a:ext cx="1270" cy="422275"/>
          </a:xfrm>
          <a:prstGeom prst="straightConnector1">
            <a:avLst/>
          </a:prstGeom>
          <a:noFill/>
          <a:ln w="63500" cap="flat">
            <a:solidFill>
              <a:schemeClr val="accent3"/>
            </a:solidFill>
            <a:prstDash val="solid"/>
            <a:round/>
            <a:tailEnd type="arrow"/>
          </a:ln>
          <a:effectLst>
            <a:outerShdw blurRad="38100" dist="20000" dir="5400000" rotWithShape="0">
              <a:srgbClr val="000000">
                <a:alpha val="38000"/>
              </a:srgbClr>
            </a:outerShdw>
          </a:effectLst>
        </p:spPr>
        <p:style>
          <a:lnRef idx="0">
            <a:srgbClr val="FFFFFF"/>
          </a:lnRef>
          <a:fillRef idx="0">
            <a:srgbClr val="FFFFFF"/>
          </a:fillRef>
          <a:effectRef idx="0">
            <a:srgbClr val="FFFFFF"/>
          </a:effectRef>
          <a:fontRef idx="none"/>
        </p:style>
      </p:cxnSp>
      <p:sp>
        <p:nvSpPr>
          <p:cNvPr id="24" name="五角星 23"/>
          <p:cNvSpPr/>
          <p:nvPr/>
        </p:nvSpPr>
        <p:spPr>
          <a:xfrm>
            <a:off x="6948170" y="1484630"/>
            <a:ext cx="215900" cy="75565"/>
          </a:xfrm>
          <a:prstGeom prst="star5">
            <a:avLst/>
          </a:prstGeom>
          <a:solidFill>
            <a:srgbClr val="FFFFFF"/>
          </a:solidFill>
          <a:ln w="25400" cap="flat">
            <a:solidFill>
              <a:srgbClr val="FFFF00"/>
            </a:solidFill>
            <a:prstDash val="solid"/>
            <a:round/>
          </a:ln>
          <a:effectLst>
            <a:outerShdw blurRad="38100" dist="23000" dir="5400000" rotWithShape="0">
              <a:srgbClr val="000000">
                <a:alpha val="35000"/>
              </a:srgbClr>
            </a:outerShdw>
          </a:effectLst>
        </p:spPr>
        <p:style>
          <a:lnRef idx="0">
            <a:srgbClr val="FFFFFF"/>
          </a:lnRef>
          <a:fillRef idx="0">
            <a:srgbClr val="FFFFFF"/>
          </a:fillRef>
          <a:effectRef idx="0">
            <a:srgbClr val="FFFFFF"/>
          </a:effectRef>
          <a:fontRef idx="none"/>
        </p:style>
        <p:txBody>
          <a:bodyPr rot="0" vertOverflow="overflow" horzOverflow="overflow" vert="horz" wrap="square" lIns="45719" tIns="45719" rIns="45719" bIns="45719" numCol="1" spcCol="38100" rtlCol="0" anchor="ctr" forceAA="0" upright="0">
            <a:spAutoFit/>
          </a:bodyPr>
          <a:p>
            <a:pPr marL="0" marR="0" indent="0" algn="l" defTabSz="914400"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
          <p:cNvSpPr txBox="1"/>
          <p:nvPr>
            <p:ph type="body" idx="14"/>
          </p:nvPr>
        </p:nvSpPr>
        <p:spPr>
          <a:xfrm>
            <a:off x="202398" y="155193"/>
            <a:ext cx="4123824" cy="553085"/>
          </a:xfrm>
          <a:prstGeom prst="rect">
            <a:avLst/>
          </a:prstGeom>
        </p:spPr>
        <p:txBody>
          <a:bodyPr/>
          <a:lstStyle>
            <a:lvl1pPr marL="0" indent="0" algn="ctr">
              <a:spcBef>
                <a:spcPts val="0"/>
              </a:spcBef>
              <a:buSzTx/>
              <a:buFontTx/>
              <a:buNone/>
              <a:defRPr sz="3000">
                <a:solidFill>
                  <a:srgbClr val="465684"/>
                </a:solidFill>
                <a:latin typeface="Athelas"/>
                <a:ea typeface="Athelas"/>
                <a:cs typeface="Athelas"/>
                <a:sym typeface="Athelas"/>
              </a:defRPr>
            </a:lvl1pPr>
          </a:lstStyle>
          <a:p>
            <a:r>
              <a:rPr lang="zh-CN" altLang="zh-CN">
                <a:ea typeface="宋体" panose="02010600030101010101" pitchFamily="2" charset="-122"/>
                <a:sym typeface="+mn-ea"/>
              </a:rPr>
              <a:t>空间本底情况</a:t>
            </a:r>
            <a:endParaRPr lang="zh-CN" altLang="zh-CN">
              <a:ea typeface="宋体" panose="02010600030101010101" pitchFamily="2" charset="-122"/>
              <a:sym typeface="+mn-ea"/>
            </a:endParaRPr>
          </a:p>
        </p:txBody>
      </p:sp>
      <p:sp>
        <p:nvSpPr>
          <p:cNvPr id="2" name="文本框 1"/>
          <p:cNvSpPr txBox="1"/>
          <p:nvPr/>
        </p:nvSpPr>
        <p:spPr>
          <a:xfrm>
            <a:off x="551180" y="3667760"/>
            <a:ext cx="8041640" cy="119761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45719" tIns="45719" rIns="45719" bIns="45719"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lang="zh-CN" altLang="en-US">
                <a:ea typeface="宋体" panose="02010600030101010101" pitchFamily="2" charset="-122"/>
                <a:sym typeface="Calibri" panose="020F0502020204030204"/>
              </a:rPr>
              <a:t>宇宙弥漫X射线（</a:t>
            </a:r>
            <a:r>
              <a:rPr lang="en-US" altLang="zh-CN">
                <a:ea typeface="宋体" panose="02010600030101010101" pitchFamily="2" charset="-122"/>
                <a:sym typeface="Calibri" panose="020F0502020204030204"/>
              </a:rPr>
              <a:t>cxb</a:t>
            </a:r>
            <a:r>
              <a:rPr lang="zh-CN" altLang="en-US">
                <a:ea typeface="宋体" panose="02010600030101010101" pitchFamily="2" charset="-122"/>
                <a:sym typeface="Calibri" panose="020F0502020204030204"/>
              </a:rPr>
              <a:t>）的</a:t>
            </a:r>
            <a:r>
              <a:rPr kumimoji="0" lang="zh-CN" altLang="en-US" sz="1800" b="0" i="0" u="none" strike="noStrike" cap="none" spc="0" normalizeH="0" baseline="0">
                <a:ln>
                  <a:noFill/>
                </a:ln>
                <a:solidFill>
                  <a:srgbClr val="000000"/>
                </a:solidFill>
                <a:effectLst/>
                <a:uFillTx/>
                <a:latin typeface="+mn-lt"/>
                <a:ea typeface="宋体" panose="02010600030101010101" pitchFamily="2" charset="-122"/>
                <a:cs typeface="+mn-cs"/>
                <a:sym typeface="Calibri" panose="020F0502020204030204"/>
              </a:rPr>
              <a:t>能谱。                     考虑近地轨道时地球大气层的作用。</a:t>
            </a:r>
            <a:endParaRPr kumimoji="0" lang="zh-CN" altLang="en-US" sz="1800" b="0" i="0" u="none" strike="noStrike" cap="none" spc="0" normalizeH="0" baseline="0">
              <a:ln>
                <a:noFill/>
              </a:ln>
              <a:solidFill>
                <a:srgbClr val="000000"/>
              </a:solidFill>
              <a:effectLst/>
              <a:uFillTx/>
              <a:latin typeface="+mn-lt"/>
              <a:ea typeface="宋体" panose="02010600030101010101" pitchFamily="2" charset="-122"/>
              <a:cs typeface="+mn-cs"/>
              <a:sym typeface="Calibri" panose="020F0502020204030204"/>
            </a:endParaRPr>
          </a:p>
          <a:p>
            <a:pPr marL="0" marR="0" indent="0" algn="l" defTabSz="914400"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latin typeface="+mn-lt"/>
              <a:ea typeface="宋体" panose="02010600030101010101" pitchFamily="2" charset="-122"/>
              <a:cs typeface="+mn-cs"/>
              <a:sym typeface="Calibri" panose="020F0502020204030204"/>
            </a:endParaRPr>
          </a:p>
          <a:p>
            <a:pPr marL="0" marR="0" indent="0" algn="l" defTabSz="914400"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latin typeface="+mn-lt"/>
              <a:ea typeface="宋体" panose="02010600030101010101" pitchFamily="2" charset="-122"/>
              <a:cs typeface="+mn-cs"/>
              <a:sym typeface="Calibri" panose="020F0502020204030204"/>
            </a:endParaRPr>
          </a:p>
          <a:p>
            <a:pPr marL="0" marR="0" indent="0" algn="l" defTabSz="914400" rtl="0" fontAlgn="auto" latinLnBrk="0" hangingPunct="0">
              <a:lnSpc>
                <a:spcPct val="100000"/>
              </a:lnSpc>
              <a:spcBef>
                <a:spcPts val="0"/>
              </a:spcBef>
              <a:spcAft>
                <a:spcPts val="0"/>
              </a:spcAft>
              <a:buClrTx/>
              <a:buSzTx/>
              <a:buFontTx/>
              <a:buNone/>
            </a:pPr>
            <a:r>
              <a:rPr kumimoji="0" lang="zh-CN" altLang="en-US" sz="1800" b="0" i="0" u="none" strike="noStrike" cap="none" spc="0" normalizeH="0" baseline="0">
                <a:ln>
                  <a:noFill/>
                </a:ln>
                <a:solidFill>
                  <a:srgbClr val="000000"/>
                </a:solidFill>
                <a:effectLst/>
                <a:uFillTx/>
                <a:latin typeface="+mn-lt"/>
                <a:ea typeface="宋体" panose="02010600030101010101" pitchFamily="2" charset="-122"/>
                <a:cs typeface="+mn-cs"/>
                <a:sym typeface="Calibri" panose="020F0502020204030204"/>
              </a:rPr>
              <a:t>大气反照光子（</a:t>
            </a:r>
            <a:r>
              <a:rPr kumimoji="0" lang="en-US" altLang="zh-CN" sz="1800" b="0" i="0" u="none" strike="noStrike" cap="none" spc="0" normalizeH="0" baseline="0">
                <a:ln>
                  <a:noFill/>
                </a:ln>
                <a:solidFill>
                  <a:srgbClr val="000000"/>
                </a:solidFill>
                <a:effectLst/>
                <a:uFillTx/>
                <a:latin typeface="+mn-lt"/>
                <a:ea typeface="宋体" panose="02010600030101010101" pitchFamily="2" charset="-122"/>
                <a:cs typeface="+mn-cs"/>
                <a:sym typeface="Calibri" panose="020F0502020204030204"/>
              </a:rPr>
              <a:t>alb</a:t>
            </a:r>
            <a:r>
              <a:rPr kumimoji="0" lang="zh-CN" altLang="en-US" sz="1800" b="0" i="0" u="none" strike="noStrike" cap="none" spc="0" normalizeH="0" baseline="0">
                <a:ln>
                  <a:noFill/>
                </a:ln>
                <a:solidFill>
                  <a:srgbClr val="000000"/>
                </a:solidFill>
                <a:effectLst/>
                <a:uFillTx/>
                <a:latin typeface="+mn-lt"/>
                <a:ea typeface="宋体" panose="02010600030101010101" pitchFamily="2" charset="-122"/>
                <a:cs typeface="+mn-cs"/>
                <a:sym typeface="Calibri" panose="020F0502020204030204"/>
              </a:rPr>
              <a:t>）理论能谱</a:t>
            </a:r>
            <a:endParaRPr kumimoji="0" lang="zh-CN" altLang="en-US" sz="1800" b="0" i="0" u="none" strike="noStrike" cap="none" spc="0" normalizeH="0" baseline="0">
              <a:ln>
                <a:noFill/>
              </a:ln>
              <a:solidFill>
                <a:srgbClr val="000000"/>
              </a:solidFill>
              <a:effectLst/>
              <a:uFillTx/>
              <a:latin typeface="+mn-lt"/>
              <a:ea typeface="宋体" panose="02010600030101010101" pitchFamily="2" charset="-122"/>
              <a:cs typeface="+mn-cs"/>
              <a:sym typeface="Calibri" panose="020F0502020204030204"/>
            </a:endParaRPr>
          </a:p>
        </p:txBody>
      </p:sp>
      <p:sp>
        <p:nvSpPr>
          <p:cNvPr id="6" name="灯片编号占位符 5"/>
          <p:cNvSpPr>
            <a:spLocks noGrp="1"/>
          </p:cNvSpPr>
          <p:nvPr>
            <p:ph type="sldNum" sz="quarter" idx="2"/>
          </p:nvPr>
        </p:nvSpPr>
        <p:spPr>
          <a:xfrm>
            <a:off x="8338820" y="6393180"/>
            <a:ext cx="591820" cy="275590"/>
          </a:xfrm>
        </p:spPr>
        <p:txBody>
          <a:bodyPr wrap="square"/>
          <a:p>
            <a:fld id="{86CB4B4D-7CA3-9044-876B-883B54F8677D}" type="slidenum">
              <a:rPr/>
            </a:fld>
            <a:endParaRPr/>
          </a:p>
        </p:txBody>
      </p:sp>
      <p:pic>
        <p:nvPicPr>
          <p:cNvPr id="74" name="图像10"/>
          <p:cNvPicPr>
            <a:picLocks noChangeAspect="1" noChangeArrowheads="1"/>
          </p:cNvPicPr>
          <p:nvPr/>
        </p:nvPicPr>
        <p:blipFill>
          <a:blip r:embed="rId1"/>
          <a:stretch>
            <a:fillRect/>
          </a:stretch>
        </p:blipFill>
        <p:spPr>
          <a:xfrm>
            <a:off x="393065" y="1099185"/>
            <a:ext cx="3540125" cy="2568575"/>
          </a:xfrm>
          <a:prstGeom prst="rect">
            <a:avLst/>
          </a:prstGeom>
        </p:spPr>
      </p:pic>
      <p:pic>
        <p:nvPicPr>
          <p:cNvPr id="141" name="图片 4"/>
          <p:cNvPicPr/>
          <p:nvPr/>
        </p:nvPicPr>
        <p:blipFill>
          <a:blip r:embed="rId2"/>
          <a:stretch>
            <a:fillRect/>
          </a:stretch>
        </p:blipFill>
        <p:spPr>
          <a:xfrm>
            <a:off x="4837430" y="1250315"/>
            <a:ext cx="2864485" cy="2265680"/>
          </a:xfrm>
          <a:prstGeom prst="rect">
            <a:avLst/>
          </a:prstGeom>
          <a:ln>
            <a:noFill/>
          </a:ln>
        </p:spPr>
      </p:pic>
      <p:pic>
        <p:nvPicPr>
          <p:cNvPr id="100" name="图片 99"/>
          <p:cNvPicPr/>
          <p:nvPr/>
        </p:nvPicPr>
        <p:blipFill>
          <a:blip r:embed="rId3"/>
          <a:stretch>
            <a:fillRect/>
          </a:stretch>
        </p:blipFill>
        <p:spPr>
          <a:xfrm>
            <a:off x="3933190" y="4573905"/>
            <a:ext cx="4465320" cy="670560"/>
          </a:xfrm>
          <a:prstGeom prst="rect">
            <a:avLst/>
          </a:prstGeom>
          <a:noFill/>
          <a:ln w="9525">
            <a:noFill/>
          </a:ln>
        </p:spPr>
      </p:pic>
      <p:sp>
        <p:nvSpPr>
          <p:cNvPr id="3" name="文本框 2"/>
          <p:cNvSpPr txBox="1"/>
          <p:nvPr/>
        </p:nvSpPr>
        <p:spPr>
          <a:xfrm>
            <a:off x="888365" y="5367655"/>
            <a:ext cx="7212330" cy="92075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45719" tIns="45719" rIns="45719" bIns="45719"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kumimoji="0" lang="zh-CN" altLang="en-US" sz="1800" b="0" i="0" u="none" strike="noStrike" cap="none" spc="0" normalizeH="0" baseline="0">
                <a:ln>
                  <a:noFill/>
                </a:ln>
                <a:solidFill>
                  <a:srgbClr val="000000"/>
                </a:solidFill>
                <a:effectLst/>
                <a:uFillTx/>
                <a:latin typeface="+mn-lt"/>
                <a:ea typeface="+mn-ea"/>
                <a:cs typeface="+mn-cs"/>
                <a:sym typeface="Calibri" panose="020F0502020204030204"/>
              </a:rPr>
              <a:t>我们从理论能谱或者现有卫星的观测数据，选择了</a:t>
            </a:r>
            <a:r>
              <a:rPr lang="zh-CN" altLang="en-US">
                <a:ea typeface="宋体" panose="02010600030101010101" pitchFamily="2" charset="-122"/>
                <a:sym typeface="Calibri" panose="020F0502020204030204"/>
              </a:rPr>
              <a:t>宇宙弥漫X射线（</a:t>
            </a:r>
            <a:r>
              <a:rPr lang="en-US" altLang="zh-CN">
                <a:ea typeface="宋体" panose="02010600030101010101" pitchFamily="2" charset="-122"/>
                <a:sym typeface="Calibri" panose="020F0502020204030204"/>
              </a:rPr>
              <a:t>cxb</a:t>
            </a:r>
            <a:r>
              <a:rPr lang="zh-CN" altLang="en-US">
                <a:ea typeface="宋体" panose="02010600030101010101" pitchFamily="2" charset="-122"/>
                <a:sym typeface="Calibri" panose="020F0502020204030204"/>
              </a:rPr>
              <a:t>）大气反照光子（</a:t>
            </a:r>
            <a:r>
              <a:rPr lang="en-US" altLang="zh-CN">
                <a:ea typeface="宋体" panose="02010600030101010101" pitchFamily="2" charset="-122"/>
                <a:sym typeface="Calibri" panose="020F0502020204030204"/>
              </a:rPr>
              <a:t>alb</a:t>
            </a:r>
            <a:r>
              <a:rPr lang="zh-CN" altLang="en-US">
                <a:ea typeface="宋体" panose="02010600030101010101" pitchFamily="2" charset="-122"/>
                <a:sym typeface="Calibri" panose="020F0502020204030204"/>
              </a:rPr>
              <a:t>）宇宙线质子，宇宙线正负电子作为我们主要的本底来源。</a:t>
            </a:r>
            <a:endParaRPr lang="zh-CN" altLang="en-US">
              <a:ea typeface="宋体" panose="02010600030101010101" pitchFamily="2" charset="-122"/>
              <a:sym typeface="Calibri" panose="020F0502020204030204"/>
            </a:endParaRP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
          <p:cNvSpPr txBox="1">
            <a:spLocks noGrp="1"/>
          </p:cNvSpPr>
          <p:nvPr>
            <p:ph type="body" idx="14"/>
          </p:nvPr>
        </p:nvSpPr>
        <p:spPr>
          <a:xfrm>
            <a:off x="202565" y="154940"/>
            <a:ext cx="4751070" cy="553085"/>
          </a:xfrm>
          <a:prstGeom prst="rect">
            <a:avLst/>
          </a:prstGeom>
        </p:spPr>
        <p:txBody>
          <a:bodyPr wrap="square"/>
          <a:lstStyle>
            <a:lvl1pPr marL="0" indent="0" algn="ctr">
              <a:spcBef>
                <a:spcPts val="0"/>
              </a:spcBef>
              <a:buSzTx/>
              <a:buFontTx/>
              <a:buNone/>
              <a:defRPr sz="3000">
                <a:solidFill>
                  <a:srgbClr val="465684"/>
                </a:solidFill>
                <a:latin typeface="Athelas"/>
                <a:ea typeface="Athelas"/>
                <a:cs typeface="Athelas"/>
                <a:sym typeface="Athelas"/>
              </a:defRPr>
            </a:lvl1pPr>
          </a:lstStyle>
          <a:p>
            <a:r>
              <a:rPr lang="zh-CN" altLang="en-US">
                <a:ea typeface="宋体" panose="02010600030101010101" pitchFamily="2" charset="-122"/>
                <a:sym typeface="+mn-ea"/>
              </a:rPr>
              <a:t>空间总本底模拟</a:t>
            </a:r>
            <a:endParaRPr lang="zh-CN" altLang="en-US">
              <a:ea typeface="宋体" panose="02010600030101010101" pitchFamily="2" charset="-122"/>
              <a:sym typeface="+mn-ea"/>
            </a:endParaRPr>
          </a:p>
        </p:txBody>
      </p:sp>
      <p:sp>
        <p:nvSpPr>
          <p:cNvPr id="6" name="灯片编号占位符 5"/>
          <p:cNvSpPr>
            <a:spLocks noGrp="1"/>
          </p:cNvSpPr>
          <p:nvPr>
            <p:ph type="sldNum" sz="quarter" idx="2"/>
          </p:nvPr>
        </p:nvSpPr>
        <p:spPr>
          <a:xfrm>
            <a:off x="8338820" y="6393180"/>
            <a:ext cx="363855" cy="275590"/>
          </a:xfrm>
        </p:spPr>
        <p:txBody>
          <a:bodyPr wrap="square"/>
          <a:lstStyle/>
          <a:p>
            <a:fld id="{86CB4B4D-7CA3-9044-876B-883B54F8677D}" type="slidenum">
              <a:rPr/>
            </a:fld>
            <a:endParaRPr/>
          </a:p>
        </p:txBody>
      </p:sp>
      <p:sp>
        <p:nvSpPr>
          <p:cNvPr id="7" name="文本框 6"/>
          <p:cNvSpPr txBox="1"/>
          <p:nvPr/>
        </p:nvSpPr>
        <p:spPr>
          <a:xfrm>
            <a:off x="875665" y="5057140"/>
            <a:ext cx="6920230" cy="119761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pPr>
            <a:r>
              <a:rPr kumimoji="0" lang="zh-CN" altLang="en-US" sz="1800" b="0" i="0" u="none" strike="noStrike" cap="none" spc="0" normalizeH="0" baseline="0" dirty="0">
                <a:ln>
                  <a:noFill/>
                </a:ln>
                <a:solidFill>
                  <a:srgbClr val="000000"/>
                </a:solidFill>
                <a:effectLst/>
                <a:uFillTx/>
                <a:latin typeface="+mn-lt"/>
                <a:ea typeface="+mn-ea"/>
                <a:cs typeface="+mn-cs"/>
                <a:sym typeface="Calibri" panose="020F0502020204030204"/>
              </a:rPr>
              <a:t>加上反符合屏蔽措施后，总的本底计数约为 </a:t>
            </a:r>
            <a:r>
              <a:rPr kumimoji="0" lang="en-US" altLang="zh-CN" sz="1800" b="0" i="0" u="none" strike="noStrike" cap="none" spc="0" normalizeH="0" baseline="0" dirty="0">
                <a:ln>
                  <a:noFill/>
                </a:ln>
                <a:solidFill>
                  <a:srgbClr val="000000"/>
                </a:solidFill>
                <a:effectLst/>
                <a:uFillTx/>
                <a:latin typeface="+mn-lt"/>
                <a:ea typeface="+mn-ea"/>
                <a:cs typeface="+mn-cs"/>
                <a:sym typeface="Calibri" panose="020F0502020204030204"/>
              </a:rPr>
              <a:t>0.003 counts/cm2/s</a:t>
            </a:r>
            <a:endParaRPr kumimoji="0" lang="en-US" altLang="zh-CN" sz="1800" b="0" i="0" u="none" strike="noStrike" cap="none" spc="0" normalizeH="0" baseline="0" dirty="0">
              <a:ln>
                <a:noFill/>
              </a:ln>
              <a:solidFill>
                <a:srgbClr val="000000"/>
              </a:solidFill>
              <a:effectLst/>
              <a:uFillTx/>
              <a:latin typeface="+mn-lt"/>
              <a:ea typeface="+mn-ea"/>
              <a:cs typeface="+mn-cs"/>
              <a:sym typeface="Calibri" panose="020F0502020204030204"/>
            </a:endParaRPr>
          </a:p>
          <a:p>
            <a:pPr marL="0" marR="0" indent="0" algn="l" defTabSz="914400" rtl="0" fontAlgn="auto" latinLnBrk="0" hangingPunct="0">
              <a:lnSpc>
                <a:spcPct val="100000"/>
              </a:lnSpc>
              <a:spcBef>
                <a:spcPts val="0"/>
              </a:spcBef>
              <a:spcAft>
                <a:spcPts val="0"/>
              </a:spcAft>
              <a:buClrTx/>
              <a:buSzTx/>
              <a:buFontTx/>
              <a:buNone/>
            </a:pPr>
            <a:r>
              <a:rPr kumimoji="0" lang="zh-CN" altLang="en-US" sz="1800" b="0" i="0" u="none" strike="noStrike" cap="none" spc="0" normalizeH="0" baseline="0" dirty="0">
                <a:ln>
                  <a:noFill/>
                </a:ln>
                <a:solidFill>
                  <a:srgbClr val="000000"/>
                </a:solidFill>
                <a:effectLst/>
                <a:uFillTx/>
                <a:latin typeface="+mn-lt"/>
                <a:ea typeface="+mn-ea"/>
                <a:cs typeface="+mn-cs"/>
                <a:sym typeface="Calibri" panose="020F0502020204030204"/>
              </a:rPr>
              <a:t>主要的贡献来自宇宙线质子。如果没有反符合屏蔽，质子对探测器的影响还会更大。接下来本底粒子鉴别时会对本底进行更详细的考虑讨论。</a:t>
            </a:r>
            <a:endParaRPr kumimoji="0" lang="en-US" altLang="zh-CN"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pic>
        <p:nvPicPr>
          <p:cNvPr id="2" name="图片 1"/>
          <p:cNvPicPr>
            <a:picLocks noChangeAspect="1"/>
          </p:cNvPicPr>
          <p:nvPr/>
        </p:nvPicPr>
        <p:blipFill>
          <a:blip r:embed="rId1"/>
          <a:stretch>
            <a:fillRect/>
          </a:stretch>
        </p:blipFill>
        <p:spPr>
          <a:xfrm>
            <a:off x="141605" y="1337945"/>
            <a:ext cx="4231640" cy="2857500"/>
          </a:xfrm>
          <a:prstGeom prst="rect">
            <a:avLst/>
          </a:prstGeom>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
          <p:cNvSpPr txBox="1">
            <a:spLocks noGrp="1"/>
          </p:cNvSpPr>
          <p:nvPr>
            <p:ph type="body" idx="14"/>
          </p:nvPr>
        </p:nvSpPr>
        <p:spPr>
          <a:xfrm>
            <a:off x="202565" y="154940"/>
            <a:ext cx="4751070" cy="553085"/>
          </a:xfrm>
          <a:prstGeom prst="rect">
            <a:avLst/>
          </a:prstGeom>
        </p:spPr>
        <p:txBody>
          <a:bodyPr wrap="square"/>
          <a:lstStyle>
            <a:lvl1pPr marL="0" indent="0" algn="ctr">
              <a:spcBef>
                <a:spcPts val="0"/>
              </a:spcBef>
              <a:buSzTx/>
              <a:buFontTx/>
              <a:buNone/>
              <a:defRPr sz="3000">
                <a:solidFill>
                  <a:srgbClr val="465684"/>
                </a:solidFill>
                <a:latin typeface="Athelas"/>
                <a:ea typeface="Athelas"/>
                <a:cs typeface="Athelas"/>
                <a:sym typeface="Athelas"/>
              </a:defRPr>
            </a:lvl1pPr>
          </a:lstStyle>
          <a:p>
            <a:r>
              <a:rPr lang="zh-CN" altLang="en-US">
                <a:ea typeface="宋体" panose="02010600030101010101" pitchFamily="2" charset="-122"/>
                <a:sym typeface="+mn-ea"/>
              </a:rPr>
              <a:t>本底粒子鉴别</a:t>
            </a:r>
            <a:endParaRPr lang="zh-CN" altLang="en-US">
              <a:ea typeface="宋体" panose="02010600030101010101" pitchFamily="2" charset="-122"/>
              <a:sym typeface="+mn-ea"/>
            </a:endParaRPr>
          </a:p>
        </p:txBody>
      </p:sp>
      <p:sp>
        <p:nvSpPr>
          <p:cNvPr id="6" name="灯片编号占位符 5"/>
          <p:cNvSpPr>
            <a:spLocks noGrp="1"/>
          </p:cNvSpPr>
          <p:nvPr>
            <p:ph type="sldNum" sz="quarter" idx="2"/>
          </p:nvPr>
        </p:nvSpPr>
        <p:spPr>
          <a:xfrm>
            <a:off x="8338820" y="6393180"/>
            <a:ext cx="363855" cy="275590"/>
          </a:xfrm>
        </p:spPr>
        <p:txBody>
          <a:bodyPr wrap="square"/>
          <a:lstStyle/>
          <a:p>
            <a:fld id="{86CB4B4D-7CA3-9044-876B-883B54F8677D}" type="slidenum">
              <a:rPr/>
            </a:fld>
            <a:endParaRPr/>
          </a:p>
        </p:txBody>
      </p:sp>
      <p:sp>
        <p:nvSpPr>
          <p:cNvPr id="7" name="文本框 6"/>
          <p:cNvSpPr txBox="1"/>
          <p:nvPr/>
        </p:nvSpPr>
        <p:spPr>
          <a:xfrm>
            <a:off x="1111885" y="5316855"/>
            <a:ext cx="6920230" cy="64389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pPr>
            <a:r>
              <a:rPr kumimoji="0" lang="zh-CN" altLang="en-US" sz="1800" b="0" i="0" u="none" strike="noStrike" cap="none" spc="0" normalizeH="0" baseline="0" dirty="0">
                <a:ln>
                  <a:noFill/>
                </a:ln>
                <a:solidFill>
                  <a:srgbClr val="000000"/>
                </a:solidFill>
                <a:effectLst/>
                <a:uFillTx/>
                <a:latin typeface="+mn-lt"/>
                <a:ea typeface="+mn-ea"/>
                <a:cs typeface="+mn-cs"/>
                <a:sym typeface="Calibri" panose="020F0502020204030204"/>
              </a:rPr>
              <a:t>对于不同的本底粒子，我们尝试从物理上或者数据上进行分析剔除。现在也正在做分析工作。</a:t>
            </a:r>
            <a:endParaRPr kumimoji="0" lang="zh-CN" alt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graphicFrame>
        <p:nvGraphicFramePr>
          <p:cNvPr id="2" name="表格 1"/>
          <p:cNvGraphicFramePr/>
          <p:nvPr/>
        </p:nvGraphicFramePr>
        <p:xfrm>
          <a:off x="1187450" y="1297940"/>
          <a:ext cx="6400165" cy="3429000"/>
        </p:xfrm>
        <a:graphic>
          <a:graphicData uri="http://schemas.openxmlformats.org/drawingml/2006/table">
            <a:tbl>
              <a:tblPr firstRow="1" bandRow="1">
                <a:tableStyleId>{5940675A-B579-460E-94D1-54222C63F5DA}</a:tableStyleId>
              </a:tblPr>
              <a:tblGrid>
                <a:gridCol w="2132965"/>
                <a:gridCol w="2132965"/>
                <a:gridCol w="2132965"/>
              </a:tblGrid>
              <a:tr h="381000">
                <a:tc>
                  <a:txBody>
                    <a:bodyPr/>
                    <a:p>
                      <a:pPr algn="ctr">
                        <a:buNone/>
                      </a:pPr>
                      <a:r>
                        <a:rPr lang="zh-CN" altLang="en-US"/>
                        <a:t>粒子种类</a:t>
                      </a:r>
                      <a:endParaRPr lang="zh-CN" altLang="en-US"/>
                    </a:p>
                  </a:txBody>
                  <a:tcPr/>
                </a:tc>
                <a:tc>
                  <a:txBody>
                    <a:bodyPr/>
                    <a:p>
                      <a:pPr algn="ctr">
                        <a:buNone/>
                      </a:pPr>
                      <a:r>
                        <a:rPr lang="zh-CN" altLang="en-US"/>
                        <a:t>造成影响</a:t>
                      </a:r>
                      <a:endParaRPr lang="en-US" altLang="zh-CN"/>
                    </a:p>
                  </a:txBody>
                  <a:tcPr/>
                </a:tc>
                <a:tc>
                  <a:txBody>
                    <a:bodyPr/>
                    <a:p>
                      <a:pPr algn="ctr">
                        <a:buNone/>
                      </a:pPr>
                      <a:r>
                        <a:rPr lang="zh-CN" altLang="en-US"/>
                        <a:t>分析</a:t>
                      </a:r>
                      <a:endParaRPr lang="zh-CN" altLang="en-US"/>
                    </a:p>
                  </a:txBody>
                  <a:tcPr/>
                </a:tc>
              </a:tr>
              <a:tr h="381000">
                <a:tc>
                  <a:txBody>
                    <a:bodyPr/>
                    <a:p>
                      <a:pPr algn="ctr">
                        <a:buNone/>
                      </a:pPr>
                      <a:r>
                        <a:rPr lang="zh-CN" altLang="en-US"/>
                        <a:t>宇宙线质子</a:t>
                      </a:r>
                      <a:endParaRPr lang="zh-CN" altLang="en-US"/>
                    </a:p>
                  </a:txBody>
                  <a:tcPr/>
                </a:tc>
                <a:tc>
                  <a:txBody>
                    <a:bodyPr/>
                    <a:p>
                      <a:pPr algn="ctr">
                        <a:buNone/>
                      </a:pPr>
                      <a:r>
                        <a:rPr lang="zh-CN" altLang="en-US"/>
                        <a:t>影响最大</a:t>
                      </a:r>
                      <a:endParaRPr lang="zh-CN" altLang="en-US"/>
                    </a:p>
                  </a:txBody>
                  <a:tcPr/>
                </a:tc>
                <a:tc>
                  <a:txBody>
                    <a:bodyPr/>
                    <a:p>
                      <a:pPr algn="ctr">
                        <a:buNone/>
                      </a:pPr>
                      <a:r>
                        <a:rPr lang="zh-CN" altLang="en-US"/>
                        <a:t>反符合屏蔽或者通过径迹形状或沉积的电荷量鉴别</a:t>
                      </a:r>
                      <a:endParaRPr lang="zh-CN" altLang="en-US"/>
                    </a:p>
                  </a:txBody>
                  <a:tcPr/>
                </a:tc>
              </a:tr>
              <a:tr h="381000">
                <a:tc>
                  <a:txBody>
                    <a:bodyPr/>
                    <a:p>
                      <a:pPr algn="ctr">
                        <a:buNone/>
                      </a:pPr>
                      <a:r>
                        <a:rPr lang="zh-CN" altLang="en-US"/>
                        <a:t>宇宙线正负电子</a:t>
                      </a:r>
                      <a:endParaRPr lang="zh-CN" altLang="en-US"/>
                    </a:p>
                  </a:txBody>
                  <a:tcPr/>
                </a:tc>
                <a:tc>
                  <a:txBody>
                    <a:bodyPr/>
                    <a:p>
                      <a:pPr algn="ctr">
                        <a:buNone/>
                      </a:pPr>
                      <a:r>
                        <a:rPr lang="zh-CN" altLang="en-US"/>
                        <a:t>数量少，单事例影响大</a:t>
                      </a:r>
                      <a:endParaRPr lang="zh-CN" altLang="en-US"/>
                    </a:p>
                  </a:txBody>
                  <a:tcPr/>
                </a:tc>
                <a:tc>
                  <a:txBody>
                    <a:bodyPr/>
                    <a:p>
                      <a:pPr algn="ctr">
                        <a:buNone/>
                      </a:pPr>
                      <a:r>
                        <a:rPr lang="zh-CN" altLang="en-US"/>
                        <a:t>和质子类似</a:t>
                      </a:r>
                      <a:endParaRPr lang="zh-CN" altLang="en-US"/>
                    </a:p>
                  </a:txBody>
                  <a:tcPr/>
                </a:tc>
              </a:tr>
              <a:tr h="381000">
                <a:tc>
                  <a:txBody>
                    <a:bodyPr/>
                    <a:p>
                      <a:pPr algn="ctr">
                        <a:buNone/>
                      </a:pPr>
                      <a:r>
                        <a:rPr lang="zh-CN" altLang="en-US"/>
                        <a:t>宇宙弥漫</a:t>
                      </a:r>
                      <a:r>
                        <a:rPr lang="en-US" altLang="zh-CN"/>
                        <a:t>X</a:t>
                      </a:r>
                      <a:r>
                        <a:rPr lang="zh-CN" altLang="en-US"/>
                        <a:t>射线</a:t>
                      </a:r>
                      <a:endParaRPr lang="zh-CN" altLang="en-US"/>
                    </a:p>
                  </a:txBody>
                  <a:tcPr/>
                </a:tc>
                <a:tc>
                  <a:txBody>
                    <a:bodyPr/>
                    <a:p>
                      <a:pPr algn="ctr">
                        <a:buNone/>
                      </a:pPr>
                      <a:r>
                        <a:rPr lang="zh-CN" altLang="en-US"/>
                        <a:t>影响中等，难以避免</a:t>
                      </a:r>
                      <a:endParaRPr lang="zh-CN" altLang="en-US"/>
                    </a:p>
                  </a:txBody>
                  <a:tcPr/>
                </a:tc>
                <a:tc>
                  <a:txBody>
                    <a:bodyPr/>
                    <a:p>
                      <a:pPr algn="ctr">
                        <a:buNone/>
                      </a:pPr>
                      <a:r>
                        <a:rPr lang="zh-CN" altLang="en-US"/>
                        <a:t>采用准直孔和金属外壳屏蔽来减少影响，难以从数据层面剔除</a:t>
                      </a:r>
                      <a:endParaRPr lang="zh-CN" altLang="en-US"/>
                    </a:p>
                  </a:txBody>
                  <a:tcPr/>
                </a:tc>
              </a:tr>
              <a:tr h="381000">
                <a:tc>
                  <a:txBody>
                    <a:bodyPr/>
                    <a:p>
                      <a:pPr algn="ctr">
                        <a:buNone/>
                      </a:pPr>
                      <a:r>
                        <a:rPr lang="zh-CN" altLang="en-US"/>
                        <a:t>大气反照光子</a:t>
                      </a:r>
                      <a:endParaRPr lang="zh-CN" altLang="en-US"/>
                    </a:p>
                  </a:txBody>
                  <a:tcPr/>
                </a:tc>
                <a:tc>
                  <a:txBody>
                    <a:bodyPr/>
                    <a:p>
                      <a:pPr algn="ctr">
                        <a:buNone/>
                      </a:pPr>
                      <a:r>
                        <a:rPr lang="zh-CN" altLang="en-US"/>
                        <a:t>根据卫星指向策略有区别</a:t>
                      </a:r>
                      <a:endParaRPr lang="zh-CN" altLang="en-US"/>
                    </a:p>
                  </a:txBody>
                  <a:tcPr/>
                </a:tc>
                <a:tc>
                  <a:txBody>
                    <a:bodyPr/>
                    <a:p>
                      <a:pPr algn="ctr">
                        <a:buNone/>
                      </a:pPr>
                      <a:r>
                        <a:rPr lang="zh-CN" altLang="en-US"/>
                        <a:t>最好选用背向地球大气层的指向策略</a:t>
                      </a:r>
                      <a:endParaRPr lang="zh-CN" altLang="en-US"/>
                    </a:p>
                  </a:txBody>
                  <a:tcPr/>
                </a:tc>
              </a:tr>
              <a:tr h="457200">
                <a:tc>
                  <a:txBody>
                    <a:bodyPr/>
                    <a:p>
                      <a:pPr algn="ctr">
                        <a:buNone/>
                      </a:pPr>
                      <a:r>
                        <a:rPr lang="zh-CN" altLang="en-US"/>
                        <a:t>宇宙线与大气层作用次级带电粒子</a:t>
                      </a:r>
                      <a:endParaRPr lang="zh-CN" altLang="en-US"/>
                    </a:p>
                  </a:txBody>
                  <a:tcPr/>
                </a:tc>
                <a:tc>
                  <a:txBody>
                    <a:bodyPr/>
                    <a:p>
                      <a:pPr algn="ctr">
                        <a:buNone/>
                      </a:pPr>
                      <a:r>
                        <a:rPr lang="zh-CN" altLang="en-US"/>
                        <a:t>正在分析</a:t>
                      </a:r>
                      <a:endParaRPr lang="zh-CN" altLang="en-US"/>
                    </a:p>
                  </a:txBody>
                  <a:tcPr/>
                </a:tc>
                <a:tc>
                  <a:txBody>
                    <a:bodyPr/>
                    <a:p>
                      <a:pPr algn="ctr">
                        <a:buNone/>
                      </a:pPr>
                      <a:r>
                        <a:rPr lang="zh-CN" altLang="en-US"/>
                        <a:t>模拟不同的径迹进行分析</a:t>
                      </a:r>
                      <a:r>
                        <a:rPr lang="en-US" altLang="zh-CN"/>
                        <a:t>……</a:t>
                      </a:r>
                      <a:endParaRPr lang="en-US" altLang="zh-CN"/>
                    </a:p>
                  </a:txBody>
                  <a:tcPr/>
                </a:tc>
              </a:tr>
              <a:tr h="381000">
                <a:tc>
                  <a:txBody>
                    <a:bodyPr/>
                    <a:p>
                      <a:pPr algn="ctr">
                        <a:buNone/>
                      </a:pPr>
                      <a:r>
                        <a:rPr lang="en-US" altLang="zh-CN"/>
                        <a:t>SAA</a:t>
                      </a:r>
                      <a:r>
                        <a:rPr lang="zh-CN" altLang="en-US"/>
                        <a:t>区等其他源对探测器部件活化的影响</a:t>
                      </a:r>
                      <a:endParaRPr lang="zh-CN" altLang="en-US"/>
                    </a:p>
                  </a:txBody>
                  <a:tcPr/>
                </a:tc>
                <a:tc>
                  <a:txBody>
                    <a:bodyPr/>
                    <a:p>
                      <a:pPr algn="ctr">
                        <a:buNone/>
                      </a:pPr>
                      <a:r>
                        <a:rPr lang="zh-CN" altLang="en-US"/>
                        <a:t>根据其他文献分析影响不大</a:t>
                      </a:r>
                      <a:endParaRPr lang="zh-CN" altLang="en-US"/>
                    </a:p>
                  </a:txBody>
                  <a:tcPr/>
                </a:tc>
                <a:tc>
                  <a:txBody>
                    <a:bodyPr/>
                    <a:p>
                      <a:pPr algn="ctr">
                        <a:buNone/>
                      </a:pPr>
                      <a:r>
                        <a:rPr lang="zh-CN" altLang="en-US"/>
                        <a:t>等待分析</a:t>
                      </a:r>
                      <a:endParaRPr lang="zh-CN" altLang="en-US"/>
                    </a:p>
                  </a:txBody>
                  <a:tcPr/>
                </a:tc>
              </a:tr>
              <a:tr h="381000">
                <a:tc>
                  <a:txBody>
                    <a:bodyPr/>
                    <a:p>
                      <a:pPr algn="ctr">
                        <a:buNone/>
                      </a:pPr>
                      <a:r>
                        <a:rPr lang="zh-CN" altLang="en-US"/>
                        <a:t>其他未考虑到的影响</a:t>
                      </a:r>
                      <a:endParaRPr lang="zh-CN" altLang="en-US"/>
                    </a:p>
                  </a:txBody>
                  <a:tcPr/>
                </a:tc>
                <a:tc>
                  <a:txBody>
                    <a:bodyPr/>
                    <a:p>
                      <a:pPr algn="ctr">
                        <a:buNone/>
                      </a:pPr>
                      <a:r>
                        <a:rPr lang="en-US" altLang="zh-CN"/>
                        <a:t>……</a:t>
                      </a:r>
                      <a:endParaRPr lang="en-US" altLang="zh-CN"/>
                    </a:p>
                  </a:txBody>
                  <a:tcPr/>
                </a:tc>
                <a:tc>
                  <a:txBody>
                    <a:bodyPr/>
                    <a:p>
                      <a:pPr algn="ctr">
                        <a:buNone/>
                      </a:pPr>
                      <a:r>
                        <a:rPr lang="en-US" altLang="zh-CN"/>
                        <a:t>……</a:t>
                      </a:r>
                      <a:endParaRPr lang="en-US" altLang="zh-CN"/>
                    </a:p>
                  </a:txBody>
                  <a:tcPr/>
                </a:tc>
              </a:tr>
            </a:tbl>
          </a:graphicData>
        </a:graphic>
      </p:graphicFrame>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
          <p:cNvSpPr txBox="1"/>
          <p:nvPr>
            <p:ph type="body" idx="14"/>
          </p:nvPr>
        </p:nvSpPr>
        <p:spPr>
          <a:xfrm>
            <a:off x="202398" y="155193"/>
            <a:ext cx="4123824" cy="553085"/>
          </a:xfrm>
          <a:prstGeom prst="rect">
            <a:avLst/>
          </a:prstGeom>
        </p:spPr>
        <p:txBody>
          <a:bodyPr/>
          <a:lstStyle>
            <a:lvl1pPr marL="0" indent="0" algn="ctr">
              <a:spcBef>
                <a:spcPts val="0"/>
              </a:spcBef>
              <a:buSzTx/>
              <a:buFontTx/>
              <a:buNone/>
              <a:defRPr sz="3000">
                <a:solidFill>
                  <a:srgbClr val="465684"/>
                </a:solidFill>
                <a:latin typeface="Athelas"/>
                <a:ea typeface="Athelas"/>
                <a:cs typeface="Athelas"/>
                <a:sym typeface="Athelas"/>
              </a:defRPr>
            </a:lvl1pPr>
          </a:lstStyle>
          <a:p>
            <a:r>
              <a:rPr lang="zh-CN" altLang="en-US">
                <a:ea typeface="宋体" panose="02010600030101010101" pitchFamily="2" charset="-122"/>
                <a:sym typeface="+mn-ea"/>
              </a:rPr>
              <a:t>灵敏度</a:t>
            </a:r>
            <a:endParaRPr lang="zh-CN" altLang="en-US">
              <a:ea typeface="宋体" panose="02010600030101010101" pitchFamily="2" charset="-122"/>
              <a:sym typeface="+mn-ea"/>
            </a:endParaRPr>
          </a:p>
        </p:txBody>
      </p:sp>
      <p:sp>
        <p:nvSpPr>
          <p:cNvPr id="2" name="文本框 1"/>
          <p:cNvSpPr txBox="1"/>
          <p:nvPr/>
        </p:nvSpPr>
        <p:spPr>
          <a:xfrm>
            <a:off x="863600" y="4254500"/>
            <a:ext cx="3023870" cy="92075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45719" tIns="45719" rIns="45719" bIns="45719"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lang="zh-CN" altLang="zh-CN" dirty="0">
                <a:sym typeface="+mn-ea"/>
              </a:rPr>
              <a:t>要达到</a:t>
            </a:r>
            <a:r>
              <a:rPr lang="en-US" altLang="zh-CN" dirty="0">
                <a:sym typeface="+mn-ea"/>
              </a:rPr>
              <a:t>MDP&lt;19%</a:t>
            </a:r>
            <a:r>
              <a:rPr lang="zh-CN" altLang="zh-CN" dirty="0">
                <a:sym typeface="+mn-ea"/>
              </a:rPr>
              <a:t>的（</a:t>
            </a:r>
            <a:r>
              <a:rPr lang="en-US" altLang="zh-CN" dirty="0">
                <a:sym typeface="+mn-ea"/>
              </a:rPr>
              <a:t>99%</a:t>
            </a:r>
            <a:r>
              <a:rPr lang="zh-CN" altLang="zh-CN" dirty="0">
                <a:sym typeface="+mn-ea"/>
              </a:rPr>
              <a:t>的置信度）偏振度测量，需要的观测时间约为</a:t>
            </a:r>
            <a:r>
              <a:rPr lang="en-US" altLang="zh-CN" dirty="0">
                <a:sym typeface="+mn-ea"/>
              </a:rPr>
              <a:t>20 </a:t>
            </a:r>
            <a:r>
              <a:rPr lang="en-US" altLang="zh-CN" dirty="0" err="1">
                <a:sym typeface="+mn-ea"/>
              </a:rPr>
              <a:t>ks</a:t>
            </a:r>
            <a:endParaRPr kumimoji="0" lang="zh-CN" altLang="en-US" sz="1800" b="0" i="0" u="none" strike="noStrike" cap="none" spc="0" normalizeH="0" baseline="0">
              <a:ln>
                <a:noFill/>
              </a:ln>
              <a:solidFill>
                <a:srgbClr val="000000"/>
              </a:solidFill>
              <a:effectLst/>
              <a:uFillTx/>
              <a:latin typeface="+mn-lt"/>
              <a:ea typeface="宋体" panose="02010600030101010101" pitchFamily="2" charset="-122"/>
              <a:cs typeface="+mn-cs"/>
              <a:sym typeface="Calibri" panose="020F0502020204030204"/>
            </a:endParaRPr>
          </a:p>
        </p:txBody>
      </p:sp>
      <p:sp>
        <p:nvSpPr>
          <p:cNvPr id="6" name="灯片编号占位符 5"/>
          <p:cNvSpPr>
            <a:spLocks noGrp="1"/>
          </p:cNvSpPr>
          <p:nvPr>
            <p:ph type="sldNum" sz="quarter" idx="2"/>
          </p:nvPr>
        </p:nvSpPr>
        <p:spPr>
          <a:xfrm>
            <a:off x="8338820" y="6393180"/>
            <a:ext cx="464820" cy="275590"/>
          </a:xfrm>
        </p:spPr>
        <p:txBody>
          <a:bodyPr wrap="square"/>
          <a:p>
            <a:fld id="{86CB4B4D-7CA3-9044-876B-883B54F8677D}" type="slidenum">
              <a:rPr/>
            </a:fld>
            <a:endParaRPr/>
          </a:p>
        </p:txBody>
      </p:sp>
      <p:pic>
        <p:nvPicPr>
          <p:cNvPr id="7" name="图片 6"/>
          <p:cNvPicPr/>
          <p:nvPr/>
        </p:nvPicPr>
        <p:blipFill>
          <a:blip r:embed="rId1"/>
          <a:stretch>
            <a:fillRect/>
          </a:stretch>
        </p:blipFill>
        <p:spPr>
          <a:xfrm>
            <a:off x="202565" y="934720"/>
            <a:ext cx="4498340" cy="3034030"/>
          </a:xfrm>
          <a:prstGeom prst="rect">
            <a:avLst/>
          </a:prstGeom>
        </p:spPr>
      </p:pic>
      <p:pic>
        <p:nvPicPr>
          <p:cNvPr id="4" name="图片 3"/>
          <p:cNvPicPr/>
          <p:nvPr/>
        </p:nvPicPr>
        <p:blipFill>
          <a:blip r:embed="rId2"/>
          <a:stretch>
            <a:fillRect/>
          </a:stretch>
        </p:blipFill>
        <p:spPr>
          <a:xfrm>
            <a:off x="4824730" y="934720"/>
            <a:ext cx="3978910" cy="3042285"/>
          </a:xfrm>
          <a:prstGeom prst="rect">
            <a:avLst/>
          </a:prstGeom>
        </p:spPr>
      </p:pic>
      <p:sp>
        <p:nvSpPr>
          <p:cNvPr id="3" name="文本框 2"/>
          <p:cNvSpPr txBox="1"/>
          <p:nvPr/>
        </p:nvSpPr>
        <p:spPr>
          <a:xfrm>
            <a:off x="5345430" y="4254500"/>
            <a:ext cx="2993390" cy="119761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45719" tIns="45719" rIns="45719" bIns="45719"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lang="zh-CN" altLang="zh-CN" dirty="0">
                <a:sym typeface="+mn-ea"/>
              </a:rPr>
              <a:t>假设探测面积是</a:t>
            </a:r>
            <a:r>
              <a:rPr lang="en-US" altLang="zh-CN" dirty="0">
                <a:sym typeface="+mn-ea"/>
              </a:rPr>
              <a:t>1cm</a:t>
            </a:r>
            <a:r>
              <a:rPr lang="en-US" altLang="zh-CN" baseline="30000" dirty="0">
                <a:sym typeface="+mn-ea"/>
              </a:rPr>
              <a:t>2</a:t>
            </a:r>
            <a:r>
              <a:rPr lang="en-US" altLang="zh-CN" dirty="0">
                <a:sym typeface="+mn-ea"/>
              </a:rPr>
              <a:t>. </a:t>
            </a:r>
            <a:r>
              <a:rPr lang="zh-CN" altLang="zh-CN" dirty="0">
                <a:sym typeface="+mn-ea"/>
              </a:rPr>
              <a:t>对于</a:t>
            </a:r>
            <a:r>
              <a:rPr lang="en-US" altLang="zh-CN" dirty="0" err="1">
                <a:sym typeface="+mn-ea"/>
              </a:rPr>
              <a:t>Cyg</a:t>
            </a:r>
            <a:r>
              <a:rPr lang="en-US" altLang="zh-CN" dirty="0">
                <a:sym typeface="+mn-ea"/>
              </a:rPr>
              <a:t> X-1</a:t>
            </a:r>
            <a:r>
              <a:rPr lang="zh-CN" altLang="zh-CN" dirty="0">
                <a:sym typeface="+mn-ea"/>
              </a:rPr>
              <a:t>，观测时间约为</a:t>
            </a:r>
            <a:r>
              <a:rPr lang="en-US" altLang="zh-CN" dirty="0">
                <a:sym typeface="+mn-ea"/>
              </a:rPr>
              <a:t> 10</a:t>
            </a:r>
            <a:r>
              <a:rPr lang="en-US" altLang="zh-CN" baseline="30000" dirty="0">
                <a:sym typeface="+mn-ea"/>
              </a:rPr>
              <a:t>3</a:t>
            </a:r>
            <a:r>
              <a:rPr lang="en-US" altLang="zh-CN" dirty="0">
                <a:sym typeface="+mn-ea"/>
              </a:rPr>
              <a:t>ks</a:t>
            </a:r>
            <a:r>
              <a:rPr lang="zh-CN" altLang="zh-CN" dirty="0">
                <a:sym typeface="+mn-ea"/>
              </a:rPr>
              <a:t>。</a:t>
            </a:r>
            <a:endParaRPr lang="zh-CN" altLang="zh-CN" dirty="0"/>
          </a:p>
          <a:p>
            <a:pPr marL="0" marR="0" indent="0" algn="l" defTabSz="914400"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5" name="文本框 4"/>
          <p:cNvSpPr txBox="1"/>
          <p:nvPr/>
        </p:nvSpPr>
        <p:spPr>
          <a:xfrm>
            <a:off x="798830" y="5488940"/>
            <a:ext cx="7229475" cy="36703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45719" tIns="45719" rIns="45719" bIns="45719"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kumimoji="0" lang="zh-CN" altLang="en-US" sz="1800" b="0" i="0" u="none" strike="noStrike" cap="none" spc="0" normalizeH="0" baseline="0">
                <a:ln>
                  <a:noFill/>
                </a:ln>
                <a:solidFill>
                  <a:srgbClr val="000000"/>
                </a:solidFill>
                <a:effectLst/>
                <a:uFillTx/>
                <a:latin typeface="+mn-lt"/>
                <a:ea typeface="+mn-ea"/>
                <a:cs typeface="+mn-cs"/>
                <a:sym typeface="Calibri" panose="020F0502020204030204"/>
              </a:rPr>
              <a:t>具体的观测时间，需要根据不同的源进行计算。</a:t>
            </a:r>
            <a:endParaRPr kumimoji="0" lang="zh-CN" alt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
          <p:cNvSpPr txBox="1"/>
          <p:nvPr>
            <p:ph type="body" idx="14"/>
          </p:nvPr>
        </p:nvSpPr>
        <p:spPr>
          <a:xfrm>
            <a:off x="202398" y="155193"/>
            <a:ext cx="4123824" cy="553085"/>
          </a:xfrm>
          <a:prstGeom prst="rect">
            <a:avLst/>
          </a:prstGeom>
        </p:spPr>
        <p:txBody>
          <a:bodyPr/>
          <a:lstStyle>
            <a:lvl1pPr marL="0" indent="0" algn="ctr">
              <a:spcBef>
                <a:spcPts val="0"/>
              </a:spcBef>
              <a:buSzTx/>
              <a:buFontTx/>
              <a:buNone/>
              <a:defRPr sz="3000">
                <a:solidFill>
                  <a:srgbClr val="465684"/>
                </a:solidFill>
                <a:latin typeface="Athelas"/>
                <a:ea typeface="Athelas"/>
                <a:cs typeface="Athelas"/>
                <a:sym typeface="Athelas"/>
              </a:defRPr>
            </a:lvl1pPr>
          </a:lstStyle>
          <a:p>
            <a:r>
              <a:rPr lang="zh-CN" altLang="en-US">
                <a:ea typeface="宋体" panose="02010600030101010101" pitchFamily="2" charset="-122"/>
                <a:sym typeface="+mn-ea"/>
              </a:rPr>
              <a:t>总结及展望</a:t>
            </a:r>
            <a:endParaRPr lang="zh-CN" altLang="en-US">
              <a:ea typeface="宋体" panose="02010600030101010101" pitchFamily="2" charset="-122"/>
              <a:sym typeface="+mn-ea"/>
            </a:endParaRPr>
          </a:p>
        </p:txBody>
      </p:sp>
      <p:sp>
        <p:nvSpPr>
          <p:cNvPr id="2" name="文本框 1"/>
          <p:cNvSpPr txBox="1"/>
          <p:nvPr/>
        </p:nvSpPr>
        <p:spPr>
          <a:xfrm>
            <a:off x="482600" y="1263015"/>
            <a:ext cx="8041640" cy="369125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45719" tIns="45719" rIns="45719" bIns="45719"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kumimoji="0" lang="zh-CN" altLang="en-US" sz="1800" b="0" i="0" u="none" strike="noStrike" cap="none" spc="0" normalizeH="0" baseline="0">
                <a:ln>
                  <a:noFill/>
                </a:ln>
                <a:solidFill>
                  <a:srgbClr val="000000"/>
                </a:solidFill>
                <a:effectLst/>
                <a:uFillTx/>
                <a:latin typeface="+mn-lt"/>
                <a:ea typeface="宋体" panose="02010600030101010101" pitchFamily="2" charset="-122"/>
                <a:cs typeface="+mn-cs"/>
                <a:sym typeface="Calibri" panose="020F0502020204030204"/>
              </a:rPr>
              <a:t>一、由模拟出发，详细论证了探测器的结构选择，并且得到了最适宜探测的结构参数。</a:t>
            </a:r>
            <a:endParaRPr kumimoji="0" lang="zh-CN" altLang="en-US" sz="1800" b="0" i="0" u="none" strike="noStrike" cap="none" spc="0" normalizeH="0" baseline="0">
              <a:ln>
                <a:noFill/>
              </a:ln>
              <a:solidFill>
                <a:srgbClr val="000000"/>
              </a:solidFill>
              <a:effectLst/>
              <a:uFillTx/>
              <a:latin typeface="+mn-lt"/>
              <a:ea typeface="宋体" panose="02010600030101010101" pitchFamily="2" charset="-122"/>
              <a:cs typeface="+mn-cs"/>
              <a:sym typeface="Calibri" panose="020F0502020204030204"/>
            </a:endParaRPr>
          </a:p>
          <a:p>
            <a:pPr marL="0" marR="0" indent="0" algn="l" defTabSz="914400"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latin typeface="+mn-lt"/>
              <a:ea typeface="宋体" panose="02010600030101010101" pitchFamily="2" charset="-122"/>
              <a:cs typeface="+mn-cs"/>
              <a:sym typeface="Calibri" panose="020F0502020204030204"/>
            </a:endParaRPr>
          </a:p>
          <a:p>
            <a:pPr marL="0" marR="0" indent="0" algn="l" defTabSz="914400"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latin typeface="+mn-lt"/>
              <a:ea typeface="宋体" panose="02010600030101010101" pitchFamily="2" charset="-122"/>
              <a:cs typeface="+mn-cs"/>
              <a:sym typeface="Calibri" panose="020F0502020204030204"/>
            </a:endParaRPr>
          </a:p>
          <a:p>
            <a:pPr marL="0" marR="0" indent="0" algn="l" defTabSz="914400" rtl="0" fontAlgn="auto" latinLnBrk="0" hangingPunct="0">
              <a:lnSpc>
                <a:spcPct val="100000"/>
              </a:lnSpc>
              <a:spcBef>
                <a:spcPts val="0"/>
              </a:spcBef>
              <a:spcAft>
                <a:spcPts val="0"/>
              </a:spcAft>
              <a:buClrTx/>
              <a:buSzTx/>
              <a:buFontTx/>
              <a:buNone/>
            </a:pPr>
            <a:r>
              <a:rPr kumimoji="0" lang="zh-CN" altLang="en-US" sz="1800" b="0" i="0" u="none" strike="noStrike" cap="none" spc="0" normalizeH="0" baseline="0">
                <a:ln>
                  <a:noFill/>
                </a:ln>
                <a:solidFill>
                  <a:srgbClr val="000000"/>
                </a:solidFill>
                <a:effectLst/>
                <a:uFillTx/>
                <a:latin typeface="+mn-lt"/>
                <a:ea typeface="宋体" panose="02010600030101010101" pitchFamily="2" charset="-122"/>
                <a:cs typeface="+mn-cs"/>
                <a:sym typeface="Calibri" panose="020F0502020204030204"/>
              </a:rPr>
              <a:t>二、考虑近地轨道可能的本底粒子并且正在做粒子的鉴别。</a:t>
            </a:r>
            <a:endParaRPr kumimoji="0" lang="zh-CN" altLang="en-US" sz="1800" b="0" i="0" u="none" strike="noStrike" cap="none" spc="0" normalizeH="0" baseline="0">
              <a:ln>
                <a:noFill/>
              </a:ln>
              <a:solidFill>
                <a:srgbClr val="000000"/>
              </a:solidFill>
              <a:effectLst/>
              <a:uFillTx/>
              <a:latin typeface="+mn-lt"/>
              <a:ea typeface="宋体" panose="02010600030101010101" pitchFamily="2" charset="-122"/>
              <a:cs typeface="+mn-cs"/>
              <a:sym typeface="Calibri" panose="020F0502020204030204"/>
            </a:endParaRPr>
          </a:p>
          <a:p>
            <a:pPr marL="0" marR="0" indent="0" algn="l" defTabSz="914400"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latin typeface="+mn-lt"/>
              <a:ea typeface="宋体" panose="02010600030101010101" pitchFamily="2" charset="-122"/>
              <a:cs typeface="+mn-cs"/>
              <a:sym typeface="Calibri" panose="020F0502020204030204"/>
            </a:endParaRPr>
          </a:p>
          <a:p>
            <a:pPr marL="0" marR="0" indent="0" algn="l" defTabSz="914400" rtl="0" fontAlgn="auto" latinLnBrk="0" hangingPunct="0">
              <a:lnSpc>
                <a:spcPct val="100000"/>
              </a:lnSpc>
              <a:spcBef>
                <a:spcPts val="0"/>
              </a:spcBef>
              <a:spcAft>
                <a:spcPts val="0"/>
              </a:spcAft>
              <a:buClrTx/>
              <a:buSzTx/>
              <a:buFontTx/>
              <a:buNone/>
            </a:pPr>
            <a:r>
              <a:rPr kumimoji="0" lang="zh-CN" altLang="en-US" sz="1800" b="0" i="0" u="none" strike="noStrike" cap="none" spc="0" normalizeH="0" baseline="0">
                <a:ln>
                  <a:noFill/>
                </a:ln>
                <a:solidFill>
                  <a:srgbClr val="000000"/>
                </a:solidFill>
                <a:effectLst/>
                <a:uFillTx/>
                <a:latin typeface="+mn-lt"/>
                <a:ea typeface="宋体" panose="02010600030101010101" pitchFamily="2" charset="-122"/>
                <a:cs typeface="+mn-cs"/>
                <a:sym typeface="Calibri" panose="020F0502020204030204"/>
              </a:rPr>
              <a:t>三、搭建了完整的产生径迹的模拟程序工具包。并且配套的重建算法能够使用，得到理论的探测效率和重建效率。基于此，</a:t>
            </a:r>
            <a:r>
              <a:rPr lang="zh-CN" altLang="en-US">
                <a:ea typeface="宋体" panose="02010600030101010101" pitchFamily="2" charset="-122"/>
                <a:sym typeface="Calibri" panose="020F0502020204030204"/>
              </a:rPr>
              <a:t>进行了灵敏度的计算。</a:t>
            </a:r>
            <a:endParaRPr kumimoji="0" lang="zh-CN" altLang="en-US" sz="1800" b="0" i="0" u="none" strike="noStrike" cap="none" spc="0" normalizeH="0" baseline="0">
              <a:ln>
                <a:noFill/>
              </a:ln>
              <a:solidFill>
                <a:srgbClr val="000000"/>
              </a:solidFill>
              <a:effectLst/>
              <a:uFillTx/>
              <a:latin typeface="+mn-lt"/>
              <a:ea typeface="宋体" panose="02010600030101010101" pitchFamily="2" charset="-122"/>
              <a:cs typeface="+mn-cs"/>
              <a:sym typeface="Calibri" panose="020F0502020204030204"/>
            </a:endParaRPr>
          </a:p>
          <a:p>
            <a:pPr marL="0" marR="0" indent="0" algn="l" defTabSz="914400"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latin typeface="+mn-lt"/>
              <a:ea typeface="宋体" panose="02010600030101010101" pitchFamily="2" charset="-122"/>
              <a:cs typeface="+mn-cs"/>
              <a:sym typeface="Calibri" panose="020F0502020204030204"/>
            </a:endParaRPr>
          </a:p>
          <a:p>
            <a:pPr marL="0" marR="0" indent="0" algn="l" defTabSz="914400" rtl="0" fontAlgn="auto" latinLnBrk="0" hangingPunct="0">
              <a:lnSpc>
                <a:spcPct val="100000"/>
              </a:lnSpc>
              <a:spcBef>
                <a:spcPts val="0"/>
              </a:spcBef>
              <a:spcAft>
                <a:spcPts val="0"/>
              </a:spcAft>
              <a:buClrTx/>
              <a:buSzTx/>
              <a:buFontTx/>
              <a:buNone/>
            </a:pPr>
            <a:r>
              <a:rPr kumimoji="0" lang="zh-CN" altLang="en-US" sz="1800" b="0" i="0" u="none" strike="noStrike" cap="none" spc="0" normalizeH="0" baseline="0">
                <a:ln>
                  <a:noFill/>
                </a:ln>
                <a:solidFill>
                  <a:srgbClr val="000000"/>
                </a:solidFill>
                <a:effectLst/>
                <a:uFillTx/>
                <a:latin typeface="+mn-lt"/>
                <a:ea typeface="宋体" panose="02010600030101010101" pitchFamily="2" charset="-122"/>
                <a:cs typeface="+mn-cs"/>
                <a:sym typeface="Calibri" panose="020F0502020204030204"/>
              </a:rPr>
              <a:t>四、星上算法的处理。</a:t>
            </a:r>
            <a:endParaRPr kumimoji="0" lang="zh-CN" altLang="en-US" sz="1800" b="0" i="0" u="none" strike="noStrike" cap="none" spc="0" normalizeH="0" baseline="0">
              <a:ln>
                <a:noFill/>
              </a:ln>
              <a:solidFill>
                <a:srgbClr val="000000"/>
              </a:solidFill>
              <a:effectLst/>
              <a:uFillTx/>
              <a:latin typeface="+mn-lt"/>
              <a:ea typeface="宋体" panose="02010600030101010101" pitchFamily="2" charset="-122"/>
              <a:cs typeface="+mn-cs"/>
              <a:sym typeface="Calibri" panose="020F0502020204030204"/>
            </a:endParaRPr>
          </a:p>
          <a:p>
            <a:pPr marL="0" marR="0" indent="0" algn="l" defTabSz="914400"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latin typeface="+mn-lt"/>
              <a:ea typeface="宋体" panose="02010600030101010101" pitchFamily="2" charset="-122"/>
              <a:cs typeface="+mn-cs"/>
              <a:sym typeface="Calibri" panose="020F0502020204030204"/>
            </a:endParaRPr>
          </a:p>
          <a:p>
            <a:pPr marL="0" marR="0" indent="0" algn="l" defTabSz="914400"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latin typeface="+mn-lt"/>
              <a:ea typeface="宋体" panose="02010600030101010101" pitchFamily="2" charset="-122"/>
              <a:cs typeface="+mn-cs"/>
              <a:sym typeface="Calibri" panose="020F0502020204030204"/>
            </a:endParaRPr>
          </a:p>
          <a:p>
            <a:pPr marL="0" marR="0" indent="0" algn="l" defTabSz="914400"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latin typeface="+mn-lt"/>
              <a:ea typeface="宋体" panose="02010600030101010101" pitchFamily="2" charset="-122"/>
              <a:cs typeface="+mn-cs"/>
              <a:sym typeface="Calibri" panose="020F0502020204030204"/>
            </a:endParaRPr>
          </a:p>
        </p:txBody>
      </p:sp>
      <p:sp>
        <p:nvSpPr>
          <p:cNvPr id="6" name="灯片编号占位符 5"/>
          <p:cNvSpPr>
            <a:spLocks noGrp="1"/>
          </p:cNvSpPr>
          <p:nvPr>
            <p:ph type="sldNum" sz="quarter" idx="2"/>
          </p:nvPr>
        </p:nvSpPr>
        <p:spPr>
          <a:xfrm>
            <a:off x="8338820" y="6393180"/>
            <a:ext cx="464820" cy="275590"/>
          </a:xfrm>
        </p:spPr>
        <p:txBody>
          <a:bodyPr wrap="square"/>
          <a:p>
            <a:fld id="{86CB4B4D-7CA3-9044-876B-883B54F8677D}" type="slidenum">
              <a:rPr/>
            </a:fld>
            <a:endParaRP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
          <p:cNvSpPr txBox="1"/>
          <p:nvPr>
            <p:ph type="body" idx="14"/>
          </p:nvPr>
        </p:nvSpPr>
        <p:spPr>
          <a:xfrm>
            <a:off x="202398" y="155193"/>
            <a:ext cx="4123824" cy="553085"/>
          </a:xfrm>
          <a:prstGeom prst="rect">
            <a:avLst/>
          </a:prstGeom>
        </p:spPr>
        <p:txBody>
          <a:bodyPr/>
          <a:lstStyle>
            <a:lvl1pPr marL="0" indent="0" algn="ctr">
              <a:spcBef>
                <a:spcPts val="0"/>
              </a:spcBef>
              <a:buSzTx/>
              <a:buFontTx/>
              <a:buNone/>
              <a:defRPr sz="3000">
                <a:solidFill>
                  <a:srgbClr val="465684"/>
                </a:solidFill>
                <a:latin typeface="Athelas"/>
                <a:ea typeface="Athelas"/>
                <a:cs typeface="Athelas"/>
                <a:sym typeface="Athelas"/>
              </a:defRPr>
            </a:lvl1pPr>
          </a:lstStyle>
          <a:p>
            <a:r>
              <a:rPr lang="zh-CN" altLang="en-US">
                <a:ea typeface="宋体" panose="02010600030101010101" pitchFamily="2" charset="-122"/>
                <a:sym typeface="+mn-ea"/>
              </a:rPr>
              <a:t>星上算法实现</a:t>
            </a:r>
            <a:endParaRPr lang="zh-CN" altLang="en-US">
              <a:ea typeface="宋体" panose="02010600030101010101" pitchFamily="2" charset="-122"/>
              <a:sym typeface="+mn-ea"/>
            </a:endParaRPr>
          </a:p>
        </p:txBody>
      </p:sp>
      <p:sp>
        <p:nvSpPr>
          <p:cNvPr id="2" name="文本框 1"/>
          <p:cNvSpPr txBox="1"/>
          <p:nvPr/>
        </p:nvSpPr>
        <p:spPr>
          <a:xfrm>
            <a:off x="655320" y="1438275"/>
            <a:ext cx="6957695" cy="424497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45719" tIns="45719" rIns="45719" bIns="45719"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kumimoji="0" lang="zh-CN" altLang="en-US" sz="1800" b="0" i="0" u="none" strike="noStrike" cap="none" spc="0" normalizeH="0" baseline="0">
                <a:ln>
                  <a:noFill/>
                </a:ln>
                <a:solidFill>
                  <a:srgbClr val="000000"/>
                </a:solidFill>
                <a:effectLst/>
                <a:uFillTx/>
                <a:latin typeface="+mn-lt"/>
                <a:ea typeface="宋体" panose="02010600030101010101" pitchFamily="2" charset="-122"/>
                <a:cs typeface="+mn-cs"/>
                <a:sym typeface="Calibri" panose="020F0502020204030204"/>
              </a:rPr>
              <a:t>对于一帧图像，二进制保存文件需要计算机的储存空间约为</a:t>
            </a:r>
            <a:r>
              <a:rPr kumimoji="0" lang="en-US" altLang="zh-CN" sz="1800" b="0" i="0" u="none" strike="noStrike" cap="none" spc="0" normalizeH="0" baseline="0">
                <a:ln>
                  <a:noFill/>
                </a:ln>
                <a:solidFill>
                  <a:srgbClr val="000000"/>
                </a:solidFill>
                <a:effectLst/>
                <a:uFillTx/>
                <a:latin typeface="+mn-lt"/>
                <a:ea typeface="宋体" panose="02010600030101010101" pitchFamily="2" charset="-122"/>
                <a:cs typeface="+mn-cs"/>
                <a:sym typeface="Calibri" panose="020F0502020204030204"/>
              </a:rPr>
              <a:t>11KB</a:t>
            </a:r>
            <a:r>
              <a:rPr kumimoji="0" lang="zh-CN" altLang="en-US" sz="1800" b="0" i="0" u="none" strike="noStrike" cap="none" spc="0" normalizeH="0" baseline="0">
                <a:ln>
                  <a:noFill/>
                </a:ln>
                <a:solidFill>
                  <a:srgbClr val="000000"/>
                </a:solidFill>
                <a:effectLst/>
                <a:uFillTx/>
                <a:latin typeface="+mn-lt"/>
                <a:ea typeface="宋体" panose="02010600030101010101" pitchFamily="2" charset="-122"/>
                <a:cs typeface="+mn-cs"/>
                <a:sym typeface="Calibri" panose="020F0502020204030204"/>
              </a:rPr>
              <a:t>，需要进行数据压缩处理。最好是保存下信息，地上处理，这样可以给算法留有继续优化的空间。</a:t>
            </a:r>
            <a:endParaRPr kumimoji="0" lang="zh-CN" altLang="en-US" sz="1800" b="0" i="0" u="none" strike="noStrike" cap="none" spc="0" normalizeH="0" baseline="0">
              <a:ln>
                <a:noFill/>
              </a:ln>
              <a:solidFill>
                <a:srgbClr val="000000"/>
              </a:solidFill>
              <a:effectLst/>
              <a:uFillTx/>
              <a:latin typeface="+mn-lt"/>
              <a:ea typeface="宋体" panose="02010600030101010101" pitchFamily="2" charset="-122"/>
              <a:cs typeface="+mn-cs"/>
              <a:sym typeface="Calibri" panose="020F0502020204030204"/>
            </a:endParaRPr>
          </a:p>
          <a:p>
            <a:pPr marL="0" marR="0" indent="0" algn="l" defTabSz="914400"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latin typeface="+mn-lt"/>
              <a:ea typeface="宋体" panose="02010600030101010101" pitchFamily="2" charset="-122"/>
              <a:cs typeface="+mn-cs"/>
              <a:sym typeface="Calibri" panose="020F0502020204030204"/>
            </a:endParaRPr>
          </a:p>
          <a:p>
            <a:pPr marL="0" marR="0" indent="0" algn="l" defTabSz="914400" rtl="0" fontAlgn="auto" latinLnBrk="0" hangingPunct="0">
              <a:lnSpc>
                <a:spcPct val="100000"/>
              </a:lnSpc>
              <a:spcBef>
                <a:spcPts val="0"/>
              </a:spcBef>
              <a:spcAft>
                <a:spcPts val="0"/>
              </a:spcAft>
              <a:buClrTx/>
              <a:buSzTx/>
              <a:buFontTx/>
              <a:buNone/>
            </a:pPr>
            <a:r>
              <a:rPr kumimoji="0" lang="zh-CN" altLang="en-US" sz="1800" b="0" i="0" u="none" strike="noStrike" cap="none" spc="0" normalizeH="0" baseline="0">
                <a:ln>
                  <a:noFill/>
                </a:ln>
                <a:solidFill>
                  <a:srgbClr val="000000"/>
                </a:solidFill>
                <a:effectLst/>
                <a:uFillTx/>
                <a:latin typeface="+mn-lt"/>
                <a:ea typeface="宋体" panose="02010600030101010101" pitchFamily="2" charset="-122"/>
                <a:cs typeface="+mn-cs"/>
                <a:sym typeface="Calibri" panose="020F0502020204030204"/>
              </a:rPr>
              <a:t>星上处理，对某一事例的多帧图像综合处理，只储存击中位置的信息和电荷信息，可以极大的压缩储存空间。假设有</a:t>
            </a:r>
            <a:r>
              <a:rPr kumimoji="0" lang="en-US" altLang="zh-CN" sz="1800" b="0" i="0" u="none" strike="noStrike" cap="none" spc="0" normalizeH="0" baseline="0">
                <a:ln>
                  <a:noFill/>
                </a:ln>
                <a:solidFill>
                  <a:srgbClr val="000000"/>
                </a:solidFill>
                <a:effectLst/>
                <a:uFillTx/>
                <a:latin typeface="+mn-lt"/>
                <a:ea typeface="宋体" panose="02010600030101010101" pitchFamily="2" charset="-122"/>
                <a:cs typeface="+mn-cs"/>
                <a:sym typeface="Calibri" panose="020F0502020204030204"/>
              </a:rPr>
              <a:t>50</a:t>
            </a:r>
            <a:r>
              <a:rPr kumimoji="0" lang="zh-CN" altLang="en-US" sz="1800" b="0" i="0" u="none" strike="noStrike" cap="none" spc="0" normalizeH="0" baseline="0">
                <a:ln>
                  <a:noFill/>
                </a:ln>
                <a:solidFill>
                  <a:srgbClr val="000000"/>
                </a:solidFill>
                <a:effectLst/>
                <a:uFillTx/>
                <a:latin typeface="+mn-lt"/>
                <a:ea typeface="宋体" panose="02010600030101010101" pitchFamily="2" charset="-122"/>
                <a:cs typeface="+mn-cs"/>
                <a:sym typeface="Calibri" panose="020F0502020204030204"/>
              </a:rPr>
              <a:t>个</a:t>
            </a:r>
            <a:r>
              <a:rPr kumimoji="0" lang="en-US" altLang="zh-CN" sz="1800" b="0" i="0" u="none" strike="noStrike" cap="none" spc="0" normalizeH="0" baseline="0">
                <a:ln>
                  <a:noFill/>
                </a:ln>
                <a:solidFill>
                  <a:srgbClr val="000000"/>
                </a:solidFill>
                <a:effectLst/>
                <a:uFillTx/>
                <a:latin typeface="+mn-lt"/>
                <a:ea typeface="宋体" panose="02010600030101010101" pitchFamily="2" charset="-122"/>
                <a:cs typeface="+mn-cs"/>
                <a:sym typeface="Calibri" panose="020F0502020204030204"/>
              </a:rPr>
              <a:t>pad</a:t>
            </a:r>
            <a:r>
              <a:rPr kumimoji="0" lang="zh-CN" altLang="en-US" sz="1800" b="0" i="0" u="none" strike="noStrike" cap="none" spc="0" normalizeH="0" baseline="0">
                <a:ln>
                  <a:noFill/>
                </a:ln>
                <a:solidFill>
                  <a:srgbClr val="000000"/>
                </a:solidFill>
                <a:effectLst/>
                <a:uFillTx/>
                <a:latin typeface="+mn-lt"/>
                <a:ea typeface="宋体" panose="02010600030101010101" pitchFamily="2" charset="-122"/>
                <a:cs typeface="+mn-cs"/>
                <a:sym typeface="Calibri" panose="020F0502020204030204"/>
              </a:rPr>
              <a:t>的击中，得到：</a:t>
            </a:r>
            <a:endParaRPr kumimoji="0" lang="zh-CN" altLang="en-US" sz="1800" b="0" i="0" u="none" strike="noStrike" cap="none" spc="0" normalizeH="0" baseline="0">
              <a:ln>
                <a:noFill/>
              </a:ln>
              <a:solidFill>
                <a:srgbClr val="000000"/>
              </a:solidFill>
              <a:effectLst/>
              <a:uFillTx/>
              <a:latin typeface="+mn-lt"/>
              <a:ea typeface="宋体" panose="02010600030101010101" pitchFamily="2" charset="-122"/>
              <a:cs typeface="+mn-cs"/>
              <a:sym typeface="Calibri" panose="020F0502020204030204"/>
            </a:endParaRPr>
          </a:p>
          <a:p>
            <a:pPr marL="0" marR="0" indent="0" algn="l" defTabSz="914400"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latin typeface="+mn-lt"/>
              <a:ea typeface="宋体" panose="02010600030101010101" pitchFamily="2" charset="-122"/>
              <a:cs typeface="+mn-cs"/>
              <a:sym typeface="Calibri" panose="020F0502020204030204"/>
            </a:endParaRPr>
          </a:p>
          <a:p>
            <a:pPr marL="0" marR="0" indent="0" algn="l" defTabSz="914400" rtl="0" fontAlgn="auto" latinLnBrk="0" hangingPunct="0">
              <a:lnSpc>
                <a:spcPct val="100000"/>
              </a:lnSpc>
              <a:spcBef>
                <a:spcPts val="0"/>
              </a:spcBef>
              <a:spcAft>
                <a:spcPts val="0"/>
              </a:spcAft>
              <a:buClrTx/>
              <a:buSzTx/>
              <a:buFontTx/>
              <a:buNone/>
            </a:pPr>
            <a:endParaRPr kumimoji="0" lang="en-US" altLang="zh-CN" sz="1800" b="0" i="0" u="none" strike="noStrike" cap="none" spc="0" normalizeH="0" baseline="0">
              <a:ln>
                <a:noFill/>
              </a:ln>
              <a:solidFill>
                <a:srgbClr val="000000"/>
              </a:solidFill>
              <a:effectLst/>
              <a:uFillTx/>
              <a:latin typeface="+mn-lt"/>
              <a:ea typeface="宋体" panose="02010600030101010101" pitchFamily="2" charset="-122"/>
              <a:cs typeface="+mn-cs"/>
              <a:sym typeface="Calibri" panose="020F0502020204030204"/>
            </a:endParaRPr>
          </a:p>
          <a:p>
            <a:pPr marL="0" marR="0" indent="0" algn="l" defTabSz="914400" rtl="0" fontAlgn="auto" latinLnBrk="0" hangingPunct="0">
              <a:lnSpc>
                <a:spcPct val="100000"/>
              </a:lnSpc>
              <a:spcBef>
                <a:spcPts val="0"/>
              </a:spcBef>
              <a:spcAft>
                <a:spcPts val="0"/>
              </a:spcAft>
              <a:buClrTx/>
              <a:buSzTx/>
              <a:buFontTx/>
              <a:buNone/>
            </a:pPr>
            <a:endParaRPr kumimoji="0" lang="en-US" altLang="zh-CN" sz="1800" b="0" i="0" u="none" strike="noStrike" cap="none" spc="0" normalizeH="0" baseline="0">
              <a:ln>
                <a:noFill/>
              </a:ln>
              <a:solidFill>
                <a:srgbClr val="000000"/>
              </a:solidFill>
              <a:effectLst/>
              <a:uFillTx/>
              <a:latin typeface="+mn-lt"/>
              <a:ea typeface="宋体" panose="02010600030101010101" pitchFamily="2" charset="-122"/>
              <a:cs typeface="+mn-cs"/>
              <a:sym typeface="Calibri" panose="020F0502020204030204"/>
            </a:endParaRPr>
          </a:p>
          <a:p>
            <a:pPr marL="0" marR="0" indent="0" algn="l" defTabSz="914400" rtl="0" fontAlgn="auto" latinLnBrk="0" hangingPunct="0">
              <a:lnSpc>
                <a:spcPct val="100000"/>
              </a:lnSpc>
              <a:spcBef>
                <a:spcPts val="0"/>
              </a:spcBef>
              <a:spcAft>
                <a:spcPts val="0"/>
              </a:spcAft>
              <a:buClrTx/>
              <a:buSzTx/>
              <a:buFontTx/>
              <a:buNone/>
            </a:pPr>
            <a:r>
              <a:rPr kumimoji="0" lang="zh-CN" altLang="zh-CN" sz="1800" b="0" i="0" u="none" strike="noStrike" cap="none" spc="0" normalizeH="0" baseline="0">
                <a:ln>
                  <a:noFill/>
                </a:ln>
                <a:solidFill>
                  <a:srgbClr val="000000"/>
                </a:solidFill>
                <a:effectLst/>
                <a:uFillTx/>
                <a:latin typeface="+mn-lt"/>
                <a:ea typeface="宋体" panose="02010600030101010101" pitchFamily="2" charset="-122"/>
                <a:cs typeface="+mn-cs"/>
                <a:sym typeface="Calibri" panose="020F0502020204030204"/>
              </a:rPr>
              <a:t>按照预估的信号强度与本底总和乘探测效率</a:t>
            </a:r>
            <a:r>
              <a:rPr kumimoji="0" lang="en-US" altLang="zh-CN" sz="1800" b="0" i="0" u="none" strike="noStrike" cap="none" spc="0" normalizeH="0" baseline="0">
                <a:ln>
                  <a:noFill/>
                </a:ln>
                <a:solidFill>
                  <a:srgbClr val="000000"/>
                </a:solidFill>
                <a:effectLst/>
                <a:uFillTx/>
                <a:latin typeface="+mn-lt"/>
                <a:ea typeface="宋体" panose="02010600030101010101" pitchFamily="2" charset="-122"/>
                <a:cs typeface="+mn-cs"/>
                <a:sym typeface="Calibri" panose="020F0502020204030204"/>
              </a:rPr>
              <a:t>3counts/cm2/s * 0.1 + 1.17 </a:t>
            </a:r>
            <a:r>
              <a:rPr kumimoji="0" lang="zh-CN" altLang="en-US" sz="1800" b="0" i="0" u="none" strike="noStrike" cap="none" spc="0" normalizeH="0" baseline="0">
                <a:ln>
                  <a:noFill/>
                </a:ln>
                <a:solidFill>
                  <a:srgbClr val="000000"/>
                </a:solidFill>
                <a:effectLst/>
                <a:uFillTx/>
                <a:latin typeface="+mn-lt"/>
                <a:ea typeface="宋体" panose="02010600030101010101" pitchFamily="2" charset="-122"/>
                <a:cs typeface="+mn-cs"/>
                <a:sym typeface="Calibri" panose="020F0502020204030204"/>
              </a:rPr>
              <a:t>每</a:t>
            </a:r>
            <a:r>
              <a:rPr kumimoji="0" lang="en-US" altLang="zh-CN" sz="1800" b="0" i="0" u="none" strike="noStrike" cap="none" spc="0" normalizeH="0" baseline="0">
                <a:ln>
                  <a:noFill/>
                </a:ln>
                <a:solidFill>
                  <a:srgbClr val="000000"/>
                </a:solidFill>
                <a:effectLst/>
                <a:uFillTx/>
                <a:latin typeface="+mn-lt"/>
                <a:ea typeface="宋体" panose="02010600030101010101" pitchFamily="2" charset="-122"/>
                <a:cs typeface="+mn-cs"/>
                <a:sym typeface="Calibri" panose="020F0502020204030204"/>
              </a:rPr>
              <a:t>100s</a:t>
            </a:r>
            <a:r>
              <a:rPr kumimoji="0" lang="zh-CN" altLang="en-US" sz="1800" b="0" i="0" u="none" strike="noStrike" cap="none" spc="0" normalizeH="0" baseline="0">
                <a:ln>
                  <a:noFill/>
                </a:ln>
                <a:solidFill>
                  <a:srgbClr val="000000"/>
                </a:solidFill>
                <a:effectLst/>
                <a:uFillTx/>
                <a:latin typeface="+mn-lt"/>
                <a:ea typeface="宋体" panose="02010600030101010101" pitchFamily="2" charset="-122"/>
                <a:cs typeface="+mn-cs"/>
                <a:sym typeface="Calibri" panose="020F0502020204030204"/>
              </a:rPr>
              <a:t>会有</a:t>
            </a:r>
            <a:r>
              <a:rPr kumimoji="0" lang="en-US" altLang="zh-CN" sz="1800" b="0" i="0" u="none" strike="noStrike" cap="none" spc="0" normalizeH="0" baseline="0">
                <a:ln>
                  <a:noFill/>
                </a:ln>
                <a:solidFill>
                  <a:srgbClr val="000000"/>
                </a:solidFill>
                <a:effectLst/>
                <a:uFillTx/>
                <a:latin typeface="+mn-lt"/>
                <a:ea typeface="宋体" panose="02010600030101010101" pitchFamily="2" charset="-122"/>
                <a:cs typeface="+mn-cs"/>
                <a:sym typeface="Calibri" panose="020F0502020204030204"/>
              </a:rPr>
              <a:t>147counts</a:t>
            </a:r>
            <a:r>
              <a:rPr kumimoji="0" lang="zh-CN" altLang="en-US" sz="1800" b="0" i="0" u="none" strike="noStrike" cap="none" spc="0" normalizeH="0" baseline="0">
                <a:ln>
                  <a:noFill/>
                </a:ln>
                <a:solidFill>
                  <a:srgbClr val="000000"/>
                </a:solidFill>
                <a:effectLst/>
                <a:uFillTx/>
                <a:latin typeface="+mn-lt"/>
                <a:ea typeface="宋体" panose="02010600030101010101" pitchFamily="2" charset="-122"/>
                <a:cs typeface="+mn-cs"/>
                <a:sym typeface="Calibri" panose="020F0502020204030204"/>
              </a:rPr>
              <a:t>，也就是</a:t>
            </a:r>
            <a:r>
              <a:rPr kumimoji="0" lang="en-US" altLang="zh-CN" sz="1800" b="0" i="0" u="none" strike="noStrike" cap="none" spc="0" normalizeH="0" baseline="0">
                <a:ln>
                  <a:noFill/>
                </a:ln>
                <a:solidFill>
                  <a:srgbClr val="000000"/>
                </a:solidFill>
                <a:effectLst/>
                <a:uFillTx/>
                <a:latin typeface="+mn-lt"/>
                <a:ea typeface="宋体" panose="02010600030101010101" pitchFamily="2" charset="-122"/>
                <a:cs typeface="+mn-cs"/>
                <a:sym typeface="Calibri" panose="020F0502020204030204"/>
              </a:rPr>
              <a:t>58.8 Kb </a:t>
            </a:r>
            <a:r>
              <a:rPr kumimoji="0" lang="zh-CN" altLang="en-US" sz="1800" b="0" i="0" u="none" strike="noStrike" cap="none" spc="0" normalizeH="0" baseline="0">
                <a:ln>
                  <a:noFill/>
                </a:ln>
                <a:solidFill>
                  <a:srgbClr val="000000"/>
                </a:solidFill>
                <a:effectLst/>
                <a:uFillTx/>
                <a:latin typeface="+mn-lt"/>
                <a:ea typeface="宋体" panose="02010600030101010101" pitchFamily="2" charset="-122"/>
                <a:cs typeface="+mn-cs"/>
                <a:sym typeface="Calibri" panose="020F0502020204030204"/>
              </a:rPr>
              <a:t>相对于紫瞳</a:t>
            </a:r>
            <a:r>
              <a:rPr kumimoji="0" lang="en-US" altLang="zh-CN" sz="1800" b="0" i="0" u="none" strike="noStrike" cap="none" spc="0" normalizeH="0" baseline="0">
                <a:ln>
                  <a:noFill/>
                </a:ln>
                <a:solidFill>
                  <a:srgbClr val="000000"/>
                </a:solidFill>
                <a:effectLst/>
                <a:uFillTx/>
                <a:latin typeface="+mn-lt"/>
                <a:ea typeface="宋体" panose="02010600030101010101" pitchFamily="2" charset="-122"/>
                <a:cs typeface="+mn-cs"/>
                <a:sym typeface="Calibri" panose="020F0502020204030204"/>
              </a:rPr>
              <a:t>160Mb/s </a:t>
            </a:r>
            <a:r>
              <a:rPr kumimoji="0" lang="zh-CN" altLang="en-US" sz="1800" b="0" i="0" u="none" strike="noStrike" cap="none" spc="0" normalizeH="0" baseline="0">
                <a:ln>
                  <a:noFill/>
                </a:ln>
                <a:solidFill>
                  <a:srgbClr val="000000"/>
                </a:solidFill>
                <a:effectLst/>
                <a:uFillTx/>
                <a:latin typeface="+mn-lt"/>
                <a:ea typeface="宋体" panose="02010600030101010101" pitchFamily="2" charset="-122"/>
                <a:cs typeface="+mn-cs"/>
                <a:sym typeface="Calibri" panose="020F0502020204030204"/>
              </a:rPr>
              <a:t>的下传速度是完全足够的，这是有反符合情况下的结果。</a:t>
            </a:r>
            <a:endParaRPr kumimoji="0" lang="zh-CN" altLang="en-US" sz="1800" b="0" i="0" u="none" strike="noStrike" cap="none" spc="0" normalizeH="0" baseline="0">
              <a:ln>
                <a:noFill/>
              </a:ln>
              <a:solidFill>
                <a:srgbClr val="000000"/>
              </a:solidFill>
              <a:effectLst/>
              <a:uFillTx/>
              <a:latin typeface="+mn-lt"/>
              <a:ea typeface="宋体" panose="02010600030101010101" pitchFamily="2" charset="-122"/>
              <a:cs typeface="+mn-cs"/>
              <a:sym typeface="Calibri" panose="020F0502020204030204"/>
            </a:endParaRPr>
          </a:p>
          <a:p>
            <a:pPr marL="0" marR="0" indent="0" algn="l" defTabSz="914400"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latin typeface="+mn-lt"/>
              <a:ea typeface="宋体" panose="02010600030101010101" pitchFamily="2" charset="-122"/>
              <a:cs typeface="+mn-cs"/>
              <a:sym typeface="Calibri" panose="020F0502020204030204"/>
            </a:endParaRPr>
          </a:p>
          <a:p>
            <a:pPr marL="0" marR="0" indent="0" algn="l" defTabSz="914400" rtl="0" fontAlgn="auto" latinLnBrk="0"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000000"/>
                </a:solidFill>
                <a:effectLst/>
                <a:uFillTx/>
                <a:latin typeface="+mn-lt"/>
                <a:ea typeface="宋体" panose="02010600030101010101" pitchFamily="2" charset="-122"/>
                <a:cs typeface="+mn-cs"/>
                <a:sym typeface="Calibri" panose="020F0502020204030204"/>
              </a:rPr>
              <a:t>……</a:t>
            </a:r>
            <a:endParaRPr kumimoji="0" lang="en-US" altLang="zh-CN" sz="1800" b="0" i="0" u="none" strike="noStrike" cap="none" spc="0" normalizeH="0" baseline="0">
              <a:ln>
                <a:noFill/>
              </a:ln>
              <a:solidFill>
                <a:srgbClr val="000000"/>
              </a:solidFill>
              <a:effectLst/>
              <a:uFillTx/>
              <a:latin typeface="+mn-lt"/>
              <a:ea typeface="宋体" panose="02010600030101010101" pitchFamily="2" charset="-122"/>
              <a:cs typeface="+mn-cs"/>
              <a:sym typeface="Calibri" panose="020F0502020204030204"/>
            </a:endParaRPr>
          </a:p>
        </p:txBody>
      </p:sp>
      <p:sp>
        <p:nvSpPr>
          <p:cNvPr id="6" name="灯片编号占位符 5"/>
          <p:cNvSpPr>
            <a:spLocks noGrp="1"/>
          </p:cNvSpPr>
          <p:nvPr>
            <p:ph type="sldNum" sz="quarter" idx="2"/>
          </p:nvPr>
        </p:nvSpPr>
        <p:spPr>
          <a:xfrm>
            <a:off x="8338820" y="6393180"/>
            <a:ext cx="464820" cy="275590"/>
          </a:xfrm>
        </p:spPr>
        <p:txBody>
          <a:bodyPr wrap="square"/>
          <a:p>
            <a:fld id="{86CB4B4D-7CA3-9044-876B-883B54F8677D}" type="slidenum">
              <a:rPr/>
            </a:fld>
            <a:endParaRPr/>
          </a:p>
        </p:txBody>
      </p:sp>
      <p:graphicFrame>
        <p:nvGraphicFramePr>
          <p:cNvPr id="3" name="对象 2">
            <a:hlinkClick r:id="" action="ppaction://ole?verb="/>
          </p:cNvPr>
          <p:cNvGraphicFramePr>
            <a:graphicFrameLocks noChangeAspect="1"/>
          </p:cNvGraphicFramePr>
          <p:nvPr/>
        </p:nvGraphicFramePr>
        <p:xfrm>
          <a:off x="1090613" y="3162300"/>
          <a:ext cx="3100070" cy="637540"/>
        </p:xfrm>
        <a:graphic>
          <a:graphicData uri="http://schemas.openxmlformats.org/presentationml/2006/ole">
            <mc:AlternateContent xmlns:mc="http://schemas.openxmlformats.org/markup-compatibility/2006">
              <mc:Choice xmlns:v="urn:schemas-microsoft-com:vml" Requires="v">
                <p:oleObj spid="_x0000_s1025" name="" r:id="rId1" imgW="2108200" imgH="431800" progId="Equation.KSEE3">
                  <p:embed/>
                </p:oleObj>
              </mc:Choice>
              <mc:Fallback>
                <p:oleObj name="" r:id="rId1" imgW="2108200" imgH="431800" progId="Equation.KSEE3">
                  <p:embed/>
                  <p:pic>
                    <p:nvPicPr>
                      <p:cNvPr id="0" name="图片 1024"/>
                      <p:cNvPicPr/>
                      <p:nvPr/>
                    </p:nvPicPr>
                    <p:blipFill>
                      <a:blip r:embed="rId2"/>
                      <a:stretch>
                        <a:fillRect/>
                      </a:stretch>
                    </p:blipFill>
                    <p:spPr>
                      <a:xfrm>
                        <a:off x="1090613" y="3162300"/>
                        <a:ext cx="3100070" cy="637540"/>
                      </a:xfrm>
                      <a:prstGeom prst="rect">
                        <a:avLst/>
                      </a:prstGeom>
                    </p:spPr>
                  </p:pic>
                </p:oleObj>
              </mc:Fallback>
            </mc:AlternateContent>
          </a:graphicData>
        </a:graphic>
      </p:graphicFrame>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
          <p:cNvSpPr txBox="1"/>
          <p:nvPr>
            <p:ph type="body" idx="14"/>
          </p:nvPr>
        </p:nvSpPr>
        <p:spPr>
          <a:xfrm>
            <a:off x="202398" y="155193"/>
            <a:ext cx="4123824" cy="553085"/>
          </a:xfrm>
          <a:prstGeom prst="rect">
            <a:avLst/>
          </a:prstGeom>
        </p:spPr>
        <p:txBody>
          <a:bodyPr/>
          <a:lstStyle>
            <a:lvl1pPr marL="0" indent="0" algn="ctr">
              <a:spcBef>
                <a:spcPts val="0"/>
              </a:spcBef>
              <a:buSzTx/>
              <a:buFontTx/>
              <a:buNone/>
              <a:defRPr sz="3000">
                <a:solidFill>
                  <a:srgbClr val="465684"/>
                </a:solidFill>
                <a:latin typeface="Athelas"/>
                <a:ea typeface="Athelas"/>
                <a:cs typeface="Athelas"/>
                <a:sym typeface="Athelas"/>
              </a:defRPr>
            </a:lvl1pPr>
          </a:lstStyle>
          <a:p>
            <a:r>
              <a:rPr lang="zh-CN" altLang="en-US">
                <a:ea typeface="宋体" panose="02010600030101010101" pitchFamily="2" charset="-122"/>
                <a:sym typeface="+mn-ea"/>
              </a:rPr>
              <a:t>本底</a:t>
            </a:r>
            <a:endParaRPr lang="zh-CN" altLang="en-US">
              <a:ea typeface="宋体" panose="02010600030101010101" pitchFamily="2" charset="-122"/>
              <a:sym typeface="+mn-ea"/>
            </a:endParaRPr>
          </a:p>
        </p:txBody>
      </p:sp>
      <p:sp>
        <p:nvSpPr>
          <p:cNvPr id="6" name="灯片编号占位符 5"/>
          <p:cNvSpPr>
            <a:spLocks noGrp="1"/>
          </p:cNvSpPr>
          <p:nvPr>
            <p:ph type="sldNum" sz="quarter" idx="2"/>
          </p:nvPr>
        </p:nvSpPr>
        <p:spPr>
          <a:xfrm>
            <a:off x="8338820" y="6393180"/>
            <a:ext cx="464820" cy="275590"/>
          </a:xfrm>
        </p:spPr>
        <p:txBody>
          <a:bodyPr wrap="square"/>
          <a:p>
            <a:fld id="{86CB4B4D-7CA3-9044-876B-883B54F8677D}" type="slidenum">
              <a:rPr/>
            </a:fld>
            <a:endParaRPr/>
          </a:p>
        </p:txBody>
      </p:sp>
      <p:pic>
        <p:nvPicPr>
          <p:cNvPr id="3" name="图片 2"/>
          <p:cNvPicPr>
            <a:picLocks noChangeAspect="1"/>
          </p:cNvPicPr>
          <p:nvPr/>
        </p:nvPicPr>
        <p:blipFill>
          <a:blip r:embed="rId1"/>
          <a:stretch>
            <a:fillRect/>
          </a:stretch>
        </p:blipFill>
        <p:spPr>
          <a:xfrm>
            <a:off x="951230" y="967105"/>
            <a:ext cx="6686550" cy="4547870"/>
          </a:xfrm>
          <a:prstGeom prst="rect">
            <a:avLst/>
          </a:prstGeom>
        </p:spPr>
      </p:pic>
      <p:sp>
        <p:nvSpPr>
          <p:cNvPr id="4" name="文本框 3"/>
          <p:cNvSpPr txBox="1"/>
          <p:nvPr/>
        </p:nvSpPr>
        <p:spPr>
          <a:xfrm>
            <a:off x="1101725" y="5514975"/>
            <a:ext cx="6015990" cy="64389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45719" tIns="45719" rIns="45719" bIns="45719"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kumimoji="0" lang="zh-CN" altLang="en-US" sz="1800" b="0" i="0" u="none" strike="noStrike" cap="none" spc="0" normalizeH="0" baseline="0">
                <a:ln>
                  <a:noFill/>
                </a:ln>
                <a:solidFill>
                  <a:srgbClr val="000000"/>
                </a:solidFill>
                <a:effectLst/>
                <a:uFillTx/>
                <a:latin typeface="+mn-lt"/>
                <a:ea typeface="+mn-ea"/>
                <a:cs typeface="+mn-cs"/>
                <a:sym typeface="Calibri" panose="020F0502020204030204"/>
              </a:rPr>
              <a:t>无反符合屏蔽时的探测器对本底的响应。总计数为</a:t>
            </a:r>
            <a:r>
              <a:rPr kumimoji="0" lang="en-US" altLang="zh-CN" sz="1800" b="0" i="0" u="none" strike="noStrike" cap="none" spc="0" normalizeH="0" baseline="0">
                <a:ln>
                  <a:noFill/>
                </a:ln>
                <a:solidFill>
                  <a:srgbClr val="000000"/>
                </a:solidFill>
                <a:effectLst/>
                <a:uFillTx/>
                <a:latin typeface="+mn-lt"/>
                <a:ea typeface="+mn-ea"/>
                <a:cs typeface="+mn-cs"/>
                <a:sym typeface="Calibri" panose="020F0502020204030204"/>
              </a:rPr>
              <a:t>1.17counts/cm2/s </a:t>
            </a:r>
            <a:endParaRPr kumimoji="0" lang="en-US" altLang="zh-CN" sz="1800" b="0" i="0" u="none" strike="noStrike" cap="none" spc="0" normalizeH="0" baseline="0">
              <a:ln>
                <a:noFill/>
              </a:ln>
              <a:solidFill>
                <a:srgbClr val="000000"/>
              </a:solidFill>
              <a:effectLst/>
              <a:uFillTx/>
              <a:latin typeface="+mn-lt"/>
              <a:ea typeface="+mn-ea"/>
              <a:cs typeface="+mn-cs"/>
              <a:sym typeface="Calibri" panose="020F0502020204030204"/>
            </a:endParaRP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2"/>
          </p:nvPr>
        </p:nvSpPr>
        <p:spPr>
          <a:xfrm>
            <a:off x="8063230" y="6125210"/>
            <a:ext cx="664210" cy="275590"/>
          </a:xfrm>
        </p:spPr>
        <p:txBody>
          <a:bodyPr wrap="square"/>
          <a:p>
            <a:fld id="{86CB4B4D-7CA3-9044-876B-883B54F8677D}" type="slidenum">
              <a:rPr/>
            </a:fld>
            <a:endParaRPr/>
          </a:p>
        </p:txBody>
      </p:sp>
      <p:pic>
        <p:nvPicPr>
          <p:cNvPr id="3" name="图片 2" descr="logo2"/>
          <p:cNvPicPr>
            <a:picLocks noChangeAspect="1"/>
          </p:cNvPicPr>
          <p:nvPr/>
        </p:nvPicPr>
        <p:blipFill>
          <a:blip r:embed="rId1"/>
          <a:stretch>
            <a:fillRect/>
          </a:stretch>
        </p:blipFill>
        <p:spPr>
          <a:xfrm>
            <a:off x="3433445" y="4445"/>
            <a:ext cx="2276475" cy="694690"/>
          </a:xfrm>
          <a:prstGeom prst="rect">
            <a:avLst/>
          </a:prstGeom>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
          <p:cNvSpPr txBox="1"/>
          <p:nvPr>
            <p:ph type="body" idx="14"/>
          </p:nvPr>
        </p:nvSpPr>
        <p:spPr>
          <a:xfrm>
            <a:off x="202565" y="154940"/>
            <a:ext cx="4820920" cy="553085"/>
          </a:xfrm>
          <a:prstGeom prst="rect">
            <a:avLst/>
          </a:prstGeom>
        </p:spPr>
        <p:txBody>
          <a:bodyPr wrap="square"/>
          <a:lstStyle>
            <a:lvl1pPr marL="0" indent="0" algn="ctr">
              <a:spcBef>
                <a:spcPts val="0"/>
              </a:spcBef>
              <a:buSzTx/>
              <a:buFontTx/>
              <a:buNone/>
              <a:defRPr sz="3000">
                <a:solidFill>
                  <a:srgbClr val="465684"/>
                </a:solidFill>
                <a:latin typeface="Athelas"/>
                <a:ea typeface="Athelas"/>
                <a:cs typeface="Athelas"/>
                <a:sym typeface="Athelas"/>
              </a:defRPr>
            </a:lvl1pPr>
          </a:lstStyle>
          <a:p>
            <a:r>
              <a:rPr lang="zh-CN" altLang="en-US">
                <a:ea typeface="宋体" panose="02010600030101010101" pitchFamily="2" charset="-122"/>
                <a:sym typeface="+mn-ea"/>
              </a:rPr>
              <a:t>科学目标</a:t>
            </a:r>
            <a:endParaRPr lang="zh-CN" altLang="en-US">
              <a:ea typeface="宋体" panose="02010600030101010101" pitchFamily="2" charset="-122"/>
              <a:sym typeface="+mn-ea"/>
            </a:endParaRPr>
          </a:p>
        </p:txBody>
      </p:sp>
      <p:sp>
        <p:nvSpPr>
          <p:cNvPr id="2" name="文本框 1"/>
          <p:cNvSpPr txBox="1"/>
          <p:nvPr/>
        </p:nvSpPr>
        <p:spPr>
          <a:xfrm>
            <a:off x="714375" y="4593590"/>
            <a:ext cx="1513205" cy="64389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45719" tIns="45719" rIns="45719" bIns="45719" numCol="1" spcCol="38100" rtlCol="0" anchor="t" forceAA="0" upright="0">
            <a:spAutoFit/>
          </a:bodyPr>
          <a:p>
            <a:pPr marL="0" marR="0" algn="l" defTabSz="914400" rtl="0" eaLnBrk="1">
              <a:lnSpc>
                <a:spcPct val="100000"/>
              </a:lnSpc>
              <a:spcBef>
                <a:spcPts val="0"/>
              </a:spcBef>
              <a:spcAft>
                <a:spcPts val="0"/>
              </a:spcAft>
              <a:buClrTx/>
              <a:buSzTx/>
              <a:buFontTx/>
              <a:buNone/>
            </a:pPr>
            <a:r>
              <a:rPr lang="zh-CN" altLang="en-US">
                <a:ea typeface="宋体" panose="02010600030101010101" pitchFamily="2" charset="-122"/>
                <a:sym typeface="Calibri" panose="020F0502020204030204"/>
              </a:rPr>
              <a:t>脉冲星观测</a:t>
            </a:r>
            <a:endParaRPr lang="zh-CN" altLang="en-US">
              <a:sym typeface="宋体" panose="02010600030101010101" pitchFamily="2" charset="-122"/>
            </a:endParaRPr>
          </a:p>
          <a:p>
            <a:pPr marL="0" marR="0" indent="457200" algn="l" defTabSz="914400" rtl="0" eaLnBrk="1">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latin typeface="+mn-lt"/>
              <a:ea typeface="宋体" panose="02010600030101010101" pitchFamily="2" charset="-122"/>
              <a:cs typeface="+mn-cs"/>
              <a:sym typeface="Calibri" panose="020F0502020204030204"/>
            </a:endParaRPr>
          </a:p>
        </p:txBody>
      </p:sp>
      <p:sp>
        <p:nvSpPr>
          <p:cNvPr id="6" name="灯片编号占位符 5"/>
          <p:cNvSpPr>
            <a:spLocks noGrp="1"/>
          </p:cNvSpPr>
          <p:nvPr>
            <p:ph type="sldNum" sz="quarter" idx="2"/>
          </p:nvPr>
        </p:nvSpPr>
        <p:spPr/>
        <p:txBody>
          <a:bodyPr/>
          <a:p>
            <a:fld id="{86CB4B4D-7CA3-9044-876B-883B54F8677D}" type="slidenum">
              <a:rPr/>
            </a:fld>
            <a:endParaRPr/>
          </a:p>
        </p:txBody>
      </p:sp>
      <p:pic>
        <p:nvPicPr>
          <p:cNvPr id="8" name="图片 7">
            <a:hlinkClick r:id="rId1"/>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2565" y="1009650"/>
            <a:ext cx="3273425" cy="3089910"/>
          </a:xfrm>
          <a:prstGeom prst="rect">
            <a:avLst/>
          </a:prstGeom>
          <a:noFill/>
          <a:ln>
            <a:noFill/>
          </a:ln>
        </p:spPr>
      </p:pic>
      <p:pic>
        <p:nvPicPr>
          <p:cNvPr id="3" name="内容占位符 3"/>
          <p:cNvPicPr>
            <a:picLocks noGrp="1" noChangeAspect="1"/>
          </p:cNvPicPr>
          <p:nvPr/>
        </p:nvPicPr>
        <p:blipFill>
          <a:blip r:embed="rId3"/>
          <a:stretch>
            <a:fillRect/>
          </a:stretch>
        </p:blipFill>
        <p:spPr>
          <a:xfrm>
            <a:off x="4083050" y="1283970"/>
            <a:ext cx="4255770" cy="2541270"/>
          </a:xfrm>
          <a:prstGeom prst="rect">
            <a:avLst/>
          </a:prstGeom>
        </p:spPr>
      </p:pic>
      <p:sp>
        <p:nvSpPr>
          <p:cNvPr id="5" name="文本框 4"/>
          <p:cNvSpPr txBox="1"/>
          <p:nvPr/>
        </p:nvSpPr>
        <p:spPr>
          <a:xfrm>
            <a:off x="4083050" y="4593590"/>
            <a:ext cx="4112260" cy="36703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45719" tIns="45719" rIns="45719" bIns="45719"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000000"/>
                </a:solidFill>
                <a:effectLst/>
                <a:uFillTx/>
                <a:latin typeface="+mn-lt"/>
                <a:ea typeface="+mn-ea"/>
                <a:cs typeface="+mn-cs"/>
                <a:sym typeface="Calibri" panose="020F0502020204030204"/>
              </a:rPr>
              <a:t>X</a:t>
            </a:r>
            <a:r>
              <a:rPr kumimoji="0" lang="zh-CN" altLang="en-US" sz="1800" b="0" i="0" u="none" strike="noStrike" cap="none" spc="0" normalizeH="0" baseline="0">
                <a:ln>
                  <a:noFill/>
                </a:ln>
                <a:solidFill>
                  <a:srgbClr val="000000"/>
                </a:solidFill>
                <a:effectLst/>
                <a:uFillTx/>
                <a:latin typeface="+mn-lt"/>
                <a:ea typeface="+mn-ea"/>
                <a:cs typeface="+mn-cs"/>
                <a:sym typeface="Calibri" panose="020F0502020204030204"/>
              </a:rPr>
              <a:t>射线双星观测</a:t>
            </a:r>
            <a:endParaRPr kumimoji="0" lang="zh-CN" alt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7" name="文本框 6"/>
          <p:cNvSpPr txBox="1"/>
          <p:nvPr/>
        </p:nvSpPr>
        <p:spPr>
          <a:xfrm>
            <a:off x="1098550" y="5359400"/>
            <a:ext cx="6785610" cy="64389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45719" tIns="45719" rIns="45719" bIns="45719"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kumimoji="0" lang="zh-CN" altLang="en-US" sz="1800" b="0" i="0" u="none" strike="noStrike" cap="none" spc="0" normalizeH="0" baseline="0">
                <a:ln>
                  <a:noFill/>
                </a:ln>
                <a:solidFill>
                  <a:srgbClr val="000000"/>
                </a:solidFill>
                <a:effectLst/>
                <a:uFillTx/>
                <a:latin typeface="+mn-lt"/>
                <a:ea typeface="+mn-ea"/>
                <a:cs typeface="+mn-cs"/>
                <a:sym typeface="Calibri" panose="020F0502020204030204"/>
              </a:rPr>
              <a:t>增加偏振的测量，打开天文观测的新窗口，对</a:t>
            </a:r>
            <a:r>
              <a:rPr kumimoji="0" lang="en-US" altLang="zh-CN" sz="1800" b="0" i="0" u="none" strike="noStrike" cap="none" spc="0" normalizeH="0" baseline="0">
                <a:ln>
                  <a:noFill/>
                </a:ln>
                <a:solidFill>
                  <a:srgbClr val="000000"/>
                </a:solidFill>
                <a:effectLst/>
                <a:uFillTx/>
                <a:latin typeface="+mn-lt"/>
                <a:ea typeface="+mn-ea"/>
                <a:cs typeface="+mn-cs"/>
                <a:sym typeface="Calibri" panose="020F0502020204030204"/>
              </a:rPr>
              <a:t>X</a:t>
            </a:r>
            <a:r>
              <a:rPr kumimoji="0" lang="zh-CN" altLang="en-US" sz="1800" b="0" i="0" u="none" strike="noStrike" cap="none" spc="0" normalizeH="0" baseline="0">
                <a:ln>
                  <a:noFill/>
                </a:ln>
                <a:solidFill>
                  <a:srgbClr val="000000"/>
                </a:solidFill>
                <a:effectLst/>
                <a:uFillTx/>
                <a:latin typeface="+mn-lt"/>
                <a:ea typeface="+mn-ea"/>
                <a:cs typeface="+mn-cs"/>
                <a:sym typeface="Calibri" panose="020F0502020204030204"/>
              </a:rPr>
              <a:t>射线源的外层磁层结构及形成机制有更多的了解。</a:t>
            </a:r>
            <a:endParaRPr kumimoji="0" lang="en-US" altLang="zh-CN" sz="1800" b="0" i="0" u="none" strike="noStrike" cap="none" spc="0" normalizeH="0" baseline="0">
              <a:ln>
                <a:noFill/>
              </a:ln>
              <a:solidFill>
                <a:srgbClr val="000000"/>
              </a:solidFill>
              <a:effectLst/>
              <a:uFillTx/>
              <a:latin typeface="+mn-lt"/>
              <a:ea typeface="+mn-ea"/>
              <a:cs typeface="+mn-cs"/>
              <a:sym typeface="Calibri" panose="020F0502020204030204"/>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
          <p:cNvSpPr txBox="1"/>
          <p:nvPr>
            <p:ph type="body" idx="14"/>
          </p:nvPr>
        </p:nvSpPr>
        <p:spPr>
          <a:xfrm>
            <a:off x="202565" y="154940"/>
            <a:ext cx="4820920" cy="553085"/>
          </a:xfrm>
          <a:prstGeom prst="rect">
            <a:avLst/>
          </a:prstGeom>
        </p:spPr>
        <p:txBody>
          <a:bodyPr wrap="square"/>
          <a:lstStyle>
            <a:lvl1pPr marL="0" indent="0" algn="ctr">
              <a:spcBef>
                <a:spcPts val="0"/>
              </a:spcBef>
              <a:buSzTx/>
              <a:buFontTx/>
              <a:buNone/>
              <a:defRPr sz="3000">
                <a:solidFill>
                  <a:srgbClr val="465684"/>
                </a:solidFill>
                <a:latin typeface="Athelas"/>
                <a:ea typeface="Athelas"/>
                <a:cs typeface="Athelas"/>
                <a:sym typeface="Athelas"/>
              </a:defRPr>
            </a:lvl1pPr>
          </a:lstStyle>
          <a:p>
            <a:r>
              <a:rPr lang="zh-CN" altLang="en-US">
                <a:ea typeface="宋体" panose="02010600030101010101" pitchFamily="2" charset="-122"/>
                <a:sym typeface="+mn-ea"/>
              </a:rPr>
              <a:t>现有探测方法</a:t>
            </a:r>
            <a:endParaRPr lang="zh-CN" altLang="en-US">
              <a:ea typeface="宋体" panose="02010600030101010101" pitchFamily="2" charset="-122"/>
              <a:sym typeface="+mn-ea"/>
            </a:endParaRPr>
          </a:p>
        </p:txBody>
      </p:sp>
      <p:sp>
        <p:nvSpPr>
          <p:cNvPr id="2" name="文本框 1"/>
          <p:cNvSpPr txBox="1"/>
          <p:nvPr/>
        </p:nvSpPr>
        <p:spPr>
          <a:xfrm>
            <a:off x="677545" y="4987290"/>
            <a:ext cx="7788910" cy="147510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45719" tIns="45719" rIns="45719" bIns="45719" numCol="1" spcCol="38100" rtlCol="0" anchor="t" forceAA="0" upright="0">
            <a:spAutoFit/>
          </a:bodyPr>
          <a:p>
            <a:pPr marL="0" marR="0" indent="457200" algn="l" defTabSz="914400" rtl="0" eaLnBrk="1">
              <a:lnSpc>
                <a:spcPct val="100000"/>
              </a:lnSpc>
              <a:spcBef>
                <a:spcPts val="0"/>
              </a:spcBef>
              <a:spcAft>
                <a:spcPts val="0"/>
              </a:spcAft>
              <a:buClrTx/>
              <a:buSzTx/>
              <a:buFontTx/>
              <a:buNone/>
            </a:pPr>
            <a:r>
              <a:rPr lang="zh-CN" altLang="en-US">
                <a:sym typeface="宋体" panose="02010600030101010101" pitchFamily="2" charset="-122"/>
              </a:rPr>
              <a:t>已有的探测光偏振的手段比较单一，只有布拉格晶体偏振器。缺点在于仅能探测特定的能量点。</a:t>
            </a:r>
            <a:endParaRPr lang="zh-CN" altLang="en-US">
              <a:sym typeface="宋体" panose="02010600030101010101" pitchFamily="2" charset="-122"/>
            </a:endParaRPr>
          </a:p>
          <a:p>
            <a:pPr marL="0" marR="0" indent="457200" algn="l" defTabSz="914400" rtl="0" eaLnBrk="1">
              <a:lnSpc>
                <a:spcPct val="100000"/>
              </a:lnSpc>
              <a:spcBef>
                <a:spcPts val="0"/>
              </a:spcBef>
              <a:spcAft>
                <a:spcPts val="0"/>
              </a:spcAft>
              <a:buClrTx/>
              <a:buSzTx/>
              <a:buFontTx/>
              <a:buNone/>
            </a:pPr>
            <a:r>
              <a:rPr lang="en-US" altLang="zh-CN">
                <a:sym typeface="宋体" panose="02010600030101010101" pitchFamily="2" charset="-122"/>
              </a:rPr>
              <a:t>1975</a:t>
            </a:r>
            <a:r>
              <a:rPr lang="zh-CN" altLang="en-US">
                <a:sym typeface="宋体" panose="02010600030101010101" pitchFamily="2" charset="-122"/>
              </a:rPr>
              <a:t>年发射的</a:t>
            </a:r>
            <a:r>
              <a:rPr lang="en-US" altLang="zh-CN">
                <a:sym typeface="宋体" panose="02010600030101010101" pitchFamily="2" charset="-122"/>
              </a:rPr>
              <a:t>OSO-8</a:t>
            </a:r>
            <a:r>
              <a:rPr lang="zh-CN" altLang="en-US">
                <a:sym typeface="宋体" panose="02010600030101010101" pitchFamily="2" charset="-122"/>
              </a:rPr>
              <a:t>对</a:t>
            </a:r>
            <a:r>
              <a:rPr lang="en-US" altLang="zh-CN">
                <a:sym typeface="宋体" panose="02010600030101010101" pitchFamily="2" charset="-122"/>
              </a:rPr>
              <a:t>crab</a:t>
            </a:r>
            <a:r>
              <a:rPr lang="zh-CN" altLang="en-US">
                <a:sym typeface="宋体" panose="02010600030101010101" pitchFamily="2" charset="-122"/>
              </a:rPr>
              <a:t>进行低能</a:t>
            </a:r>
            <a:r>
              <a:rPr lang="en-US" altLang="zh-CN">
                <a:sym typeface="宋体" panose="02010600030101010101" pitchFamily="2" charset="-122"/>
              </a:rPr>
              <a:t>X</a:t>
            </a:r>
            <a:r>
              <a:rPr lang="zh-CN" altLang="en-US">
                <a:sym typeface="宋体" panose="02010600030101010101" pitchFamily="2" charset="-122"/>
              </a:rPr>
              <a:t>射线偏振的观测，只得到</a:t>
            </a:r>
            <a:r>
              <a:rPr lang="en-US" altLang="zh-CN">
                <a:sym typeface="宋体" panose="02010600030101010101" pitchFamily="2" charset="-122"/>
              </a:rPr>
              <a:t>2.6</a:t>
            </a:r>
            <a:r>
              <a:rPr lang="zh-CN" altLang="en-US">
                <a:sym typeface="宋体" panose="02010600030101010101" pitchFamily="2" charset="-122"/>
              </a:rPr>
              <a:t>和</a:t>
            </a:r>
            <a:r>
              <a:rPr lang="en-US" altLang="zh-CN">
                <a:sym typeface="宋体" panose="02010600030101010101" pitchFamily="2" charset="-122"/>
              </a:rPr>
              <a:t>5.2keV</a:t>
            </a:r>
            <a:r>
              <a:rPr lang="zh-CN" altLang="en-US">
                <a:sym typeface="宋体" panose="02010600030101010101" pitchFamily="2" charset="-122"/>
              </a:rPr>
              <a:t>的偏振信息。</a:t>
            </a:r>
            <a:endParaRPr lang="zh-CN" altLang="en-US">
              <a:sym typeface="宋体" panose="02010600030101010101" pitchFamily="2" charset="-122"/>
            </a:endParaRPr>
          </a:p>
          <a:p>
            <a:pPr marL="0" marR="0" indent="457200" algn="l" defTabSz="914400" rtl="0" eaLnBrk="1">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latin typeface="+mn-lt"/>
              <a:ea typeface="宋体" panose="02010600030101010101" pitchFamily="2" charset="-122"/>
              <a:cs typeface="+mn-cs"/>
              <a:sym typeface="Calibri" panose="020F0502020204030204"/>
            </a:endParaRPr>
          </a:p>
        </p:txBody>
      </p:sp>
      <p:sp>
        <p:nvSpPr>
          <p:cNvPr id="6" name="灯片编号占位符 5"/>
          <p:cNvSpPr>
            <a:spLocks noGrp="1"/>
          </p:cNvSpPr>
          <p:nvPr>
            <p:ph type="sldNum" sz="quarter" idx="2"/>
          </p:nvPr>
        </p:nvSpPr>
        <p:spPr/>
        <p:txBody>
          <a:bodyPr/>
          <a:p>
            <a:fld id="{86CB4B4D-7CA3-9044-876B-883B54F8677D}" type="slidenum">
              <a:rPr/>
            </a:fld>
            <a:endParaRPr/>
          </a:p>
        </p:txBody>
      </p:sp>
      <p:pic>
        <p:nvPicPr>
          <p:cNvPr id="67587" name="图片 3" descr="aa"/>
          <p:cNvPicPr>
            <a:picLocks noChangeAspect="1"/>
          </p:cNvPicPr>
          <p:nvPr/>
        </p:nvPicPr>
        <p:blipFill>
          <a:blip r:embed="rId1"/>
          <a:stretch>
            <a:fillRect/>
          </a:stretch>
        </p:blipFill>
        <p:spPr>
          <a:xfrm>
            <a:off x="2152015" y="1271270"/>
            <a:ext cx="4429125" cy="2912110"/>
          </a:xfrm>
          <a:prstGeom prst="rect">
            <a:avLst/>
          </a:prstGeom>
          <a:noFill/>
          <a:ln w="9525">
            <a:noFill/>
          </a:ln>
        </p:spPr>
      </p:pic>
      <p:sp>
        <p:nvSpPr>
          <p:cNvPr id="5" name="文本框 4"/>
          <p:cNvSpPr txBox="1"/>
          <p:nvPr/>
        </p:nvSpPr>
        <p:spPr>
          <a:xfrm>
            <a:off x="3123248" y="4473893"/>
            <a:ext cx="2486025" cy="300038"/>
          </a:xfrm>
          <a:prstGeom prst="rect">
            <a:avLst/>
          </a:prstGeom>
          <a:noFill/>
        </p:spPr>
        <p:txBody>
          <a:bodyPr>
            <a:spAutoFit/>
          </a:bodyPr>
          <a:p>
            <a:pPr marR="0" defTabSz="914400">
              <a:buClrTx/>
              <a:buSzTx/>
              <a:buFontTx/>
              <a:buNone/>
              <a:defRPr/>
            </a:pPr>
            <a:r>
              <a:rPr kumimoji="1" lang="en-US" altLang="zh-CN" sz="1350" kern="1200" cap="none" spc="0" normalizeH="0" baseline="0" noProof="0">
                <a:latin typeface="Tahoma" panose="020B0604030504040204" pitchFamily="34" charset="0"/>
                <a:ea typeface="宋体" panose="02010600030101010101" pitchFamily="2" charset="-122"/>
                <a:cs typeface="+mn-cs"/>
              </a:rPr>
              <a:t>          </a:t>
            </a:r>
            <a:r>
              <a:rPr kumimoji="1" lang="zh-CN" altLang="en-US" sz="1350" kern="1200" cap="none" spc="0" normalizeH="0" baseline="0" noProof="0">
                <a:latin typeface="Tahoma" panose="020B0604030504040204" pitchFamily="34" charset="0"/>
                <a:ea typeface="宋体" panose="02010600030101010101" pitchFamily="2" charset="-122"/>
                <a:cs typeface="+mn-cs"/>
              </a:rPr>
              <a:t>布拉格晶体偏振器</a:t>
            </a:r>
            <a:endParaRPr kumimoji="1" lang="zh-CN" altLang="en-US" sz="1350" kern="1200" cap="none" spc="0" normalizeH="0" baseline="0" noProof="0">
              <a:latin typeface="Tahoma" panose="020B0604030504040204" pitchFamily="34" charset="0"/>
              <a:ea typeface="宋体" panose="02010600030101010101" pitchFamily="2" charset="-122"/>
              <a:cs typeface="+mn-cs"/>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
          <p:cNvSpPr txBox="1"/>
          <p:nvPr>
            <p:ph type="body" idx="14"/>
          </p:nvPr>
        </p:nvSpPr>
        <p:spPr>
          <a:xfrm>
            <a:off x="202565" y="154940"/>
            <a:ext cx="4820920" cy="553085"/>
          </a:xfrm>
          <a:prstGeom prst="rect">
            <a:avLst/>
          </a:prstGeom>
        </p:spPr>
        <p:txBody>
          <a:bodyPr wrap="square"/>
          <a:lstStyle>
            <a:lvl1pPr marL="0" indent="0" algn="ctr">
              <a:spcBef>
                <a:spcPts val="0"/>
              </a:spcBef>
              <a:buSzTx/>
              <a:buFontTx/>
              <a:buNone/>
              <a:defRPr sz="3000">
                <a:solidFill>
                  <a:srgbClr val="465684"/>
                </a:solidFill>
                <a:latin typeface="Athelas"/>
                <a:ea typeface="Athelas"/>
                <a:cs typeface="Athelas"/>
                <a:sym typeface="Athelas"/>
              </a:defRPr>
            </a:lvl1pPr>
          </a:lstStyle>
          <a:p>
            <a:r>
              <a:rPr lang="zh-CN" altLang="en-US">
                <a:ea typeface="宋体" panose="02010600030101010101" pitchFamily="2" charset="-122"/>
                <a:sym typeface="+mn-ea"/>
              </a:rPr>
              <a:t>现有探测方法</a:t>
            </a:r>
            <a:endParaRPr lang="zh-CN" altLang="en-US">
              <a:ea typeface="宋体" panose="02010600030101010101" pitchFamily="2" charset="-122"/>
              <a:sym typeface="+mn-ea"/>
            </a:endParaRPr>
          </a:p>
        </p:txBody>
      </p:sp>
      <p:sp>
        <p:nvSpPr>
          <p:cNvPr id="2" name="文本框 1"/>
          <p:cNvSpPr txBox="1"/>
          <p:nvPr/>
        </p:nvSpPr>
        <p:spPr>
          <a:xfrm>
            <a:off x="677545" y="4705350"/>
            <a:ext cx="7788910" cy="92075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45719" tIns="45719" rIns="45719" bIns="45719" numCol="1" spcCol="38100" rtlCol="0" anchor="t" forceAA="0" upright="0">
            <a:spAutoFit/>
          </a:bodyPr>
          <a:p>
            <a:pPr marL="0" marR="0" indent="457200" algn="l" defTabSz="914400" rtl="0" eaLnBrk="1">
              <a:lnSpc>
                <a:spcPct val="100000"/>
              </a:lnSpc>
              <a:spcBef>
                <a:spcPts val="0"/>
              </a:spcBef>
              <a:spcAft>
                <a:spcPts val="0"/>
              </a:spcAft>
              <a:buClrTx/>
              <a:buSzTx/>
              <a:buFontTx/>
              <a:buNone/>
            </a:pPr>
            <a:r>
              <a:rPr lang="zh-CN" altLang="en-US">
                <a:ea typeface="宋体" panose="02010600030101010101" pitchFamily="2" charset="-122"/>
                <a:sym typeface="Calibri" panose="020F0502020204030204"/>
              </a:rPr>
              <a:t>后续气体像素偏振仪（</a:t>
            </a:r>
            <a:r>
              <a:rPr lang="en-US" altLang="zh-CN">
                <a:ea typeface="宋体" panose="02010600030101010101" pitchFamily="2" charset="-122"/>
                <a:sym typeface="Calibri" panose="020F0502020204030204"/>
              </a:rPr>
              <a:t>GPD</a:t>
            </a:r>
            <a:r>
              <a:rPr lang="zh-CN" altLang="en-US">
                <a:ea typeface="宋体" panose="02010600030101010101" pitchFamily="2" charset="-122"/>
                <a:sym typeface="Calibri" panose="020F0502020204030204"/>
              </a:rPr>
              <a:t>）采用</a:t>
            </a:r>
            <a:r>
              <a:rPr lang="en-US" altLang="zh-CN">
                <a:ea typeface="宋体" panose="02010600030101010101" pitchFamily="2" charset="-122"/>
                <a:sym typeface="Calibri" panose="020F0502020204030204"/>
              </a:rPr>
              <a:t>gem</a:t>
            </a:r>
            <a:r>
              <a:rPr lang="zh-CN" altLang="en-US">
                <a:ea typeface="宋体" panose="02010600030101010101" pitchFamily="2" charset="-122"/>
                <a:sym typeface="Calibri" panose="020F0502020204030204"/>
              </a:rPr>
              <a:t>以及</a:t>
            </a:r>
            <a:r>
              <a:rPr lang="en-US" altLang="zh-CN">
                <a:ea typeface="宋体" panose="02010600030101010101" pitchFamily="2" charset="-122"/>
                <a:sym typeface="Calibri" panose="020F0502020204030204"/>
              </a:rPr>
              <a:t>thgem</a:t>
            </a:r>
            <a:r>
              <a:rPr lang="zh-CN" altLang="en-US">
                <a:ea typeface="宋体" panose="02010600030101010101" pitchFamily="2" charset="-122"/>
                <a:sym typeface="Calibri" panose="020F0502020204030204"/>
              </a:rPr>
              <a:t>的像素读出方法，能同时获得光子的图像、偏振、能量等的信息。</a:t>
            </a:r>
            <a:endParaRPr lang="zh-CN" altLang="en-US">
              <a:sym typeface="宋体" panose="02010600030101010101" pitchFamily="2" charset="-122"/>
            </a:endParaRPr>
          </a:p>
          <a:p>
            <a:pPr marL="0" marR="0" indent="457200" algn="l" defTabSz="914400" rtl="0" eaLnBrk="1">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latin typeface="+mn-lt"/>
              <a:ea typeface="宋体" panose="02010600030101010101" pitchFamily="2" charset="-122"/>
              <a:cs typeface="+mn-cs"/>
              <a:sym typeface="Calibri" panose="020F0502020204030204"/>
            </a:endParaRPr>
          </a:p>
        </p:txBody>
      </p:sp>
      <p:sp>
        <p:nvSpPr>
          <p:cNvPr id="6" name="灯片编号占位符 5"/>
          <p:cNvSpPr>
            <a:spLocks noGrp="1"/>
          </p:cNvSpPr>
          <p:nvPr>
            <p:ph type="sldNum" sz="quarter" idx="2"/>
          </p:nvPr>
        </p:nvSpPr>
        <p:spPr/>
        <p:txBody>
          <a:bodyPr/>
          <a:p>
            <a:fld id="{86CB4B4D-7CA3-9044-876B-883B54F8677D}" type="slidenum">
              <a:rPr/>
            </a:fld>
            <a:endParaRPr/>
          </a:p>
        </p:txBody>
      </p:sp>
      <p:pic>
        <p:nvPicPr>
          <p:cNvPr id="4" name="图片 3"/>
          <p:cNvPicPr>
            <a:picLocks noChangeAspect="1"/>
          </p:cNvPicPr>
          <p:nvPr/>
        </p:nvPicPr>
        <p:blipFill>
          <a:blip r:embed="rId1"/>
          <a:stretch>
            <a:fillRect/>
          </a:stretch>
        </p:blipFill>
        <p:spPr>
          <a:xfrm>
            <a:off x="677545" y="1034415"/>
            <a:ext cx="3716020" cy="2858770"/>
          </a:xfrm>
          <a:prstGeom prst="rect">
            <a:avLst/>
          </a:prstGeom>
        </p:spPr>
      </p:pic>
      <p:pic>
        <p:nvPicPr>
          <p:cNvPr id="27653" name="Picture 4" descr="fig 2"/>
          <p:cNvPicPr>
            <a:picLocks noChangeAspect="1"/>
          </p:cNvPicPr>
          <p:nvPr/>
        </p:nvPicPr>
        <p:blipFill>
          <a:blip r:embed="rId2"/>
          <a:stretch>
            <a:fillRect/>
          </a:stretch>
        </p:blipFill>
        <p:spPr>
          <a:xfrm>
            <a:off x="5330825" y="1011555"/>
            <a:ext cx="3007995" cy="2903855"/>
          </a:xfrm>
          <a:prstGeom prst="rect">
            <a:avLst/>
          </a:prstGeom>
          <a:noFill/>
          <a:ln w="9525">
            <a:noFill/>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3223895" y="835025"/>
            <a:ext cx="5020310" cy="3169920"/>
          </a:xfrm>
          <a:prstGeom prst="rect">
            <a:avLst/>
          </a:prstGeom>
        </p:spPr>
      </p:pic>
      <p:sp>
        <p:nvSpPr>
          <p:cNvPr id="187" name=".."/>
          <p:cNvSpPr txBox="1"/>
          <p:nvPr>
            <p:ph type="body" idx="14"/>
          </p:nvPr>
        </p:nvSpPr>
        <p:spPr>
          <a:xfrm>
            <a:off x="202565" y="154940"/>
            <a:ext cx="4820920" cy="553085"/>
          </a:xfrm>
          <a:prstGeom prst="rect">
            <a:avLst/>
          </a:prstGeom>
        </p:spPr>
        <p:txBody>
          <a:bodyPr wrap="square"/>
          <a:lstStyle>
            <a:lvl1pPr marL="0" indent="0" algn="ctr">
              <a:spcBef>
                <a:spcPts val="0"/>
              </a:spcBef>
              <a:buSzTx/>
              <a:buFontTx/>
              <a:buNone/>
              <a:defRPr sz="3000">
                <a:solidFill>
                  <a:srgbClr val="465684"/>
                </a:solidFill>
                <a:latin typeface="Athelas"/>
                <a:ea typeface="Athelas"/>
                <a:cs typeface="Athelas"/>
                <a:sym typeface="Athelas"/>
              </a:defRPr>
            </a:lvl1pPr>
          </a:lstStyle>
          <a:p>
            <a:r>
              <a:rPr lang="en-US" altLang="zh-CN">
                <a:ea typeface="宋体" panose="02010600030101010101" pitchFamily="2" charset="-122"/>
                <a:sym typeface="+mn-ea"/>
              </a:rPr>
              <a:t>CXPD</a:t>
            </a:r>
            <a:r>
              <a:rPr lang="zh-CN" altLang="en-US">
                <a:ea typeface="宋体" panose="02010600030101010101" pitchFamily="2" charset="-122"/>
                <a:sym typeface="+mn-ea"/>
              </a:rPr>
              <a:t>探测方法</a:t>
            </a:r>
            <a:endParaRPr lang="zh-CN" altLang="en-US">
              <a:ea typeface="宋体" panose="02010600030101010101" pitchFamily="2" charset="-122"/>
              <a:sym typeface="+mn-ea"/>
            </a:endParaRPr>
          </a:p>
        </p:txBody>
      </p:sp>
      <p:sp>
        <p:nvSpPr>
          <p:cNvPr id="2" name="文本框 1"/>
          <p:cNvSpPr txBox="1"/>
          <p:nvPr/>
        </p:nvSpPr>
        <p:spPr>
          <a:xfrm>
            <a:off x="4603115" y="4737735"/>
            <a:ext cx="3496310" cy="92075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45719" tIns="45719" rIns="45719" bIns="45719" numCol="1" spcCol="38100" rtlCol="0" anchor="t" forceAA="0" upright="0">
            <a:spAutoFit/>
          </a:bodyPr>
          <a:p>
            <a:pPr marL="0" marR="0" indent="457200" algn="l" defTabSz="914400" rtl="0" eaLnBrk="1">
              <a:lnSpc>
                <a:spcPct val="100000"/>
              </a:lnSpc>
              <a:spcBef>
                <a:spcPts val="0"/>
              </a:spcBef>
              <a:spcAft>
                <a:spcPts val="0"/>
              </a:spcAft>
              <a:buClrTx/>
              <a:buSzTx/>
              <a:buFontTx/>
              <a:buNone/>
            </a:pPr>
            <a:r>
              <a:rPr kumimoji="0" lang="en-US" altLang="zh-CN" sz="1800" b="0" i="0" u="none" strike="noStrike" cap="none" spc="0" normalizeH="0" baseline="0">
                <a:ln>
                  <a:noFill/>
                </a:ln>
                <a:solidFill>
                  <a:srgbClr val="000000"/>
                </a:solidFill>
                <a:effectLst/>
                <a:uFillTx/>
                <a:latin typeface="+mn-lt"/>
                <a:ea typeface="宋体" panose="02010600030101010101" pitchFamily="2" charset="-122"/>
                <a:cs typeface="+mn-cs"/>
                <a:sym typeface="Calibri" panose="020F0502020204030204"/>
              </a:rPr>
              <a:t>CXPD</a:t>
            </a:r>
            <a:r>
              <a:rPr kumimoji="0" lang="zh-CN" altLang="en-US" sz="1800" b="0" i="0" u="none" strike="noStrike" cap="none" spc="0" normalizeH="0" baseline="0">
                <a:ln>
                  <a:noFill/>
                </a:ln>
                <a:solidFill>
                  <a:srgbClr val="000000"/>
                </a:solidFill>
                <a:effectLst/>
                <a:uFillTx/>
                <a:latin typeface="+mn-lt"/>
                <a:ea typeface="宋体" panose="02010600030101010101" pitchFamily="2" charset="-122"/>
                <a:cs typeface="+mn-cs"/>
                <a:sym typeface="Calibri" panose="020F0502020204030204"/>
              </a:rPr>
              <a:t>使用</a:t>
            </a:r>
            <a:r>
              <a:rPr kumimoji="0" lang="en-US" altLang="zh-CN" sz="1800" b="0" i="0" u="none" strike="noStrike" cap="none" spc="0" normalizeH="0" baseline="0">
                <a:ln>
                  <a:noFill/>
                </a:ln>
                <a:solidFill>
                  <a:srgbClr val="000000"/>
                </a:solidFill>
                <a:effectLst/>
                <a:uFillTx/>
                <a:latin typeface="+mn-lt"/>
                <a:ea typeface="宋体" panose="02010600030101010101" pitchFamily="2" charset="-122"/>
                <a:cs typeface="+mn-cs"/>
                <a:sym typeface="Calibri" panose="020F0502020204030204"/>
              </a:rPr>
              <a:t>MCP</a:t>
            </a:r>
            <a:r>
              <a:rPr kumimoji="0" lang="zh-CN" altLang="en-US" sz="1800" b="0" i="0" u="none" strike="noStrike" cap="none" spc="0" normalizeH="0" baseline="0">
                <a:ln>
                  <a:noFill/>
                </a:ln>
                <a:solidFill>
                  <a:srgbClr val="000000"/>
                </a:solidFill>
                <a:effectLst/>
                <a:uFillTx/>
                <a:latin typeface="+mn-lt"/>
                <a:ea typeface="宋体" panose="02010600030101010101" pitchFamily="2" charset="-122"/>
                <a:cs typeface="+mn-cs"/>
                <a:sym typeface="Calibri" panose="020F0502020204030204"/>
              </a:rPr>
              <a:t>探测</a:t>
            </a:r>
            <a:r>
              <a:rPr kumimoji="0" lang="en-US" altLang="zh-CN" sz="1800" b="0" i="0" u="none" strike="noStrike" cap="none" spc="0" normalizeH="0" baseline="0">
                <a:ln>
                  <a:noFill/>
                </a:ln>
                <a:solidFill>
                  <a:srgbClr val="000000"/>
                </a:solidFill>
                <a:effectLst/>
                <a:uFillTx/>
                <a:latin typeface="+mn-lt"/>
                <a:ea typeface="宋体" panose="02010600030101010101" pitchFamily="2" charset="-122"/>
                <a:cs typeface="+mn-cs"/>
                <a:sym typeface="Calibri" panose="020F0502020204030204"/>
              </a:rPr>
              <a:t>X</a:t>
            </a:r>
            <a:r>
              <a:rPr kumimoji="0" lang="zh-CN" altLang="en-US" sz="1800" b="0" i="0" u="none" strike="noStrike" cap="none" spc="0" normalizeH="0" baseline="0">
                <a:ln>
                  <a:noFill/>
                </a:ln>
                <a:solidFill>
                  <a:srgbClr val="000000"/>
                </a:solidFill>
                <a:effectLst/>
                <a:uFillTx/>
                <a:latin typeface="+mn-lt"/>
                <a:ea typeface="宋体" panose="02010600030101010101" pitchFamily="2" charset="-122"/>
                <a:cs typeface="+mn-cs"/>
                <a:sym typeface="Calibri" panose="020F0502020204030204"/>
              </a:rPr>
              <a:t>射线偏振。与传统的</a:t>
            </a:r>
            <a:r>
              <a:rPr kumimoji="0" lang="en-US" altLang="zh-CN" sz="1800" b="0" i="0" u="none" strike="noStrike" cap="none" spc="0" normalizeH="0" baseline="0">
                <a:ln>
                  <a:noFill/>
                </a:ln>
                <a:solidFill>
                  <a:srgbClr val="000000"/>
                </a:solidFill>
                <a:effectLst/>
                <a:uFillTx/>
                <a:latin typeface="+mn-lt"/>
                <a:ea typeface="宋体" panose="02010600030101010101" pitchFamily="2" charset="-122"/>
                <a:cs typeface="+mn-cs"/>
                <a:sym typeface="Calibri" panose="020F0502020204030204"/>
              </a:rPr>
              <a:t>GPD</a:t>
            </a:r>
            <a:r>
              <a:rPr kumimoji="0" lang="zh-CN" altLang="en-US" sz="1800" b="0" i="0" u="none" strike="noStrike" cap="none" spc="0" normalizeH="0" baseline="0">
                <a:ln>
                  <a:noFill/>
                </a:ln>
                <a:solidFill>
                  <a:srgbClr val="000000"/>
                </a:solidFill>
                <a:effectLst/>
                <a:uFillTx/>
                <a:latin typeface="+mn-lt"/>
                <a:ea typeface="宋体" panose="02010600030101010101" pitchFamily="2" charset="-122"/>
                <a:cs typeface="+mn-cs"/>
                <a:sym typeface="Calibri" panose="020F0502020204030204"/>
              </a:rPr>
              <a:t>相比径迹更精确、更耐用。</a:t>
            </a:r>
            <a:endParaRPr kumimoji="0" lang="zh-CN" altLang="en-US" sz="1800" b="0" i="0" u="none" strike="noStrike" cap="none" spc="0" normalizeH="0" baseline="0">
              <a:ln>
                <a:noFill/>
              </a:ln>
              <a:solidFill>
                <a:srgbClr val="000000"/>
              </a:solidFill>
              <a:effectLst/>
              <a:uFillTx/>
              <a:latin typeface="+mn-lt"/>
              <a:ea typeface="宋体" panose="02010600030101010101" pitchFamily="2" charset="-122"/>
              <a:cs typeface="+mn-cs"/>
              <a:sym typeface="Calibri" panose="020F0502020204030204"/>
            </a:endParaRPr>
          </a:p>
        </p:txBody>
      </p:sp>
      <p:sp>
        <p:nvSpPr>
          <p:cNvPr id="6" name="灯片编号占位符 5"/>
          <p:cNvSpPr>
            <a:spLocks noGrp="1"/>
          </p:cNvSpPr>
          <p:nvPr>
            <p:ph type="sldNum" sz="quarter" idx="2"/>
          </p:nvPr>
        </p:nvSpPr>
        <p:spPr/>
        <p:txBody>
          <a:bodyPr/>
          <a:p>
            <a:fld id="{86CB4B4D-7CA3-9044-876B-883B54F8677D}" type="slidenum">
              <a:rPr/>
            </a:fld>
            <a:endParaRPr/>
          </a:p>
        </p:txBody>
      </p:sp>
      <p:pic>
        <p:nvPicPr>
          <p:cNvPr id="29700" name="图片 44"/>
          <p:cNvPicPr>
            <a:picLocks noChangeAspect="1"/>
          </p:cNvPicPr>
          <p:nvPr/>
        </p:nvPicPr>
        <p:blipFill>
          <a:blip r:embed="rId2"/>
          <a:stretch>
            <a:fillRect/>
          </a:stretch>
        </p:blipFill>
        <p:spPr>
          <a:xfrm>
            <a:off x="659765" y="1239838"/>
            <a:ext cx="2330450" cy="2655887"/>
          </a:xfrm>
          <a:prstGeom prst="rect">
            <a:avLst/>
          </a:prstGeom>
          <a:noFill/>
          <a:ln w="9525">
            <a:noFill/>
          </a:ln>
        </p:spPr>
      </p:pic>
      <p:pic>
        <p:nvPicPr>
          <p:cNvPr id="29701" name="图片 45" descr="新建位图图像"/>
          <p:cNvPicPr>
            <a:picLocks noChangeAspect="1"/>
          </p:cNvPicPr>
          <p:nvPr/>
        </p:nvPicPr>
        <p:blipFill>
          <a:blip r:embed="rId3"/>
          <a:stretch>
            <a:fillRect/>
          </a:stretch>
        </p:blipFill>
        <p:spPr>
          <a:xfrm>
            <a:off x="659765" y="4002088"/>
            <a:ext cx="3384550" cy="2390775"/>
          </a:xfrm>
          <a:prstGeom prst="rect">
            <a:avLst/>
          </a:prstGeom>
          <a:noFill/>
          <a:ln w="9525">
            <a:noFill/>
          </a:ln>
        </p:spPr>
      </p:pic>
      <p:pic>
        <p:nvPicPr>
          <p:cNvPr id="7" name="图片 6" descr="gartra"/>
          <p:cNvPicPr>
            <a:picLocks noChangeAspect="1"/>
          </p:cNvPicPr>
          <p:nvPr/>
        </p:nvPicPr>
        <p:blipFill>
          <a:blip r:embed="rId4"/>
          <a:srcRect t="28323" b="31559"/>
          <a:stretch>
            <a:fillRect/>
          </a:stretch>
        </p:blipFill>
        <p:spPr>
          <a:xfrm>
            <a:off x="7512685" y="3163570"/>
            <a:ext cx="1168400" cy="732155"/>
          </a:xfrm>
          <a:prstGeom prst="rect">
            <a:avLst/>
          </a:prstGeom>
        </p:spPr>
      </p:pic>
      <p:cxnSp>
        <p:nvCxnSpPr>
          <p:cNvPr id="8" name="直接箭头连接符 7"/>
          <p:cNvCxnSpPr/>
          <p:nvPr/>
        </p:nvCxnSpPr>
        <p:spPr>
          <a:xfrm>
            <a:off x="8093710" y="2907030"/>
            <a:ext cx="6985" cy="450215"/>
          </a:xfrm>
          <a:prstGeom prst="straightConnector1">
            <a:avLst/>
          </a:prstGeom>
          <a:noFill/>
          <a:ln w="0" cap="flat">
            <a:solidFill>
              <a:schemeClr val="accent1"/>
            </a:solidFill>
            <a:prstDash val="solid"/>
            <a:round/>
            <a:tailEnd type="arrow"/>
          </a:ln>
          <a:effectLst>
            <a:outerShdw blurRad="38100" dist="20000" dir="5400000" rotWithShape="0">
              <a:srgbClr val="000000">
                <a:alpha val="38000"/>
              </a:srgbClr>
            </a:outerShdw>
          </a:effectLst>
        </p:spPr>
        <p:style>
          <a:lnRef idx="0">
            <a:srgbClr val="FFFFFF"/>
          </a:lnRef>
          <a:fillRef idx="0">
            <a:srgbClr val="FFFFFF"/>
          </a:fillRef>
          <a:effectRef idx="0">
            <a:srgbClr val="FFFFFF"/>
          </a:effectRef>
          <a:fontRef idx="none"/>
        </p:style>
      </p:cxnSp>
      <p:cxnSp>
        <p:nvCxnSpPr>
          <p:cNvPr id="9" name="直接箭头连接符 8"/>
          <p:cNvCxnSpPr/>
          <p:nvPr/>
        </p:nvCxnSpPr>
        <p:spPr>
          <a:xfrm flipH="1">
            <a:off x="8028305" y="3362960"/>
            <a:ext cx="65405" cy="138430"/>
          </a:xfrm>
          <a:prstGeom prst="straightConnector1">
            <a:avLst/>
          </a:prstGeom>
          <a:noFill/>
          <a:ln w="0" cap="flat">
            <a:solidFill>
              <a:schemeClr val="accent1"/>
            </a:solidFill>
            <a:prstDash val="solid"/>
            <a:round/>
            <a:tailEnd type="arrow"/>
          </a:ln>
          <a:effectLst>
            <a:outerShdw blurRad="38100" dist="20000" dir="5400000" rotWithShape="0">
              <a:srgbClr val="000000">
                <a:alpha val="38000"/>
              </a:srgbClr>
            </a:outerShdw>
          </a:effectLst>
        </p:spPr>
        <p:style>
          <a:lnRef idx="0">
            <a:srgbClr val="FFFFFF"/>
          </a:lnRef>
          <a:fillRef idx="0">
            <a:srgbClr val="FFFFFF"/>
          </a:fillRef>
          <a:effectRef idx="0">
            <a:srgbClr val="FFFFFF"/>
          </a:effectRef>
          <a:fontRef idx="none"/>
        </p:style>
      </p:cxnSp>
      <p:cxnSp>
        <p:nvCxnSpPr>
          <p:cNvPr id="10" name="直接箭头连接符 9"/>
          <p:cNvCxnSpPr/>
          <p:nvPr/>
        </p:nvCxnSpPr>
        <p:spPr>
          <a:xfrm>
            <a:off x="8110855" y="3345180"/>
            <a:ext cx="61595" cy="155575"/>
          </a:xfrm>
          <a:prstGeom prst="straightConnector1">
            <a:avLst/>
          </a:prstGeom>
          <a:noFill/>
          <a:ln w="0" cap="flat">
            <a:solidFill>
              <a:schemeClr val="accent1"/>
            </a:solidFill>
            <a:prstDash val="solid"/>
            <a:round/>
            <a:tailEnd type="arrow"/>
          </a:ln>
          <a:effectLst>
            <a:outerShdw blurRad="38100" dist="20000" dir="5400000" rotWithShape="0">
              <a:srgbClr val="000000">
                <a:alpha val="38000"/>
              </a:srgbClr>
            </a:outerShdw>
          </a:effectLst>
        </p:spPr>
        <p:style>
          <a:lnRef idx="0">
            <a:srgbClr val="FFFFFF"/>
          </a:lnRef>
          <a:fillRef idx="0">
            <a:srgbClr val="FFFFFF"/>
          </a:fillRef>
          <a:effectRef idx="0">
            <a:srgbClr val="FFFFFF"/>
          </a:effectRef>
          <a:fontRef idx="none"/>
        </p:style>
      </p:cxnSp>
      <p:cxnSp>
        <p:nvCxnSpPr>
          <p:cNvPr id="11" name="直接连接符 10"/>
          <p:cNvCxnSpPr/>
          <p:nvPr/>
        </p:nvCxnSpPr>
        <p:spPr>
          <a:xfrm>
            <a:off x="8024495" y="3492500"/>
            <a:ext cx="3810" cy="224790"/>
          </a:xfrm>
          <a:prstGeom prst="line">
            <a:avLst/>
          </a:prstGeom>
          <a:noFill/>
          <a:ln w="0" cap="flat">
            <a:solidFill>
              <a:schemeClr val="accent1"/>
            </a:solidFill>
            <a:prstDash val="solid"/>
            <a:round/>
          </a:ln>
          <a:effectLst>
            <a:outerShdw blurRad="38100" dist="20000" dir="5400000" rotWithShape="0">
              <a:srgbClr val="000000">
                <a:alpha val="38000"/>
              </a:srgbClr>
            </a:outerShdw>
          </a:effectLst>
        </p:spPr>
        <p:style>
          <a:lnRef idx="0">
            <a:srgbClr val="FFFFFF"/>
          </a:lnRef>
          <a:fillRef idx="0">
            <a:srgbClr val="FFFFFF"/>
          </a:fillRef>
          <a:effectRef idx="0">
            <a:srgbClr val="FFFFFF"/>
          </a:effectRef>
          <a:fontRef idx="none"/>
        </p:style>
      </p:cxnSp>
      <p:cxnSp>
        <p:nvCxnSpPr>
          <p:cNvPr id="12" name="直接连接符 11"/>
          <p:cNvCxnSpPr/>
          <p:nvPr/>
        </p:nvCxnSpPr>
        <p:spPr>
          <a:xfrm>
            <a:off x="8059420" y="3492500"/>
            <a:ext cx="3810" cy="224790"/>
          </a:xfrm>
          <a:prstGeom prst="line">
            <a:avLst/>
          </a:prstGeom>
          <a:noFill/>
          <a:ln w="0" cap="flat">
            <a:solidFill>
              <a:schemeClr val="accent1"/>
            </a:solidFill>
            <a:prstDash val="solid"/>
            <a:round/>
          </a:ln>
          <a:effectLst>
            <a:outerShdw blurRad="38100" dist="20000" dir="5400000" rotWithShape="0">
              <a:srgbClr val="000000">
                <a:alpha val="38000"/>
              </a:srgbClr>
            </a:outerShdw>
          </a:effectLst>
        </p:spPr>
        <p:style>
          <a:lnRef idx="0">
            <a:srgbClr val="FFFFFF"/>
          </a:lnRef>
          <a:fillRef idx="0">
            <a:srgbClr val="FFFFFF"/>
          </a:fillRef>
          <a:effectRef idx="0">
            <a:srgbClr val="FFFFFF"/>
          </a:effectRef>
          <a:fontRef idx="none"/>
        </p:style>
      </p:cxnSp>
      <p:cxnSp>
        <p:nvCxnSpPr>
          <p:cNvPr id="13" name="直接连接符 12"/>
          <p:cNvCxnSpPr/>
          <p:nvPr/>
        </p:nvCxnSpPr>
        <p:spPr>
          <a:xfrm>
            <a:off x="8100695" y="3492500"/>
            <a:ext cx="3810" cy="224790"/>
          </a:xfrm>
          <a:prstGeom prst="line">
            <a:avLst/>
          </a:prstGeom>
          <a:noFill/>
          <a:ln w="0" cap="flat">
            <a:solidFill>
              <a:schemeClr val="accent1"/>
            </a:solidFill>
            <a:prstDash val="solid"/>
            <a:round/>
          </a:ln>
          <a:effectLst>
            <a:outerShdw blurRad="38100" dist="20000" dir="5400000" rotWithShape="0">
              <a:srgbClr val="000000">
                <a:alpha val="38000"/>
              </a:srgbClr>
            </a:outerShdw>
          </a:effectLst>
        </p:spPr>
        <p:style>
          <a:lnRef idx="0">
            <a:srgbClr val="FFFFFF"/>
          </a:lnRef>
          <a:fillRef idx="0">
            <a:srgbClr val="FFFFFF"/>
          </a:fillRef>
          <a:effectRef idx="0">
            <a:srgbClr val="FFFFFF"/>
          </a:effectRef>
          <a:fontRef idx="none"/>
        </p:style>
      </p:cxnSp>
      <p:cxnSp>
        <p:nvCxnSpPr>
          <p:cNvPr id="14" name="直接连接符 13"/>
          <p:cNvCxnSpPr/>
          <p:nvPr/>
        </p:nvCxnSpPr>
        <p:spPr>
          <a:xfrm>
            <a:off x="8140065" y="3492500"/>
            <a:ext cx="3810" cy="224790"/>
          </a:xfrm>
          <a:prstGeom prst="line">
            <a:avLst/>
          </a:prstGeom>
          <a:noFill/>
          <a:ln w="0" cap="flat">
            <a:solidFill>
              <a:schemeClr val="accent1"/>
            </a:solidFill>
            <a:prstDash val="solid"/>
            <a:round/>
          </a:ln>
          <a:effectLst>
            <a:outerShdw blurRad="38100" dist="20000" dir="5400000" rotWithShape="0">
              <a:srgbClr val="000000">
                <a:alpha val="38000"/>
              </a:srgbClr>
            </a:outerShdw>
          </a:effectLst>
        </p:spPr>
        <p:style>
          <a:lnRef idx="0">
            <a:srgbClr val="FFFFFF"/>
          </a:lnRef>
          <a:fillRef idx="0">
            <a:srgbClr val="FFFFFF"/>
          </a:fillRef>
          <a:effectRef idx="0">
            <a:srgbClr val="FFFFFF"/>
          </a:effectRef>
          <a:fontRef idx="none"/>
        </p:style>
      </p:cxnSp>
      <p:cxnSp>
        <p:nvCxnSpPr>
          <p:cNvPr id="15" name="直接连接符 14"/>
          <p:cNvCxnSpPr/>
          <p:nvPr/>
        </p:nvCxnSpPr>
        <p:spPr>
          <a:xfrm>
            <a:off x="8172450" y="3492500"/>
            <a:ext cx="3810" cy="224790"/>
          </a:xfrm>
          <a:prstGeom prst="line">
            <a:avLst/>
          </a:prstGeom>
          <a:noFill/>
          <a:ln w="0" cap="flat">
            <a:solidFill>
              <a:schemeClr val="accent1"/>
            </a:solidFill>
            <a:prstDash val="solid"/>
            <a:round/>
          </a:ln>
          <a:effectLst>
            <a:outerShdw blurRad="38100" dist="20000" dir="5400000" rotWithShape="0">
              <a:srgbClr val="000000">
                <a:alpha val="38000"/>
              </a:srgbClr>
            </a:outerShdw>
          </a:effectLst>
        </p:spPr>
        <p:style>
          <a:lnRef idx="0">
            <a:srgbClr val="FFFFFF"/>
          </a:lnRef>
          <a:fillRef idx="0">
            <a:srgbClr val="FFFFFF"/>
          </a:fillRef>
          <a:effectRef idx="0">
            <a:srgbClr val="FFFFFF"/>
          </a:effectRef>
          <a:fontRef idx="none"/>
        </p:style>
      </p:cxnSp>
      <p:cxnSp>
        <p:nvCxnSpPr>
          <p:cNvPr id="18" name="直接箭头连接符 17"/>
          <p:cNvCxnSpPr/>
          <p:nvPr/>
        </p:nvCxnSpPr>
        <p:spPr>
          <a:xfrm flipH="1">
            <a:off x="7812405" y="3710940"/>
            <a:ext cx="212090" cy="78105"/>
          </a:xfrm>
          <a:prstGeom prst="straightConnector1">
            <a:avLst/>
          </a:prstGeom>
          <a:noFill/>
          <a:ln w="0" cap="flat">
            <a:solidFill>
              <a:schemeClr val="accent1"/>
            </a:solidFill>
            <a:prstDash val="solid"/>
            <a:round/>
            <a:tailEnd type="arrow"/>
          </a:ln>
          <a:effectLst>
            <a:outerShdw blurRad="38100" dist="20000" dir="5400000" rotWithShape="0">
              <a:srgbClr val="000000">
                <a:alpha val="38000"/>
              </a:srgbClr>
            </a:outerShdw>
          </a:effectLst>
        </p:spPr>
        <p:style>
          <a:lnRef idx="0">
            <a:srgbClr val="FFFFFF"/>
          </a:lnRef>
          <a:fillRef idx="0">
            <a:srgbClr val="FFFFFF"/>
          </a:fillRef>
          <a:effectRef idx="0">
            <a:srgbClr val="FFFFFF"/>
          </a:effectRef>
          <a:fontRef idx="none"/>
        </p:style>
      </p:cxnSp>
      <p:cxnSp>
        <p:nvCxnSpPr>
          <p:cNvPr id="19" name="直接箭头连接符 18"/>
          <p:cNvCxnSpPr/>
          <p:nvPr/>
        </p:nvCxnSpPr>
        <p:spPr>
          <a:xfrm>
            <a:off x="8176260" y="3710940"/>
            <a:ext cx="236855" cy="95250"/>
          </a:xfrm>
          <a:prstGeom prst="straightConnector1">
            <a:avLst/>
          </a:prstGeom>
          <a:noFill/>
          <a:ln w="0" cap="flat">
            <a:solidFill>
              <a:schemeClr val="accent1"/>
            </a:solidFill>
            <a:prstDash val="solid"/>
            <a:round/>
            <a:tailEnd type="arrow"/>
          </a:ln>
          <a:effectLst>
            <a:outerShdw blurRad="38100" dist="20000" dir="5400000" rotWithShape="0">
              <a:srgbClr val="000000">
                <a:alpha val="38000"/>
              </a:srgbClr>
            </a:outerShdw>
          </a:effectLst>
        </p:spPr>
        <p:style>
          <a:lnRef idx="0">
            <a:srgbClr val="FFFFFF"/>
          </a:lnRef>
          <a:fillRef idx="0">
            <a:srgbClr val="FFFFFF"/>
          </a:fillRef>
          <a:effectRef idx="0">
            <a:srgbClr val="FFFFFF"/>
          </a:effectRef>
          <a:fontRef idx="none"/>
        </p:style>
      </p:cxnSp>
      <p:cxnSp>
        <p:nvCxnSpPr>
          <p:cNvPr id="20" name="直接箭头连接符 19"/>
          <p:cNvCxnSpPr/>
          <p:nvPr/>
        </p:nvCxnSpPr>
        <p:spPr>
          <a:xfrm>
            <a:off x="8155305" y="3710940"/>
            <a:ext cx="88900" cy="294005"/>
          </a:xfrm>
          <a:prstGeom prst="straightConnector1">
            <a:avLst/>
          </a:prstGeom>
          <a:noFill/>
          <a:ln w="0" cap="flat">
            <a:solidFill>
              <a:schemeClr val="accent1"/>
            </a:solidFill>
            <a:prstDash val="solid"/>
            <a:round/>
            <a:tailEnd type="arrow"/>
          </a:ln>
          <a:effectLst>
            <a:outerShdw blurRad="38100" dist="20000" dir="5400000" rotWithShape="0">
              <a:srgbClr val="000000">
                <a:alpha val="38000"/>
              </a:srgbClr>
            </a:outerShdw>
          </a:effectLst>
        </p:spPr>
        <p:style>
          <a:lnRef idx="0">
            <a:srgbClr val="FFFFFF"/>
          </a:lnRef>
          <a:fillRef idx="0">
            <a:srgbClr val="FFFFFF"/>
          </a:fillRef>
          <a:effectRef idx="0">
            <a:srgbClr val="FFFFFF"/>
          </a:effectRef>
          <a:fontRef idx="none"/>
        </p:style>
      </p:cxnSp>
      <p:cxnSp>
        <p:nvCxnSpPr>
          <p:cNvPr id="21" name="直接箭头连接符 20"/>
          <p:cNvCxnSpPr/>
          <p:nvPr/>
        </p:nvCxnSpPr>
        <p:spPr>
          <a:xfrm flipH="1">
            <a:off x="7940040" y="3717290"/>
            <a:ext cx="123190" cy="239395"/>
          </a:xfrm>
          <a:prstGeom prst="straightConnector1">
            <a:avLst/>
          </a:prstGeom>
          <a:noFill/>
          <a:ln w="0" cap="flat">
            <a:solidFill>
              <a:schemeClr val="accent1"/>
            </a:solidFill>
            <a:prstDash val="solid"/>
            <a:round/>
            <a:tailEnd type="arrow"/>
          </a:ln>
          <a:effectLst>
            <a:outerShdw blurRad="38100" dist="20000" dir="5400000" rotWithShape="0">
              <a:srgbClr val="000000">
                <a:alpha val="38000"/>
              </a:srgbClr>
            </a:outerShdw>
          </a:effectLst>
        </p:spPr>
        <p:style>
          <a:lnRef idx="0">
            <a:srgbClr val="FFFFFF"/>
          </a:lnRef>
          <a:fillRef idx="0">
            <a:srgbClr val="FFFFFF"/>
          </a:fillRef>
          <a:effectRef idx="0">
            <a:srgbClr val="FFFFFF"/>
          </a:effectRef>
          <a:fontRef idx="none"/>
        </p:style>
      </p:cxnSp>
      <p:cxnSp>
        <p:nvCxnSpPr>
          <p:cNvPr id="22" name="直接箭头连接符 21"/>
          <p:cNvCxnSpPr/>
          <p:nvPr/>
        </p:nvCxnSpPr>
        <p:spPr>
          <a:xfrm>
            <a:off x="8099425" y="3710940"/>
            <a:ext cx="1270" cy="294005"/>
          </a:xfrm>
          <a:prstGeom prst="straightConnector1">
            <a:avLst/>
          </a:prstGeom>
          <a:noFill/>
          <a:ln w="0" cap="flat">
            <a:solidFill>
              <a:schemeClr val="accent1"/>
            </a:solidFill>
            <a:prstDash val="solid"/>
            <a:round/>
            <a:tailEnd type="arrow"/>
          </a:ln>
          <a:effectLst>
            <a:outerShdw blurRad="38100" dist="20000" dir="5400000" rotWithShape="0">
              <a:srgbClr val="000000">
                <a:alpha val="38000"/>
              </a:srgbClr>
            </a:outerShdw>
          </a:effectLst>
        </p:spPr>
        <p:style>
          <a:lnRef idx="0">
            <a:srgbClr val="FFFFFF"/>
          </a:lnRef>
          <a:fillRef idx="0">
            <a:srgbClr val="FFFFFF"/>
          </a:fillRef>
          <a:effectRef idx="0">
            <a:srgbClr val="FFFFFF"/>
          </a:effectRef>
          <a:fontRef idx="none"/>
        </p:style>
      </p:cxnSp>
      <p:sp>
        <p:nvSpPr>
          <p:cNvPr id="24" name="文本框 23"/>
          <p:cNvSpPr txBox="1"/>
          <p:nvPr/>
        </p:nvSpPr>
        <p:spPr>
          <a:xfrm>
            <a:off x="8506460" y="3429000"/>
            <a:ext cx="447040" cy="27432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45719" tIns="45719" rIns="45719" bIns="45719"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kumimoji="0" lang="en-US" altLang="zh-CN" sz="1200" b="0" i="0" u="none" strike="noStrike" cap="none" spc="0" normalizeH="0" baseline="0">
                <a:ln>
                  <a:noFill/>
                </a:ln>
                <a:solidFill>
                  <a:srgbClr val="000000"/>
                </a:solidFill>
                <a:effectLst/>
                <a:uFillTx/>
                <a:latin typeface="+mn-lt"/>
                <a:ea typeface="+mn-ea"/>
                <a:cs typeface="+mn-cs"/>
                <a:sym typeface="Calibri" panose="020F0502020204030204"/>
              </a:rPr>
              <a:t>MCP</a:t>
            </a:r>
            <a:endParaRPr kumimoji="0" lang="en-US" altLang="zh-CN" sz="12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25" name="矩形 24"/>
          <p:cNvSpPr/>
          <p:nvPr/>
        </p:nvSpPr>
        <p:spPr>
          <a:xfrm rot="16200000">
            <a:off x="7706063" y="3344425"/>
            <a:ext cx="212090" cy="360003"/>
          </a:xfrm>
          <a:prstGeom prst="rect">
            <a:avLst/>
          </a:prstGeom>
          <a:solidFill>
            <a:srgbClr val="FFFF00"/>
          </a:solidFill>
          <a:ln w="25400" cap="flat">
            <a:noFill/>
            <a:prstDash val="solid"/>
            <a:round/>
          </a:ln>
          <a:effectLst>
            <a:outerShdw blurRad="38100" dist="23000" dir="5400000" rotWithShape="0">
              <a:srgbClr val="000000">
                <a:alpha val="35000"/>
              </a:srgbClr>
            </a:outerShdw>
          </a:effectLst>
        </p:spPr>
        <p:style>
          <a:lnRef idx="0">
            <a:srgbClr val="FFFFFF"/>
          </a:lnRef>
          <a:fillRef idx="0">
            <a:srgbClr val="FFFFFF"/>
          </a:fillRef>
          <a:effectRef idx="0">
            <a:srgbClr val="FFFFFF"/>
          </a:effectRef>
          <a:fontRef idx="none"/>
        </p:style>
        <p:txBody>
          <a:bodyPr rot="0" vertOverflow="overflow" horzOverflow="overflow" vert="horz" wrap="square" lIns="45719" tIns="45719" rIns="45719" bIns="45719" numCol="1" spcCol="38100" rtlCol="0" anchor="ctr" forceAA="0" upright="0">
            <a:spAutoFit/>
          </a:bodyPr>
          <a:p>
            <a:pPr marL="0" marR="0" indent="0" algn="l" defTabSz="914400"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26" name="矩形 25"/>
          <p:cNvSpPr/>
          <p:nvPr/>
        </p:nvSpPr>
        <p:spPr>
          <a:xfrm rot="16200000">
            <a:off x="8276461" y="3344425"/>
            <a:ext cx="212090" cy="360003"/>
          </a:xfrm>
          <a:prstGeom prst="rect">
            <a:avLst/>
          </a:prstGeom>
          <a:solidFill>
            <a:srgbClr val="FFFF00"/>
          </a:solidFill>
          <a:ln w="25400" cap="flat">
            <a:noFill/>
            <a:prstDash val="solid"/>
            <a:round/>
          </a:ln>
          <a:effectLst>
            <a:outerShdw blurRad="38100" dist="23000" dir="5400000" rotWithShape="0">
              <a:srgbClr val="000000">
                <a:alpha val="35000"/>
              </a:srgbClr>
            </a:outerShdw>
          </a:effectLst>
        </p:spPr>
        <p:style>
          <a:lnRef idx="0">
            <a:srgbClr val="FFFFFF"/>
          </a:lnRef>
          <a:fillRef idx="0">
            <a:srgbClr val="FFFFFF"/>
          </a:fillRef>
          <a:effectRef idx="0">
            <a:srgbClr val="FFFFFF"/>
          </a:effectRef>
          <a:fontRef idx="none"/>
        </p:style>
        <p:txBody>
          <a:bodyPr rot="0" vertOverflow="overflow" horzOverflow="overflow" vert="horz" wrap="square" lIns="45719" tIns="45719" rIns="45719" bIns="45719" numCol="1" spcCol="38100" rtlCol="0" anchor="ctr" forceAA="0" upright="0">
            <a:spAutoFit/>
          </a:bodyPr>
          <a:p>
            <a:pPr marL="0" marR="0" indent="0" algn="l" defTabSz="914400"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cxnSp>
        <p:nvCxnSpPr>
          <p:cNvPr id="27" name="直接箭头连接符 26"/>
          <p:cNvCxnSpPr/>
          <p:nvPr/>
        </p:nvCxnSpPr>
        <p:spPr>
          <a:xfrm>
            <a:off x="5292090" y="2637155"/>
            <a:ext cx="2592070" cy="720090"/>
          </a:xfrm>
          <a:prstGeom prst="straightConnector1">
            <a:avLst/>
          </a:prstGeom>
          <a:noFill/>
          <a:ln w="25400" cap="flat">
            <a:solidFill>
              <a:schemeClr val="accent1"/>
            </a:solidFill>
            <a:prstDash val="solid"/>
            <a:round/>
            <a:tailEnd type="arrow"/>
          </a:ln>
          <a:effectLst>
            <a:outerShdw blurRad="38100" dist="20000" dir="5400000" rotWithShape="0">
              <a:srgbClr val="000000">
                <a:alpha val="38000"/>
              </a:srgbClr>
            </a:outerShdw>
          </a:effectLst>
        </p:spPr>
        <p:style>
          <a:lnRef idx="0">
            <a:srgbClr val="FFFFFF"/>
          </a:lnRef>
          <a:fillRef idx="0">
            <a:srgbClr val="FFFFFF"/>
          </a:fillRef>
          <a:effectRef idx="0">
            <a:srgbClr val="FFFFFF"/>
          </a:effectRef>
          <a:fontRef idx="none"/>
        </p:style>
      </p:cxn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1"/>
          <a:srcRect l="3519" t="8017" r="7913"/>
          <a:stretch>
            <a:fillRect/>
          </a:stretch>
        </p:blipFill>
        <p:spPr>
          <a:xfrm>
            <a:off x="6500495" y="920115"/>
            <a:ext cx="2573020" cy="2542540"/>
          </a:xfrm>
          <a:prstGeom prst="rect">
            <a:avLst/>
          </a:prstGeom>
        </p:spPr>
      </p:pic>
      <p:sp>
        <p:nvSpPr>
          <p:cNvPr id="187" name=".."/>
          <p:cNvSpPr txBox="1"/>
          <p:nvPr>
            <p:ph type="body" idx="14"/>
          </p:nvPr>
        </p:nvSpPr>
        <p:spPr>
          <a:xfrm>
            <a:off x="202398" y="155193"/>
            <a:ext cx="4123824" cy="553085"/>
          </a:xfrm>
          <a:prstGeom prst="rect">
            <a:avLst/>
          </a:prstGeom>
        </p:spPr>
        <p:txBody>
          <a:bodyPr/>
          <a:lstStyle>
            <a:lvl1pPr marL="0" indent="0" algn="ctr">
              <a:spcBef>
                <a:spcPts val="0"/>
              </a:spcBef>
              <a:buSzTx/>
              <a:buFontTx/>
              <a:buNone/>
              <a:defRPr sz="3000">
                <a:solidFill>
                  <a:srgbClr val="465684"/>
                </a:solidFill>
                <a:latin typeface="Athelas"/>
                <a:ea typeface="Athelas"/>
                <a:cs typeface="Athelas"/>
                <a:sym typeface="Athelas"/>
              </a:defRPr>
            </a:lvl1pPr>
          </a:lstStyle>
          <a:p>
            <a:r>
              <a:rPr lang="zh-CN" altLang="en-US">
                <a:ea typeface="宋体" panose="02010600030101010101" pitchFamily="2" charset="-122"/>
                <a:sym typeface="+mn-ea"/>
              </a:rPr>
              <a:t>探测器结构</a:t>
            </a:r>
            <a:endParaRPr lang="zh-CN" altLang="en-US">
              <a:ea typeface="宋体" panose="02010600030101010101" pitchFamily="2" charset="-122"/>
              <a:sym typeface="+mn-ea"/>
            </a:endParaRPr>
          </a:p>
        </p:txBody>
      </p:sp>
      <p:sp>
        <p:nvSpPr>
          <p:cNvPr id="2" name="文本框 1"/>
          <p:cNvSpPr txBox="1"/>
          <p:nvPr/>
        </p:nvSpPr>
        <p:spPr>
          <a:xfrm>
            <a:off x="348615" y="4912995"/>
            <a:ext cx="6010910" cy="119761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45719" tIns="45719" rIns="45719" bIns="45719"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000000"/>
                </a:solidFill>
                <a:effectLst/>
                <a:uFillTx/>
                <a:latin typeface="+mn-lt"/>
                <a:ea typeface="宋体" panose="02010600030101010101" pitchFamily="2" charset="-122"/>
                <a:cs typeface="+mn-cs"/>
                <a:sym typeface="Calibri" panose="020F0502020204030204"/>
              </a:rPr>
              <a:t>     </a:t>
            </a:r>
            <a:r>
              <a:rPr kumimoji="0" lang="zh-CN" altLang="en-US" sz="1800" b="0" i="0" u="none" strike="noStrike" cap="none" spc="0" normalizeH="0" baseline="0">
                <a:ln>
                  <a:noFill/>
                </a:ln>
                <a:solidFill>
                  <a:srgbClr val="000000"/>
                </a:solidFill>
                <a:effectLst/>
                <a:uFillTx/>
                <a:latin typeface="+mn-lt"/>
                <a:ea typeface="宋体" panose="02010600030101010101" pitchFamily="2" charset="-122"/>
                <a:cs typeface="+mn-cs"/>
                <a:sym typeface="Calibri" panose="020F0502020204030204"/>
              </a:rPr>
              <a:t>根据实际探测器结构在</a:t>
            </a:r>
            <a:r>
              <a:rPr kumimoji="0" lang="en-US" altLang="zh-CN" sz="1800" b="0" i="0" u="none" strike="noStrike" cap="none" spc="0" normalizeH="0" baseline="0">
                <a:ln>
                  <a:noFill/>
                </a:ln>
                <a:solidFill>
                  <a:srgbClr val="000000"/>
                </a:solidFill>
                <a:effectLst/>
                <a:uFillTx/>
                <a:latin typeface="+mn-lt"/>
                <a:ea typeface="宋体" panose="02010600030101010101" pitchFamily="2" charset="-122"/>
                <a:cs typeface="+mn-cs"/>
                <a:sym typeface="Calibri" panose="020F0502020204030204"/>
              </a:rPr>
              <a:t>geant4</a:t>
            </a:r>
            <a:r>
              <a:rPr kumimoji="0" lang="zh-CN" altLang="en-US" sz="1800" b="0" i="0" u="none" strike="noStrike" cap="none" spc="0" normalizeH="0" baseline="0">
                <a:ln>
                  <a:noFill/>
                </a:ln>
                <a:solidFill>
                  <a:srgbClr val="000000"/>
                </a:solidFill>
                <a:effectLst/>
                <a:uFillTx/>
                <a:latin typeface="+mn-lt"/>
                <a:ea typeface="宋体" panose="02010600030101010101" pitchFamily="2" charset="-122"/>
                <a:cs typeface="+mn-cs"/>
                <a:sym typeface="Calibri" panose="020F0502020204030204"/>
              </a:rPr>
              <a:t>中建模。并根据探测目标，对部分参数进行优化。</a:t>
            </a:r>
            <a:endParaRPr kumimoji="0" lang="zh-CN" altLang="en-US" sz="1800" b="0" i="0" u="none" strike="noStrike" cap="none" spc="0" normalizeH="0" baseline="0">
              <a:ln>
                <a:noFill/>
              </a:ln>
              <a:solidFill>
                <a:srgbClr val="000000"/>
              </a:solidFill>
              <a:effectLst/>
              <a:uFillTx/>
              <a:latin typeface="+mn-lt"/>
              <a:ea typeface="宋体" panose="02010600030101010101" pitchFamily="2" charset="-122"/>
              <a:cs typeface="+mn-cs"/>
              <a:sym typeface="Calibri" panose="020F0502020204030204"/>
            </a:endParaRPr>
          </a:p>
          <a:p>
            <a:pPr marL="0" marR="0" indent="0" algn="l" defTabSz="914400"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latin typeface="+mn-lt"/>
              <a:ea typeface="宋体" panose="02010600030101010101" pitchFamily="2" charset="-122"/>
              <a:cs typeface="+mn-cs"/>
              <a:sym typeface="Calibri" panose="020F0502020204030204"/>
            </a:endParaRPr>
          </a:p>
          <a:p>
            <a:pPr marL="0" marR="0" indent="0" algn="l" defTabSz="914400"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latin typeface="+mn-lt"/>
              <a:ea typeface="宋体" panose="02010600030101010101" pitchFamily="2" charset="-122"/>
              <a:cs typeface="+mn-cs"/>
              <a:sym typeface="Calibri" panose="020F0502020204030204"/>
            </a:endParaRPr>
          </a:p>
        </p:txBody>
      </p:sp>
      <p:sp>
        <p:nvSpPr>
          <p:cNvPr id="6" name="灯片编号占位符 5"/>
          <p:cNvSpPr>
            <a:spLocks noGrp="1"/>
          </p:cNvSpPr>
          <p:nvPr>
            <p:ph type="sldNum" sz="quarter" idx="2"/>
          </p:nvPr>
        </p:nvSpPr>
        <p:spPr/>
        <p:txBody>
          <a:bodyPr/>
          <a:p>
            <a:fld id="{86CB4B4D-7CA3-9044-876B-883B54F8677D}" type="slidenum">
              <a:rPr/>
            </a:fld>
            <a:endParaRPr/>
          </a:p>
        </p:txBody>
      </p:sp>
      <p:grpSp>
        <p:nvGrpSpPr>
          <p:cNvPr id="15" name="组合 14"/>
          <p:cNvGrpSpPr/>
          <p:nvPr/>
        </p:nvGrpSpPr>
        <p:grpSpPr>
          <a:xfrm>
            <a:off x="73660" y="920115"/>
            <a:ext cx="6426835" cy="3699510"/>
            <a:chOff x="1321" y="1437"/>
            <a:chExt cx="10121" cy="5826"/>
          </a:xfrm>
        </p:grpSpPr>
        <p:pic>
          <p:nvPicPr>
            <p:cNvPr id="5" name="图片 4" descr="mmexport1562606512909"/>
            <p:cNvPicPr>
              <a:picLocks noChangeAspect="1"/>
            </p:cNvPicPr>
            <p:nvPr/>
          </p:nvPicPr>
          <p:blipFill>
            <a:blip r:embed="rId2"/>
            <a:srcRect l="30973" t="10426" r="18608" b="4230"/>
            <a:stretch>
              <a:fillRect/>
            </a:stretch>
          </p:blipFill>
          <p:spPr>
            <a:xfrm rot="16200000">
              <a:off x="4159" y="202"/>
              <a:ext cx="5826" cy="8295"/>
            </a:xfrm>
            <a:prstGeom prst="rect">
              <a:avLst/>
            </a:prstGeom>
          </p:spPr>
        </p:pic>
        <p:grpSp>
          <p:nvGrpSpPr>
            <p:cNvPr id="4" name="组合 3"/>
            <p:cNvGrpSpPr/>
            <p:nvPr/>
          </p:nvGrpSpPr>
          <p:grpSpPr>
            <a:xfrm>
              <a:off x="1321" y="2324"/>
              <a:ext cx="10121" cy="4024"/>
              <a:chOff x="1321" y="2324"/>
              <a:chExt cx="10121" cy="4024"/>
            </a:xfrm>
          </p:grpSpPr>
          <p:cxnSp>
            <p:nvCxnSpPr>
              <p:cNvPr id="3" name="直接箭头连接符 2"/>
              <p:cNvCxnSpPr/>
              <p:nvPr/>
            </p:nvCxnSpPr>
            <p:spPr>
              <a:xfrm>
                <a:off x="2664" y="2905"/>
                <a:ext cx="1642" cy="556"/>
              </a:xfrm>
              <a:prstGeom prst="straightConnector1">
                <a:avLst/>
              </a:prstGeom>
              <a:noFill/>
              <a:ln w="25400" cap="flat">
                <a:solidFill>
                  <a:schemeClr val="accent1"/>
                </a:solidFill>
                <a:prstDash val="solid"/>
                <a:round/>
                <a:tailEnd type="arrow"/>
              </a:ln>
              <a:effectLst>
                <a:outerShdw blurRad="38100" dist="20000" dir="5400000" rotWithShape="0">
                  <a:srgbClr val="000000">
                    <a:alpha val="38000"/>
                  </a:srgbClr>
                </a:outerShdw>
              </a:effectLst>
            </p:spPr>
            <p:style>
              <a:lnRef idx="0">
                <a:srgbClr val="FFFFFF"/>
              </a:lnRef>
              <a:fillRef idx="0">
                <a:srgbClr val="FFFFFF"/>
              </a:fillRef>
              <a:effectRef idx="0">
                <a:srgbClr val="FFFFFF"/>
              </a:effectRef>
              <a:fontRef idx="none"/>
            </p:style>
          </p:cxnSp>
          <p:sp>
            <p:nvSpPr>
              <p:cNvPr id="7" name="文本框 6"/>
              <p:cNvSpPr txBox="1"/>
              <p:nvPr/>
            </p:nvSpPr>
            <p:spPr>
              <a:xfrm>
                <a:off x="1321" y="2615"/>
                <a:ext cx="1438" cy="432"/>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45719" tIns="45719" rIns="45719" bIns="45719"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kumimoji="0" lang="zh-CN" altLang="zh-CN" sz="1200" b="0" i="0" u="none" strike="noStrike" cap="none" spc="0" normalizeH="0" baseline="0">
                    <a:ln>
                      <a:noFill/>
                    </a:ln>
                    <a:solidFill>
                      <a:srgbClr val="000000"/>
                    </a:solidFill>
                    <a:effectLst/>
                    <a:uFillTx/>
                    <a:latin typeface="+mn-lt"/>
                    <a:ea typeface="宋体" panose="02010600030101010101" pitchFamily="2" charset="-122"/>
                    <a:cs typeface="+mn-cs"/>
                    <a:sym typeface="Calibri" panose="020F0502020204030204"/>
                  </a:rPr>
                  <a:t>反符合屏蔽</a:t>
                </a:r>
                <a:endParaRPr kumimoji="0" lang="zh-CN" altLang="zh-CN" sz="1200" b="0" i="0" u="none" strike="noStrike" cap="none" spc="0" normalizeH="0" baseline="0">
                  <a:ln>
                    <a:noFill/>
                  </a:ln>
                  <a:solidFill>
                    <a:srgbClr val="000000"/>
                  </a:solidFill>
                  <a:effectLst/>
                  <a:uFillTx/>
                  <a:latin typeface="+mn-lt"/>
                  <a:ea typeface="宋体" panose="02010600030101010101" pitchFamily="2" charset="-122"/>
                  <a:cs typeface="+mn-cs"/>
                  <a:sym typeface="Calibri" panose="020F0502020204030204"/>
                </a:endParaRPr>
              </a:p>
            </p:txBody>
          </p:sp>
          <p:cxnSp>
            <p:nvCxnSpPr>
              <p:cNvPr id="8" name="直接箭头连接符 7"/>
              <p:cNvCxnSpPr/>
              <p:nvPr/>
            </p:nvCxnSpPr>
            <p:spPr>
              <a:xfrm flipH="1" flipV="1">
                <a:off x="9198" y="5388"/>
                <a:ext cx="795" cy="681"/>
              </a:xfrm>
              <a:prstGeom prst="straightConnector1">
                <a:avLst/>
              </a:prstGeom>
              <a:noFill/>
              <a:ln w="25400" cap="flat">
                <a:solidFill>
                  <a:schemeClr val="accent1"/>
                </a:solidFill>
                <a:prstDash val="solid"/>
                <a:round/>
                <a:tailEnd type="arrow"/>
              </a:ln>
              <a:effectLst>
                <a:outerShdw blurRad="38100" dist="20000" dir="5400000" rotWithShape="0">
                  <a:srgbClr val="000000">
                    <a:alpha val="38000"/>
                  </a:srgbClr>
                </a:outerShdw>
              </a:effectLst>
            </p:spPr>
            <p:style>
              <a:lnRef idx="0">
                <a:srgbClr val="FFFFFF"/>
              </a:lnRef>
              <a:fillRef idx="0">
                <a:srgbClr val="FFFFFF"/>
              </a:fillRef>
              <a:effectRef idx="0">
                <a:srgbClr val="FFFFFF"/>
              </a:effectRef>
              <a:fontRef idx="none"/>
            </p:style>
          </p:cxnSp>
          <p:sp>
            <p:nvSpPr>
              <p:cNvPr id="9" name="文本框 8"/>
              <p:cNvSpPr txBox="1"/>
              <p:nvPr/>
            </p:nvSpPr>
            <p:spPr>
              <a:xfrm>
                <a:off x="9988" y="5916"/>
                <a:ext cx="1454" cy="432"/>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45719" tIns="45719" rIns="45719" bIns="45719"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kumimoji="0" lang="zh-CN" altLang="en-US" sz="1200" b="0" i="0" u="none" strike="noStrike" cap="none" spc="0" normalizeH="0" baseline="0">
                    <a:ln>
                      <a:noFill/>
                    </a:ln>
                    <a:solidFill>
                      <a:srgbClr val="000000"/>
                    </a:solidFill>
                    <a:effectLst/>
                    <a:uFillTx/>
                    <a:latin typeface="+mn-lt"/>
                    <a:ea typeface="+mn-ea"/>
                    <a:cs typeface="+mn-cs"/>
                    <a:sym typeface="Calibri" panose="020F0502020204030204"/>
                  </a:rPr>
                  <a:t>铝壳屏蔽</a:t>
                </a:r>
                <a:endParaRPr kumimoji="0" lang="zh-CN" altLang="en-US" sz="1200" b="0" i="0" u="none" strike="noStrike" cap="none" spc="0" normalizeH="0" baseline="0">
                  <a:ln>
                    <a:noFill/>
                  </a:ln>
                  <a:solidFill>
                    <a:srgbClr val="000000"/>
                  </a:solidFill>
                  <a:effectLst/>
                  <a:uFillTx/>
                  <a:latin typeface="+mn-lt"/>
                  <a:ea typeface="+mn-ea"/>
                  <a:cs typeface="+mn-cs"/>
                  <a:sym typeface="Calibri" panose="020F0502020204030204"/>
                </a:endParaRPr>
              </a:p>
            </p:txBody>
          </p:sp>
          <p:cxnSp>
            <p:nvCxnSpPr>
              <p:cNvPr id="10" name="直接箭头连接符 9"/>
              <p:cNvCxnSpPr>
                <a:endCxn id="16" idx="1"/>
              </p:cNvCxnSpPr>
              <p:nvPr/>
            </p:nvCxnSpPr>
            <p:spPr>
              <a:xfrm flipV="1">
                <a:off x="7952" y="3439"/>
                <a:ext cx="3490" cy="588"/>
              </a:xfrm>
              <a:prstGeom prst="straightConnector1">
                <a:avLst/>
              </a:prstGeom>
              <a:noFill/>
              <a:ln w="25400" cap="flat">
                <a:solidFill>
                  <a:schemeClr val="accent6">
                    <a:lumMod val="75000"/>
                  </a:schemeClr>
                </a:solidFill>
                <a:prstDash val="solid"/>
                <a:round/>
                <a:tailEnd type="arrow"/>
              </a:ln>
              <a:effectLst>
                <a:outerShdw blurRad="38100" dist="20000" dir="5400000" rotWithShape="0">
                  <a:srgbClr val="000000">
                    <a:alpha val="38000"/>
                  </a:srgbClr>
                </a:outerShdw>
              </a:effectLst>
            </p:spPr>
            <p:style>
              <a:lnRef idx="0">
                <a:srgbClr val="FFFFFF"/>
              </a:lnRef>
              <a:fillRef idx="0">
                <a:srgbClr val="FFFFFF"/>
              </a:fillRef>
              <a:effectRef idx="0">
                <a:srgbClr val="FFFFFF"/>
              </a:effectRef>
              <a:fontRef idx="none"/>
            </p:style>
          </p:cxnSp>
          <p:cxnSp>
            <p:nvCxnSpPr>
              <p:cNvPr id="12" name="直接箭头连接符 11"/>
              <p:cNvCxnSpPr/>
              <p:nvPr/>
            </p:nvCxnSpPr>
            <p:spPr>
              <a:xfrm flipV="1">
                <a:off x="2551" y="4153"/>
                <a:ext cx="3742" cy="113"/>
              </a:xfrm>
              <a:prstGeom prst="straightConnector1">
                <a:avLst/>
              </a:prstGeom>
              <a:noFill/>
              <a:ln w="25400" cap="flat">
                <a:solidFill>
                  <a:schemeClr val="accent1"/>
                </a:solidFill>
                <a:prstDash val="solid"/>
                <a:round/>
                <a:tailEnd type="arrow"/>
              </a:ln>
              <a:effectLst>
                <a:outerShdw blurRad="38100" dist="20000" dir="5400000" rotWithShape="0">
                  <a:srgbClr val="000000">
                    <a:alpha val="38000"/>
                  </a:srgbClr>
                </a:outerShdw>
              </a:effectLst>
            </p:spPr>
            <p:style>
              <a:lnRef idx="0">
                <a:srgbClr val="FFFFFF"/>
              </a:lnRef>
              <a:fillRef idx="0">
                <a:srgbClr val="FFFFFF"/>
              </a:fillRef>
              <a:effectRef idx="0">
                <a:srgbClr val="FFFFFF"/>
              </a:effectRef>
              <a:fontRef idx="none"/>
            </p:style>
          </p:cxnSp>
          <p:sp>
            <p:nvSpPr>
              <p:cNvPr id="13" name="文本框 12"/>
              <p:cNvSpPr txBox="1"/>
              <p:nvPr/>
            </p:nvSpPr>
            <p:spPr>
              <a:xfrm>
                <a:off x="1661" y="4153"/>
                <a:ext cx="1003" cy="432"/>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45719" tIns="45719" rIns="45719" bIns="45719"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kumimoji="0" lang="zh-CN" altLang="en-US" sz="1200" b="0" i="0" u="none" strike="noStrike" cap="none" spc="0" normalizeH="0" baseline="0">
                    <a:ln>
                      <a:noFill/>
                    </a:ln>
                    <a:solidFill>
                      <a:srgbClr val="000000"/>
                    </a:solidFill>
                    <a:effectLst/>
                    <a:uFillTx/>
                    <a:latin typeface="+mn-lt"/>
                    <a:ea typeface="+mn-ea"/>
                    <a:cs typeface="+mn-cs"/>
                    <a:sym typeface="Calibri" panose="020F0502020204030204"/>
                  </a:rPr>
                  <a:t>陶瓷壁</a:t>
                </a:r>
                <a:endParaRPr kumimoji="0" lang="zh-CN" altLang="en-US" sz="1200" b="0" i="0" u="none" strike="noStrike" cap="none" spc="0" normalizeH="0" baseline="0">
                  <a:ln>
                    <a:noFill/>
                  </a:ln>
                  <a:solidFill>
                    <a:srgbClr val="000000"/>
                  </a:solidFill>
                  <a:effectLst/>
                  <a:uFillTx/>
                  <a:latin typeface="+mn-lt"/>
                  <a:ea typeface="+mn-ea"/>
                  <a:cs typeface="+mn-cs"/>
                  <a:sym typeface="Calibri" panose="020F0502020204030204"/>
                </a:endParaRPr>
              </a:p>
            </p:txBody>
          </p:sp>
          <p:cxnSp>
            <p:nvCxnSpPr>
              <p:cNvPr id="14" name="直接箭头连接符 13"/>
              <p:cNvCxnSpPr/>
              <p:nvPr/>
            </p:nvCxnSpPr>
            <p:spPr>
              <a:xfrm flipH="1" flipV="1">
                <a:off x="7994" y="4380"/>
                <a:ext cx="2225" cy="101"/>
              </a:xfrm>
              <a:prstGeom prst="straightConnector1">
                <a:avLst/>
              </a:prstGeom>
              <a:noFill/>
              <a:ln w="25400" cap="flat">
                <a:solidFill>
                  <a:schemeClr val="accent1"/>
                </a:solidFill>
                <a:prstDash val="solid"/>
                <a:round/>
                <a:tailEnd type="arrow"/>
              </a:ln>
              <a:effectLst>
                <a:outerShdw blurRad="38100" dist="20000" dir="5400000" rotWithShape="0">
                  <a:srgbClr val="000000">
                    <a:alpha val="38000"/>
                  </a:srgbClr>
                </a:outerShdw>
              </a:effectLst>
            </p:spPr>
            <p:style>
              <a:lnRef idx="0">
                <a:srgbClr val="FFFFFF"/>
              </a:lnRef>
              <a:fillRef idx="0">
                <a:srgbClr val="FFFFFF"/>
              </a:fillRef>
              <a:effectRef idx="0">
                <a:srgbClr val="FFFFFF"/>
              </a:effectRef>
              <a:fontRef idx="none"/>
            </p:style>
          </p:cxnSp>
          <p:sp>
            <p:nvSpPr>
              <p:cNvPr id="17" name="文本框 16"/>
              <p:cNvSpPr txBox="1"/>
              <p:nvPr/>
            </p:nvSpPr>
            <p:spPr>
              <a:xfrm>
                <a:off x="10149" y="4153"/>
                <a:ext cx="1293" cy="723"/>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45719" tIns="45719" rIns="45719" bIns="45719"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kumimoji="0" lang="zh-CN" altLang="en-US" sz="1200" b="0" i="0" u="none" strike="noStrike" cap="none" spc="0" normalizeH="0" baseline="0">
                    <a:ln>
                      <a:noFill/>
                    </a:ln>
                    <a:solidFill>
                      <a:srgbClr val="000000"/>
                    </a:solidFill>
                    <a:effectLst/>
                    <a:uFillTx/>
                    <a:latin typeface="+mn-lt"/>
                    <a:ea typeface="+mn-ea"/>
                    <a:cs typeface="+mn-cs"/>
                    <a:sym typeface="Calibri" panose="020F0502020204030204"/>
                  </a:rPr>
                  <a:t>可伐顶盖和底座</a:t>
                </a:r>
                <a:endParaRPr kumimoji="0" lang="zh-CN" altLang="en-US" sz="1200" b="0" i="0" u="none" strike="noStrike" cap="none" spc="0" normalizeH="0" baseline="0">
                  <a:ln>
                    <a:noFill/>
                  </a:ln>
                  <a:solidFill>
                    <a:srgbClr val="000000"/>
                  </a:solidFill>
                  <a:effectLst/>
                  <a:uFillTx/>
                  <a:latin typeface="+mn-lt"/>
                  <a:ea typeface="+mn-ea"/>
                  <a:cs typeface="+mn-cs"/>
                  <a:sym typeface="Calibri" panose="020F0502020204030204"/>
                </a:endParaRPr>
              </a:p>
            </p:txBody>
          </p:sp>
          <p:cxnSp>
            <p:nvCxnSpPr>
              <p:cNvPr id="18" name="直接箭头连接符 17"/>
              <p:cNvCxnSpPr/>
              <p:nvPr/>
            </p:nvCxnSpPr>
            <p:spPr>
              <a:xfrm>
                <a:off x="4653" y="2590"/>
                <a:ext cx="2320" cy="1336"/>
              </a:xfrm>
              <a:prstGeom prst="straightConnector1">
                <a:avLst/>
              </a:prstGeom>
              <a:noFill/>
              <a:ln w="25400" cap="flat">
                <a:solidFill>
                  <a:schemeClr val="accent1"/>
                </a:solidFill>
                <a:prstDash val="solid"/>
                <a:round/>
                <a:tailEnd type="arrow"/>
              </a:ln>
              <a:effectLst>
                <a:outerShdw blurRad="38100" dist="20000" dir="5400000" rotWithShape="0">
                  <a:srgbClr val="000000">
                    <a:alpha val="38000"/>
                  </a:srgbClr>
                </a:outerShdw>
              </a:effectLst>
            </p:spPr>
            <p:style>
              <a:lnRef idx="0">
                <a:srgbClr val="FFFFFF"/>
              </a:lnRef>
              <a:fillRef idx="0">
                <a:srgbClr val="FFFFFF"/>
              </a:fillRef>
              <a:effectRef idx="0">
                <a:srgbClr val="FFFFFF"/>
              </a:effectRef>
              <a:fontRef idx="none"/>
            </p:style>
          </p:cxnSp>
          <p:sp>
            <p:nvSpPr>
              <p:cNvPr id="19" name="文本框 18"/>
              <p:cNvSpPr txBox="1"/>
              <p:nvPr/>
            </p:nvSpPr>
            <p:spPr>
              <a:xfrm>
                <a:off x="4094" y="2324"/>
                <a:ext cx="991" cy="432"/>
              </a:xfrm>
              <a:prstGeom prst="rect">
                <a:avLst/>
              </a:prstGeom>
              <a:noFill/>
              <a:ln w="12700" cap="flat">
                <a:solidFill>
                  <a:srgbClr val="C00000"/>
                </a:solidFill>
                <a:miter lim="400000"/>
              </a:ln>
            </p:spPr>
            <p:style>
              <a:lnRef idx="0">
                <a:srgbClr val="FFFFFF"/>
              </a:lnRef>
              <a:fillRef idx="0">
                <a:srgbClr val="FFFFFF"/>
              </a:fillRef>
              <a:effectRef idx="0">
                <a:srgbClr val="FFFFFF"/>
              </a:effectRef>
              <a:fontRef idx="none"/>
            </p:style>
            <p:txBody>
              <a:bodyPr rot="0" vertOverflow="overflow" horzOverflow="overflow" vert="horz" wrap="square" lIns="45719" tIns="45719" rIns="45719" bIns="45719"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kumimoji="0" lang="zh-CN" altLang="en-US" sz="1200" b="0" i="0" u="none" strike="noStrike" cap="none" spc="0" normalizeH="0" baseline="0">
                    <a:ln>
                      <a:noFill/>
                    </a:ln>
                    <a:solidFill>
                      <a:srgbClr val="000000"/>
                    </a:solidFill>
                    <a:effectLst/>
                    <a:uFillTx/>
                    <a:latin typeface="+mn-lt"/>
                    <a:ea typeface="+mn-ea"/>
                    <a:cs typeface="+mn-cs"/>
                    <a:sym typeface="Calibri" panose="020F0502020204030204"/>
                  </a:rPr>
                  <a:t>铍窗</a:t>
                </a:r>
                <a:endParaRPr kumimoji="0" lang="zh-CN" altLang="en-US" sz="1200" b="0" i="0" u="none" strike="noStrike" cap="none" spc="0" normalizeH="0" baseline="0">
                  <a:ln>
                    <a:noFill/>
                  </a:ln>
                  <a:solidFill>
                    <a:srgbClr val="000000"/>
                  </a:solidFill>
                  <a:effectLst/>
                  <a:uFillTx/>
                  <a:latin typeface="+mn-lt"/>
                  <a:ea typeface="+mn-ea"/>
                  <a:cs typeface="+mn-cs"/>
                  <a:sym typeface="Calibri" panose="020F0502020204030204"/>
                </a:endParaRPr>
              </a:p>
            </p:txBody>
          </p:sp>
          <p:cxnSp>
            <p:nvCxnSpPr>
              <p:cNvPr id="21" name="直接箭头连接符 20"/>
              <p:cNvCxnSpPr/>
              <p:nvPr/>
            </p:nvCxnSpPr>
            <p:spPr>
              <a:xfrm flipV="1">
                <a:off x="3231" y="4266"/>
                <a:ext cx="4083" cy="1588"/>
              </a:xfrm>
              <a:prstGeom prst="straightConnector1">
                <a:avLst/>
              </a:prstGeom>
              <a:noFill/>
              <a:ln w="25400" cap="flat">
                <a:solidFill>
                  <a:schemeClr val="accent1"/>
                </a:solidFill>
                <a:prstDash val="solid"/>
                <a:round/>
                <a:tailEnd type="arrow"/>
              </a:ln>
              <a:effectLst>
                <a:outerShdw blurRad="38100" dist="20000" dir="5400000" rotWithShape="0">
                  <a:srgbClr val="000000">
                    <a:alpha val="38000"/>
                  </a:srgbClr>
                </a:outerShdw>
              </a:effectLst>
            </p:spPr>
            <p:style>
              <a:lnRef idx="0">
                <a:srgbClr val="FFFFFF"/>
              </a:lnRef>
              <a:fillRef idx="0">
                <a:srgbClr val="FFFFFF"/>
              </a:fillRef>
              <a:effectRef idx="0">
                <a:srgbClr val="FFFFFF"/>
              </a:effectRef>
              <a:fontRef idx="none"/>
            </p:style>
          </p:cxnSp>
          <p:sp>
            <p:nvSpPr>
              <p:cNvPr id="22" name="文本框 21"/>
              <p:cNvSpPr txBox="1"/>
              <p:nvPr/>
            </p:nvSpPr>
            <p:spPr>
              <a:xfrm>
                <a:off x="1882" y="5625"/>
                <a:ext cx="1468" cy="723"/>
              </a:xfrm>
              <a:prstGeom prst="rect">
                <a:avLst/>
              </a:prstGeom>
              <a:noFill/>
              <a:ln w="12700" cap="flat">
                <a:solidFill>
                  <a:schemeClr val="accent2">
                    <a:lumMod val="75000"/>
                  </a:schemeClr>
                </a:solidFill>
                <a:miter lim="400000"/>
              </a:ln>
            </p:spPr>
            <p:style>
              <a:lnRef idx="0">
                <a:srgbClr val="FFFFFF"/>
              </a:lnRef>
              <a:fillRef idx="0">
                <a:srgbClr val="FFFFFF"/>
              </a:fillRef>
              <a:effectRef idx="0">
                <a:srgbClr val="FFFFFF"/>
              </a:effectRef>
              <a:fontRef idx="none"/>
            </p:style>
            <p:txBody>
              <a:bodyPr rot="0" vertOverflow="overflow" horzOverflow="overflow" vert="horz" wrap="square" lIns="45719" tIns="45719" rIns="45719" bIns="45719"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kumimoji="0" lang="zh-CN" altLang="en-US" sz="1200" b="0" i="0" u="none" strike="noStrike" cap="none" spc="0" normalizeH="0" baseline="0">
                    <a:ln>
                      <a:noFill/>
                    </a:ln>
                    <a:solidFill>
                      <a:srgbClr val="000000"/>
                    </a:solidFill>
                    <a:effectLst/>
                    <a:uFillTx/>
                    <a:latin typeface="+mn-lt"/>
                    <a:ea typeface="+mn-ea"/>
                    <a:cs typeface="+mn-cs"/>
                    <a:sym typeface="Calibri" panose="020F0502020204030204"/>
                  </a:rPr>
                  <a:t>内部为</a:t>
                </a:r>
                <a:r>
                  <a:rPr kumimoji="0" lang="en-US" altLang="zh-CN" sz="1200" b="0" i="0" u="none" strike="noStrike" cap="none" spc="0" normalizeH="0" baseline="0">
                    <a:ln>
                      <a:noFill/>
                    </a:ln>
                    <a:solidFill>
                      <a:srgbClr val="000000"/>
                    </a:solidFill>
                    <a:effectLst/>
                    <a:uFillTx/>
                    <a:latin typeface="+mn-lt"/>
                    <a:ea typeface="+mn-ea"/>
                    <a:cs typeface="+mn-cs"/>
                    <a:sym typeface="Calibri" panose="020F0502020204030204"/>
                  </a:rPr>
                  <a:t>mcp</a:t>
                </a:r>
                <a:r>
                  <a:rPr kumimoji="0" lang="zh-CN" altLang="en-US" sz="1200" b="0" i="0" u="none" strike="noStrike" cap="none" spc="0" normalizeH="0" baseline="0">
                    <a:ln>
                      <a:noFill/>
                    </a:ln>
                    <a:solidFill>
                      <a:srgbClr val="000000"/>
                    </a:solidFill>
                    <a:effectLst/>
                    <a:uFillTx/>
                    <a:latin typeface="+mn-lt"/>
                    <a:ea typeface="+mn-ea"/>
                    <a:cs typeface="+mn-cs"/>
                    <a:sym typeface="Calibri" panose="020F0502020204030204"/>
                  </a:rPr>
                  <a:t>及探测气体</a:t>
                </a:r>
                <a:endParaRPr kumimoji="0" lang="zh-CN" altLang="en-US" sz="1200" b="0" i="0" u="none" strike="noStrike" cap="none" spc="0" normalizeH="0" baseline="0">
                  <a:ln>
                    <a:noFill/>
                  </a:ln>
                  <a:solidFill>
                    <a:srgbClr val="000000"/>
                  </a:solidFill>
                  <a:effectLst/>
                  <a:uFillTx/>
                  <a:latin typeface="+mn-lt"/>
                  <a:ea typeface="+mn-ea"/>
                  <a:cs typeface="+mn-cs"/>
                  <a:sym typeface="Calibri" panose="020F0502020204030204"/>
                </a:endParaRPr>
              </a:p>
            </p:txBody>
          </p:sp>
          <p:cxnSp>
            <p:nvCxnSpPr>
              <p:cNvPr id="23" name="直接箭头连接符 22"/>
              <p:cNvCxnSpPr/>
              <p:nvPr/>
            </p:nvCxnSpPr>
            <p:spPr>
              <a:xfrm flipH="1" flipV="1">
                <a:off x="7994" y="4039"/>
                <a:ext cx="783" cy="382"/>
              </a:xfrm>
              <a:prstGeom prst="straightConnector1">
                <a:avLst/>
              </a:prstGeom>
              <a:noFill/>
              <a:ln w="25400" cap="flat">
                <a:solidFill>
                  <a:schemeClr val="accent1"/>
                </a:solidFill>
                <a:prstDash val="solid"/>
                <a:round/>
                <a:tailEnd type="arrow"/>
              </a:ln>
              <a:effectLst>
                <a:outerShdw blurRad="38100" dist="20000" dir="5400000" rotWithShape="0">
                  <a:srgbClr val="000000">
                    <a:alpha val="38000"/>
                  </a:srgbClr>
                </a:outerShdw>
              </a:effectLst>
            </p:spPr>
            <p:style>
              <a:lnRef idx="0">
                <a:srgbClr val="FFFFFF"/>
              </a:lnRef>
              <a:fillRef idx="0">
                <a:srgbClr val="FFFFFF"/>
              </a:fillRef>
              <a:effectRef idx="0">
                <a:srgbClr val="FFFFFF"/>
              </a:effectRef>
              <a:fontRef idx="none"/>
            </p:style>
          </p:cxnSp>
        </p:grpSp>
      </p:grpSp>
      <p:pic>
        <p:nvPicPr>
          <p:cNvPr id="20" name="图片 8"/>
          <p:cNvPicPr>
            <a:picLocks noChangeAspect="1"/>
          </p:cNvPicPr>
          <p:nvPr/>
        </p:nvPicPr>
        <p:blipFill>
          <a:blip r:embed="rId3"/>
          <a:stretch>
            <a:fillRect/>
          </a:stretch>
        </p:blipFill>
        <p:spPr>
          <a:xfrm>
            <a:off x="6436995" y="3530600"/>
            <a:ext cx="2636520" cy="2059940"/>
          </a:xfrm>
          <a:prstGeom prst="rect">
            <a:avLst/>
          </a:prstGeom>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
          <p:cNvSpPr txBox="1">
            <a:spLocks noGrp="1"/>
          </p:cNvSpPr>
          <p:nvPr>
            <p:ph type="body" idx="14"/>
          </p:nvPr>
        </p:nvSpPr>
        <p:spPr>
          <a:xfrm>
            <a:off x="202398" y="155193"/>
            <a:ext cx="2973103" cy="553085"/>
          </a:xfrm>
          <a:prstGeom prst="rect">
            <a:avLst/>
          </a:prstGeom>
        </p:spPr>
        <p:txBody>
          <a:bodyPr/>
          <a:lstStyle>
            <a:lvl1pPr marL="0" indent="0" algn="ctr">
              <a:spcBef>
                <a:spcPts val="0"/>
              </a:spcBef>
              <a:buSzTx/>
              <a:buFontTx/>
              <a:buNone/>
              <a:defRPr sz="3000">
                <a:solidFill>
                  <a:srgbClr val="465684"/>
                </a:solidFill>
                <a:latin typeface="Athelas"/>
                <a:ea typeface="Athelas"/>
                <a:cs typeface="Athelas"/>
                <a:sym typeface="Athelas"/>
              </a:defRPr>
            </a:lvl1pPr>
          </a:lstStyle>
          <a:p>
            <a:r>
              <a:rPr lang="zh-CN" altLang="en-US" dirty="0">
                <a:ea typeface="宋体" panose="02010600030101010101" pitchFamily="2" charset="-122"/>
                <a:sym typeface="+mn-ea"/>
              </a:rPr>
              <a:t>探测气体选择</a:t>
            </a:r>
            <a:endParaRPr lang="zh-CN" altLang="en-US" dirty="0">
              <a:ea typeface="宋体" panose="02010600030101010101" pitchFamily="2" charset="-122"/>
              <a:sym typeface="+mn-ea"/>
            </a:endParaRPr>
          </a:p>
        </p:txBody>
      </p:sp>
      <p:sp>
        <p:nvSpPr>
          <p:cNvPr id="2" name="文本框 1"/>
          <p:cNvSpPr txBox="1"/>
          <p:nvPr/>
        </p:nvSpPr>
        <p:spPr>
          <a:xfrm>
            <a:off x="297147" y="5195887"/>
            <a:ext cx="8041640" cy="119761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0" hangingPunct="0">
              <a:lnSpc>
                <a:spcPct val="100000"/>
              </a:lnSpc>
              <a:spcBef>
                <a:spcPts val="0"/>
              </a:spcBef>
              <a:spcAft>
                <a:spcPts val="0"/>
              </a:spcAft>
              <a:buClrTx/>
              <a:buSzTx/>
              <a:buFontTx/>
              <a:buNone/>
            </a:pPr>
            <a:r>
              <a:rPr kumimoji="0" lang="zh-CN" sz="1800" b="0" i="0" u="none" strike="noStrike" cap="none" spc="0" normalizeH="0" baseline="0" dirty="0">
                <a:ln>
                  <a:noFill/>
                </a:ln>
                <a:solidFill>
                  <a:srgbClr val="000000"/>
                </a:solidFill>
                <a:effectLst/>
                <a:uFillTx/>
                <a:latin typeface="+mn-lt"/>
                <a:ea typeface="宋体" panose="02010600030101010101" pitchFamily="2" charset="-122"/>
                <a:cs typeface="+mn-cs"/>
                <a:sym typeface="Calibri" panose="020F0502020204030204"/>
              </a:rPr>
              <a:t>上图</a:t>
            </a:r>
            <a:r>
              <a:rPr kumimoji="0" sz="1800" b="0" i="0" u="none" strike="noStrike" cap="none" spc="0" normalizeH="0" baseline="0" dirty="0" err="1">
                <a:ln>
                  <a:noFill/>
                </a:ln>
                <a:solidFill>
                  <a:srgbClr val="000000"/>
                </a:solidFill>
                <a:effectLst/>
                <a:uFillTx/>
                <a:latin typeface="+mn-lt"/>
                <a:ea typeface="宋体" panose="02010600030101010101" pitchFamily="2" charset="-122"/>
                <a:cs typeface="+mn-cs"/>
                <a:sym typeface="Calibri" panose="020F0502020204030204"/>
              </a:rPr>
              <a:t>给出了出了不同比例的Ne基</a:t>
            </a:r>
            <a:r>
              <a:rPr kumimoji="0" lang="zh-CN" sz="1800" b="0" i="0" u="none" strike="noStrike" cap="none" spc="0" normalizeH="0" baseline="0" dirty="0">
                <a:ln>
                  <a:noFill/>
                </a:ln>
                <a:solidFill>
                  <a:srgbClr val="000000"/>
                </a:solidFill>
                <a:effectLst/>
                <a:uFillTx/>
                <a:latin typeface="+mn-lt"/>
                <a:ea typeface="宋体" panose="02010600030101010101" pitchFamily="2" charset="-122"/>
                <a:cs typeface="+mn-cs"/>
                <a:sym typeface="Calibri" panose="020F0502020204030204"/>
              </a:rPr>
              <a:t>与</a:t>
            </a:r>
            <a:r>
              <a:rPr kumimoji="0" lang="en-US" altLang="zh-CN" sz="1800" b="0" i="0" u="none" strike="noStrike" cap="none" spc="0" normalizeH="0" baseline="0" dirty="0">
                <a:ln>
                  <a:noFill/>
                </a:ln>
                <a:solidFill>
                  <a:srgbClr val="000000"/>
                </a:solidFill>
                <a:effectLst/>
                <a:uFillTx/>
                <a:latin typeface="+mn-lt"/>
                <a:ea typeface="宋体" panose="02010600030101010101" pitchFamily="2" charset="-122"/>
                <a:cs typeface="+mn-cs"/>
                <a:sym typeface="Calibri" panose="020F0502020204030204"/>
              </a:rPr>
              <a:t>DME</a:t>
            </a:r>
            <a:r>
              <a:rPr kumimoji="0" sz="1800" b="0" i="0" u="none" strike="noStrike" cap="none" spc="0" normalizeH="0" baseline="0" dirty="0">
                <a:ln>
                  <a:noFill/>
                </a:ln>
                <a:solidFill>
                  <a:srgbClr val="000000"/>
                </a:solidFill>
                <a:effectLst/>
                <a:uFillTx/>
                <a:latin typeface="+mn-lt"/>
                <a:ea typeface="宋体" panose="02010600030101010101" pitchFamily="2" charset="-122"/>
                <a:cs typeface="+mn-cs"/>
                <a:sym typeface="Calibri" panose="020F0502020204030204"/>
              </a:rPr>
              <a:t>（90:10，70:30，50:50，30:70，10:90）五种混合气体的对应参数的分布图。</a:t>
            </a:r>
            <a:endParaRPr kumimoji="0" sz="1800" b="0" i="0" u="none" strike="noStrike" cap="none" spc="0" normalizeH="0" baseline="0" dirty="0">
              <a:ln>
                <a:noFill/>
              </a:ln>
              <a:solidFill>
                <a:srgbClr val="000000"/>
              </a:solidFill>
              <a:effectLst/>
              <a:uFillTx/>
              <a:latin typeface="+mn-lt"/>
              <a:ea typeface="宋体" panose="02010600030101010101" pitchFamily="2" charset="-122"/>
              <a:cs typeface="+mn-cs"/>
              <a:sym typeface="Calibri" panose="020F0502020204030204"/>
            </a:endParaRPr>
          </a:p>
          <a:p>
            <a:pPr marL="0" marR="0" indent="0" algn="l" defTabSz="914400" rtl="0" fontAlgn="auto" latinLnBrk="0" hangingPunct="0">
              <a:lnSpc>
                <a:spcPct val="100000"/>
              </a:lnSpc>
              <a:spcBef>
                <a:spcPts val="0"/>
              </a:spcBef>
              <a:spcAft>
                <a:spcPts val="0"/>
              </a:spcAft>
              <a:buClrTx/>
              <a:buSzTx/>
              <a:buFontTx/>
              <a:buNone/>
            </a:pPr>
            <a:r>
              <a:rPr kumimoji="0" lang="zh-CN" sz="1800" b="0" i="0" u="none" strike="noStrike" cap="none" spc="0" normalizeH="0" baseline="0" dirty="0">
                <a:ln>
                  <a:noFill/>
                </a:ln>
                <a:solidFill>
                  <a:srgbClr val="000000"/>
                </a:solidFill>
                <a:effectLst/>
                <a:uFillTx/>
                <a:latin typeface="+mn-lt"/>
                <a:ea typeface="宋体" panose="02010600030101010101" pitchFamily="2" charset="-122"/>
                <a:cs typeface="+mn-cs"/>
                <a:sym typeface="Calibri" panose="020F0502020204030204"/>
              </a:rPr>
              <a:t>我们需要的是径迹足够清晰、比较长、比较细。</a:t>
            </a:r>
            <a:endParaRPr kumimoji="0" lang="zh-CN" sz="1800" b="0" i="0" u="none" strike="noStrike" cap="none" spc="0" normalizeH="0" baseline="0" dirty="0">
              <a:ln>
                <a:noFill/>
              </a:ln>
              <a:solidFill>
                <a:srgbClr val="000000"/>
              </a:solidFill>
              <a:effectLst/>
              <a:uFillTx/>
              <a:latin typeface="+mn-lt"/>
              <a:ea typeface="宋体" panose="02010600030101010101" pitchFamily="2" charset="-122"/>
              <a:cs typeface="+mn-cs"/>
              <a:sym typeface="Calibri" panose="020F0502020204030204"/>
            </a:endParaRPr>
          </a:p>
          <a:p>
            <a:pPr marL="0" marR="0" indent="0" algn="l" defTabSz="914400" rtl="0" fontAlgn="auto" latinLnBrk="0" hangingPunct="0">
              <a:lnSpc>
                <a:spcPct val="100000"/>
              </a:lnSpc>
              <a:spcBef>
                <a:spcPts val="0"/>
              </a:spcBef>
              <a:spcAft>
                <a:spcPts val="0"/>
              </a:spcAft>
              <a:buClrTx/>
              <a:buSzTx/>
              <a:buFontTx/>
              <a:buNone/>
            </a:pPr>
            <a:r>
              <a:rPr kumimoji="0" lang="zh-CN" sz="1800" b="0" i="0" u="none" strike="noStrike" cap="none" spc="0" normalizeH="0" baseline="0" dirty="0">
                <a:ln>
                  <a:noFill/>
                </a:ln>
                <a:solidFill>
                  <a:srgbClr val="000000"/>
                </a:solidFill>
                <a:effectLst/>
                <a:uFillTx/>
                <a:latin typeface="+mn-lt"/>
                <a:ea typeface="宋体" panose="02010600030101010101" pitchFamily="2" charset="-122"/>
                <a:cs typeface="+mn-cs"/>
                <a:sym typeface="Calibri" panose="020F0502020204030204"/>
              </a:rPr>
              <a:t>综合考虑我们选用了</a:t>
            </a:r>
            <a:r>
              <a:rPr kumimoji="0" lang="en-US" altLang="zh-CN" sz="1800" b="0" i="0" u="none" strike="noStrike" cap="none" spc="0" normalizeH="0" baseline="0" dirty="0">
                <a:ln>
                  <a:noFill/>
                </a:ln>
                <a:solidFill>
                  <a:srgbClr val="000000"/>
                </a:solidFill>
                <a:effectLst/>
                <a:uFillTx/>
                <a:latin typeface="+mn-lt"/>
                <a:ea typeface="宋体" panose="02010600030101010101" pitchFamily="2" charset="-122"/>
                <a:cs typeface="+mn-cs"/>
                <a:sym typeface="Calibri" panose="020F0502020204030204"/>
              </a:rPr>
              <a:t>Ne</a:t>
            </a:r>
            <a:r>
              <a:rPr kumimoji="0" lang="zh-CN" altLang="en-US" sz="1800" b="0" i="0" u="none" strike="noStrike" cap="none" spc="0" normalizeH="0" baseline="0" dirty="0">
                <a:ln>
                  <a:noFill/>
                </a:ln>
                <a:solidFill>
                  <a:srgbClr val="000000"/>
                </a:solidFill>
                <a:effectLst/>
                <a:uFillTx/>
                <a:latin typeface="+mn-lt"/>
                <a:ea typeface="宋体" panose="02010600030101010101" pitchFamily="2" charset="-122"/>
                <a:cs typeface="+mn-cs"/>
                <a:sym typeface="Calibri" panose="020F0502020204030204"/>
              </a:rPr>
              <a:t>：</a:t>
            </a:r>
            <a:r>
              <a:rPr kumimoji="0" lang="en-US" altLang="zh-CN" sz="1800" b="0" i="0" u="none" strike="noStrike" cap="none" spc="0" normalizeH="0" baseline="0" dirty="0">
                <a:ln>
                  <a:noFill/>
                </a:ln>
                <a:solidFill>
                  <a:srgbClr val="000000"/>
                </a:solidFill>
                <a:effectLst/>
                <a:uFillTx/>
                <a:latin typeface="+mn-lt"/>
                <a:ea typeface="宋体" panose="02010600030101010101" pitchFamily="2" charset="-122"/>
                <a:cs typeface="+mn-cs"/>
                <a:sym typeface="Calibri" panose="020F0502020204030204"/>
              </a:rPr>
              <a:t>DME</a:t>
            </a:r>
            <a:r>
              <a:rPr kumimoji="0" lang="zh-CN" altLang="en-US" sz="1800" b="0" i="0" u="none" strike="noStrike" cap="none" spc="0" normalizeH="0" baseline="0" dirty="0">
                <a:ln>
                  <a:noFill/>
                </a:ln>
                <a:solidFill>
                  <a:srgbClr val="000000"/>
                </a:solidFill>
                <a:effectLst/>
                <a:uFillTx/>
                <a:latin typeface="+mn-lt"/>
                <a:ea typeface="宋体" panose="02010600030101010101" pitchFamily="2" charset="-122"/>
                <a:cs typeface="+mn-cs"/>
                <a:sym typeface="Calibri" panose="020F0502020204030204"/>
              </a:rPr>
              <a:t>（</a:t>
            </a:r>
            <a:r>
              <a:rPr kumimoji="0" lang="en-US" altLang="zh-CN" sz="1800" b="0" i="0" u="none" strike="noStrike" cap="none" spc="0" normalizeH="0" baseline="0" dirty="0">
                <a:ln>
                  <a:noFill/>
                </a:ln>
                <a:solidFill>
                  <a:srgbClr val="000000"/>
                </a:solidFill>
                <a:effectLst/>
                <a:uFillTx/>
                <a:latin typeface="+mn-lt"/>
                <a:ea typeface="宋体" panose="02010600030101010101" pitchFamily="2" charset="-122"/>
                <a:cs typeface="+mn-cs"/>
                <a:sym typeface="Calibri" panose="020F0502020204030204"/>
              </a:rPr>
              <a:t>50</a:t>
            </a:r>
            <a:r>
              <a:rPr kumimoji="0" lang="zh-CN" altLang="en-US" sz="1800" b="0" i="0" u="none" strike="noStrike" cap="none" spc="0" normalizeH="0" baseline="0" dirty="0">
                <a:ln>
                  <a:noFill/>
                </a:ln>
                <a:solidFill>
                  <a:srgbClr val="000000"/>
                </a:solidFill>
                <a:effectLst/>
                <a:uFillTx/>
                <a:latin typeface="+mn-lt"/>
                <a:ea typeface="宋体" panose="02010600030101010101" pitchFamily="2" charset="-122"/>
                <a:cs typeface="+mn-cs"/>
                <a:sym typeface="Calibri" panose="020F0502020204030204"/>
              </a:rPr>
              <a:t>：</a:t>
            </a:r>
            <a:r>
              <a:rPr kumimoji="0" lang="en-US" altLang="zh-CN" sz="1800" b="0" i="0" u="none" strike="noStrike" cap="none" spc="0" normalizeH="0" baseline="0" dirty="0">
                <a:ln>
                  <a:noFill/>
                </a:ln>
                <a:solidFill>
                  <a:srgbClr val="000000"/>
                </a:solidFill>
                <a:effectLst/>
                <a:uFillTx/>
                <a:latin typeface="+mn-lt"/>
                <a:ea typeface="宋体" panose="02010600030101010101" pitchFamily="2" charset="-122"/>
                <a:cs typeface="+mn-cs"/>
                <a:sym typeface="Calibri" panose="020F0502020204030204"/>
              </a:rPr>
              <a:t>50</a:t>
            </a:r>
            <a:r>
              <a:rPr kumimoji="0" lang="zh-CN" altLang="en-US" sz="1800" b="0" i="0" u="none" strike="noStrike" cap="none" spc="0" normalizeH="0" baseline="0" dirty="0">
                <a:ln>
                  <a:noFill/>
                </a:ln>
                <a:solidFill>
                  <a:srgbClr val="000000"/>
                </a:solidFill>
                <a:effectLst/>
                <a:uFillTx/>
                <a:latin typeface="+mn-lt"/>
                <a:ea typeface="宋体" panose="02010600030101010101" pitchFamily="2" charset="-122"/>
                <a:cs typeface="+mn-cs"/>
                <a:sym typeface="Calibri" panose="020F0502020204030204"/>
              </a:rPr>
              <a:t>）作为探测气体。</a:t>
            </a:r>
            <a:endParaRPr kumimoji="0" lang="zh-CN" altLang="en-US" sz="1800" b="0" i="0" u="none" strike="noStrike" cap="none" spc="0" normalizeH="0" baseline="0" dirty="0">
              <a:ln>
                <a:noFill/>
              </a:ln>
              <a:solidFill>
                <a:srgbClr val="000000"/>
              </a:solidFill>
              <a:effectLst/>
              <a:uFillTx/>
              <a:latin typeface="+mn-lt"/>
              <a:ea typeface="宋体" panose="02010600030101010101" pitchFamily="2" charset="-122"/>
              <a:cs typeface="+mn-cs"/>
              <a:sym typeface="Calibri" panose="020F0502020204030204"/>
            </a:endParaRPr>
          </a:p>
        </p:txBody>
      </p:sp>
      <p:sp>
        <p:nvSpPr>
          <p:cNvPr id="6" name="灯片编号占位符 5"/>
          <p:cNvSpPr>
            <a:spLocks noGrp="1"/>
          </p:cNvSpPr>
          <p:nvPr>
            <p:ph type="sldNum" sz="quarter" idx="2"/>
          </p:nvPr>
        </p:nvSpPr>
        <p:spPr/>
        <p:txBody>
          <a:bodyPr/>
          <a:lstStyle/>
          <a:p>
            <a:fld id="{86CB4B4D-7CA3-9044-876B-883B54F8677D}" type="slidenum">
              <a:rPr/>
            </a:fld>
            <a:endParaRPr/>
          </a:p>
        </p:txBody>
      </p:sp>
      <p:pic>
        <p:nvPicPr>
          <p:cNvPr id="26" name="图片 80"/>
          <p:cNvPicPr>
            <a:picLocks noChangeAspect="1" noChangeArrowheads="1"/>
          </p:cNvPicPr>
          <p:nvPr/>
        </p:nvPicPr>
        <p:blipFill>
          <a:blip r:embed="rId1"/>
          <a:stretch>
            <a:fillRect/>
          </a:stretch>
        </p:blipFill>
        <p:spPr>
          <a:xfrm>
            <a:off x="0" y="1517819"/>
            <a:ext cx="4748463" cy="3349792"/>
          </a:xfrm>
          <a:prstGeom prst="rect">
            <a:avLst/>
          </a:prstGeom>
        </p:spPr>
      </p:pic>
      <p:pic>
        <p:nvPicPr>
          <p:cNvPr id="27" name="图片 81"/>
          <p:cNvPicPr>
            <a:picLocks noChangeAspect="1" noChangeArrowheads="1"/>
          </p:cNvPicPr>
          <p:nvPr/>
        </p:nvPicPr>
        <p:blipFill>
          <a:blip r:embed="rId2"/>
          <a:stretch>
            <a:fillRect/>
          </a:stretch>
        </p:blipFill>
        <p:spPr>
          <a:xfrm>
            <a:off x="4368886" y="1632913"/>
            <a:ext cx="4775114" cy="3349792"/>
          </a:xfrm>
          <a:prstGeom prst="rect">
            <a:avLst/>
          </a:prstGeom>
        </p:spPr>
      </p:pic>
      <p:pic>
        <p:nvPicPr>
          <p:cNvPr id="3" name="图片 2"/>
          <p:cNvPicPr>
            <a:picLocks noChangeAspect="1"/>
          </p:cNvPicPr>
          <p:nvPr/>
        </p:nvPicPr>
        <p:blipFill>
          <a:blip r:embed="rId3"/>
          <a:stretch>
            <a:fillRect/>
          </a:stretch>
        </p:blipFill>
        <p:spPr>
          <a:xfrm>
            <a:off x="7955156" y="2128271"/>
            <a:ext cx="1083692" cy="1023487"/>
          </a:xfrm>
          <a:prstGeom prst="rect">
            <a:avLst/>
          </a:prstGeom>
        </p:spPr>
      </p:pic>
      <p:pic>
        <p:nvPicPr>
          <p:cNvPr id="9" name="图片 8"/>
          <p:cNvPicPr>
            <a:picLocks noChangeAspect="1"/>
          </p:cNvPicPr>
          <p:nvPr/>
        </p:nvPicPr>
        <p:blipFill>
          <a:blip r:embed="rId3"/>
          <a:stretch>
            <a:fillRect/>
          </a:stretch>
        </p:blipFill>
        <p:spPr>
          <a:xfrm>
            <a:off x="3175501" y="2128270"/>
            <a:ext cx="1083692" cy="1023487"/>
          </a:xfrm>
          <a:prstGeom prst="rect">
            <a:avLst/>
          </a:prstGeom>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4"/>
          </p:nvPr>
        </p:nvSpPr>
        <p:spPr>
          <a:xfrm>
            <a:off x="202397" y="155193"/>
            <a:ext cx="5670502" cy="1077218"/>
          </a:xfrm>
        </p:spPr>
        <p:txBody>
          <a:bodyPr/>
          <a:lstStyle/>
          <a:p>
            <a:r>
              <a:rPr lang="zh-CN" altLang="en-US" dirty="0"/>
              <a:t>不同厚度不锈钢带的穿过率</a:t>
            </a:r>
            <a:endParaRPr lang="zh-CN" altLang="en-US" dirty="0"/>
          </a:p>
        </p:txBody>
      </p:sp>
      <p:sp>
        <p:nvSpPr>
          <p:cNvPr id="4" name="灯片编号占位符 3"/>
          <p:cNvSpPr>
            <a:spLocks noGrp="1"/>
          </p:cNvSpPr>
          <p:nvPr>
            <p:ph type="sldNum" sz="quarter" idx="2"/>
          </p:nvPr>
        </p:nvSpPr>
        <p:spPr/>
        <p:txBody>
          <a:bodyPr/>
          <a:lstStyle/>
          <a:p>
            <a:fld id="{86CB4B4D-7CA3-9044-876B-883B54F8677D}" type="slidenum">
              <a:rPr lang="en-US" altLang="zh-CN" smtClean="0"/>
            </a:fld>
            <a:endParaRPr lang="en-US" altLang="zh-CN"/>
          </a:p>
        </p:txBody>
      </p:sp>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27044" y="1351873"/>
            <a:ext cx="7489912" cy="4154253"/>
          </a:xfrm>
          <a:prstGeom prst="rect">
            <a:avLst/>
          </a:prstGeom>
        </p:spPr>
      </p:pic>
      <p:sp>
        <p:nvSpPr>
          <p:cNvPr id="2" name="文本框 1"/>
          <p:cNvSpPr txBox="1"/>
          <p:nvPr/>
        </p:nvSpPr>
        <p:spPr>
          <a:xfrm>
            <a:off x="917575" y="5558155"/>
            <a:ext cx="6840855" cy="92075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45719" tIns="45719" rIns="45719" bIns="45719"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lang="zh-CN">
                <a:ea typeface="宋体" panose="02010600030101010101" pitchFamily="2" charset="-122"/>
                <a:sym typeface="Calibri" panose="020F0502020204030204"/>
              </a:rPr>
              <a:t>上图</a:t>
            </a:r>
            <a:r>
              <a:rPr>
                <a:ea typeface="宋体" panose="02010600030101010101" pitchFamily="2" charset="-122"/>
                <a:sym typeface="Calibri" panose="020F0502020204030204"/>
              </a:rPr>
              <a:t>给出了</a:t>
            </a:r>
            <a:r>
              <a:rPr lang="zh-CN">
                <a:ea typeface="宋体" panose="02010600030101010101" pitchFamily="2" charset="-122"/>
                <a:sym typeface="Calibri" panose="020F0502020204030204"/>
              </a:rPr>
              <a:t>不同</a:t>
            </a:r>
            <a:r>
              <a:rPr lang="zh-CN" altLang="en-US">
                <a:sym typeface="Calibri" panose="020F0502020204030204"/>
              </a:rPr>
              <a:t>不锈钢带</a:t>
            </a:r>
            <a:r>
              <a:rPr lang="zh-CN">
                <a:ea typeface="宋体" panose="02010600030101010101" pitchFamily="2" charset="-122"/>
                <a:sym typeface="Calibri" panose="020F0502020204030204"/>
              </a:rPr>
              <a:t>厚度对应的光子透过率</a:t>
            </a:r>
            <a:r>
              <a:rPr>
                <a:ea typeface="宋体" panose="02010600030101010101" pitchFamily="2" charset="-122"/>
                <a:sym typeface="Calibri" panose="020F0502020204030204"/>
              </a:rPr>
              <a:t>。</a:t>
            </a:r>
            <a:endParaRPr>
              <a:ea typeface="宋体" panose="02010600030101010101" pitchFamily="2" charset="-122"/>
              <a:sym typeface="Calibri" panose="020F0502020204030204"/>
            </a:endParaRPr>
          </a:p>
          <a:p>
            <a:pPr marL="0" marR="0" indent="0" algn="l" defTabSz="914400" rtl="0" fontAlgn="auto" latinLnBrk="0" hangingPunct="0">
              <a:lnSpc>
                <a:spcPct val="100000"/>
              </a:lnSpc>
              <a:spcBef>
                <a:spcPts val="0"/>
              </a:spcBef>
              <a:spcAft>
                <a:spcPts val="0"/>
              </a:spcAft>
              <a:buClrTx/>
              <a:buSzTx/>
              <a:buFontTx/>
              <a:buNone/>
            </a:pPr>
            <a:r>
              <a:rPr kumimoji="0" lang="zh-CN" altLang="en-US" sz="1800" b="0" i="0" u="none" strike="noStrike" cap="none" spc="0" normalizeH="0" baseline="0">
                <a:ln>
                  <a:noFill/>
                </a:ln>
                <a:solidFill>
                  <a:srgbClr val="000000"/>
                </a:solidFill>
                <a:effectLst/>
                <a:uFillTx/>
                <a:latin typeface="+mn-lt"/>
                <a:ea typeface="+mn-ea"/>
                <a:cs typeface="+mn-cs"/>
                <a:sym typeface="Calibri" panose="020F0502020204030204"/>
              </a:rPr>
              <a:t>我们考虑采用不锈钢带作为收集</a:t>
            </a:r>
            <a:r>
              <a:rPr kumimoji="0" lang="en-US" altLang="zh-CN" sz="1800" b="0" i="0" u="none" strike="noStrike" cap="none" spc="0" normalizeH="0" baseline="0">
                <a:ln>
                  <a:noFill/>
                </a:ln>
                <a:solidFill>
                  <a:srgbClr val="000000"/>
                </a:solidFill>
                <a:effectLst/>
                <a:uFillTx/>
                <a:latin typeface="+mn-lt"/>
                <a:ea typeface="+mn-ea"/>
                <a:cs typeface="+mn-cs"/>
                <a:sym typeface="Calibri" panose="020F0502020204030204"/>
              </a:rPr>
              <a:t>x</a:t>
            </a:r>
            <a:r>
              <a:rPr kumimoji="0" lang="zh-CN" altLang="en-US" sz="1800" b="0" i="0" u="none" strike="noStrike" cap="none" spc="0" normalizeH="0" baseline="0">
                <a:ln>
                  <a:noFill/>
                </a:ln>
                <a:solidFill>
                  <a:srgbClr val="000000"/>
                </a:solidFill>
                <a:effectLst/>
                <a:uFillTx/>
                <a:latin typeface="+mn-lt"/>
                <a:ea typeface="+mn-ea"/>
                <a:cs typeface="+mn-cs"/>
                <a:sym typeface="Calibri" panose="020F0502020204030204"/>
              </a:rPr>
              <a:t>射线的窗口，但其对低能光子的阻挡过强。</a:t>
            </a:r>
            <a:endParaRPr kumimoji="0" lang="zh-CN" alt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Tree>
  </p:cSld>
  <p:clrMapOvr>
    <a:masterClrMapping/>
  </p:clrMapOvr>
  <p:transition spd="med"/>
</p:sld>
</file>

<file path=ppt/theme/theme1.xml><?xml version="1.0" encoding="utf-8"?>
<a:theme xmlns:a="http://schemas.openxmlformats.org/drawingml/2006/main" name="Office 主题">
  <a:themeElements>
    <a:clrScheme name="Office 主题">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主题">
      <a:majorFont>
        <a:latin typeface="Helvetica"/>
        <a:ea typeface="Helvetica"/>
        <a:cs typeface="Helvetica"/>
      </a:majorFont>
      <a:minorFont>
        <a:latin typeface="Calibri"/>
        <a:ea typeface="Calibri"/>
        <a:cs typeface="Calibri"/>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主题">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主题">
      <a:majorFont>
        <a:latin typeface="Helvetica"/>
        <a:ea typeface="Helvetica"/>
        <a:cs typeface="Helvetica"/>
      </a:majorFont>
      <a:minorFont>
        <a:latin typeface="Calibri"/>
        <a:ea typeface="Calibri"/>
        <a:cs typeface="Calibri"/>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2847</Words>
  <Application>WPS 演示</Application>
  <PresentationFormat/>
  <Paragraphs>320</Paragraphs>
  <Slides>28</Slides>
  <Notes>0</Notes>
  <HiddenSlides>0</HiddenSlides>
  <MMClips>0</MMClips>
  <ScaleCrop>false</ScaleCrop>
  <HeadingPairs>
    <vt:vector size="8" baseType="variant">
      <vt:variant>
        <vt:lpstr>已用的字体</vt:lpstr>
      </vt:variant>
      <vt:variant>
        <vt:i4>13</vt:i4>
      </vt:variant>
      <vt:variant>
        <vt:lpstr>主题</vt:lpstr>
      </vt:variant>
      <vt:variant>
        <vt:i4>1</vt:i4>
      </vt:variant>
      <vt:variant>
        <vt:lpstr>嵌入 OLE 服务器</vt:lpstr>
      </vt:variant>
      <vt:variant>
        <vt:i4>5</vt:i4>
      </vt:variant>
      <vt:variant>
        <vt:lpstr>幻灯片标题</vt:lpstr>
      </vt:variant>
      <vt:variant>
        <vt:i4>28</vt:i4>
      </vt:variant>
    </vt:vector>
  </HeadingPairs>
  <TitlesOfParts>
    <vt:vector size="47" baseType="lpstr">
      <vt:lpstr>Arial</vt:lpstr>
      <vt:lpstr>宋体</vt:lpstr>
      <vt:lpstr>Wingdings</vt:lpstr>
      <vt:lpstr>Calibri</vt:lpstr>
      <vt:lpstr>Arial</vt:lpstr>
      <vt:lpstr>Century</vt:lpstr>
      <vt:lpstr>Iowan Old Style</vt:lpstr>
      <vt:lpstr>Athelas</vt:lpstr>
      <vt:lpstr>Tahoma</vt:lpstr>
      <vt:lpstr>微软雅黑</vt:lpstr>
      <vt:lpstr>Arial Unicode MS</vt:lpstr>
      <vt:lpstr>等线</vt:lpstr>
      <vt:lpstr>Segoe Print</vt:lpstr>
      <vt:lpstr>Office 主题</vt:lpstr>
      <vt:lpstr>Equation.KSEE3</vt:lpstr>
      <vt:lpstr>Equation.KSEE3</vt:lpstr>
      <vt:lpstr>Equation.KSEE3</vt:lpstr>
      <vt:lpstr>Equation.KSEE3</vt:lpstr>
      <vt:lpstr>Equation.KSEE3</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stug</cp:lastModifiedBy>
  <cp:revision>1129</cp:revision>
  <dcterms:created xsi:type="dcterms:W3CDTF">2018-11-14T11:41:00Z</dcterms:created>
  <dcterms:modified xsi:type="dcterms:W3CDTF">2020-01-15T15:55:45Z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2052-10.1.0.7520</vt:lpwstr>
  </property>
</Properties>
</file>