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5" r:id="rId14"/>
    <p:sldId id="269" r:id="rId15"/>
    <p:sldId id="270" r:id="rId16"/>
    <p:sldId id="271" r:id="rId17"/>
    <p:sldId id="27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82" d="100"/>
          <a:sy n="82" d="100"/>
        </p:scale>
        <p:origin x="720"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959D6-BDBD-46D5-A29F-0200BD80129C}" type="datetimeFigureOut">
              <a:rPr lang="zh-CN" altLang="en-US" smtClean="0"/>
              <a:t>2020/1/5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DE720-B35B-4D38-887A-B8314FE833D7}" type="slidenum">
              <a:rPr lang="zh-CN" altLang="en-US" smtClean="0"/>
              <a:t>‹#›</a:t>
            </a:fld>
            <a:endParaRPr lang="zh-CN" altLang="en-US"/>
          </a:p>
        </p:txBody>
      </p:sp>
    </p:spTree>
    <p:extLst>
      <p:ext uri="{BB962C8B-B14F-4D97-AF65-F5344CB8AC3E}">
        <p14:creationId xmlns:p14="http://schemas.microsoft.com/office/powerpoint/2010/main" val="3183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dirty="0"/>
          </a:p>
        </p:txBody>
      </p:sp>
      <p:sp>
        <p:nvSpPr>
          <p:cNvPr id="4" name="日期占位符 3"/>
          <p:cNvSpPr>
            <a:spLocks noGrp="1"/>
          </p:cNvSpPr>
          <p:nvPr>
            <p:ph type="dt" sz="half" idx="10"/>
          </p:nvPr>
        </p:nvSpPr>
        <p:spPr/>
        <p:txBody>
          <a:bodyPr/>
          <a:lstStyle/>
          <a:p>
            <a:fld id="{9A1F55E0-4AE4-41CF-A1C8-A7D4828315AA}" type="datetime1">
              <a:rPr lang="zh-CN" altLang="en-US" smtClean="0"/>
              <a:t>2020/1/5</a:t>
            </a:fld>
            <a:endParaRPr lang="zh-CN" altLang="en-US"/>
          </a:p>
        </p:txBody>
      </p:sp>
      <p:sp>
        <p:nvSpPr>
          <p:cNvPr id="5" name="页脚占位符 4"/>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6" name="灯片编号占位符 5"/>
          <p:cNvSpPr>
            <a:spLocks noGrp="1"/>
          </p:cNvSpPr>
          <p:nvPr>
            <p:ph type="sldNum" sz="quarter" idx="12"/>
          </p:nvPr>
        </p:nvSpPr>
        <p:spPr/>
        <p:txBody>
          <a:bodyPr/>
          <a:lstStyle/>
          <a:p>
            <a:fld id="{1CDC30CB-AABA-4BDF-9D19-F4C56201378F}" type="slidenum">
              <a:rPr lang="zh-CN" altLang="en-US" smtClean="0"/>
              <a:t>‹#›</a:t>
            </a:fld>
            <a:endParaRPr lang="zh-CN" altLang="en-US"/>
          </a:p>
        </p:txBody>
      </p:sp>
      <p:grpSp>
        <p:nvGrpSpPr>
          <p:cNvPr id="7" name="组合 6"/>
          <p:cNvGrpSpPr/>
          <p:nvPr/>
        </p:nvGrpSpPr>
        <p:grpSpPr>
          <a:xfrm>
            <a:off x="11260" y="22225"/>
            <a:ext cx="12196615" cy="6864350"/>
            <a:chOff x="1301" y="12621"/>
            <a:chExt cx="9144000" cy="6864145"/>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1" y="12621"/>
              <a:ext cx="9143873" cy="1014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3" descr="C:\Users\BeiBei\Desktop\图片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 y="6381328"/>
              <a:ext cx="9144000" cy="495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0" name="文本框 9"/>
          <p:cNvSpPr txBox="1"/>
          <p:nvPr/>
        </p:nvSpPr>
        <p:spPr>
          <a:xfrm>
            <a:off x="3171190" y="344805"/>
            <a:ext cx="5538470" cy="368300"/>
          </a:xfrm>
          <a:prstGeom prst="rect">
            <a:avLst/>
          </a:prstGeom>
          <a:noFill/>
        </p:spPr>
        <p:txBody>
          <a:bodyPr wrap="square" rtlCol="0">
            <a:spAutoFit/>
          </a:bodyPr>
          <a:lstStyle/>
          <a:p>
            <a:endParaRPr lang="zh-CN" altLang="en-US"/>
          </a:p>
        </p:txBody>
      </p:sp>
    </p:spTree>
    <p:extLst>
      <p:ext uri="{BB962C8B-B14F-4D97-AF65-F5344CB8AC3E}">
        <p14:creationId xmlns:p14="http://schemas.microsoft.com/office/powerpoint/2010/main" val="7996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日期占位符 3"/>
          <p:cNvSpPr>
            <a:spLocks noGrp="1"/>
          </p:cNvSpPr>
          <p:nvPr>
            <p:ph type="dt" sz="half" idx="10"/>
          </p:nvPr>
        </p:nvSpPr>
        <p:spPr/>
        <p:txBody>
          <a:bodyPr/>
          <a:lstStyle/>
          <a:p>
            <a:fld id="{667DC7A8-87AB-4F64-A84B-4E7CB767068B}" type="datetime1">
              <a:rPr lang="zh-CN" altLang="en-US" smtClean="0"/>
              <a:t>2020/1/5</a:t>
            </a:fld>
            <a:endParaRPr lang="zh-CN" altLang="en-US"/>
          </a:p>
        </p:txBody>
      </p:sp>
      <p:sp>
        <p:nvSpPr>
          <p:cNvPr id="5" name="页脚占位符 4"/>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6" name="灯片编号占位符 5"/>
          <p:cNvSpPr>
            <a:spLocks noGrp="1"/>
          </p:cNvSpPr>
          <p:nvPr>
            <p:ph type="sldNum" sz="quarter" idx="12"/>
          </p:nvPr>
        </p:nvSpPr>
        <p:spPr/>
        <p:txBody>
          <a:bodyPr/>
          <a:lstStyle/>
          <a:p>
            <a:fld id="{1CDC30CB-AABA-4BDF-9D19-F4C56201378F}" type="slidenum">
              <a:rPr lang="zh-CN" altLang="en-US" smtClean="0"/>
              <a:t>‹#›</a:t>
            </a:fld>
            <a:endParaRPr lang="zh-CN" altLang="en-US"/>
          </a:p>
        </p:txBody>
      </p:sp>
    </p:spTree>
    <p:extLst>
      <p:ext uri="{BB962C8B-B14F-4D97-AF65-F5344CB8AC3E}">
        <p14:creationId xmlns:p14="http://schemas.microsoft.com/office/powerpoint/2010/main" val="350722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E5571B5-D16E-419E-8FCF-264DF0C5CE20}" type="datetime1">
              <a:rPr lang="zh-CN" altLang="en-US" smtClean="0"/>
              <a:t>2020/1/5</a:t>
            </a:fld>
            <a:endParaRPr lang="zh-CN" altLang="en-US"/>
          </a:p>
        </p:txBody>
      </p:sp>
      <p:sp>
        <p:nvSpPr>
          <p:cNvPr id="4" name="页脚占位符 3"/>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5" name="灯片编号占位符 4"/>
          <p:cNvSpPr>
            <a:spLocks noGrp="1"/>
          </p:cNvSpPr>
          <p:nvPr>
            <p:ph type="sldNum" sz="quarter" idx="12"/>
          </p:nvPr>
        </p:nvSpPr>
        <p:spPr/>
        <p:txBody>
          <a:bodyPr/>
          <a:lstStyle/>
          <a:p>
            <a:fld id="{1CDC30CB-AABA-4BDF-9D19-F4C56201378F}"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Tree>
    <p:extLst>
      <p:ext uri="{BB962C8B-B14F-4D97-AF65-F5344CB8AC3E}">
        <p14:creationId xmlns:p14="http://schemas.microsoft.com/office/powerpoint/2010/main" val="137520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942975"/>
            <a:ext cx="10515600" cy="828675"/>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日期占位符 3"/>
          <p:cNvSpPr>
            <a:spLocks noGrp="1"/>
          </p:cNvSpPr>
          <p:nvPr>
            <p:ph type="dt" sz="half" idx="10"/>
          </p:nvPr>
        </p:nvSpPr>
        <p:spPr>
          <a:xfrm>
            <a:off x="10160" y="6458585"/>
            <a:ext cx="2743200" cy="365125"/>
          </a:xfrm>
        </p:spPr>
        <p:txBody>
          <a:bodyPr/>
          <a:lstStyle/>
          <a:p>
            <a:fld id="{5FBBB825-7557-4247-8FF1-EB43C37DA23C}" type="datetime1">
              <a:rPr lang="zh-CN" altLang="en-US" smtClean="0"/>
              <a:t>2020/1/5</a:t>
            </a:fld>
            <a:endParaRPr lang="zh-CN" altLang="en-US"/>
          </a:p>
        </p:txBody>
      </p:sp>
      <p:sp>
        <p:nvSpPr>
          <p:cNvPr id="5" name="页脚占位符 4"/>
          <p:cNvSpPr>
            <a:spLocks noGrp="1"/>
          </p:cNvSpPr>
          <p:nvPr>
            <p:ph type="ftr" sz="quarter" idx="11"/>
          </p:nvPr>
        </p:nvSpPr>
        <p:spPr>
          <a:xfrm>
            <a:off x="4038600" y="6458585"/>
            <a:ext cx="4114800" cy="365125"/>
          </a:xfrm>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6" name="灯片编号占位符 5"/>
          <p:cNvSpPr>
            <a:spLocks noGrp="1"/>
          </p:cNvSpPr>
          <p:nvPr>
            <p:ph type="sldNum" sz="quarter" idx="12"/>
          </p:nvPr>
        </p:nvSpPr>
        <p:spPr>
          <a:xfrm>
            <a:off x="9364345" y="6458585"/>
            <a:ext cx="2743200" cy="365125"/>
          </a:xfrm>
        </p:spPr>
        <p:txBody>
          <a:bodyPr/>
          <a:lstStyle/>
          <a:p>
            <a:fld id="{1CDC30CB-AABA-4BDF-9D19-F4C56201378F}" type="slidenum">
              <a:rPr lang="zh-CN" altLang="en-US" smtClean="0"/>
              <a:t>‹#›</a:t>
            </a:fld>
            <a:endParaRPr lang="zh-CN" altLang="en-US"/>
          </a:p>
        </p:txBody>
      </p:sp>
    </p:spTree>
    <p:extLst>
      <p:ext uri="{BB962C8B-B14F-4D97-AF65-F5344CB8AC3E}">
        <p14:creationId xmlns:p14="http://schemas.microsoft.com/office/powerpoint/2010/main" val="113470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E238FCA-AB2E-41F6-98EB-E805E7A4C5AE}" type="datetime1">
              <a:rPr lang="zh-CN" altLang="en-US" smtClean="0"/>
              <a:t>2020/1/5</a:t>
            </a:fld>
            <a:endParaRPr lang="zh-CN" altLang="en-US"/>
          </a:p>
        </p:txBody>
      </p:sp>
      <p:sp>
        <p:nvSpPr>
          <p:cNvPr id="5" name="页脚占位符 4"/>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6" name="灯片编号占位符 5"/>
          <p:cNvSpPr>
            <a:spLocks noGrp="1"/>
          </p:cNvSpPr>
          <p:nvPr>
            <p:ph type="sldNum" sz="quarter" idx="12"/>
          </p:nvPr>
        </p:nvSpPr>
        <p:spPr/>
        <p:txBody>
          <a:bodyPr/>
          <a:lstStyle/>
          <a:p>
            <a:fld id="{1CDC30CB-AABA-4BDF-9D19-F4C56201378F}" type="slidenum">
              <a:rPr lang="zh-CN" altLang="en-US" smtClean="0"/>
              <a:t>‹#›</a:t>
            </a:fld>
            <a:endParaRPr lang="zh-CN" altLang="en-US"/>
          </a:p>
        </p:txBody>
      </p:sp>
    </p:spTree>
    <p:extLst>
      <p:ext uri="{BB962C8B-B14F-4D97-AF65-F5344CB8AC3E}">
        <p14:creationId xmlns:p14="http://schemas.microsoft.com/office/powerpoint/2010/main" val="191250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5" name="日期占位符 4"/>
          <p:cNvSpPr>
            <a:spLocks noGrp="1"/>
          </p:cNvSpPr>
          <p:nvPr>
            <p:ph type="dt" sz="half" idx="10"/>
          </p:nvPr>
        </p:nvSpPr>
        <p:spPr/>
        <p:txBody>
          <a:bodyPr/>
          <a:lstStyle/>
          <a:p>
            <a:fld id="{B00B1729-3FFA-456F-B220-7FFBB107CC54}" type="datetime1">
              <a:rPr lang="zh-CN" altLang="en-US" smtClean="0"/>
              <a:t>2020/1/5</a:t>
            </a:fld>
            <a:endParaRPr lang="zh-CN" altLang="en-US"/>
          </a:p>
        </p:txBody>
      </p:sp>
      <p:sp>
        <p:nvSpPr>
          <p:cNvPr id="6" name="页脚占位符 5"/>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7" name="灯片编号占位符 6"/>
          <p:cNvSpPr>
            <a:spLocks noGrp="1"/>
          </p:cNvSpPr>
          <p:nvPr>
            <p:ph type="sldNum" sz="quarter" idx="12"/>
          </p:nvPr>
        </p:nvSpPr>
        <p:spPr/>
        <p:txBody>
          <a:bodyPr/>
          <a:lstStyle/>
          <a:p>
            <a:fld id="{1CDC30CB-AABA-4BDF-9D19-F4C56201378F}" type="slidenum">
              <a:rPr lang="zh-CN" altLang="en-US" smtClean="0"/>
              <a:t>‹#›</a:t>
            </a:fld>
            <a:endParaRPr lang="zh-CN" altLang="en-US"/>
          </a:p>
        </p:txBody>
      </p:sp>
    </p:spTree>
    <p:extLst>
      <p:ext uri="{BB962C8B-B14F-4D97-AF65-F5344CB8AC3E}">
        <p14:creationId xmlns:p14="http://schemas.microsoft.com/office/powerpoint/2010/main" val="131229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7" name="日期占位符 6"/>
          <p:cNvSpPr>
            <a:spLocks noGrp="1"/>
          </p:cNvSpPr>
          <p:nvPr>
            <p:ph type="dt" sz="half" idx="10"/>
          </p:nvPr>
        </p:nvSpPr>
        <p:spPr/>
        <p:txBody>
          <a:bodyPr/>
          <a:lstStyle/>
          <a:p>
            <a:fld id="{72DC01B8-8018-43F4-A048-C3F56015D618}" type="datetime1">
              <a:rPr lang="zh-CN" altLang="en-US" smtClean="0"/>
              <a:t>2020/1/5</a:t>
            </a:fld>
            <a:endParaRPr lang="zh-CN" altLang="en-US"/>
          </a:p>
        </p:txBody>
      </p:sp>
      <p:sp>
        <p:nvSpPr>
          <p:cNvPr id="8" name="页脚占位符 7"/>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9" name="灯片编号占位符 8"/>
          <p:cNvSpPr>
            <a:spLocks noGrp="1"/>
          </p:cNvSpPr>
          <p:nvPr>
            <p:ph type="sldNum" sz="quarter" idx="12"/>
          </p:nvPr>
        </p:nvSpPr>
        <p:spPr/>
        <p:txBody>
          <a:bodyPr/>
          <a:lstStyle/>
          <a:p>
            <a:fld id="{1CDC30CB-AABA-4BDF-9D19-F4C56201378F}" type="slidenum">
              <a:rPr lang="zh-CN" altLang="en-US" smtClean="0"/>
              <a:t>‹#›</a:t>
            </a:fld>
            <a:endParaRPr lang="zh-CN" altLang="en-US"/>
          </a:p>
        </p:txBody>
      </p:sp>
    </p:spTree>
    <p:extLst>
      <p:ext uri="{BB962C8B-B14F-4D97-AF65-F5344CB8AC3E}">
        <p14:creationId xmlns:p14="http://schemas.microsoft.com/office/powerpoint/2010/main" val="263743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lstStyle/>
          <a:p>
            <a:fld id="{EAB6CB29-9D0B-43C5-AE87-A4FEC7B712E9}" type="datetime1">
              <a:rPr lang="zh-CN" altLang="en-US" smtClean="0"/>
              <a:t>2020/1/5</a:t>
            </a:fld>
            <a:endParaRPr lang="zh-CN" altLang="en-US"/>
          </a:p>
        </p:txBody>
      </p:sp>
      <p:sp>
        <p:nvSpPr>
          <p:cNvPr id="4" name="页脚占位符 3"/>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5" name="灯片编号占位符 4"/>
          <p:cNvSpPr>
            <a:spLocks noGrp="1"/>
          </p:cNvSpPr>
          <p:nvPr>
            <p:ph type="sldNum" sz="quarter" idx="12"/>
          </p:nvPr>
        </p:nvSpPr>
        <p:spPr/>
        <p:txBody>
          <a:bodyPr/>
          <a:lstStyle/>
          <a:p>
            <a:fld id="{1CDC30CB-AABA-4BDF-9D19-F4C56201378F}" type="slidenum">
              <a:rPr lang="zh-CN" altLang="en-US" smtClean="0"/>
              <a:t>‹#›</a:t>
            </a:fld>
            <a:endParaRPr lang="zh-CN" altLang="en-US"/>
          </a:p>
        </p:txBody>
      </p:sp>
    </p:spTree>
    <p:extLst>
      <p:ext uri="{BB962C8B-B14F-4D97-AF65-F5344CB8AC3E}">
        <p14:creationId xmlns:p14="http://schemas.microsoft.com/office/powerpoint/2010/main" val="148474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E2A281-DDD7-457C-9902-C8EFA74C0E41}" type="datetime1">
              <a:rPr lang="zh-CN" altLang="en-US" smtClean="0"/>
              <a:t>2020/1/5</a:t>
            </a:fld>
            <a:endParaRPr lang="zh-CN" altLang="en-US"/>
          </a:p>
        </p:txBody>
      </p:sp>
      <p:sp>
        <p:nvSpPr>
          <p:cNvPr id="3" name="页脚占位符 2"/>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4" name="灯片编号占位符 3"/>
          <p:cNvSpPr>
            <a:spLocks noGrp="1"/>
          </p:cNvSpPr>
          <p:nvPr>
            <p:ph type="sldNum" sz="quarter" idx="12"/>
          </p:nvPr>
        </p:nvSpPr>
        <p:spPr/>
        <p:txBody>
          <a:bodyPr/>
          <a:lstStyle/>
          <a:p>
            <a:fld id="{1CDC30CB-AABA-4BDF-9D19-F4C56201378F}" type="slidenum">
              <a:rPr lang="zh-CN" altLang="en-US" smtClean="0"/>
              <a:t>‹#›</a:t>
            </a:fld>
            <a:endParaRPr lang="zh-CN" altLang="en-US"/>
          </a:p>
        </p:txBody>
      </p:sp>
    </p:spTree>
    <p:extLst>
      <p:ext uri="{BB962C8B-B14F-4D97-AF65-F5344CB8AC3E}">
        <p14:creationId xmlns:p14="http://schemas.microsoft.com/office/powerpoint/2010/main" val="398106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D7AE71-CBC6-4883-A5A6-50A0B7E5AC71}"/>
              </a:ext>
            </a:extLst>
          </p:cNvPr>
          <p:cNvSpPr>
            <a:spLocks noGrp="1"/>
          </p:cNvSpPr>
          <p:nvPr>
            <p:ph type="title"/>
          </p:nvPr>
        </p:nvSpPr>
        <p:spPr>
          <a:xfrm>
            <a:off x="562993" y="578190"/>
            <a:ext cx="10515600" cy="1325563"/>
          </a:xfrm>
        </p:spPr>
        <p:txBody>
          <a:bodyPr>
            <a:normAutofit/>
          </a:bodyPr>
          <a:lstStyle>
            <a:lvl1pPr>
              <a:defRPr sz="3200"/>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D3F9B092-3419-47A6-8759-61ADA0D3CDFB}"/>
              </a:ext>
            </a:extLst>
          </p:cNvPr>
          <p:cNvSpPr>
            <a:spLocks noGrp="1"/>
          </p:cNvSpPr>
          <p:nvPr>
            <p:ph type="dt" sz="half" idx="10"/>
          </p:nvPr>
        </p:nvSpPr>
        <p:spPr/>
        <p:txBody>
          <a:bodyPr/>
          <a:lstStyle/>
          <a:p>
            <a:fld id="{0F87749D-32C9-4F8B-AC07-EFCE8797111D}" type="datetime1">
              <a:rPr lang="zh-CN" altLang="en-US" smtClean="0"/>
              <a:t>2020/1/5</a:t>
            </a:fld>
            <a:endParaRPr lang="zh-CN" altLang="en-US"/>
          </a:p>
        </p:txBody>
      </p:sp>
      <p:sp>
        <p:nvSpPr>
          <p:cNvPr id="4" name="页脚占位符 3">
            <a:extLst>
              <a:ext uri="{FF2B5EF4-FFF2-40B4-BE49-F238E27FC236}">
                <a16:creationId xmlns:a16="http://schemas.microsoft.com/office/drawing/2014/main" id="{8AD673EC-FF8F-459E-B8C9-A430FDA95FCC}"/>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5" name="灯片编号占位符 4">
            <a:extLst>
              <a:ext uri="{FF2B5EF4-FFF2-40B4-BE49-F238E27FC236}">
                <a16:creationId xmlns:a16="http://schemas.microsoft.com/office/drawing/2014/main" id="{EF31444F-C1B2-43AF-AFB1-30B4B5E97221}"/>
              </a:ext>
            </a:extLst>
          </p:cNvPr>
          <p:cNvSpPr>
            <a:spLocks noGrp="1"/>
          </p:cNvSpPr>
          <p:nvPr>
            <p:ph type="sldNum" sz="quarter" idx="12"/>
          </p:nvPr>
        </p:nvSpPr>
        <p:spPr/>
        <p:txBody>
          <a:bodyPr/>
          <a:lstStyle/>
          <a:p>
            <a:fld id="{1CDC30CB-AABA-4BDF-9D19-F4C56201378F}" type="slidenum">
              <a:rPr lang="zh-CN" altLang="en-US" smtClean="0"/>
              <a:t>‹#›</a:t>
            </a:fld>
            <a:endParaRPr lang="zh-CN" altLang="en-US"/>
          </a:p>
        </p:txBody>
      </p:sp>
    </p:spTree>
    <p:extLst>
      <p:ext uri="{BB962C8B-B14F-4D97-AF65-F5344CB8AC3E}">
        <p14:creationId xmlns:p14="http://schemas.microsoft.com/office/powerpoint/2010/main" val="173810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EF00327-D869-490B-AD25-4F188FD98538}" type="datetime1">
              <a:rPr lang="zh-CN" altLang="en-US" smtClean="0"/>
              <a:t>2020/1/5</a:t>
            </a:fld>
            <a:endParaRPr lang="zh-CN" altLang="en-US"/>
          </a:p>
        </p:txBody>
      </p:sp>
      <p:sp>
        <p:nvSpPr>
          <p:cNvPr id="6" name="页脚占位符 5"/>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7" name="灯片编号占位符 6"/>
          <p:cNvSpPr>
            <a:spLocks noGrp="1"/>
          </p:cNvSpPr>
          <p:nvPr>
            <p:ph type="sldNum" sz="quarter" idx="12"/>
          </p:nvPr>
        </p:nvSpPr>
        <p:spPr/>
        <p:txBody>
          <a:bodyPr/>
          <a:lstStyle/>
          <a:p>
            <a:fld id="{1CDC30CB-AABA-4BDF-9D19-F4C56201378F}" type="slidenum">
              <a:rPr lang="zh-CN" altLang="en-US" smtClean="0"/>
              <a:t>‹#›</a:t>
            </a:fld>
            <a:endParaRPr lang="zh-CN" altLang="en-US"/>
          </a:p>
        </p:txBody>
      </p:sp>
      <p:cxnSp>
        <p:nvCxnSpPr>
          <p:cNvPr id="8" name="直接连接符 7" hidden="1"/>
          <p:cNvCxnSpPr/>
          <p:nvPr/>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3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0" y="-47625"/>
            <a:ext cx="12189460" cy="6873875"/>
            <a:chOff x="0" y="3096"/>
            <a:chExt cx="9145301" cy="6873670"/>
          </a:xfrm>
        </p:grpSpPr>
        <p:pic>
          <p:nvPicPr>
            <p:cNvPr id="9" name="图片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3096"/>
              <a:ext cx="9144000" cy="93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3" descr="C:\Users\BeiBei\Desktop\图片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01" y="6381328"/>
              <a:ext cx="9144000" cy="495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4" name="日期占位符 3"/>
          <p:cNvSpPr>
            <a:spLocks noGrp="1"/>
          </p:cNvSpPr>
          <p:nvPr>
            <p:ph type="dt" sz="half" idx="2"/>
          </p:nvPr>
        </p:nvSpPr>
        <p:spPr>
          <a:xfrm>
            <a:off x="1905" y="639572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40EEA35-4655-455A-950B-09889EF4F9A8}" type="datetime1">
              <a:rPr lang="zh-CN" altLang="en-US" smtClean="0"/>
              <a:t>2020/1/5</a:t>
            </a:fld>
            <a:endParaRPr lang="zh-CN" altLang="en-US"/>
          </a:p>
        </p:txBody>
      </p:sp>
      <p:sp>
        <p:nvSpPr>
          <p:cNvPr id="5" name="页脚占位符 4"/>
          <p:cNvSpPr>
            <a:spLocks noGrp="1"/>
          </p:cNvSpPr>
          <p:nvPr>
            <p:ph type="ftr" sz="quarter" idx="3"/>
          </p:nvPr>
        </p:nvSpPr>
        <p:spPr>
          <a:xfrm>
            <a:off x="4038600" y="6396355"/>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6" name="灯片编号占位符 5"/>
          <p:cNvSpPr>
            <a:spLocks noGrp="1"/>
          </p:cNvSpPr>
          <p:nvPr>
            <p:ph type="sldNum" sz="quarter" idx="4"/>
          </p:nvPr>
        </p:nvSpPr>
        <p:spPr>
          <a:xfrm>
            <a:off x="9387205" y="639572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1CDC30CB-AABA-4BDF-9D19-F4C56201378F}" type="slidenum">
              <a:rPr lang="zh-CN" altLang="en-US" smtClean="0"/>
              <a:t>‹#›</a:t>
            </a:fld>
            <a:endParaRPr lang="zh-CN" altLang="en-US"/>
          </a:p>
        </p:txBody>
      </p:sp>
    </p:spTree>
    <p:extLst>
      <p:ext uri="{BB962C8B-B14F-4D97-AF65-F5344CB8AC3E}">
        <p14:creationId xmlns:p14="http://schemas.microsoft.com/office/powerpoint/2010/main" val="2408417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1" r:id="rId8"/>
    <p:sldLayoutId id="2147483668" r:id="rId9"/>
    <p:sldLayoutId id="2147483669" r:id="rId10"/>
    <p:sldLayoutId id="2147483670" r:id="rId11"/>
  </p:sldLayoutIdLst>
  <p:hf hd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33CA95-415C-43F9-A2CB-9A6D5268BAE4}"/>
              </a:ext>
            </a:extLst>
          </p:cNvPr>
          <p:cNvSpPr>
            <a:spLocks noGrp="1"/>
          </p:cNvSpPr>
          <p:nvPr>
            <p:ph type="ctrTitle"/>
          </p:nvPr>
        </p:nvSpPr>
        <p:spPr/>
        <p:txBody>
          <a:bodyPr/>
          <a:lstStyle/>
          <a:p>
            <a:r>
              <a:rPr lang="zh-CN" altLang="en-US" dirty="0"/>
              <a:t>基于机器学习的</a:t>
            </a:r>
            <a:br>
              <a:rPr lang="en-US" altLang="zh-CN" dirty="0"/>
            </a:br>
            <a:r>
              <a:rPr lang="zh-CN" altLang="en-US" dirty="0"/>
              <a:t>径迹重建算法</a:t>
            </a:r>
          </a:p>
        </p:txBody>
      </p:sp>
      <p:sp>
        <p:nvSpPr>
          <p:cNvPr id="3" name="副标题 2">
            <a:extLst>
              <a:ext uri="{FF2B5EF4-FFF2-40B4-BE49-F238E27FC236}">
                <a16:creationId xmlns:a16="http://schemas.microsoft.com/office/drawing/2014/main" id="{A7E309E0-7A17-460D-BECD-6DED8DAC041D}"/>
              </a:ext>
            </a:extLst>
          </p:cNvPr>
          <p:cNvSpPr>
            <a:spLocks noGrp="1"/>
          </p:cNvSpPr>
          <p:nvPr>
            <p:ph type="subTitle" idx="1"/>
          </p:nvPr>
        </p:nvSpPr>
        <p:spPr>
          <a:xfrm>
            <a:off x="1524000" y="4124643"/>
            <a:ext cx="9144000" cy="1655762"/>
          </a:xfrm>
        </p:spPr>
        <p:txBody>
          <a:bodyPr>
            <a:normAutofit/>
          </a:bodyPr>
          <a:lstStyle/>
          <a:p>
            <a:r>
              <a:rPr lang="zh-CN" altLang="en-US" sz="2400" dirty="0"/>
              <a:t>广西大学</a:t>
            </a:r>
            <a:endParaRPr lang="en-US" altLang="zh-CN" sz="2400" dirty="0"/>
          </a:p>
          <a:p>
            <a:r>
              <a:rPr lang="zh-CN" altLang="en-US" sz="2400" dirty="0"/>
              <a:t>中国科学院大学</a:t>
            </a:r>
          </a:p>
        </p:txBody>
      </p:sp>
      <p:sp>
        <p:nvSpPr>
          <p:cNvPr id="4" name="日期占位符 3">
            <a:extLst>
              <a:ext uri="{FF2B5EF4-FFF2-40B4-BE49-F238E27FC236}">
                <a16:creationId xmlns:a16="http://schemas.microsoft.com/office/drawing/2014/main" id="{CFBD2563-CF4F-4E7B-B22F-CE5855A3AF4E}"/>
              </a:ext>
            </a:extLst>
          </p:cNvPr>
          <p:cNvSpPr>
            <a:spLocks noGrp="1"/>
          </p:cNvSpPr>
          <p:nvPr>
            <p:ph type="dt" sz="half" idx="10"/>
          </p:nvPr>
        </p:nvSpPr>
        <p:spPr/>
        <p:txBody>
          <a:bodyPr/>
          <a:lstStyle/>
          <a:p>
            <a:fld id="{9110FFDB-AB7D-4478-9E3E-B2C050B27D7C}" type="datetime1">
              <a:rPr lang="zh-CN" altLang="en-US" smtClean="0"/>
              <a:t>2020/1/5</a:t>
            </a:fld>
            <a:endParaRPr lang="zh-CN" altLang="en-US"/>
          </a:p>
        </p:txBody>
      </p:sp>
      <p:sp>
        <p:nvSpPr>
          <p:cNvPr id="5" name="页脚占位符 4">
            <a:extLst>
              <a:ext uri="{FF2B5EF4-FFF2-40B4-BE49-F238E27FC236}">
                <a16:creationId xmlns:a16="http://schemas.microsoft.com/office/drawing/2014/main" id="{F3163475-E352-4D9D-80F9-260367E607DA}"/>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6" name="灯片编号占位符 5">
            <a:extLst>
              <a:ext uri="{FF2B5EF4-FFF2-40B4-BE49-F238E27FC236}">
                <a16:creationId xmlns:a16="http://schemas.microsoft.com/office/drawing/2014/main" id="{6A2C0166-94B6-4E6F-9655-00B59EA04645}"/>
              </a:ext>
            </a:extLst>
          </p:cNvPr>
          <p:cNvSpPr>
            <a:spLocks noGrp="1"/>
          </p:cNvSpPr>
          <p:nvPr>
            <p:ph type="sldNum" sz="quarter" idx="12"/>
          </p:nvPr>
        </p:nvSpPr>
        <p:spPr/>
        <p:txBody>
          <a:bodyPr/>
          <a:lstStyle/>
          <a:p>
            <a:fld id="{1CDC30CB-AABA-4BDF-9D19-F4C56201378F}" type="slidenum">
              <a:rPr lang="zh-CN" altLang="en-US" smtClean="0"/>
              <a:t>1</a:t>
            </a:fld>
            <a:endParaRPr lang="zh-CN" altLang="en-US"/>
          </a:p>
        </p:txBody>
      </p:sp>
    </p:spTree>
    <p:extLst>
      <p:ext uri="{BB962C8B-B14F-4D97-AF65-F5344CB8AC3E}">
        <p14:creationId xmlns:p14="http://schemas.microsoft.com/office/powerpoint/2010/main" val="81497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B2A1990-176D-483F-9C53-EC765C4D804B}"/>
              </a:ext>
            </a:extLst>
          </p:cNvPr>
          <p:cNvSpPr txBox="1"/>
          <p:nvPr/>
        </p:nvSpPr>
        <p:spPr>
          <a:xfrm>
            <a:off x="9339024" y="1792500"/>
            <a:ext cx="1953372" cy="3139321"/>
          </a:xfrm>
          <a:prstGeom prst="rect">
            <a:avLst/>
          </a:prstGeom>
          <a:noFill/>
        </p:spPr>
        <p:txBody>
          <a:bodyPr wrap="square" rtlCol="0">
            <a:spAutoFit/>
          </a:bodyPr>
          <a:lstStyle/>
          <a:p>
            <a:r>
              <a:rPr lang="zh-CN" altLang="en-US" dirty="0"/>
              <a:t>角度的对比</a:t>
            </a:r>
            <a:endParaRPr lang="en-US" altLang="zh-CN" dirty="0"/>
          </a:p>
          <a:p>
            <a:endParaRPr lang="en-US" altLang="zh-CN" dirty="0"/>
          </a:p>
          <a:p>
            <a:r>
              <a:rPr lang="zh-CN" altLang="en-US" dirty="0"/>
              <a:t>红色的是真值；</a:t>
            </a:r>
            <a:endParaRPr lang="en-US" altLang="zh-CN" dirty="0"/>
          </a:p>
          <a:p>
            <a:r>
              <a:rPr lang="zh-CN" altLang="en-US" dirty="0"/>
              <a:t>蓝色的是重建的角度；</a:t>
            </a:r>
            <a:endParaRPr lang="en-US" altLang="zh-CN" dirty="0"/>
          </a:p>
          <a:p>
            <a:r>
              <a:rPr lang="zh-CN" altLang="en-US" dirty="0"/>
              <a:t>绿色的是两者之间的差值。</a:t>
            </a:r>
            <a:endParaRPr lang="en-US" altLang="zh-CN" dirty="0"/>
          </a:p>
          <a:p>
            <a:endParaRPr lang="en-US" altLang="zh-CN" dirty="0"/>
          </a:p>
          <a:p>
            <a:r>
              <a:rPr lang="en-US" altLang="zh-CN" dirty="0"/>
              <a:t>Fit parameters</a:t>
            </a:r>
          </a:p>
          <a:p>
            <a:r>
              <a:rPr lang="en-US" altLang="zh-CN" dirty="0"/>
              <a:t>Mean</a:t>
            </a:r>
            <a:r>
              <a:rPr lang="zh-CN" altLang="en-US" dirty="0"/>
              <a:t>：</a:t>
            </a:r>
            <a:r>
              <a:rPr lang="en-US" altLang="zh-CN" dirty="0"/>
              <a:t>-0.0639</a:t>
            </a:r>
          </a:p>
          <a:p>
            <a:r>
              <a:rPr lang="en-US" altLang="zh-CN" dirty="0"/>
              <a:t>Sigma</a:t>
            </a:r>
            <a:r>
              <a:rPr lang="zh-CN" altLang="en-US" dirty="0"/>
              <a:t>：</a:t>
            </a:r>
            <a:r>
              <a:rPr lang="en-US" altLang="zh-CN" dirty="0"/>
              <a:t>0.41257</a:t>
            </a:r>
            <a:endParaRPr lang="zh-CN" altLang="en-US" dirty="0"/>
          </a:p>
        </p:txBody>
      </p:sp>
      <p:pic>
        <p:nvPicPr>
          <p:cNvPr id="3" name="图片 2">
            <a:extLst>
              <a:ext uri="{FF2B5EF4-FFF2-40B4-BE49-F238E27FC236}">
                <a16:creationId xmlns:a16="http://schemas.microsoft.com/office/drawing/2014/main" id="{A2E9E1E3-F139-436E-A0ED-0CE9F40488B5}"/>
              </a:ext>
            </a:extLst>
          </p:cNvPr>
          <p:cNvPicPr>
            <a:picLocks noChangeAspect="1"/>
          </p:cNvPicPr>
          <p:nvPr/>
        </p:nvPicPr>
        <p:blipFill>
          <a:blip r:embed="rId2"/>
          <a:stretch>
            <a:fillRect/>
          </a:stretch>
        </p:blipFill>
        <p:spPr>
          <a:xfrm>
            <a:off x="1290506" y="1038700"/>
            <a:ext cx="7622674" cy="4780599"/>
          </a:xfrm>
          <a:prstGeom prst="rect">
            <a:avLst/>
          </a:prstGeom>
        </p:spPr>
      </p:pic>
      <p:sp>
        <p:nvSpPr>
          <p:cNvPr id="4" name="日期占位符 3">
            <a:extLst>
              <a:ext uri="{FF2B5EF4-FFF2-40B4-BE49-F238E27FC236}">
                <a16:creationId xmlns:a16="http://schemas.microsoft.com/office/drawing/2014/main" id="{5198D57F-29E8-4750-9103-5BA2EC5BC5BE}"/>
              </a:ext>
            </a:extLst>
          </p:cNvPr>
          <p:cNvSpPr>
            <a:spLocks noGrp="1"/>
          </p:cNvSpPr>
          <p:nvPr>
            <p:ph type="dt" sz="half" idx="10"/>
          </p:nvPr>
        </p:nvSpPr>
        <p:spPr/>
        <p:txBody>
          <a:bodyPr/>
          <a:lstStyle/>
          <a:p>
            <a:fld id="{AEC759A4-E139-4FA9-8B74-7FFCB970E054}" type="datetime1">
              <a:rPr lang="zh-CN" altLang="en-US" smtClean="0"/>
              <a:t>2020/1/5</a:t>
            </a:fld>
            <a:endParaRPr lang="zh-CN" altLang="en-US"/>
          </a:p>
        </p:txBody>
      </p:sp>
      <p:sp>
        <p:nvSpPr>
          <p:cNvPr id="5" name="页脚占位符 4">
            <a:extLst>
              <a:ext uri="{FF2B5EF4-FFF2-40B4-BE49-F238E27FC236}">
                <a16:creationId xmlns:a16="http://schemas.microsoft.com/office/drawing/2014/main" id="{3296B09D-D89F-4AB5-AA4A-CE9C78655782}"/>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6" name="灯片编号占位符 5">
            <a:extLst>
              <a:ext uri="{FF2B5EF4-FFF2-40B4-BE49-F238E27FC236}">
                <a16:creationId xmlns:a16="http://schemas.microsoft.com/office/drawing/2014/main" id="{840A27A7-60EB-49A6-8416-4F041F86861F}"/>
              </a:ext>
            </a:extLst>
          </p:cNvPr>
          <p:cNvSpPr>
            <a:spLocks noGrp="1"/>
          </p:cNvSpPr>
          <p:nvPr>
            <p:ph type="sldNum" sz="quarter" idx="12"/>
          </p:nvPr>
        </p:nvSpPr>
        <p:spPr/>
        <p:txBody>
          <a:bodyPr/>
          <a:lstStyle/>
          <a:p>
            <a:fld id="{1CDC30CB-AABA-4BDF-9D19-F4C56201378F}" type="slidenum">
              <a:rPr lang="zh-CN" altLang="en-US" smtClean="0"/>
              <a:t>10</a:t>
            </a:fld>
            <a:endParaRPr lang="zh-CN" altLang="en-US"/>
          </a:p>
        </p:txBody>
      </p:sp>
    </p:spTree>
    <p:extLst>
      <p:ext uri="{BB962C8B-B14F-4D97-AF65-F5344CB8AC3E}">
        <p14:creationId xmlns:p14="http://schemas.microsoft.com/office/powerpoint/2010/main" val="404434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E8D88B3-7474-4BFB-A418-0834EBF2789D}"/>
              </a:ext>
            </a:extLst>
          </p:cNvPr>
          <p:cNvPicPr>
            <a:picLocks noChangeAspect="1"/>
          </p:cNvPicPr>
          <p:nvPr/>
        </p:nvPicPr>
        <p:blipFill>
          <a:blip r:embed="rId2"/>
          <a:stretch>
            <a:fillRect/>
          </a:stretch>
        </p:blipFill>
        <p:spPr>
          <a:xfrm>
            <a:off x="1867006" y="1828247"/>
            <a:ext cx="5146353" cy="3859765"/>
          </a:xfrm>
          <a:prstGeom prst="rect">
            <a:avLst/>
          </a:prstGeom>
        </p:spPr>
      </p:pic>
      <p:sp>
        <p:nvSpPr>
          <p:cNvPr id="3" name="矩形 2">
            <a:extLst>
              <a:ext uri="{FF2B5EF4-FFF2-40B4-BE49-F238E27FC236}">
                <a16:creationId xmlns:a16="http://schemas.microsoft.com/office/drawing/2014/main" id="{8575E052-0A28-49E9-A408-DE671177B819}"/>
              </a:ext>
            </a:extLst>
          </p:cNvPr>
          <p:cNvSpPr/>
          <p:nvPr/>
        </p:nvSpPr>
        <p:spPr>
          <a:xfrm>
            <a:off x="7699899" y="3017855"/>
            <a:ext cx="3326167" cy="1200329"/>
          </a:xfrm>
          <a:prstGeom prst="rect">
            <a:avLst/>
          </a:prstGeom>
        </p:spPr>
        <p:txBody>
          <a:bodyPr wrap="square">
            <a:spAutoFit/>
          </a:bodyPr>
          <a:lstStyle/>
          <a:p>
            <a:r>
              <a:rPr lang="en-US" altLang="zh-CN" dirty="0"/>
              <a:t>Test</a:t>
            </a:r>
            <a:r>
              <a:rPr lang="zh-CN" altLang="en-US" dirty="0"/>
              <a:t>数据集存在较大的波动；</a:t>
            </a:r>
            <a:endParaRPr lang="en-US" altLang="zh-CN" dirty="0"/>
          </a:p>
          <a:p>
            <a:r>
              <a:rPr lang="en-US" altLang="zh-CN" dirty="0"/>
              <a:t>Test</a:t>
            </a:r>
            <a:r>
              <a:rPr lang="zh-CN" altLang="en-US" dirty="0"/>
              <a:t>曲线在</a:t>
            </a:r>
            <a:r>
              <a:rPr lang="en-US" altLang="zh-CN" dirty="0"/>
              <a:t>20</a:t>
            </a:r>
            <a:r>
              <a:rPr lang="zh-CN" altLang="en-US" dirty="0"/>
              <a:t>次之后的训练略有回升且不在下降，推测出现了过拟合的情况</a:t>
            </a:r>
          </a:p>
        </p:txBody>
      </p:sp>
      <p:sp>
        <p:nvSpPr>
          <p:cNvPr id="4" name="日期占位符 3">
            <a:extLst>
              <a:ext uri="{FF2B5EF4-FFF2-40B4-BE49-F238E27FC236}">
                <a16:creationId xmlns:a16="http://schemas.microsoft.com/office/drawing/2014/main" id="{C86F470E-CF33-4661-A8BB-9CF0D8D15913}"/>
              </a:ext>
            </a:extLst>
          </p:cNvPr>
          <p:cNvSpPr>
            <a:spLocks noGrp="1"/>
          </p:cNvSpPr>
          <p:nvPr>
            <p:ph type="dt" sz="half" idx="10"/>
          </p:nvPr>
        </p:nvSpPr>
        <p:spPr/>
        <p:txBody>
          <a:bodyPr/>
          <a:lstStyle/>
          <a:p>
            <a:fld id="{7CC76A25-90E4-4E0D-92BF-C3E83C942941}" type="datetime1">
              <a:rPr lang="zh-CN" altLang="en-US" smtClean="0"/>
              <a:t>2020/1/5</a:t>
            </a:fld>
            <a:endParaRPr lang="zh-CN" altLang="en-US"/>
          </a:p>
        </p:txBody>
      </p:sp>
      <p:sp>
        <p:nvSpPr>
          <p:cNvPr id="5" name="页脚占位符 4">
            <a:extLst>
              <a:ext uri="{FF2B5EF4-FFF2-40B4-BE49-F238E27FC236}">
                <a16:creationId xmlns:a16="http://schemas.microsoft.com/office/drawing/2014/main" id="{4B361D55-4CCE-4C8B-BA43-C76681E23F7A}"/>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6" name="灯片编号占位符 5">
            <a:extLst>
              <a:ext uri="{FF2B5EF4-FFF2-40B4-BE49-F238E27FC236}">
                <a16:creationId xmlns:a16="http://schemas.microsoft.com/office/drawing/2014/main" id="{EA7CECB4-4336-4C76-86B2-DA48ECE332A9}"/>
              </a:ext>
            </a:extLst>
          </p:cNvPr>
          <p:cNvSpPr>
            <a:spLocks noGrp="1"/>
          </p:cNvSpPr>
          <p:nvPr>
            <p:ph type="sldNum" sz="quarter" idx="12"/>
          </p:nvPr>
        </p:nvSpPr>
        <p:spPr/>
        <p:txBody>
          <a:bodyPr/>
          <a:lstStyle/>
          <a:p>
            <a:fld id="{1CDC30CB-AABA-4BDF-9D19-F4C56201378F}" type="slidenum">
              <a:rPr lang="zh-CN" altLang="en-US" smtClean="0"/>
              <a:t>11</a:t>
            </a:fld>
            <a:endParaRPr lang="zh-CN" altLang="en-US"/>
          </a:p>
        </p:txBody>
      </p:sp>
    </p:spTree>
    <p:extLst>
      <p:ext uri="{BB962C8B-B14F-4D97-AF65-F5344CB8AC3E}">
        <p14:creationId xmlns:p14="http://schemas.microsoft.com/office/powerpoint/2010/main" val="2614534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B85A68-E864-476B-8C93-F17C9D0822DE}"/>
              </a:ext>
            </a:extLst>
          </p:cNvPr>
          <p:cNvSpPr>
            <a:spLocks noGrp="1"/>
          </p:cNvSpPr>
          <p:nvPr>
            <p:ph type="title"/>
          </p:nvPr>
        </p:nvSpPr>
        <p:spPr/>
        <p:txBody>
          <a:bodyPr/>
          <a:lstStyle/>
          <a:p>
            <a:r>
              <a:rPr lang="en-US" altLang="zh-CN" dirty="0" err="1"/>
              <a:t>GoogleNet</a:t>
            </a:r>
            <a:endParaRPr lang="zh-CN" altLang="en-US" dirty="0"/>
          </a:p>
        </p:txBody>
      </p:sp>
      <p:pic>
        <p:nvPicPr>
          <p:cNvPr id="3" name="图片 2">
            <a:extLst>
              <a:ext uri="{FF2B5EF4-FFF2-40B4-BE49-F238E27FC236}">
                <a16:creationId xmlns:a16="http://schemas.microsoft.com/office/drawing/2014/main" id="{C9018037-AF8F-40B3-8CA5-BB7D4B1FB621}"/>
              </a:ext>
            </a:extLst>
          </p:cNvPr>
          <p:cNvPicPr>
            <a:picLocks noChangeAspect="1"/>
          </p:cNvPicPr>
          <p:nvPr/>
        </p:nvPicPr>
        <p:blipFill>
          <a:blip r:embed="rId2"/>
          <a:stretch>
            <a:fillRect/>
          </a:stretch>
        </p:blipFill>
        <p:spPr>
          <a:xfrm>
            <a:off x="915757" y="1642869"/>
            <a:ext cx="6559241" cy="4182554"/>
          </a:xfrm>
          <a:prstGeom prst="rect">
            <a:avLst/>
          </a:prstGeom>
        </p:spPr>
      </p:pic>
      <p:pic>
        <p:nvPicPr>
          <p:cNvPr id="4" name="图片 3">
            <a:extLst>
              <a:ext uri="{FF2B5EF4-FFF2-40B4-BE49-F238E27FC236}">
                <a16:creationId xmlns:a16="http://schemas.microsoft.com/office/drawing/2014/main" id="{0A92DBC5-2A75-464D-BE2C-345F133472C5}"/>
              </a:ext>
            </a:extLst>
          </p:cNvPr>
          <p:cNvPicPr>
            <a:picLocks noChangeAspect="1"/>
          </p:cNvPicPr>
          <p:nvPr/>
        </p:nvPicPr>
        <p:blipFill>
          <a:blip r:embed="rId3"/>
          <a:stretch>
            <a:fillRect/>
          </a:stretch>
        </p:blipFill>
        <p:spPr>
          <a:xfrm>
            <a:off x="7668826" y="1642869"/>
            <a:ext cx="4057095" cy="2091940"/>
          </a:xfrm>
          <a:prstGeom prst="rect">
            <a:avLst/>
          </a:prstGeom>
        </p:spPr>
      </p:pic>
      <p:sp>
        <p:nvSpPr>
          <p:cNvPr id="5" name="文本框 4">
            <a:extLst>
              <a:ext uri="{FF2B5EF4-FFF2-40B4-BE49-F238E27FC236}">
                <a16:creationId xmlns:a16="http://schemas.microsoft.com/office/drawing/2014/main" id="{8A8F7D58-F87C-486F-B665-78DFFBAA8C4B}"/>
              </a:ext>
            </a:extLst>
          </p:cNvPr>
          <p:cNvSpPr txBox="1"/>
          <p:nvPr/>
        </p:nvSpPr>
        <p:spPr>
          <a:xfrm>
            <a:off x="7784605" y="3734146"/>
            <a:ext cx="3825535" cy="1569660"/>
          </a:xfrm>
          <a:prstGeom prst="rect">
            <a:avLst/>
          </a:prstGeom>
          <a:noFill/>
        </p:spPr>
        <p:txBody>
          <a:bodyPr wrap="square" rtlCol="0">
            <a:spAutoFit/>
          </a:bodyPr>
          <a:lstStyle/>
          <a:p>
            <a:pPr algn="ctr"/>
            <a:r>
              <a:rPr lang="en-US" altLang="zh-CN" sz="2400" dirty="0"/>
              <a:t>Inception</a:t>
            </a:r>
            <a:r>
              <a:rPr lang="zh-CN" altLang="en-US" sz="2400" dirty="0"/>
              <a:t>模块</a:t>
            </a:r>
            <a:endParaRPr lang="en-US" altLang="zh-CN" sz="2400" dirty="0"/>
          </a:p>
          <a:p>
            <a:r>
              <a:rPr lang="en-US" altLang="zh-CN" dirty="0"/>
              <a:t>Inception</a:t>
            </a:r>
            <a:r>
              <a:rPr lang="zh-CN" altLang="en-US" dirty="0"/>
              <a:t>的提出则从另一种角度来提升训练结果：能更高效的利用计算资源，在相同的计算量下能提取到更多的特征，从而提升训练结果。</a:t>
            </a:r>
          </a:p>
        </p:txBody>
      </p:sp>
      <p:sp>
        <p:nvSpPr>
          <p:cNvPr id="6" name="日期占位符 5">
            <a:extLst>
              <a:ext uri="{FF2B5EF4-FFF2-40B4-BE49-F238E27FC236}">
                <a16:creationId xmlns:a16="http://schemas.microsoft.com/office/drawing/2014/main" id="{565F85AF-3EAD-4424-B4B2-A893FBCA8A8E}"/>
              </a:ext>
            </a:extLst>
          </p:cNvPr>
          <p:cNvSpPr>
            <a:spLocks noGrp="1"/>
          </p:cNvSpPr>
          <p:nvPr>
            <p:ph type="dt" sz="half" idx="10"/>
          </p:nvPr>
        </p:nvSpPr>
        <p:spPr/>
        <p:txBody>
          <a:bodyPr/>
          <a:lstStyle/>
          <a:p>
            <a:fld id="{B65CDF09-FE81-45E7-A702-47A06C96065D}" type="datetime1">
              <a:rPr lang="zh-CN" altLang="en-US" smtClean="0"/>
              <a:t>2020/1/5</a:t>
            </a:fld>
            <a:endParaRPr lang="zh-CN" altLang="en-US"/>
          </a:p>
        </p:txBody>
      </p:sp>
      <p:sp>
        <p:nvSpPr>
          <p:cNvPr id="7" name="页脚占位符 6">
            <a:extLst>
              <a:ext uri="{FF2B5EF4-FFF2-40B4-BE49-F238E27FC236}">
                <a16:creationId xmlns:a16="http://schemas.microsoft.com/office/drawing/2014/main" id="{BAE69EFE-35D1-4E2B-8B14-A03E48ED1C95}"/>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8" name="灯片编号占位符 7">
            <a:extLst>
              <a:ext uri="{FF2B5EF4-FFF2-40B4-BE49-F238E27FC236}">
                <a16:creationId xmlns:a16="http://schemas.microsoft.com/office/drawing/2014/main" id="{70B68484-BB62-451A-B6B8-2CABC249C985}"/>
              </a:ext>
            </a:extLst>
          </p:cNvPr>
          <p:cNvSpPr>
            <a:spLocks noGrp="1"/>
          </p:cNvSpPr>
          <p:nvPr>
            <p:ph type="sldNum" sz="quarter" idx="12"/>
          </p:nvPr>
        </p:nvSpPr>
        <p:spPr/>
        <p:txBody>
          <a:bodyPr/>
          <a:lstStyle/>
          <a:p>
            <a:fld id="{1CDC30CB-AABA-4BDF-9D19-F4C56201378F}" type="slidenum">
              <a:rPr lang="zh-CN" altLang="en-US" smtClean="0"/>
              <a:t>12</a:t>
            </a:fld>
            <a:endParaRPr lang="zh-CN" altLang="en-US"/>
          </a:p>
        </p:txBody>
      </p:sp>
    </p:spTree>
    <p:extLst>
      <p:ext uri="{BB962C8B-B14F-4D97-AF65-F5344CB8AC3E}">
        <p14:creationId xmlns:p14="http://schemas.microsoft.com/office/powerpoint/2010/main" val="121719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DD6AD8F-E8E8-40C8-B8FA-13BD88DE4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440" y="903592"/>
            <a:ext cx="3804713" cy="2691139"/>
          </a:xfrm>
          <a:prstGeom prst="rect">
            <a:avLst/>
          </a:prstGeom>
        </p:spPr>
      </p:pic>
      <p:pic>
        <p:nvPicPr>
          <p:cNvPr id="5" name="图片 4">
            <a:extLst>
              <a:ext uri="{FF2B5EF4-FFF2-40B4-BE49-F238E27FC236}">
                <a16:creationId xmlns:a16="http://schemas.microsoft.com/office/drawing/2014/main" id="{A53A3CF5-B84B-4123-B912-D1F4205F0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153" y="905678"/>
            <a:ext cx="3572327" cy="2679246"/>
          </a:xfrm>
          <a:prstGeom prst="rect">
            <a:avLst/>
          </a:prstGeom>
        </p:spPr>
      </p:pic>
      <p:pic>
        <p:nvPicPr>
          <p:cNvPr id="6" name="图片 5">
            <a:extLst>
              <a:ext uri="{FF2B5EF4-FFF2-40B4-BE49-F238E27FC236}">
                <a16:creationId xmlns:a16="http://schemas.microsoft.com/office/drawing/2014/main" id="{D21BFFD1-59A0-404F-AFFB-C532FD170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153" y="3584924"/>
            <a:ext cx="3572327" cy="2679245"/>
          </a:xfrm>
          <a:prstGeom prst="rect">
            <a:avLst/>
          </a:prstGeom>
        </p:spPr>
      </p:pic>
      <p:pic>
        <p:nvPicPr>
          <p:cNvPr id="7" name="图片 6">
            <a:extLst>
              <a:ext uri="{FF2B5EF4-FFF2-40B4-BE49-F238E27FC236}">
                <a16:creationId xmlns:a16="http://schemas.microsoft.com/office/drawing/2014/main" id="{E4D3F2DE-0562-4072-9609-5D97CFEBF6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0440" y="3594732"/>
            <a:ext cx="3804713" cy="2669437"/>
          </a:xfrm>
          <a:prstGeom prst="rect">
            <a:avLst/>
          </a:prstGeom>
        </p:spPr>
      </p:pic>
      <p:sp>
        <p:nvSpPr>
          <p:cNvPr id="8" name="日期占位符 7">
            <a:extLst>
              <a:ext uri="{FF2B5EF4-FFF2-40B4-BE49-F238E27FC236}">
                <a16:creationId xmlns:a16="http://schemas.microsoft.com/office/drawing/2014/main" id="{99F0D440-D669-40DA-AC34-03A983BB7DD7}"/>
              </a:ext>
            </a:extLst>
          </p:cNvPr>
          <p:cNvSpPr>
            <a:spLocks noGrp="1"/>
          </p:cNvSpPr>
          <p:nvPr>
            <p:ph type="dt" sz="half" idx="10"/>
          </p:nvPr>
        </p:nvSpPr>
        <p:spPr/>
        <p:txBody>
          <a:bodyPr/>
          <a:lstStyle/>
          <a:p>
            <a:fld id="{41FAA72D-7C23-4EC2-90B0-4FA0AEC58BD8}" type="datetime1">
              <a:rPr lang="zh-CN" altLang="en-US" smtClean="0"/>
              <a:t>2020/1/5</a:t>
            </a:fld>
            <a:endParaRPr lang="zh-CN" altLang="en-US"/>
          </a:p>
        </p:txBody>
      </p:sp>
      <p:sp>
        <p:nvSpPr>
          <p:cNvPr id="9" name="页脚占位符 8">
            <a:extLst>
              <a:ext uri="{FF2B5EF4-FFF2-40B4-BE49-F238E27FC236}">
                <a16:creationId xmlns:a16="http://schemas.microsoft.com/office/drawing/2014/main" id="{5E03BE13-3115-4B3C-8C96-2B28DBE97C7C}"/>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10" name="灯片编号占位符 9">
            <a:extLst>
              <a:ext uri="{FF2B5EF4-FFF2-40B4-BE49-F238E27FC236}">
                <a16:creationId xmlns:a16="http://schemas.microsoft.com/office/drawing/2014/main" id="{E6408071-653F-4398-B34A-1AC7299A4625}"/>
              </a:ext>
            </a:extLst>
          </p:cNvPr>
          <p:cNvSpPr>
            <a:spLocks noGrp="1"/>
          </p:cNvSpPr>
          <p:nvPr>
            <p:ph type="sldNum" sz="quarter" idx="12"/>
          </p:nvPr>
        </p:nvSpPr>
        <p:spPr/>
        <p:txBody>
          <a:bodyPr/>
          <a:lstStyle/>
          <a:p>
            <a:fld id="{1CDC30CB-AABA-4BDF-9D19-F4C56201378F}" type="slidenum">
              <a:rPr lang="zh-CN" altLang="en-US" smtClean="0"/>
              <a:t>13</a:t>
            </a:fld>
            <a:endParaRPr lang="zh-CN" altLang="en-US"/>
          </a:p>
        </p:txBody>
      </p:sp>
    </p:spTree>
    <p:extLst>
      <p:ext uri="{BB962C8B-B14F-4D97-AF65-F5344CB8AC3E}">
        <p14:creationId xmlns:p14="http://schemas.microsoft.com/office/powerpoint/2010/main" val="173626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81CDCDB-2496-4A2D-B982-03BC18F57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745" y="1359867"/>
            <a:ext cx="4792313" cy="3389685"/>
          </a:xfrm>
          <a:prstGeom prst="rect">
            <a:avLst/>
          </a:prstGeom>
        </p:spPr>
      </p:pic>
      <p:pic>
        <p:nvPicPr>
          <p:cNvPr id="3" name="图片 2">
            <a:extLst>
              <a:ext uri="{FF2B5EF4-FFF2-40B4-BE49-F238E27FC236}">
                <a16:creationId xmlns:a16="http://schemas.microsoft.com/office/drawing/2014/main" id="{1D65C05D-BDD9-41F2-9E91-FEF186A4C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59867"/>
            <a:ext cx="4519580" cy="3389685"/>
          </a:xfrm>
          <a:prstGeom prst="rect">
            <a:avLst/>
          </a:prstGeom>
        </p:spPr>
      </p:pic>
      <p:sp>
        <p:nvSpPr>
          <p:cNvPr id="6" name="文本框 5">
            <a:extLst>
              <a:ext uri="{FF2B5EF4-FFF2-40B4-BE49-F238E27FC236}">
                <a16:creationId xmlns:a16="http://schemas.microsoft.com/office/drawing/2014/main" id="{70770C5B-F140-417E-A742-A15EBBD11837}"/>
              </a:ext>
            </a:extLst>
          </p:cNvPr>
          <p:cNvSpPr txBox="1"/>
          <p:nvPr/>
        </p:nvSpPr>
        <p:spPr>
          <a:xfrm>
            <a:off x="1576420" y="5015883"/>
            <a:ext cx="9314835" cy="646331"/>
          </a:xfrm>
          <a:prstGeom prst="rect">
            <a:avLst/>
          </a:prstGeom>
          <a:noFill/>
        </p:spPr>
        <p:txBody>
          <a:bodyPr wrap="square" rtlCol="0">
            <a:spAutoFit/>
          </a:bodyPr>
          <a:lstStyle/>
          <a:p>
            <a:r>
              <a:rPr lang="zh-CN" altLang="en-US" dirty="0"/>
              <a:t>在同样的数据量下，</a:t>
            </a:r>
            <a:r>
              <a:rPr lang="en-US" altLang="zh-CN" dirty="0" err="1"/>
              <a:t>GoogleNet</a:t>
            </a:r>
            <a:r>
              <a:rPr lang="zh-CN" altLang="en-US" dirty="0"/>
              <a:t>模型相较于</a:t>
            </a:r>
            <a:r>
              <a:rPr lang="en-US" altLang="zh-CN" dirty="0" err="1"/>
              <a:t>VGGNet</a:t>
            </a:r>
            <a:r>
              <a:rPr lang="zh-CN" altLang="en-US" dirty="0"/>
              <a:t>模型计算量更少，计算速度更快。</a:t>
            </a:r>
            <a:endParaRPr lang="en-US" altLang="zh-CN" dirty="0"/>
          </a:p>
          <a:p>
            <a:r>
              <a:rPr lang="zh-CN" altLang="en-US" dirty="0"/>
              <a:t>在</a:t>
            </a:r>
            <a:r>
              <a:rPr lang="en-US" altLang="zh-CN" dirty="0"/>
              <a:t>XY</a:t>
            </a:r>
            <a:r>
              <a:rPr lang="zh-CN" altLang="en-US" dirty="0"/>
              <a:t>方向上的顶点重建有着不错的结果，但是角度的重建稍差。</a:t>
            </a:r>
          </a:p>
        </p:txBody>
      </p:sp>
      <p:sp>
        <p:nvSpPr>
          <p:cNvPr id="7" name="日期占位符 6">
            <a:extLst>
              <a:ext uri="{FF2B5EF4-FFF2-40B4-BE49-F238E27FC236}">
                <a16:creationId xmlns:a16="http://schemas.microsoft.com/office/drawing/2014/main" id="{56246488-AE8D-4908-B6FA-1A7944985922}"/>
              </a:ext>
            </a:extLst>
          </p:cNvPr>
          <p:cNvSpPr>
            <a:spLocks noGrp="1"/>
          </p:cNvSpPr>
          <p:nvPr>
            <p:ph type="dt" sz="half" idx="10"/>
          </p:nvPr>
        </p:nvSpPr>
        <p:spPr/>
        <p:txBody>
          <a:bodyPr/>
          <a:lstStyle/>
          <a:p>
            <a:fld id="{021A79B4-14F7-47BA-BA91-10C3BC70732B}" type="datetime1">
              <a:rPr lang="zh-CN" altLang="en-US" smtClean="0"/>
              <a:t>2020/1/5</a:t>
            </a:fld>
            <a:endParaRPr lang="zh-CN" altLang="en-US"/>
          </a:p>
        </p:txBody>
      </p:sp>
      <p:sp>
        <p:nvSpPr>
          <p:cNvPr id="8" name="页脚占位符 7">
            <a:extLst>
              <a:ext uri="{FF2B5EF4-FFF2-40B4-BE49-F238E27FC236}">
                <a16:creationId xmlns:a16="http://schemas.microsoft.com/office/drawing/2014/main" id="{3D921C2A-A559-41CC-BB77-C7FF64FA918D}"/>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9" name="灯片编号占位符 8">
            <a:extLst>
              <a:ext uri="{FF2B5EF4-FFF2-40B4-BE49-F238E27FC236}">
                <a16:creationId xmlns:a16="http://schemas.microsoft.com/office/drawing/2014/main" id="{23A108F8-6E32-489F-A73A-B50D47DD6FE1}"/>
              </a:ext>
            </a:extLst>
          </p:cNvPr>
          <p:cNvSpPr>
            <a:spLocks noGrp="1"/>
          </p:cNvSpPr>
          <p:nvPr>
            <p:ph type="sldNum" sz="quarter" idx="12"/>
          </p:nvPr>
        </p:nvSpPr>
        <p:spPr/>
        <p:txBody>
          <a:bodyPr/>
          <a:lstStyle/>
          <a:p>
            <a:fld id="{1CDC30CB-AABA-4BDF-9D19-F4C56201378F}" type="slidenum">
              <a:rPr lang="zh-CN" altLang="en-US" smtClean="0"/>
              <a:t>14</a:t>
            </a:fld>
            <a:endParaRPr lang="zh-CN" altLang="en-US"/>
          </a:p>
        </p:txBody>
      </p:sp>
    </p:spTree>
    <p:extLst>
      <p:ext uri="{BB962C8B-B14F-4D97-AF65-F5344CB8AC3E}">
        <p14:creationId xmlns:p14="http://schemas.microsoft.com/office/powerpoint/2010/main" val="3415785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15FE5B-B123-453F-AFC1-3BF05B62AEF0}"/>
              </a:ext>
            </a:extLst>
          </p:cNvPr>
          <p:cNvSpPr>
            <a:spLocks noGrp="1"/>
          </p:cNvSpPr>
          <p:nvPr>
            <p:ph type="title"/>
          </p:nvPr>
        </p:nvSpPr>
        <p:spPr/>
        <p:txBody>
          <a:bodyPr/>
          <a:lstStyle/>
          <a:p>
            <a:r>
              <a:rPr lang="en-US" altLang="zh-CN" dirty="0"/>
              <a:t>5. </a:t>
            </a:r>
            <a:r>
              <a:rPr lang="zh-CN" altLang="en-US" dirty="0"/>
              <a:t>下一步的改进</a:t>
            </a:r>
          </a:p>
        </p:txBody>
      </p:sp>
      <p:sp>
        <p:nvSpPr>
          <p:cNvPr id="3" name="文本框 2">
            <a:extLst>
              <a:ext uri="{FF2B5EF4-FFF2-40B4-BE49-F238E27FC236}">
                <a16:creationId xmlns:a16="http://schemas.microsoft.com/office/drawing/2014/main" id="{92A12398-7CC5-4C8E-9E52-8C247BECDEF6}"/>
              </a:ext>
            </a:extLst>
          </p:cNvPr>
          <p:cNvSpPr txBox="1"/>
          <p:nvPr/>
        </p:nvSpPr>
        <p:spPr>
          <a:xfrm>
            <a:off x="1335720" y="1766656"/>
            <a:ext cx="9481352" cy="3970318"/>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t>提高算法的“泛化”能力：</a:t>
            </a:r>
            <a:endParaRPr lang="en-US" altLang="zh-CN" dirty="0"/>
          </a:p>
          <a:p>
            <a:pPr marL="742950" lvl="1" indent="-285750">
              <a:buFont typeface="Wingdings" panose="05000000000000000000" pitchFamily="2" charset="2"/>
              <a:buChar char="l"/>
            </a:pPr>
            <a:r>
              <a:rPr lang="zh-CN" altLang="en-US" dirty="0"/>
              <a:t>加大训练样本的容量，增加样本的能段分布，使样本的角度分布均匀。</a:t>
            </a:r>
            <a:endParaRPr lang="en-US" altLang="zh-CN" dirty="0"/>
          </a:p>
          <a:p>
            <a:pPr marL="742950" lvl="1" indent="-285750">
              <a:buFont typeface="Wingdings" panose="05000000000000000000" pitchFamily="2" charset="2"/>
              <a:buChar char="l"/>
            </a:pPr>
            <a:r>
              <a:rPr lang="zh-CN" altLang="en-US" dirty="0"/>
              <a:t>保证模拟产生的径迹与实验所得的径迹的一致。</a:t>
            </a:r>
            <a:endParaRPr lang="en-US" altLang="zh-CN" dirty="0"/>
          </a:p>
          <a:p>
            <a:pPr marL="742950" lvl="1" indent="-285750">
              <a:buFont typeface="Wingdings" panose="05000000000000000000" pitchFamily="2" charset="2"/>
              <a:buChar char="l"/>
            </a:pPr>
            <a:r>
              <a:rPr lang="zh-CN" altLang="en-US" dirty="0"/>
              <a:t>接入实验数据的处理。</a:t>
            </a:r>
            <a:endParaRPr lang="en-US" altLang="zh-CN" dirty="0"/>
          </a:p>
          <a:p>
            <a:pPr marL="742950" lvl="1" indent="-285750">
              <a:buFont typeface="Wingdings" panose="05000000000000000000" pitchFamily="2" charset="2"/>
              <a:buChar char="l"/>
            </a:pPr>
            <a:r>
              <a:rPr lang="zh-CN" altLang="en-US" dirty="0"/>
              <a:t>调整模型结构以及相应的优化函数。</a:t>
            </a:r>
            <a:endParaRPr lang="en-US" altLang="zh-CN" dirty="0"/>
          </a:p>
          <a:p>
            <a:endParaRPr lang="en-US" altLang="zh-CN" dirty="0"/>
          </a:p>
          <a:p>
            <a:pPr marL="285750" indent="-285750">
              <a:buFont typeface="Wingdings" panose="05000000000000000000" pitchFamily="2" charset="2"/>
              <a:buChar char="Ø"/>
            </a:pPr>
            <a:r>
              <a:rPr lang="zh-CN" altLang="en-US" dirty="0"/>
              <a:t>提高角度的重建效率：</a:t>
            </a:r>
            <a:endParaRPr lang="en-US" altLang="zh-CN" dirty="0"/>
          </a:p>
          <a:p>
            <a:pPr marL="742950" lvl="1" indent="-285750">
              <a:buFont typeface="Wingdings" panose="05000000000000000000" pitchFamily="2" charset="2"/>
              <a:buChar char="l"/>
            </a:pPr>
            <a:r>
              <a:rPr lang="zh-CN" altLang="en-US" dirty="0"/>
              <a:t>对不同条件的样本数据分别测试。</a:t>
            </a:r>
            <a:endParaRPr lang="en-US" altLang="zh-CN" dirty="0"/>
          </a:p>
          <a:p>
            <a:pPr marL="742950" lvl="1" indent="-285750">
              <a:buFont typeface="Wingdings" panose="05000000000000000000" pitchFamily="2" charset="2"/>
              <a:buChar char="l"/>
            </a:pPr>
            <a:r>
              <a:rPr lang="zh-CN" altLang="en-US" dirty="0"/>
              <a:t>加入标定实验数据的验证。</a:t>
            </a:r>
            <a:endParaRPr lang="en-US" altLang="zh-CN" dirty="0"/>
          </a:p>
          <a:p>
            <a:pPr marL="742950" lvl="1" indent="-285750">
              <a:buFont typeface="Wingdings" panose="05000000000000000000" pitchFamily="2" charset="2"/>
              <a:buChar char="l"/>
            </a:pPr>
            <a:r>
              <a:rPr lang="zh-CN" altLang="en-US" dirty="0"/>
              <a:t>精细化训练函数的修正项，以及对相应参数的调整测试。</a:t>
            </a:r>
            <a:endParaRPr lang="en-US" altLang="zh-CN" dirty="0"/>
          </a:p>
          <a:p>
            <a:pPr marL="742950" lvl="1" indent="-285750">
              <a:buFont typeface="Wingdings" panose="05000000000000000000" pitchFamily="2" charset="2"/>
              <a:buChar char="l"/>
            </a:pPr>
            <a:r>
              <a:rPr lang="zh-CN" altLang="en-US" dirty="0"/>
              <a:t>对径迹图像数据的再处理：</a:t>
            </a:r>
            <a:endParaRPr lang="en-US" altLang="zh-CN" dirty="0"/>
          </a:p>
          <a:p>
            <a:pPr marL="1200150" lvl="2" indent="-285750">
              <a:buFont typeface="Arial" panose="020B0604020202020204" pitchFamily="34" charset="0"/>
              <a:buChar char="•"/>
            </a:pPr>
            <a:r>
              <a:rPr lang="zh-CN" altLang="en-US" dirty="0"/>
              <a:t>训练前的标签加工；</a:t>
            </a:r>
            <a:endParaRPr lang="en-US" altLang="zh-CN" dirty="0"/>
          </a:p>
          <a:p>
            <a:pPr marL="1200150" lvl="2" indent="-285750">
              <a:buFont typeface="Arial" panose="020B0604020202020204" pitchFamily="34" charset="0"/>
              <a:buChar char="•"/>
            </a:pPr>
            <a:r>
              <a:rPr lang="zh-CN" altLang="en-US" dirty="0"/>
              <a:t>先重建顶点，作图像切割，再重建方向；</a:t>
            </a:r>
            <a:endParaRPr lang="en-US" altLang="zh-CN" dirty="0"/>
          </a:p>
          <a:p>
            <a:pPr marL="742950" lvl="1" indent="-285750">
              <a:buFont typeface="Wingdings" panose="05000000000000000000" pitchFamily="2" charset="2"/>
              <a:buChar char="l"/>
            </a:pPr>
            <a:endParaRPr lang="zh-CN" altLang="en-US" dirty="0"/>
          </a:p>
        </p:txBody>
      </p:sp>
      <p:sp>
        <p:nvSpPr>
          <p:cNvPr id="4" name="日期占位符 3">
            <a:extLst>
              <a:ext uri="{FF2B5EF4-FFF2-40B4-BE49-F238E27FC236}">
                <a16:creationId xmlns:a16="http://schemas.microsoft.com/office/drawing/2014/main" id="{F45A84FE-084F-401C-BBB0-E3AF0BA8B02B}"/>
              </a:ext>
            </a:extLst>
          </p:cNvPr>
          <p:cNvSpPr>
            <a:spLocks noGrp="1"/>
          </p:cNvSpPr>
          <p:nvPr>
            <p:ph type="dt" sz="half" idx="10"/>
          </p:nvPr>
        </p:nvSpPr>
        <p:spPr/>
        <p:txBody>
          <a:bodyPr/>
          <a:lstStyle/>
          <a:p>
            <a:fld id="{51512A58-95A1-49F9-AEB8-B716BC0C82FD}" type="datetime1">
              <a:rPr lang="zh-CN" altLang="en-US" smtClean="0"/>
              <a:t>2020/1/5</a:t>
            </a:fld>
            <a:endParaRPr lang="zh-CN" altLang="en-US"/>
          </a:p>
        </p:txBody>
      </p:sp>
      <p:sp>
        <p:nvSpPr>
          <p:cNvPr id="5" name="页脚占位符 4">
            <a:extLst>
              <a:ext uri="{FF2B5EF4-FFF2-40B4-BE49-F238E27FC236}">
                <a16:creationId xmlns:a16="http://schemas.microsoft.com/office/drawing/2014/main" id="{E5A37341-0298-40A1-B327-873B86730747}"/>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6" name="灯片编号占位符 5">
            <a:extLst>
              <a:ext uri="{FF2B5EF4-FFF2-40B4-BE49-F238E27FC236}">
                <a16:creationId xmlns:a16="http://schemas.microsoft.com/office/drawing/2014/main" id="{94526C52-8EEC-466C-AE0E-DD322479D966}"/>
              </a:ext>
            </a:extLst>
          </p:cNvPr>
          <p:cNvSpPr>
            <a:spLocks noGrp="1"/>
          </p:cNvSpPr>
          <p:nvPr>
            <p:ph type="sldNum" sz="quarter" idx="12"/>
          </p:nvPr>
        </p:nvSpPr>
        <p:spPr/>
        <p:txBody>
          <a:bodyPr/>
          <a:lstStyle/>
          <a:p>
            <a:fld id="{1CDC30CB-AABA-4BDF-9D19-F4C56201378F}" type="slidenum">
              <a:rPr lang="zh-CN" altLang="en-US" smtClean="0"/>
              <a:t>15</a:t>
            </a:fld>
            <a:endParaRPr lang="zh-CN" altLang="en-US"/>
          </a:p>
        </p:txBody>
      </p:sp>
    </p:spTree>
    <p:extLst>
      <p:ext uri="{BB962C8B-B14F-4D97-AF65-F5344CB8AC3E}">
        <p14:creationId xmlns:p14="http://schemas.microsoft.com/office/powerpoint/2010/main" val="206195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449315-95F4-4BEE-8D76-E8E6BD637AEA}"/>
              </a:ext>
            </a:extLst>
          </p:cNvPr>
          <p:cNvSpPr>
            <a:spLocks noGrp="1"/>
          </p:cNvSpPr>
          <p:nvPr>
            <p:ph type="title"/>
          </p:nvPr>
        </p:nvSpPr>
        <p:spPr/>
        <p:txBody>
          <a:bodyPr/>
          <a:lstStyle/>
          <a:p>
            <a:r>
              <a:rPr lang="en-US" altLang="zh-CN" dirty="0"/>
              <a:t>6. CXPD</a:t>
            </a:r>
            <a:r>
              <a:rPr lang="zh-CN" altLang="en-US" dirty="0"/>
              <a:t>项目下的算法实现</a:t>
            </a:r>
          </a:p>
        </p:txBody>
      </p:sp>
      <p:sp>
        <p:nvSpPr>
          <p:cNvPr id="3" name="文本框 2">
            <a:extLst>
              <a:ext uri="{FF2B5EF4-FFF2-40B4-BE49-F238E27FC236}">
                <a16:creationId xmlns:a16="http://schemas.microsoft.com/office/drawing/2014/main" id="{8219CB37-A592-4033-92A9-122D63890E86}"/>
              </a:ext>
            </a:extLst>
          </p:cNvPr>
          <p:cNvSpPr txBox="1"/>
          <p:nvPr/>
        </p:nvSpPr>
        <p:spPr>
          <a:xfrm>
            <a:off x="754602" y="1951727"/>
            <a:ext cx="10591060" cy="3416320"/>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t>星上算法：</a:t>
            </a:r>
            <a:endParaRPr lang="en-US" altLang="zh-CN" dirty="0"/>
          </a:p>
          <a:p>
            <a:pPr marL="742950" lvl="1" indent="-285750">
              <a:buFont typeface="Wingdings" panose="05000000000000000000" pitchFamily="2" charset="2"/>
              <a:buChar char="l"/>
            </a:pPr>
            <a:r>
              <a:rPr lang="zh-CN" altLang="en-US" dirty="0"/>
              <a:t>目前的机器学习径迹重建算法依赖于</a:t>
            </a:r>
            <a:r>
              <a:rPr lang="en-US" altLang="zh-CN" dirty="0"/>
              <a:t>Python</a:t>
            </a:r>
            <a:r>
              <a:rPr lang="zh-CN" altLang="en-US" dirty="0"/>
              <a:t>的语言环境，使用</a:t>
            </a:r>
            <a:r>
              <a:rPr lang="en-US" altLang="zh-CN" dirty="0" err="1"/>
              <a:t>Tensorflow</a:t>
            </a:r>
            <a:r>
              <a:rPr lang="zh-CN" altLang="en-US" dirty="0"/>
              <a:t>、</a:t>
            </a:r>
            <a:r>
              <a:rPr lang="en-US" altLang="zh-CN" dirty="0" err="1"/>
              <a:t>Keras</a:t>
            </a:r>
            <a:r>
              <a:rPr lang="zh-CN" altLang="en-US" dirty="0"/>
              <a:t>等数据包进行构建，因此需要带有</a:t>
            </a:r>
            <a:r>
              <a:rPr lang="en-US" altLang="zh-CN" dirty="0"/>
              <a:t>ARM</a:t>
            </a:r>
            <a:r>
              <a:rPr lang="zh-CN" altLang="en-US" dirty="0"/>
              <a:t>的</a:t>
            </a:r>
            <a:r>
              <a:rPr lang="en-US" altLang="zh-CN" dirty="0"/>
              <a:t>FPGA</a:t>
            </a:r>
            <a:r>
              <a:rPr lang="zh-CN" altLang="en-US" dirty="0"/>
              <a:t>芯片来做算法移植。</a:t>
            </a:r>
            <a:endParaRPr lang="en-US" altLang="zh-CN" dirty="0"/>
          </a:p>
          <a:p>
            <a:pPr marL="742950" lvl="1" indent="-285750">
              <a:buFont typeface="Wingdings" panose="05000000000000000000" pitchFamily="2" charset="2"/>
              <a:buChar char="l"/>
            </a:pPr>
            <a:r>
              <a:rPr lang="zh-CN" altLang="en-US" dirty="0"/>
              <a:t>是否需要星上的再训练？</a:t>
            </a:r>
            <a:endParaRPr lang="en-US" altLang="zh-CN" dirty="0"/>
          </a:p>
          <a:p>
            <a:pPr marL="1200150" lvl="2" indent="-285750">
              <a:buFont typeface="Arial" panose="020B0604020202020204" pitchFamily="34" charset="0"/>
              <a:buChar char="•"/>
            </a:pPr>
            <a:r>
              <a:rPr lang="zh-CN" altLang="en-US" dirty="0"/>
              <a:t>如果需要，对模型的数据标定如何做？加载辅助加速计算的模块？散热？</a:t>
            </a:r>
            <a:endParaRPr lang="en-US" altLang="zh-CN" dirty="0"/>
          </a:p>
          <a:p>
            <a:pPr marL="742950" lvl="1" indent="-285750">
              <a:buFont typeface="Wingdings" panose="05000000000000000000" pitchFamily="2" charset="2"/>
              <a:buChar char="l"/>
            </a:pPr>
            <a:r>
              <a:rPr lang="zh-CN" altLang="en-US" dirty="0"/>
              <a:t>对于在线的径迹重建，需要额外添加内存与散热。</a:t>
            </a:r>
            <a:endParaRPr lang="en-US" altLang="zh-CN" dirty="0"/>
          </a:p>
          <a:p>
            <a:pPr marL="742950" lvl="1" indent="-285750">
              <a:buFont typeface="Wingdings" panose="05000000000000000000" pitchFamily="2" charset="2"/>
              <a:buChar char="l"/>
            </a:pPr>
            <a:r>
              <a:rPr lang="zh-CN" altLang="en-US" dirty="0"/>
              <a:t>数据压缩：原本的一帧图像数据</a:t>
            </a:r>
            <a:r>
              <a:rPr lang="en-US" altLang="zh-CN" dirty="0"/>
              <a:t>72</a:t>
            </a:r>
            <a:r>
              <a:rPr lang="zh-CN" altLang="en-US" dirty="0"/>
              <a:t>*</a:t>
            </a:r>
            <a:r>
              <a:rPr lang="en-US" altLang="zh-CN" dirty="0"/>
              <a:t>72</a:t>
            </a:r>
            <a:r>
              <a:rPr lang="zh-CN" altLang="en-US" dirty="0"/>
              <a:t>的数据量，在重建后仅需保留光电子的出射方向与能量信息，数据压缩比例高，方便传输。</a:t>
            </a:r>
            <a:endParaRPr lang="en-US" altLang="zh-CN" dirty="0"/>
          </a:p>
          <a:p>
            <a:pPr marL="742950" lvl="1" indent="-285750">
              <a:buFont typeface="Wingdings" panose="05000000000000000000" pitchFamily="2" charset="2"/>
              <a:buChar char="l"/>
            </a:pPr>
            <a:r>
              <a:rPr lang="zh-CN" altLang="en-US" dirty="0"/>
              <a:t>卫星本身携带的高性能计算机：</a:t>
            </a:r>
            <a:endParaRPr lang="en-US" altLang="zh-CN" dirty="0"/>
          </a:p>
          <a:p>
            <a:pPr marL="1200150" lvl="2" indent="-285750">
              <a:buFont typeface="Arial" panose="020B0604020202020204" pitchFamily="34" charset="0"/>
              <a:buChar char="•"/>
            </a:pPr>
            <a:r>
              <a:rPr lang="en-US" altLang="zh-CN" dirty="0"/>
              <a:t>GPU</a:t>
            </a:r>
            <a:r>
              <a:rPr lang="zh-CN" altLang="en-US" dirty="0"/>
              <a:t>辅助计算的加速；</a:t>
            </a:r>
            <a:endParaRPr lang="en-US" altLang="zh-CN" dirty="0"/>
          </a:p>
          <a:p>
            <a:pPr marL="1200150" lvl="2" indent="-285750">
              <a:buFont typeface="Arial" panose="020B0604020202020204" pitchFamily="34" charset="0"/>
              <a:buChar char="•"/>
            </a:pPr>
            <a:r>
              <a:rPr lang="zh-CN" altLang="en-US" dirty="0"/>
              <a:t>对内存的使用占比。</a:t>
            </a:r>
            <a:endParaRPr lang="en-US" altLang="zh-CN" dirty="0"/>
          </a:p>
          <a:p>
            <a:pPr marL="285750" indent="-285750">
              <a:buFont typeface="Wingdings" panose="05000000000000000000" pitchFamily="2" charset="2"/>
              <a:buChar char="Ø"/>
            </a:pPr>
            <a:endParaRPr lang="en-US" altLang="zh-CN" dirty="0"/>
          </a:p>
        </p:txBody>
      </p:sp>
      <p:sp>
        <p:nvSpPr>
          <p:cNvPr id="4" name="日期占位符 3">
            <a:extLst>
              <a:ext uri="{FF2B5EF4-FFF2-40B4-BE49-F238E27FC236}">
                <a16:creationId xmlns:a16="http://schemas.microsoft.com/office/drawing/2014/main" id="{FA0CD0E4-57CC-4F97-AAE4-4801291FE240}"/>
              </a:ext>
            </a:extLst>
          </p:cNvPr>
          <p:cNvSpPr>
            <a:spLocks noGrp="1"/>
          </p:cNvSpPr>
          <p:nvPr>
            <p:ph type="dt" sz="half" idx="10"/>
          </p:nvPr>
        </p:nvSpPr>
        <p:spPr/>
        <p:txBody>
          <a:bodyPr/>
          <a:lstStyle/>
          <a:p>
            <a:fld id="{46D86A95-6094-4E9E-8586-75B185BFC21A}" type="datetime1">
              <a:rPr lang="zh-CN" altLang="en-US" smtClean="0"/>
              <a:t>2020/1/5</a:t>
            </a:fld>
            <a:endParaRPr lang="zh-CN" altLang="en-US"/>
          </a:p>
        </p:txBody>
      </p:sp>
      <p:sp>
        <p:nvSpPr>
          <p:cNvPr id="5" name="页脚占位符 4">
            <a:extLst>
              <a:ext uri="{FF2B5EF4-FFF2-40B4-BE49-F238E27FC236}">
                <a16:creationId xmlns:a16="http://schemas.microsoft.com/office/drawing/2014/main" id="{FECA764C-8F3C-4724-AD7A-637322AD8C27}"/>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6" name="灯片编号占位符 5">
            <a:extLst>
              <a:ext uri="{FF2B5EF4-FFF2-40B4-BE49-F238E27FC236}">
                <a16:creationId xmlns:a16="http://schemas.microsoft.com/office/drawing/2014/main" id="{F85A0938-10D8-4607-98D3-0A81FE698E2F}"/>
              </a:ext>
            </a:extLst>
          </p:cNvPr>
          <p:cNvSpPr>
            <a:spLocks noGrp="1"/>
          </p:cNvSpPr>
          <p:nvPr>
            <p:ph type="sldNum" sz="quarter" idx="12"/>
          </p:nvPr>
        </p:nvSpPr>
        <p:spPr/>
        <p:txBody>
          <a:bodyPr/>
          <a:lstStyle/>
          <a:p>
            <a:fld id="{1CDC30CB-AABA-4BDF-9D19-F4C56201378F}" type="slidenum">
              <a:rPr lang="zh-CN" altLang="en-US" smtClean="0"/>
              <a:t>16</a:t>
            </a:fld>
            <a:endParaRPr lang="zh-CN" altLang="en-US"/>
          </a:p>
        </p:txBody>
      </p:sp>
    </p:spTree>
    <p:extLst>
      <p:ext uri="{BB962C8B-B14F-4D97-AF65-F5344CB8AC3E}">
        <p14:creationId xmlns:p14="http://schemas.microsoft.com/office/powerpoint/2010/main" val="7596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5145DC1-77E3-435E-B074-B767947334D6}"/>
              </a:ext>
            </a:extLst>
          </p:cNvPr>
          <p:cNvSpPr txBox="1"/>
          <p:nvPr/>
        </p:nvSpPr>
        <p:spPr>
          <a:xfrm>
            <a:off x="5551714" y="3105834"/>
            <a:ext cx="1268964" cy="707886"/>
          </a:xfrm>
          <a:prstGeom prst="rect">
            <a:avLst/>
          </a:prstGeom>
          <a:noFill/>
        </p:spPr>
        <p:txBody>
          <a:bodyPr wrap="square" rtlCol="0">
            <a:spAutoFit/>
          </a:bodyPr>
          <a:lstStyle/>
          <a:p>
            <a:r>
              <a:rPr lang="zh-CN" altLang="en-US" sz="4000" b="1" dirty="0"/>
              <a:t>谢谢！</a:t>
            </a:r>
          </a:p>
        </p:txBody>
      </p:sp>
      <p:sp>
        <p:nvSpPr>
          <p:cNvPr id="3" name="日期占位符 2">
            <a:extLst>
              <a:ext uri="{FF2B5EF4-FFF2-40B4-BE49-F238E27FC236}">
                <a16:creationId xmlns:a16="http://schemas.microsoft.com/office/drawing/2014/main" id="{7BADAB10-E2F1-47A3-B6FF-F4BF7BBFC45B}"/>
              </a:ext>
            </a:extLst>
          </p:cNvPr>
          <p:cNvSpPr>
            <a:spLocks noGrp="1"/>
          </p:cNvSpPr>
          <p:nvPr>
            <p:ph type="dt" sz="half" idx="10"/>
          </p:nvPr>
        </p:nvSpPr>
        <p:spPr/>
        <p:txBody>
          <a:bodyPr/>
          <a:lstStyle/>
          <a:p>
            <a:fld id="{8D0AD4CC-E2D0-44AB-A4E1-DDDBFE25EF65}" type="datetime1">
              <a:rPr lang="zh-CN" altLang="en-US" smtClean="0"/>
              <a:t>2020/1/5</a:t>
            </a:fld>
            <a:endParaRPr lang="zh-CN" altLang="en-US"/>
          </a:p>
        </p:txBody>
      </p:sp>
      <p:sp>
        <p:nvSpPr>
          <p:cNvPr id="4" name="页脚占位符 3">
            <a:extLst>
              <a:ext uri="{FF2B5EF4-FFF2-40B4-BE49-F238E27FC236}">
                <a16:creationId xmlns:a16="http://schemas.microsoft.com/office/drawing/2014/main" id="{3A1FF043-A940-45E9-88D5-BCDE1C929D03}"/>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5" name="灯片编号占位符 4">
            <a:extLst>
              <a:ext uri="{FF2B5EF4-FFF2-40B4-BE49-F238E27FC236}">
                <a16:creationId xmlns:a16="http://schemas.microsoft.com/office/drawing/2014/main" id="{3BF9D83D-AD52-402C-AE59-5CC140575ED0}"/>
              </a:ext>
            </a:extLst>
          </p:cNvPr>
          <p:cNvSpPr>
            <a:spLocks noGrp="1"/>
          </p:cNvSpPr>
          <p:nvPr>
            <p:ph type="sldNum" sz="quarter" idx="12"/>
          </p:nvPr>
        </p:nvSpPr>
        <p:spPr/>
        <p:txBody>
          <a:bodyPr/>
          <a:lstStyle/>
          <a:p>
            <a:fld id="{1CDC30CB-AABA-4BDF-9D19-F4C56201378F}" type="slidenum">
              <a:rPr lang="zh-CN" altLang="en-US" smtClean="0"/>
              <a:t>17</a:t>
            </a:fld>
            <a:endParaRPr lang="zh-CN" altLang="en-US"/>
          </a:p>
        </p:txBody>
      </p:sp>
    </p:spTree>
    <p:extLst>
      <p:ext uri="{BB962C8B-B14F-4D97-AF65-F5344CB8AC3E}">
        <p14:creationId xmlns:p14="http://schemas.microsoft.com/office/powerpoint/2010/main" val="404593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037972-E586-48A9-89F6-AFF04EB3ACFD}"/>
              </a:ext>
            </a:extLst>
          </p:cNvPr>
          <p:cNvSpPr>
            <a:spLocks noGrp="1"/>
          </p:cNvSpPr>
          <p:nvPr>
            <p:ph type="title"/>
          </p:nvPr>
        </p:nvSpPr>
        <p:spPr/>
        <p:txBody>
          <a:bodyPr/>
          <a:lstStyle/>
          <a:p>
            <a:r>
              <a:rPr lang="zh-CN" altLang="en-US" dirty="0"/>
              <a:t>目录</a:t>
            </a:r>
          </a:p>
        </p:txBody>
      </p:sp>
      <p:sp>
        <p:nvSpPr>
          <p:cNvPr id="3" name="文本框 2">
            <a:extLst>
              <a:ext uri="{FF2B5EF4-FFF2-40B4-BE49-F238E27FC236}">
                <a16:creationId xmlns:a16="http://schemas.microsoft.com/office/drawing/2014/main" id="{EEBF136E-8A4A-40F5-9234-37449C5DC228}"/>
              </a:ext>
            </a:extLst>
          </p:cNvPr>
          <p:cNvSpPr txBox="1"/>
          <p:nvPr/>
        </p:nvSpPr>
        <p:spPr>
          <a:xfrm>
            <a:off x="3918856" y="2146349"/>
            <a:ext cx="4786605" cy="3108543"/>
          </a:xfrm>
          <a:prstGeom prst="rect">
            <a:avLst/>
          </a:prstGeom>
          <a:noFill/>
        </p:spPr>
        <p:txBody>
          <a:bodyPr wrap="square" rtlCol="0">
            <a:spAutoFit/>
          </a:bodyPr>
          <a:lstStyle/>
          <a:p>
            <a:pPr marL="285750" indent="-285750">
              <a:buFont typeface="Wingdings" panose="05000000000000000000" pitchFamily="2" charset="2"/>
              <a:buChar char="u"/>
            </a:pPr>
            <a:r>
              <a:rPr lang="zh-CN" altLang="en-US" sz="2800" b="1" dirty="0"/>
              <a:t>研究背景</a:t>
            </a:r>
            <a:endParaRPr lang="en-US" altLang="zh-CN" sz="2800" b="1" dirty="0"/>
          </a:p>
          <a:p>
            <a:pPr marL="285750" indent="-285750">
              <a:buFont typeface="Wingdings" panose="05000000000000000000" pitchFamily="2" charset="2"/>
              <a:buChar char="u"/>
            </a:pPr>
            <a:r>
              <a:rPr lang="zh-CN" altLang="en-US" sz="2800" b="1" dirty="0"/>
              <a:t>径迹重建算法</a:t>
            </a:r>
            <a:endParaRPr lang="en-US" altLang="zh-CN" sz="2800" b="1" dirty="0"/>
          </a:p>
          <a:p>
            <a:pPr marL="285750" indent="-285750">
              <a:buFont typeface="Wingdings" panose="05000000000000000000" pitchFamily="2" charset="2"/>
              <a:buChar char="u"/>
            </a:pPr>
            <a:r>
              <a:rPr lang="zh-CN" altLang="en-US" sz="2800" b="1" dirty="0"/>
              <a:t>机器学习简介</a:t>
            </a:r>
            <a:endParaRPr lang="en-US" altLang="zh-CN" sz="2800" b="1" dirty="0"/>
          </a:p>
          <a:p>
            <a:pPr marL="285750" indent="-285750">
              <a:buFont typeface="Wingdings" panose="05000000000000000000" pitchFamily="2" charset="2"/>
              <a:buChar char="u"/>
            </a:pPr>
            <a:r>
              <a:rPr lang="zh-CN" altLang="en-US" sz="2800" b="1" dirty="0"/>
              <a:t>基于机器学习的径迹重建</a:t>
            </a:r>
            <a:endParaRPr lang="en-US" altLang="zh-CN" sz="2800" b="1" dirty="0"/>
          </a:p>
          <a:p>
            <a:pPr marL="285750" indent="-285750">
              <a:buFont typeface="Wingdings" panose="05000000000000000000" pitchFamily="2" charset="2"/>
              <a:buChar char="u"/>
            </a:pPr>
            <a:r>
              <a:rPr lang="zh-CN" altLang="en-US" sz="2800" b="1" dirty="0"/>
              <a:t>下一步的改进</a:t>
            </a:r>
            <a:endParaRPr lang="en-US" altLang="zh-CN" sz="2800" b="1" dirty="0"/>
          </a:p>
          <a:p>
            <a:pPr marL="285750" indent="-285750">
              <a:buFont typeface="Wingdings" panose="05000000000000000000" pitchFamily="2" charset="2"/>
              <a:buChar char="u"/>
            </a:pPr>
            <a:r>
              <a:rPr lang="en-US" altLang="zh-CN" sz="2800" b="1" dirty="0"/>
              <a:t>CXPD</a:t>
            </a:r>
            <a:r>
              <a:rPr lang="zh-CN" altLang="en-US" sz="2800" b="1" dirty="0"/>
              <a:t>项目下的算法实现</a:t>
            </a:r>
            <a:endParaRPr lang="en-US" altLang="zh-CN" sz="2800" b="1" dirty="0"/>
          </a:p>
          <a:p>
            <a:pPr marL="285750" indent="-285750">
              <a:buFont typeface="Wingdings" panose="05000000000000000000" pitchFamily="2" charset="2"/>
              <a:buChar char="u"/>
            </a:pPr>
            <a:endParaRPr lang="zh-CN" altLang="en-US" sz="2800" b="1" dirty="0"/>
          </a:p>
        </p:txBody>
      </p:sp>
      <p:sp>
        <p:nvSpPr>
          <p:cNvPr id="4" name="日期占位符 3">
            <a:extLst>
              <a:ext uri="{FF2B5EF4-FFF2-40B4-BE49-F238E27FC236}">
                <a16:creationId xmlns:a16="http://schemas.microsoft.com/office/drawing/2014/main" id="{A3690D04-3161-449D-AE3F-2A4CE55C8395}"/>
              </a:ext>
            </a:extLst>
          </p:cNvPr>
          <p:cNvSpPr>
            <a:spLocks noGrp="1"/>
          </p:cNvSpPr>
          <p:nvPr>
            <p:ph type="dt" sz="half" idx="10"/>
          </p:nvPr>
        </p:nvSpPr>
        <p:spPr/>
        <p:txBody>
          <a:bodyPr/>
          <a:lstStyle/>
          <a:p>
            <a:fld id="{1A50589B-EF87-4D75-87A1-DC0E306FBECA}" type="datetime1">
              <a:rPr lang="zh-CN" altLang="en-US" smtClean="0"/>
              <a:t>2020/1/5</a:t>
            </a:fld>
            <a:endParaRPr lang="zh-CN" altLang="en-US"/>
          </a:p>
        </p:txBody>
      </p:sp>
      <p:sp>
        <p:nvSpPr>
          <p:cNvPr id="5" name="页脚占位符 4">
            <a:extLst>
              <a:ext uri="{FF2B5EF4-FFF2-40B4-BE49-F238E27FC236}">
                <a16:creationId xmlns:a16="http://schemas.microsoft.com/office/drawing/2014/main" id="{EC75DD93-2F53-48D9-8477-537814F549BD}"/>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endParaRPr lang="zh-CN" altLang="en-US" dirty="0"/>
          </a:p>
        </p:txBody>
      </p:sp>
      <p:sp>
        <p:nvSpPr>
          <p:cNvPr id="6" name="灯片编号占位符 5">
            <a:extLst>
              <a:ext uri="{FF2B5EF4-FFF2-40B4-BE49-F238E27FC236}">
                <a16:creationId xmlns:a16="http://schemas.microsoft.com/office/drawing/2014/main" id="{74CEF0FC-56CB-4ED4-B367-D3A729FC1D95}"/>
              </a:ext>
            </a:extLst>
          </p:cNvPr>
          <p:cNvSpPr>
            <a:spLocks noGrp="1"/>
          </p:cNvSpPr>
          <p:nvPr>
            <p:ph type="sldNum" sz="quarter" idx="12"/>
          </p:nvPr>
        </p:nvSpPr>
        <p:spPr/>
        <p:txBody>
          <a:bodyPr/>
          <a:lstStyle/>
          <a:p>
            <a:fld id="{1CDC30CB-AABA-4BDF-9D19-F4C56201378F}" type="slidenum">
              <a:rPr lang="zh-CN" altLang="en-US" smtClean="0"/>
              <a:t>2</a:t>
            </a:fld>
            <a:endParaRPr lang="zh-CN" altLang="en-US"/>
          </a:p>
        </p:txBody>
      </p:sp>
    </p:spTree>
    <p:extLst>
      <p:ext uri="{BB962C8B-B14F-4D97-AF65-F5344CB8AC3E}">
        <p14:creationId xmlns:p14="http://schemas.microsoft.com/office/powerpoint/2010/main" val="185453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278EE2-CE5A-46C8-9A04-47D05584B350}"/>
              </a:ext>
            </a:extLst>
          </p:cNvPr>
          <p:cNvSpPr>
            <a:spLocks noGrp="1"/>
          </p:cNvSpPr>
          <p:nvPr>
            <p:ph type="title"/>
          </p:nvPr>
        </p:nvSpPr>
        <p:spPr/>
        <p:txBody>
          <a:bodyPr/>
          <a:lstStyle/>
          <a:p>
            <a:r>
              <a:rPr lang="en-US" altLang="zh-CN" dirty="0"/>
              <a:t>1. </a:t>
            </a:r>
            <a:r>
              <a:rPr lang="zh-CN" altLang="en-US" dirty="0"/>
              <a:t>研究背景</a:t>
            </a:r>
          </a:p>
        </p:txBody>
      </p:sp>
      <p:sp>
        <p:nvSpPr>
          <p:cNvPr id="3" name="矩形 2">
            <a:extLst>
              <a:ext uri="{FF2B5EF4-FFF2-40B4-BE49-F238E27FC236}">
                <a16:creationId xmlns:a16="http://schemas.microsoft.com/office/drawing/2014/main" id="{330C205C-0A76-4385-8375-9E84B61B40E3}"/>
              </a:ext>
            </a:extLst>
          </p:cNvPr>
          <p:cNvSpPr/>
          <p:nvPr/>
        </p:nvSpPr>
        <p:spPr>
          <a:xfrm>
            <a:off x="1029809" y="1899821"/>
            <a:ext cx="3281779" cy="3785652"/>
          </a:xfrm>
          <a:prstGeom prst="rect">
            <a:avLst/>
          </a:prstGeom>
        </p:spPr>
        <p:txBody>
          <a:bodyPr wrap="square">
            <a:spAutoFit/>
          </a:bodyPr>
          <a:lstStyle/>
          <a:p>
            <a:r>
              <a:rPr lang="en-US" altLang="zh-CN" sz="2400" kern="1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气体探测器主要是用光电效应的原理</a:t>
            </a:r>
            <a:r>
              <a:rPr lang="en-US" altLang="zh-CN" sz="2400" kern="100" dirty="0">
                <a:latin typeface="Times New Roman" panose="02020603050405020304" pitchFamily="18" charset="0"/>
                <a:ea typeface="黑体" panose="02010609060101010101" pitchFamily="49" charset="-122"/>
              </a:rPr>
              <a:t>, </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偏振的</a:t>
            </a:r>
            <a:r>
              <a:rPr lang="en-US" altLang="zh-CN" sz="2400" kern="100" dirty="0">
                <a:latin typeface="Times New Roman" panose="02020603050405020304" pitchFamily="18" charset="0"/>
                <a:ea typeface="黑体" panose="02010609060101010101" pitchFamily="49" charset="-122"/>
              </a:rPr>
              <a:t> X</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射线打到气体上，发生光电效应，电子从气体分子中逃逸出来，其出射方向与</a:t>
            </a:r>
            <a:r>
              <a:rPr lang="en-US" altLang="zh-CN" sz="2400" kern="100" dirty="0">
                <a:latin typeface="Times New Roman" panose="02020603050405020304" pitchFamily="18" charset="0"/>
                <a:ea typeface="黑体" panose="02010609060101010101" pitchFamily="49" charset="-122"/>
              </a:rPr>
              <a:t> X</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射线的偏振方向有关，在偏振方向上出射的概率最大，垂直于偏振方向的概率最小。</a:t>
            </a:r>
            <a:endParaRPr lang="zh-CN" altLang="en-US" sz="2400" dirty="0"/>
          </a:p>
        </p:txBody>
      </p:sp>
      <p:pic>
        <p:nvPicPr>
          <p:cNvPr id="5" name="图片 45" descr="新建位图图像">
            <a:extLst>
              <a:ext uri="{FF2B5EF4-FFF2-40B4-BE49-F238E27FC236}">
                <a16:creationId xmlns:a16="http://schemas.microsoft.com/office/drawing/2014/main" id="{D726B6B6-1587-47A1-AF80-D19F2980C1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6213" y="4084644"/>
            <a:ext cx="2696527" cy="190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5">
            <a:extLst>
              <a:ext uri="{FF2B5EF4-FFF2-40B4-BE49-F238E27FC236}">
                <a16:creationId xmlns:a16="http://schemas.microsoft.com/office/drawing/2014/main" id="{F3070641-5644-4667-9A7F-6C37253AC7D3}"/>
              </a:ext>
            </a:extLst>
          </p:cNvPr>
          <p:cNvSpPr>
            <a:spLocks noGrp="1"/>
          </p:cNvSpPr>
          <p:nvPr>
            <p:ph type="dt" sz="half" idx="10"/>
          </p:nvPr>
        </p:nvSpPr>
        <p:spPr/>
        <p:txBody>
          <a:bodyPr/>
          <a:lstStyle/>
          <a:p>
            <a:fld id="{AB2DE3BF-E5C2-4C55-8169-E125CE27118B}" type="datetime1">
              <a:rPr lang="zh-CN" altLang="en-US" smtClean="0"/>
              <a:t>2020/1/5</a:t>
            </a:fld>
            <a:endParaRPr lang="zh-CN" altLang="en-US"/>
          </a:p>
        </p:txBody>
      </p:sp>
      <p:sp>
        <p:nvSpPr>
          <p:cNvPr id="7" name="页脚占位符 6">
            <a:extLst>
              <a:ext uri="{FF2B5EF4-FFF2-40B4-BE49-F238E27FC236}">
                <a16:creationId xmlns:a16="http://schemas.microsoft.com/office/drawing/2014/main" id="{4EF03BFD-AC53-493F-8FAE-6AD9F533AB51}"/>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8" name="灯片编号占位符 7">
            <a:extLst>
              <a:ext uri="{FF2B5EF4-FFF2-40B4-BE49-F238E27FC236}">
                <a16:creationId xmlns:a16="http://schemas.microsoft.com/office/drawing/2014/main" id="{89FDB757-7F03-45CD-BB10-29023E7E5660}"/>
              </a:ext>
            </a:extLst>
          </p:cNvPr>
          <p:cNvSpPr>
            <a:spLocks noGrp="1"/>
          </p:cNvSpPr>
          <p:nvPr>
            <p:ph type="sldNum" sz="quarter" idx="12"/>
          </p:nvPr>
        </p:nvSpPr>
        <p:spPr/>
        <p:txBody>
          <a:bodyPr/>
          <a:lstStyle/>
          <a:p>
            <a:fld id="{1CDC30CB-AABA-4BDF-9D19-F4C56201378F}" type="slidenum">
              <a:rPr lang="zh-CN" altLang="en-US" smtClean="0"/>
              <a:t>3</a:t>
            </a:fld>
            <a:endParaRPr lang="zh-CN" altLang="en-US"/>
          </a:p>
        </p:txBody>
      </p:sp>
      <p:pic>
        <p:nvPicPr>
          <p:cNvPr id="9" name="图片 8">
            <a:extLst>
              <a:ext uri="{FF2B5EF4-FFF2-40B4-BE49-F238E27FC236}">
                <a16:creationId xmlns:a16="http://schemas.microsoft.com/office/drawing/2014/main" id="{7E06D596-7E81-451B-BED9-87E6BFC0F3AC}"/>
              </a:ext>
            </a:extLst>
          </p:cNvPr>
          <p:cNvPicPr>
            <a:picLocks noChangeAspect="1"/>
          </p:cNvPicPr>
          <p:nvPr/>
        </p:nvPicPr>
        <p:blipFill>
          <a:blip r:embed="rId3"/>
          <a:stretch>
            <a:fillRect/>
          </a:stretch>
        </p:blipFill>
        <p:spPr>
          <a:xfrm>
            <a:off x="4961001" y="914724"/>
            <a:ext cx="5020310" cy="3169920"/>
          </a:xfrm>
          <a:prstGeom prst="rect">
            <a:avLst/>
          </a:prstGeom>
        </p:spPr>
      </p:pic>
    </p:spTree>
    <p:extLst>
      <p:ext uri="{BB962C8B-B14F-4D97-AF65-F5344CB8AC3E}">
        <p14:creationId xmlns:p14="http://schemas.microsoft.com/office/powerpoint/2010/main" val="380476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C8F70D-6B8E-46DE-B1EC-21E43DA102B0}"/>
              </a:ext>
            </a:extLst>
          </p:cNvPr>
          <p:cNvSpPr>
            <a:spLocks noGrp="1"/>
          </p:cNvSpPr>
          <p:nvPr>
            <p:ph type="title"/>
          </p:nvPr>
        </p:nvSpPr>
        <p:spPr/>
        <p:txBody>
          <a:bodyPr/>
          <a:lstStyle/>
          <a:p>
            <a:r>
              <a:rPr lang="en-US" altLang="zh-CN" dirty="0"/>
              <a:t>2. </a:t>
            </a:r>
            <a:r>
              <a:rPr lang="zh-CN" altLang="en-US" dirty="0"/>
              <a:t>径迹重建算法</a:t>
            </a:r>
          </a:p>
        </p:txBody>
      </p:sp>
      <p:pic>
        <p:nvPicPr>
          <p:cNvPr id="3" name="图片 2" descr="15_frame686-39">
            <a:extLst>
              <a:ext uri="{FF2B5EF4-FFF2-40B4-BE49-F238E27FC236}">
                <a16:creationId xmlns:a16="http://schemas.microsoft.com/office/drawing/2014/main" id="{06A8C7FF-E0BA-488F-AF2E-F55163774E1E}"/>
              </a:ext>
            </a:extLst>
          </p:cNvPr>
          <p:cNvPicPr>
            <a:picLocks noChangeAspect="1"/>
          </p:cNvPicPr>
          <p:nvPr/>
        </p:nvPicPr>
        <p:blipFill>
          <a:blip r:embed="rId2"/>
          <a:stretch>
            <a:fillRect/>
          </a:stretch>
        </p:blipFill>
        <p:spPr>
          <a:xfrm>
            <a:off x="6855626" y="1899821"/>
            <a:ext cx="3948498" cy="3335871"/>
          </a:xfrm>
          <a:prstGeom prst="rect">
            <a:avLst/>
          </a:prstGeom>
        </p:spPr>
      </p:pic>
      <p:sp>
        <p:nvSpPr>
          <p:cNvPr id="4" name="文本框 3">
            <a:extLst>
              <a:ext uri="{FF2B5EF4-FFF2-40B4-BE49-F238E27FC236}">
                <a16:creationId xmlns:a16="http://schemas.microsoft.com/office/drawing/2014/main" id="{FDC8CD33-1574-4868-A899-3627C055B938}"/>
              </a:ext>
            </a:extLst>
          </p:cNvPr>
          <p:cNvSpPr txBox="1"/>
          <p:nvPr/>
        </p:nvSpPr>
        <p:spPr>
          <a:xfrm>
            <a:off x="787153" y="2210539"/>
            <a:ext cx="5078027" cy="2862322"/>
          </a:xfrm>
          <a:prstGeom prst="rect">
            <a:avLst/>
          </a:prstGeom>
          <a:noFill/>
        </p:spPr>
        <p:txBody>
          <a:bodyPr wrap="square" rtlCol="0">
            <a:spAutoFit/>
          </a:bodyPr>
          <a:lstStyle/>
          <a:p>
            <a:r>
              <a:rPr lang="zh-CN" altLang="en-US" sz="2000" dirty="0"/>
              <a:t>       当</a:t>
            </a:r>
            <a:r>
              <a:rPr lang="en-US" altLang="zh-CN" sz="2000" dirty="0"/>
              <a:t>X</a:t>
            </a:r>
            <a:r>
              <a:rPr lang="zh-CN" altLang="en-US" sz="2000" dirty="0"/>
              <a:t>射线进入探测器，发生光电反应，射出的光电子经过扩散倍增之后，被电子学读出，我们所得到的就是如右图所示这样一帧帧的图像数据，图像上的像素点代表了沉积的电荷量的大小，是光电子“行走的路径”，而径迹重建算法所要完成的工作是要从这样一张图像中找出光电子的出射方向，将所有数据的方向统计之后，便可以获得</a:t>
            </a:r>
            <a:r>
              <a:rPr lang="en-US" altLang="zh-CN" sz="2000" dirty="0"/>
              <a:t>X</a:t>
            </a:r>
            <a:r>
              <a:rPr lang="zh-CN" altLang="en-US" sz="2000" dirty="0"/>
              <a:t>射线的偏振方向。</a:t>
            </a:r>
          </a:p>
        </p:txBody>
      </p:sp>
      <p:sp>
        <p:nvSpPr>
          <p:cNvPr id="5" name="日期占位符 4">
            <a:extLst>
              <a:ext uri="{FF2B5EF4-FFF2-40B4-BE49-F238E27FC236}">
                <a16:creationId xmlns:a16="http://schemas.microsoft.com/office/drawing/2014/main" id="{FB9DF9D7-0CA8-442F-865D-7BF166B53A59}"/>
              </a:ext>
            </a:extLst>
          </p:cNvPr>
          <p:cNvSpPr>
            <a:spLocks noGrp="1"/>
          </p:cNvSpPr>
          <p:nvPr>
            <p:ph type="dt" sz="half" idx="10"/>
          </p:nvPr>
        </p:nvSpPr>
        <p:spPr/>
        <p:txBody>
          <a:bodyPr/>
          <a:lstStyle/>
          <a:p>
            <a:fld id="{8B42A98D-B7D9-45D2-877F-5F08E521627F}" type="datetime1">
              <a:rPr lang="zh-CN" altLang="en-US" smtClean="0"/>
              <a:t>2020/1/5</a:t>
            </a:fld>
            <a:endParaRPr lang="zh-CN" altLang="en-US"/>
          </a:p>
        </p:txBody>
      </p:sp>
      <p:sp>
        <p:nvSpPr>
          <p:cNvPr id="6" name="页脚占位符 5">
            <a:extLst>
              <a:ext uri="{FF2B5EF4-FFF2-40B4-BE49-F238E27FC236}">
                <a16:creationId xmlns:a16="http://schemas.microsoft.com/office/drawing/2014/main" id="{520AA073-2635-48C9-9968-0A65004A3B28}"/>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7" name="灯片编号占位符 6">
            <a:extLst>
              <a:ext uri="{FF2B5EF4-FFF2-40B4-BE49-F238E27FC236}">
                <a16:creationId xmlns:a16="http://schemas.microsoft.com/office/drawing/2014/main" id="{3FB031D2-8DD2-493E-81B4-CE2CC4FC341C}"/>
              </a:ext>
            </a:extLst>
          </p:cNvPr>
          <p:cNvSpPr>
            <a:spLocks noGrp="1"/>
          </p:cNvSpPr>
          <p:nvPr>
            <p:ph type="sldNum" sz="quarter" idx="12"/>
          </p:nvPr>
        </p:nvSpPr>
        <p:spPr/>
        <p:txBody>
          <a:bodyPr/>
          <a:lstStyle/>
          <a:p>
            <a:fld id="{1CDC30CB-AABA-4BDF-9D19-F4C56201378F}" type="slidenum">
              <a:rPr lang="zh-CN" altLang="en-US" smtClean="0"/>
              <a:t>4</a:t>
            </a:fld>
            <a:endParaRPr lang="zh-CN" altLang="en-US"/>
          </a:p>
        </p:txBody>
      </p:sp>
    </p:spTree>
    <p:extLst>
      <p:ext uri="{BB962C8B-B14F-4D97-AF65-F5344CB8AC3E}">
        <p14:creationId xmlns:p14="http://schemas.microsoft.com/office/powerpoint/2010/main" val="280608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66A76D-4627-474A-B030-79E45F63F380}"/>
              </a:ext>
            </a:extLst>
          </p:cNvPr>
          <p:cNvSpPr>
            <a:spLocks noGrp="1"/>
          </p:cNvSpPr>
          <p:nvPr>
            <p:ph type="title"/>
          </p:nvPr>
        </p:nvSpPr>
        <p:spPr/>
        <p:txBody>
          <a:bodyPr/>
          <a:lstStyle/>
          <a:p>
            <a:r>
              <a:rPr lang="en-US" altLang="zh-CN" dirty="0"/>
              <a:t>3. </a:t>
            </a:r>
            <a:r>
              <a:rPr lang="zh-CN" altLang="en-US" dirty="0"/>
              <a:t>机器学习简介</a:t>
            </a:r>
          </a:p>
        </p:txBody>
      </p:sp>
      <p:pic>
        <p:nvPicPr>
          <p:cNvPr id="3" name="图片 2" descr="7289495-867228c17821b780[1]">
            <a:extLst>
              <a:ext uri="{FF2B5EF4-FFF2-40B4-BE49-F238E27FC236}">
                <a16:creationId xmlns:a16="http://schemas.microsoft.com/office/drawing/2014/main" id="{AB58184F-F785-49FD-8AFE-073FAB107C26}"/>
              </a:ext>
            </a:extLst>
          </p:cNvPr>
          <p:cNvPicPr>
            <a:picLocks noChangeAspect="1"/>
          </p:cNvPicPr>
          <p:nvPr/>
        </p:nvPicPr>
        <p:blipFill>
          <a:blip r:embed="rId2"/>
          <a:stretch>
            <a:fillRect/>
          </a:stretch>
        </p:blipFill>
        <p:spPr>
          <a:xfrm>
            <a:off x="1113407" y="2084905"/>
            <a:ext cx="5683070" cy="3108532"/>
          </a:xfrm>
          <a:prstGeom prst="rect">
            <a:avLst/>
          </a:prstGeom>
        </p:spPr>
      </p:pic>
      <p:sp>
        <p:nvSpPr>
          <p:cNvPr id="4" name="矩形 3">
            <a:extLst>
              <a:ext uri="{FF2B5EF4-FFF2-40B4-BE49-F238E27FC236}">
                <a16:creationId xmlns:a16="http://schemas.microsoft.com/office/drawing/2014/main" id="{14F807FE-CF92-4574-A217-E050E27E1689}"/>
              </a:ext>
            </a:extLst>
          </p:cNvPr>
          <p:cNvSpPr/>
          <p:nvPr/>
        </p:nvSpPr>
        <p:spPr>
          <a:xfrm>
            <a:off x="7306322" y="1903753"/>
            <a:ext cx="3772271" cy="3693319"/>
          </a:xfrm>
          <a:prstGeom prst="rect">
            <a:avLst/>
          </a:prstGeom>
        </p:spPr>
        <p:txBody>
          <a:bodyPr wrap="square">
            <a:spAutoFit/>
          </a:bodyPr>
          <a:lstStyle/>
          <a:p>
            <a:r>
              <a:rPr lang="zh-CN" altLang="en-US" dirty="0"/>
              <a:t>机器学习是一类算法的总称，这些算法企图从大量历史数据中挖掘出其中隐含的规律，并用于预测或者分类，更具体的说，机器学习可以看作是寻找一个函数，输入是样本数据，输出是期望的结果，只是这个函数过于复杂，以至于不太方便形式化表达。需要注意的是，机器学习的目标是使学到的函数很好地适用于“新样本”，而不仅仅是在训练样本上表现很好。学到的函数适用于新样本的能力，称为泛化（Generalization）能力。</a:t>
            </a:r>
          </a:p>
        </p:txBody>
      </p:sp>
      <p:sp>
        <p:nvSpPr>
          <p:cNvPr id="5" name="日期占位符 4">
            <a:extLst>
              <a:ext uri="{FF2B5EF4-FFF2-40B4-BE49-F238E27FC236}">
                <a16:creationId xmlns:a16="http://schemas.microsoft.com/office/drawing/2014/main" id="{83E1000F-F8E8-44ED-88EB-0ABF1EA97AE0}"/>
              </a:ext>
            </a:extLst>
          </p:cNvPr>
          <p:cNvSpPr>
            <a:spLocks noGrp="1"/>
          </p:cNvSpPr>
          <p:nvPr>
            <p:ph type="dt" sz="half" idx="10"/>
          </p:nvPr>
        </p:nvSpPr>
        <p:spPr/>
        <p:txBody>
          <a:bodyPr/>
          <a:lstStyle/>
          <a:p>
            <a:fld id="{D686CB1A-B491-4C16-9CC0-786160074A3E}" type="datetime1">
              <a:rPr lang="zh-CN" altLang="en-US" smtClean="0"/>
              <a:t>2020/1/5</a:t>
            </a:fld>
            <a:endParaRPr lang="zh-CN" altLang="en-US"/>
          </a:p>
        </p:txBody>
      </p:sp>
      <p:sp>
        <p:nvSpPr>
          <p:cNvPr id="6" name="页脚占位符 5">
            <a:extLst>
              <a:ext uri="{FF2B5EF4-FFF2-40B4-BE49-F238E27FC236}">
                <a16:creationId xmlns:a16="http://schemas.microsoft.com/office/drawing/2014/main" id="{FD152838-5B0F-4C2B-82B2-63F4AA96917E}"/>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7" name="灯片编号占位符 6">
            <a:extLst>
              <a:ext uri="{FF2B5EF4-FFF2-40B4-BE49-F238E27FC236}">
                <a16:creationId xmlns:a16="http://schemas.microsoft.com/office/drawing/2014/main" id="{CD57027E-3135-4C07-A389-53ECFB611CFB}"/>
              </a:ext>
            </a:extLst>
          </p:cNvPr>
          <p:cNvSpPr>
            <a:spLocks noGrp="1"/>
          </p:cNvSpPr>
          <p:nvPr>
            <p:ph type="sldNum" sz="quarter" idx="12"/>
          </p:nvPr>
        </p:nvSpPr>
        <p:spPr/>
        <p:txBody>
          <a:bodyPr/>
          <a:lstStyle/>
          <a:p>
            <a:fld id="{1CDC30CB-AABA-4BDF-9D19-F4C56201378F}" type="slidenum">
              <a:rPr lang="zh-CN" altLang="en-US" smtClean="0"/>
              <a:t>5</a:t>
            </a:fld>
            <a:endParaRPr lang="zh-CN" altLang="en-US"/>
          </a:p>
        </p:txBody>
      </p:sp>
    </p:spTree>
    <p:extLst>
      <p:ext uri="{BB962C8B-B14F-4D97-AF65-F5344CB8AC3E}">
        <p14:creationId xmlns:p14="http://schemas.microsoft.com/office/powerpoint/2010/main" val="417120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D6759F-1360-42C0-A202-8CA018C80D9C}"/>
              </a:ext>
            </a:extLst>
          </p:cNvPr>
          <p:cNvSpPr>
            <a:spLocks noGrp="1"/>
          </p:cNvSpPr>
          <p:nvPr>
            <p:ph type="title"/>
          </p:nvPr>
        </p:nvSpPr>
        <p:spPr/>
        <p:txBody>
          <a:bodyPr/>
          <a:lstStyle/>
          <a:p>
            <a:r>
              <a:rPr lang="en-US" altLang="zh-CN" dirty="0"/>
              <a:t>4. </a:t>
            </a:r>
            <a:r>
              <a:rPr lang="zh-CN" altLang="en-US" dirty="0"/>
              <a:t>基于机器学习的径迹重建</a:t>
            </a:r>
          </a:p>
        </p:txBody>
      </p:sp>
      <p:pic>
        <p:nvPicPr>
          <p:cNvPr id="3" name="图片 2">
            <a:extLst>
              <a:ext uri="{FF2B5EF4-FFF2-40B4-BE49-F238E27FC236}">
                <a16:creationId xmlns:a16="http://schemas.microsoft.com/office/drawing/2014/main" id="{018A8019-4180-4E18-A5E7-C3D00B19024F}"/>
              </a:ext>
            </a:extLst>
          </p:cNvPr>
          <p:cNvPicPr>
            <a:picLocks noChangeAspect="1"/>
          </p:cNvPicPr>
          <p:nvPr/>
        </p:nvPicPr>
        <p:blipFill>
          <a:blip r:embed="rId2"/>
          <a:stretch>
            <a:fillRect/>
          </a:stretch>
        </p:blipFill>
        <p:spPr>
          <a:xfrm>
            <a:off x="1656206" y="1899820"/>
            <a:ext cx="3149632" cy="3675964"/>
          </a:xfrm>
          <a:prstGeom prst="rect">
            <a:avLst/>
          </a:prstGeom>
        </p:spPr>
      </p:pic>
      <p:pic>
        <p:nvPicPr>
          <p:cNvPr id="4" name="图片 3">
            <a:extLst>
              <a:ext uri="{FF2B5EF4-FFF2-40B4-BE49-F238E27FC236}">
                <a16:creationId xmlns:a16="http://schemas.microsoft.com/office/drawing/2014/main" id="{48334D6C-52BD-423C-B053-D10386DCB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537" y="1899819"/>
            <a:ext cx="4473212" cy="3675965"/>
          </a:xfrm>
          <a:prstGeom prst="rect">
            <a:avLst/>
          </a:prstGeom>
        </p:spPr>
      </p:pic>
      <p:sp>
        <p:nvSpPr>
          <p:cNvPr id="5" name="文本框 4">
            <a:extLst>
              <a:ext uri="{FF2B5EF4-FFF2-40B4-BE49-F238E27FC236}">
                <a16:creationId xmlns:a16="http://schemas.microsoft.com/office/drawing/2014/main" id="{4C5E0E55-2E02-4E97-A269-67A04FE77FFC}"/>
              </a:ext>
            </a:extLst>
          </p:cNvPr>
          <p:cNvSpPr txBox="1"/>
          <p:nvPr/>
        </p:nvSpPr>
        <p:spPr>
          <a:xfrm>
            <a:off x="866094" y="2551837"/>
            <a:ext cx="790112" cy="1754326"/>
          </a:xfrm>
          <a:prstGeom prst="rect">
            <a:avLst/>
          </a:prstGeom>
          <a:noFill/>
        </p:spPr>
        <p:txBody>
          <a:bodyPr wrap="square" rtlCol="0">
            <a:spAutoFit/>
          </a:bodyPr>
          <a:lstStyle/>
          <a:p>
            <a:r>
              <a:rPr lang="zh-CN" altLang="en-US" dirty="0"/>
              <a:t>输入带有标签的图像数据</a:t>
            </a:r>
          </a:p>
        </p:txBody>
      </p:sp>
      <p:sp>
        <p:nvSpPr>
          <p:cNvPr id="6" name="文本框 5">
            <a:extLst>
              <a:ext uri="{FF2B5EF4-FFF2-40B4-BE49-F238E27FC236}">
                <a16:creationId xmlns:a16="http://schemas.microsoft.com/office/drawing/2014/main" id="{0EB95785-5DC0-42D4-99A3-5085DD70C2DE}"/>
              </a:ext>
            </a:extLst>
          </p:cNvPr>
          <p:cNvSpPr txBox="1"/>
          <p:nvPr/>
        </p:nvSpPr>
        <p:spPr>
          <a:xfrm>
            <a:off x="5007007" y="2551837"/>
            <a:ext cx="692458" cy="1477328"/>
          </a:xfrm>
          <a:prstGeom prst="rect">
            <a:avLst/>
          </a:prstGeom>
          <a:noFill/>
        </p:spPr>
        <p:txBody>
          <a:bodyPr wrap="square" rtlCol="0">
            <a:spAutoFit/>
          </a:bodyPr>
          <a:lstStyle/>
          <a:p>
            <a:r>
              <a:rPr lang="zh-CN" altLang="en-US" dirty="0"/>
              <a:t>机器学习给出预测值</a:t>
            </a:r>
          </a:p>
        </p:txBody>
      </p:sp>
      <p:sp>
        <p:nvSpPr>
          <p:cNvPr id="7" name="文本框 6">
            <a:extLst>
              <a:ext uri="{FF2B5EF4-FFF2-40B4-BE49-F238E27FC236}">
                <a16:creationId xmlns:a16="http://schemas.microsoft.com/office/drawing/2014/main" id="{419C853B-5A70-4BA4-9B19-74926AB27BF3}"/>
              </a:ext>
            </a:extLst>
          </p:cNvPr>
          <p:cNvSpPr txBox="1"/>
          <p:nvPr/>
        </p:nvSpPr>
        <p:spPr>
          <a:xfrm>
            <a:off x="2099119" y="5655076"/>
            <a:ext cx="2263806" cy="369332"/>
          </a:xfrm>
          <a:prstGeom prst="rect">
            <a:avLst/>
          </a:prstGeom>
          <a:noFill/>
        </p:spPr>
        <p:txBody>
          <a:bodyPr wrap="square" rtlCol="0">
            <a:spAutoFit/>
          </a:bodyPr>
          <a:lstStyle/>
          <a:p>
            <a:r>
              <a:rPr lang="zh-CN" altLang="en-US" dirty="0"/>
              <a:t>卷积神经网络模型</a:t>
            </a:r>
          </a:p>
        </p:txBody>
      </p:sp>
      <p:sp>
        <p:nvSpPr>
          <p:cNvPr id="8" name="日期占位符 7">
            <a:extLst>
              <a:ext uri="{FF2B5EF4-FFF2-40B4-BE49-F238E27FC236}">
                <a16:creationId xmlns:a16="http://schemas.microsoft.com/office/drawing/2014/main" id="{06951797-08F3-4F0E-9C2E-1DC3BF9FBCE9}"/>
              </a:ext>
            </a:extLst>
          </p:cNvPr>
          <p:cNvSpPr>
            <a:spLocks noGrp="1"/>
          </p:cNvSpPr>
          <p:nvPr>
            <p:ph type="dt" sz="half" idx="10"/>
          </p:nvPr>
        </p:nvSpPr>
        <p:spPr/>
        <p:txBody>
          <a:bodyPr/>
          <a:lstStyle/>
          <a:p>
            <a:fld id="{38FC7699-2852-4843-93AD-794C907DD8A2}" type="datetime1">
              <a:rPr lang="zh-CN" altLang="en-US" smtClean="0"/>
              <a:t>2020/1/5</a:t>
            </a:fld>
            <a:endParaRPr lang="zh-CN" altLang="en-US"/>
          </a:p>
        </p:txBody>
      </p:sp>
      <p:sp>
        <p:nvSpPr>
          <p:cNvPr id="9" name="页脚占位符 8">
            <a:extLst>
              <a:ext uri="{FF2B5EF4-FFF2-40B4-BE49-F238E27FC236}">
                <a16:creationId xmlns:a16="http://schemas.microsoft.com/office/drawing/2014/main" id="{FD737328-EAB9-47AD-8D00-216DA9028FA3}"/>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10" name="灯片编号占位符 9">
            <a:extLst>
              <a:ext uri="{FF2B5EF4-FFF2-40B4-BE49-F238E27FC236}">
                <a16:creationId xmlns:a16="http://schemas.microsoft.com/office/drawing/2014/main" id="{7E02E3D7-45D2-4E45-AA36-BA034FEA4E92}"/>
              </a:ext>
            </a:extLst>
          </p:cNvPr>
          <p:cNvSpPr>
            <a:spLocks noGrp="1"/>
          </p:cNvSpPr>
          <p:nvPr>
            <p:ph type="sldNum" sz="quarter" idx="12"/>
          </p:nvPr>
        </p:nvSpPr>
        <p:spPr/>
        <p:txBody>
          <a:bodyPr/>
          <a:lstStyle/>
          <a:p>
            <a:fld id="{1CDC30CB-AABA-4BDF-9D19-F4C56201378F}" type="slidenum">
              <a:rPr lang="zh-CN" altLang="en-US" smtClean="0"/>
              <a:t>6</a:t>
            </a:fld>
            <a:endParaRPr lang="zh-CN" altLang="en-US"/>
          </a:p>
        </p:txBody>
      </p:sp>
    </p:spTree>
    <p:extLst>
      <p:ext uri="{BB962C8B-B14F-4D97-AF65-F5344CB8AC3E}">
        <p14:creationId xmlns:p14="http://schemas.microsoft.com/office/powerpoint/2010/main" val="379107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513060-82E4-4829-9730-0CB59D2EE44B}"/>
              </a:ext>
            </a:extLst>
          </p:cNvPr>
          <p:cNvSpPr>
            <a:spLocks noGrp="1"/>
          </p:cNvSpPr>
          <p:nvPr>
            <p:ph type="title"/>
          </p:nvPr>
        </p:nvSpPr>
        <p:spPr/>
        <p:txBody>
          <a:bodyPr/>
          <a:lstStyle/>
          <a:p>
            <a:r>
              <a:rPr lang="zh-CN" altLang="en-US" dirty="0"/>
              <a:t>准备样本数据</a:t>
            </a:r>
          </a:p>
        </p:txBody>
      </p:sp>
      <p:pic>
        <p:nvPicPr>
          <p:cNvPr id="3" name="图片 2">
            <a:extLst>
              <a:ext uri="{FF2B5EF4-FFF2-40B4-BE49-F238E27FC236}">
                <a16:creationId xmlns:a16="http://schemas.microsoft.com/office/drawing/2014/main" id="{DC300751-5157-4B6E-844F-8DE26E6B1A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12" t="8741"/>
          <a:stretch/>
        </p:blipFill>
        <p:spPr>
          <a:xfrm>
            <a:off x="932155" y="1809309"/>
            <a:ext cx="6034306" cy="3848538"/>
          </a:xfrm>
          <a:prstGeom prst="rect">
            <a:avLst/>
          </a:prstGeom>
        </p:spPr>
      </p:pic>
      <p:sp>
        <p:nvSpPr>
          <p:cNvPr id="4" name="文本框 3">
            <a:extLst>
              <a:ext uri="{FF2B5EF4-FFF2-40B4-BE49-F238E27FC236}">
                <a16:creationId xmlns:a16="http://schemas.microsoft.com/office/drawing/2014/main" id="{4876F934-E959-4A8F-A0F0-4F16DE631402}"/>
              </a:ext>
            </a:extLst>
          </p:cNvPr>
          <p:cNvSpPr txBox="1"/>
          <p:nvPr/>
        </p:nvSpPr>
        <p:spPr>
          <a:xfrm>
            <a:off x="7137646" y="1899821"/>
            <a:ext cx="4927106" cy="923330"/>
          </a:xfrm>
          <a:prstGeom prst="rect">
            <a:avLst/>
          </a:prstGeom>
          <a:noFill/>
        </p:spPr>
        <p:txBody>
          <a:bodyPr wrap="square" rtlCol="0">
            <a:spAutoFit/>
          </a:bodyPr>
          <a:lstStyle/>
          <a:p>
            <a:r>
              <a:rPr lang="zh-CN" altLang="en-US" dirty="0"/>
              <a:t>使用模拟软件</a:t>
            </a:r>
            <a:r>
              <a:rPr lang="en-US" altLang="zh-CN" dirty="0"/>
              <a:t>Geant4</a:t>
            </a:r>
            <a:r>
              <a:rPr lang="zh-CN" altLang="en-US" dirty="0"/>
              <a:t>模拟气体探测器，打入带有片真的</a:t>
            </a:r>
            <a:r>
              <a:rPr lang="en-US" altLang="zh-CN" dirty="0"/>
              <a:t>X</a:t>
            </a:r>
            <a:r>
              <a:rPr lang="zh-CN" altLang="en-US" dirty="0"/>
              <a:t>射线，生成径迹图像数据，同时保存了样本数据的顶点和角度真值。</a:t>
            </a:r>
          </a:p>
        </p:txBody>
      </p:sp>
      <p:pic>
        <p:nvPicPr>
          <p:cNvPr id="5" name="图片 4">
            <a:extLst>
              <a:ext uri="{FF2B5EF4-FFF2-40B4-BE49-F238E27FC236}">
                <a16:creationId xmlns:a16="http://schemas.microsoft.com/office/drawing/2014/main" id="{272EF1BB-76FD-4ABB-B638-3ACE316C9377}"/>
              </a:ext>
            </a:extLst>
          </p:cNvPr>
          <p:cNvPicPr>
            <a:picLocks noChangeAspect="1"/>
          </p:cNvPicPr>
          <p:nvPr/>
        </p:nvPicPr>
        <p:blipFill>
          <a:blip r:embed="rId3"/>
          <a:stretch>
            <a:fillRect/>
          </a:stretch>
        </p:blipFill>
        <p:spPr>
          <a:xfrm>
            <a:off x="7137646" y="2823150"/>
            <a:ext cx="5013374" cy="2769781"/>
          </a:xfrm>
          <a:prstGeom prst="rect">
            <a:avLst/>
          </a:prstGeom>
        </p:spPr>
      </p:pic>
      <p:sp>
        <p:nvSpPr>
          <p:cNvPr id="6" name="日期占位符 5">
            <a:extLst>
              <a:ext uri="{FF2B5EF4-FFF2-40B4-BE49-F238E27FC236}">
                <a16:creationId xmlns:a16="http://schemas.microsoft.com/office/drawing/2014/main" id="{6B8313A0-430F-471D-A2CD-5FE0F156EFE4}"/>
              </a:ext>
            </a:extLst>
          </p:cNvPr>
          <p:cNvSpPr>
            <a:spLocks noGrp="1"/>
          </p:cNvSpPr>
          <p:nvPr>
            <p:ph type="dt" sz="half" idx="10"/>
          </p:nvPr>
        </p:nvSpPr>
        <p:spPr/>
        <p:txBody>
          <a:bodyPr/>
          <a:lstStyle/>
          <a:p>
            <a:fld id="{18BEADF3-149E-48A7-B413-E1C9830A178A}" type="datetime1">
              <a:rPr lang="zh-CN" altLang="en-US" smtClean="0"/>
              <a:t>2020/1/5</a:t>
            </a:fld>
            <a:endParaRPr lang="zh-CN" altLang="en-US"/>
          </a:p>
        </p:txBody>
      </p:sp>
      <p:sp>
        <p:nvSpPr>
          <p:cNvPr id="7" name="页脚占位符 6">
            <a:extLst>
              <a:ext uri="{FF2B5EF4-FFF2-40B4-BE49-F238E27FC236}">
                <a16:creationId xmlns:a16="http://schemas.microsoft.com/office/drawing/2014/main" id="{F468104C-220E-44D6-A17C-799CAFFFAC85}"/>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8" name="灯片编号占位符 7">
            <a:extLst>
              <a:ext uri="{FF2B5EF4-FFF2-40B4-BE49-F238E27FC236}">
                <a16:creationId xmlns:a16="http://schemas.microsoft.com/office/drawing/2014/main" id="{94B48E1D-8485-48DB-8FB0-4D1B70109766}"/>
              </a:ext>
            </a:extLst>
          </p:cNvPr>
          <p:cNvSpPr>
            <a:spLocks noGrp="1"/>
          </p:cNvSpPr>
          <p:nvPr>
            <p:ph type="sldNum" sz="quarter" idx="12"/>
          </p:nvPr>
        </p:nvSpPr>
        <p:spPr/>
        <p:txBody>
          <a:bodyPr/>
          <a:lstStyle/>
          <a:p>
            <a:fld id="{1CDC30CB-AABA-4BDF-9D19-F4C56201378F}" type="slidenum">
              <a:rPr lang="zh-CN" altLang="en-US" smtClean="0"/>
              <a:t>7</a:t>
            </a:fld>
            <a:endParaRPr lang="zh-CN" altLang="en-US"/>
          </a:p>
        </p:txBody>
      </p:sp>
    </p:spTree>
    <p:extLst>
      <p:ext uri="{BB962C8B-B14F-4D97-AF65-F5344CB8AC3E}">
        <p14:creationId xmlns:p14="http://schemas.microsoft.com/office/powerpoint/2010/main" val="148085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019CA-A99B-4233-BAC6-FC0F85DF39A3}"/>
              </a:ext>
            </a:extLst>
          </p:cNvPr>
          <p:cNvSpPr>
            <a:spLocks noGrp="1"/>
          </p:cNvSpPr>
          <p:nvPr>
            <p:ph type="title"/>
          </p:nvPr>
        </p:nvSpPr>
        <p:spPr/>
        <p:txBody>
          <a:bodyPr/>
          <a:lstStyle/>
          <a:p>
            <a:r>
              <a:rPr lang="en-US" altLang="zh-CN" dirty="0" err="1"/>
              <a:t>VGGNet</a:t>
            </a:r>
            <a:endParaRPr lang="zh-CN" altLang="en-US" dirty="0"/>
          </a:p>
        </p:txBody>
      </p:sp>
      <p:grpSp>
        <p:nvGrpSpPr>
          <p:cNvPr id="3" name="组合 2">
            <a:extLst>
              <a:ext uri="{FF2B5EF4-FFF2-40B4-BE49-F238E27FC236}">
                <a16:creationId xmlns:a16="http://schemas.microsoft.com/office/drawing/2014/main" id="{8EF0A134-1567-4AF8-8D36-E8AF7E216AD4}"/>
              </a:ext>
            </a:extLst>
          </p:cNvPr>
          <p:cNvGrpSpPr/>
          <p:nvPr/>
        </p:nvGrpSpPr>
        <p:grpSpPr>
          <a:xfrm>
            <a:off x="1557785" y="1632480"/>
            <a:ext cx="9076429" cy="4315559"/>
            <a:chOff x="1067149" y="3062652"/>
            <a:chExt cx="5973271" cy="3658823"/>
          </a:xfrm>
        </p:grpSpPr>
        <p:pic>
          <p:nvPicPr>
            <p:cNvPr id="4" name="图片 3">
              <a:extLst>
                <a:ext uri="{FF2B5EF4-FFF2-40B4-BE49-F238E27FC236}">
                  <a16:creationId xmlns:a16="http://schemas.microsoft.com/office/drawing/2014/main" id="{B35AD111-3CEC-4B91-AC5F-84C22B88ED75}"/>
                </a:ext>
              </a:extLst>
            </p:cNvPr>
            <p:cNvPicPr>
              <a:picLocks noChangeAspect="1"/>
            </p:cNvPicPr>
            <p:nvPr/>
          </p:nvPicPr>
          <p:blipFill>
            <a:blip r:embed="rId2"/>
            <a:stretch>
              <a:fillRect/>
            </a:stretch>
          </p:blipFill>
          <p:spPr>
            <a:xfrm>
              <a:off x="1067149" y="3062652"/>
              <a:ext cx="5973271" cy="3658823"/>
            </a:xfrm>
            <a:prstGeom prst="rect">
              <a:avLst/>
            </a:prstGeom>
          </p:spPr>
        </p:pic>
        <p:sp>
          <p:nvSpPr>
            <p:cNvPr id="5" name="椭圆 4">
              <a:extLst>
                <a:ext uri="{FF2B5EF4-FFF2-40B4-BE49-F238E27FC236}">
                  <a16:creationId xmlns:a16="http://schemas.microsoft.com/office/drawing/2014/main" id="{552C1F65-1C83-4FC1-A9EB-5737566736EF}"/>
                </a:ext>
              </a:extLst>
            </p:cNvPr>
            <p:cNvSpPr/>
            <p:nvPr/>
          </p:nvSpPr>
          <p:spPr>
            <a:xfrm>
              <a:off x="1127535" y="3200398"/>
              <a:ext cx="1745062" cy="32780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800" dirty="0"/>
                <a:t>Input: 72*72*1</a:t>
              </a:r>
              <a:endParaRPr lang="zh-CN" altLang="en-US" sz="800" dirty="0"/>
            </a:p>
          </p:txBody>
        </p:sp>
      </p:grpSp>
      <p:sp>
        <p:nvSpPr>
          <p:cNvPr id="6" name="日期占位符 5">
            <a:extLst>
              <a:ext uri="{FF2B5EF4-FFF2-40B4-BE49-F238E27FC236}">
                <a16:creationId xmlns:a16="http://schemas.microsoft.com/office/drawing/2014/main" id="{9D539D6E-D002-422C-A168-E18A3BDC0126}"/>
              </a:ext>
            </a:extLst>
          </p:cNvPr>
          <p:cNvSpPr>
            <a:spLocks noGrp="1"/>
          </p:cNvSpPr>
          <p:nvPr>
            <p:ph type="dt" sz="half" idx="10"/>
          </p:nvPr>
        </p:nvSpPr>
        <p:spPr/>
        <p:txBody>
          <a:bodyPr/>
          <a:lstStyle/>
          <a:p>
            <a:fld id="{35A3AA69-21E7-4F8E-8355-73EFD745FED0}" type="datetime1">
              <a:rPr lang="zh-CN" altLang="en-US" smtClean="0"/>
              <a:t>2020/1/5</a:t>
            </a:fld>
            <a:endParaRPr lang="zh-CN" altLang="en-US"/>
          </a:p>
        </p:txBody>
      </p:sp>
      <p:sp>
        <p:nvSpPr>
          <p:cNvPr id="7" name="页脚占位符 6">
            <a:extLst>
              <a:ext uri="{FF2B5EF4-FFF2-40B4-BE49-F238E27FC236}">
                <a16:creationId xmlns:a16="http://schemas.microsoft.com/office/drawing/2014/main" id="{2DC315F4-8DE9-4671-82F6-18C27529637E}"/>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8" name="灯片编号占位符 7">
            <a:extLst>
              <a:ext uri="{FF2B5EF4-FFF2-40B4-BE49-F238E27FC236}">
                <a16:creationId xmlns:a16="http://schemas.microsoft.com/office/drawing/2014/main" id="{1985F570-9C38-4BDD-8E4F-61D5C131E327}"/>
              </a:ext>
            </a:extLst>
          </p:cNvPr>
          <p:cNvSpPr>
            <a:spLocks noGrp="1"/>
          </p:cNvSpPr>
          <p:nvPr>
            <p:ph type="sldNum" sz="quarter" idx="12"/>
          </p:nvPr>
        </p:nvSpPr>
        <p:spPr/>
        <p:txBody>
          <a:bodyPr/>
          <a:lstStyle/>
          <a:p>
            <a:fld id="{1CDC30CB-AABA-4BDF-9D19-F4C56201378F}" type="slidenum">
              <a:rPr lang="zh-CN" altLang="en-US" smtClean="0"/>
              <a:t>8</a:t>
            </a:fld>
            <a:endParaRPr lang="zh-CN" altLang="en-US"/>
          </a:p>
        </p:txBody>
      </p:sp>
    </p:spTree>
    <p:extLst>
      <p:ext uri="{BB962C8B-B14F-4D97-AF65-F5344CB8AC3E}">
        <p14:creationId xmlns:p14="http://schemas.microsoft.com/office/powerpoint/2010/main" val="238971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41E4405-A800-490F-88C6-AC760D079943}"/>
              </a:ext>
            </a:extLst>
          </p:cNvPr>
          <p:cNvPicPr>
            <a:picLocks noChangeAspect="1"/>
          </p:cNvPicPr>
          <p:nvPr/>
        </p:nvPicPr>
        <p:blipFill>
          <a:blip r:embed="rId2"/>
          <a:stretch>
            <a:fillRect/>
          </a:stretch>
        </p:blipFill>
        <p:spPr>
          <a:xfrm>
            <a:off x="1006410" y="1080410"/>
            <a:ext cx="5089590" cy="2463854"/>
          </a:xfrm>
          <a:prstGeom prst="rect">
            <a:avLst/>
          </a:prstGeom>
        </p:spPr>
      </p:pic>
      <p:pic>
        <p:nvPicPr>
          <p:cNvPr id="4" name="图片 3">
            <a:extLst>
              <a:ext uri="{FF2B5EF4-FFF2-40B4-BE49-F238E27FC236}">
                <a16:creationId xmlns:a16="http://schemas.microsoft.com/office/drawing/2014/main" id="{F47A717F-BAEA-4FB3-9CFA-FBED5B439F39}"/>
              </a:ext>
            </a:extLst>
          </p:cNvPr>
          <p:cNvPicPr>
            <a:picLocks noChangeAspect="1"/>
          </p:cNvPicPr>
          <p:nvPr/>
        </p:nvPicPr>
        <p:blipFill>
          <a:blip r:embed="rId3"/>
          <a:stretch>
            <a:fillRect/>
          </a:stretch>
        </p:blipFill>
        <p:spPr>
          <a:xfrm>
            <a:off x="1006409" y="3544264"/>
            <a:ext cx="5089591" cy="2598796"/>
          </a:xfrm>
          <a:prstGeom prst="rect">
            <a:avLst/>
          </a:prstGeom>
        </p:spPr>
      </p:pic>
      <p:pic>
        <p:nvPicPr>
          <p:cNvPr id="5" name="图片 4">
            <a:extLst>
              <a:ext uri="{FF2B5EF4-FFF2-40B4-BE49-F238E27FC236}">
                <a16:creationId xmlns:a16="http://schemas.microsoft.com/office/drawing/2014/main" id="{A318DE2A-9ADB-40E3-A158-1AA030A6735D}"/>
              </a:ext>
            </a:extLst>
          </p:cNvPr>
          <p:cNvPicPr>
            <a:picLocks noChangeAspect="1"/>
          </p:cNvPicPr>
          <p:nvPr/>
        </p:nvPicPr>
        <p:blipFill>
          <a:blip r:embed="rId4"/>
          <a:stretch>
            <a:fillRect/>
          </a:stretch>
        </p:blipFill>
        <p:spPr>
          <a:xfrm>
            <a:off x="6095999" y="1080410"/>
            <a:ext cx="4911416" cy="2463855"/>
          </a:xfrm>
          <a:prstGeom prst="rect">
            <a:avLst/>
          </a:prstGeom>
        </p:spPr>
      </p:pic>
      <p:pic>
        <p:nvPicPr>
          <p:cNvPr id="6" name="图片 5">
            <a:extLst>
              <a:ext uri="{FF2B5EF4-FFF2-40B4-BE49-F238E27FC236}">
                <a16:creationId xmlns:a16="http://schemas.microsoft.com/office/drawing/2014/main" id="{81A3BB98-EC9E-406F-8012-59DDDFBA6357}"/>
              </a:ext>
            </a:extLst>
          </p:cNvPr>
          <p:cNvPicPr>
            <a:picLocks noChangeAspect="1"/>
          </p:cNvPicPr>
          <p:nvPr/>
        </p:nvPicPr>
        <p:blipFill>
          <a:blip r:embed="rId5"/>
          <a:stretch>
            <a:fillRect/>
          </a:stretch>
        </p:blipFill>
        <p:spPr>
          <a:xfrm>
            <a:off x="6095998" y="3544264"/>
            <a:ext cx="5073675" cy="2598795"/>
          </a:xfrm>
          <a:prstGeom prst="rect">
            <a:avLst/>
          </a:prstGeom>
        </p:spPr>
      </p:pic>
      <p:sp>
        <p:nvSpPr>
          <p:cNvPr id="7" name="日期占位符 6">
            <a:extLst>
              <a:ext uri="{FF2B5EF4-FFF2-40B4-BE49-F238E27FC236}">
                <a16:creationId xmlns:a16="http://schemas.microsoft.com/office/drawing/2014/main" id="{BEDCBE01-58FE-4793-83E6-48357E3B1020}"/>
              </a:ext>
            </a:extLst>
          </p:cNvPr>
          <p:cNvSpPr>
            <a:spLocks noGrp="1"/>
          </p:cNvSpPr>
          <p:nvPr>
            <p:ph type="dt" sz="half" idx="10"/>
          </p:nvPr>
        </p:nvSpPr>
        <p:spPr/>
        <p:txBody>
          <a:bodyPr/>
          <a:lstStyle/>
          <a:p>
            <a:fld id="{1093BADD-8805-4805-9C6C-F20BC1F3E4EB}" type="datetime1">
              <a:rPr lang="zh-CN" altLang="en-US" smtClean="0"/>
              <a:t>2020/1/5</a:t>
            </a:fld>
            <a:endParaRPr lang="zh-CN" altLang="en-US"/>
          </a:p>
        </p:txBody>
      </p:sp>
      <p:sp>
        <p:nvSpPr>
          <p:cNvPr id="8" name="页脚占位符 7">
            <a:extLst>
              <a:ext uri="{FF2B5EF4-FFF2-40B4-BE49-F238E27FC236}">
                <a16:creationId xmlns:a16="http://schemas.microsoft.com/office/drawing/2014/main" id="{2BF38DB2-7E34-466A-BCAA-35E434502005}"/>
              </a:ext>
            </a:extLst>
          </p:cNvPr>
          <p:cNvSpPr>
            <a:spLocks noGrp="1"/>
          </p:cNvSpPr>
          <p:nvPr>
            <p:ph type="ftr" sz="quarter" idx="11"/>
          </p:nvPr>
        </p:nvSpPr>
        <p:spPr/>
        <p:txBody>
          <a:bodyPr/>
          <a:lstStyle/>
          <a:p>
            <a:r>
              <a:rPr lang="en-US" altLang="zh-CN"/>
              <a:t>2020</a:t>
            </a:r>
            <a:r>
              <a:rPr lang="zh-CN" altLang="en-US"/>
              <a:t>年</a:t>
            </a:r>
            <a:r>
              <a:rPr lang="en-US" altLang="zh-CN"/>
              <a:t>CXPD</a:t>
            </a:r>
            <a:r>
              <a:rPr lang="zh-CN" altLang="en-US"/>
              <a:t>合作组会议 </a:t>
            </a:r>
            <a:r>
              <a:rPr lang="en-US" altLang="zh-CN"/>
              <a:t>· </a:t>
            </a:r>
            <a:r>
              <a:rPr lang="zh-CN" altLang="en-US"/>
              <a:t>武汉</a:t>
            </a:r>
          </a:p>
        </p:txBody>
      </p:sp>
      <p:sp>
        <p:nvSpPr>
          <p:cNvPr id="9" name="灯片编号占位符 8">
            <a:extLst>
              <a:ext uri="{FF2B5EF4-FFF2-40B4-BE49-F238E27FC236}">
                <a16:creationId xmlns:a16="http://schemas.microsoft.com/office/drawing/2014/main" id="{8472DF3F-28BD-49BA-872F-CAE60788E820}"/>
              </a:ext>
            </a:extLst>
          </p:cNvPr>
          <p:cNvSpPr>
            <a:spLocks noGrp="1"/>
          </p:cNvSpPr>
          <p:nvPr>
            <p:ph type="sldNum" sz="quarter" idx="12"/>
          </p:nvPr>
        </p:nvSpPr>
        <p:spPr/>
        <p:txBody>
          <a:bodyPr/>
          <a:lstStyle/>
          <a:p>
            <a:fld id="{1CDC30CB-AABA-4BDF-9D19-F4C56201378F}" type="slidenum">
              <a:rPr lang="zh-CN" altLang="en-US" smtClean="0"/>
              <a:t>9</a:t>
            </a:fld>
            <a:endParaRPr lang="zh-CN" altLang="en-US"/>
          </a:p>
        </p:txBody>
      </p:sp>
    </p:spTree>
    <p:extLst>
      <p:ext uri="{BB962C8B-B14F-4D97-AF65-F5344CB8AC3E}">
        <p14:creationId xmlns:p14="http://schemas.microsoft.com/office/powerpoint/2010/main" val="2459807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heme/theme1.xml><?xml version="1.0" encoding="utf-8"?>
<a:theme xmlns:a="http://schemas.openxmlformats.org/drawingml/2006/main" name="PPT模板">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模板" id="{D2752CA0-1E96-449B-80A5-EB2128869D52}" vid="{B14C4849-ABDB-41F1-970D-F37DBE3EA16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PPT模板</Template>
  <TotalTime>0</TotalTime>
  <Words>969</Words>
  <Application>Microsoft Office PowerPoint</Application>
  <PresentationFormat>宽屏</PresentationFormat>
  <Paragraphs>116</Paragraphs>
  <Slides>17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17</vt:i4>
      </vt:variant>
    </vt:vector>
  </HeadingPairs>
  <TitlesOfParts>
    <vt:vector size="22" baseType="lpstr">
      <vt:lpstr>等线</vt:lpstr>
      <vt:lpstr>Arial</vt:lpstr>
      <vt:lpstr>Times New Roman</vt:lpstr>
      <vt:lpstr>Wingdings</vt:lpstr>
      <vt:lpstr>PPT模板</vt:lpstr>
      <vt:lpstr>基于机器学习的 径迹重建算法</vt:lpstr>
      <vt:lpstr>目录</vt:lpstr>
      <vt:lpstr>1. 研究背景</vt:lpstr>
      <vt:lpstr>2. 径迹重建算法</vt:lpstr>
      <vt:lpstr>3. 机器学习简介</vt:lpstr>
      <vt:lpstr>4. 基于机器学习的径迹重建</vt:lpstr>
      <vt:lpstr>准备样本数据</vt:lpstr>
      <vt:lpstr>VGGNet</vt:lpstr>
      <vt:lpstr>PowerPoint 演示文稿</vt:lpstr>
      <vt:lpstr>PowerPoint 演示文稿</vt:lpstr>
      <vt:lpstr>PowerPoint 演示文稿</vt:lpstr>
      <vt:lpstr>GoogleNet</vt:lpstr>
      <vt:lpstr>PowerPoint 演示文稿</vt:lpstr>
      <vt:lpstr>PowerPoint 演示文稿</vt:lpstr>
      <vt:lpstr>5. 下一步的改进</vt:lpstr>
      <vt:lpstr>6. CXPD项目下的算法实现</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CXPD项目下的算法实现</dc:title>
  <dc:creator>金 张</dc:creator>
  <cp:lastModifiedBy>金 张</cp:lastModifiedBy>
  <cp:revision>24</cp:revision>
  <dcterms:created xsi:type="dcterms:W3CDTF">2020-01-04T00:35:08Z</dcterms:created>
  <dcterms:modified xsi:type="dcterms:W3CDTF">2020-01-05T03:44:40Z</dcterms:modified>
</cp:coreProperties>
</file>