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3" r:id="rId3"/>
    <p:sldId id="294" r:id="rId4"/>
    <p:sldId id="296" r:id="rId5"/>
    <p:sldId id="301" r:id="rId6"/>
    <p:sldId id="302" r:id="rId7"/>
    <p:sldId id="295" r:id="rId8"/>
    <p:sldId id="297" r:id="rId9"/>
    <p:sldId id="260" r:id="rId10"/>
    <p:sldId id="303" r:id="rId11"/>
    <p:sldId id="308" r:id="rId12"/>
    <p:sldId id="298" r:id="rId13"/>
    <p:sldId id="305" r:id="rId14"/>
    <p:sldId id="306" r:id="rId15"/>
    <p:sldId id="307" r:id="rId16"/>
    <p:sldId id="309" r:id="rId17"/>
    <p:sldId id="310" r:id="rId18"/>
    <p:sldId id="30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545E8-55E6-4E14-87B1-B2CBE754B57C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5AD2-8383-4855-AAF4-638238ECD7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4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35A96-A23C-4E82-A003-345602FE9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9DC288-30DE-4B03-A96F-A0C1D1447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44838E-6557-4151-854C-3B629FA0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0B2A-711D-4183-8B1F-DE07D0D3D127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04EA04-FDF9-47E6-B16F-B65D1C7A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474B19-587E-4A60-82F0-A7621F28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99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6CD774-F0BE-4C2A-B05D-F017BAA8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1C7188-1318-4C90-9F15-1FE1A78CD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31173B-9433-41B2-B64C-04D2FBD6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24C-5A84-4786-8F23-D519952B6BD3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E46D8D-5FD2-4357-A18D-E2C1A377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987162-E057-4551-B43D-85C1DBBB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19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722521-2AFE-4E31-90FA-1E155EAD8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F1DB41-804B-4AE0-8DF7-A19A77EF1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F883E8-E513-406F-8B94-DEA4A4A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F450-EC94-4E2C-A40D-0E0D89FD0C69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53DF64-A725-48AB-85FA-E7090B92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8473EE-9A0D-433C-86A3-DCA5226C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57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D28B27-DB85-44D4-BB68-003EB4F7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5D6F71-0CE3-4E2A-BB9F-05F29B79A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7E32F5-63B3-416C-8392-8F9B5C64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F5BF-7B1B-4704-8C78-8E2D197A7F23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1A6459-2CDB-46F3-B49B-B309DF78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C68ABC-5A0C-43DC-8F81-34ECB394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38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9C5F9-39D9-4D98-B0FF-8D9D215E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9D3EE9-1904-4B89-BF3A-F292F9E2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E698BD-41B0-4C79-8D16-59C7008D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C51-0F18-4282-907B-0C5A8C837CBA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DC6360-1FCD-4AA2-9662-369CA0D7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982DAC-5576-4D39-A1F8-B6B6B86D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5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D533C-9DDB-4415-9B16-ADABB9A3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27ED9B-7A9A-4DFD-ADD3-4CE863B13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1E15C0-8FD6-4862-A3F1-CC7A983E1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FC9D7B-E032-472C-91B3-D6AC402A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5378-B2D1-440A-A8E9-E438D333D65C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280D07-6431-4228-837F-1F0CED68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1AC8BD-99A1-4333-9EA9-9BB9DB7E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34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A65A1-977D-4175-A787-0D0B8474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83FF86-CDB1-4AAD-961D-9C0EB5D30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6DBBD-8B8B-4459-9BDE-AEC92D697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386262-9068-4BE6-BEB9-5D2D138E2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B43784-38B9-4E53-B4F2-022FFB568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B7F722-B78D-4198-B4B0-DFD5066A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BC52-32DC-40DE-BA35-B04686E61BA8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75343C-0C69-46DD-A9CE-CF16DA84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C141C17-583A-4F64-8DEF-3599DE9E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34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4B806A-11A2-4A50-ADD9-94A84EFE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E10FFA-360F-45AF-B7CE-8C6B6248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F75E-6B4C-4317-9FA5-B96525787963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602A39-ADCF-4BC6-8C14-11936836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8E678E-4130-4DBC-A504-25CB2622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80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CBFD0C-2EDA-43C2-B4BD-7B580B50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F39B-375C-410F-8E95-029905742631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48D391-6882-48A2-8D72-44310FF4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71DE5-3070-4226-8582-D2B2FB19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91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36781-AB31-4F36-845C-CB4DA2A1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ABFC42-FD25-4AEF-A8AF-3F627FB0E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C0C6DD-8D57-4C25-81D9-8EEB31BA2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2074D4-91AC-4021-AED9-F217902D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619B-DF9F-403F-9B22-AD429BB51F52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B9DE2E-6740-42AE-A323-4BABE4F2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06E207-D463-4C96-96E9-FADF4CEA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59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62CAF-F07C-474E-9391-5FB4881C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63AD9B-28A2-402A-AAC5-3A56BDF34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F32C2A-0156-4E56-868E-9E7FAC06D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6C93A8-BDD1-46E8-8809-4D15D2E4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E78-901A-4628-9DB1-CE5FBEF408D5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61E785-5B96-4A37-9B4C-2E711E26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48AD03-C503-41B3-BFA8-AD0BC9A8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78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5DC215-667C-4E97-AB1D-4C161F5B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6F1B55-AFD4-4DCE-993C-2810B99B0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D8230-3DDA-4A28-8F5E-0C7D7A328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E5E8D-DCEB-4DE9-A97A-A5EE19A19BC3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B46143-580D-41A0-96F9-2D86720D6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DC8FD1-694A-4455-826D-F26EE5C46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4657-3266-4E4B-8FD1-D5166E1E5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2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nature.com/articles/s41550-018-0507-z?platform=oscar&amp;draft=collection#auth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natastron?platform=oscar&amp;draft=collec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axi.riken.jp/star_data/J1915+109/J1915+109.html" TargetMode="External"/><Relationship Id="rId3" Type="http://schemas.openxmlformats.org/officeDocument/2006/relationships/hyperlink" Target="http://maxi.riken.jp/star_data/J0534+220/J0534+220.html" TargetMode="External"/><Relationship Id="rId7" Type="http://schemas.openxmlformats.org/officeDocument/2006/relationships/hyperlink" Target="http://maxi.riken.jp/star_data/J1619-156/J1619-156.html" TargetMode="External"/><Relationship Id="rId2" Type="http://schemas.openxmlformats.org/officeDocument/2006/relationships/hyperlink" Target="http://maxi.riken.jp/fluxtop/fluxto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xi.riken.jp/star_data/J1657+353/J1657+353.html" TargetMode="External"/><Relationship Id="rId5" Type="http://schemas.openxmlformats.org/officeDocument/2006/relationships/hyperlink" Target="http://maxi.riken.jp/star_data/J1121-606/J1121-606.html" TargetMode="External"/><Relationship Id="rId4" Type="http://schemas.openxmlformats.org/officeDocument/2006/relationships/hyperlink" Target="http://maxi.riken.jp/star_data/J1958+352/J1958+352.html" TargetMode="External"/><Relationship Id="rId9" Type="http://schemas.openxmlformats.org/officeDocument/2006/relationships/hyperlink" Target="http://maxi.riken.jp/star_data/J1702-487/J1702-487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cratic.org/questions/why-does-a-pulsar-star-pul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nspirehep.net/record/1326614/files/SAIP2013_Proceedings_MBreed_figure1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pirehep.net/record/1326614/plots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A2BBC-C032-4A9A-A7DF-589D54FBD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CXPD X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射线偏振探测器</a:t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科学目标与观测计划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FC9E81-B8BC-47D1-964D-F82EEB214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037" y="3799141"/>
            <a:ext cx="9144000" cy="1655762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b="1" dirty="0"/>
              <a:t>广西大学</a:t>
            </a:r>
            <a:endParaRPr lang="en-US" altLang="zh-CN" b="1" dirty="0"/>
          </a:p>
          <a:p>
            <a:r>
              <a:rPr lang="zh-CN" altLang="en-US" b="1" dirty="0"/>
              <a:t>谢文锦，林达斌</a:t>
            </a:r>
            <a:endParaRPr lang="en-US" altLang="zh-CN" b="1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642fa0e9fd8c38be0f9e4770912eab6">
            <a:extLst>
              <a:ext uri="{FF2B5EF4-FFF2-40B4-BE49-F238E27FC236}">
                <a16:creationId xmlns:a16="http://schemas.microsoft.com/office/drawing/2014/main" id="{B9516573-DA33-4249-BFC2-068539F3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971" y="117158"/>
            <a:ext cx="905351" cy="893445"/>
          </a:xfrm>
          <a:prstGeom prst="rect">
            <a:avLst/>
          </a:prstGeom>
        </p:spPr>
      </p:pic>
      <p:pic>
        <p:nvPicPr>
          <p:cNvPr id="5" name="图片 4" descr="463fdad28c2f3996b400784622c1621">
            <a:extLst>
              <a:ext uri="{FF2B5EF4-FFF2-40B4-BE49-F238E27FC236}">
                <a16:creationId xmlns:a16="http://schemas.microsoft.com/office/drawing/2014/main" id="{6AE2EAC9-3138-4095-ABED-C6674A4D2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111" y="117158"/>
            <a:ext cx="2005965" cy="870585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930C6-09F8-4218-B9EF-CEC83B42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79D18A-1F46-4A2E-844C-059FD45FE192}"/>
              </a:ext>
            </a:extLst>
          </p:cNvPr>
          <p:cNvSpPr txBox="1"/>
          <p:nvPr/>
        </p:nvSpPr>
        <p:spPr>
          <a:xfrm>
            <a:off x="4025246" y="6265952"/>
            <a:ext cx="571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   </a:t>
            </a:r>
            <a:r>
              <a:rPr lang="zh-CN" altLang="en-US" b="1" dirty="0">
                <a:solidFill>
                  <a:srgbClr val="FF0000"/>
                </a:solidFill>
              </a:rPr>
              <a:t>华中师范大学     </a:t>
            </a:r>
            <a:r>
              <a:rPr lang="en-US" altLang="zh-CN" b="1" dirty="0">
                <a:solidFill>
                  <a:srgbClr val="FF0000"/>
                </a:solidFill>
              </a:rPr>
              <a:t>2019</a:t>
            </a:r>
            <a:r>
              <a:rPr lang="zh-CN" altLang="en-US" b="1" dirty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zh-CN" altLang="en-US" b="1" dirty="0">
                <a:solidFill>
                  <a:srgbClr val="FF0000"/>
                </a:solidFill>
              </a:rPr>
              <a:t>日    </a:t>
            </a:r>
          </a:p>
        </p:txBody>
      </p:sp>
    </p:spTree>
    <p:extLst>
      <p:ext uri="{BB962C8B-B14F-4D97-AF65-F5344CB8AC3E}">
        <p14:creationId xmlns:p14="http://schemas.microsoft.com/office/powerpoint/2010/main" val="74080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DABB2D-C9C6-4F70-9036-851D2792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/>
              <a:t>X</a:t>
            </a:r>
            <a:r>
              <a:rPr lang="zh-CN" altLang="en-US" dirty="0"/>
              <a:t>射线双星的观测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90E1197-0F8C-4158-8F34-2EE1E99A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09" y="2187574"/>
            <a:ext cx="5813982" cy="435133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在吸积盘的</a:t>
            </a:r>
            <a:r>
              <a:rPr lang="en-US" altLang="zh-CN" sz="2000" dirty="0"/>
              <a:t>X</a:t>
            </a:r>
            <a:r>
              <a:rPr lang="zh-CN" altLang="en-US" sz="2000" dirty="0"/>
              <a:t>射线源中，硬成分（当源处于所谓的硬状态时，它是</a:t>
            </a:r>
            <a:r>
              <a:rPr lang="en-US" altLang="zh-CN" sz="2000" dirty="0"/>
              <a:t>2-10 keV</a:t>
            </a:r>
            <a:r>
              <a:rPr lang="zh-CN" altLang="en-US" sz="2000" dirty="0"/>
              <a:t>频谱中的主要成分）可能是由于盘上的光子被冕康普顿化产生的，因此可能存在很强的偏振</a:t>
            </a:r>
            <a:r>
              <a:rPr lang="en-US" altLang="zh-CN" sz="2000" dirty="0"/>
              <a:t>(e.g. </a:t>
            </a:r>
            <a:r>
              <a:rPr lang="en-US" altLang="zh-CN" sz="2000" dirty="0" err="1"/>
              <a:t>Haardt</a:t>
            </a:r>
            <a:r>
              <a:rPr lang="en-US" altLang="zh-CN" sz="2000" dirty="0"/>
              <a:t> &amp;Matt 1993; </a:t>
            </a:r>
            <a:r>
              <a:rPr lang="en-US" altLang="zh-CN" sz="2000" dirty="0" err="1"/>
              <a:t>Poutanen</a:t>
            </a:r>
            <a:r>
              <a:rPr lang="en-US" altLang="zh-CN" sz="2000" dirty="0"/>
              <a:t> &amp; </a:t>
            </a:r>
            <a:r>
              <a:rPr lang="en-US" altLang="zh-CN" sz="2000" dirty="0" err="1"/>
              <a:t>Vilhu</a:t>
            </a:r>
            <a:r>
              <a:rPr lang="en-US" altLang="zh-CN" sz="2000" dirty="0"/>
              <a:t> 1993). </a:t>
            </a:r>
          </a:p>
          <a:p>
            <a:endParaRPr lang="en-US" altLang="zh-CN" sz="2000" dirty="0"/>
          </a:p>
          <a:p>
            <a:r>
              <a:rPr lang="zh-CN" altLang="en-US" sz="2000" dirty="0"/>
              <a:t>极化程度的测量将限制到目前为止未知的盘冕几何结构 （</a:t>
            </a:r>
            <a:r>
              <a:rPr lang="en-US" altLang="zh-CN" sz="2000" dirty="0" err="1"/>
              <a:t>Schnittman</a:t>
            </a:r>
            <a:r>
              <a:rPr lang="en-US" altLang="zh-CN" sz="2000" dirty="0"/>
              <a:t> &amp; Krolik 2010</a:t>
            </a:r>
            <a:r>
              <a:rPr lang="zh-CN" altLang="en-US" sz="2000" dirty="0"/>
              <a:t>；</a:t>
            </a:r>
            <a:r>
              <a:rPr lang="en-US" altLang="zh-CN" sz="2000" dirty="0">
                <a:hlinkClick r:id="rId2"/>
              </a:rPr>
              <a:t>Julien </a:t>
            </a:r>
            <a:r>
              <a:rPr lang="en-US" altLang="zh-CN" sz="2000" dirty="0" err="1">
                <a:hlinkClick r:id="rId2"/>
              </a:rPr>
              <a:t>Malzac</a:t>
            </a:r>
            <a:r>
              <a:rPr lang="en-US" altLang="zh-CN" sz="2000" dirty="0"/>
              <a:t> </a:t>
            </a:r>
            <a:r>
              <a:rPr lang="fr-FR" altLang="zh-CN" sz="2000" dirty="0"/>
              <a:t>(2018)</a:t>
            </a:r>
            <a:r>
              <a:rPr lang="zh-CN" altLang="en-US" sz="2000" dirty="0"/>
              <a:t>）和吸积盘</a:t>
            </a:r>
            <a:r>
              <a:rPr lang="zh-CN" altLang="en-US" sz="2000"/>
              <a:t>的视倾角</a:t>
            </a:r>
            <a:r>
              <a:rPr lang="zh-CN" altLang="en-US" sz="2000" dirty="0"/>
              <a:t>（确定黑洞的自选与质量的重要参数）</a:t>
            </a:r>
            <a:endParaRPr lang="en-US" altLang="zh-CN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6EFC2EC-4C0C-48EB-B083-BA411727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9B5448-2C50-41C4-B974-D14B979B6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59" y="841834"/>
            <a:ext cx="5419732" cy="4212784"/>
          </a:xfrm>
          <a:prstGeom prst="rect">
            <a:avLst/>
          </a:prstGeom>
        </p:spPr>
      </p:pic>
      <p:sp>
        <p:nvSpPr>
          <p:cNvPr id="7" name="AutoShape 3" descr="Nature Astronomy">
            <a:hlinkClick r:id="rId4"/>
            <a:extLst>
              <a:ext uri="{FF2B5EF4-FFF2-40B4-BE49-F238E27FC236}">
                <a16:creationId xmlns:a16="http://schemas.microsoft.com/office/drawing/2014/main" id="{C2BD4536-0C4B-4496-9C12-DE5B37C4F9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98AF2F-2D0A-4382-ABD2-8067A6B512FA}"/>
              </a:ext>
            </a:extLst>
          </p:cNvPr>
          <p:cNvSpPr txBox="1"/>
          <p:nvPr/>
        </p:nvSpPr>
        <p:spPr>
          <a:xfrm>
            <a:off x="7004115" y="5590095"/>
            <a:ext cx="421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2"/>
              </a:rPr>
              <a:t>Julien </a:t>
            </a:r>
            <a:r>
              <a:rPr lang="en-US" altLang="zh-CN" dirty="0" err="1">
                <a:hlinkClick r:id="rId2"/>
              </a:rPr>
              <a:t>Malzac</a:t>
            </a:r>
            <a:r>
              <a:rPr lang="en-US" altLang="zh-CN" dirty="0"/>
              <a:t> </a:t>
            </a:r>
            <a:r>
              <a:rPr lang="fr-FR" altLang="zh-CN" i="1" dirty="0">
                <a:hlinkClick r:id="rId4"/>
              </a:rPr>
              <a:t>Nature Astronomy</a:t>
            </a:r>
            <a:r>
              <a:rPr lang="fr-FR" altLang="zh-CN" dirty="0"/>
              <a:t> (2018)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620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BC63A7-4483-4AED-BE87-8559FDD9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2"/>
            <a:ext cx="10515600" cy="1325563"/>
          </a:xfrm>
        </p:spPr>
        <p:txBody>
          <a:bodyPr/>
          <a:lstStyle/>
          <a:p>
            <a:r>
              <a:rPr lang="zh-CN" altLang="en-US" dirty="0"/>
              <a:t>吸积脉冲星的偏振探测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8985B6-453D-43DA-8393-A4C5C20D6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0" y="1461432"/>
            <a:ext cx="5175316" cy="489491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吸积脉冲星是一个由强磁场的中子星（</a:t>
            </a:r>
            <a:r>
              <a:rPr lang="en-US" altLang="zh-CN" sz="2000" dirty="0"/>
              <a:t>10</a:t>
            </a:r>
            <a:r>
              <a:rPr lang="en-US" altLang="zh-CN" sz="2000" baseline="30000" dirty="0"/>
              <a:t>12</a:t>
            </a:r>
            <a:r>
              <a:rPr lang="en-US" altLang="zh-CN" sz="2000" dirty="0"/>
              <a:t>~10</a:t>
            </a:r>
            <a:r>
              <a:rPr lang="en-US" altLang="zh-CN" sz="2000" baseline="30000" dirty="0"/>
              <a:t>13</a:t>
            </a:r>
            <a:r>
              <a:rPr lang="en-US" altLang="zh-CN" sz="2000" dirty="0"/>
              <a:t>G</a:t>
            </a:r>
            <a:r>
              <a:rPr lang="zh-CN" altLang="en-US" sz="2000" dirty="0"/>
              <a:t>）作为致密星的双星系统。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zh-CN" altLang="en-US" sz="2000" dirty="0"/>
              <a:t>相位分辨偏振仪可以区分“铅笔”和“扇形”辐射模型，这是一个长期存在的问题，尚待解决。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因为垂直于磁场发射的线性极化度最大，所以扇形束的流量和极化度同相，而笔形束的流量量和极化度异相。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扇形和笔形光束分量都可能同时存在，每个分量在不同能量下占主导地位，导致偏振角与能量有关。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7DBACF-E684-4A80-B8E6-2285C1E5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75991F-F11F-451A-BB88-ECB5E1CBF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52" y="912233"/>
            <a:ext cx="4102929" cy="55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7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27E56-953E-48A7-83A3-8BA24D55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观测目标：强</a:t>
            </a:r>
            <a:r>
              <a:rPr lang="en-US" altLang="zh-CN" dirty="0"/>
              <a:t>X</a:t>
            </a:r>
            <a:r>
              <a:rPr lang="zh-CN" altLang="en-US" dirty="0"/>
              <a:t>射线恒定源（脉冲星，</a:t>
            </a:r>
            <a:r>
              <a:rPr lang="en-US" altLang="zh-CN" dirty="0"/>
              <a:t>X</a:t>
            </a:r>
            <a:r>
              <a:rPr lang="zh-CN" altLang="en-US" dirty="0"/>
              <a:t>射线双星，脉冲星风云）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B741FA7-96E0-4C75-A121-B6137A97C8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93" y="1787917"/>
            <a:ext cx="770594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4FE442F-4ABA-43D0-A07B-76112182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94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1D716-A3E2-41EC-96D4-4856D2AB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" y="365125"/>
            <a:ext cx="11246177" cy="1325563"/>
          </a:xfrm>
        </p:spPr>
        <p:txBody>
          <a:bodyPr/>
          <a:lstStyle/>
          <a:p>
            <a:r>
              <a:rPr lang="zh-CN" altLang="en-US" dirty="0"/>
              <a:t>对 </a:t>
            </a:r>
            <a:r>
              <a:rPr lang="en-US" altLang="zh-CN" dirty="0"/>
              <a:t>Crab nebula </a:t>
            </a:r>
            <a:r>
              <a:rPr lang="zh-CN" altLang="en-US" dirty="0"/>
              <a:t>的测量时间</a:t>
            </a:r>
            <a:r>
              <a:rPr lang="en-US" altLang="zh-CN" dirty="0"/>
              <a:t>---</a:t>
            </a:r>
            <a:r>
              <a:rPr lang="zh-CN" altLang="en-US" dirty="0"/>
              <a:t>偏振技术测量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028B5-673D-470B-939C-8AB580F15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690688"/>
            <a:ext cx="10515600" cy="4351338"/>
          </a:xfrm>
        </p:spPr>
        <p:txBody>
          <a:bodyPr/>
          <a:lstStyle/>
          <a:p>
            <a:r>
              <a:rPr lang="zh-CN" altLang="zh-CN" dirty="0"/>
              <a:t>对于</a:t>
            </a:r>
            <a:r>
              <a:rPr lang="en-US" altLang="zh-CN" dirty="0"/>
              <a:t>Crab nebula</a:t>
            </a:r>
            <a:r>
              <a:rPr lang="zh-CN" altLang="zh-CN" dirty="0"/>
              <a:t>的偏振，要达到</a:t>
            </a:r>
            <a:r>
              <a:rPr lang="en-US" altLang="zh-CN" dirty="0"/>
              <a:t>MDP&lt;19%</a:t>
            </a:r>
            <a:r>
              <a:rPr lang="zh-CN" altLang="zh-CN" dirty="0"/>
              <a:t>的（</a:t>
            </a:r>
            <a:r>
              <a:rPr lang="en-US" altLang="zh-CN" dirty="0"/>
              <a:t>99%</a:t>
            </a:r>
            <a:r>
              <a:rPr lang="zh-CN" altLang="zh-CN" dirty="0"/>
              <a:t>的置信度）偏振度测量，需要的观测时间约为</a:t>
            </a:r>
            <a:r>
              <a:rPr lang="en-US" altLang="zh-CN" dirty="0"/>
              <a:t>20 </a:t>
            </a:r>
            <a:r>
              <a:rPr lang="en-US" altLang="zh-CN" dirty="0" err="1"/>
              <a:t>ks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212D4B-A324-4199-9BA3-E50FD246A2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2551250"/>
            <a:ext cx="5139211" cy="380510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72737D-799B-4886-AC15-93A1C260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392A62-60F6-4693-9C8D-B8086F61CE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80197" y="2660928"/>
            <a:ext cx="3687583" cy="35382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3ED32C2-A345-492A-90B4-F5CA5B8117DC}"/>
              </a:ext>
            </a:extLst>
          </p:cNvPr>
          <p:cNvSpPr/>
          <p:nvPr/>
        </p:nvSpPr>
        <p:spPr>
          <a:xfrm>
            <a:off x="2418002" y="6362487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cs typeface="Times New Roman" panose="02020603050405020304" pitchFamily="18" charset="0"/>
              </a:rPr>
              <a:t>Weisskopf 1978</a:t>
            </a:r>
            <a:r>
              <a:rPr lang="zh-CN" altLang="zh-CN" dirty="0"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E2230A4-9CCC-4F32-A6C5-56A14004E426}"/>
              </a:ext>
            </a:extLst>
          </p:cNvPr>
          <p:cNvSpPr txBox="1"/>
          <p:nvPr/>
        </p:nvSpPr>
        <p:spPr>
          <a:xfrm>
            <a:off x="2785847" y="2783414"/>
            <a:ext cx="223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 = 19.2%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5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F6F2D-960F-4F8B-84B8-E88C172E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 </a:t>
            </a:r>
            <a:r>
              <a:rPr lang="en-US" altLang="zh-CN" dirty="0"/>
              <a:t>Crab pulsar </a:t>
            </a:r>
            <a:r>
              <a:rPr lang="zh-CN" altLang="en-US" dirty="0"/>
              <a:t>的测量时间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9D7DEE-38AF-447E-83E7-3E588283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1498862"/>
            <a:ext cx="11462994" cy="4385870"/>
          </a:xfrm>
        </p:spPr>
        <p:txBody>
          <a:bodyPr/>
          <a:lstStyle/>
          <a:p>
            <a:r>
              <a:rPr lang="zh-CN" altLang="zh-CN" dirty="0"/>
              <a:t>要测量脉冲成分的偏振，考虑到脉冲成为约占总成分的</a:t>
            </a:r>
            <a:r>
              <a:rPr lang="en-US" altLang="zh-CN" dirty="0"/>
              <a:t>8%</a:t>
            </a:r>
            <a:r>
              <a:rPr lang="zh-CN" altLang="zh-CN" dirty="0"/>
              <a:t>，预期偏振</a:t>
            </a:r>
            <a:r>
              <a:rPr lang="en-US" altLang="zh-CN" dirty="0"/>
              <a:t>&lt;5%</a:t>
            </a:r>
            <a:r>
              <a:rPr lang="zh-CN" altLang="zh-CN" dirty="0"/>
              <a:t>（</a:t>
            </a:r>
            <a:r>
              <a:rPr lang="en-US" altLang="zh-CN" dirty="0"/>
              <a:t>Silver 1978</a:t>
            </a:r>
            <a:r>
              <a:rPr lang="zh-CN" altLang="zh-CN" dirty="0"/>
              <a:t>），需要的观测时间约为</a:t>
            </a:r>
            <a:r>
              <a:rPr lang="en-US" altLang="zh-CN" dirty="0"/>
              <a:t>8*10</a:t>
            </a:r>
            <a:r>
              <a:rPr lang="en-US" altLang="zh-CN" baseline="30000" dirty="0"/>
              <a:t>3 </a:t>
            </a:r>
            <a:r>
              <a:rPr lang="en-US" altLang="zh-CN" dirty="0" err="1"/>
              <a:t>ks</a:t>
            </a:r>
            <a:r>
              <a:rPr lang="zh-CN" altLang="en-US" dirty="0"/>
              <a:t>（分两个脉冲成分）</a:t>
            </a:r>
            <a:r>
              <a:rPr lang="zh-CN" altLang="zh-CN" dirty="0"/>
              <a:t>。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F116BC-9C17-4534-9C9F-4EBA379442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63092" y="2693737"/>
            <a:ext cx="4769964" cy="34730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08877D2-C174-45A3-9F7A-4EF95D658F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62660" y="2608896"/>
            <a:ext cx="4323715" cy="29629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8931D0F-36D1-4EE3-9D72-8F8CF8AF5FCD}"/>
              </a:ext>
            </a:extLst>
          </p:cNvPr>
          <p:cNvSpPr txBox="1"/>
          <p:nvPr/>
        </p:nvSpPr>
        <p:spPr>
          <a:xfrm>
            <a:off x="617413" y="5966591"/>
            <a:ext cx="5414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/>
              <a:t>图</a:t>
            </a:r>
            <a:r>
              <a:rPr lang="en-US" altLang="zh-CN" sz="1400" dirty="0"/>
              <a:t> </a:t>
            </a:r>
            <a:r>
              <a:rPr lang="zh-CN" altLang="en-US" sz="1400" dirty="0"/>
              <a:t>：</a:t>
            </a:r>
            <a:r>
              <a:rPr lang="en-US" altLang="zh-CN" sz="1400" dirty="0"/>
              <a:t> Crab pulsar</a:t>
            </a:r>
            <a:r>
              <a:rPr lang="zh-CN" altLang="zh-CN" sz="1400" dirty="0"/>
              <a:t>脉冲成分偏振测量，总脉冲偏振（左），脉冲中心偏振（右）。</a:t>
            </a:r>
            <a:r>
              <a:rPr lang="en-US" altLang="zh-CN" sz="1400" dirty="0"/>
              <a:t>P</a:t>
            </a:r>
            <a:r>
              <a:rPr lang="zh-CN" altLang="zh-CN" sz="1400" dirty="0"/>
              <a:t>（</a:t>
            </a:r>
            <a:r>
              <a:rPr lang="en-US" altLang="zh-CN" sz="1400" dirty="0"/>
              <a:t>primary</a:t>
            </a:r>
            <a:r>
              <a:rPr lang="zh-CN" altLang="zh-CN" sz="1400" dirty="0"/>
              <a:t>）表示第一个脉冲，</a:t>
            </a:r>
            <a:r>
              <a:rPr lang="en-US" altLang="zh-CN" sz="1400" dirty="0"/>
              <a:t>I</a:t>
            </a:r>
            <a:r>
              <a:rPr lang="zh-CN" altLang="zh-CN" sz="1400" dirty="0"/>
              <a:t>（</a:t>
            </a:r>
            <a:r>
              <a:rPr lang="en-US" altLang="zh-CN" sz="1400" dirty="0" err="1"/>
              <a:t>interpulse</a:t>
            </a:r>
            <a:r>
              <a:rPr lang="zh-CN" altLang="zh-CN" sz="1400" dirty="0"/>
              <a:t>）表示第二个脉冲。等高线表示</a:t>
            </a:r>
            <a:r>
              <a:rPr lang="en-US" altLang="zh-CN" sz="1400" dirty="0"/>
              <a:t>67%</a:t>
            </a:r>
            <a:r>
              <a:rPr lang="zh-CN" altLang="zh-CN" sz="1400" dirty="0"/>
              <a:t>与</a:t>
            </a:r>
            <a:r>
              <a:rPr lang="en-US" altLang="zh-CN" sz="1400" dirty="0"/>
              <a:t>99%</a:t>
            </a:r>
            <a:r>
              <a:rPr lang="zh-CN" altLang="zh-CN" sz="1400" dirty="0"/>
              <a:t>的置信度。（</a:t>
            </a:r>
            <a:r>
              <a:rPr lang="en-US" altLang="zh-CN" sz="1400" dirty="0"/>
              <a:t>Silver 1978</a:t>
            </a:r>
            <a:r>
              <a:rPr lang="zh-CN" altLang="zh-CN" sz="1400" dirty="0"/>
              <a:t>）</a:t>
            </a:r>
          </a:p>
          <a:p>
            <a:endParaRPr lang="zh-CN" altLang="en-US" sz="14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754F31-C205-4F42-B49F-D3AC80BE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02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24C5A-30AD-4F33-8CD9-DFFA9BF5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79" y="365125"/>
            <a:ext cx="10692521" cy="1325563"/>
          </a:xfrm>
        </p:spPr>
        <p:txBody>
          <a:bodyPr/>
          <a:lstStyle/>
          <a:p>
            <a:r>
              <a:rPr lang="zh-CN" altLang="en-US" dirty="0"/>
              <a:t>对 </a:t>
            </a:r>
            <a:r>
              <a:rPr lang="en-US" altLang="zh-CN" dirty="0"/>
              <a:t>X</a:t>
            </a:r>
            <a:r>
              <a:rPr lang="zh-CN" altLang="en-US" dirty="0"/>
              <a:t>射线双星</a:t>
            </a:r>
            <a:r>
              <a:rPr lang="en-US" altLang="zh-CN" dirty="0"/>
              <a:t>Cygnus X-1 </a:t>
            </a:r>
            <a:r>
              <a:rPr lang="zh-CN" altLang="en-US" dirty="0"/>
              <a:t>的观测时间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C130FF-47E3-4610-94A8-CC8AE9B8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471515"/>
            <a:ext cx="10692521" cy="4351338"/>
          </a:xfrm>
        </p:spPr>
        <p:txBody>
          <a:bodyPr>
            <a:normAutofit/>
          </a:bodyPr>
          <a:lstStyle/>
          <a:p>
            <a:r>
              <a:rPr lang="zh-CN" altLang="zh-CN" sz="2400" dirty="0"/>
              <a:t>我们依据现有的观测数据进行观测时间的估计，预期</a:t>
            </a:r>
            <a:r>
              <a:rPr lang="en-US" altLang="zh-CN" sz="2400" dirty="0"/>
              <a:t>X</a:t>
            </a:r>
            <a:r>
              <a:rPr lang="zh-CN" altLang="zh-CN" sz="2400" dirty="0"/>
              <a:t>射线双星在软</a:t>
            </a:r>
            <a:r>
              <a:rPr lang="en-US" altLang="zh-CN" sz="2400" dirty="0"/>
              <a:t>X</a:t>
            </a:r>
            <a:r>
              <a:rPr lang="zh-CN" altLang="zh-CN" sz="2400" dirty="0"/>
              <a:t>射线波段的偏振度约为</a:t>
            </a:r>
            <a:r>
              <a:rPr lang="en-US" altLang="zh-CN" sz="2400" dirty="0"/>
              <a:t>3% </a:t>
            </a:r>
            <a:r>
              <a:rPr lang="zh-CN" altLang="zh-CN" sz="2400" dirty="0"/>
              <a:t>。我们对</a:t>
            </a:r>
            <a:r>
              <a:rPr lang="en-US" altLang="zh-CN" sz="2400" dirty="0"/>
              <a:t>X</a:t>
            </a:r>
            <a:r>
              <a:rPr lang="zh-CN" altLang="zh-CN" sz="2400" dirty="0"/>
              <a:t>射线双星源的观测时间进行估计，假设探测面积是</a:t>
            </a:r>
            <a:r>
              <a:rPr lang="en-US" altLang="zh-CN" sz="2400" dirty="0"/>
              <a:t>1cm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. </a:t>
            </a:r>
            <a:r>
              <a:rPr lang="zh-CN" altLang="zh-CN" sz="2400" dirty="0"/>
              <a:t>对于</a:t>
            </a:r>
            <a:r>
              <a:rPr lang="en-US" altLang="zh-CN" sz="2400" dirty="0" err="1"/>
              <a:t>Cyg</a:t>
            </a:r>
            <a:r>
              <a:rPr lang="en-US" altLang="zh-CN" sz="2400" dirty="0"/>
              <a:t> X-1</a:t>
            </a:r>
            <a:r>
              <a:rPr lang="zh-CN" altLang="zh-CN" sz="2400" dirty="0"/>
              <a:t>，观测时间约为</a:t>
            </a:r>
            <a:r>
              <a:rPr lang="en-US" altLang="zh-CN" sz="2400" dirty="0"/>
              <a:t> 10</a:t>
            </a:r>
            <a:r>
              <a:rPr lang="en-US" altLang="zh-CN" sz="2400" baseline="30000" dirty="0"/>
              <a:t>3</a:t>
            </a:r>
            <a:r>
              <a:rPr lang="en-US" altLang="zh-CN" sz="2400" dirty="0"/>
              <a:t>ks</a:t>
            </a:r>
            <a:r>
              <a:rPr lang="zh-CN" altLang="zh-CN" sz="2400" dirty="0"/>
              <a:t>。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8127C8-C405-4E68-ABF9-3B69E54C9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33869" y="3023698"/>
            <a:ext cx="4504941" cy="33841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562E2B-10C3-4181-A372-A734E8DE81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3935" y="3264090"/>
            <a:ext cx="3909207" cy="29591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D991F2-F40B-47F4-ACFD-D2E5B64625FF}"/>
              </a:ext>
            </a:extLst>
          </p:cNvPr>
          <p:cNvSpPr/>
          <p:nvPr/>
        </p:nvSpPr>
        <p:spPr>
          <a:xfrm>
            <a:off x="2221391" y="6223205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cs typeface="Times New Roman" panose="02020603050405020304" pitchFamily="18" charset="0"/>
              </a:rPr>
              <a:t>Weisskopf   1977</a:t>
            </a:r>
            <a:r>
              <a:rPr lang="zh-CN" altLang="zh-CN" dirty="0"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EDE9D2-6938-461B-9A40-5AB72E9E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2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390A3-17B5-451A-9DBF-9AAFA0DF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对吸积脉冲星</a:t>
            </a:r>
            <a:r>
              <a:rPr lang="en-US" altLang="zh-CN" dirty="0"/>
              <a:t>Her X-1</a:t>
            </a:r>
            <a:r>
              <a:rPr lang="zh-CN" altLang="en-US" dirty="0"/>
              <a:t>（脉冲周期为</a:t>
            </a:r>
            <a:r>
              <a:rPr lang="en-US" altLang="zh-CN" dirty="0"/>
              <a:t>1.2s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r>
              <a:rPr lang="zh-CN" altLang="en-US" dirty="0"/>
              <a:t>观测时间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E23E0AC-9B7F-4D37-9DED-A92BC7C8F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65926"/>
            <a:ext cx="5068455" cy="36330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14A80A8-25B2-4534-AC52-4DE30B38C6AB}"/>
              </a:ext>
            </a:extLst>
          </p:cNvPr>
          <p:cNvSpPr txBox="1"/>
          <p:nvPr/>
        </p:nvSpPr>
        <p:spPr>
          <a:xfrm>
            <a:off x="838200" y="2715157"/>
            <a:ext cx="4337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预期</a:t>
            </a:r>
            <a:r>
              <a:rPr lang="en-US" altLang="zh-CN" dirty="0"/>
              <a:t>MDP &gt; 10% (</a:t>
            </a:r>
            <a:r>
              <a:rPr lang="en-US" altLang="zh-CN" dirty="0" err="1"/>
              <a:t>Meszaros</a:t>
            </a:r>
            <a:r>
              <a:rPr lang="en-US" altLang="zh-CN" dirty="0"/>
              <a:t> et al. 1988)</a:t>
            </a:r>
            <a:r>
              <a:rPr lang="zh-CN" altLang="en-US" dirty="0"/>
              <a:t>，观测时间约为 </a:t>
            </a:r>
            <a:r>
              <a:rPr lang="en-US" altLang="zh-CN" dirty="0"/>
              <a:t>10</a:t>
            </a:r>
            <a:r>
              <a:rPr lang="en-US" altLang="zh-CN" baseline="30000" dirty="0"/>
              <a:t>3</a:t>
            </a:r>
            <a:r>
              <a:rPr lang="en-US" altLang="zh-CN" dirty="0"/>
              <a:t> </a:t>
            </a:r>
            <a:r>
              <a:rPr lang="en-US" altLang="zh-CN" dirty="0" err="1"/>
              <a:t>ks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相位分辨偏振仪可以区分“铅笔”和“扇形”辐射模型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分</a:t>
            </a:r>
            <a:r>
              <a:rPr lang="en-US" altLang="zh-CN" dirty="0"/>
              <a:t>10 </a:t>
            </a:r>
            <a:r>
              <a:rPr lang="zh-CN" altLang="en-US" dirty="0"/>
              <a:t>个</a:t>
            </a:r>
            <a:r>
              <a:rPr lang="en-US" altLang="zh-CN" dirty="0"/>
              <a:t>bin </a:t>
            </a:r>
            <a:r>
              <a:rPr lang="zh-CN" altLang="en-US" dirty="0"/>
              <a:t>观测统计，所需观测时间约为  </a:t>
            </a:r>
            <a:r>
              <a:rPr lang="en-US" altLang="zh-CN" dirty="0"/>
              <a:t>10</a:t>
            </a:r>
            <a:r>
              <a:rPr lang="en-US" altLang="zh-CN" baseline="30000" dirty="0"/>
              <a:t>4</a:t>
            </a:r>
            <a:r>
              <a:rPr lang="en-US" altLang="zh-CN" dirty="0"/>
              <a:t>  </a:t>
            </a:r>
            <a:r>
              <a:rPr lang="en-US" altLang="zh-CN" dirty="0" err="1"/>
              <a:t>ks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B4B366-2561-41F8-B921-AC38F292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05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6F973-08D9-4E37-AE28-CF5252AA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2" y="162711"/>
            <a:ext cx="9663259" cy="67627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观测计划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AEFA1BA2-DC7C-491F-9627-14385F60A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278835"/>
              </p:ext>
            </p:extLst>
          </p:nvPr>
        </p:nvGraphicFramePr>
        <p:xfrm>
          <a:off x="960747" y="838986"/>
          <a:ext cx="10426832" cy="5948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656">
                  <a:extLst>
                    <a:ext uri="{9D8B030D-6E8A-4147-A177-3AD203B41FA5}">
                      <a16:colId xmlns:a16="http://schemas.microsoft.com/office/drawing/2014/main" val="3315911562"/>
                    </a:ext>
                  </a:extLst>
                </a:gridCol>
                <a:gridCol w="1602275">
                  <a:extLst>
                    <a:ext uri="{9D8B030D-6E8A-4147-A177-3AD203B41FA5}">
                      <a16:colId xmlns:a16="http://schemas.microsoft.com/office/drawing/2014/main" val="3760769528"/>
                    </a:ext>
                  </a:extLst>
                </a:gridCol>
                <a:gridCol w="1269273">
                  <a:extLst>
                    <a:ext uri="{9D8B030D-6E8A-4147-A177-3AD203B41FA5}">
                      <a16:colId xmlns:a16="http://schemas.microsoft.com/office/drawing/2014/main" val="3374125602"/>
                    </a:ext>
                  </a:extLst>
                </a:gridCol>
                <a:gridCol w="909329">
                  <a:extLst>
                    <a:ext uri="{9D8B030D-6E8A-4147-A177-3AD203B41FA5}">
                      <a16:colId xmlns:a16="http://schemas.microsoft.com/office/drawing/2014/main" val="1988708276"/>
                    </a:ext>
                  </a:extLst>
                </a:gridCol>
                <a:gridCol w="1269273">
                  <a:extLst>
                    <a:ext uri="{9D8B030D-6E8A-4147-A177-3AD203B41FA5}">
                      <a16:colId xmlns:a16="http://schemas.microsoft.com/office/drawing/2014/main" val="2537149445"/>
                    </a:ext>
                  </a:extLst>
                </a:gridCol>
                <a:gridCol w="909329">
                  <a:extLst>
                    <a:ext uri="{9D8B030D-6E8A-4147-A177-3AD203B41FA5}">
                      <a16:colId xmlns:a16="http://schemas.microsoft.com/office/drawing/2014/main" val="2611938171"/>
                    </a:ext>
                  </a:extLst>
                </a:gridCol>
                <a:gridCol w="1439771">
                  <a:extLst>
                    <a:ext uri="{9D8B030D-6E8A-4147-A177-3AD203B41FA5}">
                      <a16:colId xmlns:a16="http://schemas.microsoft.com/office/drawing/2014/main" val="3379165412"/>
                    </a:ext>
                  </a:extLst>
                </a:gridCol>
                <a:gridCol w="1541926">
                  <a:extLst>
                    <a:ext uri="{9D8B030D-6E8A-4147-A177-3AD203B41FA5}">
                      <a16:colId xmlns:a16="http://schemas.microsoft.com/office/drawing/2014/main" val="3575379741"/>
                    </a:ext>
                  </a:extLst>
                </a:gridCol>
              </a:tblGrid>
              <a:tr h="808824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400" u="sng" strike="noStrike" dirty="0">
                          <a:effectLst/>
                          <a:hlinkClick r:id="rId2"/>
                        </a:rPr>
                        <a:t>目标源</a:t>
                      </a:r>
                      <a:endParaRPr lang="zh-CN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2-10KeV</a:t>
                      </a:r>
                      <a:r>
                        <a:rPr lang="zh-CN" altLang="en-US" sz="1400" u="none" strike="noStrike" dirty="0">
                          <a:effectLst/>
                        </a:rPr>
                        <a:t>流量（</a:t>
                      </a:r>
                      <a:r>
                        <a:rPr lang="en-US" sz="1400" u="none" strike="noStrike" dirty="0" err="1">
                          <a:effectLst/>
                        </a:rPr>
                        <a:t>mcrab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2-10KeV</a:t>
                      </a:r>
                      <a:r>
                        <a:rPr lang="zh-CN" altLang="en-US" sz="1400" u="none" strike="noStrike">
                          <a:effectLst/>
                        </a:rPr>
                        <a:t>光子数（</a:t>
                      </a:r>
                      <a:r>
                        <a:rPr lang="en-US" sz="1400" u="none" strike="noStrike">
                          <a:effectLst/>
                        </a:rPr>
                        <a:t>count/cm</a:t>
                      </a:r>
                      <a:r>
                        <a:rPr lang="en-US" sz="1400" u="none" strike="noStrike" baseline="30000">
                          <a:effectLst/>
                        </a:rPr>
                        <a:t>2</a:t>
                      </a:r>
                      <a:r>
                        <a:rPr lang="en-US" sz="1400" u="none" strike="noStrike">
                          <a:effectLst/>
                        </a:rPr>
                        <a:t>/s）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400" u="none" strike="noStrike">
                          <a:effectLst/>
                        </a:rPr>
                        <a:t>计划观测时间（</a:t>
                      </a:r>
                      <a:r>
                        <a:rPr lang="en-US" altLang="zh-CN" sz="1400" u="none" strike="noStrike">
                          <a:effectLst/>
                        </a:rPr>
                        <a:t>ks</a:t>
                      </a:r>
                      <a:r>
                        <a:rPr lang="zh-CN" altLang="en-US" sz="1400" u="none" strike="noStrike">
                          <a:effectLst/>
                        </a:rPr>
                        <a:t>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400" u="none" strike="noStrike">
                          <a:effectLst/>
                        </a:rPr>
                        <a:t>偏振灵敏度</a:t>
                      </a:r>
                      <a:r>
                        <a:rPr lang="en-US" altLang="zh-CN" sz="1400" u="none" strike="noStrike">
                          <a:effectLst/>
                        </a:rPr>
                        <a:t>(%) </a:t>
                      </a:r>
                      <a:r>
                        <a:rPr lang="zh-CN" altLang="en-US" sz="1400" u="none" strike="noStrike">
                          <a:effectLst/>
                        </a:rPr>
                        <a:t>有效面积</a:t>
                      </a:r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r>
                        <a:rPr lang="en-US" sz="1400" u="none" strike="noStrike">
                          <a:effectLst/>
                        </a:rPr>
                        <a:t>cm2，</a:t>
                      </a:r>
                      <a:r>
                        <a:rPr lang="el-GR" sz="1400" u="none" strike="noStrike">
                          <a:effectLst/>
                        </a:rPr>
                        <a:t>μ=0.3，</a:t>
                      </a:r>
                      <a:r>
                        <a:rPr lang="en-US" sz="1400" u="none" strike="noStrike">
                          <a:effectLst/>
                        </a:rPr>
                        <a:t>efficiency=0.1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400" u="none" strike="noStrike">
                          <a:effectLst/>
                        </a:rPr>
                        <a:t>预期偏振度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科学目标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坐标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3694340531"/>
                  </a:ext>
                </a:extLst>
              </a:tr>
              <a:tr h="119109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Crab Nebula PWM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1000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3.250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17.737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&gt;19%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1.Instrument verification   2. polarization of the Nebula  3. polarization of pulsar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  <a:hlinkClick r:id="rId3"/>
                        </a:rPr>
                        <a:t>J0534+220 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342571352"/>
                  </a:ext>
                </a:extLst>
              </a:tr>
              <a:tr h="64858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Crab    pulsar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0.260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8000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3.135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&lt; 5%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radiation region and radiation mechanism model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  <a:hlinkClick r:id="rId3"/>
                        </a:rPr>
                        <a:t>J0534+220 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3851221331"/>
                  </a:ext>
                </a:extLst>
              </a:tr>
              <a:tr h="48834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Cygnus X-1 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700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2.275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1000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2.998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&lt;5%@2.6 keV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 high-mass X-ray binary (HMXB) BH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  <a:hlinkClick r:id="rId4"/>
                        </a:rPr>
                        <a:t>J1958+352 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3197204864"/>
                  </a:ext>
                </a:extLst>
              </a:tr>
              <a:tr h="20404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Cen X-3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287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0.933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200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10.470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Accreting pulsar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  <a:hlinkClick r:id="rId5"/>
                        </a:rPr>
                        <a:t>J1121-606 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2554260918"/>
                  </a:ext>
                </a:extLst>
              </a:tr>
              <a:tr h="526729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X-1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0.163 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10.240 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&gt;10% 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Accreting pulsar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  <a:hlinkClick r:id="rId6"/>
                        </a:rPr>
                        <a:t>J1657+353 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4245694687"/>
                  </a:ext>
                </a:extLst>
              </a:tr>
              <a:tr h="59886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Scorpius X-1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14231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46.251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4.702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NS LMXB (low-mass X-ray binaries 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  <a:hlinkClick r:id="rId7"/>
                        </a:rPr>
                        <a:t>J1619-156 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89360320"/>
                  </a:ext>
                </a:extLst>
              </a:tr>
              <a:tr h="40145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GRS1915+105(thermal state)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700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2.275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200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6.704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>
                          <a:effectLst/>
                        </a:rPr>
                        <a:t>&gt;5%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BH binary、microquasar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  <a:hlinkClick r:id="rId8"/>
                        </a:rPr>
                        <a:t>J1915+109 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836763097"/>
                  </a:ext>
                </a:extLst>
              </a:tr>
              <a:tr h="401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GX339-4(thermal state)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500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1.625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200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u="none" strike="noStrike" dirty="0">
                          <a:effectLst/>
                        </a:rPr>
                        <a:t>7.932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</a:rPr>
                        <a:t>&gt;a few % （3%）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BH spin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  <a:hlinkClick r:id="rId9"/>
                        </a:rPr>
                        <a:t>J1705-364 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984953999"/>
                  </a:ext>
                </a:extLst>
              </a:tr>
              <a:tr h="401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…….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……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……..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……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……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……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……</a:t>
                      </a: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……</a:t>
                      </a: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644713759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37C646-10D1-4763-AD18-BE322F17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7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C68A8-2FE1-4CBF-8FC3-523BCE4C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讨论：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D566E5-A067-4232-8BE0-D4CC529A4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现在观测时间以有效面积</a:t>
                </a:r>
                <a:r>
                  <a:rPr lang="en-US" altLang="zh-CN" dirty="0"/>
                  <a:t>1cm</a:t>
                </a:r>
                <a:r>
                  <a:rPr lang="zh-CN" altLang="en-US" dirty="0"/>
                  <a:t>，探测效率</a:t>
                </a:r>
                <a:r>
                  <a:rPr lang="en-US" altLang="zh-CN" dirty="0"/>
                  <a:t>0.1</a:t>
                </a:r>
                <a:r>
                  <a:rPr lang="zh-CN" altLang="en-US" dirty="0"/>
                  <a:t>，调制因子</a:t>
                </a:r>
                <a:r>
                  <a:rPr lang="en-US" altLang="zh-CN" dirty="0"/>
                  <a:t>0.3</a:t>
                </a:r>
                <a:r>
                  <a:rPr lang="zh-CN" altLang="en-US" dirty="0"/>
                  <a:t>计算；若是探测有效面积增加则对于观测时间减少（如现方案有效面积约为</a:t>
                </a:r>
                <a:r>
                  <a:rPr lang="en-US" altLang="zh-CN" dirty="0"/>
                  <a:t>7cm</a:t>
                </a:r>
                <a:r>
                  <a:rPr lang="en-US" altLang="zh-CN" baseline="30000" dirty="0"/>
                  <a:t>2</a:t>
                </a:r>
                <a:r>
                  <a:rPr lang="zh-CN" altLang="en-US" dirty="0"/>
                  <a:t>，观测时间可为计划中的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紫瞳 与 </a:t>
                </a:r>
                <a:r>
                  <a:rPr lang="en-US" altLang="zh-CN" dirty="0"/>
                  <a:t>CXPD </a:t>
                </a:r>
                <a:r>
                  <a:rPr lang="zh-CN" altLang="en-US" dirty="0"/>
                  <a:t>的共同观测源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卫星的轨道与观测源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D566E5-A067-4232-8BE0-D4CC529A4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 r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E29FB2-443A-45C5-AC29-84F4E887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9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0DF65-7FC2-4AE4-B12A-14B00E0C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射线偏振：待打开的一个天文探测窗口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7E451B-AAFF-429F-AE44-6E55A0BB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CC4F-4949-4C35-A974-44188C7BC5CA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E8A2C2D-FFB1-4C8E-8102-47504ECC194B}"/>
              </a:ext>
            </a:extLst>
          </p:cNvPr>
          <p:cNvGrpSpPr/>
          <p:nvPr/>
        </p:nvGrpSpPr>
        <p:grpSpPr>
          <a:xfrm>
            <a:off x="1413236" y="1706245"/>
            <a:ext cx="9135616" cy="4832667"/>
            <a:chOff x="4160" y="2607"/>
            <a:chExt cx="10259" cy="6175"/>
          </a:xfrm>
        </p:grpSpPr>
        <p:sp>
          <p:nvSpPr>
            <p:cNvPr id="6" name="CustomShape 2">
              <a:extLst>
                <a:ext uri="{FF2B5EF4-FFF2-40B4-BE49-F238E27FC236}">
                  <a16:creationId xmlns:a16="http://schemas.microsoft.com/office/drawing/2014/main" id="{E47858B5-F20D-414A-8030-33C5CC30D44D}"/>
                </a:ext>
              </a:extLst>
            </p:cNvPr>
            <p:cNvSpPr/>
            <p:nvPr/>
          </p:nvSpPr>
          <p:spPr>
            <a:xfrm>
              <a:off x="4487" y="5062"/>
              <a:ext cx="2576" cy="408"/>
            </a:xfrm>
            <a:prstGeom prst="rect">
              <a:avLst/>
            </a:prstGeom>
          </p:spPr>
          <p:txBody>
            <a:bodyPr lIns="75600" tIns="37800" rIns="75600" bIns="378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EF89E5"/>
                  </a:solidFill>
                </a:rPr>
                <a:t>Radio (VLA)</a:t>
              </a:r>
              <a:endParaRPr sz="1350" dirty="0">
                <a:solidFill>
                  <a:srgbClr val="EF89E5"/>
                </a:solidFill>
              </a:endParaRPr>
            </a:p>
          </p:txBody>
        </p:sp>
        <p:sp>
          <p:nvSpPr>
            <p:cNvPr id="7" name="CustomShape 3">
              <a:extLst>
                <a:ext uri="{FF2B5EF4-FFF2-40B4-BE49-F238E27FC236}">
                  <a16:creationId xmlns:a16="http://schemas.microsoft.com/office/drawing/2014/main" id="{6C185625-D99E-48F5-97F5-7B712C0A5CE8}"/>
                </a:ext>
              </a:extLst>
            </p:cNvPr>
            <p:cNvSpPr/>
            <p:nvPr/>
          </p:nvSpPr>
          <p:spPr>
            <a:xfrm>
              <a:off x="6922" y="5062"/>
              <a:ext cx="2666" cy="408"/>
            </a:xfrm>
            <a:prstGeom prst="rect">
              <a:avLst/>
            </a:prstGeom>
          </p:spPr>
          <p:txBody>
            <a:bodyPr lIns="75600" tIns="37800" rIns="75600" bIns="378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FFC000"/>
                  </a:solidFill>
                </a:rPr>
                <a:t>Infrared (Keck)</a:t>
              </a:r>
              <a:endParaRPr sz="1350" dirty="0">
                <a:solidFill>
                  <a:srgbClr val="FFC000"/>
                </a:solidFill>
              </a:endParaRPr>
            </a:p>
          </p:txBody>
        </p:sp>
        <p:sp>
          <p:nvSpPr>
            <p:cNvPr id="8" name="CustomShape 4">
              <a:extLst>
                <a:ext uri="{FF2B5EF4-FFF2-40B4-BE49-F238E27FC236}">
                  <a16:creationId xmlns:a16="http://schemas.microsoft.com/office/drawing/2014/main" id="{1BA684B3-5D0C-4669-B2DB-90C4881675E9}"/>
                </a:ext>
              </a:extLst>
            </p:cNvPr>
            <p:cNvSpPr/>
            <p:nvPr/>
          </p:nvSpPr>
          <p:spPr>
            <a:xfrm>
              <a:off x="9326" y="5062"/>
              <a:ext cx="2580" cy="408"/>
            </a:xfrm>
            <a:prstGeom prst="rect">
              <a:avLst/>
            </a:prstGeom>
          </p:spPr>
          <p:txBody>
            <a:bodyPr lIns="75600" tIns="37800" rIns="75600" bIns="378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92D050"/>
                  </a:solidFill>
                </a:rPr>
                <a:t>Optical (Palomar)</a:t>
              </a:r>
              <a:endParaRPr sz="1350" dirty="0">
                <a:solidFill>
                  <a:srgbClr val="92D050"/>
                </a:solidFill>
              </a:endParaRPr>
            </a:p>
          </p:txBody>
        </p:sp>
        <p:sp>
          <p:nvSpPr>
            <p:cNvPr id="9" name="CustomShape 5">
              <a:extLst>
                <a:ext uri="{FF2B5EF4-FFF2-40B4-BE49-F238E27FC236}">
                  <a16:creationId xmlns:a16="http://schemas.microsoft.com/office/drawing/2014/main" id="{0CC49E98-1E0D-4D44-ADBD-64B47A74EC6E}"/>
                </a:ext>
              </a:extLst>
            </p:cNvPr>
            <p:cNvSpPr/>
            <p:nvPr/>
          </p:nvSpPr>
          <p:spPr>
            <a:xfrm>
              <a:off x="11792" y="5062"/>
              <a:ext cx="2545" cy="408"/>
            </a:xfrm>
            <a:prstGeom prst="rect">
              <a:avLst/>
            </a:prstGeom>
          </p:spPr>
          <p:txBody>
            <a:bodyPr lIns="75600" tIns="37800" rIns="75600" bIns="378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X-rays (Chandra)</a:t>
              </a:r>
              <a:endParaRPr sz="135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F2DFD3B1-F352-48D9-8475-F572C761C96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361" y="5688"/>
              <a:ext cx="2466" cy="2466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127000" dist="12700" sx="102000" sy="102000" algn="ctr" rotWithShape="0">
                <a:prstClr val="black">
                  <a:alpha val="76000"/>
                </a:prstClr>
              </a:outerShdw>
            </a:effectLst>
          </p:spPr>
        </p:pic>
        <p:pic>
          <p:nvPicPr>
            <p:cNvPr id="11" name="Picture 34">
              <a:extLst>
                <a:ext uri="{FF2B5EF4-FFF2-40B4-BE49-F238E27FC236}">
                  <a16:creationId xmlns:a16="http://schemas.microsoft.com/office/drawing/2014/main" id="{EA0197F1-A0CF-4963-8A1E-1847DDBD738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860" y="5719"/>
              <a:ext cx="2466" cy="2466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127000" dist="12700" sx="102000" sy="102000" algn="ctr" rotWithShape="0">
                <a:prstClr val="black">
                  <a:alpha val="76000"/>
                </a:prstClr>
              </a:outerShdw>
            </a:effectLst>
          </p:spPr>
        </p:pic>
        <p:sp>
          <p:nvSpPr>
            <p:cNvPr id="12" name="CustomShape 6">
              <a:extLst>
                <a:ext uri="{FF2B5EF4-FFF2-40B4-BE49-F238E27FC236}">
                  <a16:creationId xmlns:a16="http://schemas.microsoft.com/office/drawing/2014/main" id="{E77E36FF-E46E-406C-95C5-218BA82D96C8}"/>
                </a:ext>
              </a:extLst>
            </p:cNvPr>
            <p:cNvSpPr/>
            <p:nvPr/>
          </p:nvSpPr>
          <p:spPr>
            <a:xfrm>
              <a:off x="4160" y="8374"/>
              <a:ext cx="2551" cy="408"/>
            </a:xfrm>
            <a:prstGeom prst="rect">
              <a:avLst/>
            </a:prstGeom>
          </p:spPr>
          <p:txBody>
            <a:bodyPr lIns="75600" tIns="37800" rIns="75600" bIns="378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EF89E5"/>
                  </a:solidFill>
                </a:rPr>
                <a:t>Radio </a:t>
              </a:r>
              <a:r>
                <a:rPr lang="en-US" sz="1200" dirty="0" err="1">
                  <a:solidFill>
                    <a:srgbClr val="EF89E5"/>
                  </a:solidFill>
                </a:rPr>
                <a:t>polarisation</a:t>
              </a:r>
              <a:endParaRPr sz="1350" dirty="0">
                <a:solidFill>
                  <a:srgbClr val="EF89E5"/>
                </a:solidFill>
              </a:endParaRPr>
            </a:p>
          </p:txBody>
        </p:sp>
        <p:sp>
          <p:nvSpPr>
            <p:cNvPr id="13" name="CustomShape 7">
              <a:extLst>
                <a:ext uri="{FF2B5EF4-FFF2-40B4-BE49-F238E27FC236}">
                  <a16:creationId xmlns:a16="http://schemas.microsoft.com/office/drawing/2014/main" id="{4ECBA1EE-83C0-4385-A877-0E953D858871}"/>
                </a:ext>
              </a:extLst>
            </p:cNvPr>
            <p:cNvSpPr/>
            <p:nvPr/>
          </p:nvSpPr>
          <p:spPr>
            <a:xfrm>
              <a:off x="6711" y="8374"/>
              <a:ext cx="2304" cy="408"/>
            </a:xfrm>
            <a:prstGeom prst="rect">
              <a:avLst/>
            </a:prstGeom>
          </p:spPr>
          <p:txBody>
            <a:bodyPr lIns="75600" tIns="37800" rIns="75600" bIns="378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FFC000"/>
                  </a:solidFill>
                </a:rPr>
                <a:t>IR </a:t>
              </a:r>
              <a:r>
                <a:rPr lang="en-US" sz="1200" dirty="0" err="1">
                  <a:solidFill>
                    <a:srgbClr val="FFC000"/>
                  </a:solidFill>
                </a:rPr>
                <a:t>polarisation</a:t>
              </a:r>
              <a:endParaRPr sz="1350" dirty="0">
                <a:solidFill>
                  <a:srgbClr val="FFC000"/>
                </a:solidFill>
              </a:endParaRPr>
            </a:p>
          </p:txBody>
        </p:sp>
        <p:sp>
          <p:nvSpPr>
            <p:cNvPr id="14" name="CustomShape 8">
              <a:extLst>
                <a:ext uri="{FF2B5EF4-FFF2-40B4-BE49-F238E27FC236}">
                  <a16:creationId xmlns:a16="http://schemas.microsoft.com/office/drawing/2014/main" id="{DA2FC413-BF2F-4529-9E80-8AEEEA4A960B}"/>
                </a:ext>
              </a:extLst>
            </p:cNvPr>
            <p:cNvSpPr/>
            <p:nvPr/>
          </p:nvSpPr>
          <p:spPr>
            <a:xfrm>
              <a:off x="9113" y="8374"/>
              <a:ext cx="2531" cy="408"/>
            </a:xfrm>
            <a:prstGeom prst="rect">
              <a:avLst/>
            </a:prstGeom>
          </p:spPr>
          <p:txBody>
            <a:bodyPr wrap="square" lIns="75600" tIns="37800" rIns="75600" bIns="378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92D050"/>
                  </a:solidFill>
                </a:rPr>
                <a:t>Optical </a:t>
              </a:r>
              <a:r>
                <a:rPr lang="en-US" sz="1200" dirty="0" err="1">
                  <a:solidFill>
                    <a:srgbClr val="92D050"/>
                  </a:solidFill>
                </a:rPr>
                <a:t>polarisation</a:t>
              </a:r>
              <a:endParaRPr sz="1350" dirty="0">
                <a:solidFill>
                  <a:srgbClr val="92D050"/>
                </a:solidFill>
              </a:endParaRPr>
            </a:p>
          </p:txBody>
        </p:sp>
        <p:sp>
          <p:nvSpPr>
            <p:cNvPr id="15" name="CustomShape 9">
              <a:extLst>
                <a:ext uri="{FF2B5EF4-FFF2-40B4-BE49-F238E27FC236}">
                  <a16:creationId xmlns:a16="http://schemas.microsoft.com/office/drawing/2014/main" id="{F0FEBABC-81E1-41D8-94AF-43C56A67A16D}"/>
                </a:ext>
              </a:extLst>
            </p:cNvPr>
            <p:cNvSpPr/>
            <p:nvPr/>
          </p:nvSpPr>
          <p:spPr>
            <a:xfrm>
              <a:off x="11787" y="8285"/>
              <a:ext cx="2550" cy="408"/>
            </a:xfrm>
            <a:prstGeom prst="rect">
              <a:avLst/>
            </a:prstGeom>
          </p:spPr>
          <p:txBody>
            <a:bodyPr wrap="square" lIns="75600" tIns="37800" rIns="75600" bIns="378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X-ray </a:t>
              </a:r>
              <a:r>
                <a:rPr lang="en-US" sz="12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polarisation</a:t>
              </a:r>
              <a:endParaRPr sz="135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6" name="Immagine 30">
              <a:extLst>
                <a:ext uri="{FF2B5EF4-FFF2-40B4-BE49-F238E27FC236}">
                  <a16:creationId xmlns:a16="http://schemas.microsoft.com/office/drawing/2014/main" id="{98371C5E-D0C3-4D33-9A89-683DC2BD2859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327" y="5730"/>
              <a:ext cx="2466" cy="2466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127000" dist="12700" sx="102000" sy="102000" algn="ctr" rotWithShape="0">
                <a:prstClr val="black">
                  <a:alpha val="76000"/>
                </a:prstClr>
              </a:outerShdw>
            </a:effectLst>
          </p:spPr>
        </p:pic>
        <p:sp>
          <p:nvSpPr>
            <p:cNvPr id="17" name="CustomShape 10">
              <a:extLst>
                <a:ext uri="{FF2B5EF4-FFF2-40B4-BE49-F238E27FC236}">
                  <a16:creationId xmlns:a16="http://schemas.microsoft.com/office/drawing/2014/main" id="{6B71952B-694F-4964-806C-E6EB1585408E}"/>
                </a:ext>
              </a:extLst>
            </p:cNvPr>
            <p:cNvSpPr/>
            <p:nvPr/>
          </p:nvSpPr>
          <p:spPr>
            <a:xfrm>
              <a:off x="11871" y="5730"/>
              <a:ext cx="2466" cy="2466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127000" dist="12700" sx="102000" sy="102000" algn="ctr" rotWithShape="0">
                <a:prstClr val="black">
                  <a:alpha val="76000"/>
                </a:prstClr>
              </a:outerShdw>
            </a:effectLst>
          </p:spPr>
          <p:txBody>
            <a:bodyPr lIns="67500" tIns="33750" rIns="67500" bIns="33750"/>
            <a:lstStyle/>
            <a:p>
              <a:pPr algn="ctr">
                <a:lnSpc>
                  <a:spcPct val="100000"/>
                </a:lnSpc>
              </a:pPr>
              <a:endParaRPr lang="en-US" sz="5400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  <a:p>
              <a:pPr>
                <a:lnSpc>
                  <a:spcPct val="100000"/>
                </a:lnSpc>
              </a:pPr>
              <a:endParaRPr lang="en-US" sz="975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  <a:p>
              <a:pPr>
                <a:lnSpc>
                  <a:spcPct val="100000"/>
                </a:lnSpc>
              </a:pPr>
              <a:r>
                <a:rPr lang="en-US" sz="975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P=19%</a:t>
              </a:r>
              <a:r>
                <a:rPr lang="en-US" sz="97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 integrated over the entire nebula</a:t>
              </a:r>
              <a:r>
                <a:rPr lang="en-US" sz="975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 (</a:t>
              </a:r>
              <a:r>
                <a:rPr lang="en-US" sz="975" dirty="0" err="1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Weisskopf</a:t>
              </a:r>
              <a:r>
                <a:rPr lang="en-US" sz="975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 et al. 1978)</a:t>
              </a:r>
              <a:endParaRPr sz="1350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cxnSp>
          <p:nvCxnSpPr>
            <p:cNvPr id="18" name="Connettore 2 7">
              <a:extLst>
                <a:ext uri="{FF2B5EF4-FFF2-40B4-BE49-F238E27FC236}">
                  <a16:creationId xmlns:a16="http://schemas.microsoft.com/office/drawing/2014/main" id="{6A5A02A7-4664-4B2E-9BB3-4CB3E5E33477}"/>
                </a:ext>
              </a:extLst>
            </p:cNvPr>
            <p:cNvCxnSpPr/>
            <p:nvPr/>
          </p:nvCxnSpPr>
          <p:spPr>
            <a:xfrm flipV="1">
              <a:off x="10815" y="5768"/>
              <a:ext cx="595" cy="1106"/>
            </a:xfrm>
            <a:prstGeom prst="straightConnector1">
              <a:avLst/>
            </a:prstGeom>
            <a:ln w="444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2A019334-047C-445A-91F4-8D5CFD89399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394" y="2608"/>
              <a:ext cx="2399" cy="2387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127000" dist="12700" sx="102000" sy="102000" algn="ctr" rotWithShape="0">
                <a:prstClr val="black">
                  <a:alpha val="76000"/>
                </a:prstClr>
              </a:outerShdw>
            </a:effectLst>
          </p:spPr>
        </p:pic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110564C6-1D7B-4532-8810-97446713019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004" y="2608"/>
              <a:ext cx="2178" cy="2387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127000" dist="12700" sx="102000" sy="102000" algn="ctr" rotWithShape="0">
                <a:prstClr val="black">
                  <a:alpha val="76000"/>
                </a:prstClr>
              </a:outerShdw>
            </a:effectLst>
          </p:spPr>
        </p:pic>
        <p:pic>
          <p:nvPicPr>
            <p:cNvPr id="21" name="Picture 10">
              <a:extLst>
                <a:ext uri="{FF2B5EF4-FFF2-40B4-BE49-F238E27FC236}">
                  <a16:creationId xmlns:a16="http://schemas.microsoft.com/office/drawing/2014/main" id="{1289C068-97BE-471C-8EDB-17A328113CEE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474" y="2607"/>
              <a:ext cx="2171" cy="238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127000" dist="12700" sx="102000" sy="102000" algn="ctr" rotWithShape="0">
                <a:prstClr val="black">
                  <a:alpha val="76000"/>
                </a:prstClr>
              </a:outerShdw>
            </a:effectLst>
          </p:spPr>
        </p:pic>
        <p:pic>
          <p:nvPicPr>
            <p:cNvPr id="22" name="Immagine 14">
              <a:extLst>
                <a:ext uri="{FF2B5EF4-FFF2-40B4-BE49-F238E27FC236}">
                  <a16:creationId xmlns:a16="http://schemas.microsoft.com/office/drawing/2014/main" id="{9E1C2794-8D8C-4ED3-AD57-24D67450C053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1881" y="2608"/>
              <a:ext cx="2538" cy="2366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127000" dist="12700" sx="102000" sy="102000" algn="ctr" rotWithShape="0">
                <a:prstClr val="black">
                  <a:alpha val="76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6089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B9350-43A5-4F19-A4E6-38451C0E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84" y="0"/>
            <a:ext cx="10515600" cy="1325563"/>
          </a:xfrm>
        </p:spPr>
        <p:txBody>
          <a:bodyPr/>
          <a:lstStyle/>
          <a:p>
            <a:r>
              <a:rPr lang="zh-CN" altLang="en-US" dirty="0"/>
              <a:t>东方红软</a:t>
            </a:r>
            <a:r>
              <a:rPr lang="en-US" altLang="zh-CN" dirty="0"/>
              <a:t>X</a:t>
            </a:r>
            <a:r>
              <a:rPr lang="zh-CN" altLang="en-US" dirty="0"/>
              <a:t>射线偏振探测器</a:t>
            </a:r>
            <a:r>
              <a:rPr lang="en-US" altLang="zh-CN" dirty="0"/>
              <a:t>(CXPD)</a:t>
            </a:r>
            <a:endParaRPr lang="zh-CN" altLang="en-US" dirty="0"/>
          </a:p>
        </p:txBody>
      </p:sp>
      <p:pic>
        <p:nvPicPr>
          <p:cNvPr id="5" name="图片 4" descr="360337eb7de3edddb5726c6dbe400fe">
            <a:extLst>
              <a:ext uri="{FF2B5EF4-FFF2-40B4-BE49-F238E27FC236}">
                <a16:creationId xmlns:a16="http://schemas.microsoft.com/office/drawing/2014/main" id="{02F24F00-AD14-4B81-B679-390CAC840E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35" y="983849"/>
            <a:ext cx="3696433" cy="203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9D3743-62A4-4D55-A798-E0D35D084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8" y="1780019"/>
            <a:ext cx="3377641" cy="41701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1053E6D-5C21-4B22-9DDA-CCCDC6B1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34" y="2351515"/>
            <a:ext cx="2782157" cy="2876308"/>
          </a:xfrm>
          <a:prstGeom prst="rect">
            <a:avLst/>
          </a:prstGeom>
        </p:spPr>
      </p:pic>
      <p:pic>
        <p:nvPicPr>
          <p:cNvPr id="6" name="图片 5" descr="2019-07-08-203416_1250x638_scrot">
            <a:extLst>
              <a:ext uri="{FF2B5EF4-FFF2-40B4-BE49-F238E27FC236}">
                <a16:creationId xmlns:a16="http://schemas.microsoft.com/office/drawing/2014/main" id="{15642313-D1EF-4420-82DE-3288E5A9DE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215" t="5802" r="593" b="12778"/>
          <a:stretch>
            <a:fillRect/>
          </a:stretch>
        </p:blipFill>
        <p:spPr>
          <a:xfrm>
            <a:off x="8556162" y="3507419"/>
            <a:ext cx="2658178" cy="28186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8039D7C-8067-4369-8AC8-D6485C079975}"/>
              </a:ext>
            </a:extLst>
          </p:cNvPr>
          <p:cNvSpPr txBox="1"/>
          <p:nvPr/>
        </p:nvSpPr>
        <p:spPr>
          <a:xfrm>
            <a:off x="9065029" y="3079366"/>
            <a:ext cx="21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探测原理图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3BE7DF-86C4-4ABD-A580-7CE90FB11ECA}"/>
              </a:ext>
            </a:extLst>
          </p:cNvPr>
          <p:cNvSpPr txBox="1"/>
          <p:nvPr/>
        </p:nvSpPr>
        <p:spPr>
          <a:xfrm>
            <a:off x="9193474" y="6384808"/>
            <a:ext cx="257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偏振数据图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0E7FB9-DA6E-4AF8-979B-05A207F63CCF}"/>
              </a:ext>
            </a:extLst>
          </p:cNvPr>
          <p:cNvSpPr txBox="1"/>
          <p:nvPr/>
        </p:nvSpPr>
        <p:spPr>
          <a:xfrm>
            <a:off x="3032240" y="6141421"/>
            <a:ext cx="502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 3D </a:t>
            </a:r>
            <a:r>
              <a:rPr lang="zh-CN" altLang="en-US" dirty="0"/>
              <a:t>设计图（初步版本）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9C085F40-F734-41EA-B61E-793E5062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49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49E19-145E-4224-9CC5-2CC055D5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科学目标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CFBDDF-1C88-40DB-81B8-696C0A4C3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仪器探测技术验证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Crab</a:t>
            </a:r>
            <a:r>
              <a:rPr lang="zh-CN" altLang="en-US" dirty="0"/>
              <a:t>测量</a:t>
            </a:r>
            <a:r>
              <a:rPr lang="en-US" altLang="zh-CN" dirty="0"/>
              <a:t>---</a:t>
            </a:r>
            <a:r>
              <a:rPr lang="zh-CN" altLang="en-US" dirty="0"/>
              <a:t>偏振探测验证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脉冲星辐射区域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X</a:t>
            </a:r>
            <a:r>
              <a:rPr lang="zh-CN" altLang="en-US" dirty="0"/>
              <a:t>射线双星辐射机制与冕结构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吸积脉冲星的辐射模型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DE0AC2-E4F8-475A-AE53-C5AA7EAC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5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A5936-50D5-4821-8743-9DD7A6BC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00" y="365125"/>
            <a:ext cx="107423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Crab nebula </a:t>
            </a:r>
            <a:r>
              <a:rPr lang="zh-CN" altLang="en-US" dirty="0"/>
              <a:t>蟹状星云的观测</a:t>
            </a:r>
            <a:r>
              <a:rPr lang="en-US" altLang="zh-CN" dirty="0"/>
              <a:t>----</a:t>
            </a:r>
            <a:r>
              <a:rPr lang="zh-CN" altLang="en-US" dirty="0"/>
              <a:t>技术验证、偏振探测验证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 descr="crab4">
            <a:extLst>
              <a:ext uri="{FF2B5EF4-FFF2-40B4-BE49-F238E27FC236}">
                <a16:creationId xmlns:a16="http://schemas.microsoft.com/office/drawing/2014/main" id="{3B53DCF4-0943-48FC-A8D4-E9154F120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95" t="-1020" r="8027" b="-715"/>
          <a:stretch/>
        </p:blipFill>
        <p:spPr>
          <a:xfrm>
            <a:off x="983781" y="1686386"/>
            <a:ext cx="7295575" cy="44267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E834EA5-8456-40D3-8FB3-4A8DB053EE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6217" y="1808919"/>
            <a:ext cx="3687583" cy="353826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987E4E2-9FDD-48C4-8703-CF811E2D1AC7}"/>
              </a:ext>
            </a:extLst>
          </p:cNvPr>
          <p:cNvSpPr/>
          <p:nvPr/>
        </p:nvSpPr>
        <p:spPr>
          <a:xfrm>
            <a:off x="8728869" y="5743852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cs typeface="Times New Roman" panose="02020603050405020304" pitchFamily="18" charset="0"/>
              </a:rPr>
              <a:t>Weisskopf 1978</a:t>
            </a:r>
            <a:r>
              <a:rPr lang="zh-CN" altLang="zh-CN" dirty="0"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9C31AF-F137-43F1-A45F-4F60E4243236}"/>
              </a:ext>
            </a:extLst>
          </p:cNvPr>
          <p:cNvSpPr/>
          <p:nvPr/>
        </p:nvSpPr>
        <p:spPr>
          <a:xfrm>
            <a:off x="911341" y="6396734"/>
            <a:ext cx="781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ym typeface="+mn-ea"/>
              </a:rPr>
              <a:t>image data from </a:t>
            </a:r>
            <a:r>
              <a:rPr lang="en-US" altLang="zh-CN" dirty="0" err="1">
                <a:sym typeface="+mn-ea"/>
              </a:rPr>
              <a:t>chandra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ob_ID</a:t>
            </a:r>
            <a:r>
              <a:rPr lang="en-US" altLang="zh-CN" dirty="0">
                <a:sym typeface="+mn-ea"/>
              </a:rPr>
              <a:t> 13153 and analysis tool was CIAO(</a:t>
            </a:r>
            <a:r>
              <a:rPr lang="en-US" altLang="zh-CN" dirty="0" err="1">
                <a:sym typeface="+mn-ea"/>
              </a:rPr>
              <a:t>chandra</a:t>
            </a:r>
            <a:r>
              <a:rPr lang="en-US" altLang="zh-CN" dirty="0">
                <a:sym typeface="+mn-ea"/>
              </a:rPr>
              <a:t>)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8C6ED0-A54B-4FC4-895E-87F69CA6E012}"/>
              </a:ext>
            </a:extLst>
          </p:cNvPr>
          <p:cNvSpPr txBox="1"/>
          <p:nvPr/>
        </p:nvSpPr>
        <p:spPr>
          <a:xfrm>
            <a:off x="8743587" y="1953855"/>
            <a:ext cx="223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 = 19.2%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A1D3632-7657-4D82-8090-AE812D53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07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263B7-FA0B-4F0B-8490-436D34D1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49735"/>
            <a:ext cx="11155837" cy="1325563"/>
          </a:xfrm>
        </p:spPr>
        <p:txBody>
          <a:bodyPr/>
          <a:lstStyle/>
          <a:p>
            <a:r>
              <a:rPr lang="zh-CN" altLang="en-US" dirty="0"/>
              <a:t>脉冲星的偏振观测  观测目标 </a:t>
            </a:r>
            <a:r>
              <a:rPr lang="en-US" altLang="zh-CN" dirty="0"/>
              <a:t>crab pulsar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01816D7-B6A9-4C35-965D-AC8BBF82E3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61" y="993369"/>
            <a:ext cx="404490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A60E360-F9B4-40D7-93F6-879717EA3DDA}"/>
              </a:ext>
            </a:extLst>
          </p:cNvPr>
          <p:cNvSpPr/>
          <p:nvPr/>
        </p:nvSpPr>
        <p:spPr>
          <a:xfrm>
            <a:off x="7692273" y="5665423"/>
            <a:ext cx="3073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cs typeface="Times New Roman" panose="02020603050405020304" pitchFamily="18" charset="0"/>
              </a:rPr>
              <a:t>OSO-8</a:t>
            </a:r>
            <a:r>
              <a:rPr lang="zh-CN" altLang="en-US" dirty="0">
                <a:cs typeface="Times New Roman" panose="02020603050405020304" pitchFamily="18" charset="0"/>
              </a:rPr>
              <a:t>对</a:t>
            </a:r>
            <a:r>
              <a:rPr lang="en-US" altLang="zh-CN" dirty="0">
                <a:cs typeface="Times New Roman" panose="02020603050405020304" pitchFamily="18" charset="0"/>
              </a:rPr>
              <a:t>crab</a:t>
            </a:r>
            <a:r>
              <a:rPr lang="zh-CN" altLang="en-US" dirty="0">
                <a:cs typeface="Times New Roman" panose="02020603050405020304" pitchFamily="18" charset="0"/>
              </a:rPr>
              <a:t>脉冲星偏振探测的流量分布图</a:t>
            </a:r>
            <a:r>
              <a:rPr lang="zh-CN" altLang="zh-CN" dirty="0"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cs typeface="Times New Roman" panose="02020603050405020304" pitchFamily="18" charset="0"/>
              </a:rPr>
              <a:t>Silver 1978</a:t>
            </a:r>
            <a:r>
              <a:rPr lang="zh-CN" altLang="zh-CN" dirty="0"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4E6FFD-58BB-4FB2-80E4-616EA8A6B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07" y="1318984"/>
            <a:ext cx="3715354" cy="480810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F6E7511-F8D5-46D2-AA61-53072B2924CB}"/>
              </a:ext>
            </a:extLst>
          </p:cNvPr>
          <p:cNvSpPr/>
          <p:nvPr/>
        </p:nvSpPr>
        <p:spPr>
          <a:xfrm>
            <a:off x="2637934" y="6368068"/>
            <a:ext cx="6916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4"/>
              </a:rPr>
              <a:t>旋转驱动脉冲星示意图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8A0C10BF-9B26-47C2-9934-924EEC22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74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263B7-FA0B-4F0B-8490-436D34D1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8" y="207650"/>
            <a:ext cx="10515600" cy="1325563"/>
          </a:xfrm>
        </p:spPr>
        <p:txBody>
          <a:bodyPr/>
          <a:lstStyle/>
          <a:p>
            <a:r>
              <a:rPr lang="zh-CN" altLang="en-US" dirty="0"/>
              <a:t>脉冲星的观测</a:t>
            </a:r>
          </a:p>
        </p:txBody>
      </p:sp>
      <p:pic>
        <p:nvPicPr>
          <p:cNvPr id="8" name="图片 7">
            <a:hlinkClick r:id="rId2"/>
            <a:extLst>
              <a:ext uri="{FF2B5EF4-FFF2-40B4-BE49-F238E27FC236}">
                <a16:creationId xmlns:a16="http://schemas.microsoft.com/office/drawing/2014/main" id="{6428C60A-9F1D-4FFD-90A4-E8B72AA6F4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08" y="779391"/>
            <a:ext cx="4580594" cy="37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F7B8E54C-FE30-4CD7-8227-A7171F5F4E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2807" y="1455253"/>
            <a:ext cx="5303193" cy="435133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89BBBB4-3766-4001-A046-16485B9EA849}"/>
              </a:ext>
            </a:extLst>
          </p:cNvPr>
          <p:cNvSpPr/>
          <p:nvPr/>
        </p:nvSpPr>
        <p:spPr>
          <a:xfrm>
            <a:off x="544501" y="6122451"/>
            <a:ext cx="6095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图（）极冠模型（左），槽隙模型（中）（</a:t>
            </a:r>
            <a:r>
              <a:rPr lang="en-US" altLang="zh-CN" sz="1200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Dyks</a:t>
            </a:r>
            <a:r>
              <a:rPr lang="en-US" altLang="zh-CN" sz="1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, J., Harding 2004</a:t>
            </a:r>
            <a:r>
              <a:rPr lang="zh-CN" altLang="zh-CN" sz="1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），和外间隙模型（右）（</a:t>
            </a:r>
            <a:r>
              <a:rPr lang="en-US" altLang="zh-CN" sz="1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Romani &amp; </a:t>
            </a:r>
            <a:r>
              <a:rPr lang="en-US" altLang="zh-CN" sz="1200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Yadigaroglu</a:t>
            </a:r>
            <a:r>
              <a:rPr lang="en-US" altLang="zh-CN" sz="1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2006</a:t>
            </a:r>
            <a:r>
              <a:rPr lang="zh-CN" altLang="zh-CN" sz="1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）的光变曲线（上）、偏振角（中）和偏振方向（下）。</a:t>
            </a:r>
            <a:endParaRPr lang="zh-CN" altLang="en-US" sz="1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C60CF58-E0B0-4E82-8673-1093E6ABD73C}"/>
              </a:ext>
            </a:extLst>
          </p:cNvPr>
          <p:cNvSpPr/>
          <p:nvPr/>
        </p:nvSpPr>
        <p:spPr>
          <a:xfrm>
            <a:off x="5735048" y="5040374"/>
            <a:ext cx="6001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66850" algn="just">
              <a:spcAft>
                <a:spcPts val="0"/>
              </a:spcAft>
            </a:pPr>
            <a:r>
              <a:rPr lang="zh-CN" altLang="zh-CN" sz="1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不同模型的辐射位置图解（</a:t>
            </a:r>
            <a:r>
              <a:rPr lang="en-US" altLang="zh-CN" sz="1400" u="sng" kern="100" dirty="0">
                <a:solidFill>
                  <a:srgbClr val="333333"/>
                </a:solidFill>
                <a:latin typeface="Verdana" panose="020B0604030504040204" pitchFamily="34" charset="0"/>
                <a:cs typeface="Times New Roman" panose="02020603050405020304" pitchFamily="18" charset="0"/>
                <a:hlinkClick r:id="rId5"/>
              </a:rPr>
              <a:t>Breed, M. 2013</a:t>
            </a:r>
            <a:r>
              <a:rPr lang="zh-CN" altLang="zh-CN" sz="1400" kern="100" dirty="0">
                <a:solidFill>
                  <a:srgbClr val="333333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2CFFAF4-D256-49EC-AC19-C26CCF5F64D3}"/>
              </a:ext>
            </a:extLst>
          </p:cNvPr>
          <p:cNvSpPr txBox="1"/>
          <p:nvPr/>
        </p:nvSpPr>
        <p:spPr>
          <a:xfrm>
            <a:off x="7436386" y="5806591"/>
            <a:ext cx="345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通过不同相位的脉冲可区分脉冲星的辐射区域与辐射机制模型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3ABDCD-0A3E-46B2-8EEC-DFB57979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5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DABB2D-C9C6-4F70-9036-851D2792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7" y="288163"/>
            <a:ext cx="10515600" cy="1325563"/>
          </a:xfrm>
        </p:spPr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/>
              <a:t>X</a:t>
            </a:r>
            <a:r>
              <a:rPr lang="zh-CN" altLang="en-US" dirty="0"/>
              <a:t>射线双星的偏振测量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BDA7D2C-0DDA-450A-88A3-1BB0AB1D8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16" y="1936891"/>
            <a:ext cx="6100943" cy="36425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808C49-D692-4D0A-81C8-C718B971B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161" y="450778"/>
            <a:ext cx="4740051" cy="512870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DC1B016-6350-479A-8D91-51ECBD00F20E}"/>
              </a:ext>
            </a:extLst>
          </p:cNvPr>
          <p:cNvSpPr/>
          <p:nvPr/>
        </p:nvSpPr>
        <p:spPr>
          <a:xfrm>
            <a:off x="7034074" y="55794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  <a:p>
            <a:r>
              <a:rPr lang="zh-CN" altLang="en-US" dirty="0"/>
              <a:t>(Remillard &amp; McClintock 2006 ARA&amp;A)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8FDC701-533D-4373-9436-D213C8FDE606}"/>
              </a:ext>
            </a:extLst>
          </p:cNvPr>
          <p:cNvSpPr txBox="1"/>
          <p:nvPr/>
        </p:nvSpPr>
        <p:spPr>
          <a:xfrm>
            <a:off x="2271860" y="5902647"/>
            <a:ext cx="331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zh-CN" altLang="en-US" dirty="0"/>
              <a:t>射线双星示意图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CFFAFC0-D6E8-4852-A2FE-24175D1D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7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93309-18C1-479D-A6D3-6FFCF1FA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射线双星偏振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72EDB5D7-3090-4BC3-9A7F-53A578597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288616"/>
              </p:ext>
            </p:extLst>
          </p:nvPr>
        </p:nvGraphicFramePr>
        <p:xfrm>
          <a:off x="641023" y="2151606"/>
          <a:ext cx="5523584" cy="4032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902">
                  <a:extLst>
                    <a:ext uri="{9D8B030D-6E8A-4147-A177-3AD203B41FA5}">
                      <a16:colId xmlns:a16="http://schemas.microsoft.com/office/drawing/2014/main" val="2775024383"/>
                    </a:ext>
                  </a:extLst>
                </a:gridCol>
                <a:gridCol w="2510881">
                  <a:extLst>
                    <a:ext uri="{9D8B030D-6E8A-4147-A177-3AD203B41FA5}">
                      <a16:colId xmlns:a16="http://schemas.microsoft.com/office/drawing/2014/main" val="1674189039"/>
                    </a:ext>
                  </a:extLst>
                </a:gridCol>
                <a:gridCol w="1840801">
                  <a:extLst>
                    <a:ext uri="{9D8B030D-6E8A-4147-A177-3AD203B41FA5}">
                      <a16:colId xmlns:a16="http://schemas.microsoft.com/office/drawing/2014/main" val="965001601"/>
                    </a:ext>
                  </a:extLst>
                </a:gridCol>
              </a:tblGrid>
              <a:tr h="338060">
                <a:tc>
                  <a:txBody>
                    <a:bodyPr/>
                    <a:lstStyle/>
                    <a:p>
                      <a:pPr indent="279400" algn="ctr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模型</a:t>
                      </a:r>
                      <a:endParaRPr lang="zh-CN" sz="9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indent="279400"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r>
                        <a:rPr lang="zh-CN" sz="900" kern="0">
                          <a:effectLst/>
                        </a:rPr>
                        <a:t>射线偏振特征</a:t>
                      </a:r>
                      <a:endParaRPr lang="zh-CN" sz="9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indent="279400" algn="ctr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备注</a:t>
                      </a:r>
                      <a:endParaRPr lang="zh-CN" sz="9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extLst>
                  <a:ext uri="{0D108BD9-81ED-4DB2-BD59-A6C34878D82A}">
                    <a16:rowId xmlns:a16="http://schemas.microsoft.com/office/drawing/2014/main" val="1545341981"/>
                  </a:ext>
                </a:extLst>
              </a:tr>
              <a:tr h="1107924">
                <a:tc>
                  <a:txBody>
                    <a:bodyPr/>
                    <a:lstStyle/>
                    <a:p>
                      <a:pPr indent="355600"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康普顿化</a:t>
                      </a:r>
                      <a:endParaRPr lang="zh-CN" sz="900" kern="100">
                        <a:effectLst/>
                      </a:endParaRPr>
                    </a:p>
                    <a:p>
                      <a:pPr indent="355600"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形成机制</a:t>
                      </a:r>
                      <a:endParaRPr lang="zh-CN" sz="9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偏振度与观测视角与盘的几何结构有关，偏振度在</a:t>
                      </a:r>
                      <a:r>
                        <a:rPr lang="en-US" sz="1200" kern="100" dirty="0">
                          <a:effectLst/>
                        </a:rPr>
                        <a:t>0</a:t>
                      </a:r>
                      <a:r>
                        <a:rPr lang="zh-CN" sz="1200" kern="100" dirty="0">
                          <a:effectLst/>
                        </a:rPr>
                        <a:t>～</a:t>
                      </a:r>
                      <a:r>
                        <a:rPr lang="en-US" sz="1200" kern="100" dirty="0">
                          <a:effectLst/>
                        </a:rPr>
                        <a:t>12%</a:t>
                      </a:r>
                      <a:r>
                        <a:rPr lang="zh-CN" sz="1200" kern="100" dirty="0">
                          <a:effectLst/>
                        </a:rPr>
                        <a:t>左右</a:t>
                      </a:r>
                      <a:endParaRPr lang="zh-CN" sz="9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indent="355600"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Sunyaev &amp; Titarchuk, 1985, A&amp;A, 143, 374</a:t>
                      </a:r>
                      <a:endParaRPr lang="zh-CN" sz="9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extLst>
                  <a:ext uri="{0D108BD9-81ED-4DB2-BD59-A6C34878D82A}">
                    <a16:rowId xmlns:a16="http://schemas.microsoft.com/office/drawing/2014/main" val="3725259694"/>
                  </a:ext>
                </a:extLst>
              </a:tr>
              <a:tr h="924507">
                <a:tc>
                  <a:txBody>
                    <a:bodyPr/>
                    <a:lstStyle/>
                    <a:p>
                      <a:pPr indent="355600"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热辐射起源</a:t>
                      </a:r>
                      <a:endParaRPr lang="zh-CN" sz="9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indent="3556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偏振度与观测视角关系比较大：垂直盘面观测为</a:t>
                      </a:r>
                      <a:r>
                        <a:rPr lang="en-US" sz="1200" kern="100">
                          <a:effectLst/>
                        </a:rPr>
                        <a:t>0%</a:t>
                      </a:r>
                      <a:r>
                        <a:rPr lang="zh-CN" sz="1200" kern="100">
                          <a:effectLst/>
                        </a:rPr>
                        <a:t>；侧向观测有</a:t>
                      </a:r>
                      <a:r>
                        <a:rPr lang="en-US" sz="1200" kern="100">
                          <a:effectLst/>
                        </a:rPr>
                        <a:t>5%</a:t>
                      </a:r>
                      <a:endParaRPr lang="zh-CN" sz="9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Li et al. 2009, ApJ, 691, 847</a:t>
                      </a:r>
                      <a:endParaRPr lang="zh-CN" sz="9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extLst>
                  <a:ext uri="{0D108BD9-81ED-4DB2-BD59-A6C34878D82A}">
                    <a16:rowId xmlns:a16="http://schemas.microsoft.com/office/drawing/2014/main" val="751570225"/>
                  </a:ext>
                </a:extLst>
              </a:tr>
              <a:tr h="1661886">
                <a:tc>
                  <a:txBody>
                    <a:bodyPr/>
                    <a:lstStyle/>
                    <a:p>
                      <a:pPr indent="3556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反射形成机制</a:t>
                      </a:r>
                      <a:endParaRPr lang="zh-CN" sz="9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indent="355600"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纯反射的</a:t>
                      </a:r>
                      <a:r>
                        <a:rPr lang="en-US" sz="1200" kern="100" dirty="0">
                          <a:effectLst/>
                        </a:rPr>
                        <a:t>X</a:t>
                      </a:r>
                      <a:r>
                        <a:rPr lang="zh-CN" sz="1200" kern="100" dirty="0">
                          <a:effectLst/>
                        </a:rPr>
                        <a:t>射线辐射，其偏振度可达</a:t>
                      </a:r>
                      <a:r>
                        <a:rPr lang="en-US" sz="1200" kern="100" dirty="0">
                          <a:effectLst/>
                        </a:rPr>
                        <a:t>~30%</a:t>
                      </a:r>
                      <a:r>
                        <a:rPr lang="zh-CN" sz="1200" kern="100" dirty="0">
                          <a:effectLst/>
                        </a:rPr>
                        <a:t>；如果还有康普顿或是热辐射起源的</a:t>
                      </a:r>
                      <a:r>
                        <a:rPr lang="en-US" sz="1200" kern="100" dirty="0">
                          <a:effectLst/>
                        </a:rPr>
                        <a:t>X</a:t>
                      </a:r>
                      <a:r>
                        <a:rPr lang="zh-CN" sz="1200" kern="100" dirty="0">
                          <a:effectLst/>
                        </a:rPr>
                        <a:t>射线，偏振度就会降到</a:t>
                      </a:r>
                      <a:r>
                        <a:rPr lang="en-US" sz="1200" kern="100" dirty="0">
                          <a:effectLst/>
                        </a:rPr>
                        <a:t>5%(</a:t>
                      </a:r>
                      <a:r>
                        <a:rPr lang="zh-CN" sz="1200" kern="100" dirty="0">
                          <a:effectLst/>
                        </a:rPr>
                        <a:t>观测能段：</a:t>
                      </a:r>
                      <a:r>
                        <a:rPr lang="en-US" sz="1200" kern="100" dirty="0">
                          <a:effectLst/>
                        </a:rPr>
                        <a:t>30-50KeV)</a:t>
                      </a:r>
                      <a:r>
                        <a:rPr lang="zh-CN" sz="1200" kern="100" dirty="0">
                          <a:effectLst/>
                        </a:rPr>
                        <a:t>，若观测能段</a:t>
                      </a:r>
                      <a:r>
                        <a:rPr lang="en-US" sz="1200" kern="100" dirty="0">
                          <a:effectLst/>
                        </a:rPr>
                        <a:t>&lt;10KeV</a:t>
                      </a:r>
                      <a:r>
                        <a:rPr lang="zh-CN" sz="1200" kern="100" dirty="0">
                          <a:effectLst/>
                        </a:rPr>
                        <a:t>的辐射偏振度接近于</a:t>
                      </a:r>
                      <a:r>
                        <a:rPr lang="en-US" sz="1200" kern="100" dirty="0">
                          <a:effectLst/>
                        </a:rPr>
                        <a:t>0%</a:t>
                      </a:r>
                      <a:r>
                        <a:rPr lang="zh-CN" sz="1200" kern="100" dirty="0">
                          <a:effectLst/>
                        </a:rPr>
                        <a:t>。</a:t>
                      </a:r>
                      <a:endParaRPr lang="zh-CN" sz="9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tc>
                  <a:txBody>
                    <a:bodyPr/>
                    <a:lstStyle/>
                    <a:p>
                      <a:pPr indent="3556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Matt et al. 1993, MNRAS, 264, 839</a:t>
                      </a:r>
                      <a:endParaRPr lang="zh-CN" sz="9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588" marR="56588" marT="0" marB="0" anchor="ctr"/>
                </a:tc>
                <a:extLst>
                  <a:ext uri="{0D108BD9-81ED-4DB2-BD59-A6C34878D82A}">
                    <a16:rowId xmlns:a16="http://schemas.microsoft.com/office/drawing/2014/main" val="14165215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E2CAFC7-C74B-4CF4-AE8C-F16D0C884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13435" y="-455210"/>
            <a:ext cx="137374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44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表（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射线双星冕辐射偏振模型</a:t>
            </a:r>
            <a:endParaRPr kumimoji="0" lang="zh-CN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244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820A78-C95D-48F3-885F-0167890653BC}"/>
              </a:ext>
            </a:extLst>
          </p:cNvPr>
          <p:cNvSpPr txBox="1"/>
          <p:nvPr/>
        </p:nvSpPr>
        <p:spPr>
          <a:xfrm>
            <a:off x="902124" y="1506022"/>
            <a:ext cx="45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要求  </a:t>
            </a:r>
            <a:r>
              <a:rPr lang="en-US" altLang="zh-CN" dirty="0"/>
              <a:t>MDP &lt; 5%  (</a:t>
            </a:r>
            <a:r>
              <a:rPr lang="zh-CN" altLang="en-US" dirty="0"/>
              <a:t>灵敏面积与观测时间）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7B8E248-41FB-4E5A-A043-7D5BF2DFC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99911" y="64783"/>
            <a:ext cx="4227922" cy="603545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0432CDA-E836-46F2-BC3F-A41555A6E8AA}"/>
              </a:ext>
            </a:extLst>
          </p:cNvPr>
          <p:cNvSpPr/>
          <p:nvPr/>
        </p:nvSpPr>
        <p:spPr>
          <a:xfrm>
            <a:off x="6722189" y="6035455"/>
            <a:ext cx="530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Cyg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X-1 </a:t>
            </a: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多波段的光变、线偏振成分与偏振角的测量与理论模型（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David M. Russell 2013</a:t>
            </a: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0282EA5B-BFF1-4574-8E18-906197C1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4657-3266-4E4B-8FD1-D5166E1E5A9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9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1277</Words>
  <Application>Microsoft Office PowerPoint</Application>
  <PresentationFormat>宽屏</PresentationFormat>
  <Paragraphs>200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仿宋</vt:lpstr>
      <vt:lpstr>宋体</vt:lpstr>
      <vt:lpstr>Arial</vt:lpstr>
      <vt:lpstr>Calibri</vt:lpstr>
      <vt:lpstr>Cambria Math</vt:lpstr>
      <vt:lpstr>Verdana</vt:lpstr>
      <vt:lpstr>Office 主题​​</vt:lpstr>
      <vt:lpstr>CXPD X射线偏振探测器 科学目标与观测计划</vt:lpstr>
      <vt:lpstr>X射线偏振：待打开的一个天文探测窗口</vt:lpstr>
      <vt:lpstr>东方红软X射线偏振探测器(CXPD)</vt:lpstr>
      <vt:lpstr>科学目标</vt:lpstr>
      <vt:lpstr>Crab nebula 蟹状星云的观测----技术验证、偏振探测验证 </vt:lpstr>
      <vt:lpstr>脉冲星的偏振观测  观测目标 crab pulsar</vt:lpstr>
      <vt:lpstr>脉冲星的观测</vt:lpstr>
      <vt:lpstr>对X射线双星的偏振测量</vt:lpstr>
      <vt:lpstr>X射线双星偏振</vt:lpstr>
      <vt:lpstr>对X射线双星的观测</vt:lpstr>
      <vt:lpstr>吸积脉冲星的偏振探测</vt:lpstr>
      <vt:lpstr>观测目标：强X射线恒定源（脉冲星，X射线双星，脉冲星风云）</vt:lpstr>
      <vt:lpstr>对 Crab nebula 的测量时间---偏振技术测量</vt:lpstr>
      <vt:lpstr>对 Crab pulsar 的测量时间</vt:lpstr>
      <vt:lpstr>对 X射线双星Cygnus X-1 的观测时间</vt:lpstr>
      <vt:lpstr>对吸积脉冲星Her X-1（脉冲周期为1.2s） 观测时间</vt:lpstr>
      <vt:lpstr>观测计划</vt:lpstr>
      <vt:lpstr>讨论：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东方红软X射线偏振探测器 科学目标与观测计划</dc:title>
  <dc:creator>蚊子 谢</dc:creator>
  <cp:lastModifiedBy>蚊子 谢</cp:lastModifiedBy>
  <cp:revision>109</cp:revision>
  <dcterms:created xsi:type="dcterms:W3CDTF">2020-01-01T12:57:39Z</dcterms:created>
  <dcterms:modified xsi:type="dcterms:W3CDTF">2020-01-04T19:21:37Z</dcterms:modified>
</cp:coreProperties>
</file>