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4"/>
  </p:notesMasterIdLst>
  <p:handoutMasterIdLst>
    <p:handoutMasterId r:id="rId21"/>
  </p:handoutMasterIdLst>
  <p:sldIdLst>
    <p:sldId id="256" r:id="rId3"/>
    <p:sldId id="335" r:id="rId5"/>
    <p:sldId id="383" r:id="rId6"/>
    <p:sldId id="385" r:id="rId7"/>
    <p:sldId id="401" r:id="rId8"/>
    <p:sldId id="388" r:id="rId9"/>
    <p:sldId id="389" r:id="rId10"/>
    <p:sldId id="390" r:id="rId11"/>
    <p:sldId id="391" r:id="rId12"/>
    <p:sldId id="394" r:id="rId13"/>
    <p:sldId id="384" r:id="rId14"/>
    <p:sldId id="395" r:id="rId15"/>
    <p:sldId id="392" r:id="rId16"/>
    <p:sldId id="396" r:id="rId17"/>
    <p:sldId id="414" r:id="rId18"/>
    <p:sldId id="397" r:id="rId19"/>
    <p:sldId id="398" r:id="rId20"/>
  </p:sldIdLst>
  <p:sldSz cx="9144000" cy="6858000" type="screen4x3"/>
  <p:notesSz cx="6858000" cy="9144000"/>
  <p:embeddedFontLst>
    <p:embeddedFont>
      <p:font typeface="华文仿宋" panose="02010600040101010101" charset="-122"/>
      <p:regular r:id="rId25"/>
    </p:embeddedFont>
    <p:embeddedFont>
      <p:font typeface="锐字工房云字库姚体GBK" panose="02010604000000000000" charset="-122"/>
      <p:regular r:id="rId26"/>
    </p:embeddedFont>
    <p:embeddedFont>
      <p:font typeface="微软雅黑" panose="020B0503020204020204" charset="-122"/>
      <p:regular r:id="rId27"/>
    </p:embeddedFont>
    <p:embeddedFont>
      <p:font typeface="Calibri" panose="020F0502020204030204" charset="0"/>
      <p:regular r:id="rId28"/>
      <p:bold r:id="rId29"/>
      <p:italic r:id="rId30"/>
      <p:boldItalic r:id="rId31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997" autoAdjust="0"/>
    <p:restoredTop sz="94648"/>
  </p:normalViewPr>
  <p:slideViewPr>
    <p:cSldViewPr snapToGrid="0">
      <p:cViewPr varScale="1">
        <p:scale>
          <a:sx n="121" d="100"/>
          <a:sy n="121" d="100"/>
        </p:scale>
        <p:origin x="151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1" Type="http://schemas.openxmlformats.org/officeDocument/2006/relationships/font" Target="fonts/font7.fntdata"/><Relationship Id="rId30" Type="http://schemas.openxmlformats.org/officeDocument/2006/relationships/font" Target="fonts/font6.fntdata"/><Relationship Id="rId3" Type="http://schemas.openxmlformats.org/officeDocument/2006/relationships/slide" Target="slides/slide1.xml"/><Relationship Id="rId29" Type="http://schemas.openxmlformats.org/officeDocument/2006/relationships/font" Target="fonts/font5.fntdata"/><Relationship Id="rId28" Type="http://schemas.openxmlformats.org/officeDocument/2006/relationships/font" Target="fonts/font4.fntdata"/><Relationship Id="rId27" Type="http://schemas.openxmlformats.org/officeDocument/2006/relationships/font" Target="fonts/font3.fntdata"/><Relationship Id="rId26" Type="http://schemas.openxmlformats.org/officeDocument/2006/relationships/font" Target="fonts/font2.fntdata"/><Relationship Id="rId25" Type="http://schemas.openxmlformats.org/officeDocument/2006/relationships/font" Target="fonts/font1.fntdata"/><Relationship Id="rId24" Type="http://schemas.openxmlformats.org/officeDocument/2006/relationships/tableStyles" Target="tableStyles.xml"/><Relationship Id="rId23" Type="http://schemas.openxmlformats.org/officeDocument/2006/relationships/viewProps" Target="viewProps.xml"/><Relationship Id="rId22" Type="http://schemas.openxmlformats.org/officeDocument/2006/relationships/presProps" Target="presProps.xml"/><Relationship Id="rId21" Type="http://schemas.openxmlformats.org/officeDocument/2006/relationships/handoutMaster" Target="handoutMasters/handoutMaster1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/>
              <a:t>各位老师，同学下午好，我是来自广西大学的刘熙文，我报告的题目是</a:t>
            </a:r>
            <a:r>
              <a:rPr lang="en-US" altLang="zh-CN"/>
              <a:t>“</a:t>
            </a:r>
            <a:r>
              <a:rPr lang="zh-CN" altLang="en-US"/>
              <a:t>基于</a:t>
            </a:r>
            <a:r>
              <a:rPr lang="en-US" altLang="zh-CN"/>
              <a:t>THGEM</a:t>
            </a:r>
            <a:r>
              <a:rPr lang="zh-CN" altLang="en-US"/>
              <a:t>穿越辐射探测</a:t>
            </a:r>
            <a:r>
              <a:rPr lang="en-US" altLang="zh-CN"/>
              <a:t>”</a:t>
            </a:r>
            <a:r>
              <a:rPr lang="zh-CN" altLang="en-US"/>
              <a:t>。未来将用于</a:t>
            </a:r>
            <a:r>
              <a:rPr lang="zh-CN" altLang="en-US">
                <a:sym typeface="+mn-ea"/>
              </a:rPr>
              <a:t>HERD量能器1-10TeV绝对能量标定。</a:t>
            </a:r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/>
              <a:t>我将从以下几个内容进行说明。</a:t>
            </a:r>
            <a:r>
              <a:rPr lang="en-US" altLang="zh-CN"/>
              <a:t>1.herd</a:t>
            </a:r>
            <a:r>
              <a:rPr lang="zh-CN" altLang="en-US"/>
              <a:t>，</a:t>
            </a:r>
            <a:r>
              <a:rPr lang="en-US" altLang="zh-CN"/>
              <a:t>2.TRD</a:t>
            </a:r>
            <a:r>
              <a:rPr lang="zh-CN" altLang="en-US"/>
              <a:t>能量标定的原理，</a:t>
            </a:r>
            <a:r>
              <a:rPr lang="en-US" altLang="zh-CN"/>
              <a:t>3.TRD</a:t>
            </a:r>
            <a:r>
              <a:rPr lang="zh-CN" altLang="en-US"/>
              <a:t>探测器的设计，</a:t>
            </a:r>
            <a:r>
              <a:rPr lang="en-US" altLang="zh-CN"/>
              <a:t>4.</a:t>
            </a:r>
            <a:r>
              <a:rPr lang="zh-CN" altLang="en-US"/>
              <a:t>探测器的性能测试，</a:t>
            </a:r>
            <a:r>
              <a:rPr lang="en-US" altLang="zh-CN"/>
              <a:t>5.</a:t>
            </a:r>
            <a:r>
              <a:rPr lang="zh-CN" altLang="en-US"/>
              <a:t>束流实验及其结果，最后是总结与展望。</a:t>
            </a:r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CXPD</a:t>
            </a: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合作组会议·武汉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CXPD</a:t>
            </a: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合作组会议·武汉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CXPD</a:t>
            </a: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合作组会议·武汉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>
                <a:latin typeface="宋体" panose="02010600030101010101" pitchFamily="2" charset="-122"/>
                <a:ea typeface="宋体" panose="02010600030101010101" pitchFamily="2" charset="-122"/>
              </a:rPr>
              <a:t>CXPD</a:t>
            </a: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</a:rPr>
              <a:t>合作组会议·武汉</a:t>
            </a:r>
            <a:endParaRPr lang="zh-CN" altLang="en-US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  <p:cxnSp>
        <p:nvCxnSpPr>
          <p:cNvPr id="8" name="直接连接符 7"/>
          <p:cNvCxnSpPr/>
          <p:nvPr userDrawn="1"/>
        </p:nvCxnSpPr>
        <p:spPr>
          <a:xfrm flipV="1">
            <a:off x="13970" y="6252845"/>
            <a:ext cx="9129395" cy="13970"/>
          </a:xfrm>
          <a:prstGeom prst="line">
            <a:avLst/>
          </a:prstGeom>
          <a:ln w="50800" cap="rnd" cmpd="sng">
            <a:solidFill>
              <a:schemeClr val="accent1">
                <a:shade val="50000"/>
              </a:schemeClr>
            </a:solidFill>
            <a:prstDash val="solid"/>
            <a:round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hf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CXPD</a:t>
            </a: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合作组会议·武汉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CXPD</a:t>
            </a: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合作组会议·武汉</a:t>
            </a: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CXPD</a:t>
            </a: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合作组会议·武汉</a:t>
            </a: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584835"/>
            <a:ext cx="7886700" cy="647065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CXPD</a:t>
            </a: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合作组会议·武汉</a:t>
            </a: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CXPD</a:t>
            </a: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合作组会议·武汉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CXPD</a:t>
            </a: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合作组会议·武汉</a:t>
            </a: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CXPD</a:t>
            </a: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合作组会议·武汉</a:t>
            </a: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dt="0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image" Target="../media/image3.png"/><Relationship Id="rId13" Type="http://schemas.openxmlformats.org/officeDocument/2006/relationships/image" Target="../media/image2.png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20000"/>
                <a:lumOff val="80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584835"/>
            <a:ext cx="7886700" cy="12407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CXPD</a:t>
            </a: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合作组会议·武汉</a:t>
            </a:r>
            <a:endParaRPr lang="zh-CN" altLang="en-US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13970" y="547370"/>
            <a:ext cx="9115425" cy="9525"/>
          </a:xfrm>
          <a:prstGeom prst="line">
            <a:avLst/>
          </a:prstGeom>
          <a:ln w="50800" cap="rnd" cmpd="sng">
            <a:solidFill>
              <a:schemeClr val="accent1">
                <a:shade val="50000"/>
              </a:schemeClr>
            </a:solidFill>
            <a:prstDash val="solid"/>
            <a:round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9" name="图片 8" descr="广西大学校徽-镂空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93345" y="12065"/>
            <a:ext cx="535305" cy="535305"/>
          </a:xfrm>
          <a:prstGeom prst="rect">
            <a:avLst/>
          </a:prstGeom>
        </p:spPr>
      </p:pic>
      <p:pic>
        <p:nvPicPr>
          <p:cNvPr id="10" name="图片 9" descr="广西大学-镂空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628650" y="79375"/>
            <a:ext cx="1153160" cy="400050"/>
          </a:xfrm>
          <a:prstGeom prst="rect">
            <a:avLst/>
          </a:prstGeom>
        </p:spPr>
      </p:pic>
      <p:pic>
        <p:nvPicPr>
          <p:cNvPr id="11" name="图片 10" descr="广西大学校训-镂空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6791325" y="97790"/>
            <a:ext cx="2266950" cy="36258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6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6.xml"/><Relationship Id="rId4" Type="http://schemas.openxmlformats.org/officeDocument/2006/relationships/image" Target="../media/image29.jpeg"/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7.jpe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34.jpeg"/><Relationship Id="rId1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6.xml"/><Relationship Id="rId5" Type="http://schemas.openxmlformats.org/officeDocument/2006/relationships/image" Target="../media/image7.jpeg"/><Relationship Id="rId4" Type="http://schemas.openxmlformats.org/officeDocument/2006/relationships/image" Target="../media/image6.png"/><Relationship Id="rId3" Type="http://schemas.openxmlformats.org/officeDocument/2006/relationships/tags" Target="../tags/tag2.xml"/><Relationship Id="rId2" Type="http://schemas.openxmlformats.org/officeDocument/2006/relationships/image" Target="../media/image5.png"/><Relationship Id="rId1" Type="http://schemas.openxmlformats.org/officeDocument/2006/relationships/tags" Target="../tags/tag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>
            <a:alphaModFix amt="3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-12700" y="2068195"/>
            <a:ext cx="9171305" cy="1421765"/>
          </a:xfrm>
        </p:spPr>
        <p:txBody>
          <a:bodyPr>
            <a:normAutofit/>
          </a:bodyPr>
          <a:lstStyle/>
          <a:p>
            <a:r>
              <a:rPr lang="zh-CN" altLang="en-US"/>
              <a:t>探测器样机的设计与封装</a:t>
            </a:r>
            <a:br>
              <a:rPr lang="zh-CN" altLang="en-US"/>
            </a:br>
            <a:r>
              <a:rPr lang="zh-CN" altLang="en-US" sz="1400"/>
              <a:t> </a:t>
            </a:r>
            <a:endParaRPr lang="zh-CN" altLang="en-US" sz="360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4270" y="4286250"/>
            <a:ext cx="6858000" cy="1400175"/>
          </a:xfrm>
        </p:spPr>
        <p:txBody>
          <a:bodyPr>
            <a:normAutofit/>
          </a:bodyPr>
          <a:lstStyle/>
          <a:p>
            <a:r>
              <a:rPr lang="zh-CN" altLang="en-US"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</a:rPr>
              <a:t>刘熙文 封焕波 刘宏邦</a:t>
            </a:r>
            <a:endParaRPr lang="zh-CN" altLang="en-US">
              <a:latin typeface="华文仿宋" panose="02010600040101010101" charset="-122"/>
              <a:ea typeface="华文仿宋" panose="02010600040101010101" charset="-122"/>
              <a:cs typeface="华文仿宋" panose="02010600040101010101" charset="-122"/>
            </a:endParaRPr>
          </a:p>
          <a:p>
            <a:r>
              <a:rPr lang="zh-CN" altLang="en-US"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</a:rPr>
              <a:t>广西大学</a:t>
            </a:r>
            <a:endParaRPr lang="zh-CN" altLang="en-US">
              <a:latin typeface="华文仿宋" panose="02010600040101010101" charset="-122"/>
              <a:ea typeface="华文仿宋" panose="02010600040101010101" charset="-122"/>
              <a:cs typeface="华文仿宋" panose="02010600040101010101" charset="-122"/>
            </a:endParaRPr>
          </a:p>
          <a:p>
            <a:r>
              <a:rPr lang="en-US" altLang="zh-CN"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</a:rPr>
              <a:t>2020-1-5</a:t>
            </a:r>
            <a:endParaRPr lang="en-US" altLang="zh-CN">
              <a:latin typeface="华文仿宋" panose="02010600040101010101" charset="-122"/>
              <a:ea typeface="华文仿宋" panose="02010600040101010101" charset="-122"/>
              <a:cs typeface="华文仿宋" panose="0201060004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383155" y="6483350"/>
            <a:ext cx="43808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/>
              <a:t>CXPD</a:t>
            </a:r>
            <a:r>
              <a:rPr lang="zh-CN" altLang="en-US"/>
              <a:t>合作组会议</a:t>
            </a: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</a:rPr>
              <a:t>·武汉</a:t>
            </a:r>
            <a:endParaRPr lang="zh-CN" altLang="en-US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r>
              <a:rPr lang="en-US" altLang="zh-CN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CXPD</a:t>
            </a: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合作组会议·武汉</a:t>
            </a:r>
            <a:endParaRPr lang="zh-CN" altLang="en-US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7" t="35987" r="25833" b="20000"/>
          <a:stretch>
            <a:fillRect/>
          </a:stretch>
        </p:blipFill>
        <p:spPr>
          <a:xfrm>
            <a:off x="994810" y="4385326"/>
            <a:ext cx="2798256" cy="233640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77" t="13436" r="25710" b="39742"/>
          <a:stretch>
            <a:fillRect/>
          </a:stretch>
        </p:blipFill>
        <p:spPr>
          <a:xfrm>
            <a:off x="5397807" y="4385326"/>
            <a:ext cx="2707759" cy="233640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42" t="22741" r="50000" b="64650"/>
          <a:stretch>
            <a:fillRect/>
          </a:stretch>
        </p:blipFill>
        <p:spPr>
          <a:xfrm>
            <a:off x="1477763" y="646933"/>
            <a:ext cx="1690581" cy="129717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17" t="55082" r="33523" b="34835"/>
          <a:stretch>
            <a:fillRect/>
          </a:stretch>
        </p:blipFill>
        <p:spPr>
          <a:xfrm>
            <a:off x="5683767" y="646933"/>
            <a:ext cx="1609060" cy="129717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00" t="41424" r="18670" b="32713"/>
          <a:stretch>
            <a:fillRect/>
          </a:stretch>
        </p:blipFill>
        <p:spPr>
          <a:xfrm>
            <a:off x="1263342" y="2334687"/>
            <a:ext cx="2119424" cy="1773676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28" t="37416" r="40609" b="42842"/>
          <a:stretch>
            <a:fillRect/>
          </a:stretch>
        </p:blipFill>
        <p:spPr>
          <a:xfrm>
            <a:off x="5683767" y="2334687"/>
            <a:ext cx="2135840" cy="1773676"/>
          </a:xfrm>
          <a:prstGeom prst="rect">
            <a:avLst/>
          </a:prstGeom>
        </p:spPr>
      </p:pic>
      <p:cxnSp>
        <p:nvCxnSpPr>
          <p:cNvPr id="17" name="直接箭头连接符 16"/>
          <p:cNvCxnSpPr>
            <a:stCxn id="9" idx="3"/>
          </p:cNvCxnSpPr>
          <p:nvPr/>
        </p:nvCxnSpPr>
        <p:spPr>
          <a:xfrm>
            <a:off x="3167709" y="1296155"/>
            <a:ext cx="241264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箭头连接符 18"/>
          <p:cNvCxnSpPr>
            <a:stCxn id="13" idx="3"/>
            <a:endCxn id="15" idx="1"/>
          </p:cNvCxnSpPr>
          <p:nvPr/>
        </p:nvCxnSpPr>
        <p:spPr>
          <a:xfrm>
            <a:off x="3383401" y="3222160"/>
            <a:ext cx="230060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箭头连接符 20"/>
          <p:cNvCxnSpPr>
            <a:stCxn id="5" idx="3"/>
            <a:endCxn id="7" idx="1"/>
          </p:cNvCxnSpPr>
          <p:nvPr/>
        </p:nvCxnSpPr>
        <p:spPr>
          <a:xfrm>
            <a:off x="3793701" y="5553530"/>
            <a:ext cx="160401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文本框 21"/>
          <p:cNvSpPr txBox="1"/>
          <p:nvPr/>
        </p:nvSpPr>
        <p:spPr>
          <a:xfrm>
            <a:off x="3596241" y="646933"/>
            <a:ext cx="16090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dirty="0"/>
              <a:t>真空钎焊，</a:t>
            </a:r>
            <a:r>
              <a:rPr lang="en-US" altLang="zh-CN" dirty="0"/>
              <a:t>320</a:t>
            </a:r>
            <a:r>
              <a:rPr lang="en-US" altLang="zh-CN" dirty="0">
                <a:latin typeface="宋体" panose="02010600030101010101" pitchFamily="2" charset="-122"/>
                <a:ea typeface="宋体" panose="02010600030101010101" pitchFamily="2" charset="-122"/>
              </a:rPr>
              <a:t>℃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、</a:t>
            </a:r>
            <a:r>
              <a:rPr lang="en-US" altLang="zh-CN" dirty="0">
                <a:latin typeface="宋体" panose="02010600030101010101" pitchFamily="2" charset="-122"/>
                <a:ea typeface="宋体" panose="02010600030101010101" pitchFamily="2" charset="-122"/>
              </a:rPr>
              <a:t>4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分钟</a:t>
            </a:r>
            <a:endParaRPr lang="zh-CN" altLang="en-US" dirty="0"/>
          </a:p>
        </p:txBody>
      </p:sp>
      <p:sp>
        <p:nvSpPr>
          <p:cNvPr id="23" name="文本框 22"/>
          <p:cNvSpPr txBox="1"/>
          <p:nvPr/>
        </p:nvSpPr>
        <p:spPr>
          <a:xfrm>
            <a:off x="3748641" y="2567139"/>
            <a:ext cx="16090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dirty="0"/>
              <a:t>真空钎焊，</a:t>
            </a:r>
            <a:r>
              <a:rPr lang="en-US" altLang="zh-CN" dirty="0"/>
              <a:t>350</a:t>
            </a:r>
            <a:r>
              <a:rPr lang="en-US" altLang="zh-CN" dirty="0">
                <a:latin typeface="宋体" panose="02010600030101010101" pitchFamily="2" charset="-122"/>
                <a:ea typeface="宋体" panose="02010600030101010101" pitchFamily="2" charset="-122"/>
              </a:rPr>
              <a:t>℃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、</a:t>
            </a:r>
            <a:r>
              <a:rPr lang="en-US" altLang="zh-CN" dirty="0">
                <a:latin typeface="宋体" panose="02010600030101010101" pitchFamily="2" charset="-122"/>
                <a:ea typeface="宋体" panose="02010600030101010101" pitchFamily="2" charset="-122"/>
              </a:rPr>
              <a:t>4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分钟</a:t>
            </a:r>
            <a:endParaRPr lang="zh-CN" altLang="en-US" dirty="0"/>
          </a:p>
        </p:txBody>
      </p:sp>
      <p:sp>
        <p:nvSpPr>
          <p:cNvPr id="24" name="文本框 23"/>
          <p:cNvSpPr txBox="1"/>
          <p:nvPr/>
        </p:nvSpPr>
        <p:spPr>
          <a:xfrm>
            <a:off x="3790907" y="4899143"/>
            <a:ext cx="16090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dirty="0"/>
              <a:t>真空钎焊，</a:t>
            </a:r>
            <a:r>
              <a:rPr lang="en-US" altLang="zh-CN" dirty="0"/>
              <a:t>310</a:t>
            </a:r>
            <a:r>
              <a:rPr lang="en-US" altLang="zh-CN" dirty="0">
                <a:latin typeface="宋体" panose="02010600030101010101" pitchFamily="2" charset="-122"/>
                <a:ea typeface="宋体" panose="02010600030101010101" pitchFamily="2" charset="-122"/>
              </a:rPr>
              <a:t>℃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、</a:t>
            </a:r>
            <a:r>
              <a:rPr lang="en-US" altLang="zh-CN" dirty="0">
                <a:latin typeface="宋体" panose="02010600030101010101" pitchFamily="2" charset="-122"/>
                <a:ea typeface="宋体" panose="02010600030101010101" pitchFamily="2" charset="-122"/>
              </a:rPr>
              <a:t>4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分钟</a:t>
            </a:r>
            <a:endParaRPr lang="zh-CN" altLang="en-US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r>
              <a:rPr lang="en-US" altLang="zh-CN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CXPD</a:t>
            </a: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合作组会议·武汉</a:t>
            </a:r>
            <a:endParaRPr lang="zh-CN" altLang="en-US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  <p:pic>
        <p:nvPicPr>
          <p:cNvPr id="5" name="图片 4" descr="EDAFDE866910C91E40CFF2B44F769EE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79195" y="1569720"/>
            <a:ext cx="5875655" cy="4407535"/>
          </a:xfrm>
          <a:prstGeom prst="rect">
            <a:avLst/>
          </a:prstGeom>
        </p:spPr>
      </p:pic>
      <p:sp>
        <p:nvSpPr>
          <p:cNvPr id="6" name="标题 5"/>
          <p:cNvSpPr/>
          <p:nvPr>
            <p:ph type="title"/>
          </p:nvPr>
        </p:nvSpPr>
        <p:spPr/>
        <p:txBody>
          <a:bodyPr/>
          <a:p>
            <a:r>
              <a:rPr lang="zh-CN" altLang="en-US"/>
              <a:t>实物图</a:t>
            </a:r>
            <a:endParaRPr lang="zh-CN" alt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r>
              <a:rPr lang="en-US" altLang="zh-CN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CXPD</a:t>
            </a: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合作组会议·武汉</a:t>
            </a:r>
            <a:endParaRPr lang="zh-CN" altLang="en-US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23" r="15491" b="40821"/>
          <a:stretch>
            <a:fillRect/>
          </a:stretch>
        </p:blipFill>
        <p:spPr>
          <a:xfrm>
            <a:off x="5642342" y="1231993"/>
            <a:ext cx="2806996" cy="238690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59" r="33291" b="48350"/>
          <a:stretch>
            <a:fillRect/>
          </a:stretch>
        </p:blipFill>
        <p:spPr>
          <a:xfrm>
            <a:off x="5642342" y="3881349"/>
            <a:ext cx="2806995" cy="259280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595" y="1555750"/>
            <a:ext cx="4634230" cy="199136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25" b="10801"/>
          <a:stretch>
            <a:fillRect/>
          </a:stretch>
        </p:blipFill>
        <p:spPr>
          <a:xfrm>
            <a:off x="628650" y="4077335"/>
            <a:ext cx="4394200" cy="2047875"/>
          </a:xfrm>
          <a:prstGeom prst="rect">
            <a:avLst/>
          </a:prstGeom>
        </p:spPr>
      </p:pic>
      <p:sp>
        <p:nvSpPr>
          <p:cNvPr id="11" name="椭圆 10"/>
          <p:cNvSpPr/>
          <p:nvPr/>
        </p:nvSpPr>
        <p:spPr>
          <a:xfrm>
            <a:off x="6374662" y="2117098"/>
            <a:ext cx="1070344" cy="61668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6457963" y="4429347"/>
            <a:ext cx="1070344" cy="77189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探测器设计</a:t>
            </a:r>
            <a:r>
              <a:rPr lang="en-US" altLang="zh-CN"/>
              <a:t>--Topmetal-M</a:t>
            </a:r>
            <a:endParaRPr lang="en-US" altLang="zh-CN"/>
          </a:p>
        </p:txBody>
      </p:sp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r>
              <a:rPr lang="en-US" altLang="zh-CN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CXPD</a:t>
            </a: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合作组会议·武汉</a:t>
            </a:r>
            <a:endParaRPr lang="zh-CN" altLang="en-US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5610225" y="1781175"/>
            <a:ext cx="3390900" cy="32766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342900" indent="-342900">
              <a:buFont typeface="+mj-lt"/>
              <a:buAutoNum type="arabicPeriod"/>
            </a:pPr>
            <a:r>
              <a:rPr lang="zh-CN" altLang="en-US">
                <a:solidFill>
                  <a:schemeClr val="accent2"/>
                </a:solidFill>
              </a:rPr>
              <a:t>整体尺寸的修改</a:t>
            </a:r>
            <a:endParaRPr lang="en-US" altLang="zh-CN">
              <a:solidFill>
                <a:schemeClr val="accent2"/>
              </a:solidFill>
            </a:endParaRPr>
          </a:p>
          <a:p>
            <a:pPr marL="342900" indent="-342900" fontAlgn="auto">
              <a:lnSpc>
                <a:spcPct val="150000"/>
              </a:lnSpc>
              <a:buFont typeface="+mj-lt"/>
              <a:buAutoNum type="arabicPeriod"/>
            </a:pPr>
            <a:r>
              <a:rPr lang="zh-CN" altLang="en-US">
                <a:solidFill>
                  <a:schemeClr val="accent2"/>
                </a:solidFill>
                <a:sym typeface="+mn-ea"/>
              </a:rPr>
              <a:t>陶瓷管壳</a:t>
            </a:r>
            <a:endParaRPr lang="zh-CN" altLang="en-US">
              <a:solidFill>
                <a:schemeClr val="accent2"/>
              </a:solidFill>
              <a:sym typeface="+mn-ea"/>
            </a:endParaRPr>
          </a:p>
          <a:p>
            <a:pPr marL="342900" indent="-342900" fontAlgn="auto">
              <a:lnSpc>
                <a:spcPct val="150000"/>
              </a:lnSpc>
              <a:buFont typeface="+mj-lt"/>
              <a:buAutoNum type="arabicPeriod"/>
            </a:pPr>
            <a:r>
              <a:rPr lang="zh-CN" altLang="en-US">
                <a:solidFill>
                  <a:schemeClr val="accent2"/>
                </a:solidFill>
              </a:rPr>
              <a:t>铍窗的尺寸</a:t>
            </a:r>
            <a:endParaRPr lang="zh-CN" altLang="en-US">
              <a:solidFill>
                <a:schemeClr val="accent2"/>
              </a:solidFill>
            </a:endParaRPr>
          </a:p>
          <a:p>
            <a:pPr marL="342900" indent="-342900" fontAlgn="auto">
              <a:lnSpc>
                <a:spcPct val="150000"/>
              </a:lnSpc>
              <a:buFont typeface="+mj-lt"/>
              <a:buAutoNum type="arabicPeriod"/>
            </a:pPr>
            <a:r>
              <a:rPr lang="en-US" altLang="zh-CN">
                <a:solidFill>
                  <a:schemeClr val="accent2"/>
                </a:solidFill>
              </a:rPr>
              <a:t>G-MCP</a:t>
            </a:r>
            <a:r>
              <a:rPr lang="zh-CN" altLang="en-US">
                <a:solidFill>
                  <a:schemeClr val="accent2"/>
                </a:solidFill>
              </a:rPr>
              <a:t>的尺寸</a:t>
            </a:r>
            <a:endParaRPr lang="en-US" altLang="zh-CN">
              <a:solidFill>
                <a:schemeClr val="accent2"/>
              </a:solidFill>
            </a:endParaRPr>
          </a:p>
          <a:p>
            <a:pPr marL="342900" indent="-342900" fontAlgn="auto">
              <a:lnSpc>
                <a:spcPct val="150000"/>
              </a:lnSpc>
              <a:buFont typeface="+mj-lt"/>
              <a:buAutoNum type="arabicPeriod"/>
            </a:pPr>
            <a:r>
              <a:rPr lang="zh-CN" altLang="en-US">
                <a:solidFill>
                  <a:schemeClr val="accent2"/>
                </a:solidFill>
              </a:rPr>
              <a:t>陶瓷底座与读出板的修改</a:t>
            </a:r>
            <a:endParaRPr lang="zh-CN" altLang="en-US">
              <a:solidFill>
                <a:schemeClr val="accent2"/>
              </a:solidFill>
            </a:endParaRPr>
          </a:p>
          <a:p>
            <a:pPr marL="342900" indent="-342900" fontAlgn="auto">
              <a:lnSpc>
                <a:spcPct val="150000"/>
              </a:lnSpc>
              <a:buFont typeface="+mj-lt"/>
              <a:buAutoNum type="arabicPeriod"/>
            </a:pPr>
            <a:r>
              <a:rPr lang="en-US" altLang="zh-CN">
                <a:solidFill>
                  <a:schemeClr val="accent2"/>
                </a:solidFill>
              </a:rPr>
              <a:t>Topmetal</a:t>
            </a:r>
            <a:r>
              <a:rPr lang="zh-CN" altLang="en-US">
                <a:solidFill>
                  <a:schemeClr val="accent2"/>
                </a:solidFill>
              </a:rPr>
              <a:t>芯片的陶瓷底座的走线</a:t>
            </a:r>
            <a:endParaRPr lang="zh-CN" altLang="en-US">
              <a:solidFill>
                <a:schemeClr val="accent2"/>
              </a:solidFill>
            </a:endParaRPr>
          </a:p>
          <a:p>
            <a:pPr marL="342900" indent="-342900" fontAlgn="auto">
              <a:lnSpc>
                <a:spcPct val="150000"/>
              </a:lnSpc>
              <a:buFont typeface="+mj-lt"/>
              <a:buAutoNum type="arabicPeriod"/>
            </a:pPr>
            <a:r>
              <a:rPr lang="zh-CN" altLang="en-US">
                <a:solidFill>
                  <a:schemeClr val="accent2"/>
                </a:solidFill>
              </a:rPr>
              <a:t>封装工艺的优化</a:t>
            </a:r>
            <a:endParaRPr lang="zh-CN" altLang="en-US">
              <a:solidFill>
                <a:schemeClr val="accent2"/>
              </a:solidFill>
            </a:endParaRPr>
          </a:p>
        </p:txBody>
      </p:sp>
      <p:pic>
        <p:nvPicPr>
          <p:cNvPr id="6" name="图片 5" descr="探测器爆炸图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3510" y="1416685"/>
            <a:ext cx="2405380" cy="4495800"/>
          </a:xfrm>
          <a:prstGeom prst="rect">
            <a:avLst/>
          </a:prstGeom>
        </p:spPr>
      </p:pic>
      <p:cxnSp>
        <p:nvCxnSpPr>
          <p:cNvPr id="7" name="直接箭头连接符 6"/>
          <p:cNvCxnSpPr>
            <a:stCxn id="27" idx="1"/>
          </p:cNvCxnSpPr>
          <p:nvPr/>
        </p:nvCxnSpPr>
        <p:spPr>
          <a:xfrm flipH="1">
            <a:off x="2070100" y="1511300"/>
            <a:ext cx="1485900" cy="209550"/>
          </a:xfrm>
          <a:prstGeom prst="straightConnector1">
            <a:avLst/>
          </a:prstGeom>
          <a:ln>
            <a:solidFill>
              <a:srgbClr val="FFC000"/>
            </a:solidFill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直接箭头连接符 7"/>
          <p:cNvCxnSpPr>
            <a:stCxn id="28" idx="1"/>
          </p:cNvCxnSpPr>
          <p:nvPr/>
        </p:nvCxnSpPr>
        <p:spPr>
          <a:xfrm flipH="1">
            <a:off x="1612900" y="1889760"/>
            <a:ext cx="1943100" cy="142240"/>
          </a:xfrm>
          <a:prstGeom prst="straightConnector1">
            <a:avLst/>
          </a:prstGeom>
          <a:ln>
            <a:solidFill>
              <a:srgbClr val="92D050"/>
            </a:solidFill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直接箭头连接符 9"/>
          <p:cNvCxnSpPr>
            <a:stCxn id="29" idx="1"/>
          </p:cNvCxnSpPr>
          <p:nvPr/>
        </p:nvCxnSpPr>
        <p:spPr>
          <a:xfrm flipH="1" flipV="1">
            <a:off x="2159000" y="2171700"/>
            <a:ext cx="1409700" cy="19685"/>
          </a:xfrm>
          <a:prstGeom prst="straightConnector1">
            <a:avLst/>
          </a:prstGeom>
          <a:ln>
            <a:solidFill>
              <a:srgbClr val="0070C0"/>
            </a:solidFill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直接箭头连接符 10"/>
          <p:cNvCxnSpPr>
            <a:stCxn id="30" idx="1"/>
          </p:cNvCxnSpPr>
          <p:nvPr/>
        </p:nvCxnSpPr>
        <p:spPr>
          <a:xfrm flipH="1">
            <a:off x="2057400" y="2540000"/>
            <a:ext cx="1530350" cy="50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箭头连接符 11"/>
          <p:cNvCxnSpPr>
            <a:stCxn id="30" idx="1"/>
          </p:cNvCxnSpPr>
          <p:nvPr/>
        </p:nvCxnSpPr>
        <p:spPr>
          <a:xfrm flipH="1">
            <a:off x="2082800" y="2540000"/>
            <a:ext cx="1504950" cy="533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箭头连接符 12"/>
          <p:cNvCxnSpPr>
            <a:stCxn id="30" idx="1"/>
          </p:cNvCxnSpPr>
          <p:nvPr/>
        </p:nvCxnSpPr>
        <p:spPr>
          <a:xfrm flipH="1">
            <a:off x="2095500" y="2540000"/>
            <a:ext cx="1492250" cy="15049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箭头连接符 13"/>
          <p:cNvCxnSpPr>
            <a:stCxn id="31" idx="1"/>
          </p:cNvCxnSpPr>
          <p:nvPr/>
        </p:nvCxnSpPr>
        <p:spPr>
          <a:xfrm flipH="1" flipV="1">
            <a:off x="2089150" y="2870200"/>
            <a:ext cx="1479550" cy="114300"/>
          </a:xfrm>
          <a:prstGeom prst="straightConnector1">
            <a:avLst/>
          </a:prstGeom>
          <a:ln>
            <a:tailEnd type="arrow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直接箭头连接符 14"/>
          <p:cNvCxnSpPr>
            <a:stCxn id="31" idx="1"/>
          </p:cNvCxnSpPr>
          <p:nvPr/>
        </p:nvCxnSpPr>
        <p:spPr>
          <a:xfrm flipH="1">
            <a:off x="2082800" y="2984500"/>
            <a:ext cx="1485900" cy="869950"/>
          </a:xfrm>
          <a:prstGeom prst="straightConnector1">
            <a:avLst/>
          </a:prstGeom>
          <a:ln>
            <a:tailEnd type="arrow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" name="直接箭头连接符 15"/>
          <p:cNvCxnSpPr>
            <a:stCxn id="32" idx="1"/>
          </p:cNvCxnSpPr>
          <p:nvPr/>
        </p:nvCxnSpPr>
        <p:spPr>
          <a:xfrm flipH="1">
            <a:off x="1962150" y="3299460"/>
            <a:ext cx="1593850" cy="27940"/>
          </a:xfrm>
          <a:prstGeom prst="straightConnector1">
            <a:avLst/>
          </a:prstGeom>
          <a:ln>
            <a:tailEnd type="arrow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7" name="直接箭头连接符 16"/>
          <p:cNvCxnSpPr>
            <a:stCxn id="33" idx="1"/>
          </p:cNvCxnSpPr>
          <p:nvPr/>
        </p:nvCxnSpPr>
        <p:spPr>
          <a:xfrm flipH="1" flipV="1">
            <a:off x="1955800" y="3517900"/>
            <a:ext cx="1593850" cy="146685"/>
          </a:xfrm>
          <a:prstGeom prst="straightConnector1">
            <a:avLst/>
          </a:prstGeom>
          <a:ln>
            <a:tailEnd type="arrow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9" name="直接箭头连接符 18"/>
          <p:cNvCxnSpPr>
            <a:stCxn id="34" idx="1"/>
          </p:cNvCxnSpPr>
          <p:nvPr/>
        </p:nvCxnSpPr>
        <p:spPr>
          <a:xfrm flipH="1" flipV="1">
            <a:off x="1924050" y="3727450"/>
            <a:ext cx="1625600" cy="24193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箭头连接符 19"/>
          <p:cNvCxnSpPr>
            <a:stCxn id="35" idx="1"/>
          </p:cNvCxnSpPr>
          <p:nvPr/>
        </p:nvCxnSpPr>
        <p:spPr>
          <a:xfrm flipH="1">
            <a:off x="2127250" y="4270375"/>
            <a:ext cx="1422400" cy="317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箭头连接符 20"/>
          <p:cNvCxnSpPr>
            <a:stCxn id="37" idx="1"/>
          </p:cNvCxnSpPr>
          <p:nvPr/>
        </p:nvCxnSpPr>
        <p:spPr>
          <a:xfrm flipH="1" flipV="1">
            <a:off x="1981200" y="4724400"/>
            <a:ext cx="1562100" cy="6858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箭头连接符 21"/>
          <p:cNvCxnSpPr>
            <a:stCxn id="36" idx="1"/>
          </p:cNvCxnSpPr>
          <p:nvPr/>
        </p:nvCxnSpPr>
        <p:spPr>
          <a:xfrm flipH="1" flipV="1">
            <a:off x="2362200" y="4407535"/>
            <a:ext cx="1181100" cy="149225"/>
          </a:xfrm>
          <a:prstGeom prst="straightConnector1">
            <a:avLst/>
          </a:prstGeom>
          <a:ln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箭头连接符 22"/>
          <p:cNvCxnSpPr>
            <a:stCxn id="38" idx="1"/>
          </p:cNvCxnSpPr>
          <p:nvPr/>
        </p:nvCxnSpPr>
        <p:spPr>
          <a:xfrm flipH="1" flipV="1">
            <a:off x="2076450" y="5026660"/>
            <a:ext cx="1492250" cy="50165"/>
          </a:xfrm>
          <a:prstGeom prst="straightConnector1">
            <a:avLst/>
          </a:prstGeom>
          <a:ln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箭头连接符 23"/>
          <p:cNvCxnSpPr>
            <a:stCxn id="40" idx="1"/>
          </p:cNvCxnSpPr>
          <p:nvPr/>
        </p:nvCxnSpPr>
        <p:spPr>
          <a:xfrm flipH="1" flipV="1">
            <a:off x="1981200" y="5459730"/>
            <a:ext cx="1574800" cy="28448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箭头连接符 24"/>
          <p:cNvCxnSpPr>
            <a:stCxn id="39" idx="1"/>
          </p:cNvCxnSpPr>
          <p:nvPr/>
        </p:nvCxnSpPr>
        <p:spPr>
          <a:xfrm flipH="1" flipV="1">
            <a:off x="1511300" y="5307330"/>
            <a:ext cx="2044700" cy="106680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文本框 26"/>
          <p:cNvSpPr txBox="1"/>
          <p:nvPr/>
        </p:nvSpPr>
        <p:spPr>
          <a:xfrm>
            <a:off x="3556000" y="1342390"/>
            <a:ext cx="1510030" cy="33718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p>
            <a:r>
              <a:rPr lang="zh-CN" altLang="en-US" sz="1600"/>
              <a:t>阴极盖（可伐）</a:t>
            </a:r>
            <a:endParaRPr lang="zh-CN" altLang="en-US" sz="1600"/>
          </a:p>
        </p:txBody>
      </p:sp>
      <p:sp>
        <p:nvSpPr>
          <p:cNvPr id="28" name="文本框 27"/>
          <p:cNvSpPr txBox="1"/>
          <p:nvPr/>
        </p:nvSpPr>
        <p:spPr>
          <a:xfrm>
            <a:off x="3556000" y="1720850"/>
            <a:ext cx="1040765" cy="33718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p>
            <a:r>
              <a:rPr lang="zh-CN" altLang="en-US" sz="1600"/>
              <a:t>铍窗</a:t>
            </a:r>
            <a:endParaRPr lang="zh-CN" altLang="en-US" sz="1600"/>
          </a:p>
        </p:txBody>
      </p:sp>
      <p:sp>
        <p:nvSpPr>
          <p:cNvPr id="29" name="文本框 28"/>
          <p:cNvSpPr txBox="1"/>
          <p:nvPr/>
        </p:nvSpPr>
        <p:spPr>
          <a:xfrm>
            <a:off x="3568700" y="2022475"/>
            <a:ext cx="1040765" cy="33718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p>
            <a:r>
              <a:rPr lang="zh-CN" altLang="en-US" sz="1600">
                <a:solidFill>
                  <a:schemeClr val="tx1"/>
                </a:solidFill>
              </a:rPr>
              <a:t>可伐圈</a:t>
            </a:r>
            <a:endParaRPr lang="zh-CN" altLang="en-US" sz="1600">
              <a:solidFill>
                <a:schemeClr val="tx1"/>
              </a:solidFill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3587750" y="2371090"/>
            <a:ext cx="1040765" cy="33718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p>
            <a:r>
              <a:rPr lang="zh-CN" altLang="en-US" sz="1600"/>
              <a:t>陶瓷框</a:t>
            </a:r>
            <a:endParaRPr lang="zh-CN" altLang="en-US" sz="1600"/>
          </a:p>
        </p:txBody>
      </p:sp>
      <p:sp>
        <p:nvSpPr>
          <p:cNvPr id="31" name="文本框 30"/>
          <p:cNvSpPr txBox="1"/>
          <p:nvPr/>
        </p:nvSpPr>
        <p:spPr>
          <a:xfrm>
            <a:off x="3568700" y="2815590"/>
            <a:ext cx="1497965" cy="33718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p>
            <a:r>
              <a:rPr lang="zh-CN" altLang="en-US" sz="1600"/>
              <a:t>电极（可伐）</a:t>
            </a:r>
            <a:endParaRPr lang="zh-CN" altLang="en-US" sz="1600"/>
          </a:p>
        </p:txBody>
      </p:sp>
      <p:sp>
        <p:nvSpPr>
          <p:cNvPr id="32" name="文本框 31"/>
          <p:cNvSpPr txBox="1"/>
          <p:nvPr/>
        </p:nvSpPr>
        <p:spPr>
          <a:xfrm>
            <a:off x="3556000" y="3130550"/>
            <a:ext cx="1040765" cy="33718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p>
            <a:r>
              <a:rPr lang="zh-CN" altLang="en-US" sz="1600"/>
              <a:t>压环</a:t>
            </a:r>
            <a:endParaRPr lang="zh-CN" altLang="en-US" sz="1600">
              <a:solidFill>
                <a:srgbClr val="FF0000"/>
              </a:solidFill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3549650" y="3495675"/>
            <a:ext cx="1040765" cy="33718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p>
            <a:r>
              <a:rPr lang="zh-CN" altLang="en-US" sz="1600"/>
              <a:t>铜片</a:t>
            </a:r>
            <a:endParaRPr lang="zh-CN" altLang="en-US" sz="1600"/>
          </a:p>
        </p:txBody>
      </p:sp>
      <p:sp>
        <p:nvSpPr>
          <p:cNvPr id="34" name="文本框 33"/>
          <p:cNvSpPr txBox="1"/>
          <p:nvPr/>
        </p:nvSpPr>
        <p:spPr>
          <a:xfrm>
            <a:off x="3549650" y="3800475"/>
            <a:ext cx="1040765" cy="33718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p>
            <a:r>
              <a:rPr lang="en-US" altLang="zh-CN" sz="1600"/>
              <a:t>G-MCP</a:t>
            </a:r>
            <a:endParaRPr lang="en-US" altLang="zh-CN" sz="1600"/>
          </a:p>
        </p:txBody>
      </p:sp>
      <p:sp>
        <p:nvSpPr>
          <p:cNvPr id="35" name="文本框 34"/>
          <p:cNvSpPr txBox="1"/>
          <p:nvPr/>
        </p:nvSpPr>
        <p:spPr>
          <a:xfrm>
            <a:off x="3549650" y="4101465"/>
            <a:ext cx="1040765" cy="33718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p>
            <a:r>
              <a:rPr lang="zh-CN" altLang="en-US" sz="1600">
                <a:solidFill>
                  <a:schemeClr val="tx1"/>
                </a:solidFill>
              </a:rPr>
              <a:t>可伐圈</a:t>
            </a:r>
            <a:endParaRPr lang="zh-CN" altLang="en-US" sz="1600">
              <a:solidFill>
                <a:schemeClr val="tx1"/>
              </a:solidFill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3543300" y="4387850"/>
            <a:ext cx="1040765" cy="33718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p>
            <a:r>
              <a:rPr lang="zh-CN" altLang="en-US" sz="1600"/>
              <a:t>气管</a:t>
            </a:r>
            <a:endParaRPr lang="zh-CN" altLang="en-US" sz="1600"/>
          </a:p>
        </p:txBody>
      </p:sp>
      <p:sp>
        <p:nvSpPr>
          <p:cNvPr id="37" name="文本框 36"/>
          <p:cNvSpPr txBox="1"/>
          <p:nvPr/>
        </p:nvSpPr>
        <p:spPr>
          <a:xfrm>
            <a:off x="3543300" y="4624070"/>
            <a:ext cx="1040765" cy="33718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p>
            <a:r>
              <a:rPr lang="zh-CN" altLang="en-US" sz="1600">
                <a:solidFill>
                  <a:schemeClr val="tx1"/>
                </a:solidFill>
              </a:rPr>
              <a:t>栅网（铜）</a:t>
            </a:r>
            <a:endParaRPr lang="zh-CN" altLang="en-US" sz="1600">
              <a:solidFill>
                <a:schemeClr val="tx1"/>
              </a:solidFill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3568700" y="4907915"/>
            <a:ext cx="1650365" cy="33718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p>
            <a:r>
              <a:rPr lang="zh-CN" altLang="en-US" sz="1600">
                <a:solidFill>
                  <a:schemeClr val="tx1"/>
                </a:solidFill>
              </a:rPr>
              <a:t>可伐圈</a:t>
            </a:r>
            <a:endParaRPr lang="zh-CN" altLang="en-US" sz="1600">
              <a:solidFill>
                <a:schemeClr val="tx1"/>
              </a:solidFill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3556000" y="5245100"/>
            <a:ext cx="1040765" cy="33718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p>
            <a:r>
              <a:rPr lang="en-US" altLang="zh-CN" sz="1600"/>
              <a:t>Topmetal</a:t>
            </a:r>
            <a:endParaRPr lang="en-US" altLang="zh-CN" sz="1600"/>
          </a:p>
        </p:txBody>
      </p:sp>
      <p:sp>
        <p:nvSpPr>
          <p:cNvPr id="40" name="文本框 39"/>
          <p:cNvSpPr txBox="1"/>
          <p:nvPr/>
        </p:nvSpPr>
        <p:spPr>
          <a:xfrm>
            <a:off x="3556000" y="5575300"/>
            <a:ext cx="1040765" cy="33718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p>
            <a:r>
              <a:rPr lang="zh-CN" altLang="en-US" sz="1600"/>
              <a:t>陶瓷座</a:t>
            </a:r>
            <a:endParaRPr lang="zh-CN" altLang="en-US" sz="16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载荷方案</a:t>
            </a:r>
            <a:endParaRPr lang="zh-CN" altLang="en-US"/>
          </a:p>
        </p:txBody>
      </p:sp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r>
              <a:rPr lang="en-US" altLang="zh-CN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CXPD</a:t>
            </a: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合作组会议·武汉</a:t>
            </a:r>
            <a:endParaRPr lang="zh-CN" altLang="en-US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  <p:pic>
        <p:nvPicPr>
          <p:cNvPr id="5" name="图片 4" descr="微信图片_2020010408574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00100" y="1231900"/>
            <a:ext cx="3312160" cy="3846830"/>
          </a:xfrm>
          <a:prstGeom prst="rect">
            <a:avLst/>
          </a:prstGeom>
        </p:spPr>
      </p:pic>
      <p:pic>
        <p:nvPicPr>
          <p:cNvPr id="7" name="图片 6" descr="微信图片_20200104085746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7005" y="955040"/>
            <a:ext cx="2272030" cy="234950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351790" y="5153025"/>
            <a:ext cx="537210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包络尺寸：</a:t>
            </a:r>
            <a:r>
              <a:rPr lang="en-US" altLang="zh-CN"/>
              <a:t>16cm*16cm*30cm</a:t>
            </a:r>
            <a:endParaRPr lang="zh-CN" altLang="en-US"/>
          </a:p>
          <a:p>
            <a:r>
              <a:rPr lang="zh-CN" altLang="en-US"/>
              <a:t>准直器：</a:t>
            </a:r>
            <a:r>
              <a:rPr lang="en-US" altLang="zh-CN"/>
              <a:t>5cm*5cm*20cm</a:t>
            </a:r>
            <a:r>
              <a:rPr lang="zh-CN" altLang="en-US"/>
              <a:t>（有效面积根据铍窗大小更改）</a:t>
            </a:r>
            <a:endParaRPr lang="zh-CN" altLang="en-US"/>
          </a:p>
          <a:p>
            <a:r>
              <a:rPr lang="zh-CN" altLang="en-US"/>
              <a:t>准直孔直径：</a:t>
            </a:r>
            <a:r>
              <a:rPr lang="en-US" altLang="zh-CN"/>
              <a:t>0.2cm</a:t>
            </a:r>
            <a:endParaRPr lang="zh-CN" altLang="en-US"/>
          </a:p>
        </p:txBody>
      </p:sp>
      <p:grpSp>
        <p:nvGrpSpPr>
          <p:cNvPr id="10" name="组合 9"/>
          <p:cNvGrpSpPr/>
          <p:nvPr/>
        </p:nvGrpSpPr>
        <p:grpSpPr>
          <a:xfrm>
            <a:off x="6591300" y="3503295"/>
            <a:ext cx="2098040" cy="2791460"/>
            <a:chOff x="9720" y="5457"/>
            <a:chExt cx="3304" cy="4396"/>
          </a:xfrm>
        </p:grpSpPr>
        <p:pic>
          <p:nvPicPr>
            <p:cNvPr id="6" name="图片 5" descr="微信图片_20200104085746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720" y="5457"/>
              <a:ext cx="3305" cy="4396"/>
            </a:xfrm>
            <a:prstGeom prst="rect">
              <a:avLst/>
            </a:prstGeom>
          </p:spPr>
        </p:pic>
        <p:sp>
          <p:nvSpPr>
            <p:cNvPr id="9" name="文本框 8"/>
            <p:cNvSpPr txBox="1"/>
            <p:nvPr/>
          </p:nvSpPr>
          <p:spPr>
            <a:xfrm>
              <a:off x="10668" y="7535"/>
              <a:ext cx="1410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FF0000"/>
                  </a:solidFill>
                </a:rPr>
                <a:t>反符合</a:t>
              </a:r>
              <a:endParaRPr lang="zh-CN" altLang="en-US">
                <a:solidFill>
                  <a:srgbClr val="FF0000"/>
                </a:solidFill>
              </a:endParaRPr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r>
              <a:rPr lang="en-US" altLang="zh-CN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CXPD</a:t>
            </a: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合作组会议·武汉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  <p:pic>
        <p:nvPicPr>
          <p:cNvPr id="5" name="图片 4" descr="微信图片_20200104085746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4965" y="1929130"/>
            <a:ext cx="4358640" cy="3639820"/>
          </a:xfrm>
          <a:prstGeom prst="rect">
            <a:avLst/>
          </a:prstGeom>
        </p:spPr>
      </p:pic>
      <p:pic>
        <p:nvPicPr>
          <p:cNvPr id="6" name="图片 5" descr="微信图片_20200104085746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2235" y="1341755"/>
            <a:ext cx="3333115" cy="481393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工程计划</a:t>
            </a:r>
            <a:endParaRPr lang="zh-CN" altLang="en-US"/>
          </a:p>
        </p:txBody>
      </p:sp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r>
              <a:rPr lang="en-US" altLang="zh-CN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CXPD</a:t>
            </a: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合作组会议·武汉</a:t>
            </a:r>
            <a:endParaRPr lang="zh-CN" altLang="en-US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  <p:pic>
        <p:nvPicPr>
          <p:cNvPr id="5" name="图片 4" descr="/Users/liuxiwen/Desktop/传输/2020CXPD合作会议/图片1.png图片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578610" y="1360805"/>
            <a:ext cx="6396355" cy="486664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628650" y="584835"/>
            <a:ext cx="7886700" cy="707390"/>
          </a:xfrm>
        </p:spPr>
        <p:txBody>
          <a:bodyPr>
            <a:normAutofit fontScale="90000"/>
          </a:bodyPr>
          <a:p>
            <a:r>
              <a:rPr lang="zh-CN" altLang="en-US" sz="4445"/>
              <a:t>总结与讨论</a:t>
            </a:r>
            <a:endParaRPr lang="zh-CN" altLang="en-US" sz="4445"/>
          </a:p>
        </p:txBody>
      </p:sp>
      <p:sp>
        <p:nvSpPr>
          <p:cNvPr id="6" name="内容占位符 5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8096250" cy="4351655"/>
          </a:xfrm>
        </p:spPr>
        <p:txBody>
          <a:bodyPr/>
          <a:p>
            <a:r>
              <a:rPr lang="zh-CN" altLang="en-US"/>
              <a:t>总结</a:t>
            </a:r>
            <a:endParaRPr lang="zh-CN" altLang="en-US"/>
          </a:p>
          <a:p>
            <a:pPr marL="514350" indent="-514350">
              <a:buFont typeface="+mj-ea"/>
              <a:buAutoNum type="circleNumDbPlain"/>
            </a:pPr>
            <a:r>
              <a:rPr lang="zh-CN" altLang="en-US" sz="1800"/>
              <a:t>完成</a:t>
            </a:r>
            <a:r>
              <a:rPr lang="en-US" altLang="zh-CN" sz="1800"/>
              <a:t>Topmetal-</a:t>
            </a:r>
            <a:r>
              <a:rPr lang="en-US" altLang="zh-CN" sz="1800">
                <a:latin typeface="Avenir Next" panose="020B0803020202020204" charset="0"/>
                <a:cs typeface="Avenir Next" panose="020B0803020202020204" charset="0"/>
              </a:rPr>
              <a:t>Ⅱ</a:t>
            </a:r>
            <a:r>
              <a:rPr lang="zh-CN" altLang="en-US" sz="1800">
                <a:latin typeface="Avenir Next" panose="020B0803020202020204" charset="0"/>
                <a:cs typeface="Avenir Next" panose="020B0803020202020204" charset="0"/>
              </a:rPr>
              <a:t>探测器的设计</a:t>
            </a:r>
            <a:endParaRPr lang="zh-CN" altLang="en-US" sz="1800">
              <a:latin typeface="Avenir Next" panose="020B0803020202020204" charset="0"/>
              <a:cs typeface="Avenir Next" panose="020B0803020202020204" charset="0"/>
            </a:endParaRPr>
          </a:p>
          <a:p>
            <a:pPr marL="514350" indent="-514350">
              <a:buFont typeface="+mj-ea"/>
              <a:buAutoNum type="circleNumDbPlain"/>
            </a:pPr>
            <a:r>
              <a:rPr lang="zh-CN" altLang="en-US" sz="1800">
                <a:latin typeface="Avenir Next" panose="020B0803020202020204" charset="0"/>
                <a:cs typeface="Avenir Next" panose="020B0803020202020204" charset="0"/>
              </a:rPr>
              <a:t>完成部分实验探究（漏气）</a:t>
            </a:r>
            <a:endParaRPr lang="zh-CN" altLang="en-US" sz="1800">
              <a:latin typeface="Avenir Next" panose="020B0803020202020204" charset="0"/>
              <a:cs typeface="Avenir Next" panose="020B0803020202020204" charset="0"/>
            </a:endParaRPr>
          </a:p>
          <a:p>
            <a:pPr marL="514350" indent="-514350">
              <a:buFont typeface="+mj-ea"/>
              <a:buAutoNum type="circleNumDbPlain"/>
            </a:pPr>
            <a:r>
              <a:rPr lang="zh-CN" altLang="en-US" sz="1800">
                <a:latin typeface="Avenir Next" panose="020B0803020202020204" charset="0"/>
                <a:cs typeface="Avenir Next" panose="020B0803020202020204" charset="0"/>
              </a:rPr>
              <a:t>载荷方案的初步设计</a:t>
            </a:r>
            <a:endParaRPr lang="zh-CN" altLang="en-US" sz="1800"/>
          </a:p>
          <a:p>
            <a:r>
              <a:rPr lang="zh-CN" altLang="en-US"/>
              <a:t>讨论</a:t>
            </a:r>
            <a:endParaRPr lang="zh-CN" altLang="en-US"/>
          </a:p>
          <a:p>
            <a:pPr marL="514350" indent="-514350">
              <a:buFont typeface="+mj-ea"/>
              <a:buAutoNum type="circleNumDbPlain"/>
            </a:pPr>
            <a:r>
              <a:rPr lang="zh-CN" altLang="en-US" sz="1800">
                <a:latin typeface="Avenir Next" panose="020B0803020202020204" charset="0"/>
                <a:cs typeface="Avenir Next" panose="020B0803020202020204" charset="0"/>
                <a:sym typeface="+mn-ea"/>
              </a:rPr>
              <a:t>设计工艺的优化</a:t>
            </a:r>
            <a:endParaRPr lang="zh-CN" altLang="en-US" sz="1800">
              <a:latin typeface="Avenir Next" panose="020B0803020202020204" charset="0"/>
              <a:cs typeface="Avenir Next" panose="020B0803020202020204" charset="0"/>
            </a:endParaRPr>
          </a:p>
          <a:p>
            <a:pPr marL="514350" indent="-514350">
              <a:buFont typeface="+mj-ea"/>
              <a:buAutoNum type="circleNumDbPlain"/>
            </a:pPr>
            <a:r>
              <a:rPr lang="en-US" altLang="zh-CN" sz="1800">
                <a:sym typeface="+mn-ea"/>
              </a:rPr>
              <a:t>Topmetal-</a:t>
            </a:r>
            <a:r>
              <a:rPr lang="en-US" altLang="zh-CN" sz="1800">
                <a:latin typeface="Avenir Next" panose="020B0803020202020204" charset="0"/>
                <a:cs typeface="Avenir Next" panose="020B0803020202020204" charset="0"/>
                <a:sym typeface="+mn-ea"/>
              </a:rPr>
              <a:t>Ⅱ</a:t>
            </a:r>
            <a:r>
              <a:rPr lang="zh-CN" altLang="en-US" sz="1800">
                <a:latin typeface="Avenir Next" panose="020B0803020202020204" charset="0"/>
                <a:cs typeface="Avenir Next" panose="020B0803020202020204" charset="0"/>
                <a:sym typeface="+mn-ea"/>
              </a:rPr>
              <a:t>的设计方案</a:t>
            </a:r>
            <a:endParaRPr lang="zh-CN" altLang="en-US" sz="1800">
              <a:latin typeface="Avenir Next" panose="020B0803020202020204" charset="0"/>
              <a:cs typeface="Avenir Next" panose="020B0803020202020204" charset="0"/>
              <a:sym typeface="+mn-ea"/>
            </a:endParaRPr>
          </a:p>
          <a:p>
            <a:pPr marL="514350" indent="-514350">
              <a:buFont typeface="+mj-ea"/>
              <a:buAutoNum type="circleNumDbPlain"/>
            </a:pPr>
            <a:r>
              <a:rPr lang="zh-CN" altLang="en-US" sz="1800">
                <a:latin typeface="Avenir Next" panose="020B0803020202020204" charset="0"/>
                <a:cs typeface="Avenir Next" panose="020B0803020202020204" charset="0"/>
              </a:rPr>
              <a:t>载荷方案的设计（机械连接）</a:t>
            </a:r>
            <a:endParaRPr lang="zh-CN" altLang="en-US" sz="1800">
              <a:latin typeface="Avenir Next" panose="020B0803020202020204" charset="0"/>
              <a:cs typeface="Avenir Next" panose="020B0803020202020204" charset="0"/>
            </a:endParaRPr>
          </a:p>
          <a:p>
            <a:pPr marL="514350" indent="-514350">
              <a:buFont typeface="+mj-ea"/>
              <a:buAutoNum type="circleNumDbPlain"/>
            </a:pPr>
            <a:r>
              <a:rPr lang="zh-CN" altLang="en-US" sz="1800">
                <a:latin typeface="Avenir Next" panose="020B0803020202020204" charset="0"/>
                <a:cs typeface="Avenir Next" panose="020B0803020202020204" charset="0"/>
              </a:rPr>
              <a:t>工程计划</a:t>
            </a:r>
            <a:endParaRPr lang="zh-CN" altLang="en-US" sz="1800">
              <a:latin typeface="Avenir Next" panose="020B0803020202020204" charset="0"/>
              <a:cs typeface="Avenir Next" panose="020B0803020202020204" charset="0"/>
            </a:endParaRPr>
          </a:p>
        </p:txBody>
      </p:sp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r>
              <a:rPr lang="en-US" altLang="zh-CN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CXPD</a:t>
            </a: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合作组会议·武汉</a:t>
            </a:r>
            <a:endParaRPr lang="zh-CN" altLang="en-US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6944360" y="5457825"/>
            <a:ext cx="174879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r"/>
            <a:r>
              <a:rPr lang="zh-CN" altLang="en-US" sz="4000">
                <a:solidFill>
                  <a:srgbClr val="FF0000"/>
                </a:solidFill>
              </a:rPr>
              <a:t>谢谢！</a:t>
            </a:r>
            <a:endParaRPr lang="zh-CN" altLang="en-US" sz="400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CXPD</a:t>
            </a: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合作组会议·武汉</a:t>
            </a:r>
            <a:endParaRPr lang="zh-CN" altLang="en-US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52140" y="3121427"/>
            <a:ext cx="25907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600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锐字工房云字库姚体GBK" panose="02010604000000000000" charset="-122"/>
                <a:ea typeface="锐字工房云字库姚体GBK" panose="02010604000000000000" charset="-122"/>
              </a:rPr>
              <a:t>目录</a:t>
            </a:r>
            <a:endParaRPr lang="zh-CN" altLang="en-US" sz="6000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锐字工房云字库姚体GBK" panose="02010604000000000000" charset="-122"/>
              <a:ea typeface="锐字工房云字库姚体GBK" panose="02010604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46733" y="2631565"/>
            <a:ext cx="24537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40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BookC" charset="-52"/>
                <a:ea typeface="微软雅黑" panose="020B0503020204020204" charset="-122"/>
              </a:rPr>
              <a:t>CONTENT</a:t>
            </a:r>
            <a:endParaRPr lang="en-US" altLang="zh-CN" sz="2400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uturaBookC" charset="-52"/>
              <a:ea typeface="微软雅黑" panose="020B0503020204020204" charset="-122"/>
            </a:endParaRPr>
          </a:p>
        </p:txBody>
      </p:sp>
      <p:sp>
        <p:nvSpPr>
          <p:cNvPr id="7" name="椭圆 6"/>
          <p:cNvSpPr/>
          <p:nvPr/>
        </p:nvSpPr>
        <p:spPr>
          <a:xfrm>
            <a:off x="3719640" y="1103777"/>
            <a:ext cx="643774" cy="64377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dirty="0">
                <a:solidFill>
                  <a:schemeClr val="tx1"/>
                </a:solidFill>
                <a:latin typeface="FuturaBookC" charset="-52"/>
              </a:rPr>
              <a:t>1</a:t>
            </a:r>
            <a:endParaRPr lang="zh-CN" altLang="en-US" sz="2800" b="1" dirty="0">
              <a:solidFill>
                <a:schemeClr val="tx1"/>
              </a:solidFill>
              <a:latin typeface="FuturaBookC" charset="-5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484370" y="1096645"/>
            <a:ext cx="38449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锐字工房云字库姚体GBK" panose="02010604000000000000" charset="-122"/>
                <a:ea typeface="锐字工房云字库姚体GBK" panose="02010604000000000000" charset="-122"/>
              </a:rPr>
              <a:t>Topmetal-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" panose="020B0803020202020204" charset="0"/>
                <a:ea typeface="锐字工房云字库姚体GBK" panose="02010604000000000000" charset="-122"/>
                <a:cs typeface="Avenir Next" panose="020B0803020202020204" charset="0"/>
              </a:rPr>
              <a:t>Ⅱ</a:t>
            </a:r>
            <a:r>
              <a:rPr lang="zh-CN" altLang="en-US" sz="280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" panose="020B0803020202020204" charset="0"/>
                <a:ea typeface="锐字工房云字库姚体GBK" panose="02010604000000000000" charset="-122"/>
                <a:cs typeface="Avenir Next" panose="020B0803020202020204" charset="0"/>
              </a:rPr>
              <a:t>探测器设计</a:t>
            </a:r>
            <a:endParaRPr lang="zh-CN" altLang="en-US" sz="2800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enir Next" panose="020B0803020202020204" charset="0"/>
              <a:ea typeface="锐字工房云字库姚体GBK" panose="02010604000000000000" charset="-122"/>
              <a:cs typeface="Avenir Next" panose="020B0803020202020204" charset="0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3735705" y="2578670"/>
            <a:ext cx="643774" cy="64377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dirty="0">
                <a:solidFill>
                  <a:schemeClr val="tx1"/>
                </a:solidFill>
                <a:latin typeface="FuturaBookC" charset="-52"/>
              </a:rPr>
              <a:t>3</a:t>
            </a:r>
            <a:endParaRPr lang="zh-CN" altLang="en-US" sz="2800" b="1" dirty="0">
              <a:solidFill>
                <a:schemeClr val="tx1"/>
              </a:solidFill>
              <a:latin typeface="FuturaBookC" charset="-5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484370" y="3437255"/>
            <a:ext cx="40309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锐字工房云字库姚体GBK" panose="02010604000000000000" charset="-122"/>
                <a:ea typeface="锐字工房云字库姚体GBK" panose="02010604000000000000" charset="-122"/>
                <a:sym typeface="+mn-ea"/>
              </a:rPr>
              <a:t>Topmetal-M</a:t>
            </a:r>
            <a:r>
              <a:rPr lang="zh-CN" altLang="en-US" sz="280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锐字工房云字库姚体GBK" panose="02010604000000000000" charset="-122"/>
                <a:ea typeface="锐字工房云字库姚体GBK" panose="02010604000000000000" charset="-122"/>
              </a:rPr>
              <a:t>探测器设计</a:t>
            </a:r>
            <a:endParaRPr lang="zh-CN" altLang="en-US" sz="2800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锐字工房云字库姚体GBK" panose="02010604000000000000" charset="-122"/>
              <a:ea typeface="锐字工房云字库姚体GBK" panose="02010604000000000000" charset="-122"/>
            </a:endParaRPr>
          </a:p>
        </p:txBody>
      </p:sp>
      <p:sp>
        <p:nvSpPr>
          <p:cNvPr id="13" name="椭圆 12"/>
          <p:cNvSpPr/>
          <p:nvPr/>
        </p:nvSpPr>
        <p:spPr>
          <a:xfrm>
            <a:off x="3719640" y="1847405"/>
            <a:ext cx="643774" cy="64377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dirty="0">
                <a:solidFill>
                  <a:schemeClr val="tx1"/>
                </a:solidFill>
                <a:latin typeface="FuturaBookC" charset="-52"/>
              </a:rPr>
              <a:t>2</a:t>
            </a:r>
            <a:endParaRPr lang="zh-CN" altLang="en-US" sz="2800" b="1" dirty="0">
              <a:solidFill>
                <a:schemeClr val="tx1"/>
              </a:solidFill>
              <a:latin typeface="FuturaBookC" charset="-5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484136" y="1840068"/>
            <a:ext cx="2937349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280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锐字工房云字库姚体GBK" panose="02010604000000000000" charset="-122"/>
                <a:ea typeface="锐字工房云字库姚体GBK" panose="02010604000000000000" charset="-122"/>
              </a:rPr>
              <a:t>设计工艺</a:t>
            </a:r>
            <a:endParaRPr lang="zh-CN" altLang="en-US" sz="2800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锐字工房云字库姚体GBK" panose="02010604000000000000" charset="-122"/>
              <a:ea typeface="锐字工房云字库姚体GBK" panose="02010604000000000000" charset="-122"/>
            </a:endParaRPr>
          </a:p>
        </p:txBody>
      </p:sp>
      <p:sp>
        <p:nvSpPr>
          <p:cNvPr id="16" name="椭圆 15"/>
          <p:cNvSpPr/>
          <p:nvPr/>
        </p:nvSpPr>
        <p:spPr>
          <a:xfrm>
            <a:off x="3735705" y="3376273"/>
            <a:ext cx="643774" cy="64377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dirty="0">
                <a:solidFill>
                  <a:schemeClr val="tx1"/>
                </a:solidFill>
                <a:latin typeface="FuturaBookC" charset="-52"/>
              </a:rPr>
              <a:t>4</a:t>
            </a:r>
            <a:endParaRPr lang="zh-CN" altLang="en-US" sz="2800" b="1" dirty="0">
              <a:solidFill>
                <a:schemeClr val="tx1"/>
              </a:solidFill>
              <a:latin typeface="FuturaBookC" charset="-52"/>
            </a:endParaRPr>
          </a:p>
        </p:txBody>
      </p:sp>
      <p:sp>
        <p:nvSpPr>
          <p:cNvPr id="4" name="椭圆 3"/>
          <p:cNvSpPr/>
          <p:nvPr/>
        </p:nvSpPr>
        <p:spPr>
          <a:xfrm>
            <a:off x="3735705" y="4144623"/>
            <a:ext cx="643774" cy="64377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dirty="0">
                <a:solidFill>
                  <a:schemeClr val="tx1"/>
                </a:solidFill>
                <a:latin typeface="FuturaBookC" charset="-52"/>
              </a:rPr>
              <a:t>5</a:t>
            </a:r>
            <a:endParaRPr lang="en-US" altLang="zh-CN" sz="2800" b="1" dirty="0">
              <a:solidFill>
                <a:schemeClr val="tx1"/>
              </a:solidFill>
              <a:latin typeface="FuturaBookC" charset="-5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4500201" y="4137286"/>
            <a:ext cx="2937349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280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锐字工房云字库姚体GBK" panose="02010604000000000000" charset="-122"/>
                <a:ea typeface="锐字工房云字库姚体GBK" panose="02010604000000000000" charset="-122"/>
              </a:rPr>
              <a:t>载荷设计</a:t>
            </a:r>
            <a:endParaRPr lang="zh-CN" altLang="en-US" sz="2800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锐字工房云字库姚体GBK" panose="02010604000000000000" charset="-122"/>
              <a:ea typeface="锐字工房云字库姚体GBK" panose="02010604000000000000" charset="-122"/>
            </a:endParaRPr>
          </a:p>
        </p:txBody>
      </p:sp>
      <p:sp>
        <p:nvSpPr>
          <p:cNvPr id="20" name="椭圆 19"/>
          <p:cNvSpPr/>
          <p:nvPr/>
        </p:nvSpPr>
        <p:spPr>
          <a:xfrm>
            <a:off x="3719830" y="4965678"/>
            <a:ext cx="643774" cy="64377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dirty="0">
                <a:solidFill>
                  <a:schemeClr val="tx1"/>
                </a:solidFill>
                <a:latin typeface="FuturaBookC" charset="-52"/>
              </a:rPr>
              <a:t>6</a:t>
            </a:r>
            <a:endParaRPr lang="en-US" altLang="zh-CN" sz="2800" b="1" dirty="0">
              <a:solidFill>
                <a:schemeClr val="tx1"/>
              </a:solidFill>
              <a:latin typeface="FuturaBookC" charset="-5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4484326" y="4958341"/>
            <a:ext cx="2937349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280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锐字工房云字库姚体GBK" panose="02010604000000000000" charset="-122"/>
                <a:ea typeface="锐字工房云字库姚体GBK" panose="02010604000000000000" charset="-122"/>
              </a:rPr>
              <a:t>总结与展望</a:t>
            </a:r>
            <a:endParaRPr lang="zh-CN" altLang="en-US" sz="2800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锐字工房云字库姚体GBK" panose="02010604000000000000" charset="-122"/>
              <a:ea typeface="锐字工房云字库姚体GBK" panose="02010604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379595" y="2639695"/>
            <a:ext cx="37522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280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锐字工房云字库姚体GBK" panose="02010604000000000000" charset="-122"/>
                <a:ea typeface="锐字工房云字库姚体GBK" panose="02010604000000000000" charset="-122"/>
              </a:rPr>
              <a:t>实验探究</a:t>
            </a:r>
            <a:endParaRPr lang="zh-CN" altLang="en-US" sz="2800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锐字工房云字库姚体GBK" panose="02010604000000000000" charset="-122"/>
              <a:ea typeface="锐字工房云字库姚体GBK" panose="02010604000000000000" charset="-122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>
                <a:sym typeface="+mn-ea"/>
              </a:rPr>
              <a:t>探测器设计</a:t>
            </a:r>
            <a:r>
              <a:rPr lang="en-US" altLang="zh-CN">
                <a:sym typeface="+mn-ea"/>
              </a:rPr>
              <a:t>--Topmetal-</a:t>
            </a:r>
            <a:r>
              <a:rPr lang="en-US" altLang="zh-CN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Ⅱ</a:t>
            </a:r>
            <a:endParaRPr lang="en-US" altLang="zh-CN"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r>
              <a:rPr lang="en-US" altLang="zh-CN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CXPD</a:t>
            </a: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合作组会议·武汉</a:t>
            </a:r>
            <a:endParaRPr lang="zh-CN" altLang="en-US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565CE74E-AB26-4998-AD42-012C4C1AD076}" type="slidenum">
              <a:rPr lang="en-US" altLang="zh-CN" smtClean="0"/>
            </a:fld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975" y="1527810"/>
            <a:ext cx="3383280" cy="201168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455" y="4013200"/>
            <a:ext cx="3352800" cy="1836420"/>
          </a:xfrm>
          <a:prstGeom prst="rect">
            <a:avLst/>
          </a:prstGeom>
        </p:spPr>
      </p:pic>
      <p:pic>
        <p:nvPicPr>
          <p:cNvPr id="5" name="图片 4" descr="探测器爆炸图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19575" y="1384935"/>
            <a:ext cx="2405380" cy="4495800"/>
          </a:xfrm>
          <a:prstGeom prst="rect">
            <a:avLst/>
          </a:prstGeom>
        </p:spPr>
      </p:pic>
      <p:cxnSp>
        <p:nvCxnSpPr>
          <p:cNvPr id="6" name="直接箭头连接符 5"/>
          <p:cNvCxnSpPr>
            <a:stCxn id="27" idx="1"/>
          </p:cNvCxnSpPr>
          <p:nvPr/>
        </p:nvCxnSpPr>
        <p:spPr>
          <a:xfrm flipH="1">
            <a:off x="6146165" y="1479550"/>
            <a:ext cx="1485900" cy="209550"/>
          </a:xfrm>
          <a:prstGeom prst="straightConnector1">
            <a:avLst/>
          </a:prstGeom>
          <a:ln>
            <a:solidFill>
              <a:srgbClr val="FFC000"/>
            </a:solidFill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直接箭头连接符 7"/>
          <p:cNvCxnSpPr>
            <a:stCxn id="28" idx="1"/>
          </p:cNvCxnSpPr>
          <p:nvPr/>
        </p:nvCxnSpPr>
        <p:spPr>
          <a:xfrm flipH="1">
            <a:off x="5688965" y="1858010"/>
            <a:ext cx="1943100" cy="142240"/>
          </a:xfrm>
          <a:prstGeom prst="straightConnector1">
            <a:avLst/>
          </a:prstGeom>
          <a:ln>
            <a:solidFill>
              <a:srgbClr val="92D050"/>
            </a:solidFill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直接箭头连接符 9"/>
          <p:cNvCxnSpPr>
            <a:stCxn id="29" idx="1"/>
          </p:cNvCxnSpPr>
          <p:nvPr/>
        </p:nvCxnSpPr>
        <p:spPr>
          <a:xfrm flipH="1" flipV="1">
            <a:off x="6235065" y="2139950"/>
            <a:ext cx="1409700" cy="19685"/>
          </a:xfrm>
          <a:prstGeom prst="straightConnector1">
            <a:avLst/>
          </a:prstGeom>
          <a:ln>
            <a:solidFill>
              <a:srgbClr val="0070C0"/>
            </a:solidFill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直接箭头连接符 10"/>
          <p:cNvCxnSpPr>
            <a:stCxn id="30" idx="1"/>
          </p:cNvCxnSpPr>
          <p:nvPr/>
        </p:nvCxnSpPr>
        <p:spPr>
          <a:xfrm flipH="1">
            <a:off x="6133465" y="2508250"/>
            <a:ext cx="1530350" cy="50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箭头连接符 11"/>
          <p:cNvCxnSpPr>
            <a:stCxn id="30" idx="1"/>
          </p:cNvCxnSpPr>
          <p:nvPr/>
        </p:nvCxnSpPr>
        <p:spPr>
          <a:xfrm flipH="1">
            <a:off x="6158865" y="2508250"/>
            <a:ext cx="1504950" cy="533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箭头连接符 12"/>
          <p:cNvCxnSpPr>
            <a:stCxn id="30" idx="1"/>
          </p:cNvCxnSpPr>
          <p:nvPr/>
        </p:nvCxnSpPr>
        <p:spPr>
          <a:xfrm flipH="1">
            <a:off x="6171565" y="2508250"/>
            <a:ext cx="1492250" cy="15049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箭头连接符 13"/>
          <p:cNvCxnSpPr>
            <a:stCxn id="31" idx="1"/>
          </p:cNvCxnSpPr>
          <p:nvPr/>
        </p:nvCxnSpPr>
        <p:spPr>
          <a:xfrm flipH="1" flipV="1">
            <a:off x="6165215" y="2838450"/>
            <a:ext cx="1479550" cy="114300"/>
          </a:xfrm>
          <a:prstGeom prst="straightConnector1">
            <a:avLst/>
          </a:prstGeom>
          <a:ln>
            <a:tailEnd type="arrow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直接箭头连接符 14"/>
          <p:cNvCxnSpPr>
            <a:stCxn id="31" idx="1"/>
          </p:cNvCxnSpPr>
          <p:nvPr/>
        </p:nvCxnSpPr>
        <p:spPr>
          <a:xfrm flipH="1">
            <a:off x="6158865" y="2952750"/>
            <a:ext cx="1485900" cy="869950"/>
          </a:xfrm>
          <a:prstGeom prst="straightConnector1">
            <a:avLst/>
          </a:prstGeom>
          <a:ln>
            <a:tailEnd type="arrow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" name="直接箭头连接符 15"/>
          <p:cNvCxnSpPr>
            <a:stCxn id="32" idx="1"/>
          </p:cNvCxnSpPr>
          <p:nvPr/>
        </p:nvCxnSpPr>
        <p:spPr>
          <a:xfrm flipH="1">
            <a:off x="6038215" y="3267710"/>
            <a:ext cx="1593850" cy="27940"/>
          </a:xfrm>
          <a:prstGeom prst="straightConnector1">
            <a:avLst/>
          </a:prstGeom>
          <a:ln>
            <a:tailEnd type="arrow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7" name="直接箭头连接符 16"/>
          <p:cNvCxnSpPr>
            <a:stCxn id="33" idx="1"/>
          </p:cNvCxnSpPr>
          <p:nvPr/>
        </p:nvCxnSpPr>
        <p:spPr>
          <a:xfrm flipH="1" flipV="1">
            <a:off x="6031865" y="3486150"/>
            <a:ext cx="1593850" cy="146685"/>
          </a:xfrm>
          <a:prstGeom prst="straightConnector1">
            <a:avLst/>
          </a:prstGeom>
          <a:ln>
            <a:tailEnd type="arrow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9" name="直接箭头连接符 18"/>
          <p:cNvCxnSpPr>
            <a:stCxn id="34" idx="1"/>
          </p:cNvCxnSpPr>
          <p:nvPr/>
        </p:nvCxnSpPr>
        <p:spPr>
          <a:xfrm flipH="1" flipV="1">
            <a:off x="6000115" y="3695700"/>
            <a:ext cx="1625600" cy="24193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箭头连接符 19"/>
          <p:cNvCxnSpPr>
            <a:stCxn id="35" idx="1"/>
          </p:cNvCxnSpPr>
          <p:nvPr/>
        </p:nvCxnSpPr>
        <p:spPr>
          <a:xfrm flipH="1">
            <a:off x="6203315" y="4238625"/>
            <a:ext cx="1422400" cy="317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箭头连接符 20"/>
          <p:cNvCxnSpPr>
            <a:stCxn id="37" idx="1"/>
          </p:cNvCxnSpPr>
          <p:nvPr/>
        </p:nvCxnSpPr>
        <p:spPr>
          <a:xfrm flipH="1" flipV="1">
            <a:off x="6057265" y="4692650"/>
            <a:ext cx="1562100" cy="6858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箭头连接符 21"/>
          <p:cNvCxnSpPr>
            <a:stCxn id="36" idx="1"/>
          </p:cNvCxnSpPr>
          <p:nvPr/>
        </p:nvCxnSpPr>
        <p:spPr>
          <a:xfrm flipH="1" flipV="1">
            <a:off x="6438265" y="4375785"/>
            <a:ext cx="1181100" cy="149225"/>
          </a:xfrm>
          <a:prstGeom prst="straightConnector1">
            <a:avLst/>
          </a:prstGeom>
          <a:ln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箭头连接符 22"/>
          <p:cNvCxnSpPr>
            <a:stCxn id="38" idx="1"/>
          </p:cNvCxnSpPr>
          <p:nvPr/>
        </p:nvCxnSpPr>
        <p:spPr>
          <a:xfrm flipH="1" flipV="1">
            <a:off x="6152515" y="4994910"/>
            <a:ext cx="1492250" cy="50165"/>
          </a:xfrm>
          <a:prstGeom prst="straightConnector1">
            <a:avLst/>
          </a:prstGeom>
          <a:ln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箭头连接符 23"/>
          <p:cNvCxnSpPr>
            <a:stCxn id="40" idx="1"/>
          </p:cNvCxnSpPr>
          <p:nvPr/>
        </p:nvCxnSpPr>
        <p:spPr>
          <a:xfrm flipH="1" flipV="1">
            <a:off x="6057265" y="5427980"/>
            <a:ext cx="1574800" cy="28448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箭头连接符 24"/>
          <p:cNvCxnSpPr>
            <a:stCxn id="39" idx="1"/>
          </p:cNvCxnSpPr>
          <p:nvPr/>
        </p:nvCxnSpPr>
        <p:spPr>
          <a:xfrm flipH="1" flipV="1">
            <a:off x="5587365" y="5275580"/>
            <a:ext cx="2044700" cy="106680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文本框 25"/>
          <p:cNvSpPr txBox="1"/>
          <p:nvPr/>
        </p:nvSpPr>
        <p:spPr>
          <a:xfrm>
            <a:off x="7682865" y="1310640"/>
            <a:ext cx="56515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 sz="1600"/>
          </a:p>
        </p:txBody>
      </p:sp>
      <p:sp>
        <p:nvSpPr>
          <p:cNvPr id="27" name="文本框 26"/>
          <p:cNvSpPr txBox="1"/>
          <p:nvPr/>
        </p:nvSpPr>
        <p:spPr>
          <a:xfrm>
            <a:off x="7632065" y="1310640"/>
            <a:ext cx="1510030" cy="33718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p>
            <a:r>
              <a:rPr lang="zh-CN" altLang="en-US" sz="1600"/>
              <a:t>阴极盖（可伐）</a:t>
            </a:r>
            <a:endParaRPr lang="zh-CN" altLang="en-US" sz="1600"/>
          </a:p>
        </p:txBody>
      </p:sp>
      <p:sp>
        <p:nvSpPr>
          <p:cNvPr id="28" name="文本框 27"/>
          <p:cNvSpPr txBox="1"/>
          <p:nvPr/>
        </p:nvSpPr>
        <p:spPr>
          <a:xfrm>
            <a:off x="7632065" y="1689100"/>
            <a:ext cx="1040765" cy="33718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p>
            <a:r>
              <a:rPr lang="zh-CN" altLang="en-US" sz="1600"/>
              <a:t>铍窗</a:t>
            </a:r>
            <a:endParaRPr lang="zh-CN" altLang="en-US" sz="1600"/>
          </a:p>
        </p:txBody>
      </p:sp>
      <p:sp>
        <p:nvSpPr>
          <p:cNvPr id="29" name="文本框 28"/>
          <p:cNvSpPr txBox="1"/>
          <p:nvPr/>
        </p:nvSpPr>
        <p:spPr>
          <a:xfrm>
            <a:off x="7644765" y="1990725"/>
            <a:ext cx="1040765" cy="33718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p>
            <a:r>
              <a:rPr lang="zh-CN" altLang="en-US" sz="1600">
                <a:solidFill>
                  <a:schemeClr val="tx1"/>
                </a:solidFill>
              </a:rPr>
              <a:t>可伐圈</a:t>
            </a:r>
            <a:endParaRPr lang="zh-CN" altLang="en-US" sz="1600">
              <a:solidFill>
                <a:schemeClr val="tx1"/>
              </a:solidFill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7663815" y="2339340"/>
            <a:ext cx="1040765" cy="33718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p>
            <a:r>
              <a:rPr lang="zh-CN" altLang="en-US" sz="1600"/>
              <a:t>陶瓷框</a:t>
            </a:r>
            <a:endParaRPr lang="zh-CN" altLang="en-US" sz="1600"/>
          </a:p>
        </p:txBody>
      </p:sp>
      <p:sp>
        <p:nvSpPr>
          <p:cNvPr id="31" name="文本框 30"/>
          <p:cNvSpPr txBox="1"/>
          <p:nvPr/>
        </p:nvSpPr>
        <p:spPr>
          <a:xfrm>
            <a:off x="7644765" y="2783840"/>
            <a:ext cx="1497965" cy="33718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p>
            <a:r>
              <a:rPr lang="zh-CN" altLang="en-US" sz="1600"/>
              <a:t>电极（可伐）</a:t>
            </a:r>
            <a:endParaRPr lang="zh-CN" altLang="en-US" sz="1600"/>
          </a:p>
        </p:txBody>
      </p:sp>
      <p:sp>
        <p:nvSpPr>
          <p:cNvPr id="32" name="文本框 31"/>
          <p:cNvSpPr txBox="1"/>
          <p:nvPr/>
        </p:nvSpPr>
        <p:spPr>
          <a:xfrm>
            <a:off x="7632065" y="3098800"/>
            <a:ext cx="1040765" cy="33718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p>
            <a:r>
              <a:rPr lang="zh-CN" altLang="en-US" sz="1600"/>
              <a:t>压环</a:t>
            </a:r>
            <a:endParaRPr lang="zh-CN" altLang="en-US" sz="1600">
              <a:solidFill>
                <a:srgbClr val="FF0000"/>
              </a:solidFill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7625715" y="3463925"/>
            <a:ext cx="1040765" cy="33718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p>
            <a:r>
              <a:rPr lang="zh-CN" altLang="en-US" sz="1600"/>
              <a:t>铜片</a:t>
            </a:r>
            <a:endParaRPr lang="zh-CN" altLang="en-US" sz="1600"/>
          </a:p>
        </p:txBody>
      </p:sp>
      <p:sp>
        <p:nvSpPr>
          <p:cNvPr id="34" name="文本框 33"/>
          <p:cNvSpPr txBox="1"/>
          <p:nvPr/>
        </p:nvSpPr>
        <p:spPr>
          <a:xfrm>
            <a:off x="7625715" y="3768725"/>
            <a:ext cx="1040765" cy="33718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p>
            <a:r>
              <a:rPr lang="en-US" altLang="zh-CN" sz="1600"/>
              <a:t>G-MCP</a:t>
            </a:r>
            <a:endParaRPr lang="en-US" altLang="zh-CN" sz="1600"/>
          </a:p>
        </p:txBody>
      </p:sp>
      <p:sp>
        <p:nvSpPr>
          <p:cNvPr id="35" name="文本框 34"/>
          <p:cNvSpPr txBox="1"/>
          <p:nvPr/>
        </p:nvSpPr>
        <p:spPr>
          <a:xfrm>
            <a:off x="7625715" y="4069715"/>
            <a:ext cx="1040765" cy="33718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p>
            <a:r>
              <a:rPr lang="zh-CN" altLang="en-US" sz="1600">
                <a:solidFill>
                  <a:schemeClr val="tx1"/>
                </a:solidFill>
              </a:rPr>
              <a:t>可伐圈</a:t>
            </a:r>
            <a:endParaRPr lang="zh-CN" altLang="en-US" sz="1600">
              <a:solidFill>
                <a:schemeClr val="tx1"/>
              </a:solidFill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7619365" y="4356100"/>
            <a:ext cx="1040765" cy="33718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p>
            <a:r>
              <a:rPr lang="zh-CN" altLang="en-US" sz="1600"/>
              <a:t>气管</a:t>
            </a:r>
            <a:endParaRPr lang="zh-CN" altLang="en-US" sz="1600"/>
          </a:p>
        </p:txBody>
      </p:sp>
      <p:sp>
        <p:nvSpPr>
          <p:cNvPr id="37" name="文本框 36"/>
          <p:cNvSpPr txBox="1"/>
          <p:nvPr/>
        </p:nvSpPr>
        <p:spPr>
          <a:xfrm>
            <a:off x="7619365" y="4592320"/>
            <a:ext cx="1040765" cy="33718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p>
            <a:r>
              <a:rPr lang="zh-CN" altLang="en-US" sz="1600">
                <a:solidFill>
                  <a:schemeClr val="tx1"/>
                </a:solidFill>
              </a:rPr>
              <a:t>栅网（铜）</a:t>
            </a:r>
            <a:endParaRPr lang="zh-CN" altLang="en-US" sz="1600">
              <a:solidFill>
                <a:schemeClr val="tx1"/>
              </a:solidFill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7644765" y="4876165"/>
            <a:ext cx="1650365" cy="33718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p>
            <a:r>
              <a:rPr lang="zh-CN" altLang="en-US" sz="1600">
                <a:solidFill>
                  <a:schemeClr val="tx1"/>
                </a:solidFill>
              </a:rPr>
              <a:t>可伐圈</a:t>
            </a:r>
            <a:endParaRPr lang="zh-CN" altLang="en-US" sz="1600">
              <a:solidFill>
                <a:schemeClr val="tx1"/>
              </a:solidFill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7632065" y="5213350"/>
            <a:ext cx="1040765" cy="33718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p>
            <a:r>
              <a:rPr lang="en-US" altLang="zh-CN" sz="1600"/>
              <a:t>Topmetal</a:t>
            </a:r>
            <a:endParaRPr lang="en-US" altLang="zh-CN" sz="1600"/>
          </a:p>
        </p:txBody>
      </p:sp>
      <p:sp>
        <p:nvSpPr>
          <p:cNvPr id="40" name="文本框 39"/>
          <p:cNvSpPr txBox="1"/>
          <p:nvPr/>
        </p:nvSpPr>
        <p:spPr>
          <a:xfrm>
            <a:off x="7632065" y="5543550"/>
            <a:ext cx="1040765" cy="33718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p>
            <a:r>
              <a:rPr lang="zh-CN" altLang="en-US" sz="1600"/>
              <a:t>陶瓷座</a:t>
            </a:r>
            <a:endParaRPr lang="zh-CN" altLang="en-US" sz="16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 dirty="0">
                <a:sym typeface="+mn-ea"/>
              </a:rPr>
              <a:t>主要尺寸</a:t>
            </a:r>
            <a:endParaRPr lang="zh-CN" altLang="en-US"/>
          </a:p>
        </p:txBody>
      </p:sp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r>
              <a:rPr lang="en-US" altLang="zh-CN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CXPD</a:t>
            </a: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合作组会议·武汉</a:t>
            </a:r>
            <a:endParaRPr lang="zh-CN" altLang="en-US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  <p:grpSp>
        <p:nvGrpSpPr>
          <p:cNvPr id="17" name="组合 16"/>
          <p:cNvGrpSpPr/>
          <p:nvPr/>
        </p:nvGrpSpPr>
        <p:grpSpPr>
          <a:xfrm>
            <a:off x="722630" y="2056130"/>
            <a:ext cx="7554595" cy="3613150"/>
            <a:chOff x="1350" y="3130"/>
            <a:chExt cx="11897" cy="5690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3" y="3130"/>
              <a:ext cx="10714" cy="5690"/>
            </a:xfrm>
            <a:prstGeom prst="rect">
              <a:avLst/>
            </a:prstGeom>
          </p:spPr>
        </p:pic>
        <p:sp>
          <p:nvSpPr>
            <p:cNvPr id="12" name="文本框 11"/>
            <p:cNvSpPr txBox="1"/>
            <p:nvPr/>
          </p:nvSpPr>
          <p:spPr>
            <a:xfrm>
              <a:off x="1720" y="6024"/>
              <a:ext cx="1380" cy="5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dirty="0"/>
                <a:t>高度：</a:t>
              </a:r>
              <a:endParaRPr lang="zh-CN" altLang="en-US" dirty="0"/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1350" y="5312"/>
              <a:ext cx="2284" cy="5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dirty="0"/>
                <a:t>漂移区厚度：</a:t>
              </a:r>
              <a:endParaRPr lang="zh-CN" altLang="en-US" dirty="0"/>
            </a:p>
          </p:txBody>
        </p:sp>
        <p:sp>
          <p:nvSpPr>
            <p:cNvPr id="14" name="矩形 13"/>
            <p:cNvSpPr/>
            <p:nvPr/>
          </p:nvSpPr>
          <p:spPr>
            <a:xfrm>
              <a:off x="1990" y="7369"/>
              <a:ext cx="2472" cy="582"/>
            </a:xfrm>
            <a:prstGeom prst="rect">
              <a:avLst/>
            </a:prstGeom>
          </p:spPr>
          <p:txBody>
            <a:bodyPr wrap="none">
              <a:spAutoFit/>
            </a:bodyPr>
            <a:p>
              <a:r>
                <a:rPr lang="zh-CN" altLang="en-US" dirty="0"/>
                <a:t>感应区厚度：</a:t>
              </a:r>
              <a:endParaRPr lang="zh-CN" altLang="en-US" dirty="0"/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7144" y="3359"/>
              <a:ext cx="3026" cy="5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dirty="0"/>
                <a:t>直径：</a:t>
              </a:r>
              <a:endParaRPr lang="zh-CN" altLang="en-US" dirty="0"/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10509" y="3232"/>
              <a:ext cx="2126" cy="5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dirty="0"/>
                <a:t>单位：</a:t>
              </a:r>
              <a:r>
                <a:rPr lang="en-US" altLang="zh-CN" dirty="0"/>
                <a:t>mm</a:t>
              </a:r>
              <a:endParaRPr lang="zh-CN" altLang="en-US" dirty="0"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电场模拟</a:t>
            </a:r>
            <a:endParaRPr lang="zh-CN" altLang="en-US"/>
          </a:p>
        </p:txBody>
      </p:sp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r>
              <a:rPr lang="en-US" altLang="zh-CN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CXPD</a:t>
            </a: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合作组会议·武汉</a:t>
            </a:r>
            <a:endParaRPr lang="zh-CN" altLang="en-US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  <p:pic>
        <p:nvPicPr>
          <p:cNvPr id="5" name="图片 4" descr="/Users/liuxiwen/Desktop/传输/2020CXPD合作会议/Untitled.pngUntitled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515303" y="1564005"/>
            <a:ext cx="7993380" cy="421703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628650" y="575945"/>
            <a:ext cx="7886700" cy="647065"/>
          </a:xfrm>
        </p:spPr>
        <p:txBody>
          <a:bodyPr/>
          <a:p>
            <a:r>
              <a:rPr lang="zh-CN" altLang="en-US"/>
              <a:t>设计工艺</a:t>
            </a:r>
            <a:endParaRPr lang="zh-CN" altLang="en-US"/>
          </a:p>
        </p:txBody>
      </p:sp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r>
              <a:rPr lang="en-US" altLang="zh-CN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CXPD</a:t>
            </a: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合作组会议·武汉</a:t>
            </a:r>
            <a:endParaRPr lang="zh-CN" altLang="en-US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260" y="1771650"/>
            <a:ext cx="4650105" cy="133794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5167630" y="1771650"/>
            <a:ext cx="3691255" cy="1753235"/>
          </a:xfrm>
          <a:prstGeom prst="rect">
            <a:avLst/>
          </a:prstGeom>
        </p:spPr>
        <p:txBody>
          <a:bodyPr wrap="square">
            <a:spAutoFit/>
          </a:bodyPr>
          <a:p>
            <a:pPr lvl="0" algn="just">
              <a:lnSpc>
                <a:spcPct val="150000"/>
              </a:lnSpc>
              <a:spcAft>
                <a:spcPts val="0"/>
              </a:spcAft>
            </a:pPr>
            <a:r>
              <a:rPr lang="zh-CN" altLang="zh-CN" kern="100" dirty="0">
                <a:latin typeface="Calibri" panose="020F0502020204030204" charset="0"/>
                <a:ea typeface="宋体" panose="02010600030101010101" pitchFamily="2" charset="-122"/>
                <a:cs typeface="Times New Roman" panose="02020503050405090304" pitchFamily="18" charset="0"/>
              </a:rPr>
              <a:t>由不锈钢材质的铍窗支撑架和铍膜构成，两者采用真空金属钎焊工艺制作成整体。（</a:t>
            </a:r>
            <a:r>
              <a:rPr lang="zh-CN" altLang="zh-CN" kern="100" dirty="0">
                <a:solidFill>
                  <a:srgbClr val="FF0000"/>
                </a:solidFill>
                <a:latin typeface="Calibri" panose="020F0502020204030204" charset="0"/>
                <a:ea typeface="宋体" panose="02010600030101010101" pitchFamily="2" charset="-122"/>
                <a:cs typeface="Times New Roman" panose="02020503050405090304" pitchFamily="18" charset="0"/>
              </a:rPr>
              <a:t>铍窗为</a:t>
            </a:r>
            <a:r>
              <a:rPr lang="en-US" altLang="zh-CN" kern="100" dirty="0">
                <a:solidFill>
                  <a:srgbClr val="FF0000"/>
                </a:solidFill>
                <a:latin typeface="Calibri" panose="020F0502020204030204" charset="0"/>
                <a:ea typeface="宋体" panose="02010600030101010101" pitchFamily="2" charset="-122"/>
                <a:cs typeface="Times New Roman" panose="02020503050405090304" pitchFamily="18" charset="0"/>
              </a:rPr>
              <a:t>50</a:t>
            </a:r>
            <a:r>
              <a:rPr lang="en-US" altLang="zh-CN" kern="100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503050405090304" pitchFamily="18" charset="0"/>
              </a:rPr>
              <a:t>μm,</a:t>
            </a:r>
            <a:r>
              <a:rPr lang="zh-CN" altLang="en-US" kern="100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503050405090304" pitchFamily="18" charset="0"/>
              </a:rPr>
              <a:t>上海硕颂电子科技有限公司</a:t>
            </a:r>
            <a:r>
              <a:rPr lang="en-US" altLang="zh-CN" kern="1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503050405090304" pitchFamily="18" charset="0"/>
              </a:rPr>
              <a:t>)</a:t>
            </a:r>
            <a:endParaRPr lang="en-US" altLang="zh-CN" sz="1400" kern="100" dirty="0">
              <a:solidFill>
                <a:schemeClr val="tx1"/>
              </a:solidFill>
              <a:effectLst/>
              <a:latin typeface="宋体" panose="02010600030101010101" pitchFamily="2" charset="-122"/>
              <a:ea typeface="宋体" panose="02010600030101010101" pitchFamily="2" charset="-122"/>
              <a:cs typeface="Times New Roman" panose="02020503050405090304" pitchFamily="18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260" y="3622675"/>
            <a:ext cx="4650105" cy="273367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5167630" y="3622675"/>
            <a:ext cx="3691255" cy="21685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auto">
              <a:lnSpc>
                <a:spcPct val="150000"/>
              </a:lnSpc>
            </a:pPr>
            <a:r>
              <a:rPr lang="zh-CN" altLang="zh-CN" kern="100" dirty="0">
                <a:latin typeface="Calibri" panose="020F0502020204030204" charset="0"/>
                <a:ea typeface="宋体" panose="02010600030101010101" pitchFamily="2" charset="-122"/>
                <a:cs typeface="Times New Roman" panose="02020503050405090304" pitchFamily="18" charset="0"/>
              </a:rPr>
              <a:t>由多层陶瓷圈和金属零件组成，采用真空金属钎焊工艺制作成整体。气管为</a:t>
            </a:r>
            <a:r>
              <a:rPr lang="zh-CN" altLang="zh-CN" kern="100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503050405090304" pitchFamily="18" charset="0"/>
              </a:rPr>
              <a:t>φ</a:t>
            </a:r>
            <a:r>
              <a:rPr lang="en-US" altLang="zh-CN" kern="100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503050405090304" pitchFamily="18" charset="0"/>
              </a:rPr>
              <a:t>3mm</a:t>
            </a:r>
            <a:r>
              <a:rPr lang="zh-CN" altLang="en-US" kern="100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503050405090304" pitchFamily="18" charset="0"/>
              </a:rPr>
              <a:t>的无氧铜管，用真空捏封钳捏封，完成整管制作。（</a:t>
            </a:r>
            <a:r>
              <a:rPr lang="zh-CN" altLang="en-US" kern="100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503050405090304" pitchFamily="18" charset="0"/>
              </a:rPr>
              <a:t>西光所</a:t>
            </a:r>
            <a:r>
              <a:rPr lang="zh-CN" altLang="en-US" kern="100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503050405090304" pitchFamily="18" charset="0"/>
              </a:rPr>
              <a:t>）</a:t>
            </a:r>
            <a:endParaRPr lang="zh-CN" altLang="en-US" kern="100" dirty="0">
              <a:latin typeface="宋体" panose="02010600030101010101" pitchFamily="2" charset="-122"/>
              <a:ea typeface="宋体" panose="02010600030101010101" pitchFamily="2" charset="-122"/>
              <a:cs typeface="Times New Roman" panose="02020503050405090304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r>
              <a:rPr lang="en-US" altLang="zh-CN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CXPD</a:t>
            </a: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合作组会议·武汉</a:t>
            </a:r>
            <a:endParaRPr lang="zh-CN" altLang="en-US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935" y="2185670"/>
            <a:ext cx="5227955" cy="225361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8675" y="782320"/>
            <a:ext cx="3016885" cy="2388235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6355427" y="3244334"/>
            <a:ext cx="2262158" cy="369332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zh-CN" dirty="0">
                <a:latin typeface="Calibri" panose="020F0502020204030204" charset="0"/>
                <a:ea typeface="宋体" panose="02010600030101010101" pitchFamily="2" charset="-122"/>
                <a:cs typeface="Times New Roman" panose="02020503050405090304" pitchFamily="18" charset="0"/>
              </a:rPr>
              <a:t>陶瓷底座</a:t>
            </a:r>
            <a:r>
              <a:rPr lang="zh-CN" altLang="en-US" dirty="0">
                <a:latin typeface="Calibri" panose="020F0502020204030204" charset="0"/>
                <a:ea typeface="宋体" panose="02010600030101010101" pitchFamily="2" charset="-122"/>
                <a:cs typeface="Times New Roman" panose="02020503050405090304" pitchFamily="18" charset="0"/>
              </a:rPr>
              <a:t>的走线分布</a:t>
            </a:r>
            <a:endParaRPr lang="zh-CN" altLang="en-US" dirty="0"/>
          </a:p>
        </p:txBody>
      </p:sp>
      <p:sp>
        <p:nvSpPr>
          <p:cNvPr id="8" name="矩形 7"/>
          <p:cNvSpPr/>
          <p:nvPr/>
        </p:nvSpPr>
        <p:spPr>
          <a:xfrm>
            <a:off x="241935" y="4828540"/>
            <a:ext cx="8576945" cy="922020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zh-CN" dirty="0">
                <a:latin typeface="Calibri" panose="020F0502020204030204" charset="0"/>
                <a:ea typeface="宋体" panose="02010600030101010101" pitchFamily="2" charset="-122"/>
                <a:cs typeface="Times New Roman" panose="02020503050405090304" pitchFamily="18" charset="0"/>
              </a:rPr>
              <a:t>由陶瓷底座和芯片座管可伐圈两个主要部分构成。陶瓷底座上有可伐插针，其与可伐圈一同采用真空金属钎焊工艺完成制作。在进行真空检漏确定其插针及可伐圈密封性良好后，采用光刻和金属镀膜的方式，完成芯片引线线路的制作</a:t>
            </a:r>
            <a:r>
              <a:rPr lang="zh-CN" altLang="en-US" dirty="0">
                <a:latin typeface="Calibri" panose="020F0502020204030204" charset="0"/>
                <a:ea typeface="宋体" panose="02010600030101010101" pitchFamily="2" charset="-122"/>
                <a:cs typeface="Times New Roman" panose="02020503050405090304" pitchFamily="18" charset="0"/>
              </a:rPr>
              <a:t>。</a:t>
            </a:r>
            <a:endParaRPr lang="zh-CN" altLang="en-US" dirty="0"/>
          </a:p>
        </p:txBody>
      </p:sp>
      <p:sp>
        <p:nvSpPr>
          <p:cNvPr id="9" name="文本框 8"/>
          <p:cNvSpPr txBox="1"/>
          <p:nvPr/>
        </p:nvSpPr>
        <p:spPr>
          <a:xfrm>
            <a:off x="5911850" y="3781425"/>
            <a:ext cx="308610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Topmetal</a:t>
            </a:r>
            <a:r>
              <a:rPr lang="zh-CN" altLang="en-US"/>
              <a:t>的固定问题？</a:t>
            </a:r>
            <a:endParaRPr lang="zh-CN" altLang="en-US"/>
          </a:p>
          <a:p>
            <a:r>
              <a:rPr lang="en-US" altLang="zh-CN"/>
              <a:t>1</a:t>
            </a:r>
            <a:r>
              <a:rPr lang="zh-CN" altLang="en-US"/>
              <a:t>）粘接</a:t>
            </a:r>
            <a:endParaRPr lang="zh-CN" altLang="en-US"/>
          </a:p>
          <a:p>
            <a:r>
              <a:rPr lang="en-US" altLang="zh-CN"/>
              <a:t>2</a:t>
            </a:r>
            <a:r>
              <a:rPr lang="zh-CN" altLang="en-US"/>
              <a:t>）焊接</a:t>
            </a:r>
            <a:endParaRPr lang="zh-CN" alt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r>
              <a:rPr lang="en-US" altLang="zh-CN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CXPD</a:t>
            </a: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合作组会议·武汉</a:t>
            </a:r>
            <a:endParaRPr lang="zh-CN" altLang="en-US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  <p:pic>
        <p:nvPicPr>
          <p:cNvPr id="5" name="图片 4"/>
          <p:cNvPicPr/>
          <p:nvPr/>
        </p:nvPicPr>
        <p:blipFill>
          <a:blip r:embed="rId1"/>
          <a:stretch>
            <a:fillRect/>
          </a:stretch>
        </p:blipFill>
        <p:spPr>
          <a:xfrm>
            <a:off x="4701540" y="1463675"/>
            <a:ext cx="3814445" cy="2434590"/>
          </a:xfrm>
          <a:prstGeom prst="rect">
            <a:avLst/>
          </a:prstGeom>
        </p:spPr>
      </p:pic>
      <p:pic>
        <p:nvPicPr>
          <p:cNvPr id="6" name="图片 5"/>
          <p:cNvPicPr/>
          <p:nvPr/>
        </p:nvPicPr>
        <p:blipFill>
          <a:blip r:embed="rId2"/>
          <a:stretch>
            <a:fillRect/>
          </a:stretch>
        </p:blipFill>
        <p:spPr>
          <a:xfrm>
            <a:off x="114935" y="1463675"/>
            <a:ext cx="4017645" cy="2314575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384656" y="3408565"/>
            <a:ext cx="3478837" cy="369332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dirty="0">
                <a:latin typeface="Calibri" panose="020F0502020204030204" charset="0"/>
                <a:ea typeface="宋体" panose="02010600030101010101" pitchFamily="2" charset="-122"/>
                <a:cs typeface="Times New Roman" panose="02020503050405090304" pitchFamily="18" charset="0"/>
              </a:rPr>
              <a:t>MCP</a:t>
            </a:r>
            <a:r>
              <a:rPr lang="zh-CN" altLang="zh-CN" dirty="0">
                <a:latin typeface="Calibri" panose="020F0502020204030204" charset="0"/>
                <a:ea typeface="宋体" panose="02010600030101010101" pitchFamily="2" charset="-122"/>
                <a:cs typeface="Times New Roman" panose="02020503050405090304" pitchFamily="18" charset="0"/>
              </a:rPr>
              <a:t>：目前按直径</a:t>
            </a:r>
            <a:r>
              <a:rPr lang="en-US" altLang="zh-CN" dirty="0">
                <a:solidFill>
                  <a:srgbClr val="FF0000"/>
                </a:solidFill>
                <a:latin typeface="Calibri" panose="020F0502020204030204" charset="0"/>
                <a:ea typeface="宋体" panose="02010600030101010101" pitchFamily="2" charset="-122"/>
                <a:cs typeface="Times New Roman" panose="02020503050405090304" pitchFamily="18" charset="0"/>
              </a:rPr>
              <a:t>32.8mm</a:t>
            </a:r>
            <a:r>
              <a:rPr lang="zh-CN" altLang="zh-CN" dirty="0">
                <a:latin typeface="Calibri" panose="020F0502020204030204" charset="0"/>
                <a:ea typeface="宋体" panose="02010600030101010101" pitchFamily="2" charset="-122"/>
                <a:cs typeface="Times New Roman" panose="02020503050405090304" pitchFamily="18" charset="0"/>
              </a:rPr>
              <a:t>设计。</a:t>
            </a:r>
            <a:endParaRPr lang="zh-CN" altLang="en-US" dirty="0"/>
          </a:p>
        </p:txBody>
      </p:sp>
      <p:sp>
        <p:nvSpPr>
          <p:cNvPr id="8" name="矩形 7"/>
          <p:cNvSpPr/>
          <p:nvPr/>
        </p:nvSpPr>
        <p:spPr>
          <a:xfrm>
            <a:off x="4701472" y="3437970"/>
            <a:ext cx="3855543" cy="460382"/>
          </a:xfrm>
          <a:prstGeom prst="rect">
            <a:avLst/>
          </a:prstGeom>
        </p:spPr>
        <p:txBody>
          <a:bodyPr wrap="none">
            <a:spAutoFit/>
          </a:bodyPr>
          <a:p>
            <a:pPr lvl="0" algn="just">
              <a:lnSpc>
                <a:spcPct val="150000"/>
              </a:lnSpc>
              <a:spcAft>
                <a:spcPts val="0"/>
              </a:spcAft>
            </a:pPr>
            <a:r>
              <a:rPr lang="zh-CN" altLang="zh-CN" kern="100" dirty="0">
                <a:latin typeface="Calibri" panose="020F0502020204030204" charset="0"/>
                <a:ea typeface="宋体" panose="02010600030101010101" pitchFamily="2" charset="-122"/>
                <a:cs typeface="Times New Roman" panose="02020503050405090304" pitchFamily="18" charset="0"/>
              </a:rPr>
              <a:t>压环：弹性金属件，用于压紧</a:t>
            </a:r>
            <a:r>
              <a:rPr lang="en-US" altLang="zh-CN" kern="100" dirty="0">
                <a:latin typeface="Calibri" panose="020F0502020204030204" charset="0"/>
                <a:ea typeface="宋体" panose="02010600030101010101" pitchFamily="2" charset="-122"/>
                <a:cs typeface="Times New Roman" panose="02020503050405090304" pitchFamily="18" charset="0"/>
              </a:rPr>
              <a:t>MCP</a:t>
            </a:r>
            <a:r>
              <a:rPr lang="zh-CN" altLang="zh-CN" kern="100" dirty="0">
                <a:latin typeface="Calibri" panose="020F0502020204030204" charset="0"/>
                <a:ea typeface="宋体" panose="02010600030101010101" pitchFamily="2" charset="-122"/>
                <a:cs typeface="Times New Roman" panose="02020503050405090304" pitchFamily="18" charset="0"/>
              </a:rPr>
              <a:t>。</a:t>
            </a:r>
            <a:endParaRPr lang="zh-CN" altLang="zh-CN" sz="1400" kern="100" dirty="0">
              <a:effectLst/>
              <a:latin typeface="Calibri" panose="020F0502020204030204" charset="0"/>
              <a:ea typeface="宋体" panose="02010600030101010101" pitchFamily="2" charset="-122"/>
              <a:cs typeface="Times New Roman" panose="02020503050405090304" pitchFamily="18" charset="0"/>
            </a:endParaRPr>
          </a:p>
        </p:txBody>
      </p:sp>
      <p:pic>
        <p:nvPicPr>
          <p:cNvPr id="9" name="图片 8"/>
          <p:cNvPicPr/>
          <p:nvPr/>
        </p:nvPicPr>
        <p:blipFill>
          <a:blip r:embed="rId3"/>
          <a:stretch>
            <a:fillRect/>
          </a:stretch>
        </p:blipFill>
        <p:spPr>
          <a:xfrm>
            <a:off x="114935" y="4221480"/>
            <a:ext cx="4017645" cy="2134870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290195" y="5856605"/>
            <a:ext cx="3666490" cy="645160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dirty="0">
                <a:latin typeface="Calibri" panose="020F0502020204030204" charset="0"/>
                <a:ea typeface="宋体" panose="02010600030101010101" pitchFamily="2" charset="-122"/>
                <a:cs typeface="Times New Roman" panose="02020503050405090304" pitchFamily="18" charset="0"/>
              </a:rPr>
              <a:t>栅网组件：</a:t>
            </a:r>
            <a:r>
              <a:rPr lang="zh-CN" altLang="zh-CN" dirty="0">
                <a:latin typeface="Calibri" panose="020F0502020204030204" charset="0"/>
                <a:ea typeface="宋体" panose="02010600030101010101" pitchFamily="2" charset="-122"/>
                <a:cs typeface="Times New Roman" panose="02020503050405090304" pitchFamily="18" charset="0"/>
              </a:rPr>
              <a:t>用于匀化</a:t>
            </a:r>
            <a:r>
              <a:rPr lang="en-US" altLang="zh-CN" dirty="0">
                <a:latin typeface="Calibri" panose="020F0502020204030204" charset="0"/>
                <a:ea typeface="宋体" panose="02010600030101010101" pitchFamily="2" charset="-122"/>
                <a:cs typeface="Times New Roman" panose="02020503050405090304" pitchFamily="18" charset="0"/>
              </a:rPr>
              <a:t>MCP</a:t>
            </a:r>
            <a:r>
              <a:rPr lang="zh-CN" altLang="zh-CN" dirty="0">
                <a:latin typeface="Calibri" panose="020F0502020204030204" charset="0"/>
                <a:ea typeface="宋体" panose="02010600030101010101" pitchFamily="2" charset="-122"/>
                <a:cs typeface="Times New Roman" panose="02020503050405090304" pitchFamily="18" charset="0"/>
              </a:rPr>
              <a:t>输出面到芯片表面间的电场。</a:t>
            </a:r>
            <a:endParaRPr lang="zh-CN" altLang="en-US" dirty="0"/>
          </a:p>
        </p:txBody>
      </p:sp>
      <p:sp>
        <p:nvSpPr>
          <p:cNvPr id="11" name="矩形 10"/>
          <p:cNvSpPr/>
          <p:nvPr/>
        </p:nvSpPr>
        <p:spPr>
          <a:xfrm>
            <a:off x="4290695" y="4827905"/>
            <a:ext cx="4636135" cy="922020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zh-CN" dirty="0">
                <a:latin typeface="Calibri" panose="020F0502020204030204" charset="0"/>
                <a:ea typeface="宋体" panose="02010600030101010101" pitchFamily="2" charset="-122"/>
                <a:cs typeface="Times New Roman" panose="02020503050405090304" pitchFamily="18" charset="0"/>
              </a:rPr>
              <a:t>由可伐材质的栅网支架和铜制栅网构成，栅网采用点焊的方式固定，覆盖在中心方孔区域的上表面。</a:t>
            </a:r>
            <a:endParaRPr lang="zh-CN" altLang="en-US" dirty="0"/>
          </a:p>
        </p:txBody>
      </p:sp>
      <p:cxnSp>
        <p:nvCxnSpPr>
          <p:cNvPr id="12" name="直接连接符 11"/>
          <p:cNvCxnSpPr/>
          <p:nvPr/>
        </p:nvCxnSpPr>
        <p:spPr>
          <a:xfrm flipV="1">
            <a:off x="16510" y="4048125"/>
            <a:ext cx="9025255" cy="6985"/>
          </a:xfrm>
          <a:prstGeom prst="line">
            <a:avLst/>
          </a:prstGeom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 flipH="1" flipV="1">
            <a:off x="4500404" y="700864"/>
            <a:ext cx="57150" cy="3353763"/>
          </a:xfrm>
          <a:prstGeom prst="line">
            <a:avLst/>
          </a:prstGeom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框 13"/>
          <p:cNvSpPr txBox="1"/>
          <p:nvPr/>
        </p:nvSpPr>
        <p:spPr>
          <a:xfrm>
            <a:off x="168275" y="1409700"/>
            <a:ext cx="390588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孔径</a:t>
            </a:r>
            <a:r>
              <a:rPr lang="en-US" altLang="zh-CN"/>
              <a:t>50um</a:t>
            </a:r>
            <a:r>
              <a:rPr lang="zh-CN" altLang="en-US"/>
              <a:t>，孔间距</a:t>
            </a:r>
            <a:r>
              <a:rPr lang="en-US" altLang="zh-CN"/>
              <a:t>60um</a:t>
            </a:r>
            <a:r>
              <a:rPr lang="zh-CN" altLang="en-US"/>
              <a:t>，厚度</a:t>
            </a:r>
            <a:r>
              <a:rPr lang="en-US" altLang="zh-CN"/>
              <a:t>400um</a:t>
            </a:r>
            <a:r>
              <a:rPr lang="zh-CN" altLang="en-US"/>
              <a:t>，有效面积 </a:t>
            </a:r>
            <a:r>
              <a:rPr lang="en-US" altLang="zh-CN"/>
              <a:t>30.9mm</a:t>
            </a:r>
            <a:r>
              <a:rPr lang="en-US" altLang="zh-CN" baseline="30000"/>
              <a:t>2</a:t>
            </a:r>
            <a:endParaRPr lang="zh-CN" alt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r>
              <a:rPr lang="en-US" altLang="zh-CN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CXPD</a:t>
            </a: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合作组会议·武汉</a:t>
            </a:r>
            <a:endParaRPr lang="zh-CN" altLang="en-US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8765" y="3748405"/>
            <a:ext cx="4213860" cy="221234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0950" y="1474470"/>
            <a:ext cx="3454400" cy="189293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5194508" y="4392930"/>
            <a:ext cx="40328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dirty="0"/>
              <a:t>可</a:t>
            </a:r>
            <a:r>
              <a:rPr lang="zh-CN" altLang="zh-CN" dirty="0">
                <a:latin typeface="Calibri" panose="020F0502020204030204" charset="0"/>
                <a:ea typeface="宋体" panose="02010600030101010101" pitchFamily="2" charset="-122"/>
                <a:cs typeface="Times New Roman" panose="02020503050405090304" pitchFamily="18" charset="0"/>
              </a:rPr>
              <a:t>伐</a:t>
            </a:r>
            <a:r>
              <a:rPr lang="zh-CN" altLang="en-US" dirty="0">
                <a:latin typeface="Calibri" panose="020F0502020204030204" charset="0"/>
                <a:ea typeface="宋体" panose="02010600030101010101" pitchFamily="2" charset="-122"/>
                <a:cs typeface="Times New Roman" panose="02020503050405090304" pitchFamily="18" charset="0"/>
              </a:rPr>
              <a:t>电极下的凸槽若保留？</a:t>
            </a:r>
            <a:endParaRPr lang="en-US" altLang="zh-CN" dirty="0">
              <a:latin typeface="Calibri" panose="020F0502020204030204" charset="0"/>
              <a:ea typeface="宋体" panose="02010600030101010101" pitchFamily="2" charset="-122"/>
              <a:cs typeface="Times New Roman" panose="02020503050405090304" pitchFamily="18" charset="0"/>
            </a:endParaRPr>
          </a:p>
          <a:p>
            <a:r>
              <a:rPr lang="zh-CN" altLang="en-US" dirty="0">
                <a:latin typeface="Calibri" panose="020F0502020204030204" charset="0"/>
                <a:ea typeface="宋体" panose="02010600030101010101" pitchFamily="2" charset="-122"/>
                <a:cs typeface="Times New Roman" panose="02020503050405090304" pitchFamily="18" charset="0"/>
              </a:rPr>
              <a:t>（</a:t>
            </a:r>
            <a:r>
              <a:rPr lang="en-US" altLang="zh-CN" dirty="0">
                <a:latin typeface="Calibri" panose="020F0502020204030204" charset="0"/>
                <a:ea typeface="宋体" panose="02010600030101010101" pitchFamily="2" charset="-122"/>
                <a:cs typeface="Times New Roman" panose="02020503050405090304" pitchFamily="18" charset="0"/>
              </a:rPr>
              <a:t>1</a:t>
            </a:r>
            <a:r>
              <a:rPr lang="zh-CN" altLang="en-US" dirty="0">
                <a:latin typeface="Calibri" panose="020F0502020204030204" charset="0"/>
                <a:ea typeface="宋体" panose="02010600030101010101" pitchFamily="2" charset="-122"/>
                <a:cs typeface="Times New Roman" panose="02020503050405090304" pitchFamily="18" charset="0"/>
              </a:rPr>
              <a:t>）振动过程保证</a:t>
            </a:r>
            <a:r>
              <a:rPr lang="en-US" altLang="zh-CN" dirty="0">
                <a:latin typeface="Calibri" panose="020F0502020204030204" charset="0"/>
                <a:ea typeface="宋体" panose="02010600030101010101" pitchFamily="2" charset="-122"/>
                <a:cs typeface="Times New Roman" panose="02020503050405090304" pitchFamily="18" charset="0"/>
              </a:rPr>
              <a:t>GMCP</a:t>
            </a:r>
            <a:r>
              <a:rPr lang="zh-CN" altLang="en-US" dirty="0">
                <a:latin typeface="Calibri" panose="020F0502020204030204" charset="0"/>
                <a:ea typeface="宋体" panose="02010600030101010101" pitchFamily="2" charset="-122"/>
                <a:cs typeface="Times New Roman" panose="02020503050405090304" pitchFamily="18" charset="0"/>
              </a:rPr>
              <a:t>不会偏心；</a:t>
            </a:r>
            <a:endParaRPr lang="en-US" altLang="zh-CN" dirty="0">
              <a:latin typeface="Calibri" panose="020F0502020204030204" charset="0"/>
              <a:ea typeface="宋体" panose="02010600030101010101" pitchFamily="2" charset="-122"/>
              <a:cs typeface="Times New Roman" panose="02020503050405090304" pitchFamily="18" charset="0"/>
            </a:endParaRPr>
          </a:p>
          <a:p>
            <a:r>
              <a:rPr lang="zh-CN" altLang="en-US" dirty="0">
                <a:latin typeface="Calibri" panose="020F0502020204030204" charset="0"/>
                <a:ea typeface="宋体" panose="02010600030101010101" pitchFamily="2" charset="-122"/>
                <a:cs typeface="Times New Roman" panose="02020503050405090304" pitchFamily="18" charset="0"/>
              </a:rPr>
              <a:t>（</a:t>
            </a:r>
            <a:r>
              <a:rPr lang="en-US" altLang="zh-CN" dirty="0">
                <a:latin typeface="Calibri" panose="020F0502020204030204" charset="0"/>
                <a:ea typeface="宋体" panose="02010600030101010101" pitchFamily="2" charset="-122"/>
                <a:cs typeface="Times New Roman" panose="02020503050405090304" pitchFamily="18" charset="0"/>
              </a:rPr>
              <a:t>2</a:t>
            </a:r>
            <a:r>
              <a:rPr lang="zh-CN" altLang="en-US" dirty="0">
                <a:latin typeface="Calibri" panose="020F0502020204030204" charset="0"/>
                <a:ea typeface="宋体" panose="02010600030101010101" pitchFamily="2" charset="-122"/>
                <a:cs typeface="Times New Roman" panose="02020503050405090304" pitchFamily="18" charset="0"/>
              </a:rPr>
              <a:t>）工作加高压时担心放心。</a:t>
            </a:r>
            <a:endParaRPr lang="zh-CN" altLang="en-US" dirty="0"/>
          </a:p>
        </p:txBody>
      </p:sp>
      <p:sp>
        <p:nvSpPr>
          <p:cNvPr id="11" name="矩形 10"/>
          <p:cNvSpPr/>
          <p:nvPr/>
        </p:nvSpPr>
        <p:spPr>
          <a:xfrm>
            <a:off x="1133243" y="3307398"/>
            <a:ext cx="2230098" cy="369332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dirty="0">
                <a:latin typeface="Calibri" panose="020F0502020204030204" charset="0"/>
                <a:ea typeface="宋体" panose="02010600030101010101" pitchFamily="2" charset="-122"/>
                <a:cs typeface="Times New Roman" panose="02020503050405090304" pitchFamily="18" charset="0"/>
              </a:rPr>
              <a:t>凸槽高度为</a:t>
            </a:r>
            <a:r>
              <a:rPr lang="en-US" altLang="zh-CN" dirty="0">
                <a:latin typeface="Calibri" panose="020F0502020204030204" charset="0"/>
                <a:ea typeface="宋体" panose="02010600030101010101" pitchFamily="2" charset="-122"/>
                <a:cs typeface="Times New Roman" panose="02020503050405090304" pitchFamily="18" charset="0"/>
              </a:rPr>
              <a:t>0.1mm</a:t>
            </a:r>
            <a:r>
              <a:rPr lang="zh-CN" altLang="en-US" dirty="0">
                <a:latin typeface="Calibri" panose="020F0502020204030204" charset="0"/>
                <a:ea typeface="宋体" panose="02010600030101010101" pitchFamily="2" charset="-122"/>
                <a:cs typeface="Times New Roman" panose="02020503050405090304" pitchFamily="18" charset="0"/>
              </a:rPr>
              <a:t>。</a:t>
            </a:r>
            <a:endParaRPr lang="zh-CN" altLang="en-US" dirty="0"/>
          </a:p>
        </p:txBody>
      </p:sp>
      <p:sp>
        <p:nvSpPr>
          <p:cNvPr id="7" name="椭圆 6"/>
          <p:cNvSpPr/>
          <p:nvPr/>
        </p:nvSpPr>
        <p:spPr>
          <a:xfrm>
            <a:off x="5343366" y="2092166"/>
            <a:ext cx="771525" cy="657225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8" name="直接箭头连接符 7"/>
          <p:cNvCxnSpPr>
            <a:stCxn id="7" idx="3"/>
          </p:cNvCxnSpPr>
          <p:nvPr/>
        </p:nvCxnSpPr>
        <p:spPr>
          <a:xfrm flipH="1">
            <a:off x="4492625" y="2653030"/>
            <a:ext cx="963930" cy="109537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tags/tag1.xml><?xml version="1.0" encoding="utf-8"?>
<p:tagLst xmlns:p="http://schemas.openxmlformats.org/presentationml/2006/main">
  <p:tag name="REFSHAPE" val="1010815140"/>
  <p:tag name="KSO_WM_UNIT_PLACING_PICTURE_USER_VIEWPORT" val="{&quot;height&quot;:4790.2472440944885,&quot;width&quot;:8060.414173228346}"/>
</p:tagLst>
</file>

<file path=ppt/tags/tag2.xml><?xml version="1.0" encoding="utf-8"?>
<p:tagLst xmlns:p="http://schemas.openxmlformats.org/presentationml/2006/main">
  <p:tag name="KSO_WM_UNIT_PLACING_PICTURE_USER_VIEWPORT" val="{&quot;height&quot;:4934.3165354330704,&quot;width&quot;:9011.2503937007878}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noFill/>
        <a:noFill/>
        <a:noFill/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1209</Words>
  <Application>WPS 演示</Application>
  <PresentationFormat>全屏显示(4:3)</PresentationFormat>
  <Paragraphs>244</Paragraphs>
  <Slides>17</Slides>
  <Notes>15</Notes>
  <HiddenSlides>0</HiddenSlides>
  <MMClips>0</MMClips>
  <ScaleCrop>false</ScaleCrop>
  <HeadingPairs>
    <vt:vector size="6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37" baseType="lpstr">
      <vt:lpstr>Arial</vt:lpstr>
      <vt:lpstr>方正书宋_GBK</vt:lpstr>
      <vt:lpstr>Wingdings</vt:lpstr>
      <vt:lpstr>宋体</vt:lpstr>
      <vt:lpstr>汉仪书宋二KW</vt:lpstr>
      <vt:lpstr>华文仿宋</vt:lpstr>
      <vt:lpstr>锐字工房云字库姚体GBK</vt:lpstr>
      <vt:lpstr>FuturaBookC</vt:lpstr>
      <vt:lpstr>微软雅黑</vt:lpstr>
      <vt:lpstr>Avenir Next</vt:lpstr>
      <vt:lpstr>Calibri</vt:lpstr>
      <vt:lpstr>Times New Roman</vt:lpstr>
      <vt:lpstr>汉仪旗黑KW</vt:lpstr>
      <vt:lpstr>Helvetica Neue</vt:lpstr>
      <vt:lpstr>宋体</vt:lpstr>
      <vt:lpstr>Arial Unicode MS</vt:lpstr>
      <vt:lpstr>华文宋体</vt:lpstr>
      <vt:lpstr>Thonburi</vt:lpstr>
      <vt:lpstr>微软雅黑</vt:lpstr>
      <vt:lpstr>Office 主题</vt:lpstr>
      <vt:lpstr>探测器样机的设计和封装  </vt:lpstr>
      <vt:lpstr>PowerPoint 演示文稿</vt:lpstr>
      <vt:lpstr>探测器设计--TopmetalⅡ</vt:lpstr>
      <vt:lpstr>主要尺寸</vt:lpstr>
      <vt:lpstr>电场模拟</vt:lpstr>
      <vt:lpstr>设计工艺</vt:lpstr>
      <vt:lpstr>PowerPoint 演示文稿</vt:lpstr>
      <vt:lpstr>PowerPoint 演示文稿</vt:lpstr>
      <vt:lpstr>PowerPoint 演示文稿</vt:lpstr>
      <vt:lpstr>PowerPoint 演示文稿</vt:lpstr>
      <vt:lpstr>实物图</vt:lpstr>
      <vt:lpstr>PowerPoint 演示文稿</vt:lpstr>
      <vt:lpstr>探测器设计--Topmetal-M</vt:lpstr>
      <vt:lpstr>载荷方案</vt:lpstr>
      <vt:lpstr>PowerPoint 演示文稿</vt:lpstr>
      <vt:lpstr>工程计划</vt:lpstr>
      <vt:lpstr>总结与讨论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基于THGEM穿越辐射探测器   HERD量能器1-10TeV绝对能量标定</dc:title>
  <dc:creator>liuxw</dc:creator>
  <cp:lastModifiedBy>liuxiwen</cp:lastModifiedBy>
  <cp:revision>70</cp:revision>
  <dcterms:created xsi:type="dcterms:W3CDTF">2020-01-05T02:12:08Z</dcterms:created>
  <dcterms:modified xsi:type="dcterms:W3CDTF">2020-01-05T02:12:08Z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2052-1.9.0.2959</vt:lpwstr>
  </property>
</Properties>
</file>