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7.xml" ContentType="application/vnd.openxmlformats-officedocument.presentationml.tags+xml"/>
  <Override PartName="/ppt/notesSlides/notesSlide4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0" r:id="rId3"/>
    <p:sldId id="309" r:id="rId4"/>
    <p:sldId id="271" r:id="rId5"/>
    <p:sldId id="334" r:id="rId6"/>
    <p:sldId id="258" r:id="rId7"/>
    <p:sldId id="274" r:id="rId8"/>
    <p:sldId id="298" r:id="rId9"/>
    <p:sldId id="333" r:id="rId10"/>
    <p:sldId id="284" r:id="rId11"/>
    <p:sldId id="259" r:id="rId12"/>
    <p:sldId id="323" r:id="rId13"/>
    <p:sldId id="345" r:id="rId14"/>
    <p:sldId id="347" r:id="rId15"/>
    <p:sldId id="310" r:id="rId16"/>
    <p:sldId id="349" r:id="rId17"/>
    <p:sldId id="287" r:id="rId18"/>
    <p:sldId id="288" r:id="rId19"/>
    <p:sldId id="346" r:id="rId20"/>
    <p:sldId id="348" r:id="rId21"/>
    <p:sldId id="265" r:id="rId22"/>
    <p:sldId id="266" r:id="rId23"/>
  </p:sldIdLst>
  <p:sldSz cx="9144000" cy="6858000" type="screen4x3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370BA4D-F8B6-4213-B900-D5135AC47D6A}">
          <p14:sldIdLst>
            <p14:sldId id="256"/>
            <p14:sldId id="260"/>
            <p14:sldId id="309"/>
            <p14:sldId id="271"/>
            <p14:sldId id="334"/>
            <p14:sldId id="258"/>
            <p14:sldId id="274"/>
            <p14:sldId id="298"/>
            <p14:sldId id="333"/>
            <p14:sldId id="284"/>
            <p14:sldId id="259"/>
            <p14:sldId id="323"/>
            <p14:sldId id="345"/>
            <p14:sldId id="347"/>
            <p14:sldId id="310"/>
            <p14:sldId id="349"/>
            <p14:sldId id="287"/>
            <p14:sldId id="288"/>
            <p14:sldId id="346"/>
            <p14:sldId id="348"/>
          </p14:sldIdLst>
        </p14:section>
        <p14:section name="无标题节" id="{19E5ADBA-A51E-4311-94B9-06DDA31D0924}">
          <p14:sldIdLst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8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陈 帅" initials="陈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40" y="58"/>
      </p:cViewPr>
      <p:guideLst>
        <p:guide orient="horz" pos="2188"/>
        <p:guide pos="283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2020/1/4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2588281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2588281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808730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4511675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8" y="1296000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296000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8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2020/1/4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952508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952500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02412" y="432000"/>
            <a:ext cx="8139178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02412" y="1296000"/>
            <a:ext cx="8139178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59807" y="6349833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6349833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49833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2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image" Target="../media/image40.tif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wmf"/><Relationship Id="rId2" Type="http://schemas.openxmlformats.org/officeDocument/2006/relationships/tags" Target="../tags/tag7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5.wmf"/><Relationship Id="rId5" Type="http://schemas.openxmlformats.org/officeDocument/2006/relationships/image" Target="../media/image3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12" Type="http://schemas.openxmlformats.org/officeDocument/2006/relationships/image" Target="../media/image3.wmf"/><Relationship Id="rId2" Type="http://schemas.openxmlformats.org/officeDocument/2006/relationships/tags" Target="../tags/tag6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4.jpeg"/><Relationship Id="rId10" Type="http://schemas.openxmlformats.org/officeDocument/2006/relationships/image" Target="../media/image29.tiff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02411" y="1826830"/>
            <a:ext cx="8139178" cy="899167"/>
          </a:xfrm>
        </p:spPr>
        <p:txBody>
          <a:bodyPr/>
          <a:lstStyle/>
          <a:p>
            <a:r>
              <a:rPr lang="en-US" altLang="zh-CN" b="1" dirty="0" err="1">
                <a:latin typeface="Times New Roman" panose="02020603050405020304" charset="0"/>
                <a:sym typeface="+mn-ea"/>
              </a:rPr>
              <a:t>X射线偏振</a:t>
            </a:r>
            <a:r>
              <a:rPr lang="zh-CN" altLang="en-US" b="1" dirty="0">
                <a:latin typeface="Times New Roman" panose="02020603050405020304" charset="0"/>
                <a:sym typeface="+mn-ea"/>
              </a:rPr>
              <a:t>探测器测试</a:t>
            </a:r>
            <a:br>
              <a:rPr lang="en-US" altLang="zh-CN" b="1" dirty="0">
                <a:latin typeface="Times New Roman" panose="02020603050405020304" charset="0"/>
              </a:rPr>
            </a:b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550795" y="3763010"/>
            <a:ext cx="3532505" cy="713740"/>
          </a:xfrm>
        </p:spPr>
        <p:txBody>
          <a:bodyPr/>
          <a:lstStyle/>
          <a:p>
            <a:r>
              <a:rPr lang="zh-CN" altLang="en-US" dirty="0"/>
              <a:t>报告人：陈帅 </a:t>
            </a:r>
            <a:endParaRPr lang="en-US" altLang="zh-CN" dirty="0"/>
          </a:p>
          <a:p>
            <a:r>
              <a:rPr lang="zh-CN" altLang="en-US" dirty="0"/>
              <a:t>导师：刘宏邦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z="900" smtClean="0"/>
              <a:t>1</a:t>
            </a:fld>
            <a:endParaRPr lang="zh-CN" altLang="en-US" sz="900" dirty="0"/>
          </a:p>
        </p:txBody>
      </p:sp>
      <p:sp>
        <p:nvSpPr>
          <p:cNvPr id="5" name="文本框 4"/>
          <p:cNvSpPr txBox="1"/>
          <p:nvPr/>
        </p:nvSpPr>
        <p:spPr>
          <a:xfrm>
            <a:off x="4572000" y="5598522"/>
            <a:ext cx="14653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/>
              <a:t>湖北 武汉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46282" y="5633645"/>
            <a:ext cx="195834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2020.1.5</a:t>
            </a:r>
          </a:p>
        </p:txBody>
      </p:sp>
      <p:pic>
        <p:nvPicPr>
          <p:cNvPr id="7" name="图片 6" descr="642fa0e9fd8c38be0f9e4770912eab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260" y="134303"/>
            <a:ext cx="905351" cy="893445"/>
          </a:xfrm>
          <a:prstGeom prst="rect">
            <a:avLst/>
          </a:prstGeom>
        </p:spPr>
      </p:pic>
      <p:pic>
        <p:nvPicPr>
          <p:cNvPr id="8" name="图片 7" descr="463fdad28c2f3996b400784622c16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134303"/>
            <a:ext cx="2005965" cy="8705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52C2581-FFA4-421B-9C72-C8B7777B6EC3}"/>
              </a:ext>
            </a:extLst>
          </p:cNvPr>
          <p:cNvSpPr txBox="1"/>
          <p:nvPr/>
        </p:nvSpPr>
        <p:spPr>
          <a:xfrm>
            <a:off x="4127501" y="5181419"/>
            <a:ext cx="405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华中师范大学硅像素实验室</a:t>
            </a:r>
            <a:r>
              <a:rPr lang="en-US" altLang="zh-CN" dirty="0"/>
              <a:t>PLAC</a:t>
            </a:r>
            <a:r>
              <a:rPr lang="zh-CN" altLang="en-US" dirty="0"/>
              <a:t>年会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341" y="859155"/>
            <a:ext cx="4657249" cy="50306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" y="4012565"/>
            <a:ext cx="2829560" cy="18770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68979" y="4064794"/>
            <a:ext cx="155448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/>
              <a:t>螺杆（铜）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068979" y="3788569"/>
            <a:ext cx="155448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/>
              <a:t>螺栓（铜）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68979" y="3512344"/>
            <a:ext cx="1667351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/>
              <a:t>阳极（聚酰亚胺）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068820" y="3235960"/>
            <a:ext cx="181356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/>
              <a:t>垫片（聚四氟乙烯）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068979" y="2959894"/>
            <a:ext cx="2319866" cy="30008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350" dirty="0">
                <a:sym typeface="+mn-ea"/>
              </a:rPr>
              <a:t>GMCP</a:t>
            </a:r>
            <a:r>
              <a:rPr lang="zh-CN" altLang="en-US" sz="1350" dirty="0">
                <a:sym typeface="+mn-ea"/>
              </a:rPr>
              <a:t>平台</a:t>
            </a:r>
            <a:r>
              <a:rPr lang="en-US" altLang="zh-CN" sz="1350" dirty="0">
                <a:sym typeface="+mn-ea"/>
              </a:rPr>
              <a:t>-</a:t>
            </a:r>
            <a:r>
              <a:rPr lang="zh-CN" altLang="en-US" sz="1350" dirty="0">
                <a:sym typeface="+mn-ea"/>
              </a:rPr>
              <a:t>外（聚酰亚胺）</a:t>
            </a:r>
            <a:endParaRPr lang="zh-CN" altLang="en-US" sz="1350" dirty="0"/>
          </a:p>
        </p:txBody>
      </p:sp>
      <p:sp>
        <p:nvSpPr>
          <p:cNvPr id="11" name="文本框 10"/>
          <p:cNvSpPr txBox="1"/>
          <p:nvPr/>
        </p:nvSpPr>
        <p:spPr>
          <a:xfrm>
            <a:off x="7068979" y="2745581"/>
            <a:ext cx="2319866" cy="30008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350" dirty="0">
                <a:sym typeface="+mn-ea"/>
              </a:rPr>
              <a:t>GMCP</a:t>
            </a:r>
            <a:r>
              <a:rPr lang="zh-CN" altLang="en-US" sz="1350" dirty="0">
                <a:sym typeface="+mn-ea"/>
              </a:rPr>
              <a:t>平台</a:t>
            </a:r>
            <a:r>
              <a:rPr lang="en-US" altLang="zh-CN" sz="1350" dirty="0">
                <a:sym typeface="+mn-ea"/>
              </a:rPr>
              <a:t>-</a:t>
            </a:r>
            <a:r>
              <a:rPr lang="zh-CN" altLang="en-US" sz="1350" dirty="0">
                <a:sym typeface="+mn-ea"/>
              </a:rPr>
              <a:t>中（聚酰亚胺）</a:t>
            </a:r>
            <a:endParaRPr lang="zh-CN" altLang="en-US" sz="1350" dirty="0"/>
          </a:p>
        </p:txBody>
      </p:sp>
      <p:sp>
        <p:nvSpPr>
          <p:cNvPr id="12" name="文本框 11"/>
          <p:cNvSpPr txBox="1"/>
          <p:nvPr/>
        </p:nvSpPr>
        <p:spPr>
          <a:xfrm>
            <a:off x="7068979" y="2566035"/>
            <a:ext cx="704039" cy="30008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350" dirty="0">
                <a:sym typeface="+mn-ea"/>
              </a:rPr>
              <a:t>GMCP</a:t>
            </a:r>
            <a:endParaRPr lang="zh-CN" altLang="en-US" sz="1350" dirty="0"/>
          </a:p>
        </p:txBody>
      </p:sp>
      <p:sp>
        <p:nvSpPr>
          <p:cNvPr id="13" name="文本框 12"/>
          <p:cNvSpPr txBox="1"/>
          <p:nvPr/>
        </p:nvSpPr>
        <p:spPr>
          <a:xfrm>
            <a:off x="7068979" y="2193131"/>
            <a:ext cx="172593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350">
                <a:sym typeface="+mn-ea"/>
              </a:rPr>
              <a:t>垫片（聚四氟乙烯）</a:t>
            </a:r>
            <a:endParaRPr lang="zh-CN" altLang="en-US" sz="1350"/>
          </a:p>
        </p:txBody>
      </p:sp>
      <p:sp>
        <p:nvSpPr>
          <p:cNvPr id="14" name="文本框 13"/>
          <p:cNvSpPr txBox="1"/>
          <p:nvPr/>
        </p:nvSpPr>
        <p:spPr>
          <a:xfrm>
            <a:off x="7068979" y="1833086"/>
            <a:ext cx="1343501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/>
              <a:t>阴极（导电膜）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068979" y="1462088"/>
            <a:ext cx="172593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350">
                <a:sym typeface="+mn-ea"/>
              </a:rPr>
              <a:t>螺丝（聚四氟乙烯）</a:t>
            </a:r>
            <a:endParaRPr lang="zh-CN" altLang="en-US" sz="1350"/>
          </a:p>
        </p:txBody>
      </p:sp>
      <p:cxnSp>
        <p:nvCxnSpPr>
          <p:cNvPr id="16" name="直接箭头连接符 15"/>
          <p:cNvCxnSpPr/>
          <p:nvPr/>
        </p:nvCxnSpPr>
        <p:spPr>
          <a:xfrm flipH="1" flipV="1">
            <a:off x="5960269" y="4012406"/>
            <a:ext cx="1101566" cy="182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 flipV="1">
            <a:off x="6107430" y="3810953"/>
            <a:ext cx="1076325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5763895" y="3379311"/>
            <a:ext cx="1457325" cy="2886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 flipV="1">
            <a:off x="6033135" y="3100705"/>
            <a:ext cx="1051560" cy="2681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5763895" y="2864803"/>
            <a:ext cx="1457325" cy="235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5674678" y="2004219"/>
            <a:ext cx="1492568" cy="10944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5812949" y="2566194"/>
            <a:ext cx="1408271" cy="3586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 flipV="1">
            <a:off x="5502910" y="2409031"/>
            <a:ext cx="1565910" cy="2838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 flipV="1">
            <a:off x="6107113" y="1602423"/>
            <a:ext cx="1060133" cy="760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5812949" y="1262698"/>
            <a:ext cx="1255871" cy="7510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 flipV="1">
            <a:off x="6032818" y="1334611"/>
            <a:ext cx="1035368" cy="3228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灯片编号占位符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z="900" smtClean="0"/>
              <a:t>10</a:t>
            </a:fld>
            <a:endParaRPr lang="zh-CN" altLang="en-US" sz="900"/>
          </a:p>
        </p:txBody>
      </p:sp>
      <p:pic>
        <p:nvPicPr>
          <p:cNvPr id="29" name="图片 28" descr="94f185e8a865bcd82072cbe04e96fdd"/>
          <p:cNvPicPr>
            <a:picLocks noChangeAspect="1"/>
          </p:cNvPicPr>
          <p:nvPr/>
        </p:nvPicPr>
        <p:blipFill>
          <a:blip r:embed="rId4"/>
          <a:srcRect t="43339"/>
          <a:stretch>
            <a:fillRect/>
          </a:stretch>
        </p:blipFill>
        <p:spPr>
          <a:xfrm>
            <a:off x="581660" y="1833880"/>
            <a:ext cx="2379980" cy="198882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718118" y="2109946"/>
            <a:ext cx="1318736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/>
              <a:t>Topmetal</a:t>
            </a:r>
            <a:r>
              <a:rPr lang="zh-CN" altLang="en-US" sz="1350"/>
              <a:t>芯片</a:t>
            </a:r>
          </a:p>
        </p:txBody>
      </p:sp>
      <p:cxnSp>
        <p:nvCxnSpPr>
          <p:cNvPr id="31" name="直接箭头连接符 30"/>
          <p:cNvCxnSpPr/>
          <p:nvPr/>
        </p:nvCxnSpPr>
        <p:spPr>
          <a:xfrm flipH="1">
            <a:off x="1804194" y="2362676"/>
            <a:ext cx="998220" cy="498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09832" y="652145"/>
            <a:ext cx="28151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测试探测器的设计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E5483C-F466-4F2E-B89B-1D2BDFF6AB8E}"/>
              </a:ext>
            </a:extLst>
          </p:cNvPr>
          <p:cNvSpPr txBox="1"/>
          <p:nvPr/>
        </p:nvSpPr>
        <p:spPr>
          <a:xfrm>
            <a:off x="2170209" y="6130768"/>
            <a:ext cx="3372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GMCP+Topmetal</a:t>
            </a:r>
            <a:r>
              <a:rPr lang="zh-CN" altLang="en-US" dirty="0"/>
              <a:t>结构探测器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4B73860-A85F-4390-A3FF-F37B3A695E7F}"/>
              </a:ext>
            </a:extLst>
          </p:cNvPr>
          <p:cNvSpPr txBox="1"/>
          <p:nvPr/>
        </p:nvSpPr>
        <p:spPr>
          <a:xfrm>
            <a:off x="70854" y="170974"/>
            <a:ext cx="528351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GMCP+Topmetal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结构</a:t>
            </a:r>
            <a:r>
              <a:rPr sz="24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的测量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873" y="408080"/>
            <a:ext cx="8139178" cy="486000"/>
          </a:xfrm>
        </p:spPr>
        <p:txBody>
          <a:bodyPr/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探测器装置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11491"/>
          <a:stretch>
            <a:fillRect/>
          </a:stretch>
        </p:blipFill>
        <p:spPr>
          <a:xfrm>
            <a:off x="7004685" y="762635"/>
            <a:ext cx="1926590" cy="2279015"/>
          </a:xfrm>
          <a:prstGeom prst="rect">
            <a:avLst/>
          </a:prstGeom>
        </p:spPr>
      </p:pic>
      <p:pic>
        <p:nvPicPr>
          <p:cNvPr id="9" name="图片 8" descr="af1334883d64aab67b8f9b7cb7d0b6d"/>
          <p:cNvPicPr>
            <a:picLocks noChangeAspect="1"/>
          </p:cNvPicPr>
          <p:nvPr/>
        </p:nvPicPr>
        <p:blipFill>
          <a:blip r:embed="rId4"/>
          <a:srcRect t="17149" r="6684"/>
          <a:stretch>
            <a:fillRect/>
          </a:stretch>
        </p:blipFill>
        <p:spPr>
          <a:xfrm>
            <a:off x="4864735" y="3451860"/>
            <a:ext cx="3738880" cy="24847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004685" y="3114675"/>
            <a:ext cx="16662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GMCP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探测器腔室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159500" y="6050915"/>
            <a:ext cx="17164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整体测试装置</a:t>
            </a: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z="900" smtClean="0"/>
              <a:t>11</a:t>
            </a:fld>
            <a:endParaRPr lang="zh-CN" altLang="en-US" sz="9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0"/>
          <a:stretch>
            <a:fillRect/>
          </a:stretch>
        </p:blipFill>
        <p:spPr>
          <a:xfrm>
            <a:off x="4765675" y="894080"/>
            <a:ext cx="2013585" cy="20618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2873" y="4920933"/>
            <a:ext cx="397002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·GMCP</a:t>
            </a:r>
            <a:r>
              <a:rPr lang="zh-CN" altLang="en-US" sz="1600" dirty="0"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rPr>
              <a:t>：</a:t>
            </a:r>
            <a:r>
              <a:rPr lang="zh-CN" altLang="en-US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rPr>
              <a:t>厚度为</a:t>
            </a:r>
            <a:r>
              <a:rPr lang="en-US" altLang="zh-CN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rPr>
              <a:t>4</a:t>
            </a:r>
            <a:r>
              <a:rPr lang="en-US" altLang="zh-CN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  <a:sym typeface="+mn-ea"/>
              </a:rPr>
              <a:t>00μm</a:t>
            </a:r>
            <a:r>
              <a:rPr lang="zh-CN" altLang="en-US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rPr>
              <a:t>，孔径为</a:t>
            </a:r>
            <a:r>
              <a:rPr lang="en-US" altLang="zh-CN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  <a:sym typeface="+mn-ea"/>
              </a:rPr>
              <a:t>50μm</a:t>
            </a:r>
            <a:r>
              <a:rPr lang="zh-CN" altLang="en-US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rPr>
              <a:t>，孔间距为</a:t>
            </a:r>
            <a:r>
              <a:rPr lang="en-US" altLang="zh-CN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rPr>
              <a:t>6</a:t>
            </a:r>
            <a:r>
              <a:rPr lang="en-US" altLang="zh-CN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  <a:sym typeface="+mn-ea"/>
              </a:rPr>
              <a:t>0μm</a:t>
            </a:r>
            <a:r>
              <a:rPr lang="zh-CN" altLang="en-US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1600" b="0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</a:t>
            </a:r>
            <a:r>
              <a:rPr lang="zh-CN" altLang="en-US" sz="1600" dirty="0">
                <a:latin typeface="仿宋" panose="02010609060101010101" charset="-122"/>
                <a:ea typeface="仿宋" panose="02010609060101010101" charset="-122"/>
                <a:sym typeface="+mn-ea"/>
              </a:rPr>
              <a:t>Topmetal：</a:t>
            </a:r>
            <a:r>
              <a:rPr lang="zh-CN" altLang="en-US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有效面积为6×6mm</a:t>
            </a:r>
            <a:r>
              <a:rPr lang="zh-CN" altLang="en-US" sz="1600" baseline="300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，像素间距83μm，72×72像素阵列，对电荷敏感。</a:t>
            </a:r>
            <a:endParaRPr lang="zh-CN" altLang="en-US" sz="1600" dirty="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 indent="0"/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·</a:t>
            </a:r>
            <a:r>
              <a:rPr lang="zh-CN" altLang="en-US" sz="1600" dirty="0">
                <a:latin typeface="仿宋" panose="02010609060101010101" charset="-122"/>
                <a:ea typeface="仿宋" panose="02010609060101010101" charset="-122"/>
                <a:sym typeface="+mn-ea"/>
              </a:rPr>
              <a:t>工作气体：</a:t>
            </a:r>
            <a:r>
              <a:rPr lang="zh-CN" altLang="en-US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Ne+</a:t>
            </a:r>
            <a:r>
              <a:rPr lang="en-US" altLang="zh-CN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10%/50%DME</a:t>
            </a:r>
            <a:r>
              <a:rPr lang="zh-CN" altLang="en-US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，</a:t>
            </a:r>
            <a:r>
              <a:rPr lang="en-US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100</a:t>
            </a:r>
            <a:r>
              <a:rPr lang="zh-CN" altLang="en-US" sz="16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kPa气压</a:t>
            </a:r>
            <a:r>
              <a:rPr lang="zh-CN" altLang="en-US" sz="135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。</a:t>
            </a:r>
            <a:endParaRPr lang="zh-CN" altLang="en-US" sz="1350" dirty="0"/>
          </a:p>
        </p:txBody>
      </p:sp>
      <p:sp>
        <p:nvSpPr>
          <p:cNvPr id="11" name="文本框 10"/>
          <p:cNvSpPr txBox="1"/>
          <p:nvPr/>
        </p:nvSpPr>
        <p:spPr>
          <a:xfrm>
            <a:off x="5087461" y="3041333"/>
            <a:ext cx="14020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Topmetal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芯片</a:t>
            </a:r>
            <a:endParaRPr lang="zh-CN" altLang="en-US" sz="1600"/>
          </a:p>
        </p:txBody>
      </p:sp>
      <p:sp>
        <p:nvSpPr>
          <p:cNvPr id="12" name="文本框 11"/>
          <p:cNvSpPr txBox="1"/>
          <p:nvPr/>
        </p:nvSpPr>
        <p:spPr>
          <a:xfrm>
            <a:off x="389096" y="4188619"/>
            <a:ext cx="357020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X-ray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偏振测量的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GMCP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气体探测器结构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9478E58-F514-4BAF-9F10-210C6BCDD6BA}"/>
              </a:ext>
            </a:extLst>
          </p:cNvPr>
          <p:cNvGrpSpPr/>
          <p:nvPr/>
        </p:nvGrpSpPr>
        <p:grpSpPr>
          <a:xfrm>
            <a:off x="122873" y="1456683"/>
            <a:ext cx="4336415" cy="2731936"/>
            <a:chOff x="123190" y="1456524"/>
            <a:chExt cx="4336415" cy="2731936"/>
          </a:xfrm>
        </p:grpSpPr>
        <p:pic>
          <p:nvPicPr>
            <p:cNvPr id="5" name="图片 4" descr="MCP探测器原理图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190" y="1457960"/>
              <a:ext cx="4336415" cy="2730500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11F8A00-3C78-48E6-BCDE-CDBC50D51A43}"/>
                </a:ext>
              </a:extLst>
            </p:cNvPr>
            <p:cNvSpPr txBox="1"/>
            <p:nvPr/>
          </p:nvSpPr>
          <p:spPr>
            <a:xfrm>
              <a:off x="703667" y="2661285"/>
              <a:ext cx="62110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GMCP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DC5290E-2463-4530-92F9-B4BD343074E0}"/>
                </a:ext>
              </a:extLst>
            </p:cNvPr>
            <p:cNvSpPr txBox="1"/>
            <p:nvPr/>
          </p:nvSpPr>
          <p:spPr>
            <a:xfrm>
              <a:off x="2440713" y="1456524"/>
              <a:ext cx="99491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Ne+10%DME</a:t>
              </a:r>
            </a:p>
            <a:p>
              <a:r>
                <a:rPr lang="en-US" altLang="zh-CN" sz="1000" dirty="0"/>
                <a:t>100kPa</a:t>
              </a:r>
              <a:endParaRPr lang="zh-CN" altLang="en-US" sz="1000" dirty="0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EEBBDCE-FE1B-4068-8CEF-DF70CB03792C}"/>
              </a:ext>
            </a:extLst>
          </p:cNvPr>
          <p:cNvSpPr txBox="1"/>
          <p:nvPr/>
        </p:nvSpPr>
        <p:spPr>
          <a:xfrm>
            <a:off x="122873" y="2253803"/>
            <a:ext cx="49822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900" dirty="0"/>
              <a:t>5mm</a:t>
            </a:r>
            <a:endParaRPr lang="zh-CN" altLang="en-US" sz="900" dirty="0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9362" y="125295"/>
            <a:ext cx="8139178" cy="648000"/>
          </a:xfrm>
        </p:spPr>
        <p:txBody>
          <a:bodyPr/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3.GMCP</a:t>
            </a: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性能测试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505" y="2672548"/>
            <a:ext cx="4164776" cy="29460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2595" y="5795010"/>
            <a:ext cx="12172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增益曲线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318125" y="5795010"/>
            <a:ext cx="29825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能谱图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(80kPa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GMCP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电压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830V)</a:t>
            </a:r>
          </a:p>
        </p:txBody>
      </p:sp>
      <p:sp>
        <p:nvSpPr>
          <p:cNvPr id="11" name="矩形 10"/>
          <p:cNvSpPr/>
          <p:nvPr/>
        </p:nvSpPr>
        <p:spPr>
          <a:xfrm>
            <a:off x="454660" y="1089025"/>
            <a:ext cx="115824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阳极电荷</a:t>
            </a:r>
          </a:p>
        </p:txBody>
      </p:sp>
      <p:sp>
        <p:nvSpPr>
          <p:cNvPr id="12" name="矩形 11"/>
          <p:cNvSpPr/>
          <p:nvPr/>
        </p:nvSpPr>
        <p:spPr>
          <a:xfrm>
            <a:off x="2018030" y="1088390"/>
            <a:ext cx="164465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电荷灵敏前放</a:t>
            </a:r>
          </a:p>
        </p:txBody>
      </p:sp>
      <p:sp>
        <p:nvSpPr>
          <p:cNvPr id="15" name="矩形 14"/>
          <p:cNvSpPr/>
          <p:nvPr/>
        </p:nvSpPr>
        <p:spPr>
          <a:xfrm>
            <a:off x="4173855" y="1090295"/>
            <a:ext cx="1202055" cy="356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主放大器</a:t>
            </a:r>
          </a:p>
        </p:txBody>
      </p:sp>
      <p:sp>
        <p:nvSpPr>
          <p:cNvPr id="16" name="矩形 15"/>
          <p:cNvSpPr/>
          <p:nvPr/>
        </p:nvSpPr>
        <p:spPr>
          <a:xfrm>
            <a:off x="5886450" y="1090295"/>
            <a:ext cx="928370" cy="356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多道</a:t>
            </a:r>
          </a:p>
        </p:txBody>
      </p:sp>
      <p:sp>
        <p:nvSpPr>
          <p:cNvPr id="17" name="矩形 16"/>
          <p:cNvSpPr/>
          <p:nvPr/>
        </p:nvSpPr>
        <p:spPr>
          <a:xfrm>
            <a:off x="7432040" y="1089025"/>
            <a:ext cx="868680" cy="356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PC</a:t>
            </a:r>
          </a:p>
        </p:txBody>
      </p:sp>
      <p:cxnSp>
        <p:nvCxnSpPr>
          <p:cNvPr id="18" name="直接箭头连接符 17"/>
          <p:cNvCxnSpPr>
            <a:stCxn id="11" idx="3"/>
            <a:endCxn id="12" idx="1"/>
          </p:cNvCxnSpPr>
          <p:nvPr/>
        </p:nvCxnSpPr>
        <p:spPr>
          <a:xfrm flipV="1">
            <a:off x="1612900" y="1267460"/>
            <a:ext cx="405130" cy="6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2" idx="3"/>
            <a:endCxn id="15" idx="1"/>
          </p:cNvCxnSpPr>
          <p:nvPr/>
        </p:nvCxnSpPr>
        <p:spPr>
          <a:xfrm>
            <a:off x="3662680" y="1267460"/>
            <a:ext cx="511175" cy="12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15" idx="3"/>
            <a:endCxn id="16" idx="1"/>
          </p:cNvCxnSpPr>
          <p:nvPr/>
        </p:nvCxnSpPr>
        <p:spPr>
          <a:xfrm>
            <a:off x="5375910" y="1268730"/>
            <a:ext cx="5105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6" idx="3"/>
            <a:endCxn id="17" idx="1"/>
          </p:cNvCxnSpPr>
          <p:nvPr/>
        </p:nvCxnSpPr>
        <p:spPr>
          <a:xfrm flipV="1">
            <a:off x="6814820" y="1267460"/>
            <a:ext cx="617220" cy="12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305175" y="1532890"/>
            <a:ext cx="23183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单路读出系统框架图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62000" y="2117725"/>
            <a:ext cx="67513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漂移区电压：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300V</a:t>
            </a:r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，感应区电压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:400V</a:t>
            </a:r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气体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Ne+10%CO</a:t>
            </a:r>
            <a:r>
              <a:rPr lang="en-US" altLang="zh-CN" sz="1600" baseline="-250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, 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X</a:t>
            </a:r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光管（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4.5keV</a:t>
            </a:r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）</a:t>
            </a:r>
            <a:r>
              <a:rPr lang="en-US" altLang="zh-CN" sz="16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endParaRPr lang="zh-CN" altLang="en-US" sz="16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457950" y="3848735"/>
            <a:ext cx="26816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16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</a:t>
            </a:r>
            <a:r>
              <a:rPr lang="en-US" altLang="zh-CN" sz="16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MCP</a:t>
            </a:r>
            <a:r>
              <a:rPr lang="zh-CN" sz="16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增益为：</a:t>
            </a:r>
            <a:r>
              <a:rPr lang="en-US" altLang="zh-CN" sz="16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2177</a:t>
            </a:r>
            <a:endParaRPr lang="zh-CN" sz="1600" b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sz="16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·能量分辨率为：</a:t>
            </a:r>
            <a:r>
              <a:rPr lang="en-US" sz="16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34.99%</a:t>
            </a:r>
            <a:endParaRPr lang="en-US" altLang="en-US" sz="1600" b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34323D6-A203-4F2D-9C55-B2E88FE02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18" y="2719069"/>
            <a:ext cx="4105371" cy="28596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44CFB5A-5328-4268-8A18-26F6CB3AF831}"/>
              </a:ext>
            </a:extLst>
          </p:cNvPr>
          <p:cNvSpPr txBox="1"/>
          <p:nvPr/>
        </p:nvSpPr>
        <p:spPr>
          <a:xfrm>
            <a:off x="1550836" y="6385593"/>
            <a:ext cx="549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不同气体下的增益、增益的均匀性、稳定性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7976F-BCF7-4933-98DD-AF2A07079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GMCP</a:t>
            </a:r>
            <a:r>
              <a:rPr lang="zh-CN" altLang="en-US" sz="2400" dirty="0"/>
              <a:t>不同气体下的增益以及能量分辨率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B94897-A217-4C8B-B5AA-50E2B9343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3956B5B-D506-453A-999F-B89CA79F2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61" y="1527790"/>
            <a:ext cx="3188981" cy="23507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730ADE-587B-476A-BB71-5CC5D3E9D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559" y="1527790"/>
            <a:ext cx="3234056" cy="23507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3FD6AD-18A8-46ED-9AF4-F1F3D13D41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11" y="4312129"/>
            <a:ext cx="3268880" cy="23545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92AC69-B33A-4BED-8F84-BCE6DBCCC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559" y="4246480"/>
            <a:ext cx="3268880" cy="23402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1DD3EF5-2E9C-4441-88D8-1794B36CE709}"/>
              </a:ext>
            </a:extLst>
          </p:cNvPr>
          <p:cNvSpPr txBox="1"/>
          <p:nvPr/>
        </p:nvSpPr>
        <p:spPr>
          <a:xfrm>
            <a:off x="452761" y="1893818"/>
            <a:ext cx="3906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漂移区增益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77C847A-B618-410A-A0B1-51F9D965F991}"/>
              </a:ext>
            </a:extLst>
          </p:cNvPr>
          <p:cNvSpPr txBox="1"/>
          <p:nvPr/>
        </p:nvSpPr>
        <p:spPr>
          <a:xfrm>
            <a:off x="4528370" y="1561261"/>
            <a:ext cx="292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漂移区能量分辨率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75F5875-BC37-4510-8A79-0A45483202C4}"/>
              </a:ext>
            </a:extLst>
          </p:cNvPr>
          <p:cNvSpPr txBox="1"/>
          <p:nvPr/>
        </p:nvSpPr>
        <p:spPr>
          <a:xfrm>
            <a:off x="425791" y="4714043"/>
            <a:ext cx="3906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倍增区增益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9E5D263-BD29-4578-8E32-2323800C1BF9}"/>
              </a:ext>
            </a:extLst>
          </p:cNvPr>
          <p:cNvSpPr txBox="1"/>
          <p:nvPr/>
        </p:nvSpPr>
        <p:spPr>
          <a:xfrm>
            <a:off x="4577197" y="4298545"/>
            <a:ext cx="292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倍增区能量分辨率</a:t>
            </a:r>
          </a:p>
        </p:txBody>
      </p:sp>
    </p:spTree>
    <p:extLst>
      <p:ext uri="{BB962C8B-B14F-4D97-AF65-F5344CB8AC3E}">
        <p14:creationId xmlns:p14="http://schemas.microsoft.com/office/powerpoint/2010/main" val="1852046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3C2777-DE04-45DF-B784-874254F2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11" y="386653"/>
            <a:ext cx="8139178" cy="648000"/>
          </a:xfrm>
        </p:spPr>
        <p:txBody>
          <a:bodyPr/>
          <a:lstStyle/>
          <a:p>
            <a:r>
              <a:rPr lang="en-US" altLang="zh-CN" dirty="0"/>
              <a:t>MCP</a:t>
            </a:r>
            <a:r>
              <a:rPr lang="zh-CN" altLang="en-US" dirty="0"/>
              <a:t>测试打火损坏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65599A-EE92-4AA1-8DFB-B33F46B9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8E9DB86-01E3-459B-B8E9-C9C80BB93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58"/>
          <a:stretch/>
        </p:blipFill>
        <p:spPr>
          <a:xfrm>
            <a:off x="1296140" y="1722225"/>
            <a:ext cx="2281562" cy="215181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07AB866-C13E-4BDB-AF6C-E452308A0FC2}"/>
              </a:ext>
            </a:extLst>
          </p:cNvPr>
          <p:cNvSpPr txBox="1"/>
          <p:nvPr/>
        </p:nvSpPr>
        <p:spPr>
          <a:xfrm>
            <a:off x="883329" y="1273672"/>
            <a:ext cx="310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</a:t>
            </a:r>
            <a:r>
              <a:rPr lang="zh-CN" altLang="en-US" dirty="0"/>
              <a:t>射线管照射下持续放电损坏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9F4E988-48A4-4ACE-9C6D-0C8ED535C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06" y="1722225"/>
            <a:ext cx="2281562" cy="220007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BF6E0BC-DB1D-4E2C-8488-64575E7A57AC}"/>
              </a:ext>
            </a:extLst>
          </p:cNvPr>
          <p:cNvSpPr txBox="1"/>
          <p:nvPr/>
        </p:nvSpPr>
        <p:spPr>
          <a:xfrm>
            <a:off x="5278111" y="1273672"/>
            <a:ext cx="320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铁源正常使用放电损坏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AFA3259-7605-4838-A105-FF5A5A6D1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39" y="4419418"/>
            <a:ext cx="2370339" cy="2329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DD77B0C-5712-4A2A-9C29-7CE73408E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80" y="4436463"/>
            <a:ext cx="2370340" cy="231277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435615-6409-479D-80CF-E3179703D875}"/>
              </a:ext>
            </a:extLst>
          </p:cNvPr>
          <p:cNvSpPr txBox="1"/>
          <p:nvPr/>
        </p:nvSpPr>
        <p:spPr>
          <a:xfrm>
            <a:off x="585926" y="4001524"/>
            <a:ext cx="398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Ne+30%DME 100KPA </a:t>
            </a:r>
            <a:r>
              <a:rPr lang="zh-CN" altLang="en-US" dirty="0"/>
              <a:t>电子径迹测量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6ED4AC8-5272-4078-A447-90D52190831C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3666478" y="5584328"/>
            <a:ext cx="1606302" cy="8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B7CD577D-9E69-42E7-A0BD-3CFFCD091770}"/>
              </a:ext>
            </a:extLst>
          </p:cNvPr>
          <p:cNvSpPr txBox="1"/>
          <p:nvPr/>
        </p:nvSpPr>
        <p:spPr>
          <a:xfrm>
            <a:off x="3666478" y="5149049"/>
            <a:ext cx="1526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5</a:t>
            </a:r>
            <a:r>
              <a:rPr lang="zh-CN" altLang="en-US" dirty="0"/>
              <a:t>天后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096A299-86D8-4188-8338-51814B145755}"/>
              </a:ext>
            </a:extLst>
          </p:cNvPr>
          <p:cNvSpPr txBox="1"/>
          <p:nvPr/>
        </p:nvSpPr>
        <p:spPr>
          <a:xfrm>
            <a:off x="4621163" y="4009668"/>
            <a:ext cx="402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Ne+30%DME 180KPA </a:t>
            </a:r>
            <a:r>
              <a:rPr lang="zh-CN" altLang="en-US" dirty="0"/>
              <a:t>电子径迹测量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5187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805" y="476400"/>
            <a:ext cx="8139178" cy="486000"/>
          </a:xfrm>
        </p:spPr>
        <p:txBody>
          <a:bodyPr/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.X-ray</a:t>
            </a: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光电子径迹</a:t>
            </a:r>
            <a:endParaRPr lang="zh-CN" altLang="en-US" sz="2400" dirty="0"/>
          </a:p>
        </p:txBody>
      </p:sp>
      <p:pic>
        <p:nvPicPr>
          <p:cNvPr id="4" name="图片 3" descr="8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3" y="2864485"/>
            <a:ext cx="2967514" cy="2654141"/>
          </a:xfrm>
          <a:prstGeom prst="rect">
            <a:avLst/>
          </a:prstGeom>
        </p:spPr>
      </p:pic>
      <p:pic>
        <p:nvPicPr>
          <p:cNvPr id="5" name="图片 4" descr="14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261" y="2856071"/>
            <a:ext cx="2931319" cy="2670810"/>
          </a:xfrm>
          <a:prstGeom prst="rect">
            <a:avLst/>
          </a:prstGeom>
        </p:spPr>
      </p:pic>
      <p:pic>
        <p:nvPicPr>
          <p:cNvPr id="6" name="图片 5" descr="17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006" y="2856230"/>
            <a:ext cx="2873693" cy="267128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6520" y="2461260"/>
            <a:ext cx="300990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气体：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Ne+10%DME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100kPa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106103" y="2461895"/>
            <a:ext cx="300990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气体：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Ne+50%DME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100kPa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146006" y="2461101"/>
            <a:ext cx="300990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气体：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Ne+80%DME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100kPa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60705" y="1316990"/>
            <a:ext cx="19431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漂移区电压：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300V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，感应区电压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:400V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GMCP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电压：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850V</a:t>
            </a:r>
            <a:endParaRPr lang="zh-CN" altLang="en-US" sz="1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660775" y="1316990"/>
            <a:ext cx="19011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漂移区电压：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300V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，感应区电压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:400V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GMCP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电压：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1440V</a:t>
            </a:r>
            <a:endParaRPr lang="zh-CN" altLang="en-US" sz="1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700520" y="1316990"/>
            <a:ext cx="19011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漂移区电压：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300V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，感应区电压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:400V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GMCP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电压：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1730V</a:t>
            </a:r>
            <a:endParaRPr lang="zh-CN" altLang="en-US" sz="1600" dirty="0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z="900" smtClean="0"/>
              <a:t>15</a:t>
            </a:fld>
            <a:endParaRPr lang="zh-CN" altLang="en-US" sz="9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C0A7591-1C08-45A5-9753-6E7CC04E7B2A}"/>
              </a:ext>
            </a:extLst>
          </p:cNvPr>
          <p:cNvSpPr txBox="1"/>
          <p:nvPr/>
        </p:nvSpPr>
        <p:spPr>
          <a:xfrm>
            <a:off x="1692602" y="5858554"/>
            <a:ext cx="516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不同气体比例的光电子径迹</a:t>
            </a:r>
            <a:r>
              <a:rPr lang="en-US" altLang="zh-CN" dirty="0"/>
              <a:t>(</a:t>
            </a:r>
            <a:r>
              <a:rPr lang="zh-CN" altLang="en-US" dirty="0"/>
              <a:t>电子的横向扩散不同）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04676-140F-4C5C-BAF3-FBBC7C90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X-ray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光电子径迹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B121FD-C16F-4D8A-93F4-97E000F3A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B3A408F-617D-4E5B-8FBD-FE053EB5CB6F}"/>
              </a:ext>
            </a:extLst>
          </p:cNvPr>
          <p:cNvSpPr txBox="1"/>
          <p:nvPr/>
        </p:nvSpPr>
        <p:spPr>
          <a:xfrm>
            <a:off x="652508" y="1704511"/>
            <a:ext cx="2015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漂移区电压：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300V</a:t>
            </a:r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，感应区电压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:400V</a:t>
            </a:r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GMCP</a:t>
            </a:r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电压：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1150V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CE378E9B-C473-406E-B24C-5F01FA0EA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6" y="3529351"/>
            <a:ext cx="2568162" cy="2487706"/>
          </a:xfr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C68748F-ED22-42A7-8007-654366E1EDA5}"/>
              </a:ext>
            </a:extLst>
          </p:cNvPr>
          <p:cNvSpPr txBox="1"/>
          <p:nvPr/>
        </p:nvSpPr>
        <p:spPr>
          <a:xfrm>
            <a:off x="502412" y="3032429"/>
            <a:ext cx="283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Ne+30%DME 100Kpa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1DA841-6AF0-409F-AB68-C9B4CA8421D9}"/>
              </a:ext>
            </a:extLst>
          </p:cNvPr>
          <p:cNvSpPr txBox="1"/>
          <p:nvPr/>
        </p:nvSpPr>
        <p:spPr>
          <a:xfrm>
            <a:off x="3630967" y="1704511"/>
            <a:ext cx="232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漂移区电压：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300V</a:t>
            </a:r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，感应区电压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:400V</a:t>
            </a:r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GMCP</a:t>
            </a:r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电压：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1350V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9B082F6-C6B2-4A42-AC96-11785F15E4A2}"/>
              </a:ext>
            </a:extLst>
          </p:cNvPr>
          <p:cNvSpPr txBox="1"/>
          <p:nvPr/>
        </p:nvSpPr>
        <p:spPr>
          <a:xfrm>
            <a:off x="6720396" y="1704511"/>
            <a:ext cx="2112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漂移区电压：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300V</a:t>
            </a:r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，感应区电压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:400V</a:t>
            </a:r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GMCP</a:t>
            </a:r>
            <a:r>
              <a:rPr lang="zh-CN" altLang="en-US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电压：</a:t>
            </a:r>
            <a:r>
              <a:rPr lang="en-US" altLang="zh-CN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1550V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CCB58AC-786C-433D-978D-1D27539BE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52" y="3529351"/>
            <a:ext cx="2568163" cy="2487706"/>
          </a:xfrm>
          <a:prstGeom prst="rect">
            <a:avLst/>
          </a:prstGeom>
        </p:spPr>
      </p:pic>
      <p:pic>
        <p:nvPicPr>
          <p:cNvPr id="15" name="内容占位符 4">
            <a:extLst>
              <a:ext uri="{FF2B5EF4-FFF2-40B4-BE49-F238E27FC236}">
                <a16:creationId xmlns:a16="http://schemas.microsoft.com/office/drawing/2014/main" id="{52252C0E-CFAA-45C0-9E11-B674305A66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40" y="3529351"/>
            <a:ext cx="2568162" cy="248770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B88C6EF-5A15-4580-8F9B-6BD431ECB948}"/>
              </a:ext>
            </a:extLst>
          </p:cNvPr>
          <p:cNvSpPr txBox="1"/>
          <p:nvPr/>
        </p:nvSpPr>
        <p:spPr>
          <a:xfrm>
            <a:off x="3509860" y="3078595"/>
            <a:ext cx="2568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Ne+30%DME 140Kpa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933E3C0-BC6A-4498-870D-BBBF2F7D73D1}"/>
              </a:ext>
            </a:extLst>
          </p:cNvPr>
          <p:cNvSpPr txBox="1"/>
          <p:nvPr/>
        </p:nvSpPr>
        <p:spPr>
          <a:xfrm>
            <a:off x="6575837" y="3078595"/>
            <a:ext cx="2568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Ne+30%DME 180Kpa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0456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3344" y="740719"/>
            <a:ext cx="8139178" cy="486000"/>
          </a:xfrm>
        </p:spPr>
        <p:txBody>
          <a:bodyPr/>
          <a:lstStyle/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</a:t>
            </a: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光电子径迹重建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3" name="图片 2" descr="4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64" y="3140397"/>
            <a:ext cx="5776692" cy="266807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00589" y="1872225"/>
            <a:ext cx="380695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气体：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Ne+50%DME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，气压：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100kPa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endParaRPr lang="en-US" altLang="zh-CN" sz="1600" dirty="0">
              <a:solidFill>
                <a:srgbClr val="7030A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漂移区电压：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300V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，感应区电压：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400V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endParaRPr lang="en-US" altLang="zh-CN" sz="1600" dirty="0">
              <a:solidFill>
                <a:srgbClr val="7030A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MCP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电压：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1440V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z="900" smtClean="0"/>
              <a:t>17</a:t>
            </a:fld>
            <a:endParaRPr lang="zh-CN" altLang="en-US" sz="9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E79BB87-D673-429E-ADA3-CC28C98693C9}"/>
              </a:ext>
            </a:extLst>
          </p:cNvPr>
          <p:cNvGrpSpPr/>
          <p:nvPr/>
        </p:nvGrpSpPr>
        <p:grpSpPr>
          <a:xfrm>
            <a:off x="35325" y="1198714"/>
            <a:ext cx="3258185" cy="3263900"/>
            <a:chOff x="777" y="1714"/>
            <a:chExt cx="5131" cy="514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0DB39D9-CB8D-4AAE-A532-2E14292FC8C5}"/>
                </a:ext>
              </a:extLst>
            </p:cNvPr>
            <p:cNvGrpSpPr/>
            <p:nvPr/>
          </p:nvGrpSpPr>
          <p:grpSpPr>
            <a:xfrm>
              <a:off x="878" y="1714"/>
              <a:ext cx="5031" cy="5140"/>
              <a:chOff x="891" y="1699"/>
              <a:chExt cx="7169" cy="7372"/>
            </a:xfrm>
          </p:grpSpPr>
          <p:pic>
            <p:nvPicPr>
              <p:cNvPr id="11" name="图片 10" descr="representate">
                <a:extLst>
                  <a:ext uri="{FF2B5EF4-FFF2-40B4-BE49-F238E27FC236}">
                    <a16:creationId xmlns:a16="http://schemas.microsoft.com/office/drawing/2014/main" id="{80259143-B61A-48A6-814A-106E02052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925" r="4706"/>
              <a:stretch>
                <a:fillRect/>
              </a:stretch>
            </p:blipFill>
            <p:spPr>
              <a:xfrm>
                <a:off x="891" y="1699"/>
                <a:ext cx="6924" cy="7372"/>
              </a:xfrm>
              <a:prstGeom prst="rect">
                <a:avLst/>
              </a:prstGeom>
            </p:spPr>
          </p:pic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F2708473-B53C-40F6-BE4B-08F75E2D50B8}"/>
                  </a:ext>
                </a:extLst>
              </p:cNvPr>
              <p:cNvGrpSpPr/>
              <p:nvPr/>
            </p:nvGrpSpPr>
            <p:grpSpPr>
              <a:xfrm>
                <a:off x="4518" y="3681"/>
                <a:ext cx="3542" cy="1741"/>
                <a:chOff x="4518" y="3681"/>
                <a:chExt cx="3542" cy="1741"/>
              </a:xfrm>
            </p:grpSpPr>
            <p:cxnSp>
              <p:nvCxnSpPr>
                <p:cNvPr id="13" name="直接箭头连接符 4">
                  <a:extLst>
                    <a:ext uri="{FF2B5EF4-FFF2-40B4-BE49-F238E27FC236}">
                      <a16:creationId xmlns:a16="http://schemas.microsoft.com/office/drawing/2014/main" id="{04A83D8F-4FCB-4076-B5AE-24E373176464}"/>
                    </a:ext>
                  </a:extLst>
                </p:cNvPr>
                <p:cNvCxnSpPr/>
                <p:nvPr/>
              </p:nvCxnSpPr>
              <p:spPr>
                <a:xfrm flipV="1">
                  <a:off x="4631" y="3926"/>
                  <a:ext cx="1095" cy="605"/>
                </a:xfrm>
                <a:prstGeom prst="straightConnector1">
                  <a:avLst/>
                </a:prstGeom>
                <a:ln w="25400">
                  <a:solidFill>
                    <a:srgbClr val="7030A0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文本框 5">
                  <a:extLst>
                    <a:ext uri="{FF2B5EF4-FFF2-40B4-BE49-F238E27FC236}">
                      <a16:creationId xmlns:a16="http://schemas.microsoft.com/office/drawing/2014/main" id="{12CFBCC9-9050-4A62-B5A7-31628B8FD85C}"/>
                    </a:ext>
                  </a:extLst>
                </p:cNvPr>
                <p:cNvSpPr txBox="1"/>
                <p:nvPr/>
              </p:nvSpPr>
              <p:spPr>
                <a:xfrm>
                  <a:off x="5648" y="3681"/>
                  <a:ext cx="1741" cy="90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 lvl="0" algn="l" eaLnBrk="1" fontAlgn="base">
                    <a:lnSpc>
                      <a:spcPct val="100000"/>
                    </a:lnSpc>
                  </a:pPr>
                  <a:r>
                    <a:rPr lang="en-US" altLang="zh-CN" sz="1000" kern="120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  <a:sym typeface="Times New Roman" panose="02020603050405020304"/>
                    </a:rPr>
                    <a:t>convertion point</a:t>
                  </a:r>
                  <a:endParaRPr lang="en-US" altLang="zh-CN" sz="1800" kern="10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Times New Roman" panose="02020603050405020304"/>
                  </a:endParaRPr>
                </a:p>
              </p:txBody>
            </p:sp>
            <p:cxnSp>
              <p:nvCxnSpPr>
                <p:cNvPr id="15" name="直接箭头连接符 14">
                  <a:extLst>
                    <a:ext uri="{FF2B5EF4-FFF2-40B4-BE49-F238E27FC236}">
                      <a16:creationId xmlns:a16="http://schemas.microsoft.com/office/drawing/2014/main" id="{CE12ED65-FA0E-4F37-9A93-8F5C9D83C8A4}"/>
                    </a:ext>
                  </a:extLst>
                </p:cNvPr>
                <p:cNvCxnSpPr/>
                <p:nvPr/>
              </p:nvCxnSpPr>
              <p:spPr>
                <a:xfrm flipH="1">
                  <a:off x="4518" y="5060"/>
                  <a:ext cx="1548" cy="362"/>
                </a:xfrm>
                <a:prstGeom prst="straightConnector1">
                  <a:avLst/>
                </a:prstGeom>
                <a:ln w="158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文本框 3">
                  <a:extLst>
                    <a:ext uri="{FF2B5EF4-FFF2-40B4-BE49-F238E27FC236}">
                      <a16:creationId xmlns:a16="http://schemas.microsoft.com/office/drawing/2014/main" id="{55F0C7D7-5E0E-486D-8022-D88EEE539342}"/>
                    </a:ext>
                  </a:extLst>
                </p:cNvPr>
                <p:cNvSpPr txBox="1"/>
                <p:nvPr/>
              </p:nvSpPr>
              <p:spPr>
                <a:xfrm>
                  <a:off x="6066" y="4810"/>
                  <a:ext cx="1994" cy="55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 lvl="0" algn="l" eaLnBrk="1" fontAlgn="base">
                    <a:lnSpc>
                      <a:spcPct val="100000"/>
                    </a:lnSpc>
                  </a:pPr>
                  <a:r>
                    <a:rPr lang="en-US" altLang="zh-CN" sz="1000" kern="120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  <a:sym typeface="Times New Roman" panose="02020603050405020304"/>
                    </a:rPr>
                    <a:t>baycenter</a:t>
                  </a:r>
                </a:p>
              </p:txBody>
            </p:sp>
          </p:grp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009E902-1A5E-447B-9F03-2058EE2DD9C1}"/>
                </a:ext>
              </a:extLst>
            </p:cNvPr>
            <p:cNvSpPr txBox="1"/>
            <p:nvPr/>
          </p:nvSpPr>
          <p:spPr>
            <a:xfrm>
              <a:off x="4809" y="6470"/>
              <a:ext cx="629" cy="38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1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lt"/>
                  <a:sym typeface="Calibri" panose="020F0502020204030204"/>
                </a:rPr>
                <a:t>pixel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899B058-6682-4294-9FF9-BFC4718E9D32}"/>
                </a:ext>
              </a:extLst>
            </p:cNvPr>
            <p:cNvSpPr txBox="1"/>
            <p:nvPr/>
          </p:nvSpPr>
          <p:spPr>
            <a:xfrm rot="16200000">
              <a:off x="655" y="2437"/>
              <a:ext cx="629" cy="38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45719" tIns="45719" rIns="45719" bIns="45719" numCol="1" spcCol="38100" rtlCol="0" anchor="t" forceAA="0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10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lt"/>
                  <a:sym typeface="Calibri" panose="020F0502020204030204"/>
                </a:rPr>
                <a:t>pixel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B25555A5-4C26-4A1D-85F8-D092C5D53AE9}"/>
              </a:ext>
            </a:extLst>
          </p:cNvPr>
          <p:cNvSpPr txBox="1"/>
          <p:nvPr/>
        </p:nvSpPr>
        <p:spPr>
          <a:xfrm>
            <a:off x="54667" y="5019737"/>
            <a:ext cx="3034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dirty="0">
                <a:latin typeface="华文宋体" panose="02010600040101010101" pitchFamily="2" charset="-122"/>
                <a:ea typeface="华文宋体" panose="02010600040101010101" pitchFamily="2" charset="-122"/>
              </a:rPr>
              <a:t>利用</a:t>
            </a:r>
            <a:r>
              <a:rPr lang="zh-CN" altLang="en-US" sz="1600" dirty="0">
                <a:latin typeface="华文宋体" panose="02010600040101010101" pitchFamily="2" charset="-122"/>
                <a:ea typeface="华文宋体" panose="02010600040101010101" pitchFamily="2" charset="-122"/>
              </a:rPr>
              <a:t>阶矩重建算法对实验的</a:t>
            </a:r>
            <a:r>
              <a:rPr lang="zh-CN" altLang="zh-CN" sz="1600" dirty="0">
                <a:latin typeface="华文宋体" panose="02010600040101010101" pitchFamily="2" charset="-122"/>
                <a:ea typeface="华文宋体" panose="02010600040101010101" pitchFamily="2" charset="-122"/>
              </a:rPr>
              <a:t>光电子径迹</a:t>
            </a:r>
            <a:r>
              <a:rPr lang="zh-CN" altLang="en-US" sz="1600" dirty="0">
                <a:latin typeface="华文宋体" panose="02010600040101010101" pitchFamily="2" charset="-122"/>
                <a:ea typeface="华文宋体" panose="02010600040101010101" pitchFamily="2" charset="-122"/>
              </a:rPr>
              <a:t>重建，得到</a:t>
            </a:r>
            <a:r>
              <a:rPr lang="zh-CN" altLang="zh-CN" sz="1600" dirty="0">
                <a:latin typeface="华文宋体" panose="02010600040101010101" pitchFamily="2" charset="-122"/>
                <a:ea typeface="华文宋体" panose="02010600040101010101" pitchFamily="2" charset="-122"/>
              </a:rPr>
              <a:t>初始出射方向</a:t>
            </a:r>
            <a:r>
              <a:rPr lang="zh-CN" altLang="en-US" sz="1600" dirty="0">
                <a:latin typeface="华文宋体" panose="02010600040101010101" pitchFamily="2" charset="-122"/>
                <a:ea typeface="华文宋体" panose="02010600040101010101" pitchFamily="2" charset="-122"/>
              </a:rPr>
              <a:t>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2889" y="273368"/>
            <a:ext cx="58659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调制曲线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91160" y="1087120"/>
            <a:ext cx="83616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气体：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Ne+50%DME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，气压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:100kPa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；漂移区电压：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300V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，感应区电压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:400V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GMCP</a:t>
            </a:r>
            <a:r>
              <a:rPr lang="zh-CN" altLang="en-US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电压：</a:t>
            </a:r>
            <a:r>
              <a:rPr lang="en-US" altLang="zh-CN" sz="1600" dirty="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1440V</a:t>
            </a:r>
            <a:endParaRPr lang="zh-CN" altLang="en-US" sz="16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64590" y="1696085"/>
            <a:ext cx="2501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偏振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X-ray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测量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4.35kVe)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271135" y="1696085"/>
            <a:ext cx="26009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无偏振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X-ray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测量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(4.5keV)</a:t>
            </a: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z="900" smtClean="0"/>
              <a:t>18</a:t>
            </a:fld>
            <a:endParaRPr lang="zh-CN" altLang="en-US" sz="900"/>
          </a:p>
        </p:txBody>
      </p:sp>
      <p:pic>
        <p:nvPicPr>
          <p:cNvPr id="4" name="图片 3" descr="2019-07-09-205857_1250x600_scrot"/>
          <p:cNvPicPr>
            <a:picLocks noChangeAspect="1"/>
          </p:cNvPicPr>
          <p:nvPr/>
        </p:nvPicPr>
        <p:blipFill>
          <a:blip r:embed="rId4"/>
          <a:srcRect l="60926" t="5874" r="183" b="8910"/>
          <a:stretch>
            <a:fillRect/>
          </a:stretch>
        </p:blipFill>
        <p:spPr>
          <a:xfrm>
            <a:off x="4886325" y="2033270"/>
            <a:ext cx="3370580" cy="3546475"/>
          </a:xfrm>
          <a:prstGeom prst="rect">
            <a:avLst/>
          </a:prstGeom>
        </p:spPr>
      </p:pic>
      <p:pic>
        <p:nvPicPr>
          <p:cNvPr id="5" name="图片 4" descr="2019-07-08-203416_1250x638_scrot"/>
          <p:cNvPicPr>
            <a:picLocks noChangeAspect="1"/>
          </p:cNvPicPr>
          <p:nvPr/>
        </p:nvPicPr>
        <p:blipFill>
          <a:blip r:embed="rId5"/>
          <a:srcRect l="60215" t="5802" r="593" b="12778"/>
          <a:stretch>
            <a:fillRect/>
          </a:stretch>
        </p:blipFill>
        <p:spPr>
          <a:xfrm>
            <a:off x="555625" y="2033270"/>
            <a:ext cx="3344545" cy="35464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64590" y="4561046"/>
            <a:ext cx="2519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sym typeface="+mn-ea"/>
              </a:rPr>
              <a:t>调制度</a:t>
            </a:r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μ：</a:t>
            </a:r>
            <a:r>
              <a:rPr lang="en-US" altLang="zh-CN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28.24</a:t>
            </a:r>
            <a:r>
              <a:rPr lang="en-US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%±0.32%</a:t>
            </a:r>
            <a:endParaRPr lang="zh-CN" altLang="en-US" sz="1600"/>
          </a:p>
        </p:txBody>
      </p:sp>
      <p:sp>
        <p:nvSpPr>
          <p:cNvPr id="8" name="文本框 7"/>
          <p:cNvSpPr txBox="1"/>
          <p:nvPr/>
        </p:nvSpPr>
        <p:spPr>
          <a:xfrm>
            <a:off x="5454015" y="4561046"/>
            <a:ext cx="24180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sym typeface="+mn-ea"/>
              </a:rPr>
              <a:t>调制度</a:t>
            </a:r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μ：</a:t>
            </a:r>
            <a:r>
              <a:rPr lang="en-US" altLang="zh-CN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3.91</a:t>
            </a:r>
            <a:r>
              <a:rPr lang="en-US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%±0.47%</a:t>
            </a:r>
            <a:endParaRPr lang="zh-CN" altLang="en-US" sz="1600"/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30860" y="5970270"/>
          <a:ext cx="3255010" cy="537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7" r:id="rId6" imgW="1384300" imgH="228600" progId="Equation.KSEE3">
                  <p:embed/>
                </p:oleObj>
              </mc:Choice>
              <mc:Fallback>
                <p:oleObj r:id="rId6" imgW="13843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0860" y="5970270"/>
                        <a:ext cx="3255010" cy="537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63135" y="5834380"/>
          <a:ext cx="3108325" cy="873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8" r:id="rId8" imgW="1536700" imgH="431800" progId="Equation.KSEE3">
                  <p:embed/>
                </p:oleObj>
              </mc:Choice>
              <mc:Fallback>
                <p:oleObj r:id="rId8" imgW="1536700" imgH="4318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63135" y="5834380"/>
                        <a:ext cx="3108325" cy="873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AEC62F-2A98-435C-B4AA-442FF4DC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样机密闭性测试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4AB0348B-5AED-4132-830B-661BE9369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" y="1678353"/>
            <a:ext cx="2715416" cy="2036562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A559DB-1B22-4E79-B1F5-86ED442D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BA2F398-71E2-499F-8868-2CBF059FF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74" y="1678352"/>
            <a:ext cx="2715417" cy="20365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A014DB-253C-477E-ADD5-094AA8A84BAB}"/>
              </a:ext>
            </a:extLst>
          </p:cNvPr>
          <p:cNvSpPr txBox="1"/>
          <p:nvPr/>
        </p:nvSpPr>
        <p:spPr>
          <a:xfrm>
            <a:off x="1802741" y="1194510"/>
            <a:ext cx="329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探测器样机测试最新测试装置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533767E-1DBC-4CF9-9403-17656461BCF4}"/>
              </a:ext>
            </a:extLst>
          </p:cNvPr>
          <p:cNvSpPr txBox="1"/>
          <p:nvPr/>
        </p:nvSpPr>
        <p:spPr>
          <a:xfrm>
            <a:off x="6285392" y="1678352"/>
            <a:ext cx="2720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探测器真空度最低可抽到</a:t>
            </a:r>
            <a:r>
              <a:rPr lang="en-US" altLang="zh-CN" dirty="0"/>
              <a:t>7.5X10</a:t>
            </a:r>
            <a:r>
              <a:rPr lang="en-US" altLang="zh-CN" baseline="30000" dirty="0"/>
              <a:t>-3</a:t>
            </a:r>
            <a:r>
              <a:rPr lang="en-US" altLang="zh-CN" dirty="0"/>
              <a:t>Pa</a:t>
            </a:r>
            <a:r>
              <a:rPr lang="zh-CN" altLang="en-US" dirty="0"/>
              <a:t>，关闭出气阀最低真空度为</a:t>
            </a:r>
            <a:r>
              <a:rPr lang="en-US" altLang="zh-CN" dirty="0"/>
              <a:t>2.5X10</a:t>
            </a:r>
            <a:r>
              <a:rPr lang="en-US" altLang="zh-CN" baseline="30000" dirty="0"/>
              <a:t>-3</a:t>
            </a:r>
            <a:r>
              <a:rPr lang="en-US" altLang="zh-CN" dirty="0"/>
              <a:t>Pa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探测器电子学部分可以正常取数，但是探测器电极无法正常给</a:t>
            </a:r>
            <a:r>
              <a:rPr lang="en-US" altLang="zh-CN" dirty="0"/>
              <a:t>MCP</a:t>
            </a:r>
            <a:r>
              <a:rPr lang="zh-CN" altLang="en-US" dirty="0"/>
              <a:t>通电。</a:t>
            </a:r>
            <a:endParaRPr lang="en-US" altLang="zh-CN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2B81F34-7E2A-45CA-B9C3-41A2FDB3E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4" y="4308331"/>
            <a:ext cx="3412547" cy="241028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D3B8B19-E94F-4D05-B678-D982A55AD6AF}"/>
              </a:ext>
            </a:extLst>
          </p:cNvPr>
          <p:cNvSpPr txBox="1"/>
          <p:nvPr/>
        </p:nvSpPr>
        <p:spPr>
          <a:xfrm>
            <a:off x="897220" y="3887014"/>
            <a:ext cx="403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下一步装置改进：加入真空计</a:t>
            </a: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B9C957FA-467B-4FA0-B537-D132202DB691}"/>
              </a:ext>
            </a:extLst>
          </p:cNvPr>
          <p:cNvSpPr/>
          <p:nvPr/>
        </p:nvSpPr>
        <p:spPr>
          <a:xfrm>
            <a:off x="4145511" y="5388746"/>
            <a:ext cx="1767017" cy="786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D3BB12E-A3D3-42E0-975F-BCABCE72A8D3}"/>
              </a:ext>
            </a:extLst>
          </p:cNvPr>
          <p:cNvSpPr txBox="1"/>
          <p:nvPr/>
        </p:nvSpPr>
        <p:spPr>
          <a:xfrm>
            <a:off x="4145511" y="5046047"/>
            <a:ext cx="184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需要解决的问题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7A50FE7-5DDA-4987-A95C-457D6A0213FE}"/>
              </a:ext>
            </a:extLst>
          </p:cNvPr>
          <p:cNvCxnSpPr>
            <a:cxnSpLocks/>
            <a:stCxn id="18" idx="3"/>
            <a:endCxn id="29" idx="1"/>
          </p:cNvCxnSpPr>
          <p:nvPr/>
        </p:nvCxnSpPr>
        <p:spPr>
          <a:xfrm flipV="1">
            <a:off x="5912528" y="4631455"/>
            <a:ext cx="545422" cy="796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13C3D3B6-E035-440E-B74E-678C48C3387A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5912528" y="5205543"/>
            <a:ext cx="545422" cy="222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FEEF1BE8-8A52-4914-8DB3-6EBA0D8D54B0}"/>
              </a:ext>
            </a:extLst>
          </p:cNvPr>
          <p:cNvCxnSpPr>
            <a:stCxn id="18" idx="2"/>
          </p:cNvCxnSpPr>
          <p:nvPr/>
        </p:nvCxnSpPr>
        <p:spPr>
          <a:xfrm>
            <a:off x="5873219" y="5467364"/>
            <a:ext cx="518703" cy="179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8E5FBC3F-FDCC-4E57-B1F9-7DE0BE536DD0}"/>
              </a:ext>
            </a:extLst>
          </p:cNvPr>
          <p:cNvCxnSpPr>
            <a:stCxn id="18" idx="2"/>
          </p:cNvCxnSpPr>
          <p:nvPr/>
        </p:nvCxnSpPr>
        <p:spPr>
          <a:xfrm>
            <a:off x="5873219" y="5467364"/>
            <a:ext cx="518703" cy="737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87C3A898-A767-442D-B348-A256BC7EA526}"/>
              </a:ext>
            </a:extLst>
          </p:cNvPr>
          <p:cNvSpPr txBox="1"/>
          <p:nvPr/>
        </p:nvSpPr>
        <p:spPr>
          <a:xfrm>
            <a:off x="6457950" y="4446789"/>
            <a:ext cx="194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密闭性问题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E887F4F-1EAE-4A73-8D77-113030A44A64}"/>
              </a:ext>
            </a:extLst>
          </p:cNvPr>
          <p:cNvSpPr txBox="1"/>
          <p:nvPr/>
        </p:nvSpPr>
        <p:spPr>
          <a:xfrm>
            <a:off x="6457950" y="5020877"/>
            <a:ext cx="137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稳定性测试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5965B18-270F-4C35-A336-CF925EBB1B63}"/>
              </a:ext>
            </a:extLst>
          </p:cNvPr>
          <p:cNvSpPr txBox="1"/>
          <p:nvPr/>
        </p:nvSpPr>
        <p:spPr>
          <a:xfrm>
            <a:off x="6457950" y="5500689"/>
            <a:ext cx="185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各能段探测效率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809F3FA-9D35-416B-B57D-17DB9F6F3571}"/>
              </a:ext>
            </a:extLst>
          </p:cNvPr>
          <p:cNvSpPr txBox="1"/>
          <p:nvPr/>
        </p:nvSpPr>
        <p:spPr>
          <a:xfrm>
            <a:off x="6457950" y="6081659"/>
            <a:ext cx="202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各能段调制度测试</a:t>
            </a:r>
          </a:p>
        </p:txBody>
      </p:sp>
    </p:spTree>
    <p:extLst>
      <p:ext uri="{BB962C8B-B14F-4D97-AF65-F5344CB8AC3E}">
        <p14:creationId xmlns:p14="http://schemas.microsoft.com/office/powerpoint/2010/main" val="282567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910" y="590250"/>
            <a:ext cx="8139178" cy="648000"/>
          </a:xfrm>
        </p:spPr>
        <p:txBody>
          <a:bodyPr/>
          <a:lstStyle/>
          <a:p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主要内容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45444" y="1838801"/>
            <a:ext cx="5282089" cy="3780949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X</a:t>
            </a:r>
            <a:r>
              <a:rPr lang="zh-CN" altLang="en-US" sz="1800" dirty="0">
                <a:sym typeface="+mn-ea"/>
              </a:rPr>
              <a:t>射线</a:t>
            </a:r>
            <a:r>
              <a:rPr sz="1800" dirty="0">
                <a:sym typeface="+mn-ea"/>
              </a:rPr>
              <a:t>偏振探测原理</a:t>
            </a:r>
            <a:endParaRPr lang="en-US" altLang="zh-CN" sz="1800" dirty="0">
              <a:sym typeface="+mn-ea"/>
            </a:endParaRPr>
          </a:p>
          <a:p>
            <a:r>
              <a:rPr lang="zh-CN" altLang="en-US" sz="1800" dirty="0"/>
              <a:t>基于</a:t>
            </a:r>
            <a:r>
              <a:rPr lang="en-US" altLang="zh-CN" sz="1800" dirty="0" err="1"/>
              <a:t>Topmetal</a:t>
            </a:r>
            <a:r>
              <a:rPr lang="zh-CN" altLang="en-US" sz="1800" dirty="0"/>
              <a:t>芯片</a:t>
            </a:r>
            <a:r>
              <a:rPr lang="en-US" altLang="zh-CN" sz="1800" dirty="0"/>
              <a:t>X</a:t>
            </a:r>
            <a:r>
              <a:rPr lang="zh-CN" altLang="en-US" sz="1800" dirty="0"/>
              <a:t>射线偏振测量的研究</a:t>
            </a:r>
            <a:r>
              <a:rPr lang="en-US" altLang="zh-CN" sz="1800" dirty="0"/>
              <a:t>                   </a:t>
            </a:r>
            <a:endParaRPr sz="1800" dirty="0">
              <a:sym typeface="+mn-ea"/>
            </a:endParaRPr>
          </a:p>
          <a:p>
            <a:pPr marL="0" indent="0">
              <a:buNone/>
            </a:pPr>
            <a:r>
              <a:rPr lang="zh-CN" altLang="en-US" sz="1800" dirty="0">
                <a:sym typeface="+mn-ea"/>
              </a:rPr>
              <a:t>     </a:t>
            </a:r>
            <a:r>
              <a:rPr lang="en-US" altLang="zh-CN" sz="1800" dirty="0">
                <a:sym typeface="+mn-ea"/>
              </a:rPr>
              <a:t>—</a:t>
            </a:r>
            <a:r>
              <a:rPr sz="1800" dirty="0">
                <a:sym typeface="+mn-ea"/>
              </a:rPr>
              <a:t>THGEM</a:t>
            </a:r>
            <a:r>
              <a:rPr lang="en-US" altLang="zh-CN" sz="1800" dirty="0">
                <a:sym typeface="+mn-ea"/>
              </a:rPr>
              <a:t>+</a:t>
            </a:r>
            <a:r>
              <a:rPr lang="en-US" altLang="zh-CN" sz="1800" dirty="0" err="1">
                <a:sym typeface="+mn-ea"/>
              </a:rPr>
              <a:t>Topmetal</a:t>
            </a:r>
            <a:r>
              <a:rPr lang="zh-CN" altLang="en-US" sz="1800" dirty="0">
                <a:sym typeface="+mn-ea"/>
              </a:rPr>
              <a:t>结构</a:t>
            </a:r>
            <a:r>
              <a:rPr sz="1800" dirty="0">
                <a:sym typeface="+mn-ea"/>
              </a:rPr>
              <a:t>的测量</a:t>
            </a:r>
          </a:p>
          <a:p>
            <a:pPr marL="0" indent="0">
              <a:buNone/>
            </a:pPr>
            <a:r>
              <a:rPr lang="en-US" altLang="zh-CN" sz="1800" dirty="0">
                <a:sym typeface="+mn-ea"/>
              </a:rPr>
              <a:t>     —</a:t>
            </a:r>
            <a:r>
              <a:rPr lang="en-US" altLang="zh-CN" sz="1800" dirty="0" err="1">
                <a:sym typeface="+mn-ea"/>
              </a:rPr>
              <a:t>GMCP+Topmetal</a:t>
            </a:r>
            <a:r>
              <a:rPr lang="zh-CN" altLang="en-US" sz="1800" dirty="0">
                <a:sym typeface="+mn-ea"/>
              </a:rPr>
              <a:t>结构</a:t>
            </a:r>
            <a:r>
              <a:rPr lang="zh-CN" altLang="en-US" sz="1800" dirty="0"/>
              <a:t>的</a:t>
            </a:r>
            <a:r>
              <a:rPr sz="1800" dirty="0">
                <a:sym typeface="+mn-ea"/>
              </a:rPr>
              <a:t>测量</a:t>
            </a:r>
          </a:p>
          <a:p>
            <a:r>
              <a:rPr lang="en-US" altLang="zh-CN" sz="1800" dirty="0" err="1">
                <a:latin typeface="Times New Roman" panose="02020603050405020304" charset="0"/>
                <a:sym typeface="+mn-ea"/>
              </a:rPr>
              <a:t>偏振探测</a:t>
            </a:r>
            <a:r>
              <a:rPr sz="1800" dirty="0">
                <a:latin typeface="Times New Roman" panose="02020603050405020304" charset="0"/>
                <a:sym typeface="+mn-ea"/>
              </a:rPr>
              <a:t>器</a:t>
            </a:r>
            <a:r>
              <a:rPr sz="1800" dirty="0">
                <a:sym typeface="+mn-ea"/>
              </a:rPr>
              <a:t>样机的</a:t>
            </a:r>
            <a:r>
              <a:rPr lang="zh-CN" altLang="en-US" sz="1800" dirty="0">
                <a:sym typeface="+mn-ea"/>
              </a:rPr>
              <a:t>试运行</a:t>
            </a:r>
            <a:endParaRPr sz="1800" dirty="0">
              <a:sym typeface="+mn-ea"/>
            </a:endParaRPr>
          </a:p>
          <a:p>
            <a:r>
              <a:rPr lang="zh-CN" altLang="en-US" dirty="0">
                <a:sym typeface="+mn-ea"/>
              </a:rPr>
              <a:t>总结与展望</a:t>
            </a:r>
            <a:endParaRPr dirty="0">
              <a:sym typeface="+mn-ea"/>
            </a:endParaRPr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endParaRPr dirty="0">
              <a:sym typeface="+mn-ea"/>
            </a:endParaRPr>
          </a:p>
          <a:p>
            <a:endParaRPr dirty="0">
              <a:sym typeface="+mn-ea"/>
            </a:endParaRPr>
          </a:p>
          <a:p>
            <a:pPr marL="0" indent="0">
              <a:buNone/>
            </a:pPr>
            <a:endParaRPr dirty="0">
              <a:sym typeface="+mn-ea"/>
            </a:endParaRPr>
          </a:p>
          <a:p>
            <a:endParaRPr dirty="0">
              <a:sym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z="900" smtClean="0"/>
              <a:t>2</a:t>
            </a:fld>
            <a:endParaRPr lang="zh-CN" altLang="en-US" sz="900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42AF9D-F83E-4201-B387-BD17097D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12" y="432000"/>
            <a:ext cx="8139178" cy="648000"/>
          </a:xfrm>
        </p:spPr>
        <p:txBody>
          <a:bodyPr/>
          <a:lstStyle/>
          <a:p>
            <a:r>
              <a:rPr lang="zh-CN" altLang="en-US" dirty="0"/>
              <a:t>样机对</a:t>
            </a:r>
            <a:r>
              <a:rPr lang="en-US" altLang="zh-CN" dirty="0"/>
              <a:t>X</a:t>
            </a:r>
            <a:r>
              <a:rPr lang="zh-CN" altLang="en-US" dirty="0"/>
              <a:t>射线各能段的探测效率和调制度的模拟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B567284-4B85-4505-89BD-9036B4D17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25" y="1461348"/>
            <a:ext cx="3505751" cy="2626342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FD33FA-7B67-4D51-929D-6B627E0C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FD0DBC0-93DE-4B58-8D4C-C0107146F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2" y="4586557"/>
            <a:ext cx="3849903" cy="22714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87EB44-E79F-4A71-A013-50C939A29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2" y="1601824"/>
            <a:ext cx="3981710" cy="234539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2D60884-D940-4FE4-A68A-93563B28FE38}"/>
              </a:ext>
            </a:extLst>
          </p:cNvPr>
          <p:cNvSpPr txBox="1"/>
          <p:nvPr/>
        </p:nvSpPr>
        <p:spPr>
          <a:xfrm>
            <a:off x="588932" y="1139838"/>
            <a:ext cx="4106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法兰结构</a:t>
            </a:r>
            <a:r>
              <a:rPr lang="en-US" altLang="zh-CN" dirty="0"/>
              <a:t>4.5Kev</a:t>
            </a:r>
            <a:r>
              <a:rPr lang="zh-CN" altLang="en-US" dirty="0"/>
              <a:t>不同气压下探测效率模拟 </a:t>
            </a:r>
            <a:r>
              <a:rPr lang="en-US" altLang="zh-CN" dirty="0"/>
              <a:t>Ne+50%DME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F7642F-1C36-4E96-BFF1-AD49BC86F387}"/>
              </a:ext>
            </a:extLst>
          </p:cNvPr>
          <p:cNvSpPr txBox="1"/>
          <p:nvPr/>
        </p:nvSpPr>
        <p:spPr>
          <a:xfrm>
            <a:off x="661050" y="3942198"/>
            <a:ext cx="3981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样机结构在不同能量和不同气压下探测效率模拟 </a:t>
            </a:r>
            <a:r>
              <a:rPr lang="en-US" altLang="zh-CN" dirty="0"/>
              <a:t>Ne+50%DME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4ED2CE-2276-4190-9485-D8BB43F43A79}"/>
              </a:ext>
            </a:extLst>
          </p:cNvPr>
          <p:cNvSpPr txBox="1"/>
          <p:nvPr/>
        </p:nvSpPr>
        <p:spPr>
          <a:xfrm>
            <a:off x="5412373" y="1153133"/>
            <a:ext cx="314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各能段的调制度的模拟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02EDECB-F8EF-479D-BAB5-31C19E5670F4}"/>
              </a:ext>
            </a:extLst>
          </p:cNvPr>
          <p:cNvSpPr txBox="1"/>
          <p:nvPr/>
        </p:nvSpPr>
        <p:spPr>
          <a:xfrm>
            <a:off x="7466348" y="3018868"/>
            <a:ext cx="1712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绿色：日本</a:t>
            </a:r>
            <a:endParaRPr lang="en-US" altLang="zh-CN" sz="1200" dirty="0"/>
          </a:p>
          <a:p>
            <a:r>
              <a:rPr lang="zh-CN" altLang="en-US" sz="1200" dirty="0"/>
              <a:t>蓝色：清华</a:t>
            </a:r>
            <a:endParaRPr lang="en-US" altLang="zh-CN" sz="1200" dirty="0"/>
          </a:p>
          <a:p>
            <a:r>
              <a:rPr lang="zh-CN" altLang="en-US" sz="1200" dirty="0"/>
              <a:t>红色：意大利</a:t>
            </a:r>
            <a:endParaRPr lang="en-US" altLang="zh-CN" sz="1200" dirty="0"/>
          </a:p>
          <a:p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3EF2825-967C-46FE-B387-2F60A8D6F3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25" y="4649809"/>
            <a:ext cx="3467401" cy="206519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6A7A1D8-0180-419A-8CD0-513A58A37120}"/>
              </a:ext>
            </a:extLst>
          </p:cNvPr>
          <p:cNvSpPr txBox="1"/>
          <p:nvPr/>
        </p:nvSpPr>
        <p:spPr>
          <a:xfrm>
            <a:off x="5980841" y="4211239"/>
            <a:ext cx="297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西大最新调制度模拟</a:t>
            </a:r>
          </a:p>
        </p:txBody>
      </p:sp>
    </p:spTree>
    <p:extLst>
      <p:ext uri="{BB962C8B-B14F-4D97-AF65-F5344CB8AC3E}">
        <p14:creationId xmlns:p14="http://schemas.microsoft.com/office/powerpoint/2010/main" val="3779537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35" y="416260"/>
            <a:ext cx="8139178" cy="486000"/>
          </a:xfrm>
        </p:spPr>
        <p:txBody>
          <a:bodyPr/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总结与展望</a:t>
            </a:r>
            <a:endParaRPr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8175" y="1801474"/>
            <a:ext cx="8139113" cy="2037874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射线偏振探测的原理；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采用THGEM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en-US" altLang="zh-CN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Topmetal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结构、</a:t>
            </a:r>
            <a:r>
              <a:rPr lang="en-US" altLang="zh-CN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GMCP+Topmetal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结构的探测器对偏振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射线进行测量，得到光电子径迹，重建光电子径迹，计算出探测器的调制度；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>
                <a:latin typeface="Times New Roman" panose="02020603050405020304" charset="0"/>
              </a:rPr>
              <a:t>对</a:t>
            </a:r>
            <a:r>
              <a:rPr lang="en-US" altLang="zh-CN" dirty="0">
                <a:latin typeface="Times New Roman" panose="02020603050405020304" charset="0"/>
              </a:rPr>
              <a:t>X</a:t>
            </a:r>
            <a:r>
              <a:rPr lang="zh-CN" altLang="en-US" dirty="0">
                <a:latin typeface="Times New Roman" panose="02020603050405020304" charset="0"/>
              </a:rPr>
              <a:t>射线偏振气体探测器</a:t>
            </a:r>
            <a:r>
              <a:rPr lang="zh-CN" altLang="en-US" dirty="0"/>
              <a:t>样机的设计和封装，初步的运行检测。</a:t>
            </a: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r>
              <a:rPr lang="en-US" altLang="zh-CN" sz="1800" dirty="0"/>
              <a:t>2</a:t>
            </a:r>
            <a:r>
              <a:rPr lang="zh-CN" altLang="en-US" sz="1800" dirty="0"/>
              <a:t>、展望：</a:t>
            </a:r>
            <a:endParaRPr lang="zh-CN" altLang="en-US" dirty="0"/>
          </a:p>
          <a:p>
            <a:pPr marL="0" indent="0">
              <a:buNone/>
            </a:pPr>
            <a:r>
              <a:rPr lang="en-US" altLang="zh-CN" dirty="0">
                <a:latin typeface="Times New Roman" panose="02020603050405020304" charset="0"/>
              </a:rPr>
              <a:t>‣X</a:t>
            </a:r>
            <a:r>
              <a:rPr lang="zh-CN" altLang="en-US" dirty="0">
                <a:latin typeface="Times New Roman" panose="02020603050405020304" charset="0"/>
              </a:rPr>
              <a:t>射线偏振探测器和重建算法进行优化，提高灵敏度；</a:t>
            </a:r>
            <a:endParaRPr lang="en-US" altLang="zh-CN" dirty="0">
              <a:latin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‣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对不同能量的偏振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射线进行测量，给出探测器对各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射线的响应；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‣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</a:t>
            </a:r>
            <a:r>
              <a:rPr lang="en-US" altLang="zh-CN" dirty="0">
                <a:latin typeface="Times New Roman" panose="02020603050405020304" charset="0"/>
              </a:rPr>
              <a:t>X</a:t>
            </a:r>
            <a:r>
              <a:rPr lang="zh-CN" altLang="en-US" dirty="0">
                <a:latin typeface="Times New Roman" panose="02020603050405020304" charset="0"/>
              </a:rPr>
              <a:t>射线偏振探测器</a:t>
            </a:r>
            <a:r>
              <a:rPr lang="zh-CN" altLang="en-US" dirty="0"/>
              <a:t>样机的封装，进行样机性能的测试。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endParaRPr sz="21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z="900" smtClean="0"/>
              <a:t>21</a:t>
            </a:fld>
            <a:endParaRPr lang="zh-CN" altLang="en-US" sz="90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CFE3D6-C23F-4325-8E41-3590498B00B5}"/>
              </a:ext>
            </a:extLst>
          </p:cNvPr>
          <p:cNvSpPr txBox="1"/>
          <p:nvPr/>
        </p:nvSpPr>
        <p:spPr>
          <a:xfrm>
            <a:off x="638175" y="1279056"/>
            <a:ext cx="1217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</a:t>
            </a:r>
            <a:r>
              <a:rPr lang="zh-CN" altLang="en-US" sz="2000" dirty="0"/>
              <a:t>、总结：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40944" y="3186113"/>
            <a:ext cx="1852613" cy="485775"/>
          </a:xfrm>
        </p:spPr>
        <p:txBody>
          <a:bodyPr/>
          <a:lstStyle/>
          <a:p>
            <a:r>
              <a:rPr lang="zh-CN" altLang="en-US" sz="6000" dirty="0"/>
              <a:t>谢谢！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z="900" smtClean="0"/>
              <a:t>22</a:t>
            </a:fld>
            <a:endParaRPr lang="zh-CN" altLang="en-US" sz="90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1775" y="258128"/>
            <a:ext cx="7886700" cy="701993"/>
          </a:xfrm>
        </p:spPr>
        <p:txBody>
          <a:bodyPr/>
          <a:lstStyle/>
          <a:p>
            <a:r>
              <a:rPr lang="zh-CN" altLang="en-US" sz="2400" dirty="0">
                <a:sym typeface="+mn-ea"/>
              </a:rPr>
              <a:t>X</a:t>
            </a:r>
            <a:r>
              <a:rPr lang="zh-CN" altLang="en-US" sz="2400" dirty="0"/>
              <a:t>射线</a:t>
            </a:r>
            <a:r>
              <a:rPr lang="zh-CN" altLang="en-US" sz="2400" dirty="0">
                <a:sym typeface="+mn-ea"/>
              </a:rPr>
              <a:t>偏振测量的原理</a:t>
            </a:r>
            <a:endParaRPr lang="zh-CN" altLang="en-US" sz="2400" dirty="0"/>
          </a:p>
        </p:txBody>
      </p:sp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229100" y="3348038"/>
          <a:ext cx="6858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2" r:id="rId4" imgW="914400" imgH="215900" progId="Equation.KSEE3">
                  <p:embed/>
                </p:oleObj>
              </mc:Choice>
              <mc:Fallback>
                <p:oleObj r:id="rId4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9100" y="3348038"/>
                        <a:ext cx="685800" cy="16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25" descr="UX6F@G`TO]ADP]}_%D8S}DX"/>
          <p:cNvPicPr>
            <a:picLocks noChangeAspect="1"/>
          </p:cNvPicPr>
          <p:nvPr/>
        </p:nvPicPr>
        <p:blipFill>
          <a:blip r:embed="rId6"/>
          <a:srcRect l="6715" t="3493" r="4849" b="-2"/>
          <a:stretch>
            <a:fillRect/>
          </a:stretch>
        </p:blipFill>
        <p:spPr>
          <a:xfrm>
            <a:off x="3257867" y="1107062"/>
            <a:ext cx="2640965" cy="2770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6" descr="主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575" y="1179452"/>
            <a:ext cx="2616835" cy="2483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6361353" y="4185951"/>
            <a:ext cx="2782648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、探测器的要求</a:t>
            </a:r>
            <a:endParaRPr lang="zh-CN" altLang="en-US" sz="1500" dirty="0">
              <a:latin typeface="+mn-ea"/>
              <a:sym typeface="+mn-ea"/>
            </a:endParaRPr>
          </a:p>
          <a:p>
            <a:pPr indent="0"/>
            <a:r>
              <a:rPr lang="zh-CN" altLang="en-US" sz="1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1600" b="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具备二维成像能力</a:t>
            </a:r>
          </a:p>
          <a:p>
            <a:pPr indent="0"/>
            <a:r>
              <a:rPr lang="zh-CN" altLang="en-US" sz="1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1600" b="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像素尺寸大小要足够小</a:t>
            </a:r>
          </a:p>
          <a:p>
            <a:pPr indent="0"/>
            <a:r>
              <a:rPr lang="zh-CN" altLang="en-US" sz="1600" b="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·尽可能得到长而细的光电子径迹</a:t>
            </a:r>
          </a:p>
          <a:p>
            <a:pPr indent="0"/>
            <a:r>
              <a:rPr lang="zh-CN" altLang="en-US" sz="1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1600" b="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高精度地实现光电子径迹的重建</a:t>
            </a:r>
            <a:endParaRPr lang="zh-CN" altLang="en-US" sz="16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709227" y="4056063"/>
            <a:ext cx="3543427" cy="2506980"/>
            <a:chOff x="8016" y="2678"/>
            <a:chExt cx="5771" cy="3948"/>
          </a:xfrm>
        </p:grpSpPr>
        <p:graphicFrame>
          <p:nvGraphicFramePr>
            <p:cNvPr id="9" name="对象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5013650"/>
                </p:ext>
              </p:extLst>
            </p:nvPr>
          </p:nvGraphicFramePr>
          <p:xfrm>
            <a:off x="8457" y="3703"/>
            <a:ext cx="4740" cy="9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3" r:id="rId8" imgW="2717800" imgH="558800" progId="Equation.KSEE3">
                    <p:embed/>
                  </p:oleObj>
                </mc:Choice>
                <mc:Fallback>
                  <p:oleObj r:id="rId8" imgW="2717800" imgH="558800" progId="Equation.KSEE3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457" y="3703"/>
                          <a:ext cx="4740" cy="98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文本框 9"/>
            <p:cNvSpPr txBox="1"/>
            <p:nvPr/>
          </p:nvSpPr>
          <p:spPr>
            <a:xfrm>
              <a:off x="8016" y="3232"/>
              <a:ext cx="5181" cy="5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en-US" altLang="zh-CN" sz="1600" b="0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·</a:t>
              </a:r>
              <a:r>
                <a:rPr lang="zh-CN" altLang="en-US" sz="1600" b="0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光电效应（</a:t>
              </a:r>
              <a:r>
                <a:rPr lang="en-US" altLang="zh-CN" sz="1600" b="0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K</a:t>
              </a:r>
              <a:r>
                <a:rPr lang="zh-CN" altLang="en-US" sz="1600" b="0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壳层）的微分截面：</a:t>
              </a:r>
              <a:endParaRPr lang="zh-CN" altLang="en-US" sz="1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094" y="4788"/>
              <a:ext cx="5292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en-US" altLang="zh-CN" sz="1600" b="0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·</a:t>
              </a:r>
              <a:r>
                <a:rPr lang="zh-CN" altLang="en-US" sz="1600" b="0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由非相对论近似，在</a:t>
              </a:r>
              <a:r>
                <a:rPr lang="en-US" altLang="zh-CN" sz="1600" b="0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X-Y</a:t>
              </a:r>
              <a:r>
                <a:rPr lang="zh-CN" altLang="en-US" sz="1600" b="0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平面上投影为</a:t>
              </a:r>
              <a:endParaRPr lang="zh-CN" altLang="en-US" sz="1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016" y="2678"/>
              <a:ext cx="57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2</a:t>
              </a:r>
              <a:r>
                <a:rPr lang="zh-CN" altLang="en-US" sz="16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、测量原理</a:t>
              </a:r>
            </a:p>
          </p:txBody>
        </p:sp>
        <p:graphicFrame>
          <p:nvGraphicFramePr>
            <p:cNvPr id="14" name="对象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8556858"/>
                </p:ext>
              </p:extLst>
            </p:nvPr>
          </p:nvGraphicFramePr>
          <p:xfrm>
            <a:off x="9321" y="5155"/>
            <a:ext cx="1286" cy="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4" r:id="rId10" imgW="495300" imgH="228600" progId="Equation.KSEE3">
                    <p:embed/>
                  </p:oleObj>
                </mc:Choice>
                <mc:Fallback>
                  <p:oleObj r:id="rId10" imgW="495300" imgH="228600" progId="Equation.KSEE3">
                    <p:embed/>
                    <p:pic>
                      <p:nvPicPr>
                        <p:cNvPr id="0" name="图片 12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321" y="5155"/>
                          <a:ext cx="1286" cy="59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文本框 15"/>
            <p:cNvSpPr txBox="1"/>
            <p:nvPr/>
          </p:nvSpPr>
          <p:spPr>
            <a:xfrm>
              <a:off x="8094" y="5707"/>
              <a:ext cx="5645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en-US" altLang="zh-CN" sz="1600" b="0" dirty="0">
                  <a:solidFill>
                    <a:srgbClr val="20202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·</a:t>
              </a:r>
              <a:r>
                <a:rPr lang="zh-CN" altLang="en-US" sz="1600" b="0" dirty="0">
                  <a:solidFill>
                    <a:srgbClr val="20202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偏振的</a:t>
              </a:r>
              <a:r>
                <a:rPr lang="en-US" altLang="zh-CN" sz="1600" b="0" dirty="0">
                  <a:solidFill>
                    <a:srgbClr val="20202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X-ray</a:t>
              </a:r>
              <a:r>
                <a:rPr lang="zh-CN" altLang="en-US" sz="1600" b="0" dirty="0">
                  <a:solidFill>
                    <a:srgbClr val="20202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，大部分光电子的</a:t>
              </a:r>
              <a:r>
                <a:rPr lang="zh-CN" altLang="en-US" sz="1600" b="0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出射与X</a:t>
              </a:r>
              <a:r>
                <a:rPr lang="en-US" altLang="zh-CN" sz="1600" b="0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-ray</a:t>
              </a:r>
              <a:r>
                <a:rPr lang="zh-CN" altLang="en-US" sz="1600" b="0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的偏振方向一致</a:t>
              </a:r>
              <a:endParaRPr lang="zh-CN" altLang="en-US" sz="1600" b="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</p:grp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chemeClr val="tx1"/>
                </a:solidFill>
              </a:rPr>
              <a:t>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9545" y="4056063"/>
            <a:ext cx="2165033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X 射线性质</a:t>
            </a:r>
            <a:endParaRPr lang="zh-CN" altLang="en-US" sz="1350" dirty="0">
              <a:sym typeface="+mn-ea"/>
            </a:endParaRPr>
          </a:p>
          <a:p>
            <a:r>
              <a:rPr lang="zh-CN" altLang="en-US" sz="1350" dirty="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1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低能 X</a:t>
            </a:r>
            <a:r>
              <a:rPr lang="en-US" altLang="zh-CN" sz="1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-ray</a:t>
            </a:r>
            <a:r>
              <a:rPr lang="zh-CN" altLang="en-US" sz="1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与物质相互作用时光电效应占主导作用</a:t>
            </a:r>
          </a:p>
          <a:p>
            <a:r>
              <a:rPr lang="zh-CN" altLang="en-US" sz="1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·光电子的散射角几乎完全受到光子偏振的调制，具有很强的偏振特征</a:t>
            </a:r>
          </a:p>
        </p:txBody>
      </p:sp>
      <p:pic>
        <p:nvPicPr>
          <p:cNvPr id="22" name="图片 45" descr="新建位图图像">
            <a:extLst>
              <a:ext uri="{FF2B5EF4-FFF2-40B4-BE49-F238E27FC236}">
                <a16:creationId xmlns:a16="http://schemas.microsoft.com/office/drawing/2014/main" id="{C678BD46-F95D-4359-A9B4-E5C091A11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840674"/>
            <a:ext cx="2696527" cy="190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141" y="268605"/>
            <a:ext cx="7886700" cy="651510"/>
          </a:xfrm>
        </p:spPr>
        <p:txBody>
          <a:bodyPr/>
          <a:lstStyle/>
          <a:p>
            <a:r>
              <a:rPr lang="zh-CN" altLang="en-US" sz="2400"/>
              <a:t>微型结构气体探测器（MPGD）简介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6526" y="1094740"/>
            <a:ext cx="7886700" cy="3356134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500"/>
              <a:t>三种结构：微网结构气体探测器（MicroMegas）、气体电子倍增器（GEM）、</a:t>
            </a:r>
          </a:p>
          <a:p>
            <a:pPr marL="0" indent="0">
              <a:buNone/>
            </a:pPr>
            <a:r>
              <a:rPr lang="zh-CN" altLang="en-US" sz="1500"/>
              <a:t>厚型气体电子倍增器（THGEM）</a:t>
            </a:r>
          </a:p>
        </p:txBody>
      </p:sp>
      <p:pic>
        <p:nvPicPr>
          <p:cNvPr id="4" name="图片 21" descr="Micromegas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2376170"/>
            <a:ext cx="2286635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2" descr="GEM结构"/>
          <p:cNvPicPr>
            <a:picLocks noChangeAspect="1"/>
          </p:cNvPicPr>
          <p:nvPr/>
        </p:nvPicPr>
        <p:blipFill>
          <a:blip r:embed="rId4"/>
          <a:srcRect t="3317" r="1392"/>
          <a:stretch>
            <a:fillRect/>
          </a:stretch>
        </p:blipFill>
        <p:spPr>
          <a:xfrm>
            <a:off x="2628900" y="2640330"/>
            <a:ext cx="3328670" cy="159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QQ图片20180320084632"/>
          <p:cNvPicPr>
            <a:picLocks noChangeAspect="1"/>
          </p:cNvPicPr>
          <p:nvPr/>
        </p:nvPicPr>
        <p:blipFill>
          <a:blip r:embed="rId5"/>
          <a:srcRect r="15931"/>
          <a:stretch>
            <a:fillRect/>
          </a:stretch>
        </p:blipFill>
        <p:spPr>
          <a:xfrm>
            <a:off x="6313170" y="1842770"/>
            <a:ext cx="2536190" cy="1365885"/>
          </a:xfrm>
          <a:prstGeom prst="rect">
            <a:avLst/>
          </a:prstGeom>
        </p:spPr>
      </p:pic>
      <p:pic>
        <p:nvPicPr>
          <p:cNvPr id="6" name="图片 23" descr="IMG_20180402_1459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740" y="3154680"/>
            <a:ext cx="2702560" cy="2022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424815" y="4450556"/>
            <a:ext cx="2533174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</a:rPr>
              <a:t>＊高计数率</a:t>
            </a:r>
          </a:p>
          <a:p>
            <a:r>
              <a:rPr lang="zh-CN" altLang="en-US" sz="1600" dirty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＊</a:t>
            </a:r>
            <a:r>
              <a:rPr lang="zh-CN" altLang="en-US" sz="1600" dirty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</a:rPr>
              <a:t>极快的时间响应</a:t>
            </a:r>
          </a:p>
          <a:p>
            <a:r>
              <a:rPr lang="zh-CN" altLang="en-US" sz="1600" dirty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＊高的</a:t>
            </a:r>
            <a:r>
              <a:rPr lang="zh-CN" altLang="en-US" sz="1600" dirty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</a:rPr>
              <a:t>空间分辨</a:t>
            </a:r>
          </a:p>
          <a:p>
            <a:r>
              <a:rPr lang="zh-CN" altLang="en-US" sz="1600" dirty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＊</a:t>
            </a:r>
            <a:r>
              <a:rPr lang="zh-CN" altLang="en-US" sz="1600" dirty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</a:rPr>
              <a:t>易大面积研制</a:t>
            </a:r>
          </a:p>
          <a:p>
            <a:r>
              <a:rPr lang="zh-CN" altLang="en-US" sz="1600" dirty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＊</a:t>
            </a:r>
            <a:r>
              <a:rPr lang="zh-CN" altLang="en-US" sz="1600" dirty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</a:rPr>
              <a:t>结实耐用造价低廉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69022" y="5773420"/>
            <a:ext cx="492443" cy="5772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. . .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241300" y="3961765"/>
            <a:ext cx="237172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MicroMegas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探测器结构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65425" y="4450715"/>
            <a:ext cx="28390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GEM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膜的结构和电场强度分布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57950" y="5435600"/>
            <a:ext cx="216789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THGEM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膜结构和实物图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chemeClr val="tx1"/>
                </a:solidFill>
              </a:rPr>
              <a:t>4</a:t>
            </a:fld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358CB0A-52C2-4A3D-9D6A-45209B639320}"/>
              </a:ext>
            </a:extLst>
          </p:cNvPr>
          <p:cNvSpPr txBox="1"/>
          <p:nvPr/>
        </p:nvSpPr>
        <p:spPr>
          <a:xfrm>
            <a:off x="2628900" y="5924668"/>
            <a:ext cx="34651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射线偏振探测，微型结构气体探测器（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MPGD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）是个不错的选择。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8DF9E4-A3B2-4A3C-8086-B8B7BEEF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72" y="195964"/>
            <a:ext cx="8139178" cy="648000"/>
          </a:xfrm>
        </p:spPr>
        <p:txBody>
          <a:bodyPr/>
          <a:lstStyle/>
          <a:p>
            <a:r>
              <a:rPr lang="en-US" altLang="zh-CN" dirty="0" err="1"/>
              <a:t>Topmetal</a:t>
            </a:r>
            <a:r>
              <a:rPr lang="zh-CN" altLang="en-US" dirty="0"/>
              <a:t>芯片（</a:t>
            </a:r>
            <a:r>
              <a:rPr lang="en-US" altLang="zh-CN" dirty="0" err="1"/>
              <a:t>Topmetal</a:t>
            </a:r>
            <a:r>
              <a:rPr lang="en-US" altLang="zh-CN" dirty="0"/>
              <a:t>-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Ⅱ</a:t>
            </a:r>
            <a:r>
              <a:rPr lang="zh-CN" altLang="en-US" dirty="0"/>
              <a:t>）简介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A8E79-4E2C-4862-B9CF-29EC729D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C9759-F318-4FD1-A8DB-EFA04EBFCB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942257" y="819216"/>
            <a:ext cx="3937984" cy="32515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EF869D-CDF3-4E2A-8926-79926E4321D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797" y="1079824"/>
            <a:ext cx="2450933" cy="25196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B501F82-843E-4936-BA5E-32709711BEF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78973" y="1285885"/>
            <a:ext cx="1993027" cy="210752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0923635-D79E-42BD-A270-3A4A590E1C83}"/>
              </a:ext>
            </a:extLst>
          </p:cNvPr>
          <p:cNvSpPr/>
          <p:nvPr/>
        </p:nvSpPr>
        <p:spPr>
          <a:xfrm>
            <a:off x="4413361" y="4610119"/>
            <a:ext cx="485742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多阳极放大读出阵列芯片（</a:t>
            </a:r>
            <a:r>
              <a:rPr lang="en-US" altLang="zh-CN" kern="1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Topmetal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kern="100" dirty="0">
                <a:latin typeface="华文宋体" panose="0201060004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有效面积为</a:t>
            </a:r>
            <a:r>
              <a:rPr lang="en-US" altLang="zh-CN" kern="100" dirty="0">
                <a:latin typeface="华文宋体" panose="0201060004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6mm×6mm</a:t>
            </a:r>
            <a:r>
              <a:rPr lang="zh-CN" altLang="en-US" kern="100" dirty="0">
                <a:latin typeface="华文宋体" panose="0201060004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；像素间距</a:t>
            </a:r>
            <a:r>
              <a:rPr lang="en-US" altLang="zh-CN" kern="100" dirty="0">
                <a:latin typeface="华文宋体" panose="0201060004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83μm</a:t>
            </a:r>
            <a:r>
              <a:rPr lang="zh-CN" altLang="en-US" kern="100" dirty="0">
                <a:latin typeface="华文宋体" panose="0201060004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kern="100" dirty="0">
              <a:latin typeface="华文宋体" panose="02010600040101010101" pitchFamily="2" charset="-122"/>
              <a:ea typeface="华文宋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kern="100" dirty="0">
                <a:latin typeface="华文宋体" panose="0201060004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         72×72</a:t>
            </a:r>
            <a:r>
              <a:rPr lang="zh-CN" altLang="en-US" kern="100" dirty="0">
                <a:latin typeface="华文宋体" panose="0201060004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像素阵列；</a:t>
            </a:r>
            <a:r>
              <a:rPr lang="zh-CN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等效噪声电荷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(ENC)</a:t>
            </a:r>
          </a:p>
          <a:p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         </a:t>
            </a:r>
            <a:r>
              <a:rPr lang="zh-CN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达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13.9e-, </a:t>
            </a:r>
            <a:r>
              <a:rPr lang="zh-CN" altLang="en-US" kern="100" dirty="0">
                <a:latin typeface="华文宋体" panose="02010600040101010101" pitchFamily="2" charset="-122"/>
                <a:ea typeface="华文宋体" panose="02010600040101010101" pitchFamily="2" charset="-122"/>
                <a:cs typeface="Times New Roman" panose="02020603050405020304" pitchFamily="18" charset="0"/>
              </a:rPr>
              <a:t>对电荷敏感。</a:t>
            </a:r>
          </a:p>
          <a:p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C18DC58-32CB-4DC8-9A09-CEF7E3F5E2B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2321" y="3835327"/>
            <a:ext cx="3789423" cy="267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7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126" y="521743"/>
            <a:ext cx="8139178" cy="486000"/>
          </a:xfrm>
        </p:spPr>
        <p:txBody>
          <a:bodyPr/>
          <a:lstStyle/>
          <a:p>
            <a:r>
              <a:rPr lang="zh-CN" altLang="en-US" sz="2400" dirty="0"/>
              <a:t>基于</a:t>
            </a:r>
            <a:r>
              <a:rPr lang="en-US" altLang="zh-CN" sz="2400" dirty="0" err="1"/>
              <a:t>Topmetal</a:t>
            </a:r>
            <a:r>
              <a:rPr lang="zh-CN" altLang="en-US" sz="2400" dirty="0"/>
              <a:t>芯片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射线偏振探测器工作原理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z="900" smtClean="0"/>
              <a:t>6</a:t>
            </a:fld>
            <a:endParaRPr lang="zh-CN" altLang="en-US" sz="9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323EA8B-9934-48C7-A6D1-65B2FCF1E816}"/>
              </a:ext>
            </a:extLst>
          </p:cNvPr>
          <p:cNvSpPr txBox="1"/>
          <p:nvPr/>
        </p:nvSpPr>
        <p:spPr>
          <a:xfrm>
            <a:off x="184216" y="5902007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微结构气体探测器与</a:t>
            </a:r>
            <a:r>
              <a:rPr lang="en-US" altLang="zh-CN" dirty="0" err="1">
                <a:solidFill>
                  <a:srgbClr val="0070C0"/>
                </a:solidFill>
              </a:rPr>
              <a:t>Topmetal</a:t>
            </a:r>
            <a:r>
              <a:rPr lang="zh-CN" altLang="en-US" dirty="0">
                <a:solidFill>
                  <a:srgbClr val="0070C0"/>
                </a:solidFill>
              </a:rPr>
              <a:t>芯片结合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BC002B4-1FFD-45C1-83C0-6293FD401597}"/>
              </a:ext>
            </a:extLst>
          </p:cNvPr>
          <p:cNvGrpSpPr/>
          <p:nvPr/>
        </p:nvGrpSpPr>
        <p:grpSpPr>
          <a:xfrm>
            <a:off x="599751" y="1460117"/>
            <a:ext cx="6857999" cy="3784300"/>
            <a:chOff x="901700" y="1683050"/>
            <a:chExt cx="6857999" cy="3784300"/>
          </a:xfrm>
        </p:grpSpPr>
        <p:pic>
          <p:nvPicPr>
            <p:cNvPr id="8" name="图片 7" descr="绘图8">
              <a:extLst>
                <a:ext uri="{FF2B5EF4-FFF2-40B4-BE49-F238E27FC236}">
                  <a16:creationId xmlns:a16="http://schemas.microsoft.com/office/drawing/2014/main" id="{B25D3F7F-E370-405E-94A8-7ECB758E2FB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85916" y="1683050"/>
              <a:ext cx="6673783" cy="37843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963C99E-FD14-4C46-9DCD-9AE0FA4CE723}"/>
                </a:ext>
              </a:extLst>
            </p:cNvPr>
            <p:cNvSpPr txBox="1"/>
            <p:nvPr/>
          </p:nvSpPr>
          <p:spPr>
            <a:xfrm>
              <a:off x="901700" y="3105150"/>
              <a:ext cx="69221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accent6">
                      <a:lumMod val="75000"/>
                    </a:schemeClr>
                  </a:solidFill>
                </a:rPr>
                <a:t>THGEM</a:t>
              </a:r>
              <a:endParaRPr lang="zh-CN" altLang="en-US" sz="1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75A8D6C1-A38C-493B-92FA-5EEF299FAD6B}"/>
              </a:ext>
            </a:extLst>
          </p:cNvPr>
          <p:cNvSpPr/>
          <p:nvPr/>
        </p:nvSpPr>
        <p:spPr>
          <a:xfrm>
            <a:off x="5403200" y="54663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0"/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★</a:t>
            </a:r>
            <a:r>
              <a:rPr lang="zh-CN" altLang="en-US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二维成像</a:t>
            </a:r>
          </a:p>
          <a:p>
            <a:pPr indent="0"/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★</a:t>
            </a:r>
            <a:r>
              <a:rPr lang="zh-CN" altLang="en-US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像素尺寸小</a:t>
            </a:r>
          </a:p>
          <a:p>
            <a:pPr indent="0"/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★较</a:t>
            </a:r>
            <a:r>
              <a:rPr lang="zh-CN" altLang="en-US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长的光电子径迹</a:t>
            </a:r>
          </a:p>
          <a:p>
            <a:pPr indent="0"/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仿宋" panose="02010609060101010101" charset="-122"/>
              </a:rPr>
              <a:t>★</a:t>
            </a:r>
            <a:r>
              <a:rPr lang="zh-CN" altLang="en-US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精度地重建光电子径迹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FCAA8FCF-8578-46CE-AA33-F1AC4DC54818}"/>
              </a:ext>
            </a:extLst>
          </p:cNvPr>
          <p:cNvCxnSpPr>
            <a:stCxn id="3" idx="3"/>
            <a:endCxn id="9" idx="1"/>
          </p:cNvCxnSpPr>
          <p:nvPr/>
        </p:nvCxnSpPr>
        <p:spPr>
          <a:xfrm flipV="1">
            <a:off x="4279966" y="6066469"/>
            <a:ext cx="1123234" cy="202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213" y="301466"/>
            <a:ext cx="7886700" cy="566738"/>
          </a:xfrm>
        </p:spPr>
        <p:txBody>
          <a:bodyPr/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THGEM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en-US" altLang="zh-CN" sz="24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Topmetal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结构</a:t>
            </a:r>
            <a:r>
              <a:rPr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的测量</a:t>
            </a:r>
          </a:p>
        </p:txBody>
      </p:sp>
      <p:pic>
        <p:nvPicPr>
          <p:cNvPr id="4" name="图片 41" descr="5L$Z7H9LQK5K%]E(76HW7`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906" y="477044"/>
            <a:ext cx="1914525" cy="1403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2" descr="IMG_20180402_194147_H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610" y="2242185"/>
            <a:ext cx="2187575" cy="1636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3" descr="D7`(KRTV}N%_W$_2[CNF)L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092" y="4295696"/>
            <a:ext cx="2921794" cy="18616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331629" y="971550"/>
            <a:ext cx="1497330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1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实验装置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94335" y="4215765"/>
            <a:ext cx="452945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b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r>
              <a:rPr lang="zh-CN" altLang="en-US" sz="1600" b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偏振测量的</a:t>
            </a:r>
            <a:r>
              <a:rPr lang="en-US" altLang="zh-CN" sz="1600" b="0">
                <a:latin typeface="Arial" panose="020B0604020202020204" pitchFamily="34" charset="0"/>
                <a:cs typeface="Arial" panose="020B0604020202020204" pitchFamily="34" charset="0"/>
              </a:rPr>
              <a:t>THGEM</a:t>
            </a:r>
            <a:r>
              <a:rPr lang="zh-CN" altLang="en-US" sz="1600" b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气体探测器结构</a:t>
            </a:r>
            <a:endParaRPr lang="zh-CN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24855" y="1880870"/>
            <a:ext cx="26581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Topmetal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芯片和阳极板</a:t>
            </a:r>
            <a:endParaRPr lang="zh-CN" altLang="en-US" sz="1600"/>
          </a:p>
        </p:txBody>
      </p:sp>
      <p:sp>
        <p:nvSpPr>
          <p:cNvPr id="9" name="文本框 8"/>
          <p:cNvSpPr txBox="1"/>
          <p:nvPr/>
        </p:nvSpPr>
        <p:spPr>
          <a:xfrm>
            <a:off x="5824855" y="3878580"/>
            <a:ext cx="25850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THGEM</a:t>
            </a:r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气体探测器腔室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51930" y="6157595"/>
            <a:ext cx="165862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16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实验装置实物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0023" y="4574858"/>
            <a:ext cx="4680109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6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·</a:t>
            </a:r>
            <a:r>
              <a:rPr lang="en-US" altLang="zh-CN" sz="1600" b="0"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</a:rPr>
              <a:t>THGEM</a:t>
            </a:r>
            <a:r>
              <a:rPr lang="zh-CN" altLang="en-US" sz="1600" b="0"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</a:rPr>
              <a:t>：</a:t>
            </a:r>
            <a:r>
              <a:rPr lang="zh-CN" altLang="en-US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</a:rPr>
              <a:t>有效面积为</a:t>
            </a:r>
            <a:r>
              <a:rPr lang="en-US" altLang="zh-CN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</a:rPr>
              <a:t>5×5cm</a:t>
            </a:r>
            <a:r>
              <a:rPr lang="en-US" altLang="zh-CN" sz="1600" b="0" baseline="30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</a:rPr>
              <a:t>2</a:t>
            </a:r>
            <a:r>
              <a:rPr lang="zh-CN" altLang="en-US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</a:rPr>
              <a:t>，厚度为</a:t>
            </a:r>
            <a:r>
              <a:rPr lang="en-US" altLang="zh-CN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</a:rPr>
              <a:t>200μm</a:t>
            </a:r>
            <a:r>
              <a:rPr lang="zh-CN" altLang="en-US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</a:rPr>
              <a:t>，孔径为</a:t>
            </a:r>
            <a:r>
              <a:rPr lang="en-US" altLang="zh-CN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</a:rPr>
              <a:t>200μm</a:t>
            </a:r>
            <a:r>
              <a:rPr lang="zh-CN" altLang="en-US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</a:rPr>
              <a:t>，孔间距为</a:t>
            </a:r>
            <a:r>
              <a:rPr lang="en-US" altLang="zh-CN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</a:rPr>
              <a:t>5</a:t>
            </a:r>
            <a:r>
              <a:rPr lang="en-US" altLang="zh-CN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</a:rPr>
              <a:t>00μm</a:t>
            </a:r>
            <a:r>
              <a:rPr lang="zh-CN" altLang="en-US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</a:rPr>
              <a:t>，</a:t>
            </a:r>
            <a:r>
              <a:rPr lang="en-US" altLang="zh-CN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</a:rPr>
              <a:t>rim</a:t>
            </a:r>
            <a:r>
              <a:rPr lang="zh-CN" altLang="en-US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</a:rPr>
              <a:t>的大小为</a:t>
            </a:r>
            <a:r>
              <a:rPr lang="en-US" altLang="zh-CN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charset="0"/>
              </a:rPr>
              <a:t>10μm</a:t>
            </a:r>
            <a:r>
              <a:rPr lang="zh-CN" altLang="en-US" sz="1600" b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</a:rPr>
              <a:t>左右。</a:t>
            </a:r>
          </a:p>
          <a:p>
            <a:pPr indent="0"/>
            <a:r>
              <a:rPr lang="zh-CN" altLang="en-US" sz="16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</a:t>
            </a:r>
            <a:r>
              <a:rPr lang="zh-CN" altLang="en-US" sz="1600">
                <a:latin typeface="仿宋" panose="02010609060101010101" charset="-122"/>
                <a:ea typeface="仿宋" panose="02010609060101010101" charset="-122"/>
              </a:rPr>
              <a:t>Topmetal：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有效面积为6×6mm</a:t>
            </a:r>
            <a:r>
              <a:rPr lang="zh-CN" altLang="en-US" sz="1600" baseline="30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，像素间距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83μm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，72×72像素阵列，对电荷敏感。</a:t>
            </a:r>
          </a:p>
          <a:p>
            <a:pPr indent="0"/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1600">
                <a:latin typeface="仿宋" panose="02010609060101010101" charset="-122"/>
                <a:ea typeface="仿宋" panose="02010609060101010101" charset="-122"/>
              </a:rPr>
              <a:t>工作气体：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Ne+5%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CF</a:t>
            </a:r>
            <a:r>
              <a:rPr lang="en-US" altLang="zh-CN" sz="1600" baseline="-25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4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，80kPa</a:t>
            </a:r>
            <a:r>
              <a:rPr lang="en-US" altLang="zh-CN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/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50kPa气压。</a:t>
            </a:r>
          </a:p>
          <a:p>
            <a:pPr indent="0"/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en-US" sz="1600">
                <a:latin typeface="仿宋" panose="02010609060101010101" charset="-122"/>
                <a:ea typeface="仿宋" panose="02010609060101010101" charset="-122"/>
              </a:rPr>
              <a:t>准直孔：</a:t>
            </a:r>
            <a:r>
              <a:rPr lang="zh-CN" altLang="en-US" sz="1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直径为1mm。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6291580" y="6456513"/>
            <a:ext cx="2025000" cy="316800"/>
          </a:xfrm>
        </p:spPr>
        <p:txBody>
          <a:bodyPr>
            <a:normAutofit/>
          </a:bodyPr>
          <a:lstStyle/>
          <a:p>
            <a:fld id="{7D9BB5D0-35E4-459D-AEF3-FE4D7C45CC19}" type="slidenum">
              <a:rPr lang="zh-CN" altLang="en-US" smtClean="0">
                <a:solidFill>
                  <a:schemeClr val="tx1"/>
                </a:solidFill>
              </a:rPr>
              <a:t>7</a:t>
            </a:fld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 13" descr="THGEM气体探测器-偏振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35" y="1385570"/>
            <a:ext cx="4558030" cy="27171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0"/>
          <a:stretch>
            <a:fillRect/>
          </a:stretch>
        </p:blipFill>
        <p:spPr>
          <a:xfrm>
            <a:off x="5380038" y="364649"/>
            <a:ext cx="1480661" cy="1516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7928" y="523549"/>
            <a:ext cx="8139178" cy="486000"/>
          </a:xfrm>
        </p:spPr>
        <p:txBody>
          <a:bodyPr/>
          <a:lstStyle/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测量结果</a:t>
            </a:r>
          </a:p>
        </p:txBody>
      </p:sp>
      <p:pic>
        <p:nvPicPr>
          <p:cNvPr id="5" name="图片 4" descr="15_frame686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75" y="2317750"/>
            <a:ext cx="1829435" cy="1545590"/>
          </a:xfrm>
          <a:prstGeom prst="rect">
            <a:avLst/>
          </a:prstGeom>
        </p:spPr>
      </p:pic>
      <p:pic>
        <p:nvPicPr>
          <p:cNvPr id="6" name="图片 5" descr="2_frame153-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950" y="2318385"/>
            <a:ext cx="1831975" cy="1542415"/>
          </a:xfrm>
          <a:prstGeom prst="rect">
            <a:avLst/>
          </a:prstGeom>
        </p:spPr>
      </p:pic>
      <p:pic>
        <p:nvPicPr>
          <p:cNvPr id="8" name="图片 7" descr="16_frame624-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925" y="2317750"/>
            <a:ext cx="1818640" cy="1533525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60" y="3965575"/>
            <a:ext cx="1698625" cy="1353820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6585" y="3983990"/>
            <a:ext cx="1831975" cy="1317625"/>
          </a:xfrm>
          <a:prstGeom prst="rect">
            <a:avLst/>
          </a:prstGeom>
        </p:spPr>
      </p:pic>
      <p:pic>
        <p:nvPicPr>
          <p:cNvPr id="12" name="图片 11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8560" y="3963035"/>
            <a:ext cx="1731010" cy="1338580"/>
          </a:xfrm>
          <a:prstGeom prst="rect">
            <a:avLst/>
          </a:prstGeom>
        </p:spPr>
      </p:pic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z="900" smtClean="0"/>
              <a:t>8</a:t>
            </a:fld>
            <a:endParaRPr lang="zh-CN" altLang="en-US" sz="900"/>
          </a:p>
        </p:txBody>
      </p:sp>
      <p:sp>
        <p:nvSpPr>
          <p:cNvPr id="15" name="文本框 14"/>
          <p:cNvSpPr txBox="1"/>
          <p:nvPr/>
        </p:nvSpPr>
        <p:spPr>
          <a:xfrm>
            <a:off x="317500" y="5862955"/>
            <a:ext cx="51320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·得到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光电子径迹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的精细度不够小，不能精确重建出光电子出射方向</a:t>
            </a:r>
          </a:p>
        </p:txBody>
      </p:sp>
      <p:pic>
        <p:nvPicPr>
          <p:cNvPr id="3" name="图片 50" descr="能谙图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5165" y="2413635"/>
            <a:ext cx="3312795" cy="2538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6129655" y="5766435"/>
            <a:ext cx="26816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16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·THGEM增益为：</a:t>
            </a:r>
            <a:r>
              <a:rPr lang="en-US" altLang="zh-CN" sz="16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3880</a:t>
            </a:r>
            <a:endParaRPr lang="zh-CN" sz="1600" b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/>
            <a:r>
              <a:rPr lang="zh-CN" sz="16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·能量分辨率为：</a:t>
            </a:r>
            <a:r>
              <a:rPr lang="en-US" sz="1600" b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45.61%</a:t>
            </a:r>
            <a:endParaRPr lang="en-US" altLang="en-US" sz="1600" b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24025" y="5319395"/>
            <a:ext cx="23164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X-ray</a:t>
            </a:r>
            <a:r>
              <a:rPr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光电子径迹和重建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47205" y="5052060"/>
            <a:ext cx="9798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能谱图</a:t>
            </a:r>
          </a:p>
        </p:txBody>
      </p:sp>
      <p:graphicFrame>
        <p:nvGraphicFramePr>
          <p:cNvPr id="17" name="对象 1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r:id="rId11" imgW="914400" imgH="215900" progId="Equation.KSEE3">
                  <p:embed/>
                </p:oleObj>
              </mc:Choice>
              <mc:Fallback>
                <p:oleObj r:id="rId11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647700" y="1419860"/>
            <a:ext cx="81381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漂移区电压：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300V</a:t>
            </a:r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，感应区电压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:400V</a:t>
            </a:r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THGEM</a:t>
            </a:r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电压：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490V,</a:t>
            </a:r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气体：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Ne+5%CF</a:t>
            </a:r>
            <a:r>
              <a:rPr lang="en-US" altLang="zh-CN" sz="1600" baseline="-250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4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,</a:t>
            </a:r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气压：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80kPa,</a:t>
            </a:r>
            <a:r>
              <a:rPr lang="zh-CN" altLang="en-US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光源：</a:t>
            </a:r>
            <a:r>
              <a:rPr lang="en-US" altLang="zh-CN" sz="1600" baseline="300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55</a:t>
            </a:r>
            <a:r>
              <a:rPr lang="en-US" altLang="zh-CN" sz="1600">
                <a:solidFill>
                  <a:srgbClr val="7030A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Fe(5.9keV)</a:t>
            </a: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5E86D6-2B7E-4CDE-9D51-447E6703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84" y="184167"/>
            <a:ext cx="8139178" cy="648000"/>
          </a:xfrm>
        </p:spPr>
        <p:txBody>
          <a:bodyPr/>
          <a:lstStyle/>
          <a:p>
            <a:r>
              <a:rPr lang="en-US" altLang="zh-CN" dirty="0"/>
              <a:t>GMCP</a:t>
            </a:r>
            <a:r>
              <a:rPr lang="zh-CN" altLang="en-US" dirty="0"/>
              <a:t>简介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2EFCB5-58AC-49CD-B601-87A8A237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FFCF417B-E33E-4A19-A217-1BC06D1B1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4" y="3136062"/>
            <a:ext cx="2769702" cy="2094089"/>
          </a:xfr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44258F5-E5CA-48AD-8B22-621AC8BA2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75" y="453252"/>
            <a:ext cx="2923952" cy="2192964"/>
          </a:xfrm>
          <a:prstGeom prst="rect">
            <a:avLst/>
          </a:prstGeom>
        </p:spPr>
      </p:pic>
      <p:pic>
        <p:nvPicPr>
          <p:cNvPr id="7" name="内容占位符 3">
            <a:extLst>
              <a:ext uri="{FF2B5EF4-FFF2-40B4-BE49-F238E27FC236}">
                <a16:creationId xmlns:a16="http://schemas.microsoft.com/office/drawing/2014/main" id="{B64EA54F-4C58-42E0-9344-BCD75D6312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97" r="50669"/>
          <a:stretch/>
        </p:blipFill>
        <p:spPr>
          <a:xfrm>
            <a:off x="595010" y="832167"/>
            <a:ext cx="2649291" cy="20940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177127-F934-494B-ACFD-F87F5FD8D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05" y="2926256"/>
            <a:ext cx="3412902" cy="236937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BAEF4E3-F745-40A2-953D-2BBD4FCC6EB7}"/>
              </a:ext>
            </a:extLst>
          </p:cNvPr>
          <p:cNvSpPr/>
          <p:nvPr/>
        </p:nvSpPr>
        <p:spPr>
          <a:xfrm>
            <a:off x="171184" y="5575673"/>
            <a:ext cx="8068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气体倍增微通道板（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GMCP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孔径：</a:t>
            </a:r>
            <a:r>
              <a:rPr lang="en-US" altLang="zh-CN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50µm</a:t>
            </a:r>
            <a:r>
              <a:rPr lang="zh-CN" altLang="en-US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；孔间距：</a:t>
            </a:r>
            <a:r>
              <a:rPr lang="en-US" altLang="zh-CN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60µm</a:t>
            </a:r>
            <a:r>
              <a:rPr lang="zh-CN" altLang="en-US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；斜切角：</a:t>
            </a:r>
            <a:r>
              <a:rPr lang="en-US" altLang="zh-CN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0°</a:t>
            </a:r>
            <a:r>
              <a:rPr lang="zh-CN" altLang="en-US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厚度：</a:t>
            </a:r>
            <a:r>
              <a:rPr lang="en-US" altLang="zh-CN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400µm</a:t>
            </a:r>
            <a:r>
              <a:rPr lang="zh-CN" altLang="en-US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；电极穿透通道深度：</a:t>
            </a:r>
            <a:r>
              <a:rPr lang="en-US" altLang="zh-CN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25~30µm</a:t>
            </a:r>
            <a:r>
              <a:rPr lang="zh-CN" altLang="en-US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代替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THGEM)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E3DD99-BBB5-4D89-B1EA-3213EF4E6E10}"/>
              </a:ext>
            </a:extLst>
          </p:cNvPr>
          <p:cNvSpPr/>
          <p:nvPr/>
        </p:nvSpPr>
        <p:spPr>
          <a:xfrm>
            <a:off x="3244301" y="6273723"/>
            <a:ext cx="4673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中国科学院高能物理研究所  刘术林老师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131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a22bd49c-5be4-4c87-86ab-c6810ab4d6cc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4557</TotalTime>
  <Words>1434</Words>
  <Application>Microsoft Office PowerPoint</Application>
  <PresentationFormat>全屏显示(4:3)</PresentationFormat>
  <Paragraphs>213</Paragraphs>
  <Slides>22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微软雅黑</vt:lpstr>
      <vt:lpstr>宋体</vt:lpstr>
      <vt:lpstr>华文楷体</vt:lpstr>
      <vt:lpstr>华文宋体</vt:lpstr>
      <vt:lpstr>仿宋</vt:lpstr>
      <vt:lpstr>Arial</vt:lpstr>
      <vt:lpstr>Times New Roman</vt:lpstr>
      <vt:lpstr>Office 主题​​</vt:lpstr>
      <vt:lpstr>Equation.KSEE3</vt:lpstr>
      <vt:lpstr>X射线偏振探测器测试 </vt:lpstr>
      <vt:lpstr>主要内容:</vt:lpstr>
      <vt:lpstr>X射线偏振测量的原理</vt:lpstr>
      <vt:lpstr>微型结构气体探测器（MPGD）简介</vt:lpstr>
      <vt:lpstr>Topmetal芯片（Topmetal-Ⅱ）简介</vt:lpstr>
      <vt:lpstr>基于Topmetal芯片X射线偏振探测器工作原理</vt:lpstr>
      <vt:lpstr>THGEM+Topmetal结构的测量</vt:lpstr>
      <vt:lpstr>2.测量结果</vt:lpstr>
      <vt:lpstr>GMCP简介</vt:lpstr>
      <vt:lpstr>PowerPoint 演示文稿</vt:lpstr>
      <vt:lpstr>2.探测器装置</vt:lpstr>
      <vt:lpstr>3.GMCP性能测试</vt:lpstr>
      <vt:lpstr>GMCP不同气体下的增益以及能量分辨率</vt:lpstr>
      <vt:lpstr>MCP测试打火损坏</vt:lpstr>
      <vt:lpstr>4.X-ray光电子径迹</vt:lpstr>
      <vt:lpstr>X-ray光电子径迹</vt:lpstr>
      <vt:lpstr>5.光电子径迹重建 </vt:lpstr>
      <vt:lpstr>PowerPoint 演示文稿</vt:lpstr>
      <vt:lpstr>样机密闭性测试</vt:lpstr>
      <vt:lpstr>样机对X射线各能段的探测效率和调制度的模拟</vt:lpstr>
      <vt:lpstr>总结与展望</vt:lpstr>
      <vt:lpstr>谢谢！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X射线偏振探测 </dc:title>
  <dc:creator>FHB</dc:creator>
  <cp:lastModifiedBy>陈 帅</cp:lastModifiedBy>
  <cp:revision>168</cp:revision>
  <dcterms:created xsi:type="dcterms:W3CDTF">2019-04-09T00:35:00Z</dcterms:created>
  <dcterms:modified xsi:type="dcterms:W3CDTF">2020-01-05T02:35:00Z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2052-11.1.0.8888</vt:lpwstr>
  </property>
</Properties>
</file>