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6" r:id="rId4"/>
    <p:sldId id="307" r:id="rId5"/>
    <p:sldId id="258" r:id="rId6"/>
    <p:sldId id="271" r:id="rId7"/>
    <p:sldId id="257" r:id="rId8"/>
    <p:sldId id="336" r:id="rId9"/>
    <p:sldId id="339" r:id="rId10"/>
    <p:sldId id="334" r:id="rId11"/>
    <p:sldId id="337" r:id="rId12"/>
    <p:sldId id="340" r:id="rId13"/>
    <p:sldId id="335" r:id="rId14"/>
    <p:sldId id="338" r:id="rId15"/>
    <p:sldId id="341" r:id="rId16"/>
    <p:sldId id="364" r:id="rId17"/>
    <p:sldId id="365" r:id="rId18"/>
    <p:sldId id="366" r:id="rId19"/>
    <p:sldId id="263" r:id="rId20"/>
    <p:sldId id="286" r:id="rId21"/>
    <p:sldId id="363" r:id="rId22"/>
    <p:sldId id="344" r:id="rId23"/>
    <p:sldId id="345" r:id="rId24"/>
    <p:sldId id="289" r:id="rId25"/>
    <p:sldId id="349" r:id="rId26"/>
    <p:sldId id="351" r:id="rId27"/>
    <p:sldId id="292" r:id="rId28"/>
    <p:sldId id="264" r:id="rId29"/>
    <p:sldId id="350" r:id="rId30"/>
    <p:sldId id="326" r:id="rId31"/>
    <p:sldId id="305" r:id="rId32"/>
    <p:sldId id="33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tags" Target="../tags/tag2.xml"/><Relationship Id="rId2" Type="http://schemas.openxmlformats.org/officeDocument/2006/relationships/image" Target="../media/image28.pn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43.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4.wmf"/><Relationship Id="rId3" Type="http://schemas.openxmlformats.org/officeDocument/2006/relationships/oleObject" Target="../embeddings/oleObject2.bin"/><Relationship Id="rId2" Type="http://schemas.openxmlformats.org/officeDocument/2006/relationships/image" Target="../media/image3.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normAutofit fontScale="90000"/>
          </a:bodyPr>
          <a:p>
            <a:r>
              <a:rPr lang="en-US" altLang="zh-CN">
                <a:latin typeface="Times New Roman" panose="02020603050405020304" charset="0"/>
                <a:cs typeface="Times New Roman" panose="02020603050405020304" charset="0"/>
              </a:rPr>
              <a:t>CGEM</a:t>
            </a:r>
            <a:r>
              <a:rPr lang="zh-CN" altLang="en-US"/>
              <a:t>全模拟电荷重心法重建的</a:t>
            </a:r>
            <a:r>
              <a:rPr lang="en-US" altLang="zh-CN">
                <a:latin typeface="Times New Roman" panose="02020603050405020304" charset="0"/>
                <a:cs typeface="Times New Roman" panose="02020603050405020304" charset="0"/>
              </a:rPr>
              <a:t>Cluster</a:t>
            </a:r>
            <a:r>
              <a:rPr lang="zh-CN" altLang="en-US"/>
              <a:t>位置分辨的检查</a:t>
            </a:r>
            <a:endParaRPr lang="zh-CN" altLang="en-US"/>
          </a:p>
        </p:txBody>
      </p:sp>
      <p:sp>
        <p:nvSpPr>
          <p:cNvPr id="3" name="副标题 2"/>
          <p:cNvSpPr>
            <a:spLocks noGrp="1"/>
          </p:cNvSpPr>
          <p:nvPr>
            <p:ph type="subTitle" idx="1"/>
          </p:nvPr>
        </p:nvSpPr>
        <p:spPr/>
        <p:txBody>
          <a:bodyPr/>
          <a:p>
            <a:r>
              <a:rPr lang="en-US" altLang="zh-CN">
                <a:latin typeface="Times New Roman" panose="02020603050405020304" charset="0"/>
                <a:cs typeface="Times New Roman" panose="02020603050405020304" charset="0"/>
              </a:rPr>
              <a:t>2020</a:t>
            </a:r>
            <a:r>
              <a:rPr lang="zh-CN" altLang="en-US"/>
              <a:t>年</a:t>
            </a:r>
            <a:r>
              <a:rPr lang="en-US" altLang="zh-CN">
                <a:latin typeface="Times New Roman" panose="02020603050405020304" charset="0"/>
                <a:cs typeface="Times New Roman" panose="02020603050405020304" charset="0"/>
              </a:rPr>
              <a:t>3</a:t>
            </a:r>
            <a:r>
              <a:rPr lang="zh-CN" altLang="en-US"/>
              <a:t>月</a:t>
            </a:r>
            <a:r>
              <a:rPr lang="en-US" altLang="zh-CN"/>
              <a:t>26</a:t>
            </a:r>
            <a:r>
              <a:rPr lang="zh-CN" altLang="en-US"/>
              <a:t>日</a:t>
            </a:r>
            <a:endParaRPr lang="zh-CN" altLang="en-US"/>
          </a:p>
          <a:p>
            <a:r>
              <a:rPr lang="zh-CN" altLang="en-US"/>
              <a:t>陆小玲</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第二层探测器</a:t>
            </a:r>
            <a:r>
              <a:rPr lang="en-US" altLang="zh-CN">
                <a:sym typeface="+mn-ea"/>
              </a:rPr>
              <a:t>V</a:t>
            </a:r>
            <a:r>
              <a:rPr lang="en-US" altLang="zh-CN">
                <a:sym typeface="+mn-ea"/>
              </a:rPr>
              <a:t>_cluster</a:t>
            </a:r>
            <a:r>
              <a:rPr lang="zh-CN" altLang="en-US">
                <a:sym typeface="+mn-ea"/>
              </a:rPr>
              <a:t>的位置分布</a:t>
            </a:r>
            <a:endParaRPr lang="zh-CN" altLang="en-US"/>
          </a:p>
        </p:txBody>
      </p:sp>
      <p:sp>
        <p:nvSpPr>
          <p:cNvPr id="5" name="文本框 4"/>
          <p:cNvSpPr txBox="1"/>
          <p:nvPr/>
        </p:nvSpPr>
        <p:spPr>
          <a:xfrm>
            <a:off x="2670175" y="5724525"/>
            <a:ext cx="2183130" cy="368300"/>
          </a:xfrm>
          <a:prstGeom prst="rect">
            <a:avLst/>
          </a:prstGeom>
          <a:noFill/>
        </p:spPr>
        <p:txBody>
          <a:bodyPr wrap="square" rtlCol="0">
            <a:spAutoFit/>
          </a:bodyPr>
          <a:p>
            <a:r>
              <a:rPr lang="en-US" altLang="zh-CN"/>
              <a:t>layer 2  MC_Truth_V </a:t>
            </a:r>
            <a:endParaRPr lang="en-US" altLang="zh-CN"/>
          </a:p>
        </p:txBody>
      </p:sp>
      <p:sp>
        <p:nvSpPr>
          <p:cNvPr id="6" name="文本框 5"/>
          <p:cNvSpPr txBox="1"/>
          <p:nvPr/>
        </p:nvSpPr>
        <p:spPr>
          <a:xfrm>
            <a:off x="8110220" y="5724525"/>
            <a:ext cx="1938655" cy="368300"/>
          </a:xfrm>
          <a:prstGeom prst="rect">
            <a:avLst/>
          </a:prstGeom>
          <a:noFill/>
        </p:spPr>
        <p:txBody>
          <a:bodyPr wrap="square" rtlCol="0">
            <a:spAutoFit/>
          </a:bodyPr>
          <a:p>
            <a:r>
              <a:rPr lang="en-US" altLang="zh-CN"/>
              <a:t>layer2  V_cluster </a:t>
            </a:r>
            <a:endParaRPr lang="en-US" altLang="zh-CN"/>
          </a:p>
        </p:txBody>
      </p:sp>
      <p:pic>
        <p:nvPicPr>
          <p:cNvPr id="3" name="图片 2" descr="Z)A1T`V$W6_J0]2QJ6SB9MF"/>
          <p:cNvPicPr>
            <a:picLocks noChangeAspect="1"/>
          </p:cNvPicPr>
          <p:nvPr/>
        </p:nvPicPr>
        <p:blipFill>
          <a:blip r:embed="rId1"/>
          <a:stretch>
            <a:fillRect/>
          </a:stretch>
        </p:blipFill>
        <p:spPr>
          <a:xfrm>
            <a:off x="1323340" y="1841500"/>
            <a:ext cx="4966335" cy="3342640"/>
          </a:xfrm>
          <a:prstGeom prst="rect">
            <a:avLst/>
          </a:prstGeom>
        </p:spPr>
      </p:pic>
      <p:pic>
        <p:nvPicPr>
          <p:cNvPr id="4" name="图片 3" descr="RH`(MYK$6H}[4{4$FO0K~2I"/>
          <p:cNvPicPr>
            <a:picLocks noChangeAspect="1"/>
          </p:cNvPicPr>
          <p:nvPr/>
        </p:nvPicPr>
        <p:blipFill>
          <a:blip r:embed="rId2"/>
          <a:stretch>
            <a:fillRect/>
          </a:stretch>
        </p:blipFill>
        <p:spPr>
          <a:xfrm>
            <a:off x="6374130" y="1841500"/>
            <a:ext cx="4979670" cy="33394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第二层探测器</a:t>
            </a:r>
            <a:r>
              <a:rPr lang="en-US" altLang="zh-CN">
                <a:sym typeface="+mn-ea"/>
              </a:rPr>
              <a:t>z</a:t>
            </a:r>
            <a:r>
              <a:rPr lang="en-US" altLang="zh-CN">
                <a:sym typeface="+mn-ea"/>
              </a:rPr>
              <a:t>_cluster</a:t>
            </a:r>
            <a:r>
              <a:rPr lang="zh-CN" altLang="en-US">
                <a:sym typeface="+mn-ea"/>
              </a:rPr>
              <a:t>的位置分布</a:t>
            </a:r>
            <a:endParaRPr lang="zh-CN" altLang="en-US"/>
          </a:p>
        </p:txBody>
      </p:sp>
      <p:sp>
        <p:nvSpPr>
          <p:cNvPr id="6" name="文本框 5"/>
          <p:cNvSpPr txBox="1"/>
          <p:nvPr/>
        </p:nvSpPr>
        <p:spPr>
          <a:xfrm>
            <a:off x="2826385" y="5705475"/>
            <a:ext cx="2183130" cy="368300"/>
          </a:xfrm>
          <a:prstGeom prst="rect">
            <a:avLst/>
          </a:prstGeom>
          <a:noFill/>
        </p:spPr>
        <p:txBody>
          <a:bodyPr wrap="square" rtlCol="0">
            <a:spAutoFit/>
          </a:bodyPr>
          <a:p>
            <a:r>
              <a:rPr lang="en-US" altLang="zh-CN"/>
              <a:t>layer 2  MC_Truth_z </a:t>
            </a:r>
            <a:endParaRPr lang="en-US" altLang="zh-CN"/>
          </a:p>
        </p:txBody>
      </p:sp>
      <p:sp>
        <p:nvSpPr>
          <p:cNvPr id="7" name="文本框 6"/>
          <p:cNvSpPr txBox="1"/>
          <p:nvPr/>
        </p:nvSpPr>
        <p:spPr>
          <a:xfrm>
            <a:off x="8277225" y="5705475"/>
            <a:ext cx="1957705" cy="368300"/>
          </a:xfrm>
          <a:prstGeom prst="rect">
            <a:avLst/>
          </a:prstGeom>
          <a:noFill/>
        </p:spPr>
        <p:txBody>
          <a:bodyPr wrap="square" rtlCol="0">
            <a:spAutoFit/>
          </a:bodyPr>
          <a:p>
            <a:r>
              <a:rPr lang="en-US" altLang="zh-CN"/>
              <a:t>layer2    z_cluster </a:t>
            </a:r>
            <a:endParaRPr lang="en-US" altLang="zh-CN"/>
          </a:p>
        </p:txBody>
      </p:sp>
      <p:pic>
        <p:nvPicPr>
          <p:cNvPr id="3" name="图片 2" descr="2Z})BG2XC(3N]A3E6Y}[O(V"/>
          <p:cNvPicPr>
            <a:picLocks noChangeAspect="1"/>
          </p:cNvPicPr>
          <p:nvPr/>
        </p:nvPicPr>
        <p:blipFill>
          <a:blip r:embed="rId1"/>
          <a:stretch>
            <a:fillRect/>
          </a:stretch>
        </p:blipFill>
        <p:spPr>
          <a:xfrm>
            <a:off x="1327150" y="2058670"/>
            <a:ext cx="5031740" cy="3390265"/>
          </a:xfrm>
          <a:prstGeom prst="rect">
            <a:avLst/>
          </a:prstGeom>
        </p:spPr>
      </p:pic>
      <p:pic>
        <p:nvPicPr>
          <p:cNvPr id="4" name="图片 3" descr="]W03{X$_JA8W0_6`MX4B7]S"/>
          <p:cNvPicPr>
            <a:picLocks noChangeAspect="1"/>
          </p:cNvPicPr>
          <p:nvPr/>
        </p:nvPicPr>
        <p:blipFill>
          <a:blip r:embed="rId2"/>
          <a:stretch>
            <a:fillRect/>
          </a:stretch>
        </p:blipFill>
        <p:spPr>
          <a:xfrm>
            <a:off x="6427470" y="2058670"/>
            <a:ext cx="5047615" cy="33750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t>第三层探测器</a:t>
            </a:r>
            <a:r>
              <a:rPr lang="en-US" altLang="zh-CN"/>
              <a:t>X_cluster</a:t>
            </a:r>
            <a:r>
              <a:rPr lang="zh-CN" altLang="en-US"/>
              <a:t>的位置分布</a:t>
            </a:r>
            <a:endParaRPr lang="en-US" altLang="zh-CN"/>
          </a:p>
        </p:txBody>
      </p:sp>
      <p:sp>
        <p:nvSpPr>
          <p:cNvPr id="5" name="文本框 4"/>
          <p:cNvSpPr txBox="1"/>
          <p:nvPr/>
        </p:nvSpPr>
        <p:spPr>
          <a:xfrm>
            <a:off x="2713990" y="5834380"/>
            <a:ext cx="2040890" cy="368300"/>
          </a:xfrm>
          <a:prstGeom prst="rect">
            <a:avLst/>
          </a:prstGeom>
          <a:noFill/>
        </p:spPr>
        <p:txBody>
          <a:bodyPr wrap="square" rtlCol="0">
            <a:spAutoFit/>
          </a:bodyPr>
          <a:p>
            <a:r>
              <a:rPr lang="en-US" altLang="zh-CN"/>
              <a:t>layer3  MC_Truth_X    </a:t>
            </a:r>
            <a:endParaRPr lang="zh-CN" altLang="en-US"/>
          </a:p>
        </p:txBody>
      </p:sp>
      <p:sp>
        <p:nvSpPr>
          <p:cNvPr id="6" name="文本框 5"/>
          <p:cNvSpPr txBox="1"/>
          <p:nvPr/>
        </p:nvSpPr>
        <p:spPr>
          <a:xfrm>
            <a:off x="7973060" y="5834380"/>
            <a:ext cx="2116455" cy="368300"/>
          </a:xfrm>
          <a:prstGeom prst="rect">
            <a:avLst/>
          </a:prstGeom>
          <a:noFill/>
        </p:spPr>
        <p:txBody>
          <a:bodyPr wrap="square" rtlCol="0">
            <a:spAutoFit/>
          </a:bodyPr>
          <a:p>
            <a:r>
              <a:rPr lang="en-US" altLang="zh-CN"/>
              <a:t>layer3     X_cluster</a:t>
            </a:r>
            <a:endParaRPr lang="en-US" altLang="zh-CN"/>
          </a:p>
        </p:txBody>
      </p:sp>
      <p:sp>
        <p:nvSpPr>
          <p:cNvPr id="11" name="文本框 10"/>
          <p:cNvSpPr txBox="1"/>
          <p:nvPr/>
        </p:nvSpPr>
        <p:spPr>
          <a:xfrm>
            <a:off x="191135" y="5967095"/>
            <a:ext cx="1682750" cy="645160"/>
          </a:xfrm>
          <a:prstGeom prst="rect">
            <a:avLst/>
          </a:prstGeom>
          <a:noFill/>
        </p:spPr>
        <p:txBody>
          <a:bodyPr wrap="square" rtlCol="0">
            <a:spAutoFit/>
          </a:bodyPr>
          <a:p>
            <a:r>
              <a:rPr lang="zh-CN" altLang="en-US"/>
              <a:t>红：全模拟</a:t>
            </a:r>
            <a:endParaRPr lang="zh-CN" altLang="en-US"/>
          </a:p>
          <a:p>
            <a:r>
              <a:rPr lang="zh-CN" altLang="en-US"/>
              <a:t>黑：简单模拟</a:t>
            </a:r>
            <a:endParaRPr lang="zh-CN" altLang="en-US"/>
          </a:p>
        </p:txBody>
      </p:sp>
      <p:pic>
        <p:nvPicPr>
          <p:cNvPr id="7" name="图片 6" descr="IB]3]OM~WF7ZAP]@`[T0ZM1"/>
          <p:cNvPicPr>
            <a:picLocks noChangeAspect="1"/>
          </p:cNvPicPr>
          <p:nvPr/>
        </p:nvPicPr>
        <p:blipFill>
          <a:blip r:embed="rId1"/>
          <a:stretch>
            <a:fillRect/>
          </a:stretch>
        </p:blipFill>
        <p:spPr>
          <a:xfrm>
            <a:off x="6326505" y="1861820"/>
            <a:ext cx="5187950" cy="3547110"/>
          </a:xfrm>
          <a:prstGeom prst="rect">
            <a:avLst/>
          </a:prstGeom>
        </p:spPr>
      </p:pic>
      <p:pic>
        <p:nvPicPr>
          <p:cNvPr id="9" name="图片 8" descr="4F%IMNA)AK7$}6T@7SRV`RK"/>
          <p:cNvPicPr>
            <a:picLocks noChangeAspect="1"/>
          </p:cNvPicPr>
          <p:nvPr/>
        </p:nvPicPr>
        <p:blipFill>
          <a:blip r:embed="rId2"/>
          <a:stretch>
            <a:fillRect/>
          </a:stretch>
        </p:blipFill>
        <p:spPr>
          <a:xfrm>
            <a:off x="1142365" y="1917700"/>
            <a:ext cx="5184140" cy="35471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第三层探测器</a:t>
            </a:r>
            <a:r>
              <a:rPr lang="en-US" altLang="zh-CN">
                <a:sym typeface="+mn-ea"/>
              </a:rPr>
              <a:t>V</a:t>
            </a:r>
            <a:r>
              <a:rPr lang="en-US" altLang="zh-CN">
                <a:sym typeface="+mn-ea"/>
              </a:rPr>
              <a:t>_cluster</a:t>
            </a:r>
            <a:r>
              <a:rPr lang="zh-CN" altLang="en-US">
                <a:sym typeface="+mn-ea"/>
              </a:rPr>
              <a:t>的位置分布</a:t>
            </a:r>
            <a:endParaRPr lang="zh-CN" altLang="en-US"/>
          </a:p>
        </p:txBody>
      </p:sp>
      <p:sp>
        <p:nvSpPr>
          <p:cNvPr id="5" name="文本框 4"/>
          <p:cNvSpPr txBox="1"/>
          <p:nvPr/>
        </p:nvSpPr>
        <p:spPr>
          <a:xfrm>
            <a:off x="2386965" y="5807710"/>
            <a:ext cx="2183130" cy="368300"/>
          </a:xfrm>
          <a:prstGeom prst="rect">
            <a:avLst/>
          </a:prstGeom>
          <a:noFill/>
        </p:spPr>
        <p:txBody>
          <a:bodyPr wrap="square" rtlCol="0">
            <a:spAutoFit/>
          </a:bodyPr>
          <a:p>
            <a:r>
              <a:rPr lang="en-US" altLang="zh-CN"/>
              <a:t>layer 3  MC_Truth_V </a:t>
            </a:r>
            <a:endParaRPr lang="en-US" altLang="zh-CN"/>
          </a:p>
        </p:txBody>
      </p:sp>
      <p:sp>
        <p:nvSpPr>
          <p:cNvPr id="6" name="文本框 5"/>
          <p:cNvSpPr txBox="1"/>
          <p:nvPr/>
        </p:nvSpPr>
        <p:spPr>
          <a:xfrm>
            <a:off x="7724140" y="5807710"/>
            <a:ext cx="1957070" cy="368300"/>
          </a:xfrm>
          <a:prstGeom prst="rect">
            <a:avLst/>
          </a:prstGeom>
          <a:noFill/>
        </p:spPr>
        <p:txBody>
          <a:bodyPr wrap="square" rtlCol="0">
            <a:spAutoFit/>
          </a:bodyPr>
          <a:p>
            <a:r>
              <a:rPr lang="en-US" altLang="zh-CN"/>
              <a:t>layer3 V_cluster </a:t>
            </a:r>
            <a:endParaRPr lang="en-US" altLang="zh-CN"/>
          </a:p>
        </p:txBody>
      </p:sp>
      <p:pic>
        <p:nvPicPr>
          <p:cNvPr id="3" name="图片 2" descr="PUX_J8O~VY0ZXROGIW$Q8$H"/>
          <p:cNvPicPr>
            <a:picLocks noChangeAspect="1"/>
          </p:cNvPicPr>
          <p:nvPr/>
        </p:nvPicPr>
        <p:blipFill>
          <a:blip r:embed="rId1"/>
          <a:stretch>
            <a:fillRect/>
          </a:stretch>
        </p:blipFill>
        <p:spPr>
          <a:xfrm>
            <a:off x="681355" y="1860550"/>
            <a:ext cx="5313680" cy="3555365"/>
          </a:xfrm>
          <a:prstGeom prst="rect">
            <a:avLst/>
          </a:prstGeom>
        </p:spPr>
      </p:pic>
      <p:pic>
        <p:nvPicPr>
          <p:cNvPr id="4" name="图片 3" descr="A2@$]NRV5RJ(TTC)GET][BR"/>
          <p:cNvPicPr>
            <a:picLocks noChangeAspect="1"/>
          </p:cNvPicPr>
          <p:nvPr/>
        </p:nvPicPr>
        <p:blipFill>
          <a:blip r:embed="rId2"/>
          <a:stretch>
            <a:fillRect/>
          </a:stretch>
        </p:blipFill>
        <p:spPr>
          <a:xfrm>
            <a:off x="6086475" y="1860550"/>
            <a:ext cx="5267325" cy="35693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第三层探测器</a:t>
            </a:r>
            <a:r>
              <a:rPr lang="en-US" altLang="zh-CN">
                <a:sym typeface="+mn-ea"/>
              </a:rPr>
              <a:t>z</a:t>
            </a:r>
            <a:r>
              <a:rPr lang="en-US" altLang="zh-CN">
                <a:sym typeface="+mn-ea"/>
              </a:rPr>
              <a:t>_cluster</a:t>
            </a:r>
            <a:r>
              <a:rPr lang="zh-CN" altLang="en-US">
                <a:sym typeface="+mn-ea"/>
              </a:rPr>
              <a:t>的位置分布</a:t>
            </a:r>
            <a:endParaRPr lang="zh-CN" altLang="en-US"/>
          </a:p>
        </p:txBody>
      </p:sp>
      <p:sp>
        <p:nvSpPr>
          <p:cNvPr id="6" name="文本框 5"/>
          <p:cNvSpPr txBox="1"/>
          <p:nvPr/>
        </p:nvSpPr>
        <p:spPr>
          <a:xfrm>
            <a:off x="2590800" y="5705475"/>
            <a:ext cx="2183130" cy="368300"/>
          </a:xfrm>
          <a:prstGeom prst="rect">
            <a:avLst/>
          </a:prstGeom>
          <a:noFill/>
        </p:spPr>
        <p:txBody>
          <a:bodyPr wrap="square" rtlCol="0">
            <a:spAutoFit/>
          </a:bodyPr>
          <a:p>
            <a:r>
              <a:rPr lang="en-US" altLang="zh-CN"/>
              <a:t>layer 3  MC_Truth_z </a:t>
            </a:r>
            <a:endParaRPr lang="en-US" altLang="zh-CN"/>
          </a:p>
        </p:txBody>
      </p:sp>
      <p:sp>
        <p:nvSpPr>
          <p:cNvPr id="7" name="文本框 6"/>
          <p:cNvSpPr txBox="1"/>
          <p:nvPr/>
        </p:nvSpPr>
        <p:spPr>
          <a:xfrm>
            <a:off x="7968615" y="5705475"/>
            <a:ext cx="1939290" cy="368300"/>
          </a:xfrm>
          <a:prstGeom prst="rect">
            <a:avLst/>
          </a:prstGeom>
          <a:noFill/>
        </p:spPr>
        <p:txBody>
          <a:bodyPr wrap="square" rtlCol="0">
            <a:spAutoFit/>
          </a:bodyPr>
          <a:p>
            <a:r>
              <a:rPr lang="en-US" altLang="zh-CN"/>
              <a:t>layer3   z_cluster </a:t>
            </a:r>
            <a:endParaRPr lang="en-US" altLang="zh-CN"/>
          </a:p>
        </p:txBody>
      </p:sp>
      <p:pic>
        <p:nvPicPr>
          <p:cNvPr id="3" name="图片 2" descr="F_{}@M}{ADPZ2KW(GEY@UR5"/>
          <p:cNvPicPr>
            <a:picLocks noChangeAspect="1"/>
          </p:cNvPicPr>
          <p:nvPr/>
        </p:nvPicPr>
        <p:blipFill>
          <a:blip r:embed="rId1"/>
          <a:stretch>
            <a:fillRect/>
          </a:stretch>
        </p:blipFill>
        <p:spPr>
          <a:xfrm>
            <a:off x="1225550" y="1943100"/>
            <a:ext cx="5027930" cy="3443605"/>
          </a:xfrm>
          <a:prstGeom prst="rect">
            <a:avLst/>
          </a:prstGeom>
        </p:spPr>
      </p:pic>
      <p:pic>
        <p:nvPicPr>
          <p:cNvPr id="4" name="图片 3" descr="$Z__W~I@_7ZH17V(`L~M@DC"/>
          <p:cNvPicPr>
            <a:picLocks noChangeAspect="1"/>
          </p:cNvPicPr>
          <p:nvPr/>
        </p:nvPicPr>
        <p:blipFill>
          <a:blip r:embed="rId2"/>
          <a:stretch>
            <a:fillRect/>
          </a:stretch>
        </p:blipFill>
        <p:spPr>
          <a:xfrm>
            <a:off x="6431915" y="1947545"/>
            <a:ext cx="5012690" cy="34391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NV]@MV2%XZ4K@4LM~2SA2"/>
          <p:cNvPicPr>
            <a:picLocks noChangeAspect="1"/>
          </p:cNvPicPr>
          <p:nvPr/>
        </p:nvPicPr>
        <p:blipFill>
          <a:blip r:embed="rId1"/>
          <a:stretch>
            <a:fillRect/>
          </a:stretch>
        </p:blipFill>
        <p:spPr>
          <a:xfrm>
            <a:off x="6147435" y="2037080"/>
            <a:ext cx="5389245" cy="3918585"/>
          </a:xfrm>
          <a:prstGeom prst="rect">
            <a:avLst/>
          </a:prstGeom>
        </p:spPr>
      </p:pic>
      <p:pic>
        <p:nvPicPr>
          <p:cNvPr id="5" name="图片 4" descr="WY][S7{~T5WKV18TIYPLPZM"/>
          <p:cNvPicPr>
            <a:picLocks noChangeAspect="1"/>
          </p:cNvPicPr>
          <p:nvPr/>
        </p:nvPicPr>
        <p:blipFill>
          <a:blip r:embed="rId2"/>
          <a:stretch>
            <a:fillRect/>
          </a:stretch>
        </p:blipFill>
        <p:spPr>
          <a:xfrm>
            <a:off x="705485" y="2411730"/>
            <a:ext cx="5441950" cy="3639820"/>
          </a:xfrm>
          <a:prstGeom prst="rect">
            <a:avLst/>
          </a:prstGeom>
        </p:spPr>
      </p:pic>
      <p:pic>
        <p:nvPicPr>
          <p:cNvPr id="2" name="图片 1" descr="]~GB8MBJ8AFY$$WU(J$V`VI"/>
          <p:cNvPicPr>
            <a:picLocks noChangeAspect="1"/>
          </p:cNvPicPr>
          <p:nvPr/>
        </p:nvPicPr>
        <p:blipFill>
          <a:blip r:embed="rId3"/>
          <a:stretch>
            <a:fillRect/>
          </a:stretch>
        </p:blipFill>
        <p:spPr>
          <a:xfrm>
            <a:off x="5565775" y="537845"/>
            <a:ext cx="6102350" cy="1499235"/>
          </a:xfrm>
          <a:prstGeom prst="rect">
            <a:avLst/>
          </a:prstGeom>
        </p:spPr>
      </p:pic>
      <p:sp>
        <p:nvSpPr>
          <p:cNvPr id="3" name="文本框 2"/>
          <p:cNvSpPr txBox="1"/>
          <p:nvPr/>
        </p:nvSpPr>
        <p:spPr>
          <a:xfrm>
            <a:off x="276860" y="828040"/>
            <a:ext cx="4956175" cy="368300"/>
          </a:xfrm>
          <a:prstGeom prst="rect">
            <a:avLst/>
          </a:prstGeom>
          <a:noFill/>
        </p:spPr>
        <p:txBody>
          <a:bodyPr wrap="square" rtlCol="0">
            <a:spAutoFit/>
          </a:bodyPr>
          <a:p>
            <a:r>
              <a:rPr lang="zh-CN" altLang="en-US"/>
              <a:t>$CGEMDIGITIZERSVCROOT</a:t>
            </a:r>
            <a:r>
              <a:rPr lang="en-US" altLang="zh-CN"/>
              <a:t>/src/InductionGar.cxx</a:t>
            </a:r>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60755" y="365125"/>
            <a:ext cx="10515600" cy="1325563"/>
          </a:xfrm>
        </p:spPr>
        <p:txBody>
          <a:bodyPr/>
          <a:p>
            <a:r>
              <a:rPr lang="zh-CN" altLang="en-US" sz="3200"/>
              <a:t>第一层探测器</a:t>
            </a:r>
            <a:r>
              <a:rPr lang="en-US" altLang="zh-CN" sz="3200"/>
              <a:t>Cluster</a:t>
            </a:r>
            <a:r>
              <a:rPr lang="zh-CN" altLang="en-US" sz="3200"/>
              <a:t>的个数分布（全模拟）</a:t>
            </a:r>
            <a:endParaRPr lang="zh-CN" altLang="en-US" sz="3200"/>
          </a:p>
        </p:txBody>
      </p:sp>
      <p:pic>
        <p:nvPicPr>
          <p:cNvPr id="5" name="图片 4"/>
          <p:cNvPicPr>
            <a:picLocks noChangeAspect="1"/>
          </p:cNvPicPr>
          <p:nvPr>
            <p:custDataLst>
              <p:tags r:id="rId1"/>
            </p:custDataLst>
          </p:nvPr>
        </p:nvPicPr>
        <p:blipFill>
          <a:blip r:embed="rId2"/>
          <a:stretch>
            <a:fillRect/>
          </a:stretch>
        </p:blipFill>
        <p:spPr>
          <a:xfrm>
            <a:off x="2332355" y="1265555"/>
            <a:ext cx="3723640" cy="2283460"/>
          </a:xfrm>
          <a:prstGeom prst="rect">
            <a:avLst/>
          </a:prstGeom>
        </p:spPr>
      </p:pic>
      <p:sp>
        <p:nvSpPr>
          <p:cNvPr id="6" name="文本框 5"/>
          <p:cNvSpPr txBox="1"/>
          <p:nvPr/>
        </p:nvSpPr>
        <p:spPr>
          <a:xfrm>
            <a:off x="272415" y="2706370"/>
            <a:ext cx="2125980" cy="922020"/>
          </a:xfrm>
          <a:prstGeom prst="rect">
            <a:avLst/>
          </a:prstGeom>
          <a:noFill/>
        </p:spPr>
        <p:txBody>
          <a:bodyPr wrap="square" rtlCol="0">
            <a:spAutoFit/>
          </a:bodyPr>
          <a:p>
            <a:r>
              <a:rPr lang="en-US" altLang="zh-CN"/>
              <a:t>nXCluster=0:      16</a:t>
            </a:r>
            <a:endParaRPr lang="en-US" altLang="zh-CN"/>
          </a:p>
          <a:p>
            <a:r>
              <a:rPr lang="en-US" altLang="zh-CN"/>
              <a:t>nXCluster=1:     9983</a:t>
            </a:r>
            <a:endParaRPr lang="en-US" altLang="zh-CN"/>
          </a:p>
          <a:p>
            <a:r>
              <a:rPr lang="en-US" altLang="zh-CN">
                <a:sym typeface="+mn-ea"/>
              </a:rPr>
              <a:t>nXCluster=2:       1</a:t>
            </a:r>
            <a:endParaRPr lang="en-US" altLang="zh-CN"/>
          </a:p>
        </p:txBody>
      </p:sp>
      <p:pic>
        <p:nvPicPr>
          <p:cNvPr id="7" name="内容占位符 3"/>
          <p:cNvPicPr>
            <a:picLocks noChangeAspect="1"/>
          </p:cNvPicPr>
          <p:nvPr>
            <p:custDataLst>
              <p:tags r:id="rId3"/>
            </p:custDataLst>
          </p:nvPr>
        </p:nvPicPr>
        <p:blipFill>
          <a:blip r:embed="rId4"/>
          <a:stretch>
            <a:fillRect/>
          </a:stretch>
        </p:blipFill>
        <p:spPr>
          <a:xfrm>
            <a:off x="2293620" y="3689985"/>
            <a:ext cx="3930015" cy="2360295"/>
          </a:xfrm>
          <a:prstGeom prst="rect">
            <a:avLst/>
          </a:prstGeom>
        </p:spPr>
      </p:pic>
      <p:sp>
        <p:nvSpPr>
          <p:cNvPr id="8" name="文本框 7"/>
          <p:cNvSpPr txBox="1"/>
          <p:nvPr/>
        </p:nvSpPr>
        <p:spPr>
          <a:xfrm>
            <a:off x="272415" y="4707255"/>
            <a:ext cx="2059940" cy="1476375"/>
          </a:xfrm>
          <a:prstGeom prst="rect">
            <a:avLst/>
          </a:prstGeom>
          <a:noFill/>
        </p:spPr>
        <p:txBody>
          <a:bodyPr wrap="square" rtlCol="0">
            <a:spAutoFit/>
          </a:bodyPr>
          <a:p>
            <a:r>
              <a:rPr lang="en-US" altLang="zh-CN"/>
              <a:t>nVCluster=0:     387</a:t>
            </a:r>
            <a:endParaRPr lang="en-US" altLang="zh-CN"/>
          </a:p>
          <a:p>
            <a:r>
              <a:rPr lang="en-US" altLang="zh-CN"/>
              <a:t>nVCluster=1:    8489</a:t>
            </a:r>
            <a:endParaRPr lang="en-US" altLang="zh-CN"/>
          </a:p>
          <a:p>
            <a:r>
              <a:rPr lang="en-US" altLang="zh-CN">
                <a:sym typeface="+mn-ea"/>
              </a:rPr>
              <a:t>nVCluster=2:     985</a:t>
            </a:r>
            <a:endParaRPr lang="en-US" altLang="zh-CN">
              <a:sym typeface="+mn-ea"/>
            </a:endParaRPr>
          </a:p>
          <a:p>
            <a:r>
              <a:rPr lang="en-US" altLang="zh-CN">
                <a:sym typeface="+mn-ea"/>
              </a:rPr>
              <a:t>nVCluster=3:    130</a:t>
            </a:r>
            <a:endParaRPr lang="en-US" altLang="zh-CN">
              <a:sym typeface="+mn-ea"/>
            </a:endParaRPr>
          </a:p>
          <a:p>
            <a:r>
              <a:rPr lang="en-US" altLang="zh-CN">
                <a:sym typeface="+mn-ea"/>
              </a:rPr>
              <a:t>nVCluster=4:     9</a:t>
            </a:r>
            <a:endParaRPr lang="en-US" altLang="zh-CN"/>
          </a:p>
        </p:txBody>
      </p:sp>
      <p:sp>
        <p:nvSpPr>
          <p:cNvPr id="10" name="文本框 9"/>
          <p:cNvSpPr txBox="1"/>
          <p:nvPr/>
        </p:nvSpPr>
        <p:spPr>
          <a:xfrm>
            <a:off x="7266940" y="6183630"/>
            <a:ext cx="1730375" cy="368300"/>
          </a:xfrm>
          <a:prstGeom prst="rect">
            <a:avLst/>
          </a:prstGeom>
          <a:noFill/>
        </p:spPr>
        <p:txBody>
          <a:bodyPr wrap="square" rtlCol="0">
            <a:spAutoFit/>
          </a:bodyPr>
          <a:p>
            <a:r>
              <a:rPr lang="en-US" altLang="zh-CN"/>
              <a:t>Q_threshold=0</a:t>
            </a:r>
            <a:endParaRPr lang="en-US" altLang="zh-CN"/>
          </a:p>
        </p:txBody>
      </p:sp>
      <p:pic>
        <p:nvPicPr>
          <p:cNvPr id="12" name="图片 11" descr="[{{{B{L)J7706IJJK$LOH@A"/>
          <p:cNvPicPr>
            <a:picLocks noChangeAspect="1"/>
          </p:cNvPicPr>
          <p:nvPr/>
        </p:nvPicPr>
        <p:blipFill>
          <a:blip r:embed="rId5"/>
          <a:stretch>
            <a:fillRect/>
          </a:stretch>
        </p:blipFill>
        <p:spPr>
          <a:xfrm>
            <a:off x="6430645" y="1265555"/>
            <a:ext cx="3699510" cy="2283460"/>
          </a:xfrm>
          <a:prstGeom prst="rect">
            <a:avLst/>
          </a:prstGeom>
        </p:spPr>
      </p:pic>
      <p:sp>
        <p:nvSpPr>
          <p:cNvPr id="13" name="文本框 12"/>
          <p:cNvSpPr txBox="1"/>
          <p:nvPr/>
        </p:nvSpPr>
        <p:spPr>
          <a:xfrm>
            <a:off x="3320415" y="6183630"/>
            <a:ext cx="1645285" cy="368300"/>
          </a:xfrm>
          <a:prstGeom prst="rect">
            <a:avLst/>
          </a:prstGeom>
          <a:noFill/>
        </p:spPr>
        <p:txBody>
          <a:bodyPr wrap="square" rtlCol="0">
            <a:spAutoFit/>
          </a:bodyPr>
          <a:p>
            <a:r>
              <a:rPr lang="en-US" altLang="zh-CN"/>
              <a:t>Q_threshold≠0</a:t>
            </a:r>
            <a:endParaRPr lang="en-US" altLang="zh-CN"/>
          </a:p>
        </p:txBody>
      </p:sp>
      <p:pic>
        <p:nvPicPr>
          <p:cNvPr id="14" name="图片 13" descr="7L7[2GMKGVU)3Y9W~{[WD9X"/>
          <p:cNvPicPr>
            <a:picLocks noChangeAspect="1"/>
          </p:cNvPicPr>
          <p:nvPr/>
        </p:nvPicPr>
        <p:blipFill>
          <a:blip r:embed="rId6"/>
          <a:stretch>
            <a:fillRect/>
          </a:stretch>
        </p:blipFill>
        <p:spPr>
          <a:xfrm>
            <a:off x="6430645" y="3801745"/>
            <a:ext cx="3673475" cy="2233930"/>
          </a:xfrm>
          <a:prstGeom prst="rect">
            <a:avLst/>
          </a:prstGeom>
        </p:spPr>
      </p:pic>
      <p:sp>
        <p:nvSpPr>
          <p:cNvPr id="15" name="文本框 14"/>
          <p:cNvSpPr txBox="1"/>
          <p:nvPr/>
        </p:nvSpPr>
        <p:spPr>
          <a:xfrm>
            <a:off x="9957435" y="2706370"/>
            <a:ext cx="2125980" cy="922020"/>
          </a:xfrm>
          <a:prstGeom prst="rect">
            <a:avLst/>
          </a:prstGeom>
          <a:noFill/>
        </p:spPr>
        <p:txBody>
          <a:bodyPr wrap="square" rtlCol="0">
            <a:spAutoFit/>
          </a:bodyPr>
          <a:p>
            <a:r>
              <a:rPr lang="en-US" altLang="zh-CN"/>
              <a:t>nXCluster=0:     9 </a:t>
            </a:r>
            <a:endParaRPr lang="en-US" altLang="zh-CN"/>
          </a:p>
          <a:p>
            <a:r>
              <a:rPr lang="en-US" altLang="zh-CN"/>
              <a:t>nXCluster=1:     9987</a:t>
            </a:r>
            <a:endParaRPr lang="en-US" altLang="zh-CN"/>
          </a:p>
          <a:p>
            <a:r>
              <a:rPr lang="en-US" altLang="zh-CN">
                <a:sym typeface="+mn-ea"/>
              </a:rPr>
              <a:t>nXCluster=2:       4</a:t>
            </a:r>
            <a:endParaRPr lang="en-US" altLang="zh-CN"/>
          </a:p>
        </p:txBody>
      </p:sp>
      <p:sp>
        <p:nvSpPr>
          <p:cNvPr id="16" name="文本框 15"/>
          <p:cNvSpPr txBox="1"/>
          <p:nvPr/>
        </p:nvSpPr>
        <p:spPr>
          <a:xfrm>
            <a:off x="9853930" y="4707255"/>
            <a:ext cx="2059940" cy="1476375"/>
          </a:xfrm>
          <a:prstGeom prst="rect">
            <a:avLst/>
          </a:prstGeom>
          <a:noFill/>
        </p:spPr>
        <p:txBody>
          <a:bodyPr wrap="square" rtlCol="0">
            <a:spAutoFit/>
          </a:bodyPr>
          <a:p>
            <a:r>
              <a:rPr lang="en-US" altLang="zh-CN"/>
              <a:t>nVCluster=0:     113</a:t>
            </a:r>
            <a:endParaRPr lang="en-US" altLang="zh-CN"/>
          </a:p>
          <a:p>
            <a:r>
              <a:rPr lang="en-US" altLang="zh-CN"/>
              <a:t>nVCluster=1:    8895</a:t>
            </a:r>
            <a:endParaRPr lang="en-US" altLang="zh-CN"/>
          </a:p>
          <a:p>
            <a:r>
              <a:rPr lang="en-US" altLang="zh-CN">
                <a:sym typeface="+mn-ea"/>
              </a:rPr>
              <a:t>nVCluster=2:     894</a:t>
            </a:r>
            <a:endParaRPr lang="en-US" altLang="zh-CN">
              <a:sym typeface="+mn-ea"/>
            </a:endParaRPr>
          </a:p>
          <a:p>
            <a:r>
              <a:rPr lang="en-US" altLang="zh-CN">
                <a:sym typeface="+mn-ea"/>
              </a:rPr>
              <a:t>nVCluster=3:     93</a:t>
            </a:r>
            <a:endParaRPr lang="en-US" altLang="zh-CN">
              <a:sym typeface="+mn-ea"/>
            </a:endParaRPr>
          </a:p>
          <a:p>
            <a:r>
              <a:rPr lang="en-US" altLang="zh-CN">
                <a:sym typeface="+mn-ea"/>
              </a:rPr>
              <a:t>nVCluster=4:       5</a:t>
            </a:r>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081020" y="4867275"/>
            <a:ext cx="2059940" cy="1753235"/>
          </a:xfrm>
          <a:prstGeom prst="rect">
            <a:avLst/>
          </a:prstGeom>
          <a:noFill/>
        </p:spPr>
        <p:txBody>
          <a:bodyPr wrap="square" rtlCol="0">
            <a:spAutoFit/>
          </a:bodyPr>
          <a:p>
            <a:r>
              <a:rPr lang="en-US" altLang="zh-CN">
                <a:sym typeface="+mn-ea"/>
              </a:rPr>
              <a:t>Q_threshold≠0</a:t>
            </a:r>
            <a:endParaRPr lang="en-US" altLang="zh-CN"/>
          </a:p>
          <a:p>
            <a:r>
              <a:rPr lang="en-US" altLang="zh-CN"/>
              <a:t>nVCluster=0:     387</a:t>
            </a:r>
            <a:endParaRPr lang="en-US" altLang="zh-CN"/>
          </a:p>
          <a:p>
            <a:r>
              <a:rPr lang="en-US" altLang="zh-CN"/>
              <a:t>nVCluster=1:    8489</a:t>
            </a:r>
            <a:endParaRPr lang="en-US" altLang="zh-CN"/>
          </a:p>
          <a:p>
            <a:r>
              <a:rPr lang="en-US" altLang="zh-CN">
                <a:sym typeface="+mn-ea"/>
              </a:rPr>
              <a:t>nVCluster=2:     985</a:t>
            </a:r>
            <a:endParaRPr lang="en-US" altLang="zh-CN">
              <a:sym typeface="+mn-ea"/>
            </a:endParaRPr>
          </a:p>
          <a:p>
            <a:r>
              <a:rPr lang="en-US" altLang="zh-CN">
                <a:sym typeface="+mn-ea"/>
              </a:rPr>
              <a:t>nVCluster=3:    130</a:t>
            </a:r>
            <a:endParaRPr lang="en-US" altLang="zh-CN">
              <a:sym typeface="+mn-ea"/>
            </a:endParaRPr>
          </a:p>
          <a:p>
            <a:r>
              <a:rPr lang="en-US" altLang="zh-CN">
                <a:sym typeface="+mn-ea"/>
              </a:rPr>
              <a:t>nVCluster=4:     9</a:t>
            </a:r>
            <a:endParaRPr lang="en-US" altLang="zh-CN"/>
          </a:p>
        </p:txBody>
      </p:sp>
      <p:sp>
        <p:nvSpPr>
          <p:cNvPr id="16" name="文本框 15"/>
          <p:cNvSpPr txBox="1"/>
          <p:nvPr/>
        </p:nvSpPr>
        <p:spPr>
          <a:xfrm>
            <a:off x="7727315" y="4867275"/>
            <a:ext cx="2059940" cy="1753235"/>
          </a:xfrm>
          <a:prstGeom prst="rect">
            <a:avLst/>
          </a:prstGeom>
          <a:noFill/>
        </p:spPr>
        <p:txBody>
          <a:bodyPr wrap="square" rtlCol="0">
            <a:spAutoFit/>
          </a:bodyPr>
          <a:p>
            <a:r>
              <a:rPr lang="en-US" altLang="zh-CN">
                <a:sym typeface="+mn-ea"/>
              </a:rPr>
              <a:t>Q_threshold=0</a:t>
            </a:r>
            <a:endParaRPr lang="en-US" altLang="zh-CN"/>
          </a:p>
          <a:p>
            <a:r>
              <a:rPr lang="en-US" altLang="zh-CN"/>
              <a:t>nVCluster=0:     113</a:t>
            </a:r>
            <a:endParaRPr lang="en-US" altLang="zh-CN"/>
          </a:p>
          <a:p>
            <a:r>
              <a:rPr lang="en-US" altLang="zh-CN"/>
              <a:t>nVCluster=1:    8895</a:t>
            </a:r>
            <a:endParaRPr lang="en-US" altLang="zh-CN"/>
          </a:p>
          <a:p>
            <a:r>
              <a:rPr lang="en-US" altLang="zh-CN">
                <a:sym typeface="+mn-ea"/>
              </a:rPr>
              <a:t>nVCluster=2:     894</a:t>
            </a:r>
            <a:endParaRPr lang="en-US" altLang="zh-CN">
              <a:sym typeface="+mn-ea"/>
            </a:endParaRPr>
          </a:p>
          <a:p>
            <a:r>
              <a:rPr lang="en-US" altLang="zh-CN">
                <a:sym typeface="+mn-ea"/>
              </a:rPr>
              <a:t>nVCluster=3:     93</a:t>
            </a:r>
            <a:endParaRPr lang="en-US" altLang="zh-CN">
              <a:sym typeface="+mn-ea"/>
            </a:endParaRPr>
          </a:p>
          <a:p>
            <a:r>
              <a:rPr lang="en-US" altLang="zh-CN">
                <a:sym typeface="+mn-ea"/>
              </a:rPr>
              <a:t>nVCluster=4:       5</a:t>
            </a:r>
            <a:endParaRPr lang="en-US" altLang="zh-CN"/>
          </a:p>
        </p:txBody>
      </p:sp>
      <p:pic>
        <p:nvPicPr>
          <p:cNvPr id="3" name="图片 2" descr="RR1MSU%R7NVD8(R8I_419$Q"/>
          <p:cNvPicPr>
            <a:picLocks noChangeAspect="1"/>
          </p:cNvPicPr>
          <p:nvPr/>
        </p:nvPicPr>
        <p:blipFill>
          <a:blip r:embed="rId1"/>
          <a:stretch>
            <a:fillRect/>
          </a:stretch>
        </p:blipFill>
        <p:spPr>
          <a:xfrm>
            <a:off x="1982470" y="1984375"/>
            <a:ext cx="4507230" cy="2713355"/>
          </a:xfrm>
          <a:prstGeom prst="rect">
            <a:avLst/>
          </a:prstGeom>
        </p:spPr>
      </p:pic>
      <p:pic>
        <p:nvPicPr>
          <p:cNvPr id="4" name="图片 3" descr="Y(%FRNWCT}TR0$)PPI@$DVA"/>
          <p:cNvPicPr>
            <a:picLocks noChangeAspect="1"/>
          </p:cNvPicPr>
          <p:nvPr/>
        </p:nvPicPr>
        <p:blipFill>
          <a:blip r:embed="rId2"/>
          <a:stretch>
            <a:fillRect/>
          </a:stretch>
        </p:blipFill>
        <p:spPr>
          <a:xfrm>
            <a:off x="6489700" y="1938655"/>
            <a:ext cx="4667250" cy="2804795"/>
          </a:xfrm>
          <a:prstGeom prst="rect">
            <a:avLst/>
          </a:prstGeom>
        </p:spPr>
      </p:pic>
      <p:sp>
        <p:nvSpPr>
          <p:cNvPr id="9" name="文本框 8"/>
          <p:cNvSpPr txBox="1"/>
          <p:nvPr/>
        </p:nvSpPr>
        <p:spPr>
          <a:xfrm>
            <a:off x="1543685" y="603250"/>
            <a:ext cx="9103995" cy="398780"/>
          </a:xfrm>
          <a:prstGeom prst="rect">
            <a:avLst/>
          </a:prstGeom>
          <a:noFill/>
        </p:spPr>
        <p:txBody>
          <a:bodyPr wrap="square" rtlCol="0">
            <a:spAutoFit/>
          </a:bodyPr>
          <a:p>
            <a:r>
              <a:rPr lang="zh-CN" altLang="en-US" sz="2000"/>
              <a:t>Z_pos = readoutPlane-&gt;getZFromPhiV(vecPos_cluster[i][j][0][iX],posCluster_CC);</a:t>
            </a:r>
            <a:endParaRPr lang="zh-CN"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83665" y="365125"/>
            <a:ext cx="9020175" cy="960120"/>
          </a:xfrm>
        </p:spPr>
        <p:txBody>
          <a:bodyPr>
            <a:normAutofit/>
          </a:bodyPr>
          <a:p>
            <a:r>
              <a:rPr lang="en-US" altLang="zh-CN" sz="3110">
                <a:sym typeface="+mn-ea"/>
              </a:rPr>
              <a:t>layer1 </a:t>
            </a:r>
            <a:r>
              <a:rPr lang="zh-CN" altLang="en-US" sz="3110">
                <a:sym typeface="+mn-ea"/>
              </a:rPr>
              <a:t>全模拟和简单模拟</a:t>
            </a:r>
            <a:r>
              <a:rPr lang="en-US" altLang="zh-CN" sz="3110">
                <a:sym typeface="+mn-ea"/>
              </a:rPr>
              <a:t>X_Cluster</a:t>
            </a:r>
            <a:r>
              <a:rPr lang="zh-CN" altLang="en-US" sz="3110">
                <a:sym typeface="+mn-ea"/>
              </a:rPr>
              <a:t>位置分辨对比</a:t>
            </a:r>
            <a:endParaRPr lang="zh-CN" altLang="en-US" sz="3110"/>
          </a:p>
        </p:txBody>
      </p:sp>
      <p:sp>
        <p:nvSpPr>
          <p:cNvPr id="8" name="文本框 7"/>
          <p:cNvSpPr txBox="1"/>
          <p:nvPr/>
        </p:nvSpPr>
        <p:spPr>
          <a:xfrm>
            <a:off x="2229485" y="5653405"/>
            <a:ext cx="2747010" cy="368300"/>
          </a:xfrm>
          <a:prstGeom prst="rect">
            <a:avLst/>
          </a:prstGeom>
          <a:noFill/>
        </p:spPr>
        <p:txBody>
          <a:bodyPr wrap="square" rtlCol="0">
            <a:spAutoFit/>
          </a:bodyPr>
          <a:p>
            <a:r>
              <a:rPr lang="en-US" altLang="zh-CN"/>
              <a:t>XClusterLay1-MC_X_Lay1</a:t>
            </a:r>
            <a:endParaRPr lang="en-US" altLang="zh-CN"/>
          </a:p>
        </p:txBody>
      </p:sp>
      <p:pic>
        <p:nvPicPr>
          <p:cNvPr id="4" name="图片 3" descr="MU)D7E)~VOPI_FK(R]$3DWC"/>
          <p:cNvPicPr>
            <a:picLocks noChangeAspect="1"/>
          </p:cNvPicPr>
          <p:nvPr/>
        </p:nvPicPr>
        <p:blipFill>
          <a:blip r:embed="rId1"/>
          <a:stretch>
            <a:fillRect/>
          </a:stretch>
        </p:blipFill>
        <p:spPr>
          <a:xfrm>
            <a:off x="1059815" y="1847850"/>
            <a:ext cx="5086350" cy="3462655"/>
          </a:xfrm>
          <a:prstGeom prst="rect">
            <a:avLst/>
          </a:prstGeom>
        </p:spPr>
      </p:pic>
      <p:sp>
        <p:nvSpPr>
          <p:cNvPr id="3" name="文本框 2"/>
          <p:cNvSpPr txBox="1"/>
          <p:nvPr/>
        </p:nvSpPr>
        <p:spPr>
          <a:xfrm>
            <a:off x="6071870" y="5032375"/>
            <a:ext cx="742950" cy="368300"/>
          </a:xfrm>
          <a:prstGeom prst="rect">
            <a:avLst/>
          </a:prstGeom>
          <a:noFill/>
        </p:spPr>
        <p:txBody>
          <a:bodyPr wrap="square" rtlCol="0">
            <a:spAutoFit/>
          </a:bodyPr>
          <a:p>
            <a:r>
              <a:rPr lang="en-US" altLang="zh-CN"/>
              <a:t>mm</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34695" y="440690"/>
            <a:ext cx="9970135" cy="950595"/>
          </a:xfrm>
        </p:spPr>
        <p:txBody>
          <a:bodyPr>
            <a:normAutofit/>
          </a:bodyPr>
          <a:p>
            <a:r>
              <a:rPr lang="en-US" altLang="zh-CN" sz="3110">
                <a:sym typeface="+mn-ea"/>
              </a:rPr>
              <a:t>layer1 </a:t>
            </a:r>
            <a:r>
              <a:rPr lang="zh-CN" altLang="en-US" sz="3110">
                <a:sym typeface="+mn-ea"/>
              </a:rPr>
              <a:t>全模拟和简单模拟</a:t>
            </a:r>
            <a:r>
              <a:rPr lang="en-US" altLang="zh-CN" sz="3110">
                <a:sym typeface="+mn-ea"/>
              </a:rPr>
              <a:t>V_Cluster</a:t>
            </a:r>
            <a:r>
              <a:rPr lang="zh-CN" altLang="en-US" sz="3110">
                <a:sym typeface="+mn-ea"/>
              </a:rPr>
              <a:t>位置分辨对比</a:t>
            </a:r>
            <a:endParaRPr lang="zh-CN" altLang="en-US" sz="3110"/>
          </a:p>
        </p:txBody>
      </p:sp>
      <p:sp>
        <p:nvSpPr>
          <p:cNvPr id="8" name="文本框 7"/>
          <p:cNvSpPr txBox="1"/>
          <p:nvPr/>
        </p:nvSpPr>
        <p:spPr>
          <a:xfrm>
            <a:off x="1744345" y="5578475"/>
            <a:ext cx="3376295" cy="922020"/>
          </a:xfrm>
          <a:prstGeom prst="rect">
            <a:avLst/>
          </a:prstGeom>
          <a:noFill/>
        </p:spPr>
        <p:txBody>
          <a:bodyPr wrap="square" rtlCol="0">
            <a:spAutoFit/>
          </a:bodyPr>
          <a:p>
            <a:r>
              <a:rPr lang="zh-CN" altLang="en-US"/>
              <a:t>全模拟</a:t>
            </a:r>
            <a:r>
              <a:rPr lang="en-US" altLang="zh-CN"/>
              <a:t>Q_threshold≠0</a:t>
            </a:r>
            <a:r>
              <a:rPr lang="zh-CN" altLang="zh-CN"/>
              <a:t>：红色</a:t>
            </a:r>
            <a:endParaRPr lang="en-US" altLang="zh-CN"/>
          </a:p>
          <a:p>
            <a:r>
              <a:rPr lang="zh-CN" altLang="en-US">
                <a:sym typeface="+mn-ea"/>
              </a:rPr>
              <a:t>全模拟</a:t>
            </a:r>
            <a:r>
              <a:rPr lang="en-US" altLang="zh-CN">
                <a:sym typeface="+mn-ea"/>
              </a:rPr>
              <a:t>Q_threshold=0</a:t>
            </a:r>
            <a:r>
              <a:rPr lang="zh-CN" altLang="en-US">
                <a:sym typeface="+mn-ea"/>
              </a:rPr>
              <a:t>：蓝色</a:t>
            </a:r>
            <a:endParaRPr lang="zh-CN" altLang="en-US">
              <a:sym typeface="+mn-ea"/>
            </a:endParaRPr>
          </a:p>
          <a:p>
            <a:r>
              <a:rPr lang="zh-CN" altLang="en-US">
                <a:sym typeface="+mn-ea"/>
              </a:rPr>
              <a:t>简单模拟：黑色</a:t>
            </a:r>
            <a:endParaRPr lang="en-US" altLang="zh-CN"/>
          </a:p>
        </p:txBody>
      </p:sp>
      <p:pic>
        <p:nvPicPr>
          <p:cNvPr id="5" name="图片 4"/>
          <p:cNvPicPr>
            <a:picLocks noChangeAspect="1"/>
          </p:cNvPicPr>
          <p:nvPr/>
        </p:nvPicPr>
        <p:blipFill>
          <a:blip r:embed="rId1"/>
          <a:stretch>
            <a:fillRect/>
          </a:stretch>
        </p:blipFill>
        <p:spPr>
          <a:xfrm>
            <a:off x="734695" y="1673225"/>
            <a:ext cx="5223510" cy="3510915"/>
          </a:xfrm>
          <a:prstGeom prst="rect">
            <a:avLst/>
          </a:prstGeom>
        </p:spPr>
      </p:pic>
      <p:sp>
        <p:nvSpPr>
          <p:cNvPr id="3" name="文本框 2"/>
          <p:cNvSpPr txBox="1"/>
          <p:nvPr/>
        </p:nvSpPr>
        <p:spPr>
          <a:xfrm>
            <a:off x="5052060" y="5578475"/>
            <a:ext cx="2747010" cy="645160"/>
          </a:xfrm>
          <a:prstGeom prst="rect">
            <a:avLst/>
          </a:prstGeom>
          <a:noFill/>
        </p:spPr>
        <p:txBody>
          <a:bodyPr wrap="square" rtlCol="0">
            <a:spAutoFit/>
          </a:bodyPr>
          <a:p>
            <a:endParaRPr lang="en-US" altLang="zh-CN"/>
          </a:p>
          <a:p>
            <a:r>
              <a:rPr lang="en-US" altLang="zh-CN"/>
              <a:t>VClusterLay1-MC_V_Lay1</a:t>
            </a:r>
            <a:endParaRPr lang="en-US" altLang="zh-CN"/>
          </a:p>
        </p:txBody>
      </p:sp>
      <p:pic>
        <p:nvPicPr>
          <p:cNvPr id="10" name="图片 9" descr="YSI@`$E)}VC76EG`B$LJ``V"/>
          <p:cNvPicPr>
            <a:picLocks noChangeAspect="1"/>
          </p:cNvPicPr>
          <p:nvPr/>
        </p:nvPicPr>
        <p:blipFill>
          <a:blip r:embed="rId2"/>
          <a:stretch>
            <a:fillRect/>
          </a:stretch>
        </p:blipFill>
        <p:spPr>
          <a:xfrm>
            <a:off x="5634990" y="1673225"/>
            <a:ext cx="5069840" cy="35109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全模拟和简单模拟的区别</a:t>
            </a:r>
            <a:endParaRPr lang="zh-CN" altLang="en-US"/>
          </a:p>
        </p:txBody>
      </p:sp>
      <p:pic>
        <p:nvPicPr>
          <p:cNvPr id="5" name="内容占位符 4"/>
          <p:cNvPicPr>
            <a:picLocks noChangeAspect="1"/>
          </p:cNvPicPr>
          <p:nvPr>
            <p:ph idx="1"/>
          </p:nvPr>
        </p:nvPicPr>
        <p:blipFill>
          <a:blip r:embed="rId1"/>
          <a:stretch>
            <a:fillRect/>
          </a:stretch>
        </p:blipFill>
        <p:spPr>
          <a:xfrm>
            <a:off x="8042275" y="1062355"/>
            <a:ext cx="3311525" cy="2751455"/>
          </a:xfrm>
          <a:prstGeom prst="rect">
            <a:avLst/>
          </a:prstGeom>
        </p:spPr>
      </p:pic>
      <p:pic>
        <p:nvPicPr>
          <p:cNvPr id="4" name="图片 3"/>
          <p:cNvPicPr>
            <a:picLocks noChangeAspect="1"/>
          </p:cNvPicPr>
          <p:nvPr/>
        </p:nvPicPr>
        <p:blipFill>
          <a:blip r:embed="rId2"/>
          <a:stretch>
            <a:fillRect/>
          </a:stretch>
        </p:blipFill>
        <p:spPr>
          <a:xfrm>
            <a:off x="8415020" y="3905250"/>
            <a:ext cx="1946910" cy="2702560"/>
          </a:xfrm>
          <a:prstGeom prst="rect">
            <a:avLst/>
          </a:prstGeom>
        </p:spPr>
      </p:pic>
      <p:sp>
        <p:nvSpPr>
          <p:cNvPr id="6" name="文本框 5"/>
          <p:cNvSpPr txBox="1"/>
          <p:nvPr/>
        </p:nvSpPr>
        <p:spPr>
          <a:xfrm>
            <a:off x="10122535" y="6156325"/>
            <a:ext cx="1522730" cy="368300"/>
          </a:xfrm>
          <a:prstGeom prst="rect">
            <a:avLst/>
          </a:prstGeom>
          <a:noFill/>
        </p:spPr>
        <p:txBody>
          <a:bodyPr wrap="square" rtlCol="0">
            <a:spAutoFit/>
          </a:bodyPr>
          <a:p>
            <a:r>
              <a:rPr lang="en-US" altLang="zh-CN"/>
              <a:t>GEM</a:t>
            </a:r>
            <a:r>
              <a:rPr lang="zh-CN" altLang="zh-CN"/>
              <a:t>膜单元</a:t>
            </a:r>
            <a:endParaRPr lang="zh-CN" altLang="zh-CN"/>
          </a:p>
        </p:txBody>
      </p:sp>
      <p:sp>
        <p:nvSpPr>
          <p:cNvPr id="3" name="文本框 2"/>
          <p:cNvSpPr txBox="1"/>
          <p:nvPr/>
        </p:nvSpPr>
        <p:spPr>
          <a:xfrm>
            <a:off x="900430" y="1591945"/>
            <a:ext cx="6708140" cy="5015865"/>
          </a:xfrm>
          <a:prstGeom prst="rect">
            <a:avLst/>
          </a:prstGeom>
          <a:noFill/>
        </p:spPr>
        <p:txBody>
          <a:bodyPr wrap="square" rtlCol="0">
            <a:spAutoFit/>
          </a:bodyPr>
          <a:p>
            <a:pPr fontAlgn="auto">
              <a:lnSpc>
                <a:spcPct val="150000"/>
              </a:lnSpc>
            </a:pPr>
            <a:r>
              <a:rPr lang="zh-CN" altLang="en-US" sz="2000">
                <a:latin typeface="宋体" panose="02010600030101010101" pitchFamily="2" charset="-122"/>
                <a:ea typeface="宋体" panose="02010600030101010101" pitchFamily="2" charset="-122"/>
                <a:cs typeface="宋体" panose="02010600030101010101" pitchFamily="2" charset="-122"/>
              </a:rPr>
              <a:t>CGEM 探测器的模拟基于Geant4 软件，首先是描述探测器的几何物质等，依据阴极、CGEM 膜、阳极读出条、填充气体和支撑结构等初步设计参数构建出CGEM 探测器；其次是粒子与工作气体等物质相互作用的模拟，可将模拟得到的击中信息转化为着火条读出编号、ADC和TDC等信息。</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sz="2000">
                <a:latin typeface="宋体" panose="02010600030101010101" pitchFamily="2" charset="-122"/>
                <a:ea typeface="宋体" panose="02010600030101010101" pitchFamily="2" charset="-122"/>
                <a:cs typeface="宋体" panose="02010600030101010101" pitchFamily="2" charset="-122"/>
              </a:rPr>
              <a:t>全模拟：基于 Garfield++软件模拟带电粒子与物质的相互作用过程，研究粒子在探测器中的漂移特性，包括电离电子在探测器中的漂移扩散和倍增等过程。追踪每一个电子的漂移扩散过程，对</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每个电子每一步</a:t>
            </a:r>
            <a:r>
              <a:rPr lang="zh-CN" altLang="en-US" sz="2000">
                <a:latin typeface="宋体" panose="02010600030101010101" pitchFamily="2" charset="-122"/>
                <a:ea typeface="宋体" panose="02010600030101010101" pitchFamily="2" charset="-122"/>
                <a:cs typeface="宋体" panose="02010600030101010101" pitchFamily="2" charset="-122"/>
              </a:rPr>
              <a:t>的碰撞都进行了计算，给出了电子的</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位置、时间、方向及能量</a:t>
            </a:r>
            <a:r>
              <a:rPr lang="zh-CN" altLang="en-US" sz="2000">
                <a:latin typeface="宋体" panose="02010600030101010101" pitchFamily="2" charset="-122"/>
                <a:ea typeface="宋体" panose="02010600030101010101" pitchFamily="2" charset="-122"/>
                <a:cs typeface="宋体" panose="02010600030101010101" pitchFamily="2" charset="-122"/>
              </a:rPr>
              <a:t>信息。</a:t>
            </a:r>
            <a:endParaRPr lang="zh-CN" altLang="en-US"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34695" y="440690"/>
            <a:ext cx="9970135" cy="950595"/>
          </a:xfrm>
        </p:spPr>
        <p:txBody>
          <a:bodyPr>
            <a:normAutofit/>
          </a:bodyPr>
          <a:p>
            <a:r>
              <a:rPr lang="en-US" altLang="zh-CN" sz="3110">
                <a:sym typeface="+mn-ea"/>
              </a:rPr>
              <a:t>layer1 </a:t>
            </a:r>
            <a:r>
              <a:rPr lang="zh-CN" altLang="en-US" sz="3110">
                <a:sym typeface="+mn-ea"/>
              </a:rPr>
              <a:t>全模拟和简单模拟</a:t>
            </a:r>
            <a:r>
              <a:rPr lang="en-US" altLang="zh-CN" sz="3110">
                <a:sym typeface="+mn-ea"/>
              </a:rPr>
              <a:t>z_Cluster</a:t>
            </a:r>
            <a:r>
              <a:rPr lang="zh-CN" altLang="en-US" sz="3110">
                <a:sym typeface="+mn-ea"/>
              </a:rPr>
              <a:t>位置分辨对比</a:t>
            </a:r>
            <a:endParaRPr lang="zh-CN" altLang="en-US" sz="3110"/>
          </a:p>
        </p:txBody>
      </p:sp>
      <p:sp>
        <p:nvSpPr>
          <p:cNvPr id="6" name="文本框 5"/>
          <p:cNvSpPr txBox="1"/>
          <p:nvPr/>
        </p:nvSpPr>
        <p:spPr>
          <a:xfrm>
            <a:off x="5798185" y="5673090"/>
            <a:ext cx="2747010" cy="368300"/>
          </a:xfrm>
          <a:prstGeom prst="rect">
            <a:avLst/>
          </a:prstGeom>
          <a:noFill/>
        </p:spPr>
        <p:txBody>
          <a:bodyPr wrap="square" rtlCol="0">
            <a:spAutoFit/>
          </a:bodyPr>
          <a:p>
            <a:r>
              <a:rPr lang="en-US" altLang="zh-CN"/>
              <a:t>zClusterLay1-MC_z_Lay1</a:t>
            </a:r>
            <a:endParaRPr lang="en-US" altLang="zh-CN"/>
          </a:p>
        </p:txBody>
      </p:sp>
      <p:pic>
        <p:nvPicPr>
          <p:cNvPr id="7" name="图片 6"/>
          <p:cNvPicPr>
            <a:picLocks noChangeAspect="1"/>
          </p:cNvPicPr>
          <p:nvPr/>
        </p:nvPicPr>
        <p:blipFill>
          <a:blip r:embed="rId1"/>
          <a:stretch>
            <a:fillRect/>
          </a:stretch>
        </p:blipFill>
        <p:spPr>
          <a:xfrm>
            <a:off x="1307465" y="1708785"/>
            <a:ext cx="5254625" cy="3440430"/>
          </a:xfrm>
          <a:prstGeom prst="rect">
            <a:avLst/>
          </a:prstGeom>
        </p:spPr>
      </p:pic>
      <p:pic>
        <p:nvPicPr>
          <p:cNvPr id="3" name="图片 2" descr=")563_@[]~V)@%UC{1FSXSX3"/>
          <p:cNvPicPr>
            <a:picLocks noChangeAspect="1"/>
          </p:cNvPicPr>
          <p:nvPr/>
        </p:nvPicPr>
        <p:blipFill>
          <a:blip r:embed="rId2"/>
          <a:stretch>
            <a:fillRect/>
          </a:stretch>
        </p:blipFill>
        <p:spPr>
          <a:xfrm>
            <a:off x="6496050" y="1708785"/>
            <a:ext cx="5068570" cy="3383280"/>
          </a:xfrm>
          <a:prstGeom prst="rect">
            <a:avLst/>
          </a:prstGeom>
        </p:spPr>
      </p:pic>
      <p:sp>
        <p:nvSpPr>
          <p:cNvPr id="4" name="文本框 3"/>
          <p:cNvSpPr txBox="1"/>
          <p:nvPr/>
        </p:nvSpPr>
        <p:spPr>
          <a:xfrm>
            <a:off x="2130425" y="5559425"/>
            <a:ext cx="3376295" cy="922020"/>
          </a:xfrm>
          <a:prstGeom prst="rect">
            <a:avLst/>
          </a:prstGeom>
          <a:noFill/>
        </p:spPr>
        <p:txBody>
          <a:bodyPr wrap="square" rtlCol="0">
            <a:spAutoFit/>
          </a:bodyPr>
          <a:p>
            <a:r>
              <a:rPr lang="zh-CN" altLang="en-US"/>
              <a:t>全模拟</a:t>
            </a:r>
            <a:r>
              <a:rPr lang="en-US" altLang="zh-CN"/>
              <a:t>Q_threshold≠0</a:t>
            </a:r>
            <a:r>
              <a:rPr lang="zh-CN" altLang="zh-CN"/>
              <a:t>：红色</a:t>
            </a:r>
            <a:endParaRPr lang="en-US" altLang="zh-CN"/>
          </a:p>
          <a:p>
            <a:r>
              <a:rPr lang="zh-CN" altLang="en-US">
                <a:sym typeface="+mn-ea"/>
              </a:rPr>
              <a:t>全模拟</a:t>
            </a:r>
            <a:r>
              <a:rPr lang="en-US" altLang="zh-CN">
                <a:sym typeface="+mn-ea"/>
              </a:rPr>
              <a:t>Q_threshold=0</a:t>
            </a:r>
            <a:r>
              <a:rPr lang="zh-CN" altLang="en-US">
                <a:sym typeface="+mn-ea"/>
              </a:rPr>
              <a:t>：蓝色</a:t>
            </a:r>
            <a:endParaRPr lang="zh-CN" altLang="en-US">
              <a:sym typeface="+mn-ea"/>
            </a:endParaRPr>
          </a:p>
          <a:p>
            <a:r>
              <a:rPr lang="zh-CN" altLang="en-US">
                <a:sym typeface="+mn-ea"/>
              </a:rPr>
              <a:t>简单模拟：黑色</a:t>
            </a:r>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83665" y="365125"/>
            <a:ext cx="9020175" cy="960120"/>
          </a:xfrm>
        </p:spPr>
        <p:txBody>
          <a:bodyPr>
            <a:normAutofit/>
          </a:bodyPr>
          <a:p>
            <a:r>
              <a:rPr lang="en-US" altLang="zh-CN" sz="3110">
                <a:sym typeface="+mn-ea"/>
              </a:rPr>
              <a:t>layer2 </a:t>
            </a:r>
            <a:r>
              <a:rPr lang="zh-CN" altLang="en-US" sz="3110">
                <a:sym typeface="+mn-ea"/>
              </a:rPr>
              <a:t>全模拟和简单模拟</a:t>
            </a:r>
            <a:r>
              <a:rPr lang="en-US" altLang="zh-CN" sz="3110">
                <a:sym typeface="+mn-ea"/>
              </a:rPr>
              <a:t>X_Cluster</a:t>
            </a:r>
            <a:r>
              <a:rPr lang="zh-CN" altLang="en-US" sz="3110">
                <a:sym typeface="+mn-ea"/>
              </a:rPr>
              <a:t>位置分辨对比</a:t>
            </a:r>
            <a:endParaRPr lang="zh-CN" altLang="en-US" sz="3110"/>
          </a:p>
        </p:txBody>
      </p:sp>
      <p:sp>
        <p:nvSpPr>
          <p:cNvPr id="8" name="文本框 7"/>
          <p:cNvSpPr txBox="1"/>
          <p:nvPr/>
        </p:nvSpPr>
        <p:spPr>
          <a:xfrm>
            <a:off x="2493010" y="5653405"/>
            <a:ext cx="2747010" cy="368300"/>
          </a:xfrm>
          <a:prstGeom prst="rect">
            <a:avLst/>
          </a:prstGeom>
          <a:noFill/>
        </p:spPr>
        <p:txBody>
          <a:bodyPr wrap="square" rtlCol="0">
            <a:spAutoFit/>
          </a:bodyPr>
          <a:p>
            <a:r>
              <a:rPr lang="en-US" altLang="zh-CN"/>
              <a:t>XClusterLay2-MC_X_Lay2</a:t>
            </a:r>
            <a:endParaRPr lang="en-US" altLang="zh-CN"/>
          </a:p>
        </p:txBody>
      </p:sp>
      <p:pic>
        <p:nvPicPr>
          <p:cNvPr id="3" name="图片 2" descr="D(9XYHR}O}N6O%4`TV6QP@B"/>
          <p:cNvPicPr>
            <a:picLocks noChangeAspect="1"/>
          </p:cNvPicPr>
          <p:nvPr/>
        </p:nvPicPr>
        <p:blipFill>
          <a:blip r:embed="rId1"/>
          <a:stretch>
            <a:fillRect/>
          </a:stretch>
        </p:blipFill>
        <p:spPr>
          <a:xfrm>
            <a:off x="1141730" y="1619250"/>
            <a:ext cx="5702300" cy="3793490"/>
          </a:xfrm>
          <a:prstGeom prst="rect">
            <a:avLst/>
          </a:prstGeom>
        </p:spPr>
      </p:pic>
      <p:sp>
        <p:nvSpPr>
          <p:cNvPr id="4" name="文本框 3"/>
          <p:cNvSpPr txBox="1"/>
          <p:nvPr/>
        </p:nvSpPr>
        <p:spPr>
          <a:xfrm>
            <a:off x="6570345" y="5164455"/>
            <a:ext cx="752475" cy="368300"/>
          </a:xfrm>
          <a:prstGeom prst="rect">
            <a:avLst/>
          </a:prstGeom>
          <a:noFill/>
        </p:spPr>
        <p:txBody>
          <a:bodyPr wrap="square" rtlCol="0">
            <a:spAutoFit/>
          </a:bodyPr>
          <a:p>
            <a:r>
              <a:rPr lang="en-US" altLang="zh-CN"/>
              <a:t>mm</a:t>
            </a:r>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83665" y="365125"/>
            <a:ext cx="9020175" cy="960120"/>
          </a:xfrm>
        </p:spPr>
        <p:txBody>
          <a:bodyPr>
            <a:normAutofit/>
          </a:bodyPr>
          <a:p>
            <a:r>
              <a:rPr lang="en-US" altLang="zh-CN" sz="3110">
                <a:sym typeface="+mn-ea"/>
              </a:rPr>
              <a:t>layer3 </a:t>
            </a:r>
            <a:r>
              <a:rPr lang="zh-CN" altLang="en-US" sz="3110">
                <a:sym typeface="+mn-ea"/>
              </a:rPr>
              <a:t>全模拟和简单模拟</a:t>
            </a:r>
            <a:r>
              <a:rPr lang="en-US" altLang="zh-CN" sz="3110">
                <a:sym typeface="+mn-ea"/>
              </a:rPr>
              <a:t>X_Cluster</a:t>
            </a:r>
            <a:r>
              <a:rPr lang="zh-CN" altLang="en-US" sz="3110">
                <a:sym typeface="+mn-ea"/>
              </a:rPr>
              <a:t>位置分辨对比</a:t>
            </a:r>
            <a:endParaRPr lang="zh-CN" altLang="en-US" sz="3110"/>
          </a:p>
        </p:txBody>
      </p:sp>
      <p:sp>
        <p:nvSpPr>
          <p:cNvPr id="8" name="文本框 7"/>
          <p:cNvSpPr txBox="1"/>
          <p:nvPr/>
        </p:nvSpPr>
        <p:spPr>
          <a:xfrm>
            <a:off x="2777490" y="5653405"/>
            <a:ext cx="2747010" cy="368300"/>
          </a:xfrm>
          <a:prstGeom prst="rect">
            <a:avLst/>
          </a:prstGeom>
          <a:noFill/>
        </p:spPr>
        <p:txBody>
          <a:bodyPr wrap="square" rtlCol="0">
            <a:spAutoFit/>
          </a:bodyPr>
          <a:p>
            <a:r>
              <a:rPr lang="en-US" altLang="zh-CN"/>
              <a:t>XClusterLay3-MC_X_Lay3</a:t>
            </a:r>
            <a:endParaRPr lang="en-US" altLang="zh-CN"/>
          </a:p>
        </p:txBody>
      </p:sp>
      <p:pic>
        <p:nvPicPr>
          <p:cNvPr id="4" name="图片 3" descr="ZQ5@U~{K)E@DO5Q}_1S92YQ"/>
          <p:cNvPicPr>
            <a:picLocks noChangeAspect="1"/>
          </p:cNvPicPr>
          <p:nvPr/>
        </p:nvPicPr>
        <p:blipFill>
          <a:blip r:embed="rId1"/>
          <a:stretch>
            <a:fillRect/>
          </a:stretch>
        </p:blipFill>
        <p:spPr>
          <a:xfrm>
            <a:off x="1449705" y="1739900"/>
            <a:ext cx="5402580" cy="3664585"/>
          </a:xfrm>
          <a:prstGeom prst="rect">
            <a:avLst/>
          </a:prstGeom>
        </p:spPr>
      </p:pic>
      <p:sp>
        <p:nvSpPr>
          <p:cNvPr id="3" name="文本框 2"/>
          <p:cNvSpPr txBox="1"/>
          <p:nvPr/>
        </p:nvSpPr>
        <p:spPr>
          <a:xfrm>
            <a:off x="6635750" y="5107940"/>
            <a:ext cx="621030" cy="368300"/>
          </a:xfrm>
          <a:prstGeom prst="rect">
            <a:avLst/>
          </a:prstGeom>
          <a:noFill/>
        </p:spPr>
        <p:txBody>
          <a:bodyPr wrap="square" rtlCol="0">
            <a:spAutoFit/>
          </a:bodyPr>
          <a:p>
            <a:r>
              <a:rPr lang="en-US" altLang="zh-CN"/>
              <a:t>mm</a:t>
            </a:r>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strips level time distribution</a:t>
            </a:r>
            <a:endParaRPr lang="en-US" altLang="zh-CN"/>
          </a:p>
        </p:txBody>
      </p:sp>
      <p:pic>
        <p:nvPicPr>
          <p:cNvPr id="8" name="图片 7" descr="T7OC}~36~K}V_2)12X0Z7NJ"/>
          <p:cNvPicPr>
            <a:picLocks noChangeAspect="1"/>
          </p:cNvPicPr>
          <p:nvPr/>
        </p:nvPicPr>
        <p:blipFill>
          <a:blip r:embed="rId1"/>
          <a:stretch>
            <a:fillRect/>
          </a:stretch>
        </p:blipFill>
        <p:spPr>
          <a:xfrm>
            <a:off x="616585" y="1846580"/>
            <a:ext cx="5379085" cy="3278505"/>
          </a:xfrm>
          <a:prstGeom prst="rect">
            <a:avLst/>
          </a:prstGeom>
        </p:spPr>
      </p:pic>
      <p:sp>
        <p:nvSpPr>
          <p:cNvPr id="10" name="文本框 9"/>
          <p:cNvSpPr txBox="1"/>
          <p:nvPr/>
        </p:nvSpPr>
        <p:spPr>
          <a:xfrm>
            <a:off x="2468880" y="5352415"/>
            <a:ext cx="1073150" cy="368300"/>
          </a:xfrm>
          <a:prstGeom prst="rect">
            <a:avLst/>
          </a:prstGeom>
          <a:noFill/>
        </p:spPr>
        <p:txBody>
          <a:bodyPr wrap="square" rtlCol="0">
            <a:spAutoFit/>
          </a:bodyPr>
          <a:p>
            <a:r>
              <a:rPr lang="zh-CN" altLang="zh-CN"/>
              <a:t>无磁场</a:t>
            </a:r>
            <a:endParaRPr lang="zh-CN" altLang="zh-CN"/>
          </a:p>
        </p:txBody>
      </p:sp>
      <p:sp>
        <p:nvSpPr>
          <p:cNvPr id="11" name="文本框 10"/>
          <p:cNvSpPr txBox="1"/>
          <p:nvPr/>
        </p:nvSpPr>
        <p:spPr>
          <a:xfrm>
            <a:off x="8169910" y="5408930"/>
            <a:ext cx="1016000" cy="368300"/>
          </a:xfrm>
          <a:prstGeom prst="rect">
            <a:avLst/>
          </a:prstGeom>
          <a:noFill/>
        </p:spPr>
        <p:txBody>
          <a:bodyPr wrap="square" rtlCol="0">
            <a:spAutoFit/>
          </a:bodyPr>
          <a:p>
            <a:r>
              <a:rPr lang="zh-CN" altLang="en-US"/>
              <a:t>有磁场</a:t>
            </a:r>
            <a:endParaRPr lang="zh-CN" altLang="en-US"/>
          </a:p>
        </p:txBody>
      </p:sp>
      <p:pic>
        <p:nvPicPr>
          <p:cNvPr id="12" name="图片 11" descr="W8261%8VEYO}TU$C_6XA}LQ"/>
          <p:cNvPicPr>
            <a:picLocks noChangeAspect="1"/>
          </p:cNvPicPr>
          <p:nvPr/>
        </p:nvPicPr>
        <p:blipFill>
          <a:blip r:embed="rId2"/>
          <a:stretch>
            <a:fillRect/>
          </a:stretch>
        </p:blipFill>
        <p:spPr>
          <a:xfrm>
            <a:off x="6237605" y="1846580"/>
            <a:ext cx="5280660" cy="32143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strips level time distribution</a:t>
            </a:r>
            <a:endParaRPr lang="en-US" altLang="zh-CN"/>
          </a:p>
        </p:txBody>
      </p:sp>
      <p:pic>
        <p:nvPicPr>
          <p:cNvPr id="9" name="图片 8"/>
          <p:cNvPicPr>
            <a:picLocks noChangeAspect="1"/>
          </p:cNvPicPr>
          <p:nvPr/>
        </p:nvPicPr>
        <p:blipFill>
          <a:blip r:embed="rId1"/>
          <a:stretch>
            <a:fillRect/>
          </a:stretch>
        </p:blipFill>
        <p:spPr>
          <a:xfrm>
            <a:off x="708660" y="2090420"/>
            <a:ext cx="5001260" cy="3030855"/>
          </a:xfrm>
          <a:prstGeom prst="rect">
            <a:avLst/>
          </a:prstGeom>
        </p:spPr>
      </p:pic>
      <p:sp>
        <p:nvSpPr>
          <p:cNvPr id="3" name="文本框 2"/>
          <p:cNvSpPr txBox="1"/>
          <p:nvPr/>
        </p:nvSpPr>
        <p:spPr>
          <a:xfrm>
            <a:off x="2571750" y="5502910"/>
            <a:ext cx="1073150" cy="368300"/>
          </a:xfrm>
          <a:prstGeom prst="rect">
            <a:avLst/>
          </a:prstGeom>
          <a:noFill/>
        </p:spPr>
        <p:txBody>
          <a:bodyPr wrap="square" rtlCol="0">
            <a:spAutoFit/>
          </a:bodyPr>
          <a:p>
            <a:r>
              <a:rPr lang="zh-CN" altLang="zh-CN"/>
              <a:t>无磁场</a:t>
            </a:r>
            <a:endParaRPr lang="zh-CN" altLang="zh-CN"/>
          </a:p>
        </p:txBody>
      </p:sp>
      <p:sp>
        <p:nvSpPr>
          <p:cNvPr id="4" name="文本框 3"/>
          <p:cNvSpPr txBox="1"/>
          <p:nvPr/>
        </p:nvSpPr>
        <p:spPr>
          <a:xfrm>
            <a:off x="7774305" y="5502910"/>
            <a:ext cx="1092835" cy="368300"/>
          </a:xfrm>
          <a:prstGeom prst="rect">
            <a:avLst/>
          </a:prstGeom>
          <a:noFill/>
        </p:spPr>
        <p:txBody>
          <a:bodyPr wrap="square" rtlCol="0">
            <a:spAutoFit/>
          </a:bodyPr>
          <a:p>
            <a:r>
              <a:rPr lang="zh-CN" altLang="en-US"/>
              <a:t>有磁场</a:t>
            </a:r>
            <a:endParaRPr lang="zh-CN" altLang="en-US"/>
          </a:p>
        </p:txBody>
      </p:sp>
      <p:pic>
        <p:nvPicPr>
          <p:cNvPr id="5" name="图片 4" descr="{VY%QG2Q6$W2TX6{R}HZ~XY"/>
          <p:cNvPicPr>
            <a:picLocks noChangeAspect="1"/>
          </p:cNvPicPr>
          <p:nvPr/>
        </p:nvPicPr>
        <p:blipFill>
          <a:blip r:embed="rId2"/>
          <a:stretch>
            <a:fillRect/>
          </a:stretch>
        </p:blipFill>
        <p:spPr>
          <a:xfrm>
            <a:off x="6101080" y="2033270"/>
            <a:ext cx="5012055" cy="30537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170940" y="454025"/>
            <a:ext cx="4242435" cy="2919095"/>
          </a:xfrm>
          <a:prstGeom prst="rect">
            <a:avLst/>
          </a:prstGeom>
        </p:spPr>
      </p:pic>
      <p:pic>
        <p:nvPicPr>
          <p:cNvPr id="5" name="图片 4" descr="5[)(CJUM~DX_U%}IYQ@VK6U"/>
          <p:cNvPicPr>
            <a:picLocks noChangeAspect="1"/>
          </p:cNvPicPr>
          <p:nvPr/>
        </p:nvPicPr>
        <p:blipFill>
          <a:blip r:embed="rId2"/>
          <a:stretch>
            <a:fillRect/>
          </a:stretch>
        </p:blipFill>
        <p:spPr>
          <a:xfrm>
            <a:off x="1170940" y="3614420"/>
            <a:ext cx="4243070" cy="2802255"/>
          </a:xfrm>
          <a:prstGeom prst="rect">
            <a:avLst/>
          </a:prstGeom>
        </p:spPr>
      </p:pic>
      <p:pic>
        <p:nvPicPr>
          <p:cNvPr id="6" name="图片 5" descr="ET$FF09[XQZZNO4O%MCF0KY"/>
          <p:cNvPicPr>
            <a:picLocks noChangeAspect="1"/>
          </p:cNvPicPr>
          <p:nvPr/>
        </p:nvPicPr>
        <p:blipFill>
          <a:blip r:embed="rId3"/>
          <a:stretch>
            <a:fillRect/>
          </a:stretch>
        </p:blipFill>
        <p:spPr>
          <a:xfrm>
            <a:off x="6647180" y="375920"/>
            <a:ext cx="4421505" cy="2934970"/>
          </a:xfrm>
          <a:prstGeom prst="rect">
            <a:avLst/>
          </a:prstGeom>
        </p:spPr>
      </p:pic>
      <p:pic>
        <p:nvPicPr>
          <p:cNvPr id="7" name="图片 6" descr="S{OL{)}$X4R{0@GKUV`HE@0"/>
          <p:cNvPicPr>
            <a:picLocks noChangeAspect="1"/>
          </p:cNvPicPr>
          <p:nvPr/>
        </p:nvPicPr>
        <p:blipFill>
          <a:blip r:embed="rId4"/>
          <a:stretch>
            <a:fillRect/>
          </a:stretch>
        </p:blipFill>
        <p:spPr>
          <a:xfrm>
            <a:off x="6631940" y="3665855"/>
            <a:ext cx="4422775" cy="27000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511175" y="939165"/>
            <a:ext cx="9390380" cy="5319395"/>
          </a:xfrm>
          <a:prstGeom prst="rect">
            <a:avLst/>
          </a:prstGeom>
        </p:spPr>
      </p:pic>
      <p:sp>
        <p:nvSpPr>
          <p:cNvPr id="6" name="文本框 5"/>
          <p:cNvSpPr txBox="1"/>
          <p:nvPr/>
        </p:nvSpPr>
        <p:spPr>
          <a:xfrm>
            <a:off x="9533890" y="3122930"/>
            <a:ext cx="1985010" cy="521970"/>
          </a:xfrm>
          <a:prstGeom prst="rect">
            <a:avLst/>
          </a:prstGeom>
          <a:noFill/>
        </p:spPr>
        <p:txBody>
          <a:bodyPr wrap="square" rtlCol="0">
            <a:spAutoFit/>
          </a:bodyPr>
          <a:p>
            <a:r>
              <a:rPr lang="en-US" altLang="zh-CN" sz="2800"/>
              <a:t>from jingyi</a:t>
            </a:r>
            <a:endParaRPr lang="en-US" altLang="zh-CN"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4114800" y="2680970"/>
            <a:ext cx="6406515"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05910" y="3386455"/>
            <a:ext cx="6433820" cy="3746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086860" y="4072890"/>
            <a:ext cx="6481445" cy="2857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05910" y="4806950"/>
            <a:ext cx="6490970" cy="5651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67810" y="5549900"/>
            <a:ext cx="6500495" cy="66675"/>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78125" y="2496820"/>
            <a:ext cx="1158240" cy="368300"/>
          </a:xfrm>
          <a:prstGeom prst="rect">
            <a:avLst/>
          </a:prstGeom>
          <a:noFill/>
        </p:spPr>
        <p:txBody>
          <a:bodyPr wrap="square" rtlCol="0">
            <a:spAutoFit/>
          </a:bodyPr>
          <a:p>
            <a:r>
              <a:rPr lang="zh-CN" altLang="en-US"/>
              <a:t>阳极读出</a:t>
            </a:r>
            <a:endParaRPr lang="zh-CN" altLang="en-US"/>
          </a:p>
        </p:txBody>
      </p:sp>
      <p:sp>
        <p:nvSpPr>
          <p:cNvPr id="13" name="文本框 12"/>
          <p:cNvSpPr txBox="1"/>
          <p:nvPr/>
        </p:nvSpPr>
        <p:spPr>
          <a:xfrm>
            <a:off x="3126740" y="3244850"/>
            <a:ext cx="809625" cy="368300"/>
          </a:xfrm>
          <a:prstGeom prst="rect">
            <a:avLst/>
          </a:prstGeom>
          <a:noFill/>
        </p:spPr>
        <p:txBody>
          <a:bodyPr wrap="square" rtlCol="0">
            <a:spAutoFit/>
          </a:bodyPr>
          <a:p>
            <a:r>
              <a:rPr lang="en-US" altLang="zh-CN"/>
              <a:t>GEM3</a:t>
            </a:r>
            <a:endParaRPr lang="en-US" altLang="zh-CN"/>
          </a:p>
        </p:txBody>
      </p:sp>
      <p:sp>
        <p:nvSpPr>
          <p:cNvPr id="14" name="文本框 13"/>
          <p:cNvSpPr txBox="1"/>
          <p:nvPr/>
        </p:nvSpPr>
        <p:spPr>
          <a:xfrm>
            <a:off x="3075305" y="3954780"/>
            <a:ext cx="813435" cy="368300"/>
          </a:xfrm>
          <a:prstGeom prst="rect">
            <a:avLst/>
          </a:prstGeom>
          <a:noFill/>
        </p:spPr>
        <p:txBody>
          <a:bodyPr wrap="square" rtlCol="0">
            <a:spAutoFit/>
          </a:bodyPr>
          <a:p>
            <a:r>
              <a:rPr lang="en-US" altLang="zh-CN"/>
              <a:t>GEM2</a:t>
            </a:r>
            <a:endParaRPr lang="en-US" altLang="zh-CN"/>
          </a:p>
        </p:txBody>
      </p:sp>
      <p:sp>
        <p:nvSpPr>
          <p:cNvPr id="15" name="文本框 14"/>
          <p:cNvSpPr txBox="1"/>
          <p:nvPr/>
        </p:nvSpPr>
        <p:spPr>
          <a:xfrm>
            <a:off x="3091815" y="4651375"/>
            <a:ext cx="780415" cy="368300"/>
          </a:xfrm>
          <a:prstGeom prst="rect">
            <a:avLst/>
          </a:prstGeom>
          <a:noFill/>
        </p:spPr>
        <p:txBody>
          <a:bodyPr wrap="square" rtlCol="0">
            <a:spAutoFit/>
          </a:bodyPr>
          <a:p>
            <a:r>
              <a:rPr lang="en-US" altLang="zh-CN"/>
              <a:t>GEM1</a:t>
            </a:r>
            <a:endParaRPr lang="en-US" altLang="zh-CN"/>
          </a:p>
        </p:txBody>
      </p:sp>
      <p:sp>
        <p:nvSpPr>
          <p:cNvPr id="16" name="文本框 15"/>
          <p:cNvSpPr txBox="1"/>
          <p:nvPr/>
        </p:nvSpPr>
        <p:spPr>
          <a:xfrm>
            <a:off x="3126740" y="5357495"/>
            <a:ext cx="705485" cy="368300"/>
          </a:xfrm>
          <a:prstGeom prst="rect">
            <a:avLst/>
          </a:prstGeom>
          <a:noFill/>
        </p:spPr>
        <p:txBody>
          <a:bodyPr wrap="square" rtlCol="0">
            <a:spAutoFit/>
          </a:bodyPr>
          <a:p>
            <a:r>
              <a:rPr lang="zh-CN" altLang="en-US"/>
              <a:t>阴极</a:t>
            </a:r>
            <a:endParaRPr lang="zh-CN" altLang="en-US"/>
          </a:p>
        </p:txBody>
      </p:sp>
      <p:sp>
        <p:nvSpPr>
          <p:cNvPr id="3" name="文本框 2"/>
          <p:cNvSpPr txBox="1"/>
          <p:nvPr/>
        </p:nvSpPr>
        <p:spPr>
          <a:xfrm>
            <a:off x="9420860" y="6010910"/>
            <a:ext cx="1815465" cy="368300"/>
          </a:xfrm>
          <a:prstGeom prst="rect">
            <a:avLst/>
          </a:prstGeom>
          <a:noFill/>
        </p:spPr>
        <p:txBody>
          <a:bodyPr wrap="square" rtlCol="0">
            <a:spAutoFit/>
          </a:bodyPr>
          <a:p>
            <a:r>
              <a:rPr lang="zh-CN" altLang="en-US"/>
              <a:t>无磁场漂移径迹</a:t>
            </a:r>
            <a:endParaRPr lang="zh-CN" altLang="en-US"/>
          </a:p>
        </p:txBody>
      </p:sp>
      <p:sp>
        <p:nvSpPr>
          <p:cNvPr id="33" name="任意多边形 32"/>
          <p:cNvSpPr/>
          <p:nvPr/>
        </p:nvSpPr>
        <p:spPr>
          <a:xfrm>
            <a:off x="8771890" y="1664970"/>
            <a:ext cx="929005" cy="1016635"/>
          </a:xfrm>
          <a:custGeom>
            <a:avLst/>
            <a:gdLst>
              <a:gd name="connisteX0" fmla="*/ 0 w 1314521"/>
              <a:gd name="connsiteY0" fmla="*/ 949963 h 1011729"/>
              <a:gd name="connisteX1" fmla="*/ 658495 w 1314521"/>
              <a:gd name="connsiteY1" fmla="*/ 3 h 1011729"/>
              <a:gd name="connisteX2" fmla="*/ 1261110 w 1314521"/>
              <a:gd name="connsiteY2" fmla="*/ 940438 h 1011729"/>
              <a:gd name="connisteX3" fmla="*/ 1251585 w 1314521"/>
              <a:gd name="connsiteY3" fmla="*/ 883923 h 1011729"/>
            </a:gdLst>
            <a:ahLst/>
            <a:cxnLst>
              <a:cxn ang="0">
                <a:pos x="connisteX0" y="connsiteY0"/>
              </a:cxn>
              <a:cxn ang="0">
                <a:pos x="connisteX1" y="connsiteY1"/>
              </a:cxn>
              <a:cxn ang="0">
                <a:pos x="connisteX2" y="connsiteY2"/>
              </a:cxn>
              <a:cxn ang="0">
                <a:pos x="connisteX3" y="connsiteY3"/>
              </a:cxn>
            </a:cxnLst>
            <a:rect l="l" t="t" r="r" b="b"/>
            <a:pathLst>
              <a:path w="1314522" h="1011730">
                <a:moveTo>
                  <a:pt x="0" y="949964"/>
                </a:moveTo>
                <a:cubicBezTo>
                  <a:pt x="119380" y="741049"/>
                  <a:pt x="406400" y="1909"/>
                  <a:pt x="658495" y="4"/>
                </a:cubicBezTo>
                <a:cubicBezTo>
                  <a:pt x="910590" y="-1901"/>
                  <a:pt x="1142365" y="763909"/>
                  <a:pt x="1261110" y="940439"/>
                </a:cubicBezTo>
                <a:cubicBezTo>
                  <a:pt x="1379855" y="1116969"/>
                  <a:pt x="1265555" y="913769"/>
                  <a:pt x="1251585" y="883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8865870" y="2359660"/>
            <a:ext cx="76200" cy="292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9056370" y="1871345"/>
            <a:ext cx="100965" cy="781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nvSpPr>
        <p:spPr>
          <a:xfrm>
            <a:off x="9495790" y="2351405"/>
            <a:ext cx="76200" cy="309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五角星 36"/>
          <p:cNvSpPr/>
          <p:nvPr/>
        </p:nvSpPr>
        <p:spPr>
          <a:xfrm>
            <a:off x="9157335" y="5145405"/>
            <a:ext cx="207010" cy="21209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9319895" y="1871345"/>
            <a:ext cx="100965" cy="781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箭头连接符 8"/>
          <p:cNvCxnSpPr/>
          <p:nvPr/>
        </p:nvCxnSpPr>
        <p:spPr>
          <a:xfrm flipH="1" flipV="1">
            <a:off x="9260840" y="911860"/>
            <a:ext cx="19050" cy="52590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9194800" y="5502910"/>
            <a:ext cx="141605" cy="16002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等腰三角形 10"/>
          <p:cNvSpPr/>
          <p:nvPr/>
        </p:nvSpPr>
        <p:spPr>
          <a:xfrm>
            <a:off x="9179560" y="4806950"/>
            <a:ext cx="197485" cy="15049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4114800" y="2680970"/>
            <a:ext cx="6406515"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05910" y="3386455"/>
            <a:ext cx="6433820" cy="3746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086860" y="4072890"/>
            <a:ext cx="6481445" cy="2857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05910" y="4806950"/>
            <a:ext cx="6490970" cy="5651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67810" y="5549900"/>
            <a:ext cx="6500495" cy="66675"/>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78125" y="2496820"/>
            <a:ext cx="1158240" cy="368300"/>
          </a:xfrm>
          <a:prstGeom prst="rect">
            <a:avLst/>
          </a:prstGeom>
          <a:noFill/>
        </p:spPr>
        <p:txBody>
          <a:bodyPr wrap="square" rtlCol="0">
            <a:spAutoFit/>
          </a:bodyPr>
          <a:p>
            <a:r>
              <a:rPr lang="zh-CN" altLang="en-US"/>
              <a:t>阳极读出</a:t>
            </a:r>
            <a:endParaRPr lang="zh-CN" altLang="en-US"/>
          </a:p>
        </p:txBody>
      </p:sp>
      <p:sp>
        <p:nvSpPr>
          <p:cNvPr id="13" name="文本框 12"/>
          <p:cNvSpPr txBox="1"/>
          <p:nvPr/>
        </p:nvSpPr>
        <p:spPr>
          <a:xfrm>
            <a:off x="3126740" y="3244850"/>
            <a:ext cx="809625" cy="368300"/>
          </a:xfrm>
          <a:prstGeom prst="rect">
            <a:avLst/>
          </a:prstGeom>
          <a:noFill/>
        </p:spPr>
        <p:txBody>
          <a:bodyPr wrap="square" rtlCol="0">
            <a:spAutoFit/>
          </a:bodyPr>
          <a:p>
            <a:r>
              <a:rPr lang="en-US" altLang="zh-CN"/>
              <a:t>GEM3</a:t>
            </a:r>
            <a:endParaRPr lang="en-US" altLang="zh-CN"/>
          </a:p>
        </p:txBody>
      </p:sp>
      <p:sp>
        <p:nvSpPr>
          <p:cNvPr id="14" name="文本框 13"/>
          <p:cNvSpPr txBox="1"/>
          <p:nvPr/>
        </p:nvSpPr>
        <p:spPr>
          <a:xfrm>
            <a:off x="3075305" y="3954780"/>
            <a:ext cx="813435" cy="368300"/>
          </a:xfrm>
          <a:prstGeom prst="rect">
            <a:avLst/>
          </a:prstGeom>
          <a:noFill/>
        </p:spPr>
        <p:txBody>
          <a:bodyPr wrap="square" rtlCol="0">
            <a:spAutoFit/>
          </a:bodyPr>
          <a:p>
            <a:r>
              <a:rPr lang="en-US" altLang="zh-CN"/>
              <a:t>GEM2</a:t>
            </a:r>
            <a:endParaRPr lang="en-US" altLang="zh-CN"/>
          </a:p>
        </p:txBody>
      </p:sp>
      <p:sp>
        <p:nvSpPr>
          <p:cNvPr id="15" name="文本框 14"/>
          <p:cNvSpPr txBox="1"/>
          <p:nvPr/>
        </p:nvSpPr>
        <p:spPr>
          <a:xfrm>
            <a:off x="3091815" y="4651375"/>
            <a:ext cx="780415" cy="368300"/>
          </a:xfrm>
          <a:prstGeom prst="rect">
            <a:avLst/>
          </a:prstGeom>
          <a:noFill/>
        </p:spPr>
        <p:txBody>
          <a:bodyPr wrap="square" rtlCol="0">
            <a:spAutoFit/>
          </a:bodyPr>
          <a:p>
            <a:r>
              <a:rPr lang="en-US" altLang="zh-CN"/>
              <a:t>GEM1</a:t>
            </a:r>
            <a:endParaRPr lang="en-US" altLang="zh-CN"/>
          </a:p>
        </p:txBody>
      </p:sp>
      <p:sp>
        <p:nvSpPr>
          <p:cNvPr id="16" name="文本框 15"/>
          <p:cNvSpPr txBox="1"/>
          <p:nvPr/>
        </p:nvSpPr>
        <p:spPr>
          <a:xfrm>
            <a:off x="3126740" y="5357495"/>
            <a:ext cx="705485" cy="368300"/>
          </a:xfrm>
          <a:prstGeom prst="rect">
            <a:avLst/>
          </a:prstGeom>
          <a:noFill/>
        </p:spPr>
        <p:txBody>
          <a:bodyPr wrap="square" rtlCol="0">
            <a:spAutoFit/>
          </a:bodyPr>
          <a:p>
            <a:r>
              <a:rPr lang="zh-CN" altLang="en-US"/>
              <a:t>阴极</a:t>
            </a:r>
            <a:endParaRPr lang="zh-CN" altLang="en-US"/>
          </a:p>
        </p:txBody>
      </p:sp>
      <p:sp>
        <p:nvSpPr>
          <p:cNvPr id="3" name="文本框 2"/>
          <p:cNvSpPr txBox="1"/>
          <p:nvPr/>
        </p:nvSpPr>
        <p:spPr>
          <a:xfrm>
            <a:off x="9157335" y="5944870"/>
            <a:ext cx="1918970" cy="368300"/>
          </a:xfrm>
          <a:prstGeom prst="rect">
            <a:avLst/>
          </a:prstGeom>
          <a:noFill/>
        </p:spPr>
        <p:txBody>
          <a:bodyPr wrap="square" rtlCol="0">
            <a:spAutoFit/>
          </a:bodyPr>
          <a:p>
            <a:r>
              <a:rPr lang="zh-CN" altLang="en-US"/>
              <a:t>有磁场漂移径迹</a:t>
            </a:r>
            <a:endParaRPr lang="zh-CN" altLang="en-US"/>
          </a:p>
        </p:txBody>
      </p:sp>
      <p:sp>
        <p:nvSpPr>
          <p:cNvPr id="33" name="任意多边形 32"/>
          <p:cNvSpPr/>
          <p:nvPr/>
        </p:nvSpPr>
        <p:spPr>
          <a:xfrm>
            <a:off x="8771890" y="1664970"/>
            <a:ext cx="929005" cy="1016635"/>
          </a:xfrm>
          <a:custGeom>
            <a:avLst/>
            <a:gdLst>
              <a:gd name="connisteX0" fmla="*/ 0 w 1314521"/>
              <a:gd name="connsiteY0" fmla="*/ 949963 h 1011729"/>
              <a:gd name="connisteX1" fmla="*/ 658495 w 1314521"/>
              <a:gd name="connsiteY1" fmla="*/ 3 h 1011729"/>
              <a:gd name="connisteX2" fmla="*/ 1261110 w 1314521"/>
              <a:gd name="connsiteY2" fmla="*/ 940438 h 1011729"/>
              <a:gd name="connisteX3" fmla="*/ 1251585 w 1314521"/>
              <a:gd name="connsiteY3" fmla="*/ 883923 h 1011729"/>
            </a:gdLst>
            <a:ahLst/>
            <a:cxnLst>
              <a:cxn ang="0">
                <a:pos x="connisteX0" y="connsiteY0"/>
              </a:cxn>
              <a:cxn ang="0">
                <a:pos x="connisteX1" y="connsiteY1"/>
              </a:cxn>
              <a:cxn ang="0">
                <a:pos x="connisteX2" y="connsiteY2"/>
              </a:cxn>
              <a:cxn ang="0">
                <a:pos x="connisteX3" y="connsiteY3"/>
              </a:cxn>
            </a:cxnLst>
            <a:rect l="l" t="t" r="r" b="b"/>
            <a:pathLst>
              <a:path w="1314522" h="1011730">
                <a:moveTo>
                  <a:pt x="0" y="949964"/>
                </a:moveTo>
                <a:cubicBezTo>
                  <a:pt x="119380" y="741049"/>
                  <a:pt x="406400" y="1909"/>
                  <a:pt x="658495" y="4"/>
                </a:cubicBezTo>
                <a:cubicBezTo>
                  <a:pt x="910590" y="-1901"/>
                  <a:pt x="1142365" y="763909"/>
                  <a:pt x="1261110" y="940439"/>
                </a:cubicBezTo>
                <a:cubicBezTo>
                  <a:pt x="1379855" y="1116969"/>
                  <a:pt x="1265555" y="913769"/>
                  <a:pt x="1251585" y="883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8865870" y="2359660"/>
            <a:ext cx="76200" cy="292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9056370" y="1871345"/>
            <a:ext cx="100965" cy="781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nvSpPr>
        <p:spPr>
          <a:xfrm>
            <a:off x="9495790" y="2351405"/>
            <a:ext cx="76200" cy="309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9319895" y="1871345"/>
            <a:ext cx="100965" cy="781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箭头连接符 8"/>
          <p:cNvCxnSpPr/>
          <p:nvPr/>
        </p:nvCxnSpPr>
        <p:spPr>
          <a:xfrm flipH="1" flipV="1">
            <a:off x="6744970" y="987425"/>
            <a:ext cx="19050" cy="52590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34" idx="2"/>
          </p:cNvCxnSpPr>
          <p:nvPr/>
        </p:nvCxnSpPr>
        <p:spPr>
          <a:xfrm flipV="1">
            <a:off x="6786880" y="2652395"/>
            <a:ext cx="2117090" cy="217297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35" idx="2"/>
          </p:cNvCxnSpPr>
          <p:nvPr/>
        </p:nvCxnSpPr>
        <p:spPr>
          <a:xfrm flipV="1">
            <a:off x="6758305" y="2652395"/>
            <a:ext cx="2348865" cy="246507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777355" y="2718435"/>
            <a:ext cx="2502535" cy="262445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805930" y="2708910"/>
            <a:ext cx="2727960" cy="284099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4114800" y="2680970"/>
            <a:ext cx="6406515"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05910" y="3386455"/>
            <a:ext cx="6433820" cy="3746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086860" y="4072890"/>
            <a:ext cx="6481445" cy="2857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05910" y="4806950"/>
            <a:ext cx="6490970" cy="5651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67810" y="5549900"/>
            <a:ext cx="6500495" cy="66675"/>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78125" y="2496820"/>
            <a:ext cx="1158240" cy="368300"/>
          </a:xfrm>
          <a:prstGeom prst="rect">
            <a:avLst/>
          </a:prstGeom>
          <a:noFill/>
        </p:spPr>
        <p:txBody>
          <a:bodyPr wrap="square" rtlCol="0">
            <a:spAutoFit/>
          </a:bodyPr>
          <a:p>
            <a:r>
              <a:rPr lang="zh-CN" altLang="en-US"/>
              <a:t>阳极读出</a:t>
            </a:r>
            <a:endParaRPr lang="zh-CN" altLang="en-US"/>
          </a:p>
        </p:txBody>
      </p:sp>
      <p:sp>
        <p:nvSpPr>
          <p:cNvPr id="13" name="文本框 12"/>
          <p:cNvSpPr txBox="1"/>
          <p:nvPr/>
        </p:nvSpPr>
        <p:spPr>
          <a:xfrm>
            <a:off x="3126740" y="3244850"/>
            <a:ext cx="809625" cy="368300"/>
          </a:xfrm>
          <a:prstGeom prst="rect">
            <a:avLst/>
          </a:prstGeom>
          <a:noFill/>
        </p:spPr>
        <p:txBody>
          <a:bodyPr wrap="square" rtlCol="0">
            <a:spAutoFit/>
          </a:bodyPr>
          <a:p>
            <a:r>
              <a:rPr lang="en-US" altLang="zh-CN"/>
              <a:t>GEM3</a:t>
            </a:r>
            <a:endParaRPr lang="en-US" altLang="zh-CN"/>
          </a:p>
        </p:txBody>
      </p:sp>
      <p:sp>
        <p:nvSpPr>
          <p:cNvPr id="14" name="文本框 13"/>
          <p:cNvSpPr txBox="1"/>
          <p:nvPr/>
        </p:nvSpPr>
        <p:spPr>
          <a:xfrm>
            <a:off x="3075305" y="3954780"/>
            <a:ext cx="813435" cy="368300"/>
          </a:xfrm>
          <a:prstGeom prst="rect">
            <a:avLst/>
          </a:prstGeom>
          <a:noFill/>
        </p:spPr>
        <p:txBody>
          <a:bodyPr wrap="square" rtlCol="0">
            <a:spAutoFit/>
          </a:bodyPr>
          <a:p>
            <a:r>
              <a:rPr lang="en-US" altLang="zh-CN"/>
              <a:t>GEM2</a:t>
            </a:r>
            <a:endParaRPr lang="en-US" altLang="zh-CN"/>
          </a:p>
        </p:txBody>
      </p:sp>
      <p:sp>
        <p:nvSpPr>
          <p:cNvPr id="15" name="文本框 14"/>
          <p:cNvSpPr txBox="1"/>
          <p:nvPr/>
        </p:nvSpPr>
        <p:spPr>
          <a:xfrm>
            <a:off x="3091815" y="4651375"/>
            <a:ext cx="780415" cy="368300"/>
          </a:xfrm>
          <a:prstGeom prst="rect">
            <a:avLst/>
          </a:prstGeom>
          <a:noFill/>
        </p:spPr>
        <p:txBody>
          <a:bodyPr wrap="square" rtlCol="0">
            <a:spAutoFit/>
          </a:bodyPr>
          <a:p>
            <a:r>
              <a:rPr lang="en-US" altLang="zh-CN"/>
              <a:t>GEM1</a:t>
            </a:r>
            <a:endParaRPr lang="en-US" altLang="zh-CN"/>
          </a:p>
        </p:txBody>
      </p:sp>
      <p:sp>
        <p:nvSpPr>
          <p:cNvPr id="16" name="文本框 15"/>
          <p:cNvSpPr txBox="1"/>
          <p:nvPr/>
        </p:nvSpPr>
        <p:spPr>
          <a:xfrm>
            <a:off x="3126740" y="5357495"/>
            <a:ext cx="705485" cy="368300"/>
          </a:xfrm>
          <a:prstGeom prst="rect">
            <a:avLst/>
          </a:prstGeom>
          <a:noFill/>
        </p:spPr>
        <p:txBody>
          <a:bodyPr wrap="square" rtlCol="0">
            <a:spAutoFit/>
          </a:bodyPr>
          <a:p>
            <a:r>
              <a:rPr lang="zh-CN" altLang="en-US"/>
              <a:t>阴极</a:t>
            </a:r>
            <a:endParaRPr lang="zh-CN" altLang="en-US"/>
          </a:p>
        </p:txBody>
      </p:sp>
      <p:sp>
        <p:nvSpPr>
          <p:cNvPr id="3" name="文本框 2"/>
          <p:cNvSpPr txBox="1"/>
          <p:nvPr/>
        </p:nvSpPr>
        <p:spPr>
          <a:xfrm>
            <a:off x="9571990" y="5944870"/>
            <a:ext cx="1898015" cy="368300"/>
          </a:xfrm>
          <a:prstGeom prst="rect">
            <a:avLst/>
          </a:prstGeom>
          <a:noFill/>
        </p:spPr>
        <p:txBody>
          <a:bodyPr wrap="square" rtlCol="0">
            <a:spAutoFit/>
          </a:bodyPr>
          <a:p>
            <a:r>
              <a:rPr lang="zh-CN" altLang="en-US"/>
              <a:t>无磁场漂移径迹</a:t>
            </a:r>
            <a:endParaRPr lang="zh-CN" altLang="en-US"/>
          </a:p>
        </p:txBody>
      </p:sp>
      <p:cxnSp>
        <p:nvCxnSpPr>
          <p:cNvPr id="22" name="直接箭头连接符 21"/>
          <p:cNvCxnSpPr/>
          <p:nvPr/>
        </p:nvCxnSpPr>
        <p:spPr>
          <a:xfrm flipH="1" flipV="1">
            <a:off x="5987415" y="1904365"/>
            <a:ext cx="3931920" cy="40405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8865870" y="2671445"/>
            <a:ext cx="9525" cy="219900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9116695" y="2652395"/>
            <a:ext cx="5715" cy="244919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9364345" y="2652395"/>
            <a:ext cx="12700" cy="270510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605010" y="2661920"/>
            <a:ext cx="3810" cy="295465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a:off x="8771890" y="1664970"/>
            <a:ext cx="929005" cy="1016635"/>
          </a:xfrm>
          <a:custGeom>
            <a:avLst/>
            <a:gdLst>
              <a:gd name="connisteX0" fmla="*/ 0 w 1314521"/>
              <a:gd name="connsiteY0" fmla="*/ 949963 h 1011729"/>
              <a:gd name="connisteX1" fmla="*/ 658495 w 1314521"/>
              <a:gd name="connsiteY1" fmla="*/ 3 h 1011729"/>
              <a:gd name="connisteX2" fmla="*/ 1261110 w 1314521"/>
              <a:gd name="connsiteY2" fmla="*/ 940438 h 1011729"/>
              <a:gd name="connisteX3" fmla="*/ 1251585 w 1314521"/>
              <a:gd name="connsiteY3" fmla="*/ 883923 h 1011729"/>
            </a:gdLst>
            <a:ahLst/>
            <a:cxnLst>
              <a:cxn ang="0">
                <a:pos x="connisteX0" y="connsiteY0"/>
              </a:cxn>
              <a:cxn ang="0">
                <a:pos x="connisteX1" y="connsiteY1"/>
              </a:cxn>
              <a:cxn ang="0">
                <a:pos x="connisteX2" y="connsiteY2"/>
              </a:cxn>
              <a:cxn ang="0">
                <a:pos x="connisteX3" y="connsiteY3"/>
              </a:cxn>
            </a:cxnLst>
            <a:rect l="l" t="t" r="r" b="b"/>
            <a:pathLst>
              <a:path w="1314522" h="1011730">
                <a:moveTo>
                  <a:pt x="0" y="949964"/>
                </a:moveTo>
                <a:cubicBezTo>
                  <a:pt x="119380" y="741049"/>
                  <a:pt x="406400" y="1909"/>
                  <a:pt x="658495" y="4"/>
                </a:cubicBezTo>
                <a:cubicBezTo>
                  <a:pt x="910590" y="-1901"/>
                  <a:pt x="1142365" y="763909"/>
                  <a:pt x="1261110" y="940439"/>
                </a:cubicBezTo>
                <a:cubicBezTo>
                  <a:pt x="1379855" y="1116969"/>
                  <a:pt x="1265555" y="913769"/>
                  <a:pt x="1251585" y="883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8865870" y="2359660"/>
            <a:ext cx="76200" cy="292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9056370" y="1871345"/>
            <a:ext cx="100965" cy="781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nvSpPr>
        <p:spPr>
          <a:xfrm>
            <a:off x="9495790" y="2351405"/>
            <a:ext cx="76200" cy="309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五角星 36"/>
          <p:cNvSpPr/>
          <p:nvPr/>
        </p:nvSpPr>
        <p:spPr>
          <a:xfrm>
            <a:off x="9157335" y="5145405"/>
            <a:ext cx="207010" cy="21209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9319895" y="1871345"/>
            <a:ext cx="100965" cy="781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pPr fontAlgn="auto">
              <a:lnSpc>
                <a:spcPct val="150000"/>
              </a:lnSpc>
            </a:pPr>
            <a:r>
              <a:rPr lang="zh-CN" altLang="en-US" sz="2000">
                <a:latin typeface="宋体" panose="02010600030101010101" pitchFamily="2" charset="-122"/>
                <a:ea typeface="宋体" panose="02010600030101010101" pitchFamily="2" charset="-122"/>
                <a:cs typeface="宋体" panose="02010600030101010101" pitchFamily="2" charset="-122"/>
              </a:rPr>
              <a:t>简单模拟：依据初始电子空间信息以及在电磁场作用下的扩散系数和速度，计算在一定时间间隔</a:t>
            </a:r>
            <a:r>
              <a:rPr lang="zh-CN" altLang="en-US" sz="2000">
                <a:latin typeface="Times New Roman" panose="02020603050405020304" charset="0"/>
                <a:ea typeface="宋体" panose="02010600030101010101" pitchFamily="2" charset="-122"/>
                <a:cs typeface="Times New Roman" panose="02020603050405020304" charset="0"/>
              </a:rPr>
              <a:t>δt</a:t>
            </a:r>
            <a:r>
              <a:rPr lang="zh-CN" altLang="en-US" sz="2000">
                <a:latin typeface="宋体" panose="02010600030101010101" pitchFamily="2" charset="-122"/>
                <a:ea typeface="宋体" panose="02010600030101010101" pitchFamily="2" charset="-122"/>
                <a:cs typeface="宋体" panose="02010600030101010101" pitchFamily="2" charset="-122"/>
              </a:rPr>
              <a:t>后电子新的空间信息，这一过程将持续到电子结束运动。根据这些空间位置信息可将电子的漂移线划分成很多步长，进而计算</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每个步长</a:t>
            </a:r>
            <a:r>
              <a:rPr lang="zh-CN" altLang="en-US" sz="2000">
                <a:latin typeface="宋体" panose="02010600030101010101" pitchFamily="2" charset="-122"/>
                <a:ea typeface="宋体" panose="02010600030101010101" pitchFamily="2" charset="-122"/>
                <a:cs typeface="宋体" panose="02010600030101010101" pitchFamily="2" charset="-122"/>
              </a:rPr>
              <a:t>中，</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全部电子</a:t>
            </a:r>
            <a:r>
              <a:rPr lang="zh-CN" altLang="en-US" sz="2000">
                <a:latin typeface="宋体" panose="02010600030101010101" pitchFamily="2" charset="-122"/>
                <a:ea typeface="宋体" panose="02010600030101010101" pitchFamily="2" charset="-122"/>
                <a:cs typeface="宋体" panose="02010600030101010101" pitchFamily="2" charset="-122"/>
              </a:rPr>
              <a:t>的损失和增益，然后依据步长去更新总的电子数目，由此便可取得电子从起点位置到结束运动时得到的全部次级电子数。对于所有步长中的每一步中产生的新电子都依次进行以上的计算过程，之后便可得到一个由最初的电子经过漂移倍增之后产生的</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全部电子数目和电子的时间、空间位置信息</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a:off x="1857375" y="2661920"/>
            <a:ext cx="6086475" cy="9525"/>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838325" y="3386455"/>
            <a:ext cx="6152515" cy="1841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828800" y="4091940"/>
            <a:ext cx="6152515" cy="0"/>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810385" y="4825365"/>
            <a:ext cx="6170930" cy="9525"/>
          </a:xfrm>
          <a:prstGeom prst="line">
            <a:avLst/>
          </a:prstGeom>
          <a:ln w="381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744345" y="5587365"/>
            <a:ext cx="6293485" cy="9525"/>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1655445" y="2141855"/>
            <a:ext cx="3654425" cy="39935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24840" y="2539365"/>
            <a:ext cx="1158240" cy="368300"/>
          </a:xfrm>
          <a:prstGeom prst="rect">
            <a:avLst/>
          </a:prstGeom>
          <a:noFill/>
        </p:spPr>
        <p:txBody>
          <a:bodyPr wrap="square" rtlCol="0">
            <a:spAutoFit/>
          </a:bodyPr>
          <a:p>
            <a:r>
              <a:rPr lang="zh-CN" altLang="en-US"/>
              <a:t>阳极读出</a:t>
            </a:r>
            <a:endParaRPr lang="zh-CN" altLang="en-US"/>
          </a:p>
        </p:txBody>
      </p:sp>
      <p:sp>
        <p:nvSpPr>
          <p:cNvPr id="13" name="文本框 12"/>
          <p:cNvSpPr txBox="1"/>
          <p:nvPr/>
        </p:nvSpPr>
        <p:spPr>
          <a:xfrm>
            <a:off x="715010" y="3230245"/>
            <a:ext cx="977900" cy="368300"/>
          </a:xfrm>
          <a:prstGeom prst="rect">
            <a:avLst/>
          </a:prstGeom>
          <a:noFill/>
        </p:spPr>
        <p:txBody>
          <a:bodyPr wrap="square" rtlCol="0">
            <a:spAutoFit/>
          </a:bodyPr>
          <a:p>
            <a:r>
              <a:rPr lang="en-US" altLang="zh-CN"/>
              <a:t>GEM3</a:t>
            </a:r>
            <a:endParaRPr lang="en-US" altLang="zh-CN"/>
          </a:p>
        </p:txBody>
      </p:sp>
      <p:sp>
        <p:nvSpPr>
          <p:cNvPr id="14" name="文本框 13"/>
          <p:cNvSpPr txBox="1"/>
          <p:nvPr/>
        </p:nvSpPr>
        <p:spPr>
          <a:xfrm>
            <a:off x="715010" y="3818255"/>
            <a:ext cx="846455" cy="368300"/>
          </a:xfrm>
          <a:prstGeom prst="rect">
            <a:avLst/>
          </a:prstGeom>
          <a:noFill/>
        </p:spPr>
        <p:txBody>
          <a:bodyPr wrap="square" rtlCol="0">
            <a:spAutoFit/>
          </a:bodyPr>
          <a:p>
            <a:r>
              <a:rPr lang="en-US" altLang="zh-CN"/>
              <a:t>GEM2</a:t>
            </a:r>
            <a:endParaRPr lang="en-US" altLang="zh-CN"/>
          </a:p>
        </p:txBody>
      </p:sp>
      <p:sp>
        <p:nvSpPr>
          <p:cNvPr id="15" name="文本框 14"/>
          <p:cNvSpPr txBox="1"/>
          <p:nvPr/>
        </p:nvSpPr>
        <p:spPr>
          <a:xfrm>
            <a:off x="715010" y="4646295"/>
            <a:ext cx="780415" cy="368300"/>
          </a:xfrm>
          <a:prstGeom prst="rect">
            <a:avLst/>
          </a:prstGeom>
          <a:noFill/>
        </p:spPr>
        <p:txBody>
          <a:bodyPr wrap="square" rtlCol="0">
            <a:spAutoFit/>
          </a:bodyPr>
          <a:p>
            <a:r>
              <a:rPr lang="en-US" altLang="zh-CN"/>
              <a:t>GEM1</a:t>
            </a:r>
            <a:endParaRPr lang="en-US" altLang="zh-CN"/>
          </a:p>
        </p:txBody>
      </p:sp>
      <p:sp>
        <p:nvSpPr>
          <p:cNvPr id="16" name="文本框 15"/>
          <p:cNvSpPr txBox="1"/>
          <p:nvPr/>
        </p:nvSpPr>
        <p:spPr>
          <a:xfrm>
            <a:off x="789940" y="5357495"/>
            <a:ext cx="705485" cy="368300"/>
          </a:xfrm>
          <a:prstGeom prst="rect">
            <a:avLst/>
          </a:prstGeom>
          <a:noFill/>
        </p:spPr>
        <p:txBody>
          <a:bodyPr wrap="square" rtlCol="0">
            <a:spAutoFit/>
          </a:bodyPr>
          <a:p>
            <a:r>
              <a:rPr lang="zh-CN" altLang="en-US"/>
              <a:t>阴极</a:t>
            </a:r>
            <a:endParaRPr lang="zh-CN" altLang="en-US"/>
          </a:p>
        </p:txBody>
      </p:sp>
      <p:sp>
        <p:nvSpPr>
          <p:cNvPr id="17" name="文本框 16"/>
          <p:cNvSpPr txBox="1"/>
          <p:nvPr/>
        </p:nvSpPr>
        <p:spPr>
          <a:xfrm>
            <a:off x="2704465" y="5878830"/>
            <a:ext cx="2162810" cy="368300"/>
          </a:xfrm>
          <a:prstGeom prst="rect">
            <a:avLst/>
          </a:prstGeom>
          <a:noFill/>
        </p:spPr>
        <p:txBody>
          <a:bodyPr wrap="square" rtlCol="0">
            <a:spAutoFit/>
          </a:bodyPr>
          <a:p>
            <a:r>
              <a:rPr lang="zh-CN" altLang="en-US"/>
              <a:t>有磁场的漂移径迹</a:t>
            </a:r>
            <a:endParaRPr lang="zh-CN" altLang="en-US"/>
          </a:p>
        </p:txBody>
      </p:sp>
      <p:cxnSp>
        <p:nvCxnSpPr>
          <p:cNvPr id="23" name="直接连接符 22"/>
          <p:cNvCxnSpPr/>
          <p:nvPr/>
        </p:nvCxnSpPr>
        <p:spPr>
          <a:xfrm flipV="1">
            <a:off x="4143375" y="2692400"/>
            <a:ext cx="1035050" cy="219202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358640" y="2718435"/>
            <a:ext cx="1148715" cy="243903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594225" y="2680970"/>
            <a:ext cx="1251585" cy="269049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867275" y="2642870"/>
            <a:ext cx="1336040" cy="295338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a:off x="5027295" y="1645285"/>
            <a:ext cx="1314450" cy="1016635"/>
          </a:xfrm>
          <a:custGeom>
            <a:avLst/>
            <a:gdLst>
              <a:gd name="connisteX0" fmla="*/ 0 w 1314521"/>
              <a:gd name="connsiteY0" fmla="*/ 949963 h 1011729"/>
              <a:gd name="connisteX1" fmla="*/ 658495 w 1314521"/>
              <a:gd name="connsiteY1" fmla="*/ 3 h 1011729"/>
              <a:gd name="connisteX2" fmla="*/ 1261110 w 1314521"/>
              <a:gd name="connsiteY2" fmla="*/ 940438 h 1011729"/>
              <a:gd name="connisteX3" fmla="*/ 1251585 w 1314521"/>
              <a:gd name="connsiteY3" fmla="*/ 883923 h 1011729"/>
            </a:gdLst>
            <a:ahLst/>
            <a:cxnLst>
              <a:cxn ang="0">
                <a:pos x="connisteX0" y="connsiteY0"/>
              </a:cxn>
              <a:cxn ang="0">
                <a:pos x="connisteX1" y="connsiteY1"/>
              </a:cxn>
              <a:cxn ang="0">
                <a:pos x="connisteX2" y="connsiteY2"/>
              </a:cxn>
              <a:cxn ang="0">
                <a:pos x="connisteX3" y="connsiteY3"/>
              </a:cxn>
            </a:cxnLst>
            <a:rect l="l" t="t" r="r" b="b"/>
            <a:pathLst>
              <a:path w="1314522" h="1011730">
                <a:moveTo>
                  <a:pt x="0" y="949964"/>
                </a:moveTo>
                <a:cubicBezTo>
                  <a:pt x="119380" y="741049"/>
                  <a:pt x="406400" y="1909"/>
                  <a:pt x="658495" y="4"/>
                </a:cubicBezTo>
                <a:cubicBezTo>
                  <a:pt x="910590" y="-1901"/>
                  <a:pt x="1142365" y="763909"/>
                  <a:pt x="1261110" y="940439"/>
                </a:cubicBezTo>
                <a:cubicBezTo>
                  <a:pt x="1379855" y="1116969"/>
                  <a:pt x="1265555" y="913769"/>
                  <a:pt x="1251585" y="883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5179060" y="2032000"/>
            <a:ext cx="133985" cy="610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5723890" y="1826260"/>
            <a:ext cx="217170" cy="84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五角星 9"/>
          <p:cNvSpPr/>
          <p:nvPr/>
        </p:nvSpPr>
        <p:spPr>
          <a:xfrm>
            <a:off x="4349750" y="5122545"/>
            <a:ext cx="244475" cy="234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6026785" y="1946275"/>
            <a:ext cx="137795" cy="7156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5415280" y="1865630"/>
            <a:ext cx="239395" cy="826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箭头连接符 3"/>
          <p:cNvCxnSpPr/>
          <p:nvPr/>
        </p:nvCxnSpPr>
        <p:spPr>
          <a:xfrm flipV="1">
            <a:off x="1351280" y="5560060"/>
            <a:ext cx="3930015" cy="374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1351280" y="2873375"/>
            <a:ext cx="8890" cy="2724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7220585" y="5522595"/>
            <a:ext cx="3930015" cy="374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7202805" y="2835910"/>
            <a:ext cx="8890" cy="2724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032375" y="5597525"/>
            <a:ext cx="874395" cy="368300"/>
          </a:xfrm>
          <a:prstGeom prst="rect">
            <a:avLst/>
          </a:prstGeom>
          <a:noFill/>
        </p:spPr>
        <p:txBody>
          <a:bodyPr wrap="square" rtlCol="0">
            <a:spAutoFit/>
          </a:bodyPr>
          <a:p>
            <a:r>
              <a:rPr lang="en-US" altLang="zh-CN"/>
              <a:t>strips</a:t>
            </a:r>
            <a:endParaRPr lang="en-US" altLang="zh-CN"/>
          </a:p>
        </p:txBody>
      </p:sp>
      <p:sp>
        <p:nvSpPr>
          <p:cNvPr id="9" name="文本框 8"/>
          <p:cNvSpPr txBox="1"/>
          <p:nvPr/>
        </p:nvSpPr>
        <p:spPr>
          <a:xfrm>
            <a:off x="10737215" y="5634990"/>
            <a:ext cx="874395" cy="368300"/>
          </a:xfrm>
          <a:prstGeom prst="rect">
            <a:avLst/>
          </a:prstGeom>
          <a:noFill/>
        </p:spPr>
        <p:txBody>
          <a:bodyPr wrap="square" rtlCol="0">
            <a:spAutoFit/>
          </a:bodyPr>
          <a:p>
            <a:r>
              <a:rPr lang="en-US" altLang="zh-CN"/>
              <a:t>strips</a:t>
            </a:r>
            <a:endParaRPr lang="en-US" altLang="zh-CN"/>
          </a:p>
        </p:txBody>
      </p:sp>
      <p:sp>
        <p:nvSpPr>
          <p:cNvPr id="10" name="文本框 9"/>
          <p:cNvSpPr txBox="1"/>
          <p:nvPr/>
        </p:nvSpPr>
        <p:spPr>
          <a:xfrm>
            <a:off x="532130" y="2670175"/>
            <a:ext cx="819150" cy="368300"/>
          </a:xfrm>
          <a:prstGeom prst="rect">
            <a:avLst/>
          </a:prstGeom>
          <a:noFill/>
        </p:spPr>
        <p:txBody>
          <a:bodyPr wrap="square" rtlCol="0">
            <a:spAutoFit/>
          </a:bodyPr>
          <a:p>
            <a:r>
              <a:rPr lang="en-US" altLang="zh-CN"/>
              <a:t>energy</a:t>
            </a:r>
            <a:endParaRPr lang="en-US" altLang="zh-CN"/>
          </a:p>
        </p:txBody>
      </p:sp>
      <p:sp>
        <p:nvSpPr>
          <p:cNvPr id="12" name="文本框 11"/>
          <p:cNvSpPr txBox="1"/>
          <p:nvPr/>
        </p:nvSpPr>
        <p:spPr>
          <a:xfrm>
            <a:off x="6392545" y="2732405"/>
            <a:ext cx="819150" cy="368300"/>
          </a:xfrm>
          <a:prstGeom prst="rect">
            <a:avLst/>
          </a:prstGeom>
          <a:noFill/>
        </p:spPr>
        <p:txBody>
          <a:bodyPr wrap="square" rtlCol="0">
            <a:spAutoFit/>
          </a:bodyPr>
          <a:p>
            <a:r>
              <a:rPr lang="en-US" altLang="zh-CN"/>
              <a:t>energy</a:t>
            </a:r>
            <a:endParaRPr lang="en-US" altLang="zh-CN"/>
          </a:p>
        </p:txBody>
      </p:sp>
      <p:sp>
        <p:nvSpPr>
          <p:cNvPr id="13" name="矩形 12"/>
          <p:cNvSpPr/>
          <p:nvPr/>
        </p:nvSpPr>
        <p:spPr>
          <a:xfrm>
            <a:off x="1903730" y="3968115"/>
            <a:ext cx="156845" cy="1601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2345690" y="3582035"/>
            <a:ext cx="165735" cy="1987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2906395" y="4676140"/>
            <a:ext cx="175260" cy="883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3458845" y="4087495"/>
            <a:ext cx="184150" cy="1472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7903845" y="4713605"/>
            <a:ext cx="147320" cy="828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8428355" y="4934585"/>
            <a:ext cx="156210" cy="588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8897620" y="4722495"/>
            <a:ext cx="147320" cy="81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9431655" y="5026660"/>
            <a:ext cx="15621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3" name="直接连接符 22"/>
          <p:cNvCxnSpPr/>
          <p:nvPr/>
        </p:nvCxnSpPr>
        <p:spPr>
          <a:xfrm>
            <a:off x="7213600" y="4556760"/>
            <a:ext cx="3754755" cy="0"/>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369695" y="4391660"/>
            <a:ext cx="3929380" cy="0"/>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0539095" y="4087495"/>
            <a:ext cx="1368425" cy="368300"/>
          </a:xfrm>
          <a:prstGeom prst="rect">
            <a:avLst/>
          </a:prstGeom>
          <a:noFill/>
        </p:spPr>
        <p:txBody>
          <a:bodyPr wrap="square" rtlCol="0">
            <a:spAutoFit/>
          </a:bodyPr>
          <a:p>
            <a:r>
              <a:rPr lang="en-US" altLang="zh-CN"/>
              <a:t>Q_threshold</a:t>
            </a:r>
            <a:endParaRPr lang="en-US" altLang="zh-CN"/>
          </a:p>
        </p:txBody>
      </p:sp>
      <p:sp>
        <p:nvSpPr>
          <p:cNvPr id="26" name="文本框 25"/>
          <p:cNvSpPr txBox="1"/>
          <p:nvPr/>
        </p:nvSpPr>
        <p:spPr>
          <a:xfrm>
            <a:off x="4772660" y="4556760"/>
            <a:ext cx="1440180" cy="368300"/>
          </a:xfrm>
          <a:prstGeom prst="rect">
            <a:avLst/>
          </a:prstGeom>
          <a:noFill/>
        </p:spPr>
        <p:txBody>
          <a:bodyPr wrap="square" rtlCol="0">
            <a:spAutoFit/>
          </a:bodyPr>
          <a:p>
            <a:r>
              <a:rPr lang="en-US" altLang="zh-CN"/>
              <a:t>Q_threshold</a:t>
            </a:r>
            <a:endParaRPr lang="en-US" altLang="zh-CN"/>
          </a:p>
        </p:txBody>
      </p:sp>
      <p:sp>
        <p:nvSpPr>
          <p:cNvPr id="2" name="文本框 1"/>
          <p:cNvSpPr txBox="1"/>
          <p:nvPr/>
        </p:nvSpPr>
        <p:spPr>
          <a:xfrm>
            <a:off x="2442210" y="6003290"/>
            <a:ext cx="1402715" cy="368300"/>
          </a:xfrm>
          <a:prstGeom prst="rect">
            <a:avLst/>
          </a:prstGeom>
          <a:noFill/>
        </p:spPr>
        <p:txBody>
          <a:bodyPr wrap="square" rtlCol="0">
            <a:spAutoFit/>
          </a:bodyPr>
          <a:p>
            <a:r>
              <a:rPr lang="en-US" altLang="zh-CN"/>
              <a:t>nCluster&gt;1</a:t>
            </a:r>
            <a:endParaRPr lang="en-US" altLang="zh-CN"/>
          </a:p>
        </p:txBody>
      </p:sp>
      <p:sp>
        <p:nvSpPr>
          <p:cNvPr id="3" name="文本框 2"/>
          <p:cNvSpPr txBox="1"/>
          <p:nvPr/>
        </p:nvSpPr>
        <p:spPr>
          <a:xfrm>
            <a:off x="8428355" y="5965825"/>
            <a:ext cx="1402715" cy="368300"/>
          </a:xfrm>
          <a:prstGeom prst="rect">
            <a:avLst/>
          </a:prstGeom>
          <a:noFill/>
        </p:spPr>
        <p:txBody>
          <a:bodyPr wrap="square" rtlCol="0">
            <a:spAutoFit/>
          </a:bodyPr>
          <a:p>
            <a:r>
              <a:rPr lang="en-US" altLang="zh-CN"/>
              <a:t>nCluster=0</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环境：</a:t>
            </a:r>
            <a:r>
              <a:rPr lang="en-US" altLang="zh-CN"/>
              <a:t>665f</a:t>
            </a:r>
            <a:endParaRPr lang="zh-CN" altLang="en-US"/>
          </a:p>
          <a:p>
            <a:r>
              <a:rPr lang="zh-CN" altLang="en-US"/>
              <a:t>单径迹事例</a:t>
            </a:r>
            <a:endParaRPr lang="zh-CN" altLang="en-US"/>
          </a:p>
          <a:p>
            <a:r>
              <a:rPr lang="en-US" altLang="zh-CN"/>
              <a:t>event:10000</a:t>
            </a:r>
            <a:endParaRPr lang="zh-CN" altLang="en-US"/>
          </a:p>
          <a:p>
            <a:r>
              <a:rPr lang="zh-CN" altLang="en-US"/>
              <a:t>particle：</a:t>
            </a:r>
            <a:r>
              <a:rPr lang="en-US" altLang="zh-CN"/>
              <a:t>mu-</a:t>
            </a:r>
            <a:endParaRPr lang="en-US" altLang="zh-CN"/>
          </a:p>
          <a:p>
            <a:r>
              <a:rPr lang="en-US" altLang="zh-CN"/>
              <a:t>Momentum:1 GeV/c</a:t>
            </a:r>
            <a:endParaRPr lang="en-US" altLang="zh-CN"/>
          </a:p>
          <a:p>
            <a:r>
              <a:rPr lang="en-US" altLang="zh-CN"/>
              <a:t> </a:t>
            </a:r>
            <a:endParaRPr lang="en-US" altLang="zh-CN"/>
          </a:p>
          <a:p>
            <a:endParaRPr lang="en-US" altLang="zh-CN"/>
          </a:p>
          <a:p>
            <a:r>
              <a:rPr lang="en-US" altLang="zh-CN"/>
              <a:t>      </a:t>
            </a:r>
            <a:endParaRPr lang="en-US" altLang="zh-CN"/>
          </a:p>
          <a:p>
            <a:endParaRPr lang="en-US" altLang="zh-CN"/>
          </a:p>
          <a:p>
            <a:endParaRPr lang="en-US" altLang="zh-CN"/>
          </a:p>
          <a:p>
            <a:endParaRPr lang="en-US" altLang="zh-CN"/>
          </a:p>
          <a:p>
            <a:endParaRPr lang="en-US" altLang="zh-CN"/>
          </a:p>
          <a:p>
            <a:endParaRPr lang="en-US" altLang="zh-CN"/>
          </a:p>
        </p:txBody>
      </p:sp>
      <p:graphicFrame>
        <p:nvGraphicFramePr>
          <p:cNvPr id="4" name="对象 3">
            <a:hlinkClick r:id="" action="ppaction://ole?verb="/>
          </p:cNvPr>
          <p:cNvGraphicFramePr>
            <a:graphicFrameLocks noChangeAspect="1"/>
          </p:cNvGraphicFramePr>
          <p:nvPr/>
        </p:nvGraphicFramePr>
        <p:xfrm>
          <a:off x="1204595" y="4316095"/>
          <a:ext cx="3300730" cy="603250"/>
        </p:xfrm>
        <a:graphic>
          <a:graphicData uri="http://schemas.openxmlformats.org/presentationml/2006/ole">
            <mc:AlternateContent xmlns:mc="http://schemas.openxmlformats.org/markup-compatibility/2006">
              <mc:Choice xmlns:v="urn:schemas-microsoft-com:vml" Requires="v">
                <p:oleObj spid="_x0000_s1025" name="" r:id="rId1" imgW="1181100" imgH="215900" progId="Equation.KSEE3">
                  <p:embed/>
                </p:oleObj>
              </mc:Choice>
              <mc:Fallback>
                <p:oleObj name="" r:id="rId1" imgW="1181100" imgH="215900" progId="Equation.KSEE3">
                  <p:embed/>
                  <p:pic>
                    <p:nvPicPr>
                      <p:cNvPr id="0" name="图片 1024"/>
                      <p:cNvPicPr/>
                      <p:nvPr/>
                    </p:nvPicPr>
                    <p:blipFill>
                      <a:blip r:embed="rId2"/>
                      <a:stretch>
                        <a:fillRect/>
                      </a:stretch>
                    </p:blipFill>
                    <p:spPr>
                      <a:xfrm>
                        <a:off x="1204595" y="4316095"/>
                        <a:ext cx="3300730" cy="60325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1204595" y="5342890"/>
          <a:ext cx="1786255" cy="660400"/>
        </p:xfrm>
        <a:graphic>
          <a:graphicData uri="http://schemas.openxmlformats.org/presentationml/2006/ole">
            <mc:AlternateContent xmlns:mc="http://schemas.openxmlformats.org/markup-compatibility/2006">
              <mc:Choice xmlns:v="urn:schemas-microsoft-com:vml" Requires="v">
                <p:oleObj spid="_x0000_s1026" name="" r:id="rId3" imgW="584200" imgH="215900" progId="Equation.KSEE3">
                  <p:embed/>
                </p:oleObj>
              </mc:Choice>
              <mc:Fallback>
                <p:oleObj name="" r:id="rId3" imgW="584200" imgH="215900" progId="Equation.KSEE3">
                  <p:embed/>
                  <p:pic>
                    <p:nvPicPr>
                      <p:cNvPr id="0" name="图片 1025"/>
                      <p:cNvPicPr/>
                      <p:nvPr/>
                    </p:nvPicPr>
                    <p:blipFill>
                      <a:blip r:embed="rId4"/>
                      <a:stretch>
                        <a:fillRect/>
                      </a:stretch>
                    </p:blipFill>
                    <p:spPr>
                      <a:xfrm>
                        <a:off x="1204595" y="5342890"/>
                        <a:ext cx="1786255" cy="660400"/>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箭头连接符 4"/>
          <p:cNvCxnSpPr/>
          <p:nvPr/>
        </p:nvCxnSpPr>
        <p:spPr>
          <a:xfrm flipV="1">
            <a:off x="2221865" y="451485"/>
            <a:ext cx="0" cy="114744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6" name="直接箭头连接符 5"/>
          <p:cNvCxnSpPr/>
          <p:nvPr/>
        </p:nvCxnSpPr>
        <p:spPr>
          <a:xfrm>
            <a:off x="1582420" y="1006475"/>
            <a:ext cx="1373505" cy="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8" name="文本框 7"/>
          <p:cNvSpPr txBox="1"/>
          <p:nvPr/>
        </p:nvSpPr>
        <p:spPr>
          <a:xfrm>
            <a:off x="2993390" y="1024890"/>
            <a:ext cx="234950" cy="368300"/>
          </a:xfrm>
          <a:prstGeom prst="rect">
            <a:avLst/>
          </a:prstGeom>
          <a:noFill/>
        </p:spPr>
        <p:txBody>
          <a:bodyPr wrap="square" rtlCol="0">
            <a:spAutoFit/>
          </a:bodyPr>
          <a:p>
            <a:r>
              <a:rPr lang="en-US" altLang="zh-CN"/>
              <a:t>X</a:t>
            </a:r>
            <a:endParaRPr lang="en-US" altLang="zh-CN"/>
          </a:p>
        </p:txBody>
      </p:sp>
      <p:sp>
        <p:nvSpPr>
          <p:cNvPr id="9" name="文本框 8"/>
          <p:cNvSpPr txBox="1"/>
          <p:nvPr/>
        </p:nvSpPr>
        <p:spPr>
          <a:xfrm>
            <a:off x="2325370" y="309880"/>
            <a:ext cx="254000" cy="368300"/>
          </a:xfrm>
          <a:prstGeom prst="rect">
            <a:avLst/>
          </a:prstGeom>
          <a:noFill/>
        </p:spPr>
        <p:txBody>
          <a:bodyPr wrap="square" rtlCol="0">
            <a:spAutoFit/>
          </a:bodyPr>
          <a:p>
            <a:r>
              <a:rPr lang="en-US" altLang="zh-CN"/>
              <a:t>Y</a:t>
            </a:r>
            <a:endParaRPr lang="en-US" altLang="zh-CN"/>
          </a:p>
        </p:txBody>
      </p:sp>
      <p:pic>
        <p:nvPicPr>
          <p:cNvPr id="2" name="图片 1" descr="6H%6G8MW@78YC2WKB[Y8`9D"/>
          <p:cNvPicPr>
            <a:picLocks noChangeAspect="1"/>
          </p:cNvPicPr>
          <p:nvPr/>
        </p:nvPicPr>
        <p:blipFill>
          <a:blip r:embed="rId1"/>
          <a:stretch>
            <a:fillRect/>
          </a:stretch>
        </p:blipFill>
        <p:spPr>
          <a:xfrm>
            <a:off x="539750" y="2348230"/>
            <a:ext cx="5142230" cy="3136900"/>
          </a:xfrm>
          <a:prstGeom prst="rect">
            <a:avLst/>
          </a:prstGeom>
        </p:spPr>
      </p:pic>
      <p:pic>
        <p:nvPicPr>
          <p:cNvPr id="3" name="图片 2" descr="J7AIHSAEPI)B6DCDR[9@H_8"/>
          <p:cNvPicPr>
            <a:picLocks noChangeAspect="1"/>
          </p:cNvPicPr>
          <p:nvPr/>
        </p:nvPicPr>
        <p:blipFill>
          <a:blip r:embed="rId2"/>
          <a:stretch>
            <a:fillRect/>
          </a:stretch>
        </p:blipFill>
        <p:spPr>
          <a:xfrm>
            <a:off x="6009640" y="2348230"/>
            <a:ext cx="5190490" cy="30962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t>第一层探测器</a:t>
            </a:r>
            <a:r>
              <a:rPr lang="en-US" altLang="zh-CN"/>
              <a:t>X_cluster</a:t>
            </a:r>
            <a:r>
              <a:rPr lang="zh-CN" altLang="en-US"/>
              <a:t>的位置分布</a:t>
            </a:r>
            <a:endParaRPr lang="en-US" altLang="zh-CN"/>
          </a:p>
        </p:txBody>
      </p:sp>
      <p:sp>
        <p:nvSpPr>
          <p:cNvPr id="5" name="文本框 4"/>
          <p:cNvSpPr txBox="1"/>
          <p:nvPr/>
        </p:nvSpPr>
        <p:spPr>
          <a:xfrm>
            <a:off x="2767330" y="5721350"/>
            <a:ext cx="2040890" cy="368300"/>
          </a:xfrm>
          <a:prstGeom prst="rect">
            <a:avLst/>
          </a:prstGeom>
          <a:noFill/>
        </p:spPr>
        <p:txBody>
          <a:bodyPr wrap="square" rtlCol="0">
            <a:spAutoFit/>
          </a:bodyPr>
          <a:p>
            <a:r>
              <a:rPr lang="en-US" altLang="zh-CN"/>
              <a:t>layer1  MC_Truth_X    </a:t>
            </a:r>
            <a:endParaRPr lang="zh-CN" altLang="en-US"/>
          </a:p>
        </p:txBody>
      </p:sp>
      <p:sp>
        <p:nvSpPr>
          <p:cNvPr id="6" name="文本框 5"/>
          <p:cNvSpPr txBox="1"/>
          <p:nvPr/>
        </p:nvSpPr>
        <p:spPr>
          <a:xfrm>
            <a:off x="7639685" y="5721350"/>
            <a:ext cx="2116455" cy="368300"/>
          </a:xfrm>
          <a:prstGeom prst="rect">
            <a:avLst/>
          </a:prstGeom>
          <a:noFill/>
        </p:spPr>
        <p:txBody>
          <a:bodyPr wrap="square" rtlCol="0">
            <a:spAutoFit/>
          </a:bodyPr>
          <a:p>
            <a:r>
              <a:rPr lang="en-US" altLang="zh-CN"/>
              <a:t>layer1     X_cluster</a:t>
            </a:r>
            <a:endParaRPr lang="en-US" altLang="zh-CN"/>
          </a:p>
        </p:txBody>
      </p:sp>
      <p:pic>
        <p:nvPicPr>
          <p:cNvPr id="12" name="图片 11" descr="TEDMYSHC}[9`HK(N}~JQ{7O"/>
          <p:cNvPicPr>
            <a:picLocks noChangeAspect="1"/>
          </p:cNvPicPr>
          <p:nvPr/>
        </p:nvPicPr>
        <p:blipFill>
          <a:blip r:embed="rId1"/>
          <a:stretch>
            <a:fillRect/>
          </a:stretch>
        </p:blipFill>
        <p:spPr>
          <a:xfrm>
            <a:off x="6121400" y="1892935"/>
            <a:ext cx="4931410" cy="3324225"/>
          </a:xfrm>
          <a:prstGeom prst="rect">
            <a:avLst/>
          </a:prstGeom>
        </p:spPr>
      </p:pic>
      <p:pic>
        <p:nvPicPr>
          <p:cNvPr id="13" name="图片 12" descr="LF[(UU`4YS`TKG)DPCU)Z@7"/>
          <p:cNvPicPr>
            <a:picLocks noChangeAspect="1"/>
          </p:cNvPicPr>
          <p:nvPr/>
        </p:nvPicPr>
        <p:blipFill>
          <a:blip r:embed="rId2"/>
          <a:stretch>
            <a:fillRect/>
          </a:stretch>
        </p:blipFill>
        <p:spPr>
          <a:xfrm>
            <a:off x="1198880" y="2042160"/>
            <a:ext cx="4729480" cy="3175000"/>
          </a:xfrm>
          <a:prstGeom prst="rect">
            <a:avLst/>
          </a:prstGeom>
        </p:spPr>
      </p:pic>
      <p:sp>
        <p:nvSpPr>
          <p:cNvPr id="14" name="文本框 13"/>
          <p:cNvSpPr txBox="1"/>
          <p:nvPr/>
        </p:nvSpPr>
        <p:spPr>
          <a:xfrm>
            <a:off x="191135" y="5967095"/>
            <a:ext cx="1682750" cy="645160"/>
          </a:xfrm>
          <a:prstGeom prst="rect">
            <a:avLst/>
          </a:prstGeom>
          <a:noFill/>
        </p:spPr>
        <p:txBody>
          <a:bodyPr wrap="square" rtlCol="0">
            <a:spAutoFit/>
          </a:bodyPr>
          <a:p>
            <a:r>
              <a:rPr lang="zh-CN" altLang="en-US"/>
              <a:t>红：全模拟</a:t>
            </a:r>
            <a:endParaRPr lang="zh-CN" altLang="en-US"/>
          </a:p>
          <a:p>
            <a:r>
              <a:rPr lang="zh-CN" altLang="en-US"/>
              <a:t>黑：简单模拟</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第一层探测器</a:t>
            </a:r>
            <a:r>
              <a:rPr lang="en-US" altLang="zh-CN">
                <a:sym typeface="+mn-ea"/>
              </a:rPr>
              <a:t>V</a:t>
            </a:r>
            <a:r>
              <a:rPr lang="en-US" altLang="zh-CN">
                <a:sym typeface="+mn-ea"/>
              </a:rPr>
              <a:t>_cluster</a:t>
            </a:r>
            <a:r>
              <a:rPr lang="zh-CN" altLang="en-US">
                <a:sym typeface="+mn-ea"/>
              </a:rPr>
              <a:t>的位置分布</a:t>
            </a:r>
            <a:endParaRPr lang="zh-CN" altLang="en-US"/>
          </a:p>
        </p:txBody>
      </p:sp>
      <p:sp>
        <p:nvSpPr>
          <p:cNvPr id="5" name="文本框 4"/>
          <p:cNvSpPr txBox="1"/>
          <p:nvPr/>
        </p:nvSpPr>
        <p:spPr>
          <a:xfrm>
            <a:off x="2406650" y="5639435"/>
            <a:ext cx="2183130" cy="368300"/>
          </a:xfrm>
          <a:prstGeom prst="rect">
            <a:avLst/>
          </a:prstGeom>
          <a:noFill/>
        </p:spPr>
        <p:txBody>
          <a:bodyPr wrap="square" rtlCol="0">
            <a:spAutoFit/>
          </a:bodyPr>
          <a:p>
            <a:r>
              <a:rPr lang="en-US" altLang="zh-CN"/>
              <a:t>layer 1  MC_Truth_V </a:t>
            </a:r>
            <a:endParaRPr lang="en-US" altLang="zh-CN"/>
          </a:p>
        </p:txBody>
      </p:sp>
      <p:sp>
        <p:nvSpPr>
          <p:cNvPr id="6" name="文本框 5"/>
          <p:cNvSpPr txBox="1"/>
          <p:nvPr/>
        </p:nvSpPr>
        <p:spPr>
          <a:xfrm>
            <a:off x="7649210" y="5639435"/>
            <a:ext cx="2277110" cy="368300"/>
          </a:xfrm>
          <a:prstGeom prst="rect">
            <a:avLst/>
          </a:prstGeom>
          <a:noFill/>
        </p:spPr>
        <p:txBody>
          <a:bodyPr wrap="square" rtlCol="0">
            <a:spAutoFit/>
          </a:bodyPr>
          <a:p>
            <a:r>
              <a:rPr lang="en-US" altLang="zh-CN"/>
              <a:t>layer1 V_cluster </a:t>
            </a:r>
            <a:endParaRPr lang="en-US" altLang="zh-CN"/>
          </a:p>
        </p:txBody>
      </p:sp>
      <p:pic>
        <p:nvPicPr>
          <p:cNvPr id="12" name="图片 11" descr="P$AT969LBWLPF0I$_%~B47M"/>
          <p:cNvPicPr>
            <a:picLocks noChangeAspect="1"/>
          </p:cNvPicPr>
          <p:nvPr/>
        </p:nvPicPr>
        <p:blipFill>
          <a:blip r:embed="rId1"/>
          <a:stretch>
            <a:fillRect/>
          </a:stretch>
        </p:blipFill>
        <p:spPr>
          <a:xfrm>
            <a:off x="1005205" y="1917065"/>
            <a:ext cx="5122545" cy="3399790"/>
          </a:xfrm>
          <a:prstGeom prst="rect">
            <a:avLst/>
          </a:prstGeom>
        </p:spPr>
      </p:pic>
      <p:pic>
        <p:nvPicPr>
          <p:cNvPr id="13" name="图片 12" descr="(0ROI3K[JGO)4TD068VMEH0"/>
          <p:cNvPicPr>
            <a:picLocks noChangeAspect="1"/>
          </p:cNvPicPr>
          <p:nvPr/>
        </p:nvPicPr>
        <p:blipFill>
          <a:blip r:embed="rId2"/>
          <a:stretch>
            <a:fillRect/>
          </a:stretch>
        </p:blipFill>
        <p:spPr>
          <a:xfrm>
            <a:off x="6259195" y="1955800"/>
            <a:ext cx="4926330" cy="33229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第一层探测器</a:t>
            </a:r>
            <a:r>
              <a:rPr lang="en-US" altLang="zh-CN">
                <a:sym typeface="+mn-ea"/>
              </a:rPr>
              <a:t>z</a:t>
            </a:r>
            <a:r>
              <a:rPr lang="en-US" altLang="zh-CN">
                <a:sym typeface="+mn-ea"/>
              </a:rPr>
              <a:t>_cluster</a:t>
            </a:r>
            <a:r>
              <a:rPr lang="zh-CN" altLang="en-US">
                <a:sym typeface="+mn-ea"/>
              </a:rPr>
              <a:t>的位置分布</a:t>
            </a:r>
            <a:endParaRPr lang="zh-CN" altLang="en-US"/>
          </a:p>
        </p:txBody>
      </p:sp>
      <p:sp>
        <p:nvSpPr>
          <p:cNvPr id="6" name="文本框 5"/>
          <p:cNvSpPr txBox="1"/>
          <p:nvPr/>
        </p:nvSpPr>
        <p:spPr>
          <a:xfrm>
            <a:off x="2750820" y="5801360"/>
            <a:ext cx="2183130" cy="368300"/>
          </a:xfrm>
          <a:prstGeom prst="rect">
            <a:avLst/>
          </a:prstGeom>
          <a:noFill/>
        </p:spPr>
        <p:txBody>
          <a:bodyPr wrap="square" rtlCol="0">
            <a:spAutoFit/>
          </a:bodyPr>
          <a:p>
            <a:r>
              <a:rPr lang="en-US" altLang="zh-CN"/>
              <a:t>layer 1  MC_Truth_z </a:t>
            </a:r>
            <a:endParaRPr lang="en-US" altLang="zh-CN"/>
          </a:p>
        </p:txBody>
      </p:sp>
      <p:sp>
        <p:nvSpPr>
          <p:cNvPr id="7" name="文本框 6"/>
          <p:cNvSpPr txBox="1"/>
          <p:nvPr/>
        </p:nvSpPr>
        <p:spPr>
          <a:xfrm>
            <a:off x="7966710" y="5801360"/>
            <a:ext cx="1910715" cy="368300"/>
          </a:xfrm>
          <a:prstGeom prst="rect">
            <a:avLst/>
          </a:prstGeom>
          <a:noFill/>
        </p:spPr>
        <p:txBody>
          <a:bodyPr wrap="square" rtlCol="0">
            <a:spAutoFit/>
          </a:bodyPr>
          <a:p>
            <a:r>
              <a:rPr lang="en-US" altLang="zh-CN"/>
              <a:t>layer1   z_cluster </a:t>
            </a:r>
            <a:endParaRPr lang="en-US" altLang="zh-CN"/>
          </a:p>
        </p:txBody>
      </p:sp>
      <p:sp>
        <p:nvSpPr>
          <p:cNvPr id="12" name="文本框 11"/>
          <p:cNvSpPr txBox="1"/>
          <p:nvPr/>
        </p:nvSpPr>
        <p:spPr>
          <a:xfrm>
            <a:off x="1199515" y="168910"/>
            <a:ext cx="8231505" cy="368300"/>
          </a:xfrm>
          <a:prstGeom prst="rect">
            <a:avLst/>
          </a:prstGeom>
          <a:noFill/>
        </p:spPr>
        <p:txBody>
          <a:bodyPr wrap="square" rtlCol="0">
            <a:spAutoFit/>
          </a:bodyPr>
          <a:p>
            <a:r>
              <a:rPr lang="zh-CN" altLang="en-US"/>
              <a:t>Z</a:t>
            </a:r>
            <a:r>
              <a:rPr lang="en-US" altLang="zh-CN"/>
              <a:t>ClusterLay1</a:t>
            </a:r>
            <a:r>
              <a:rPr lang="zh-CN" altLang="en-US"/>
              <a:t> = readoutPlane-&gt;getZFromPhiV(</a:t>
            </a:r>
            <a:r>
              <a:rPr lang="en-US" altLang="zh-CN"/>
              <a:t>phiClusterLay1</a:t>
            </a:r>
            <a:r>
              <a:rPr lang="zh-CN" altLang="en-US"/>
              <a:t>,</a:t>
            </a:r>
            <a:r>
              <a:rPr lang="en-US" altLang="zh-CN"/>
              <a:t>VClusterLay1</a:t>
            </a:r>
            <a:r>
              <a:rPr lang="zh-CN" altLang="en-US"/>
              <a:t>);</a:t>
            </a:r>
            <a:endParaRPr lang="zh-CN" altLang="en-US"/>
          </a:p>
        </p:txBody>
      </p:sp>
      <p:pic>
        <p:nvPicPr>
          <p:cNvPr id="13" name="图片 12" descr="9%`C9R1`1UC}_2$(]TNWGO2"/>
          <p:cNvPicPr>
            <a:picLocks noChangeAspect="1"/>
          </p:cNvPicPr>
          <p:nvPr/>
        </p:nvPicPr>
        <p:blipFill>
          <a:blip r:embed="rId1"/>
          <a:stretch>
            <a:fillRect/>
          </a:stretch>
        </p:blipFill>
        <p:spPr>
          <a:xfrm>
            <a:off x="1199515" y="2184400"/>
            <a:ext cx="5044440" cy="3386455"/>
          </a:xfrm>
          <a:prstGeom prst="rect">
            <a:avLst/>
          </a:prstGeom>
        </p:spPr>
      </p:pic>
      <p:pic>
        <p:nvPicPr>
          <p:cNvPr id="14" name="图片 13" descr="JP}0`62YC$9E%3@90~K{~YC"/>
          <p:cNvPicPr>
            <a:picLocks noChangeAspect="1"/>
          </p:cNvPicPr>
          <p:nvPr/>
        </p:nvPicPr>
        <p:blipFill>
          <a:blip r:embed="rId2"/>
          <a:stretch>
            <a:fillRect/>
          </a:stretch>
        </p:blipFill>
        <p:spPr>
          <a:xfrm>
            <a:off x="6264910" y="2184400"/>
            <a:ext cx="4933315" cy="32924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t>第二层探测器</a:t>
            </a:r>
            <a:r>
              <a:rPr lang="en-US" altLang="zh-CN"/>
              <a:t>X_cluster</a:t>
            </a:r>
            <a:r>
              <a:rPr lang="zh-CN" altLang="en-US"/>
              <a:t>的位置分布</a:t>
            </a:r>
            <a:endParaRPr lang="en-US" altLang="zh-CN"/>
          </a:p>
        </p:txBody>
      </p:sp>
      <p:sp>
        <p:nvSpPr>
          <p:cNvPr id="5" name="文本框 4"/>
          <p:cNvSpPr txBox="1"/>
          <p:nvPr/>
        </p:nvSpPr>
        <p:spPr>
          <a:xfrm>
            <a:off x="2587625" y="5834380"/>
            <a:ext cx="2040890" cy="368300"/>
          </a:xfrm>
          <a:prstGeom prst="rect">
            <a:avLst/>
          </a:prstGeom>
          <a:noFill/>
        </p:spPr>
        <p:txBody>
          <a:bodyPr wrap="square" rtlCol="0">
            <a:spAutoFit/>
          </a:bodyPr>
          <a:p>
            <a:r>
              <a:rPr lang="en-US" altLang="zh-CN"/>
              <a:t>layer2  MC_Truth_X    </a:t>
            </a:r>
            <a:endParaRPr lang="zh-CN" altLang="en-US"/>
          </a:p>
        </p:txBody>
      </p:sp>
      <p:sp>
        <p:nvSpPr>
          <p:cNvPr id="6" name="文本框 5"/>
          <p:cNvSpPr txBox="1"/>
          <p:nvPr/>
        </p:nvSpPr>
        <p:spPr>
          <a:xfrm>
            <a:off x="7831455" y="5834380"/>
            <a:ext cx="2116455" cy="368300"/>
          </a:xfrm>
          <a:prstGeom prst="rect">
            <a:avLst/>
          </a:prstGeom>
          <a:noFill/>
        </p:spPr>
        <p:txBody>
          <a:bodyPr wrap="square" rtlCol="0">
            <a:spAutoFit/>
          </a:bodyPr>
          <a:p>
            <a:r>
              <a:rPr lang="en-US" altLang="zh-CN"/>
              <a:t>layer2     X_cluster</a:t>
            </a:r>
            <a:endParaRPr lang="en-US" altLang="zh-CN"/>
          </a:p>
        </p:txBody>
      </p:sp>
      <p:sp>
        <p:nvSpPr>
          <p:cNvPr id="11" name="文本框 10"/>
          <p:cNvSpPr txBox="1"/>
          <p:nvPr/>
        </p:nvSpPr>
        <p:spPr>
          <a:xfrm>
            <a:off x="191135" y="5967095"/>
            <a:ext cx="1682750" cy="645160"/>
          </a:xfrm>
          <a:prstGeom prst="rect">
            <a:avLst/>
          </a:prstGeom>
          <a:noFill/>
        </p:spPr>
        <p:txBody>
          <a:bodyPr wrap="square" rtlCol="0">
            <a:spAutoFit/>
          </a:bodyPr>
          <a:p>
            <a:r>
              <a:rPr lang="zh-CN" altLang="en-US"/>
              <a:t>红：全模拟</a:t>
            </a:r>
            <a:endParaRPr lang="zh-CN" altLang="en-US"/>
          </a:p>
          <a:p>
            <a:r>
              <a:rPr lang="zh-CN" altLang="en-US"/>
              <a:t>黑：简单模拟</a:t>
            </a:r>
            <a:endParaRPr lang="zh-CN" altLang="en-US"/>
          </a:p>
        </p:txBody>
      </p:sp>
      <p:pic>
        <p:nvPicPr>
          <p:cNvPr id="3" name="图片 2" descr="9T}LQI$3CR1`]UV)3442PSH"/>
          <p:cNvPicPr>
            <a:picLocks noChangeAspect="1"/>
          </p:cNvPicPr>
          <p:nvPr/>
        </p:nvPicPr>
        <p:blipFill>
          <a:blip r:embed="rId1"/>
          <a:stretch>
            <a:fillRect/>
          </a:stretch>
        </p:blipFill>
        <p:spPr>
          <a:xfrm>
            <a:off x="6130290" y="2021205"/>
            <a:ext cx="5151755" cy="3402965"/>
          </a:xfrm>
          <a:prstGeom prst="rect">
            <a:avLst/>
          </a:prstGeom>
        </p:spPr>
      </p:pic>
      <p:pic>
        <p:nvPicPr>
          <p:cNvPr id="7" name="图片 6" descr="SXVQ_9_0)N_NV}J_{I5RIMP"/>
          <p:cNvPicPr>
            <a:picLocks noChangeAspect="1"/>
          </p:cNvPicPr>
          <p:nvPr/>
        </p:nvPicPr>
        <p:blipFill>
          <a:blip r:embed="rId2"/>
          <a:stretch>
            <a:fillRect/>
          </a:stretch>
        </p:blipFill>
        <p:spPr>
          <a:xfrm>
            <a:off x="838200" y="2021205"/>
            <a:ext cx="5018405" cy="341122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3545,&quot;width&quot;:5783}"/>
</p:tagLst>
</file>

<file path=ppt/tags/tag2.xml><?xml version="1.0" encoding="utf-8"?>
<p:tagLst xmlns:p="http://schemas.openxmlformats.org/presentationml/2006/main">
  <p:tag name="KSO_WM_UNIT_PLACING_PICTURE_USER_VIEWPORT" val="{&quot;height&quot;:3370,&quot;width&quot;:56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2577</Words>
  <Application>WPS 演示</Application>
  <PresentationFormat>宽屏</PresentationFormat>
  <Paragraphs>254</Paragraphs>
  <Slides>31</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31</vt:i4>
      </vt:variant>
    </vt:vector>
  </HeadingPairs>
  <TitlesOfParts>
    <vt:vector size="41" baseType="lpstr">
      <vt:lpstr>Arial</vt:lpstr>
      <vt:lpstr>宋体</vt:lpstr>
      <vt:lpstr>Wingdings</vt:lpstr>
      <vt:lpstr>Times New Roman</vt:lpstr>
      <vt:lpstr>微软雅黑</vt:lpstr>
      <vt:lpstr>Calibri</vt:lpstr>
      <vt:lpstr>Arial Unicode MS</vt:lpstr>
      <vt:lpstr>Office 主题</vt:lpstr>
      <vt:lpstr>Equation.KSEE3</vt:lpstr>
      <vt:lpstr>Equation.KSEE3</vt:lpstr>
      <vt:lpstr>CGEM全模拟电荷重心法重建的Cluster位置分辨的检查</vt:lpstr>
      <vt:lpstr>全模拟和简单模拟的区别</vt:lpstr>
      <vt:lpstr>PowerPoint 演示文稿</vt:lpstr>
      <vt:lpstr>PowerPoint 演示文稿</vt:lpstr>
      <vt:lpstr>PowerPoint 演示文稿</vt:lpstr>
      <vt:lpstr>第一层探测器X_cluster的位置分布</vt:lpstr>
      <vt:lpstr>第一层探测器V_cluster的位置分布</vt:lpstr>
      <vt:lpstr>第一层探测器z_cluster的位置分布</vt:lpstr>
      <vt:lpstr>第二层探测器X_cluster的位置分布</vt:lpstr>
      <vt:lpstr>第二层探测器V_cluster的位置分布</vt:lpstr>
      <vt:lpstr>第二层探测器z_cluster的位置分布</vt:lpstr>
      <vt:lpstr>第三层探测器X_cluster的位置分布</vt:lpstr>
      <vt:lpstr>第三层探测器V_cluster的位置分布</vt:lpstr>
      <vt:lpstr>第三层探测器z_cluster的位置分布</vt:lpstr>
      <vt:lpstr>PowerPoint 演示文稿</vt:lpstr>
      <vt:lpstr>第一层探测器Cluster的个数分布（全模拟）</vt:lpstr>
      <vt:lpstr>PowerPoint 演示文稿</vt:lpstr>
      <vt:lpstr>layer1 全模拟和简单模拟X_Cluster位置分辨对比</vt:lpstr>
      <vt:lpstr>layer1 全模拟和简单模拟V_Cluster、z_Cluster位置分辨对比</vt:lpstr>
      <vt:lpstr>layer1 全模拟和简单模拟V_Cluster、z_Cluster位置分辨对比</vt:lpstr>
      <vt:lpstr>layer2 全模拟和简单模拟X_Cluster位置分辨对比</vt:lpstr>
      <vt:lpstr>layer3 全模拟和简单模拟X_Cluster位置分辨对比</vt:lpstr>
      <vt:lpstr>strips level time distribution</vt:lpstr>
      <vt:lpstr>strips level time distribution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陆小玲</dc:creator>
  <cp:lastModifiedBy>s</cp:lastModifiedBy>
  <cp:revision>36</cp:revision>
  <dcterms:created xsi:type="dcterms:W3CDTF">2020-03-12T05:13:00Z</dcterms:created>
  <dcterms:modified xsi:type="dcterms:W3CDTF">2020-03-26T06:35:22Z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