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9" r:id="rId3"/>
    <p:sldId id="395" r:id="rId4"/>
    <p:sldId id="388" r:id="rId5"/>
    <p:sldId id="398" r:id="rId6"/>
    <p:sldId id="390" r:id="rId7"/>
    <p:sldId id="396" r:id="rId8"/>
    <p:sldId id="400" r:id="rId9"/>
    <p:sldId id="399" r:id="rId10"/>
    <p:sldId id="397" r:id="rId11"/>
    <p:sldId id="401" r:id="rId12"/>
    <p:sldId id="403" r:id="rId13"/>
    <p:sldId id="405" r:id="rId14"/>
    <p:sldId id="406" r:id="rId15"/>
    <p:sldId id="404" r:id="rId16"/>
    <p:sldId id="409" r:id="rId17"/>
    <p:sldId id="407" r:id="rId18"/>
    <p:sldId id="408" r:id="rId19"/>
    <p:sldId id="394" r:id="rId20"/>
    <p:sldId id="282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B5656-E111-43AA-A428-DBACA7FFA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DAAB3E-CFE4-4F5B-8F14-90C78B770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342148-D89B-46D6-B99D-FF92107B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EFDB81-6F4A-42C0-9714-5B374E9C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CB38FF-C879-4430-8250-CFBEF389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88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4A67F-D699-4C4E-BD0C-83CB8975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FBF849-0BF5-46C7-8F53-6BDD750D4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97B16-1059-47B6-8F5D-0B9DEDC4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2C4C2-E39C-4079-8597-100AFD41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5D62B-F9D6-4DBE-A271-540A272C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73A6E0-7A6E-44EF-ABCE-D7E38DAE0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C3FA08-D06F-465B-A097-8F6AF9377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DEBFC-07C1-4A5A-AC8E-BA5BA05A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B416C-8D67-4C78-BAA2-11D0A785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C31A6-CCAF-478D-B40E-D975BB5D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16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24F32-BCE7-48E4-89F2-B7D7145F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F5CE2F-0A01-480C-B55D-34BF00CC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63F990-7689-4CB7-856A-BA1740DE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3F119-E81D-44B4-BCF7-76CD453C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9D31DF-1C63-4D4F-88AB-3CA3BD25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2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B5BC3-68F8-4B58-B5C8-AE07C36A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7D6D34-2A2E-4CED-BD75-480BCEE1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B9E492-C396-4D40-9CD0-33F33BB5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D8209-0CAD-4A21-98BA-FDA21268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3DF70-1367-40A5-931F-CCE15125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4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0C64A-86D4-4D57-9A6D-CA2B5F95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0A2AD7-2544-4B1C-BAB7-5B00CFE46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D4BE14-E978-421F-B47B-0CCFA66A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2D867-12B0-44B0-A331-3D64DD24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A58B3C-6D0F-4053-888E-3D90E248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21312-6E2B-4C12-89DB-9673B7CF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69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EBD01-EB72-4481-A3D6-421E0E0E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D32F50-38CE-4C63-9564-64108DAA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83329D-3F08-4D27-8FD2-934EF6314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417324-DCF2-4B3D-AB4A-778E06D3C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BBEFA1-CFE4-408B-9988-3664CD121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79906-508F-4467-B027-7DC9D1A3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147E66-9071-43D1-841F-C2E23B91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F192D6-2055-4636-877E-EC92F50A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06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CE299-CF72-4DF3-8B02-E9CC6E79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CEDE7E-94EC-405D-8D47-DD1FBCE3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88BED6-33CA-48F1-93EA-FF60F099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5764-F09A-4A34-BD48-3B87AFBC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1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370434-BD6A-47FC-86CA-76DAC8E0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390C7B-CAF5-4B20-85AC-A083BECB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05916-0098-4574-827A-C16BA835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9775A-D943-4DF0-A709-2880C2FE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047442-F68F-446E-A647-5259CB16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00ACFC-74C0-4C4A-9FB7-E20253348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FF9768-5C95-4B2C-8BA4-9EA32B85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F189EC-6A5E-41A5-8882-802B3316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A22834-E0E4-4D30-BB69-46CD8E1D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95AA-4D50-4E26-8480-AC852C74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AAC575-DDDD-4B80-B9B7-1C5BA7C1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665068-3A75-45DB-B085-32C0CF0AE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C512AB-23DC-4D17-8698-2BB839A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7AF592-724C-4ED6-8E11-41F3B288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DEADC1-F2A9-4CAA-B019-3125A840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2E83CA-D2B8-4037-9107-1CD281DA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A1B7D3-4ADA-4E11-89B8-5A02E515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C078C3-68D4-49E7-AC04-2D067F377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68C1-50D4-46DF-A5EF-6738266ACFEF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CD1538-48C9-408E-B9D8-96F09DCC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09E6CB-7D3B-4B5C-879A-5B5B3B5E7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B037-D432-4B0D-AE01-5ADE437D4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6815A-EE0B-4F58-9238-6473C6154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Straight Line Fit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C71642-529D-4569-9C52-AC7270545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Hongpeng</a:t>
            </a:r>
            <a:r>
              <a:rPr lang="en-US" altLang="zh-CN" dirty="0"/>
              <a:t> Wang, </a:t>
            </a:r>
            <a:r>
              <a:rPr lang="en-US" altLang="zh-CN" dirty="0" err="1"/>
              <a:t>LiangLiang</a:t>
            </a:r>
            <a:r>
              <a:rPr lang="en-US" altLang="zh-CN" dirty="0"/>
              <a:t> Wang</a:t>
            </a:r>
          </a:p>
          <a:p>
            <a:r>
              <a:rPr lang="en-US" altLang="zh-CN" dirty="0"/>
              <a:t>2019-12-19</a:t>
            </a:r>
          </a:p>
        </p:txBody>
      </p:sp>
    </p:spTree>
    <p:extLst>
      <p:ext uri="{BB962C8B-B14F-4D97-AF65-F5344CB8AC3E}">
        <p14:creationId xmlns:p14="http://schemas.microsoft.com/office/powerpoint/2010/main" val="274570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8BD7188-9E15-4540-9C89-499614E3DD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8BD7188-9E15-4540-9C89-499614E3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8AB5754-E816-4997-98F1-3A7A8493D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549" y="2374216"/>
            <a:ext cx="2831430" cy="18143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FAB1A3-3806-4809-AC8A-576C45B17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97" y="2329089"/>
            <a:ext cx="2672014" cy="19147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961182-CB86-4BB3-AC21-3114C8A56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92" y="2329089"/>
            <a:ext cx="2672015" cy="19010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FFDD61-CC7C-4429-A6D1-5376339602BC}"/>
              </a:ext>
            </a:extLst>
          </p:cNvPr>
          <p:cNvSpPr txBox="1"/>
          <p:nvPr/>
        </p:nvSpPr>
        <p:spPr>
          <a:xfrm>
            <a:off x="2081463" y="4465657"/>
            <a:ext cx="968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MC                                     CC                                      </a:t>
            </a:r>
            <a:r>
              <a:rPr lang="en-US" altLang="zh-CN" sz="2400" dirty="0" err="1">
                <a:solidFill>
                  <a:srgbClr val="FF0000"/>
                </a:solidFill>
              </a:rPr>
              <a:t>mTPC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7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33D00-E976-45CD-855B-D28F48D6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Offset effect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6B9795-2194-48AF-B2D2-35BCCE4F3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Link line between clusters in middle layer , and calculate the cluster in inner layer. 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𝑝h𝑖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𝑝h𝑖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𝑝h𝑖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6B9795-2194-48AF-B2D2-35BCCE4F3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F1EB940-60FB-4A35-BF5F-FE7A5EB5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24" y="2819131"/>
            <a:ext cx="3643759" cy="25539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03352F-F7D7-45D2-BA46-7186394F3DF3}"/>
              </a:ext>
            </a:extLst>
          </p:cNvPr>
          <p:cNvSpPr txBox="1"/>
          <p:nvPr/>
        </p:nvSpPr>
        <p:spPr>
          <a:xfrm>
            <a:off x="4052833" y="5142247"/>
            <a:ext cx="968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                                      CC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6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4DC03-C5F7-4C29-B0A6-60E9084F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4DAE00-14B4-4024-9CD7-80017AEA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2A44DD-5C4D-4D3B-998C-FCFFF7F0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82" y="1027906"/>
            <a:ext cx="4958518" cy="35804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C309CB-3583-4167-84EC-1B75726E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093" y="5001522"/>
            <a:ext cx="7961905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C6240-9021-4C90-A44C-BC6D36B4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E7D0EB-8090-4AB6-AC72-86CE8E754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19" y="1837655"/>
                <a:ext cx="504524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Data: choose the cluster with largest Q.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MC: ~50% events has two xv-cluster in inner layer(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Discard one by the line linked between clusters in middle layer.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Just use 3 clusters in fit.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E7D0EB-8090-4AB6-AC72-86CE8E754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19" y="1837655"/>
                <a:ext cx="5045242" cy="4351338"/>
              </a:xfrm>
              <a:blipFill>
                <a:blip r:embed="rId2"/>
                <a:stretch>
                  <a:fillRect l="-2415" t="-3221" r="-3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37F26D6-99CE-4DB1-B2C0-D27DFE44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27" y="3912362"/>
            <a:ext cx="2798501" cy="20828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2AEF3D-4C7C-4A47-A465-E7F6D868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7" y="4013324"/>
            <a:ext cx="1738095" cy="18809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04322B-6D73-44A6-92ED-7CFC1017B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70" y="1715533"/>
            <a:ext cx="2515067" cy="18256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11A678-9A21-49CD-9291-A21FC5C43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642" y="1827697"/>
            <a:ext cx="1651630" cy="160130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D3598D8-86EF-4D4C-B1A6-1A78DAF0E051}"/>
              </a:ext>
            </a:extLst>
          </p:cNvPr>
          <p:cNvSpPr txBox="1"/>
          <p:nvPr/>
        </p:nvSpPr>
        <p:spPr>
          <a:xfrm>
            <a:off x="6059266" y="2388869"/>
            <a:ext cx="1370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One cluster 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Two cluster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5DA394-F252-4D64-B467-C14A08540B6B}"/>
              </a:ext>
            </a:extLst>
          </p:cNvPr>
          <p:cNvSpPr/>
          <p:nvPr/>
        </p:nvSpPr>
        <p:spPr>
          <a:xfrm>
            <a:off x="7365696" y="5064657"/>
            <a:ext cx="239991" cy="373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1F0203B-B9BC-4273-A722-7F3633BB81B3}"/>
              </a:ext>
            </a:extLst>
          </p:cNvPr>
          <p:cNvSpPr/>
          <p:nvPr/>
        </p:nvSpPr>
        <p:spPr>
          <a:xfrm>
            <a:off x="7816894" y="2829171"/>
            <a:ext cx="360947" cy="3850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5E9CF3B-4C32-40AD-B498-59094323D8D3}"/>
              </a:ext>
            </a:extLst>
          </p:cNvPr>
          <p:cNvSpPr/>
          <p:nvPr/>
        </p:nvSpPr>
        <p:spPr>
          <a:xfrm>
            <a:off x="7729081" y="5062789"/>
            <a:ext cx="239992" cy="373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E64A98F-EE4B-459B-BCB2-4E44D4A5DB64}"/>
              </a:ext>
            </a:extLst>
          </p:cNvPr>
          <p:cNvCxnSpPr>
            <a:cxnSpLocks/>
          </p:cNvCxnSpPr>
          <p:nvPr/>
        </p:nvCxnSpPr>
        <p:spPr>
          <a:xfrm>
            <a:off x="7059823" y="4953800"/>
            <a:ext cx="1578507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75945E8-3AB7-4B1C-BBA7-35C3A6FF935C}"/>
              </a:ext>
            </a:extLst>
          </p:cNvPr>
          <p:cNvCxnSpPr>
            <a:cxnSpLocks/>
          </p:cNvCxnSpPr>
          <p:nvPr/>
        </p:nvCxnSpPr>
        <p:spPr>
          <a:xfrm>
            <a:off x="7059823" y="2628348"/>
            <a:ext cx="1578507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552F3C4-3051-4A5D-9ED2-15F604C1AC2B}"/>
              </a:ext>
            </a:extLst>
          </p:cNvPr>
          <p:cNvSpPr txBox="1"/>
          <p:nvPr/>
        </p:nvSpPr>
        <p:spPr>
          <a:xfrm>
            <a:off x="7219898" y="6068184"/>
            <a:ext cx="480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layer      middle   layer             x-y plane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248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881F4-13B6-440D-96AF-E54C1A2A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Picture 1" descr="num 2 phi V min 4148.733918 Q lie. 5413494  num 3 phi 2.4446@9345 V min 6312.38614 Q 77.74261727  num 4 phi V 554.3168191 min 722.@38166 Q 486.8@64734  num 5 phi 2.4446@9345 V 554.3168191 min 185.9937955 Q 325.98969@1 ">
            <a:extLst>
              <a:ext uri="{FF2B5EF4-FFF2-40B4-BE49-F238E27FC236}">
                <a16:creationId xmlns:a16="http://schemas.microsoft.com/office/drawing/2014/main" id="{3359EDD9-E953-4FBA-9186-B7EC652E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" y="1638120"/>
            <a:ext cx="10665823" cy="14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um 2 phi 1.974006355 ν 447.7860899 min 26.14802983 Q 18.59602261  num 3 phi 1.988668542 ν 447.7860899 min 32.94933013 Q 102.8380628  num 4 phi 1.103330728 ν 447.7860899 min 43.90564877 Q 122.5895133 ">
            <a:extLst>
              <a:ext uri="{FF2B5EF4-FFF2-40B4-BE49-F238E27FC236}">
                <a16:creationId xmlns:a16="http://schemas.microsoft.com/office/drawing/2014/main" id="{1B505676-43CF-4962-8AA5-D0945F251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" y="3726328"/>
            <a:ext cx="10665823" cy="10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um 2 phi 1.974006355 ν 447.7860899 min 26.14802983 Q 18.59602261  num 3 phi 1.988668542 ν 447.7860899 min 32.94933013 Q 102.8380628  num 4 phi 1.103330728 ν 447.7860899 min 43.90564877 Q 122.5895133 ">
            <a:extLst>
              <a:ext uri="{FF2B5EF4-FFF2-40B4-BE49-F238E27FC236}">
                <a16:creationId xmlns:a16="http://schemas.microsoft.com/office/drawing/2014/main" id="{D2CC4756-F69F-4A3B-A6AA-AEAAFFF8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1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6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DA2B2-61AE-463D-8E93-D71E655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 charge vs Pos. Closest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06D051-9005-44BA-B638-5271BA01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504" y="3929868"/>
            <a:ext cx="3516789" cy="2563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6CC148-9DFC-4270-AF6C-B9D1F973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16" y="3797571"/>
            <a:ext cx="3858546" cy="2827599"/>
          </a:xfrm>
          <a:prstGeom prst="rect">
            <a:avLst/>
          </a:prstGeom>
        </p:spPr>
      </p:pic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87EA8C1-968A-4C7B-A1F2-1425F1A72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368682-700B-4DBE-9A52-E9CEEB6C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143" y="1306056"/>
            <a:ext cx="3858546" cy="2623812"/>
          </a:xfrm>
          <a:prstGeom prst="rect">
            <a:avLst/>
          </a:prstGeom>
        </p:spPr>
      </p:pic>
      <p:pic>
        <p:nvPicPr>
          <p:cNvPr id="1025" name="Picture 1" descr="350  300  250  200  150  100  50  Entries  Mean  RMS  31663  1200  1605  1000  2000 3000  4000  5000  6000  7000  8000  chßq  10000 ">
            <a:extLst>
              <a:ext uri="{FF2B5EF4-FFF2-40B4-BE49-F238E27FC236}">
                <a16:creationId xmlns:a16="http://schemas.microsoft.com/office/drawing/2014/main" id="{0C37264C-C769-4521-BAE2-44A696AB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50  300  250  200  150  100  50  Entries  Mean  RMS  31663  1200  1605  1000  2000 3000  4000  5000  6000  7000  8000  chßq  10000 ">
            <a:extLst>
              <a:ext uri="{FF2B5EF4-FFF2-40B4-BE49-F238E27FC236}">
                <a16:creationId xmlns:a16="http://schemas.microsoft.com/office/drawing/2014/main" id="{A0B3996D-E103-4499-96CA-BA3085FF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6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60111-7D0E-4465-AC90-246E67D8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 charge vs </a:t>
            </a:r>
            <a:r>
              <a:rPr lang="en-US" altLang="zh-CN"/>
              <a:t>Pos.Closest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517152-0E98-4B0F-8C0B-DED671CB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223E1B-7D05-4BEC-879D-82520230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63" y="4340878"/>
            <a:ext cx="9117874" cy="21814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8CB446-35E2-4736-AF2D-44DBF678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63" y="2116183"/>
            <a:ext cx="9117874" cy="2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90382-781E-42DE-9AF9-9A2F37A9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Cluster_mTPC</a:t>
            </a:r>
            <a:r>
              <a:rPr lang="en-US" altLang="zh-CN" dirty="0"/>
              <a:t> Loss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2DFA29E-137B-4FD0-9EB2-174AEA043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28156"/>
              </p:ext>
            </p:extLst>
          </p:nvPr>
        </p:nvGraphicFramePr>
        <p:xfrm>
          <a:off x="838200" y="2962093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466437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723726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69656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X-Cluster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V-Cluster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4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Layer1 sheet0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12433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14039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0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Layer2 sheet0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5261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Layer2 sheet1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3471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78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39941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02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01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023E0-54D9-4864-9D6D-F593920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5B93E1-3167-46B1-8E30-7174DE48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3E1B08-0C5F-4928-81FA-6333B8A1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94" y="4173602"/>
            <a:ext cx="9943011" cy="25979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4880D8-B3DE-498F-9612-FF9BC3A9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94" y="1656044"/>
            <a:ext cx="6818811" cy="2270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C58052-045D-499A-949C-EEB325770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629" y="1850831"/>
            <a:ext cx="2569171" cy="18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A86C5-4E5D-4F7B-9862-988AEC6D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mTPC</a:t>
            </a:r>
            <a:r>
              <a:rPr lang="en-US" altLang="zh-CN" dirty="0"/>
              <a:t> vs 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A777D-3B34-49CD-93EC-654A46CB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9C9CC5-5AE9-4234-BB03-7D88E7C8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08" y="4474858"/>
            <a:ext cx="10048981" cy="20616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48E89-86CA-42C0-9B37-3EB50CBB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9" y="2102949"/>
            <a:ext cx="10048981" cy="23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73B03-3FB9-4739-8D95-163B3946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Introuduciton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AD1818-7360-4243-94D2-EB69AACCB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Straight line model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Minimization method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:number of clusters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altLang="zh-CN" sz="2000" dirty="0"/>
                  <a:t>: resolution of X/V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AD1818-7360-4243-94D2-EB69AACCB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BD02EA3-B8C0-4C08-AB62-EDEF2BCD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0" y="1690688"/>
            <a:ext cx="6541180" cy="27374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57011B-184E-468A-9ECE-7F1F088D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0" y="4683176"/>
            <a:ext cx="6757017" cy="10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1CA3F-38B4-40F0-9706-36A157EE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643649-1275-4C6A-8A6B-BCCF6ED8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D46CA1-7718-4852-8A4C-4A786931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61" y="1987585"/>
            <a:ext cx="3654422" cy="24271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6779FD-C180-4AFB-9933-5BCEC153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698" y="1987586"/>
            <a:ext cx="3610798" cy="24271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1BC24B-0F81-4136-A9A2-A8C22642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04" y="2130829"/>
            <a:ext cx="3537857" cy="22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7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DAC3D-7469-4CAE-B5E3-67B8D1A8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6F219B4-8BCA-4B53-B9F5-3204BEBE7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8235" y="3679193"/>
            <a:ext cx="3323110" cy="22723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4722FF-F590-4CDF-972B-0CFEBAFD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1" y="1646815"/>
            <a:ext cx="9836728" cy="10846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4768F5-E801-4ABE-A000-CB95B33D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959" y="3731158"/>
            <a:ext cx="3323110" cy="22204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2FDB8E-B9AF-4609-807B-7B0E17ABD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9" y="6179044"/>
            <a:ext cx="3254380" cy="6276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BA03A0-DB5D-4504-A477-4E5AF234C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66" y="3725322"/>
            <a:ext cx="3323110" cy="22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58796-6F9B-4EFF-8DFB-358ABEC4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 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C014CA-DC73-4943-8023-18EB1822F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652" y="1463047"/>
                <a:ext cx="10515600" cy="509625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500,000 events generated. 36856 reserved.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Clusters : Smeared MC truths with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resolution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Scintillator position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W </a:t>
                </a:r>
                <a:r>
                  <a:rPr lang="zh-CN" altLang="en-US" dirty="0"/>
                  <a:t>* 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 160mm*500mm 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Distance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600 mm.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Particle gun position on  upper plane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&amp;hit position on bottom plane.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Particle gun: </a:t>
                </a:r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&gt;0.6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∈(−2.5,−0.5)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C014CA-DC73-4943-8023-18EB1822F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652" y="1463047"/>
                <a:ext cx="10515600" cy="5096253"/>
              </a:xfrm>
              <a:blipFill>
                <a:blip r:embed="rId2"/>
                <a:stretch>
                  <a:fillRect l="-522" t="-2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A1A6D29-E4BA-4E44-B78C-27F78354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29" y="2230396"/>
            <a:ext cx="3259007" cy="21540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F5A42A-3FC4-45A2-8DC7-295C1DAE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730" y="4789231"/>
            <a:ext cx="3259007" cy="2068769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EDD21F5E-CE64-4540-B7D3-2175DDFF2627}"/>
              </a:ext>
            </a:extLst>
          </p:cNvPr>
          <p:cNvSpPr/>
          <p:nvPr/>
        </p:nvSpPr>
        <p:spPr>
          <a:xfrm rot="16200000">
            <a:off x="10361964" y="4358245"/>
            <a:ext cx="347376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CBAAD1-C167-4083-B7E2-69FB000A0E46}"/>
              </a:ext>
            </a:extLst>
          </p:cNvPr>
          <p:cNvSpPr txBox="1"/>
          <p:nvPr/>
        </p:nvSpPr>
        <p:spPr>
          <a:xfrm>
            <a:off x="10948736" y="4306918"/>
            <a:ext cx="124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Limited by G4,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Just reach 180 mm.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95F149-2202-477A-8483-1E89FE907592}"/>
              </a:ext>
            </a:extLst>
          </p:cNvPr>
          <p:cNvSpPr txBox="1"/>
          <p:nvPr/>
        </p:nvSpPr>
        <p:spPr>
          <a:xfrm>
            <a:off x="6446466" y="3024581"/>
            <a:ext cx="1370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Upper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plane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Bottom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plane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7F66FC-6291-47FF-BDDE-90478F35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Selection criteria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80638DC-C980-40D4-82CB-1E7E88D40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399632"/>
              </p:ext>
            </p:extLst>
          </p:nvPr>
        </p:nvGraphicFramePr>
        <p:xfrm>
          <a:off x="745958" y="4018547"/>
          <a:ext cx="109367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05">
                  <a:extLst>
                    <a:ext uri="{9D8B030D-6E8A-4147-A177-3AD203B41FA5}">
                      <a16:colId xmlns:a16="http://schemas.microsoft.com/office/drawing/2014/main" val="672381459"/>
                    </a:ext>
                  </a:extLst>
                </a:gridCol>
                <a:gridCol w="1364784">
                  <a:extLst>
                    <a:ext uri="{9D8B030D-6E8A-4147-A177-3AD203B41FA5}">
                      <a16:colId xmlns:a16="http://schemas.microsoft.com/office/drawing/2014/main" val="1661857960"/>
                    </a:ext>
                  </a:extLst>
                </a:gridCol>
                <a:gridCol w="1727865">
                  <a:extLst>
                    <a:ext uri="{9D8B030D-6E8A-4147-A177-3AD203B41FA5}">
                      <a16:colId xmlns:a16="http://schemas.microsoft.com/office/drawing/2014/main" val="26639245"/>
                    </a:ext>
                  </a:extLst>
                </a:gridCol>
                <a:gridCol w="1826350">
                  <a:extLst>
                    <a:ext uri="{9D8B030D-6E8A-4147-A177-3AD203B41FA5}">
                      <a16:colId xmlns:a16="http://schemas.microsoft.com/office/drawing/2014/main" val="3309077092"/>
                    </a:ext>
                  </a:extLst>
                </a:gridCol>
                <a:gridCol w="1826350">
                  <a:extLst>
                    <a:ext uri="{9D8B030D-6E8A-4147-A177-3AD203B41FA5}">
                      <a16:colId xmlns:a16="http://schemas.microsoft.com/office/drawing/2014/main" val="395863008"/>
                    </a:ext>
                  </a:extLst>
                </a:gridCol>
                <a:gridCol w="1826350">
                  <a:extLst>
                    <a:ext uri="{9D8B030D-6E8A-4147-A177-3AD203B41FA5}">
                      <a16:colId xmlns:a16="http://schemas.microsoft.com/office/drawing/2014/main" val="6293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run1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run2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run3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run4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run5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At least one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30350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31604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28327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44072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18018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8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Only one in  Layer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3700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2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Only two in  Layer 2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13140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10468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15293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Three sheets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6713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12289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12225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22377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75395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C9EA44ED-B0D9-4632-A234-33AB66DE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32" y="1386050"/>
            <a:ext cx="3336758" cy="2247486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EA78DC2-E0E9-472F-8D41-1EA8C367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0" y="1534231"/>
            <a:ext cx="9990221" cy="2247486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9600" dirty="0"/>
              <a:t> Requirements of strips :</a:t>
            </a:r>
          </a:p>
          <a:p>
            <a:pPr marL="0" indent="0">
              <a:buNone/>
            </a:pPr>
            <a:r>
              <a:rPr lang="en-US" altLang="zh-CN" sz="9600" dirty="0"/>
              <a:t>	time: (-180,100 )</a:t>
            </a:r>
          </a:p>
          <a:p>
            <a:pPr marL="0" indent="0">
              <a:buNone/>
            </a:pPr>
            <a:r>
              <a:rPr lang="en-US" altLang="zh-CN" sz="9600" dirty="0"/>
              <a:t>           charge: Q&gt;0</a:t>
            </a:r>
            <a:endParaRPr lang="zh-CN" altLang="en-US" sz="9600" dirty="0"/>
          </a:p>
          <a:p>
            <a:pPr marL="0" indent="0">
              <a:buNone/>
            </a:pPr>
            <a:endParaRPr lang="en-US" altLang="zh-CN" sz="9600" dirty="0"/>
          </a:p>
          <a:p>
            <a:pPr marL="0" indent="0">
              <a:buNone/>
            </a:pPr>
            <a:endParaRPr lang="en-US" altLang="zh-CN" sz="9600" dirty="0"/>
          </a:p>
          <a:p>
            <a:r>
              <a:rPr lang="en-US" altLang="zh-CN" sz="9600" dirty="0"/>
              <a:t>X-V clusters:</a:t>
            </a:r>
          </a:p>
          <a:p>
            <a:pPr marL="0" indent="0">
              <a:buNone/>
            </a:pPr>
            <a:r>
              <a:rPr lang="en-US" altLang="zh-CN" dirty="0"/>
              <a:t> 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66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C6240-9021-4C90-A44C-BC6D36B4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E7D0EB-8090-4AB6-AC72-86CE8E754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19" y="1837655"/>
                <a:ext cx="504524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Data: choose the cluster with largest Q.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MC: ~50% events has two xv-cluster in inner layer(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Discard one by the line linked between clusters in middle layer.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Just use 3 clusters in fit.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E7D0EB-8090-4AB6-AC72-86CE8E754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19" y="1837655"/>
                <a:ext cx="5045242" cy="4351338"/>
              </a:xfrm>
              <a:blipFill>
                <a:blip r:embed="rId2"/>
                <a:stretch>
                  <a:fillRect l="-2415" t="-3221" r="-3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37F26D6-99CE-4DB1-B2C0-D27DFE44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27" y="3912362"/>
            <a:ext cx="2798501" cy="20828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2AEF3D-4C7C-4A47-A465-E7F6D868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7" y="4013324"/>
            <a:ext cx="1738095" cy="18809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04322B-6D73-44A6-92ED-7CFC1017B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70" y="1715533"/>
            <a:ext cx="2515067" cy="18256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11A678-9A21-49CD-9291-A21FC5C43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642" y="1827697"/>
            <a:ext cx="1651630" cy="160130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D3598D8-86EF-4D4C-B1A6-1A78DAF0E051}"/>
              </a:ext>
            </a:extLst>
          </p:cNvPr>
          <p:cNvSpPr txBox="1"/>
          <p:nvPr/>
        </p:nvSpPr>
        <p:spPr>
          <a:xfrm>
            <a:off x="6059266" y="2388869"/>
            <a:ext cx="1370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One cluster 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Two cluster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5DA394-F252-4D64-B467-C14A08540B6B}"/>
              </a:ext>
            </a:extLst>
          </p:cNvPr>
          <p:cNvSpPr/>
          <p:nvPr/>
        </p:nvSpPr>
        <p:spPr>
          <a:xfrm>
            <a:off x="7365696" y="5064657"/>
            <a:ext cx="239991" cy="373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1F0203B-B9BC-4273-A722-7F3633BB81B3}"/>
              </a:ext>
            </a:extLst>
          </p:cNvPr>
          <p:cNvSpPr/>
          <p:nvPr/>
        </p:nvSpPr>
        <p:spPr>
          <a:xfrm>
            <a:off x="7816894" y="2829171"/>
            <a:ext cx="360947" cy="3850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5E9CF3B-4C32-40AD-B498-59094323D8D3}"/>
              </a:ext>
            </a:extLst>
          </p:cNvPr>
          <p:cNvSpPr/>
          <p:nvPr/>
        </p:nvSpPr>
        <p:spPr>
          <a:xfrm>
            <a:off x="7729081" y="5062789"/>
            <a:ext cx="239992" cy="373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E64A98F-EE4B-459B-BCB2-4E44D4A5DB64}"/>
              </a:ext>
            </a:extLst>
          </p:cNvPr>
          <p:cNvCxnSpPr>
            <a:cxnSpLocks/>
          </p:cNvCxnSpPr>
          <p:nvPr/>
        </p:nvCxnSpPr>
        <p:spPr>
          <a:xfrm>
            <a:off x="7059823" y="4953800"/>
            <a:ext cx="1578507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75945E8-3AB7-4B1C-BBA7-35C3A6FF935C}"/>
              </a:ext>
            </a:extLst>
          </p:cNvPr>
          <p:cNvCxnSpPr>
            <a:cxnSpLocks/>
          </p:cNvCxnSpPr>
          <p:nvPr/>
        </p:nvCxnSpPr>
        <p:spPr>
          <a:xfrm>
            <a:off x="7059823" y="2628348"/>
            <a:ext cx="1578507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552F3C4-3051-4A5D-9ED2-15F604C1AC2B}"/>
              </a:ext>
            </a:extLst>
          </p:cNvPr>
          <p:cNvSpPr txBox="1"/>
          <p:nvPr/>
        </p:nvSpPr>
        <p:spPr>
          <a:xfrm>
            <a:off x="7219898" y="6068184"/>
            <a:ext cx="480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layer      middle   layer             x-y plane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78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B216B-0E06-4F03-BBAD-F0EF20D0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Straight Line Fit by CC clusters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7D5081-C139-4871-BA72-7BAF0FD0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DD77D7-7532-4B9D-9DE9-394D6C76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98" y="4525448"/>
            <a:ext cx="10346102" cy="22716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693845-DB86-4886-BA35-F41213CD84F7}"/>
              </a:ext>
            </a:extLst>
          </p:cNvPr>
          <p:cNvSpPr txBox="1"/>
          <p:nvPr/>
        </p:nvSpPr>
        <p:spPr>
          <a:xfrm>
            <a:off x="0" y="2983623"/>
            <a:ext cx="1370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_cc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Run1-4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    MC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CBA0E2-66ED-4606-B829-9633D171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59" y="2107174"/>
            <a:ext cx="10414741" cy="21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A4690-A3D5-43B9-B627-B58568C3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C57C50-FA4F-494E-B86F-FE97ADDD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BB7B9B-697E-40C0-B32C-A43007AB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99" y="3410905"/>
            <a:ext cx="9623473" cy="17584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BE1349-E7DC-47A6-A4E5-6551295EC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39" y="41317"/>
            <a:ext cx="9467061" cy="17481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948435-EAA9-4C1B-951A-0BE66FB8E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471" y="1688645"/>
            <a:ext cx="9568330" cy="17584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A60A42-54A8-4920-90D2-969B3266E62C}"/>
              </a:ext>
            </a:extLst>
          </p:cNvPr>
          <p:cNvSpPr txBox="1"/>
          <p:nvPr/>
        </p:nvSpPr>
        <p:spPr>
          <a:xfrm>
            <a:off x="249153" y="463620"/>
            <a:ext cx="1370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_cc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Run1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Run2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Run3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Run4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447FF6-CDB5-42C2-9BDC-5E0A0F86E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46" y="5131122"/>
            <a:ext cx="9446539" cy="17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B216B-0E06-4F03-BBAD-F0EF20D0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Straight Line Fit by </a:t>
            </a:r>
            <a:r>
              <a:rPr lang="en-US" altLang="zh-CN" dirty="0" err="1"/>
              <a:t>mTPC</a:t>
            </a:r>
            <a:r>
              <a:rPr lang="en-US" altLang="zh-CN" dirty="0"/>
              <a:t> clusters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7D5081-C139-4871-BA72-7BAF0FD0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DD77D7-7532-4B9D-9DE9-394D6C76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98" y="4525448"/>
            <a:ext cx="10346102" cy="22716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693845-DB86-4886-BA35-F41213CD84F7}"/>
              </a:ext>
            </a:extLst>
          </p:cNvPr>
          <p:cNvSpPr txBox="1"/>
          <p:nvPr/>
        </p:nvSpPr>
        <p:spPr>
          <a:xfrm>
            <a:off x="152400" y="3223602"/>
            <a:ext cx="1370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_cc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Run1-4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    MC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17F39C-1AD2-4092-ADA0-6EA1290C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99" y="1788669"/>
            <a:ext cx="10346102" cy="26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08C5E-7A7A-40BD-AB12-2D3E845B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EBC680CE-9BA6-4D78-8CAC-1297BE7C5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38" y="6039651"/>
            <a:ext cx="296862" cy="1015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BD5B94D-CB71-4D6C-BEB4-572EFA26C108}"/>
              </a:ext>
            </a:extLst>
          </p:cNvPr>
          <p:cNvSpPr txBox="1"/>
          <p:nvPr/>
        </p:nvSpPr>
        <p:spPr>
          <a:xfrm>
            <a:off x="538412" y="682397"/>
            <a:ext cx="1851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Data_mTPC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Run1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Run2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Run3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Run4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87B4BD-AC1F-4E3E-B503-D2EA016E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219" y="163892"/>
            <a:ext cx="8663740" cy="15036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295AEF-C9FC-4E94-BC0E-61ECAD9E5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219" y="1857074"/>
            <a:ext cx="8833687" cy="16353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3E6915-4D7D-411C-8E3E-0A85A8E25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113" y="3492395"/>
            <a:ext cx="8936455" cy="1635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670C2B-8939-426B-8A6F-563CB8C2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20" y="5127716"/>
            <a:ext cx="8793580" cy="1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393</Words>
  <Application>Microsoft Office PowerPoint</Application>
  <PresentationFormat>宽屏</PresentationFormat>
  <Paragraphs>175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Straight Line Fit </vt:lpstr>
      <vt:lpstr>Introuduciton</vt:lpstr>
      <vt:lpstr>MC simulation</vt:lpstr>
      <vt:lpstr>Selection criteria</vt:lpstr>
      <vt:lpstr>Strategy</vt:lpstr>
      <vt:lpstr>Straight Line Fit by CC clusters </vt:lpstr>
      <vt:lpstr>PowerPoint 演示文稿</vt:lpstr>
      <vt:lpstr>Straight Line Fit by mTPC clusters </vt:lpstr>
      <vt:lpstr>PowerPoint 演示文稿</vt:lpstr>
      <vt:lpstr>χ^2</vt:lpstr>
      <vt:lpstr>Offset effect</vt:lpstr>
      <vt:lpstr>PowerPoint 演示文稿</vt:lpstr>
      <vt:lpstr>Strategy</vt:lpstr>
      <vt:lpstr>PowerPoint 演示文稿</vt:lpstr>
      <vt:lpstr>Max charge vs Pos. Closest </vt:lpstr>
      <vt:lpstr>Max charge vs Pos.Closest </vt:lpstr>
      <vt:lpstr>Cluster_mTPC Loss</vt:lpstr>
      <vt:lpstr>Fit Status</vt:lpstr>
      <vt:lpstr>mTPC vs CC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 Line Fit</dc:title>
  <dc:creator>王 宏鹏</dc:creator>
  <cp:lastModifiedBy>王 宏鹏</cp:lastModifiedBy>
  <cp:revision>34</cp:revision>
  <dcterms:created xsi:type="dcterms:W3CDTF">2019-12-18T23:38:55Z</dcterms:created>
  <dcterms:modified xsi:type="dcterms:W3CDTF">2020-01-02T06:02:40Z</dcterms:modified>
</cp:coreProperties>
</file>