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7" r:id="rId2"/>
    <p:sldId id="291" r:id="rId3"/>
    <p:sldId id="568" r:id="rId4"/>
    <p:sldId id="573" r:id="rId5"/>
    <p:sldId id="574" r:id="rId6"/>
    <p:sldId id="570" r:id="rId7"/>
    <p:sldId id="571" r:id="rId8"/>
  </p:sldIdLst>
  <p:sldSz cx="12192000" cy="6858000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79" autoAdjust="0"/>
    <p:restoredTop sz="89911" autoAdjust="0"/>
  </p:normalViewPr>
  <p:slideViewPr>
    <p:cSldViewPr snapToGrid="0">
      <p:cViewPr varScale="1">
        <p:scale>
          <a:sx n="86" d="100"/>
          <a:sy n="86" d="100"/>
        </p:scale>
        <p:origin x="36" y="111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81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A5DF4E3-45E7-4F14-B4F9-911B4C690142}" type="datetime2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2020年3月30日</a:t>
            </a:fld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‹#›</a:t>
            </a:fld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3A28818-8057-4794-A7BE-842FF700294D}" type="datetime2">
              <a:rPr lang="zh-CN" altLang="en-US" smtClean="0"/>
              <a:pPr/>
              <a:t>2020年3月30日</a:t>
            </a:fld>
            <a:endParaRPr 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674CE4-FBD8-4481-AEFB-CA53E599A7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长方形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23" name="长方形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24" name="长方形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25" name="长方形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26" name="长方形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27" name="长方形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 useBgFill="1">
        <p:nvSpPr>
          <p:cNvPr id="30" name="圆角矩形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 useBgFill="1">
        <p:nvSpPr>
          <p:cNvPr id="31" name="圆角矩形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7" name="长方形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10" name="长方形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11" name="长方形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zh-CN" altLang="en-US"/>
              <a:t>单击此处编辑母版副标题样式</a:t>
            </a:r>
            <a:endParaRPr lang="zh-cn" dirty="0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zh-cn" dirty="0"/>
              <a:t>添加页脚</a:t>
            </a:r>
            <a:endParaRPr lang="en-US" dirty="0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6B961ADF-D8F6-45E0-ADA4-96ABDF6BF8CB}" type="datetime2">
              <a:rPr lang="zh-CN" altLang="en-US" smtClean="0"/>
              <a:t>2020年3月30日</a:t>
            </a:fld>
            <a:endParaRPr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356EF1-FDAD-4932-8CB1-BA1EF1306CA8}" type="datetime2">
              <a:rPr lang="zh-CN" altLang="en-US" smtClean="0"/>
              <a:t>2020年3月30日</a:t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标题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zh-cn" dirty="0"/>
              <a:t>编辑母版标题样式</a:t>
            </a:r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zh-cn" dirty="0"/>
              <a:t>单击此处编辑母版文本样式</a:t>
            </a:r>
          </a:p>
          <a:p>
            <a:pPr lvl="1" rtl="0" eaLnBrk="1" latinLnBrk="0" hangingPunct="1"/>
            <a:r>
              <a:rPr lang="zh-cn" dirty="0"/>
              <a:t>第二级</a:t>
            </a:r>
          </a:p>
          <a:p>
            <a:pPr lvl="2" rtl="0" eaLnBrk="1" latinLnBrk="0" hangingPunct="1"/>
            <a:r>
              <a:rPr lang="zh-cn" dirty="0"/>
              <a:t>第三级</a:t>
            </a:r>
          </a:p>
          <a:p>
            <a:pPr lvl="3" rtl="0" eaLnBrk="1" latinLnBrk="0" hangingPunct="1"/>
            <a:r>
              <a:rPr lang="zh-cn" dirty="0"/>
              <a:t>第四级</a:t>
            </a:r>
          </a:p>
          <a:p>
            <a:pPr lvl="4" rtl="0" eaLnBrk="1" latinLnBrk="0" hangingPunct="1"/>
            <a:r>
              <a:rPr lang="zh-cn" dirty="0"/>
              <a:t>第五级</a:t>
            </a:r>
            <a:endParaRPr kumimoji="0"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8D6003-6DBF-4E01-9D6B-13062B4B3967}" type="datetime2">
              <a:rPr lang="zh-CN" altLang="en-US" smtClean="0"/>
              <a:t>2020年3月30日</a:t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/>
              <a:t>添加页脚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0542E2-407D-43B9-B0EF-A90942F87D18}" type="datetime2">
              <a:rPr lang="zh-CN" altLang="en-US" smtClean="0"/>
              <a:t>2020年3月30日</a:t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zh-CN" altLang="en-US"/>
              <a:t>单击此处编辑母版标题样式</a:t>
            </a:r>
            <a:endParaRPr kumimoji="0"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/>
              <a:t>添加页脚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F9B539-0CEC-4146-8886-BECE2105FFB7}" type="datetime2">
              <a:rPr lang="zh-CN" altLang="en-US" smtClean="0"/>
              <a:t>2020年3月30日</a:t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5E7D52-F468-426A-BB36-87D372E56047}" type="datetime2">
              <a:rPr lang="zh-CN" altLang="en-US" smtClean="0"/>
              <a:t>2020年3月30日</a:t>
            </a:fld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26" name="日期占位符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527240-084C-4424-94CC-C29C5C16B56C}" type="datetime2">
              <a:rPr lang="zh-CN" altLang="en-US" smtClean="0"/>
              <a:t>2020年3月30日</a:t>
            </a:fld>
            <a:endParaRPr lang="en-US" dirty="0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/>
          <a:p>
            <a:pPr rtl="0"/>
            <a:fld id="{74E24FF4-28FC-4F17-A1F7-EEBB40A672F6}" type="datetime2">
              <a:rPr lang="zh-CN" altLang="en-US" smtClean="0"/>
              <a:t>2020年3月30日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8AE2AB-609C-4B7B-8E16-0AB865CFA893}" type="datetime2">
              <a:rPr lang="zh-CN" altLang="en-US" smtClean="0"/>
              <a:t>2020年3月30日</a:t>
            </a:fld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zh-cn" dirty="0"/>
              <a:t>编辑母版标题样式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9132B7-0125-457C-84B9-733C76542A57}" type="datetime2">
              <a:rPr lang="zh-CN" altLang="en-US" smtClean="0"/>
              <a:t>2020年3月30日</a:t>
            </a:fld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3" name="图片占位符 2" descr="为添加图像预留的空占位符。单击占位符，选择要添加的图像。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zh-CN" altLang="en-US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C82D64-44BB-44B8-8D12-C6B23D3DB24F}" type="datetime2">
              <a:rPr lang="zh-CN" altLang="en-US" smtClean="0"/>
              <a:t>2020年3月30日</a:t>
            </a:fld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长方形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长方形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长方形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长方形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长方形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 useBgFill="1">
        <p:nvSpPr>
          <p:cNvPr id="33" name="圆角矩形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 useBgFill="1">
        <p:nvSpPr>
          <p:cNvPr id="34" name="圆角矩形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长方形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长方形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长方形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长方形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长方形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长方形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zh-cn" dirty="0"/>
              <a:t>单击此处编辑母版标题样式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zh-cn" dirty="0"/>
              <a:t>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/>
              <a:t>添加页脚</a:t>
            </a:r>
            <a:endParaRPr lang="en-US" dirty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EFF7E999-41AB-432C-B3A7-BEA980E4A096}" type="datetime2">
              <a:rPr lang="zh-CN" altLang="en-US" smtClean="0"/>
              <a:pPr/>
              <a:t>2020年3月30日</a:t>
            </a:fld>
            <a:endParaRPr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0.png"/><Relationship Id="rId4" Type="http://schemas.openxmlformats.org/officeDocument/2006/relationships/image" Target="../media/image28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9.png"/><Relationship Id="rId10" Type="http://schemas.openxmlformats.org/officeDocument/2006/relationships/image" Target="../media/image27.png"/><Relationship Id="rId4" Type="http://schemas.openxmlformats.org/officeDocument/2006/relationships/image" Target="../media/image8.png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ctr" rtl="0"/>
            <a:r>
              <a:rPr lang="en-US" altLang="zh-CN" dirty="0"/>
              <a:t>CGEM Cosmic Line Fit</a:t>
            </a:r>
            <a:endParaRPr lang="zh-CN" altLang="en-US" dirty="0"/>
          </a:p>
        </p:txBody>
      </p:sp>
      <p:sp>
        <p:nvSpPr>
          <p:cNvPr id="4" name="副标题 3">
            <a:extLst>
              <a:ext uri="{FF2B5EF4-FFF2-40B4-BE49-F238E27FC236}">
                <a16:creationId xmlns:a16="http://schemas.microsoft.com/office/drawing/2014/main" id="{E9FF6855-169A-4FC2-826A-92558B0290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/>
              <a:t>Hongpeng</a:t>
            </a:r>
            <a:r>
              <a:rPr lang="en-US" altLang="zh-CN" dirty="0"/>
              <a:t> Wang</a:t>
            </a:r>
          </a:p>
          <a:p>
            <a:r>
              <a:rPr lang="en-US" altLang="zh-CN" dirty="0"/>
              <a:t>4-2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52B4FE6B-0129-4BAB-B73A-A836284080EA}"/>
                  </a:ext>
                </a:extLst>
              </p:cNvPr>
              <p:cNvSpPr txBox="1"/>
              <p:nvPr/>
            </p:nvSpPr>
            <p:spPr>
              <a:xfrm>
                <a:off x="89273" y="3015250"/>
                <a:ext cx="871587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𝝈</m:t>
                    </m:r>
                  </m:oMath>
                </a14:m>
                <a:r>
                  <a:rPr lang="en-US" altLang="zh-CN" sz="2800" b="1" dirty="0"/>
                  <a:t>X :mm</a:t>
                </a:r>
              </a:p>
              <a:p>
                <a:endParaRPr lang="en-US" altLang="zh-CN" sz="2800" b="1" dirty="0"/>
              </a:p>
              <a:p>
                <a:endParaRPr lang="en-US" altLang="zh-CN" sz="2800" b="1" dirty="0"/>
              </a:p>
              <a:p>
                <a:endParaRPr lang="en-US" altLang="zh-CN" sz="2800" b="1" dirty="0"/>
              </a:p>
              <a:p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𝝈</m:t>
                    </m:r>
                  </m:oMath>
                </a14:m>
                <a:r>
                  <a:rPr lang="en-US" altLang="zh-CN" sz="2800" b="1" dirty="0"/>
                  <a:t>V:</a:t>
                </a:r>
              </a:p>
              <a:p>
                <a:r>
                  <a:rPr lang="en-US" altLang="zh-CN" sz="2800" b="1" dirty="0"/>
                  <a:t>mm</a:t>
                </a:r>
                <a:endParaRPr lang="zh-CN" altLang="en-US" sz="2800" b="1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52B4FE6B-0129-4BAB-B73A-A836284080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73" y="3015250"/>
                <a:ext cx="871587" cy="3108543"/>
              </a:xfrm>
              <a:prstGeom prst="rect">
                <a:avLst/>
              </a:prstGeom>
              <a:blipFill>
                <a:blip r:embed="rId2"/>
                <a:stretch>
                  <a:fillRect l="-14685" t="-1961" r="-3497" b="-47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EDA1BB7B-06D2-4EFA-8988-C674DD15FE0B}"/>
              </a:ext>
            </a:extLst>
          </p:cNvPr>
          <p:cNvSpPr txBox="1"/>
          <p:nvPr/>
        </p:nvSpPr>
        <p:spPr>
          <a:xfrm>
            <a:off x="1636527" y="2057838"/>
            <a:ext cx="102458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/>
              <a:t>   up, middle                            bottom, middle                       up, inner                               bottom, inner     </a:t>
            </a:r>
          </a:p>
          <a:p>
            <a:pPr algn="ctr"/>
            <a:r>
              <a:rPr lang="en-US" altLang="zh-CN" dirty="0"/>
              <a:t>     </a:t>
            </a:r>
          </a:p>
          <a:p>
            <a:pPr algn="ctr"/>
            <a:endParaRPr lang="en-US" altLang="zh-CN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679244A6-2E02-4208-A60C-714432DE3D15}"/>
              </a:ext>
            </a:extLst>
          </p:cNvPr>
          <p:cNvSpPr txBox="1">
            <a:spLocks/>
          </p:cNvSpPr>
          <p:nvPr/>
        </p:nvSpPr>
        <p:spPr>
          <a:xfrm>
            <a:off x="655036" y="6096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en-US" altLang="zh-CN" dirty="0"/>
              <a:t>Residual distribution</a:t>
            </a:r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B2DD61BE-EAAD-4804-8A9D-82B7ECF45C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9439" y="4562714"/>
            <a:ext cx="2469080" cy="1666083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CDBBA8F5-AD94-4855-B7B0-DE321705EFF4}"/>
              </a:ext>
            </a:extLst>
          </p:cNvPr>
          <p:cNvSpPr txBox="1"/>
          <p:nvPr/>
        </p:nvSpPr>
        <p:spPr>
          <a:xfrm>
            <a:off x="6896434" y="5439820"/>
            <a:ext cx="148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Eff.=0.854</a:t>
            </a:r>
            <a:endParaRPr lang="zh-CN" altLang="en-US" dirty="0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74938393-7A92-4E85-9945-BEA80206B9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5657" y="2569131"/>
            <a:ext cx="2561345" cy="1674582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B508E4F4-2A08-4A9B-BCC3-82DD1C2774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57916" y="2476013"/>
            <a:ext cx="2634084" cy="1751540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18852FFB-4AC1-403A-A620-1E82E4AF1A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57916" y="4569522"/>
            <a:ext cx="2544260" cy="1678878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097A5D5A-82B9-4A4B-9D55-2C3D3DFB460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48849" y="2619850"/>
            <a:ext cx="2723963" cy="1585638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3499725C-28C4-43CF-A3E2-A6758B22745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67577" y="4485929"/>
            <a:ext cx="2720333" cy="1670147"/>
          </a:xfrm>
          <a:prstGeom prst="rect">
            <a:avLst/>
          </a:prstGeom>
        </p:spPr>
      </p:pic>
      <p:sp>
        <p:nvSpPr>
          <p:cNvPr id="20" name="文本框 19">
            <a:extLst>
              <a:ext uri="{FF2B5EF4-FFF2-40B4-BE49-F238E27FC236}">
                <a16:creationId xmlns:a16="http://schemas.microsoft.com/office/drawing/2014/main" id="{606E9FFC-2EB9-458F-9178-E930456CDFEC}"/>
              </a:ext>
            </a:extLst>
          </p:cNvPr>
          <p:cNvSpPr txBox="1"/>
          <p:nvPr/>
        </p:nvSpPr>
        <p:spPr>
          <a:xfrm>
            <a:off x="4053938" y="5314378"/>
            <a:ext cx="148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Eff.=0.801</a:t>
            </a:r>
            <a:endParaRPr lang="zh-CN" altLang="en-US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CBFDA332-D777-420A-AD2B-D522FC238DFF}"/>
              </a:ext>
            </a:extLst>
          </p:cNvPr>
          <p:cNvSpPr txBox="1"/>
          <p:nvPr/>
        </p:nvSpPr>
        <p:spPr>
          <a:xfrm>
            <a:off x="4053938" y="3346753"/>
            <a:ext cx="1182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Eff.=0.752</a:t>
            </a:r>
            <a:endParaRPr lang="zh-CN" altLang="en-US" dirty="0"/>
          </a:p>
        </p:txBody>
      </p:sp>
      <p:pic>
        <p:nvPicPr>
          <p:cNvPr id="22" name="内容占位符 3">
            <a:extLst>
              <a:ext uri="{FF2B5EF4-FFF2-40B4-BE49-F238E27FC236}">
                <a16:creationId xmlns:a16="http://schemas.microsoft.com/office/drawing/2014/main" id="{9C951AFC-E23A-47FB-9926-F716288F85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9"/>
          <a:stretch>
            <a:fillRect/>
          </a:stretch>
        </p:blipFill>
        <p:spPr>
          <a:xfrm>
            <a:off x="1175841" y="2610254"/>
            <a:ext cx="2561345" cy="1585638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F3A4AE65-FA02-4CCF-9374-E5580B5A95A1}"/>
              </a:ext>
            </a:extLst>
          </p:cNvPr>
          <p:cNvSpPr txBox="1"/>
          <p:nvPr/>
        </p:nvSpPr>
        <p:spPr>
          <a:xfrm>
            <a:off x="6896435" y="3361038"/>
            <a:ext cx="148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Eff.=0.841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CCA8942-00A5-4447-A977-0E507F3749BC}"/>
              </a:ext>
            </a:extLst>
          </p:cNvPr>
          <p:cNvSpPr txBox="1"/>
          <p:nvPr/>
        </p:nvSpPr>
        <p:spPr>
          <a:xfrm>
            <a:off x="9728944" y="3410311"/>
            <a:ext cx="148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Eff.=0.845</a:t>
            </a:r>
            <a:endParaRPr lang="zh-CN" altLang="en-US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C513ACE8-D0B6-495C-852E-D442B5F5108C}"/>
              </a:ext>
            </a:extLst>
          </p:cNvPr>
          <p:cNvSpPr txBox="1"/>
          <p:nvPr/>
        </p:nvSpPr>
        <p:spPr>
          <a:xfrm>
            <a:off x="9728944" y="5439820"/>
            <a:ext cx="148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Eff.=0.847</a:t>
            </a:r>
            <a:endParaRPr lang="zh-CN" altLang="en-US" dirty="0"/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id="{F4FA57EB-660B-4D54-92A9-1E2A0A3DD6E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01115" y="4573598"/>
            <a:ext cx="2394933" cy="1591936"/>
          </a:xfrm>
          <a:prstGeom prst="rect">
            <a:avLst/>
          </a:prstGeom>
        </p:spPr>
      </p:pic>
      <p:sp>
        <p:nvSpPr>
          <p:cNvPr id="24" name="文本框 23">
            <a:extLst>
              <a:ext uri="{FF2B5EF4-FFF2-40B4-BE49-F238E27FC236}">
                <a16:creationId xmlns:a16="http://schemas.microsoft.com/office/drawing/2014/main" id="{9B23FEFA-552F-4CDD-B095-9DF82128866E}"/>
              </a:ext>
            </a:extLst>
          </p:cNvPr>
          <p:cNvSpPr txBox="1"/>
          <p:nvPr/>
        </p:nvSpPr>
        <p:spPr>
          <a:xfrm>
            <a:off x="1508570" y="5326426"/>
            <a:ext cx="1237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Eff.=0.817</a:t>
            </a:r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92EB451C-D4AC-4CB8-A6B0-0E4821CD4105}"/>
              </a:ext>
            </a:extLst>
          </p:cNvPr>
          <p:cNvSpPr txBox="1"/>
          <p:nvPr/>
        </p:nvSpPr>
        <p:spPr>
          <a:xfrm>
            <a:off x="1527110" y="3581400"/>
            <a:ext cx="1237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Eff.=0.843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6109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077C6CA6-E3E8-45A4-876C-DF1076FB244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dirty="0"/>
                  <a:t> cut scan</a:t>
                </a:r>
                <a:endParaRPr lang="zh-CN" altLang="en-US" dirty="0"/>
              </a:p>
            </p:txBody>
          </p:sp>
        </mc:Choice>
        <mc:Fallback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077C6CA6-E3E8-45A4-876C-DF1076FB24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68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E849245E-278E-400C-838F-911E490562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868" y="3291839"/>
            <a:ext cx="3172247" cy="2191371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AAE7973C-5FA3-4AA1-AE95-DFE7D58E99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1330" y="3331665"/>
            <a:ext cx="3172247" cy="22071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913C0308-0CD4-4E03-9019-408BBE7D3193}"/>
                  </a:ext>
                </a:extLst>
              </p:cNvPr>
              <p:cNvSpPr txBox="1"/>
              <p:nvPr/>
            </p:nvSpPr>
            <p:spPr>
              <a:xfrm>
                <a:off x="1341177" y="5483210"/>
                <a:ext cx="25169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𝝈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zh-CN" altLang="en-US" sz="2800" b="1" dirty="0"/>
                  <a:t>：</a:t>
                </a:r>
                <a:r>
                  <a:rPr lang="en-US" altLang="zh-CN" sz="2800" b="1" dirty="0"/>
                  <a:t>mm</a:t>
                </a:r>
                <a:endParaRPr lang="zh-CN" altLang="en-US" sz="2800" b="1" dirty="0"/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913C0308-0CD4-4E03-9019-408BBE7D31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1177" y="5483210"/>
                <a:ext cx="2516902" cy="523220"/>
              </a:xfrm>
              <a:prstGeom prst="rect">
                <a:avLst/>
              </a:prstGeom>
              <a:blipFill>
                <a:blip r:embed="rId5"/>
                <a:stretch>
                  <a:fillRect t="-16279" b="-337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764ED911-E70B-4ECA-A195-F761E56DAD36}"/>
                  </a:ext>
                </a:extLst>
              </p:cNvPr>
              <p:cNvSpPr txBox="1"/>
              <p:nvPr/>
            </p:nvSpPr>
            <p:spPr>
              <a:xfrm>
                <a:off x="5233768" y="5538765"/>
                <a:ext cx="25169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𝝈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𝑽</m:t>
                    </m:r>
                  </m:oMath>
                </a14:m>
                <a:r>
                  <a:rPr lang="en-US" altLang="zh-CN" sz="2800" b="1" dirty="0"/>
                  <a:t>:mm</a:t>
                </a:r>
                <a:endParaRPr lang="zh-CN" altLang="en-US" sz="2800" b="1" dirty="0"/>
              </a:p>
            </p:txBody>
          </p:sp>
        </mc:Choice>
        <mc:Fallback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764ED911-E70B-4ECA-A195-F761E56DAD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768" y="5538765"/>
                <a:ext cx="2516902" cy="523220"/>
              </a:xfrm>
              <a:prstGeom prst="rect">
                <a:avLst/>
              </a:prstGeom>
              <a:blipFill>
                <a:blip r:embed="rId6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B69A0A61-2E11-41A7-ADB1-15FFA36C37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8449990" y="3331665"/>
            <a:ext cx="3132410" cy="2102576"/>
          </a:xfrm>
          <a:prstGeom prst="rect">
            <a:avLst/>
          </a:prstGeom>
        </p:spPr>
      </p:pic>
      <p:sp>
        <p:nvSpPr>
          <p:cNvPr id="12" name="箭头: 下 11">
            <a:extLst>
              <a:ext uri="{FF2B5EF4-FFF2-40B4-BE49-F238E27FC236}">
                <a16:creationId xmlns:a16="http://schemas.microsoft.com/office/drawing/2014/main" id="{0F832124-80D0-4A62-BDD6-CB6E85BD1D34}"/>
              </a:ext>
            </a:extLst>
          </p:cNvPr>
          <p:cNvSpPr/>
          <p:nvPr/>
        </p:nvSpPr>
        <p:spPr>
          <a:xfrm>
            <a:off x="9823860" y="4492775"/>
            <a:ext cx="297035" cy="4950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F04DBC85-0B41-4172-B4AE-B689C14F7CEA}"/>
                  </a:ext>
                </a:extLst>
              </p:cNvPr>
              <p:cNvSpPr txBox="1"/>
              <p:nvPr/>
            </p:nvSpPr>
            <p:spPr>
              <a:xfrm>
                <a:off x="8757744" y="5434241"/>
                <a:ext cx="2516902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2800" dirty="0"/>
              </a:p>
            </p:txBody>
          </p:sp>
        </mc:Choice>
        <mc:Fallback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F04DBC85-0B41-4172-B4AE-B689C14F7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7744" y="5434241"/>
                <a:ext cx="2516902" cy="53296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900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DE7D7B-45EC-4E44-AA16-42996D5E1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Incident angle in x/v plane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30D2DB0-6609-4170-ACB2-A2F286A731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2249424"/>
                <a:ext cx="6128569" cy="4325112"/>
              </a:xfrm>
            </p:spPr>
            <p:txBody>
              <a:bodyPr/>
              <a:lstStyle/>
              <a:p>
                <a:r>
                  <a:rPr lang="en-US" altLang="zh-CN" dirty="0"/>
                  <a:t>Project the cosmic line to the x/v plane, which is perpendicular to drift plane and parallel to the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altLang="zh-CN" i="1">
                        <a:latin typeface="Cambria Math" panose="02040503050406030204" pitchFamily="18" charset="0"/>
                      </a:rPr>
                      <m:t> /</m:t>
                    </m:r>
                    <m:acc>
                      <m:accPr>
                        <m:chr m:val="⃗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altLang="zh-CN" dirty="0"/>
                  <a:t> direction.</a:t>
                </a:r>
              </a:p>
              <a:p>
                <a:pPr marL="109728" indent="0">
                  <a:buNone/>
                </a:pPr>
                <a:endParaRPr lang="en-US" altLang="zh-CN" dirty="0"/>
              </a:p>
              <a:p>
                <a:r>
                  <a:rPr lang="en-US" altLang="zh-CN" dirty="0"/>
                  <a:t>Study relation between the resolution and the incident angle in x/v plane. 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30D2DB0-6609-4170-ACB2-A2F286A731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2249424"/>
                <a:ext cx="6128569" cy="4325112"/>
              </a:xfrm>
              <a:blipFill>
                <a:blip r:embed="rId2"/>
                <a:stretch>
                  <a:fillRect t="-1408" r="-36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组合 3">
            <a:extLst>
              <a:ext uri="{FF2B5EF4-FFF2-40B4-BE49-F238E27FC236}">
                <a16:creationId xmlns:a16="http://schemas.microsoft.com/office/drawing/2014/main" id="{3C5C880B-A6A2-446B-9CE7-A4BF5872AFE2}"/>
              </a:ext>
            </a:extLst>
          </p:cNvPr>
          <p:cNvGrpSpPr/>
          <p:nvPr/>
        </p:nvGrpSpPr>
        <p:grpSpPr>
          <a:xfrm>
            <a:off x="6818201" y="1776381"/>
            <a:ext cx="4764199" cy="3459580"/>
            <a:chOff x="3238257" y="1741437"/>
            <a:chExt cx="6255195" cy="4589475"/>
          </a:xfrm>
        </p:grpSpPr>
        <p:sp>
          <p:nvSpPr>
            <p:cNvPr id="5" name="平行四边形 4">
              <a:extLst>
                <a:ext uri="{FF2B5EF4-FFF2-40B4-BE49-F238E27FC236}">
                  <a16:creationId xmlns:a16="http://schemas.microsoft.com/office/drawing/2014/main" id="{5BCE6ECB-6B91-49CA-A89F-B465BFBE65A0}"/>
                </a:ext>
              </a:extLst>
            </p:cNvPr>
            <p:cNvSpPr/>
            <p:nvPr/>
          </p:nvSpPr>
          <p:spPr>
            <a:xfrm>
              <a:off x="3238257" y="3523642"/>
              <a:ext cx="6255195" cy="1566711"/>
            </a:xfrm>
            <a:prstGeom prst="parallelogram">
              <a:avLst>
                <a:gd name="adj" fmla="val 35409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" name="直接箭头连接符 5">
              <a:extLst>
                <a:ext uri="{FF2B5EF4-FFF2-40B4-BE49-F238E27FC236}">
                  <a16:creationId xmlns:a16="http://schemas.microsoft.com/office/drawing/2014/main" id="{9A0D6452-9A7D-480B-B143-3CD55C285B67}"/>
                </a:ext>
              </a:extLst>
            </p:cNvPr>
            <p:cNvCxnSpPr>
              <a:cxnSpLocks/>
            </p:cNvCxnSpPr>
            <p:nvPr/>
          </p:nvCxnSpPr>
          <p:spPr>
            <a:xfrm>
              <a:off x="4636066" y="4175954"/>
              <a:ext cx="3581886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9A382495-D030-4BC2-A615-0CB2441BB67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76661" y="1890197"/>
              <a:ext cx="1895900" cy="4440715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平行四边形 7">
              <a:extLst>
                <a:ext uri="{FF2B5EF4-FFF2-40B4-BE49-F238E27FC236}">
                  <a16:creationId xmlns:a16="http://schemas.microsoft.com/office/drawing/2014/main" id="{9FD5FDF0-8F92-48FC-84BD-12189E1AECEE}"/>
                </a:ext>
              </a:extLst>
            </p:cNvPr>
            <p:cNvSpPr/>
            <p:nvPr/>
          </p:nvSpPr>
          <p:spPr>
            <a:xfrm rot="4848533">
              <a:off x="4285875" y="2523064"/>
              <a:ext cx="4014306" cy="3216067"/>
            </a:xfrm>
            <a:prstGeom prst="parallelogram">
              <a:avLst>
                <a:gd name="adj" fmla="val 16651"/>
              </a:avLst>
            </a:prstGeom>
            <a:noFill/>
            <a:ln w="19050">
              <a:solidFill>
                <a:schemeClr val="accent2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BF127148-4E09-41BF-B43D-BEB4F05378C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870799" y="1741437"/>
              <a:ext cx="93188" cy="2434521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文本框 9">
                  <a:extLst>
                    <a:ext uri="{FF2B5EF4-FFF2-40B4-BE49-F238E27FC236}">
                      <a16:creationId xmlns:a16="http://schemas.microsoft.com/office/drawing/2014/main" id="{21F9EB9D-6322-4BD6-A7AF-69F8139D15F1}"/>
                    </a:ext>
                  </a:extLst>
                </p:cNvPr>
                <p:cNvSpPr txBox="1"/>
                <p:nvPr/>
              </p:nvSpPr>
              <p:spPr>
                <a:xfrm>
                  <a:off x="7728716" y="3618966"/>
                  <a:ext cx="1333743" cy="5307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 /</m:t>
                        </m:r>
                        <m:acc>
                          <m:accPr>
                            <m:chr m:val="⃗"/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10" name="文本框 9">
                  <a:extLst>
                    <a:ext uri="{FF2B5EF4-FFF2-40B4-BE49-F238E27FC236}">
                      <a16:creationId xmlns:a16="http://schemas.microsoft.com/office/drawing/2014/main" id="{21F9EB9D-6322-4BD6-A7AF-69F8139D15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28716" y="3618966"/>
                  <a:ext cx="1333743" cy="530786"/>
                </a:xfrm>
                <a:prstGeom prst="rect">
                  <a:avLst/>
                </a:prstGeom>
                <a:blipFill>
                  <a:blip r:embed="rId3"/>
                  <a:stretch>
                    <a:fillRect t="-18462" r="-13855" b="-1538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文本框 10">
                  <a:extLst>
                    <a:ext uri="{FF2B5EF4-FFF2-40B4-BE49-F238E27FC236}">
                      <a16:creationId xmlns:a16="http://schemas.microsoft.com/office/drawing/2014/main" id="{ADECB93C-FC64-4979-B521-B7DDEE2183A0}"/>
                    </a:ext>
                  </a:extLst>
                </p:cNvPr>
                <p:cNvSpPr txBox="1"/>
                <p:nvPr/>
              </p:nvSpPr>
              <p:spPr>
                <a:xfrm>
                  <a:off x="6166173" y="2474114"/>
                  <a:ext cx="2082538" cy="5307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i="1" dirty="0">
                      <a:solidFill>
                        <a:schemeClr val="accent2"/>
                      </a:solidFill>
                    </a:rPr>
                    <a:t>x</a:t>
                  </a:r>
                  <a14:m>
                    <m:oMath xmlns:m="http://schemas.openxmlformats.org/officeDocument/2006/math">
                      <m:r>
                        <a:rPr lang="en-US" altLang="zh-CN" sz="20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altLang="zh-CN" sz="20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a14:m>
                  <a:r>
                    <a:rPr lang="zh-CN" altLang="en-US" sz="2000" i="1" dirty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altLang="zh-CN" sz="2000" i="1" dirty="0">
                      <a:solidFill>
                        <a:schemeClr val="accent2"/>
                      </a:solidFill>
                    </a:rPr>
                    <a:t>Plane</a:t>
                  </a:r>
                  <a:endParaRPr lang="zh-CN" altLang="en-US" sz="2000" i="1" dirty="0">
                    <a:solidFill>
                      <a:schemeClr val="accent2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文本框 10">
                  <a:extLst>
                    <a:ext uri="{FF2B5EF4-FFF2-40B4-BE49-F238E27FC236}">
                      <a16:creationId xmlns:a16="http://schemas.microsoft.com/office/drawing/2014/main" id="{ADECB93C-FC64-4979-B521-B7DDEE2183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66173" y="2474114"/>
                  <a:ext cx="2082538" cy="530786"/>
                </a:xfrm>
                <a:prstGeom prst="rect">
                  <a:avLst/>
                </a:prstGeom>
                <a:blipFill>
                  <a:blip r:embed="rId4"/>
                  <a:stretch>
                    <a:fillRect l="-3846" t="-7576" b="-25758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连接符: 肘形 11">
              <a:extLst>
                <a:ext uri="{FF2B5EF4-FFF2-40B4-BE49-F238E27FC236}">
                  <a16:creationId xmlns:a16="http://schemas.microsoft.com/office/drawing/2014/main" id="{77EBEB6C-6FEC-4929-96DD-3FF110BB856C}"/>
                </a:ext>
              </a:extLst>
            </p:cNvPr>
            <p:cNvCxnSpPr>
              <a:cxnSpLocks/>
            </p:cNvCxnSpPr>
            <p:nvPr/>
          </p:nvCxnSpPr>
          <p:spPr>
            <a:xfrm>
              <a:off x="5963986" y="3750787"/>
              <a:ext cx="472293" cy="425167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7C681F9C-6EA6-4335-9717-A66A4E512B9F}"/>
                </a:ext>
              </a:extLst>
            </p:cNvPr>
            <p:cNvSpPr txBox="1"/>
            <p:nvPr/>
          </p:nvSpPr>
          <p:spPr>
            <a:xfrm>
              <a:off x="3342631" y="4584609"/>
              <a:ext cx="2681660" cy="530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i="1" dirty="0"/>
                <a:t>Drift Plane</a:t>
              </a:r>
              <a:endParaRPr lang="zh-CN" altLang="en-US" sz="2000" i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文本框 13">
                  <a:extLst>
                    <a:ext uri="{FF2B5EF4-FFF2-40B4-BE49-F238E27FC236}">
                      <a16:creationId xmlns:a16="http://schemas.microsoft.com/office/drawing/2014/main" id="{F9B5B5A6-3D73-4B5E-8CF2-A7EFC1F22C6D}"/>
                    </a:ext>
                  </a:extLst>
                </p:cNvPr>
                <p:cNvSpPr txBox="1"/>
                <p:nvPr/>
              </p:nvSpPr>
              <p:spPr>
                <a:xfrm>
                  <a:off x="4823146" y="5467263"/>
                  <a:ext cx="1943873" cy="8574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i="1" dirty="0">
                      <a:solidFill>
                        <a:schemeClr val="accent5">
                          <a:lumMod val="75000"/>
                        </a:schemeClr>
                      </a:solidFill>
                    </a:rPr>
                    <a:t> Projection in  x</a:t>
                  </a:r>
                  <a14:m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altLang="zh-CN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a14:m>
                  <a:r>
                    <a:rPr lang="zh-CN" altLang="en-US" i="1" dirty="0">
                      <a:solidFill>
                        <a:schemeClr val="accent5">
                          <a:lumMod val="75000"/>
                        </a:schemeClr>
                      </a:solidFill>
                    </a:rPr>
                    <a:t> </a:t>
                  </a:r>
                  <a:r>
                    <a:rPr lang="en-US" altLang="zh-CN" i="1" dirty="0">
                      <a:solidFill>
                        <a:schemeClr val="accent5">
                          <a:lumMod val="75000"/>
                        </a:schemeClr>
                      </a:solidFill>
                    </a:rPr>
                    <a:t>plane</a:t>
                  </a:r>
                  <a:endParaRPr lang="zh-CN" altLang="en-US" i="1" dirty="0">
                    <a:solidFill>
                      <a:schemeClr val="accent5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4" name="文本框 13">
                  <a:extLst>
                    <a:ext uri="{FF2B5EF4-FFF2-40B4-BE49-F238E27FC236}">
                      <a16:creationId xmlns:a16="http://schemas.microsoft.com/office/drawing/2014/main" id="{F9B5B5A6-3D73-4B5E-8CF2-A7EFC1F22C6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23146" y="5467263"/>
                  <a:ext cx="1943873" cy="857422"/>
                </a:xfrm>
                <a:prstGeom prst="rect">
                  <a:avLst/>
                </a:prstGeom>
                <a:blipFill>
                  <a:blip r:embed="rId5"/>
                  <a:stretch>
                    <a:fillRect t="-4717" r="-7407" b="-14151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85F82C0A-1355-47D3-BF48-F01E08D5EB08}"/>
                </a:ext>
              </a:extLst>
            </p:cNvPr>
            <p:cNvSpPr/>
            <p:nvPr/>
          </p:nvSpPr>
          <p:spPr>
            <a:xfrm>
              <a:off x="5411797" y="2716993"/>
              <a:ext cx="454824" cy="209671"/>
            </a:xfrm>
            <a:custGeom>
              <a:avLst/>
              <a:gdLst>
                <a:gd name="connsiteX0" fmla="*/ 0 w 559877"/>
                <a:gd name="connsiteY0" fmla="*/ 291933 h 291933"/>
                <a:gd name="connsiteX1" fmla="*/ 238793 w 559877"/>
                <a:gd name="connsiteY1" fmla="*/ 12371 h 291933"/>
                <a:gd name="connsiteX2" fmla="*/ 535827 w 559877"/>
                <a:gd name="connsiteY2" fmla="*/ 47317 h 291933"/>
                <a:gd name="connsiteX3" fmla="*/ 541651 w 559877"/>
                <a:gd name="connsiteY3" fmla="*/ 29844 h 291933"/>
                <a:gd name="connsiteX4" fmla="*/ 535827 w 559877"/>
                <a:gd name="connsiteY4" fmla="*/ 41492 h 291933"/>
                <a:gd name="connsiteX5" fmla="*/ 535827 w 559877"/>
                <a:gd name="connsiteY5" fmla="*/ 41492 h 291933"/>
                <a:gd name="connsiteX6" fmla="*/ 535827 w 559877"/>
                <a:gd name="connsiteY6" fmla="*/ 47317 h 291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9877" h="291933">
                  <a:moveTo>
                    <a:pt x="0" y="291933"/>
                  </a:moveTo>
                  <a:cubicBezTo>
                    <a:pt x="74744" y="172536"/>
                    <a:pt x="149489" y="53140"/>
                    <a:pt x="238793" y="12371"/>
                  </a:cubicBezTo>
                  <a:cubicBezTo>
                    <a:pt x="328098" y="-28398"/>
                    <a:pt x="485351" y="44405"/>
                    <a:pt x="535827" y="47317"/>
                  </a:cubicBezTo>
                  <a:cubicBezTo>
                    <a:pt x="586303" y="50229"/>
                    <a:pt x="541651" y="30815"/>
                    <a:pt x="541651" y="29844"/>
                  </a:cubicBezTo>
                  <a:cubicBezTo>
                    <a:pt x="541651" y="28873"/>
                    <a:pt x="535827" y="41492"/>
                    <a:pt x="535827" y="41492"/>
                  </a:cubicBezTo>
                  <a:lnTo>
                    <a:pt x="535827" y="41492"/>
                  </a:lnTo>
                  <a:lnTo>
                    <a:pt x="535827" y="47317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文本框 15">
                  <a:extLst>
                    <a:ext uri="{FF2B5EF4-FFF2-40B4-BE49-F238E27FC236}">
                      <a16:creationId xmlns:a16="http://schemas.microsoft.com/office/drawing/2014/main" id="{1B23449C-2001-4F54-A2F2-A1826DD28192}"/>
                    </a:ext>
                  </a:extLst>
                </p:cNvPr>
                <p:cNvSpPr txBox="1"/>
                <p:nvPr/>
              </p:nvSpPr>
              <p:spPr>
                <a:xfrm>
                  <a:off x="3989334" y="2636917"/>
                  <a:ext cx="1485758" cy="8574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i="1" dirty="0">
                      <a:solidFill>
                        <a:srgbClr val="FF0000"/>
                      </a:solidFill>
                    </a:rPr>
                    <a:t>Angle in x</a:t>
                  </a:r>
                  <a14:m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a14:m>
                  <a:r>
                    <a:rPr lang="zh-CN" altLang="en-US" i="1" dirty="0">
                      <a:solidFill>
                        <a:srgbClr val="FF0000"/>
                      </a:solidFill>
                    </a:rPr>
                    <a:t> </a:t>
                  </a:r>
                  <a:r>
                    <a:rPr lang="en-US" altLang="zh-CN" i="1" dirty="0">
                      <a:solidFill>
                        <a:srgbClr val="FF0000"/>
                      </a:solidFill>
                    </a:rPr>
                    <a:t>Plane</a:t>
                  </a:r>
                  <a:endParaRPr lang="zh-CN" altLang="en-US" i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文本框 15">
                  <a:extLst>
                    <a:ext uri="{FF2B5EF4-FFF2-40B4-BE49-F238E27FC236}">
                      <a16:creationId xmlns:a16="http://schemas.microsoft.com/office/drawing/2014/main" id="{1B23449C-2001-4F54-A2F2-A1826DD281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89334" y="2636917"/>
                  <a:ext cx="1485758" cy="857422"/>
                </a:xfrm>
                <a:prstGeom prst="rect">
                  <a:avLst/>
                </a:prstGeom>
                <a:blipFill>
                  <a:blip r:embed="rId6"/>
                  <a:stretch>
                    <a:fillRect l="-4301" t="-4717" r="-2688" b="-14151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29859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8EF73B-54C8-46F1-86B6-241C40EBA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5" y="1199476"/>
            <a:ext cx="11582400" cy="10668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Residual distribution vs  x/v Angle (charge centered)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FAA71FFB-D630-42D9-807D-C27DB0883317}"/>
                  </a:ext>
                </a:extLst>
              </p:cNvPr>
              <p:cNvSpPr txBox="1"/>
              <p:nvPr/>
            </p:nvSpPr>
            <p:spPr>
              <a:xfrm>
                <a:off x="2471720" y="3921164"/>
                <a:ext cx="84217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𝝈</m:t>
                    </m:r>
                  </m:oMath>
                </a14:m>
                <a:r>
                  <a:rPr lang="en-US" altLang="zh-CN" sz="2800" b="1" dirty="0"/>
                  <a:t>X  vs x angle                                           </a:t>
                </a:r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𝝈</m:t>
                    </m:r>
                  </m:oMath>
                </a14:m>
                <a:r>
                  <a:rPr lang="en-US" altLang="zh-CN" sz="2800" b="1" dirty="0"/>
                  <a:t>V vs v angle</a:t>
                </a:r>
                <a:endParaRPr lang="zh-CN" altLang="en-US" sz="2800" b="1" dirty="0"/>
              </a:p>
            </p:txBody>
          </p:sp>
        </mc:Choice>
        <mc:Fallback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FAA71FFB-D630-42D9-807D-C27DB08833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720" y="3921164"/>
                <a:ext cx="8421799" cy="523220"/>
              </a:xfrm>
              <a:prstGeom prst="rect">
                <a:avLst/>
              </a:prstGeom>
              <a:blipFill>
                <a:blip r:embed="rId2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图片 2">
            <a:extLst>
              <a:ext uri="{FF2B5EF4-FFF2-40B4-BE49-F238E27FC236}">
                <a16:creationId xmlns:a16="http://schemas.microsoft.com/office/drawing/2014/main" id="{69100791-82D8-4B28-B496-0DFA0128B7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8489" y="2100244"/>
            <a:ext cx="2602772" cy="182092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87AA2B9E-0738-4673-A9E8-3C94B345F3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4152" y="2239413"/>
            <a:ext cx="2496286" cy="170861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0B085A4E-5AFE-4B1C-BC90-484714D5F320}"/>
                  </a:ext>
                </a:extLst>
              </p:cNvPr>
              <p:cNvSpPr/>
              <p:nvPr/>
            </p:nvSpPr>
            <p:spPr>
              <a:xfrm>
                <a:off x="-692006" y="4872462"/>
                <a:ext cx="7563860" cy="10095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309878" lvl="2" indent="-285750" algn="ctr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𝑥𝑣</m:t>
                        </m:r>
                      </m:sub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altLang="zh-CN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400" i="1">
                                        <a:latin typeface="Cambria Math" panose="02040503050406030204" pitchFamily="18" charset="0"/>
                                      </a:rPr>
                                      <m:t>𝜙</m:t>
                                    </m:r>
                                  </m:e>
                                  <m:sup>
                                    <m:r>
                                      <a:rPr lang="en-US" altLang="zh-CN" sz="2400" i="1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num>
                              <m:den>
                                <m:f>
                                  <m:fPr>
                                    <m:ctrlPr>
                                      <a:rPr lang="en-US" altLang="zh-CN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2400" i="1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altLang="zh-CN" sz="24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400" dirty="0"/>
                  <a:t>   </a:t>
                </a:r>
                <a:r>
                  <a:rPr lang="en-US" altLang="zh-CN" sz="2400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  <m: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  <m: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num>
                              <m:den>
                                <m:r>
                                  <a:rPr lang="en-US" altLang="zh-CN" sz="24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zh-CN" sz="24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zh-CN" sz="2400" dirty="0"/>
                  <a:t>  </a:t>
                </a:r>
                <a14:m>
                  <m:oMath xmlns:m="http://schemas.openxmlformats.org/officeDocument/2006/math"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=130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𝑢𝑚</m:t>
                    </m:r>
                  </m:oMath>
                </a14:m>
                <a:endParaRPr lang="en-US" altLang="zh-CN" sz="2400" dirty="0"/>
              </a:p>
            </p:txBody>
          </p:sp>
        </mc:Choice>
        <mc:Fallback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0B085A4E-5AFE-4B1C-BC90-484714D5F3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92006" y="4872462"/>
                <a:ext cx="7563860" cy="10095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640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9DA08B30-FFCB-4C90-9310-4ABF528307B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dirty="0"/>
                  <a:t>130um vs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altLang="zh-CN" dirty="0"/>
                  <a:t>(angle) </a:t>
                </a:r>
                <a:endParaRPr lang="zh-CN" altLang="en-US" dirty="0"/>
              </a:p>
            </p:txBody>
          </p:sp>
        </mc:Choice>
        <mc:Fallback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9DA08B30-FFCB-4C90-9310-4ABF528307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68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D2524245-DDA0-409D-B9CF-7738BB4BDF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434748" y="2071374"/>
            <a:ext cx="2665513" cy="1789180"/>
          </a:xfrm>
          <a:prstGeom prst="rect">
            <a:avLst/>
          </a:prstGeom>
        </p:spPr>
      </p:pic>
      <p:pic>
        <p:nvPicPr>
          <p:cNvPr id="6" name="内容占位符 3">
            <a:extLst>
              <a:ext uri="{FF2B5EF4-FFF2-40B4-BE49-F238E27FC236}">
                <a16:creationId xmlns:a16="http://schemas.microsoft.com/office/drawing/2014/main" id="{3154B17A-3187-4B21-9503-7514061CE1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1486" y="2274916"/>
            <a:ext cx="2561345" cy="1585638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D73C0767-6380-4BAF-8C74-D392FC83C3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3916" y="2131750"/>
            <a:ext cx="2665513" cy="1771793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124DBD77-6FFB-4BBC-B298-EAAA5AB37B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59337" y="4272742"/>
            <a:ext cx="2840924" cy="179813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39726CDE-90DC-41AB-A90B-649C92DF683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41486" y="4302118"/>
            <a:ext cx="2645315" cy="175961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D319B387-9412-483C-A156-04BC474439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53916" y="4272742"/>
            <a:ext cx="2665513" cy="178420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E5ECA145-E89E-4DC1-814B-F2AD1439D54A}"/>
                  </a:ext>
                </a:extLst>
              </p:cNvPr>
              <p:cNvSpPr txBox="1"/>
              <p:nvPr/>
            </p:nvSpPr>
            <p:spPr>
              <a:xfrm>
                <a:off x="1596101" y="5952872"/>
                <a:ext cx="25169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𝝈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zh-CN" altLang="en-US" sz="2800" b="1" dirty="0"/>
                  <a:t>：</a:t>
                </a:r>
                <a:r>
                  <a:rPr lang="en-US" altLang="zh-CN" sz="2800" b="1" dirty="0"/>
                  <a:t>mm</a:t>
                </a:r>
                <a:endParaRPr lang="zh-CN" altLang="en-US" sz="2800" b="1" dirty="0"/>
              </a:p>
            </p:txBody>
          </p:sp>
        </mc:Choice>
        <mc:Fallback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E5ECA145-E89E-4DC1-814B-F2AD1439D5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101" y="5952872"/>
                <a:ext cx="2516902" cy="523220"/>
              </a:xfrm>
              <a:prstGeom prst="rect">
                <a:avLst/>
              </a:prstGeom>
              <a:blipFill>
                <a:blip r:embed="rId9"/>
                <a:stretch>
                  <a:fillRect t="-17647" b="-352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D750553A-E7DB-414B-865D-5E7D3B077B81}"/>
                  </a:ext>
                </a:extLst>
              </p:cNvPr>
              <p:cNvSpPr txBox="1"/>
              <p:nvPr/>
            </p:nvSpPr>
            <p:spPr>
              <a:xfrm>
                <a:off x="5272481" y="5952872"/>
                <a:ext cx="25169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𝝈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𝑽</m:t>
                    </m:r>
                  </m:oMath>
                </a14:m>
                <a:r>
                  <a:rPr lang="en-US" altLang="zh-CN" sz="2800" b="1" dirty="0"/>
                  <a:t>:mm</a:t>
                </a:r>
                <a:endParaRPr lang="zh-CN" altLang="en-US" sz="2800" b="1" dirty="0"/>
              </a:p>
            </p:txBody>
          </p:sp>
        </mc:Choice>
        <mc:Fallback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D750553A-E7DB-414B-865D-5E7D3B077B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481" y="5952872"/>
                <a:ext cx="2516902" cy="523220"/>
              </a:xfrm>
              <a:prstGeom prst="rect">
                <a:avLst/>
              </a:prstGeom>
              <a:blipFill>
                <a:blip r:embed="rId10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BF3C9D8B-33B4-4596-8C13-73675E77C9F8}"/>
                  </a:ext>
                </a:extLst>
              </p:cNvPr>
              <p:cNvSpPr txBox="1"/>
              <p:nvPr/>
            </p:nvSpPr>
            <p:spPr>
              <a:xfrm>
                <a:off x="8478907" y="5923496"/>
                <a:ext cx="2516902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2800" dirty="0"/>
              </a:p>
            </p:txBody>
          </p:sp>
        </mc:Choice>
        <mc:Fallback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BF3C9D8B-33B4-4596-8C13-73675E77C9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907" y="5923496"/>
                <a:ext cx="2516902" cy="53296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箭头: 下 14">
            <a:extLst>
              <a:ext uri="{FF2B5EF4-FFF2-40B4-BE49-F238E27FC236}">
                <a16:creationId xmlns:a16="http://schemas.microsoft.com/office/drawing/2014/main" id="{D649C5BE-A323-4CED-89E8-6F36BDF37792}"/>
              </a:ext>
            </a:extLst>
          </p:cNvPr>
          <p:cNvSpPr/>
          <p:nvPr/>
        </p:nvSpPr>
        <p:spPr>
          <a:xfrm>
            <a:off x="9588840" y="3021802"/>
            <a:ext cx="297035" cy="4950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箭头: 下 15">
            <a:extLst>
              <a:ext uri="{FF2B5EF4-FFF2-40B4-BE49-F238E27FC236}">
                <a16:creationId xmlns:a16="http://schemas.microsoft.com/office/drawing/2014/main" id="{9C34ED24-7A4D-4347-BD26-2C3DCD099706}"/>
              </a:ext>
            </a:extLst>
          </p:cNvPr>
          <p:cNvSpPr/>
          <p:nvPr/>
        </p:nvSpPr>
        <p:spPr>
          <a:xfrm>
            <a:off x="9071311" y="5263779"/>
            <a:ext cx="297035" cy="4950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03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1D5FEC-6B99-49E6-8655-1FEF96182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4146676-A096-4C07-8EAE-AD040E05D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996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培训演示文稿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494_TF03460604" id="{497F7A61-B52F-47CA-A08F-2B310BFFB5D9}" vid="{917F7D93-DFDC-480E-94E9-A8AEB525E711}"/>
    </a:ext>
  </a:extLst>
</a:theme>
</file>

<file path=ppt/theme/theme2.xml><?xml version="1.0" encoding="utf-8"?>
<a:theme xmlns:a="http://schemas.openxmlformats.org/drawingml/2006/main" name="Office 主题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培训演示文稿</Template>
  <TotalTime>9808</TotalTime>
  <Words>182</Words>
  <Application>Microsoft Office PowerPoint</Application>
  <PresentationFormat>宽屏</PresentationFormat>
  <Paragraphs>41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微软雅黑</vt:lpstr>
      <vt:lpstr>Arial</vt:lpstr>
      <vt:lpstr>Calibri</vt:lpstr>
      <vt:lpstr>Cambria Math</vt:lpstr>
      <vt:lpstr>Georgia</vt:lpstr>
      <vt:lpstr>Wingdings 2</vt:lpstr>
      <vt:lpstr>培训演示文稿</vt:lpstr>
      <vt:lpstr>CGEM Cosmic Line Fit</vt:lpstr>
      <vt:lpstr>PowerPoint 演示文稿</vt:lpstr>
      <vt:lpstr>χ^2 cut scan</vt:lpstr>
      <vt:lpstr>Incident angle in x/v plane</vt:lpstr>
      <vt:lpstr>Residual distribution vs  x/v Angle (charge centered)</vt:lpstr>
      <vt:lpstr>σ=130um vs σ(angle) 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 宏鹏</dc:creator>
  <cp:lastModifiedBy>宏鹏 王</cp:lastModifiedBy>
  <cp:revision>158</cp:revision>
  <dcterms:created xsi:type="dcterms:W3CDTF">2018-08-28T05:03:16Z</dcterms:created>
  <dcterms:modified xsi:type="dcterms:W3CDTF">2020-04-02T05:59:02Z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