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9" r:id="rId12"/>
    <p:sldId id="273" r:id="rId13"/>
    <p:sldId id="268" r:id="rId14"/>
    <p:sldId id="266" r:id="rId15"/>
    <p:sldId id="265" r:id="rId16"/>
    <p:sldId id="270" r:id="rId17"/>
    <p:sldId id="274" r:id="rId18"/>
    <p:sldId id="272" r:id="rId19"/>
    <p:sldId id="275" r:id="rId20"/>
    <p:sldId id="277" r:id="rId21"/>
    <p:sldId id="279" r:id="rId22"/>
    <p:sldId id="278" r:id="rId23"/>
    <p:sldId id="280" r:id="rId24"/>
    <p:sldId id="276" r:id="rId25"/>
    <p:sldId id="271" r:id="rId26"/>
    <p:sldId id="281" r:id="rId27"/>
    <p:sldId id="282" r:id="rId28"/>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030B-108F-4934-866B-A901293E5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30D42CAB-D2F9-4348-ACDA-F18C14F9F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B4B67E6C-77F6-4ED0-AA4D-D58C141E3902}"/>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9004D1DA-2974-4DF2-9E5E-1E79413AFDA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02E0FB37-38F9-4AFD-B21B-7575906AAEFC}"/>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7000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96ED-FA72-4BAA-BCD3-3AF80F850F9F}"/>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000078F9-40B0-4D21-9B5C-B4C79A001A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03550E74-0F6D-40CB-B5E4-6D61301A6216}"/>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4D12729F-D408-4406-AAD7-918B64232B8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1A562589-4303-40D7-A927-721EC34876BC}"/>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183140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1D0D5-6E57-4228-ABC8-E70AD32FDC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E4EE21BB-28D2-4162-8205-5EB0EEADB8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01E9831-AAD3-4779-B1CC-8CA63473D9B8}"/>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F6061D42-3445-471C-8144-7B61D3278F0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0E346E1-D852-41B3-86D2-86D939AE40C1}"/>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42115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2FF20-5A09-4679-AFAB-846422DB95D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4E798105-134B-4649-BB1F-3D6D8FB0D4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0B79E1F1-116F-46E1-B660-89AE2BD85AC9}"/>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432AC8AC-D28A-4054-B074-2E8695904B6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1D9B0357-8EAC-49F2-B1FC-3303BF2C1131}"/>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23019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0F3E-361A-4EE3-A2E0-4A5DA1FF03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5358B0E7-3CA7-433B-B3D8-F6773F038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DEC5E3-B811-40CC-A2F7-20BCB00393BB}"/>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86B861C1-6E5F-48EB-8343-06BA7B02695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6F64856-5EB1-4275-97F9-B8FAEC37FF1F}"/>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108841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46D3-1410-425C-B54D-C2CCF0A73984}"/>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E27847A6-6EEC-4195-8B93-98950E8C38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C21F7BB5-F2D8-497E-A053-A114B6A77F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5A53D812-9E4D-4129-B13F-29254DB80C18}"/>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6" name="Footer Placeholder 5">
            <a:extLst>
              <a:ext uri="{FF2B5EF4-FFF2-40B4-BE49-F238E27FC236}">
                <a16:creationId xmlns:a16="http://schemas.microsoft.com/office/drawing/2014/main" id="{714FD9B5-4675-4462-A598-D79068B7E6E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6FD96D17-ECE2-46E5-96EE-1E97A18EB222}"/>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5854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31B9-2F59-4653-9EB3-21468FE0E80E}"/>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5EF51941-5CFD-43BE-B1AD-A9FBC1BBF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3D30D2-0079-4604-95B0-8992B0A05A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61B13446-C19F-40DA-8845-A1347EB87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9C48D5-6563-4CB0-BFA1-22D32DB404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7FC185F3-E5CB-4C2B-833B-64DFC1DEF82B}"/>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8" name="Footer Placeholder 7">
            <a:extLst>
              <a:ext uri="{FF2B5EF4-FFF2-40B4-BE49-F238E27FC236}">
                <a16:creationId xmlns:a16="http://schemas.microsoft.com/office/drawing/2014/main" id="{40755BA7-9292-46D6-81CD-4F4F7F1E8FB6}"/>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7B054FD9-5F21-443A-A516-F7C95198AE14}"/>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285772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6BCA-024E-48BE-9092-8AD913778DE0}"/>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54BB90BF-E662-41F8-8115-9581597214DD}"/>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4" name="Footer Placeholder 3">
            <a:extLst>
              <a:ext uri="{FF2B5EF4-FFF2-40B4-BE49-F238E27FC236}">
                <a16:creationId xmlns:a16="http://schemas.microsoft.com/office/drawing/2014/main" id="{047C2AAC-ED6D-4D12-B1B6-4F7E69D4DA71}"/>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562B73BF-0ED2-4C82-BD07-E2BA1CB2D78F}"/>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313070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8712F-62F0-43AA-8F41-A470F2C877E5}"/>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3" name="Footer Placeholder 2">
            <a:extLst>
              <a:ext uri="{FF2B5EF4-FFF2-40B4-BE49-F238E27FC236}">
                <a16:creationId xmlns:a16="http://schemas.microsoft.com/office/drawing/2014/main" id="{34139C26-6757-4B48-9D48-52AA3E6A261E}"/>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DB4CE691-EF61-4AAF-B977-251A0BD3CF80}"/>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411671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6182-4653-43AA-8E71-73096B283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7691C864-4221-47F4-BD01-514E711A2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A8599DBD-2C54-4523-91F7-DCE2A60FA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2A24-0587-49DD-9FC5-14B19770DB4E}"/>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6" name="Footer Placeholder 5">
            <a:extLst>
              <a:ext uri="{FF2B5EF4-FFF2-40B4-BE49-F238E27FC236}">
                <a16:creationId xmlns:a16="http://schemas.microsoft.com/office/drawing/2014/main" id="{57D53082-003D-4AF5-8013-76325697E36C}"/>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97AF43E-D517-461D-88A9-DFFB767B78E2}"/>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286754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0F26-6EE9-4385-B126-E9E57C0286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578ABB91-792B-4FC5-8C85-6A3D1EB33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82B34111-0AFD-4DE4-A92F-C3B04D35D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DF121F-FFA1-4DC8-AEA3-A5C752213A8C}"/>
              </a:ext>
            </a:extLst>
          </p:cNvPr>
          <p:cNvSpPr>
            <a:spLocks noGrp="1"/>
          </p:cNvSpPr>
          <p:nvPr>
            <p:ph type="dt" sz="half" idx="10"/>
          </p:nvPr>
        </p:nvSpPr>
        <p:spPr/>
        <p:txBody>
          <a:bodyPr/>
          <a:lstStyle/>
          <a:p>
            <a:fld id="{B68DB86D-92E1-4960-A442-C5ACBAE9DDD0}" type="datetimeFigureOut">
              <a:rPr lang="fa-IR" smtClean="0"/>
              <a:t>21/05/1441</a:t>
            </a:fld>
            <a:endParaRPr lang="fa-IR"/>
          </a:p>
        </p:txBody>
      </p:sp>
      <p:sp>
        <p:nvSpPr>
          <p:cNvPr id="6" name="Footer Placeholder 5">
            <a:extLst>
              <a:ext uri="{FF2B5EF4-FFF2-40B4-BE49-F238E27FC236}">
                <a16:creationId xmlns:a16="http://schemas.microsoft.com/office/drawing/2014/main" id="{E6BA6A77-9A1D-402E-9B32-E7D375CA1543}"/>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CE6B4815-1A14-49B2-84BC-9C65D2DE27F3}"/>
              </a:ext>
            </a:extLst>
          </p:cNvPr>
          <p:cNvSpPr>
            <a:spLocks noGrp="1"/>
          </p:cNvSpPr>
          <p:nvPr>
            <p:ph type="sldNum" sz="quarter" idx="12"/>
          </p:nvPr>
        </p:nvSpPr>
        <p:spPr/>
        <p:txBody>
          <a:bodyPr/>
          <a:lstStyle/>
          <a:p>
            <a:fld id="{578AF80C-F107-420D-A5C4-896E6FCE094C}" type="slidenum">
              <a:rPr lang="fa-IR" smtClean="0"/>
              <a:t>‹#›</a:t>
            </a:fld>
            <a:endParaRPr lang="fa-IR"/>
          </a:p>
        </p:txBody>
      </p:sp>
    </p:spTree>
    <p:extLst>
      <p:ext uri="{BB962C8B-B14F-4D97-AF65-F5344CB8AC3E}">
        <p14:creationId xmlns:p14="http://schemas.microsoft.com/office/powerpoint/2010/main" val="172174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11EF8-8789-4A83-8964-509059F00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53CF21AE-35F6-4D4C-BDFA-9FDB3F45F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BBECE761-A6FB-4C1A-8A2D-5CB62CF89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DB86D-92E1-4960-A442-C5ACBAE9DDD0}" type="datetimeFigureOut">
              <a:rPr lang="fa-IR" smtClean="0"/>
              <a:t>21/05/1441</a:t>
            </a:fld>
            <a:endParaRPr lang="fa-IR"/>
          </a:p>
        </p:txBody>
      </p:sp>
      <p:sp>
        <p:nvSpPr>
          <p:cNvPr id="5" name="Footer Placeholder 4">
            <a:extLst>
              <a:ext uri="{FF2B5EF4-FFF2-40B4-BE49-F238E27FC236}">
                <a16:creationId xmlns:a16="http://schemas.microsoft.com/office/drawing/2014/main" id="{40EB3620-B4C6-4E7A-86E1-FD25252E7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64D90C9F-3805-41F9-91F4-4ED8CFDFC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AF80C-F107-420D-A5C4-896E6FCE094C}" type="slidenum">
              <a:rPr lang="fa-IR" smtClean="0"/>
              <a:t>‹#›</a:t>
            </a:fld>
            <a:endParaRPr lang="fa-IR"/>
          </a:p>
        </p:txBody>
      </p:sp>
    </p:spTree>
    <p:extLst>
      <p:ext uri="{BB962C8B-B14F-4D97-AF65-F5344CB8AC3E}">
        <p14:creationId xmlns:p14="http://schemas.microsoft.com/office/powerpoint/2010/main" val="3874588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30F9-991E-4C80-A6B6-E0C456C99E68}"/>
              </a:ext>
            </a:extLst>
          </p:cNvPr>
          <p:cNvSpPr>
            <a:spLocks noGrp="1"/>
          </p:cNvSpPr>
          <p:nvPr>
            <p:ph type="ctrTitle"/>
          </p:nvPr>
        </p:nvSpPr>
        <p:spPr/>
        <p:txBody>
          <a:bodyPr>
            <a:normAutofit fontScale="90000"/>
          </a:bodyPr>
          <a:lstStyle/>
          <a:p>
            <a:r>
              <a:rPr lang="en-US" dirty="0"/>
              <a:t>weekly report</a:t>
            </a:r>
            <a:br>
              <a:rPr lang="en-US" dirty="0"/>
            </a:br>
            <a:r>
              <a:rPr lang="en-US" dirty="0"/>
              <a:t>Introduction to R-CNN</a:t>
            </a:r>
            <a:br>
              <a:rPr lang="en-US" dirty="0"/>
            </a:br>
            <a:endParaRPr lang="fa-IR" dirty="0"/>
          </a:p>
        </p:txBody>
      </p:sp>
      <p:sp>
        <p:nvSpPr>
          <p:cNvPr id="3" name="Subtitle 2">
            <a:extLst>
              <a:ext uri="{FF2B5EF4-FFF2-40B4-BE49-F238E27FC236}">
                <a16:creationId xmlns:a16="http://schemas.microsoft.com/office/drawing/2014/main" id="{048C2B25-8FF3-40D3-BC60-77CA24C73894}"/>
              </a:ext>
            </a:extLst>
          </p:cNvPr>
          <p:cNvSpPr>
            <a:spLocks noGrp="1"/>
          </p:cNvSpPr>
          <p:nvPr>
            <p:ph type="subTitle" idx="1"/>
          </p:nvPr>
        </p:nvSpPr>
        <p:spPr/>
        <p:txBody>
          <a:bodyPr/>
          <a:lstStyle/>
          <a:p>
            <a:r>
              <a:rPr lang="en-US" dirty="0" err="1"/>
              <a:t>Hosein</a:t>
            </a:r>
            <a:r>
              <a:rPr lang="en-US" dirty="0"/>
              <a:t> Karimi</a:t>
            </a:r>
          </a:p>
          <a:p>
            <a:r>
              <a:rPr lang="en-US" dirty="0"/>
              <a:t>2020/01/16</a:t>
            </a:r>
            <a:endParaRPr lang="fa-IR" dirty="0"/>
          </a:p>
        </p:txBody>
      </p:sp>
    </p:spTree>
    <p:extLst>
      <p:ext uri="{BB962C8B-B14F-4D97-AF65-F5344CB8AC3E}">
        <p14:creationId xmlns:p14="http://schemas.microsoft.com/office/powerpoint/2010/main" val="378922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filters also can reduce or increase resolution (down sampling and up sampling)</a:t>
            </a:r>
          </a:p>
          <a:p>
            <a:endParaRPr lang="fa-IR" dirty="0"/>
          </a:p>
        </p:txBody>
      </p:sp>
      <p:pic>
        <p:nvPicPr>
          <p:cNvPr id="4" name="Picture 3">
            <a:extLst>
              <a:ext uri="{FF2B5EF4-FFF2-40B4-BE49-F238E27FC236}">
                <a16:creationId xmlns:a16="http://schemas.microsoft.com/office/drawing/2014/main" id="{CCD36A44-EEE9-4EEC-A23C-C751CF35DB97}"/>
              </a:ext>
            </a:extLst>
          </p:cNvPr>
          <p:cNvPicPr>
            <a:picLocks noChangeAspect="1"/>
          </p:cNvPicPr>
          <p:nvPr/>
        </p:nvPicPr>
        <p:blipFill>
          <a:blip r:embed="rId2"/>
          <a:stretch>
            <a:fillRect/>
          </a:stretch>
        </p:blipFill>
        <p:spPr>
          <a:xfrm>
            <a:off x="2790907" y="1615580"/>
            <a:ext cx="7449866" cy="5204783"/>
          </a:xfrm>
          <a:prstGeom prst="rect">
            <a:avLst/>
          </a:prstGeom>
        </p:spPr>
      </p:pic>
    </p:spTree>
    <p:extLst>
      <p:ext uri="{BB962C8B-B14F-4D97-AF65-F5344CB8AC3E}">
        <p14:creationId xmlns:p14="http://schemas.microsoft.com/office/powerpoint/2010/main" val="945914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another example of a convolutional layer</a:t>
            </a:r>
          </a:p>
          <a:p>
            <a:endParaRPr lang="fa-IR" dirty="0"/>
          </a:p>
        </p:txBody>
      </p:sp>
      <p:pic>
        <p:nvPicPr>
          <p:cNvPr id="5" name="Picture 4">
            <a:extLst>
              <a:ext uri="{FF2B5EF4-FFF2-40B4-BE49-F238E27FC236}">
                <a16:creationId xmlns:a16="http://schemas.microsoft.com/office/drawing/2014/main" id="{DA003F99-E8B7-49F7-A084-2B9733407EA1}"/>
              </a:ext>
            </a:extLst>
          </p:cNvPr>
          <p:cNvPicPr>
            <a:picLocks noChangeAspect="1"/>
          </p:cNvPicPr>
          <p:nvPr/>
        </p:nvPicPr>
        <p:blipFill>
          <a:blip r:embed="rId2"/>
          <a:stretch>
            <a:fillRect/>
          </a:stretch>
        </p:blipFill>
        <p:spPr>
          <a:xfrm>
            <a:off x="2695491" y="1491371"/>
            <a:ext cx="7083950" cy="5366629"/>
          </a:xfrm>
          <a:prstGeom prst="rect">
            <a:avLst/>
          </a:prstGeom>
        </p:spPr>
      </p:pic>
    </p:spTree>
    <p:extLst>
      <p:ext uri="{BB962C8B-B14F-4D97-AF65-F5344CB8AC3E}">
        <p14:creationId xmlns:p14="http://schemas.microsoft.com/office/powerpoint/2010/main" val="30612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Filters also get trained</a:t>
            </a:r>
          </a:p>
          <a:p>
            <a:endParaRPr lang="fa-IR" dirty="0"/>
          </a:p>
        </p:txBody>
      </p:sp>
      <p:pic>
        <p:nvPicPr>
          <p:cNvPr id="4" name="Picture 3">
            <a:extLst>
              <a:ext uri="{FF2B5EF4-FFF2-40B4-BE49-F238E27FC236}">
                <a16:creationId xmlns:a16="http://schemas.microsoft.com/office/drawing/2014/main" id="{B2329181-36BC-4CFC-ABE6-C2A8CBEC52BD}"/>
              </a:ext>
            </a:extLst>
          </p:cNvPr>
          <p:cNvPicPr>
            <a:picLocks noChangeAspect="1"/>
          </p:cNvPicPr>
          <p:nvPr/>
        </p:nvPicPr>
        <p:blipFill>
          <a:blip r:embed="rId2"/>
          <a:stretch>
            <a:fillRect/>
          </a:stretch>
        </p:blipFill>
        <p:spPr>
          <a:xfrm>
            <a:off x="1864610" y="1722525"/>
            <a:ext cx="8462779" cy="5135475"/>
          </a:xfrm>
          <a:prstGeom prst="rect">
            <a:avLst/>
          </a:prstGeom>
        </p:spPr>
      </p:pic>
    </p:spTree>
    <p:extLst>
      <p:ext uri="{BB962C8B-B14F-4D97-AF65-F5344CB8AC3E}">
        <p14:creationId xmlns:p14="http://schemas.microsoft.com/office/powerpoint/2010/main" val="411579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In addition of image classification, more advanced CNNs can be used for other purposes: </a:t>
            </a:r>
          </a:p>
          <a:p>
            <a:endParaRPr lang="fa-IR" dirty="0"/>
          </a:p>
        </p:txBody>
      </p:sp>
      <p:pic>
        <p:nvPicPr>
          <p:cNvPr id="4098" name="Picture 2" descr="Machine generated alternative text:&#10;Other Computer Vision Tasks &#10;Semantic &#10;Segmentation &#10;GRASS, CAT, &#10;TREE, SKY &#10;No objects, just pixels &#10;Classification &#10;+ Localization &#10;CAT &#10;Single Object &#10;Object &#10;Detection &#10;DOG, DOG, CAT &#10;Instance &#10;Segmentation &#10;DOG, DOG, CAT &#10;Fei-Fei Li &amp; Justin Johnson &amp; Serena Yeung &#10;_l_å 6 '_i_dün &#10;Multiple ObJ0( t &#10;Lecture ll- &#10;Lecture 1 1 | Detection and Segmentation &#10;2017 • +3275.199 &#10;Stanford University School of Engineering &#10;112 ">
            <a:extLst>
              <a:ext uri="{FF2B5EF4-FFF2-40B4-BE49-F238E27FC236}">
                <a16:creationId xmlns:a16="http://schemas.microsoft.com/office/drawing/2014/main" id="{1797BB03-B0CE-4DBB-BA08-B81F94035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795" y="1799796"/>
            <a:ext cx="7669268" cy="50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9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Semantic Segmentation</a:t>
            </a:r>
            <a:endParaRPr lang="fa-IR" dirty="0"/>
          </a:p>
        </p:txBody>
      </p:sp>
      <p:pic>
        <p:nvPicPr>
          <p:cNvPr id="3" name="Picture 2">
            <a:extLst>
              <a:ext uri="{FF2B5EF4-FFF2-40B4-BE49-F238E27FC236}">
                <a16:creationId xmlns:a16="http://schemas.microsoft.com/office/drawing/2014/main" id="{A2DE1D0B-6C70-41F5-8506-A1BE7BC0CB64}"/>
              </a:ext>
            </a:extLst>
          </p:cNvPr>
          <p:cNvPicPr>
            <a:picLocks noChangeAspect="1"/>
          </p:cNvPicPr>
          <p:nvPr/>
        </p:nvPicPr>
        <p:blipFill>
          <a:blip r:embed="rId2"/>
          <a:stretch>
            <a:fillRect/>
          </a:stretch>
        </p:blipFill>
        <p:spPr>
          <a:xfrm>
            <a:off x="1770130" y="1552781"/>
            <a:ext cx="9174614" cy="5396401"/>
          </a:xfrm>
          <a:prstGeom prst="rect">
            <a:avLst/>
          </a:prstGeom>
        </p:spPr>
      </p:pic>
      <p:sp>
        <p:nvSpPr>
          <p:cNvPr id="4" name="TextBox 3">
            <a:extLst>
              <a:ext uri="{FF2B5EF4-FFF2-40B4-BE49-F238E27FC236}">
                <a16:creationId xmlns:a16="http://schemas.microsoft.com/office/drawing/2014/main" id="{B25C7ED3-915F-42E1-9DE6-09918B537C06}"/>
              </a:ext>
            </a:extLst>
          </p:cNvPr>
          <p:cNvSpPr txBox="1"/>
          <p:nvPr/>
        </p:nvSpPr>
        <p:spPr>
          <a:xfrm>
            <a:off x="1081377" y="906450"/>
            <a:ext cx="8570231" cy="646331"/>
          </a:xfrm>
          <a:prstGeom prst="rect">
            <a:avLst/>
          </a:prstGeom>
          <a:noFill/>
        </p:spPr>
        <p:txBody>
          <a:bodyPr wrap="none" rtlCol="1">
            <a:spAutoFit/>
          </a:bodyPr>
          <a:lstStyle/>
          <a:p>
            <a:r>
              <a:rPr lang="en-US" dirty="0"/>
              <a:t>The approach is to reduce the resolution and establish layers associated to favorite </a:t>
            </a:r>
          </a:p>
          <a:p>
            <a:r>
              <a:rPr lang="en-US" dirty="0"/>
              <a:t>features of the image. When layers are detected, each pixel gets assigned to one of them.</a:t>
            </a:r>
            <a:endParaRPr lang="fa-IR" dirty="0"/>
          </a:p>
        </p:txBody>
      </p:sp>
    </p:spTree>
    <p:extLst>
      <p:ext uri="{BB962C8B-B14F-4D97-AF65-F5344CB8AC3E}">
        <p14:creationId xmlns:p14="http://schemas.microsoft.com/office/powerpoint/2010/main" val="81903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An example: U-net</a:t>
            </a:r>
            <a:endParaRPr lang="fa-IR" dirty="0"/>
          </a:p>
        </p:txBody>
      </p:sp>
      <p:pic>
        <p:nvPicPr>
          <p:cNvPr id="3" name="Picture 2">
            <a:extLst>
              <a:ext uri="{FF2B5EF4-FFF2-40B4-BE49-F238E27FC236}">
                <a16:creationId xmlns:a16="http://schemas.microsoft.com/office/drawing/2014/main" id="{31FF6BEC-1991-4BF5-BF2A-9B3F1D927518}"/>
              </a:ext>
            </a:extLst>
          </p:cNvPr>
          <p:cNvPicPr>
            <a:picLocks noChangeAspect="1"/>
          </p:cNvPicPr>
          <p:nvPr/>
        </p:nvPicPr>
        <p:blipFill>
          <a:blip r:embed="rId2"/>
          <a:stretch>
            <a:fillRect/>
          </a:stretch>
        </p:blipFill>
        <p:spPr>
          <a:xfrm>
            <a:off x="3411109" y="1014196"/>
            <a:ext cx="7767389" cy="5843804"/>
          </a:xfrm>
          <a:prstGeom prst="rect">
            <a:avLst/>
          </a:prstGeom>
        </p:spPr>
      </p:pic>
      <p:sp>
        <p:nvSpPr>
          <p:cNvPr id="4" name="TextBox 3">
            <a:extLst>
              <a:ext uri="{FF2B5EF4-FFF2-40B4-BE49-F238E27FC236}">
                <a16:creationId xmlns:a16="http://schemas.microsoft.com/office/drawing/2014/main" id="{272CD131-F79E-4107-9EBD-00C310D29C5B}"/>
              </a:ext>
            </a:extLst>
          </p:cNvPr>
          <p:cNvSpPr txBox="1"/>
          <p:nvPr/>
        </p:nvSpPr>
        <p:spPr>
          <a:xfrm>
            <a:off x="1172528" y="3425429"/>
            <a:ext cx="2156296" cy="923330"/>
          </a:xfrm>
          <a:prstGeom prst="rect">
            <a:avLst/>
          </a:prstGeom>
          <a:noFill/>
        </p:spPr>
        <p:txBody>
          <a:bodyPr wrap="none" rtlCol="1">
            <a:spAutoFit/>
          </a:bodyPr>
          <a:lstStyle/>
          <a:p>
            <a:r>
              <a:rPr lang="en-US" dirty="0"/>
              <a:t>It is designed for the </a:t>
            </a:r>
          </a:p>
          <a:p>
            <a:r>
              <a:rPr lang="en-US" dirty="0"/>
              <a:t>segmentation of </a:t>
            </a:r>
            <a:br>
              <a:rPr lang="en-US" dirty="0"/>
            </a:br>
            <a:r>
              <a:rPr lang="en-US" dirty="0"/>
              <a:t>biomedical images</a:t>
            </a:r>
            <a:endParaRPr lang="fa-IR" dirty="0"/>
          </a:p>
        </p:txBody>
      </p:sp>
    </p:spTree>
    <p:extLst>
      <p:ext uri="{BB962C8B-B14F-4D97-AF65-F5344CB8AC3E}">
        <p14:creationId xmlns:p14="http://schemas.microsoft.com/office/powerpoint/2010/main" val="44806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Localization</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The network ha to decide about the class of the image and the position and size of the box around the feature object.</a:t>
            </a:r>
          </a:p>
          <a:p>
            <a:endParaRPr lang="fa-IR" dirty="0"/>
          </a:p>
        </p:txBody>
      </p:sp>
      <p:pic>
        <p:nvPicPr>
          <p:cNvPr id="4098" name="Picture 2" descr="Machine generated alternative text:&#10;Other Computer Vision Tasks &#10;Semantic &#10;Segmentation &#10;GRASS, CAT, &#10;TREE, SKY &#10;No objects, just pixels &#10;Classification &#10;+ Localization &#10;CAT &#10;Single Object &#10;Object &#10;Detection &#10;DOG, DOG, CAT &#10;Instance &#10;Segmentation &#10;DOG, DOG, CAT &#10;Fei-Fei Li &amp; Justin Johnson &amp; Serena Yeung &#10;_l_å 6 '_i_dün &#10;Multiple ObJ0( t &#10;Lecture ll- &#10;Lecture 1 1 | Detection and Segmentation &#10;2017 • +3275.199 &#10;Stanford University School of Engineering &#10;112 ">
            <a:extLst>
              <a:ext uri="{FF2B5EF4-FFF2-40B4-BE49-F238E27FC236}">
                <a16:creationId xmlns:a16="http://schemas.microsoft.com/office/drawing/2014/main" id="{1797BB03-B0CE-4DBB-BA08-B81F94035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366" y="1799796"/>
            <a:ext cx="7669268" cy="50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2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R-CNN: </a:t>
            </a:r>
            <a:r>
              <a:rPr lang="en-US" sz="3300" dirty="0"/>
              <a:t>Region based Convolutional Neural network</a:t>
            </a:r>
            <a:endParaRPr lang="fa-IR" sz="3300"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localization can be looked at as a regression problem.</a:t>
            </a:r>
          </a:p>
          <a:p>
            <a:endParaRPr lang="fa-IR" dirty="0"/>
          </a:p>
        </p:txBody>
      </p:sp>
      <p:pic>
        <p:nvPicPr>
          <p:cNvPr id="5" name="Picture 4">
            <a:extLst>
              <a:ext uri="{FF2B5EF4-FFF2-40B4-BE49-F238E27FC236}">
                <a16:creationId xmlns:a16="http://schemas.microsoft.com/office/drawing/2014/main" id="{C04AAFDC-8D18-4FD7-965A-A0BD89756314}"/>
              </a:ext>
            </a:extLst>
          </p:cNvPr>
          <p:cNvPicPr>
            <a:picLocks noChangeAspect="1"/>
          </p:cNvPicPr>
          <p:nvPr/>
        </p:nvPicPr>
        <p:blipFill>
          <a:blip r:embed="rId2"/>
          <a:stretch>
            <a:fillRect/>
          </a:stretch>
        </p:blipFill>
        <p:spPr>
          <a:xfrm>
            <a:off x="1754073" y="1717159"/>
            <a:ext cx="8683853" cy="5140841"/>
          </a:xfrm>
          <a:prstGeom prst="rect">
            <a:avLst/>
          </a:prstGeom>
        </p:spPr>
      </p:pic>
    </p:spTree>
    <p:extLst>
      <p:ext uri="{BB962C8B-B14F-4D97-AF65-F5344CB8AC3E}">
        <p14:creationId xmlns:p14="http://schemas.microsoft.com/office/powerpoint/2010/main" val="397545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Object Detection</a:t>
            </a:r>
            <a:endParaRPr lang="fa-IR" sz="3300"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sz="2000" dirty="0"/>
              <a:t>There is a need to a separate algorithm to suggests boxes. (region Proposals, region of interest)</a:t>
            </a:r>
          </a:p>
          <a:p>
            <a:r>
              <a:rPr lang="en-US" sz="2000" dirty="0"/>
              <a:t>Since the number of objects are arbitrary, the above approach is not efficient.</a:t>
            </a:r>
          </a:p>
          <a:p>
            <a:pPr marL="0" indent="0">
              <a:buNone/>
            </a:pPr>
            <a:endParaRPr lang="fa-IR" dirty="0"/>
          </a:p>
        </p:txBody>
      </p:sp>
      <p:pic>
        <p:nvPicPr>
          <p:cNvPr id="4" name="Picture 3">
            <a:extLst>
              <a:ext uri="{FF2B5EF4-FFF2-40B4-BE49-F238E27FC236}">
                <a16:creationId xmlns:a16="http://schemas.microsoft.com/office/drawing/2014/main" id="{AD7E6481-03A1-4771-A1F0-F42A88DBB207}"/>
              </a:ext>
            </a:extLst>
          </p:cNvPr>
          <p:cNvPicPr>
            <a:picLocks noChangeAspect="1"/>
          </p:cNvPicPr>
          <p:nvPr/>
        </p:nvPicPr>
        <p:blipFill>
          <a:blip r:embed="rId2"/>
          <a:stretch>
            <a:fillRect/>
          </a:stretch>
        </p:blipFill>
        <p:spPr>
          <a:xfrm>
            <a:off x="2340645" y="1746014"/>
            <a:ext cx="7983144" cy="4913203"/>
          </a:xfrm>
          <a:prstGeom prst="rect">
            <a:avLst/>
          </a:prstGeom>
        </p:spPr>
      </p:pic>
    </p:spTree>
    <p:extLst>
      <p:ext uri="{BB962C8B-B14F-4D97-AF65-F5344CB8AC3E}">
        <p14:creationId xmlns:p14="http://schemas.microsoft.com/office/powerpoint/2010/main" val="2245406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Fast R-CNN</a:t>
            </a:r>
            <a:endParaRPr lang="fa-IR" sz="3300"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pPr marL="0" indent="0">
              <a:buNone/>
            </a:pPr>
            <a:endParaRPr lang="fa-IR" dirty="0"/>
          </a:p>
        </p:txBody>
      </p:sp>
      <p:pic>
        <p:nvPicPr>
          <p:cNvPr id="4" name="Picture 3">
            <a:extLst>
              <a:ext uri="{FF2B5EF4-FFF2-40B4-BE49-F238E27FC236}">
                <a16:creationId xmlns:a16="http://schemas.microsoft.com/office/drawing/2014/main" id="{CCA70506-8A90-4D69-83D4-6F1C161D1EA6}"/>
              </a:ext>
            </a:extLst>
          </p:cNvPr>
          <p:cNvPicPr>
            <a:picLocks noChangeAspect="1"/>
          </p:cNvPicPr>
          <p:nvPr/>
        </p:nvPicPr>
        <p:blipFill>
          <a:blip r:embed="rId2"/>
          <a:stretch>
            <a:fillRect/>
          </a:stretch>
        </p:blipFill>
        <p:spPr>
          <a:xfrm>
            <a:off x="1816265" y="1700778"/>
            <a:ext cx="8559470" cy="5085659"/>
          </a:xfrm>
          <a:prstGeom prst="rect">
            <a:avLst/>
          </a:prstGeom>
        </p:spPr>
      </p:pic>
    </p:spTree>
    <p:extLst>
      <p:ext uri="{BB962C8B-B14F-4D97-AF65-F5344CB8AC3E}">
        <p14:creationId xmlns:p14="http://schemas.microsoft.com/office/powerpoint/2010/main" val="171187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Motivation</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There are already very sophisticated image analysis techniques developed using neural networks which can be used for particle recognition.</a:t>
            </a:r>
          </a:p>
          <a:p>
            <a:endParaRPr lang="en-US" dirty="0"/>
          </a:p>
          <a:p>
            <a:endParaRPr lang="fa-IR" dirty="0"/>
          </a:p>
        </p:txBody>
      </p:sp>
    </p:spTree>
    <p:extLst>
      <p:ext uri="{BB962C8B-B14F-4D97-AF65-F5344CB8AC3E}">
        <p14:creationId xmlns:p14="http://schemas.microsoft.com/office/powerpoint/2010/main" val="137655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another illustration</a:t>
            </a:r>
            <a:endParaRPr lang="fa-IR" sz="3300" dirty="0"/>
          </a:p>
        </p:txBody>
      </p:sp>
      <p:pic>
        <p:nvPicPr>
          <p:cNvPr id="5" name="Content Placeholder 4">
            <a:extLst>
              <a:ext uri="{FF2B5EF4-FFF2-40B4-BE49-F238E27FC236}">
                <a16:creationId xmlns:a16="http://schemas.microsoft.com/office/drawing/2014/main" id="{5B3E7AD7-B6A5-4C5C-B5FB-8E9E0179C21F}"/>
              </a:ext>
            </a:extLst>
          </p:cNvPr>
          <p:cNvPicPr>
            <a:picLocks noGrp="1" noChangeAspect="1"/>
          </p:cNvPicPr>
          <p:nvPr>
            <p:ph idx="1"/>
          </p:nvPr>
        </p:nvPicPr>
        <p:blipFill>
          <a:blip r:embed="rId2"/>
          <a:stretch>
            <a:fillRect/>
          </a:stretch>
        </p:blipFill>
        <p:spPr>
          <a:xfrm>
            <a:off x="1819369" y="1361908"/>
            <a:ext cx="8553262" cy="5167313"/>
          </a:xfrm>
          <a:prstGeom prst="rect">
            <a:avLst/>
          </a:prstGeom>
        </p:spPr>
      </p:pic>
    </p:spTree>
    <p:extLst>
      <p:ext uri="{BB962C8B-B14F-4D97-AF65-F5344CB8AC3E}">
        <p14:creationId xmlns:p14="http://schemas.microsoft.com/office/powerpoint/2010/main" val="234115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Faster R-CNN</a:t>
            </a:r>
            <a:endParaRPr lang="fa-IR" sz="3300" dirty="0"/>
          </a:p>
        </p:txBody>
      </p:sp>
      <p:sp>
        <p:nvSpPr>
          <p:cNvPr id="6" name="TextBox 5">
            <a:extLst>
              <a:ext uri="{FF2B5EF4-FFF2-40B4-BE49-F238E27FC236}">
                <a16:creationId xmlns:a16="http://schemas.microsoft.com/office/drawing/2014/main" id="{0291B266-D6FC-4C0B-AA01-28D4224CAFD8}"/>
              </a:ext>
            </a:extLst>
          </p:cNvPr>
          <p:cNvSpPr txBox="1"/>
          <p:nvPr/>
        </p:nvSpPr>
        <p:spPr>
          <a:xfrm>
            <a:off x="864964" y="820584"/>
            <a:ext cx="9507667" cy="369332"/>
          </a:xfrm>
          <a:prstGeom prst="rect">
            <a:avLst/>
          </a:prstGeom>
          <a:noFill/>
        </p:spPr>
        <p:txBody>
          <a:bodyPr wrap="none" rtlCol="1">
            <a:spAutoFit/>
          </a:bodyPr>
          <a:lstStyle/>
          <a:p>
            <a:pPr marL="285750" indent="-285750">
              <a:buFont typeface="Arial" panose="020B0604020202020204" pitchFamily="34" charset="0"/>
              <a:buChar char="•"/>
            </a:pPr>
            <a:r>
              <a:rPr lang="en-US" dirty="0"/>
              <a:t>Faster R-CNN is when it goes through the region proposal algorithm after the first bunch of CNN.</a:t>
            </a:r>
            <a:endParaRPr lang="fa-IR" dirty="0"/>
          </a:p>
        </p:txBody>
      </p:sp>
      <p:pic>
        <p:nvPicPr>
          <p:cNvPr id="7" name="Picture 6">
            <a:extLst>
              <a:ext uri="{FF2B5EF4-FFF2-40B4-BE49-F238E27FC236}">
                <a16:creationId xmlns:a16="http://schemas.microsoft.com/office/drawing/2014/main" id="{C130338B-8036-4834-9EC7-CF9BF202F583}"/>
              </a:ext>
            </a:extLst>
          </p:cNvPr>
          <p:cNvPicPr>
            <a:picLocks noChangeAspect="1"/>
          </p:cNvPicPr>
          <p:nvPr/>
        </p:nvPicPr>
        <p:blipFill>
          <a:blip r:embed="rId2"/>
          <a:stretch>
            <a:fillRect/>
          </a:stretch>
        </p:blipFill>
        <p:spPr>
          <a:xfrm>
            <a:off x="1577506" y="1343046"/>
            <a:ext cx="9036987" cy="5514954"/>
          </a:xfrm>
          <a:prstGeom prst="rect">
            <a:avLst/>
          </a:prstGeom>
        </p:spPr>
      </p:pic>
    </p:spTree>
    <p:extLst>
      <p:ext uri="{BB962C8B-B14F-4D97-AF65-F5344CB8AC3E}">
        <p14:creationId xmlns:p14="http://schemas.microsoft.com/office/powerpoint/2010/main" val="31401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Mask R-CNN</a:t>
            </a:r>
            <a:endParaRPr lang="fa-IR" sz="3300" dirty="0"/>
          </a:p>
        </p:txBody>
      </p:sp>
      <p:sp>
        <p:nvSpPr>
          <p:cNvPr id="6" name="TextBox 5">
            <a:extLst>
              <a:ext uri="{FF2B5EF4-FFF2-40B4-BE49-F238E27FC236}">
                <a16:creationId xmlns:a16="http://schemas.microsoft.com/office/drawing/2014/main" id="{0291B266-D6FC-4C0B-AA01-28D4224CAFD8}"/>
              </a:ext>
            </a:extLst>
          </p:cNvPr>
          <p:cNvSpPr txBox="1"/>
          <p:nvPr/>
        </p:nvSpPr>
        <p:spPr>
          <a:xfrm>
            <a:off x="864964" y="820584"/>
            <a:ext cx="7455439" cy="369332"/>
          </a:xfrm>
          <a:prstGeom prst="rect">
            <a:avLst/>
          </a:prstGeom>
          <a:noFill/>
        </p:spPr>
        <p:txBody>
          <a:bodyPr wrap="none" rtlCol="1">
            <a:spAutoFit/>
          </a:bodyPr>
          <a:lstStyle/>
          <a:p>
            <a:pPr marL="285750" indent="-285750">
              <a:buFont typeface="Arial" panose="020B0604020202020204" pitchFamily="34" charset="0"/>
              <a:buChar char="•"/>
            </a:pPr>
            <a:r>
              <a:rPr lang="en-US" dirty="0"/>
              <a:t>Mask R-CNN combines the above techniques to do “instant segmentation”</a:t>
            </a:r>
          </a:p>
        </p:txBody>
      </p:sp>
      <p:pic>
        <p:nvPicPr>
          <p:cNvPr id="7" name="Content Placeholder 6">
            <a:extLst>
              <a:ext uri="{FF2B5EF4-FFF2-40B4-BE49-F238E27FC236}">
                <a16:creationId xmlns:a16="http://schemas.microsoft.com/office/drawing/2014/main" id="{1A43EA06-01FE-41D9-8FB6-F8C7D995EABB}"/>
              </a:ext>
            </a:extLst>
          </p:cNvPr>
          <p:cNvPicPr>
            <a:picLocks noGrp="1" noChangeAspect="1"/>
          </p:cNvPicPr>
          <p:nvPr>
            <p:ph idx="1"/>
          </p:nvPr>
        </p:nvPicPr>
        <p:blipFill>
          <a:blip r:embed="rId2"/>
          <a:stretch>
            <a:fillRect/>
          </a:stretch>
        </p:blipFill>
        <p:spPr>
          <a:xfrm>
            <a:off x="2469885" y="1825625"/>
            <a:ext cx="7252230" cy="4351338"/>
          </a:xfrm>
          <a:prstGeom prst="rect">
            <a:avLst/>
          </a:prstGeom>
        </p:spPr>
      </p:pic>
    </p:spTree>
    <p:extLst>
      <p:ext uri="{BB962C8B-B14F-4D97-AF65-F5344CB8AC3E}">
        <p14:creationId xmlns:p14="http://schemas.microsoft.com/office/powerpoint/2010/main" val="177517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28779"/>
            <a:ext cx="10515600" cy="541324"/>
          </a:xfrm>
        </p:spPr>
        <p:txBody>
          <a:bodyPr>
            <a:normAutofit fontScale="90000"/>
          </a:bodyPr>
          <a:lstStyle/>
          <a:p>
            <a:r>
              <a:rPr lang="en-US" dirty="0"/>
              <a:t>Mask R-CNN</a:t>
            </a:r>
            <a:endParaRPr lang="fa-IR" sz="3300" dirty="0"/>
          </a:p>
        </p:txBody>
      </p:sp>
      <p:sp>
        <p:nvSpPr>
          <p:cNvPr id="6" name="TextBox 5">
            <a:extLst>
              <a:ext uri="{FF2B5EF4-FFF2-40B4-BE49-F238E27FC236}">
                <a16:creationId xmlns:a16="http://schemas.microsoft.com/office/drawing/2014/main" id="{0291B266-D6FC-4C0B-AA01-28D4224CAFD8}"/>
              </a:ext>
            </a:extLst>
          </p:cNvPr>
          <p:cNvSpPr txBox="1"/>
          <p:nvPr/>
        </p:nvSpPr>
        <p:spPr>
          <a:xfrm>
            <a:off x="864964" y="820584"/>
            <a:ext cx="5596597" cy="369332"/>
          </a:xfrm>
          <a:prstGeom prst="rect">
            <a:avLst/>
          </a:prstGeom>
          <a:noFill/>
        </p:spPr>
        <p:txBody>
          <a:bodyPr wrap="none" rtlCol="1">
            <a:spAutoFit/>
          </a:bodyPr>
          <a:lstStyle/>
          <a:p>
            <a:pPr marL="285750" indent="-285750">
              <a:buFont typeface="Arial" panose="020B0604020202020204" pitchFamily="34" charset="0"/>
              <a:buChar char="•"/>
            </a:pPr>
            <a:r>
              <a:rPr lang="en-US" dirty="0"/>
              <a:t>Mask R-CNN adds a FCN unit to do pixel segmentation.</a:t>
            </a:r>
          </a:p>
        </p:txBody>
      </p:sp>
      <p:pic>
        <p:nvPicPr>
          <p:cNvPr id="8" name="Picture 7">
            <a:extLst>
              <a:ext uri="{FF2B5EF4-FFF2-40B4-BE49-F238E27FC236}">
                <a16:creationId xmlns:a16="http://schemas.microsoft.com/office/drawing/2014/main" id="{2E8F3854-30A4-4D0F-8AD8-3A07A8385DBD}"/>
              </a:ext>
            </a:extLst>
          </p:cNvPr>
          <p:cNvPicPr>
            <a:picLocks noChangeAspect="1"/>
          </p:cNvPicPr>
          <p:nvPr/>
        </p:nvPicPr>
        <p:blipFill>
          <a:blip r:embed="rId2"/>
          <a:stretch>
            <a:fillRect/>
          </a:stretch>
        </p:blipFill>
        <p:spPr>
          <a:xfrm>
            <a:off x="1707121" y="1306181"/>
            <a:ext cx="8777758" cy="5390225"/>
          </a:xfrm>
          <a:prstGeom prst="rect">
            <a:avLst/>
          </a:prstGeom>
        </p:spPr>
      </p:pic>
    </p:spTree>
    <p:extLst>
      <p:ext uri="{BB962C8B-B14F-4D97-AF65-F5344CB8AC3E}">
        <p14:creationId xmlns:p14="http://schemas.microsoft.com/office/powerpoint/2010/main" val="1160367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CBC1F-AC20-4FDF-A932-EEBCE877AC39}"/>
              </a:ext>
            </a:extLst>
          </p:cNvPr>
          <p:cNvSpPr>
            <a:spLocks noGrp="1"/>
          </p:cNvSpPr>
          <p:nvPr>
            <p:ph type="title"/>
          </p:nvPr>
        </p:nvSpPr>
        <p:spPr/>
        <p:txBody>
          <a:bodyPr/>
          <a:lstStyle/>
          <a:p>
            <a:r>
              <a:rPr lang="en-US" dirty="0"/>
              <a:t>A totally different approach!</a:t>
            </a:r>
            <a:endParaRPr lang="fa-IR" dirty="0"/>
          </a:p>
        </p:txBody>
      </p:sp>
      <p:sp>
        <p:nvSpPr>
          <p:cNvPr id="3" name="Content Placeholder 2">
            <a:extLst>
              <a:ext uri="{FF2B5EF4-FFF2-40B4-BE49-F238E27FC236}">
                <a16:creationId xmlns:a16="http://schemas.microsoft.com/office/drawing/2014/main" id="{90A9D40E-4A24-44F2-B90A-91544BB729E4}"/>
              </a:ext>
            </a:extLst>
          </p:cNvPr>
          <p:cNvSpPr>
            <a:spLocks noGrp="1"/>
          </p:cNvSpPr>
          <p:nvPr>
            <p:ph idx="1"/>
          </p:nvPr>
        </p:nvSpPr>
        <p:spPr/>
        <p:txBody>
          <a:bodyPr/>
          <a:lstStyle/>
          <a:p>
            <a:r>
              <a:rPr lang="en-US" dirty="0"/>
              <a:t>In this approach the neural network is designed to grasp the underneath physical laws, or equivalently, estimate correct composite solutions for differential equations. It is then different with using image recognition tools.</a:t>
            </a:r>
          </a:p>
          <a:p>
            <a:r>
              <a:rPr lang="en-US" dirty="0"/>
              <a:t>Examples:	</a:t>
            </a:r>
          </a:p>
          <a:p>
            <a:pPr lvl="4"/>
            <a:r>
              <a:rPr lang="en-US" dirty="0"/>
              <a:t>arXiv:1707.02568v3</a:t>
            </a:r>
          </a:p>
          <a:p>
            <a:pPr lvl="4"/>
            <a:r>
              <a:rPr lang="en-US" dirty="0"/>
              <a:t>arXiv:1807.10300v2</a:t>
            </a:r>
          </a:p>
          <a:p>
            <a:pPr lvl="4"/>
            <a:r>
              <a:rPr lang="en-US" dirty="0"/>
              <a:t>arXiv:1910.07291v1</a:t>
            </a:r>
          </a:p>
          <a:p>
            <a:pPr lvl="4"/>
            <a:r>
              <a:rPr lang="en-US" dirty="0"/>
              <a:t>arXiv:2001.02515v2</a:t>
            </a:r>
          </a:p>
          <a:p>
            <a:pPr lvl="4"/>
            <a:endParaRPr lang="en-US" dirty="0"/>
          </a:p>
          <a:p>
            <a:endParaRPr lang="fa-IR" dirty="0"/>
          </a:p>
        </p:txBody>
      </p:sp>
    </p:spTree>
    <p:extLst>
      <p:ext uri="{BB962C8B-B14F-4D97-AF65-F5344CB8AC3E}">
        <p14:creationId xmlns:p14="http://schemas.microsoft.com/office/powerpoint/2010/main" val="425189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Solving classical three bodies problem with ANN</a:t>
            </a:r>
            <a:endParaRPr lang="fa-IR" dirty="0"/>
          </a:p>
        </p:txBody>
      </p:sp>
      <p:pic>
        <p:nvPicPr>
          <p:cNvPr id="5" name="Content Placeholder 4">
            <a:extLst>
              <a:ext uri="{FF2B5EF4-FFF2-40B4-BE49-F238E27FC236}">
                <a16:creationId xmlns:a16="http://schemas.microsoft.com/office/drawing/2014/main" id="{82A17C82-9A93-46B7-86E5-8A018FF44CD9}"/>
              </a:ext>
            </a:extLst>
          </p:cNvPr>
          <p:cNvPicPr>
            <a:picLocks noGrp="1" noChangeAspect="1"/>
          </p:cNvPicPr>
          <p:nvPr>
            <p:ph idx="1"/>
          </p:nvPr>
        </p:nvPicPr>
        <p:blipFill>
          <a:blip r:embed="rId2"/>
          <a:stretch>
            <a:fillRect/>
          </a:stretch>
        </p:blipFill>
        <p:spPr>
          <a:xfrm>
            <a:off x="2428338" y="1009650"/>
            <a:ext cx="7335323" cy="5167313"/>
          </a:xfrm>
          <a:prstGeom prst="rect">
            <a:avLst/>
          </a:prstGeom>
        </p:spPr>
      </p:pic>
    </p:spTree>
    <p:extLst>
      <p:ext uri="{BB962C8B-B14F-4D97-AF65-F5344CB8AC3E}">
        <p14:creationId xmlns:p14="http://schemas.microsoft.com/office/powerpoint/2010/main" val="45985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Solving classical three bodies problem with ANN</a:t>
            </a:r>
            <a:endParaRPr lang="fa-IR" dirty="0"/>
          </a:p>
        </p:txBody>
      </p:sp>
      <p:pic>
        <p:nvPicPr>
          <p:cNvPr id="7" name="Content Placeholder 6">
            <a:extLst>
              <a:ext uri="{FF2B5EF4-FFF2-40B4-BE49-F238E27FC236}">
                <a16:creationId xmlns:a16="http://schemas.microsoft.com/office/drawing/2014/main" id="{0CC276C0-D197-4618-BBDE-9BC01CBDD438}"/>
              </a:ext>
            </a:extLst>
          </p:cNvPr>
          <p:cNvPicPr>
            <a:picLocks noGrp="1" noChangeAspect="1"/>
          </p:cNvPicPr>
          <p:nvPr>
            <p:ph idx="1"/>
          </p:nvPr>
        </p:nvPicPr>
        <p:blipFill>
          <a:blip r:embed="rId2"/>
          <a:stretch>
            <a:fillRect/>
          </a:stretch>
        </p:blipFill>
        <p:spPr>
          <a:xfrm>
            <a:off x="3434357" y="4674159"/>
            <a:ext cx="4686954" cy="1333686"/>
          </a:xfrm>
          <a:prstGeom prst="rect">
            <a:avLst/>
          </a:prstGeom>
        </p:spPr>
      </p:pic>
      <p:pic>
        <p:nvPicPr>
          <p:cNvPr id="6" name="Picture 5">
            <a:extLst>
              <a:ext uri="{FF2B5EF4-FFF2-40B4-BE49-F238E27FC236}">
                <a16:creationId xmlns:a16="http://schemas.microsoft.com/office/drawing/2014/main" id="{FD0C85CC-4C2C-4E45-AE12-175EF7C7C1B9}"/>
              </a:ext>
            </a:extLst>
          </p:cNvPr>
          <p:cNvPicPr>
            <a:picLocks noChangeAspect="1"/>
          </p:cNvPicPr>
          <p:nvPr/>
        </p:nvPicPr>
        <p:blipFill>
          <a:blip r:embed="rId3"/>
          <a:stretch>
            <a:fillRect/>
          </a:stretch>
        </p:blipFill>
        <p:spPr>
          <a:xfrm>
            <a:off x="3434357" y="1085955"/>
            <a:ext cx="4544059" cy="3238952"/>
          </a:xfrm>
          <a:prstGeom prst="rect">
            <a:avLst/>
          </a:prstGeom>
        </p:spPr>
      </p:pic>
    </p:spTree>
    <p:extLst>
      <p:ext uri="{BB962C8B-B14F-4D97-AF65-F5344CB8AC3E}">
        <p14:creationId xmlns:p14="http://schemas.microsoft.com/office/powerpoint/2010/main" val="143914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Solving classical three bodies problem with ANN</a:t>
            </a:r>
            <a:endParaRPr lang="fa-IR" dirty="0"/>
          </a:p>
        </p:txBody>
      </p:sp>
      <p:pic>
        <p:nvPicPr>
          <p:cNvPr id="5" name="Picture 4">
            <a:extLst>
              <a:ext uri="{FF2B5EF4-FFF2-40B4-BE49-F238E27FC236}">
                <a16:creationId xmlns:a16="http://schemas.microsoft.com/office/drawing/2014/main" id="{1EC2581A-CA69-4239-BC92-CC63ED668A7E}"/>
              </a:ext>
            </a:extLst>
          </p:cNvPr>
          <p:cNvPicPr>
            <a:picLocks noChangeAspect="1"/>
          </p:cNvPicPr>
          <p:nvPr/>
        </p:nvPicPr>
        <p:blipFill>
          <a:blip r:embed="rId2"/>
          <a:stretch>
            <a:fillRect/>
          </a:stretch>
        </p:blipFill>
        <p:spPr>
          <a:xfrm>
            <a:off x="1097280" y="969466"/>
            <a:ext cx="4800396" cy="5207497"/>
          </a:xfrm>
          <a:prstGeom prst="rect">
            <a:avLst/>
          </a:prstGeom>
        </p:spPr>
      </p:pic>
      <p:pic>
        <p:nvPicPr>
          <p:cNvPr id="8" name="Picture 7">
            <a:extLst>
              <a:ext uri="{FF2B5EF4-FFF2-40B4-BE49-F238E27FC236}">
                <a16:creationId xmlns:a16="http://schemas.microsoft.com/office/drawing/2014/main" id="{B549B1F9-EA3F-46C4-A87D-23C0473E5CAC}"/>
              </a:ext>
            </a:extLst>
          </p:cNvPr>
          <p:cNvPicPr>
            <a:picLocks noChangeAspect="1"/>
          </p:cNvPicPr>
          <p:nvPr/>
        </p:nvPicPr>
        <p:blipFill>
          <a:blip r:embed="rId3"/>
          <a:stretch>
            <a:fillRect/>
          </a:stretch>
        </p:blipFill>
        <p:spPr>
          <a:xfrm>
            <a:off x="6424238" y="2869564"/>
            <a:ext cx="4782217" cy="419158"/>
          </a:xfrm>
          <a:prstGeom prst="rect">
            <a:avLst/>
          </a:prstGeom>
        </p:spPr>
      </p:pic>
    </p:spTree>
    <p:extLst>
      <p:ext uri="{BB962C8B-B14F-4D97-AF65-F5344CB8AC3E}">
        <p14:creationId xmlns:p14="http://schemas.microsoft.com/office/powerpoint/2010/main" val="93024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Example</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They are using deep learning to analyze CMS events. </a:t>
            </a:r>
          </a:p>
          <a:p>
            <a:endParaRPr lang="fa-IR" dirty="0"/>
          </a:p>
        </p:txBody>
      </p:sp>
      <p:pic>
        <p:nvPicPr>
          <p:cNvPr id="4" name="Picture 3">
            <a:extLst>
              <a:ext uri="{FF2B5EF4-FFF2-40B4-BE49-F238E27FC236}">
                <a16:creationId xmlns:a16="http://schemas.microsoft.com/office/drawing/2014/main" id="{F03F4671-6425-4279-9AA7-DF1E9AADEAC9}"/>
              </a:ext>
            </a:extLst>
          </p:cNvPr>
          <p:cNvPicPr>
            <a:picLocks noChangeAspect="1"/>
          </p:cNvPicPr>
          <p:nvPr/>
        </p:nvPicPr>
        <p:blipFill>
          <a:blip r:embed="rId2"/>
          <a:stretch>
            <a:fillRect/>
          </a:stretch>
        </p:blipFill>
        <p:spPr>
          <a:xfrm>
            <a:off x="2743199" y="2002069"/>
            <a:ext cx="7076661" cy="3942581"/>
          </a:xfrm>
          <a:prstGeom prst="rect">
            <a:avLst/>
          </a:prstGeom>
        </p:spPr>
      </p:pic>
    </p:spTree>
    <p:extLst>
      <p:ext uri="{BB962C8B-B14F-4D97-AF65-F5344CB8AC3E}">
        <p14:creationId xmlns:p14="http://schemas.microsoft.com/office/powerpoint/2010/main" val="3234473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Example</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They try to localize thousands of showers and clusters in such events by looking at them as “objects” in images and using deep learning techniques.</a:t>
            </a:r>
          </a:p>
          <a:p>
            <a:endParaRPr lang="fa-IR" dirty="0"/>
          </a:p>
        </p:txBody>
      </p:sp>
      <p:pic>
        <p:nvPicPr>
          <p:cNvPr id="5" name="Picture 4">
            <a:extLst>
              <a:ext uri="{FF2B5EF4-FFF2-40B4-BE49-F238E27FC236}">
                <a16:creationId xmlns:a16="http://schemas.microsoft.com/office/drawing/2014/main" id="{0461DA23-CC33-432E-830E-2D909D4B45AF}"/>
              </a:ext>
            </a:extLst>
          </p:cNvPr>
          <p:cNvPicPr>
            <a:picLocks noChangeAspect="1"/>
          </p:cNvPicPr>
          <p:nvPr/>
        </p:nvPicPr>
        <p:blipFill>
          <a:blip r:embed="rId2"/>
          <a:stretch>
            <a:fillRect/>
          </a:stretch>
        </p:blipFill>
        <p:spPr>
          <a:xfrm>
            <a:off x="2533001" y="2174481"/>
            <a:ext cx="6935168" cy="4105848"/>
          </a:xfrm>
          <a:prstGeom prst="rect">
            <a:avLst/>
          </a:prstGeom>
        </p:spPr>
      </p:pic>
    </p:spTree>
    <p:extLst>
      <p:ext uri="{BB962C8B-B14F-4D97-AF65-F5344CB8AC3E}">
        <p14:creationId xmlns:p14="http://schemas.microsoft.com/office/powerpoint/2010/main" val="267457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Example</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r>
              <a:rPr lang="en-US" dirty="0"/>
              <a:t>They use “Mask R-CNN” and do it for 2D projections to test their ideas</a:t>
            </a:r>
          </a:p>
          <a:p>
            <a:endParaRPr lang="fa-IR" dirty="0"/>
          </a:p>
        </p:txBody>
      </p:sp>
      <p:pic>
        <p:nvPicPr>
          <p:cNvPr id="4" name="Picture 3">
            <a:extLst>
              <a:ext uri="{FF2B5EF4-FFF2-40B4-BE49-F238E27FC236}">
                <a16:creationId xmlns:a16="http://schemas.microsoft.com/office/drawing/2014/main" id="{451045F9-54B2-4116-A4B8-B325BC864895}"/>
              </a:ext>
            </a:extLst>
          </p:cNvPr>
          <p:cNvPicPr>
            <a:picLocks noChangeAspect="1"/>
          </p:cNvPicPr>
          <p:nvPr/>
        </p:nvPicPr>
        <p:blipFill>
          <a:blip r:embed="rId2"/>
          <a:stretch>
            <a:fillRect/>
          </a:stretch>
        </p:blipFill>
        <p:spPr>
          <a:xfrm>
            <a:off x="2250220" y="1670572"/>
            <a:ext cx="8192494" cy="4506391"/>
          </a:xfrm>
          <a:prstGeom prst="rect">
            <a:avLst/>
          </a:prstGeom>
        </p:spPr>
      </p:pic>
    </p:spTree>
    <p:extLst>
      <p:ext uri="{BB962C8B-B14F-4D97-AF65-F5344CB8AC3E}">
        <p14:creationId xmlns:p14="http://schemas.microsoft.com/office/powerpoint/2010/main" val="209526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sp>
        <p:nvSpPr>
          <p:cNvPr id="3" name="Content Placeholder 2">
            <a:extLst>
              <a:ext uri="{FF2B5EF4-FFF2-40B4-BE49-F238E27FC236}">
                <a16:creationId xmlns:a16="http://schemas.microsoft.com/office/drawing/2014/main" id="{A8EC1CEB-D732-4980-9B01-14CB6EFFA832}"/>
              </a:ext>
            </a:extLst>
          </p:cNvPr>
          <p:cNvSpPr>
            <a:spLocks noGrp="1"/>
          </p:cNvSpPr>
          <p:nvPr>
            <p:ph idx="1"/>
          </p:nvPr>
        </p:nvSpPr>
        <p:spPr>
          <a:xfrm>
            <a:off x="838200" y="1009816"/>
            <a:ext cx="10515600" cy="5167147"/>
          </a:xfrm>
        </p:spPr>
        <p:txBody>
          <a:bodyPr/>
          <a:lstStyle/>
          <a:p>
            <a:endParaRPr lang="en-US" dirty="0"/>
          </a:p>
          <a:p>
            <a:r>
              <a:rPr lang="en-US" dirty="0"/>
              <a:t>A neural network which has some ‘convolutional’ hidden layers. These are layers which use ‘filters’ in order to find patterns of an image.</a:t>
            </a:r>
          </a:p>
          <a:p>
            <a:endParaRPr lang="en-US" dirty="0"/>
          </a:p>
          <a:p>
            <a:endParaRPr lang="en-US" dirty="0"/>
          </a:p>
          <a:p>
            <a:r>
              <a:rPr lang="en-US" dirty="0"/>
              <a:t>filters are matrices which simplify pictures and single out a particular pattern in them.</a:t>
            </a:r>
          </a:p>
          <a:p>
            <a:endParaRPr lang="fa-IR" dirty="0"/>
          </a:p>
        </p:txBody>
      </p:sp>
    </p:spTree>
    <p:extLst>
      <p:ext uri="{BB962C8B-B14F-4D97-AF65-F5344CB8AC3E}">
        <p14:creationId xmlns:p14="http://schemas.microsoft.com/office/powerpoint/2010/main" val="67820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pic>
        <p:nvPicPr>
          <p:cNvPr id="1026" name="Picture 2" descr="Machine generated alternative text:&#10;0.0 0.0 0.0 0.0 0.0 0.0 &#10;0.0 0.0 0.0 0.0 0.0 0.0 0.0 0.0 0.0 &#10;0.0 0.0 0.0 0.0 0.0 &#10;0.00 0.00 &#10;0.00 0.co &#10;0.00 0.00 &#10;0.00 0.co 0.00 0.0' &#10;0.0 0.0 0.0 0.0 0.0 0.0 &#10;0,00 &#10;ma a.a 0-0 &#10;000 &#10;000 &#10;000 &#10;000 &#10;000 &#10;00 00 mo &#10;000 0_co &#10;000 Lco &#10;000 moo &#10;000 &#10;000 &#10;om moo &#10;000 0_co &#10;000 Lco &#10;000 &#10;00 00 &#10;000 moo &#10;000 oco &#10;om moo &#10;000 0_co &#10;ooc &#10;o. co moo &#10;om moo &#10;000 0_co &#10;000 oco &#10;00 0.0 &#10;0.00 0.co &#10;0.00 0.co &#10;o.co o.oc &#10;0.32 OAS &#10;0.54 &#10;o. co 0.00 &#10;000 &#10;0.00 0.co &#10;ooc c.co &#10;O.J 0.0 0.0 0.0 0.0 &#10;0.00 0.30 &#10;0.87 J.4E &#10;0.05 0.00 &#10;0.00 0.00 &#10;0.00 0.co &#10;0.00 eco &#10;3.97 3.71 &#10;3.16 &#10;10 &#10;3.00 3.00 &#10;2.30 &#10;0.00 0.00 &#10;0.00 on &#10;o,cw &#10;8,16 4.21 &#10;4.1% 8.11 &#10;on 00 &#10;x 4-1 &#10;2.72 2_51 &#10;000 &#10;000 &#10;L 71 1.71 &#10;082 0.52 &#10;os2 0_52 &#10;L 17 2.0 &#10;2.72 4.52 &#10;096 0_co &#10;000 cco &#10;000 oco &#10;14 &#10;1.0 10 &#10;o.co moc &#10;om moo &#10;000 0_co &#10;ooc &#10;4.66 2_76 &#10;165 0_co &#10;000 &#10;ooc oco &#10;15 &#10;0.00 0.co &#10;0.00 0.co &#10;om 0.00 &#10;0.00 0.co &#10;ooc 0.35 &#10;2.13 0.n &#10;0.00 0.co &#10;ooc c.co &#10;16 &#10;0.00 0.co &#10;0.00 0.03 &#10;om 0.00 &#10;0.0B 0.12 &#10;3.63 4.36 &#10;2.50 0.n &#10;0.00 0.03 &#10;0.00 eco &#10;000 &#10;0.00 &#10;4.61 &#10;000 On &#10;o,tw &#10;18 &#10;legs ms, &#10;000 0_co &#10;000 &#10;1_97 &#10;A.s.5 4.09 &#10;000 &#10;000 &#10;20 &#10;000 0_co &#10;000 cco &#10;ass &#10;2_22 &#10;224 0_56 &#10;000 cco &#10;000 &#10;0.00 0_co &#10;0.00 oco &#10;2.72 &#10;2-58 &#10;065 0_28 &#10;202 0_L6 &#10;0.00 0_co &#10;0.00 c.co &#10;22 &#10;0.00 0.co &#10;0.00 0.co &#10;1.55 &#10;L. 74 0.&quot; &#10;0.24 0.00 &#10;0.00 0.co &#10;0.00 0.03 &#10;2.51 367 4.25 2.61 &#10;1.50 0.co &#10;0.00 0.co &#10;ooc cco &#10;0.00 0.00 &#10;0.00 0.co &#10;0.00 0.00 &#10;0.00 0.co &#10;3.28 3.38 &#10;3.56 2.23 &#10;0.80 0.00 &#10;0.00 0.co &#10;0.00 oco &#10;24 &#10;0,00 &#10;0,00 &#10;000 &#10;0,00 &#10;4.98 8.90 &#10;0,22 &#10;0,00 &#10;000 &#10;a.ao &#10;000 &#10;aso &#10;a,oo &#10;26 &#10;00 mo &#10;000 0_co &#10;000 &#10;000 moo &#10;000 &#10;2_56 &#10;2.51 &#10;1.22 0.22 &#10;000 0_co &#10;000 &#10;000 oco &#10;on 00 &#10;000 0_co &#10;ooc Eco &#10;om moo &#10;000 0.02 &#10;om o_co &#10;000 mco &#10;000 &#10;20 &#10;0.0 0.0 0.0 &#10;0.00 0.00 &#10;0.00 0.co &#10;0.00 0.03 &#10;1.31 c.co moo &#10;0.00 &#10;0.00 0.co 0.00 c.co &#10;0.0 0.0 0.0 0.0 0.0 0.0 0.0 0.0 &#10;0.0 &#10;0.0 &#10;0.0 &#10;0.0 &#10;0.0 &#10;0.0 &#10;0.0 &#10;0.0 &#10;0.0 &#10;0.0 &#10;0.0 &#10;0.0 &#10;0.0 &#10;0.0 0 &#10;0.0 0 &#10;0.0 &#10;0.0 &#10;0.0 &#10;0.0 &#10;0.0 &#10;0.0 &#10;0.0 &#10;0.0 &#10;0.0 &#10;0.0 &#10;0.0 0.0 0.0 on 0.0 0.0 0.0 0.0 0.0 0.0 cc co c.o &#10;00 mo 0.0 0.0 &#10;00 0.0 0.0 0.0 mo c.o &#10;00 0.0 0.0 0.0 0.0 0.0 0.0 c.c cc c.o &#10;Q &#10;0.0 &#10;0.0 &#10;0.0 &#10;0.0 &#10;0.0 &#10;0.0 &#10;0.0 &#10;0.0 &#10;0.0 &#10;0.0 &#10;0.0 &#10;0.0 &#10;Z AA &#10;0.0 0.0 0.0 &#10;0.0 0.J 0.0 0.0 0.0 0.0 0.0 0.0 C.O &#10;M &#10;1.0 &#10;o &#10;0.3 &#10;0.0 &#10;00 &#10;0.0 &#10;0.2 &#10;0.0 &#10;0.0 &#10;0.0 &#10;0.0 &#10;0.0 &#10;AD &#10;AE &#10;0.604 0.227 0.252 &#10;O, 00 &#10;1,07 &#10;000 &#10;0.00 0.co 0.00 0.co 0.00 0.00 0.00 0.00 &#10;000 moo o.co moo &#10;ooc oco moo c.co moo &#10;4.74 4.74 &#10;ooc c.co ooc cco 0.00 &#10;0,00 &#10;0.58 &#10;1,83 &#10;000 &#10;0.1X1 &#10;ass &#10;206 x 17 179 &#10;ooc eco ooc &#10;mos oco ooc &#10;0.00 oco 0.00 &#10;0.00 J,oo &#10;1.71 &#10;0,00 &#10;AL &#10;0.35 &#10;0.56 &#10;0.1X1 &#10;1.64 &#10;1.0 o' &#10;0.0 0.0 0.0 0.0 0.0 &#10;0.8 09 os 0-9 &#10;0.1 0.0 0.0 on 01,gs &#10;00 00 c.o co co co &#10;0.0 00 0.0 0.oo.oo.oo.oo.oo.oo.co.ccccc c.0 0.0 0.0 0.3 &#10;0.0 0.0 J.oo.oo.oo.oo.oo.oo.oo.c c.0 0.0 0.0 0.0 0.' 0.6 &#10;2.05 &#10;xo-I &#10;L 27 &#10;339 &#10;4,01 8.8.S &#10;1,10 &#10;277 &#10;1.77 &#10;2.21 &#10;3.83 &#10;1st &#10;0.37 &#10;2,29 &#10;2.31 &#10;4.92 &#10;2_51 &#10;1.33 &#10;2.63 &#10;2.10 &#10;265 &#10;077 &#10;1.35 &#10;0.00 0.co 0.00 0.00 0.00 0.00 &#10;000 oco moo &#10;ooc moo &#10;0.14 c.co ooc &#10;agg 4.12 &#10;1.83 &#10;2.51 &#10;O.'XI &#10;2.01 &#10;l_sg &#10;1.91 &#10;129 &#10;2.39 &#10;3.33 &#10;1.0 &#10;10 10 os &#10;1.0 1.0 0 &#10;1.0 &#10;10 &#10;00 mo co &#10;00 0.0 &#10;0.0 0.0 0.0 0.0 0.0 0.0 0.0 &#10;1.0 0.2 0.0 0.0 &#10;0.0 0.0 0.0 0.0 0.0 0.0 &#10;5.13 &#10;0.03 &#10;(134 &#10;3.07 &#10;3.83 &#10;1.tiS &#10;0,00 &#10;z,S3 &#10;o_co &#10;L 20 &#10;0.0 0.0 0.0 0.0 0.0 0.0 0.0 0.1 &#10;Oslo LO 1.0 1.0 &#10;00 0.1 &#10;0.0 0.0 0.0 cc cc co c.o &#10;00 JO 0.0 0. L 0.5 0.0 C.O &#10;0.0 C.O &#10;0.0 0.0 0.0 0.0 &#10;a.a 0-0 &#10;0.0 0.0 03 &#10;0.0 0.0 0.3åo &#10;0.9 02 0.0 0.0 &#10;00 0.0 &#10;1.0 0.7 0.J 0.0 0.0 0.0 0.0 &#10;1.0 0.2 0.0 J.oo.oo.oo.oo.oo.o &#10;3.41 &#10;0.00 0.n 1.72 &#10;0.33 &#10;0.0 0.0 0.5 &#10;00 ma mo mo co 0.0 &#10;00 00 0.0 &#10;0.0 cc c.0 0.5 0.3 &#10;0.0 0.0 0.0 0.0 on 0.0 0.0 0.0 0.0 0.0 cc cc c.o &#10;0.0 &#10;mod9 &#10;og 1.0 &#10;0.0 0.0 &#10;09 &#10;0.0 &#10;0.0 &#10;10 &#10;1.0 &#10;0.0 &#10;0.0 &#10;0.07 0.20 0.00 &#10;000 moo o.co moo &#10;ooc oco moo c.co moo &#10;0.23 &#10;0.00 c.co ooc oco 0.00 cm moo &#10;2,96 &#10;4,77 4.48 &#10;o,cw &#10;i. 02 &#10;4.91 S,24 4.12 &#10;4.29 4-53 &#10;soo &#10;2.22 3.27 4.63 2-96 &#10;2,82 &#10;023 &#10;0,00 &#10;000 &#10;0,00 &#10;242 &#10;moo &#10;0.0 &#10;0.0 &#10;5:07 / 8:36 &#10;Convolutional Neural Networks (CNNs) explained &#10;2017 10 &#10;• +3344646 &#10;#21 &#10;deeplizard &#10;53.6 &#10;CNNs for deep learning. Blog for this vid! &#10;in Machine Leaning / Deep Learning for Programmers Playlist &#10;https://www.youtube.com/playlist?list... ">
            <a:extLst>
              <a:ext uri="{FF2B5EF4-FFF2-40B4-BE49-F238E27FC236}">
                <a16:creationId xmlns:a16="http://schemas.microsoft.com/office/drawing/2014/main" id="{CF5D1091-EE79-4D17-939D-BA114863DA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2922" y="1009650"/>
            <a:ext cx="6906155" cy="516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8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pic>
        <p:nvPicPr>
          <p:cNvPr id="2050" name="Picture 2" descr="Machine generated alternative text:&#10;filter 1 &#10;filter 2 &#10;0 6:58/ 8:36 &#10;filter 3 &#10;filter 4 &#10;Convolutional Neural Networks (CNNs) explained &#10;2017 10 • _+3344,646 &#10;deeplizard &#10;53.6 &#10;CNNs for deep learning. Blog for this vid! &#10;#21 in Machine Leaning / Deep Learning for Programmers Playlist &#10;https://www.youtube.com/playlist?list... ">
            <a:extLst>
              <a:ext uri="{FF2B5EF4-FFF2-40B4-BE49-F238E27FC236}">
                <a16:creationId xmlns:a16="http://schemas.microsoft.com/office/drawing/2014/main" id="{2AD1E442-6457-46C0-AEC6-33ECBF006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077" y="1068590"/>
            <a:ext cx="7733955" cy="578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3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296C-CFEF-4AE2-B948-3C45FBA6501B}"/>
              </a:ext>
            </a:extLst>
          </p:cNvPr>
          <p:cNvSpPr>
            <a:spLocks noGrp="1"/>
          </p:cNvSpPr>
          <p:nvPr>
            <p:ph type="title"/>
          </p:nvPr>
        </p:nvSpPr>
        <p:spPr>
          <a:xfrm>
            <a:off x="838200" y="365126"/>
            <a:ext cx="10515600" cy="541324"/>
          </a:xfrm>
        </p:spPr>
        <p:txBody>
          <a:bodyPr>
            <a:normAutofit fontScale="90000"/>
          </a:bodyPr>
          <a:lstStyle/>
          <a:p>
            <a:r>
              <a:rPr lang="en-US" dirty="0"/>
              <a:t>CNN = Convolutional Neural Network</a:t>
            </a:r>
            <a:endParaRPr lang="fa-IR" dirty="0"/>
          </a:p>
        </p:txBody>
      </p:sp>
      <p:pic>
        <p:nvPicPr>
          <p:cNvPr id="3074" name="Picture 2" descr="Machine generated alternative text:&#10;O &#10;Layer 2 &#10;0 7:43/ 8:36 &#10;Convolutional Neural Networks (CNNs) explained &#10;2017 10 • +3344646 &#10;deeplizard &#10;53.6 &#10;CNNs for deep learning. Blog for this vid! &#10;#21 in Machine Leaning / Deep Learning for Programmers Playlist &#10;https://www.youtube.com/playlist?list.. ">
            <a:extLst>
              <a:ext uri="{FF2B5EF4-FFF2-40B4-BE49-F238E27FC236}">
                <a16:creationId xmlns:a16="http://schemas.microsoft.com/office/drawing/2014/main" id="{1EDF05C2-8D72-402A-AD63-8891B8F3C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15" y="1310932"/>
            <a:ext cx="7406363" cy="5547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0A3C84-1D74-4222-BACA-2D6E7D48F02D}"/>
              </a:ext>
            </a:extLst>
          </p:cNvPr>
          <p:cNvSpPr txBox="1"/>
          <p:nvPr/>
        </p:nvSpPr>
        <p:spPr>
          <a:xfrm>
            <a:off x="1113183" y="941600"/>
            <a:ext cx="9070304" cy="369332"/>
          </a:xfrm>
          <a:prstGeom prst="rect">
            <a:avLst/>
          </a:prstGeom>
          <a:noFill/>
        </p:spPr>
        <p:txBody>
          <a:bodyPr wrap="none" rtlCol="1">
            <a:spAutoFit/>
          </a:bodyPr>
          <a:lstStyle/>
          <a:p>
            <a:r>
              <a:rPr lang="en-US" dirty="0"/>
              <a:t>This feature of CNNs makes them very powerful tools for image classification. Another example:</a:t>
            </a:r>
            <a:endParaRPr lang="fa-IR" dirty="0"/>
          </a:p>
        </p:txBody>
      </p:sp>
    </p:spTree>
    <p:extLst>
      <p:ext uri="{BB962C8B-B14F-4D97-AF65-F5344CB8AC3E}">
        <p14:creationId xmlns:p14="http://schemas.microsoft.com/office/powerpoint/2010/main" val="3238136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462</Words>
  <Application>Microsoft Office PowerPoint</Application>
  <PresentationFormat>Widescreen</PresentationFormat>
  <Paragraphs>60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weekly report Introduction to R-CNN </vt:lpstr>
      <vt:lpstr>Motivation</vt:lpstr>
      <vt:lpstr>Example</vt:lpstr>
      <vt:lpstr>Example</vt:lpstr>
      <vt:lpstr>Example</vt:lpstr>
      <vt:lpstr>CNN = Convolutional Neural Network</vt:lpstr>
      <vt:lpstr>CNN = Convolutional Neural Network</vt:lpstr>
      <vt:lpstr>CNN = Convolutional Neural Network</vt:lpstr>
      <vt:lpstr>CNN = Convolutional Neural Network</vt:lpstr>
      <vt:lpstr>CNN = Convolutional Neural Network</vt:lpstr>
      <vt:lpstr>CNN = Convolutional Neural Network</vt:lpstr>
      <vt:lpstr>CNN = Convolutional Neural Network</vt:lpstr>
      <vt:lpstr>CNN = Convolutional Neural Network</vt:lpstr>
      <vt:lpstr>Semantic Segmentation</vt:lpstr>
      <vt:lpstr>An example: U-net</vt:lpstr>
      <vt:lpstr>Localization</vt:lpstr>
      <vt:lpstr>R-CNN: Region based Convolutional Neural network</vt:lpstr>
      <vt:lpstr>Object Detection</vt:lpstr>
      <vt:lpstr>Fast R-CNN</vt:lpstr>
      <vt:lpstr>another illustration</vt:lpstr>
      <vt:lpstr>Faster R-CNN</vt:lpstr>
      <vt:lpstr>Mask R-CNN</vt:lpstr>
      <vt:lpstr>Mask R-CNN</vt:lpstr>
      <vt:lpstr>A totally different approach!</vt:lpstr>
      <vt:lpstr>Solving classical three bodies problem with ANN</vt:lpstr>
      <vt:lpstr>Solving classical three bodies problem with ANN</vt:lpstr>
      <vt:lpstr>Solving classical three bodies problem with 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rostam 2576</dc:creator>
  <cp:lastModifiedBy>rostam 2576</cp:lastModifiedBy>
  <cp:revision>23</cp:revision>
  <dcterms:created xsi:type="dcterms:W3CDTF">2020-01-15T23:52:11Z</dcterms:created>
  <dcterms:modified xsi:type="dcterms:W3CDTF">2020-01-17T05:42:57Z</dcterms:modified>
</cp:coreProperties>
</file>