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57" r:id="rId2"/>
    <p:sldId id="259" r:id="rId3"/>
    <p:sldId id="332" r:id="rId4"/>
    <p:sldId id="262" r:id="rId5"/>
    <p:sldId id="289" r:id="rId6"/>
    <p:sldId id="292" r:id="rId7"/>
    <p:sldId id="311" r:id="rId8"/>
    <p:sldId id="263" r:id="rId9"/>
    <p:sldId id="314" r:id="rId10"/>
    <p:sldId id="269" r:id="rId11"/>
    <p:sldId id="316" r:id="rId12"/>
    <p:sldId id="333" r:id="rId13"/>
    <p:sldId id="334" r:id="rId14"/>
    <p:sldId id="321" r:id="rId15"/>
    <p:sldId id="324" r:id="rId16"/>
    <p:sldId id="318" r:id="rId17"/>
    <p:sldId id="265" r:id="rId18"/>
    <p:sldId id="266" r:id="rId19"/>
    <p:sldId id="290" r:id="rId20"/>
    <p:sldId id="331" r:id="rId21"/>
    <p:sldId id="293" r:id="rId22"/>
    <p:sldId id="323" r:id="rId23"/>
    <p:sldId id="32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CC"/>
    <a:srgbClr val="FF07FA"/>
    <a:srgbClr val="7DD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1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E226F-8B5F-4AAF-947F-2050A970E323}" type="datetimeFigureOut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3B0C4-578A-4281-BD66-6CFCE5925C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810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3B0C4-578A-4281-BD66-6CFCE5925CF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477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046F-FDA8-4D22-905F-2750FE24053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36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BFB1D-7C9D-4364-B681-3DB229CFFAAA}" type="datetime1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Workshop, Beijing 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D859-FA7A-463C-BEA9-AD4B48440D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363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6B58A-B57A-4DC4-8843-9DE8FAD8B5C6}" type="datetime1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Workshop, Beijing 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D859-FA7A-463C-BEA9-AD4B48440D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378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6C5CC-8A02-469A-87CB-F0FB215B50E1}" type="datetime1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Workshop, Beijing 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D859-FA7A-463C-BEA9-AD4B48440D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511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B636-DE6A-4361-9D74-21455EB86D38}" type="datetime1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Workshop, Beijing 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AE77-B514-450B-902B-3F5BD92145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43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2A7B-4D68-4653-B2EE-DAC40DCA2995}" type="datetime1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Workshop, Beijing 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D859-FA7A-463C-BEA9-AD4B48440D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827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C69A-0E20-47FD-B324-EC3E9132E26C}" type="datetime1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Workshop, Beijing 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D859-FA7A-463C-BEA9-AD4B48440D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299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C189-A1E2-40F0-95C5-969C69170491}" type="datetime1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Workshop, Beijing 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D859-FA7A-463C-BEA9-AD4B48440D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827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B4B3-66E9-4078-9E31-4F704AB5B667}" type="datetime1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Workshop, Beijing 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D859-FA7A-463C-BEA9-AD4B48440D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16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308C-28AA-4F06-9597-DA2EB5347AB5}" type="datetime1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Workshop, Beijing 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D859-FA7A-463C-BEA9-AD4B48440D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571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7D05-73A3-4034-A116-291E28ACDF6B}" type="datetime1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Workshop, Beijing 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D859-FA7A-463C-BEA9-AD4B48440D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28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C58C-4CB5-4746-9807-2BC4DF492E1E}" type="datetime1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Workshop, Beijing 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D859-FA7A-463C-BEA9-AD4B48440D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164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083A6-6AF1-47C0-9B33-92304355BCCB}" type="datetime1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Workshop, Beijing 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D859-FA7A-463C-BEA9-AD4B48440D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22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AB0DD-6456-49E2-82FB-6596B5434712}" type="datetime1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CEPC Workshop, Beijing 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2D859-FA7A-463C-BEA9-AD4B48440D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13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961"/>
            <a:ext cx="7772400" cy="2387600"/>
          </a:xfrm>
        </p:spPr>
        <p:txBody>
          <a:bodyPr>
            <a:normAutofit/>
          </a:bodyPr>
          <a:lstStyle/>
          <a:p>
            <a:r>
              <a:rPr lang="en-US" altLang="zh-CN" sz="4800" dirty="0"/>
              <a:t>Status of ACTS integration to CEPC tracking </a:t>
            </a:r>
            <a:endParaRPr lang="zh-CN" altLang="en-US" sz="4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31094660-F933-4A2F-86C5-A0F336E6C7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815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50" y="267882"/>
            <a:ext cx="7886700" cy="928016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solidFill>
                  <a:srgbClr val="00B0F0"/>
                </a:solidFill>
              </a:rPr>
              <a:t>Geometry and Material mapping  </a:t>
            </a:r>
            <a:endParaRPr lang="zh-CN" altLang="en-US" sz="4000" b="1" dirty="0">
              <a:solidFill>
                <a:srgbClr val="00B0F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7343DA59-9F0B-4470-949D-5835B4396CE0}" type="datetime1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0ECC222-CCDC-4765-B05B-3C7B3D14F54C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7" name="图片 4">
            <a:extLst>
              <a:ext uri="{FF2B5EF4-FFF2-40B4-BE49-F238E27FC236}">
                <a16:creationId xmlns:a16="http://schemas.microsoft.com/office/drawing/2014/main" xmlns="" id="{D17142B3-2AC1-417B-956B-2F8E75C9E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997" y="4477357"/>
            <a:ext cx="2508280" cy="1755137"/>
          </a:xfrm>
          <a:prstGeom prst="rect">
            <a:avLst/>
          </a:prstGeom>
        </p:spPr>
      </p:pic>
      <p:pic>
        <p:nvPicPr>
          <p:cNvPr id="8" name="图片 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B29CFAB-1954-4B87-B7CA-0B27170B6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074" y="4498668"/>
            <a:ext cx="2579699" cy="16950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5150" y="3646871"/>
            <a:ext cx="8514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Material recording(geant4 plugin) and material mapping have been validated: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Plugin for Geant4:  Recording the detailed full material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Mapping the material recorded onto the chosen binned surface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9504" y="6108638"/>
            <a:ext cx="3622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G4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mapping to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surface 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7B9E5CC-738F-47D2-9DA0-8922F4F4DF6D}"/>
              </a:ext>
            </a:extLst>
          </p:cNvPr>
          <p:cNvSpPr/>
          <p:nvPr/>
        </p:nvSpPr>
        <p:spPr>
          <a:xfrm>
            <a:off x="555150" y="1310564"/>
            <a:ext cx="61888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Silicon trackers are built with ACTS typical building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TPC Surface-based concept of surface : 220 cylindrical surface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ABA6DA2-9D6D-4025-893B-4E24D0DB340F}"/>
              </a:ext>
            </a:extLst>
          </p:cNvPr>
          <p:cNvGrpSpPr/>
          <p:nvPr/>
        </p:nvGrpSpPr>
        <p:grpSpPr>
          <a:xfrm>
            <a:off x="1137625" y="1963264"/>
            <a:ext cx="4617217" cy="1766185"/>
            <a:chOff x="635879" y="2113384"/>
            <a:chExt cx="7941719" cy="347390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AB835001-2455-45C0-990B-63A5332B1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25263" y="2824264"/>
              <a:ext cx="3782048" cy="269966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5DE89FF5-9B82-43AD-BCC8-B786DE1B8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5879" y="3833714"/>
              <a:ext cx="2134218" cy="169021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DA3BE6DE-F1FF-47BB-AAA0-54E489547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70735" y="3876000"/>
              <a:ext cx="1952733" cy="171128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49B511C7-954C-4DAA-A066-3F798349A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4288" y="2113384"/>
              <a:ext cx="2057400" cy="166997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00ECA969-7966-46B3-A20D-EB97AC873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16606" y="2152024"/>
              <a:ext cx="2060992" cy="1624071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D5C0D3D-1C52-4104-A64D-5B44C54206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06508" y="1973495"/>
            <a:ext cx="2442717" cy="17551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39C18F9-FD8F-4C45-B337-716F93FB1BB9}"/>
              </a:ext>
            </a:extLst>
          </p:cNvPr>
          <p:cNvSpPr txBox="1"/>
          <p:nvPr/>
        </p:nvSpPr>
        <p:spPr>
          <a:xfrm>
            <a:off x="6743960" y="1708292"/>
            <a:ext cx="1844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1200" dirty="0"/>
              <a:t>Fast simulation of TPC hit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44663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118DB51-6724-4D85-8917-8F87900EA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581" y="207828"/>
            <a:ext cx="7886700" cy="842678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00B0F0"/>
                </a:solidFill>
              </a:rPr>
              <a:t>FATRAS and Kalman Filtering</a:t>
            </a:r>
            <a:endParaRPr lang="zh-CN" altLang="en-US" sz="3600" b="1" dirty="0">
              <a:solidFill>
                <a:srgbClr val="00B0F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AF43DC4-F32E-475F-A7D5-B60243EFE39E}"/>
              </a:ext>
            </a:extLst>
          </p:cNvPr>
          <p:cNvSpPr/>
          <p:nvPr/>
        </p:nvSpPr>
        <p:spPr>
          <a:xfrm>
            <a:off x="946984" y="1214430"/>
            <a:ext cx="69138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Tracking Geometry debugged with the propagation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Validation of </a:t>
            </a:r>
            <a:r>
              <a:rPr lang="en-US" altLang="zh-CN" sz="2000" dirty="0" err="1"/>
              <a:t>Kalman</a:t>
            </a:r>
            <a:r>
              <a:rPr lang="en-US" altLang="zh-CN" sz="2000" dirty="0"/>
              <a:t> filter in progress 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784D-18EF-4EC4-A1BD-DAA296EB3691}" type="datetime1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D859-FA7A-463C-BEA9-AD4B48440DFC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605" y="2086241"/>
            <a:ext cx="3732929" cy="18367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793" y="2066671"/>
            <a:ext cx="2241964" cy="184869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28950" y="3910010"/>
            <a:ext cx="3393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Propagation (sensitive)  output </a:t>
            </a:r>
            <a:endParaRPr lang="zh-CN" altLang="en-US" sz="16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6049" y="4355666"/>
            <a:ext cx="3915761" cy="207242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042499" y="4709677"/>
            <a:ext cx="1290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Filter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Predictor 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116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C038F4-47D6-4FBC-9F49-544B6164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Next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D17686-E880-424E-8A9F-021A8CFDF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zh-CN" dirty="0"/>
              <a:t>Recent plan </a:t>
            </a:r>
          </a:p>
          <a:p>
            <a:pPr lvl="1"/>
            <a:r>
              <a:rPr lang="en-GB" altLang="zh-CN" dirty="0"/>
              <a:t>Geometry </a:t>
            </a:r>
          </a:p>
          <a:p>
            <a:pPr lvl="2"/>
            <a:r>
              <a:rPr lang="en-GB" altLang="zh-CN" dirty="0"/>
              <a:t>Including geometry details of CEPC baseline design</a:t>
            </a:r>
          </a:p>
          <a:p>
            <a:pPr lvl="1"/>
            <a:r>
              <a:rPr lang="en-GB" altLang="zh-CN" dirty="0"/>
              <a:t>Material mapping</a:t>
            </a:r>
          </a:p>
          <a:p>
            <a:pPr lvl="2"/>
            <a:r>
              <a:rPr lang="en-GB" altLang="zh-CN" dirty="0"/>
              <a:t>TPC material strategy (volume based/surface based)</a:t>
            </a:r>
          </a:p>
          <a:p>
            <a:pPr lvl="2"/>
            <a:r>
              <a:rPr lang="en-GB" altLang="zh-CN" dirty="0"/>
              <a:t>Validations between </a:t>
            </a:r>
            <a:r>
              <a:rPr lang="en-GB" altLang="zh-CN" dirty="0" err="1"/>
              <a:t>Geantino</a:t>
            </a:r>
            <a:r>
              <a:rPr lang="en-GB" altLang="zh-CN" dirty="0"/>
              <a:t> recording and material mapping </a:t>
            </a:r>
          </a:p>
          <a:p>
            <a:pPr lvl="1"/>
            <a:r>
              <a:rPr lang="en-GB" altLang="zh-CN" dirty="0"/>
              <a:t>Validations of FATRAS and Kalman filter</a:t>
            </a:r>
          </a:p>
          <a:p>
            <a:r>
              <a:rPr lang="en-US" altLang="zh-CN" dirty="0"/>
              <a:t>Long perspective</a:t>
            </a:r>
          </a:p>
          <a:p>
            <a:pPr lvl="1"/>
            <a:r>
              <a:rPr lang="en-US" altLang="zh-CN" dirty="0"/>
              <a:t>Integration to the CEPC framework</a:t>
            </a:r>
          </a:p>
          <a:p>
            <a:pPr lvl="1"/>
            <a:r>
              <a:rPr lang="en-US" altLang="zh-CN" dirty="0"/>
              <a:t>Detector layout and material study  </a:t>
            </a:r>
          </a:p>
          <a:p>
            <a:pPr marL="457200" lvl="1" indent="0">
              <a:buNone/>
            </a:pP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en-GB" altLang="zh-C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871DA8-FA71-4EA1-8209-E971B3EE3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95F0-D2EC-4420-8DF5-B8CB23E8E7A0}" type="datetime1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006455-C264-4366-90D6-AE2FE4793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D859-FA7A-463C-BEA9-AD4B48440DF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543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4AEECB-9493-4367-8E62-03BAD8E9D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Backup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5CDBF2-7149-494C-8795-9606128DD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324D89-A0B5-49A1-8AF7-4F4475835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CA16-38C5-4DCC-B863-37C826CF5D2F}" type="datetime1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4CE997-8F1F-4B2D-8CE3-9E262619B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D859-FA7A-463C-BEA9-AD4B48440DF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051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0137807-8C1C-4ABD-A039-265D423DE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80347"/>
            <a:ext cx="7886700" cy="1029610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solidFill>
                  <a:srgbClr val="00B0F0"/>
                </a:solidFill>
              </a:rPr>
              <a:t>Geometry – TPC first version</a:t>
            </a:r>
            <a:endParaRPr lang="zh-CN" altLang="en-US" sz="4000" b="1" dirty="0">
              <a:solidFill>
                <a:srgbClr val="00B0F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06AB791-BBE9-414B-A491-E2CA2E753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488" y="1307651"/>
            <a:ext cx="7886700" cy="4460118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Surface-based concept </a:t>
            </a:r>
          </a:p>
          <a:p>
            <a:pPr lvl="1"/>
            <a:r>
              <a:rPr lang="en-US" altLang="zh-CN" sz="2000" dirty="0">
                <a:solidFill>
                  <a:srgbClr val="0070C0"/>
                </a:solidFill>
              </a:rPr>
              <a:t>Geometry</a:t>
            </a:r>
            <a:r>
              <a:rPr lang="en-US" altLang="zh-CN" sz="2000" dirty="0"/>
              <a:t>: 220 cylindrical surface</a:t>
            </a:r>
          </a:p>
          <a:p>
            <a:pPr lvl="1"/>
            <a:r>
              <a:rPr lang="en-US" altLang="zh-CN" sz="2000" dirty="0">
                <a:solidFill>
                  <a:srgbClr val="0070C0"/>
                </a:solidFill>
              </a:rPr>
              <a:t>Propagation/Kalman filter</a:t>
            </a:r>
            <a:r>
              <a:rPr lang="en-US" altLang="zh-CN" sz="2000" dirty="0"/>
              <a:t>: with the typical ACTS tool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zh-CN" sz="2000" dirty="0">
                <a:solidFill>
                  <a:srgbClr val="0070C0"/>
                </a:solidFill>
              </a:rPr>
              <a:t> Digitization</a:t>
            </a:r>
            <a:r>
              <a:rPr lang="en-US" altLang="zh-CN" sz="2000" dirty="0"/>
              <a:t>: a Cylinder Digitization model is needed</a:t>
            </a:r>
            <a:endParaRPr lang="zh-CN" altLang="en-US" sz="2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459F826E-7BC5-42AB-B7AF-4F0CF4A5E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9C23-C81F-4748-8157-25CB8694A5B6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7" name="图片 4">
            <a:extLst>
              <a:ext uri="{FF2B5EF4-FFF2-40B4-BE49-F238E27FC236}">
                <a16:creationId xmlns:a16="http://schemas.microsoft.com/office/drawing/2014/main" xmlns="" id="{1B1242BC-06CE-4B5A-B8EE-F9516B75E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09" y="3306810"/>
            <a:ext cx="4059429" cy="273588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9DF25-AEF8-453E-A94F-0B765EBEE56C}" type="datetime1">
              <a:rPr lang="zh-CN" altLang="en-US" smtClean="0"/>
              <a:t>2020/1/5</a:t>
            </a:fld>
            <a:endParaRPr lang="zh-CN" alt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237" y="3292117"/>
            <a:ext cx="3793090" cy="272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60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0749BF-428A-491B-A355-EF30A672A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6048"/>
            <a:ext cx="7886700" cy="973997"/>
          </a:xfrm>
        </p:spPr>
        <p:txBody>
          <a:bodyPr>
            <a:normAutofit/>
          </a:bodyPr>
          <a:lstStyle/>
          <a:p>
            <a:r>
              <a:rPr lang="en-US" altLang="zh-CN" sz="4000" b="0" dirty="0"/>
              <a:t>CEPC Tracker </a:t>
            </a:r>
            <a:endParaRPr lang="zh-CN" altLang="en-US" sz="4000"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CB0E7A4-DADA-4534-B05C-B6A7CBA3F4B4}"/>
              </a:ext>
            </a:extLst>
          </p:cNvPr>
          <p:cNvSpPr txBox="1"/>
          <p:nvPr/>
        </p:nvSpPr>
        <p:spPr>
          <a:xfrm>
            <a:off x="543378" y="1476273"/>
            <a:ext cx="459577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1.CEPC Baseline tracker</a:t>
            </a:r>
          </a:p>
          <a:p>
            <a:pPr lvl="1"/>
            <a:r>
              <a:rPr lang="en-US" altLang="zh-CN" sz="1600" b="1" dirty="0" err="1">
                <a:solidFill>
                  <a:schemeClr val="bg1">
                    <a:lumMod val="50000"/>
                  </a:schemeClr>
                </a:solidFill>
              </a:rPr>
              <a:t>Beampipe</a:t>
            </a:r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lvl="1"/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</a:rPr>
              <a:t>Vertex Detector</a:t>
            </a:r>
          </a:p>
          <a:p>
            <a:pPr lvl="1"/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</a:rPr>
              <a:t>Silicon Inner Tracker &amp;&amp; Silicon External Tracker</a:t>
            </a:r>
          </a:p>
          <a:p>
            <a:pPr lvl="1"/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</a:rPr>
              <a:t>Forward Tracking Detector &amp;&amp; </a:t>
            </a:r>
            <a:r>
              <a:rPr lang="en-US" altLang="zh-CN" sz="1600" b="1" dirty="0" err="1">
                <a:solidFill>
                  <a:schemeClr val="bg1">
                    <a:lumMod val="50000"/>
                  </a:schemeClr>
                </a:solidFill>
              </a:rPr>
              <a:t>Endcap</a:t>
            </a:r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</a:rPr>
              <a:t> Tracking Detector </a:t>
            </a:r>
          </a:p>
          <a:p>
            <a:pPr lvl="1"/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</a:rPr>
              <a:t>Time Projection Chamber</a:t>
            </a:r>
          </a:p>
          <a:p>
            <a:r>
              <a:rPr lang="en-US" altLang="zh-CN" sz="1200" dirty="0"/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C7EC400-BCE6-4081-B676-B0371814B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883" y="1078118"/>
            <a:ext cx="3665208" cy="2612427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587A-6155-48FA-895D-353C40980C76}" type="datetime1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AE77-B514-450B-902B-3F5BD9214557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121" y="3690545"/>
            <a:ext cx="3284732" cy="25577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8650" y="3954213"/>
            <a:ext cx="502562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2.FST-2</a:t>
            </a:r>
          </a:p>
          <a:p>
            <a:r>
              <a:rPr lang="en-US" altLang="zh-CN" dirty="0"/>
              <a:t>	</a:t>
            </a:r>
            <a:r>
              <a:rPr lang="en-US" altLang="zh-CN" sz="1600" b="1" dirty="0" err="1">
                <a:solidFill>
                  <a:schemeClr val="bg1">
                    <a:lumMod val="50000"/>
                  </a:schemeClr>
                </a:solidFill>
              </a:rPr>
              <a:t>Beampipe</a:t>
            </a:r>
            <a:endParaRPr lang="en-US" altLang="zh-CN" sz="16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</a:rPr>
              <a:t>Vertex Detector 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&amp;&amp; </a:t>
            </a:r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</a:rPr>
              <a:t>Silicon Outer Tracker</a:t>
            </a:r>
          </a:p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altLang="zh-CN" sz="1600" b="1" dirty="0" err="1">
                <a:solidFill>
                  <a:schemeClr val="bg1">
                    <a:lumMod val="50000"/>
                  </a:schemeClr>
                </a:solidFill>
              </a:rPr>
              <a:t>Endcap</a:t>
            </a:r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</a:rPr>
              <a:t> Inner Tracker 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&amp;&amp; </a:t>
            </a:r>
            <a:r>
              <a:rPr lang="en-US" altLang="zh-CN" sz="1600" b="1" dirty="0" err="1">
                <a:solidFill>
                  <a:schemeClr val="bg1">
                    <a:lumMod val="50000"/>
                  </a:schemeClr>
                </a:solidFill>
              </a:rPr>
              <a:t>EndCap</a:t>
            </a:r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</a:rPr>
              <a:t> Outer Tracker</a:t>
            </a:r>
          </a:p>
          <a:p>
            <a:r>
              <a:rPr lang="en-US" altLang="zh-CN" sz="1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90940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32238-C7E8-4622-8AE2-BF13E6BE5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82981"/>
            <a:ext cx="7886700" cy="1325563"/>
          </a:xfrm>
        </p:spPr>
        <p:txBody>
          <a:bodyPr/>
          <a:lstStyle/>
          <a:p>
            <a:r>
              <a:rPr lang="en-US" altLang="zh-CN" dirty="0"/>
              <a:t>BACKUP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5EA58-DCFF-42A1-94BC-AFC8C19F26B2}" type="datetime1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D859-FA7A-463C-BEA9-AD4B48440DF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250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Implementation into ACTS-FW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433" y="1741114"/>
            <a:ext cx="7886700" cy="4351338"/>
          </a:xfrm>
        </p:spPr>
        <p:txBody>
          <a:bodyPr/>
          <a:lstStyle/>
          <a:p>
            <a:r>
              <a:rPr lang="en-US" altLang="zh-CN" sz="2000" dirty="0">
                <a:solidFill>
                  <a:srgbClr val="FF0000"/>
                </a:solidFill>
              </a:rPr>
              <a:t>ACTS</a:t>
            </a:r>
            <a:r>
              <a:rPr lang="en-US" altLang="zh-CN" sz="2000" dirty="0"/>
              <a:t> provides </a:t>
            </a:r>
            <a:r>
              <a:rPr lang="en-US" altLang="zh-CN" sz="2000" dirty="0" err="1"/>
              <a:t>TGeo</a:t>
            </a:r>
            <a:r>
              <a:rPr lang="en-US" altLang="zh-CN" sz="2000" dirty="0"/>
              <a:t> and DD4hep plugins for Geometry description</a:t>
            </a:r>
          </a:p>
          <a:p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</a:rPr>
              <a:t>DD4HEP</a:t>
            </a:r>
            <a:r>
              <a:rPr lang="en-US" altLang="zh-CN" sz="2000" dirty="0"/>
              <a:t>: generic detector description for simulation and reconstruction</a:t>
            </a:r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CEPC baseline tracker: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sz="2000" dirty="0"/>
              <a:t>Source files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sz="2000" dirty="0"/>
              <a:t>Xml files</a:t>
            </a:r>
          </a:p>
          <a:p>
            <a:pPr lvl="1"/>
            <a:r>
              <a:rPr lang="en-US" altLang="zh-CN" sz="2000" dirty="0"/>
              <a:t>Material service (further </a:t>
            </a:r>
            <a:r>
              <a:rPr lang="en-US" altLang="zh-CN" sz="2000" dirty="0" err="1"/>
              <a:t>validatation</a:t>
            </a:r>
            <a:r>
              <a:rPr lang="en-US" altLang="zh-CN" sz="2000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7920-C430-4048-A313-84A4F1B88253}" type="datetime1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C222-CCDC-4765-B05B-3C7B3D14F54C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356" y="2604033"/>
            <a:ext cx="4810644" cy="283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1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408" y="173702"/>
            <a:ext cx="7886700" cy="810620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00B0F0"/>
                </a:solidFill>
              </a:rPr>
              <a:t>Geometry</a:t>
            </a:r>
            <a:endParaRPr lang="zh-CN" altLang="en-US" sz="3600" b="1" dirty="0">
              <a:solidFill>
                <a:srgbClr val="00B0F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A537-7C71-4DD6-BE2F-A7EFF3F55795}" type="datetime1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C222-CCDC-4765-B05B-3C7B3D14F54C}" type="slidenum">
              <a:rPr lang="zh-CN" altLang="en-US" smtClean="0"/>
              <a:t>18</a:t>
            </a:fld>
            <a:endParaRPr lang="zh-CN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3E31E1E-BBA5-475B-83D2-F2168DD18372}"/>
              </a:ext>
            </a:extLst>
          </p:cNvPr>
          <p:cNvGrpSpPr/>
          <p:nvPr/>
        </p:nvGrpSpPr>
        <p:grpSpPr>
          <a:xfrm>
            <a:off x="3960381" y="3821101"/>
            <a:ext cx="4617217" cy="1766185"/>
            <a:chOff x="635879" y="2113384"/>
            <a:chExt cx="7941719" cy="34739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25263" y="2824264"/>
              <a:ext cx="3782048" cy="269966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5879" y="3833714"/>
              <a:ext cx="2134218" cy="169021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70735" y="3876000"/>
              <a:ext cx="1952733" cy="171128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4288" y="2113384"/>
              <a:ext cx="2057400" cy="16699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16606" y="2152024"/>
              <a:ext cx="2060992" cy="1624071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BB32C5B-7510-40AC-885A-3929F501B7F9}"/>
              </a:ext>
            </a:extLst>
          </p:cNvPr>
          <p:cNvSpPr txBox="1"/>
          <p:nvPr/>
        </p:nvSpPr>
        <p:spPr>
          <a:xfrm>
            <a:off x="1036399" y="1141963"/>
            <a:ext cx="721390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Validated silicon tracker construction process (e.g. ATLAS)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Built with ACTS typical building method</a:t>
            </a:r>
          </a:p>
          <a:p>
            <a:endParaRPr lang="zh-CN" alt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F2CC28C2-9AC4-4345-B08F-3E3A19EE5232}"/>
              </a:ext>
            </a:extLst>
          </p:cNvPr>
          <p:cNvSpPr/>
          <p:nvPr/>
        </p:nvSpPr>
        <p:spPr>
          <a:xfrm>
            <a:off x="7081378" y="286403"/>
            <a:ext cx="1865134" cy="7993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Baseline tracker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0981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97C49AD-C4DF-41DC-914A-1F18F3AC1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73" y="587767"/>
            <a:ext cx="4220901" cy="856351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+mn-lt"/>
              </a:rPr>
              <a:t>Tracking geometry </a:t>
            </a:r>
            <a:endParaRPr lang="zh-CN" altLang="en-US" sz="3200" dirty="0">
              <a:latin typeface="+mn-lt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A3EB811-89F3-4119-9C1F-AAFB5EB33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96" y="1338909"/>
            <a:ext cx="7886700" cy="5017442"/>
          </a:xfrm>
        </p:spPr>
        <p:txBody>
          <a:bodyPr>
            <a:normAutofit/>
          </a:bodyPr>
          <a:lstStyle/>
          <a:p>
            <a:r>
              <a:rPr lang="en-US" altLang="zh-CN" sz="1800" dirty="0">
                <a:cs typeface="Calibri Light" panose="020F0302020204030204" pitchFamily="34" charset="0"/>
              </a:rPr>
              <a:t>Each ACTS Geometry object is based on Surface or extended from Surface</a:t>
            </a:r>
          </a:p>
          <a:p>
            <a:r>
              <a:rPr lang="en-US" altLang="zh-CN" sz="1800" dirty="0">
                <a:cs typeface="Calibri Light" panose="020F0302020204030204" pitchFamily="34" charset="0"/>
              </a:rPr>
              <a:t>Surface keeps the full details of the sensitive detector element</a:t>
            </a:r>
          </a:p>
          <a:p>
            <a:endParaRPr lang="en-US" altLang="zh-CN" sz="1800" dirty="0">
              <a:cs typeface="Calibri Light" panose="020F0302020204030204" pitchFamily="34" charset="0"/>
            </a:endParaRPr>
          </a:p>
          <a:p>
            <a:endParaRPr lang="en-US" altLang="zh-CN" sz="1800" dirty="0">
              <a:cs typeface="Calibri Light" panose="020F0302020204030204" pitchFamily="34" charset="0"/>
            </a:endParaRPr>
          </a:p>
          <a:p>
            <a:endParaRPr lang="en-US" altLang="zh-CN" sz="1800" dirty="0">
              <a:cs typeface="Calibri Light" panose="020F0302020204030204" pitchFamily="34" charset="0"/>
            </a:endParaRPr>
          </a:p>
          <a:p>
            <a:endParaRPr lang="en-US" altLang="zh-CN" sz="1800" dirty="0"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altLang="zh-CN" sz="1800" dirty="0">
              <a:cs typeface="Calibri Light" panose="020F0302020204030204" pitchFamily="34" charset="0"/>
            </a:endParaRPr>
          </a:p>
          <a:p>
            <a:r>
              <a:rPr lang="en-US" altLang="zh-CN" sz="1800" dirty="0">
                <a:cs typeface="Calibri Light" panose="020F0302020204030204" pitchFamily="34" charset="0"/>
              </a:rPr>
              <a:t>Supporting geometry implementation </a:t>
            </a:r>
          </a:p>
          <a:p>
            <a:pPr lvl="1"/>
            <a:r>
              <a:rPr lang="en-US" altLang="zh-CN" sz="1400" dirty="0">
                <a:cs typeface="Calibri Light" panose="020F0302020204030204" pitchFamily="34" charset="0"/>
              </a:rPr>
              <a:t>Silicon tracker + Calorimeter + Muon</a:t>
            </a:r>
          </a:p>
          <a:p>
            <a:pPr lvl="1"/>
            <a:r>
              <a:rPr lang="en-US" altLang="zh-CN" sz="1400" dirty="0">
                <a:cs typeface="Calibri Light" panose="020F0302020204030204" pitchFamily="34" charset="0"/>
              </a:rPr>
              <a:t>Other type of detector (wire chamber/TPC are taking consideration)</a:t>
            </a:r>
          </a:p>
          <a:p>
            <a:endParaRPr lang="en-US" altLang="zh-CN" sz="1800" dirty="0"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altLang="zh-CN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pPr marL="457200" lvl="1" indent="0">
              <a:buNone/>
            </a:pPr>
            <a:endParaRPr lang="zh-CN" altLang="en-US" sz="1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5D0A9A4E-291D-4750-A48D-CE22B36FF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073" y="2242978"/>
            <a:ext cx="5317285" cy="168304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2929D64B-0475-424A-8511-9E9BA4B7BEF1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1BA41C-A542-4A71-B337-73F0F3D3F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984" y="4912399"/>
            <a:ext cx="5843491" cy="1772745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C7C7-BA64-4DD1-A43A-4554DEA1800E}" type="datetime1">
              <a:rPr lang="zh-CN" altLang="en-US" smtClean="0"/>
              <a:t>2020/1/5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40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460"/>
    </mc:Choice>
    <mc:Fallback xmlns="">
      <p:transition spd="slow" advTm="11246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1775"/>
            <a:ext cx="7886700" cy="947471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</a:rPr>
              <a:t>ACTS</a:t>
            </a:r>
            <a:r>
              <a:rPr lang="en-US" altLang="zh-CN" sz="4000" dirty="0"/>
              <a:t>: 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sz="4000" b="1" dirty="0">
                <a:solidFill>
                  <a:srgbClr val="FF0000"/>
                </a:solidFill>
              </a:rPr>
              <a:t>Common</a:t>
            </a:r>
            <a:r>
              <a:rPr lang="en-US" altLang="zh-CN" sz="4000" dirty="0"/>
              <a:t> 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n-US" altLang="zh-CN" sz="4000" dirty="0"/>
              <a:t>racking 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en-US" altLang="zh-CN" sz="4000" dirty="0"/>
              <a:t>oftware</a:t>
            </a:r>
            <a:endParaRPr lang="zh-CN" altLang="en-US" sz="40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7842-DFDF-4785-9B9F-91FCE8E22A49}" type="datetime1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C222-CCDC-4765-B05B-3C7B3D14F54C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040385" y="2585024"/>
            <a:ext cx="960393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ATLAS </a:t>
            </a:r>
            <a:endParaRPr lang="zh-CN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43416" y="3048883"/>
            <a:ext cx="45218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Well tested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High tracking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Not thread safe – (improving to be  </a:t>
            </a:r>
            <a:r>
              <a:rPr lang="en-US" altLang="zh-CN" sz="2000" dirty="0" err="1"/>
              <a:t>AthenaMT</a:t>
            </a:r>
            <a:r>
              <a:rPr lang="en-US" altLang="zh-CN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Grown structure, not long-time maintainable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…</a:t>
            </a:r>
            <a:endParaRPr lang="zh-CN" alt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219437" y="2651474"/>
            <a:ext cx="895613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ACTS</a:t>
            </a:r>
            <a:endParaRPr lang="zh-CN" alt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968596" y="3168592"/>
            <a:ext cx="426967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Encapsulate existed code from ATLAS</a:t>
            </a:r>
            <a:r>
              <a:rPr lang="zh-CN" altLang="en-US" sz="2000" dirty="0"/>
              <a:t> </a:t>
            </a:r>
            <a:r>
              <a:rPr lang="en-US" altLang="zh-CN" sz="2000" dirty="0"/>
              <a:t>(or other experiments)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Thread safe/long vectorization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Modern C++ 17, minimal requirements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FF0000"/>
                </a:solidFill>
              </a:rPr>
              <a:t>Experiments independent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FF0000"/>
                </a:solidFill>
              </a:rPr>
              <a:t>Open-source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6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B9DDBBE-5AED-4EB2-A935-31F441EDA1C7}"/>
              </a:ext>
            </a:extLst>
          </p:cNvPr>
          <p:cNvSpPr txBox="1"/>
          <p:nvPr/>
        </p:nvSpPr>
        <p:spPr>
          <a:xfrm>
            <a:off x="687314" y="1485652"/>
            <a:ext cx="7769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Aims </a:t>
            </a:r>
            <a:r>
              <a:rPr lang="en-US" altLang="zh-CN" sz="2000" b="1" dirty="0"/>
              <a:t>to provide a tracking toolkit for the future tracking community </a:t>
            </a:r>
            <a:r>
              <a:rPr lang="en-US" altLang="zh-CN" sz="2000" dirty="0"/>
              <a:t>(currently mainly based on ATLAS experience) 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9625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>
            <a:extLst>
              <a:ext uri="{FF2B5EF4-FFF2-40B4-BE49-F238E27FC236}">
                <a16:creationId xmlns:a16="http://schemas.microsoft.com/office/drawing/2014/main" xmlns="" id="{AF8524B9-7FB2-4EFA-8CB6-5FEB008A12B0}"/>
              </a:ext>
            </a:extLst>
          </p:cNvPr>
          <p:cNvGrpSpPr/>
          <p:nvPr/>
        </p:nvGrpSpPr>
        <p:grpSpPr>
          <a:xfrm>
            <a:off x="546204" y="1107976"/>
            <a:ext cx="1432820" cy="973737"/>
            <a:chOff x="803576" y="1799114"/>
            <a:chExt cx="1432820" cy="97373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40C86BC7-27E3-4702-9EB0-4E6A0CAF87ED}"/>
                </a:ext>
              </a:extLst>
            </p:cNvPr>
            <p:cNvSpPr/>
            <p:nvPr/>
          </p:nvSpPr>
          <p:spPr>
            <a:xfrm>
              <a:off x="910139" y="1799114"/>
              <a:ext cx="1219695" cy="3755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/>
                <a:t>ACTS DDG4 Plugin</a:t>
              </a:r>
              <a:endParaRPr lang="zh-CN" altLang="en-US" sz="1200" dirty="0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xmlns="" id="{B4FDE83E-14C5-4394-AE12-897E65CD5B33}"/>
                </a:ext>
              </a:extLst>
            </p:cNvPr>
            <p:cNvCxnSpPr>
              <a:cxnSpLocks/>
              <a:stCxn id="6" idx="2"/>
              <a:endCxn id="14" idx="0"/>
            </p:cNvCxnSpPr>
            <p:nvPr/>
          </p:nvCxnSpPr>
          <p:spPr>
            <a:xfrm flipH="1">
              <a:off x="1519986" y="2174663"/>
              <a:ext cx="1" cy="2500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1EA934FC-9244-43FD-A05D-0B56E75CB259}"/>
                </a:ext>
              </a:extLst>
            </p:cNvPr>
            <p:cNvSpPr/>
            <p:nvPr/>
          </p:nvSpPr>
          <p:spPr>
            <a:xfrm>
              <a:off x="803576" y="2424750"/>
              <a:ext cx="1432820" cy="34810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/>
                <a:t>G4 full simulation</a:t>
              </a:r>
              <a:endParaRPr lang="zh-CN" altLang="en-US" sz="1200" dirty="0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FC41F213-C280-4E81-8326-C47C4277AFA4}"/>
              </a:ext>
            </a:extLst>
          </p:cNvPr>
          <p:cNvGrpSpPr/>
          <p:nvPr/>
        </p:nvGrpSpPr>
        <p:grpSpPr>
          <a:xfrm>
            <a:off x="5580570" y="1207120"/>
            <a:ext cx="3039920" cy="3316792"/>
            <a:chOff x="5316850" y="1800758"/>
            <a:chExt cx="3039920" cy="331679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F249D31F-D35D-4454-BE4F-8DA0DA821796}"/>
                </a:ext>
              </a:extLst>
            </p:cNvPr>
            <p:cNvGrpSpPr/>
            <p:nvPr/>
          </p:nvGrpSpPr>
          <p:grpSpPr>
            <a:xfrm>
              <a:off x="5614513" y="2276293"/>
              <a:ext cx="1178011" cy="360000"/>
              <a:chOff x="3439597" y="1433936"/>
              <a:chExt cx="1389058" cy="487612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8F858602-C80D-443D-B055-D563574F01A1}"/>
                  </a:ext>
                </a:extLst>
              </p:cNvPr>
              <p:cNvSpPr/>
              <p:nvPr/>
            </p:nvSpPr>
            <p:spPr>
              <a:xfrm>
                <a:off x="3439597" y="1433936"/>
                <a:ext cx="1273491" cy="48761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/>
                  <a:t>Tracking Geometry</a:t>
                </a:r>
                <a:endParaRPr lang="zh-CN" altLang="en-US" sz="1200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xmlns="" id="{D5DD5534-0527-4489-AD00-B87D133906C2}"/>
                  </a:ext>
                </a:extLst>
              </p:cNvPr>
              <p:cNvSpPr/>
              <p:nvPr/>
            </p:nvSpPr>
            <p:spPr>
              <a:xfrm>
                <a:off x="4719654" y="1669904"/>
                <a:ext cx="109001" cy="1211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</p:grp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xmlns="" id="{01EC3E1D-356C-4FE8-8996-DFD0A65B344B}"/>
                </a:ext>
              </a:extLst>
            </p:cNvPr>
            <p:cNvSpPr/>
            <p:nvPr/>
          </p:nvSpPr>
          <p:spPr>
            <a:xfrm>
              <a:off x="5607025" y="2767973"/>
              <a:ext cx="1080000" cy="360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/>
                <a:t>FATRAS</a:t>
              </a:r>
              <a:endParaRPr lang="zh-CN" altLang="en-US" sz="1200" dirty="0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EE989317-533D-4799-AFBD-96B131677B70}"/>
                </a:ext>
              </a:extLst>
            </p:cNvPr>
            <p:cNvSpPr/>
            <p:nvPr/>
          </p:nvSpPr>
          <p:spPr>
            <a:xfrm>
              <a:off x="5596531" y="4640546"/>
              <a:ext cx="1080000" cy="360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/>
                <a:t>Fitting</a:t>
              </a:r>
              <a:endParaRPr lang="zh-CN" altLang="en-US" sz="1200" dirty="0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xmlns="" id="{00857F0A-ADF4-4D12-8482-36103C476DA7}"/>
                </a:ext>
              </a:extLst>
            </p:cNvPr>
            <p:cNvCxnSpPr>
              <a:cxnSpLocks/>
              <a:stCxn id="34" idx="2"/>
              <a:endCxn id="36" idx="0"/>
            </p:cNvCxnSpPr>
            <p:nvPr/>
          </p:nvCxnSpPr>
          <p:spPr>
            <a:xfrm flipH="1">
              <a:off x="6147025" y="2636293"/>
              <a:ext cx="7479" cy="1316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xmlns="" id="{F7B25A5C-69CA-4786-92DF-494D67CAF48B}"/>
                </a:ext>
              </a:extLst>
            </p:cNvPr>
            <p:cNvCxnSpPr>
              <a:cxnSpLocks/>
              <a:stCxn id="36" idx="2"/>
              <a:endCxn id="45" idx="0"/>
            </p:cNvCxnSpPr>
            <p:nvPr/>
          </p:nvCxnSpPr>
          <p:spPr>
            <a:xfrm>
              <a:off x="6147025" y="3127973"/>
              <a:ext cx="0" cy="180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4BD7837E-235C-4BD9-B46F-52EAB06A55BB}"/>
                </a:ext>
              </a:extLst>
            </p:cNvPr>
            <p:cNvSpPr/>
            <p:nvPr/>
          </p:nvSpPr>
          <p:spPr>
            <a:xfrm>
              <a:off x="5607025" y="3307973"/>
              <a:ext cx="1080000" cy="360000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Digitization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xmlns="" id="{750CA151-8C45-4A4C-AB09-ED60E492F608}"/>
                </a:ext>
              </a:extLst>
            </p:cNvPr>
            <p:cNvSpPr/>
            <p:nvPr/>
          </p:nvSpPr>
          <p:spPr>
            <a:xfrm>
              <a:off x="5526469" y="4167669"/>
              <a:ext cx="1220123" cy="276070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Track finding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C4ACA5A2-4F95-4562-8495-20FAC6D53D85}"/>
                </a:ext>
              </a:extLst>
            </p:cNvPr>
            <p:cNvSpPr/>
            <p:nvPr/>
          </p:nvSpPr>
          <p:spPr>
            <a:xfrm>
              <a:off x="6992179" y="2271053"/>
              <a:ext cx="1016434" cy="4604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/>
                <a:t>Magnetic field</a:t>
              </a:r>
            </a:p>
            <a:p>
              <a:pPr algn="ctr"/>
              <a:r>
                <a:rPr lang="en-US" altLang="zh-CN" sz="1000" dirty="0"/>
                <a:t>Alignment data</a:t>
              </a:r>
              <a:endParaRPr lang="zh-CN" altLang="en-US" sz="1000" dirty="0"/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xmlns="" id="{E7006A74-CA3B-429A-88B2-38FEA489084D}"/>
                </a:ext>
              </a:extLst>
            </p:cNvPr>
            <p:cNvCxnSpPr>
              <a:cxnSpLocks/>
              <a:stCxn id="45" idx="2"/>
              <a:endCxn id="91" idx="0"/>
            </p:cNvCxnSpPr>
            <p:nvPr/>
          </p:nvCxnSpPr>
          <p:spPr>
            <a:xfrm>
              <a:off x="6147025" y="3667973"/>
              <a:ext cx="0" cy="1492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xmlns="" id="{97F08D8F-11C2-4C10-9502-B991F3A7C7DB}"/>
                </a:ext>
              </a:extLst>
            </p:cNvPr>
            <p:cNvCxnSpPr>
              <a:cxnSpLocks/>
              <a:endCxn id="49" idx="0"/>
            </p:cNvCxnSpPr>
            <p:nvPr/>
          </p:nvCxnSpPr>
          <p:spPr>
            <a:xfrm flipH="1">
              <a:off x="6136531" y="3971063"/>
              <a:ext cx="5137" cy="1966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xmlns="" id="{6AC2B6ED-4400-440F-8344-D1A8C400F3EE}"/>
                </a:ext>
              </a:extLst>
            </p:cNvPr>
            <p:cNvCxnSpPr>
              <a:cxnSpLocks/>
              <a:stCxn id="49" idx="2"/>
              <a:endCxn id="37" idx="0"/>
            </p:cNvCxnSpPr>
            <p:nvPr/>
          </p:nvCxnSpPr>
          <p:spPr>
            <a:xfrm>
              <a:off x="6136531" y="4443739"/>
              <a:ext cx="0" cy="1968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AC11E80B-FB25-40F8-83E0-791EE0E3B3DE}"/>
                </a:ext>
              </a:extLst>
            </p:cNvPr>
            <p:cNvSpPr/>
            <p:nvPr/>
          </p:nvSpPr>
          <p:spPr>
            <a:xfrm>
              <a:off x="5805510" y="3817217"/>
              <a:ext cx="683030" cy="1735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….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xmlns="" id="{6C616DEB-2D14-4D3E-8CCF-1AA4E5844628}"/>
                </a:ext>
              </a:extLst>
            </p:cNvPr>
            <p:cNvSpPr/>
            <p:nvPr/>
          </p:nvSpPr>
          <p:spPr>
            <a:xfrm>
              <a:off x="5316850" y="1800758"/>
              <a:ext cx="3039920" cy="331679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xmlns="" id="{C69333B9-8FE8-40E5-BD7E-28CEBA618497}"/>
              </a:ext>
            </a:extLst>
          </p:cNvPr>
          <p:cNvGrpSpPr/>
          <p:nvPr/>
        </p:nvGrpSpPr>
        <p:grpSpPr>
          <a:xfrm>
            <a:off x="1827467" y="311887"/>
            <a:ext cx="3218553" cy="3489524"/>
            <a:chOff x="1876854" y="837778"/>
            <a:chExt cx="3071134" cy="348952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58E89F4-A0FF-4741-BAE8-88B15A0EEEF8}"/>
                </a:ext>
              </a:extLst>
            </p:cNvPr>
            <p:cNvSpPr/>
            <p:nvPr/>
          </p:nvSpPr>
          <p:spPr>
            <a:xfrm>
              <a:off x="2679488" y="837778"/>
              <a:ext cx="2268499" cy="4668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/>
                <a:t>DD4HEP Geometry Setup</a:t>
              </a:r>
              <a:endParaRPr lang="zh-CN" altLang="en-US" sz="12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344ED644-3101-46B3-AC3A-3FEBBC731D83}"/>
                </a:ext>
              </a:extLst>
            </p:cNvPr>
            <p:cNvSpPr/>
            <p:nvPr/>
          </p:nvSpPr>
          <p:spPr>
            <a:xfrm>
              <a:off x="3305087" y="2303026"/>
              <a:ext cx="1030533" cy="396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/>
                <a:t>Tracking Geometry</a:t>
              </a:r>
              <a:endParaRPr lang="zh-CN" altLang="en-US" sz="1200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76554A68-7B01-432C-BC56-8607C5140680}"/>
                </a:ext>
              </a:extLst>
            </p:cNvPr>
            <p:cNvSpPr/>
            <p:nvPr/>
          </p:nvSpPr>
          <p:spPr>
            <a:xfrm>
              <a:off x="3305087" y="2893625"/>
              <a:ext cx="1030533" cy="396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/>
                <a:t>FATRAS</a:t>
              </a:r>
              <a:endParaRPr lang="zh-CN" altLang="en-US" sz="1200" dirty="0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025C61A4-E4F0-44F4-9611-11DA902BA3EB}"/>
                </a:ext>
              </a:extLst>
            </p:cNvPr>
            <p:cNvSpPr/>
            <p:nvPr/>
          </p:nvSpPr>
          <p:spPr>
            <a:xfrm>
              <a:off x="3299886" y="3493189"/>
              <a:ext cx="1030533" cy="46170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/>
                <a:t>Propagation</a:t>
              </a:r>
            </a:p>
            <a:p>
              <a:pPr algn="ctr"/>
              <a:r>
                <a:rPr lang="en-US" altLang="zh-CN" sz="1200" dirty="0"/>
                <a:t>Track Fitting</a:t>
              </a:r>
              <a:endParaRPr lang="zh-CN" altLang="en-US" sz="12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9B9D4E32-B8BA-487C-A4A8-E3FAB6B5FB1A}"/>
                </a:ext>
              </a:extLst>
            </p:cNvPr>
            <p:cNvSpPr/>
            <p:nvPr/>
          </p:nvSpPr>
          <p:spPr>
            <a:xfrm>
              <a:off x="3305087" y="1680881"/>
              <a:ext cx="1030533" cy="396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/>
                <a:t>ACTS Plugin</a:t>
              </a:r>
              <a:endParaRPr lang="zh-CN" altLang="en-US" sz="1200" dirty="0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xmlns="" id="{E20EE4C2-3FB1-42FF-AB13-29EA0439D3C6}"/>
                </a:ext>
              </a:extLst>
            </p:cNvPr>
            <p:cNvCxnSpPr>
              <a:cxnSpLocks/>
              <a:stCxn id="15" idx="2"/>
              <a:endCxn id="9" idx="0"/>
            </p:cNvCxnSpPr>
            <p:nvPr/>
          </p:nvCxnSpPr>
          <p:spPr>
            <a:xfrm>
              <a:off x="3820353" y="2076881"/>
              <a:ext cx="0" cy="2261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xmlns="" id="{B5688C02-6752-4AD9-8C44-1E4340CD7874}"/>
                </a:ext>
              </a:extLst>
            </p:cNvPr>
            <p:cNvCxnSpPr>
              <a:cxnSpLocks/>
              <a:stCxn id="9" idx="2"/>
              <a:endCxn id="12" idx="0"/>
            </p:cNvCxnSpPr>
            <p:nvPr/>
          </p:nvCxnSpPr>
          <p:spPr>
            <a:xfrm>
              <a:off x="3820353" y="2699026"/>
              <a:ext cx="0" cy="1945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xmlns="" id="{B978CB1E-909E-4CA2-8CFD-AE99B6F32F28}"/>
                </a:ext>
              </a:extLst>
            </p:cNvPr>
            <p:cNvCxnSpPr>
              <a:cxnSpLocks/>
              <a:stCxn id="12" idx="2"/>
              <a:endCxn id="13" idx="0"/>
            </p:cNvCxnSpPr>
            <p:nvPr/>
          </p:nvCxnSpPr>
          <p:spPr>
            <a:xfrm flipH="1">
              <a:off x="3815153" y="3289625"/>
              <a:ext cx="5200" cy="2035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xmlns="" id="{19C26B79-CA8E-4E6C-894D-847AD5D1B4A7}"/>
                </a:ext>
              </a:extLst>
            </p:cNvPr>
            <p:cNvCxnSpPr>
              <a:cxnSpLocks/>
              <a:stCxn id="4" idx="2"/>
              <a:endCxn id="15" idx="0"/>
            </p:cNvCxnSpPr>
            <p:nvPr/>
          </p:nvCxnSpPr>
          <p:spPr>
            <a:xfrm>
              <a:off x="3813738" y="1304661"/>
              <a:ext cx="6615" cy="376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B358406B-3337-4E67-83A6-A9E0F0DC433A}"/>
                </a:ext>
              </a:extLst>
            </p:cNvPr>
            <p:cNvSpPr/>
            <p:nvPr/>
          </p:nvSpPr>
          <p:spPr>
            <a:xfrm>
              <a:off x="1876854" y="1499260"/>
              <a:ext cx="3071134" cy="282804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xmlns="" id="{88289F46-D798-4420-B1C9-E09C6C25F8C3}"/>
              </a:ext>
            </a:extLst>
          </p:cNvPr>
          <p:cNvSpPr/>
          <p:nvPr/>
        </p:nvSpPr>
        <p:spPr>
          <a:xfrm>
            <a:off x="1829078" y="3415045"/>
            <a:ext cx="1184698" cy="38636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Basic plan</a:t>
            </a:r>
            <a:endParaRPr lang="zh-CN" altLang="en-US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861D1256-E79D-4AFB-9D55-73E1CDB61196}"/>
              </a:ext>
            </a:extLst>
          </p:cNvPr>
          <p:cNvSpPr txBox="1"/>
          <p:nvPr/>
        </p:nvSpPr>
        <p:spPr>
          <a:xfrm>
            <a:off x="588384" y="4076743"/>
            <a:ext cx="80948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Basic plan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Learn material budget effect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Detector layout optimization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Provide track information to Carlo and others in fast way</a:t>
            </a:r>
          </a:p>
          <a:p>
            <a:endParaRPr lang="en-US" altLang="zh-CN" dirty="0"/>
          </a:p>
          <a:p>
            <a:r>
              <a:rPr lang="en-US" altLang="zh-CN" dirty="0"/>
              <a:t>Long perspective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Research on if ACTS can be the future CEPC tracking </a:t>
            </a:r>
            <a:r>
              <a:rPr lang="en-US" altLang="zh-CN" dirty="0" err="1"/>
              <a:t>sw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Performance study and comparison from current CEPC tracking </a:t>
            </a:r>
            <a:r>
              <a:rPr lang="en-US" altLang="zh-CN" dirty="0" err="1"/>
              <a:t>sw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Some tools should be adapted for our detector  (from </a:t>
            </a:r>
            <a:r>
              <a:rPr lang="en-US" altLang="zh-CN" i="1" dirty="0"/>
              <a:t>common</a:t>
            </a:r>
            <a:r>
              <a:rPr lang="en-US" altLang="zh-CN" dirty="0"/>
              <a:t> to </a:t>
            </a:r>
            <a:r>
              <a:rPr lang="en-US" altLang="zh-CN" i="1" dirty="0"/>
              <a:t>specific</a:t>
            </a:r>
            <a:r>
              <a:rPr lang="en-US" altLang="zh-CN" dirty="0"/>
              <a:t>)</a:t>
            </a:r>
          </a:p>
        </p:txBody>
      </p:sp>
      <p:cxnSp>
        <p:nvCxnSpPr>
          <p:cNvPr id="126" name="Connector: Curved 125">
            <a:extLst>
              <a:ext uri="{FF2B5EF4-FFF2-40B4-BE49-F238E27FC236}">
                <a16:creationId xmlns:a16="http://schemas.microsoft.com/office/drawing/2014/main" xmlns="" id="{ACB3035C-9CB7-4720-ADB4-7C5042A92E73}"/>
              </a:ext>
            </a:extLst>
          </p:cNvPr>
          <p:cNvCxnSpPr>
            <a:cxnSpLocks/>
            <a:stCxn id="14" idx="2"/>
            <a:endCxn id="12" idx="1"/>
          </p:cNvCxnSpPr>
          <p:nvPr/>
        </p:nvCxnSpPr>
        <p:spPr>
          <a:xfrm rot="16200000" flipH="1">
            <a:off x="2051425" y="1292901"/>
            <a:ext cx="484021" cy="206164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xmlns="" id="{7F28608D-40CC-4E4A-A649-456E8FA9B36D}"/>
              </a:ext>
            </a:extLst>
          </p:cNvPr>
          <p:cNvCxnSpPr>
            <a:cxnSpLocks/>
            <a:stCxn id="35" idx="6"/>
            <a:endCxn id="52" idx="1"/>
          </p:cNvCxnSpPr>
          <p:nvPr/>
        </p:nvCxnSpPr>
        <p:spPr>
          <a:xfrm>
            <a:off x="7056244" y="1901576"/>
            <a:ext cx="199655" cy="60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xmlns="" id="{5D144497-B339-48C9-B04C-5D5CB5149F44}"/>
              </a:ext>
            </a:extLst>
          </p:cNvPr>
          <p:cNvSpPr/>
          <p:nvPr/>
        </p:nvSpPr>
        <p:spPr>
          <a:xfrm>
            <a:off x="4605640" y="2137909"/>
            <a:ext cx="1184698" cy="38636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Long term</a:t>
            </a:r>
            <a:endParaRPr lang="zh-CN" altLang="en-US" dirty="0"/>
          </a:p>
        </p:txBody>
      </p:sp>
      <p:sp>
        <p:nvSpPr>
          <p:cNvPr id="165" name="Arrow: Right 164">
            <a:extLst>
              <a:ext uri="{FF2B5EF4-FFF2-40B4-BE49-F238E27FC236}">
                <a16:creationId xmlns:a16="http://schemas.microsoft.com/office/drawing/2014/main" xmlns="" id="{CB858D6F-8DB7-4545-B19F-38924EFA48D0}"/>
              </a:ext>
            </a:extLst>
          </p:cNvPr>
          <p:cNvSpPr/>
          <p:nvPr/>
        </p:nvSpPr>
        <p:spPr>
          <a:xfrm>
            <a:off x="4821047" y="2624335"/>
            <a:ext cx="832778" cy="14946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3910-50B6-403C-B993-2A3F46355DC2}" type="datetime1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D859-FA7A-463C-BEA9-AD4B48440DF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9689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5DB2A3-B3D9-4F06-A9D3-0497964F2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0070C0"/>
                </a:solidFill>
              </a:rPr>
              <a:t>Kalman filtering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8877CD-A81D-4CB3-8CCB-2D2FF1711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Kalman filter implemented as an Actor</a:t>
            </a:r>
          </a:p>
          <a:p>
            <a:r>
              <a:rPr lang="en-US" altLang="zh-CN" dirty="0"/>
              <a:t>Called automatically during propagation</a:t>
            </a:r>
          </a:p>
          <a:p>
            <a:r>
              <a:rPr lang="en-US" altLang="zh-CN" dirty="0"/>
              <a:t>Can update direction, uncertainties after filtering</a:t>
            </a:r>
            <a:r>
              <a:rPr lang="zh-CN" altLang="en-US" dirty="0"/>
              <a:t> </a:t>
            </a:r>
            <a:r>
              <a:rPr lang="en-US" altLang="zh-CN" dirty="0"/>
              <a:t>step</a:t>
            </a:r>
          </a:p>
          <a:p>
            <a:r>
              <a:rPr lang="en-US" altLang="zh-CN" dirty="0"/>
              <a:t>Aim to minimize heap allocation </a:t>
            </a:r>
          </a:p>
          <a:p>
            <a:r>
              <a:rPr lang="en-US" altLang="zh-CN" dirty="0"/>
              <a:t>Study of numerical performance (see here and here by </a:t>
            </a:r>
            <a:r>
              <a:rPr lang="en-US" altLang="zh-CN" dirty="0" err="1"/>
              <a:t>Xiancong</a:t>
            </a:r>
            <a:r>
              <a:rPr lang="en-US" altLang="zh-CN" dirty="0"/>
              <a:t> Ai)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5F861D-90BB-4E9A-A426-991075939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245" y="3429000"/>
            <a:ext cx="2794000" cy="253098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3DBB-AC90-4163-B9E3-3288F4AFE6A6}" type="datetime1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D859-FA7A-463C-BEA9-AD4B48440DF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592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550D4-7A12-4CC5-B178-B1B4D227B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3724"/>
            <a:ext cx="7886700" cy="1325563"/>
          </a:xfrm>
        </p:spPr>
        <p:txBody>
          <a:bodyPr/>
          <a:lstStyle/>
          <a:p>
            <a:r>
              <a:rPr lang="en-US" altLang="zh-CN" dirty="0"/>
              <a:t>Full silicon detector option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B960-9BC5-4F1B-B9C5-7C724B7BAD63}" type="datetime1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D859-FA7A-463C-BEA9-AD4B48440DFC}" type="slidenum">
              <a:rPr lang="zh-CN" altLang="en-US" smtClean="0"/>
              <a:t>22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95" y="1461227"/>
            <a:ext cx="4034672" cy="31417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532" y="3818005"/>
            <a:ext cx="4019834" cy="25383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61534" y="3968685"/>
            <a:ext cx="1998482" cy="4901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>
            <a:off x="2960016" y="4213782"/>
            <a:ext cx="1642676" cy="6693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21970" y="2558369"/>
            <a:ext cx="3293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The other part to be validated … 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54577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E771BA5-51AF-40C3-B78C-7037A2FCE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CEPC Integration 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7405050-8676-4067-AE89-6A5ED5B73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Valid a tool for </a:t>
            </a:r>
          </a:p>
          <a:p>
            <a:pPr lvl="1"/>
            <a:r>
              <a:rPr lang="en-US" altLang="zh-CN" dirty="0"/>
              <a:t>The tracking geometry should put in a right way (with propagation tool)</a:t>
            </a:r>
          </a:p>
          <a:p>
            <a:pPr lvl="1"/>
            <a:r>
              <a:rPr lang="en-US" altLang="zh-CN" dirty="0"/>
              <a:t>The material should put correct (material validation)</a:t>
            </a:r>
          </a:p>
          <a:p>
            <a:pPr lvl="1"/>
            <a:r>
              <a:rPr lang="en-US" altLang="zh-CN" dirty="0"/>
              <a:t>Tuning FATRAS to Geant4 (e.g. record the energy loss)</a:t>
            </a:r>
          </a:p>
          <a:p>
            <a:pPr lvl="1"/>
            <a:r>
              <a:rPr lang="en-US" altLang="zh-CN" dirty="0"/>
              <a:t> Kalman filter validations</a:t>
            </a:r>
          </a:p>
          <a:p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0C57-5ADA-406E-9C2A-BAE045AF90D0}" type="datetime1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D859-FA7A-463C-BEA9-AD4B48440DF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8456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E1F583-E2D4-4C32-AE0C-459826118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Motivations and Overview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DEB0C6-7B05-418F-A2CE-7BDBACF06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/>
          </a:bodyPr>
          <a:lstStyle/>
          <a:p>
            <a:r>
              <a:rPr lang="en-GB" altLang="zh-CN" dirty="0"/>
              <a:t>Good level of participation in future-oriented tracking software development / gain LHC experience in past 20 years</a:t>
            </a:r>
          </a:p>
          <a:p>
            <a:r>
              <a:rPr lang="en-GB" altLang="zh-CN" dirty="0"/>
              <a:t>Facilitate to implement the CEPC detector and change geometry with common tracking software </a:t>
            </a:r>
          </a:p>
          <a:p>
            <a:r>
              <a:rPr lang="en-GB" altLang="zh-CN" dirty="0"/>
              <a:t>learn the detector details and performance, optimize layout – hope to benefit from the common tools</a:t>
            </a:r>
          </a:p>
          <a:p>
            <a:r>
              <a:rPr lang="en-US" altLang="zh-CN" dirty="0"/>
              <a:t>Some tools should be adapt for specific detector  (from </a:t>
            </a:r>
            <a:r>
              <a:rPr lang="en-US" altLang="zh-CN" i="1" dirty="0"/>
              <a:t>common</a:t>
            </a:r>
            <a:r>
              <a:rPr lang="en-US" altLang="zh-CN" dirty="0"/>
              <a:t> to </a:t>
            </a:r>
            <a:r>
              <a:rPr lang="en-US" altLang="zh-CN" i="1" dirty="0"/>
              <a:t>specific</a:t>
            </a:r>
            <a:r>
              <a:rPr lang="en-US" altLang="zh-CN" dirty="0"/>
              <a:t>)</a:t>
            </a:r>
          </a:p>
          <a:p>
            <a:endParaRPr lang="zh-CN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998563-CDAB-4C6B-AF41-C78F194F4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EC86-36E5-424A-87BC-86F3AF40AEE9}" type="datetime1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ED4BEB-BCFD-4E2F-B1FB-44389CF1D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D859-FA7A-463C-BEA9-AD4B48440DF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863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">
            <a:extLst>
              <a:ext uri="{FF2B5EF4-FFF2-40B4-BE49-F238E27FC236}">
                <a16:creationId xmlns:a16="http://schemas.microsoft.com/office/drawing/2014/main" xmlns="" id="{6066F86E-FF47-4886-BE74-AF7EECA8D2FB}"/>
              </a:ext>
            </a:extLst>
          </p:cNvPr>
          <p:cNvSpPr txBox="1">
            <a:spLocks/>
          </p:cNvSpPr>
          <p:nvPr/>
        </p:nvSpPr>
        <p:spPr>
          <a:xfrm>
            <a:off x="628650" y="254821"/>
            <a:ext cx="8737650" cy="68162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solidFill>
                  <a:srgbClr val="0070C0"/>
                </a:solidFill>
              </a:rPr>
              <a:t>ACTS  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modules layout and Basic Design </a:t>
            </a:r>
            <a:endParaRPr lang="zh-CN" alt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D64B-0475-424A-8511-9E9BA4B7BEF1}" type="slidenum">
              <a:rPr lang="zh-CN" altLang="en-US" smtClean="0"/>
              <a:t>4</a:t>
            </a:fld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62ACE1B3-456F-40C1-8C45-5582A7571005}"/>
              </a:ext>
            </a:extLst>
          </p:cNvPr>
          <p:cNvGrpSpPr/>
          <p:nvPr/>
        </p:nvGrpSpPr>
        <p:grpSpPr>
          <a:xfrm>
            <a:off x="628650" y="1196268"/>
            <a:ext cx="8055832" cy="5084669"/>
            <a:chOff x="590827" y="1038668"/>
            <a:chExt cx="7987432" cy="5368188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3C7EC504-C34B-4AB9-96B5-75AA2762BA6D}"/>
                </a:ext>
              </a:extLst>
            </p:cNvPr>
            <p:cNvSpPr/>
            <p:nvPr/>
          </p:nvSpPr>
          <p:spPr>
            <a:xfrm>
              <a:off x="590827" y="1038668"/>
              <a:ext cx="4941278" cy="3819034"/>
            </a:xfrm>
            <a:prstGeom prst="rect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A29600B3-497D-4664-A1D9-93E33F2FAED9}"/>
                </a:ext>
              </a:extLst>
            </p:cNvPr>
            <p:cNvSpPr/>
            <p:nvPr/>
          </p:nvSpPr>
          <p:spPr>
            <a:xfrm>
              <a:off x="590827" y="2103132"/>
              <a:ext cx="4941278" cy="43037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A5373758-6C2A-4AFE-B984-D8B6E5FF97E5}"/>
                </a:ext>
              </a:extLst>
            </p:cNvPr>
            <p:cNvSpPr/>
            <p:nvPr/>
          </p:nvSpPr>
          <p:spPr>
            <a:xfrm>
              <a:off x="3262039" y="2192724"/>
              <a:ext cx="2484753" cy="27382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Blip>
                  <a:blip r:embed="rId2"/>
                </a:buBlip>
              </a:pPr>
              <a:r>
                <a:rPr lang="en-US" altLang="zh-CN" sz="1600" dirty="0"/>
                <a:t>Fitter</a:t>
              </a:r>
            </a:p>
            <a:p>
              <a:pPr marL="742950" lvl="1" indent="-285750">
                <a:buFont typeface="Wingdings" panose="05000000000000000000" pitchFamily="2" charset="2"/>
                <a:buChar char="ü"/>
              </a:pPr>
              <a:r>
                <a:rPr lang="en-US" altLang="zh-CN" sz="1600" dirty="0"/>
                <a:t>Kalman Fitter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altLang="zh-CN" sz="1600" dirty="0"/>
                <a:t>Gaussian Sum Fitter</a:t>
              </a:r>
            </a:p>
            <a:p>
              <a:pPr marL="285750" indent="-285750">
                <a:buBlip>
                  <a:blip r:embed="rId2"/>
                </a:buBlip>
              </a:pPr>
              <a:r>
                <a:rPr lang="en-US" altLang="zh-CN" sz="1600" dirty="0"/>
                <a:t>Seeding</a:t>
              </a:r>
            </a:p>
            <a:p>
              <a:pPr marL="285750" indent="-285750">
                <a:buBlip>
                  <a:blip r:embed="rId2"/>
                </a:buBlip>
              </a:pPr>
              <a:r>
                <a:rPr lang="en-US" altLang="zh-CN" sz="1600" dirty="0"/>
                <a:t>Vertexing</a:t>
              </a:r>
            </a:p>
            <a:p>
              <a:pPr marL="285750" indent="-285750">
                <a:buFont typeface="Wingdings" panose="05000000000000000000" pitchFamily="2" charset="2"/>
                <a:buChar char="p"/>
              </a:pPr>
              <a:r>
                <a:rPr lang="en-US" altLang="zh-CN" sz="1600" dirty="0"/>
                <a:t>Track Finding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altLang="zh-CN" sz="1600" dirty="0"/>
                <a:t>CKF </a:t>
              </a:r>
            </a:p>
            <a:p>
              <a:pPr marL="285750" indent="-285750">
                <a:buFont typeface="Wingdings" panose="05000000000000000000" pitchFamily="2" charset="2"/>
                <a:buChar char="p"/>
              </a:pPr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</a:rPr>
                <a:t>Calibration – no need </a:t>
              </a:r>
            </a:p>
            <a:p>
              <a:pPr marL="285750" indent="-285750">
                <a:buFont typeface="Wingdings" panose="05000000000000000000" pitchFamily="2" charset="2"/>
                <a:buChar char="p"/>
              </a:pPr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</a:rPr>
                <a:t>Alignment – no need</a:t>
              </a: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7F155DC9-E2B0-4A10-9638-832CE0939391}"/>
                </a:ext>
              </a:extLst>
            </p:cNvPr>
            <p:cNvSpPr/>
            <p:nvPr/>
          </p:nvSpPr>
          <p:spPr>
            <a:xfrm>
              <a:off x="590827" y="2192725"/>
              <a:ext cx="2618560" cy="26161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Blip>
                  <a:blip r:embed="rId2"/>
                </a:buBlip>
              </a:pPr>
              <a:r>
                <a:rPr lang="en-US" altLang="zh-CN" sz="1600" dirty="0"/>
                <a:t>Geometry </a:t>
              </a:r>
            </a:p>
            <a:p>
              <a:pPr marL="285750" indent="-285750">
                <a:buBlip>
                  <a:blip r:embed="rId2"/>
                </a:buBlip>
              </a:pPr>
              <a:r>
                <a:rPr lang="en-US" altLang="zh-CN" sz="1600" dirty="0"/>
                <a:t>Surface</a:t>
              </a:r>
            </a:p>
            <a:p>
              <a:pPr marL="285750" indent="-285750">
                <a:buBlip>
                  <a:blip r:embed="rId2"/>
                </a:buBlip>
              </a:pPr>
              <a:r>
                <a:rPr lang="en-US" altLang="zh-CN" sz="1600" dirty="0"/>
                <a:t>EDM</a:t>
              </a:r>
            </a:p>
            <a:p>
              <a:pPr marL="285750" indent="-285750">
                <a:buBlip>
                  <a:blip r:embed="rId2"/>
                </a:buBlip>
              </a:pPr>
              <a:r>
                <a:rPr lang="en-US" altLang="zh-CN" sz="1600" dirty="0"/>
                <a:t>Material</a:t>
              </a:r>
            </a:p>
            <a:p>
              <a:pPr marL="285750" indent="-285750">
                <a:buBlip>
                  <a:blip r:embed="rId2"/>
                </a:buBlip>
              </a:pPr>
              <a:r>
                <a:rPr lang="en-US" altLang="zh-CN" sz="1600" dirty="0" err="1"/>
                <a:t>MagneticField</a:t>
              </a:r>
              <a:endParaRPr lang="en-US" altLang="zh-CN" sz="1600" dirty="0"/>
            </a:p>
            <a:p>
              <a:pPr marL="285750" indent="-285750">
                <a:buBlip>
                  <a:blip r:embed="rId2"/>
                </a:buBlip>
              </a:pPr>
              <a:r>
                <a:rPr lang="en-US" altLang="zh-CN" sz="1600" dirty="0"/>
                <a:t>Utilities</a:t>
              </a:r>
            </a:p>
            <a:p>
              <a:pPr marL="285750" indent="-285750">
                <a:buBlip>
                  <a:blip r:embed="rId2"/>
                </a:buBlip>
              </a:pPr>
              <a:r>
                <a:rPr lang="en-US" altLang="zh-CN" sz="1600" dirty="0"/>
                <a:t>Propagator</a:t>
              </a:r>
            </a:p>
            <a:p>
              <a:pPr marL="742950" lvl="1" indent="-285750">
                <a:buFont typeface="Wingdings" panose="05000000000000000000" pitchFamily="2" charset="2"/>
                <a:buChar char="ü"/>
              </a:pPr>
              <a:r>
                <a:rPr lang="en-US" altLang="zh-CN" sz="1600" dirty="0"/>
                <a:t>RKN Stepper</a:t>
              </a:r>
            </a:p>
            <a:p>
              <a:pPr marL="742950" lvl="1" indent="-285750">
                <a:buFont typeface="Wingdings" panose="05000000000000000000" pitchFamily="2" charset="2"/>
                <a:buChar char="ü"/>
              </a:pPr>
              <a:r>
                <a:rPr lang="en-US" altLang="zh-CN" sz="1600" dirty="0" err="1"/>
                <a:t>StraightLine</a:t>
              </a:r>
              <a:r>
                <a:rPr lang="en-US" altLang="zh-CN" sz="1600" dirty="0"/>
                <a:t> Stepper</a:t>
              </a:r>
            </a:p>
            <a:p>
              <a:pPr marL="742950" lvl="1" indent="-285750">
                <a:buFont typeface="Wingdings" panose="05000000000000000000" pitchFamily="2" charset="2"/>
                <a:buChar char="ü"/>
              </a:pPr>
              <a:r>
                <a:rPr lang="en-US" altLang="zh-CN" sz="1600" dirty="0"/>
                <a:t>Navigator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A112DEF5-D949-4CB7-A365-3177E8C0B793}"/>
                </a:ext>
              </a:extLst>
            </p:cNvPr>
            <p:cNvSpPr/>
            <p:nvPr/>
          </p:nvSpPr>
          <p:spPr>
            <a:xfrm>
              <a:off x="5530766" y="1038668"/>
              <a:ext cx="3017552" cy="53681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4F1F1BD4-3FA9-4FC8-9274-00DB4F5F6B73}"/>
                </a:ext>
              </a:extLst>
            </p:cNvPr>
            <p:cNvSpPr/>
            <p:nvPr/>
          </p:nvSpPr>
          <p:spPr>
            <a:xfrm>
              <a:off x="1627141" y="1565580"/>
              <a:ext cx="3904964" cy="53754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400" dirty="0">
                  <a:solidFill>
                    <a:schemeClr val="tx1"/>
                  </a:solidFill>
                </a:rPr>
                <a:t>Core</a:t>
              </a:r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E971C00D-CFBD-45F9-AFD1-E69C76919DD6}"/>
                </a:ext>
              </a:extLst>
            </p:cNvPr>
            <p:cNvSpPr/>
            <p:nvPr/>
          </p:nvSpPr>
          <p:spPr>
            <a:xfrm>
              <a:off x="1662314" y="1038668"/>
              <a:ext cx="3869791" cy="53754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000" dirty="0">
                  <a:solidFill>
                    <a:schemeClr val="tx1"/>
                  </a:solidFill>
                </a:rPr>
                <a:t>Plugins: DD4HEP, TGEO, Geant4…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C7FA08D1-5840-4CE1-A3D1-CDA30B9C7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0827" y="1081196"/>
              <a:ext cx="1052847" cy="1038235"/>
            </a:xfrm>
            <a:prstGeom prst="rect">
              <a:avLst/>
            </a:prstGeom>
            <a:noFill/>
            <a:ln w="41275"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pic>
          <p:nvPicPr>
            <p:cNvPr id="1026" name="Picture 2" descr="acts-framework">
              <a:extLst>
                <a:ext uri="{FF2B5EF4-FFF2-40B4-BE49-F238E27FC236}">
                  <a16:creationId xmlns:a16="http://schemas.microsoft.com/office/drawing/2014/main" xmlns="" id="{187F94A6-2D53-4EDF-ACF1-AB6DB31343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396" y="4898420"/>
              <a:ext cx="967269" cy="761920"/>
            </a:xfrm>
            <a:prstGeom prst="rect">
              <a:avLst/>
            </a:prstGeom>
            <a:noFill/>
            <a:ln w="412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F6200C3F-4744-4328-B42E-4E31B9997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0311" y="5598703"/>
              <a:ext cx="948955" cy="734863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81006A0D-0B4D-4F54-BBE5-7318963EA164}"/>
                </a:ext>
              </a:extLst>
            </p:cNvPr>
            <p:cNvSpPr txBox="1"/>
            <p:nvPr/>
          </p:nvSpPr>
          <p:spPr>
            <a:xfrm>
              <a:off x="1611665" y="4941683"/>
              <a:ext cx="41351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A light-weight Gaudi framework for integration and concurrency test</a:t>
              </a:r>
              <a:endParaRPr lang="zh-CN" altLang="en-US" dirty="0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C315EA41-FA14-4A12-BEA1-36707B79BC66}"/>
                </a:ext>
              </a:extLst>
            </p:cNvPr>
            <p:cNvSpPr txBox="1"/>
            <p:nvPr/>
          </p:nvSpPr>
          <p:spPr>
            <a:xfrm>
              <a:off x="1657661" y="5841393"/>
              <a:ext cx="3631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FATRAS: ATLAS fast simulation </a:t>
              </a:r>
              <a:endParaRPr lang="zh-CN" altLang="en-US" dirty="0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81F40367-36AF-441B-9C83-97A27F71899A}"/>
                </a:ext>
              </a:extLst>
            </p:cNvPr>
            <p:cNvSpPr txBox="1"/>
            <p:nvPr/>
          </p:nvSpPr>
          <p:spPr>
            <a:xfrm>
              <a:off x="5834129" y="1220914"/>
              <a:ext cx="2410140" cy="758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00B0F0"/>
                  </a:solidFill>
                </a:rPr>
                <a:t>Thread-safe code and configurations </a:t>
              </a:r>
              <a:endParaRPr lang="zh-CN" altLang="en-US" sz="2000" dirty="0">
                <a:solidFill>
                  <a:srgbClr val="00B0F0"/>
                </a:solidFill>
              </a:endParaRPr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="" id="{08E9AE3B-563F-47D8-BF27-F13BED769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85153" y="4071603"/>
              <a:ext cx="2963165" cy="1629293"/>
            </a:xfrm>
            <a:prstGeom prst="rect">
              <a:avLst/>
            </a:prstGeom>
          </p:spPr>
        </p:pic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="" id="{380D19DA-B071-4199-905C-85A3A77F00B1}"/>
                </a:ext>
              </a:extLst>
            </p:cNvPr>
            <p:cNvSpPr txBox="1"/>
            <p:nvPr/>
          </p:nvSpPr>
          <p:spPr>
            <a:xfrm>
              <a:off x="5614698" y="2059331"/>
              <a:ext cx="2963561" cy="2210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1600" dirty="0"/>
                <a:t>Const-correctness and visitor pattern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1600" dirty="0"/>
                <a:t>The caller create the cache which stays local to the thread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1600" dirty="0"/>
                <a:t>Constant configuration as config struct at construction</a:t>
              </a:r>
            </a:p>
            <a:p>
              <a:endParaRPr lang="zh-CN" altLang="en-US" sz="1600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046E-EF9D-46CB-B7AE-1C365732F81E}" type="datetime1">
              <a:rPr lang="zh-CN" altLang="en-US" smtClean="0"/>
              <a:t>2020/1/5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43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41"/>
    </mc:Choice>
    <mc:Fallback xmlns="">
      <p:transition spd="slow" advTm="1414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D78F139-2B98-4870-B87E-8DB9F44E6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13" y="1390412"/>
            <a:ext cx="5032673" cy="16958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cs typeface="Calibri Light" panose="020F0302020204030204" pitchFamily="34" charset="0"/>
              </a:rPr>
              <a:t>Tracking Geometry </a:t>
            </a:r>
            <a:r>
              <a:rPr lang="en-US" altLang="zh-CN" sz="2000" b="1" dirty="0">
                <a:cs typeface="Calibri Light" panose="020F0302020204030204" pitchFamily="34" charset="0"/>
              </a:rPr>
              <a:t>= </a:t>
            </a:r>
          </a:p>
          <a:p>
            <a:pPr marL="0" indent="0" algn="ctr">
              <a:buNone/>
            </a:pP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cs typeface="Calibri Light" panose="020F0302020204030204" pitchFamily="34" charset="0"/>
              </a:rPr>
              <a:t>Simplified geometry + approximated material </a:t>
            </a:r>
          </a:p>
          <a:p>
            <a:pPr lvl="1"/>
            <a:r>
              <a:rPr lang="en-US" altLang="zh-CN" sz="1800" dirty="0">
                <a:cs typeface="Calibri Light" panose="020F0302020204030204" pitchFamily="34" charset="0"/>
              </a:rPr>
              <a:t>full detailed detection module </a:t>
            </a:r>
          </a:p>
          <a:p>
            <a:pPr lvl="1"/>
            <a:r>
              <a:rPr lang="en-US" altLang="zh-CN" sz="1800" dirty="0">
                <a:cs typeface="Calibri Light" panose="020F0302020204030204" pitchFamily="34" charset="0"/>
              </a:rPr>
              <a:t>Simplified material description </a:t>
            </a:r>
          </a:p>
          <a:p>
            <a:pPr lvl="1"/>
            <a:endParaRPr lang="en-US" altLang="zh-CN" sz="1600" dirty="0">
              <a:cs typeface="Calibri Light" panose="020F0302020204030204" pitchFamily="34" charset="0"/>
            </a:endParaRPr>
          </a:p>
          <a:p>
            <a:pPr lvl="1"/>
            <a:endParaRPr lang="en-US" altLang="zh-CN" sz="1600" dirty="0">
              <a:cs typeface="Calibri Light" panose="020F0302020204030204" pitchFamily="34" charset="0"/>
            </a:endParaRPr>
          </a:p>
          <a:p>
            <a:pPr lvl="1"/>
            <a:endParaRPr lang="en-US" altLang="zh-CN" sz="1600" dirty="0">
              <a:cs typeface="Calibri Light" panose="020F0302020204030204" pitchFamily="34" charset="0"/>
            </a:endParaRPr>
          </a:p>
          <a:p>
            <a:pPr lvl="1"/>
            <a:endParaRPr lang="en-US" altLang="zh-CN" sz="1600" dirty="0">
              <a:cs typeface="Calibri Light" panose="020F0302020204030204" pitchFamily="34" charset="0"/>
            </a:endParaRPr>
          </a:p>
          <a:p>
            <a:pPr lvl="1"/>
            <a:endParaRPr lang="en-US" altLang="zh-CN" sz="1600" dirty="0">
              <a:cs typeface="Calibri Light" panose="020F0302020204030204" pitchFamily="34" charset="0"/>
            </a:endParaRPr>
          </a:p>
          <a:p>
            <a:pPr lvl="1"/>
            <a:endParaRPr lang="en-US" altLang="zh-CN" sz="1600" dirty="0"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altLang="zh-CN" sz="1800" dirty="0"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altLang="zh-CN" sz="1800" dirty="0"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altLang="zh-CN" sz="1800" dirty="0"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altLang="zh-CN" sz="1800" dirty="0"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altLang="zh-CN" sz="1800" dirty="0">
              <a:cs typeface="Calibri Light" panose="020F0302020204030204" pitchFamily="34" charset="0"/>
            </a:endParaRPr>
          </a:p>
          <a:p>
            <a:endParaRPr lang="en-US" altLang="zh-CN" sz="2000" dirty="0"/>
          </a:p>
          <a:p>
            <a:endParaRPr lang="en-US" altLang="zh-CN" sz="2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D64B-0475-424A-8511-9E9BA4B7BEF1}" type="slidenum">
              <a:rPr lang="zh-CN" altLang="en-US" smtClean="0"/>
              <a:t>5</a:t>
            </a:fld>
            <a:endParaRPr lang="zh-CN" alt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77F9A88-F008-45BF-A204-9F292477B86A}"/>
              </a:ext>
            </a:extLst>
          </p:cNvPr>
          <p:cNvGrpSpPr/>
          <p:nvPr/>
        </p:nvGrpSpPr>
        <p:grpSpPr>
          <a:xfrm>
            <a:off x="4810383" y="2313548"/>
            <a:ext cx="4082289" cy="1638791"/>
            <a:chOff x="1867699" y="2090880"/>
            <a:chExt cx="4032878" cy="1595776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D8E608E3-9222-42F7-BEE4-A5450C585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67699" y="2090880"/>
              <a:ext cx="1592525" cy="1595776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5F0D28BC-94DF-453B-BEEF-061ECD842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2794" y="2143530"/>
              <a:ext cx="1387783" cy="1285470"/>
            </a:xfrm>
            <a:prstGeom prst="rect">
              <a:avLst/>
            </a:prstGeom>
          </p:spPr>
        </p:pic>
        <p:sp>
          <p:nvSpPr>
            <p:cNvPr id="12" name="Right Arrow 11"/>
            <p:cNvSpPr/>
            <p:nvPr/>
          </p:nvSpPr>
          <p:spPr>
            <a:xfrm>
              <a:off x="3599000" y="2417921"/>
              <a:ext cx="822959" cy="470847"/>
            </a:xfrm>
            <a:prstGeom prst="rightArrow">
              <a:avLst/>
            </a:prstGeom>
            <a:solidFill>
              <a:srgbClr val="03AD1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标题 1">
            <a:extLst>
              <a:ext uri="{FF2B5EF4-FFF2-40B4-BE49-F238E27FC236}">
                <a16:creationId xmlns:a16="http://schemas.microsoft.com/office/drawing/2014/main" xmlns="" id="{5D9A02A0-7C07-43A8-8C3D-F82D2DC5F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40" y="401395"/>
            <a:ext cx="4657419" cy="734464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</a:rPr>
              <a:t>Tracking Geometry </a:t>
            </a:r>
            <a:endParaRPr lang="zh-CN" alt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FFA06F9-6E01-4C08-9EAE-E1673FD9D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2898" y="4697101"/>
            <a:ext cx="3912896" cy="1187059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042A-99F5-4274-8E57-3CFF76C970B5}" type="datetime1">
              <a:rPr lang="zh-CN" altLang="en-US" smtClean="0"/>
              <a:t>2020/1/5</a:t>
            </a:fld>
            <a:endParaRPr lang="zh-CN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512613" y="3823065"/>
            <a:ext cx="458028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70C0"/>
                </a:solidFill>
                <a:cs typeface="Calibri Light" panose="020F0302020204030204" pitchFamily="34" charset="0"/>
              </a:rPr>
              <a:t>ACTS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cs typeface="Calibri Light" panose="020F0302020204030204" pitchFamily="34" charset="0"/>
              </a:rPr>
              <a:t> : DD4HEP and </a:t>
            </a:r>
            <a:r>
              <a:rPr lang="en-US" altLang="zh-CN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Calibri Light" panose="020F0302020204030204" pitchFamily="34" charset="0"/>
              </a:rPr>
              <a:t>TGeo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cs typeface="Calibri Light" panose="020F0302020204030204" pitchFamily="34" charset="0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cs typeface="Calibri Light" panose="020F0302020204030204" pitchFamily="34" charset="0"/>
              </a:rPr>
              <a:t>G4, fast simulation and reconstruction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cs typeface="Calibri Light" panose="020F0302020204030204" pitchFamily="34" charset="0"/>
              </a:rPr>
              <a:t>     </a:t>
            </a:r>
            <a:r>
              <a:rPr lang="en-US" altLang="zh-CN" sz="2000" dirty="0">
                <a:cs typeface="Calibri Light" panose="020F0302020204030204" pitchFamily="34" charset="0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cs typeface="Calibri Light" panose="020F0302020204030204" pitchFamily="34" charset="0"/>
              </a:rPr>
              <a:t>Silicon tracker + Calorimeter </a:t>
            </a:r>
          </a:p>
          <a:p>
            <a:pPr marL="742950" lvl="1" indent="-285750">
              <a:buFont typeface="Wingdings" panose="05000000000000000000" pitchFamily="2" charset="2"/>
              <a:buChar char="p"/>
            </a:pPr>
            <a:r>
              <a:rPr lang="en-US" altLang="zh-CN" dirty="0">
                <a:cs typeface="Calibri Light" panose="020F0302020204030204" pitchFamily="34" charset="0"/>
              </a:rPr>
              <a:t>Other type of detector (wire chamber/TPC are taking consideration)</a:t>
            </a:r>
          </a:p>
          <a:p>
            <a:endParaRPr lang="en-US" altLang="zh-CN" sz="2000" dirty="0">
              <a:cs typeface="Calibri Light" panose="020F030202020403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09796" y="4223210"/>
            <a:ext cx="304604" cy="197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40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610"/>
    </mc:Choice>
    <mc:Fallback xmlns="">
      <p:transition spd="slow" advTm="14561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>
            <a:extLst>
              <a:ext uri="{FF2B5EF4-FFF2-40B4-BE49-F238E27FC236}">
                <a16:creationId xmlns:a16="http://schemas.microsoft.com/office/drawing/2014/main" xmlns="" id="{7B289415-AD2E-4550-A05A-8C82AEC1E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64" y="239096"/>
            <a:ext cx="8099997" cy="682114"/>
          </a:xfrm>
        </p:spPr>
        <p:txBody>
          <a:bodyPr>
            <a:no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  <a:cs typeface="Calibri Light" panose="020F0302020204030204" pitchFamily="34" charset="0"/>
              </a:rPr>
              <a:t>Propagation and </a:t>
            </a:r>
            <a:r>
              <a:rPr lang="en-US" altLang="zh-CN" sz="3600" b="1" dirty="0" err="1">
                <a:solidFill>
                  <a:srgbClr val="0070C0"/>
                </a:solidFill>
                <a:cs typeface="Calibri Light" panose="020F0302020204030204" pitchFamily="34" charset="0"/>
              </a:rPr>
              <a:t>Kalman</a:t>
            </a:r>
            <a:r>
              <a:rPr lang="en-US" altLang="zh-CN" sz="3600" b="1" dirty="0">
                <a:solidFill>
                  <a:srgbClr val="0070C0"/>
                </a:solidFill>
                <a:cs typeface="Calibri Light" panose="020F0302020204030204" pitchFamily="34" charset="0"/>
              </a:rPr>
              <a:t> Filter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43B00532-CF55-4BCF-8C8D-8B74AE43DF42}"/>
              </a:ext>
            </a:extLst>
          </p:cNvPr>
          <p:cNvGrpSpPr/>
          <p:nvPr/>
        </p:nvGrpSpPr>
        <p:grpSpPr>
          <a:xfrm>
            <a:off x="1302305" y="1100748"/>
            <a:ext cx="6484493" cy="1800176"/>
            <a:chOff x="1045949" y="1042618"/>
            <a:chExt cx="6860044" cy="1722814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xmlns="" id="{77981C05-7755-4E9B-BCB8-534BAF0F68A8}"/>
                </a:ext>
              </a:extLst>
            </p:cNvPr>
            <p:cNvGrpSpPr/>
            <p:nvPr/>
          </p:nvGrpSpPr>
          <p:grpSpPr>
            <a:xfrm>
              <a:off x="1045949" y="1042618"/>
              <a:ext cx="6860044" cy="1722814"/>
              <a:chOff x="1292298" y="461377"/>
              <a:chExt cx="8252870" cy="2170516"/>
            </a:xfrm>
          </p:grpSpPr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xmlns="" id="{662EAB7F-20C1-42FE-B260-E41F3B24AB62}"/>
                  </a:ext>
                </a:extLst>
              </p:cNvPr>
              <p:cNvSpPr/>
              <p:nvPr/>
            </p:nvSpPr>
            <p:spPr>
              <a:xfrm>
                <a:off x="3875067" y="1441859"/>
                <a:ext cx="1665181" cy="5959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000" dirty="0"/>
                  <a:t>integrated to tracking geometry geometry  </a:t>
                </a:r>
                <a:endParaRPr lang="zh-CN" altLang="en-US" sz="1000" dirty="0"/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xmlns="" id="{44B97857-7F30-42DF-9872-DA5D53E0426A}"/>
                  </a:ext>
                </a:extLst>
              </p:cNvPr>
              <p:cNvSpPr/>
              <p:nvPr/>
            </p:nvSpPr>
            <p:spPr>
              <a:xfrm>
                <a:off x="6253247" y="1463215"/>
                <a:ext cx="1673337" cy="5959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000" dirty="0"/>
                  <a:t>material effect,</a:t>
                </a:r>
              </a:p>
              <a:p>
                <a:r>
                  <a:rPr lang="en-US" altLang="zh-CN" sz="1000" dirty="0"/>
                  <a:t>measurement update</a:t>
                </a:r>
                <a:endParaRPr lang="zh-CN" altLang="en-US" sz="1000" dirty="0"/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xmlns="" id="{B800A64C-BAE3-4ED2-ABEB-9AAF6AD9708F}"/>
                  </a:ext>
                </a:extLst>
              </p:cNvPr>
              <p:cNvSpPr/>
              <p:nvPr/>
            </p:nvSpPr>
            <p:spPr>
              <a:xfrm>
                <a:off x="3716004" y="461377"/>
                <a:ext cx="3707336" cy="574807"/>
              </a:xfrm>
              <a:prstGeom prst="ellipse">
                <a:avLst/>
              </a:prstGeom>
              <a:no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b="1" dirty="0">
                    <a:solidFill>
                      <a:srgbClr val="0070C0"/>
                    </a:solidFill>
                  </a:rPr>
                  <a:t>Propagation</a:t>
                </a:r>
                <a:endParaRPr lang="zh-CN" altLang="en-US" sz="16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2" name="立方体 21">
                <a:extLst>
                  <a:ext uri="{FF2B5EF4-FFF2-40B4-BE49-F238E27FC236}">
                    <a16:creationId xmlns:a16="http://schemas.microsoft.com/office/drawing/2014/main" xmlns="" id="{695A603B-339C-41E8-95AC-B65453165458}"/>
                  </a:ext>
                </a:extLst>
              </p:cNvPr>
              <p:cNvSpPr/>
              <p:nvPr/>
            </p:nvSpPr>
            <p:spPr>
              <a:xfrm>
                <a:off x="3941073" y="1938955"/>
                <a:ext cx="1431045" cy="673338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100" dirty="0"/>
                  <a:t>Navigation</a:t>
                </a:r>
                <a:endParaRPr lang="zh-CN" altLang="en-US" sz="1100" dirty="0"/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xmlns="" id="{8ABD6787-5E5D-46F2-900E-DB47B3E2141A}"/>
                  </a:ext>
                </a:extLst>
              </p:cNvPr>
              <p:cNvSpPr/>
              <p:nvPr/>
            </p:nvSpPr>
            <p:spPr>
              <a:xfrm>
                <a:off x="1292298" y="1441638"/>
                <a:ext cx="1806950" cy="366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000" dirty="0"/>
                  <a:t>In the magnetic field</a:t>
                </a:r>
                <a:endParaRPr lang="zh-CN" altLang="en-US" sz="1000" dirty="0"/>
              </a:p>
            </p:txBody>
          </p:sp>
          <p:sp>
            <p:nvSpPr>
              <p:cNvPr id="25" name="流程图: 磁盘 24">
                <a:extLst>
                  <a:ext uri="{FF2B5EF4-FFF2-40B4-BE49-F238E27FC236}">
                    <a16:creationId xmlns:a16="http://schemas.microsoft.com/office/drawing/2014/main" xmlns="" id="{79B9F7D6-E64F-4634-BA55-236A69052C3A}"/>
                  </a:ext>
                </a:extLst>
              </p:cNvPr>
              <p:cNvSpPr/>
              <p:nvPr/>
            </p:nvSpPr>
            <p:spPr>
              <a:xfrm>
                <a:off x="1412051" y="1754147"/>
                <a:ext cx="1207701" cy="673338"/>
              </a:xfrm>
              <a:prstGeom prst="flowChartMagneticDisk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100" dirty="0"/>
                  <a:t>Stepper</a:t>
                </a:r>
                <a:endParaRPr lang="zh-CN" altLang="en-US" sz="1100" dirty="0"/>
              </a:p>
            </p:txBody>
          </p:sp>
          <p:sp>
            <p:nvSpPr>
              <p:cNvPr id="30" name="流程图: 多文档 29">
                <a:extLst>
                  <a:ext uri="{FF2B5EF4-FFF2-40B4-BE49-F238E27FC236}">
                    <a16:creationId xmlns:a16="http://schemas.microsoft.com/office/drawing/2014/main" xmlns="" id="{13ABD333-EE5A-48AF-826E-E3168C659AF1}"/>
                  </a:ext>
                </a:extLst>
              </p:cNvPr>
              <p:cNvSpPr/>
              <p:nvPr/>
            </p:nvSpPr>
            <p:spPr>
              <a:xfrm>
                <a:off x="6560389" y="1909998"/>
                <a:ext cx="1144314" cy="721895"/>
              </a:xfrm>
              <a:prstGeom prst="flowChartMultidocumen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100" dirty="0"/>
                  <a:t>Actors</a:t>
                </a:r>
                <a:endParaRPr lang="zh-CN" altLang="en-US" sz="1100" dirty="0"/>
              </a:p>
            </p:txBody>
          </p:sp>
          <p:sp>
            <p:nvSpPr>
              <p:cNvPr id="56" name="流程图: 多文档 55">
                <a:extLst>
                  <a:ext uri="{FF2B5EF4-FFF2-40B4-BE49-F238E27FC236}">
                    <a16:creationId xmlns:a16="http://schemas.microsoft.com/office/drawing/2014/main" xmlns="" id="{3FFDD7A7-084F-465A-82B3-0D4BF6175FD2}"/>
                  </a:ext>
                </a:extLst>
              </p:cNvPr>
              <p:cNvSpPr/>
              <p:nvPr/>
            </p:nvSpPr>
            <p:spPr>
              <a:xfrm>
                <a:off x="8240778" y="1463215"/>
                <a:ext cx="1304390" cy="704121"/>
              </a:xfrm>
              <a:prstGeom prst="flowChartMultidocumen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100" dirty="0" err="1"/>
                  <a:t>Aborters</a:t>
                </a:r>
                <a:endParaRPr lang="zh-CN" altLang="en-US" sz="1100" dirty="0"/>
              </a:p>
            </p:txBody>
          </p:sp>
          <p:sp>
            <p:nvSpPr>
              <p:cNvPr id="71" name="箭头: 右 70">
                <a:extLst>
                  <a:ext uri="{FF2B5EF4-FFF2-40B4-BE49-F238E27FC236}">
                    <a16:creationId xmlns:a16="http://schemas.microsoft.com/office/drawing/2014/main" xmlns="" id="{A3E76B7A-95B8-4583-8C31-C8F34ED744CA}"/>
                  </a:ext>
                </a:extLst>
              </p:cNvPr>
              <p:cNvSpPr/>
              <p:nvPr/>
            </p:nvSpPr>
            <p:spPr>
              <a:xfrm rot="10800000">
                <a:off x="2736633" y="2118648"/>
                <a:ext cx="979832" cy="256052"/>
              </a:xfrm>
              <a:prstGeom prst="rightArrow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/>
              </a:p>
            </p:txBody>
          </p:sp>
          <p:sp>
            <p:nvSpPr>
              <p:cNvPr id="72" name="箭头: 右 71">
                <a:extLst>
                  <a:ext uri="{FF2B5EF4-FFF2-40B4-BE49-F238E27FC236}">
                    <a16:creationId xmlns:a16="http://schemas.microsoft.com/office/drawing/2014/main" xmlns="" id="{5E3F6E0A-DA90-401A-80D1-EDDA82A10E4E}"/>
                  </a:ext>
                </a:extLst>
              </p:cNvPr>
              <p:cNvSpPr/>
              <p:nvPr/>
            </p:nvSpPr>
            <p:spPr>
              <a:xfrm>
                <a:off x="5549625" y="2147719"/>
                <a:ext cx="651172" cy="256052"/>
              </a:xfrm>
              <a:prstGeom prst="rightArrow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/>
              </a:p>
            </p:txBody>
          </p:sp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xmlns="" id="{BD848DB5-4C08-4005-A80B-777622721BB2}"/>
                  </a:ext>
                </a:extLst>
              </p:cNvPr>
              <p:cNvSpPr txBox="1"/>
              <p:nvPr/>
            </p:nvSpPr>
            <p:spPr>
              <a:xfrm>
                <a:off x="2992723" y="1722280"/>
                <a:ext cx="894745" cy="515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00" dirty="0">
                    <a:solidFill>
                      <a:srgbClr val="FF0000"/>
                    </a:solidFill>
                  </a:rPr>
                  <a:t>Reliable accuracy</a:t>
                </a:r>
                <a:endParaRPr lang="zh-CN" altLang="en-US" sz="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xmlns="" id="{36B51900-9878-42DE-866B-186497BB348F}"/>
                  </a:ext>
                </a:extLst>
              </p:cNvPr>
              <p:cNvSpPr txBox="1"/>
              <p:nvPr/>
            </p:nvSpPr>
            <p:spPr>
              <a:xfrm>
                <a:off x="5524802" y="1848294"/>
                <a:ext cx="894745" cy="322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00" dirty="0">
                    <a:solidFill>
                      <a:srgbClr val="FF0000"/>
                    </a:solidFill>
                  </a:rPr>
                  <a:t>On surface</a:t>
                </a:r>
                <a:endParaRPr lang="zh-CN" altLang="en-US" sz="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箭头: 下 9">
                <a:extLst>
                  <a:ext uri="{FF2B5EF4-FFF2-40B4-BE49-F238E27FC236}">
                    <a16:creationId xmlns:a16="http://schemas.microsoft.com/office/drawing/2014/main" xmlns="" id="{2C430C6C-AEC1-4DD0-B46C-BC982D0FA6B3}"/>
                  </a:ext>
                </a:extLst>
              </p:cNvPr>
              <p:cNvSpPr/>
              <p:nvPr/>
            </p:nvSpPr>
            <p:spPr>
              <a:xfrm rot="3677317">
                <a:off x="3111329" y="721865"/>
                <a:ext cx="292227" cy="1047846"/>
              </a:xfrm>
              <a:prstGeom prst="downArrow">
                <a:avLst>
                  <a:gd name="adj1" fmla="val 43495"/>
                  <a:gd name="adj2" fmla="val 50000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/>
              </a:p>
            </p:txBody>
          </p:sp>
          <p:sp>
            <p:nvSpPr>
              <p:cNvPr id="52" name="箭头: 下 51">
                <a:extLst>
                  <a:ext uri="{FF2B5EF4-FFF2-40B4-BE49-F238E27FC236}">
                    <a16:creationId xmlns:a16="http://schemas.microsoft.com/office/drawing/2014/main" xmlns="" id="{8A8E957A-23CA-4CEE-BE2B-A3F2421D6DA5}"/>
                  </a:ext>
                </a:extLst>
              </p:cNvPr>
              <p:cNvSpPr/>
              <p:nvPr/>
            </p:nvSpPr>
            <p:spPr>
              <a:xfrm rot="19530612">
                <a:off x="6289755" y="1031077"/>
                <a:ext cx="359310" cy="465118"/>
              </a:xfrm>
              <a:prstGeom prst="downArrow">
                <a:avLst>
                  <a:gd name="adj1" fmla="val 43495"/>
                  <a:gd name="adj2" fmla="val 50000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/>
              </a:p>
            </p:txBody>
          </p:sp>
          <p:sp>
            <p:nvSpPr>
              <p:cNvPr id="53" name="箭头: 下 52">
                <a:extLst>
                  <a:ext uri="{FF2B5EF4-FFF2-40B4-BE49-F238E27FC236}">
                    <a16:creationId xmlns:a16="http://schemas.microsoft.com/office/drawing/2014/main" xmlns="" id="{A723680D-71F7-4510-AE48-1D0214D19B2E}"/>
                  </a:ext>
                </a:extLst>
              </p:cNvPr>
              <p:cNvSpPr/>
              <p:nvPr/>
            </p:nvSpPr>
            <p:spPr>
              <a:xfrm rot="983882">
                <a:off x="4739150" y="1090956"/>
                <a:ext cx="330634" cy="401970"/>
              </a:xfrm>
              <a:prstGeom prst="downArrow">
                <a:avLst>
                  <a:gd name="adj1" fmla="val 43495"/>
                  <a:gd name="adj2" fmla="val 50000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/>
              </a:p>
            </p:txBody>
          </p:sp>
        </p:grpSp>
        <p:sp>
          <p:nvSpPr>
            <p:cNvPr id="82" name="箭头: 下 9">
              <a:extLst>
                <a:ext uri="{FF2B5EF4-FFF2-40B4-BE49-F238E27FC236}">
                  <a16:creationId xmlns:a16="http://schemas.microsoft.com/office/drawing/2014/main" xmlns="" id="{DEC7660B-670C-4488-AB25-7FFBD06819AA}"/>
                </a:ext>
              </a:extLst>
            </p:cNvPr>
            <p:cNvSpPr/>
            <p:nvPr/>
          </p:nvSpPr>
          <p:spPr>
            <a:xfrm rot="17726832">
              <a:off x="6351409" y="1269890"/>
              <a:ext cx="339024" cy="767991"/>
            </a:xfrm>
            <a:prstGeom prst="downArrow">
              <a:avLst>
                <a:gd name="adj1" fmla="val 43495"/>
                <a:gd name="adj2" fmla="val 50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10FD-4D42-462C-B815-1130DF5EDBD2}" type="datetime1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D859-FA7A-463C-BEA9-AD4B48440DFC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421" y="3124802"/>
            <a:ext cx="2232152" cy="2022218"/>
          </a:xfrm>
          <a:prstGeom prst="rect">
            <a:avLst/>
          </a:prstGeom>
        </p:spPr>
      </p:pic>
      <p:sp>
        <p:nvSpPr>
          <p:cNvPr id="70" name="Content Placeholder 2">
            <a:extLst>
              <a:ext uri="{FF2B5EF4-FFF2-40B4-BE49-F238E27FC236}">
                <a16:creationId xmlns:a16="http://schemas.microsoft.com/office/drawing/2014/main" xmlns="" id="{50937893-909F-4B5C-A656-B5408B3E7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710" y="3193095"/>
            <a:ext cx="5181428" cy="20071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dirty="0" err="1">
                <a:solidFill>
                  <a:srgbClr val="0070C0"/>
                </a:solidFill>
              </a:rPr>
              <a:t>Kalman</a:t>
            </a:r>
            <a:r>
              <a:rPr lang="en-US" altLang="zh-CN" dirty="0">
                <a:solidFill>
                  <a:srgbClr val="0070C0"/>
                </a:solidFill>
              </a:rPr>
              <a:t> Filter in ACTS</a:t>
            </a:r>
          </a:p>
          <a:p>
            <a:pPr>
              <a:lnSpc>
                <a:spcPct val="100000"/>
              </a:lnSpc>
            </a:pPr>
            <a:r>
              <a:rPr lang="en-US" altLang="zh-CN" sz="1900" dirty="0"/>
              <a:t>Implemented as an Actor</a:t>
            </a:r>
          </a:p>
          <a:p>
            <a:pPr>
              <a:lnSpc>
                <a:spcPct val="100000"/>
              </a:lnSpc>
            </a:pPr>
            <a:r>
              <a:rPr lang="en-US" altLang="zh-CN" sz="1900" dirty="0"/>
              <a:t>Update direction, uncertainties after filtering</a:t>
            </a:r>
            <a:r>
              <a:rPr lang="zh-CN" altLang="en-US" sz="1900" dirty="0"/>
              <a:t> </a:t>
            </a:r>
            <a:r>
              <a:rPr lang="en-US" altLang="zh-CN" sz="1900" dirty="0"/>
              <a:t>step</a:t>
            </a:r>
          </a:p>
          <a:p>
            <a:pPr>
              <a:lnSpc>
                <a:spcPct val="100000"/>
              </a:lnSpc>
            </a:pPr>
            <a:r>
              <a:rPr lang="en-US" altLang="zh-CN" sz="1900" dirty="0"/>
              <a:t>Aims to minimize heap allocation </a:t>
            </a:r>
          </a:p>
          <a:p>
            <a:pPr>
              <a:lnSpc>
                <a:spcPct val="100000"/>
              </a:lnSpc>
            </a:pPr>
            <a:r>
              <a:rPr lang="en-US" altLang="zh-CN" sz="1900" dirty="0"/>
              <a:t>Study of numerical performance (From </a:t>
            </a:r>
            <a:r>
              <a:rPr lang="en-US" altLang="zh-CN" sz="1900" dirty="0" err="1"/>
              <a:t>Xiaocong</a:t>
            </a:r>
            <a:r>
              <a:rPr lang="en-US" altLang="zh-CN" sz="1900" dirty="0"/>
              <a:t> Ai)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5903908E-0208-461F-B94A-BF68B8F1761A}"/>
              </a:ext>
            </a:extLst>
          </p:cNvPr>
          <p:cNvSpPr txBox="1"/>
          <p:nvPr/>
        </p:nvSpPr>
        <p:spPr>
          <a:xfrm>
            <a:off x="628650" y="5327552"/>
            <a:ext cx="8105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These tools serve for the track reconstruction chain/support (convenient mechanism of validation for geometry building)</a:t>
            </a: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952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510"/>
    </mc:Choice>
    <mc:Fallback xmlns="">
      <p:transition spd="slow" advTm="14551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9866854-AA46-4EE9-95EA-675A07F75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178" y="914850"/>
            <a:ext cx="3377462" cy="43614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91244129-BDA6-43CC-8D12-3EEF445D5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367" y="3555975"/>
            <a:ext cx="3004633" cy="260157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26B80BE7-02E7-45A4-986F-843BCC160EBC}"/>
              </a:ext>
            </a:extLst>
          </p:cNvPr>
          <p:cNvSpPr txBox="1"/>
          <p:nvPr/>
        </p:nvSpPr>
        <p:spPr>
          <a:xfrm>
            <a:off x="406349" y="1195731"/>
            <a:ext cx="46682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cs typeface="Calibri Light" panose="020F0302020204030204" pitchFamily="34" charset="0"/>
              </a:rPr>
              <a:t>Electron reconstruction are well handled with Gaussian Sum Filter, which is a parallel sets of Kalman Filter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cs typeface="Calibri Light" panose="020F0302020204030204" pitchFamily="34" charset="0"/>
              </a:rPr>
              <a:t>The bremsstrahlung energy loss distribution can be approximated as a weighted sum of gaussian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cs typeface="Calibri Light" panose="020F0302020204030204" pitchFamily="34" charset="0"/>
              </a:rPr>
              <a:t>Each component behaves like a Kalman component, </a:t>
            </a:r>
            <a:r>
              <a:rPr lang="en-US" altLang="zh-CN" sz="1600" b="1" dirty="0">
                <a:cs typeface="Calibri Light" panose="020F0302020204030204" pitchFamily="34" charset="0"/>
              </a:rPr>
              <a:t>propagate</a:t>
            </a:r>
            <a:r>
              <a:rPr lang="en-US" altLang="zh-CN" sz="1600" dirty="0">
                <a:cs typeface="Calibri Light" panose="020F0302020204030204" pitchFamily="34" charset="0"/>
              </a:rPr>
              <a:t> individually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cs typeface="Calibri Light" panose="020F0302020204030204" pitchFamily="34" charset="0"/>
              </a:rPr>
              <a:t>Components should be merged to avoid the exponentially increasing </a:t>
            </a:r>
            <a:endParaRPr lang="zh-CN" altLang="en-US" sz="1600" dirty="0">
              <a:cs typeface="Calibri Light" panose="020F030202020403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E23D76CB-9BC8-431F-ADB6-AE23B3FA3E93}"/>
              </a:ext>
            </a:extLst>
          </p:cNvPr>
          <p:cNvSpPr txBox="1"/>
          <p:nvPr/>
        </p:nvSpPr>
        <p:spPr>
          <a:xfrm>
            <a:off x="4734827" y="5205196"/>
            <a:ext cx="4415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One component splits into 6 components</a:t>
            </a:r>
            <a:endParaRPr lang="zh-CN" altLang="en-US" dirty="0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xmlns="" id="{745D605D-003D-4E77-87ED-0B05D00B4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9" y="278559"/>
            <a:ext cx="5067939" cy="805185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</a:rPr>
              <a:t>Gaussian Sum Filter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D64B-0475-424A-8511-9E9BA4B7BEF1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E1AD0421-CBD2-4F28-AD06-34CA50AAF0E1}"/>
              </a:ext>
            </a:extLst>
          </p:cNvPr>
          <p:cNvSpPr txBox="1"/>
          <p:nvPr/>
        </p:nvSpPr>
        <p:spPr>
          <a:xfrm>
            <a:off x="1010145" y="5929824"/>
            <a:ext cx="7561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 Light" panose="020F0302020204030204" pitchFamily="34" charset="0"/>
                <a:cs typeface="Calibri Light" panose="020F0302020204030204" pitchFamily="34" charset="0"/>
              </a:rPr>
              <a:t>The (mean/</a:t>
            </a:r>
            <a:r>
              <a:rPr lang="en-US" altLang="zh-CN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cov</a:t>
            </a:r>
            <a:r>
              <a:rPr lang="en-US" altLang="zh-CN" dirty="0">
                <a:latin typeface="Calibri Light" panose="020F0302020204030204" pitchFamily="34" charset="0"/>
                <a:cs typeface="Calibri Light" panose="020F0302020204030204" pitchFamily="34" charset="0"/>
              </a:rPr>
              <a:t>/weight) of each component taken from ATLAS at the first step </a:t>
            </a:r>
            <a:endParaRPr lang="zh-CN" alt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4C95F-5775-46E5-AF8C-814FB80FB3F0}" type="datetime1">
              <a:rPr lang="zh-CN" altLang="en-US" smtClean="0"/>
              <a:t>2020/1/5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69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756"/>
    </mc:Choice>
    <mc:Fallback xmlns="">
      <p:transition spd="slow" advTm="15575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0CD53A68-EC9D-4F7B-81B9-3DDE072E0144}"/>
              </a:ext>
            </a:extLst>
          </p:cNvPr>
          <p:cNvSpPr txBox="1"/>
          <p:nvPr/>
        </p:nvSpPr>
        <p:spPr>
          <a:xfrm>
            <a:off x="606390" y="969530"/>
            <a:ext cx="7732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cs typeface="Calibri Light" panose="020F0302020204030204" pitchFamily="34" charset="0"/>
              </a:rPr>
              <a:t>A combinatorial seed finder – select 3-hit seeds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cs typeface="Calibri Light" panose="020F0302020204030204" pitchFamily="34" charset="0"/>
              </a:rPr>
              <a:t>Multi thread  seed finder in different regions intra event is allowed  </a:t>
            </a:r>
            <a:endParaRPr lang="zh-CN" altLang="en-US" sz="2000" dirty="0"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cs typeface="Calibri Light" panose="020F030202020403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1973D1C9-759F-4589-962F-5519F9106E67}"/>
              </a:ext>
            </a:extLst>
          </p:cNvPr>
          <p:cNvGrpSpPr/>
          <p:nvPr/>
        </p:nvGrpSpPr>
        <p:grpSpPr>
          <a:xfrm>
            <a:off x="5735469" y="1781544"/>
            <a:ext cx="2255943" cy="2484181"/>
            <a:chOff x="6095570" y="2635601"/>
            <a:chExt cx="2555117" cy="296729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3CB1DF68-7D49-4FE9-A53C-716A4B641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5570" y="3109176"/>
              <a:ext cx="2555117" cy="2209263"/>
            </a:xfrm>
            <a:prstGeom prst="rect">
              <a:avLst/>
            </a:prstGeom>
          </p:spPr>
        </p:pic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xmlns="" id="{AFAC6754-9808-41F3-B0C9-AEC348291690}"/>
                </a:ext>
              </a:extLst>
            </p:cNvPr>
            <p:cNvSpPr/>
            <p:nvPr/>
          </p:nvSpPr>
          <p:spPr>
            <a:xfrm rot="8631762">
              <a:off x="6716458" y="3380648"/>
              <a:ext cx="940008" cy="853891"/>
            </a:xfrm>
            <a:prstGeom prst="triangl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等腰三角形 10">
              <a:extLst>
                <a:ext uri="{FF2B5EF4-FFF2-40B4-BE49-F238E27FC236}">
                  <a16:creationId xmlns:a16="http://schemas.microsoft.com/office/drawing/2014/main" xmlns="" id="{30FA6008-2132-44F9-842F-42984678E7E8}"/>
                </a:ext>
              </a:extLst>
            </p:cNvPr>
            <p:cNvSpPr/>
            <p:nvPr/>
          </p:nvSpPr>
          <p:spPr>
            <a:xfrm rot="11888477">
              <a:off x="7178052" y="3288677"/>
              <a:ext cx="830551" cy="922418"/>
            </a:xfrm>
            <a:prstGeom prst="triangl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3" name="连接符: 肘形 12">
              <a:extLst>
                <a:ext uri="{FF2B5EF4-FFF2-40B4-BE49-F238E27FC236}">
                  <a16:creationId xmlns:a16="http://schemas.microsoft.com/office/drawing/2014/main" xmlns="" id="{FBF01DD8-61FF-44A5-8FF1-3FC4A5C9009A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839040" y="4405986"/>
              <a:ext cx="1862067" cy="531759"/>
            </a:xfrm>
            <a:prstGeom prst="bentConnector3">
              <a:avLst/>
            </a:prstGeom>
            <a:ln w="38100">
              <a:solidFill>
                <a:srgbClr val="00B0F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连接符: 肘形 13">
              <a:extLst>
                <a:ext uri="{FF2B5EF4-FFF2-40B4-BE49-F238E27FC236}">
                  <a16:creationId xmlns:a16="http://schemas.microsoft.com/office/drawing/2014/main" xmlns="" id="{AEA3E96C-5C8F-43F2-81D6-9562CDADE3E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909919" y="4316820"/>
              <a:ext cx="2129955" cy="351615"/>
            </a:xfrm>
            <a:prstGeom prst="bentConnector3">
              <a:avLst/>
            </a:prstGeom>
            <a:ln w="38100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99543BF8-4C0C-426D-A68D-F1225B901551}"/>
                </a:ext>
              </a:extLst>
            </p:cNvPr>
            <p:cNvSpPr txBox="1"/>
            <p:nvPr/>
          </p:nvSpPr>
          <p:spPr>
            <a:xfrm>
              <a:off x="6454300" y="2664563"/>
              <a:ext cx="854995" cy="624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00B0F0"/>
                  </a:solidFill>
                </a:rPr>
                <a:t>Blue thread</a:t>
              </a:r>
              <a:endParaRPr lang="zh-CN" altLang="en-US" sz="1400" dirty="0">
                <a:solidFill>
                  <a:srgbClr val="00B0F0"/>
                </a:solidFill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F2E281AC-EB95-41F3-9031-32696D5D4B58}"/>
                </a:ext>
              </a:extLst>
            </p:cNvPr>
            <p:cNvSpPr txBox="1"/>
            <p:nvPr/>
          </p:nvSpPr>
          <p:spPr>
            <a:xfrm>
              <a:off x="7615938" y="2635601"/>
              <a:ext cx="854995" cy="624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FF0000"/>
                  </a:solidFill>
                </a:rPr>
                <a:t>Red thread</a:t>
              </a:r>
              <a:endParaRPr lang="zh-CN" altLang="en-US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48C08CD6-DBBF-4572-A59B-ECACB1858987}"/>
              </a:ext>
            </a:extLst>
          </p:cNvPr>
          <p:cNvGrpSpPr/>
          <p:nvPr/>
        </p:nvGrpSpPr>
        <p:grpSpPr>
          <a:xfrm>
            <a:off x="584801" y="1677416"/>
            <a:ext cx="2358363" cy="2493722"/>
            <a:chOff x="777906" y="2781669"/>
            <a:chExt cx="2420854" cy="279815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C7DF6477-2BB6-48D3-8CF8-83DB2D20C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906" y="3086100"/>
              <a:ext cx="2420854" cy="2493722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1EB67C0E-7FB0-4C2F-A4DF-F52E8505A951}"/>
                </a:ext>
              </a:extLst>
            </p:cNvPr>
            <p:cNvSpPr txBox="1"/>
            <p:nvPr/>
          </p:nvSpPr>
          <p:spPr>
            <a:xfrm>
              <a:off x="1395484" y="2781669"/>
              <a:ext cx="1201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x-y plane</a:t>
              </a:r>
              <a:endParaRPr lang="zh-CN" altLang="en-US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8FB57C50-3D5D-4E36-8760-CAA225479A7D}"/>
              </a:ext>
            </a:extLst>
          </p:cNvPr>
          <p:cNvGrpSpPr/>
          <p:nvPr/>
        </p:nvGrpSpPr>
        <p:grpSpPr>
          <a:xfrm>
            <a:off x="2831599" y="1732606"/>
            <a:ext cx="2639381" cy="2297925"/>
            <a:chOff x="3142446" y="2716768"/>
            <a:chExt cx="2821948" cy="2840837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3EEC70C8-E244-4C5E-9B12-ECB69D2C7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42446" y="3063883"/>
              <a:ext cx="2821948" cy="2493722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15C5A504-59AD-41E8-80A9-36AFC311EB3A}"/>
                </a:ext>
              </a:extLst>
            </p:cNvPr>
            <p:cNvSpPr txBox="1"/>
            <p:nvPr/>
          </p:nvSpPr>
          <p:spPr>
            <a:xfrm>
              <a:off x="4488160" y="2716768"/>
              <a:ext cx="1088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r-z plane</a:t>
              </a:r>
              <a:endParaRPr lang="zh-CN" altLang="en-US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D64B-0475-424A-8511-9E9BA4B7BEF1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20" name="标题 11">
            <a:extLst>
              <a:ext uri="{FF2B5EF4-FFF2-40B4-BE49-F238E27FC236}">
                <a16:creationId xmlns:a16="http://schemas.microsoft.com/office/drawing/2014/main" xmlns="" id="{9282D4EE-62D1-4F3D-BF37-71842DBC4436}"/>
              </a:ext>
            </a:extLst>
          </p:cNvPr>
          <p:cNvSpPr txBox="1">
            <a:spLocks/>
          </p:cNvSpPr>
          <p:nvPr/>
        </p:nvSpPr>
        <p:spPr>
          <a:xfrm>
            <a:off x="373164" y="239096"/>
            <a:ext cx="8099997" cy="68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solidFill>
                  <a:srgbClr val="0070C0"/>
                </a:solidFill>
                <a:cs typeface="Calibri Light" panose="020F0302020204030204" pitchFamily="34" charset="0"/>
              </a:rPr>
              <a:t>Seeding and Track Finding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FD679C3-DCE3-418F-ACC6-E8570CD84096}"/>
              </a:ext>
            </a:extLst>
          </p:cNvPr>
          <p:cNvSpPr/>
          <p:nvPr/>
        </p:nvSpPr>
        <p:spPr>
          <a:xfrm>
            <a:off x="606390" y="4332386"/>
            <a:ext cx="5880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CN" dirty="0">
                <a:cs typeface="Calibri Light" panose="020F0302020204030204" pitchFamily="34" charset="0"/>
              </a:rPr>
              <a:t>C</a:t>
            </a:r>
            <a:r>
              <a:rPr lang="en-US" altLang="zh-CN" dirty="0">
                <a:cs typeface="Calibri Light" panose="020F0302020204030204" pitchFamily="34" charset="0"/>
              </a:rPr>
              <a:t>KF as the basic track finding method is under developing</a:t>
            </a:r>
          </a:p>
        </p:txBody>
      </p:sp>
      <p:pic>
        <p:nvPicPr>
          <p:cNvPr id="27" name="图片 6">
            <a:extLst>
              <a:ext uri="{FF2B5EF4-FFF2-40B4-BE49-F238E27FC236}">
                <a16:creationId xmlns:a16="http://schemas.microsoft.com/office/drawing/2014/main" xmlns="" id="{478D8AF6-352D-40F5-A467-C6906369D4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7351" y="4667998"/>
            <a:ext cx="2057400" cy="1884053"/>
          </a:xfrm>
          <a:prstGeom prst="rect">
            <a:avLst/>
          </a:prstGeom>
        </p:spPr>
      </p:pic>
      <p:sp>
        <p:nvSpPr>
          <p:cNvPr id="28" name="文本框 7">
            <a:extLst>
              <a:ext uri="{FF2B5EF4-FFF2-40B4-BE49-F238E27FC236}">
                <a16:creationId xmlns:a16="http://schemas.microsoft.com/office/drawing/2014/main" xmlns="" id="{FFDA7242-54CF-483F-93F8-097D05DE9DB1}"/>
              </a:ext>
            </a:extLst>
          </p:cNvPr>
          <p:cNvSpPr txBox="1"/>
          <p:nvPr/>
        </p:nvSpPr>
        <p:spPr>
          <a:xfrm>
            <a:off x="1393825" y="6518331"/>
            <a:ext cx="287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 Light" panose="020F0302020204030204" pitchFamily="34" charset="0"/>
                <a:cs typeface="Calibri Light" panose="020F0302020204030204" pitchFamily="34" charset="0"/>
              </a:rPr>
              <a:t>Combinatorial Kalman Filter</a:t>
            </a:r>
            <a:endParaRPr lang="zh-CN" alt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58C8-4A44-49EF-916A-A3EBA7FFC3B7}" type="datetime1">
              <a:rPr lang="zh-CN" altLang="en-US" smtClean="0"/>
              <a:t>2020/1/5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92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978"/>
    </mc:Choice>
    <mc:Fallback xmlns="">
      <p:transition spd="slow" advTm="8697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B7FDF56-4316-49DC-BCB5-FE26FA4A9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834" y="215940"/>
            <a:ext cx="7886700" cy="915230"/>
          </a:xfrm>
        </p:spPr>
        <p:txBody>
          <a:bodyPr>
            <a:normAutofit/>
          </a:bodyPr>
          <a:lstStyle/>
          <a:p>
            <a:r>
              <a:rPr lang="en-US" altLang="zh-CN" sz="4000" b="0" dirty="0"/>
              <a:t>CEPC-ACTS Integration Status</a:t>
            </a:r>
            <a:endParaRPr lang="zh-CN" altLang="en-US" sz="4000" b="0" dirty="0"/>
          </a:p>
        </p:txBody>
      </p:sp>
      <p:sp>
        <p:nvSpPr>
          <p:cNvPr id="28" name="灯片编号占位符 27">
            <a:extLst>
              <a:ext uri="{FF2B5EF4-FFF2-40B4-BE49-F238E27FC236}">
                <a16:creationId xmlns:a16="http://schemas.microsoft.com/office/drawing/2014/main" xmlns="" id="{3989D359-CC09-493A-B52A-D3DA6F56D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AE77-B514-450B-902B-3F5BD9214557}" type="slidenum">
              <a:rPr lang="zh-CN" altLang="en-US" smtClean="0"/>
              <a:t>9</a:t>
            </a:fld>
            <a:endParaRPr lang="zh-CN" altLang="en-US"/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xmlns="" id="{EB583294-6740-45D8-A385-EE79F189CFB3}"/>
              </a:ext>
            </a:extLst>
          </p:cNvPr>
          <p:cNvGrpSpPr/>
          <p:nvPr/>
        </p:nvGrpSpPr>
        <p:grpSpPr>
          <a:xfrm>
            <a:off x="1969392" y="5463866"/>
            <a:ext cx="4277864" cy="790458"/>
            <a:chOff x="406106" y="1680239"/>
            <a:chExt cx="5246728" cy="1064988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84CAA016-BAE8-4C5D-AE36-2B1879C75D83}"/>
                </a:ext>
              </a:extLst>
            </p:cNvPr>
            <p:cNvSpPr/>
            <p:nvPr/>
          </p:nvSpPr>
          <p:spPr>
            <a:xfrm>
              <a:off x="410072" y="1690687"/>
              <a:ext cx="5242762" cy="105241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D46EC092-04EC-4F64-9C45-0D3DCAC01934}"/>
                </a:ext>
              </a:extLst>
            </p:cNvPr>
            <p:cNvSpPr/>
            <p:nvPr/>
          </p:nvSpPr>
          <p:spPr>
            <a:xfrm>
              <a:off x="406106" y="1685464"/>
              <a:ext cx="2003258" cy="105241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400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zh-CN" sz="1400" dirty="0">
                  <a:solidFill>
                    <a:schemeClr val="tx1"/>
                  </a:solidFill>
                </a:rPr>
                <a:t>ACTS-framework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8" name="箭头: 右 17">
              <a:extLst>
                <a:ext uri="{FF2B5EF4-FFF2-40B4-BE49-F238E27FC236}">
                  <a16:creationId xmlns:a16="http://schemas.microsoft.com/office/drawing/2014/main" xmlns="" id="{0FDC51BC-9434-4274-B618-28968F746E71}"/>
                </a:ext>
              </a:extLst>
            </p:cNvPr>
            <p:cNvSpPr/>
            <p:nvPr/>
          </p:nvSpPr>
          <p:spPr>
            <a:xfrm>
              <a:off x="2550190" y="2010905"/>
              <a:ext cx="932448" cy="25266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EBE77F0D-1A47-4DB0-9EBF-270482D9D612}"/>
                </a:ext>
              </a:extLst>
            </p:cNvPr>
            <p:cNvSpPr/>
            <p:nvPr/>
          </p:nvSpPr>
          <p:spPr>
            <a:xfrm>
              <a:off x="3649576" y="1685465"/>
              <a:ext cx="2003258" cy="10597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400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zh-CN" sz="1400" dirty="0">
                  <a:solidFill>
                    <a:schemeClr val="tx1"/>
                  </a:solidFill>
                </a:rPr>
                <a:t>CEPC framework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xmlns="" id="{9564AFD2-C63D-42AA-9C00-AB20926CEE31}"/>
                </a:ext>
              </a:extLst>
            </p:cNvPr>
            <p:cNvSpPr/>
            <p:nvPr/>
          </p:nvSpPr>
          <p:spPr>
            <a:xfrm>
              <a:off x="733925" y="1680239"/>
              <a:ext cx="1335505" cy="38028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</a:rPr>
                <a:t>ACTS</a:t>
              </a:r>
              <a:r>
                <a:rPr lang="zh-CN" altLang="en-US" sz="1100" dirty="0">
                  <a:solidFill>
                    <a:schemeClr val="tx1"/>
                  </a:solidFill>
                </a:rPr>
                <a:t> </a:t>
              </a:r>
              <a:r>
                <a:rPr lang="en-US" altLang="zh-CN" sz="1100" dirty="0">
                  <a:solidFill>
                    <a:schemeClr val="tx1"/>
                  </a:solidFill>
                </a:rPr>
                <a:t>Core</a:t>
              </a:r>
              <a:endParaRPr lang="zh-CN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xmlns="" id="{CE9C41F9-A366-413D-A79A-95B93506A849}"/>
                </a:ext>
              </a:extLst>
            </p:cNvPr>
            <p:cNvSpPr/>
            <p:nvPr/>
          </p:nvSpPr>
          <p:spPr>
            <a:xfrm>
              <a:off x="3983452" y="1695914"/>
              <a:ext cx="1335505" cy="36461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dirty="0">
                  <a:solidFill>
                    <a:schemeClr val="tx1"/>
                  </a:solidFill>
                </a:rPr>
                <a:t>ACTS Core</a:t>
              </a:r>
              <a:endParaRPr lang="zh-CN" altLang="en-US" sz="1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xmlns="" id="{780E2DA1-A7C7-49BF-B00F-B1C8DB9BECAB}"/>
              </a:ext>
            </a:extLst>
          </p:cNvPr>
          <p:cNvGrpSpPr/>
          <p:nvPr/>
        </p:nvGrpSpPr>
        <p:grpSpPr>
          <a:xfrm>
            <a:off x="689772" y="1637261"/>
            <a:ext cx="7532824" cy="1789450"/>
            <a:chOff x="400050" y="3414591"/>
            <a:chExt cx="8387017" cy="2324811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47B7EB37-88C0-4A19-B8CA-25B990C6CE35}"/>
                </a:ext>
              </a:extLst>
            </p:cNvPr>
            <p:cNvSpPr/>
            <p:nvPr/>
          </p:nvSpPr>
          <p:spPr>
            <a:xfrm>
              <a:off x="1731544" y="3540052"/>
              <a:ext cx="2662988" cy="3692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CEPC tracking detector: V0 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98F0A4C5-3FA9-45C1-9E81-D21172434EB3}"/>
                </a:ext>
              </a:extLst>
            </p:cNvPr>
            <p:cNvSpPr/>
            <p:nvPr/>
          </p:nvSpPr>
          <p:spPr>
            <a:xfrm>
              <a:off x="400050" y="4498935"/>
              <a:ext cx="1183104" cy="45143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geometry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9AC74142-3185-40F6-ACE3-0A0F3DA9646F}"/>
                </a:ext>
              </a:extLst>
            </p:cNvPr>
            <p:cNvSpPr/>
            <p:nvPr/>
          </p:nvSpPr>
          <p:spPr>
            <a:xfrm>
              <a:off x="4401549" y="4497270"/>
              <a:ext cx="1186115" cy="45143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FATRAS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1A0F85C1-8FE3-457F-B509-B0AFF4C0B316}"/>
                </a:ext>
              </a:extLst>
            </p:cNvPr>
            <p:cNvSpPr/>
            <p:nvPr/>
          </p:nvSpPr>
          <p:spPr>
            <a:xfrm>
              <a:off x="1590171" y="4504160"/>
              <a:ext cx="1472867" cy="45143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Material recording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B2033385-E4E2-47CB-A1FD-4AB0B4F0C050}"/>
                </a:ext>
              </a:extLst>
            </p:cNvPr>
            <p:cNvSpPr/>
            <p:nvPr/>
          </p:nvSpPr>
          <p:spPr>
            <a:xfrm>
              <a:off x="3070055" y="4497270"/>
              <a:ext cx="1331494" cy="45832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propagation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706BBF2B-4F06-489E-AEA0-6CCE12B2AB4E}"/>
                </a:ext>
              </a:extLst>
            </p:cNvPr>
            <p:cNvSpPr/>
            <p:nvPr/>
          </p:nvSpPr>
          <p:spPr>
            <a:xfrm>
              <a:off x="4394531" y="5151525"/>
              <a:ext cx="1186115" cy="47810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Kalman filter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xmlns="" id="{7247CC12-D01C-4B9D-A146-9B25EF254DD6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 flipH="1">
              <a:off x="4987589" y="4948706"/>
              <a:ext cx="7018" cy="197923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id="{A1E2DBC1-DF45-4444-B9F7-0E56B6B31BA8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 flipH="1">
              <a:off x="991602" y="3909345"/>
              <a:ext cx="2071436" cy="589590"/>
            </a:xfrm>
            <a:prstGeom prst="line">
              <a:avLst/>
            </a:prstGeom>
            <a:ln w="127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="" id="{AA9BF445-5D7E-421D-9BF6-BB3228F949B2}"/>
                </a:ext>
              </a:extLst>
            </p:cNvPr>
            <p:cNvCxnSpPr>
              <a:cxnSpLocks/>
              <a:stCxn id="6" idx="2"/>
              <a:endCxn id="9" idx="0"/>
            </p:cNvCxnSpPr>
            <p:nvPr/>
          </p:nvCxnSpPr>
          <p:spPr>
            <a:xfrm flipH="1">
              <a:off x="2326605" y="3909345"/>
              <a:ext cx="736433" cy="594815"/>
            </a:xfrm>
            <a:prstGeom prst="line">
              <a:avLst/>
            </a:prstGeom>
            <a:ln w="127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xmlns="" id="{ECDA3559-9BA3-4624-88AE-2CC880032E01}"/>
                </a:ext>
              </a:extLst>
            </p:cNvPr>
            <p:cNvCxnSpPr>
              <a:cxnSpLocks/>
              <a:stCxn id="6" idx="2"/>
              <a:endCxn id="10" idx="0"/>
            </p:cNvCxnSpPr>
            <p:nvPr/>
          </p:nvCxnSpPr>
          <p:spPr>
            <a:xfrm>
              <a:off x="3063038" y="3909345"/>
              <a:ext cx="672764" cy="587925"/>
            </a:xfrm>
            <a:prstGeom prst="line">
              <a:avLst/>
            </a:prstGeom>
            <a:ln w="127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="" id="{E00036E4-AAAF-49F8-BB9C-2D252CE31215}"/>
                </a:ext>
              </a:extLst>
            </p:cNvPr>
            <p:cNvCxnSpPr>
              <a:cxnSpLocks/>
              <a:stCxn id="6" idx="2"/>
              <a:endCxn id="8" idx="0"/>
            </p:cNvCxnSpPr>
            <p:nvPr/>
          </p:nvCxnSpPr>
          <p:spPr>
            <a:xfrm>
              <a:off x="3063038" y="3909345"/>
              <a:ext cx="1931569" cy="587925"/>
            </a:xfrm>
            <a:prstGeom prst="line">
              <a:avLst/>
            </a:prstGeom>
            <a:ln w="127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9313C1E5-C76D-4772-971A-6AA2941C776A}"/>
                </a:ext>
              </a:extLst>
            </p:cNvPr>
            <p:cNvSpPr/>
            <p:nvPr/>
          </p:nvSpPr>
          <p:spPr>
            <a:xfrm>
              <a:off x="400050" y="3414591"/>
              <a:ext cx="5257799" cy="2292079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="" id="{34006E1E-D23A-4379-BD9D-E926173280F0}"/>
                </a:ext>
              </a:extLst>
            </p:cNvPr>
            <p:cNvSpPr/>
            <p:nvPr/>
          </p:nvSpPr>
          <p:spPr>
            <a:xfrm>
              <a:off x="5852362" y="3540052"/>
              <a:ext cx="2662988" cy="3692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CEPC tracking detector: V1 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3DEEE5F6-6A08-43F7-BFB8-652971276C13}"/>
                </a:ext>
              </a:extLst>
            </p:cNvPr>
            <p:cNvSpPr/>
            <p:nvPr/>
          </p:nvSpPr>
          <p:spPr>
            <a:xfrm>
              <a:off x="6248636" y="5160048"/>
              <a:ext cx="1605225" cy="39146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Material mapping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8D7CFADD-4B7E-44D6-A16B-77FA48D9BF3D}"/>
                </a:ext>
              </a:extLst>
            </p:cNvPr>
            <p:cNvSpPr/>
            <p:nvPr/>
          </p:nvSpPr>
          <p:spPr>
            <a:xfrm>
              <a:off x="6254332" y="4102087"/>
              <a:ext cx="1330072" cy="34900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TPC  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5" name="箭头: 右 24">
              <a:extLst>
                <a:ext uri="{FF2B5EF4-FFF2-40B4-BE49-F238E27FC236}">
                  <a16:creationId xmlns:a16="http://schemas.microsoft.com/office/drawing/2014/main" xmlns="" id="{E592334E-7AB7-4EF2-934D-8A2C364827AA}"/>
                </a:ext>
              </a:extLst>
            </p:cNvPr>
            <p:cNvSpPr/>
            <p:nvPr/>
          </p:nvSpPr>
          <p:spPr>
            <a:xfrm>
              <a:off x="4534904" y="3717177"/>
              <a:ext cx="1266324" cy="127746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xmlns="" id="{8C73EC2B-99A5-49F9-840A-D30EA2282DD0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V="1">
              <a:off x="4987589" y="4999320"/>
              <a:ext cx="1" cy="152205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xmlns="" id="{E5DDA652-809E-4E49-8D2A-CEBEB3129A90}"/>
                </a:ext>
              </a:extLst>
            </p:cNvPr>
            <p:cNvSpPr/>
            <p:nvPr/>
          </p:nvSpPr>
          <p:spPr>
            <a:xfrm>
              <a:off x="6246530" y="4701246"/>
              <a:ext cx="1322570" cy="39146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Full</a:t>
              </a:r>
              <a:r>
                <a:rPr lang="zh-CN" altLang="en-US" sz="1200" dirty="0">
                  <a:solidFill>
                    <a:schemeClr val="tx1"/>
                  </a:solidFill>
                </a:rPr>
                <a:t> </a:t>
              </a:r>
              <a:r>
                <a:rPr lang="en-US" altLang="zh-CN" sz="1200" dirty="0">
                  <a:solidFill>
                    <a:schemeClr val="tx1"/>
                  </a:solidFill>
                </a:rPr>
                <a:t>silicon 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5" name="左大括号 34">
              <a:extLst>
                <a:ext uri="{FF2B5EF4-FFF2-40B4-BE49-F238E27FC236}">
                  <a16:creationId xmlns:a16="http://schemas.microsoft.com/office/drawing/2014/main" xmlns="" id="{3B7580F5-BB6E-4F73-AA96-C276720D9F46}"/>
                </a:ext>
              </a:extLst>
            </p:cNvPr>
            <p:cNvSpPr/>
            <p:nvPr/>
          </p:nvSpPr>
          <p:spPr>
            <a:xfrm>
              <a:off x="5927249" y="4312775"/>
              <a:ext cx="323348" cy="597116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xmlns="" id="{CD3FADD3-FDE5-48BC-9BA6-DC0A6E999739}"/>
                </a:ext>
              </a:extLst>
            </p:cNvPr>
            <p:cNvSpPr/>
            <p:nvPr/>
          </p:nvSpPr>
          <p:spPr>
            <a:xfrm>
              <a:off x="5641182" y="3416719"/>
              <a:ext cx="3145885" cy="2322683"/>
            </a:xfrm>
            <a:prstGeom prst="rect">
              <a:avLst/>
            </a:prstGeom>
            <a:noFill/>
            <a:ln w="19050">
              <a:solidFill>
                <a:srgbClr val="92D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/>
                <a:t>高能物理计算资源的挑战</a:t>
              </a:r>
              <a:r>
                <a:rPr lang="en-US" altLang="zh-CN" sz="1200" dirty="0"/>
                <a:t>,</a:t>
              </a:r>
              <a:endParaRPr lang="zh-CN" altLang="en-US" sz="1200" dirty="0"/>
            </a:p>
          </p:txBody>
        </p: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xmlns="" id="{E6FD4163-C866-44F1-B709-F564B2F0DA10}"/>
                </a:ext>
              </a:extLst>
            </p:cNvPr>
            <p:cNvGrpSpPr/>
            <p:nvPr/>
          </p:nvGrpSpPr>
          <p:grpSpPr>
            <a:xfrm>
              <a:off x="7747872" y="3998674"/>
              <a:ext cx="806515" cy="387129"/>
              <a:chOff x="6438133" y="1349881"/>
              <a:chExt cx="806515" cy="387129"/>
            </a:xfrm>
          </p:grpSpPr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xmlns="" id="{6EB5E696-0D71-47A6-A447-8AFFFC872B57}"/>
                  </a:ext>
                </a:extLst>
              </p:cNvPr>
              <p:cNvSpPr/>
              <p:nvPr/>
            </p:nvSpPr>
            <p:spPr>
              <a:xfrm>
                <a:off x="6438134" y="1524070"/>
                <a:ext cx="806514" cy="21294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900" dirty="0" err="1">
                    <a:solidFill>
                      <a:schemeClr val="tx1"/>
                    </a:solidFill>
                  </a:rPr>
                  <a:t>Fatras</a:t>
                </a:r>
                <a:endParaRPr lang="zh-CN" altLang="en-U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xmlns="" id="{9F4A0568-5D32-4699-91AB-D20F56787C07}"/>
                  </a:ext>
                </a:extLst>
              </p:cNvPr>
              <p:cNvSpPr/>
              <p:nvPr/>
            </p:nvSpPr>
            <p:spPr>
              <a:xfrm>
                <a:off x="6438133" y="1349881"/>
                <a:ext cx="806515" cy="16783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900" dirty="0">
                    <a:solidFill>
                      <a:schemeClr val="tx1"/>
                    </a:solidFill>
                  </a:rPr>
                  <a:t>Geometry</a:t>
                </a:r>
                <a:endParaRPr lang="zh-CN" altLang="en-US" sz="9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xmlns="" id="{5CBEA4F5-9757-4E7C-A3E2-78EC2BBDE422}"/>
                </a:ext>
              </a:extLst>
            </p:cNvPr>
            <p:cNvCxnSpPr>
              <a:stCxn id="24" idx="3"/>
            </p:cNvCxnSpPr>
            <p:nvPr/>
          </p:nvCxnSpPr>
          <p:spPr>
            <a:xfrm>
              <a:off x="7584404" y="4276588"/>
              <a:ext cx="168400" cy="143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文本框 50">
            <a:extLst>
              <a:ext uri="{FF2B5EF4-FFF2-40B4-BE49-F238E27FC236}">
                <a16:creationId xmlns:a16="http://schemas.microsoft.com/office/drawing/2014/main" xmlns="" id="{33217913-ACC1-4B2D-A9FC-F3A3EBF328E2}"/>
              </a:ext>
            </a:extLst>
          </p:cNvPr>
          <p:cNvSpPr txBox="1"/>
          <p:nvPr/>
        </p:nvSpPr>
        <p:spPr>
          <a:xfrm>
            <a:off x="512834" y="3664564"/>
            <a:ext cx="7886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/>
              <a:t>V1</a:t>
            </a:r>
            <a:r>
              <a:rPr lang="zh-CN" altLang="en-US" dirty="0"/>
              <a:t> </a:t>
            </a:r>
            <a:r>
              <a:rPr lang="en-US" altLang="zh-CN" dirty="0"/>
              <a:t>of CEPC detector are ready with the geometry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Silicon detectors implemented with typical ACTS tools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TPC implemented with 220 cylinder layers currently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Material mapping is in being validated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xmlns="" id="{0BC857C5-8A6C-4742-8E1D-A8C6FEA06498}"/>
              </a:ext>
            </a:extLst>
          </p:cNvPr>
          <p:cNvSpPr txBox="1"/>
          <p:nvPr/>
        </p:nvSpPr>
        <p:spPr>
          <a:xfrm>
            <a:off x="512834" y="4857052"/>
            <a:ext cx="774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Temporarily using acts-framework</a:t>
            </a:r>
          </a:p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       planning to migrate ACTS into Gaudi for CEPC </a:t>
            </a:r>
            <a:endParaRPr lang="zh-CN" altLang="en-US" sz="1600" dirty="0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xmlns="" id="{635F762C-82F8-4B25-BB4B-11AAEBBE5094}"/>
              </a:ext>
            </a:extLst>
          </p:cNvPr>
          <p:cNvSpPr/>
          <p:nvPr/>
        </p:nvSpPr>
        <p:spPr>
          <a:xfrm>
            <a:off x="7291199" y="2440578"/>
            <a:ext cx="724373" cy="2490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</a:rPr>
              <a:t>Kalman filter</a:t>
            </a:r>
            <a:endParaRPr lang="zh-CN" altLang="en-US" sz="9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EA19418-C031-43AF-8D06-E119DC49C8DB}"/>
              </a:ext>
            </a:extLst>
          </p:cNvPr>
          <p:cNvSpPr/>
          <p:nvPr/>
        </p:nvSpPr>
        <p:spPr>
          <a:xfrm>
            <a:off x="512834" y="1224408"/>
            <a:ext cx="71909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V0 of CEPC baseline detector(without TPC) is implemented </a:t>
            </a:r>
            <a:endParaRPr lang="en-US" altLang="zh-CN" dirty="0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60D9-8594-4589-9BE3-54D3763F5C0E}" type="datetime1">
              <a:rPr lang="zh-CN" altLang="en-US" smtClean="0"/>
              <a:t>2020/1/5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07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"/>
    </mc:Choice>
    <mc:Fallback xmlns="">
      <p:transition spd="slow" advTm="176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1750</TotalTime>
  <Words>1080</Words>
  <Application>Microsoft Office PowerPoint</Application>
  <PresentationFormat>On-screen Show (4:3)</PresentationFormat>
  <Paragraphs>295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等线</vt:lpstr>
      <vt:lpstr>等线 Light</vt:lpstr>
      <vt:lpstr>华文新魏</vt:lpstr>
      <vt:lpstr>Arial</vt:lpstr>
      <vt:lpstr>Calibri</vt:lpstr>
      <vt:lpstr>Calibri Light</vt:lpstr>
      <vt:lpstr>Wingdings</vt:lpstr>
      <vt:lpstr>Office Theme</vt:lpstr>
      <vt:lpstr>Status of ACTS integration to CEPC tracking </vt:lpstr>
      <vt:lpstr>ACTS: A Common Tracking Software</vt:lpstr>
      <vt:lpstr>Motivations and Overview</vt:lpstr>
      <vt:lpstr>PowerPoint Presentation</vt:lpstr>
      <vt:lpstr>Tracking Geometry </vt:lpstr>
      <vt:lpstr>Propagation and Kalman Filter</vt:lpstr>
      <vt:lpstr>Gaussian Sum Filter</vt:lpstr>
      <vt:lpstr>PowerPoint Presentation</vt:lpstr>
      <vt:lpstr>CEPC-ACTS Integration Status</vt:lpstr>
      <vt:lpstr>Geometry and Material mapping  </vt:lpstr>
      <vt:lpstr>FATRAS and Kalman Filtering</vt:lpstr>
      <vt:lpstr>Next</vt:lpstr>
      <vt:lpstr>Backup</vt:lpstr>
      <vt:lpstr>Geometry – TPC first version</vt:lpstr>
      <vt:lpstr>CEPC Tracker </vt:lpstr>
      <vt:lpstr>BACKUP</vt:lpstr>
      <vt:lpstr>Implementation into ACTS-FW</vt:lpstr>
      <vt:lpstr>Geometry</vt:lpstr>
      <vt:lpstr>Tracking geometry </vt:lpstr>
      <vt:lpstr>PowerPoint Presentation</vt:lpstr>
      <vt:lpstr>Kalman filtering</vt:lpstr>
      <vt:lpstr>Full silicon detector option</vt:lpstr>
      <vt:lpstr>CEPC Integration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ACTS for CEPC tracking</dc:title>
  <dc:creator>z j</dc:creator>
  <cp:lastModifiedBy>hanyubo</cp:lastModifiedBy>
  <cp:revision>324</cp:revision>
  <dcterms:created xsi:type="dcterms:W3CDTF">2019-11-15T16:10:40Z</dcterms:created>
  <dcterms:modified xsi:type="dcterms:W3CDTF">2020-01-05T13:05:57Z</dcterms:modified>
</cp:coreProperties>
</file>