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315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26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2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3E5B-CAF4-4FDB-B62B-1493E8C576B9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3096-4C32-494E-9B98-9FE9E6208C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8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63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33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5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2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7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6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77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8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0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3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4AB-A4B3-466C-986C-733D4FF62EAA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64914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Design Status of CEPC Control System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905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Presented by Gang Li</a:t>
            </a:r>
          </a:p>
          <a:p>
            <a:r>
              <a:rPr lang="en-US" altLang="zh-CN" sz="2800" dirty="0"/>
              <a:t>Feb. 14</a:t>
            </a:r>
            <a:r>
              <a:rPr lang="en-US" altLang="zh-CN" sz="2800" baseline="30000" dirty="0"/>
              <a:t>th</a:t>
            </a:r>
            <a:r>
              <a:rPr lang="en-US" altLang="zh-CN" sz="2800" dirty="0"/>
              <a:t>, 2020</a:t>
            </a:r>
          </a:p>
          <a:p>
            <a:pPr algn="r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67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589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Software</a:t>
            </a:r>
          </a:p>
          <a:p>
            <a:pPr lvl="1"/>
            <a:r>
              <a:rPr lang="en-US" altLang="zh-CN" dirty="0"/>
              <a:t>CA/PVA Gateway</a:t>
            </a:r>
          </a:p>
          <a:p>
            <a:pPr lvl="2"/>
            <a:r>
              <a:rPr lang="en-US" altLang="zh-CN" dirty="0"/>
              <a:t>Access control restrictions to requests from the clients 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E6DA06-A542-43CF-A622-57D631C2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31" y="2974025"/>
            <a:ext cx="4257923" cy="36395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7D3CD25-EF9D-4AD8-AC12-4CD7A3C26727}"/>
              </a:ext>
            </a:extLst>
          </p:cNvPr>
          <p:cNvSpPr txBox="1"/>
          <p:nvPr/>
        </p:nvSpPr>
        <p:spPr>
          <a:xfrm>
            <a:off x="8484042" y="3283888"/>
            <a:ext cx="151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Accelerator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BCECA1-D94C-4AB9-9B70-296E7F89B734}"/>
              </a:ext>
            </a:extLst>
          </p:cNvPr>
          <p:cNvSpPr txBox="1"/>
          <p:nvPr/>
        </p:nvSpPr>
        <p:spPr>
          <a:xfrm>
            <a:off x="8580785" y="6099974"/>
            <a:ext cx="151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Detectors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040393-FCA0-42D1-B087-8806A824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47" y="3328878"/>
            <a:ext cx="6609526" cy="27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589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Localization controller </a:t>
            </a:r>
          </a:p>
          <a:p>
            <a:pPr lvl="1"/>
            <a:r>
              <a:rPr lang="en-US" altLang="zh-CN" dirty="0"/>
              <a:t>PLC controller</a:t>
            </a:r>
          </a:p>
          <a:p>
            <a:pPr lvl="2"/>
            <a:r>
              <a:rPr lang="en-US" altLang="zh-CN" dirty="0"/>
              <a:t>SUPCON(</a:t>
            </a:r>
            <a:r>
              <a:rPr lang="zh-CN" altLang="en-US" dirty="0"/>
              <a:t>浙江中控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 err="1"/>
              <a:t>HollySys</a:t>
            </a:r>
            <a:r>
              <a:rPr lang="en-US" altLang="zh-CN" dirty="0"/>
              <a:t>(</a:t>
            </a:r>
            <a:r>
              <a:rPr lang="zh-CN" altLang="en-US" dirty="0"/>
              <a:t>和利时</a:t>
            </a:r>
            <a:r>
              <a:rPr lang="en-US" altLang="zh-CN" dirty="0"/>
              <a:t>) 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AA6579-D961-486B-81F8-F1ED0726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90" y="1906499"/>
            <a:ext cx="7137122" cy="40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741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2154" y="1833577"/>
            <a:ext cx="10515600" cy="4351338"/>
          </a:xfrm>
        </p:spPr>
        <p:txBody>
          <a:bodyPr/>
          <a:lstStyle/>
          <a:p>
            <a:r>
              <a:rPr lang="en-US" altLang="zh-CN" dirty="0"/>
              <a:t>Localization controller(SUPCON PLC) </a:t>
            </a:r>
          </a:p>
          <a:p>
            <a:pPr lvl="1"/>
            <a:r>
              <a:rPr lang="en-US" altLang="zh-CN" dirty="0"/>
              <a:t>2019.7/2019.12, technology exchange </a:t>
            </a:r>
          </a:p>
          <a:p>
            <a:pPr lvl="1"/>
            <a:r>
              <a:rPr lang="en-US" altLang="zh-CN" dirty="0"/>
              <a:t>Reliability</a:t>
            </a:r>
          </a:p>
          <a:p>
            <a:pPr lvl="1"/>
            <a:r>
              <a:rPr lang="en-US" altLang="zh-CN" dirty="0"/>
              <a:t>Availability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471446-98B5-48A0-B9EA-DB583E06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34" y="2685890"/>
            <a:ext cx="6705243" cy="3893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C784FF-5701-4E2B-B20D-C9A8CE7A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223" y="5116864"/>
            <a:ext cx="2506953" cy="8056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E28A58-FB2F-4901-A3D8-E45D732A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" y="3613541"/>
            <a:ext cx="4536881" cy="23405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805135-13CF-4A68-8BF0-37FA7E3FC0C4}"/>
              </a:ext>
            </a:extLst>
          </p:cNvPr>
          <p:cNvSpPr txBox="1"/>
          <p:nvPr/>
        </p:nvSpPr>
        <p:spPr>
          <a:xfrm>
            <a:off x="993913" y="6162265"/>
            <a:ext cx="360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prototype PLC at Lab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069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589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Interact with Detectors </a:t>
            </a:r>
          </a:p>
          <a:p>
            <a:pPr lvl="1"/>
            <a:r>
              <a:rPr lang="en-US" altLang="zh-CN" dirty="0"/>
              <a:t>Software signal</a:t>
            </a:r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Hardware signal</a:t>
            </a:r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3D0DE1-7260-4DBB-99A5-C03AA522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79" y="2867004"/>
            <a:ext cx="7492779" cy="22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5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589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Requirement information of controlled devices </a:t>
            </a:r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882CCE3-33BE-4C96-B847-A417B647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8" y="2402529"/>
            <a:ext cx="4757918" cy="25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2FE60-6725-4421-B554-EA19EA33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65" y="2450235"/>
            <a:ext cx="48291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0C7613-F3B9-41CE-8995-014EEB52F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263" y="2465070"/>
            <a:ext cx="7429169" cy="3614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46E1E6-A93D-4625-AB0C-3C339BDE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580" y="1470394"/>
            <a:ext cx="5446980" cy="52930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370C6C-B810-4C79-A290-3D36FA900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275" y="3919994"/>
            <a:ext cx="9308121" cy="28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More detailed requirements should be further clarified, with the progress of CEPC TDR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EPICS</a:t>
            </a:r>
            <a:r>
              <a:rPr lang="zh-CN" altLang="en-US" dirty="0"/>
              <a:t>：</a:t>
            </a:r>
            <a:r>
              <a:rPr lang="en-US" altLang="zh-CN" dirty="0"/>
              <a:t>Cooperate closely with EPICS community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AI/machine learning in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5400" b="1" dirty="0"/>
              <a:t>Thanks a lot!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59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Characteristics and Challenge of CEPC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Feedback from 2019 CEPC IAC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Investigation and Research on key technology of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24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Characteristics and Challenge of CEPC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Super scale--CEPC VS BEPCII, CSNS or HEPS</a:t>
            </a:r>
          </a:p>
          <a:p>
            <a:pPr lvl="1"/>
            <a:r>
              <a:rPr lang="en-US" altLang="zh-CN" dirty="0" err="1"/>
              <a:t>Linac</a:t>
            </a:r>
            <a:r>
              <a:rPr lang="en-US" altLang="zh-CN" dirty="0"/>
              <a:t>: 1.2/1.4Km </a:t>
            </a:r>
          </a:p>
          <a:p>
            <a:pPr lvl="1"/>
            <a:r>
              <a:rPr lang="en-US" altLang="zh-CN" dirty="0"/>
              <a:t>Ring: 100Km</a:t>
            </a:r>
          </a:p>
          <a:p>
            <a:r>
              <a:rPr lang="en-US" altLang="zh-CN" dirty="0"/>
              <a:t>A large number of Controlled </a:t>
            </a:r>
            <a:r>
              <a:rPr lang="en-US" altLang="zh-CN" dirty="0" err="1"/>
              <a:t>Equipments</a:t>
            </a:r>
            <a:endParaRPr lang="en-US" altLang="zh-CN" dirty="0"/>
          </a:p>
          <a:p>
            <a:pPr lvl="1"/>
            <a:r>
              <a:rPr lang="en-US" altLang="zh-CN" dirty="0"/>
              <a:t>Discrete distributed in the </a:t>
            </a:r>
            <a:r>
              <a:rPr lang="en-US" altLang="zh-CN" dirty="0" err="1"/>
              <a:t>Linac</a:t>
            </a:r>
            <a:r>
              <a:rPr lang="en-US" altLang="zh-CN" dirty="0"/>
              <a:t> and Ring</a:t>
            </a:r>
          </a:p>
          <a:p>
            <a:r>
              <a:rPr lang="en-US" altLang="zh-CN" dirty="0"/>
              <a:t>Quantity of controlled devices’ PV</a:t>
            </a:r>
          </a:p>
          <a:p>
            <a:pPr lvl="1"/>
            <a:r>
              <a:rPr lang="en-US" altLang="zh-CN" dirty="0"/>
              <a:t> Hundreds of thousands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63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from 2019 CEPC IAC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rate, traffic in the network </a:t>
            </a:r>
            <a:br>
              <a:rPr lang="en-US" altLang="zh-CN" dirty="0"/>
            </a:br>
            <a:endParaRPr lang="en-US" altLang="zh-CN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Interface between the </a:t>
            </a:r>
            <a:r>
              <a:rPr lang="en-US" altLang="zh-CN" dirty="0"/>
              <a:t>detectors and accelerator</a:t>
            </a:r>
            <a:br>
              <a:rPr lang="en-US" altLang="zh-CN" sz="2800" dirty="0"/>
            </a:b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7767AB-D801-43A1-A551-1C85D030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3" y="3501995"/>
            <a:ext cx="9215562" cy="29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control system </a:t>
            </a:r>
          </a:p>
          <a:p>
            <a:r>
              <a:rPr lang="en-US" altLang="zh-CN" dirty="0"/>
              <a:t>Based on Ethernet</a:t>
            </a:r>
          </a:p>
          <a:p>
            <a:r>
              <a:rPr lang="en-US" altLang="zh-CN" dirty="0"/>
              <a:t>Data processing </a:t>
            </a:r>
          </a:p>
          <a:p>
            <a:pPr lvl="1"/>
            <a:r>
              <a:rPr lang="en-US" altLang="zh-CN" dirty="0"/>
              <a:t>Hardware: Control Network(VLANs)</a:t>
            </a:r>
          </a:p>
          <a:p>
            <a:pPr lvl="1"/>
            <a:r>
              <a:rPr lang="en-US" altLang="zh-CN" dirty="0"/>
              <a:t>Software: PVA Gateway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AF20DC-DD80-4C7B-9034-04DC105E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56" y="1325493"/>
            <a:ext cx="5866575" cy="47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Control Network </a:t>
            </a:r>
          </a:p>
          <a:p>
            <a:pPr lvl="1"/>
            <a:r>
              <a:rPr lang="en-US" altLang="zh-CN" dirty="0"/>
              <a:t>Commercial products(</a:t>
            </a:r>
            <a:r>
              <a:rPr lang="en-US" altLang="zh-CN" dirty="0" err="1"/>
              <a:t>Huawei,Ruijie</a:t>
            </a:r>
            <a:r>
              <a:rPr lang="en-US" altLang="zh-CN" dirty="0"/>
              <a:t>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Distance</a:t>
            </a:r>
            <a:r>
              <a:rPr lang="zh-CN" altLang="en-US" dirty="0"/>
              <a:t>：</a:t>
            </a:r>
            <a:r>
              <a:rPr lang="en-US" altLang="zh-CN" dirty="0"/>
              <a:t>40Km</a:t>
            </a:r>
          </a:p>
          <a:p>
            <a:pPr lvl="1"/>
            <a:r>
              <a:rPr lang="en-US" altLang="zh-CN" dirty="0"/>
              <a:t>Transmission rate</a:t>
            </a:r>
            <a:r>
              <a:rPr lang="zh-CN" altLang="en-US" dirty="0"/>
              <a:t>：</a:t>
            </a:r>
            <a:r>
              <a:rPr lang="en-US" altLang="zh-CN" dirty="0"/>
              <a:t>100Gbit/s</a:t>
            </a:r>
            <a:r>
              <a:rPr lang="zh-CN" altLang="en-US" dirty="0"/>
              <a:t>，</a:t>
            </a:r>
            <a:r>
              <a:rPr lang="en-US" altLang="zh-CN" dirty="0"/>
              <a:t>30Gbit/s</a:t>
            </a:r>
          </a:p>
          <a:p>
            <a:pPr lvl="1"/>
            <a:r>
              <a:rPr lang="en-US" altLang="zh-CN" dirty="0"/>
              <a:t>The rate of signal in optical fiber: ~0.7*c  </a:t>
            </a:r>
          </a:p>
          <a:p>
            <a:pPr lvl="2"/>
            <a:r>
              <a:rPr lang="en-US" altLang="zh-CN" dirty="0"/>
              <a:t>Delay time: 200µm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 descr="Control_System_Architecture_new.jpg">
            <a:extLst>
              <a:ext uri="{FF2B5EF4-FFF2-40B4-BE49-F238E27FC236}">
                <a16:creationId xmlns:a16="http://schemas.microsoft.com/office/drawing/2014/main" id="{CEE3E29F-51E6-4409-A0BB-A15688F830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2799" y="2342695"/>
            <a:ext cx="4766349" cy="34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Software</a:t>
            </a:r>
          </a:p>
          <a:p>
            <a:pPr lvl="1"/>
            <a:r>
              <a:rPr lang="en-US" altLang="zh-CN" dirty="0"/>
              <a:t>VLAN(Virtual Local Area Network)</a:t>
            </a:r>
          </a:p>
          <a:p>
            <a:pPr lvl="1"/>
            <a:r>
              <a:rPr lang="en-US" altLang="zh-CN" dirty="0"/>
              <a:t>Archivers</a:t>
            </a:r>
          </a:p>
          <a:p>
            <a:pPr lvl="1"/>
            <a:r>
              <a:rPr lang="en-US" altLang="zh-CN" dirty="0"/>
              <a:t>CA/PVA Gateway</a:t>
            </a:r>
          </a:p>
          <a:p>
            <a:pPr lvl="1"/>
            <a:r>
              <a:rPr lang="en-US" altLang="zh-CN" dirty="0"/>
              <a:t>…</a:t>
            </a:r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69F470-1437-45B1-9FC0-BB1070727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56" y="1325493"/>
            <a:ext cx="5866575" cy="47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Software</a:t>
            </a:r>
          </a:p>
          <a:p>
            <a:pPr lvl="1"/>
            <a:r>
              <a:rPr lang="en-US" altLang="zh-CN" dirty="0"/>
              <a:t>Data Archiver</a:t>
            </a:r>
          </a:p>
          <a:p>
            <a:pPr lvl="2"/>
            <a:r>
              <a:rPr lang="en-US" altLang="zh-CN" dirty="0"/>
              <a:t>Channel Archiver(CA)</a:t>
            </a:r>
          </a:p>
          <a:p>
            <a:pPr lvl="2"/>
            <a:r>
              <a:rPr lang="en-US" altLang="zh-CN" dirty="0"/>
              <a:t>Archiver Appliance(CA/PVA)</a:t>
            </a:r>
          </a:p>
          <a:p>
            <a:pPr lvl="1"/>
            <a:r>
              <a:rPr lang="en-US" altLang="zh-CN" dirty="0"/>
              <a:t>Archive millions of PVs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37E897-EF21-44F2-AA28-A91C5042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33" y="1278933"/>
            <a:ext cx="2479200" cy="22693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52FEEE-4214-48F9-A5DC-6907AFF7D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60" y="1293875"/>
            <a:ext cx="4581396" cy="26994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089FDD-4A5A-4F9A-B31A-10785C94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597" y="4223930"/>
            <a:ext cx="4957817" cy="24582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1951D0-C874-46D2-9B72-EAE7C9134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704" y="3898697"/>
            <a:ext cx="4360273" cy="26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Investigation and Research on key technology of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Software</a:t>
            </a:r>
          </a:p>
          <a:p>
            <a:pPr lvl="1"/>
            <a:r>
              <a:rPr lang="en-US" altLang="zh-CN" dirty="0"/>
              <a:t>CA/PVA Gateway</a:t>
            </a:r>
          </a:p>
          <a:p>
            <a:pPr lvl="2"/>
            <a:r>
              <a:rPr lang="en-US" altLang="zh-CN" dirty="0"/>
              <a:t>Reduce the resource load on IOCs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8C8E53-43E4-4C81-B14B-5B33A64B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91" y="3246122"/>
            <a:ext cx="4329113" cy="2762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CADA88-85B5-4287-AFDF-B3C464EF5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017" y="3331602"/>
            <a:ext cx="4784437" cy="3022034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266AED8A-F71E-48B9-8B6F-EC6965DC8344}"/>
              </a:ext>
            </a:extLst>
          </p:cNvPr>
          <p:cNvSpPr/>
          <p:nvPr/>
        </p:nvSpPr>
        <p:spPr>
          <a:xfrm>
            <a:off x="5597718" y="4390912"/>
            <a:ext cx="1001865" cy="276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3BC4E5E-134A-43D7-8A1A-8A4C020A44A7}"/>
              </a:ext>
            </a:extLst>
          </p:cNvPr>
          <p:cNvSpPr txBox="1"/>
          <p:nvPr/>
        </p:nvSpPr>
        <p:spPr>
          <a:xfrm>
            <a:off x="6554198" y="4328598"/>
            <a:ext cx="18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CA/PVA Gateway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8471FD-028F-4166-866A-569B476C0C05}"/>
              </a:ext>
            </a:extLst>
          </p:cNvPr>
          <p:cNvSpPr txBox="1"/>
          <p:nvPr/>
        </p:nvSpPr>
        <p:spPr>
          <a:xfrm>
            <a:off x="5235605" y="3972111"/>
            <a:ext cx="18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030A0"/>
                </a:solidFill>
              </a:rPr>
              <a:t>M*N-&gt;M+N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15958</TotalTime>
  <Words>588</Words>
  <Application>Microsoft Office PowerPoint</Application>
  <PresentationFormat>宽屏</PresentationFormat>
  <Paragraphs>128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Wingdings</vt:lpstr>
      <vt:lpstr>Office 主题</vt:lpstr>
      <vt:lpstr>Design Status of CEPC Control System</vt:lpstr>
      <vt:lpstr>Outline</vt:lpstr>
      <vt:lpstr>Characteristics and Challenge of CEPC Control System</vt:lpstr>
      <vt:lpstr>Feedback from 2019 CEPC IAC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Investigation and Research on key technology of control system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the accelerator control system</dc:title>
  <dc:creator>jin</dc:creator>
  <cp:lastModifiedBy>heps-control</cp:lastModifiedBy>
  <cp:revision>515</cp:revision>
  <dcterms:created xsi:type="dcterms:W3CDTF">2014-08-04T11:26:33Z</dcterms:created>
  <dcterms:modified xsi:type="dcterms:W3CDTF">2020-02-14T00:01:04Z</dcterms:modified>
</cp:coreProperties>
</file>