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452" r:id="rId3"/>
    <p:sldId id="456" r:id="rId4"/>
    <p:sldId id="453" r:id="rId5"/>
    <p:sldId id="457" r:id="rId6"/>
    <p:sldId id="458" r:id="rId7"/>
    <p:sldId id="459" r:id="rId8"/>
    <p:sldId id="44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D3361-4D16-4DEF-9DF6-532399FBDAAB}" type="datetimeFigureOut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FFE38-1FCA-4A2A-900F-81D6E26228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62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E7BF-BB2A-4213-A5FB-1EFD9EA916EE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57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99B-CA82-44E3-A311-77F620D49E29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8723-07C3-4BAC-BA0E-EDFF65B9FD26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8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等线" panose="02010600030101010101" pitchFamily="2" charset="-122"/>
              </a:defRPr>
            </a:lvl1pPr>
            <a:lvl2pPr>
              <a:defRPr baseline="0">
                <a:latin typeface="等线" panose="02010600030101010101" pitchFamily="2" charset="-122"/>
              </a:defRPr>
            </a:lvl2pPr>
            <a:lvl3pPr>
              <a:defRPr baseline="0">
                <a:latin typeface="等线" panose="02010600030101010101" pitchFamily="2" charset="-122"/>
              </a:defRPr>
            </a:lvl3pPr>
            <a:lvl4pPr>
              <a:defRPr baseline="0">
                <a:latin typeface="等线" panose="02010600030101010101" pitchFamily="2" charset="-122"/>
              </a:defRPr>
            </a:lvl4pPr>
            <a:lvl5pPr>
              <a:defRPr baseline="0">
                <a:latin typeface="等线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FB41-27AE-4CBB-8449-A55C03E70F6B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9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F891-0A9A-465E-AC68-81493EB7D609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2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2BAF-C2CE-491E-AE7F-70F0E001FD82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54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611D-F97D-45D0-B45E-A074253412A2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18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3DB3-382A-4A1E-9815-28F1CBEE987E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5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D6D1-237B-4B83-9311-DEEAE0126CDD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5A3C-7A5D-49EE-94F8-81892E292D84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92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0161-C20A-4E3A-8954-F04F01CD7F1B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54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7F31-401B-4FE5-992F-818994364FCF}" type="datetime1">
              <a:rPr lang="zh-CN" altLang="en-US" smtClean="0"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42BD-080C-4B3C-AC2E-BCBB72E836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8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32285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CEPC Radiation protection and Dump system design status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88598" y="3602038"/>
            <a:ext cx="8140823" cy="1655762"/>
          </a:xfrm>
        </p:spPr>
        <p:txBody>
          <a:bodyPr/>
          <a:lstStyle/>
          <a:p>
            <a:r>
              <a:rPr lang="en-US" altLang="zh-CN" dirty="0"/>
              <a:t>Zhongjian MA, Guangyi TANG, </a:t>
            </a:r>
            <a:r>
              <a:rPr lang="en-US" altLang="zh-CN" dirty="0" err="1" smtClean="0"/>
              <a:t>Xiaohao</a:t>
            </a:r>
            <a:r>
              <a:rPr lang="en-US" altLang="zh-CN" dirty="0" smtClean="0"/>
              <a:t> </a:t>
            </a:r>
            <a:r>
              <a:rPr lang="en-US" altLang="zh-CN" dirty="0"/>
              <a:t>CUI</a:t>
            </a:r>
          </a:p>
          <a:p>
            <a:r>
              <a:rPr lang="en-US" altLang="zh-CN" dirty="0"/>
              <a:t>14/02/2020</a:t>
            </a:r>
          </a:p>
        </p:txBody>
      </p:sp>
    </p:spTree>
    <p:extLst>
      <p:ext uri="{BB962C8B-B14F-4D97-AF65-F5344CB8AC3E}">
        <p14:creationId xmlns:p14="http://schemas.microsoft.com/office/powerpoint/2010/main" val="377328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AFB5A-428E-4616-936C-C199CF3F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Dump and dump transfer line design</a:t>
            </a:r>
            <a:endParaRPr lang="zh-CN" altLang="en-US" dirty="0"/>
          </a:p>
        </p:txBody>
      </p:sp>
      <p:graphicFrame>
        <p:nvGraphicFramePr>
          <p:cNvPr id="8" name="内容占位符 7">
            <a:extLst>
              <a:ext uri="{FF2B5EF4-FFF2-40B4-BE49-F238E27FC236}">
                <a16:creationId xmlns:a16="http://schemas.microsoft.com/office/drawing/2014/main" id="{9DAB963F-26C8-416A-8438-3A2131D9B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2192"/>
              </p:ext>
            </p:extLst>
          </p:nvPr>
        </p:nvGraphicFramePr>
        <p:xfrm>
          <a:off x="716902" y="3763297"/>
          <a:ext cx="10515962" cy="2729578"/>
        </p:xfrm>
        <a:graphic>
          <a:graphicData uri="http://schemas.openxmlformats.org/drawingml/2006/table">
            <a:tbl>
              <a:tblPr/>
              <a:tblGrid>
                <a:gridCol w="777626">
                  <a:extLst>
                    <a:ext uri="{9D8B030D-6E8A-4147-A177-3AD203B41FA5}">
                      <a16:colId xmlns:a16="http://schemas.microsoft.com/office/drawing/2014/main" val="1417928642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1039004222"/>
                    </a:ext>
                  </a:extLst>
                </a:gridCol>
                <a:gridCol w="806428">
                  <a:extLst>
                    <a:ext uri="{9D8B030D-6E8A-4147-A177-3AD203B41FA5}">
                      <a16:colId xmlns:a16="http://schemas.microsoft.com/office/drawing/2014/main" val="778599375"/>
                    </a:ext>
                  </a:extLst>
                </a:gridCol>
                <a:gridCol w="777626">
                  <a:extLst>
                    <a:ext uri="{9D8B030D-6E8A-4147-A177-3AD203B41FA5}">
                      <a16:colId xmlns:a16="http://schemas.microsoft.com/office/drawing/2014/main" val="3700623101"/>
                    </a:ext>
                  </a:extLst>
                </a:gridCol>
                <a:gridCol w="777626">
                  <a:extLst>
                    <a:ext uri="{9D8B030D-6E8A-4147-A177-3AD203B41FA5}">
                      <a16:colId xmlns:a16="http://schemas.microsoft.com/office/drawing/2014/main" val="663414747"/>
                    </a:ext>
                  </a:extLst>
                </a:gridCol>
                <a:gridCol w="680424">
                  <a:extLst>
                    <a:ext uri="{9D8B030D-6E8A-4147-A177-3AD203B41FA5}">
                      <a16:colId xmlns:a16="http://schemas.microsoft.com/office/drawing/2014/main" val="1567705729"/>
                    </a:ext>
                  </a:extLst>
                </a:gridCol>
                <a:gridCol w="1123239">
                  <a:extLst>
                    <a:ext uri="{9D8B030D-6E8A-4147-A177-3AD203B41FA5}">
                      <a16:colId xmlns:a16="http://schemas.microsoft.com/office/drawing/2014/main" val="306720867"/>
                    </a:ext>
                  </a:extLst>
                </a:gridCol>
                <a:gridCol w="1123239">
                  <a:extLst>
                    <a:ext uri="{9D8B030D-6E8A-4147-A177-3AD203B41FA5}">
                      <a16:colId xmlns:a16="http://schemas.microsoft.com/office/drawing/2014/main" val="3597863467"/>
                    </a:ext>
                  </a:extLst>
                </a:gridCol>
                <a:gridCol w="777626">
                  <a:extLst>
                    <a:ext uri="{9D8B030D-6E8A-4147-A177-3AD203B41FA5}">
                      <a16:colId xmlns:a16="http://schemas.microsoft.com/office/drawing/2014/main" val="1830291829"/>
                    </a:ext>
                  </a:extLst>
                </a:gridCol>
                <a:gridCol w="777626">
                  <a:extLst>
                    <a:ext uri="{9D8B030D-6E8A-4147-A177-3AD203B41FA5}">
                      <a16:colId xmlns:a16="http://schemas.microsoft.com/office/drawing/2014/main" val="3698923856"/>
                    </a:ext>
                  </a:extLst>
                </a:gridCol>
                <a:gridCol w="892831">
                  <a:extLst>
                    <a:ext uri="{9D8B030D-6E8A-4147-A177-3AD203B41FA5}">
                      <a16:colId xmlns:a16="http://schemas.microsoft.com/office/drawing/2014/main" val="2429653088"/>
                    </a:ext>
                  </a:extLst>
                </a:gridCol>
                <a:gridCol w="993635">
                  <a:extLst>
                    <a:ext uri="{9D8B030D-6E8A-4147-A177-3AD203B41FA5}">
                      <a16:colId xmlns:a16="http://schemas.microsoft.com/office/drawing/2014/main" val="2113910688"/>
                    </a:ext>
                  </a:extLst>
                </a:gridCol>
              </a:tblGrid>
              <a:tr h="1592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Operation Model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Energy GeV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number of particles per bunch 10^10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bunch 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beam current 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Lifetime 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Beam loss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electrons/s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beam loss power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W/m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Time/s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Dump in one cycle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beam current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energy stored in the tunnel/ MJ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Prompt Power on the target / MW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576588"/>
                  </a:ext>
                </a:extLst>
              </a:tr>
              <a:tr h="22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24.15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3.26E+09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9.12E-04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3.33E-04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6.90E+02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15866"/>
                  </a:ext>
                </a:extLst>
              </a:tr>
              <a:tr h="22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Higgs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4.68E+10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8.98E-03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3.33E-04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17.79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2.13E+03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27889"/>
                  </a:ext>
                </a:extLst>
              </a:tr>
              <a:tr h="22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4.36E+10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5.58E-03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3.33E-04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90.32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7.23E+03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34530"/>
                  </a:ext>
                </a:extLst>
              </a:tr>
              <a:tr h="22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Z-2T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1.33E+11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9.71E-03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3.33E-04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460.80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2.10E+04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935204"/>
                  </a:ext>
                </a:extLst>
              </a:tr>
              <a:tr h="22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Z-3T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1081.4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3.47E+11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2.53E-02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3.33E-04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1080.00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16.38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4.91E+04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86868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21274BB0-6383-4A53-92FA-20C3CB219216}"/>
              </a:ext>
            </a:extLst>
          </p:cNvPr>
          <p:cNvSpPr txBox="1"/>
          <p:nvPr/>
        </p:nvSpPr>
        <p:spPr>
          <a:xfrm>
            <a:off x="716902" y="1582991"/>
            <a:ext cx="106368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等线" panose="02010600030101010101" pitchFamily="2" charset="-122"/>
                <a:ea typeface="等线" panose="02010600030101010101" pitchFamily="2" charset="-122"/>
              </a:rPr>
              <a:t>Recall from last report:</a:t>
            </a: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Based on Z-2T model, a set of kicker magnets has been used to dilute the beam horizontally and vertically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Bunch distribution on the dump surface is assumed to be 25cm x 25cm; The highest temperature rise on the dump core is reasonable from thermal conduction formula calculation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The length of transfer tunnel is about 100m; the diameter is about 2m, considering the vacuum equipment, pipe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The size for dump cavern is about 5m in transverse and 7m in longitudinal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892146-75BE-4CF2-AE17-90239223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03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DADC89-A319-451C-8B0B-7DA3B701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Dump Lattice design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E5BCFD-FFBE-41F2-B7BB-0F8BDE1F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Keep the drift distance is 100m, two sets of dilution kicker requirement was designed by </a:t>
            </a:r>
            <a:r>
              <a:rPr lang="en-US" altLang="zh-CN" sz="2000" dirty="0" err="1">
                <a:latin typeface="等线" panose="02010600030101010101" pitchFamily="2" charset="-122"/>
                <a:ea typeface="等线" panose="02010600030101010101" pitchFamily="2" charset="-122"/>
              </a:rPr>
              <a:t>Cuixh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Set 1: keep the magnet strength is the same</a:t>
            </a:r>
          </a:p>
          <a:p>
            <a:pPr lvl="1"/>
            <a:r>
              <a:rPr lang="en-US" altLang="zh-CN" sz="1800" dirty="0">
                <a:latin typeface="等线" panose="02010600030101010101" pitchFamily="2" charset="-122"/>
                <a:ea typeface="等线" panose="02010600030101010101" pitchFamily="2" charset="-122"/>
              </a:rPr>
              <a:t>Set 2: maximum the bunch distribution on the dump surface, about 30cm*30cm </a:t>
            </a:r>
            <a:endParaRPr lang="zh-CN" altLang="en-US" sz="1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05D9DCBE-BB36-4B5C-9712-8C02B62F5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125" y="4555991"/>
            <a:ext cx="3188421" cy="167275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74D850C-B597-4FDA-8C4E-BF6253E67C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6" t="15855" r="7713" b="28434"/>
          <a:stretch/>
        </p:blipFill>
        <p:spPr>
          <a:xfrm>
            <a:off x="6462260" y="3250225"/>
            <a:ext cx="4620460" cy="125397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FB799C9-CC1C-4427-ADA0-BF68AE97E0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32" t="11509" r="1816" b="22709"/>
          <a:stretch/>
        </p:blipFill>
        <p:spPr>
          <a:xfrm>
            <a:off x="1475540" y="3027409"/>
            <a:ext cx="4620460" cy="147679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439D437-64D4-45EF-9E62-E881904DC775}"/>
              </a:ext>
            </a:extLst>
          </p:cNvPr>
          <p:cNvSpPr txBox="1"/>
          <p:nvPr/>
        </p:nvSpPr>
        <p:spPr>
          <a:xfrm>
            <a:off x="914400" y="4811697"/>
            <a:ext cx="6938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Need to be further discuss:</a:t>
            </a: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The transfer line inside the tunnel lasts long that may effect the components layout near the CEPC beam line; also have to consider the bypass method for the future SPPC beam line; 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3F6CCA-26F7-4720-8CDE-7B97291A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29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BB047-3112-4C48-A285-941D9AEC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Bunch distribution and analysis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B0CC72-FC60-4D8C-A002-31B56737B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496"/>
            <a:ext cx="10515600" cy="4351338"/>
          </a:xfrm>
        </p:spPr>
        <p:txBody>
          <a:bodyPr/>
          <a:lstStyle/>
          <a:p>
            <a:r>
              <a:rPr lang="en-US" altLang="zh-CN" sz="2400" dirty="0"/>
              <a:t>The distributions of bunches for 5 operation models on the dump surface is simulated by Dr. Cui </a:t>
            </a:r>
            <a:r>
              <a:rPr lang="en-US" altLang="zh-CN" sz="2400" dirty="0" err="1"/>
              <a:t>Xiaohao</a:t>
            </a:r>
            <a:r>
              <a:rPr lang="en-US" altLang="zh-CN" sz="2400" dirty="0"/>
              <a:t>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BB7DC59-9B4C-4A2B-849D-A65810F38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897" y="2624414"/>
            <a:ext cx="2467465" cy="1661263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10E10138-2B8C-4F4F-B9DB-90BCB0B4A74D}"/>
              </a:ext>
            </a:extLst>
          </p:cNvPr>
          <p:cNvGrpSpPr/>
          <p:nvPr/>
        </p:nvGrpSpPr>
        <p:grpSpPr>
          <a:xfrm>
            <a:off x="4901396" y="2593380"/>
            <a:ext cx="2671256" cy="1671240"/>
            <a:chOff x="1390650" y="1209675"/>
            <a:chExt cx="3524250" cy="225742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232A34C3-F4C5-40C3-9EA6-48ECCC2BB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0650" y="1209675"/>
              <a:ext cx="3524250" cy="2257425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9ABE4ED-8EB0-43E4-94BF-D81F172B7A00}"/>
                </a:ext>
              </a:extLst>
            </p:cNvPr>
            <p:cNvSpPr/>
            <p:nvPr/>
          </p:nvSpPr>
          <p:spPr>
            <a:xfrm>
              <a:off x="1433123" y="2210655"/>
              <a:ext cx="216000" cy="21688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6D2E7D0-FB8E-4DF9-BAB1-04DE736C41C1}"/>
                </a:ext>
              </a:extLst>
            </p:cNvPr>
            <p:cNvSpPr/>
            <p:nvPr/>
          </p:nvSpPr>
          <p:spPr>
            <a:xfrm>
              <a:off x="1433123" y="1209675"/>
              <a:ext cx="216000" cy="21688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60505C0-B048-475E-B08E-F48ADC9A2F69}"/>
                </a:ext>
              </a:extLst>
            </p:cNvPr>
            <p:cNvSpPr/>
            <p:nvPr/>
          </p:nvSpPr>
          <p:spPr>
            <a:xfrm>
              <a:off x="1428595" y="3225054"/>
              <a:ext cx="216000" cy="21688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874327D-8D17-441D-8F41-48B384398B48}"/>
                </a:ext>
              </a:extLst>
            </p:cNvPr>
            <p:cNvSpPr/>
            <p:nvPr/>
          </p:nvSpPr>
          <p:spPr>
            <a:xfrm>
              <a:off x="3055049" y="2209395"/>
              <a:ext cx="216000" cy="216888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82A7DA5C-21F3-40A6-9495-77B7D48A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256" y="4623752"/>
            <a:ext cx="2866742" cy="194835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75549A4-96BB-4E27-B742-6ADEF56179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3998" y="4532132"/>
            <a:ext cx="2716041" cy="203524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30C8FCF9-EB6B-40C2-9BCA-45B9938A82EF}"/>
              </a:ext>
            </a:extLst>
          </p:cNvPr>
          <p:cNvSpPr txBox="1"/>
          <p:nvPr/>
        </p:nvSpPr>
        <p:spPr>
          <a:xfrm>
            <a:off x="1020931" y="2753949"/>
            <a:ext cx="3367071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SzPct val="70000"/>
              <a:buFont typeface="+mj-ea"/>
              <a:buAutoNum type="circleNumDbPlain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Focus on 4 sub regions because the bunches in these regions are smaller than any others. </a:t>
            </a:r>
          </a:p>
          <a:p>
            <a:pPr marL="342900" indent="-342900" algn="just">
              <a:buSzPct val="70000"/>
              <a:buFont typeface="+mj-ea"/>
              <a:buAutoNum type="circleNumDbPlain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Revised </a:t>
            </a:r>
            <a:r>
              <a:rPr lang="en-US" altLang="zh-CN" dirty="0" err="1">
                <a:latin typeface="等线" panose="02010600030101010101" pitchFamily="2" charset="-122"/>
                <a:ea typeface="等线" panose="02010600030101010101" pitchFamily="2" charset="-122"/>
              </a:rPr>
              <a:t>Fluka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to enlarge the limit on number of bins;</a:t>
            </a:r>
          </a:p>
          <a:p>
            <a:pPr marL="342900" indent="-342900" algn="just">
              <a:buSzPct val="70000"/>
              <a:buFont typeface="+mj-ea"/>
              <a:buAutoNum type="circleNumDbPlain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Bin size is about </a:t>
            </a:r>
            <a:r>
              <a:rPr lang="en-US" altLang="zh-CN" dirty="0" err="1">
                <a:latin typeface="等线" panose="02010600030101010101" pitchFamily="2" charset="-122"/>
                <a:ea typeface="等线" panose="02010600030101010101" pitchFamily="2" charset="-122"/>
              </a:rPr>
              <a:t>mm@z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direction and ten </a:t>
            </a:r>
            <a:r>
              <a:rPr lang="en-US" altLang="zh-CN" dirty="0" err="1">
                <a:latin typeface="等线" panose="02010600030101010101" pitchFamily="2" charset="-122"/>
                <a:ea typeface="等线" panose="02010600030101010101" pitchFamily="2" charset="-122"/>
              </a:rPr>
              <a:t>um@xy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direction</a:t>
            </a:r>
          </a:p>
          <a:p>
            <a:pPr marL="342900" indent="-342900" algn="just">
              <a:buSzPct val="70000"/>
              <a:buFont typeface="+mj-ea"/>
              <a:buAutoNum type="circleNumDbPlain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Find the bin which contain </a:t>
            </a:r>
            <a:r>
              <a:rPr lang="en-US" altLang="zh-CN" dirty="0" err="1">
                <a:latin typeface="等线" panose="02010600030101010101" pitchFamily="2" charset="-122"/>
                <a:ea typeface="等线" panose="02010600030101010101" pitchFamily="2" charset="-122"/>
              </a:rPr>
              <a:t>maxium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energy deposition</a:t>
            </a:r>
          </a:p>
          <a:p>
            <a:pPr marL="342900" indent="-342900" algn="just">
              <a:buSzPct val="70000"/>
              <a:buFont typeface="+mj-ea"/>
              <a:buAutoNum type="circleNumDbPlain"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Import to ANASYS to analyze the material stability.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ADB7553-1BF3-4A62-89F6-2A26FA03A132}"/>
              </a:ext>
            </a:extLst>
          </p:cNvPr>
          <p:cNvSpPr/>
          <p:nvPr/>
        </p:nvSpPr>
        <p:spPr>
          <a:xfrm>
            <a:off x="4942555" y="4367000"/>
            <a:ext cx="23695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distribution-</a:t>
            </a:r>
            <a:r>
              <a:rPr lang="en-US" altLang="zh-CN" sz="1400" b="1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tt</a:t>
            </a:r>
            <a:r>
              <a:rPr lang="en-US" altLang="zh-CN" sz="14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model </a:t>
            </a:r>
            <a:endParaRPr lang="zh-CN" altLang="en-US" sz="1400" b="1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0700CBA-F9F3-45E7-8B32-EA163A4DB3A4}"/>
              </a:ext>
            </a:extLst>
          </p:cNvPr>
          <p:cNvSpPr/>
          <p:nvPr/>
        </p:nvSpPr>
        <p:spPr>
          <a:xfrm>
            <a:off x="7866668" y="4289015"/>
            <a:ext cx="3586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Energy deposition on the dump core</a:t>
            </a:r>
            <a:endParaRPr lang="zh-CN" altLang="en-US" sz="1400" b="1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147F3D9-0F9A-4C95-AC1F-30B32984453A}"/>
              </a:ext>
            </a:extLst>
          </p:cNvPr>
          <p:cNvSpPr/>
          <p:nvPr/>
        </p:nvSpPr>
        <p:spPr>
          <a:xfrm>
            <a:off x="5847692" y="6447268"/>
            <a:ext cx="362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Sig_x</a:t>
            </a:r>
            <a:r>
              <a:rPr lang="en-US" altLang="zh-CN" sz="14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&amp; </a:t>
            </a:r>
            <a:r>
              <a:rPr lang="en-US" altLang="zh-CN" sz="1400" b="1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Sig_y</a:t>
            </a:r>
            <a:r>
              <a:rPr lang="en-US" altLang="zh-CN" sz="14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analysis for bunch distribution</a:t>
            </a:r>
            <a:endParaRPr lang="zh-CN" altLang="en-US" sz="1400" b="1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灯片编号占位符 17">
            <a:extLst>
              <a:ext uri="{FF2B5EF4-FFF2-40B4-BE49-F238E27FC236}">
                <a16:creationId xmlns:a16="http://schemas.microsoft.com/office/drawing/2014/main" id="{74A67C9B-DE53-486B-8254-F8E4AB393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08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C995E8-8FD3-441D-A723-01D1A5DA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Bunch distribution and analysis-con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0CB7C299-B21F-495F-A7CB-23F8715F95F3}"/>
              </a:ext>
            </a:extLst>
          </p:cNvPr>
          <p:cNvSpPr txBox="1">
            <a:spLocks/>
          </p:cNvSpPr>
          <p:nvPr/>
        </p:nvSpPr>
        <p:spPr>
          <a:xfrm>
            <a:off x="1436370" y="1380515"/>
            <a:ext cx="3657600" cy="543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等线" panose="02010600030101010101" pitchFamily="2" charset="-12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等线" panose="02010600030101010101" pitchFamily="2" charset="-12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等线" panose="02010600030101010101" pitchFamily="2" charset="-12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等线" panose="02010600030101010101" pitchFamily="2" charset="-12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等线" panose="02010600030101010101" pitchFamily="2" charset="-12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</a:rPr>
              <a:t>Higgs mode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Z 3T</a:t>
            </a:r>
            <a:endParaRPr lang="zh-CN" altLang="en-US" dirty="0"/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id="{0921CE58-5A2F-4891-B8E5-17ADD1379E68}"/>
              </a:ext>
            </a:extLst>
          </p:cNvPr>
          <p:cNvSpPr txBox="1">
            <a:spLocks/>
          </p:cNvSpPr>
          <p:nvPr/>
        </p:nvSpPr>
        <p:spPr>
          <a:xfrm>
            <a:off x="5542788" y="1380515"/>
            <a:ext cx="3657600" cy="54305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W threshold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Z 2T high-</a:t>
            </a:r>
            <a:r>
              <a:rPr lang="en-US" altLang="zh-CN" dirty="0" err="1"/>
              <a:t>lumi</a:t>
            </a:r>
            <a:endParaRPr lang="zh-CN" altLang="en-US" dirty="0"/>
          </a:p>
        </p:txBody>
      </p:sp>
      <p:sp>
        <p:nvSpPr>
          <p:cNvPr id="6" name="灯片编号占位符 4">
            <a:extLst>
              <a:ext uri="{FF2B5EF4-FFF2-40B4-BE49-F238E27FC236}">
                <a16:creationId xmlns:a16="http://schemas.microsoft.com/office/drawing/2014/main" id="{FB3EAE5F-B856-49D7-A548-3F878F4A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128" y="6811035"/>
            <a:ext cx="480060" cy="365125"/>
          </a:xfrm>
        </p:spPr>
        <p:txBody>
          <a:bodyPr/>
          <a:lstStyle/>
          <a:p>
            <a:fld id="{4D4BB4D6-AD4B-4009-BC1B-ACDD6427F5AA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680862E-2E93-4BFF-94CC-DB33356B7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988" y="1791273"/>
            <a:ext cx="3476625" cy="22098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47A06BA-C9EB-4038-994C-0D5B67F1A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988" y="1801955"/>
            <a:ext cx="3505200" cy="21431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4BC042A-B95E-4A1E-8F63-EC3085422E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4945" y="4373437"/>
            <a:ext cx="3448050" cy="218122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79A6349-8B7A-415F-808B-2E82376A5C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9938" y="4373437"/>
            <a:ext cx="3524250" cy="218122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9720DB73-8BA1-4954-8ADD-3DE2F31BEA82}"/>
              </a:ext>
            </a:extLst>
          </p:cNvPr>
          <p:cNvSpPr/>
          <p:nvPr/>
        </p:nvSpPr>
        <p:spPr>
          <a:xfrm>
            <a:off x="1439736" y="276718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FCE7716-AA12-4D48-B91B-56B24E4D41DF}"/>
              </a:ext>
            </a:extLst>
          </p:cNvPr>
          <p:cNvSpPr/>
          <p:nvPr/>
        </p:nvSpPr>
        <p:spPr>
          <a:xfrm>
            <a:off x="1436370" y="1801955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31F7F86-8A8C-49DA-925B-AC9647B35F5D}"/>
              </a:ext>
            </a:extLst>
          </p:cNvPr>
          <p:cNvSpPr/>
          <p:nvPr/>
        </p:nvSpPr>
        <p:spPr>
          <a:xfrm>
            <a:off x="1455401" y="373078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B709E53-E54E-420F-9ECB-A42C1288D71E}"/>
              </a:ext>
            </a:extLst>
          </p:cNvPr>
          <p:cNvSpPr/>
          <p:nvPr/>
        </p:nvSpPr>
        <p:spPr>
          <a:xfrm>
            <a:off x="3028742" y="275303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F3F19C6-9792-45A9-8BEA-6EAB0EF07F1D}"/>
              </a:ext>
            </a:extLst>
          </p:cNvPr>
          <p:cNvSpPr/>
          <p:nvPr/>
        </p:nvSpPr>
        <p:spPr>
          <a:xfrm>
            <a:off x="5648779" y="276718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A1D61E7-6CA3-44DB-B411-7EE8E1F041E1}"/>
              </a:ext>
            </a:extLst>
          </p:cNvPr>
          <p:cNvSpPr/>
          <p:nvPr/>
        </p:nvSpPr>
        <p:spPr>
          <a:xfrm>
            <a:off x="5645413" y="1801955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64FEED-E98D-4765-ACEF-BCD1622EB36F}"/>
              </a:ext>
            </a:extLst>
          </p:cNvPr>
          <p:cNvSpPr/>
          <p:nvPr/>
        </p:nvSpPr>
        <p:spPr>
          <a:xfrm>
            <a:off x="5664444" y="373078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496EB18-547F-48F2-8163-66F9685447CC}"/>
              </a:ext>
            </a:extLst>
          </p:cNvPr>
          <p:cNvSpPr/>
          <p:nvPr/>
        </p:nvSpPr>
        <p:spPr>
          <a:xfrm>
            <a:off x="7237785" y="275303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29AD2FD-B839-41CF-A99E-F4EFB6B956BA}"/>
              </a:ext>
            </a:extLst>
          </p:cNvPr>
          <p:cNvSpPr/>
          <p:nvPr/>
        </p:nvSpPr>
        <p:spPr>
          <a:xfrm>
            <a:off x="1460284" y="533914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2B0493E-0092-48AF-9FAF-77C746DBC39D}"/>
              </a:ext>
            </a:extLst>
          </p:cNvPr>
          <p:cNvSpPr/>
          <p:nvPr/>
        </p:nvSpPr>
        <p:spPr>
          <a:xfrm>
            <a:off x="1456918" y="4373915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5D7DC09-CD2B-497F-AAE0-D42AFA5AEB38}"/>
              </a:ext>
            </a:extLst>
          </p:cNvPr>
          <p:cNvSpPr/>
          <p:nvPr/>
        </p:nvSpPr>
        <p:spPr>
          <a:xfrm>
            <a:off x="1475949" y="630274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BDD4ECD-EC1F-4354-97A4-6A86F91C46C2}"/>
              </a:ext>
            </a:extLst>
          </p:cNvPr>
          <p:cNvSpPr/>
          <p:nvPr/>
        </p:nvSpPr>
        <p:spPr>
          <a:xfrm>
            <a:off x="3049290" y="532499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7F36340-5C28-401A-982D-6D7B89C5B9AA}"/>
              </a:ext>
            </a:extLst>
          </p:cNvPr>
          <p:cNvSpPr/>
          <p:nvPr/>
        </p:nvSpPr>
        <p:spPr>
          <a:xfrm>
            <a:off x="5705409" y="5343017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E002A9A-106E-4478-89AC-566AB9B5F849}"/>
              </a:ext>
            </a:extLst>
          </p:cNvPr>
          <p:cNvSpPr/>
          <p:nvPr/>
        </p:nvSpPr>
        <p:spPr>
          <a:xfrm>
            <a:off x="5702043" y="4377791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A9EB5A5-ADA7-4DE4-A1AE-1E8453DFE566}"/>
              </a:ext>
            </a:extLst>
          </p:cNvPr>
          <p:cNvSpPr/>
          <p:nvPr/>
        </p:nvSpPr>
        <p:spPr>
          <a:xfrm>
            <a:off x="5721074" y="6306617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1D08EA1-8142-4182-9631-181C963BD6D5}"/>
              </a:ext>
            </a:extLst>
          </p:cNvPr>
          <p:cNvSpPr/>
          <p:nvPr/>
        </p:nvSpPr>
        <p:spPr>
          <a:xfrm>
            <a:off x="7294415" y="5328867"/>
            <a:ext cx="216000" cy="2168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3C83950-9370-428D-9FD0-01CDD99986E7}"/>
              </a:ext>
            </a:extLst>
          </p:cNvPr>
          <p:cNvSpPr/>
          <p:nvPr/>
        </p:nvSpPr>
        <p:spPr>
          <a:xfrm>
            <a:off x="1682218" y="3964325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</a:rPr>
              <a:t>Z-3T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419C894-75A5-4147-9A51-D83706C41DE9}"/>
              </a:ext>
            </a:extLst>
          </p:cNvPr>
          <p:cNvSpPr/>
          <p:nvPr/>
        </p:nvSpPr>
        <p:spPr>
          <a:xfrm>
            <a:off x="6366861" y="3959139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</a:rPr>
              <a:t>Z-2T</a:t>
            </a:r>
          </a:p>
        </p:txBody>
      </p:sp>
    </p:spTree>
    <p:extLst>
      <p:ext uri="{BB962C8B-B14F-4D97-AF65-F5344CB8AC3E}">
        <p14:creationId xmlns:p14="http://schemas.microsoft.com/office/powerpoint/2010/main" val="22976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EDCCD-DDC5-41B9-B195-AD6C9C8C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Energy deposition and temperature rise-pre</a:t>
            </a:r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A9D2F108-8752-4407-87C6-879C3A6AA7C0}"/>
              </a:ext>
            </a:extLst>
          </p:cNvPr>
          <p:cNvGrpSpPr/>
          <p:nvPr/>
        </p:nvGrpSpPr>
        <p:grpSpPr>
          <a:xfrm>
            <a:off x="7330893" y="1997383"/>
            <a:ext cx="4547788" cy="2412305"/>
            <a:chOff x="4572000" y="762000"/>
            <a:chExt cx="4547788" cy="241230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B97750A-929F-431C-8E88-3B97A85F2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0" y="762000"/>
              <a:ext cx="4547788" cy="2412305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14AE07D-6368-41C1-8688-CD96B6650CB0}"/>
                </a:ext>
              </a:extLst>
            </p:cNvPr>
            <p:cNvSpPr/>
            <p:nvPr/>
          </p:nvSpPr>
          <p:spPr>
            <a:xfrm>
              <a:off x="4750270" y="865169"/>
              <a:ext cx="216000" cy="216888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108F504-EB36-4DFF-8C6A-CA399C5BBC99}"/>
                </a:ext>
              </a:extLst>
            </p:cNvPr>
            <p:cNvSpPr/>
            <p:nvPr/>
          </p:nvSpPr>
          <p:spPr>
            <a:xfrm>
              <a:off x="4750270" y="1797257"/>
              <a:ext cx="216000" cy="216888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2A6ACFC-75A1-46AC-97C7-F87CE674179B}"/>
                </a:ext>
              </a:extLst>
            </p:cNvPr>
            <p:cNvSpPr/>
            <p:nvPr/>
          </p:nvSpPr>
          <p:spPr>
            <a:xfrm>
              <a:off x="4750270" y="2711792"/>
              <a:ext cx="216000" cy="216888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F72F67AC-4BF5-4C05-8A43-EA1A745035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r="331"/>
          <a:stretch/>
        </p:blipFill>
        <p:spPr>
          <a:xfrm>
            <a:off x="5965002" y="2803559"/>
            <a:ext cx="1386607" cy="89872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5ECFE26-3F5E-489B-969C-6BAB6FFBFF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15"/>
          <a:stretch/>
        </p:blipFill>
        <p:spPr>
          <a:xfrm>
            <a:off x="5965002" y="1848769"/>
            <a:ext cx="1386607" cy="89281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E523763-8A8B-44AB-BE76-60D472B84A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5002" y="3691985"/>
            <a:ext cx="1410281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EF4C53BE-23F2-46F1-BF44-8D82559BD6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6787854"/>
                  </p:ext>
                </p:extLst>
              </p:nvPr>
            </p:nvGraphicFramePr>
            <p:xfrm>
              <a:off x="582331" y="1855918"/>
              <a:ext cx="5303893" cy="2682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075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943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0955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682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295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9468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err="1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ttbar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Higgs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WW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Z(3T)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Z(2T high </a:t>
                          </a:r>
                          <a:r>
                            <a:rPr lang="en-US" altLang="zh-CN" sz="1400" dirty="0" err="1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lumi</a:t>
                          </a:r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)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Beam energy/GeV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175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120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80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45.5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Ne/bunch/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24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17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12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8.0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15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Bunch number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34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218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1569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12000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15000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Total energy/MJ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0.2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0.7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2.4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7.0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16.4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Maximum temperature</a:t>
                          </a:r>
                          <a:r>
                            <a:rPr lang="en-US" altLang="zh-CN" sz="1400" baseline="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 ris</a:t>
                          </a:r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e 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229±3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℃</m:t>
                                </m:r>
                              </m:oMath>
                            </m:oMathPara>
                          </a14:m>
                          <a:endParaRPr lang="zh-CN" altLang="en-US" sz="1400" b="0" i="0" dirty="0">
                            <a:solidFill>
                              <a:srgbClr val="FF0000"/>
                            </a:solidFill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138±4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℃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solidFill>
                              <a:srgbClr val="FF0000"/>
                            </a:solidFill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144±64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℃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solidFill>
                              <a:srgbClr val="FF0000"/>
                            </a:solidFill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solidFill>
                                <a:schemeClr val="tx1"/>
                              </a:solidFill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---</a:t>
                          </a:r>
                          <a:endParaRPr lang="zh-CN" altLang="en-US" sz="1400" dirty="0">
                            <a:solidFill>
                              <a:schemeClr val="tx1"/>
                            </a:solidFill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1120±550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℃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solidFill>
                              <a:srgbClr val="FF0000"/>
                            </a:solidFill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EF4C53BE-23F2-46F1-BF44-8D82559BD6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6787854"/>
                  </p:ext>
                </p:extLst>
              </p:nvPr>
            </p:nvGraphicFramePr>
            <p:xfrm>
              <a:off x="582331" y="1855918"/>
              <a:ext cx="5303893" cy="2682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075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943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0955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682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295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9468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73152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err="1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ttbar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Higgs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WW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Z(3T)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Z(2T high </a:t>
                          </a:r>
                          <a:r>
                            <a:rPr lang="en-US" altLang="zh-CN" sz="1400" dirty="0" err="1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lumi</a:t>
                          </a:r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)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Beam energy/GeV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175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120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80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45.5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403" t="-403922" r="-252823" b="-38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24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17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12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8.0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15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Bunch number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34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218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1569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12000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15000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Total energy/MJ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0.2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0.7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2.4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7.0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16.4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Maximum temperature</a:t>
                          </a:r>
                          <a:r>
                            <a:rPr lang="en-US" altLang="zh-CN" sz="1400" baseline="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 ris</a:t>
                          </a:r>
                          <a:r>
                            <a:rPr lang="en-US" altLang="zh-CN" sz="1400" dirty="0"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e </a:t>
                          </a:r>
                          <a:endParaRPr lang="zh-CN" altLang="en-US" sz="1400" dirty="0"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218421" t="-420000" r="-450000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272932" t="-420000" r="-285714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93651" t="-420000" r="-201587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solidFill>
                                <a:schemeClr val="tx1"/>
                              </a:solidFill>
                              <a:latin typeface="等线" panose="02010600030101010101" pitchFamily="2" charset="-122"/>
                              <a:ea typeface="等线" panose="02010600030101010101" pitchFamily="2" charset="-122"/>
                            </a:rPr>
                            <a:t>---</a:t>
                          </a:r>
                          <a:endParaRPr lang="zh-CN" altLang="en-US" sz="1400" dirty="0">
                            <a:solidFill>
                              <a:schemeClr val="tx1"/>
                            </a:solidFill>
                            <a:latin typeface="等线" panose="02010600030101010101" pitchFamily="2" charset="-122"/>
                            <a:ea typeface="等线" panose="02010600030101010101" pitchFamily="2" charset="-122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664912" t="-420000" r="-3509" b="-1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63C658C4-EE53-4C54-84FA-7EDBF42DD29E}"/>
              </a:ext>
            </a:extLst>
          </p:cNvPr>
          <p:cNvSpPr txBox="1"/>
          <p:nvPr/>
        </p:nvSpPr>
        <p:spPr>
          <a:xfrm>
            <a:off x="582331" y="4888216"/>
            <a:ext cx="11118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Table: The highest temperature rise in the setting bins was found</a:t>
            </a:r>
          </a:p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Figure: Energy deposition map for Higgs model, from </a:t>
            </a:r>
            <a:r>
              <a:rPr lang="en-US" altLang="zh-CN" sz="2000" dirty="0" err="1">
                <a:latin typeface="等线" panose="02010600030101010101" pitchFamily="2" charset="-122"/>
                <a:ea typeface="等线" panose="02010600030101010101" pitchFamily="2" charset="-122"/>
              </a:rPr>
              <a:t>Fluka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 simulation 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5" name="灯片编号占位符 14">
            <a:extLst>
              <a:ext uri="{FF2B5EF4-FFF2-40B4-BE49-F238E27FC236}">
                <a16:creationId xmlns:a16="http://schemas.microsoft.com/office/drawing/2014/main" id="{70FA1071-8056-465C-B68F-011CB941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70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8B5BB8-65B4-432A-A37D-C513FAD5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ANSYS: mechanical simulation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4B5E13-88CC-4A2F-ACFE-BDA391B9B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0891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>
                <a:ea typeface="等线" panose="02010600030101010101" pitchFamily="2" charset="-122"/>
              </a:rPr>
              <a:t>Geometry: cylinder, Al </a:t>
            </a:r>
            <a:r>
              <a:rPr lang="en-US" altLang="zh-CN" sz="2400" dirty="0" smtClean="0">
                <a:ea typeface="等线" panose="02010600030101010101" pitchFamily="2" charset="-122"/>
              </a:rPr>
              <a:t>absorber </a:t>
            </a:r>
            <a:r>
              <a:rPr lang="en-US" altLang="zh-CN" sz="2400" dirty="0">
                <a:ea typeface="等线" panose="02010600030101010101" pitchFamily="2" charset="-122"/>
              </a:rPr>
              <a:t>surrounded by Cast iron and concrete</a:t>
            </a:r>
          </a:p>
          <a:p>
            <a:r>
              <a:rPr lang="en-US" altLang="zh-CN" sz="2400" dirty="0"/>
              <a:t>Thermal-static structural model:</a:t>
            </a:r>
          </a:p>
          <a:p>
            <a:pPr lvl="1"/>
            <a:r>
              <a:rPr lang="en-US" altLang="zh-CN" sz="2000" dirty="0">
                <a:ea typeface="等线" panose="02010600030101010101" pitchFamily="2" charset="-122"/>
              </a:rPr>
              <a:t>A uniform heat generation in the core is used to test the model. Deformation is shown in the lower figure.</a:t>
            </a:r>
          </a:p>
          <a:p>
            <a:r>
              <a:rPr lang="en-US" altLang="zh-CN" sz="2400" dirty="0">
                <a:ea typeface="等线" panose="02010600030101010101" pitchFamily="2" charset="-122"/>
              </a:rPr>
              <a:t>Next step:</a:t>
            </a:r>
          </a:p>
          <a:p>
            <a:pPr lvl="1"/>
            <a:r>
              <a:rPr lang="en-US" altLang="zh-CN" sz="2000" dirty="0">
                <a:ea typeface="等线" panose="02010600030101010101" pitchFamily="2" charset="-122"/>
              </a:rPr>
              <a:t>Import the energy distribution from </a:t>
            </a:r>
            <a:r>
              <a:rPr lang="en-US" altLang="zh-CN" sz="2000" dirty="0" err="1">
                <a:ea typeface="等线" panose="02010600030101010101" pitchFamily="2" charset="-122"/>
              </a:rPr>
              <a:t>Fluka</a:t>
            </a:r>
            <a:r>
              <a:rPr lang="en-US" altLang="zh-CN" sz="2000" dirty="0">
                <a:ea typeface="等线" panose="02010600030101010101" pitchFamily="2" charset="-122"/>
              </a:rPr>
              <a:t> simulation.</a:t>
            </a:r>
          </a:p>
          <a:p>
            <a:pPr lvl="1"/>
            <a:r>
              <a:rPr lang="en-US" altLang="zh-CN" sz="2000" dirty="0">
                <a:ea typeface="等线" panose="02010600030101010101" pitchFamily="2" charset="-122"/>
              </a:rPr>
              <a:t>Besides deformation, study more properties</a:t>
            </a:r>
            <a:endParaRPr lang="zh-CN" altLang="en-US" sz="2000" dirty="0">
              <a:ea typeface="等线" panose="02010600030101010101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C6F3FBF-D74A-4A68-B9DA-82FB249A5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045" y="1844452"/>
            <a:ext cx="3277833" cy="215684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FCEF1B2-4822-4F81-B340-CD02708A5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2812" y="1825625"/>
            <a:ext cx="3799320" cy="138266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1F49214-EAFA-44CD-A819-EB3A566E5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6893" y="3288899"/>
            <a:ext cx="3794149" cy="142478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B099C2D-115D-4812-9CB5-4DDD15B3E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3943" y="4706386"/>
            <a:ext cx="3795772" cy="140906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BFD49A6-FF90-4A0A-8BDB-F13B7F9D86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1198" y="4127196"/>
            <a:ext cx="3352745" cy="1988256"/>
          </a:xfrm>
          <a:prstGeom prst="rect">
            <a:avLst/>
          </a:prstGeom>
        </p:spPr>
      </p:pic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F9A15D49-236C-4936-9058-2BC5D681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25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E4EBF46-D203-41C0-AFC5-D0BFE5E6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Many thanks!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52EF5B9-7307-4A58-8993-4EC3DA967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Materials are offered by </a:t>
            </a:r>
            <a:r>
              <a:rPr lang="en-US" altLang="zh-CN" dirty="0" err="1" smtClean="0">
                <a:solidFill>
                  <a:schemeClr val="tx1"/>
                </a:solidFill>
              </a:rPr>
              <a:t>Guangyi</a:t>
            </a:r>
            <a:r>
              <a:rPr lang="en-US" altLang="zh-CN" dirty="0" smtClean="0">
                <a:solidFill>
                  <a:schemeClr val="tx1"/>
                </a:solidFill>
              </a:rPr>
              <a:t> TANG, </a:t>
            </a:r>
            <a:r>
              <a:rPr lang="en-US" altLang="zh-CN" dirty="0" err="1" smtClean="0">
                <a:solidFill>
                  <a:schemeClr val="tx1"/>
                </a:solidFill>
              </a:rPr>
              <a:t>Xiaohao</a:t>
            </a:r>
            <a:r>
              <a:rPr lang="en-US" altLang="zh-CN" dirty="0" smtClean="0">
                <a:solidFill>
                  <a:schemeClr val="tx1"/>
                </a:solidFill>
              </a:rPr>
              <a:t> CUI;  </a:t>
            </a:r>
            <a:r>
              <a:rPr lang="en-US" altLang="zh-CN" dirty="0" smtClean="0">
                <a:solidFill>
                  <a:schemeClr val="tx1"/>
                </a:solidFill>
              </a:rPr>
              <a:t>useful discuss </a:t>
            </a:r>
            <a:r>
              <a:rPr lang="en-US" altLang="zh-CN" dirty="0" smtClean="0">
                <a:solidFill>
                  <a:schemeClr val="tx1"/>
                </a:solidFill>
              </a:rPr>
              <a:t>with </a:t>
            </a:r>
            <a:r>
              <a:rPr lang="en-US" altLang="zh-CN" dirty="0" err="1" smtClean="0">
                <a:solidFill>
                  <a:schemeClr val="tx1"/>
                </a:solidFill>
              </a:rPr>
              <a:t>Jianli</a:t>
            </a:r>
            <a:r>
              <a:rPr lang="en-US" altLang="zh-CN" dirty="0" smtClean="0">
                <a:solidFill>
                  <a:schemeClr val="tx1"/>
                </a:solidFill>
              </a:rPr>
              <a:t> WANG; ANSYS software supported by </a:t>
            </a:r>
            <a:r>
              <a:rPr lang="en-US" altLang="zh-CN" dirty="0" err="1" smtClean="0">
                <a:solidFill>
                  <a:schemeClr val="tx1"/>
                </a:solidFill>
              </a:rPr>
              <a:t>Haijing</a:t>
            </a:r>
            <a:r>
              <a:rPr lang="en-US" altLang="zh-CN" dirty="0" smtClean="0">
                <a:solidFill>
                  <a:schemeClr val="tx1"/>
                </a:solidFill>
              </a:rPr>
              <a:t> WANG;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8C80C16-A898-400F-B363-C47F6DA6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42BD-080C-4B3C-AC2E-BCBB72E836F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88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579</Words>
  <Application>Microsoft Office PowerPoint</Application>
  <PresentationFormat>宽屏</PresentationFormat>
  <Paragraphs>168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宋体</vt:lpstr>
      <vt:lpstr>Arial</vt:lpstr>
      <vt:lpstr>Calibri</vt:lpstr>
      <vt:lpstr>Cambria Math</vt:lpstr>
      <vt:lpstr>Times New Roman</vt:lpstr>
      <vt:lpstr>Office 主题</vt:lpstr>
      <vt:lpstr>CEPC Radiation protection and Dump system design status</vt:lpstr>
      <vt:lpstr>Dump and dump transfer line design</vt:lpstr>
      <vt:lpstr>Dump Lattice design</vt:lpstr>
      <vt:lpstr>Bunch distribution and analysis</vt:lpstr>
      <vt:lpstr>Bunch distribution and analysis-con</vt:lpstr>
      <vt:lpstr>Energy deposition and temperature rise-pre</vt:lpstr>
      <vt:lpstr>ANSYS: mechanical simulation</vt:lpstr>
      <vt:lpstr>Many thanks! </vt:lpstr>
    </vt:vector>
  </TitlesOfParts>
  <Company>IHEP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CERN访问总结</dc:title>
  <dc:creator>unknown</dc:creator>
  <cp:lastModifiedBy>unknown</cp:lastModifiedBy>
  <cp:revision>160</cp:revision>
  <dcterms:created xsi:type="dcterms:W3CDTF">2018-11-29T05:56:53Z</dcterms:created>
  <dcterms:modified xsi:type="dcterms:W3CDTF">2020-02-13T13:02:46Z</dcterms:modified>
</cp:coreProperties>
</file>