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6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82" r:id="rId2"/>
    <p:sldId id="257" r:id="rId3"/>
    <p:sldId id="283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86" r:id="rId15"/>
    <p:sldId id="287" r:id="rId16"/>
    <p:sldId id="273" r:id="rId17"/>
    <p:sldId id="285" r:id="rId18"/>
    <p:sldId id="274" r:id="rId19"/>
    <p:sldId id="275" r:id="rId20"/>
    <p:sldId id="276" r:id="rId21"/>
    <p:sldId id="288" r:id="rId22"/>
    <p:sldId id="277" r:id="rId23"/>
    <p:sldId id="278" r:id="rId24"/>
    <p:sldId id="290" r:id="rId25"/>
    <p:sldId id="291" r:id="rId26"/>
    <p:sldId id="279" r:id="rId27"/>
    <p:sldId id="280" r:id="rId28"/>
    <p:sldId id="289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759E00"/>
    <a:srgbClr val="3366FF"/>
    <a:srgbClr val="4B76FF"/>
    <a:srgbClr val="638600"/>
    <a:srgbClr val="3B79CE"/>
    <a:srgbClr val="7199C9"/>
    <a:srgbClr val="009644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8" autoAdjust="0"/>
    <p:restoredTop sz="94608" autoAdjust="0"/>
  </p:normalViewPr>
  <p:slideViewPr>
    <p:cSldViewPr>
      <p:cViewPr varScale="1">
        <p:scale>
          <a:sx n="105" d="100"/>
          <a:sy n="105" d="100"/>
        </p:scale>
        <p:origin x="588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85" d="100"/>
          <a:sy n="85" d="100"/>
        </p:scale>
        <p:origin x="31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787CF-DF26-4A86-A01F-7CD7536027AC}" type="datetimeFigureOut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69B33-E269-410F-A93E-DBDAB0AF58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60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2020/2/13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5580112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4DD93-4389-43A1-B6A6-324EB326FA98}" type="datetime1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9144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29454" y="-2"/>
            <a:ext cx="2214546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40303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C54E-EC9F-49A6-944B-D9C80DF90956}" type="datetime1">
              <a:rPr lang="zh-CN" altLang="en-US" smtClean="0"/>
              <a:t>2020/2/13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14282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202F-9DF5-4300-9C6A-D78B92D8844A}" type="datetime1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917B5-36B9-4733-BD5E-65A0540D282D}" type="datetime1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307E1-D71C-41BA-A46F-7D59ABA25668}" type="datetime1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16889-027D-4052-8D72-88A2CBDA31F4}" type="datetime1">
              <a:rPr lang="zh-CN" altLang="en-US" smtClean="0"/>
              <a:t>2020/2/13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2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5400" dirty="0" smtClean="0"/>
              <a:t>Progress of Mechanics system</a:t>
            </a:r>
            <a:endParaRPr lang="zh-CN" altLang="en-US" sz="5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 smtClean="0"/>
              <a:t>Haijing</a:t>
            </a:r>
            <a:r>
              <a:rPr lang="en-US" altLang="zh-CN" dirty="0" smtClean="0"/>
              <a:t> Wang</a:t>
            </a:r>
          </a:p>
          <a:p>
            <a:r>
              <a:rPr lang="en-US" altLang="zh-CN" dirty="0" smtClean="0"/>
              <a:t>CEPC DAY, 2020/2/14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8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Movable collimators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53586" t="14848"/>
          <a:stretch/>
        </p:blipFill>
        <p:spPr>
          <a:xfrm>
            <a:off x="621898" y="4307017"/>
            <a:ext cx="3341801" cy="22631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193151"/>
            <a:ext cx="5400000" cy="20790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57587" y="6226212"/>
            <a:ext cx="6116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0" i="1" dirty="0" smtClean="0">
                <a:solidFill>
                  <a:schemeClr val="tx1"/>
                </a:solidFill>
              </a:rPr>
              <a:t>* From Carsten Niebuhr, </a:t>
            </a:r>
            <a:r>
              <a:rPr lang="en-US" altLang="zh-CN" sz="1600" b="0" i="1" dirty="0">
                <a:solidFill>
                  <a:schemeClr val="tx1"/>
                </a:solidFill>
              </a:rPr>
              <a:t>IAS MDI Workshop, </a:t>
            </a:r>
            <a:r>
              <a:rPr lang="en-US" altLang="zh-CN" sz="1600" b="0" i="1" dirty="0" err="1">
                <a:solidFill>
                  <a:schemeClr val="tx1"/>
                </a:solidFill>
              </a:rPr>
              <a:t>Hongkong</a:t>
            </a:r>
            <a:r>
              <a:rPr lang="en-US" altLang="zh-CN" sz="1600" b="0" i="1" dirty="0">
                <a:solidFill>
                  <a:schemeClr val="tx1"/>
                </a:solidFill>
              </a:rPr>
              <a:t>, 16.-17.01.20</a:t>
            </a:r>
            <a:r>
              <a:rPr lang="en-US" altLang="zh-CN" sz="1600" b="0" i="1" dirty="0" smtClean="0">
                <a:solidFill>
                  <a:schemeClr val="tx1"/>
                </a:solidFill>
              </a:rPr>
              <a:t> </a:t>
            </a:r>
            <a:endParaRPr lang="zh-CN" altLang="en-US" sz="1600" b="0" i="1" dirty="0">
              <a:solidFill>
                <a:schemeClr val="tx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139952" y="1863792"/>
            <a:ext cx="4701211" cy="2068293"/>
            <a:chOff x="4419459" y="3709725"/>
            <a:chExt cx="4701211" cy="206829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t="36489" r="34934" b="35600"/>
            <a:stretch/>
          </p:blipFill>
          <p:spPr>
            <a:xfrm rot="10800000">
              <a:off x="5087692" y="3709725"/>
              <a:ext cx="3314343" cy="175794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419459" y="5439464"/>
              <a:ext cx="47012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Laminated material with copper and graphene film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92799" y="1724811"/>
            <a:ext cx="3600000" cy="2448000"/>
            <a:chOff x="406038" y="3061773"/>
            <a:chExt cx="3600000" cy="2448000"/>
          </a:xfrm>
        </p:grpSpPr>
        <p:pic>
          <p:nvPicPr>
            <p:cNvPr id="9" name="内容占位符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38" y="3061773"/>
              <a:ext cx="3600000" cy="244800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981702" y="3294226"/>
              <a:ext cx="30243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Y: Highest temperature;</a:t>
              </a:r>
            </a:p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X: Thickness of membrane of high thermal conductivity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323528" y="1013065"/>
            <a:ext cx="8208912" cy="75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000">
                <a:solidFill>
                  <a:srgbClr val="003399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b="0" kern="0" dirty="0" smtClean="0"/>
              <a:t>Laminated materials with metal and high-thermal-conductivity membrane is considered for severe heat load.</a:t>
            </a:r>
            <a:endParaRPr lang="zh-CN" altLang="en-US" b="0" kern="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529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00838"/>
            <a:ext cx="3240000" cy="19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Movable collimators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2563" y="1052736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 smtClean="0"/>
              <a:t>Two inner profiles are designed, gradual rectangle and gradual ellipse with movable stoppers in them.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 smtClean="0"/>
              <a:t>RF fingers are at the edges of the stoppers to decrease impedance. 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r="17991"/>
          <a:stretch/>
        </p:blipFill>
        <p:spPr>
          <a:xfrm>
            <a:off x="899592" y="2128193"/>
            <a:ext cx="2376264" cy="1969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r="15299"/>
          <a:stretch/>
        </p:blipFill>
        <p:spPr>
          <a:xfrm>
            <a:off x="3320149" y="2160421"/>
            <a:ext cx="2592289" cy="204036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5260" y="210083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Gradual rectangle profile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55834" y="2186179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Gradual ellipse profile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479078" y="4161008"/>
          <a:ext cx="7949090" cy="2194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0674">
                  <a:extLst>
                    <a:ext uri="{9D8B030D-6E8A-4147-A177-3AD203B41FA5}">
                      <a16:colId xmlns:a16="http://schemas.microsoft.com/office/drawing/2014/main" val="208296046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408806736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4910446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62165950"/>
                    </a:ext>
                  </a:extLst>
                </a:gridCol>
                <a:gridCol w="1407896">
                  <a:extLst>
                    <a:ext uri="{9D8B030D-6E8A-4147-A177-3AD203B41FA5}">
                      <a16:colId xmlns:a16="http://schemas.microsoft.com/office/drawing/2014/main" val="4269439716"/>
                    </a:ext>
                  </a:extLst>
                </a:gridCol>
              </a:tblGrid>
              <a:tr h="333272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altLang="zh-CN" sz="1800" dirty="0" smtClean="0"/>
                        <a:t>Energy loss (no</a:t>
                      </a:r>
                      <a:r>
                        <a:rPr lang="en-US" altLang="zh-CN" sz="1800" baseline="0" dirty="0" smtClean="0"/>
                        <a:t> RF fingers</a:t>
                      </a:r>
                      <a:r>
                        <a:rPr lang="en-US" altLang="zh-CN" sz="1800" dirty="0" smtClean="0"/>
                        <a:t>) (W)</a:t>
                      </a:r>
                      <a:endParaRPr lang="zh-CN" alt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259787"/>
                  </a:ext>
                </a:extLst>
              </a:tr>
              <a:tr h="333272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Higgs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W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Z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982077"/>
                  </a:ext>
                </a:extLst>
              </a:tr>
              <a:tr h="333272">
                <a:tc rowSpan="2">
                  <a:txBody>
                    <a:bodyPr/>
                    <a:lstStyle/>
                    <a:p>
                      <a:r>
                        <a:rPr lang="en-US" altLang="zh-CN" sz="1800" dirty="0" smtClean="0"/>
                        <a:t>Gradual rectangle profile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Stopper open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66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267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933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112738"/>
                  </a:ext>
                </a:extLst>
              </a:tr>
              <a:tr h="333272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Stopper closed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39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160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560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625390"/>
                  </a:ext>
                </a:extLst>
              </a:tr>
              <a:tr h="333272">
                <a:tc rowSpan="2">
                  <a:txBody>
                    <a:bodyPr/>
                    <a:lstStyle/>
                    <a:p>
                      <a:r>
                        <a:rPr lang="en-US" altLang="zh-CN" sz="1800" dirty="0" smtClean="0"/>
                        <a:t>Gradual ellipse</a:t>
                      </a:r>
                      <a:r>
                        <a:rPr lang="en-US" altLang="zh-CN" sz="1800" baseline="0" dirty="0" smtClean="0"/>
                        <a:t> profile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Stopper open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8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32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112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883048"/>
                  </a:ext>
                </a:extLst>
              </a:tr>
              <a:tr h="333272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Stopper closed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76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266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070042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127237" y="6402915"/>
            <a:ext cx="90167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2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* From Y Liu et al., Impedance and Collective Instabilities for Collider, Booster and damping ring in CEPC, this workshop</a:t>
            </a:r>
            <a:endParaRPr lang="en-US" altLang="zh-CN" sz="1200" b="0" i="1" dirty="0">
              <a:solidFill>
                <a:schemeClr val="tx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244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MDI mechanics</a:t>
            </a:r>
            <a:endParaRPr lang="zh-CN" alt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9" y="996323"/>
            <a:ext cx="7200000" cy="2128326"/>
          </a:xfrm>
        </p:spPr>
      </p:pic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1259632" y="3038666"/>
            <a:ext cx="3600000" cy="1371269"/>
            <a:chOff x="1308981" y="4522603"/>
            <a:chExt cx="5400000" cy="24682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981" y="4522603"/>
              <a:ext cx="5400000" cy="246828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08981" y="4522603"/>
              <a:ext cx="3600000" cy="534049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/>
          <a:srcRect t="16308" b="22929"/>
          <a:stretch/>
        </p:blipFill>
        <p:spPr>
          <a:xfrm>
            <a:off x="467544" y="4580969"/>
            <a:ext cx="2520000" cy="19585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409935"/>
            <a:ext cx="3600000" cy="211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椭圆 12"/>
          <p:cNvSpPr/>
          <p:nvPr/>
        </p:nvSpPr>
        <p:spPr bwMode="auto">
          <a:xfrm>
            <a:off x="1331640" y="3356992"/>
            <a:ext cx="864096" cy="5040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2483768" y="3335360"/>
            <a:ext cx="432048" cy="52568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cxnSp>
        <p:nvCxnSpPr>
          <p:cNvPr id="18" name="直接箭头连接符 17"/>
          <p:cNvCxnSpPr>
            <a:stCxn id="16" idx="4"/>
          </p:cNvCxnSpPr>
          <p:nvPr/>
        </p:nvCxnSpPr>
        <p:spPr bwMode="auto">
          <a:xfrm flipH="1">
            <a:off x="1619392" y="3861048"/>
            <a:ext cx="1080400" cy="1699210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椭圆 18"/>
          <p:cNvSpPr/>
          <p:nvPr/>
        </p:nvSpPr>
        <p:spPr bwMode="auto">
          <a:xfrm>
            <a:off x="2915816" y="3335360"/>
            <a:ext cx="2088512" cy="74171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615844" y="2569127"/>
            <a:ext cx="360040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0" dirty="0" smtClean="0">
                <a:solidFill>
                  <a:schemeClr val="tx1"/>
                </a:solidFill>
              </a:rPr>
              <a:t>IP chamber &amp; pixel support by Q. Ji</a:t>
            </a:r>
            <a:endParaRPr lang="zh-CN" altLang="en-US" sz="1600" b="0" dirty="0">
              <a:solidFill>
                <a:schemeClr val="tx1"/>
              </a:solidFill>
            </a:endParaRPr>
          </a:p>
        </p:txBody>
      </p:sp>
      <p:cxnSp>
        <p:nvCxnSpPr>
          <p:cNvPr id="21" name="直接箭头连接符 20"/>
          <p:cNvCxnSpPr>
            <a:stCxn id="19" idx="4"/>
            <a:endCxn id="12" idx="1"/>
          </p:cNvCxnSpPr>
          <p:nvPr/>
        </p:nvCxnSpPr>
        <p:spPr bwMode="auto">
          <a:xfrm>
            <a:off x="3960072" y="4077072"/>
            <a:ext cx="1115984" cy="1390733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文本框 25"/>
          <p:cNvSpPr txBox="1"/>
          <p:nvPr/>
        </p:nvSpPr>
        <p:spPr>
          <a:xfrm>
            <a:off x="2966520" y="5010740"/>
            <a:ext cx="153347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Connection interface of detector and accelerator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76056" y="5800668"/>
            <a:ext cx="192291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SC magnets, cryostat and their support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8331" y="3032956"/>
            <a:ext cx="2880000" cy="1414533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 bwMode="auto">
          <a:xfrm>
            <a:off x="4716016" y="3124649"/>
            <a:ext cx="360040" cy="102443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cxnSp>
        <p:nvCxnSpPr>
          <p:cNvPr id="31" name="直接箭头连接符 30"/>
          <p:cNvCxnSpPr>
            <a:stCxn id="29" idx="6"/>
          </p:cNvCxnSpPr>
          <p:nvPr/>
        </p:nvCxnSpPr>
        <p:spPr bwMode="auto">
          <a:xfrm flipV="1">
            <a:off x="5076056" y="2852936"/>
            <a:ext cx="1512168" cy="783929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文本框 31"/>
          <p:cNvSpPr txBox="1"/>
          <p:nvPr/>
        </p:nvSpPr>
        <p:spPr>
          <a:xfrm>
            <a:off x="5371876" y="2569127"/>
            <a:ext cx="32828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First vacuum pump @±6.5m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cxnSp>
        <p:nvCxnSpPr>
          <p:cNvPr id="15" name="直接箭头连接符 14"/>
          <p:cNvCxnSpPr>
            <a:stCxn id="13" idx="0"/>
          </p:cNvCxnSpPr>
          <p:nvPr/>
        </p:nvCxnSpPr>
        <p:spPr bwMode="auto">
          <a:xfrm flipV="1">
            <a:off x="1763688" y="2938459"/>
            <a:ext cx="288032" cy="418533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307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mechanics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2562" y="1149011"/>
            <a:ext cx="8419917" cy="4525963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Installation scenario of MDI</a:t>
            </a:r>
          </a:p>
          <a:p>
            <a:pPr lvl="1"/>
            <a:r>
              <a:rPr lang="en-US" altLang="zh-CN" sz="1800" dirty="0" smtClean="0"/>
              <a:t>Assume the IP chamber and the detectors, the yoke have been installed.</a:t>
            </a:r>
          </a:p>
          <a:p>
            <a:pPr lvl="1"/>
            <a:r>
              <a:rPr lang="en-US" altLang="zh-CN" sz="1800" dirty="0" smtClean="0">
                <a:solidFill>
                  <a:srgbClr val="FF0000"/>
                </a:solidFill>
              </a:rPr>
              <a:t>The remoted vacuum connection methods will be used</a:t>
            </a:r>
            <a:r>
              <a:rPr lang="en-US" altLang="zh-CN" sz="1800" dirty="0" smtClean="0"/>
              <a:t>.</a:t>
            </a:r>
          </a:p>
          <a:p>
            <a:pPr lvl="1"/>
            <a:r>
              <a:rPr lang="en-US" altLang="zh-CN" sz="1800" dirty="0" smtClean="0"/>
              <a:t>The support system of cryostat is under studying.</a:t>
            </a:r>
          </a:p>
          <a:p>
            <a:pPr lvl="1"/>
            <a:r>
              <a:rPr lang="en-US" altLang="zh-CN" sz="1800" dirty="0" smtClean="0"/>
              <a:t>The idea of </a:t>
            </a:r>
            <a:r>
              <a:rPr lang="en-US" altLang="zh-CN" sz="1800" dirty="0" err="1" smtClean="0"/>
              <a:t>Lumical</a:t>
            </a:r>
            <a:r>
              <a:rPr lang="en-US" altLang="zh-CN" sz="1800" dirty="0" smtClean="0"/>
              <a:t> being moved to the detector part has been discussed.</a:t>
            </a:r>
          </a:p>
          <a:p>
            <a:endParaRPr lang="zh-CN" altLang="en-US" sz="20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611560" y="3140968"/>
            <a:ext cx="8015830" cy="3295542"/>
            <a:chOff x="444602" y="3544230"/>
            <a:chExt cx="8015830" cy="329554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431" y="3544230"/>
              <a:ext cx="1800000" cy="1847561"/>
            </a:xfrm>
            <a:prstGeom prst="rect">
              <a:avLst/>
            </a:prstGeom>
          </p:spPr>
        </p:pic>
        <p:grpSp>
          <p:nvGrpSpPr>
            <p:cNvPr id="5" name="组合 4"/>
            <p:cNvGrpSpPr>
              <a:grpSpLocks noChangeAspect="1"/>
            </p:cNvGrpSpPr>
            <p:nvPr/>
          </p:nvGrpSpPr>
          <p:grpSpPr>
            <a:xfrm>
              <a:off x="2843808" y="3544230"/>
              <a:ext cx="4320000" cy="1097820"/>
              <a:chOff x="683568" y="2348881"/>
              <a:chExt cx="7704456" cy="1957895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568" y="2348881"/>
                <a:ext cx="3600000" cy="1957895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8024" y="2519444"/>
                <a:ext cx="3600000" cy="1616767"/>
              </a:xfrm>
              <a:prstGeom prst="rect">
                <a:avLst/>
              </a:prstGeom>
            </p:spPr>
          </p:pic>
          <p:sp>
            <p:nvSpPr>
              <p:cNvPr id="8" name="下箭头 7"/>
              <p:cNvSpPr/>
              <p:nvPr/>
            </p:nvSpPr>
            <p:spPr bwMode="auto">
              <a:xfrm rot="5400000" flipV="1">
                <a:off x="4530999" y="3090567"/>
                <a:ext cx="250180" cy="708839"/>
              </a:xfrm>
              <a:prstGeom prst="downArrow">
                <a:avLst/>
              </a:prstGeom>
              <a:solidFill>
                <a:schemeClr val="accent1">
                  <a:lumMod val="90000"/>
                </a:schemeClr>
              </a:solidFill>
              <a:ln w="9525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588"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3600" b="1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568" y="5259909"/>
              <a:ext cx="2880000" cy="1361883"/>
            </a:xfrm>
            <a:prstGeom prst="rect">
              <a:avLst/>
            </a:prstGeom>
          </p:spPr>
        </p:pic>
        <p:pic>
          <p:nvPicPr>
            <p:cNvPr id="17" name="图片 16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5411260"/>
              <a:ext cx="2699385" cy="1059180"/>
            </a:xfrm>
            <a:prstGeom prst="rect">
              <a:avLst/>
            </a:prstGeom>
            <a:noFill/>
          </p:spPr>
        </p:pic>
        <p:sp>
          <p:nvSpPr>
            <p:cNvPr id="18" name="右箭头 17"/>
            <p:cNvSpPr/>
            <p:nvPr/>
          </p:nvSpPr>
          <p:spPr bwMode="auto">
            <a:xfrm>
              <a:off x="2483768" y="4088692"/>
              <a:ext cx="360039" cy="204404"/>
            </a:xfrm>
            <a:prstGeom prst="rightArrow">
              <a:avLst/>
            </a:prstGeom>
            <a:solidFill>
              <a:srgbClr val="CCECFF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19" name="下箭头 18"/>
            <p:cNvSpPr/>
            <p:nvPr/>
          </p:nvSpPr>
          <p:spPr bwMode="auto">
            <a:xfrm>
              <a:off x="6431270" y="4591251"/>
              <a:ext cx="288032" cy="539533"/>
            </a:xfrm>
            <a:prstGeom prst="downArrow">
              <a:avLst/>
            </a:prstGeom>
            <a:solidFill>
              <a:srgbClr val="CCECFF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21" name="右箭头 20"/>
            <p:cNvSpPr/>
            <p:nvPr/>
          </p:nvSpPr>
          <p:spPr bwMode="auto">
            <a:xfrm rot="10800000">
              <a:off x="3853094" y="5939173"/>
              <a:ext cx="360039" cy="204404"/>
            </a:xfrm>
            <a:prstGeom prst="rightArrow">
              <a:avLst/>
            </a:prstGeom>
            <a:solidFill>
              <a:srgbClr val="CCECFF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483768" y="4583083"/>
              <a:ext cx="38538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dirty="0">
                  <a:solidFill>
                    <a:schemeClr val="tx1"/>
                  </a:solidFill>
                </a:rPr>
                <a:t>Pre-alignment of SC magnets and installation of </a:t>
              </a:r>
              <a:r>
                <a:rPr lang="en-US" altLang="zh-CN" sz="1800" b="0" dirty="0" smtClean="0">
                  <a:solidFill>
                    <a:schemeClr val="tx1"/>
                  </a:solidFill>
                </a:rPr>
                <a:t>accelerator </a:t>
              </a:r>
              <a:r>
                <a:rPr lang="en-US" altLang="zh-CN" sz="1800" b="0" dirty="0">
                  <a:solidFill>
                    <a:schemeClr val="tx1"/>
                  </a:solidFill>
                </a:rPr>
                <a:t>components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366196" y="6470440"/>
              <a:ext cx="409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dirty="0">
                  <a:solidFill>
                    <a:schemeClr val="tx1"/>
                  </a:solidFill>
                </a:rPr>
                <a:t>The connection and alignment of one </a:t>
              </a:r>
              <a:r>
                <a:rPr lang="en-US" altLang="zh-CN" sz="1800" b="0" dirty="0" smtClean="0">
                  <a:solidFill>
                    <a:schemeClr val="tx1"/>
                  </a:solidFill>
                </a:rPr>
                <a:t>side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44602" y="6461139"/>
              <a:ext cx="3853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dirty="0" smtClean="0">
                  <a:solidFill>
                    <a:schemeClr val="tx1"/>
                  </a:solidFill>
                </a:rPr>
                <a:t>The similar procedure at the other side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178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An alternative scenario</a:t>
            </a:r>
          </a:p>
          <a:p>
            <a:pPr lvl="1">
              <a:spcBef>
                <a:spcPts val="200"/>
              </a:spcBef>
            </a:pPr>
            <a:r>
              <a:rPr lang="en-US" altLang="zh-CN" sz="1800" dirty="0" smtClean="0"/>
              <a:t>The </a:t>
            </a:r>
            <a:r>
              <a:rPr lang="en-US" altLang="zh-CN" sz="1800" dirty="0"/>
              <a:t>baseline of </a:t>
            </a:r>
            <a:r>
              <a:rPr lang="en-US" altLang="zh-CN" sz="1800" dirty="0" err="1"/>
              <a:t>SuperKEKB</a:t>
            </a:r>
            <a:r>
              <a:rPr lang="en-US" altLang="zh-CN" sz="1800" dirty="0"/>
              <a:t> </a:t>
            </a:r>
            <a:r>
              <a:rPr lang="en-US" altLang="zh-CN" sz="1800" dirty="0" smtClean="0"/>
              <a:t>before the </a:t>
            </a:r>
            <a:r>
              <a:rPr lang="en-US" altLang="zh-CN" sz="1800" dirty="0"/>
              <a:t>validation of RVC</a:t>
            </a:r>
            <a:r>
              <a:rPr lang="en-US" altLang="zh-CN" sz="1800" dirty="0" smtClean="0"/>
              <a:t>.</a:t>
            </a:r>
          </a:p>
          <a:p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/>
          <a:lstStyle/>
          <a:p>
            <a:r>
              <a:rPr lang="en-US" altLang="zh-CN" dirty="0"/>
              <a:t>MDI mechanics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36250"/>
            <a:ext cx="5400000" cy="394120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3528" y="637968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From K. Kanazawa of KEKB, the 18</a:t>
            </a:r>
            <a:r>
              <a:rPr lang="en-US" altLang="zh-CN" sz="1800" b="0" baseline="30000" dirty="0" smtClean="0">
                <a:solidFill>
                  <a:schemeClr val="tx1"/>
                </a:solidFill>
              </a:rPr>
              <a:t>th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 KEKB Accelerator Review Committee, 2013 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20704" y="2665806"/>
            <a:ext cx="3768920" cy="235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200"/>
              </a:spcBef>
            </a:pPr>
            <a:r>
              <a:rPr lang="en-US" altLang="zh-CN" dirty="0" smtClean="0"/>
              <a:t>This scenario is connecting </a:t>
            </a:r>
            <a:r>
              <a:rPr lang="en-US" altLang="zh-CN" dirty="0"/>
              <a:t>one end of IP chamber with cryostat outside the detector </a:t>
            </a:r>
            <a:r>
              <a:rPr lang="en-US" altLang="zh-CN" dirty="0" smtClean="0"/>
              <a:t>.</a:t>
            </a:r>
          </a:p>
          <a:p>
            <a:pPr lvl="1">
              <a:spcBef>
                <a:spcPts val="200"/>
              </a:spcBef>
            </a:pPr>
            <a:r>
              <a:rPr lang="en-US" altLang="zh-CN" dirty="0" smtClean="0">
                <a:solidFill>
                  <a:srgbClr val="FF0000"/>
                </a:solidFill>
              </a:rPr>
              <a:t>But </a:t>
            </a:r>
            <a:r>
              <a:rPr lang="en-US" altLang="zh-CN" dirty="0">
                <a:solidFill>
                  <a:srgbClr val="FF0000"/>
                </a:solidFill>
              </a:rPr>
              <a:t>unlike the asymmetry of </a:t>
            </a:r>
            <a:r>
              <a:rPr lang="en-US" altLang="zh-CN" dirty="0" err="1">
                <a:solidFill>
                  <a:srgbClr val="FF0000"/>
                </a:solidFill>
              </a:rPr>
              <a:t>SuperKEKB</a:t>
            </a:r>
            <a:r>
              <a:rPr lang="en-US" altLang="zh-CN" dirty="0">
                <a:solidFill>
                  <a:srgbClr val="FF0000"/>
                </a:solidFill>
              </a:rPr>
              <a:t> MDI, this </a:t>
            </a:r>
            <a:r>
              <a:rPr lang="en-US" altLang="zh-CN" dirty="0" smtClean="0">
                <a:solidFill>
                  <a:srgbClr val="FF0000"/>
                </a:solidFill>
              </a:rPr>
              <a:t>scenario </a:t>
            </a:r>
            <a:r>
              <a:rPr lang="en-US" altLang="zh-CN" dirty="0">
                <a:solidFill>
                  <a:srgbClr val="FF0000"/>
                </a:solidFill>
              </a:rPr>
              <a:t>can't cut out the remote vacuum connection at the other end of IP chamber.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84168" y="5229200"/>
            <a:ext cx="151216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Not advisable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67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Another alternative scenario</a:t>
            </a:r>
          </a:p>
          <a:p>
            <a:pPr lvl="1">
              <a:spcBef>
                <a:spcPts val="200"/>
              </a:spcBef>
            </a:pPr>
            <a:r>
              <a:rPr lang="en-US" altLang="zh-CN" sz="1800" dirty="0" smtClean="0"/>
              <a:t>The method like DAFNE. Being considered by FCC and BINP.</a:t>
            </a:r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/>
          <a:lstStyle/>
          <a:p>
            <a:r>
              <a:rPr lang="en-US" altLang="zh-CN" dirty="0"/>
              <a:t>MDI mechanics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68321" y="626790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A. </a:t>
            </a:r>
            <a:r>
              <a:rPr lang="en-US" altLang="zh-CN" sz="1400" dirty="0" err="1" smtClean="0"/>
              <a:t>Bogomyagkov</a:t>
            </a:r>
            <a:r>
              <a:rPr lang="en-US" altLang="zh-CN" sz="1400" dirty="0" smtClean="0"/>
              <a:t>, et al., Mechanical design of the FCC-</a:t>
            </a:r>
            <a:r>
              <a:rPr lang="en-US" altLang="zh-CN" sz="1400" dirty="0" err="1" smtClean="0"/>
              <a:t>ee</a:t>
            </a:r>
            <a:r>
              <a:rPr lang="en-US" altLang="zh-CN" sz="1400" dirty="0" smtClean="0"/>
              <a:t> interaction region, FCC week </a:t>
            </a:r>
            <a:r>
              <a:rPr lang="en-US" altLang="zh-CN" sz="1400" dirty="0"/>
              <a:t>(24 –28 June 2019) </a:t>
            </a:r>
            <a:r>
              <a:rPr lang="en-US" altLang="zh-CN" sz="1400" dirty="0" smtClean="0"/>
              <a:t>Brussel</a:t>
            </a:r>
          </a:p>
          <a:p>
            <a:r>
              <a:rPr lang="en-US" altLang="zh-CN" sz="1400" dirty="0" err="1"/>
              <a:t>A.Bogomyagkov</a:t>
            </a:r>
            <a:r>
              <a:rPr lang="en-US" altLang="zh-CN" sz="1400" dirty="0"/>
              <a:t>, MDI issues of BINP Super </a:t>
            </a:r>
            <a:r>
              <a:rPr lang="en-US" altLang="zh-CN" sz="1400" dirty="0" err="1"/>
              <a:t>TauCharmfactory</a:t>
            </a:r>
            <a:r>
              <a:rPr lang="en-US" altLang="zh-CN" sz="1400" dirty="0"/>
              <a:t>, Report on </a:t>
            </a:r>
            <a:r>
              <a:rPr lang="en-US" altLang="zh-CN" sz="1400" dirty="0" smtClean="0"/>
              <a:t>IAS 2020</a:t>
            </a:r>
            <a:r>
              <a:rPr lang="en-US" altLang="zh-CN" sz="1400" dirty="0"/>
              <a:t>.(</a:t>
            </a:r>
            <a:r>
              <a:rPr lang="en-US" altLang="zh-CN" sz="1400" dirty="0" err="1"/>
              <a:t>Hongkong</a:t>
            </a:r>
            <a:r>
              <a:rPr lang="en-US" altLang="zh-CN" sz="1400" dirty="0"/>
              <a:t>, 2020).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9" y="2137860"/>
            <a:ext cx="4320000" cy="2301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864" y="2137860"/>
            <a:ext cx="4320000" cy="2255154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4355976" y="2780928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87440" y="4623499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This </a:t>
            </a:r>
            <a:r>
              <a:rPr lang="en-US" altLang="zh-CN" dirty="0"/>
              <a:t>scenario is connecting both ends of IP chamber outside the detector like</a:t>
            </a:r>
          </a:p>
          <a:p>
            <a:r>
              <a:rPr lang="en-US" altLang="zh-CN" dirty="0" smtClean="0"/>
              <a:t>DAFNE.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The </a:t>
            </a:r>
            <a:r>
              <a:rPr lang="en-US" altLang="zh-CN" dirty="0">
                <a:solidFill>
                  <a:srgbClr val="FF0000"/>
                </a:solidFill>
              </a:rPr>
              <a:t>two cryostats can be well pre-aligned but it is </a:t>
            </a:r>
            <a:r>
              <a:rPr lang="en-US" altLang="zh-CN" dirty="0" smtClean="0">
                <a:solidFill>
                  <a:srgbClr val="FF0000"/>
                </a:solidFill>
              </a:rPr>
              <a:t>impossible to </a:t>
            </a:r>
            <a:r>
              <a:rPr lang="en-US" altLang="zh-CN" dirty="0">
                <a:solidFill>
                  <a:srgbClr val="FF0000"/>
                </a:solidFill>
              </a:rPr>
              <a:t>move the whole assembly into the detector without changing the size of </a:t>
            </a:r>
            <a:r>
              <a:rPr lang="en-US" altLang="zh-CN" dirty="0" smtClean="0">
                <a:solidFill>
                  <a:srgbClr val="FF0000"/>
                </a:solidFill>
              </a:rPr>
              <a:t>detector hole</a:t>
            </a:r>
            <a:r>
              <a:rPr lang="en-US" altLang="zh-CN" dirty="0">
                <a:solidFill>
                  <a:srgbClr val="FF0000"/>
                </a:solidFill>
              </a:rPr>
              <a:t>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96713" y="5823576"/>
            <a:ext cx="151216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Not advisable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61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52736"/>
            <a:ext cx="6480000" cy="3762447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179512" y="4457027"/>
            <a:ext cx="8795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400">
                <a:solidFill>
                  <a:srgbClr val="003399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b="0" kern="0" dirty="0" smtClean="0"/>
              <a:t>Lists to be done: </a:t>
            </a:r>
          </a:p>
          <a:p>
            <a:pPr lvl="1"/>
            <a:r>
              <a:rPr lang="en-US" altLang="zh-CN" sz="1800" b="0" dirty="0"/>
              <a:t>Vacuum connection method. Leak </a:t>
            </a:r>
            <a:r>
              <a:rPr lang="en-US" altLang="zh-CN" sz="1800" b="0" dirty="0" smtClean="0"/>
              <a:t>rate requirement: </a:t>
            </a:r>
            <a:r>
              <a:rPr lang="zh-CN" altLang="en-US" sz="1800" b="0" dirty="0">
                <a:solidFill>
                  <a:srgbClr val="FF0000"/>
                </a:solidFill>
              </a:rPr>
              <a:t>≤</a:t>
            </a:r>
            <a:r>
              <a:rPr lang="en-US" altLang="zh-CN" sz="1800" b="0" dirty="0">
                <a:solidFill>
                  <a:srgbClr val="FF0000"/>
                </a:solidFill>
              </a:rPr>
              <a:t>2.7e-11Pa.m3/s</a:t>
            </a:r>
            <a:endParaRPr lang="en-US" altLang="zh-CN" sz="1800" b="0" dirty="0"/>
          </a:p>
          <a:p>
            <a:pPr lvl="1"/>
            <a:r>
              <a:rPr lang="en-US" altLang="zh-CN" sz="1800" b="0" dirty="0"/>
              <a:t>Support system. Alignment </a:t>
            </a:r>
            <a:r>
              <a:rPr lang="en-US" altLang="zh-CN" sz="1800" b="0" dirty="0" smtClean="0"/>
              <a:t>error requirement: </a:t>
            </a:r>
            <a:r>
              <a:rPr lang="zh-CN" altLang="en-US" sz="1800" b="0" dirty="0">
                <a:solidFill>
                  <a:srgbClr val="FF0000"/>
                </a:solidFill>
              </a:rPr>
              <a:t>≤</a:t>
            </a:r>
            <a:r>
              <a:rPr lang="en-US" altLang="zh-CN" sz="1800" b="0" dirty="0">
                <a:solidFill>
                  <a:srgbClr val="FF0000"/>
                </a:solidFill>
              </a:rPr>
              <a:t>30 </a:t>
            </a:r>
            <a:r>
              <a:rPr lang="el-GR" altLang="zh-CN" sz="1800" b="0" dirty="0">
                <a:solidFill>
                  <a:srgbClr val="FF0000"/>
                </a:solidFill>
              </a:rPr>
              <a:t>μ</a:t>
            </a:r>
            <a:r>
              <a:rPr lang="en-US" altLang="zh-CN" sz="1800" b="0" dirty="0">
                <a:solidFill>
                  <a:srgbClr val="FF0000"/>
                </a:solidFill>
              </a:rPr>
              <a:t>m, at least </a:t>
            </a:r>
            <a:r>
              <a:rPr lang="zh-CN" altLang="en-US" sz="1800" b="0" dirty="0">
                <a:solidFill>
                  <a:srgbClr val="FF0000"/>
                </a:solidFill>
              </a:rPr>
              <a:t>≤</a:t>
            </a:r>
            <a:r>
              <a:rPr lang="en-US" altLang="zh-CN" sz="1800" b="0" dirty="0">
                <a:solidFill>
                  <a:srgbClr val="FF0000"/>
                </a:solidFill>
              </a:rPr>
              <a:t>50 </a:t>
            </a:r>
            <a:r>
              <a:rPr lang="el-GR" altLang="zh-CN" sz="1800" b="0" dirty="0">
                <a:solidFill>
                  <a:srgbClr val="FF0000"/>
                </a:solidFill>
              </a:rPr>
              <a:t>μ</a:t>
            </a:r>
            <a:r>
              <a:rPr lang="en-US" altLang="zh-CN" sz="1800" b="0" dirty="0">
                <a:solidFill>
                  <a:srgbClr val="FF0000"/>
                </a:solidFill>
              </a:rPr>
              <a:t>m.</a:t>
            </a:r>
            <a:endParaRPr lang="en-US" altLang="zh-CN" sz="1800" b="0" dirty="0"/>
          </a:p>
          <a:p>
            <a:pPr lvl="1"/>
            <a:r>
              <a:rPr lang="en-US" altLang="zh-CN" sz="1800" b="0" kern="0" dirty="0" smtClean="0"/>
              <a:t>3D layout of all the components, find and solve the </a:t>
            </a:r>
            <a:r>
              <a:rPr lang="en-US" altLang="zh-CN" sz="1800" b="0" kern="0" dirty="0" smtClean="0">
                <a:solidFill>
                  <a:srgbClr val="FF0000"/>
                </a:solidFill>
              </a:rPr>
              <a:t>space problems</a:t>
            </a:r>
            <a:r>
              <a:rPr lang="en-US" altLang="zh-CN" sz="1800" b="0" kern="0" dirty="0" smtClean="0"/>
              <a:t>.</a:t>
            </a:r>
          </a:p>
          <a:p>
            <a:pPr lvl="1"/>
            <a:r>
              <a:rPr lang="en-US" altLang="zh-CN" sz="1800" b="0" kern="0" dirty="0" smtClean="0"/>
              <a:t>The vacuum tubes and cooling methods.</a:t>
            </a:r>
          </a:p>
          <a:p>
            <a:pPr lvl="1"/>
            <a:r>
              <a:rPr lang="en-US" altLang="zh-CN" sz="1800" b="0" kern="0" dirty="0" smtClean="0"/>
              <a:t>Integration of accelerator and detector, and the installation and replacement scenarios.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/>
          <a:lstStyle/>
          <a:p>
            <a:r>
              <a:rPr lang="en-US" altLang="zh-CN" dirty="0"/>
              <a:t>MDI mechanics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149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589232"/>
              </p:ext>
            </p:extLst>
          </p:nvPr>
        </p:nvGraphicFramePr>
        <p:xfrm>
          <a:off x="326625" y="1484784"/>
          <a:ext cx="8421838" cy="208823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81079">
                  <a:extLst>
                    <a:ext uri="{9D8B030D-6E8A-4147-A177-3AD203B41FA5}">
                      <a16:colId xmlns:a16="http://schemas.microsoft.com/office/drawing/2014/main" val="1581307054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3728604543"/>
                    </a:ext>
                  </a:extLst>
                </a:gridCol>
                <a:gridCol w="3168351">
                  <a:extLst>
                    <a:ext uri="{9D8B030D-6E8A-4147-A177-3AD203B41FA5}">
                      <a16:colId xmlns:a16="http://schemas.microsoft.com/office/drawing/2014/main" val="515073751"/>
                    </a:ext>
                  </a:extLst>
                </a:gridCol>
              </a:tblGrid>
              <a:tr h="763684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Distance from yoke boundary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 to connection location (m)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Alignment requirements of SC/ deformation of cryostat (</a:t>
                      </a:r>
                      <a:r>
                        <a:rPr lang="el-GR" altLang="zh-CN" sz="1600" kern="100" dirty="0" smtClean="0">
                          <a:effectLst/>
                        </a:rPr>
                        <a:t>μ</a:t>
                      </a:r>
                      <a:r>
                        <a:rPr lang="en-US" altLang="zh-CN" sz="1600" kern="100" dirty="0" smtClean="0">
                          <a:effectLst/>
                        </a:rPr>
                        <a:t>m)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0577502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BEPCII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</a:t>
                      </a:r>
                      <a:r>
                        <a:rPr lang="en-US" sz="1600" kern="100" dirty="0" smtClean="0">
                          <a:effectLst/>
                        </a:rPr>
                        <a:t>2.3 (has manual operation space)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Tested deformation: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 </a:t>
                      </a:r>
                      <a:r>
                        <a:rPr lang="en-US" sz="1600" kern="100" dirty="0" smtClean="0">
                          <a:effectLst/>
                        </a:rPr>
                        <a:t>960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6651303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SuperKEKB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</a:t>
                      </a:r>
                      <a:r>
                        <a:rPr lang="en-US" sz="1600" kern="100" dirty="0" smtClean="0">
                          <a:effectLst/>
                        </a:rPr>
                        <a:t>3.5 </a:t>
                      </a:r>
                      <a:r>
                        <a:rPr lang="en-US" altLang="zh-CN" sz="1600" kern="100" dirty="0" smtClean="0">
                          <a:effectLst/>
                        </a:rPr>
                        <a:t>(the longer side) [1]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effectLst/>
                        </a:rPr>
                        <a:t>Analyzed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 deformation: </a:t>
                      </a:r>
                      <a:r>
                        <a:rPr lang="en-US" sz="1600" kern="100" dirty="0" smtClean="0">
                          <a:effectLst/>
                        </a:rPr>
                        <a:t>900 [2]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450486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FCC-ee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~4.37 </a:t>
                      </a:r>
                      <a:r>
                        <a:rPr lang="en-US" sz="1600" kern="100" dirty="0" smtClean="0">
                          <a:effectLst/>
                        </a:rPr>
                        <a:t>[3]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effectLst/>
                        </a:rPr>
                        <a:t>Alignment error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: </a:t>
                      </a:r>
                      <a:r>
                        <a:rPr lang="zh-CN" altLang="en-US" sz="1600" kern="100" baseline="0" dirty="0" smtClean="0">
                          <a:effectLst/>
                        </a:rPr>
                        <a:t>≤</a:t>
                      </a:r>
                      <a:r>
                        <a:rPr lang="en-US" sz="1600" kern="100" baseline="0" dirty="0" smtClean="0">
                          <a:effectLst/>
                        </a:rPr>
                        <a:t>50 </a:t>
                      </a:r>
                      <a:r>
                        <a:rPr lang="en-US" sz="1600" kern="100" baseline="0" dirty="0" smtClean="0">
                          <a:effectLst/>
                        </a:rPr>
                        <a:t>[4]</a:t>
                      </a:r>
                      <a:endParaRPr lang="zh-CN" sz="1600" kern="1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768998"/>
                  </a:ext>
                </a:extLst>
              </a:tr>
              <a:tr h="33113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CEPC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~3.8-6.1 *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effectLst/>
                        </a:rPr>
                        <a:t>Alignment error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: </a:t>
                      </a:r>
                      <a:r>
                        <a:rPr lang="zh-CN" altLang="en-US" sz="1600" kern="100" baseline="0" dirty="0" smtClean="0">
                          <a:effectLst/>
                        </a:rPr>
                        <a:t>≤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50</a:t>
                      </a:r>
                      <a:endParaRPr lang="zh-CN" altLang="zh-CN" sz="1600" kern="1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563401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326625" y="3717032"/>
            <a:ext cx="84218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[1] Hiromi 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linuma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, 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SuperKEKB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 status.  Report, Nov, 2013</a:t>
            </a:r>
            <a:r>
              <a:rPr lang="zh-CN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。</a:t>
            </a:r>
            <a:endParaRPr lang="zh-CN" altLang="zh-CN" sz="1600" b="0" kern="1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algn="l">
              <a:spcAft>
                <a:spcPts val="0"/>
              </a:spcAft>
            </a:pP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[2] Hiroshi Yamaoka, et al, The mechanical and vibration studies of the final focus magnet-cryostat for 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SuperKEKB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. Proceedings of IPAC 2014, Dresden, Germany</a:t>
            </a:r>
            <a:r>
              <a:rPr lang="en-US" altLang="zh-CN" sz="1600" b="0" kern="0" dirty="0" smtClean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.</a:t>
            </a:r>
          </a:p>
          <a:p>
            <a:r>
              <a:rPr lang="en-US" altLang="zh-CN" sz="1600" b="0" kern="0" dirty="0" smtClean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[3] </a:t>
            </a:r>
            <a:r>
              <a:rPr lang="en-US" altLang="zh-CN" dirty="0"/>
              <a:t>M. </a:t>
            </a:r>
            <a:r>
              <a:rPr lang="en-US" altLang="zh-CN" dirty="0" err="1"/>
              <a:t>Koratzinos</a:t>
            </a:r>
            <a:r>
              <a:rPr lang="en-US" altLang="zh-CN" dirty="0"/>
              <a:t>, Overview of MDI at FCC-</a:t>
            </a:r>
            <a:r>
              <a:rPr lang="en-US" altLang="zh-CN" dirty="0" err="1"/>
              <a:t>ee</a:t>
            </a:r>
            <a:r>
              <a:rPr lang="en-US" altLang="zh-CN" dirty="0"/>
              <a:t>, Report on IAS 2020.(</a:t>
            </a:r>
            <a:r>
              <a:rPr lang="en-US" altLang="zh-CN" dirty="0" err="1"/>
              <a:t>Hongkong</a:t>
            </a:r>
            <a:r>
              <a:rPr lang="en-US" altLang="zh-CN" dirty="0"/>
              <a:t>, 2020).</a:t>
            </a:r>
            <a:endParaRPr lang="en-US" altLang="zh-CN" sz="1600" b="0" kern="0" dirty="0" smtClean="0">
              <a:solidFill>
                <a:schemeClr val="tx1"/>
              </a:solidFill>
              <a:ea typeface="宋体" panose="02010600030101010101" pitchFamily="2" charset="-122"/>
              <a:cs typeface="NimbusRomNo9L-Regu"/>
            </a:endParaRPr>
          </a:p>
          <a:p>
            <a:pPr algn="l">
              <a:spcAft>
                <a:spcPts val="0"/>
              </a:spcAft>
            </a:pPr>
            <a:r>
              <a:rPr lang="en-US" altLang="zh-CN" sz="1600" b="0" kern="0" dirty="0" smtClean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[4] 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Future Circular Collider Study. Volume 2: The Lepton Collider (FCC-</a:t>
            </a:r>
            <a:r>
              <a:rPr lang="en-US" altLang="zh-CN" sz="1600" b="0" kern="0" dirty="0" err="1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ee</a:t>
            </a:r>
            <a:r>
              <a:rPr lang="en-US" altLang="zh-CN" sz="1600" b="0" kern="0" dirty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). Conceptual Design </a:t>
            </a:r>
            <a:r>
              <a:rPr lang="en-US" altLang="zh-CN" sz="1600" b="0" kern="0" dirty="0" smtClean="0">
                <a:solidFill>
                  <a:schemeClr val="tx1"/>
                </a:solidFill>
                <a:ea typeface="宋体" panose="02010600030101010101" pitchFamily="2" charset="-122"/>
                <a:cs typeface="NimbusRomNo9L-Regu"/>
              </a:rPr>
              <a:t>Report. V0.20, 8 Nov, 2018</a:t>
            </a:r>
            <a:endParaRPr lang="zh-CN" altLang="zh-CN" sz="1600" kern="0" dirty="0">
              <a:solidFill>
                <a:schemeClr val="tx1"/>
              </a:solidFill>
              <a:ea typeface="宋体" panose="02010600030101010101" pitchFamily="2" charset="-122"/>
              <a:cs typeface="NimbusRomNo9L-Regu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1081" y="5294328"/>
            <a:ext cx="8421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altLang="zh-CN" sz="2000" b="0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*: The distance needs to be discussed further. </a:t>
            </a:r>
            <a:r>
              <a:rPr lang="en-US" altLang="zh-CN" sz="2000" b="0" dirty="0">
                <a:solidFill>
                  <a:srgbClr val="FF0000"/>
                </a:solidFill>
                <a:latin typeface="+mn-lt"/>
                <a:ea typeface="微软雅黑" pitchFamily="34" charset="-122"/>
              </a:rPr>
              <a:t>The current design is based on the shortest version.</a:t>
            </a:r>
            <a:endParaRPr lang="zh-CN" altLang="zh-CN" sz="2000" b="0" dirty="0">
              <a:solidFill>
                <a:srgbClr val="FF0000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13" name="圆角矩形 12"/>
          <p:cNvSpPr/>
          <p:nvPr/>
        </p:nvSpPr>
        <p:spPr bwMode="auto">
          <a:xfrm>
            <a:off x="251520" y="3212976"/>
            <a:ext cx="8640960" cy="36004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579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703" y="1347338"/>
            <a:ext cx="2520000" cy="20808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MDI mechanics-Remote vacuum connection</a:t>
            </a:r>
            <a:endParaRPr lang="zh-CN" altLang="en-US" sz="2400" dirty="0"/>
          </a:p>
        </p:txBody>
      </p:sp>
      <p:grpSp>
        <p:nvGrpSpPr>
          <p:cNvPr id="47" name="组合 46"/>
          <p:cNvGrpSpPr>
            <a:grpSpLocks noChangeAspect="1"/>
          </p:cNvGrpSpPr>
          <p:nvPr/>
        </p:nvGrpSpPr>
        <p:grpSpPr>
          <a:xfrm>
            <a:off x="423358" y="1579478"/>
            <a:ext cx="5040001" cy="4785021"/>
            <a:chOff x="-325097" y="1016237"/>
            <a:chExt cx="5616626" cy="5332474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3"/>
            <a:srcRect t="10330" b="20454"/>
            <a:stretch/>
          </p:blipFill>
          <p:spPr>
            <a:xfrm>
              <a:off x="668693" y="1720964"/>
              <a:ext cx="4320000" cy="3824603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-325097" y="4584609"/>
              <a:ext cx="936544" cy="377288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Bellows 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87994" y="5654785"/>
              <a:ext cx="821445" cy="584775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Spline flange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057387" y="5899282"/>
              <a:ext cx="793981" cy="338554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2282344" y="1016237"/>
              <a:ext cx="1195189" cy="584775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Pneumatic annular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4151314" y="5763936"/>
              <a:ext cx="904462" cy="584775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Long tools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326671" y="1182583"/>
              <a:ext cx="964858" cy="338554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Support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55" name="直接连接符 54"/>
            <p:cNvCxnSpPr>
              <a:endCxn id="49" idx="3"/>
            </p:cNvCxnSpPr>
            <p:nvPr/>
          </p:nvCxnSpPr>
          <p:spPr>
            <a:xfrm flipH="1">
              <a:off x="576323" y="3984445"/>
              <a:ext cx="1191384" cy="78483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6" name="直接连接符 55"/>
            <p:cNvCxnSpPr>
              <a:endCxn id="50" idx="0"/>
            </p:cNvCxnSpPr>
            <p:nvPr/>
          </p:nvCxnSpPr>
          <p:spPr>
            <a:xfrm flipH="1">
              <a:off x="698717" y="4191550"/>
              <a:ext cx="1822580" cy="1463235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7" name="直接连接符 56"/>
            <p:cNvCxnSpPr>
              <a:endCxn id="51" idx="0"/>
            </p:cNvCxnSpPr>
            <p:nvPr/>
          </p:nvCxnSpPr>
          <p:spPr>
            <a:xfrm>
              <a:off x="2997739" y="4191550"/>
              <a:ext cx="456639" cy="1707732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8" name="直接连接符 57"/>
            <p:cNvCxnSpPr>
              <a:stCxn id="52" idx="2"/>
            </p:cNvCxnSpPr>
            <p:nvPr/>
          </p:nvCxnSpPr>
          <p:spPr>
            <a:xfrm flipH="1">
              <a:off x="2668686" y="1662568"/>
              <a:ext cx="211253" cy="1187774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59" name="直接连接符 58"/>
            <p:cNvCxnSpPr>
              <a:stCxn id="54" idx="2"/>
            </p:cNvCxnSpPr>
            <p:nvPr/>
          </p:nvCxnSpPr>
          <p:spPr>
            <a:xfrm>
              <a:off x="4809100" y="1551915"/>
              <a:ext cx="50686" cy="85054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60" name="直接连接符 59"/>
            <p:cNvCxnSpPr>
              <a:endCxn id="53" idx="1"/>
            </p:cNvCxnSpPr>
            <p:nvPr/>
          </p:nvCxnSpPr>
          <p:spPr>
            <a:xfrm>
              <a:off x="3685079" y="5262014"/>
              <a:ext cx="466235" cy="825088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1" name="文本框 60"/>
            <p:cNvSpPr txBox="1"/>
            <p:nvPr/>
          </p:nvSpPr>
          <p:spPr>
            <a:xfrm>
              <a:off x="114695" y="1154847"/>
              <a:ext cx="1224136" cy="338554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0" kern="0" dirty="0" smtClean="0">
                  <a:solidFill>
                    <a:srgbClr val="000000"/>
                  </a:solidFill>
                  <a:latin typeface="Calibri"/>
                  <a:ea typeface="微软雅黑"/>
                </a:rPr>
                <a:t>Spline </a:t>
              </a: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</a:rPr>
                <a:t>gear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</a:endParaRPr>
            </a:p>
          </p:txBody>
        </p:sp>
        <p:cxnSp>
          <p:nvCxnSpPr>
            <p:cNvPr id="62" name="直接连接符 61"/>
            <p:cNvCxnSpPr>
              <a:stCxn id="61" idx="2"/>
            </p:cNvCxnSpPr>
            <p:nvPr/>
          </p:nvCxnSpPr>
          <p:spPr>
            <a:xfrm>
              <a:off x="726763" y="1524179"/>
              <a:ext cx="1362267" cy="106983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3" name="文本框 62"/>
            <p:cNvSpPr txBox="1"/>
            <p:nvPr/>
          </p:nvSpPr>
          <p:spPr>
            <a:xfrm>
              <a:off x="1484777" y="5654785"/>
              <a:ext cx="1137624" cy="584775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Locking gear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4" name="直接连接符 63"/>
            <p:cNvCxnSpPr>
              <a:endCxn id="63" idx="0"/>
            </p:cNvCxnSpPr>
            <p:nvPr/>
          </p:nvCxnSpPr>
          <p:spPr>
            <a:xfrm flipH="1">
              <a:off x="2053589" y="4839622"/>
              <a:ext cx="261863" cy="81516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5" name="文本框 64"/>
            <p:cNvSpPr txBox="1"/>
            <p:nvPr/>
          </p:nvSpPr>
          <p:spPr>
            <a:xfrm>
              <a:off x="1383115" y="1152704"/>
              <a:ext cx="820461" cy="338554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6" name="直接连接符 65"/>
            <p:cNvCxnSpPr>
              <a:stCxn id="65" idx="2"/>
            </p:cNvCxnSpPr>
            <p:nvPr/>
          </p:nvCxnSpPr>
          <p:spPr>
            <a:xfrm>
              <a:off x="1793346" y="1522036"/>
              <a:ext cx="939749" cy="155224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67" name="椭圆 66"/>
            <p:cNvSpPr/>
            <p:nvPr/>
          </p:nvSpPr>
          <p:spPr>
            <a:xfrm>
              <a:off x="2215617" y="2718848"/>
              <a:ext cx="267600" cy="545318"/>
            </a:xfrm>
            <a:prstGeom prst="ellipse">
              <a:avLst/>
            </a:prstGeom>
            <a:noFill/>
            <a:ln w="28575" cap="flat" cmpd="sng" algn="ctr">
              <a:solidFill>
                <a:srgbClr val="EE7008"/>
              </a:solidFill>
              <a:prstDash val="solid"/>
            </a:ln>
            <a:effectLst/>
          </p:spPr>
          <p:txBody>
            <a:bodyPr rtlCol="0" anchor="ctr">
              <a:spAutoFit/>
            </a:bodyPr>
            <a:lstStyle/>
            <a:p>
              <a:pPr marL="800100" marR="0" lvl="0" indent="-342900" defTabSz="91440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-222005" y="1910111"/>
              <a:ext cx="833453" cy="584775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Screw</a:t>
              </a:r>
              <a:r>
                <a:rPr kumimoji="0" lang="en-US" altLang="zh-CN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thread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69" name="直接连接符 68"/>
            <p:cNvCxnSpPr>
              <a:stCxn id="68" idx="3"/>
              <a:endCxn id="67" idx="2"/>
            </p:cNvCxnSpPr>
            <p:nvPr/>
          </p:nvCxnSpPr>
          <p:spPr>
            <a:xfrm>
              <a:off x="611448" y="2233277"/>
              <a:ext cx="1604169" cy="758230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sp>
          <p:nvSpPr>
            <p:cNvPr id="73" name="椭圆 72"/>
            <p:cNvSpPr/>
            <p:nvPr/>
          </p:nvSpPr>
          <p:spPr>
            <a:xfrm>
              <a:off x="3078345" y="2522716"/>
              <a:ext cx="323045" cy="545318"/>
            </a:xfrm>
            <a:prstGeom prst="ellipse">
              <a:avLst/>
            </a:prstGeom>
            <a:noFill/>
            <a:ln w="28575" cap="flat" cmpd="sng" algn="ctr">
              <a:solidFill>
                <a:srgbClr val="FAB900"/>
              </a:solidFill>
              <a:prstDash val="solid"/>
            </a:ln>
            <a:effectLst/>
          </p:spPr>
          <p:txBody>
            <a:bodyPr rtlCol="0" anchor="ctr">
              <a:spAutoFit/>
            </a:bodyPr>
            <a:lstStyle/>
            <a:p>
              <a:pPr marL="800100" marR="0" lvl="0" indent="-342900" defTabSz="91440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+mj-ea"/>
                <a:buAutoNum type="circleNumDbPlain"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3556301" y="1016237"/>
              <a:ext cx="711734" cy="584775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1AB39F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Limit pin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75" name="直接连接符 74"/>
            <p:cNvCxnSpPr>
              <a:stCxn id="74" idx="2"/>
              <a:endCxn id="73" idx="0"/>
            </p:cNvCxnSpPr>
            <p:nvPr/>
          </p:nvCxnSpPr>
          <p:spPr>
            <a:xfrm flipH="1">
              <a:off x="3239868" y="1662568"/>
              <a:ext cx="672300" cy="101944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</p:grpSp>
      <p:sp>
        <p:nvSpPr>
          <p:cNvPr id="102" name="文本框 101"/>
          <p:cNvSpPr txBox="1"/>
          <p:nvPr/>
        </p:nvSpPr>
        <p:spPr>
          <a:xfrm>
            <a:off x="6601174" y="1210146"/>
            <a:ext cx="1636744" cy="369332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1AB39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Spline flange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343" y="3331594"/>
            <a:ext cx="2160000" cy="2372385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6601174" y="3212976"/>
            <a:ext cx="1382185" cy="369332"/>
          </a:xfrm>
          <a:prstGeom prst="rect">
            <a:avLst/>
          </a:prstGeom>
          <a:solidFill>
            <a:srgbClr val="FFFFFF"/>
          </a:solidFill>
          <a:ln w="10795" cap="flat" cmpd="sng" algn="ctr">
            <a:solidFill>
              <a:srgbClr val="1AB39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Spline gear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675853" y="1041169"/>
            <a:ext cx="20162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RVC Design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5652120" y="570397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264mm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Longitudinal: ~223mm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90328" y="6438409"/>
            <a:ext cx="6545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with Shenyang </a:t>
            </a:r>
            <a:r>
              <a:rPr lang="en-US" altLang="zh-CN" sz="1400" b="0" i="1" dirty="0" err="1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Huiyu</a:t>
            </a:r>
            <a:r>
              <a:rPr lang="en-US" altLang="zh-CN" sz="14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 vacuum technics co., Ltd.</a:t>
            </a:r>
            <a:endParaRPr lang="en-US" altLang="zh-CN" sz="1400" b="0" i="1" dirty="0">
              <a:solidFill>
                <a:schemeClr val="tx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440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26" y="1409835"/>
            <a:ext cx="3600000" cy="2351825"/>
          </a:xfrm>
          <a:prstGeom prst="rect">
            <a:avLst/>
          </a:prstGeom>
        </p:spPr>
      </p:pic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150324" y="3563724"/>
            <a:ext cx="4814151" cy="3217297"/>
            <a:chOff x="360701" y="1563159"/>
            <a:chExt cx="7374993" cy="492870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9442" y="1607336"/>
              <a:ext cx="5486400" cy="465772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5892151" y="1719264"/>
              <a:ext cx="1261241" cy="518645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475446" y="1563159"/>
              <a:ext cx="1318083" cy="518645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60701" y="4280633"/>
              <a:ext cx="1916425" cy="89584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Sealing membrane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452452" y="1662027"/>
              <a:ext cx="1504398" cy="518645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bellows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521997" y="5596026"/>
              <a:ext cx="1902658" cy="895840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Guiderods</a:t>
              </a:r>
              <a:r>
                <a:rPr kumimoji="0" lang="en-US" altLang="zh-CN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 and limits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608458" y="4977757"/>
              <a:ext cx="1127236" cy="518645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Tubes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61332" y="3038005"/>
              <a:ext cx="1269746" cy="518645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40BAD2"/>
              </a:solidFill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微软雅黑"/>
                  <a:cs typeface="+mn-cs"/>
                </a:rPr>
                <a:t>Flange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cxnSp>
          <p:nvCxnSpPr>
            <p:cNvPr id="14" name="直接连接符 13"/>
            <p:cNvCxnSpPr>
              <a:stCxn id="7" idx="2"/>
            </p:cNvCxnSpPr>
            <p:nvPr/>
          </p:nvCxnSpPr>
          <p:spPr>
            <a:xfrm flipH="1">
              <a:off x="5763613" y="2203114"/>
              <a:ext cx="759158" cy="726152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5" name="直接连接符 14"/>
            <p:cNvCxnSpPr>
              <a:stCxn id="8" idx="2"/>
            </p:cNvCxnSpPr>
            <p:nvPr/>
          </p:nvCxnSpPr>
          <p:spPr>
            <a:xfrm>
              <a:off x="4134488" y="2128954"/>
              <a:ext cx="201842" cy="80031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6" name="直接连接符 15"/>
            <p:cNvCxnSpPr>
              <a:stCxn id="9" idx="3"/>
            </p:cNvCxnSpPr>
            <p:nvPr/>
          </p:nvCxnSpPr>
          <p:spPr>
            <a:xfrm flipV="1">
              <a:off x="2277126" y="4364572"/>
              <a:ext cx="408711" cy="41113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7" name="直接连接符 16"/>
            <p:cNvCxnSpPr>
              <a:stCxn id="13" idx="3"/>
            </p:cNvCxnSpPr>
            <p:nvPr/>
          </p:nvCxnSpPr>
          <p:spPr>
            <a:xfrm>
              <a:off x="1931078" y="3320903"/>
              <a:ext cx="1652031" cy="107878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8" name="直接连接符 17"/>
            <p:cNvCxnSpPr>
              <a:stCxn id="12" idx="0"/>
            </p:cNvCxnSpPr>
            <p:nvPr/>
          </p:nvCxnSpPr>
          <p:spPr>
            <a:xfrm flipH="1" flipV="1">
              <a:off x="6424655" y="4346706"/>
              <a:ext cx="747422" cy="63105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19" name="直接连接符 18"/>
            <p:cNvCxnSpPr>
              <a:stCxn id="10" idx="3"/>
            </p:cNvCxnSpPr>
            <p:nvPr/>
          </p:nvCxnSpPr>
          <p:spPr>
            <a:xfrm>
              <a:off x="2956850" y="1903952"/>
              <a:ext cx="1123291" cy="1242583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  <p:cxnSp>
          <p:nvCxnSpPr>
            <p:cNvPr id="20" name="直接连接符 19"/>
            <p:cNvCxnSpPr/>
            <p:nvPr/>
          </p:nvCxnSpPr>
          <p:spPr>
            <a:xfrm flipH="1" flipV="1">
              <a:off x="4579951" y="5208104"/>
              <a:ext cx="771277" cy="387921"/>
            </a:xfrm>
            <a:prstGeom prst="line">
              <a:avLst/>
            </a:prstGeom>
            <a:noFill/>
            <a:ln w="9525" cap="flat" cmpd="sng" algn="ctr">
              <a:solidFill>
                <a:srgbClr val="40BAD2"/>
              </a:solidFill>
              <a:prstDash val="solid"/>
            </a:ln>
            <a:effectLst/>
          </p:spPr>
        </p:cxnSp>
      </p:grpSp>
      <p:sp>
        <p:nvSpPr>
          <p:cNvPr id="23" name="文本框 22"/>
          <p:cNvSpPr txBox="1"/>
          <p:nvPr/>
        </p:nvSpPr>
        <p:spPr>
          <a:xfrm>
            <a:off x="996305" y="1008374"/>
            <a:ext cx="24152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chemeClr val="tx1"/>
                </a:solidFill>
              </a:rPr>
              <a:t>Inflatable seal design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52120" y="570397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Dimensions: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Transversal: Max. </a:t>
            </a:r>
            <a:r>
              <a:rPr lang="el-GR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ϕ</a:t>
            </a:r>
            <a:r>
              <a:rPr lang="en-US" altLang="zh-CN" sz="1800" b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112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mm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Longitudinal: ~120mm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228066" y="1274143"/>
            <a:ext cx="478822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Experience from CSNS: leak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rate requirement: 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~10-7 Pa.m3/s level, four levels higher then CEPC requirement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Best obtained</a:t>
            </a:r>
            <a:r>
              <a:rPr lang="en-US" altLang="zh-CN" dirty="0">
                <a:solidFill>
                  <a:schemeClr val="tx1"/>
                </a:solidFill>
              </a:rPr>
              <a:t>: ~</a:t>
            </a:r>
            <a:r>
              <a:rPr lang="en-US" altLang="zh-CN" dirty="0" smtClean="0">
                <a:solidFill>
                  <a:schemeClr val="tx1"/>
                </a:solidFill>
              </a:rPr>
              <a:t>10-9 </a:t>
            </a:r>
            <a:r>
              <a:rPr lang="en-US" altLang="zh-CN" dirty="0">
                <a:solidFill>
                  <a:schemeClr val="tx1"/>
                </a:solidFill>
              </a:rPr>
              <a:t>Pa.m3/s level</a:t>
            </a:r>
            <a:endParaRPr lang="en-US" altLang="zh-CN" sz="1800" b="0" dirty="0">
              <a:solidFill>
                <a:schemeClr val="tx1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39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MDI mechanics-Remote vacuum connection</a:t>
            </a:r>
            <a:endParaRPr lang="zh-CN" altLang="en-US" sz="2400" dirty="0"/>
          </a:p>
        </p:txBody>
      </p:sp>
      <p:sp>
        <p:nvSpPr>
          <p:cNvPr id="40" name="文本框 39"/>
          <p:cNvSpPr txBox="1"/>
          <p:nvPr/>
        </p:nvSpPr>
        <p:spPr>
          <a:xfrm>
            <a:off x="5138059" y="2613565"/>
            <a:ext cx="3361146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p"/>
            </a:pPr>
            <a:r>
              <a:rPr lang="en-US" altLang="zh-CN" sz="1800" b="0" dirty="0" smtClean="0">
                <a:solidFill>
                  <a:schemeClr val="tx1"/>
                </a:solidFill>
              </a:rPr>
              <a:t>Improved methods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Precision </a:t>
            </a:r>
            <a:r>
              <a:rPr lang="en-US" altLang="zh-CN" sz="1800" b="0" dirty="0">
                <a:solidFill>
                  <a:schemeClr val="tx1"/>
                </a:solidFill>
              </a:rPr>
              <a:t>machining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of sealing membrane and flange.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Different materials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of sealing membrane and flange.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 smtClean="0">
                <a:solidFill>
                  <a:schemeClr val="tx1"/>
                </a:solidFill>
              </a:rPr>
              <a:t>Using edge sealing instead of membrane sealing.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5602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23269" r="20862" b="24383"/>
          <a:stretch/>
        </p:blipFill>
        <p:spPr>
          <a:xfrm>
            <a:off x="4033200" y="2431028"/>
            <a:ext cx="5040000" cy="320108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Overview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06148"/>
            <a:ext cx="8229600" cy="4525963"/>
          </a:xfrm>
        </p:spPr>
        <p:txBody>
          <a:bodyPr/>
          <a:lstStyle/>
          <a:p>
            <a:r>
              <a:rPr lang="en-US" altLang="zh-CN" dirty="0" smtClean="0"/>
              <a:t>Progress since 2019/06/28 (Last report on CEPC day):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Supports</a:t>
            </a:r>
          </a:p>
          <a:p>
            <a:pPr lvl="1">
              <a:lnSpc>
                <a:spcPts val="3500"/>
              </a:lnSpc>
            </a:pPr>
            <a:r>
              <a:rPr lang="en-US" altLang="zh-CN" dirty="0" smtClean="0"/>
              <a:t>Movable </a:t>
            </a:r>
            <a:r>
              <a:rPr lang="en-US" altLang="zh-CN" dirty="0"/>
              <a:t>collimators</a:t>
            </a:r>
          </a:p>
          <a:p>
            <a:pPr lvl="1">
              <a:lnSpc>
                <a:spcPts val="3500"/>
              </a:lnSpc>
            </a:pPr>
            <a:r>
              <a:rPr lang="en-US" altLang="zh-CN" dirty="0" smtClean="0"/>
              <a:t>MDI </a:t>
            </a:r>
            <a:r>
              <a:rPr lang="en-US" altLang="zh-CN" dirty="0" smtClean="0"/>
              <a:t>mechanics</a:t>
            </a:r>
          </a:p>
          <a:p>
            <a:pPr lvl="2">
              <a:lnSpc>
                <a:spcPts val="3500"/>
              </a:lnSpc>
            </a:pPr>
            <a:r>
              <a:rPr lang="en-US" altLang="zh-CN" dirty="0" smtClean="0"/>
              <a:t>Installation scenarios</a:t>
            </a:r>
          </a:p>
          <a:p>
            <a:pPr lvl="2">
              <a:lnSpc>
                <a:spcPts val="3500"/>
              </a:lnSpc>
            </a:pPr>
            <a:r>
              <a:rPr lang="en-US" altLang="zh-CN" dirty="0" smtClean="0"/>
              <a:t>Remote vacuum connection</a:t>
            </a:r>
          </a:p>
          <a:p>
            <a:pPr lvl="2">
              <a:lnSpc>
                <a:spcPts val="3500"/>
              </a:lnSpc>
            </a:pPr>
            <a:r>
              <a:rPr lang="en-US" altLang="zh-CN" dirty="0" smtClean="0"/>
              <a:t>Cryostat support system</a:t>
            </a:r>
            <a:endParaRPr lang="en-US" altLang="zh-CN" dirty="0"/>
          </a:p>
          <a:p>
            <a:endParaRPr lang="en-US" altLang="zh-CN" dirty="0" smtClean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500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926162"/>
              </p:ext>
            </p:extLst>
          </p:nvPr>
        </p:nvGraphicFramePr>
        <p:xfrm>
          <a:off x="261505" y="1037713"/>
          <a:ext cx="8549551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4568">
                  <a:extLst>
                    <a:ext uri="{9D8B030D-6E8A-4147-A177-3AD203B41FA5}">
                      <a16:colId xmlns:a16="http://schemas.microsoft.com/office/drawing/2014/main" val="1948464950"/>
                    </a:ext>
                  </a:extLst>
                </a:gridCol>
                <a:gridCol w="3594817">
                  <a:extLst>
                    <a:ext uri="{9D8B030D-6E8A-4147-A177-3AD203B41FA5}">
                      <a16:colId xmlns:a16="http://schemas.microsoft.com/office/drawing/2014/main" val="1742229990"/>
                    </a:ext>
                  </a:extLst>
                </a:gridCol>
                <a:gridCol w="3180166">
                  <a:extLst>
                    <a:ext uri="{9D8B030D-6E8A-4147-A177-3AD203B41FA5}">
                      <a16:colId xmlns:a16="http://schemas.microsoft.com/office/drawing/2014/main" val="28802807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RVC design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Inflatable seal design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904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Sealing methods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Pneumatic clamping with auxiliary locking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Pneumatic clamping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0436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Advantages 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Successful experience from </a:t>
                      </a:r>
                      <a:r>
                        <a:rPr lang="en-US" sz="1600" kern="100" dirty="0" err="1">
                          <a:effectLst/>
                        </a:rPr>
                        <a:t>SuperKEKB</a:t>
                      </a:r>
                      <a:r>
                        <a:rPr lang="en-US" sz="1600" kern="100" dirty="0">
                          <a:effectLst/>
                        </a:rPr>
                        <a:t>; </a:t>
                      </a:r>
                      <a:endParaRPr lang="zh-CN" sz="16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Having auxiliary </a:t>
                      </a:r>
                      <a:r>
                        <a:rPr lang="en-US" sz="1600" kern="100" dirty="0" smtClean="0">
                          <a:effectLst/>
                        </a:rPr>
                        <a:t>locking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effectLst/>
                        </a:rPr>
                        <a:t>Independent on operating distance to some extend (rotating</a:t>
                      </a:r>
                      <a:r>
                        <a:rPr lang="en-US" altLang="zh-CN" sz="1600" kern="100" baseline="0" dirty="0" smtClean="0">
                          <a:effectLst/>
                        </a:rPr>
                        <a:t> long tools </a:t>
                      </a:r>
                      <a:r>
                        <a:rPr lang="en-US" altLang="zh-CN" sz="1600" kern="100" dirty="0" smtClean="0">
                          <a:effectLst/>
                        </a:rPr>
                        <a:t>).</a:t>
                      </a:r>
                      <a:endParaRPr lang="zh-CN" altLang="zh-CN" sz="1600" kern="100" dirty="0" smtClean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Small and simple; </a:t>
                      </a:r>
                      <a:endParaRPr lang="zh-CN" sz="16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Bellows at accelerator side;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Independent on operating </a:t>
                      </a:r>
                      <a:r>
                        <a:rPr lang="en-US" sz="1600" kern="100" dirty="0" smtClean="0">
                          <a:solidFill>
                            <a:srgbClr val="FF0000"/>
                          </a:solidFill>
                          <a:effectLst/>
                        </a:rPr>
                        <a:t>distance totally.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0558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Disadvantages 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Big and complex; </a:t>
                      </a:r>
                      <a:endParaRPr lang="zh-CN" sz="16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Bellows at IP chamber side; </a:t>
                      </a:r>
                      <a:endParaRPr lang="en-US" sz="1600" kern="100" dirty="0" smtClean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Difficult on leak rate requirement;</a:t>
                      </a:r>
                      <a:endParaRPr lang="zh-CN" sz="16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 Without auxiliary locking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1687341"/>
                  </a:ext>
                </a:extLst>
              </a:tr>
            </a:tbl>
          </a:graphicData>
        </a:graphic>
      </p:graphicFrame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MDI mechanics-Remote vacuum connection</a:t>
            </a:r>
            <a:endParaRPr lang="zh-CN" altLang="en-US" sz="2400" dirty="0"/>
          </a:p>
        </p:txBody>
      </p:sp>
      <p:pic>
        <p:nvPicPr>
          <p:cNvPr id="13" name="图片 1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717402"/>
            <a:ext cx="2880000" cy="3060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00034" y="3348070"/>
            <a:ext cx="378393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An improved design of inflatable seal</a:t>
            </a:r>
            <a:endParaRPr lang="zh-CN" altLang="en-US" dirty="0"/>
          </a:p>
        </p:txBody>
      </p:sp>
      <p:sp>
        <p:nvSpPr>
          <p:cNvPr id="29" name="内容占位符 1"/>
          <p:cNvSpPr>
            <a:spLocks noGrp="1"/>
          </p:cNvSpPr>
          <p:nvPr>
            <p:ph idx="1"/>
          </p:nvPr>
        </p:nvSpPr>
        <p:spPr>
          <a:xfrm>
            <a:off x="3908720" y="3821540"/>
            <a:ext cx="4906888" cy="2512316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sz="2000" dirty="0" smtClean="0"/>
              <a:t>Three MDI installation scenarios</a:t>
            </a:r>
            <a:r>
              <a:rPr lang="en-US" altLang="zh-CN" sz="2000" dirty="0" smtClean="0">
                <a:sym typeface="Wingdings" panose="05000000000000000000" pitchFamily="2" charset="2"/>
              </a:rPr>
              <a:t> </a:t>
            </a:r>
            <a:r>
              <a:rPr lang="en-US" altLang="zh-CN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Remote vacuum connection is inevitable</a:t>
            </a:r>
            <a:r>
              <a:rPr lang="en-US" altLang="zh-CN" sz="2000" dirty="0" smtClean="0">
                <a:sym typeface="Wingdings" panose="05000000000000000000" pitchFamily="2" charset="2"/>
              </a:rPr>
              <a:t>.</a:t>
            </a:r>
          </a:p>
          <a:p>
            <a:r>
              <a:rPr lang="en-US" altLang="zh-CN" sz="2000" dirty="0" smtClean="0">
                <a:sym typeface="Wingdings" panose="05000000000000000000" pitchFamily="2" charset="2"/>
              </a:rPr>
              <a:t>Remote vacuum connection design is </a:t>
            </a:r>
            <a:r>
              <a:rPr lang="en-US" altLang="zh-CN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relatively independent on other devices</a:t>
            </a:r>
            <a:r>
              <a:rPr lang="en-US" altLang="zh-CN" sz="2000" dirty="0" smtClean="0">
                <a:sym typeface="Wingdings" panose="05000000000000000000" pitchFamily="2" charset="2"/>
              </a:rPr>
              <a:t>.</a:t>
            </a:r>
            <a:endParaRPr lang="en-US" altLang="zh-CN" sz="2000" dirty="0" smtClean="0"/>
          </a:p>
          <a:p>
            <a:r>
              <a:rPr lang="en-US" altLang="zh-CN" sz="2000" dirty="0" smtClean="0"/>
              <a:t>We </a:t>
            </a:r>
            <a:r>
              <a:rPr lang="en-US" altLang="zh-CN" sz="2000" dirty="0"/>
              <a:t>will concentrate the </a:t>
            </a:r>
            <a:r>
              <a:rPr lang="en-US" altLang="zh-CN" sz="2000" dirty="0">
                <a:solidFill>
                  <a:srgbClr val="FF0000"/>
                </a:solidFill>
              </a:rPr>
              <a:t>leak rate problem of inflatable seal </a:t>
            </a:r>
            <a:r>
              <a:rPr lang="en-US" altLang="zh-CN" sz="2000" dirty="0"/>
              <a:t>design by the improvement methods, and also take the RVC design as the baseline since it has successful experience from </a:t>
            </a:r>
            <a:r>
              <a:rPr lang="en-US" altLang="zh-CN" sz="2000" dirty="0" err="1"/>
              <a:t>SuperKEKB</a:t>
            </a:r>
            <a:r>
              <a:rPr lang="en-US" altLang="zh-CN" sz="2000" dirty="0"/>
              <a:t>.</a:t>
            </a:r>
            <a:endParaRPr lang="zh-CN" altLang="zh-CN" sz="1800" kern="0" dirty="0">
              <a:ea typeface="宋体" panose="02010600030101010101" pitchFamily="2" charset="-122"/>
              <a:cs typeface="NimbusRomNo9L-Regu"/>
            </a:endParaRPr>
          </a:p>
          <a:p>
            <a:endParaRPr lang="zh-CN" altLang="en-US" sz="2300" dirty="0"/>
          </a:p>
        </p:txBody>
      </p:sp>
    </p:spTree>
    <p:extLst>
      <p:ext uri="{BB962C8B-B14F-4D97-AF65-F5344CB8AC3E}">
        <p14:creationId xmlns:p14="http://schemas.microsoft.com/office/powerpoint/2010/main" val="116802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The design review was hold on July 23,2019</a:t>
            </a:r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464" y="2805039"/>
            <a:ext cx="4320000" cy="2877972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MDI mechanics-Remote vacuum connection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600000" cy="480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490592" y="1789502"/>
            <a:ext cx="3473515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…,</a:t>
            </a:r>
            <a:r>
              <a:rPr lang="zh-CN" altLang="en-US" dirty="0" smtClean="0"/>
              <a:t>所提出的</a:t>
            </a:r>
            <a:r>
              <a:rPr lang="en-US" altLang="zh-CN" dirty="0" smtClean="0"/>
              <a:t>MDI</a:t>
            </a:r>
            <a:r>
              <a:rPr lang="zh-CN" altLang="en-US" dirty="0" smtClean="0"/>
              <a:t>远程真空连接方案原理可行、结构方案合理，通过评审。</a:t>
            </a:r>
            <a:endParaRPr lang="zh-CN" altLang="en-US" dirty="0"/>
          </a:p>
        </p:txBody>
      </p:sp>
      <p:cxnSp>
        <p:nvCxnSpPr>
          <p:cNvPr id="10" name="直接连接符 9"/>
          <p:cNvCxnSpPr>
            <a:stCxn id="8" idx="1"/>
          </p:cNvCxnSpPr>
          <p:nvPr/>
        </p:nvCxnSpPr>
        <p:spPr>
          <a:xfrm flipH="1">
            <a:off x="3501607" y="2251167"/>
            <a:ext cx="988985" cy="160988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131840" y="3861048"/>
            <a:ext cx="28803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187624" y="3933056"/>
            <a:ext cx="1872208" cy="9574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283968" y="5893039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Total valuation: 960,000 RMB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211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2562" y="1124744"/>
            <a:ext cx="8203893" cy="4525963"/>
          </a:xfrm>
        </p:spPr>
        <p:txBody>
          <a:bodyPr>
            <a:norm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Support system of SC magnets</a:t>
            </a:r>
          </a:p>
          <a:p>
            <a:pPr lvl="1"/>
            <a:r>
              <a:rPr lang="en-US" altLang="zh-CN" sz="1800" dirty="0"/>
              <a:t>The alignment accuracy of SC magnets</a:t>
            </a:r>
            <a:r>
              <a:rPr lang="en-US" altLang="zh-CN" sz="1800" dirty="0">
                <a:solidFill>
                  <a:srgbClr val="FF0000"/>
                </a:solidFill>
              </a:rPr>
              <a:t>: </a:t>
            </a:r>
            <a:r>
              <a:rPr lang="zh-CN" altLang="en-US" sz="1800" dirty="0">
                <a:solidFill>
                  <a:srgbClr val="FF0000"/>
                </a:solidFill>
              </a:rPr>
              <a:t>≤</a:t>
            </a:r>
            <a:r>
              <a:rPr lang="en-US" altLang="zh-CN" sz="1800" dirty="0">
                <a:solidFill>
                  <a:srgbClr val="FF0000"/>
                </a:solidFill>
              </a:rPr>
              <a:t>30 </a:t>
            </a:r>
            <a:r>
              <a:rPr lang="el-GR" altLang="zh-CN" sz="1800" dirty="0">
                <a:solidFill>
                  <a:srgbClr val="FF0000"/>
                </a:solidFill>
              </a:rPr>
              <a:t>μ</a:t>
            </a:r>
            <a:r>
              <a:rPr lang="en-US" altLang="zh-CN" sz="1800" dirty="0">
                <a:solidFill>
                  <a:srgbClr val="FF0000"/>
                </a:solidFill>
              </a:rPr>
              <a:t>m, at least </a:t>
            </a:r>
            <a:r>
              <a:rPr lang="zh-CN" altLang="en-US" sz="1800" dirty="0">
                <a:solidFill>
                  <a:srgbClr val="FF0000"/>
                </a:solidFill>
              </a:rPr>
              <a:t>≤</a:t>
            </a:r>
            <a:r>
              <a:rPr lang="en-US" altLang="zh-CN" sz="1800" dirty="0">
                <a:solidFill>
                  <a:srgbClr val="FF0000"/>
                </a:solidFill>
              </a:rPr>
              <a:t>50 </a:t>
            </a:r>
            <a:r>
              <a:rPr lang="el-GR" altLang="zh-CN" sz="1800" dirty="0">
                <a:solidFill>
                  <a:srgbClr val="FF0000"/>
                </a:solidFill>
              </a:rPr>
              <a:t>μ</a:t>
            </a:r>
            <a:r>
              <a:rPr lang="en-US" altLang="zh-CN" sz="1800" dirty="0">
                <a:solidFill>
                  <a:srgbClr val="FF0000"/>
                </a:solidFill>
              </a:rPr>
              <a:t>m</a:t>
            </a:r>
            <a:r>
              <a:rPr lang="en-US" altLang="zh-CN" sz="1800" dirty="0" smtClean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GB" altLang="zh-CN" sz="1800" dirty="0" smtClean="0"/>
              <a:t>Movement mechanism: high </a:t>
            </a:r>
            <a:r>
              <a:rPr lang="en-GB" altLang="zh-CN" sz="1800" dirty="0"/>
              <a:t>precision track &amp; rack</a:t>
            </a:r>
            <a:r>
              <a:rPr lang="en-GB" altLang="zh-CN" sz="1800" dirty="0" smtClean="0"/>
              <a:t>.</a:t>
            </a:r>
          </a:p>
          <a:p>
            <a:pPr lvl="1"/>
            <a:r>
              <a:rPr lang="en-GB" altLang="zh-CN" sz="1800" dirty="0" smtClean="0"/>
              <a:t>Adjusting mechanism: motor driven wedges jacks for vertical direction, motor driven screw jacks</a:t>
            </a:r>
            <a:endParaRPr lang="en-US" altLang="zh-CN" sz="1800" dirty="0"/>
          </a:p>
        </p:txBody>
      </p:sp>
      <p:grpSp>
        <p:nvGrpSpPr>
          <p:cNvPr id="19" name="组合 18"/>
          <p:cNvGrpSpPr>
            <a:grpSpLocks noChangeAspect="1"/>
          </p:cNvGrpSpPr>
          <p:nvPr/>
        </p:nvGrpSpPr>
        <p:grpSpPr>
          <a:xfrm>
            <a:off x="395536" y="2996952"/>
            <a:ext cx="6480000" cy="3074604"/>
            <a:chOff x="763050" y="1932801"/>
            <a:chExt cx="7015142" cy="3328503"/>
          </a:xfrm>
        </p:grpSpPr>
        <p:pic>
          <p:nvPicPr>
            <p:cNvPr id="4" name="图片 3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0867" y="2132856"/>
              <a:ext cx="5267325" cy="309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763050" y="1932801"/>
              <a:ext cx="1671472" cy="36651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 smtClean="0">
                  <a:solidFill>
                    <a:schemeClr val="tx1"/>
                  </a:solidFill>
                </a:rPr>
                <a:t>Cryostat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59512" y="2692921"/>
              <a:ext cx="1579157" cy="74968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 smtClean="0">
                  <a:solidFill>
                    <a:schemeClr val="tx1"/>
                  </a:solidFill>
                </a:rPr>
                <a:t>Adjusting mechanism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04611" y="3680399"/>
              <a:ext cx="1579157" cy="36651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 smtClean="0">
                  <a:solidFill>
                    <a:schemeClr val="tx1"/>
                  </a:solidFill>
                </a:rPr>
                <a:t>Support bed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04609" y="4511622"/>
              <a:ext cx="1579157" cy="74968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1600" b="0" dirty="0" smtClean="0">
                  <a:solidFill>
                    <a:schemeClr val="tx1"/>
                  </a:solidFill>
                </a:rPr>
                <a:t>Movement mechanism</a:t>
              </a:r>
              <a:endParaRPr lang="zh-CN" altLang="en-US" sz="1600" b="0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直接连接符 9"/>
            <p:cNvCxnSpPr>
              <a:stCxn id="5" idx="3"/>
            </p:cNvCxnSpPr>
            <p:nvPr/>
          </p:nvCxnSpPr>
          <p:spPr bwMode="auto">
            <a:xfrm>
              <a:off x="2434522" y="2116057"/>
              <a:ext cx="936102" cy="30483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stCxn id="6" idx="3"/>
            </p:cNvCxnSpPr>
            <p:nvPr/>
          </p:nvCxnSpPr>
          <p:spPr bwMode="auto">
            <a:xfrm>
              <a:off x="2438669" y="3067762"/>
              <a:ext cx="1125220" cy="21202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stCxn id="7" idx="3"/>
            </p:cNvCxnSpPr>
            <p:nvPr/>
          </p:nvCxnSpPr>
          <p:spPr bwMode="auto">
            <a:xfrm flipV="1">
              <a:off x="2483768" y="3835374"/>
              <a:ext cx="1606938" cy="28281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stCxn id="8" idx="3"/>
            </p:cNvCxnSpPr>
            <p:nvPr/>
          </p:nvCxnSpPr>
          <p:spPr bwMode="auto">
            <a:xfrm flipV="1">
              <a:off x="2483766" y="3981333"/>
              <a:ext cx="3096345" cy="905129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671983"/>
            <a:ext cx="2880000" cy="185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/>
          <a:srcRect l="19978" r="26802"/>
          <a:stretch/>
        </p:blipFill>
        <p:spPr bwMode="auto">
          <a:xfrm>
            <a:off x="7069973" y="4352137"/>
            <a:ext cx="1440000" cy="228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3916276" y="6551001"/>
            <a:ext cx="5437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with Beijing Institute of Space Mechatronics</a:t>
            </a:r>
            <a:endParaRPr lang="en-US" altLang="zh-CN" sz="1400" b="0" i="1" dirty="0">
              <a:solidFill>
                <a:schemeClr val="tx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23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MDI </a:t>
            </a:r>
            <a:r>
              <a:rPr lang="en-US" altLang="zh-CN" sz="2400" dirty="0" smtClean="0"/>
              <a:t>mechanics-Support system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4679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48403"/>
            <a:ext cx="4680000" cy="243153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57703" y="1120411"/>
            <a:ext cx="376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Max deformation owing to gravity: 190 um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32" y="1048403"/>
            <a:ext cx="4680000" cy="243153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933322" y="1166895"/>
            <a:ext cx="395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tx1"/>
                </a:solidFill>
              </a:rPr>
              <a:t>Under 1 </a:t>
            </a:r>
            <a:r>
              <a:rPr lang="zh-CN" altLang="en-US" sz="1800" b="0" dirty="0" smtClean="0">
                <a:solidFill>
                  <a:schemeClr val="tx1"/>
                </a:solidFill>
              </a:rPr>
              <a:t>℃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environment temperature </a:t>
            </a:r>
            <a:r>
              <a:rPr lang="en-US" altLang="zh-CN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variation, </a:t>
            </a:r>
            <a:r>
              <a:rPr lang="en-US" altLang="zh-CN" sz="1800" b="0" dirty="0">
                <a:solidFill>
                  <a:schemeClr val="tx1"/>
                </a:solidFill>
              </a:rPr>
              <a:t>Max deformation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varies </a:t>
            </a:r>
            <a:r>
              <a:rPr lang="en-US" altLang="zh-CN" sz="1800" b="0" dirty="0">
                <a:solidFill>
                  <a:schemeClr val="tx1"/>
                </a:solidFill>
              </a:rPr>
              <a:t>48 </a:t>
            </a:r>
            <a:r>
              <a:rPr lang="en-US" altLang="zh-CN" sz="1800" b="0" dirty="0" smtClean="0">
                <a:solidFill>
                  <a:schemeClr val="tx1"/>
                </a:solidFill>
              </a:rPr>
              <a:t>um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0" name="内容占位符 2"/>
          <p:cNvSpPr>
            <a:spLocks noGrp="1"/>
          </p:cNvSpPr>
          <p:nvPr>
            <p:ph idx="1"/>
          </p:nvPr>
        </p:nvSpPr>
        <p:spPr>
          <a:xfrm>
            <a:off x="208731" y="3585256"/>
            <a:ext cx="8683749" cy="24360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1800" dirty="0" smtClean="0"/>
              <a:t>The current design of cryostat is 5 meters long with18 mm thick stainless walls. The weight of the cryostat is about 2 tons.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1800" dirty="0" smtClean="0"/>
              <a:t>Only the cryostat itself is considered in the calculation above.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1800" dirty="0" smtClean="0"/>
              <a:t>If the yoke length gets larger, the deformation will be even larger, which is </a:t>
            </a:r>
            <a:r>
              <a:rPr lang="en-US" altLang="zh-CN" sz="1800" dirty="0" smtClean="0">
                <a:solidFill>
                  <a:srgbClr val="FF0000"/>
                </a:solidFill>
              </a:rPr>
              <a:t>proportional to the 4</a:t>
            </a:r>
            <a:r>
              <a:rPr lang="en-US" altLang="zh-CN" sz="1800" baseline="30000" dirty="0" smtClean="0">
                <a:solidFill>
                  <a:srgbClr val="FF0000"/>
                </a:solidFill>
              </a:rPr>
              <a:t>th</a:t>
            </a:r>
            <a:r>
              <a:rPr lang="en-US" altLang="zh-CN" sz="1800" dirty="0" smtClean="0">
                <a:solidFill>
                  <a:srgbClr val="FF0000"/>
                </a:solidFill>
              </a:rPr>
              <a:t> power of length</a:t>
            </a:r>
            <a:r>
              <a:rPr lang="en-US" altLang="zh-CN" sz="1800" dirty="0" smtClean="0"/>
              <a:t>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1800" dirty="0" smtClean="0"/>
              <a:t>If the weight of components inside the cryostat and the magnetic field forces are considered, </a:t>
            </a:r>
            <a:r>
              <a:rPr lang="en-US" altLang="zh-CN" sz="1800" dirty="0" smtClean="0">
                <a:solidFill>
                  <a:srgbClr val="FF0000"/>
                </a:solidFill>
              </a:rPr>
              <a:t>the deformation will be much larger</a:t>
            </a:r>
            <a:r>
              <a:rPr lang="en-US" altLang="zh-CN" sz="1800" dirty="0" smtClean="0"/>
              <a:t>.</a:t>
            </a:r>
            <a:endParaRPr lang="en-US" altLang="zh-CN" sz="1800" dirty="0" smtClean="0"/>
          </a:p>
        </p:txBody>
      </p:sp>
      <p:sp>
        <p:nvSpPr>
          <p:cNvPr id="3" name="矩形 2"/>
          <p:cNvSpPr/>
          <p:nvPr/>
        </p:nvSpPr>
        <p:spPr>
          <a:xfrm>
            <a:off x="164025" y="2988241"/>
            <a:ext cx="870232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altLang="zh-CN" sz="1600" b="0" kern="0" dirty="0"/>
              <a:t>Detailed analyses of the cryostat &amp; support </a:t>
            </a:r>
            <a:r>
              <a:rPr lang="en-US" altLang="zh-CN" sz="1600" b="0" kern="0" dirty="0" smtClean="0"/>
              <a:t>assembly should be done, </a:t>
            </a:r>
            <a:r>
              <a:rPr lang="en-US" altLang="zh-CN" sz="1600" b="0" kern="0" dirty="0"/>
              <a:t>including the deformation and vibration, considering gravity, temperature, magnetic field force.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MDI </a:t>
            </a:r>
            <a:r>
              <a:rPr lang="en-US" altLang="zh-CN" sz="2400" dirty="0" smtClean="0"/>
              <a:t>mechanics-Support system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4392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MDI </a:t>
            </a:r>
            <a:r>
              <a:rPr lang="en-US" altLang="zh-CN" sz="2400" dirty="0" smtClean="0"/>
              <a:t>mechanics-Support system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4" y="1268760"/>
            <a:ext cx="3600000" cy="15417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188766"/>
            <a:ext cx="3600000" cy="16216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4" y="2856086"/>
            <a:ext cx="3600000" cy="16216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072" y="2856086"/>
            <a:ext cx="3600000" cy="162169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0" y="4555390"/>
            <a:ext cx="3600000" cy="162169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072" y="4606218"/>
            <a:ext cx="3600000" cy="162169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771800" y="6227916"/>
            <a:ext cx="37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Modal analyses: order 1- order 6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331640" y="141277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zh-CN" baseline="30000" dirty="0" smtClean="0"/>
              <a:t>st</a:t>
            </a:r>
            <a:r>
              <a:rPr lang="en-US" altLang="zh-CN" dirty="0" smtClean="0"/>
              <a:t>: Vertical wiggling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5148064" y="130820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</a:t>
            </a:r>
            <a:r>
              <a:rPr lang="en-US" altLang="zh-CN" baseline="30000" dirty="0" smtClean="0"/>
              <a:t>nd</a:t>
            </a:r>
            <a:r>
              <a:rPr lang="en-US" altLang="zh-CN" dirty="0" smtClean="0"/>
              <a:t>: Horizontal wiggling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1331656" y="2920094"/>
            <a:ext cx="24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</a:t>
            </a:r>
            <a:r>
              <a:rPr lang="en-US" altLang="zh-CN" baseline="30000" dirty="0" smtClean="0"/>
              <a:t>rd</a:t>
            </a:r>
            <a:r>
              <a:rPr lang="en-US" altLang="zh-CN" dirty="0" smtClean="0"/>
              <a:t>: Horizontal bending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076056" y="2920094"/>
            <a:ext cx="24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: Horizontal bending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259640" y="4665020"/>
            <a:ext cx="24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5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: Vertical bending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111504" y="4736459"/>
            <a:ext cx="24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6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: Vertical bending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81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MDI </a:t>
            </a:r>
            <a:r>
              <a:rPr lang="en-US" altLang="zh-CN" sz="2400" dirty="0" smtClean="0"/>
              <a:t>mechanics-Support system</a:t>
            </a:r>
            <a:endParaRPr lang="zh-CN" altLang="en-US" sz="2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340768"/>
            <a:ext cx="3600000" cy="16216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4" y="1340768"/>
            <a:ext cx="3600000" cy="16216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216" y="3131800"/>
            <a:ext cx="3600000" cy="162169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4" y="3140968"/>
            <a:ext cx="3600000" cy="162169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331640" y="3160376"/>
            <a:ext cx="24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9</a:t>
            </a:r>
            <a:r>
              <a:rPr lang="en-US" altLang="zh-CN" baseline="30000" dirty="0" smtClean="0"/>
              <a:t>th</a:t>
            </a:r>
            <a:r>
              <a:rPr lang="en-US" altLang="zh-CN" dirty="0" smtClean="0"/>
              <a:t> : Rotating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475656" y="1446063"/>
            <a:ext cx="24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7</a:t>
            </a:r>
            <a:r>
              <a:rPr lang="en-US" altLang="zh-CN" baseline="30000" dirty="0" smtClean="0"/>
              <a:t>th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557960" y="1446063"/>
            <a:ext cx="24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8</a:t>
            </a:r>
            <a:r>
              <a:rPr lang="en-US" altLang="zh-CN" baseline="30000" dirty="0" smtClean="0"/>
              <a:t>th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5557960" y="3250246"/>
            <a:ext cx="24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10</a:t>
            </a:r>
            <a:r>
              <a:rPr lang="en-US" altLang="zh-CN" baseline="30000" dirty="0" smtClean="0"/>
              <a:t>th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82912" y="4871944"/>
            <a:ext cx="8176992" cy="1849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baseline="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baseline="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baseline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/>
              <a:t>FCC said the just considered the rotating modal order.</a:t>
            </a:r>
          </a:p>
          <a:p>
            <a:r>
              <a:rPr lang="en-US" altLang="zh-CN" dirty="0"/>
              <a:t>We think we can only ignore the 7th, 7th, and 10th modal orders. At least the first Eigen frequency must not be ignored.</a:t>
            </a:r>
          </a:p>
          <a:p>
            <a:r>
              <a:rPr lang="en-US" altLang="zh-CN" dirty="0"/>
              <a:t>We have the same ideal as </a:t>
            </a:r>
            <a:r>
              <a:rPr lang="en-US" altLang="zh-CN" dirty="0" err="1"/>
              <a:t>SuperKEKB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Needs discussion further. 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124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 mechanics-Support 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61588"/>
            <a:ext cx="8229600" cy="45314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 smtClean="0"/>
              <a:t>We </a:t>
            </a:r>
            <a:r>
              <a:rPr lang="en-US" altLang="zh-CN" sz="2000" dirty="0"/>
              <a:t>are considering to pre-align the SC magnets to “certain location” to compensate the effect of loads. It </a:t>
            </a:r>
            <a:r>
              <a:rPr lang="en-US" altLang="zh-CN" sz="2000" dirty="0" smtClean="0"/>
              <a:t>needs </a:t>
            </a:r>
            <a:r>
              <a:rPr lang="en-US" altLang="zh-CN" sz="2000" dirty="0">
                <a:solidFill>
                  <a:srgbClr val="FF0000"/>
                </a:solidFill>
              </a:rPr>
              <a:t>complex stiffness design and has risk, especially for the stability and repeatability</a:t>
            </a:r>
            <a:r>
              <a:rPr lang="en-US" altLang="zh-CN" sz="2000" dirty="0"/>
              <a:t>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/>
              <a:t>The magnetic field forces in Z, H, and W operations are different. The pre-alignment should fulfill all the cases.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/>
              <a:t>The design will </a:t>
            </a:r>
            <a:r>
              <a:rPr lang="en-US" altLang="zh-CN" sz="2000" dirty="0">
                <a:solidFill>
                  <a:srgbClr val="FF0000"/>
                </a:solidFill>
              </a:rPr>
              <a:t>be adjusted with detector design, dynamic design and alignment design</a:t>
            </a:r>
            <a:r>
              <a:rPr lang="en-US" altLang="zh-CN" sz="2000" dirty="0"/>
              <a:t>. 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/>
              <a:t>We will learn the successful experience from other facilities.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38610"/>
          <a:stretch/>
        </p:blipFill>
        <p:spPr>
          <a:xfrm>
            <a:off x="429768" y="4255875"/>
            <a:ext cx="5400000" cy="24404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57057" y="6328106"/>
            <a:ext cx="245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 smtClean="0">
                <a:solidFill>
                  <a:schemeClr val="tx1"/>
                </a:solidFill>
              </a:rPr>
              <a:t>N. Ohuchi, IPAC2018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94226" y="4784586"/>
            <a:ext cx="328360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SSW measurement of </a:t>
            </a:r>
            <a:r>
              <a:rPr lang="en-US" altLang="zh-CN" dirty="0" err="1" smtClean="0">
                <a:solidFill>
                  <a:schemeClr val="tx1"/>
                </a:solidFill>
              </a:rPr>
              <a:t>SuperKEKB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Max. center misalignment is 0.69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</a:rPr>
              <a:t>“Every alignment errors are able to corrected by the corrector magnets.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403648" y="971883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</a:rPr>
              <a:t>No clear </a:t>
            </a:r>
            <a:r>
              <a:rPr lang="en-US" altLang="zh-CN" sz="2800" dirty="0" smtClean="0">
                <a:solidFill>
                  <a:schemeClr val="tx1"/>
                </a:solidFill>
              </a:rPr>
              <a:t>alignment solution </a:t>
            </a:r>
            <a:r>
              <a:rPr lang="en-US" altLang="zh-CN" sz="2800" dirty="0">
                <a:solidFill>
                  <a:schemeClr val="tx1"/>
                </a:solidFill>
              </a:rPr>
              <a:t>right </a:t>
            </a:r>
            <a:r>
              <a:rPr lang="en-US" altLang="zh-CN" sz="2800" dirty="0" smtClean="0">
                <a:solidFill>
                  <a:schemeClr val="tx1"/>
                </a:solidFill>
              </a:rPr>
              <a:t>now!</a:t>
            </a:r>
            <a:endParaRPr lang="en-US" altLang="zh-C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5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000" dirty="0" smtClean="0"/>
              <a:t>The common girder design is being considered as a alternative support method for quadrupoles and </a:t>
            </a:r>
            <a:r>
              <a:rPr lang="en-US" altLang="zh-CN" sz="2000" dirty="0" err="1" smtClean="0"/>
              <a:t>sextupoles</a:t>
            </a:r>
            <a:r>
              <a:rPr lang="en-US" altLang="zh-CN" sz="2000" dirty="0" smtClean="0"/>
              <a:t> in Collider.  </a:t>
            </a:r>
            <a:endParaRPr lang="en-US" altLang="zh-CN" sz="2000" dirty="0" smtClean="0"/>
          </a:p>
          <a:p>
            <a:r>
              <a:rPr lang="en-US" altLang="zh-CN" sz="2000" dirty="0" smtClean="0"/>
              <a:t>A 40 meters mockup of arc-section has been designed </a:t>
            </a:r>
            <a:r>
              <a:rPr lang="en-US" altLang="zh-CN" sz="2000" dirty="0"/>
              <a:t>for </a:t>
            </a:r>
            <a:r>
              <a:rPr lang="en-US" altLang="zh-CN" sz="2000" dirty="0" smtClean="0"/>
              <a:t>interface checking, </a:t>
            </a:r>
            <a:r>
              <a:rPr lang="en-US" altLang="zh-CN" sz="2000" dirty="0"/>
              <a:t>installation, alignment and transportation. </a:t>
            </a:r>
            <a:endParaRPr lang="en-US" altLang="zh-CN" sz="2000" dirty="0" smtClean="0"/>
          </a:p>
          <a:p>
            <a:r>
              <a:rPr lang="en-US" altLang="zh-CN" sz="2000" dirty="0"/>
              <a:t>T</a:t>
            </a:r>
            <a:r>
              <a:rPr lang="en-US" altLang="zh-CN" sz="2000" dirty="0" smtClean="0"/>
              <a:t>ransport vehicles </a:t>
            </a:r>
            <a:r>
              <a:rPr lang="en-US" altLang="zh-CN" sz="2000" dirty="0"/>
              <a:t>for the magnets transportation and coarse </a:t>
            </a:r>
            <a:r>
              <a:rPr lang="en-US" altLang="zh-CN" sz="2000" dirty="0" smtClean="0"/>
              <a:t>positioning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has been designed.</a:t>
            </a:r>
          </a:p>
          <a:p>
            <a:r>
              <a:rPr lang="en-US" altLang="zh-CN" sz="2000" dirty="0" smtClean="0"/>
              <a:t>Preliminary structure design, FEA and impedance calculation has been done for the movable collimators.</a:t>
            </a:r>
          </a:p>
          <a:p>
            <a:r>
              <a:rPr lang="en-US" altLang="zh-CN" sz="2000" dirty="0"/>
              <a:t>For the MDI region, the design of the remote vacuum connection methods </a:t>
            </a:r>
            <a:r>
              <a:rPr lang="en-US" altLang="zh-CN" sz="2000" dirty="0" smtClean="0"/>
              <a:t>have been </a:t>
            </a:r>
            <a:r>
              <a:rPr lang="en-US" altLang="zh-CN" sz="2000" dirty="0" smtClean="0"/>
              <a:t>done, </a:t>
            </a:r>
            <a:r>
              <a:rPr lang="en-US" altLang="zh-CN" sz="2000" dirty="0"/>
              <a:t>and the support system of SC magnets is under design.</a:t>
            </a:r>
          </a:p>
          <a:p>
            <a:endParaRPr lang="en-US" altLang="zh-CN" sz="2000" dirty="0" smtClean="0"/>
          </a:p>
          <a:p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43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Thanks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930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31" y="2734576"/>
            <a:ext cx="4320000" cy="180433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837" y="3018380"/>
            <a:ext cx="4320000" cy="354795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37" y="4518457"/>
            <a:ext cx="4181475" cy="20478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Supports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89546"/>
            <a:ext cx="8229600" cy="4803493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Over </a:t>
            </a:r>
            <a:r>
              <a:rPr lang="en-US" altLang="zh-CN" sz="2000" dirty="0"/>
              <a:t>80% of the length is covered by magnets of about 138 types, each magnet needs to be supported.</a:t>
            </a:r>
          </a:p>
          <a:p>
            <a:r>
              <a:rPr lang="en-US" altLang="zh-CN" sz="2000" dirty="0"/>
              <a:t>Accelerating tubes, vacuum tubes, instruments…, all need supports.</a:t>
            </a:r>
          </a:p>
          <a:p>
            <a:r>
              <a:rPr lang="en-US" altLang="zh-CN" sz="2000" dirty="0" smtClean="0"/>
              <a:t>We </a:t>
            </a:r>
            <a:r>
              <a:rPr lang="en-US" altLang="zh-CN" sz="2000" dirty="0" smtClean="0"/>
              <a:t>has began the cooperation on design with members of CIPC</a:t>
            </a:r>
            <a:endParaRPr lang="zh-CN" altLang="en-US" sz="2000" dirty="0"/>
          </a:p>
        </p:txBody>
      </p:sp>
      <p:sp>
        <p:nvSpPr>
          <p:cNvPr id="10" name="圆角矩形 9"/>
          <p:cNvSpPr/>
          <p:nvPr/>
        </p:nvSpPr>
        <p:spPr>
          <a:xfrm>
            <a:off x="1144291" y="3142892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 smtClean="0"/>
          </a:p>
        </p:txBody>
      </p:sp>
      <p:sp>
        <p:nvSpPr>
          <p:cNvPr id="11" name="圆角矩形 10"/>
          <p:cNvSpPr/>
          <p:nvPr/>
        </p:nvSpPr>
        <p:spPr>
          <a:xfrm>
            <a:off x="1132789" y="3431895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 smtClean="0"/>
          </a:p>
        </p:txBody>
      </p:sp>
      <p:sp>
        <p:nvSpPr>
          <p:cNvPr id="12" name="圆角矩形 11"/>
          <p:cNvSpPr/>
          <p:nvPr/>
        </p:nvSpPr>
        <p:spPr>
          <a:xfrm>
            <a:off x="1132789" y="3942272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 smtClean="0"/>
          </a:p>
        </p:txBody>
      </p:sp>
      <p:sp>
        <p:nvSpPr>
          <p:cNvPr id="13" name="圆角矩形 12"/>
          <p:cNvSpPr/>
          <p:nvPr/>
        </p:nvSpPr>
        <p:spPr>
          <a:xfrm>
            <a:off x="1101159" y="4336024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 smtClean="0"/>
          </a:p>
        </p:txBody>
      </p:sp>
      <p:sp>
        <p:nvSpPr>
          <p:cNvPr id="14" name="圆角矩形 13"/>
          <p:cNvSpPr/>
          <p:nvPr/>
        </p:nvSpPr>
        <p:spPr>
          <a:xfrm>
            <a:off x="6200691" y="3512959"/>
            <a:ext cx="568906" cy="11818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 smtClean="0"/>
          </a:p>
        </p:txBody>
      </p:sp>
      <p:sp>
        <p:nvSpPr>
          <p:cNvPr id="16" name="圆角矩形 15"/>
          <p:cNvSpPr/>
          <p:nvPr/>
        </p:nvSpPr>
        <p:spPr>
          <a:xfrm>
            <a:off x="1742024" y="4996512"/>
            <a:ext cx="508958" cy="1725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AutoFit/>
          </a:bodyPr>
          <a:lstStyle/>
          <a:p>
            <a:pPr marL="800100" indent="-342900" algn="ctr">
              <a:lnSpc>
                <a:spcPct val="120000"/>
              </a:lnSpc>
              <a:spcBef>
                <a:spcPts val="600"/>
              </a:spcBef>
              <a:buFont typeface="+mj-ea"/>
              <a:buAutoNum type="circleNumDbPlain"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027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912" y="1252748"/>
            <a:ext cx="6480000" cy="267387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Supports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238984" y="2833725"/>
            <a:ext cx="4715344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dirty="0" smtClean="0">
                <a:solidFill>
                  <a:schemeClr val="tx1"/>
                </a:solidFill>
              </a:rPr>
              <a:t>Common girders for quadrupoles and </a:t>
            </a:r>
            <a:r>
              <a:rPr lang="en-US" altLang="zh-CN" dirty="0" err="1" smtClean="0">
                <a:solidFill>
                  <a:schemeClr val="tx1"/>
                </a:solidFill>
              </a:rPr>
              <a:t>sextupoles</a:t>
            </a:r>
            <a:r>
              <a:rPr lang="en-US" altLang="zh-CN" dirty="0" smtClean="0">
                <a:solidFill>
                  <a:schemeClr val="tx1"/>
                </a:solidFill>
              </a:rPr>
              <a:t> are also in consideration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Pre-aligned units can save workload in tunnel </a:t>
            </a:r>
            <a:r>
              <a:rPr lang="en-US" altLang="zh-CN" dirty="0">
                <a:solidFill>
                  <a:schemeClr val="tx1"/>
                </a:solidFill>
              </a:rPr>
              <a:t>and reduce the relative misalignment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Long and thin, hard to design in stiffness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781599"/>
            <a:ext cx="4320000" cy="191702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200" y="4516942"/>
            <a:ext cx="3600000" cy="2215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19672" y="4293096"/>
            <a:ext cx="518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No change for the supports in Booster and </a:t>
            </a:r>
            <a:r>
              <a:rPr lang="en-US" altLang="zh-CN" dirty="0" err="1" smtClean="0"/>
              <a:t>Linac</a:t>
            </a:r>
            <a:endParaRPr lang="zh-CN" altLang="en-US" dirty="0"/>
          </a:p>
        </p:txBody>
      </p:sp>
      <p:grpSp>
        <p:nvGrpSpPr>
          <p:cNvPr id="17" name="组合 16"/>
          <p:cNvGrpSpPr>
            <a:grpSpLocks noChangeAspect="1"/>
          </p:cNvGrpSpPr>
          <p:nvPr/>
        </p:nvGrpSpPr>
        <p:grpSpPr>
          <a:xfrm>
            <a:off x="47496" y="1133577"/>
            <a:ext cx="3600000" cy="2220000"/>
            <a:chOff x="3131840" y="4725144"/>
            <a:chExt cx="3247791" cy="185951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1840" y="4725144"/>
              <a:ext cx="2160000" cy="1859516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5405264" y="5209636"/>
              <a:ext cx="925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Booster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453871" y="5924019"/>
              <a:ext cx="925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/>
                  </a:solidFill>
                </a:rPr>
                <a:t>Collider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 bwMode="auto">
            <a:xfrm flipV="1">
              <a:off x="4644008" y="5378913"/>
              <a:ext cx="845974" cy="210328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接连接符 21"/>
            <p:cNvCxnSpPr/>
            <p:nvPr/>
          </p:nvCxnSpPr>
          <p:spPr bwMode="auto">
            <a:xfrm>
              <a:off x="4644008" y="6093296"/>
              <a:ext cx="809970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4425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Tunnel mockup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12279"/>
          <a:stretch/>
        </p:blipFill>
        <p:spPr>
          <a:xfrm>
            <a:off x="443503" y="2276872"/>
            <a:ext cx="8280000" cy="2133497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4355976" y="908720"/>
            <a:ext cx="3679266" cy="1368152"/>
            <a:chOff x="3707904" y="1053884"/>
            <a:chExt cx="3679266" cy="1368152"/>
          </a:xfrm>
        </p:grpSpPr>
        <p:sp>
          <p:nvSpPr>
            <p:cNvPr id="9" name="线形标注 1 8"/>
            <p:cNvSpPr/>
            <p:nvPr/>
          </p:nvSpPr>
          <p:spPr bwMode="auto">
            <a:xfrm>
              <a:off x="3707904" y="1053884"/>
              <a:ext cx="3679266" cy="1368152"/>
            </a:xfrm>
            <a:prstGeom prst="borderCallout1">
              <a:avLst>
                <a:gd name="adj1" fmla="val 101141"/>
                <a:gd name="adj2" fmla="val 50907"/>
                <a:gd name="adj3" fmla="val 158017"/>
                <a:gd name="adj4" fmla="val 72648"/>
              </a:avLst>
            </a:prstGeom>
            <a:noFill/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7170" y="1172658"/>
              <a:ext cx="3600000" cy="1130604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1554922" y="4365104"/>
            <a:ext cx="2889101" cy="2321682"/>
            <a:chOff x="1554922" y="4542943"/>
            <a:chExt cx="2889101" cy="232168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4023" y="4542943"/>
              <a:ext cx="2880000" cy="2301687"/>
            </a:xfrm>
            <a:prstGeom prst="rect">
              <a:avLst/>
            </a:prstGeom>
          </p:spPr>
        </p:pic>
        <p:sp>
          <p:nvSpPr>
            <p:cNvPr id="18" name="线形标注 1 17"/>
            <p:cNvSpPr/>
            <p:nvPr/>
          </p:nvSpPr>
          <p:spPr bwMode="auto">
            <a:xfrm>
              <a:off x="1554922" y="4560369"/>
              <a:ext cx="2880320" cy="2304256"/>
            </a:xfrm>
            <a:prstGeom prst="borderCallout1">
              <a:avLst>
                <a:gd name="adj1" fmla="val 49881"/>
                <a:gd name="adj2" fmla="val 100590"/>
                <a:gd name="adj3" fmla="val -35898"/>
                <a:gd name="adj4" fmla="val 137595"/>
              </a:avLst>
            </a:prstGeom>
            <a:noFill/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084440" y="4653136"/>
            <a:ext cx="3679266" cy="1598806"/>
            <a:chOff x="5084440" y="4968206"/>
            <a:chExt cx="3679266" cy="159880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3503" y="4968206"/>
              <a:ext cx="3600000" cy="114585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3605" y="5919923"/>
              <a:ext cx="3600000" cy="647089"/>
            </a:xfrm>
            <a:prstGeom prst="rect">
              <a:avLst/>
            </a:prstGeom>
          </p:spPr>
        </p:pic>
        <p:sp>
          <p:nvSpPr>
            <p:cNvPr id="17" name="线形标注 1 16"/>
            <p:cNvSpPr/>
            <p:nvPr/>
          </p:nvSpPr>
          <p:spPr bwMode="auto">
            <a:xfrm>
              <a:off x="5084440" y="5097610"/>
              <a:ext cx="3679266" cy="1368152"/>
            </a:xfrm>
            <a:prstGeom prst="borderCallout1">
              <a:avLst>
                <a:gd name="adj1" fmla="val 313"/>
                <a:gd name="adj2" fmla="val 50050"/>
                <a:gd name="adj3" fmla="val -92613"/>
                <a:gd name="adj4" fmla="val 50152"/>
              </a:avLst>
            </a:prstGeom>
            <a:noFill/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080646" y="4159811"/>
            <a:ext cx="190919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Total length: 40 m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162320" y="1089093"/>
            <a:ext cx="4100519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dirty="0"/>
              <a:t>A tunnel mockup is designed for the interface checking of the equipment locations, installation, alignment and transportation. It includes part of arc section and part of RF section.</a:t>
            </a:r>
          </a:p>
        </p:txBody>
      </p:sp>
      <p:sp>
        <p:nvSpPr>
          <p:cNvPr id="8" name="矩形 7"/>
          <p:cNvSpPr/>
          <p:nvPr/>
        </p:nvSpPr>
        <p:spPr>
          <a:xfrm>
            <a:off x="3563888" y="6088916"/>
            <a:ext cx="426787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/>
              <a:t>The relative locations between magnets in each ring is the same as the lattice design.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409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Transport vehicles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093088"/>
            <a:ext cx="8229600" cy="13882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 smtClean="0"/>
              <a:t>Over </a:t>
            </a:r>
            <a:r>
              <a:rPr lang="en-US" altLang="zh-CN" sz="2000" dirty="0" smtClean="0">
                <a:solidFill>
                  <a:srgbClr val="FF0000"/>
                </a:solidFill>
              </a:rPr>
              <a:t>80% of the tunnel length </a:t>
            </a:r>
            <a:r>
              <a:rPr lang="en-US" altLang="zh-CN" sz="2000" dirty="0" smtClean="0"/>
              <a:t>is covered by magnets. </a:t>
            </a:r>
            <a:r>
              <a:rPr lang="en-US" altLang="zh-CN" sz="2000" dirty="0" smtClean="0">
                <a:solidFill>
                  <a:srgbClr val="FF0000"/>
                </a:solidFill>
              </a:rPr>
              <a:t>Efficiency </a:t>
            </a:r>
            <a:r>
              <a:rPr lang="en-US" altLang="zh-CN" sz="2000" dirty="0" smtClean="0"/>
              <a:t>of transportation and installation must be considered.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 smtClean="0"/>
              <a:t>Transport vehicles are designed for the magnets </a:t>
            </a:r>
            <a:r>
              <a:rPr lang="en-US" altLang="zh-CN" sz="2000" dirty="0" smtClean="0">
                <a:solidFill>
                  <a:srgbClr val="FF0000"/>
                </a:solidFill>
              </a:rPr>
              <a:t>transportation and coarse positioning</a:t>
            </a:r>
            <a:r>
              <a:rPr lang="en-US" altLang="zh-CN" sz="2000" dirty="0" smtClean="0"/>
              <a:t>. 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000" dirty="0"/>
              <a:t>A</a:t>
            </a:r>
            <a:r>
              <a:rPr lang="en-US" altLang="zh-CN" sz="2000" dirty="0" smtClean="0"/>
              <a:t>ccuracy of coarse positioning: better than 0.5 mm.</a:t>
            </a:r>
            <a:endParaRPr lang="zh-CN" altLang="en-US" sz="2000" dirty="0"/>
          </a:p>
        </p:txBody>
      </p:sp>
      <p:grpSp>
        <p:nvGrpSpPr>
          <p:cNvPr id="30" name="组合 29"/>
          <p:cNvGrpSpPr>
            <a:grpSpLocks noChangeAspect="1"/>
          </p:cNvGrpSpPr>
          <p:nvPr/>
        </p:nvGrpSpPr>
        <p:grpSpPr>
          <a:xfrm>
            <a:off x="856391" y="2960160"/>
            <a:ext cx="7359779" cy="3601600"/>
            <a:chOff x="662751" y="2879459"/>
            <a:chExt cx="8130047" cy="3978541"/>
          </a:xfrm>
        </p:grpSpPr>
        <p:pic>
          <p:nvPicPr>
            <p:cNvPr id="6" name="图片 5" descr="截图1573610665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7363" y="3374373"/>
              <a:ext cx="7200000" cy="2966266"/>
            </a:xfrm>
            <a:prstGeom prst="rect">
              <a:avLst/>
            </a:prstGeom>
          </p:spPr>
        </p:pic>
        <p:cxnSp>
          <p:nvCxnSpPr>
            <p:cNvPr id="7" name="直接箭头连接符 6"/>
            <p:cNvCxnSpPr>
              <a:endCxn id="21" idx="0"/>
            </p:cNvCxnSpPr>
            <p:nvPr/>
          </p:nvCxnSpPr>
          <p:spPr>
            <a:xfrm flipH="1">
              <a:off x="2519772" y="5510037"/>
              <a:ext cx="548557" cy="9478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H="1" flipV="1">
              <a:off x="2085751" y="3268930"/>
              <a:ext cx="358218" cy="10130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>
              <a:endCxn id="23" idx="0"/>
            </p:cNvCxnSpPr>
            <p:nvPr/>
          </p:nvCxnSpPr>
          <p:spPr>
            <a:xfrm>
              <a:off x="6928054" y="5543513"/>
              <a:ext cx="281252" cy="9143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flipV="1">
              <a:off x="3602408" y="3374374"/>
              <a:ext cx="729309" cy="18745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flipV="1">
              <a:off x="5977016" y="3212976"/>
              <a:ext cx="436237" cy="206788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662751" y="2881961"/>
              <a:ext cx="2747019" cy="44198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/>
                  </a:solidFill>
                </a:rPr>
                <a:t>Vertical driven unit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835696" y="6457890"/>
              <a:ext cx="1368152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/>
                  </a:solidFill>
                </a:rPr>
                <a:t>Chassis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956540" y="2879459"/>
              <a:ext cx="2284253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/>
                  </a:solidFill>
                </a:rPr>
                <a:t>Balance weight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625814" y="6457890"/>
              <a:ext cx="3166984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/>
                  </a:solidFill>
                </a:rPr>
                <a:t>Horizontal driven unit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551266" y="2879459"/>
              <a:ext cx="2284253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/>
                  </a:solidFill>
                </a:rPr>
                <a:t>Load support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987363" y="6519446"/>
            <a:ext cx="7833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</a:t>
            </a: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with </a:t>
            </a:r>
            <a:r>
              <a:rPr lang="en-US" altLang="zh-CN" sz="14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Beijing North Vehicle Group Corporation.</a:t>
            </a:r>
            <a:endParaRPr lang="en-US" altLang="zh-CN" sz="1400" b="0" i="1" dirty="0">
              <a:solidFill>
                <a:schemeClr val="tx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0202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Transport vehicles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63388" y="3713077"/>
            <a:ext cx="309634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Transportation and coarse location of magnets in Collider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440" y="3254830"/>
            <a:ext cx="3600000" cy="33182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94" y="4421629"/>
            <a:ext cx="3600000" cy="19733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42080" y="2495798"/>
            <a:ext cx="317839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Transportation and coarse location of magnets in Booster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t="15743"/>
          <a:stretch/>
        </p:blipFill>
        <p:spPr>
          <a:xfrm>
            <a:off x="611560" y="1031418"/>
            <a:ext cx="3600000" cy="218273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299528" y="1364038"/>
            <a:ext cx="214468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dirty="0" smtClean="0">
                <a:solidFill>
                  <a:schemeClr val="tx1"/>
                </a:solidFill>
              </a:rPr>
              <a:t>Flexible load support for “long” devices and “short” devices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87363" y="6519446"/>
            <a:ext cx="78331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0" hangingPunct="0">
              <a:spcBef>
                <a:spcPct val="20000"/>
              </a:spcBef>
              <a:buClr>
                <a:srgbClr val="00B050"/>
              </a:buClr>
              <a:buSzPct val="75000"/>
            </a:pPr>
            <a:r>
              <a:rPr lang="en-US" altLang="zh-CN" sz="14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* Cooperate </a:t>
            </a:r>
            <a:r>
              <a:rPr lang="en-US" altLang="zh-CN" sz="1400" b="0" i="1" dirty="0">
                <a:solidFill>
                  <a:schemeClr val="tx1"/>
                </a:solidFill>
                <a:latin typeface="+mn-lt"/>
                <a:ea typeface="微软雅黑" pitchFamily="34" charset="-122"/>
              </a:rPr>
              <a:t>with </a:t>
            </a:r>
            <a:r>
              <a:rPr lang="en-US" altLang="zh-CN" sz="1400" b="0" i="1" dirty="0" smtClean="0">
                <a:solidFill>
                  <a:schemeClr val="tx1"/>
                </a:solidFill>
                <a:latin typeface="+mn-lt"/>
                <a:ea typeface="微软雅黑" pitchFamily="34" charset="-122"/>
              </a:rPr>
              <a:t>Beijing North Vehicle Group Corporation.</a:t>
            </a:r>
            <a:endParaRPr lang="en-US" altLang="zh-CN" sz="1400" b="0" i="1" dirty="0">
              <a:solidFill>
                <a:schemeClr val="tx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63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Movable collimators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196752"/>
            <a:ext cx="3528392" cy="4525963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Located in straight section between two dipoles, the length is 800 mm. </a:t>
            </a:r>
            <a:endParaRPr lang="en-US" altLang="zh-CN" sz="2000" dirty="0"/>
          </a:p>
          <a:p>
            <a:r>
              <a:rPr lang="en-US" altLang="zh-CN" sz="2000" dirty="0" smtClean="0"/>
              <a:t>Five horizontal collimators in each ring are designed in the TDR stage.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28" y="4189873"/>
            <a:ext cx="7920000" cy="23395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124706"/>
            <a:ext cx="5400000" cy="2993121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054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881644" y="2917418"/>
            <a:ext cx="3690561" cy="2268451"/>
            <a:chOff x="5169366" y="884436"/>
            <a:chExt cx="3690561" cy="226845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9366" y="884436"/>
              <a:ext cx="3330602" cy="2268451"/>
            </a:xfrm>
            <a:prstGeom prst="rect">
              <a:avLst/>
            </a:prstGeom>
          </p:spPr>
        </p:pic>
        <p:sp>
          <p:nvSpPr>
            <p:cNvPr id="18" name="文本框 9"/>
            <p:cNvSpPr txBox="1"/>
            <p:nvPr/>
          </p:nvSpPr>
          <p:spPr>
            <a:xfrm>
              <a:off x="5540149" y="1143359"/>
              <a:ext cx="3319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9pPr>
            </a:lstStyle>
            <a:p>
              <a:r>
                <a:rPr lang="en-US" altLang="zh-CN" sz="1800" b="0" dirty="0" smtClean="0">
                  <a:solidFill>
                    <a:schemeClr val="tx1"/>
                  </a:solidFill>
                </a:rPr>
                <a:t>Highest Von Mises Stress by synchrotron radiation: 81 MPa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Movable collimators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019698"/>
            <a:ext cx="4464496" cy="755391"/>
          </a:xfrm>
        </p:spPr>
        <p:txBody>
          <a:bodyPr>
            <a:noAutofit/>
          </a:bodyPr>
          <a:lstStyle/>
          <a:p>
            <a:r>
              <a:rPr lang="en-US" altLang="zh-CN" sz="2000" dirty="0" smtClean="0"/>
              <a:t>Synchrotron radiation: 7700W </a:t>
            </a:r>
            <a:r>
              <a:rPr lang="en-US" altLang="zh-CN" sz="2000" dirty="0"/>
              <a:t>@120GeV, 30MW. </a:t>
            </a:r>
          </a:p>
          <a:p>
            <a:r>
              <a:rPr lang="en-US" altLang="zh-CN" sz="2000" dirty="0"/>
              <a:t>Preliminary thermal-static analyses by synchrotron radiation have been done. Material: Glidcop-Al15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graphicFrame>
        <p:nvGraphicFramePr>
          <p:cNvPr id="12" name="内容占位符 17"/>
          <p:cNvGraphicFramePr>
            <a:graphicFrameLocks/>
          </p:cNvGraphicFramePr>
          <p:nvPr>
            <p:extLst/>
          </p:nvPr>
        </p:nvGraphicFramePr>
        <p:xfrm>
          <a:off x="819004" y="5024234"/>
          <a:ext cx="7643193" cy="1691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2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Cooling</a:t>
                      </a:r>
                      <a:r>
                        <a:rPr lang="en-US" altLang="zh-CN" sz="1600" baseline="0" dirty="0" smtClean="0"/>
                        <a:t> method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Load</a:t>
                      </a:r>
                      <a:r>
                        <a:rPr lang="en-US" altLang="zh-CN" sz="1600" baseline="0" dirty="0" smtClean="0"/>
                        <a:t>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Highest temperature</a:t>
                      </a:r>
                      <a:r>
                        <a:rPr lang="zh-CN" altLang="en-US" sz="1600" dirty="0" smtClean="0"/>
                        <a:t>（℃）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Copper</a:t>
                      </a:r>
                      <a:r>
                        <a:rPr lang="en-US" altLang="zh-CN" sz="1600" baseline="0" dirty="0" smtClean="0"/>
                        <a:t> &amp; water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Surface</a:t>
                      </a:r>
                      <a:r>
                        <a:rPr lang="en-US" altLang="zh-CN" sz="1600" baseline="0" dirty="0" smtClean="0"/>
                        <a:t> load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286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Copper</a:t>
                      </a:r>
                      <a:r>
                        <a:rPr lang="en-US" altLang="zh-CN" sz="1600" baseline="0" dirty="0" smtClean="0"/>
                        <a:t> &amp; water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Volume</a:t>
                      </a:r>
                      <a:r>
                        <a:rPr lang="en-US" altLang="zh-CN" sz="1600" baseline="0" dirty="0" smtClean="0"/>
                        <a:t> load (Damping of X ray)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148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840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Laminated material &amp; water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Surface</a:t>
                      </a:r>
                      <a:r>
                        <a:rPr lang="en-US" altLang="zh-CN" sz="1600" baseline="0" dirty="0" smtClean="0"/>
                        <a:t> load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146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777716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636253" y="3155693"/>
            <a:ext cx="3690561" cy="1868541"/>
            <a:chOff x="699658" y="2146080"/>
            <a:chExt cx="3690561" cy="186854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658" y="2146080"/>
              <a:ext cx="3501246" cy="1868541"/>
            </a:xfrm>
            <a:prstGeom prst="rect">
              <a:avLst/>
            </a:prstGeom>
          </p:spPr>
        </p:pic>
        <p:sp>
          <p:nvSpPr>
            <p:cNvPr id="17" name="文本框 8"/>
            <p:cNvSpPr txBox="1"/>
            <p:nvPr/>
          </p:nvSpPr>
          <p:spPr>
            <a:xfrm>
              <a:off x="1365883" y="2315378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3600" b="1" kern="1200">
                  <a:solidFill>
                    <a:schemeClr val="bg1"/>
                  </a:solidFill>
                  <a:latin typeface="Times New Roman" pitchFamily="18" charset="0"/>
                  <a:ea typeface="华文中宋" pitchFamily="2" charset="-122"/>
                  <a:cs typeface="+mn-cs"/>
                </a:defRPr>
              </a:lvl9pPr>
            </a:lstStyle>
            <a:p>
              <a:r>
                <a:rPr lang="en-US" altLang="zh-CN" sz="1800" b="0" dirty="0" smtClean="0">
                  <a:solidFill>
                    <a:schemeClr val="tx1"/>
                  </a:solidFill>
                </a:rPr>
                <a:t>Highest temperature by synchrotron radiation: 148 </a:t>
              </a:r>
              <a:r>
                <a:rPr lang="zh-CN" altLang="en-US" sz="1800" b="0" dirty="0" smtClean="0">
                  <a:solidFill>
                    <a:schemeClr val="tx1"/>
                  </a:solidFill>
                </a:rPr>
                <a:t>℃</a:t>
              </a:r>
              <a:r>
                <a:rPr lang="en-US" altLang="zh-CN" sz="1800" b="0" dirty="0" smtClean="0">
                  <a:solidFill>
                    <a:schemeClr val="tx1"/>
                  </a:solidFill>
                </a:rPr>
                <a:t> 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5342855" y="836711"/>
            <a:ext cx="3600000" cy="2376265"/>
            <a:chOff x="6984000" y="5013628"/>
            <a:chExt cx="4320000" cy="285151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" r="6719" b="4857"/>
            <a:stretch/>
          </p:blipFill>
          <p:spPr>
            <a:xfrm>
              <a:off x="6984000" y="5013628"/>
              <a:ext cx="4320000" cy="285151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873576" y="5364084"/>
              <a:ext cx="3200402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0" dirty="0" smtClean="0">
                  <a:solidFill>
                    <a:schemeClr val="tx1"/>
                  </a:solidFill>
                </a:rPr>
                <a:t>Photon energy damping in </a:t>
              </a:r>
            </a:p>
            <a:p>
              <a:r>
                <a:rPr lang="en-US" altLang="zh-CN" sz="1800" b="0" dirty="0" smtClean="0">
                  <a:solidFill>
                    <a:schemeClr val="tx1"/>
                  </a:solidFill>
                </a:rPr>
                <a:t>Copper @ 300 </a:t>
              </a:r>
              <a:r>
                <a:rPr lang="en-US" altLang="zh-CN" sz="1800" b="0" dirty="0" err="1" smtClean="0">
                  <a:solidFill>
                    <a:schemeClr val="tx1"/>
                  </a:solidFill>
                </a:rPr>
                <a:t>KeV</a:t>
              </a:r>
              <a:endParaRPr lang="zh-CN" altLang="en-US" sz="18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865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20394</TotalTime>
  <Words>1929</Words>
  <Application>Microsoft Office PowerPoint</Application>
  <PresentationFormat>全屏显示(4:3)</PresentationFormat>
  <Paragraphs>296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NimbusRomNo9L-Regu</vt:lpstr>
      <vt:lpstr>等线</vt:lpstr>
      <vt:lpstr>华文中宋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Progress of Mechanics system</vt:lpstr>
      <vt:lpstr>Overview</vt:lpstr>
      <vt:lpstr>Supports</vt:lpstr>
      <vt:lpstr>Supports</vt:lpstr>
      <vt:lpstr>Tunnel mockup</vt:lpstr>
      <vt:lpstr>Transport vehicles</vt:lpstr>
      <vt:lpstr>Transport vehicles</vt:lpstr>
      <vt:lpstr>Movable collimators</vt:lpstr>
      <vt:lpstr>Movable collimators</vt:lpstr>
      <vt:lpstr>Movable collimators</vt:lpstr>
      <vt:lpstr>Movable collimators</vt:lpstr>
      <vt:lpstr>MDI mechanics</vt:lpstr>
      <vt:lpstr>MDI mechanics</vt:lpstr>
      <vt:lpstr>MDI mechanics</vt:lpstr>
      <vt:lpstr>MDI mechanics</vt:lpstr>
      <vt:lpstr>MDI mechanics</vt:lpstr>
      <vt:lpstr>PowerPoint 演示文稿</vt:lpstr>
      <vt:lpstr>MDI mechanics-Remote vacuum connection</vt:lpstr>
      <vt:lpstr>MDI mechanics-Remote vacuum connection</vt:lpstr>
      <vt:lpstr>MDI mechanics-Remote vacuum connection</vt:lpstr>
      <vt:lpstr>MDI mechanics-Remote vacuum connection</vt:lpstr>
      <vt:lpstr>MDI mechanics-Support system</vt:lpstr>
      <vt:lpstr>MDI mechanics-Support system</vt:lpstr>
      <vt:lpstr>MDI mechanics-Support system</vt:lpstr>
      <vt:lpstr>MDI mechanics-Support system</vt:lpstr>
      <vt:lpstr>MDI mechanics-Support system</vt:lpstr>
      <vt:lpstr>Summary 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lenovo</cp:lastModifiedBy>
  <cp:revision>1555</cp:revision>
  <cp:lastPrinted>2013-10-17T01:59:13Z</cp:lastPrinted>
  <dcterms:created xsi:type="dcterms:W3CDTF">2012-09-04T11:33:36Z</dcterms:created>
  <dcterms:modified xsi:type="dcterms:W3CDTF">2020-02-13T09:37:42Z</dcterms:modified>
</cp:coreProperties>
</file>