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4.jpg" ContentType="image/jpeg"/>
  <Override PartName="/ppt/media/image25.jpg" ContentType="image/jpeg"/>
  <Override PartName="/ppt/media/image28.jpg" ContentType="image/jpeg"/>
  <Override PartName="/ppt/media/image32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9" r:id="rId3"/>
  </p:sldMasterIdLst>
  <p:notesMasterIdLst>
    <p:notesMasterId r:id="rId36"/>
  </p:notesMasterIdLst>
  <p:sldIdLst>
    <p:sldId id="257" r:id="rId4"/>
    <p:sldId id="258" r:id="rId5"/>
    <p:sldId id="259" r:id="rId6"/>
    <p:sldId id="297" r:id="rId7"/>
    <p:sldId id="291" r:id="rId8"/>
    <p:sldId id="292" r:id="rId9"/>
    <p:sldId id="316" r:id="rId10"/>
    <p:sldId id="294" r:id="rId11"/>
    <p:sldId id="262" r:id="rId12"/>
    <p:sldId id="295" r:id="rId13"/>
    <p:sldId id="306" r:id="rId14"/>
    <p:sldId id="298" r:id="rId15"/>
    <p:sldId id="299" r:id="rId16"/>
    <p:sldId id="301" r:id="rId17"/>
    <p:sldId id="302" r:id="rId18"/>
    <p:sldId id="303" r:id="rId19"/>
    <p:sldId id="304" r:id="rId20"/>
    <p:sldId id="305" r:id="rId21"/>
    <p:sldId id="300" r:id="rId22"/>
    <p:sldId id="296" r:id="rId23"/>
    <p:sldId id="310" r:id="rId24"/>
    <p:sldId id="313" r:id="rId25"/>
    <p:sldId id="314" r:id="rId26"/>
    <p:sldId id="315" r:id="rId27"/>
    <p:sldId id="309" r:id="rId28"/>
    <p:sldId id="308" r:id="rId29"/>
    <p:sldId id="312" r:id="rId30"/>
    <p:sldId id="311" r:id="rId31"/>
    <p:sldId id="290" r:id="rId32"/>
    <p:sldId id="260" r:id="rId33"/>
    <p:sldId id="263" r:id="rId34"/>
    <p:sldId id="264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7" d="100"/>
          <a:sy n="97" d="100"/>
        </p:scale>
        <p:origin x="4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1A0C3-1DAC-4132-9239-1959AA161746}" type="datetimeFigureOut">
              <a:rPr lang="zh-CN" altLang="en-US" smtClean="0"/>
              <a:t>2020/2/14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7B08D-3D29-49D0-B47B-BD762D1B97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5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C921D666-3512-4AEE-B77E-74AB9D8BECFA}" type="slidenum">
              <a:rPr lang="en-US" altLang="zh-CN">
                <a:solidFill>
                  <a:prstClr val="black"/>
                </a:solidFill>
              </a:rPr>
              <a:pPr eaLnBrk="1" hangingPunct="1"/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8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60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26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20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0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01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7B08D-3D29-49D0-B47B-BD762D1B97E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50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49824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86700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63949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85556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B5C777-FFF5-7E48-9168-7A2EE3E3F745}" type="datetimeFigureOut">
              <a:rPr kumimoji="1" lang="zh-CN" altLang="en-US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2020/2/14</a:t>
            </a:fld>
            <a:endParaRPr kumimoji="1" lang="zh-CN" altLang="en-US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CN" altLang="en-US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33CF31-1BF7-C84F-918B-816AF7604ED1}" type="slidenum">
              <a:rPr kumimoji="1" lang="zh-CN" altLang="en-US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CN" altLang="en-US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367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888"/>
            <a:ext cx="9144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8"/>
          <p:cNvSpPr>
            <a:spLocks noChangeArrowheads="1"/>
          </p:cNvSpPr>
          <p:nvPr userDrawn="1"/>
        </p:nvSpPr>
        <p:spPr bwMode="auto">
          <a:xfrm>
            <a:off x="0" y="1385888"/>
            <a:ext cx="9144000" cy="51054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63550" y="6502400"/>
            <a:ext cx="8680450" cy="355600"/>
          </a:xfrm>
          <a:custGeom>
            <a:avLst/>
            <a:gdLst>
              <a:gd name="T0" fmla="*/ 200025 w 5468"/>
              <a:gd name="T1" fmla="*/ 355600 h 224"/>
              <a:gd name="T2" fmla="*/ 0 w 5468"/>
              <a:gd name="T3" fmla="*/ 3175 h 224"/>
              <a:gd name="T4" fmla="*/ 8680450 w 5468"/>
              <a:gd name="T5" fmla="*/ 0 h 224"/>
              <a:gd name="T6" fmla="*/ 8680450 w 5468"/>
              <a:gd name="T7" fmla="*/ 355600 h 224"/>
              <a:gd name="T8" fmla="*/ 200025 w 5468"/>
              <a:gd name="T9" fmla="*/ 355600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68" h="224">
                <a:moveTo>
                  <a:pt x="126" y="224"/>
                </a:moveTo>
                <a:lnTo>
                  <a:pt x="0" y="2"/>
                </a:lnTo>
                <a:lnTo>
                  <a:pt x="5468" y="0"/>
                </a:lnTo>
                <a:lnTo>
                  <a:pt x="5468" y="224"/>
                </a:lnTo>
                <a:lnTo>
                  <a:pt x="126" y="224"/>
                </a:lnTo>
                <a:close/>
              </a:path>
            </a:pathLst>
          </a:custGeom>
          <a:solidFill>
            <a:srgbClr val="0071BC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pic>
        <p:nvPicPr>
          <p:cNvPr id="7" name="Picture 25" descr="corn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5575"/>
            <a:ext cx="6381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26"/>
          <p:cNvSpPr>
            <a:spLocks/>
          </p:cNvSpPr>
          <p:nvPr/>
        </p:nvSpPr>
        <p:spPr bwMode="auto">
          <a:xfrm>
            <a:off x="-6350" y="5756275"/>
            <a:ext cx="425450" cy="727075"/>
          </a:xfrm>
          <a:custGeom>
            <a:avLst/>
            <a:gdLst>
              <a:gd name="T0" fmla="*/ 6350 w 268"/>
              <a:gd name="T1" fmla="*/ 0 h 458"/>
              <a:gd name="T2" fmla="*/ 425450 w 268"/>
              <a:gd name="T3" fmla="*/ 727075 h 458"/>
              <a:gd name="T4" fmla="*/ 3175 w 268"/>
              <a:gd name="T5" fmla="*/ 720725 h 458"/>
              <a:gd name="T6" fmla="*/ 0 w 268"/>
              <a:gd name="T7" fmla="*/ 631825 h 458"/>
              <a:gd name="T8" fmla="*/ 3175 w 268"/>
              <a:gd name="T9" fmla="*/ 438150 h 458"/>
              <a:gd name="T10" fmla="*/ 6350 w 268"/>
              <a:gd name="T11" fmla="*/ 0 h 4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8" h="458">
                <a:moveTo>
                  <a:pt x="4" y="0"/>
                </a:moveTo>
                <a:lnTo>
                  <a:pt x="268" y="458"/>
                </a:lnTo>
                <a:lnTo>
                  <a:pt x="2" y="454"/>
                </a:lnTo>
                <a:lnTo>
                  <a:pt x="0" y="398"/>
                </a:lnTo>
                <a:lnTo>
                  <a:pt x="2" y="276"/>
                </a:lnTo>
                <a:lnTo>
                  <a:pt x="4" y="0"/>
                </a:lnTo>
                <a:close/>
              </a:path>
            </a:pathLst>
          </a:custGeom>
          <a:solidFill>
            <a:srgbClr val="B02A30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0" y="6553200"/>
            <a:ext cx="457200" cy="304800"/>
          </a:xfrm>
          <a:prstGeom prst="rect">
            <a:avLst/>
          </a:prstGeom>
          <a:solidFill>
            <a:srgbClr val="131313"/>
          </a:solidFill>
          <a:ln w="9525">
            <a:solidFill>
              <a:srgbClr val="13131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" name="Freeform 33"/>
          <p:cNvSpPr>
            <a:spLocks/>
          </p:cNvSpPr>
          <p:nvPr/>
        </p:nvSpPr>
        <p:spPr bwMode="auto">
          <a:xfrm>
            <a:off x="8345488" y="-3175"/>
            <a:ext cx="798512" cy="492125"/>
          </a:xfrm>
          <a:custGeom>
            <a:avLst/>
            <a:gdLst>
              <a:gd name="T0" fmla="*/ 280987 w 503"/>
              <a:gd name="T1" fmla="*/ 488950 h 310"/>
              <a:gd name="T2" fmla="*/ 0 w 503"/>
              <a:gd name="T3" fmla="*/ 0 h 310"/>
              <a:gd name="T4" fmla="*/ 798512 w 503"/>
              <a:gd name="T5" fmla="*/ 0 h 310"/>
              <a:gd name="T6" fmla="*/ 798512 w 503"/>
              <a:gd name="T7" fmla="*/ 492125 h 310"/>
              <a:gd name="T8" fmla="*/ 280987 w 503"/>
              <a:gd name="T9" fmla="*/ 488950 h 3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3" h="310">
                <a:moveTo>
                  <a:pt x="177" y="308"/>
                </a:moveTo>
                <a:lnTo>
                  <a:pt x="0" y="0"/>
                </a:lnTo>
                <a:lnTo>
                  <a:pt x="503" y="0"/>
                </a:lnTo>
                <a:lnTo>
                  <a:pt x="503" y="310"/>
                </a:lnTo>
                <a:lnTo>
                  <a:pt x="177" y="308"/>
                </a:lnTo>
                <a:close/>
              </a:path>
            </a:pathLst>
          </a:custGeom>
          <a:solidFill>
            <a:srgbClr val="B02A30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sp>
        <p:nvSpPr>
          <p:cNvPr id="11" name="Line 34"/>
          <p:cNvSpPr>
            <a:spLocks noChangeShapeType="1"/>
          </p:cNvSpPr>
          <p:nvPr/>
        </p:nvSpPr>
        <p:spPr bwMode="auto">
          <a:xfrm flipH="1">
            <a:off x="0" y="1370013"/>
            <a:ext cx="9144000" cy="0"/>
          </a:xfrm>
          <a:prstGeom prst="line">
            <a:avLst/>
          </a:prstGeom>
          <a:noFill/>
          <a:ln w="50800">
            <a:solidFill>
              <a:srgbClr val="B02A3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sp>
        <p:nvSpPr>
          <p:cNvPr id="12" name="Freeform 35"/>
          <p:cNvSpPr>
            <a:spLocks/>
          </p:cNvSpPr>
          <p:nvPr/>
        </p:nvSpPr>
        <p:spPr bwMode="auto">
          <a:xfrm>
            <a:off x="8648700" y="512763"/>
            <a:ext cx="495300" cy="844550"/>
          </a:xfrm>
          <a:custGeom>
            <a:avLst/>
            <a:gdLst>
              <a:gd name="T0" fmla="*/ 490538 w 312"/>
              <a:gd name="T1" fmla="*/ 842963 h 532"/>
              <a:gd name="T2" fmla="*/ 0 w 312"/>
              <a:gd name="T3" fmla="*/ 1588 h 532"/>
              <a:gd name="T4" fmla="*/ 495300 w 312"/>
              <a:gd name="T5" fmla="*/ 0 h 532"/>
              <a:gd name="T6" fmla="*/ 495300 w 312"/>
              <a:gd name="T7" fmla="*/ 844550 h 532"/>
              <a:gd name="T8" fmla="*/ 490538 w 312"/>
              <a:gd name="T9" fmla="*/ 842963 h 5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2" h="532">
                <a:moveTo>
                  <a:pt x="309" y="531"/>
                </a:moveTo>
                <a:lnTo>
                  <a:pt x="0" y="1"/>
                </a:lnTo>
                <a:lnTo>
                  <a:pt x="312" y="0"/>
                </a:lnTo>
                <a:lnTo>
                  <a:pt x="312" y="532"/>
                </a:lnTo>
                <a:lnTo>
                  <a:pt x="309" y="531"/>
                </a:lnTo>
                <a:close/>
              </a:path>
            </a:pathLst>
          </a:custGeom>
          <a:solidFill>
            <a:srgbClr val="131313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pic>
        <p:nvPicPr>
          <p:cNvPr id="13" name="Picture 36" descr="cnq07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6629400" cy="877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17380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7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888"/>
            <a:ext cx="9144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8"/>
          <p:cNvSpPr>
            <a:spLocks noChangeArrowheads="1"/>
          </p:cNvSpPr>
          <p:nvPr userDrawn="1"/>
        </p:nvSpPr>
        <p:spPr bwMode="auto">
          <a:xfrm>
            <a:off x="0" y="1385888"/>
            <a:ext cx="9144000" cy="51054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 b="1">
              <a:solidFill>
                <a:srgbClr val="000000"/>
              </a:solidFill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2052" name="Freeform 27"/>
          <p:cNvSpPr>
            <a:spLocks/>
          </p:cNvSpPr>
          <p:nvPr userDrawn="1"/>
        </p:nvSpPr>
        <p:spPr bwMode="auto">
          <a:xfrm>
            <a:off x="463550" y="6502400"/>
            <a:ext cx="8680450" cy="355600"/>
          </a:xfrm>
          <a:custGeom>
            <a:avLst/>
            <a:gdLst>
              <a:gd name="T0" fmla="*/ 317539688 w 5468"/>
              <a:gd name="T1" fmla="*/ 564515000 h 224"/>
              <a:gd name="T2" fmla="*/ 0 w 5468"/>
              <a:gd name="T3" fmla="*/ 5040313 h 224"/>
              <a:gd name="T4" fmla="*/ 2147483647 w 5468"/>
              <a:gd name="T5" fmla="*/ 0 h 224"/>
              <a:gd name="T6" fmla="*/ 2147483647 w 5468"/>
              <a:gd name="T7" fmla="*/ 564515000 h 224"/>
              <a:gd name="T8" fmla="*/ 317539688 w 5468"/>
              <a:gd name="T9" fmla="*/ 564515000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68" h="224">
                <a:moveTo>
                  <a:pt x="126" y="224"/>
                </a:moveTo>
                <a:lnTo>
                  <a:pt x="0" y="2"/>
                </a:lnTo>
                <a:lnTo>
                  <a:pt x="5468" y="0"/>
                </a:lnTo>
                <a:lnTo>
                  <a:pt x="5468" y="224"/>
                </a:lnTo>
                <a:lnTo>
                  <a:pt x="126" y="224"/>
                </a:lnTo>
                <a:close/>
              </a:path>
            </a:pathLst>
          </a:custGeom>
          <a:solidFill>
            <a:srgbClr val="0071BC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197" name="Picture 25" descr="corn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5575"/>
            <a:ext cx="6381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Freeform 26"/>
          <p:cNvSpPr>
            <a:spLocks/>
          </p:cNvSpPr>
          <p:nvPr/>
        </p:nvSpPr>
        <p:spPr bwMode="auto">
          <a:xfrm>
            <a:off x="-6350" y="5756275"/>
            <a:ext cx="425450" cy="727075"/>
          </a:xfrm>
          <a:custGeom>
            <a:avLst/>
            <a:gdLst>
              <a:gd name="T0" fmla="*/ 10080625 w 268"/>
              <a:gd name="T1" fmla="*/ 0 h 458"/>
              <a:gd name="T2" fmla="*/ 675401875 w 268"/>
              <a:gd name="T3" fmla="*/ 1154231563 h 458"/>
              <a:gd name="T4" fmla="*/ 5040313 w 268"/>
              <a:gd name="T5" fmla="*/ 1144150938 h 458"/>
              <a:gd name="T6" fmla="*/ 0 w 268"/>
              <a:gd name="T7" fmla="*/ 1003022188 h 458"/>
              <a:gd name="T8" fmla="*/ 5040313 w 268"/>
              <a:gd name="T9" fmla="*/ 695563125 h 458"/>
              <a:gd name="T10" fmla="*/ 10080625 w 268"/>
              <a:gd name="T11" fmla="*/ 0 h 4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8" h="458">
                <a:moveTo>
                  <a:pt x="4" y="0"/>
                </a:moveTo>
                <a:lnTo>
                  <a:pt x="268" y="458"/>
                </a:lnTo>
                <a:lnTo>
                  <a:pt x="2" y="454"/>
                </a:lnTo>
                <a:lnTo>
                  <a:pt x="0" y="398"/>
                </a:lnTo>
                <a:lnTo>
                  <a:pt x="2" y="276"/>
                </a:lnTo>
                <a:lnTo>
                  <a:pt x="4" y="0"/>
                </a:lnTo>
                <a:close/>
              </a:path>
            </a:pathLst>
          </a:custGeom>
          <a:solidFill>
            <a:srgbClr val="B02A30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5" name="Rectangle 28"/>
          <p:cNvSpPr>
            <a:spLocks noChangeArrowheads="1"/>
          </p:cNvSpPr>
          <p:nvPr/>
        </p:nvSpPr>
        <p:spPr bwMode="auto">
          <a:xfrm>
            <a:off x="0" y="6553200"/>
            <a:ext cx="457200" cy="304800"/>
          </a:xfrm>
          <a:prstGeom prst="rect">
            <a:avLst/>
          </a:prstGeom>
          <a:solidFill>
            <a:srgbClr val="131313"/>
          </a:solidFill>
          <a:ln w="9525">
            <a:solidFill>
              <a:srgbClr val="13131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 b="1">
              <a:solidFill>
                <a:srgbClr val="000000"/>
              </a:solidFill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2056" name="Freeform 33"/>
          <p:cNvSpPr>
            <a:spLocks/>
          </p:cNvSpPr>
          <p:nvPr/>
        </p:nvSpPr>
        <p:spPr bwMode="auto">
          <a:xfrm>
            <a:off x="8345488" y="-3175"/>
            <a:ext cx="798512" cy="492125"/>
          </a:xfrm>
          <a:custGeom>
            <a:avLst/>
            <a:gdLst>
              <a:gd name="T0" fmla="*/ 446066583 w 503"/>
              <a:gd name="T1" fmla="*/ 776208125 h 310"/>
              <a:gd name="T2" fmla="*/ 0 w 503"/>
              <a:gd name="T3" fmla="*/ 0 h 310"/>
              <a:gd name="T4" fmla="*/ 1267637006 w 503"/>
              <a:gd name="T5" fmla="*/ 0 h 310"/>
              <a:gd name="T6" fmla="*/ 1267637006 w 503"/>
              <a:gd name="T7" fmla="*/ 781248438 h 310"/>
              <a:gd name="T8" fmla="*/ 446066583 w 503"/>
              <a:gd name="T9" fmla="*/ 776208125 h 3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3" h="310">
                <a:moveTo>
                  <a:pt x="177" y="308"/>
                </a:moveTo>
                <a:lnTo>
                  <a:pt x="0" y="0"/>
                </a:lnTo>
                <a:lnTo>
                  <a:pt x="503" y="0"/>
                </a:lnTo>
                <a:lnTo>
                  <a:pt x="503" y="310"/>
                </a:lnTo>
                <a:lnTo>
                  <a:pt x="177" y="308"/>
                </a:lnTo>
                <a:close/>
              </a:path>
            </a:pathLst>
          </a:custGeom>
          <a:solidFill>
            <a:srgbClr val="B02A30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7" name="Line 34"/>
          <p:cNvSpPr>
            <a:spLocks noChangeShapeType="1"/>
          </p:cNvSpPr>
          <p:nvPr/>
        </p:nvSpPr>
        <p:spPr bwMode="auto">
          <a:xfrm flipH="1">
            <a:off x="0" y="1370013"/>
            <a:ext cx="9144000" cy="0"/>
          </a:xfrm>
          <a:prstGeom prst="line">
            <a:avLst/>
          </a:prstGeom>
          <a:noFill/>
          <a:ln w="50800">
            <a:solidFill>
              <a:srgbClr val="B02A3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8" name="Freeform 35"/>
          <p:cNvSpPr>
            <a:spLocks/>
          </p:cNvSpPr>
          <p:nvPr/>
        </p:nvSpPr>
        <p:spPr bwMode="auto">
          <a:xfrm>
            <a:off x="8648700" y="512763"/>
            <a:ext cx="495300" cy="844550"/>
          </a:xfrm>
          <a:custGeom>
            <a:avLst/>
            <a:gdLst>
              <a:gd name="T0" fmla="*/ 778729075 w 312"/>
              <a:gd name="T1" fmla="*/ 1338203763 h 532"/>
              <a:gd name="T2" fmla="*/ 0 w 312"/>
              <a:gd name="T3" fmla="*/ 2520950 h 532"/>
              <a:gd name="T4" fmla="*/ 786288750 w 312"/>
              <a:gd name="T5" fmla="*/ 0 h 532"/>
              <a:gd name="T6" fmla="*/ 786288750 w 312"/>
              <a:gd name="T7" fmla="*/ 1340723125 h 532"/>
              <a:gd name="T8" fmla="*/ 778729075 w 312"/>
              <a:gd name="T9" fmla="*/ 1338203763 h 5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2" h="532">
                <a:moveTo>
                  <a:pt x="309" y="531"/>
                </a:moveTo>
                <a:lnTo>
                  <a:pt x="0" y="1"/>
                </a:lnTo>
                <a:lnTo>
                  <a:pt x="312" y="0"/>
                </a:lnTo>
                <a:lnTo>
                  <a:pt x="312" y="532"/>
                </a:lnTo>
                <a:lnTo>
                  <a:pt x="309" y="531"/>
                </a:lnTo>
                <a:close/>
              </a:path>
            </a:pathLst>
          </a:custGeom>
          <a:solidFill>
            <a:srgbClr val="131313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203" name="Picture 36" descr="cnq07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6629400" cy="877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16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ü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22"/>
          <p:cNvSpPr>
            <a:spLocks/>
          </p:cNvSpPr>
          <p:nvPr/>
        </p:nvSpPr>
        <p:spPr bwMode="auto">
          <a:xfrm>
            <a:off x="8345488" y="-3175"/>
            <a:ext cx="798512" cy="360000"/>
          </a:xfrm>
          <a:custGeom>
            <a:avLst/>
            <a:gdLst>
              <a:gd name="T0" fmla="*/ 446066583 w 503"/>
              <a:gd name="T1" fmla="*/ 776208125 h 310"/>
              <a:gd name="T2" fmla="*/ 0 w 503"/>
              <a:gd name="T3" fmla="*/ 0 h 310"/>
              <a:gd name="T4" fmla="*/ 1267637006 w 503"/>
              <a:gd name="T5" fmla="*/ 0 h 310"/>
              <a:gd name="T6" fmla="*/ 1267637006 w 503"/>
              <a:gd name="T7" fmla="*/ 781248438 h 310"/>
              <a:gd name="T8" fmla="*/ 446066583 w 503"/>
              <a:gd name="T9" fmla="*/ 776208125 h 3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3" h="310">
                <a:moveTo>
                  <a:pt x="177" y="308"/>
                </a:moveTo>
                <a:lnTo>
                  <a:pt x="0" y="0"/>
                </a:lnTo>
                <a:lnTo>
                  <a:pt x="503" y="0"/>
                </a:lnTo>
                <a:lnTo>
                  <a:pt x="503" y="310"/>
                </a:lnTo>
                <a:lnTo>
                  <a:pt x="177" y="308"/>
                </a:lnTo>
                <a:close/>
              </a:path>
            </a:pathLst>
          </a:custGeom>
          <a:solidFill>
            <a:srgbClr val="B02A30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sp>
        <p:nvSpPr>
          <p:cNvPr id="1032" name="Line 23"/>
          <p:cNvSpPr>
            <a:spLocks noChangeShapeType="1"/>
          </p:cNvSpPr>
          <p:nvPr/>
        </p:nvSpPr>
        <p:spPr bwMode="auto">
          <a:xfrm flipH="1">
            <a:off x="0" y="963384"/>
            <a:ext cx="9144000" cy="0"/>
          </a:xfrm>
          <a:prstGeom prst="line">
            <a:avLst/>
          </a:prstGeom>
          <a:noFill/>
          <a:ln w="50800">
            <a:solidFill>
              <a:srgbClr val="B02A3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sp>
        <p:nvSpPr>
          <p:cNvPr id="1033" name="Freeform 24"/>
          <p:cNvSpPr>
            <a:spLocks/>
          </p:cNvSpPr>
          <p:nvPr/>
        </p:nvSpPr>
        <p:spPr bwMode="auto">
          <a:xfrm>
            <a:off x="8648700" y="381000"/>
            <a:ext cx="495300" cy="540000"/>
          </a:xfrm>
          <a:custGeom>
            <a:avLst/>
            <a:gdLst>
              <a:gd name="T0" fmla="*/ 778729075 w 312"/>
              <a:gd name="T1" fmla="*/ 1338203763 h 532"/>
              <a:gd name="T2" fmla="*/ 0 w 312"/>
              <a:gd name="T3" fmla="*/ 2520950 h 532"/>
              <a:gd name="T4" fmla="*/ 786288750 w 312"/>
              <a:gd name="T5" fmla="*/ 0 h 532"/>
              <a:gd name="T6" fmla="*/ 786288750 w 312"/>
              <a:gd name="T7" fmla="*/ 1340723125 h 532"/>
              <a:gd name="T8" fmla="*/ 778729075 w 312"/>
              <a:gd name="T9" fmla="*/ 1338203763 h 5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2" h="532">
                <a:moveTo>
                  <a:pt x="309" y="531"/>
                </a:moveTo>
                <a:lnTo>
                  <a:pt x="0" y="1"/>
                </a:lnTo>
                <a:lnTo>
                  <a:pt x="312" y="0"/>
                </a:lnTo>
                <a:lnTo>
                  <a:pt x="312" y="532"/>
                </a:lnTo>
                <a:lnTo>
                  <a:pt x="309" y="531"/>
                </a:lnTo>
                <a:close/>
              </a:path>
            </a:pathLst>
          </a:custGeom>
          <a:solidFill>
            <a:srgbClr val="131313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pic>
        <p:nvPicPr>
          <p:cNvPr id="7178" name="Picture 25" descr="未命名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1430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31" descr="corn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5575"/>
            <a:ext cx="6381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Freeform 32"/>
          <p:cNvSpPr>
            <a:spLocks/>
          </p:cNvSpPr>
          <p:nvPr/>
        </p:nvSpPr>
        <p:spPr bwMode="auto">
          <a:xfrm>
            <a:off x="-6350" y="5937000"/>
            <a:ext cx="425450" cy="540000"/>
          </a:xfrm>
          <a:custGeom>
            <a:avLst/>
            <a:gdLst>
              <a:gd name="T0" fmla="*/ 10080625 w 268"/>
              <a:gd name="T1" fmla="*/ 0 h 458"/>
              <a:gd name="T2" fmla="*/ 675401875 w 268"/>
              <a:gd name="T3" fmla="*/ 1154231563 h 458"/>
              <a:gd name="T4" fmla="*/ 5040313 w 268"/>
              <a:gd name="T5" fmla="*/ 1144150938 h 458"/>
              <a:gd name="T6" fmla="*/ 0 w 268"/>
              <a:gd name="T7" fmla="*/ 1003022188 h 458"/>
              <a:gd name="T8" fmla="*/ 5040313 w 268"/>
              <a:gd name="T9" fmla="*/ 695563125 h 458"/>
              <a:gd name="T10" fmla="*/ 10080625 w 268"/>
              <a:gd name="T11" fmla="*/ 0 h 4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8" h="458">
                <a:moveTo>
                  <a:pt x="4" y="0"/>
                </a:moveTo>
                <a:lnTo>
                  <a:pt x="268" y="458"/>
                </a:lnTo>
                <a:lnTo>
                  <a:pt x="2" y="454"/>
                </a:lnTo>
                <a:lnTo>
                  <a:pt x="0" y="398"/>
                </a:lnTo>
                <a:lnTo>
                  <a:pt x="2" y="276"/>
                </a:lnTo>
                <a:lnTo>
                  <a:pt x="4" y="0"/>
                </a:lnTo>
                <a:close/>
              </a:path>
            </a:pathLst>
          </a:custGeom>
          <a:solidFill>
            <a:srgbClr val="B02A30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sp>
        <p:nvSpPr>
          <p:cNvPr id="1037" name="Freeform 33"/>
          <p:cNvSpPr>
            <a:spLocks/>
          </p:cNvSpPr>
          <p:nvPr/>
        </p:nvSpPr>
        <p:spPr bwMode="auto">
          <a:xfrm>
            <a:off x="463550" y="6502400"/>
            <a:ext cx="8680450" cy="355600"/>
          </a:xfrm>
          <a:custGeom>
            <a:avLst/>
            <a:gdLst>
              <a:gd name="T0" fmla="*/ 317539688 w 5468"/>
              <a:gd name="T1" fmla="*/ 564515000 h 224"/>
              <a:gd name="T2" fmla="*/ 0 w 5468"/>
              <a:gd name="T3" fmla="*/ 5040313 h 224"/>
              <a:gd name="T4" fmla="*/ 2147483647 w 5468"/>
              <a:gd name="T5" fmla="*/ 0 h 224"/>
              <a:gd name="T6" fmla="*/ 2147483647 w 5468"/>
              <a:gd name="T7" fmla="*/ 564515000 h 224"/>
              <a:gd name="T8" fmla="*/ 317539688 w 5468"/>
              <a:gd name="T9" fmla="*/ 564515000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68" h="224">
                <a:moveTo>
                  <a:pt x="126" y="224"/>
                </a:moveTo>
                <a:lnTo>
                  <a:pt x="0" y="2"/>
                </a:lnTo>
                <a:lnTo>
                  <a:pt x="5468" y="0"/>
                </a:lnTo>
                <a:lnTo>
                  <a:pt x="5468" y="224"/>
                </a:lnTo>
                <a:lnTo>
                  <a:pt x="126" y="224"/>
                </a:lnTo>
                <a:close/>
              </a:path>
            </a:pathLst>
          </a:custGeom>
          <a:solidFill>
            <a:srgbClr val="0071BC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sp>
        <p:nvSpPr>
          <p:cNvPr id="1038" name="Rectangle 34"/>
          <p:cNvSpPr>
            <a:spLocks noChangeArrowheads="1"/>
          </p:cNvSpPr>
          <p:nvPr/>
        </p:nvSpPr>
        <p:spPr bwMode="auto">
          <a:xfrm>
            <a:off x="0" y="6553200"/>
            <a:ext cx="457200" cy="304800"/>
          </a:xfrm>
          <a:prstGeom prst="rect">
            <a:avLst/>
          </a:prstGeom>
          <a:solidFill>
            <a:srgbClr val="131313"/>
          </a:solidFill>
          <a:ln w="9525">
            <a:solidFill>
              <a:srgbClr val="13131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 b="1">
              <a:solidFill>
                <a:srgbClr val="000000"/>
              </a:solidFill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153635" name="Text Box 35"/>
          <p:cNvSpPr txBox="1">
            <a:spLocks noChangeArrowheads="1"/>
          </p:cNvSpPr>
          <p:nvPr/>
        </p:nvSpPr>
        <p:spPr bwMode="auto">
          <a:xfrm>
            <a:off x="762000" y="6525984"/>
            <a:ext cx="7168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131313"/>
                </a:solidFill>
                <a:ea typeface="楷体_GB2312" pitchFamily="49" charset="-122"/>
              </a:rPr>
              <a:t>                                   CEPC Day---</a:t>
            </a:r>
            <a:r>
              <a:rPr lang="zh-CN" altLang="en-US" sz="1400" b="1" dirty="0">
                <a:solidFill>
                  <a:srgbClr val="131313"/>
                </a:solidFill>
                <a:ea typeface="楷体_GB2312" pitchFamily="49" charset="-122"/>
              </a:rPr>
              <a:t>等离子体注入器研究进展                      </a:t>
            </a:r>
            <a:r>
              <a:rPr lang="en-US" altLang="zh-CN" sz="1400" b="1" dirty="0">
                <a:solidFill>
                  <a:srgbClr val="131313"/>
                </a:solidFill>
                <a:ea typeface="楷体_GB2312" pitchFamily="49" charset="-122"/>
              </a:rPr>
              <a:t>2020-02-14</a:t>
            </a:r>
          </a:p>
        </p:txBody>
      </p:sp>
    </p:spTree>
    <p:extLst>
      <p:ext uri="{BB962C8B-B14F-4D97-AF65-F5344CB8AC3E}">
        <p14:creationId xmlns:p14="http://schemas.microsoft.com/office/powerpoint/2010/main" val="165454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2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87" y="0"/>
            <a:ext cx="9853448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矩形 6"/>
          <p:cNvSpPr/>
          <p:nvPr userDrawn="1"/>
        </p:nvSpPr>
        <p:spPr>
          <a:xfrm>
            <a:off x="-396553" y="708"/>
            <a:ext cx="9895013" cy="6858000"/>
          </a:xfrm>
          <a:prstGeom prst="rect">
            <a:avLst/>
          </a:prstGeom>
          <a:gradFill flip="none" rotWithShape="1">
            <a:gsLst>
              <a:gs pos="0">
                <a:srgbClr val="FFEFD1">
                  <a:alpha val="0"/>
                  <a:lumMod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77302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9"/>
          <p:cNvSpPr>
            <a:spLocks noChangeArrowheads="1"/>
          </p:cNvSpPr>
          <p:nvPr/>
        </p:nvSpPr>
        <p:spPr bwMode="auto">
          <a:xfrm>
            <a:off x="0" y="1359024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002060"/>
                </a:solidFill>
                <a:latin typeface="Tahoma" panose="020B0604030504040204" pitchFamily="34" charset="0"/>
                <a:ea typeface="楷体_GB2312" pitchFamily="49" charset="-122"/>
              </a:rPr>
              <a:t>CEPC Plasma Injector R &amp; D</a:t>
            </a:r>
            <a:endParaRPr lang="zh-CN" altLang="en-US" sz="4400" b="1" dirty="0">
              <a:solidFill>
                <a:srgbClr val="002060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6660232" y="5085680"/>
            <a:ext cx="2304256" cy="1367656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SimSun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SimSun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SimSun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en-US" altLang="zh-CN" sz="2400" kern="0" dirty="0"/>
              <a:t>2020-02-14</a:t>
            </a:r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en-US" altLang="zh-CN" sz="2400" kern="0" dirty="0"/>
              <a:t>CEPC DAY</a:t>
            </a:r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en-US" altLang="zh-CN" sz="2400" kern="0" dirty="0"/>
              <a:t>W. Lu &amp; D.Z. Li</a:t>
            </a:r>
            <a:endParaRPr lang="en-US" altLang="zh-CN" sz="1800" kern="0" dirty="0"/>
          </a:p>
        </p:txBody>
      </p:sp>
    </p:spTree>
    <p:extLst>
      <p:ext uri="{BB962C8B-B14F-4D97-AF65-F5344CB8AC3E}">
        <p14:creationId xmlns:p14="http://schemas.microsoft.com/office/powerpoint/2010/main" val="375776064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FA041E7-B8C0-4BDF-B1DC-6FAC32DAA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77700"/>
            <a:ext cx="6480720" cy="1307036"/>
          </a:xfrm>
          <a:prstGeom prst="rect">
            <a:avLst/>
          </a:prstGeom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id="{4B38059A-F88E-4E6E-9F5C-A323A296064C}"/>
              </a:ext>
            </a:extLst>
          </p:cNvPr>
          <p:cNvSpPr txBox="1"/>
          <p:nvPr/>
        </p:nvSpPr>
        <p:spPr>
          <a:xfrm>
            <a:off x="609600" y="321556"/>
            <a:ext cx="8354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sz="3200" dirty="0"/>
              <a:t>   </a:t>
            </a:r>
            <a:r>
              <a:rPr lang="en-US" altLang="zh-CN" sz="3200" dirty="0"/>
              <a:t>Positron Acceleration—New Methods</a:t>
            </a:r>
            <a:endParaRPr lang="zh-CN" altLang="en-US" sz="3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F762C7-1E47-47A2-BBB2-8B292D7ED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751" y="1039130"/>
            <a:ext cx="2247737" cy="15841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1FDB7A9-7AA0-49A6-BDAB-67F90F30F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8" y="2905892"/>
            <a:ext cx="6570514" cy="13860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0A4EBB8-4410-47F6-8568-34E27870D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751" y="2761876"/>
            <a:ext cx="2247737" cy="16778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B014B95-CBD5-4844-A031-8A6382FFC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8" y="4683486"/>
            <a:ext cx="6570514" cy="131875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FC1CD27-D803-4320-901A-1673E69894CD}"/>
              </a:ext>
            </a:extLst>
          </p:cNvPr>
          <p:cNvSpPr txBox="1"/>
          <p:nvPr/>
        </p:nvSpPr>
        <p:spPr>
          <a:xfrm>
            <a:off x="2971825" y="2048983"/>
            <a:ext cx="282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</a:rPr>
              <a:t>Efficiency  Error tolerance Emittance</a:t>
            </a:r>
            <a:r>
              <a:rPr lang="en-US" altLang="zh-CN" dirty="0"/>
              <a:t>  Energy Spread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E7B9DE7-0395-41D6-ADD4-56C79DDF54C3}"/>
              </a:ext>
            </a:extLst>
          </p:cNvPr>
          <p:cNvSpPr txBox="1"/>
          <p:nvPr/>
        </p:nvSpPr>
        <p:spPr>
          <a:xfrm>
            <a:off x="2971825" y="3865420"/>
            <a:ext cx="282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/>
              <a:t>Efficiency</a:t>
            </a:r>
            <a:r>
              <a:rPr lang="en-US" altLang="zh-CN" dirty="0">
                <a:solidFill>
                  <a:srgbClr val="FF0000"/>
                </a:solidFill>
              </a:rPr>
              <a:t>  Error tolerance Emittance</a:t>
            </a:r>
            <a:r>
              <a:rPr lang="en-US" altLang="zh-CN" dirty="0"/>
              <a:t>  </a:t>
            </a:r>
            <a:r>
              <a:rPr lang="en-US" altLang="zh-CN" dirty="0">
                <a:solidFill>
                  <a:srgbClr val="FF0000"/>
                </a:solidFill>
              </a:rPr>
              <a:t>Energy Spread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5E55516-6340-4E81-83D0-AA935D22F1A8}"/>
              </a:ext>
            </a:extLst>
          </p:cNvPr>
          <p:cNvSpPr txBox="1"/>
          <p:nvPr/>
        </p:nvSpPr>
        <p:spPr>
          <a:xfrm>
            <a:off x="2971824" y="5604267"/>
            <a:ext cx="282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</a:rPr>
              <a:t>Efficiency  </a:t>
            </a:r>
            <a:r>
              <a:rPr lang="en-US" altLang="zh-CN" dirty="0"/>
              <a:t>Error tolerance? </a:t>
            </a:r>
            <a:r>
              <a:rPr lang="en-US" altLang="zh-CN" dirty="0">
                <a:solidFill>
                  <a:srgbClr val="FF0000"/>
                </a:solidFill>
              </a:rPr>
              <a:t>Emittance</a:t>
            </a:r>
            <a:r>
              <a:rPr lang="en-US" altLang="zh-CN" dirty="0"/>
              <a:t>  </a:t>
            </a:r>
            <a:r>
              <a:rPr lang="en-US" altLang="zh-CN" dirty="0">
                <a:solidFill>
                  <a:srgbClr val="FF0000"/>
                </a:solidFill>
              </a:rPr>
              <a:t>Energy Spread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E27BD08-01F3-4F4A-B34D-4CE1055D40A5}"/>
              </a:ext>
            </a:extLst>
          </p:cNvPr>
          <p:cNvSpPr/>
          <p:nvPr/>
        </p:nvSpPr>
        <p:spPr>
          <a:xfrm>
            <a:off x="12774" y="1177699"/>
            <a:ext cx="2385790" cy="5951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A299796-1B4C-42A4-839E-D9D6ED291282}"/>
              </a:ext>
            </a:extLst>
          </p:cNvPr>
          <p:cNvSpPr/>
          <p:nvPr/>
        </p:nvSpPr>
        <p:spPr>
          <a:xfrm>
            <a:off x="2301650" y="3284984"/>
            <a:ext cx="2558382" cy="5951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34FCBD8-ED3C-43F8-8624-8038D210E15B}"/>
              </a:ext>
            </a:extLst>
          </p:cNvPr>
          <p:cNvSpPr/>
          <p:nvPr/>
        </p:nvSpPr>
        <p:spPr>
          <a:xfrm>
            <a:off x="2411760" y="5066131"/>
            <a:ext cx="2558382" cy="5951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F9F5082-69A5-42A1-805C-C0DFBFAC81C2}"/>
              </a:ext>
            </a:extLst>
          </p:cNvPr>
          <p:cNvSpPr/>
          <p:nvPr/>
        </p:nvSpPr>
        <p:spPr>
          <a:xfrm>
            <a:off x="25408" y="5301208"/>
            <a:ext cx="2276242" cy="8727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345567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AFCF70C-6EE9-4A96-9E6F-86C7480CB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25" y="1326275"/>
            <a:ext cx="5559519" cy="457200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DAE69E4-C62C-4AC4-B8EA-F0FB755E5780}"/>
              </a:ext>
            </a:extLst>
          </p:cNvPr>
          <p:cNvSpPr/>
          <p:nvPr/>
        </p:nvSpPr>
        <p:spPr>
          <a:xfrm>
            <a:off x="2671486" y="4281769"/>
            <a:ext cx="1317812" cy="139903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0A85D64-5C13-405F-9863-53D927DDE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47" y="1966847"/>
            <a:ext cx="3114952" cy="34132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C55519B-52AF-41BF-BFC3-8D046F13BF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08" y="1395177"/>
            <a:ext cx="1658327" cy="13677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C45B6F-7181-4EB3-9050-D41FB8E9A8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49" y="2867583"/>
            <a:ext cx="1896554" cy="13855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椭圆 26">
            <a:extLst>
              <a:ext uri="{FF2B5EF4-FFF2-40B4-BE49-F238E27FC236}">
                <a16:creationId xmlns:a16="http://schemas.microsoft.com/office/drawing/2014/main" id="{A8831434-3EE6-4FD2-B2A0-A6092826DF79}"/>
              </a:ext>
            </a:extLst>
          </p:cNvPr>
          <p:cNvSpPr/>
          <p:nvPr/>
        </p:nvSpPr>
        <p:spPr>
          <a:xfrm>
            <a:off x="2182172" y="2897041"/>
            <a:ext cx="170330" cy="192741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E9190B45-3B89-4566-A796-E619D50BAFD5}"/>
              </a:ext>
            </a:extLst>
          </p:cNvPr>
          <p:cNvCxnSpPr>
            <a:stCxn id="27" idx="6"/>
            <a:endCxn id="25" idx="1"/>
          </p:cNvCxnSpPr>
          <p:nvPr/>
        </p:nvCxnSpPr>
        <p:spPr>
          <a:xfrm flipV="1">
            <a:off x="2352502" y="2079070"/>
            <a:ext cx="2950506" cy="914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>
            <a:extLst>
              <a:ext uri="{FF2B5EF4-FFF2-40B4-BE49-F238E27FC236}">
                <a16:creationId xmlns:a16="http://schemas.microsoft.com/office/drawing/2014/main" id="{DC7C5CAA-97F3-402C-8ED4-93AC3260DFF1}"/>
              </a:ext>
            </a:extLst>
          </p:cNvPr>
          <p:cNvSpPr/>
          <p:nvPr/>
        </p:nvSpPr>
        <p:spPr>
          <a:xfrm>
            <a:off x="1430073" y="3612275"/>
            <a:ext cx="515471" cy="33169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B916A596-378A-4744-87B5-E51DB46BC019}"/>
              </a:ext>
            </a:extLst>
          </p:cNvPr>
          <p:cNvCxnSpPr>
            <a:stCxn id="29" idx="5"/>
            <a:endCxn id="26" idx="1"/>
          </p:cNvCxnSpPr>
          <p:nvPr/>
        </p:nvCxnSpPr>
        <p:spPr>
          <a:xfrm flipV="1">
            <a:off x="1870054" y="3560343"/>
            <a:ext cx="3317795" cy="335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AF772D22-85E5-4B6A-A7A0-9FBA4322FB0F}"/>
              </a:ext>
            </a:extLst>
          </p:cNvPr>
          <p:cNvCxnSpPr/>
          <p:nvPr/>
        </p:nvCxnSpPr>
        <p:spPr>
          <a:xfrm>
            <a:off x="1870364" y="3896286"/>
            <a:ext cx="3317486" cy="1121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>
            <a:extLst>
              <a:ext uri="{FF2B5EF4-FFF2-40B4-BE49-F238E27FC236}">
                <a16:creationId xmlns:a16="http://schemas.microsoft.com/office/drawing/2014/main" id="{12760A48-886E-473A-AECB-3BBAE6F4E3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3" b="19623"/>
          <a:stretch/>
        </p:blipFill>
        <p:spPr>
          <a:xfrm>
            <a:off x="5187973" y="4472454"/>
            <a:ext cx="2748734" cy="128607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C2160E64-556F-4FF6-BE47-C9799F51682A}"/>
              </a:ext>
            </a:extLst>
          </p:cNvPr>
          <p:cNvSpPr txBox="1"/>
          <p:nvPr/>
        </p:nvSpPr>
        <p:spPr>
          <a:xfrm>
            <a:off x="1766674" y="2102673"/>
            <a:ext cx="1098378" cy="365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50" dirty="0"/>
              <a:t>Laser beam</a:t>
            </a:r>
            <a:endParaRPr lang="zh-CN" altLang="en-US" sz="1350" dirty="0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8C51AFA9-E06E-45B1-96D5-B7D9A666CE61}"/>
              </a:ext>
            </a:extLst>
          </p:cNvPr>
          <p:cNvCxnSpPr/>
          <p:nvPr/>
        </p:nvCxnSpPr>
        <p:spPr>
          <a:xfrm flipH="1">
            <a:off x="2491987" y="3769808"/>
            <a:ext cx="6721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243AD5AA-2C41-4862-9814-22C8DE9A3637}"/>
              </a:ext>
            </a:extLst>
          </p:cNvPr>
          <p:cNvSpPr txBox="1"/>
          <p:nvPr/>
        </p:nvSpPr>
        <p:spPr>
          <a:xfrm>
            <a:off x="2633423" y="3391943"/>
            <a:ext cx="1300356" cy="365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50" dirty="0"/>
              <a:t>Electron</a:t>
            </a:r>
            <a:r>
              <a:rPr lang="zh-CN" altLang="en-US" sz="1350" dirty="0"/>
              <a:t> </a:t>
            </a:r>
            <a:r>
              <a:rPr lang="en-US" altLang="zh-CN" sz="1350" dirty="0"/>
              <a:t>beam</a:t>
            </a:r>
            <a:endParaRPr lang="zh-CN" altLang="en-US" sz="1350" dirty="0"/>
          </a:p>
        </p:txBody>
      </p:sp>
      <p:sp>
        <p:nvSpPr>
          <p:cNvPr id="36" name="左箭头 23">
            <a:extLst>
              <a:ext uri="{FF2B5EF4-FFF2-40B4-BE49-F238E27FC236}">
                <a16:creationId xmlns:a16="http://schemas.microsoft.com/office/drawing/2014/main" id="{4E94E772-1E54-40E6-9646-70DE003ADBD4}"/>
              </a:ext>
            </a:extLst>
          </p:cNvPr>
          <p:cNvSpPr/>
          <p:nvPr/>
        </p:nvSpPr>
        <p:spPr>
          <a:xfrm>
            <a:off x="486346" y="3197284"/>
            <a:ext cx="336666" cy="306926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247A2B1-266C-41D4-A6F4-6E77CF01FA8D}"/>
              </a:ext>
            </a:extLst>
          </p:cNvPr>
          <p:cNvSpPr txBox="1"/>
          <p:nvPr/>
        </p:nvSpPr>
        <p:spPr>
          <a:xfrm>
            <a:off x="827521" y="3135071"/>
            <a:ext cx="1579278" cy="365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50" dirty="0"/>
              <a:t>Beam</a:t>
            </a:r>
            <a:r>
              <a:rPr lang="zh-CN" altLang="en-US" sz="1350" dirty="0"/>
              <a:t> </a:t>
            </a:r>
            <a:r>
              <a:rPr lang="en-US" altLang="zh-CN" sz="1350" dirty="0"/>
              <a:t>Diagnostics</a:t>
            </a:r>
            <a:endParaRPr lang="zh-CN" altLang="en-US" sz="135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672D922-982C-4873-AE3D-9791CB9382E8}"/>
              </a:ext>
            </a:extLst>
          </p:cNvPr>
          <p:cNvSpPr txBox="1"/>
          <p:nvPr/>
        </p:nvSpPr>
        <p:spPr>
          <a:xfrm>
            <a:off x="7025624" y="1795382"/>
            <a:ext cx="1300356" cy="365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50" dirty="0" err="1"/>
              <a:t>Kinoform</a:t>
            </a:r>
            <a:r>
              <a:rPr lang="zh-CN" altLang="en-US" sz="1350" dirty="0"/>
              <a:t> </a:t>
            </a:r>
            <a:r>
              <a:rPr lang="en-US" altLang="zh-CN" sz="1350" dirty="0"/>
              <a:t>plate</a:t>
            </a:r>
            <a:endParaRPr lang="zh-CN" altLang="en-US" sz="135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FE425EA-FCF6-4970-9B37-A90A38FDAB51}"/>
              </a:ext>
            </a:extLst>
          </p:cNvPr>
          <p:cNvSpPr txBox="1"/>
          <p:nvPr/>
        </p:nvSpPr>
        <p:spPr>
          <a:xfrm>
            <a:off x="8091944" y="4944291"/>
            <a:ext cx="720582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50" dirty="0" err="1"/>
              <a:t>Gascell</a:t>
            </a:r>
            <a:endParaRPr lang="zh-CN" altLang="en-US" sz="135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8AA8BEB-FB5F-48B3-A12D-54BBEC6B9622}"/>
              </a:ext>
            </a:extLst>
          </p:cNvPr>
          <p:cNvSpPr txBox="1"/>
          <p:nvPr/>
        </p:nvSpPr>
        <p:spPr>
          <a:xfrm>
            <a:off x="7120138" y="3305892"/>
            <a:ext cx="1204176" cy="365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50" dirty="0"/>
              <a:t>Bessel</a:t>
            </a:r>
            <a:r>
              <a:rPr lang="zh-CN" altLang="en-US" sz="1350" dirty="0"/>
              <a:t> </a:t>
            </a:r>
            <a:r>
              <a:rPr lang="en-US" altLang="zh-CN" sz="1350" dirty="0"/>
              <a:t>Beam</a:t>
            </a:r>
            <a:endParaRPr lang="zh-CN" altLang="en-US" sz="1350" dirty="0"/>
          </a:p>
        </p:txBody>
      </p:sp>
      <p:sp>
        <p:nvSpPr>
          <p:cNvPr id="41" name="文本框 5">
            <a:extLst>
              <a:ext uri="{FF2B5EF4-FFF2-40B4-BE49-F238E27FC236}">
                <a16:creationId xmlns:a16="http://schemas.microsoft.com/office/drawing/2014/main" id="{F88E6C2C-0869-4A4B-AF0E-57A357DFD3FF}"/>
              </a:ext>
            </a:extLst>
          </p:cNvPr>
          <p:cNvSpPr txBox="1"/>
          <p:nvPr/>
        </p:nvSpPr>
        <p:spPr>
          <a:xfrm>
            <a:off x="609600" y="321556"/>
            <a:ext cx="8354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Plasma Dechirper Experiment @ THU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3476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6">
            <a:extLst>
              <a:ext uri="{FF2B5EF4-FFF2-40B4-BE49-F238E27FC236}">
                <a16:creationId xmlns:a16="http://schemas.microsoft.com/office/drawing/2014/main" id="{31DD47B1-1072-4FBA-82C8-21519A7C9775}"/>
              </a:ext>
            </a:extLst>
          </p:cNvPr>
          <p:cNvGrpSpPr/>
          <p:nvPr/>
        </p:nvGrpSpPr>
        <p:grpSpPr>
          <a:xfrm>
            <a:off x="467544" y="3521860"/>
            <a:ext cx="5256584" cy="2931476"/>
            <a:chOff x="1208741" y="1789210"/>
            <a:chExt cx="6947950" cy="4548672"/>
          </a:xfrm>
        </p:grpSpPr>
        <p:pic>
          <p:nvPicPr>
            <p:cNvPr id="9" name="图片 8" descr="IMG_2835.jpg">
              <a:extLst>
                <a:ext uri="{FF2B5EF4-FFF2-40B4-BE49-F238E27FC236}">
                  <a16:creationId xmlns:a16="http://schemas.microsoft.com/office/drawing/2014/main" id="{090B7E43-B625-412F-8CCF-77A7D056E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283515" y="1789210"/>
              <a:ext cx="6823009" cy="4548672"/>
            </a:xfrm>
            <a:prstGeom prst="rect">
              <a:avLst/>
            </a:prstGeom>
          </p:spPr>
        </p:pic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F840E569-D4AD-4D70-8B7B-27B025C0B557}"/>
                </a:ext>
              </a:extLst>
            </p:cNvPr>
            <p:cNvSpPr txBox="1"/>
            <p:nvPr/>
          </p:nvSpPr>
          <p:spPr>
            <a:xfrm rot="1699761">
              <a:off x="3869444" y="4762632"/>
              <a:ext cx="2659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Interaction </a:t>
              </a:r>
            </a:p>
            <a:p>
              <a:r>
                <a:rPr lang="en-US" altLang="zh-CN" dirty="0">
                  <a:solidFill>
                    <a:schemeClr val="bg1"/>
                  </a:solidFill>
                </a:rPr>
                <a:t>chamber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AE10E60E-AE19-4DC2-AD21-E524ABAAA9EC}"/>
                </a:ext>
              </a:extLst>
            </p:cNvPr>
            <p:cNvSpPr txBox="1"/>
            <p:nvPr/>
          </p:nvSpPr>
          <p:spPr>
            <a:xfrm rot="684392">
              <a:off x="6715271" y="4043261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Compressor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DE5FA437-684D-4824-9244-42AFA68DE81C}"/>
                </a:ext>
              </a:extLst>
            </p:cNvPr>
            <p:cNvSpPr txBox="1"/>
            <p:nvPr/>
          </p:nvSpPr>
          <p:spPr>
            <a:xfrm rot="1498633">
              <a:off x="2887338" y="3317842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Chicane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887E3A6A-A64E-407C-83A1-46A4D6107814}"/>
                </a:ext>
              </a:extLst>
            </p:cNvPr>
            <p:cNvSpPr txBox="1"/>
            <p:nvPr/>
          </p:nvSpPr>
          <p:spPr>
            <a:xfrm rot="1663722">
              <a:off x="5635559" y="5172469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Deflecting</a:t>
              </a:r>
            </a:p>
            <a:p>
              <a:r>
                <a:rPr lang="en-US" altLang="zh-CN" dirty="0">
                  <a:solidFill>
                    <a:schemeClr val="bg1"/>
                  </a:solidFill>
                </a:rPr>
                <a:t> cavity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0A4DDF3E-C72B-45EB-A516-190C76E02A04}"/>
                </a:ext>
              </a:extLst>
            </p:cNvPr>
            <p:cNvSpPr txBox="1"/>
            <p:nvPr/>
          </p:nvSpPr>
          <p:spPr>
            <a:xfrm rot="1441816">
              <a:off x="7098076" y="554161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Dipole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7C686B78-805A-4916-A061-90C6E7F940E8}"/>
                </a:ext>
              </a:extLst>
            </p:cNvPr>
            <p:cNvSpPr txBox="1"/>
            <p:nvPr/>
          </p:nvSpPr>
          <p:spPr>
            <a:xfrm rot="1223563">
              <a:off x="1540565" y="3521969"/>
              <a:ext cx="2659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S-band </a:t>
              </a:r>
            </a:p>
            <a:p>
              <a:r>
                <a:rPr lang="en-US" altLang="zh-CN" dirty="0" err="1">
                  <a:solidFill>
                    <a:schemeClr val="bg1"/>
                  </a:solidFill>
                </a:rPr>
                <a:t>linac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9DD91813-8D13-439A-A7D1-CAD0B702BDEB}"/>
                </a:ext>
              </a:extLst>
            </p:cNvPr>
            <p:cNvSpPr txBox="1"/>
            <p:nvPr/>
          </p:nvSpPr>
          <p:spPr>
            <a:xfrm rot="1295237">
              <a:off x="1208741" y="2918459"/>
              <a:ext cx="2659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RF gun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AD850DC1-96FA-400B-8AD5-34298EFE8484}"/>
                </a:ext>
              </a:extLst>
            </p:cNvPr>
            <p:cNvCxnSpPr/>
            <p:nvPr/>
          </p:nvCxnSpPr>
          <p:spPr>
            <a:xfrm>
              <a:off x="2448966" y="4480255"/>
              <a:ext cx="1234034" cy="739445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BFD364EA-4FBD-4EFB-9D08-A0FA4E58ABDE}"/>
                </a:ext>
              </a:extLst>
            </p:cNvPr>
            <p:cNvSpPr txBox="1"/>
            <p:nvPr/>
          </p:nvSpPr>
          <p:spPr>
            <a:xfrm rot="1865116">
              <a:off x="2395207" y="4883292"/>
              <a:ext cx="1223918" cy="56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beam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742C3F15-C577-4151-A833-2E37F1640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29" y="1628800"/>
            <a:ext cx="2534159" cy="2201876"/>
          </a:xfrm>
          <a:prstGeom prst="rect">
            <a:avLst/>
          </a:prstGeom>
        </p:spPr>
      </p:pic>
      <p:sp>
        <p:nvSpPr>
          <p:cNvPr id="21" name="文本框 5">
            <a:extLst>
              <a:ext uri="{FF2B5EF4-FFF2-40B4-BE49-F238E27FC236}">
                <a16:creationId xmlns:a16="http://schemas.microsoft.com/office/drawing/2014/main" id="{34896032-0441-4F83-B842-20924010E15F}"/>
              </a:ext>
            </a:extLst>
          </p:cNvPr>
          <p:cNvSpPr txBox="1"/>
          <p:nvPr/>
        </p:nvSpPr>
        <p:spPr>
          <a:xfrm>
            <a:off x="609600" y="321556"/>
            <a:ext cx="8354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Plasma Dechirper Experiment @ THU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59DF9FA-9100-40A3-8D62-244C9F940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70" y="1029936"/>
            <a:ext cx="3244334" cy="23270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D0E54F0-7E7C-4C98-B6CC-D94316C03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619" y="1268162"/>
            <a:ext cx="2608581" cy="2074082"/>
          </a:xfrm>
          <a:prstGeom prst="rect">
            <a:avLst/>
          </a:prstGeom>
        </p:spPr>
      </p:pic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6089EFDE-C172-46B3-AA5F-42633E6D1637}"/>
              </a:ext>
            </a:extLst>
          </p:cNvPr>
          <p:cNvSpPr txBox="1">
            <a:spLocks/>
          </p:cNvSpPr>
          <p:nvPr/>
        </p:nvSpPr>
        <p:spPr>
          <a:xfrm>
            <a:off x="5999859" y="4221088"/>
            <a:ext cx="3134069" cy="959673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rmAutofit fontScale="92500"/>
          </a:bodyPr>
          <a:lstStyle>
            <a:lvl1pPr marL="305992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400" kern="1200" baseline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29984" indent="-305992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000" kern="1200" baseline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899978" indent="-269993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241969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601960" indent="-2339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189995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9945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99938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99930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b="1" dirty="0"/>
              <a:t>Experiment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Goal</a:t>
            </a:r>
            <a:r>
              <a:rPr lang="zh-CN" altLang="en-US" sz="1400" b="1" dirty="0"/>
              <a:t>：</a:t>
            </a:r>
            <a:endParaRPr lang="en-US" altLang="zh-CN" sz="1400" b="1" dirty="0"/>
          </a:p>
          <a:p>
            <a:pPr marL="0" indent="0">
              <a:buNone/>
            </a:pPr>
            <a:r>
              <a:rPr lang="en-US" altLang="zh-CN" sz="1200" b="1" dirty="0"/>
              <a:t>    1.Decrease the energy spread to 0.1%</a:t>
            </a:r>
          </a:p>
          <a:p>
            <a:pPr marL="0" indent="0">
              <a:buNone/>
            </a:pPr>
            <a:r>
              <a:rPr lang="en-US" altLang="zh-CN" sz="1200" b="1" dirty="0"/>
              <a:t>    2.Hollow channel impact on beam quality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B3B8C0C-6351-4091-B609-32654048E7C0}"/>
              </a:ext>
            </a:extLst>
          </p:cNvPr>
          <p:cNvSpPr/>
          <p:nvPr/>
        </p:nvSpPr>
        <p:spPr>
          <a:xfrm>
            <a:off x="4215102" y="1139457"/>
            <a:ext cx="135792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/>
              <a:t>PIC Simulation</a:t>
            </a:r>
            <a:endParaRPr lang="zh-CN" altLang="en-US" sz="135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A2DA509-673C-4D1B-8478-93913619C63F}"/>
              </a:ext>
            </a:extLst>
          </p:cNvPr>
          <p:cNvSpPr/>
          <p:nvPr/>
        </p:nvSpPr>
        <p:spPr>
          <a:xfrm>
            <a:off x="6300192" y="1146277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2019.11-2020.02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856340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5">
            <a:extLst>
              <a:ext uri="{FF2B5EF4-FFF2-40B4-BE49-F238E27FC236}">
                <a16:creationId xmlns:a16="http://schemas.microsoft.com/office/drawing/2014/main" id="{6510D9E7-D121-45C1-AA9E-373DD41085D4}"/>
              </a:ext>
            </a:extLst>
          </p:cNvPr>
          <p:cNvSpPr txBox="1"/>
          <p:nvPr/>
        </p:nvSpPr>
        <p:spPr>
          <a:xfrm>
            <a:off x="609600" y="321556"/>
            <a:ext cx="8714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Bessel beam generation and optimization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CF0A6B3-1655-4B14-86DD-C6CCE66F0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91" y="1052936"/>
            <a:ext cx="2182353" cy="180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6254BDA-4761-4192-85EA-62A822FA0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15" y="3012379"/>
            <a:ext cx="2394503" cy="1800000"/>
          </a:xfrm>
          <a:prstGeom prst="rect">
            <a:avLst/>
          </a:prstGeom>
        </p:spPr>
      </p:pic>
      <p:pic>
        <p:nvPicPr>
          <p:cNvPr id="21" name="内容占位符 4">
            <a:extLst>
              <a:ext uri="{FF2B5EF4-FFF2-40B4-BE49-F238E27FC236}">
                <a16:creationId xmlns:a16="http://schemas.microsoft.com/office/drawing/2014/main" id="{38A739E0-4F54-4172-8AD5-B83E2520E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936"/>
            <a:ext cx="2156305" cy="180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DAFF2D4-A317-438C-BC7B-14F3BB292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4" y="3012379"/>
            <a:ext cx="1957820" cy="1800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38E6D45-0716-4B5C-8A3F-1EC5E61986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28446" r="36759" b="16245"/>
          <a:stretch/>
        </p:blipFill>
        <p:spPr>
          <a:xfrm rot="5400000">
            <a:off x="1626464" y="2135917"/>
            <a:ext cx="2010502" cy="180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969276E-9CF7-45C1-BF62-713F0A82EA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2" y="4653336"/>
            <a:ext cx="2002164" cy="180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B2E0DB1-E6C5-4F5A-9190-37633EB16A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10" y="4867567"/>
            <a:ext cx="2962973" cy="137153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507C461-9A28-4E40-B141-1AAB0841882F}"/>
              </a:ext>
            </a:extLst>
          </p:cNvPr>
          <p:cNvSpPr txBox="1"/>
          <p:nvPr/>
        </p:nvSpPr>
        <p:spPr>
          <a:xfrm>
            <a:off x="1731715" y="2052769"/>
            <a:ext cx="1639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华文楷体"/>
                <a:cs typeface="+mn-cs"/>
              </a:rPr>
              <a:t>Kinoform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华文楷体"/>
                <a:cs typeface="+mn-cs"/>
              </a:rPr>
              <a:t> Plate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华文楷体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A346A57-F306-4B72-84E1-709F21EE8A73}"/>
              </a:ext>
            </a:extLst>
          </p:cNvPr>
          <p:cNvSpPr txBox="1"/>
          <p:nvPr/>
        </p:nvSpPr>
        <p:spPr>
          <a:xfrm>
            <a:off x="503142" y="4257546"/>
            <a:ext cx="1153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Times New Roman"/>
                <a:ea typeface="华文楷体"/>
              </a:rPr>
              <a:t>Simulation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华文楷体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69FABF5-5B96-4B9A-B50C-3CC6F7AAC3D1}"/>
              </a:ext>
            </a:extLst>
          </p:cNvPr>
          <p:cNvSpPr txBox="1"/>
          <p:nvPr/>
        </p:nvSpPr>
        <p:spPr>
          <a:xfrm>
            <a:off x="540598" y="5933196"/>
            <a:ext cx="1153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华文楷体"/>
              </a:rPr>
              <a:t>Experiment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华文楷体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927CAD3-0D16-4E33-919B-C540BC3565C4}"/>
              </a:ext>
            </a:extLst>
          </p:cNvPr>
          <p:cNvSpPr txBox="1"/>
          <p:nvPr/>
        </p:nvSpPr>
        <p:spPr>
          <a:xfrm>
            <a:off x="3103054" y="4257546"/>
            <a:ext cx="1153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Times New Roman"/>
                <a:ea typeface="华文楷体"/>
              </a:rPr>
              <a:t>Simulation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华文楷体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CFFFC81-CA14-4F69-95CB-2E6B5F93AA3C}"/>
              </a:ext>
            </a:extLst>
          </p:cNvPr>
          <p:cNvSpPr txBox="1"/>
          <p:nvPr/>
        </p:nvSpPr>
        <p:spPr>
          <a:xfrm>
            <a:off x="2631715" y="5779307"/>
            <a:ext cx="1153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华文楷体"/>
              </a:rPr>
              <a:t>Experiment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华文楷体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AA3AE06-885E-4C5A-8F0D-2526418E72DA}"/>
              </a:ext>
            </a:extLst>
          </p:cNvPr>
          <p:cNvSpPr/>
          <p:nvPr/>
        </p:nvSpPr>
        <p:spPr>
          <a:xfrm>
            <a:off x="1079702" y="1824620"/>
            <a:ext cx="143755" cy="151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92F30BE8-6863-4F1C-97D5-8244A3F15EA0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1223457" y="1900473"/>
            <a:ext cx="1963164" cy="0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id="{8A61B132-6969-4530-91AB-894E28BEC2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96" y="980728"/>
            <a:ext cx="2069880" cy="186628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2670794-EFE7-4277-9597-EE88AD5489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3013" y="1097152"/>
            <a:ext cx="1757769" cy="16692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6037496-533D-48E3-A5A1-BDD79DC2CA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1244" y="2858239"/>
            <a:ext cx="1869741" cy="173293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8D01D0-78CD-4E1B-9217-C4D7ED9EE7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7088" y="2847015"/>
            <a:ext cx="1869741" cy="175364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1D4AF79-453B-4E4A-8667-55B5655A2B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27172" y="4591169"/>
            <a:ext cx="1889916" cy="177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6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5">
            <a:extLst>
              <a:ext uri="{FF2B5EF4-FFF2-40B4-BE49-F238E27FC236}">
                <a16:creationId xmlns:a16="http://schemas.microsoft.com/office/drawing/2014/main" id="{6510D9E7-D121-45C1-AA9E-373DD41085D4}"/>
              </a:ext>
            </a:extLst>
          </p:cNvPr>
          <p:cNvSpPr txBox="1"/>
          <p:nvPr/>
        </p:nvSpPr>
        <p:spPr>
          <a:xfrm>
            <a:off x="609600" y="321556"/>
            <a:ext cx="8714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Hollow Channel and density measurement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02FFEDC-DD88-4C1B-99D2-74E62943B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70" y="1124744"/>
            <a:ext cx="7562690" cy="515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921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92F03B-4ED6-4758-9D4D-B777D9638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2736"/>
            <a:ext cx="5954932" cy="44644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4647B0E-3CDF-4E8D-938D-F32F3C5B0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19" y="1268760"/>
            <a:ext cx="3186313" cy="15841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A3CC88D-C41C-4DB3-90D4-6A9EDE9282F0}"/>
              </a:ext>
            </a:extLst>
          </p:cNvPr>
          <p:cNvSpPr txBox="1"/>
          <p:nvPr/>
        </p:nvSpPr>
        <p:spPr>
          <a:xfrm>
            <a:off x="609600" y="321556"/>
            <a:ext cx="7850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Simulation Analysis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8E91409-A86C-4253-BE06-0D3D205192BC}"/>
              </a:ext>
            </a:extLst>
          </p:cNvPr>
          <p:cNvSpPr txBox="1"/>
          <p:nvPr/>
        </p:nvSpPr>
        <p:spPr>
          <a:xfrm>
            <a:off x="5657952" y="4915357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</a:rPr>
              <a:t>Good news:</a:t>
            </a:r>
          </a:p>
          <a:p>
            <a:pPr algn="just"/>
            <a:r>
              <a:rPr lang="en-US" altLang="zh-CN" dirty="0">
                <a:solidFill>
                  <a:srgbClr val="FF0000"/>
                </a:solidFill>
              </a:rPr>
              <a:t>NOT too severe for low density plasmas (&lt; 1×10</a:t>
            </a:r>
            <a:r>
              <a:rPr lang="en-US" altLang="zh-CN" baseline="30000" dirty="0">
                <a:solidFill>
                  <a:srgbClr val="FF0000"/>
                </a:solidFill>
              </a:rPr>
              <a:t>17</a:t>
            </a:r>
            <a:r>
              <a:rPr lang="en-US" altLang="zh-CN" dirty="0">
                <a:solidFill>
                  <a:srgbClr val="FF0000"/>
                </a:solidFill>
              </a:rPr>
              <a:t> cm</a:t>
            </a:r>
            <a:r>
              <a:rPr lang="en-US" altLang="zh-CN" baseline="30000" dirty="0">
                <a:solidFill>
                  <a:srgbClr val="FF0000"/>
                </a:solidFill>
              </a:rPr>
              <a:t>-3</a:t>
            </a:r>
            <a:r>
              <a:rPr lang="en-US" altLang="zh-CN" dirty="0">
                <a:solidFill>
                  <a:srgbClr val="FF0000"/>
                </a:solidFill>
              </a:rPr>
              <a:t>)!!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7E33281-A550-480C-B1DB-E85FCB416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079" y="3356992"/>
            <a:ext cx="3177241" cy="115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472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37DB4C-3539-4D96-8414-8D360E2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7720230" cy="4249204"/>
          </a:xfrm>
          <a:prstGeom prst="rect">
            <a:avLst/>
          </a:prstGeom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id="{80D69899-4131-4904-BE26-CC724D6FB2B0}"/>
              </a:ext>
            </a:extLst>
          </p:cNvPr>
          <p:cNvSpPr txBox="1"/>
          <p:nvPr/>
        </p:nvSpPr>
        <p:spPr>
          <a:xfrm>
            <a:off x="609600" y="321556"/>
            <a:ext cx="8714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Low pressure gas system (100-3000pa)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902E4BA-B318-48C8-A1B7-51FD76B8222C}"/>
              </a:ext>
            </a:extLst>
          </p:cNvPr>
          <p:cNvSpPr txBox="1"/>
          <p:nvPr/>
        </p:nvSpPr>
        <p:spPr>
          <a:xfrm>
            <a:off x="391640" y="5492652"/>
            <a:ext cx="83607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Finish installation and under Debugging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0633185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2EB3C4-8B6C-419B-8A15-4E44D9A39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1"/>
            <a:ext cx="8208911" cy="4555083"/>
          </a:xfrm>
          <a:prstGeom prst="rect">
            <a:avLst/>
          </a:prstGeom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id="{6C96888C-2CC2-49E1-92AF-80B919227C0F}"/>
              </a:ext>
            </a:extLst>
          </p:cNvPr>
          <p:cNvSpPr txBox="1"/>
          <p:nvPr/>
        </p:nvSpPr>
        <p:spPr>
          <a:xfrm>
            <a:off x="609600" y="321556"/>
            <a:ext cx="8714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Electron Beam Diagnostic system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40F87E-D66B-4CB9-8A3A-FC43BC6C6AD4}"/>
              </a:ext>
            </a:extLst>
          </p:cNvPr>
          <p:cNvSpPr txBox="1"/>
          <p:nvPr/>
        </p:nvSpPr>
        <p:spPr>
          <a:xfrm>
            <a:off x="391640" y="5492652"/>
            <a:ext cx="83607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Finish installation and under Debugging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1081385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>
            <a:extLst>
              <a:ext uri="{FF2B5EF4-FFF2-40B4-BE49-F238E27FC236}">
                <a16:creationId xmlns:a16="http://schemas.microsoft.com/office/drawing/2014/main" id="{66602A5A-5EDE-4537-9721-6612A678C569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Electron Beam Parameter Measurement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7FD93C7-94C0-4CD4-BEA8-320E69A50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3" y="1229557"/>
            <a:ext cx="8775215" cy="43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8045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2C019DA-6B24-4C88-BC84-2F350EEE1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19" y="1043887"/>
            <a:ext cx="5832950" cy="1958373"/>
          </a:xfrm>
          <a:prstGeom prst="rect">
            <a:avLst/>
          </a:prstGeom>
        </p:spPr>
      </p:pic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B25CEF3E-BA25-4E9E-9A2E-6FE0B043AD1A}"/>
              </a:ext>
            </a:extLst>
          </p:cNvPr>
          <p:cNvCxnSpPr>
            <a:cxnSpLocks/>
          </p:cNvCxnSpPr>
          <p:nvPr/>
        </p:nvCxnSpPr>
        <p:spPr>
          <a:xfrm flipH="1">
            <a:off x="3622434" y="1927484"/>
            <a:ext cx="341643" cy="222846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EB44B1B6-0FAE-44D0-A0D0-C3D1E3F369E3}"/>
              </a:ext>
            </a:extLst>
          </p:cNvPr>
          <p:cNvSpPr txBox="1"/>
          <p:nvPr/>
        </p:nvSpPr>
        <p:spPr>
          <a:xfrm>
            <a:off x="3179426" y="1680888"/>
            <a:ext cx="1639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华文楷体"/>
                <a:cs typeface="+mn-cs"/>
              </a:rPr>
              <a:t>Plasma Section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华文楷体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C00F94E-2CD1-47D6-8CA6-DEAAAF569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47" y="3228790"/>
            <a:ext cx="5303593" cy="2585323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22C2AB5-52E1-40DE-9963-E13A96CFA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109119"/>
              </p:ext>
            </p:extLst>
          </p:nvPr>
        </p:nvGraphicFramePr>
        <p:xfrm>
          <a:off x="6338945" y="1054837"/>
          <a:ext cx="260330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511">
                  <a:extLst>
                    <a:ext uri="{9D8B030D-6E8A-4147-A177-3AD203B41FA5}">
                      <a16:colId xmlns:a16="http://schemas.microsoft.com/office/drawing/2014/main" val="2988784834"/>
                    </a:ext>
                  </a:extLst>
                </a:gridCol>
                <a:gridCol w="1019798">
                  <a:extLst>
                    <a:ext uri="{9D8B030D-6E8A-4147-A177-3AD203B41FA5}">
                      <a16:colId xmlns:a16="http://schemas.microsoft.com/office/drawing/2014/main" val="3482032072"/>
                    </a:ext>
                  </a:extLst>
                </a:gridCol>
              </a:tblGrid>
              <a:tr h="263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Parameter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Value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363889"/>
                  </a:ext>
                </a:extLst>
              </a:tr>
              <a:tr h="263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Energy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0.8GeV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363817"/>
                  </a:ext>
                </a:extLst>
              </a:tr>
              <a:tr h="263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Charge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50pC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112253"/>
                  </a:ext>
                </a:extLst>
              </a:tr>
              <a:tr h="263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Emittance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0.8μm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97838"/>
                  </a:ext>
                </a:extLst>
              </a:tr>
              <a:tr h="263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Beam size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10μm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190986"/>
                  </a:ext>
                </a:extLst>
              </a:tr>
              <a:tr h="263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Peak current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2.4kA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869123"/>
                  </a:ext>
                </a:extLst>
              </a:tr>
              <a:tr h="263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Energy</a:t>
                      </a:r>
                      <a:r>
                        <a:rPr lang="en-US" altLang="zh-CN" baseline="0" dirty="0"/>
                        <a:t> </a:t>
                      </a:r>
                      <a:r>
                        <a:rPr lang="en-US" altLang="zh-CN" dirty="0"/>
                        <a:t>Chirp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~8MeV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126026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CD6224F7-C476-400C-979E-79C84FF779B8}"/>
              </a:ext>
            </a:extLst>
          </p:cNvPr>
          <p:cNvSpPr/>
          <p:nvPr/>
        </p:nvSpPr>
        <p:spPr>
          <a:xfrm>
            <a:off x="5724128" y="3717032"/>
            <a:ext cx="3318295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Dechirper experiment schedule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  <a:ea typeface="华文楷体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华文楷体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First step: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Obtaining a stable positively-chirped beam with few percent energy spread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Second step: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 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P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ost-processing the beam using a passive dechirper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/>
              <a:cs typeface="Times New Roman" panose="02020603050405020304" pitchFamily="18" charset="0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2DB9FB6E-6880-4076-AA09-C49D4E20FB50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Dechirper &amp; HTR Experiment @ SXFEL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A5EA8C6-8993-4BFC-926A-B7ECAEBFB141}"/>
              </a:ext>
            </a:extLst>
          </p:cNvPr>
          <p:cNvSpPr txBox="1"/>
          <p:nvPr/>
        </p:nvSpPr>
        <p:spPr>
          <a:xfrm>
            <a:off x="481011" y="5868561"/>
            <a:ext cx="53871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b="1" dirty="0"/>
              <a:t>Plan to start experiment station installation before April (according to the discussion on Jan. 18)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003651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104900" y="1268760"/>
            <a:ext cx="6934200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  <a:spcAft>
                <a:spcPct val="30000"/>
              </a:spcAft>
              <a:buClr>
                <a:srgbClr val="C00000"/>
              </a:buClr>
            </a:pPr>
            <a:r>
              <a:rPr lang="en-US" altLang="zh-CN" sz="2800" b="1" dirty="0">
                <a:solidFill>
                  <a:srgbClr val="C00000"/>
                </a:solidFill>
              </a:rPr>
              <a:t>Timetable and Current Status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zh-CN" altLang="en-US" sz="2800" b="1" dirty="0">
              <a:solidFill>
                <a:srgbClr val="00339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zh-CN" sz="2800" b="1" dirty="0">
                <a:solidFill>
                  <a:srgbClr val="003399"/>
                </a:solidFill>
              </a:rPr>
              <a:t>Plasma acceleration (Sim. &amp; Exp.)</a:t>
            </a:r>
            <a:endParaRPr lang="en-US" altLang="zh-CN" sz="2800" b="1" dirty="0">
              <a:solidFill>
                <a:srgbClr val="660066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altLang="zh-CN" sz="2800" b="1" dirty="0">
              <a:solidFill>
                <a:srgbClr val="00339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zh-CN" sz="2800" b="1" dirty="0">
                <a:solidFill>
                  <a:srgbClr val="003399"/>
                </a:solidFill>
              </a:rPr>
              <a:t>e- gun, Linac and e+ damping ring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altLang="zh-CN" sz="28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8240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104900" y="1268760"/>
            <a:ext cx="6934200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zh-CN" sz="2800" b="1" dirty="0">
                <a:solidFill>
                  <a:srgbClr val="003399"/>
                </a:solidFill>
              </a:rPr>
              <a:t>Timetable and Current Status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zh-CN" altLang="en-US" sz="2800" b="1" dirty="0">
              <a:solidFill>
                <a:srgbClr val="00339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zh-CN" sz="2800" b="1" dirty="0">
                <a:solidFill>
                  <a:srgbClr val="003399"/>
                </a:solidFill>
              </a:rPr>
              <a:t>Plasma acceleration (Sim. &amp; Exp.)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altLang="zh-CN" sz="2800" b="1" dirty="0">
              <a:solidFill>
                <a:srgbClr val="00339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Clr>
                <a:srgbClr val="C00000"/>
              </a:buClr>
            </a:pPr>
            <a:r>
              <a:rPr lang="en-US" altLang="zh-CN" sz="2800" b="1" dirty="0">
                <a:solidFill>
                  <a:srgbClr val="C00000"/>
                </a:solidFill>
              </a:rPr>
              <a:t>e- gun, Linac and e+ damping ring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altLang="zh-CN" sz="28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6577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9EBC503B-40B0-468A-89E0-DE2BB1DC2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" y="3157198"/>
            <a:ext cx="2263140" cy="1426136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4E34240B-5196-42E1-97DF-F07E4FE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5" y="1502593"/>
            <a:ext cx="2263140" cy="1407497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990FB326-D316-4093-A484-E200465BEEBB}"/>
              </a:ext>
            </a:extLst>
          </p:cNvPr>
          <p:cNvSpPr txBox="1"/>
          <p:nvPr/>
        </p:nvSpPr>
        <p:spPr>
          <a:xfrm>
            <a:off x="683568" y="3963715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Laser profile</a:t>
            </a:r>
            <a:endParaRPr lang="zh-CN" altLang="en-US" sz="1200" dirty="0" err="1"/>
          </a:p>
        </p:txBody>
      </p:sp>
      <p:pic>
        <p:nvPicPr>
          <p:cNvPr id="5" name="Picture 22">
            <a:extLst>
              <a:ext uri="{FF2B5EF4-FFF2-40B4-BE49-F238E27FC236}">
                <a16:creationId xmlns:a16="http://schemas.microsoft.com/office/drawing/2014/main" id="{14B7D21D-CFD1-4F94-8CA0-7CCECE9C4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354" y="1502592"/>
            <a:ext cx="2263140" cy="1385842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BD5D61A7-FCED-4052-8080-E094C2614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872" y="3120625"/>
            <a:ext cx="2263140" cy="1550513"/>
          </a:xfrm>
          <a:prstGeom prst="rect">
            <a:avLst/>
          </a:prstGeom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4369C046-0EBD-4BCF-82D3-D46218D7D0E6}"/>
              </a:ext>
            </a:extLst>
          </p:cNvPr>
          <p:cNvSpPr txBox="1"/>
          <p:nvPr/>
        </p:nvSpPr>
        <p:spPr>
          <a:xfrm>
            <a:off x="401065" y="1263981"/>
            <a:ext cx="2550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e1- driving beam, </a:t>
            </a:r>
            <a:r>
              <a:rPr lang="en-US" sz="1200" dirty="0">
                <a:solidFill>
                  <a:srgbClr val="FF0000"/>
                </a:solidFill>
              </a:rPr>
              <a:t>6.5nC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4917D90-0A95-454B-BF7D-9496BA0C9678}"/>
              </a:ext>
            </a:extLst>
          </p:cNvPr>
          <p:cNvSpPr txBox="1"/>
          <p:nvPr/>
        </p:nvSpPr>
        <p:spPr>
          <a:xfrm>
            <a:off x="303873" y="2866711"/>
            <a:ext cx="2231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e3- witness beam, </a:t>
            </a:r>
            <a:r>
              <a:rPr lang="en-US" sz="1200" dirty="0">
                <a:solidFill>
                  <a:srgbClr val="FF0000"/>
                </a:solidFill>
              </a:rPr>
              <a:t>1.2nC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85DD18CF-FCEA-4386-AC15-50746B818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030" y="1495110"/>
            <a:ext cx="2044817" cy="137160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B7D67C51-CB8A-4532-89BD-718CD04A0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3140" y="1502592"/>
            <a:ext cx="2001794" cy="1371600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22C2A719-2D65-48D4-AE4D-5FC748B8191D}"/>
              </a:ext>
            </a:extLst>
          </p:cNvPr>
          <p:cNvCxnSpPr/>
          <p:nvPr/>
        </p:nvCxnSpPr>
        <p:spPr>
          <a:xfrm>
            <a:off x="4787512" y="1263981"/>
            <a:ext cx="0" cy="340715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0">
            <a:extLst>
              <a:ext uri="{FF2B5EF4-FFF2-40B4-BE49-F238E27FC236}">
                <a16:creationId xmlns:a16="http://schemas.microsoft.com/office/drawing/2014/main" id="{BA0F64E5-6403-4911-BD9E-77C79AF7812F}"/>
              </a:ext>
            </a:extLst>
          </p:cNvPr>
          <p:cNvSpPr txBox="1"/>
          <p:nvPr/>
        </p:nvSpPr>
        <p:spPr>
          <a:xfrm>
            <a:off x="5004049" y="1263981"/>
            <a:ext cx="2550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e2 driving beam, </a:t>
            </a:r>
            <a:r>
              <a:rPr lang="en-US" altLang="zh-CN" sz="1200" dirty="0">
                <a:solidFill>
                  <a:srgbClr val="FF0000"/>
                </a:solidFill>
              </a:rPr>
              <a:t>18</a:t>
            </a:r>
            <a:r>
              <a:rPr lang="en-US" sz="1200" dirty="0">
                <a:solidFill>
                  <a:srgbClr val="FF0000"/>
                </a:solidFill>
              </a:rPr>
              <a:t>nC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49280A7C-08D9-48CA-9C77-F64D85F7C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2030" y="3157200"/>
            <a:ext cx="2057400" cy="1414065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AA972E6C-9EA9-473C-B975-DD189835D2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3505" y="3174299"/>
            <a:ext cx="2057400" cy="1397000"/>
          </a:xfrm>
          <a:prstGeom prst="rect">
            <a:avLst/>
          </a:prstGeom>
        </p:spPr>
      </p:pic>
      <p:sp>
        <p:nvSpPr>
          <p:cNvPr id="15" name="TextBox 23">
            <a:extLst>
              <a:ext uri="{FF2B5EF4-FFF2-40B4-BE49-F238E27FC236}">
                <a16:creationId xmlns:a16="http://schemas.microsoft.com/office/drawing/2014/main" id="{D88164C4-E8BD-4995-9155-0BE404A4F9E4}"/>
              </a:ext>
            </a:extLst>
          </p:cNvPr>
          <p:cNvSpPr txBox="1"/>
          <p:nvPr/>
        </p:nvSpPr>
        <p:spPr>
          <a:xfrm>
            <a:off x="5004049" y="2868857"/>
            <a:ext cx="2550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e4 </a:t>
            </a:r>
            <a:r>
              <a:rPr lang="en-US" altLang="zh-CN" sz="1200" dirty="0"/>
              <a:t>witness </a:t>
            </a:r>
            <a:r>
              <a:rPr lang="en-US" sz="1200" dirty="0"/>
              <a:t>beam, </a:t>
            </a:r>
            <a:r>
              <a:rPr lang="en-US" altLang="zh-CN" sz="1200" dirty="0">
                <a:solidFill>
                  <a:srgbClr val="FF0000"/>
                </a:solidFill>
              </a:rPr>
              <a:t>5</a:t>
            </a:r>
            <a:r>
              <a:rPr lang="en-US" sz="1200" dirty="0">
                <a:solidFill>
                  <a:srgbClr val="FF0000"/>
                </a:solidFill>
              </a:rPr>
              <a:t>nC</a:t>
            </a:r>
          </a:p>
        </p:txBody>
      </p:sp>
      <p:sp>
        <p:nvSpPr>
          <p:cNvPr id="16" name="文本框 10">
            <a:extLst>
              <a:ext uri="{FF2B5EF4-FFF2-40B4-BE49-F238E27FC236}">
                <a16:creationId xmlns:a16="http://schemas.microsoft.com/office/drawing/2014/main" id="{17968C49-460B-4B10-9884-AF35FB19B9F6}"/>
              </a:ext>
            </a:extLst>
          </p:cNvPr>
          <p:cNvSpPr txBox="1"/>
          <p:nvPr/>
        </p:nvSpPr>
        <p:spPr>
          <a:xfrm>
            <a:off x="2897814" y="4040875"/>
            <a:ext cx="1566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RF gun exit beam</a:t>
            </a:r>
            <a:endParaRPr lang="zh-CN" altLang="en-US" sz="1200" dirty="0" err="1"/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CE30AB51-6346-486F-9A61-E599D5E161FB}"/>
              </a:ext>
            </a:extLst>
          </p:cNvPr>
          <p:cNvSpPr txBox="1"/>
          <p:nvPr/>
        </p:nvSpPr>
        <p:spPr>
          <a:xfrm>
            <a:off x="5328084" y="400298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Laser profile</a:t>
            </a:r>
            <a:endParaRPr lang="zh-CN" altLang="en-US" sz="1200" dirty="0" err="1"/>
          </a:p>
        </p:txBody>
      </p:sp>
      <p:sp>
        <p:nvSpPr>
          <p:cNvPr id="18" name="文本框 10">
            <a:extLst>
              <a:ext uri="{FF2B5EF4-FFF2-40B4-BE49-F238E27FC236}">
                <a16:creationId xmlns:a16="http://schemas.microsoft.com/office/drawing/2014/main" id="{618CEB98-2D13-4B9B-B74A-5F617F2A8AFA}"/>
              </a:ext>
            </a:extLst>
          </p:cNvPr>
          <p:cNvSpPr txBox="1"/>
          <p:nvPr/>
        </p:nvSpPr>
        <p:spPr>
          <a:xfrm>
            <a:off x="7434318" y="4025905"/>
            <a:ext cx="1404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RF gun exit beam</a:t>
            </a:r>
            <a:endParaRPr lang="zh-CN" altLang="en-US" sz="1200" dirty="0" err="1"/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893E4B92-416D-4797-B5BD-AA228CD4F88C}"/>
              </a:ext>
            </a:extLst>
          </p:cNvPr>
          <p:cNvSpPr txBox="1"/>
          <p:nvPr/>
        </p:nvSpPr>
        <p:spPr>
          <a:xfrm>
            <a:off x="395536" y="4653136"/>
            <a:ext cx="837093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200" b="1" dirty="0"/>
              <a:t>Conclusion and outlook</a:t>
            </a: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200" b="1" dirty="0"/>
              <a:t>Preliminary beam dynamics simulations have achieved the expected longitudinal beam shapes. Further optimizations are needed. </a:t>
            </a: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200" b="1" dirty="0"/>
              <a:t>Laser shaping technique and beam line optics tuning (further bunch length compression in main linac) have to be investigated.</a:t>
            </a: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200" b="1" dirty="0"/>
              <a:t>Experiments to benchmark the beam dynamics study is required to verify the simulation reliability on large bunch charge case.</a:t>
            </a:r>
            <a:endParaRPr lang="de-DE" altLang="zh-CN" sz="1200" b="1" dirty="0"/>
          </a:p>
        </p:txBody>
      </p:sp>
      <p:sp>
        <p:nvSpPr>
          <p:cNvPr id="20" name="文本框 5">
            <a:extLst>
              <a:ext uri="{FF2B5EF4-FFF2-40B4-BE49-F238E27FC236}">
                <a16:creationId xmlns:a16="http://schemas.microsoft.com/office/drawing/2014/main" id="{818E2651-0A07-4A16-8A33-5D9B4ED616D0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ASTRA Simulations for Electron Gun 1-4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832351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C37660D-99A1-42E3-9AC3-5A259A5F4DD9}"/>
                  </a:ext>
                </a:extLst>
              </p:cNvPr>
              <p:cNvSpPr txBox="1"/>
              <p:nvPr/>
            </p:nvSpPr>
            <p:spPr>
              <a:xfrm>
                <a:off x="486647" y="3872081"/>
                <a:ext cx="257225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1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1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C37660D-99A1-42E3-9AC3-5A259A5F4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47" y="3872081"/>
                <a:ext cx="2572251" cy="276999"/>
              </a:xfrm>
              <a:prstGeom prst="rect">
                <a:avLst/>
              </a:prstGeom>
              <a:blipFill>
                <a:blip r:embed="rId2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4">
            <a:extLst>
              <a:ext uri="{FF2B5EF4-FFF2-40B4-BE49-F238E27FC236}">
                <a16:creationId xmlns:a16="http://schemas.microsoft.com/office/drawing/2014/main" id="{6C8B0A33-606E-468C-A2C7-0D9B2EAC40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4381" r="813" b="5404"/>
          <a:stretch/>
        </p:blipFill>
        <p:spPr>
          <a:xfrm>
            <a:off x="179512" y="1052737"/>
            <a:ext cx="5262582" cy="2448272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55209067-9837-47D2-849C-D7E8A93F4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4" b="77044"/>
          <a:stretch/>
        </p:blipFill>
        <p:spPr>
          <a:xfrm>
            <a:off x="5652120" y="1124744"/>
            <a:ext cx="3325779" cy="2080777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id="{D43FFDD8-A002-452D-94C4-B8774FC35E2B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Positron Source—Parameter Choice</a:t>
            </a:r>
            <a:endParaRPr lang="zh-CN" alt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71BB010-1836-4E28-B411-7EFABA824BBA}"/>
              </a:ext>
            </a:extLst>
          </p:cNvPr>
          <p:cNvSpPr txBox="1"/>
          <p:nvPr/>
        </p:nvSpPr>
        <p:spPr>
          <a:xfrm>
            <a:off x="467544" y="2852936"/>
            <a:ext cx="216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Total yield at target</a:t>
            </a:r>
            <a:endParaRPr lang="zh-CN" altLang="en-US" dirty="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E259D5B3-31E6-4A4C-9B08-66A956144F3F}"/>
              </a:ext>
            </a:extLst>
          </p:cNvPr>
          <p:cNvSpPr txBox="1"/>
          <p:nvPr/>
        </p:nvSpPr>
        <p:spPr>
          <a:xfrm>
            <a:off x="3513377" y="2836189"/>
            <a:ext cx="159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Effective yield</a:t>
            </a:r>
            <a:endParaRPr lang="zh-CN" altLang="en-US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613F92B9-5167-4E9C-BD1D-1C5419701848}"/>
              </a:ext>
            </a:extLst>
          </p:cNvPr>
          <p:cNvSpPr txBox="1">
            <a:spLocks/>
          </p:cNvSpPr>
          <p:nvPr/>
        </p:nvSpPr>
        <p:spPr>
          <a:xfrm>
            <a:off x="1200639" y="4354070"/>
            <a:ext cx="7777260" cy="1592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Positron 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beam (C</a:t>
            </a:r>
            <a:r>
              <a:rPr lang="en-US" sz="1800" baseline="-25000" dirty="0">
                <a:solidFill>
                  <a:sysClr val="windowText" lastClr="000000"/>
                </a:solidFill>
                <a:latin typeface="Calibri" panose="020F0502020204030204"/>
              </a:rPr>
              <a:t>0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): 1.2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  <a:sym typeface="Wingdings" panose="05000000000000000000" pitchFamily="2" charset="2"/>
              </a:rPr>
              <a:t>~1.5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/>
                <a:sym typeface="Wingdings" panose="05000000000000000000" pitchFamily="2" charset="2"/>
              </a:rPr>
              <a:t>nC</a:t>
            </a:r>
            <a:endParaRPr lang="en-US" sz="18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/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Electron bunch charge: 10nC; Electron linac energy: 1GeV</a:t>
            </a:r>
          </a:p>
          <a:p>
            <a:pPr lvl="0"/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Target length </a:t>
            </a:r>
            <a:r>
              <a:rPr lang="en-US" altLang="zh-CN" sz="1800" dirty="0">
                <a:solidFill>
                  <a:sysClr val="windowText" lastClr="000000"/>
                </a:solidFill>
                <a:latin typeface="Calibri" panose="020F0502020204030204"/>
              </a:rPr>
              <a:t>scan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: 12mm</a:t>
            </a:r>
          </a:p>
        </p:txBody>
      </p:sp>
    </p:spTree>
    <p:extLst>
      <p:ext uri="{BB962C8B-B14F-4D97-AF65-F5344CB8AC3E}">
        <p14:creationId xmlns:p14="http://schemas.microsoft.com/office/powerpoint/2010/main" val="220800776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7B52E0-79F3-49C0-951D-EB5339CE8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68" y="1124744"/>
            <a:ext cx="7919864" cy="21750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019799-ADCB-4C80-84AD-2686A67F0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846190"/>
            <a:ext cx="6118161" cy="2160239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629E78D0-A628-408E-A0EC-F576D5FC2E6F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e- Bunch Compression: 2 Methods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B72D1B-7548-4D74-9C93-C5CE2B600C64}"/>
              </a:ext>
            </a:extLst>
          </p:cNvPr>
          <p:cNvSpPr/>
          <p:nvPr/>
        </p:nvSpPr>
        <p:spPr>
          <a:xfrm>
            <a:off x="794904" y="331470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Method 1</a:t>
            </a:r>
            <a:r>
              <a:rPr lang="zh-CN" altLang="en-US" dirty="0"/>
              <a:t>：</a:t>
            </a:r>
            <a:r>
              <a:rPr lang="en-US" altLang="zh-CN" dirty="0"/>
              <a:t>Conventional</a:t>
            </a:r>
            <a:r>
              <a:rPr lang="zh-CN" altLang="en-US" dirty="0"/>
              <a:t> </a:t>
            </a:r>
            <a:r>
              <a:rPr lang="en-US" altLang="zh-CN" dirty="0"/>
              <a:t>Chicane Structure (Simple but not good enough)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9D83752-6AF7-4D00-AFB4-6DD94EEC6A0A}"/>
              </a:ext>
            </a:extLst>
          </p:cNvPr>
          <p:cNvSpPr/>
          <p:nvPr/>
        </p:nvSpPr>
        <p:spPr>
          <a:xfrm>
            <a:off x="1305652" y="6006429"/>
            <a:ext cx="653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Method 2</a:t>
            </a:r>
            <a:r>
              <a:rPr lang="zh-CN" altLang="en-US" dirty="0"/>
              <a:t>：</a:t>
            </a:r>
            <a:r>
              <a:rPr lang="en-US" altLang="zh-CN" dirty="0"/>
              <a:t>2 TBA Structure (Under optimization)</a:t>
            </a:r>
          </a:p>
        </p:txBody>
      </p:sp>
    </p:spTree>
    <p:extLst>
      <p:ext uri="{BB962C8B-B14F-4D97-AF65-F5344CB8AC3E}">
        <p14:creationId xmlns:p14="http://schemas.microsoft.com/office/powerpoint/2010/main" val="177784013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6E60926A-50DA-4CF9-9D46-E9966F486741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e- Bunch Final Focus Lattice Design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C7941A-E70D-443E-A2F6-4AEC1E39F9E9}"/>
              </a:ext>
            </a:extLst>
          </p:cNvPr>
          <p:cNvSpPr txBox="1">
            <a:spLocks/>
          </p:cNvSpPr>
          <p:nvPr/>
        </p:nvSpPr>
        <p:spPr>
          <a:xfrm>
            <a:off x="462628" y="1137760"/>
            <a:ext cx="8229600" cy="21472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000" kern="0" dirty="0"/>
              <a:t>Requirement</a:t>
            </a:r>
          </a:p>
          <a:p>
            <a:pPr lvl="1"/>
            <a:r>
              <a:rPr lang="en-US" altLang="zh-CN" sz="2000" kern="0" dirty="0"/>
              <a:t>E=10GeV, </a:t>
            </a:r>
            <a:r>
              <a:rPr lang="en-US" altLang="zh-CN" sz="2000" kern="0" dirty="0">
                <a:sym typeface="Symbol"/>
              </a:rPr>
              <a:t>x= y=2.55nmrad (</a:t>
            </a:r>
            <a:r>
              <a:rPr lang="en-US" altLang="zh-CN" sz="2000" kern="0" dirty="0" err="1">
                <a:sym typeface="Symbol"/>
              </a:rPr>
              <a:t>xn</a:t>
            </a:r>
            <a:r>
              <a:rPr lang="en-US" altLang="zh-CN" sz="2000" kern="0" dirty="0">
                <a:sym typeface="Symbol"/>
              </a:rPr>
              <a:t>= </a:t>
            </a:r>
            <a:r>
              <a:rPr lang="en-US" altLang="zh-CN" sz="2000" kern="0" dirty="0" err="1">
                <a:sym typeface="Symbol"/>
              </a:rPr>
              <a:t>yn</a:t>
            </a:r>
            <a:r>
              <a:rPr lang="en-US" altLang="zh-CN" sz="2000" kern="0" dirty="0">
                <a:sym typeface="Symbol"/>
              </a:rPr>
              <a:t>=50mmmrad) </a:t>
            </a:r>
          </a:p>
          <a:p>
            <a:pPr lvl="1"/>
            <a:r>
              <a:rPr lang="en-US" altLang="zh-CN" sz="2000" kern="0" dirty="0">
                <a:sym typeface="Symbol"/>
              </a:rPr>
              <a:t>Linac exit: ~10m, =0, </a:t>
            </a:r>
            <a:r>
              <a:rPr lang="en-US" altLang="zh-CN" sz="2000" kern="0" dirty="0" err="1">
                <a:sym typeface="Symbol"/>
              </a:rPr>
              <a:t>sige</a:t>
            </a:r>
            <a:r>
              <a:rPr lang="en-US" altLang="zh-CN" sz="2000" kern="0" dirty="0">
                <a:sym typeface="Symbol"/>
              </a:rPr>
              <a:t>=0.2%</a:t>
            </a:r>
          </a:p>
          <a:p>
            <a:pPr lvl="1"/>
            <a:r>
              <a:rPr lang="en-US" altLang="zh-CN" sz="2000" kern="0" dirty="0">
                <a:sym typeface="Symbol"/>
              </a:rPr>
              <a:t>Focal point: =20um to 100 um, L*&gt;3m, =0.16m to 3.92m, round beam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46B218-75C9-4D46-9B17-724B7B60E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89" y="2924944"/>
            <a:ext cx="6282535" cy="338437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7CB5F8B-2C23-4FFD-A885-AA150B1E6970}"/>
              </a:ext>
            </a:extLst>
          </p:cNvPr>
          <p:cNvSpPr/>
          <p:nvPr/>
        </p:nvSpPr>
        <p:spPr>
          <a:xfrm>
            <a:off x="5475679" y="3429000"/>
            <a:ext cx="33843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ym typeface="Symbol"/>
              </a:rPr>
              <a:t>Beam size can be changed with quadrupoles at the entrance.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en-US" altLang="zh-CN" sz="1600" b="1" dirty="0">
              <a:sym typeface="Symbol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altLang="zh-CN" sz="1600" dirty="0">
                <a:sym typeface="Symbol"/>
              </a:rPr>
              <a:t>Only for 20um for the preliminary design</a:t>
            </a:r>
          </a:p>
        </p:txBody>
      </p:sp>
    </p:spTree>
    <p:extLst>
      <p:ext uri="{BB962C8B-B14F-4D97-AF65-F5344CB8AC3E}">
        <p14:creationId xmlns:p14="http://schemas.microsoft.com/office/powerpoint/2010/main" val="41549522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8625448-BE73-4803-BB0B-9835922B6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366068"/>
              </p:ext>
            </p:extLst>
          </p:nvPr>
        </p:nvGraphicFramePr>
        <p:xfrm>
          <a:off x="467544" y="1065671"/>
          <a:ext cx="3960440" cy="5265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039">
                <a:tc>
                  <a:txBody>
                    <a:bodyPr/>
                    <a:lstStyle/>
                    <a:p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V2.1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(MeV)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 number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B0 (T)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U0 (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/turn)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time x/y/z (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10.9/10.9/5.4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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0 (%)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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0 (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mm.mrad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Nature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z (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z (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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inj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 (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mm.mrad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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ext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 x/y (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mm.mrad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68/57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(14/9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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inj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 /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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ext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 (%)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 /0.054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 time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(30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956569B-550F-41FC-8352-95BB97200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909293"/>
              </p:ext>
            </p:extLst>
          </p:nvPr>
        </p:nvGraphicFramePr>
        <p:xfrm>
          <a:off x="4716016" y="3284984"/>
          <a:ext cx="410445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RF parameters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frequency (MHz)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voltage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(MV)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Cavity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number (single cell)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Energy acceptance by RF(%)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harmonic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Cavity length (m)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B1FBBC4-E20E-49D7-AEEF-0F7DB8423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057941"/>
              </p:ext>
            </p:extLst>
          </p:nvPr>
        </p:nvGraphicFramePr>
        <p:xfrm>
          <a:off x="4716016" y="1196752"/>
          <a:ext cx="410445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Wiggler parameters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strength (T)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period (m)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0.176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Total length (m)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x (m)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46FEEA08-39F3-431C-8884-968CA6D46014}"/>
              </a:ext>
            </a:extLst>
          </p:cNvPr>
          <p:cNvSpPr txBox="1"/>
          <p:nvPr/>
        </p:nvSpPr>
        <p:spPr>
          <a:xfrm>
            <a:off x="4788024" y="6001543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* 120GeV upgrade are taken into account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8140A1-AD57-4A23-A9CA-90F3E5846CB4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Positron Damping Ring Parameters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786185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298C0A1C-DB42-42A2-9394-1A2CF7E39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80" y="1031820"/>
            <a:ext cx="8244408" cy="529224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A87A8E1-99EC-4826-BE51-324D00A1CA9B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Damping Ring Optics Design V3.0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233931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505B076-E9EF-4695-B8BC-CA602A301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4812" r="5077" b="10967"/>
          <a:stretch/>
        </p:blipFill>
        <p:spPr bwMode="auto">
          <a:xfrm>
            <a:off x="4749060" y="2008512"/>
            <a:ext cx="3999403" cy="264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026F3A8-FF2D-40D8-B66F-F670A94D1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104456" cy="349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FABAA5-10BE-4B8D-A2BF-1AA14410A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2" y="4733982"/>
            <a:ext cx="2612896" cy="157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B0737-3C39-430B-8789-90407BF37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40" y="4733982"/>
            <a:ext cx="2612894" cy="157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A776BA-8988-477F-A55D-C96572B9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77" y="4732642"/>
            <a:ext cx="2687195" cy="157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90876B27-D7A4-451C-AD61-ED23D5174C2C}"/>
              </a:ext>
            </a:extLst>
          </p:cNvPr>
          <p:cNvSpPr txBox="1"/>
          <p:nvPr/>
        </p:nvSpPr>
        <p:spPr>
          <a:xfrm>
            <a:off x="2210052" y="4893664"/>
            <a:ext cx="79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6766FA7-AF80-42D6-8761-CB598C23D37A}"/>
              </a:ext>
            </a:extLst>
          </p:cNvPr>
          <p:cNvSpPr txBox="1"/>
          <p:nvPr/>
        </p:nvSpPr>
        <p:spPr>
          <a:xfrm>
            <a:off x="5076056" y="4870454"/>
            <a:ext cx="79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E755B36-3E62-435A-A644-B3A6F58665F6}"/>
              </a:ext>
            </a:extLst>
          </p:cNvPr>
          <p:cNvSpPr txBox="1"/>
          <p:nvPr/>
        </p:nvSpPr>
        <p:spPr>
          <a:xfrm>
            <a:off x="8195989" y="4841632"/>
            <a:ext cx="79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C3EA744-2095-4F3B-98C5-DAB02D5F7CE9}"/>
              </a:ext>
            </a:extLst>
          </p:cNvPr>
          <p:cNvSpPr txBox="1"/>
          <p:nvPr/>
        </p:nvSpPr>
        <p:spPr>
          <a:xfrm>
            <a:off x="4813251" y="980728"/>
            <a:ext cx="378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Energy: 400MeV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2.4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GeV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 length: 4.4mm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20um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spread: 0.054%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1.8%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右大括号 10">
            <a:extLst>
              <a:ext uri="{FF2B5EF4-FFF2-40B4-BE49-F238E27FC236}">
                <a16:creationId xmlns:a16="http://schemas.microsoft.com/office/drawing/2014/main" id="{DFE670C9-E3D4-495C-9116-E2DEB62B1DD0}"/>
              </a:ext>
            </a:extLst>
          </p:cNvPr>
          <p:cNvSpPr/>
          <p:nvPr/>
        </p:nvSpPr>
        <p:spPr>
          <a:xfrm rot="5400000">
            <a:off x="5726719" y="2460563"/>
            <a:ext cx="221098" cy="8526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4BE0DF44-C55B-40A4-9686-81514D26107F}"/>
              </a:ext>
            </a:extLst>
          </p:cNvPr>
          <p:cNvSpPr txBox="1"/>
          <p:nvPr/>
        </p:nvSpPr>
        <p:spPr>
          <a:xfrm>
            <a:off x="5653421" y="2975748"/>
            <a:ext cx="539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BC1</a:t>
            </a:r>
            <a:endParaRPr lang="zh-CN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右大括号 12">
            <a:extLst>
              <a:ext uri="{FF2B5EF4-FFF2-40B4-BE49-F238E27FC236}">
                <a16:creationId xmlns:a16="http://schemas.microsoft.com/office/drawing/2014/main" id="{63AFBA07-BD39-4AB4-9FA9-58F8FAEE67C0}"/>
              </a:ext>
            </a:extLst>
          </p:cNvPr>
          <p:cNvSpPr/>
          <p:nvPr/>
        </p:nvSpPr>
        <p:spPr>
          <a:xfrm rot="5400000">
            <a:off x="6462024" y="2635928"/>
            <a:ext cx="110550" cy="42634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8355C99-A158-4D5A-A6A4-C485B07DD2A9}"/>
              </a:ext>
            </a:extLst>
          </p:cNvPr>
          <p:cNvSpPr txBox="1"/>
          <p:nvPr/>
        </p:nvSpPr>
        <p:spPr>
          <a:xfrm>
            <a:off x="6290700" y="2876945"/>
            <a:ext cx="539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BC2</a:t>
            </a:r>
            <a:endParaRPr lang="zh-CN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右大括号 14">
            <a:extLst>
              <a:ext uri="{FF2B5EF4-FFF2-40B4-BE49-F238E27FC236}">
                <a16:creationId xmlns:a16="http://schemas.microsoft.com/office/drawing/2014/main" id="{5DAF9F48-2019-4EAF-B19E-3B8BE74AB285}"/>
              </a:ext>
            </a:extLst>
          </p:cNvPr>
          <p:cNvSpPr/>
          <p:nvPr/>
        </p:nvSpPr>
        <p:spPr>
          <a:xfrm rot="5400000">
            <a:off x="7340943" y="2088922"/>
            <a:ext cx="189738" cy="12400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7227555-B3FB-4F77-B858-F3CFD8C3C32F}"/>
              </a:ext>
            </a:extLst>
          </p:cNvPr>
          <p:cNvSpPr txBox="1"/>
          <p:nvPr/>
        </p:nvSpPr>
        <p:spPr>
          <a:xfrm>
            <a:off x="7202644" y="2785094"/>
            <a:ext cx="539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BC3</a:t>
            </a:r>
            <a:endParaRPr lang="zh-CN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5BD5887-3370-40E7-9885-8EF77C09C6F0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3-Stage Bunch Compressor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673535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A340DD4-A7FF-41B7-B1A1-9998E08E2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r="4706" b="21571"/>
          <a:stretch/>
        </p:blipFill>
        <p:spPr bwMode="auto">
          <a:xfrm>
            <a:off x="4067944" y="1194369"/>
            <a:ext cx="4817129" cy="315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C777EE69-BDF2-48E4-81FF-6E6959FF64FC}"/>
              </a:ext>
            </a:extLst>
          </p:cNvPr>
          <p:cNvSpPr/>
          <p:nvPr/>
        </p:nvSpPr>
        <p:spPr>
          <a:xfrm>
            <a:off x="7524328" y="1269952"/>
            <a:ext cx="540592" cy="504056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D1593DF-FFA5-465F-8E1C-B78CABB71529}"/>
              </a:ext>
            </a:extLst>
          </p:cNvPr>
          <p:cNvSpPr txBox="1"/>
          <p:nvPr/>
        </p:nvSpPr>
        <p:spPr>
          <a:xfrm>
            <a:off x="8234350" y="1009703"/>
            <a:ext cx="73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EF7C0290-3424-4792-9856-CE008759D794}"/>
              </a:ext>
            </a:extLst>
          </p:cNvPr>
          <p:cNvCxnSpPr>
            <a:cxnSpLocks/>
          </p:cNvCxnSpPr>
          <p:nvPr/>
        </p:nvCxnSpPr>
        <p:spPr>
          <a:xfrm flipH="1">
            <a:off x="7946926" y="1194369"/>
            <a:ext cx="297482" cy="1046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1A0092A0-F227-478F-81A6-2A6A42A0D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82" y="1484784"/>
            <a:ext cx="344965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7BE5318-AADF-4287-8AF4-69721FB71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83" y="3760928"/>
            <a:ext cx="3449653" cy="209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F341F1F7-8E83-45BE-B4A0-FA5871F31129}"/>
              </a:ext>
            </a:extLst>
          </p:cNvPr>
          <p:cNvSpPr txBox="1"/>
          <p:nvPr/>
        </p:nvSpPr>
        <p:spPr>
          <a:xfrm>
            <a:off x="4137432" y="4427286"/>
            <a:ext cx="497480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20um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size for horizontal/vertical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100um beam size has been realized.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chromatic effect due to large energy spread (1.8%) @2.4GeV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with local chromaticity correction is on the way.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5ACEB6E-A96D-404A-B43D-950340DEAAC6}"/>
              </a:ext>
            </a:extLst>
          </p:cNvPr>
          <p:cNvSpPr txBox="1"/>
          <p:nvPr/>
        </p:nvSpPr>
        <p:spPr>
          <a:xfrm>
            <a:off x="130882" y="1143725"/>
            <a:ext cx="141953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L*=3.5m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x*=0.75m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y*=0.83m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993BD58-D3AF-460B-A8AD-F16FF30A8CBE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Positron Final Focus Lattice Design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762410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9"/>
          <p:cNvSpPr>
            <a:spLocks noChangeArrowheads="1"/>
          </p:cNvSpPr>
          <p:nvPr/>
        </p:nvSpPr>
        <p:spPr bwMode="auto">
          <a:xfrm>
            <a:off x="0" y="25146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/>
            <a:r>
              <a:rPr lang="en-US" altLang="zh-CN" sz="7200" i="1" dirty="0">
                <a:solidFill>
                  <a:schemeClr val="tx2"/>
                </a:solidFill>
                <a:latin typeface="Times New Roman" pitchFamily="18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312538018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09600" y="321556"/>
            <a:ext cx="8426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Timetable of CEPC plasma injector study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BAFB2A3-F629-4CA5-92B9-BE5B576AB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5" y="1196752"/>
            <a:ext cx="8973111" cy="4536504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134AF764-3BDD-4F5A-A0BF-7A20AC22D619}"/>
              </a:ext>
            </a:extLst>
          </p:cNvPr>
          <p:cNvSpPr/>
          <p:nvPr/>
        </p:nvSpPr>
        <p:spPr>
          <a:xfrm>
            <a:off x="4207197" y="2560141"/>
            <a:ext cx="479673" cy="26421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92E2AFB6-F8E2-4A45-BB64-FAD10888150B}"/>
              </a:ext>
            </a:extLst>
          </p:cNvPr>
          <p:cNvCxnSpPr/>
          <p:nvPr/>
        </p:nvCxnSpPr>
        <p:spPr>
          <a:xfrm>
            <a:off x="4644008" y="2780928"/>
            <a:ext cx="216024" cy="864096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12273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676457" y="6520259"/>
            <a:ext cx="288032" cy="337741"/>
          </a:xfrm>
          <a:prstGeom prst="rect">
            <a:avLst/>
          </a:prstGeom>
        </p:spPr>
        <p:txBody>
          <a:bodyPr/>
          <a:lstStyle/>
          <a:p>
            <a:fld id="{B407E7B3-2AAC-41E3-A382-3EBFB136F484}" type="slidenum">
              <a:rPr lang="zh-CN" altLang="en-US" sz="1400" b="1" smtClean="0"/>
              <a:pPr/>
              <a:t>30</a:t>
            </a:fld>
            <a:endParaRPr lang="zh-CN" altLang="en-US" sz="1400" b="1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19999" y="1080000"/>
            <a:ext cx="8244489" cy="51573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2019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年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1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月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-2019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年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6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月：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确定等离子体注入器的初步参数，完成第一版等离子体注入器的设计</a:t>
            </a:r>
            <a:r>
              <a:rPr lang="en-US" altLang="zh-CN" sz="1200" kern="0" dirty="0">
                <a:solidFill>
                  <a:srgbClr val="000066"/>
                </a:solidFill>
                <a:latin typeface="Times New Roman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200" b="1" kern="0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进行中，传统加速器设计有问题需解决</a:t>
            </a:r>
            <a:endParaRPr lang="en-US" altLang="zh-CN" sz="12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1200" b="1" kern="0" dirty="0">
                <a:solidFill>
                  <a:srgbClr val="C00000"/>
                </a:solidFill>
                <a:latin typeface="Times New Roman" pitchFamily="18" charset="0"/>
              </a:rPr>
              <a:t>完成 </a:t>
            </a:r>
            <a:r>
              <a:rPr lang="en-US" altLang="zh-CN" sz="1200" b="1" kern="0" dirty="0">
                <a:solidFill>
                  <a:srgbClr val="C00000"/>
                </a:solidFill>
                <a:latin typeface="Times New Roman" pitchFamily="18" charset="0"/>
              </a:rPr>
              <a:t>PWFA</a:t>
            </a:r>
            <a:r>
              <a:rPr lang="zh-CN" altLang="en-US" sz="1200" b="1" kern="0" dirty="0">
                <a:solidFill>
                  <a:srgbClr val="C00000"/>
                </a:solidFill>
                <a:latin typeface="Times New Roman" pitchFamily="18" charset="0"/>
              </a:rPr>
              <a:t>方面的电子加速模拟部分（含误差）</a:t>
            </a:r>
            <a:endParaRPr lang="en-US" altLang="zh-CN" sz="1200" b="1" kern="0" dirty="0">
              <a:solidFill>
                <a:srgbClr val="C00000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完成 </a:t>
            </a:r>
            <a:r>
              <a:rPr lang="en-US" altLang="zh-CN" sz="1200" kern="0" dirty="0">
                <a:solidFill>
                  <a:srgbClr val="000066"/>
                </a:solidFill>
                <a:latin typeface="Times New Roman" pitchFamily="18" charset="0"/>
              </a:rPr>
              <a:t>SINAP</a:t>
            </a: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高变压比电子加速实验所需设备的采买工作</a:t>
            </a:r>
            <a:r>
              <a:rPr lang="en-US" altLang="zh-CN" sz="1200" kern="0" dirty="0">
                <a:solidFill>
                  <a:srgbClr val="000066"/>
                </a:solidFill>
                <a:latin typeface="Times New Roman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200" b="1" kern="0" dirty="0">
                <a:solidFill>
                  <a:srgbClr val="C00000"/>
                </a:solidFill>
                <a:latin typeface="Times New Roman" pitchFamily="18" charset="0"/>
                <a:sym typeface="Wingdings" panose="05000000000000000000" pitchFamily="2" charset="2"/>
              </a:rPr>
              <a:t>调研选型完成，绝大部分设备</a:t>
            </a:r>
            <a:r>
              <a:rPr lang="en-US" altLang="zh-CN" sz="1200" b="1" kern="0" dirty="0">
                <a:solidFill>
                  <a:srgbClr val="C00000"/>
                </a:solidFill>
                <a:latin typeface="Times New Roman" pitchFamily="18" charset="0"/>
                <a:sym typeface="Wingdings" panose="05000000000000000000" pitchFamily="2" charset="2"/>
              </a:rPr>
              <a:t>8</a:t>
            </a:r>
            <a:r>
              <a:rPr lang="zh-CN" altLang="en-US" sz="1200" b="1" kern="0" dirty="0">
                <a:solidFill>
                  <a:srgbClr val="C00000"/>
                </a:solidFill>
                <a:latin typeface="Times New Roman" pitchFamily="18" charset="0"/>
                <a:sym typeface="Wingdings" panose="05000000000000000000" pitchFamily="2" charset="2"/>
              </a:rPr>
              <a:t>周内可以到货</a:t>
            </a:r>
            <a:endParaRPr lang="en-US" altLang="zh-CN" sz="1200" b="1" kern="0" dirty="0">
              <a:solidFill>
                <a:srgbClr val="C0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2019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年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7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月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-2019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年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12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月：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完成</a:t>
            </a:r>
            <a:r>
              <a:rPr lang="en-US" altLang="zh-CN" sz="1200" kern="0" dirty="0">
                <a:solidFill>
                  <a:srgbClr val="000066"/>
                </a:solidFill>
                <a:latin typeface="Times New Roman" pitchFamily="18" charset="0"/>
              </a:rPr>
              <a:t>SINAP</a:t>
            </a: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高变压比电子加速实验的准备工作（含激光器能量升级）</a:t>
            </a:r>
            <a:r>
              <a:rPr lang="en-US" altLang="zh-CN" sz="1200" kern="0" dirty="0">
                <a:solidFill>
                  <a:srgbClr val="000066"/>
                </a:solidFill>
                <a:latin typeface="Times New Roman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200" b="1" kern="0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真空腔室正在安装，预计十月进场准备</a:t>
            </a:r>
            <a:endParaRPr lang="en-US" altLang="zh-CN" sz="12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完成</a:t>
            </a:r>
            <a:r>
              <a:rPr lang="zh-CN" altLang="en-US" sz="1200" b="1" kern="0" dirty="0">
                <a:solidFill>
                  <a:srgbClr val="C00000"/>
                </a:solidFill>
                <a:latin typeface="Times New Roman" pitchFamily="18" charset="0"/>
              </a:rPr>
              <a:t>电子加速</a:t>
            </a: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和正电子加速基础方案的数值模拟研究，确定最终版的</a:t>
            </a:r>
            <a:r>
              <a:rPr lang="en-US" altLang="zh-CN" sz="1200" kern="0" dirty="0">
                <a:solidFill>
                  <a:srgbClr val="000066"/>
                </a:solidFill>
                <a:latin typeface="Times New Roman" pitchFamily="18" charset="0"/>
              </a:rPr>
              <a:t>CEPC</a:t>
            </a: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等离子体注入器的参数需求</a:t>
            </a:r>
            <a:endParaRPr lang="en-US" altLang="zh-CN" sz="1200" kern="0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2020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年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1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月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-2020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年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6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月：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完成在清华大学进行的米级等离子体通道的产生和测量研究</a:t>
            </a:r>
            <a:r>
              <a:rPr lang="en-US" altLang="zh-CN" sz="1200" kern="0" dirty="0">
                <a:solidFill>
                  <a:srgbClr val="000066"/>
                </a:solidFill>
                <a:latin typeface="Times New Roman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200" b="1" kern="0" dirty="0">
                <a:solidFill>
                  <a:srgbClr val="C00000"/>
                </a:solidFill>
                <a:latin typeface="Times New Roman" pitchFamily="18" charset="0"/>
                <a:sym typeface="Wingdings" panose="05000000000000000000" pitchFamily="2" charset="2"/>
              </a:rPr>
              <a:t>米级等离子体通道加工中，年底开始实验</a:t>
            </a:r>
            <a:endParaRPr lang="en-US" altLang="zh-CN" sz="1200" b="1" kern="0" dirty="0">
              <a:solidFill>
                <a:srgbClr val="C00000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完成正电子加速新方案的探索模拟研究，并判断其可行性</a:t>
            </a:r>
            <a:r>
              <a:rPr lang="en-US" altLang="zh-CN" sz="1200" kern="0" dirty="0">
                <a:solidFill>
                  <a:srgbClr val="000066"/>
                </a:solidFill>
                <a:latin typeface="Times New Roman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200" b="1" kern="0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已提出两种改进方案，还需进一步优化</a:t>
            </a:r>
            <a:endParaRPr lang="en-US" altLang="zh-CN" sz="12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根据等离子体注入器的最终需求，完成传统加速器部分的设计</a:t>
            </a:r>
            <a:endParaRPr lang="en-US" altLang="zh-CN" sz="1200" kern="0" dirty="0">
              <a:solidFill>
                <a:srgbClr val="990033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2020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年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7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月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-2020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年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12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月：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完成 </a:t>
            </a:r>
            <a:r>
              <a:rPr lang="en-US" altLang="zh-CN" sz="1200" kern="0" dirty="0">
                <a:solidFill>
                  <a:srgbClr val="000066"/>
                </a:solidFill>
                <a:latin typeface="Times New Roman" pitchFamily="18" charset="0"/>
              </a:rPr>
              <a:t>SINAP </a:t>
            </a: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进行的高变压比实验验证，并给出低能、小电荷下的定标率</a:t>
            </a:r>
            <a:endParaRPr lang="en-US" altLang="zh-CN" sz="1200" kern="0" dirty="0">
              <a:solidFill>
                <a:srgbClr val="000066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完成 </a:t>
            </a:r>
            <a:r>
              <a:rPr lang="en-US" altLang="zh-CN" sz="1200" kern="0" dirty="0">
                <a:solidFill>
                  <a:srgbClr val="000066"/>
                </a:solidFill>
                <a:latin typeface="Times New Roman" pitchFamily="18" charset="0"/>
              </a:rPr>
              <a:t>front-to-end </a:t>
            </a: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的整体数值模拟研究，以及级联加速的数值模拟研究。</a:t>
            </a:r>
            <a:endParaRPr lang="en-US" altLang="zh-CN" sz="1200" kern="0" dirty="0">
              <a:solidFill>
                <a:srgbClr val="000066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确定可以在</a:t>
            </a:r>
            <a:r>
              <a:rPr lang="en-US" altLang="zh-CN" sz="1200" kern="0" dirty="0">
                <a:solidFill>
                  <a:srgbClr val="000066"/>
                </a:solidFill>
                <a:latin typeface="Times New Roman" pitchFamily="18" charset="0"/>
              </a:rPr>
              <a:t>FACET-II</a:t>
            </a:r>
            <a:r>
              <a:rPr lang="zh-CN" altLang="en-US" sz="1200" kern="0" dirty="0">
                <a:solidFill>
                  <a:srgbClr val="000066"/>
                </a:solidFill>
                <a:latin typeface="Times New Roman" pitchFamily="18" charset="0"/>
              </a:rPr>
              <a:t>上进行的实验内容，完成（见证）高变压比实验结果，提出正电子加速的实验方案</a:t>
            </a:r>
            <a:endParaRPr lang="en-US" altLang="zh-CN" sz="1200" kern="0" dirty="0">
              <a:solidFill>
                <a:srgbClr val="000066"/>
              </a:solidFill>
              <a:latin typeface="Times New Roman" pitchFamily="18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endParaRPr lang="en-US" altLang="zh-CN" sz="1200" kern="0" dirty="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600" y="321556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Current Status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919713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004048" y="2910399"/>
            <a:ext cx="3629998" cy="260683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</a:pPr>
            <a:r>
              <a:rPr lang="zh-CN" altLang="en-US" sz="1600" kern="0" dirty="0">
                <a:solidFill>
                  <a:srgbClr val="FF0000"/>
                </a:solidFill>
                <a:latin typeface="Times New Roman" pitchFamily="18" charset="0"/>
              </a:rPr>
              <a:t>能量转换效率不超过</a:t>
            </a:r>
            <a:r>
              <a:rPr lang="en-US" altLang="zh-CN" sz="1600" kern="0" dirty="0">
                <a:solidFill>
                  <a:srgbClr val="FF0000"/>
                </a:solidFill>
                <a:latin typeface="Times New Roman" pitchFamily="18" charset="0"/>
              </a:rPr>
              <a:t>40%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altLang="zh-CN" sz="1600" kern="0" dirty="0">
                <a:solidFill>
                  <a:srgbClr val="FF0000"/>
                </a:solidFill>
                <a:latin typeface="Times New Roman" pitchFamily="18" charset="0"/>
              </a:rPr>
              <a:t>Slice</a:t>
            </a:r>
            <a:r>
              <a:rPr lang="zh-CN" altLang="en-US" sz="1600" kern="0" dirty="0">
                <a:solidFill>
                  <a:srgbClr val="FF0000"/>
                </a:solidFill>
                <a:latin typeface="Times New Roman" pitchFamily="18" charset="0"/>
              </a:rPr>
              <a:t>能散</a:t>
            </a:r>
            <a:r>
              <a:rPr lang="en-US" altLang="zh-CN" sz="1600" kern="0" dirty="0">
                <a:solidFill>
                  <a:srgbClr val="FF0000"/>
                </a:solidFill>
                <a:latin typeface="Times New Roman" pitchFamily="18" charset="0"/>
              </a:rPr>
              <a:t>&gt;1%</a:t>
            </a:r>
            <a:r>
              <a:rPr lang="zh-CN" altLang="en-US" sz="1600" kern="0" dirty="0">
                <a:solidFill>
                  <a:srgbClr val="FF0000"/>
                </a:solidFill>
                <a:latin typeface="Times New Roman" pitchFamily="18" charset="0"/>
              </a:rPr>
              <a:t>（有待优化）</a:t>
            </a:r>
            <a:endParaRPr lang="en-US" altLang="zh-CN" sz="1600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发射度保持和注入时同一数量级</a:t>
            </a:r>
            <a:endParaRPr lang="en-US" altLang="zh-CN" sz="1600" kern="0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对误差容忍度提高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1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个数量级以上</a:t>
            </a:r>
            <a:endParaRPr lang="en-US" altLang="zh-CN" sz="1600" kern="0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可以通过</a:t>
            </a:r>
            <a:r>
              <a:rPr lang="en-US" altLang="zh-CN" sz="1600" kern="0" dirty="0" err="1">
                <a:solidFill>
                  <a:srgbClr val="000066"/>
                </a:solidFill>
                <a:latin typeface="Times New Roman" pitchFamily="18" charset="0"/>
              </a:rPr>
              <a:t>debuncher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 + dechirper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将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slice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能散降低至至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0.2%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水平</a:t>
            </a:r>
            <a:endParaRPr lang="en-US" altLang="zh-CN" sz="1200" kern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13404" y="1124744"/>
            <a:ext cx="7703068" cy="1497623"/>
            <a:chOff x="-394764" y="1340768"/>
            <a:chExt cx="7703068" cy="1497623"/>
          </a:xfrm>
        </p:grpSpPr>
        <p:grpSp>
          <p:nvGrpSpPr>
            <p:cNvPr id="17" name="组合 16"/>
            <p:cNvGrpSpPr/>
            <p:nvPr/>
          </p:nvGrpSpPr>
          <p:grpSpPr>
            <a:xfrm>
              <a:off x="-394764" y="1340768"/>
              <a:ext cx="2518493" cy="1497623"/>
              <a:chOff x="-394764" y="1340768"/>
              <a:chExt cx="2518493" cy="1497623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-394764" y="1340768"/>
                <a:ext cx="2518492" cy="648072"/>
              </a:xfrm>
              <a:prstGeom prst="round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e-, shaped &amp; evolved</a:t>
                </a:r>
              </a:p>
              <a:p>
                <a:pPr algn="ctr"/>
                <a:r>
                  <a:rPr lang="en-US" altLang="zh-CN" dirty="0"/>
                  <a:t>3-4nC, 45GeV</a:t>
                </a:r>
                <a:endParaRPr lang="zh-CN" altLang="en-US" dirty="0"/>
              </a:p>
            </p:txBody>
          </p:sp>
          <p:sp>
            <p:nvSpPr>
              <p:cNvPr id="26" name="圆角矩形 25"/>
              <p:cNvSpPr/>
              <p:nvPr/>
            </p:nvSpPr>
            <p:spPr>
              <a:xfrm>
                <a:off x="-394763" y="2190319"/>
                <a:ext cx="2518492" cy="648072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e+ flat-top</a:t>
                </a:r>
              </a:p>
              <a:p>
                <a:pPr algn="ctr"/>
                <a:r>
                  <a:rPr lang="en-US" altLang="zh-CN" dirty="0"/>
                  <a:t>2nC, 2/4GeV</a:t>
                </a:r>
                <a:endParaRPr lang="zh-CN" altLang="en-US" dirty="0"/>
              </a:p>
            </p:txBody>
          </p:sp>
        </p:grpSp>
        <p:sp>
          <p:nvSpPr>
            <p:cNvPr id="18" name="圆角矩形 17"/>
            <p:cNvSpPr/>
            <p:nvPr/>
          </p:nvSpPr>
          <p:spPr>
            <a:xfrm>
              <a:off x="2453608" y="1772816"/>
              <a:ext cx="2805862" cy="64807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Uniform Plasma Channel</a:t>
              </a:r>
              <a:endParaRPr lang="zh-CN" altLang="en-US" dirty="0"/>
            </a:p>
          </p:txBody>
        </p:sp>
        <p:cxnSp>
          <p:nvCxnSpPr>
            <p:cNvPr id="20" name="直接连接符 19"/>
            <p:cNvCxnSpPr>
              <a:stCxn id="25" idx="3"/>
              <a:endCxn id="18" idx="1"/>
            </p:cNvCxnSpPr>
            <p:nvPr/>
          </p:nvCxnSpPr>
          <p:spPr>
            <a:xfrm>
              <a:off x="2123728" y="1664804"/>
              <a:ext cx="32988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>
              <a:stCxn id="26" idx="3"/>
              <a:endCxn id="18" idx="1"/>
            </p:cNvCxnSpPr>
            <p:nvPr/>
          </p:nvCxnSpPr>
          <p:spPr>
            <a:xfrm flipV="1">
              <a:off x="2123729" y="2096852"/>
              <a:ext cx="329879" cy="41750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圆角矩形 22"/>
            <p:cNvSpPr/>
            <p:nvPr/>
          </p:nvSpPr>
          <p:spPr>
            <a:xfrm>
              <a:off x="5508104" y="1772816"/>
              <a:ext cx="1800200" cy="64807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e+</a:t>
              </a:r>
            </a:p>
            <a:p>
              <a:pPr algn="ctr"/>
              <a:r>
                <a:rPr lang="en-US" altLang="zh-CN" dirty="0"/>
                <a:t>1nC, 45GeV</a:t>
              </a:r>
              <a:endParaRPr lang="zh-CN" altLang="en-US" dirty="0"/>
            </a:p>
          </p:txBody>
        </p:sp>
        <p:cxnSp>
          <p:nvCxnSpPr>
            <p:cNvPr id="24" name="直接连接符 23"/>
            <p:cNvCxnSpPr>
              <a:stCxn id="18" idx="3"/>
              <a:endCxn id="23" idx="1"/>
            </p:cNvCxnSpPr>
            <p:nvPr/>
          </p:nvCxnSpPr>
          <p:spPr>
            <a:xfrm>
              <a:off x="5259470" y="2096852"/>
              <a:ext cx="2486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00"/>
            <a:ext cx="2498701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64" y="2852900"/>
            <a:ext cx="2012158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灯片编号占位符 1"/>
          <p:cNvSpPr txBox="1">
            <a:spLocks/>
          </p:cNvSpPr>
          <p:nvPr/>
        </p:nvSpPr>
        <p:spPr>
          <a:xfrm>
            <a:off x="8676457" y="6520259"/>
            <a:ext cx="28803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31</a:t>
            </a:fld>
            <a:endParaRPr lang="zh-CN" altLang="en-US" sz="1400" b="1" dirty="0"/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id="{52B2EDE0-144D-4A64-B017-E6926D18BD93}"/>
              </a:ext>
            </a:extLst>
          </p:cNvPr>
          <p:cNvSpPr txBox="1"/>
          <p:nvPr/>
        </p:nvSpPr>
        <p:spPr>
          <a:xfrm>
            <a:off x="609600" y="321556"/>
            <a:ext cx="8138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Positron Acceleration—New Methods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034281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/>
          <p:nvPr/>
        </p:nvSpPr>
        <p:spPr>
          <a:xfrm>
            <a:off x="609600" y="321556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正电子等离子体加速方案（</a:t>
            </a:r>
            <a:r>
              <a:rPr lang="en-US" altLang="zh-CN" dirty="0"/>
              <a:t>3</a:t>
            </a:r>
            <a:r>
              <a:rPr lang="zh-CN" altLang="en-US" dirty="0"/>
              <a:t>）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004048" y="2910399"/>
            <a:ext cx="3629998" cy="260683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</a:pPr>
            <a:r>
              <a:rPr lang="zh-CN" altLang="en-US" sz="1600" kern="0" dirty="0">
                <a:solidFill>
                  <a:srgbClr val="FF0000"/>
                </a:solidFill>
                <a:latin typeface="Times New Roman" pitchFamily="18" charset="0"/>
              </a:rPr>
              <a:t>能量转换效率</a:t>
            </a:r>
            <a:r>
              <a:rPr lang="en-US" altLang="zh-CN" sz="1600" kern="0" dirty="0">
                <a:solidFill>
                  <a:srgbClr val="FF0000"/>
                </a:solidFill>
                <a:latin typeface="Times New Roman" pitchFamily="18" charset="0"/>
              </a:rPr>
              <a:t>~10%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Slice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能散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~0.2%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发射度保持和注入时同一数量级</a:t>
            </a:r>
            <a:endParaRPr lang="en-US" altLang="zh-CN" sz="1600" kern="0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对误差容忍度提高</a:t>
            </a:r>
            <a:r>
              <a:rPr lang="en-US" altLang="zh-CN" sz="1600" kern="0" dirty="0">
                <a:solidFill>
                  <a:srgbClr val="000066"/>
                </a:solidFill>
                <a:latin typeface="Times New Roman" pitchFamily="18" charset="0"/>
              </a:rPr>
              <a:t>1</a:t>
            </a:r>
            <a:r>
              <a:rPr lang="zh-CN" altLang="en-US" sz="1600" kern="0" dirty="0">
                <a:solidFill>
                  <a:srgbClr val="000066"/>
                </a:solidFill>
                <a:latin typeface="Times New Roman" pitchFamily="18" charset="0"/>
              </a:rPr>
              <a:t>个数量级以上</a:t>
            </a:r>
            <a:endParaRPr lang="en-US" altLang="zh-CN" sz="1200" kern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44116" y="1124744"/>
            <a:ext cx="7237076" cy="1497623"/>
            <a:chOff x="71228" y="1340768"/>
            <a:chExt cx="7237076" cy="1497623"/>
          </a:xfrm>
        </p:grpSpPr>
        <p:grpSp>
          <p:nvGrpSpPr>
            <p:cNvPr id="17" name="组合 16"/>
            <p:cNvGrpSpPr/>
            <p:nvPr/>
          </p:nvGrpSpPr>
          <p:grpSpPr>
            <a:xfrm>
              <a:off x="71228" y="1340768"/>
              <a:ext cx="2052500" cy="1497623"/>
              <a:chOff x="71228" y="1340768"/>
              <a:chExt cx="2052500" cy="1497623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71228" y="1340768"/>
                <a:ext cx="2052499" cy="648072"/>
              </a:xfrm>
              <a:prstGeom prst="round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e-, shaped</a:t>
                </a:r>
              </a:p>
              <a:p>
                <a:pPr algn="ctr"/>
                <a:r>
                  <a:rPr lang="en-US" altLang="zh-CN" dirty="0"/>
                  <a:t>10nC, 45GeV</a:t>
                </a:r>
                <a:endParaRPr lang="zh-CN" altLang="en-US" dirty="0"/>
              </a:p>
            </p:txBody>
          </p:sp>
          <p:sp>
            <p:nvSpPr>
              <p:cNvPr id="26" name="圆角矩形 25"/>
              <p:cNvSpPr/>
              <p:nvPr/>
            </p:nvSpPr>
            <p:spPr>
              <a:xfrm>
                <a:off x="71228" y="2190319"/>
                <a:ext cx="2052500" cy="648072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e+</a:t>
                </a:r>
              </a:p>
              <a:p>
                <a:pPr algn="ctr"/>
                <a:r>
                  <a:rPr lang="en-US" altLang="zh-CN" dirty="0"/>
                  <a:t>1.2nC, 2/4GeV</a:t>
                </a:r>
                <a:endParaRPr lang="zh-CN" altLang="en-US" dirty="0"/>
              </a:p>
            </p:txBody>
          </p:sp>
        </p:grpSp>
        <p:sp>
          <p:nvSpPr>
            <p:cNvPr id="18" name="圆角矩形 17"/>
            <p:cNvSpPr/>
            <p:nvPr/>
          </p:nvSpPr>
          <p:spPr>
            <a:xfrm>
              <a:off x="2453608" y="1772816"/>
              <a:ext cx="2805862" cy="64807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Transverse non-uniform</a:t>
              </a:r>
            </a:p>
            <a:p>
              <a:pPr algn="ctr"/>
              <a:r>
                <a:rPr lang="en-US" altLang="zh-CN" dirty="0"/>
                <a:t>Hollow Plasma Channel</a:t>
              </a:r>
              <a:endParaRPr lang="zh-CN" altLang="en-US" dirty="0"/>
            </a:p>
          </p:txBody>
        </p:sp>
        <p:cxnSp>
          <p:nvCxnSpPr>
            <p:cNvPr id="20" name="直接连接符 19"/>
            <p:cNvCxnSpPr>
              <a:stCxn id="25" idx="3"/>
              <a:endCxn id="18" idx="1"/>
            </p:cNvCxnSpPr>
            <p:nvPr/>
          </p:nvCxnSpPr>
          <p:spPr>
            <a:xfrm>
              <a:off x="2123727" y="1664804"/>
              <a:ext cx="329881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>
              <a:stCxn id="26" idx="3"/>
              <a:endCxn id="18" idx="1"/>
            </p:cNvCxnSpPr>
            <p:nvPr/>
          </p:nvCxnSpPr>
          <p:spPr>
            <a:xfrm flipV="1">
              <a:off x="2123728" y="2096852"/>
              <a:ext cx="329880" cy="41750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圆角矩形 22"/>
            <p:cNvSpPr/>
            <p:nvPr/>
          </p:nvSpPr>
          <p:spPr>
            <a:xfrm>
              <a:off x="5508104" y="1772816"/>
              <a:ext cx="1800200" cy="64807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e+</a:t>
              </a:r>
            </a:p>
            <a:p>
              <a:pPr algn="ctr"/>
              <a:r>
                <a:rPr lang="en-US" altLang="zh-CN" dirty="0"/>
                <a:t>1nC, 45GeV</a:t>
              </a:r>
              <a:endParaRPr lang="zh-CN" altLang="en-US" dirty="0"/>
            </a:p>
          </p:txBody>
        </p:sp>
        <p:cxnSp>
          <p:nvCxnSpPr>
            <p:cNvPr id="24" name="直接连接符 23"/>
            <p:cNvCxnSpPr>
              <a:stCxn id="18" idx="3"/>
              <a:endCxn id="23" idx="1"/>
            </p:cNvCxnSpPr>
            <p:nvPr/>
          </p:nvCxnSpPr>
          <p:spPr>
            <a:xfrm>
              <a:off x="5259470" y="2096852"/>
              <a:ext cx="2486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AutoShape 2" descr="https://wx.qq.com/cgi-bin/mmwebwx-bin/webwxgetmsgimg?&amp;MsgID=8904899152255926380&amp;skey=%40crypt_5ef69a21_7281c90cd66912b4dcbb1a543f4e3d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852936"/>
            <a:ext cx="3446009" cy="275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灯片编号占位符 1"/>
          <p:cNvSpPr txBox="1">
            <a:spLocks/>
          </p:cNvSpPr>
          <p:nvPr/>
        </p:nvSpPr>
        <p:spPr>
          <a:xfrm>
            <a:off x="8676457" y="6520259"/>
            <a:ext cx="28803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32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157083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984FC5FC-A9C8-4546-8CF5-0AF9D8211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1268760"/>
            <a:ext cx="7570889" cy="416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altLang="zh-CN" sz="2400" b="0" dirty="0">
                <a:solidFill>
                  <a:srgbClr val="A50021"/>
                </a:solidFill>
              </a:rPr>
              <a:t>Electron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Acceleration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9933"/>
              </a:buClr>
              <a:buSzPct val="80000"/>
              <a:buFont typeface="Wingdings" pitchFamily="2" charset="2"/>
              <a:buChar char="Ø"/>
            </a:pP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transformer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Ratio,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efficiency,</a:t>
            </a:r>
            <a:r>
              <a:rPr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9933"/>
              </a:buClr>
              <a:buSzPct val="80000"/>
              <a:buFont typeface="Wingdings" pitchFamily="2" charset="2"/>
              <a:buChar char="Ø"/>
            </a:pPr>
            <a:endParaRPr lang="en-US" altLang="zh-CN" sz="1050" b="0" dirty="0"/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altLang="zh-CN" sz="2400" b="0" dirty="0">
                <a:solidFill>
                  <a:srgbClr val="A50021"/>
                </a:solidFill>
              </a:rPr>
              <a:t>Positron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Acceleration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</a:pP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(different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schemes),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spread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control, 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enhancement……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</a:pPr>
            <a:endParaRPr lang="en-US" altLang="zh-CN" sz="105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altLang="zh-CN" sz="2400" b="0" dirty="0">
                <a:solidFill>
                  <a:srgbClr val="A50021"/>
                </a:solidFill>
              </a:rPr>
              <a:t>Conventional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Accelerator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design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and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optimization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</a:pP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Photon-guns,</a:t>
            </a:r>
            <a:r>
              <a:rPr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Linac,</a:t>
            </a:r>
            <a:r>
              <a:rPr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Positron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damping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 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altLang="zh-CN" sz="2400" b="0" dirty="0">
              <a:solidFill>
                <a:srgbClr val="A50021"/>
              </a:solidFill>
            </a:endParaRP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</a:pPr>
            <a:endParaRPr lang="en-US" altLang="zh-CN" sz="105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altLang="zh-CN" sz="2400" b="0" dirty="0">
                <a:solidFill>
                  <a:srgbClr val="A50021"/>
                </a:solidFill>
              </a:rPr>
              <a:t>Beam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manipulations</a:t>
            </a:r>
            <a:r>
              <a:rPr lang="zh-CN" altLang="en-US" sz="2400" b="0" dirty="0">
                <a:solidFill>
                  <a:srgbClr val="A50021"/>
                </a:solidFill>
              </a:rPr>
              <a:t>: </a:t>
            </a:r>
            <a:endParaRPr lang="en-US" altLang="zh-CN" sz="2400" b="0" dirty="0">
              <a:solidFill>
                <a:srgbClr val="A50021"/>
              </a:solidFill>
            </a:endParaRP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</a:pP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Dechirper,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injection,</a:t>
            </a:r>
            <a:r>
              <a:rPr lang="zh-CN" altLang="en-US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staging</a:t>
            </a:r>
            <a:r>
              <a:rPr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cascading</a:t>
            </a:r>
            <a:r>
              <a:rPr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</a:pPr>
            <a:endParaRPr lang="en-US" altLang="zh-CN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104932A-2693-4D73-B89F-F606CFF47A43}"/>
              </a:ext>
            </a:extLst>
          </p:cNvPr>
          <p:cNvSpPr txBox="1"/>
          <p:nvPr/>
        </p:nvSpPr>
        <p:spPr>
          <a:xfrm>
            <a:off x="609600" y="321556"/>
            <a:ext cx="8426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Key Physics and Technology: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4854330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490430E-5BBD-4862-AEBF-5A6EFB15C2E2}"/>
              </a:ext>
            </a:extLst>
          </p:cNvPr>
          <p:cNvSpPr txBox="1"/>
          <p:nvPr/>
        </p:nvSpPr>
        <p:spPr>
          <a:xfrm>
            <a:off x="609600" y="321556"/>
            <a:ext cx="849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Current Status: V1.0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V2.0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A7E05C-828A-433B-958C-6A7499D3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" y="1124745"/>
            <a:ext cx="8725210" cy="2520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895C58D-0DE0-4CD9-A3A6-FD44738AF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3871279"/>
            <a:ext cx="8818388" cy="220746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AAA7B30-9553-43DE-8177-2BF3462ABDA0}"/>
              </a:ext>
            </a:extLst>
          </p:cNvPr>
          <p:cNvSpPr/>
          <p:nvPr/>
        </p:nvSpPr>
        <p:spPr>
          <a:xfrm>
            <a:off x="1676400" y="1774985"/>
            <a:ext cx="3168351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700" b="1" dirty="0">
                <a:solidFill>
                  <a:srgbClr val="C00000"/>
                </a:solidFill>
              </a:rPr>
              <a:t>CEPC Plasma Injector V1.0</a:t>
            </a:r>
            <a:endParaRPr lang="zh-CN" altLang="en-US" sz="1700" b="1" dirty="0">
              <a:solidFill>
                <a:srgbClr val="C0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798CF28-F018-457A-A611-CD42A20ED5F5}"/>
              </a:ext>
            </a:extLst>
          </p:cNvPr>
          <p:cNvSpPr/>
          <p:nvPr/>
        </p:nvSpPr>
        <p:spPr>
          <a:xfrm>
            <a:off x="3505200" y="4651546"/>
            <a:ext cx="3168351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700" b="1" dirty="0">
                <a:solidFill>
                  <a:srgbClr val="C00000"/>
                </a:solidFill>
              </a:rPr>
              <a:t>CEPC Plasma Injector V2.0</a:t>
            </a:r>
            <a:endParaRPr lang="zh-CN" altLang="en-US" sz="17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2F0378A-129F-414D-808A-F3F4B9C017B8}"/>
              </a:ext>
            </a:extLst>
          </p:cNvPr>
          <p:cNvSpPr txBox="1"/>
          <p:nvPr/>
        </p:nvSpPr>
        <p:spPr>
          <a:xfrm>
            <a:off x="5594660" y="3205000"/>
            <a:ext cx="33845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Jianfei</a:t>
            </a:r>
            <a:r>
              <a:rPr lang="en-US" altLang="zh-CN" dirty="0"/>
              <a:t> Hua, AAC, August 2018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C56C34-A2E3-455A-A893-CBF79388B193}"/>
              </a:ext>
            </a:extLst>
          </p:cNvPr>
          <p:cNvSpPr txBox="1"/>
          <p:nvPr/>
        </p:nvSpPr>
        <p:spPr>
          <a:xfrm>
            <a:off x="5196840" y="5723964"/>
            <a:ext cx="3870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Dazhang Li, CPS, September 2019</a:t>
            </a:r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8A37C7D-B65A-4CD2-B9B9-9B0B93FA2EF5}"/>
              </a:ext>
            </a:extLst>
          </p:cNvPr>
          <p:cNvSpPr/>
          <p:nvPr/>
        </p:nvSpPr>
        <p:spPr>
          <a:xfrm>
            <a:off x="35496" y="1071030"/>
            <a:ext cx="1584176" cy="91780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E7B0214-2933-4E5F-A02B-731EE7DC7ED8}"/>
              </a:ext>
            </a:extLst>
          </p:cNvPr>
          <p:cNvSpPr/>
          <p:nvPr/>
        </p:nvSpPr>
        <p:spPr>
          <a:xfrm>
            <a:off x="1979712" y="2228679"/>
            <a:ext cx="1584176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18277BD-6A19-4F76-A1A6-A8BA6A43B202}"/>
              </a:ext>
            </a:extLst>
          </p:cNvPr>
          <p:cNvSpPr/>
          <p:nvPr/>
        </p:nvSpPr>
        <p:spPr>
          <a:xfrm>
            <a:off x="3770386" y="2223159"/>
            <a:ext cx="2385790" cy="91780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2481326-9F4A-4E19-8C40-2CD2B26F9EB5}"/>
              </a:ext>
            </a:extLst>
          </p:cNvPr>
          <p:cNvSpPr txBox="1"/>
          <p:nvPr/>
        </p:nvSpPr>
        <p:spPr>
          <a:xfrm>
            <a:off x="6156176" y="1681580"/>
            <a:ext cx="7067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C00000"/>
                </a:solidFill>
              </a:rPr>
              <a:t>2nC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92AE108-82B8-4053-8283-33DBB64F74EE}"/>
              </a:ext>
            </a:extLst>
          </p:cNvPr>
          <p:cNvSpPr txBox="1"/>
          <p:nvPr/>
        </p:nvSpPr>
        <p:spPr>
          <a:xfrm>
            <a:off x="6732240" y="4518343"/>
            <a:ext cx="7067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C00000"/>
                </a:solidFill>
              </a:rPr>
              <a:t>4nC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2106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2075D2C-93ED-4F7C-BF5F-675257EDA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88" y="1080151"/>
            <a:ext cx="8307704" cy="268507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C4BFC62-1A7E-400A-AE0E-B2AFB7B0AC30}"/>
              </a:ext>
            </a:extLst>
          </p:cNvPr>
          <p:cNvSpPr txBox="1"/>
          <p:nvPr/>
        </p:nvSpPr>
        <p:spPr>
          <a:xfrm>
            <a:off x="609600" y="321556"/>
            <a:ext cx="849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Current Status: V1.0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V2.0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DCCE6D9-6046-41C6-A329-430AC961B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3871279"/>
            <a:ext cx="8818388" cy="22074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9AC02D5-7631-45F4-BB0F-EC3C5EBD1817}"/>
              </a:ext>
            </a:extLst>
          </p:cNvPr>
          <p:cNvSpPr/>
          <p:nvPr/>
        </p:nvSpPr>
        <p:spPr>
          <a:xfrm>
            <a:off x="3505200" y="4651546"/>
            <a:ext cx="3168351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700" b="1" dirty="0">
                <a:solidFill>
                  <a:srgbClr val="C00000"/>
                </a:solidFill>
              </a:rPr>
              <a:t>CEPC Plasma Injector V2.0</a:t>
            </a:r>
            <a:endParaRPr lang="zh-CN" altLang="en-US" sz="17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048725C-6F63-4225-9BF3-684F12A3F6D2}"/>
              </a:ext>
            </a:extLst>
          </p:cNvPr>
          <p:cNvSpPr txBox="1"/>
          <p:nvPr/>
        </p:nvSpPr>
        <p:spPr>
          <a:xfrm>
            <a:off x="5196840" y="5723964"/>
            <a:ext cx="3870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Dazhang Li, CPS, September 2019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515439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24F6ACD2-6AAB-4059-9BC7-33C34AA34AB5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More people joined the team</a:t>
            </a:r>
            <a:endParaRPr lang="zh-CN" altLang="en-US" dirty="0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B7F37F4C-955F-479A-A902-90E9993D7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1268760"/>
            <a:ext cx="7570889" cy="416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altLang="zh-CN" sz="2400" b="0" dirty="0">
                <a:solidFill>
                  <a:srgbClr val="A50021"/>
                </a:solidFill>
              </a:rPr>
              <a:t>Plasma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Acceleration Simulation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9933"/>
              </a:buClr>
              <a:buSzPct val="80000"/>
              <a:buFont typeface="Wingdings" pitchFamily="2" charset="2"/>
              <a:buChar char="Ø"/>
            </a:pP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Wei Lu,</a:t>
            </a:r>
            <a:r>
              <a:rPr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Shiyu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Zhou (THU), 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en-US" altLang="zh-CN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Weiming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(BNU), </a:t>
            </a:r>
            <a:r>
              <a:rPr lang="en-US" altLang="zh-CN" sz="20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Xiaoning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 (IHEP)</a:t>
            </a:r>
            <a:endParaRPr lang="en-US" altLang="zh-CN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9933"/>
              </a:buClr>
              <a:buSzPct val="80000"/>
              <a:buFont typeface="Wingdings" pitchFamily="2" charset="2"/>
              <a:buChar char="Ø"/>
            </a:pPr>
            <a:endParaRPr lang="en-US" altLang="zh-CN" sz="1050" b="0" dirty="0"/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altLang="zh-CN" sz="2400" b="0" dirty="0">
                <a:solidFill>
                  <a:srgbClr val="A50021"/>
                </a:solidFill>
              </a:rPr>
              <a:t>Plasma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Acceleration Experiment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</a:pP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en-US" altLang="zh-CN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Jianfei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Hua, Shuang Liu,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 Peng 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(THU), Dazhang Li……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</a:pPr>
            <a:endParaRPr lang="en-US" altLang="zh-CN" sz="105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chemeClr val="folHlink"/>
              </a:buClr>
              <a:buSzPct val="80000"/>
              <a:buFont typeface="Wingdings" pitchFamily="2" charset="2"/>
              <a:buChar char="n"/>
            </a:pPr>
            <a:r>
              <a:rPr lang="en-US" altLang="zh-CN" sz="2400" b="0" dirty="0">
                <a:solidFill>
                  <a:srgbClr val="A50021"/>
                </a:solidFill>
              </a:rPr>
              <a:t>Conventional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Accelerator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design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and</a:t>
            </a:r>
            <a:r>
              <a:rPr lang="zh-CN" altLang="en-US" sz="2400" b="0" dirty="0">
                <a:solidFill>
                  <a:srgbClr val="A50021"/>
                </a:solidFill>
              </a:rPr>
              <a:t> </a:t>
            </a:r>
            <a:r>
              <a:rPr lang="en-US" altLang="zh-CN" sz="2400" b="0" dirty="0">
                <a:solidFill>
                  <a:srgbClr val="A50021"/>
                </a:solidFill>
              </a:rPr>
              <a:t>optimization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</a:pP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en-US" altLang="zh-CN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Jingru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Zhang, Dr. Cai Meng (Linac), 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Guan Shu (e- gun)</a:t>
            </a:r>
            <a:endParaRPr lang="en-US" altLang="zh-CN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</a:pP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Dou Wang, </a:t>
            </a:r>
            <a:r>
              <a:rPr lang="en-US" altLang="zh-CN" sz="20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Xiaohao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Cui, </a:t>
            </a:r>
            <a:r>
              <a:rPr lang="en-US" altLang="zh-CN" sz="20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Xiaoning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 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(Positron damping ring, final focus and bunch compression)</a:t>
            </a:r>
          </a:p>
          <a:p>
            <a:pPr lvl="1" eaLnBrk="1" hangingPunct="1">
              <a:lnSpc>
                <a:spcPct val="90000"/>
              </a:lnSpc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</a:pP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altLang="zh-CN" sz="20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Yiwei</a:t>
            </a:r>
            <a:r>
              <a:rPr lang="en-US" altLang="zh-CN" sz="20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 (e- Final Focus), </a:t>
            </a:r>
            <a:endParaRPr lang="en-US" altLang="zh-CN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447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104900" y="1268760"/>
            <a:ext cx="6934200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zh-CN" sz="2800" b="1" dirty="0">
                <a:solidFill>
                  <a:srgbClr val="003399"/>
                </a:solidFill>
              </a:rPr>
              <a:t>Timetable and Current Status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zh-CN" altLang="en-US" sz="2800" b="1" dirty="0">
              <a:solidFill>
                <a:srgbClr val="00339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Clr>
                <a:srgbClr val="C00000"/>
              </a:buClr>
            </a:pPr>
            <a:r>
              <a:rPr lang="en-US" altLang="zh-CN" sz="2800" b="1" dirty="0">
                <a:solidFill>
                  <a:srgbClr val="C00000"/>
                </a:solidFill>
              </a:rPr>
              <a:t>Plasma acceleration (Sim. &amp; Exp.)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altLang="zh-CN" sz="2800" b="1" dirty="0">
              <a:solidFill>
                <a:srgbClr val="00339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zh-CN" sz="2800" b="1" dirty="0">
                <a:solidFill>
                  <a:srgbClr val="003399"/>
                </a:solidFill>
              </a:rPr>
              <a:t>e- gun, Linac and e+ damping ring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altLang="zh-CN" sz="28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331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/>
          <p:nvPr/>
        </p:nvSpPr>
        <p:spPr>
          <a:xfrm>
            <a:off x="609599" y="321556"/>
            <a:ext cx="8354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sz="3200" dirty="0"/>
              <a:t>   </a:t>
            </a:r>
            <a:r>
              <a:rPr lang="en-US" altLang="zh-CN" sz="3200" dirty="0"/>
              <a:t>Positron Acceleration—CDR Baseline</a:t>
            </a:r>
            <a:endParaRPr lang="zh-CN" altLang="en-US" sz="3200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3B98C1F-8FC9-4A66-8CB2-DFF93C28C0AA}"/>
              </a:ext>
            </a:extLst>
          </p:cNvPr>
          <p:cNvGrpSpPr/>
          <p:nvPr/>
        </p:nvGrpSpPr>
        <p:grpSpPr>
          <a:xfrm>
            <a:off x="1069984" y="1124744"/>
            <a:ext cx="6984776" cy="1497623"/>
            <a:chOff x="323528" y="1340768"/>
            <a:chExt cx="6984776" cy="1497623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2BE1BE70-D494-4367-A6DA-0FE917207086}"/>
                </a:ext>
              </a:extLst>
            </p:cNvPr>
            <p:cNvGrpSpPr/>
            <p:nvPr/>
          </p:nvGrpSpPr>
          <p:grpSpPr>
            <a:xfrm>
              <a:off x="323528" y="1340768"/>
              <a:ext cx="1800200" cy="1497623"/>
              <a:chOff x="323528" y="1340768"/>
              <a:chExt cx="1800200" cy="1497623"/>
            </a:xfrm>
          </p:grpSpPr>
          <p:sp>
            <p:nvSpPr>
              <p:cNvPr id="26" name="圆角矩形 2">
                <a:extLst>
                  <a:ext uri="{FF2B5EF4-FFF2-40B4-BE49-F238E27FC236}">
                    <a16:creationId xmlns:a16="http://schemas.microsoft.com/office/drawing/2014/main" id="{D11D4B41-35D2-4717-A7A5-1C792DD7F1DA}"/>
                  </a:ext>
                </a:extLst>
              </p:cNvPr>
              <p:cNvSpPr/>
              <p:nvPr/>
            </p:nvSpPr>
            <p:spPr>
              <a:xfrm>
                <a:off x="323528" y="1340768"/>
                <a:ext cx="1800200" cy="648072"/>
              </a:xfrm>
              <a:prstGeom prst="round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e-, shaped</a:t>
                </a:r>
              </a:p>
              <a:p>
                <a:pPr algn="ctr"/>
                <a:r>
                  <a:rPr lang="en-US" altLang="zh-CN" dirty="0"/>
                  <a:t>2nC, 45GeV</a:t>
                </a:r>
                <a:endParaRPr lang="zh-CN" altLang="en-US" dirty="0"/>
              </a:p>
            </p:txBody>
          </p:sp>
          <p:sp>
            <p:nvSpPr>
              <p:cNvPr id="27" name="圆角矩形 3">
                <a:extLst>
                  <a:ext uri="{FF2B5EF4-FFF2-40B4-BE49-F238E27FC236}">
                    <a16:creationId xmlns:a16="http://schemas.microsoft.com/office/drawing/2014/main" id="{47E2B6FE-6BA4-4095-A504-2C5D25536C05}"/>
                  </a:ext>
                </a:extLst>
              </p:cNvPr>
              <p:cNvSpPr/>
              <p:nvPr/>
            </p:nvSpPr>
            <p:spPr>
              <a:xfrm>
                <a:off x="323528" y="2190319"/>
                <a:ext cx="1800200" cy="648072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e+, Gaussian</a:t>
                </a:r>
              </a:p>
              <a:p>
                <a:pPr algn="ctr"/>
                <a:r>
                  <a:rPr lang="en-US" altLang="zh-CN" dirty="0"/>
                  <a:t>1.2nC, 2/4GeV</a:t>
                </a:r>
                <a:endParaRPr lang="zh-CN" altLang="en-US" dirty="0"/>
              </a:p>
            </p:txBody>
          </p:sp>
        </p:grpSp>
        <p:sp>
          <p:nvSpPr>
            <p:cNvPr id="20" name="圆角矩形 5">
              <a:extLst>
                <a:ext uri="{FF2B5EF4-FFF2-40B4-BE49-F238E27FC236}">
                  <a16:creationId xmlns:a16="http://schemas.microsoft.com/office/drawing/2014/main" id="{38D2DCAB-02B1-473C-92A8-1D84775E522B}"/>
                </a:ext>
              </a:extLst>
            </p:cNvPr>
            <p:cNvSpPr/>
            <p:nvPr/>
          </p:nvSpPr>
          <p:spPr>
            <a:xfrm>
              <a:off x="2453608" y="1772816"/>
              <a:ext cx="2805862" cy="64807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Hollow Plasma Channel</a:t>
              </a:r>
              <a:endParaRPr lang="zh-CN" altLang="en-US" dirty="0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F449939F-9636-4AC2-A6D2-3059AA3A2265}"/>
                </a:ext>
              </a:extLst>
            </p:cNvPr>
            <p:cNvCxnSpPr>
              <a:stCxn id="26" idx="3"/>
              <a:endCxn id="20" idx="1"/>
            </p:cNvCxnSpPr>
            <p:nvPr/>
          </p:nvCxnSpPr>
          <p:spPr>
            <a:xfrm>
              <a:off x="2123728" y="1664804"/>
              <a:ext cx="32988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AD07D60D-5AF5-42CB-B532-097F50CE7D00}"/>
                </a:ext>
              </a:extLst>
            </p:cNvPr>
            <p:cNvCxnSpPr>
              <a:stCxn id="27" idx="3"/>
              <a:endCxn id="20" idx="1"/>
            </p:cNvCxnSpPr>
            <p:nvPr/>
          </p:nvCxnSpPr>
          <p:spPr>
            <a:xfrm flipV="1">
              <a:off x="2123728" y="2096852"/>
              <a:ext cx="329880" cy="41750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圆角矩形 14">
              <a:extLst>
                <a:ext uri="{FF2B5EF4-FFF2-40B4-BE49-F238E27FC236}">
                  <a16:creationId xmlns:a16="http://schemas.microsoft.com/office/drawing/2014/main" id="{F2A19FFA-98D2-49BF-A368-F5D8BEDA3978}"/>
                </a:ext>
              </a:extLst>
            </p:cNvPr>
            <p:cNvSpPr/>
            <p:nvPr/>
          </p:nvSpPr>
          <p:spPr>
            <a:xfrm>
              <a:off x="5508104" y="1772816"/>
              <a:ext cx="1800200" cy="64807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e+</a:t>
              </a:r>
            </a:p>
            <a:p>
              <a:pPr algn="ctr"/>
              <a:r>
                <a:rPr lang="en-US" altLang="zh-CN" dirty="0"/>
                <a:t>1nC, 45GeV</a:t>
              </a:r>
              <a:endParaRPr lang="zh-CN" altLang="en-US" dirty="0"/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22D867C4-EFBA-43B7-B150-636DC16929E4}"/>
                </a:ext>
              </a:extLst>
            </p:cNvPr>
            <p:cNvCxnSpPr>
              <a:stCxn id="20" idx="3"/>
              <a:endCxn id="24" idx="1"/>
            </p:cNvCxnSpPr>
            <p:nvPr/>
          </p:nvCxnSpPr>
          <p:spPr>
            <a:xfrm>
              <a:off x="5259470" y="2096852"/>
              <a:ext cx="2486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5E18DE08-3471-49B6-BE3B-0D2097969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0" y="2916880"/>
            <a:ext cx="3816425" cy="2862318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BD5D2540-ACAD-4056-BB51-E7BA37B878D2}"/>
              </a:ext>
            </a:extLst>
          </p:cNvPr>
          <p:cNvSpPr txBox="1">
            <a:spLocks noChangeArrowheads="1"/>
          </p:cNvSpPr>
          <p:nvPr/>
        </p:nvSpPr>
        <p:spPr>
          <a:xfrm>
            <a:off x="5148064" y="2727861"/>
            <a:ext cx="3384376" cy="32403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A50021"/>
              </a:buClr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High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efficiency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60%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A50021"/>
              </a:buClr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Low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energy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spread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~0.5%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A50021"/>
              </a:buClr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Small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emittance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growth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en-US" altLang="zh-CN" sz="1600" b="1" kern="0" dirty="0">
              <a:solidFill>
                <a:srgbClr val="C000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</a:pPr>
            <a:r>
              <a:rPr lang="en-US" altLang="zh-CN" sz="1600" b="1" kern="0" dirty="0">
                <a:latin typeface="Times New Roman" pitchFamily="18" charset="0"/>
              </a:rPr>
              <a:t>Tight</a:t>
            </a:r>
            <a:r>
              <a:rPr lang="zh-CN" altLang="en-US" sz="1600" b="1" kern="0" dirty="0">
                <a:latin typeface="Times New Roman" pitchFamily="18" charset="0"/>
              </a:rPr>
              <a:t> </a:t>
            </a:r>
            <a:r>
              <a:rPr lang="en-US" altLang="zh-CN" sz="1600" b="1" kern="0" dirty="0">
                <a:latin typeface="Times New Roman" pitchFamily="18" charset="0"/>
              </a:rPr>
              <a:t>tolerance</a:t>
            </a:r>
            <a:r>
              <a:rPr lang="zh-CN" altLang="en-US" sz="1600" b="1" kern="0" dirty="0">
                <a:latin typeface="Times New Roman" pitchFamily="18" charset="0"/>
              </a:rPr>
              <a:t> </a:t>
            </a:r>
            <a:r>
              <a:rPr lang="en-US" altLang="zh-CN" sz="1600" b="1" kern="0" dirty="0">
                <a:latin typeface="Times New Roman" pitchFamily="18" charset="0"/>
              </a:rPr>
              <a:t>on</a:t>
            </a:r>
            <a:r>
              <a:rPr lang="zh-CN" altLang="en-US" sz="1600" b="1" kern="0" dirty="0">
                <a:latin typeface="Times New Roman" pitchFamily="18" charset="0"/>
              </a:rPr>
              <a:t> </a:t>
            </a:r>
            <a:r>
              <a:rPr lang="en-US" altLang="zh-CN" sz="1600" b="1" kern="0" dirty="0">
                <a:latin typeface="Times New Roman" pitchFamily="18" charset="0"/>
              </a:rPr>
              <a:t>injection</a:t>
            </a:r>
            <a:r>
              <a:rPr lang="zh-CN" altLang="en-US" sz="1600" b="1" kern="0" dirty="0">
                <a:latin typeface="Times New Roman" pitchFamily="18" charset="0"/>
              </a:rPr>
              <a:t> </a:t>
            </a:r>
            <a:r>
              <a:rPr lang="en-US" altLang="zh-CN" sz="1600" b="1" kern="0" dirty="0">
                <a:latin typeface="Times New Roman" pitchFamily="18" charset="0"/>
              </a:rPr>
              <a:t>parameters</a:t>
            </a:r>
            <a:r>
              <a:rPr lang="zh-CN" altLang="en-US" sz="1600" b="1" kern="0" dirty="0">
                <a:latin typeface="Times New Roman" pitchFamily="18" charset="0"/>
              </a:rPr>
              <a:t> </a:t>
            </a:r>
            <a:r>
              <a:rPr lang="en-US" altLang="zh-CN" sz="1600" b="1" kern="0" dirty="0">
                <a:latin typeface="Times New Roman" pitchFamily="18" charset="0"/>
              </a:rPr>
              <a:t>to</a:t>
            </a:r>
            <a:r>
              <a:rPr lang="zh-CN" altLang="en-US" sz="1600" b="1" kern="0" dirty="0">
                <a:latin typeface="Times New Roman" pitchFamily="18" charset="0"/>
              </a:rPr>
              <a:t> </a:t>
            </a:r>
            <a:r>
              <a:rPr lang="en-US" altLang="zh-CN" sz="1600" b="1" kern="0" dirty="0">
                <a:latin typeface="Times New Roman" pitchFamily="18" charset="0"/>
              </a:rPr>
              <a:t>control</a:t>
            </a:r>
            <a:r>
              <a:rPr lang="zh-CN" altLang="en-US" sz="1600" b="1" kern="0" dirty="0">
                <a:latin typeface="Times New Roman" pitchFamily="18" charset="0"/>
              </a:rPr>
              <a:t> </a:t>
            </a:r>
            <a:r>
              <a:rPr lang="en-US" altLang="zh-CN" sz="1600" b="1" kern="0" dirty="0">
                <a:latin typeface="Times New Roman" pitchFamily="18" charset="0"/>
              </a:rPr>
              <a:t>transverse</a:t>
            </a:r>
            <a:r>
              <a:rPr lang="zh-CN" altLang="en-US" sz="1600" b="1" kern="0" dirty="0">
                <a:latin typeface="Times New Roman" pitchFamily="18" charset="0"/>
              </a:rPr>
              <a:t> </a:t>
            </a:r>
            <a:r>
              <a:rPr lang="en-US" altLang="zh-CN" sz="1600" b="1" kern="0" dirty="0">
                <a:latin typeface="Times New Roman" pitchFamily="18" charset="0"/>
              </a:rPr>
              <a:t>instability</a:t>
            </a:r>
            <a:r>
              <a:rPr lang="zh-CN" altLang="en-US" sz="1600" b="1" kern="0" dirty="0">
                <a:latin typeface="Times New Roman" pitchFamily="18" charset="0"/>
              </a:rPr>
              <a:t> （</a:t>
            </a:r>
            <a:r>
              <a:rPr lang="en-US" altLang="zh-CN" sz="1600" b="1" kern="0" dirty="0">
                <a:latin typeface="Times New Roman" pitchFamily="18" charset="0"/>
              </a:rPr>
              <a:t>beam</a:t>
            </a:r>
            <a:r>
              <a:rPr lang="zh-CN" altLang="en-US" sz="1600" b="1" kern="0" dirty="0">
                <a:latin typeface="Times New Roman" pitchFamily="18" charset="0"/>
              </a:rPr>
              <a:t> </a:t>
            </a:r>
            <a:r>
              <a:rPr lang="en-US" altLang="zh-CN" sz="1600" b="1" kern="0" dirty="0">
                <a:latin typeface="Times New Roman" pitchFamily="18" charset="0"/>
              </a:rPr>
              <a:t>tilt</a:t>
            </a:r>
            <a:r>
              <a:rPr lang="zh-CN" altLang="en-US" sz="1600" b="1" kern="0" dirty="0">
                <a:latin typeface="Times New Roman" pitchFamily="18" charset="0"/>
              </a:rPr>
              <a:t> </a:t>
            </a:r>
            <a:r>
              <a:rPr lang="en-US" altLang="zh-CN" sz="1600" b="1" kern="0" dirty="0">
                <a:latin typeface="Times New Roman" pitchFamily="18" charset="0"/>
              </a:rPr>
              <a:t>or</a:t>
            </a:r>
            <a:r>
              <a:rPr lang="zh-CN" altLang="en-US" sz="1600" b="1" kern="0" dirty="0">
                <a:latin typeface="Times New Roman" pitchFamily="18" charset="0"/>
              </a:rPr>
              <a:t> </a:t>
            </a:r>
            <a:r>
              <a:rPr lang="en-US" altLang="zh-CN" sz="1600" b="1" kern="0" dirty="0">
                <a:latin typeface="Times New Roman" pitchFamily="18" charset="0"/>
              </a:rPr>
              <a:t>offset</a:t>
            </a:r>
            <a:r>
              <a:rPr lang="zh-CN" altLang="en-US" sz="1600" b="1" kern="0" dirty="0">
                <a:latin typeface="Times New Roman" pitchFamily="18" charset="0"/>
              </a:rPr>
              <a:t>  </a:t>
            </a:r>
            <a:r>
              <a:rPr lang="en-US" altLang="zh-CN" sz="1600" b="1" kern="0" dirty="0">
                <a:latin typeface="Times New Roman" pitchFamily="18" charset="0"/>
              </a:rPr>
              <a:t>~ 0.1μm</a:t>
            </a:r>
            <a:r>
              <a:rPr lang="zh-CN" altLang="en-US" sz="1600" b="1" kern="0" dirty="0">
                <a:latin typeface="Times New Roman" pitchFamily="18" charset="0"/>
              </a:rPr>
              <a:t>）</a:t>
            </a:r>
            <a:endParaRPr lang="en-US" altLang="zh-CN" sz="1600" b="1" kern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20324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Blends">
  <a:themeElements>
    <a:clrScheme name="1_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楷体_GB2312"/>
        <a:cs typeface=""/>
      </a:majorFont>
      <a:minorFont>
        <a:latin typeface="Tahoma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1532</Words>
  <Application>Microsoft Office PowerPoint</Application>
  <PresentationFormat>全屏显示(4:3)</PresentationFormat>
  <Paragraphs>288</Paragraphs>
  <Slides>32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Arial</vt:lpstr>
      <vt:lpstr>Calibri</vt:lpstr>
      <vt:lpstr>Cambria Math</vt:lpstr>
      <vt:lpstr>Tahoma</vt:lpstr>
      <vt:lpstr>Times New Roman</vt:lpstr>
      <vt:lpstr>Wingdings</vt:lpstr>
      <vt:lpstr>Wingdings 2</vt:lpstr>
      <vt:lpstr>1_Blends</vt:lpstr>
      <vt:lpstr>Blends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lidz</dc:creator>
  <cp:lastModifiedBy>李 大章</cp:lastModifiedBy>
  <cp:revision>96</cp:revision>
  <dcterms:created xsi:type="dcterms:W3CDTF">2019-08-15T14:59:02Z</dcterms:created>
  <dcterms:modified xsi:type="dcterms:W3CDTF">2020-02-14T02:14:45Z</dcterms:modified>
</cp:coreProperties>
</file>