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1" r:id="rId3"/>
    <p:sldId id="306" r:id="rId4"/>
    <p:sldId id="275" r:id="rId5"/>
    <p:sldId id="297" r:id="rId6"/>
    <p:sldId id="288" r:id="rId7"/>
    <p:sldId id="304" r:id="rId8"/>
    <p:sldId id="314" r:id="rId9"/>
    <p:sldId id="273" r:id="rId10"/>
    <p:sldId id="300" r:id="rId11"/>
    <p:sldId id="305" r:id="rId12"/>
    <p:sldId id="316" r:id="rId13"/>
    <p:sldId id="317" r:id="rId14"/>
    <p:sldId id="307" r:id="rId15"/>
    <p:sldId id="308" r:id="rId16"/>
    <p:sldId id="295" r:id="rId17"/>
    <p:sldId id="313" r:id="rId18"/>
    <p:sldId id="309" r:id="rId19"/>
    <p:sldId id="312" r:id="rId20"/>
    <p:sldId id="290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FF9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3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5580112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9144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6929454" y="-2"/>
            <a:ext cx="2214546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188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1857357" y="6750024"/>
            <a:ext cx="7286644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9144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14282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58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8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8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60BD2-CCC0-46B5-A329-6CDE99D85894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2020-2-14</a:t>
            </a:fld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577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3450-B00C-4083-A665-4ACEFA817E0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2020-2-14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3.emf"/><Relationship Id="rId4" Type="http://schemas.openxmlformats.org/officeDocument/2006/relationships/package" Target="../embeddings/Microsoft_Visio___211111111111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4"/>
          <p:cNvSpPr txBox="1">
            <a:spLocks/>
          </p:cNvSpPr>
          <p:nvPr/>
        </p:nvSpPr>
        <p:spPr>
          <a:xfrm>
            <a:off x="100050" y="1481904"/>
            <a:ext cx="8907145" cy="13668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4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R&amp;D of CEPC Cryogenic </a:t>
            </a:r>
            <a:r>
              <a:rPr lang="en-US" altLang="zh-CN" sz="4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</a:t>
            </a:r>
            <a:endParaRPr lang="zh-CN" altLang="en-US" sz="48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4"/>
          <p:cNvSpPr>
            <a:spLocks/>
          </p:cNvSpPr>
          <p:nvPr/>
        </p:nvSpPr>
        <p:spPr bwMode="auto">
          <a:xfrm>
            <a:off x="1394039" y="4057132"/>
            <a:ext cx="6620378" cy="193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kern="0" dirty="0" err="1">
                <a:solidFill>
                  <a:srgbClr val="3333FF"/>
                </a:solidFill>
              </a:rPr>
              <a:t>Ruixiong</a:t>
            </a:r>
            <a:r>
              <a:rPr lang="en-US" altLang="zh-CN" kern="0" dirty="0">
                <a:solidFill>
                  <a:srgbClr val="3333FF"/>
                </a:solidFill>
              </a:rPr>
              <a:t> </a:t>
            </a:r>
            <a:r>
              <a:rPr lang="en-US" altLang="zh-CN" kern="0" dirty="0" smtClean="0">
                <a:solidFill>
                  <a:srgbClr val="3333FF"/>
                </a:solidFill>
              </a:rPr>
              <a:t>Han , </a:t>
            </a:r>
            <a:r>
              <a:rPr lang="en-US" altLang="zh-CN" kern="0" dirty="0" err="1" smtClean="0">
                <a:solidFill>
                  <a:srgbClr val="3333FF"/>
                </a:solidFill>
              </a:rPr>
              <a:t>Shaopeng</a:t>
            </a:r>
            <a:r>
              <a:rPr lang="en-US" altLang="zh-CN" kern="0" dirty="0" smtClean="0">
                <a:solidFill>
                  <a:srgbClr val="3333FF"/>
                </a:solidFill>
              </a:rPr>
              <a:t> Li</a:t>
            </a:r>
            <a:endParaRPr lang="en-US" altLang="zh-CN" kern="0" dirty="0">
              <a:solidFill>
                <a:srgbClr val="3333FF"/>
              </a:solidFill>
            </a:endParaRPr>
          </a:p>
          <a:p>
            <a:pPr marL="0" indent="0" algn="ctr">
              <a:buNone/>
              <a:defRPr/>
            </a:pPr>
            <a:r>
              <a:rPr lang="en-US" altLang="zh-CN" kern="0" dirty="0">
                <a:solidFill>
                  <a:srgbClr val="3333FF"/>
                </a:solidFill>
              </a:rPr>
              <a:t>On behalf of CEPC cryogenic </a:t>
            </a:r>
            <a:r>
              <a:rPr lang="en-US" altLang="zh-CN" kern="0" dirty="0" smtClean="0">
                <a:solidFill>
                  <a:srgbClr val="3333FF"/>
                </a:solidFill>
              </a:rPr>
              <a:t>team</a:t>
            </a:r>
          </a:p>
          <a:p>
            <a:pPr marL="0" indent="0" algn="ctr">
              <a:buNone/>
              <a:defRPr/>
            </a:pPr>
            <a:endParaRPr lang="en-US" altLang="zh-CN" kern="0" dirty="0">
              <a:solidFill>
                <a:srgbClr val="3333FF"/>
              </a:solidFill>
            </a:endParaRPr>
          </a:p>
          <a:p>
            <a:pPr marL="0" indent="0" algn="ctr">
              <a:buNone/>
              <a:defRPr/>
            </a:pPr>
            <a:r>
              <a:rPr lang="en-US" altLang="zh-CN" kern="0" dirty="0">
                <a:solidFill>
                  <a:srgbClr val="3333FF"/>
                </a:solidFill>
              </a:rPr>
              <a:t>CEPC Day, Beijing, Feb.14,2020</a:t>
            </a:r>
            <a:endParaRPr lang="zh-CN" altLang="en-US" kern="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5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7093" y="161167"/>
            <a:ext cx="6557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2K J-T Heat Exchanger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5" name="图片 4" descr="E:\2016年11月以后工作\光源项目\换热器相关\出厂验收和最终测试\1月份现场测试\数据处理图片\efficiency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10611"/>
          <a:stretch/>
        </p:blipFill>
        <p:spPr bwMode="auto">
          <a:xfrm>
            <a:off x="3789771" y="4307990"/>
            <a:ext cx="3112858" cy="232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1879" y="3730172"/>
            <a:ext cx="83652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797845"/>
              </p:ext>
            </p:extLst>
          </p:nvPr>
        </p:nvGraphicFramePr>
        <p:xfrm>
          <a:off x="160019" y="4167903"/>
          <a:ext cx="3539919" cy="247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6" r:id="rId4" imgW="9410725" imgH="5734160" progId="Visio.Drawing.15">
                  <p:embed/>
                </p:oleObj>
              </mc:Choice>
              <mc:Fallback>
                <p:oleObj r:id="rId4" imgW="9410725" imgH="573416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9" y="4167903"/>
                        <a:ext cx="3539919" cy="2472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表格 7">
            <a:extLst/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460665"/>
              </p:ext>
            </p:extLst>
          </p:nvPr>
        </p:nvGraphicFramePr>
        <p:xfrm>
          <a:off x="123008" y="2818672"/>
          <a:ext cx="6418944" cy="1097280"/>
        </p:xfrm>
        <a:graphic>
          <a:graphicData uri="http://schemas.openxmlformats.org/drawingml/2006/table">
            <a:tbl>
              <a:tblPr firstRow="1" bandRow="1"/>
              <a:tblGrid>
                <a:gridCol w="2139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96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96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8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Fluid</a:t>
                      </a:r>
                      <a:r>
                        <a:rPr lang="en-US" altLang="zh-CN" sz="1200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zh-CN" sz="12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Liquid</a:t>
                      </a:r>
                      <a:r>
                        <a:rPr lang="en-US" altLang="zh-CN" sz="12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helium</a:t>
                      </a:r>
                      <a:endParaRPr 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helium</a:t>
                      </a:r>
                      <a:endParaRPr 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9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Inlet temperature</a:t>
                      </a:r>
                      <a:r>
                        <a:rPr 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2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Inlet pressure</a:t>
                      </a:r>
                      <a:r>
                        <a:rPr 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</a:t>
                      </a:r>
                      <a:r>
                        <a:rPr 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1.25E+05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3100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4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Outlet temperature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CN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zh-CN" alt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3.36</a:t>
                      </a:r>
                      <a:endParaRPr lang="zh-CN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3" name="图片 1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9"/>
          <a:stretch/>
        </p:blipFill>
        <p:spPr bwMode="auto">
          <a:xfrm>
            <a:off x="658344" y="1127324"/>
            <a:ext cx="5265058" cy="16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6" descr="QQ截图未命名8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6" r="14750"/>
          <a:stretch/>
        </p:blipFill>
        <p:spPr bwMode="auto">
          <a:xfrm rot="16200000">
            <a:off x="7188374" y="5366881"/>
            <a:ext cx="1317866" cy="1460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7"/>
          <p:cNvGrpSpPr>
            <a:grpSpLocks/>
          </p:cNvGrpSpPr>
          <p:nvPr/>
        </p:nvGrpSpPr>
        <p:grpSpPr bwMode="auto">
          <a:xfrm>
            <a:off x="6496321" y="1017708"/>
            <a:ext cx="2290762" cy="5008562"/>
            <a:chOff x="6995734" y="1316017"/>
            <a:chExt cx="2290777" cy="5008151"/>
          </a:xfrm>
        </p:grpSpPr>
        <p:pic>
          <p:nvPicPr>
            <p:cNvPr id="14" name="图片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6530" y="1790042"/>
              <a:ext cx="847725" cy="3590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7308473" y="2276375"/>
              <a:ext cx="46831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8608645" y="4898710"/>
              <a:ext cx="4683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>
              <a:stCxn id="14" idx="0"/>
            </p:cNvCxnSpPr>
            <p:nvPr/>
          </p:nvCxnSpPr>
          <p:spPr>
            <a:xfrm flipH="1" flipV="1">
              <a:off x="8270504" y="1357289"/>
              <a:ext cx="0" cy="433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 flipH="1" flipV="1">
              <a:off x="8245104" y="5401907"/>
              <a:ext cx="0" cy="43335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7"/>
            <p:cNvSpPr>
              <a:spLocks noChangeArrowheads="1"/>
            </p:cNvSpPr>
            <p:nvPr/>
          </p:nvSpPr>
          <p:spPr bwMode="auto">
            <a:xfrm>
              <a:off x="7343180" y="5402655"/>
              <a:ext cx="85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B0F0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B050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gas helium</a:t>
              </a:r>
              <a:endPara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1" name="矩形 18"/>
            <p:cNvSpPr>
              <a:spLocks noChangeArrowheads="1"/>
            </p:cNvSpPr>
            <p:nvPr/>
          </p:nvSpPr>
          <p:spPr bwMode="auto">
            <a:xfrm>
              <a:off x="8244656" y="1316017"/>
              <a:ext cx="85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B0F0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B050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gas helium</a:t>
              </a:r>
              <a:endParaRPr lang="zh-CN" altLang="en-US" sz="120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95734" y="1954140"/>
              <a:ext cx="955681" cy="3460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prstClr val="black"/>
                  </a:solidFill>
                </a:rPr>
                <a:t>Liquid helium</a:t>
              </a:r>
              <a:endParaRPr lang="zh-CN" alt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551494" y="4900298"/>
              <a:ext cx="582616" cy="5476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prstClr val="black"/>
                  </a:solidFill>
                </a:rPr>
                <a:t>Liquid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050" dirty="0">
                  <a:solidFill>
                    <a:prstClr val="black"/>
                  </a:solidFill>
                </a:rPr>
                <a:t>helium</a:t>
              </a:r>
              <a:endParaRPr lang="zh-CN" altLang="en-US" sz="1050" dirty="0">
                <a:solidFill>
                  <a:prstClr val="black"/>
                </a:solidFill>
              </a:endParaRPr>
            </a:p>
          </p:txBody>
        </p:sp>
        <p:sp>
          <p:nvSpPr>
            <p:cNvPr id="24" name="文本框 22"/>
            <p:cNvSpPr txBox="1">
              <a:spLocks noChangeArrowheads="1"/>
            </p:cNvSpPr>
            <p:nvPr/>
          </p:nvSpPr>
          <p:spPr bwMode="auto">
            <a:xfrm>
              <a:off x="7308305" y="6062558"/>
              <a:ext cx="197820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0B0F0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rgbClr val="00339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Clr>
                  <a:srgbClr val="00B050"/>
                </a:buClr>
                <a:buSzPct val="75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800">
                  <a:solidFill>
                    <a:srgbClr val="003399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100">
                  <a:solidFill>
                    <a:srgbClr val="FFFF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Fig.1    J-T heat exchanger</a:t>
              </a:r>
              <a:endParaRPr lang="zh-CN" altLang="en-US" sz="1100">
                <a:solidFill>
                  <a:srgbClr val="FFFFFF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6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561" y="134034"/>
            <a:ext cx="88544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Test Dewar for 2K J-T heat exchanger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21879" y="3730172"/>
            <a:ext cx="836526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31" y="1223963"/>
            <a:ext cx="5153821" cy="510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文本框 3"/>
          <p:cNvSpPr txBox="1">
            <a:spLocks noChangeArrowheads="1"/>
          </p:cNvSpPr>
          <p:nvPr/>
        </p:nvSpPr>
        <p:spPr bwMode="auto">
          <a:xfrm>
            <a:off x="2010093" y="5632768"/>
            <a:ext cx="1649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Test Cryostat</a:t>
            </a:r>
            <a:endParaRPr lang="zh-CN" altLang="en-US" sz="2000">
              <a:solidFill>
                <a:srgbClr val="000000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292610"/>
              </p:ext>
            </p:extLst>
          </p:nvPr>
        </p:nvGraphicFramePr>
        <p:xfrm>
          <a:off x="5399407" y="5871868"/>
          <a:ext cx="3529013" cy="669932"/>
        </p:xfrm>
        <a:graphic>
          <a:graphicData uri="http://schemas.openxmlformats.org/drawingml/2006/table">
            <a:tbl>
              <a:tblPr firstRow="1" bandRow="1"/>
              <a:tblGrid>
                <a:gridCol w="14831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71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80K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Heat load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2" marR="91452" marT="45563" marB="45563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8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450" y="1225398"/>
            <a:ext cx="3795676" cy="44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7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50414" y="152167"/>
            <a:ext cx="83849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Design </a:t>
            </a:r>
            <a:r>
              <a:rPr lang="en-US" altLang="zh-CN" sz="3600" b="1" dirty="0" smtClean="0">
                <a:solidFill>
                  <a:srgbClr val="0000FF"/>
                </a:solidFill>
              </a:rPr>
              <a:t>of Horizontal test cryostat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6661" y="1520982"/>
            <a:ext cx="2190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L=2700 mm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D=1500 mm</a:t>
            </a:r>
            <a:endParaRPr lang="zh-CN" altLang="en-US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 bwMode="auto">
          <a:xfrm flipH="1">
            <a:off x="3124306" y="2742024"/>
            <a:ext cx="1725" cy="0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2" descr="TIM截图201712051720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3" r="4526" b="5287"/>
          <a:stretch/>
        </p:blipFill>
        <p:spPr bwMode="auto">
          <a:xfrm>
            <a:off x="7596403" y="1051577"/>
            <a:ext cx="1512169" cy="25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 t="9868" b="2227"/>
          <a:stretch/>
        </p:blipFill>
        <p:spPr>
          <a:xfrm>
            <a:off x="4842886" y="1399832"/>
            <a:ext cx="2880320" cy="2304256"/>
          </a:xfrm>
          <a:prstGeom prst="rect">
            <a:avLst/>
          </a:prstGeom>
        </p:spPr>
      </p:pic>
      <p:pic>
        <p:nvPicPr>
          <p:cNvPr id="8" name="Picture 4" descr="TIM截图2017122013270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" t="14944" r="4840" b="7615"/>
          <a:stretch/>
        </p:blipFill>
        <p:spPr bwMode="auto">
          <a:xfrm>
            <a:off x="55275" y="1160218"/>
            <a:ext cx="4748597" cy="298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7392"/>
          <a:stretch/>
        </p:blipFill>
        <p:spPr>
          <a:xfrm>
            <a:off x="4860100" y="3947918"/>
            <a:ext cx="4248472" cy="221269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9578" y="4560170"/>
            <a:ext cx="449999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400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</a:t>
            </a:r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Check tuner and cavity tuning stability</a:t>
            </a:r>
          </a:p>
          <a:p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•Test fundamental power coupler</a:t>
            </a:r>
          </a:p>
          <a:p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•Test HOM couplers</a:t>
            </a:r>
          </a:p>
          <a:p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 Measure Q</a:t>
            </a:r>
            <a:r>
              <a:rPr lang="en-US" altLang="zh-CN" sz="8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0</a:t>
            </a:r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Cavity quality </a:t>
            </a:r>
            <a:r>
              <a:rPr lang="en-US" altLang="zh-CN" sz="1400" b="1" dirty="0" smtClean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measurements</a:t>
            </a:r>
          </a:p>
          <a:p>
            <a:r>
              <a:rPr lang="en-US" altLang="zh-CN" sz="1400" b="1" dirty="0" smtClean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 </a:t>
            </a:r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The attainable fields under different conditions</a:t>
            </a:r>
          </a:p>
          <a:p>
            <a:r>
              <a:rPr lang="en-US" altLang="zh-CN" sz="1400" b="1" dirty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•An excellent system to study cryogenic engineering issues. &amp; Many other </a:t>
            </a:r>
            <a:r>
              <a:rPr lang="en-US" altLang="zh-CN" sz="1400" b="1" dirty="0" smtClean="0">
                <a:solidFill>
                  <a:srgbClr val="0000FF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Tests</a:t>
            </a:r>
            <a:endParaRPr lang="zh-CN" altLang="en-US" sz="1400" b="1" dirty="0">
              <a:solidFill>
                <a:srgbClr val="0000FF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684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8687" y="152167"/>
            <a:ext cx="9071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Fabrication of Horizontal test cryostat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11266" name="Picture 2" descr="F:\CEPC-报告\微信图片_202002141029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3436"/>
          <a:stretch/>
        </p:blipFill>
        <p:spPr bwMode="auto">
          <a:xfrm>
            <a:off x="3195874" y="1072834"/>
            <a:ext cx="5866645" cy="533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xumf\Desktop\IMG_004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7" r="16728" b="5887"/>
          <a:stretch/>
        </p:blipFill>
        <p:spPr bwMode="auto">
          <a:xfrm>
            <a:off x="98151" y="1072834"/>
            <a:ext cx="3477967" cy="333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4808538"/>
            <a:ext cx="874712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1475" y="27781"/>
            <a:ext cx="8694042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Infrastructure of SC RF </a:t>
            </a:r>
            <a:r>
              <a:rPr lang="en-US" altLang="zh-CN" sz="3600" dirty="0" err="1">
                <a:solidFill>
                  <a:srgbClr val="0000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Cryo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-system</a:t>
            </a:r>
            <a:endParaRPr lang="zh-CN" altLang="en-US" sz="3600" dirty="0">
              <a:solidFill>
                <a:srgbClr val="0000FF"/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graphicFrame>
        <p:nvGraphicFramePr>
          <p:cNvPr id="19461" name="对象 4"/>
          <p:cNvGraphicFramePr>
            <a:graphicFrameLocks noChangeAspect="1"/>
          </p:cNvGraphicFramePr>
          <p:nvPr/>
        </p:nvGraphicFramePr>
        <p:xfrm>
          <a:off x="371475" y="1358900"/>
          <a:ext cx="3744913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Visio" r:id="rId4" imgW="4248111" imgH="3914730" progId="Visio.Drawing.15">
                  <p:embed/>
                </p:oleObj>
              </mc:Choice>
              <mc:Fallback>
                <p:oleObj name="Visio" r:id="rId4" imgW="4248111" imgH="3914730" progId="Visio.Drawing.15">
                  <p:embed/>
                  <p:pic>
                    <p:nvPicPr>
                      <p:cNvPr id="19461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" y="1358900"/>
                        <a:ext cx="3744913" cy="345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277978" y="2649537"/>
            <a:ext cx="3012910" cy="159543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588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>
              <a:solidFill>
                <a:srgbClr val="FFFFFF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cxnSp>
        <p:nvCxnSpPr>
          <p:cNvPr id="19463" name="直接箭头连接符 9"/>
          <p:cNvCxnSpPr>
            <a:cxnSpLocks noChangeShapeType="1"/>
          </p:cNvCxnSpPr>
          <p:nvPr/>
        </p:nvCxnSpPr>
        <p:spPr bwMode="auto">
          <a:xfrm>
            <a:off x="3059113" y="3560763"/>
            <a:ext cx="2736850" cy="1812925"/>
          </a:xfrm>
          <a:prstGeom prst="straightConnector1">
            <a:avLst/>
          </a:prstGeom>
          <a:noFill/>
          <a:ln w="28575" algn="ctr">
            <a:solidFill>
              <a:srgbClr val="C00000"/>
            </a:solidFill>
            <a:round/>
            <a:headEnd/>
            <a:tailEnd type="triangle" w="med" len="med"/>
          </a:ln>
          <a:effectLst>
            <a:outerShdw dist="53882" dir="2700000" algn="ctr" rotWithShape="0">
              <a:srgbClr val="CCECFF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文本框 79"/>
          <p:cNvSpPr txBox="1"/>
          <p:nvPr/>
        </p:nvSpPr>
        <p:spPr>
          <a:xfrm>
            <a:off x="4284663" y="1397000"/>
            <a:ext cx="3833812" cy="1200150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Each </a:t>
            </a:r>
            <a:r>
              <a:rPr lang="en-US" altLang="zh-CN" sz="2400" b="0" kern="0" dirty="0" err="1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cryo</a:t>
            </a:r>
            <a:r>
              <a:rPr lang="en-US" altLang="zh-CN" sz="2400" b="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-station has an underground plant in the gallery, the size is 37m </a:t>
            </a:r>
            <a:r>
              <a:rPr lang="zh-CN" altLang="en-US" sz="2400" b="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* </a:t>
            </a:r>
            <a:r>
              <a:rPr lang="en-US" altLang="zh-CN" sz="2400" b="0" kern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8m.</a:t>
            </a:r>
            <a:endParaRPr lang="zh-CN" altLang="en-US" sz="2400" b="0" kern="0" dirty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19465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73388"/>
            <a:ext cx="4176712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4" r="1176" b="5724"/>
          <a:stretch>
            <a:fillRect/>
          </a:stretch>
        </p:blipFill>
        <p:spPr bwMode="auto">
          <a:xfrm>
            <a:off x="23813" y="3795512"/>
            <a:ext cx="9036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1" b="14523"/>
          <a:stretch>
            <a:fillRect/>
          </a:stretch>
        </p:blipFill>
        <p:spPr bwMode="auto">
          <a:xfrm>
            <a:off x="107950" y="1058662"/>
            <a:ext cx="88773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右大括号 5"/>
          <p:cNvSpPr/>
          <p:nvPr/>
        </p:nvSpPr>
        <p:spPr>
          <a:xfrm rot="16200000">
            <a:off x="2794000" y="1439662"/>
            <a:ext cx="287338" cy="3113088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7" name="右大括号 6"/>
          <p:cNvSpPr/>
          <p:nvPr/>
        </p:nvSpPr>
        <p:spPr>
          <a:xfrm rot="16200000">
            <a:off x="7776369" y="2599331"/>
            <a:ext cx="346075" cy="735013"/>
          </a:xfrm>
          <a:prstGeom prst="rightBrace">
            <a:avLst>
              <a:gd name="adj1" fmla="val 8333"/>
              <a:gd name="adj2" fmla="val 54978"/>
            </a:avLst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0486" name="矩形 7"/>
          <p:cNvSpPr>
            <a:spLocks noChangeArrowheads="1"/>
          </p:cNvSpPr>
          <p:nvPr/>
        </p:nvSpPr>
        <p:spPr bwMode="auto">
          <a:xfrm>
            <a:off x="7427913" y="2423912"/>
            <a:ext cx="142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C00000"/>
                </a:solidFill>
              </a:rPr>
              <a:t>Booster part</a:t>
            </a:r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20487" name="矩形 8"/>
          <p:cNvSpPr>
            <a:spLocks noChangeArrowheads="1"/>
          </p:cNvSpPr>
          <p:nvPr/>
        </p:nvSpPr>
        <p:spPr bwMode="auto">
          <a:xfrm>
            <a:off x="2135188" y="2468362"/>
            <a:ext cx="1587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C00000"/>
                </a:solidFill>
              </a:rPr>
              <a:t>Collider part</a:t>
            </a:r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20488" name="矩形 9"/>
          <p:cNvSpPr>
            <a:spLocks noChangeArrowheads="1"/>
          </p:cNvSpPr>
          <p:nvPr/>
        </p:nvSpPr>
        <p:spPr bwMode="auto">
          <a:xfrm>
            <a:off x="3522663" y="1215825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3333FF"/>
                </a:solidFill>
              </a:rPr>
              <a:t>Pressure Vessels area </a:t>
            </a:r>
          </a:p>
          <a:p>
            <a:r>
              <a:rPr lang="en-US" altLang="zh-CN" sz="1800">
                <a:solidFill>
                  <a:srgbClr val="3333FF"/>
                </a:solidFill>
              </a:rPr>
              <a:t>Room equipments hall</a:t>
            </a:r>
            <a:endParaRPr lang="zh-CN" altLang="en-US" sz="1800">
              <a:solidFill>
                <a:srgbClr val="3333FF"/>
              </a:solidFill>
            </a:endParaRPr>
          </a:p>
        </p:txBody>
      </p:sp>
      <p:sp>
        <p:nvSpPr>
          <p:cNvPr id="20489" name="矩形 10"/>
          <p:cNvSpPr>
            <a:spLocks noChangeArrowheads="1"/>
          </p:cNvSpPr>
          <p:nvPr/>
        </p:nvSpPr>
        <p:spPr bwMode="auto">
          <a:xfrm>
            <a:off x="6088063" y="2836662"/>
            <a:ext cx="1420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C00000"/>
                </a:solidFill>
              </a:rPr>
              <a:t>Refrigerator</a:t>
            </a:r>
            <a:endParaRPr lang="zh-CN" altLang="en-US" sz="1800">
              <a:solidFill>
                <a:srgbClr val="C00000"/>
              </a:solidFill>
            </a:endParaRPr>
          </a:p>
        </p:txBody>
      </p:sp>
      <p:sp>
        <p:nvSpPr>
          <p:cNvPr id="20490" name="文本框 11"/>
          <p:cNvSpPr txBox="1">
            <a:spLocks noChangeArrowheads="1"/>
          </p:cNvSpPr>
          <p:nvPr/>
        </p:nvSpPr>
        <p:spPr bwMode="auto">
          <a:xfrm>
            <a:off x="6902450" y="5020369"/>
            <a:ext cx="2538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FF"/>
                </a:solidFill>
              </a:rPr>
              <a:t>1.3GHz cryomodule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20491" name="文本框 12"/>
          <p:cNvSpPr txBox="1">
            <a:spLocks noChangeArrowheads="1"/>
          </p:cNvSpPr>
          <p:nvPr/>
        </p:nvSpPr>
        <p:spPr bwMode="auto">
          <a:xfrm>
            <a:off x="6985000" y="5805488"/>
            <a:ext cx="2538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FF"/>
                </a:solidFill>
              </a:rPr>
              <a:t>650MHz cryomodule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20492" name="矩形 13"/>
          <p:cNvSpPr>
            <a:spLocks noChangeArrowheads="1"/>
          </p:cNvSpPr>
          <p:nvPr/>
        </p:nvSpPr>
        <p:spPr bwMode="auto">
          <a:xfrm>
            <a:off x="831850" y="5103612"/>
            <a:ext cx="142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FF"/>
                </a:solidFill>
              </a:rPr>
              <a:t>Refrigerator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20493" name="矩形 14"/>
          <p:cNvSpPr>
            <a:spLocks noChangeArrowheads="1"/>
          </p:cNvSpPr>
          <p:nvPr/>
        </p:nvSpPr>
        <p:spPr bwMode="auto">
          <a:xfrm>
            <a:off x="3722688" y="5470325"/>
            <a:ext cx="1728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FF"/>
                </a:solidFill>
              </a:rPr>
              <a:t>2K valve box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20494" name="文本框 15"/>
          <p:cNvSpPr txBox="1">
            <a:spLocks noChangeArrowheads="1"/>
          </p:cNvSpPr>
          <p:nvPr/>
        </p:nvSpPr>
        <p:spPr bwMode="auto">
          <a:xfrm>
            <a:off x="6426848" y="3723974"/>
            <a:ext cx="165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 dirty="0">
                <a:solidFill>
                  <a:srgbClr val="0000FF"/>
                </a:solidFill>
              </a:rPr>
              <a:t>RF Tunnel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20495" name="文本框 16"/>
          <p:cNvSpPr txBox="1">
            <a:spLocks noChangeArrowheads="1"/>
          </p:cNvSpPr>
          <p:nvPr/>
        </p:nvSpPr>
        <p:spPr bwMode="auto">
          <a:xfrm>
            <a:off x="2152676" y="3702880"/>
            <a:ext cx="2538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 dirty="0" smtClean="0">
                <a:solidFill>
                  <a:srgbClr val="0000FF"/>
                </a:solidFill>
              </a:rPr>
              <a:t>Gallery 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H="1">
            <a:off x="0" y="2249287"/>
            <a:ext cx="604043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7" name="矩形 18"/>
          <p:cNvSpPr>
            <a:spLocks noChangeArrowheads="1"/>
          </p:cNvSpPr>
          <p:nvPr/>
        </p:nvSpPr>
        <p:spPr bwMode="auto">
          <a:xfrm>
            <a:off x="323850" y="1903212"/>
            <a:ext cx="1017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latin typeface="Arial" panose="020B0604020202020204" pitchFamily="34" charset="0"/>
              </a:rPr>
              <a:t>Ground</a:t>
            </a:r>
            <a:endParaRPr lang="zh-CN" altLang="en-US" sz="1800"/>
          </a:p>
        </p:txBody>
      </p:sp>
      <p:sp>
        <p:nvSpPr>
          <p:cNvPr id="20498" name="矩形 19"/>
          <p:cNvSpPr>
            <a:spLocks noChangeArrowheads="1"/>
          </p:cNvSpPr>
          <p:nvPr/>
        </p:nvSpPr>
        <p:spPr bwMode="auto">
          <a:xfrm>
            <a:off x="3722688" y="4798812"/>
            <a:ext cx="184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1800">
                <a:solidFill>
                  <a:srgbClr val="0000FF"/>
                </a:solidFill>
              </a:rPr>
              <a:t>Transfer line</a:t>
            </a:r>
            <a:endParaRPr lang="zh-CN" altLang="en-US" sz="1800">
              <a:solidFill>
                <a:srgbClr val="0000FF"/>
              </a:solidFill>
            </a:endParaRPr>
          </a:p>
        </p:txBody>
      </p:sp>
      <p:sp>
        <p:nvSpPr>
          <p:cNvPr id="21" name="文本占位符 4"/>
          <p:cNvSpPr>
            <a:spLocks/>
          </p:cNvSpPr>
          <p:nvPr/>
        </p:nvSpPr>
        <p:spPr bwMode="auto">
          <a:xfrm>
            <a:off x="1278078" y="236338"/>
            <a:ext cx="714171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lvl="1">
              <a:buClr>
                <a:srgbClr val="00B0F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 of 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 RF </a:t>
            </a:r>
            <a:r>
              <a:rPr lang="en-US" altLang="zh-CN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</a:t>
            </a:r>
            <a:r>
              <a:rPr lang="en-US" altLang="zh-CN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-system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1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7610" r="620" b="16453"/>
          <a:stretch/>
        </p:blipFill>
        <p:spPr>
          <a:xfrm>
            <a:off x="3312265" y="5273477"/>
            <a:ext cx="5796239" cy="14110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 b="13422"/>
          <a:stretch/>
        </p:blipFill>
        <p:spPr>
          <a:xfrm>
            <a:off x="304393" y="1042624"/>
            <a:ext cx="3134309" cy="5641877"/>
          </a:xfrm>
          <a:prstGeom prst="rect">
            <a:avLst/>
          </a:prstGeom>
        </p:spPr>
      </p:pic>
      <p:pic>
        <p:nvPicPr>
          <p:cNvPr id="32" name="Picture 3" descr="F10009945-6.jpg"/>
          <p:cNvPicPr>
            <a:picLocks noGrp="1"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30739" r="29220" b="11450"/>
          <a:stretch/>
        </p:blipFill>
        <p:spPr bwMode="auto">
          <a:xfrm>
            <a:off x="5425440" y="1084515"/>
            <a:ext cx="3613740" cy="1825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06766" y="-210539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3" name="文本占位符 4"/>
          <p:cNvSpPr>
            <a:spLocks/>
          </p:cNvSpPr>
          <p:nvPr/>
        </p:nvSpPr>
        <p:spPr bwMode="auto">
          <a:xfrm>
            <a:off x="890277" y="210028"/>
            <a:ext cx="825372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lvl="1">
              <a:buClr>
                <a:srgbClr val="00B0F0"/>
              </a:buClr>
              <a:buSzPct val="90000"/>
              <a:buNone/>
            </a:pPr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Layout of SC RF cavities </a:t>
            </a:r>
            <a:r>
              <a:rPr lang="en-US" altLang="zh-CN" sz="3200" b="1" dirty="0" err="1" smtClean="0">
                <a:solidFill>
                  <a:srgbClr val="0000FF"/>
                </a:solidFill>
                <a:cs typeface="Times New Roman" pitchFamily="18" charset="0"/>
              </a:rPr>
              <a:t>cryo</a:t>
            </a:r>
            <a:r>
              <a:rPr lang="en-US" altLang="zh-CN" sz="3200" b="1" dirty="0" smtClean="0">
                <a:solidFill>
                  <a:srgbClr val="0000FF"/>
                </a:solidFill>
                <a:cs typeface="Times New Roman" pitchFamily="18" charset="0"/>
              </a:rPr>
              <a:t>-system</a:t>
            </a:r>
            <a:endParaRPr lang="en-US" altLang="zh-CN" sz="32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025376" y="2402223"/>
            <a:ext cx="447838" cy="698667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3899294" y="1552746"/>
            <a:ext cx="1651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1.3GHz cavity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</a:rPr>
              <a:t> </a:t>
            </a:r>
            <a:r>
              <a:rPr lang="en-US" altLang="zh-CN" sz="2000" b="1" dirty="0" err="1" smtClean="0">
                <a:solidFill>
                  <a:srgbClr val="0000FF"/>
                </a:solidFill>
              </a:rPr>
              <a:t>cryomodule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31130" y="4883512"/>
            <a:ext cx="3200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650MHz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cavity </a:t>
            </a:r>
            <a:r>
              <a:rPr lang="en-US" altLang="zh-CN" sz="2000" b="1" dirty="0" err="1">
                <a:solidFill>
                  <a:srgbClr val="0000FF"/>
                </a:solidFill>
              </a:rPr>
              <a:t>cryomodule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792200" y="2421026"/>
            <a:ext cx="194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00FF"/>
                </a:solidFill>
              </a:rPr>
              <a:t>Refrigerator </a:t>
            </a:r>
          </a:p>
          <a:p>
            <a:r>
              <a:rPr lang="en-US" altLang="zh-CN" sz="2000" b="1" dirty="0" smtClean="0">
                <a:solidFill>
                  <a:srgbClr val="0000FF"/>
                </a:solidFill>
              </a:rPr>
              <a:t>main </a:t>
            </a:r>
            <a:r>
              <a:rPr lang="en-US" altLang="zh-CN" sz="2000" b="1" dirty="0">
                <a:solidFill>
                  <a:srgbClr val="0000FF"/>
                </a:solidFill>
              </a:rPr>
              <a:t>valve box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右大括号 2"/>
          <p:cNvSpPr/>
          <p:nvPr/>
        </p:nvSpPr>
        <p:spPr>
          <a:xfrm>
            <a:off x="2569261" y="1587472"/>
            <a:ext cx="288033" cy="739309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大括号 13"/>
          <p:cNvSpPr/>
          <p:nvPr/>
        </p:nvSpPr>
        <p:spPr>
          <a:xfrm>
            <a:off x="2654476" y="4437112"/>
            <a:ext cx="394561" cy="2040014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77728" y="4981770"/>
            <a:ext cx="15876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Collider part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817033" y="1749343"/>
            <a:ext cx="1420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C00000"/>
                </a:solidFill>
              </a:rPr>
              <a:t>Booster part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75" y="1724312"/>
            <a:ext cx="1101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       2K 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Valve box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0" name="右大括号 19"/>
          <p:cNvSpPr/>
          <p:nvPr/>
        </p:nvSpPr>
        <p:spPr>
          <a:xfrm flipH="1">
            <a:off x="1000996" y="4320878"/>
            <a:ext cx="288033" cy="2060449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大括号 27"/>
          <p:cNvSpPr/>
          <p:nvPr/>
        </p:nvSpPr>
        <p:spPr>
          <a:xfrm flipH="1">
            <a:off x="1000055" y="1854413"/>
            <a:ext cx="321940" cy="414585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右大括号 28"/>
          <p:cNvSpPr/>
          <p:nvPr/>
        </p:nvSpPr>
        <p:spPr>
          <a:xfrm>
            <a:off x="1544702" y="2381901"/>
            <a:ext cx="288033" cy="739309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5496" y="5001697"/>
            <a:ext cx="11013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       2K </a:t>
            </a: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Valve box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l="16925" t="38660" r="20863" b="21020"/>
          <a:stretch/>
        </p:blipFill>
        <p:spPr>
          <a:xfrm>
            <a:off x="4100875" y="2919642"/>
            <a:ext cx="4985533" cy="2000233"/>
          </a:xfrm>
          <a:prstGeom prst="rect">
            <a:avLst/>
          </a:prstGeom>
        </p:spPr>
      </p:pic>
      <p:cxnSp>
        <p:nvCxnSpPr>
          <p:cNvPr id="33" name="直接箭头连接符 32"/>
          <p:cNvCxnSpPr/>
          <p:nvPr/>
        </p:nvCxnSpPr>
        <p:spPr>
          <a:xfrm>
            <a:off x="3466846" y="2924857"/>
            <a:ext cx="695545" cy="10904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465333" y="3029365"/>
            <a:ext cx="1651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rgbClr val="00B0F0"/>
                </a:solidFill>
              </a:rPr>
              <a:t>18kW@4.5K</a:t>
            </a:r>
            <a:endParaRPr lang="zh-CN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4985" y="31439"/>
            <a:ext cx="6839712" cy="9690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微软雅黑" pitchFamily="34" charset="-122"/>
                <a:cs typeface="Times New Roman" pitchFamily="18" charset="0"/>
              </a:rPr>
              <a:t>Conceptual Design of Refrigerator </a:t>
            </a:r>
            <a:endParaRPr lang="zh-CN" altLang="en-US" sz="3200" dirty="0">
              <a:solidFill>
                <a:srgbClr val="0000FF"/>
              </a:solidFill>
              <a:latin typeface="微软雅黑" pitchFamily="34" charset="-122"/>
              <a:cs typeface="Times New Roman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l="16925" t="38660" r="20863" b="21020"/>
          <a:stretch/>
        </p:blipFill>
        <p:spPr>
          <a:xfrm>
            <a:off x="286010" y="3231613"/>
            <a:ext cx="8783956" cy="3524189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98" y="1000458"/>
            <a:ext cx="8289496" cy="277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6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244"/>
          <a:stretch>
            <a:fillRect/>
          </a:stretch>
        </p:blipFill>
        <p:spPr bwMode="auto">
          <a:xfrm>
            <a:off x="611188" y="1098550"/>
            <a:ext cx="7016750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4"/>
          <p:cNvSpPr txBox="1">
            <a:spLocks noChangeArrowheads="1"/>
          </p:cNvSpPr>
          <p:nvPr/>
        </p:nvSpPr>
        <p:spPr bwMode="auto">
          <a:xfrm>
            <a:off x="6677025" y="4445000"/>
            <a:ext cx="199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</a:rPr>
              <a:t>Helium purifier</a:t>
            </a:r>
          </a:p>
        </p:txBody>
      </p:sp>
      <p:sp>
        <p:nvSpPr>
          <p:cNvPr id="24580" name="文本框 5"/>
          <p:cNvSpPr txBox="1">
            <a:spLocks noChangeArrowheads="1"/>
          </p:cNvSpPr>
          <p:nvPr/>
        </p:nvSpPr>
        <p:spPr bwMode="auto">
          <a:xfrm>
            <a:off x="3930650" y="1000125"/>
            <a:ext cx="369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FF"/>
                </a:solidFill>
              </a:rPr>
              <a:t>High pressure helium cylinders</a:t>
            </a:r>
          </a:p>
        </p:txBody>
      </p:sp>
      <p:sp>
        <p:nvSpPr>
          <p:cNvPr id="24581" name="文本框 6"/>
          <p:cNvSpPr txBox="1">
            <a:spLocks noChangeArrowheads="1"/>
          </p:cNvSpPr>
          <p:nvPr/>
        </p:nvSpPr>
        <p:spPr bwMode="auto">
          <a:xfrm>
            <a:off x="96838" y="1889125"/>
            <a:ext cx="25304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</a:rPr>
              <a:t>10*100m</a:t>
            </a:r>
            <a:r>
              <a:rPr lang="en-US" altLang="zh-CN" sz="2000" baseline="30000" dirty="0">
                <a:solidFill>
                  <a:srgbClr val="0000FF"/>
                </a:solidFill>
              </a:rPr>
              <a:t>3</a:t>
            </a:r>
            <a:r>
              <a:rPr lang="en-US" altLang="zh-CN" sz="2000" dirty="0">
                <a:solidFill>
                  <a:srgbClr val="0000FF"/>
                </a:solidFill>
              </a:rPr>
              <a:t> helium gas </a:t>
            </a:r>
          </a:p>
          <a:p>
            <a:r>
              <a:rPr lang="en-US" altLang="zh-CN" sz="2000" dirty="0">
                <a:solidFill>
                  <a:srgbClr val="0000FF"/>
                </a:solidFill>
              </a:rPr>
              <a:t>Pressure </a:t>
            </a:r>
            <a:r>
              <a:rPr lang="en-US" altLang="zh-CN" sz="2000" dirty="0" smtClean="0">
                <a:solidFill>
                  <a:srgbClr val="0000FF"/>
                </a:solidFill>
              </a:rPr>
              <a:t>vessels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 Design pressure</a:t>
            </a:r>
          </a:p>
          <a:p>
            <a:r>
              <a:rPr lang="en-US" altLang="zh-CN" sz="1800" dirty="0" smtClean="0">
                <a:solidFill>
                  <a:srgbClr val="0070C0"/>
                </a:solidFill>
              </a:rPr>
              <a:t>     1.6MPa</a:t>
            </a:r>
          </a:p>
        </p:txBody>
      </p:sp>
      <p:sp>
        <p:nvSpPr>
          <p:cNvPr id="24582" name="文本框 7"/>
          <p:cNvSpPr txBox="1">
            <a:spLocks noChangeArrowheads="1"/>
          </p:cNvSpPr>
          <p:nvPr/>
        </p:nvSpPr>
        <p:spPr bwMode="auto">
          <a:xfrm>
            <a:off x="244475" y="6224588"/>
            <a:ext cx="384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FF"/>
                </a:solidFill>
              </a:rPr>
              <a:t>4*50m</a:t>
            </a:r>
            <a:r>
              <a:rPr lang="en-US" altLang="zh-CN" sz="2000" baseline="30000">
                <a:solidFill>
                  <a:srgbClr val="0000FF"/>
                </a:solidFill>
              </a:rPr>
              <a:t>3</a:t>
            </a:r>
            <a:r>
              <a:rPr lang="en-US" altLang="zh-CN" sz="2000">
                <a:solidFill>
                  <a:srgbClr val="0000FF"/>
                </a:solidFill>
              </a:rPr>
              <a:t> LN</a:t>
            </a:r>
            <a:r>
              <a:rPr lang="en-US" altLang="zh-CN" sz="2000" baseline="-25000">
                <a:solidFill>
                  <a:srgbClr val="0000FF"/>
                </a:solidFill>
              </a:rPr>
              <a:t>2</a:t>
            </a:r>
            <a:r>
              <a:rPr lang="en-US" altLang="zh-CN" sz="2000">
                <a:solidFill>
                  <a:srgbClr val="0000FF"/>
                </a:solidFill>
              </a:rPr>
              <a:t> Storage Tanks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4324350" y="1352550"/>
            <a:ext cx="704850" cy="9604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1849438" y="4389438"/>
            <a:ext cx="1223962" cy="18351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左大括号 10"/>
          <p:cNvSpPr/>
          <p:nvPr/>
        </p:nvSpPr>
        <p:spPr>
          <a:xfrm rot="2100000">
            <a:off x="1855788" y="877888"/>
            <a:ext cx="549275" cy="3665537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左大括号 11"/>
          <p:cNvSpPr/>
          <p:nvPr/>
        </p:nvSpPr>
        <p:spPr>
          <a:xfrm rot="12900000">
            <a:off x="2687638" y="3309938"/>
            <a:ext cx="438150" cy="196215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87" name="矩形 12"/>
          <p:cNvSpPr>
            <a:spLocks noChangeArrowheads="1"/>
          </p:cNvSpPr>
          <p:nvPr/>
        </p:nvSpPr>
        <p:spPr bwMode="auto">
          <a:xfrm>
            <a:off x="5553075" y="6200775"/>
            <a:ext cx="3211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FF"/>
                </a:solidFill>
              </a:rPr>
              <a:t>Recycle screw compressors</a:t>
            </a:r>
          </a:p>
        </p:txBody>
      </p:sp>
      <p:sp>
        <p:nvSpPr>
          <p:cNvPr id="24588" name="矩形 13"/>
          <p:cNvSpPr>
            <a:spLocks noChangeArrowheads="1"/>
          </p:cNvSpPr>
          <p:nvPr/>
        </p:nvSpPr>
        <p:spPr bwMode="auto">
          <a:xfrm>
            <a:off x="6315075" y="1338263"/>
            <a:ext cx="226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</a:rPr>
              <a:t>Piston compressors</a:t>
            </a:r>
          </a:p>
        </p:txBody>
      </p:sp>
      <p:sp>
        <p:nvSpPr>
          <p:cNvPr id="24589" name="矩形 14"/>
          <p:cNvSpPr>
            <a:spLocks noChangeArrowheads="1"/>
          </p:cNvSpPr>
          <p:nvPr/>
        </p:nvSpPr>
        <p:spPr bwMode="auto">
          <a:xfrm>
            <a:off x="5381625" y="5411788"/>
            <a:ext cx="308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>
                <a:solidFill>
                  <a:srgbClr val="0000FF"/>
                </a:solidFill>
              </a:rPr>
              <a:t>Electrical control system</a:t>
            </a: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5473700" y="1514475"/>
            <a:ext cx="704850" cy="9604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096000" y="4117975"/>
            <a:ext cx="617538" cy="5032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652963" y="5002213"/>
            <a:ext cx="939800" cy="136842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大括号 18"/>
          <p:cNvSpPr/>
          <p:nvPr/>
        </p:nvSpPr>
        <p:spPr>
          <a:xfrm rot="12900000">
            <a:off x="4983163" y="4484688"/>
            <a:ext cx="438150" cy="1962150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 rot="12900000">
            <a:off x="4264025" y="3905250"/>
            <a:ext cx="438150" cy="1963738"/>
          </a:xfrm>
          <a:prstGeom prst="lef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4595" name="文本框 20"/>
          <p:cNvSpPr txBox="1">
            <a:spLocks noChangeArrowheads="1"/>
          </p:cNvSpPr>
          <p:nvPr/>
        </p:nvSpPr>
        <p:spPr bwMode="auto">
          <a:xfrm>
            <a:off x="7350125" y="3221038"/>
            <a:ext cx="183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 dirty="0">
                <a:solidFill>
                  <a:srgbClr val="0000FF"/>
                </a:solidFill>
              </a:rPr>
              <a:t>Helium gas bag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6572250" y="2736850"/>
            <a:ext cx="823913" cy="688975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4"/>
          <p:cNvSpPr>
            <a:spLocks noGrp="1"/>
          </p:cNvSpPr>
          <p:nvPr>
            <p:ph type="title"/>
          </p:nvPr>
        </p:nvSpPr>
        <p:spPr>
          <a:xfrm>
            <a:off x="1050652" y="-44450"/>
            <a:ext cx="7877575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lvl="1">
              <a:buClr>
                <a:srgbClr val="00B0F0"/>
              </a:buClr>
              <a:buSzPct val="90000"/>
              <a:buFont typeface="Wingdings" pitchFamily="2" charset="2"/>
              <a:buNone/>
              <a:defRPr/>
            </a:pPr>
            <a:r>
              <a:rPr lang="en-US" altLang="zh-CN" sz="3200" b="1" kern="1200" dirty="0">
                <a:solidFill>
                  <a:srgbClr val="0000FF"/>
                </a:solidFill>
                <a:cs typeface="Times New Roman" pitchFamily="18" charset="0"/>
              </a:rPr>
              <a:t>Layout of RF Cry-system warm hall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1236276" y="1446911"/>
            <a:ext cx="3069889" cy="4083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6096000" y="2359724"/>
            <a:ext cx="1668464" cy="2192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 flipV="1">
            <a:off x="4276896" y="1456750"/>
            <a:ext cx="3487568" cy="9029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5062716" y="4251444"/>
            <a:ext cx="1060345" cy="2980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 flipV="1">
            <a:off x="1220992" y="5522129"/>
            <a:ext cx="1090611" cy="289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2297112" y="3455880"/>
            <a:ext cx="1719321" cy="237250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 flipV="1">
            <a:off x="3993502" y="3459768"/>
            <a:ext cx="1383815" cy="4027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5056280" y="3862507"/>
            <a:ext cx="321037" cy="4104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矩形 13"/>
          <p:cNvSpPr>
            <a:spLocks noChangeArrowheads="1"/>
          </p:cNvSpPr>
          <p:nvPr/>
        </p:nvSpPr>
        <p:spPr bwMode="auto">
          <a:xfrm>
            <a:off x="7325936" y="1646575"/>
            <a:ext cx="169461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</a:defRPr>
            </a:lvl9pPr>
          </a:lstStyle>
          <a:p>
            <a:r>
              <a:rPr lang="en-US" altLang="zh-CN" sz="2000" dirty="0" smtClean="0">
                <a:solidFill>
                  <a:srgbClr val="FF0000"/>
                </a:solidFill>
              </a:rPr>
              <a:t>Recovery and purification system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03848" y="44624"/>
            <a:ext cx="3096642" cy="1143000"/>
          </a:xfrm>
        </p:spPr>
        <p:txBody>
          <a:bodyPr/>
          <a:lstStyle/>
          <a:p>
            <a:pPr algn="l">
              <a:defRPr/>
            </a:pPr>
            <a:r>
              <a:rPr lang="en-US" altLang="zh-CN" dirty="0" smtClean="0">
                <a:solidFill>
                  <a:srgbClr val="3333FF"/>
                </a:solidFill>
              </a:rPr>
              <a:t>Summary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1957" y="1664074"/>
            <a:ext cx="8362950" cy="3492615"/>
          </a:xfrm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altLang="zh-CN" sz="2400" dirty="0" smtClean="0"/>
              <a:t>Preliminary </a:t>
            </a:r>
            <a:r>
              <a:rPr lang="en-US" altLang="zh-CN" sz="2400" dirty="0" smtClean="0"/>
              <a:t>Layout design of cryogenic system for RF SC cavities was </a:t>
            </a:r>
            <a:r>
              <a:rPr lang="en-US" altLang="zh-CN" sz="2400" dirty="0" smtClean="0"/>
              <a:t>completed.</a:t>
            </a:r>
          </a:p>
          <a:p>
            <a:pPr algn="just">
              <a:defRPr/>
            </a:pPr>
            <a:r>
              <a:rPr lang="en-US" altLang="zh-CN" sz="2400" dirty="0"/>
              <a:t>Preliminary d</a:t>
            </a:r>
            <a:r>
              <a:rPr lang="en-US" altLang="zh-CN" sz="2400" dirty="0" smtClean="0"/>
              <a:t>esign of 650MHz cavity </a:t>
            </a:r>
            <a:r>
              <a:rPr lang="en-US" altLang="zh-CN" sz="2400" dirty="0" err="1" smtClean="0"/>
              <a:t>cryomodule</a:t>
            </a:r>
            <a:r>
              <a:rPr lang="en-US" altLang="zh-CN" sz="2400" dirty="0" smtClean="0"/>
              <a:t> was completed.</a:t>
            </a:r>
            <a:endParaRPr lang="en-US" altLang="zh-CN" sz="2400" dirty="0" smtClean="0"/>
          </a:p>
          <a:p>
            <a:pPr algn="just">
              <a:defRPr/>
            </a:pPr>
            <a:r>
              <a:rPr lang="en-US" altLang="zh-CN" sz="2400" dirty="0" smtClean="0"/>
              <a:t>R&amp;D and test platform is under design, </a:t>
            </a:r>
            <a:r>
              <a:rPr lang="en-US" altLang="zh-CN" sz="2400" dirty="0"/>
              <a:t>which will support the performance </a:t>
            </a:r>
            <a:r>
              <a:rPr lang="en-US" altLang="zh-CN" sz="2400" dirty="0" smtClean="0"/>
              <a:t>test </a:t>
            </a:r>
            <a:r>
              <a:rPr lang="en-US" altLang="zh-CN" sz="2400" dirty="0"/>
              <a:t>and mass production of the CEPC </a:t>
            </a:r>
            <a:r>
              <a:rPr lang="en-US" altLang="zh-CN" sz="2400" dirty="0" smtClean="0"/>
              <a:t>SC cavities.</a:t>
            </a:r>
          </a:p>
          <a:p>
            <a:pPr algn="just">
              <a:defRPr/>
            </a:pPr>
            <a:r>
              <a:rPr lang="en-US" altLang="zh-CN" sz="2400" dirty="0" smtClean="0"/>
              <a:t>Detailed </a:t>
            </a:r>
            <a:r>
              <a:rPr lang="en-US" altLang="zh-CN" sz="2400" dirty="0"/>
              <a:t>design of the </a:t>
            </a:r>
            <a:r>
              <a:rPr lang="en-US" altLang="zh-CN" sz="2400" dirty="0" smtClean="0"/>
              <a:t>CEPC cryogenic </a:t>
            </a:r>
            <a:r>
              <a:rPr lang="en-US" altLang="zh-CN" sz="2400" dirty="0"/>
              <a:t>system is under </a:t>
            </a:r>
            <a:r>
              <a:rPr lang="en-US" altLang="zh-CN" sz="2400" dirty="0" smtClean="0"/>
              <a:t>way.</a:t>
            </a:r>
            <a:endParaRPr lang="en-US" altLang="zh-CN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2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文本占位符 4"/>
          <p:cNvSpPr>
            <a:spLocks/>
          </p:cNvSpPr>
          <p:nvPr/>
        </p:nvSpPr>
        <p:spPr bwMode="auto">
          <a:xfrm>
            <a:off x="971550" y="260350"/>
            <a:ext cx="72723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1pPr>
            <a:lvl2pPr marL="342900" indent="-342900" eaLnBrk="0" hangingPunct="0">
              <a:spcBef>
                <a:spcPct val="20000"/>
              </a:spcBef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charset="0"/>
                <a:ea typeface="黑体" pitchFamily="49" charset="-122"/>
                <a:cs typeface="微软雅黑" pitchFamily="34" charset="-122"/>
              </a:defRPr>
            </a:lvl9pPr>
          </a:lstStyle>
          <a:p>
            <a:pPr lvl="1" algn="ctr">
              <a:buClr>
                <a:srgbClr val="00B0F0"/>
              </a:buClr>
              <a:buSzPct val="90000"/>
              <a:buFont typeface="Wingdings" pitchFamily="2" charset="2"/>
              <a:buNone/>
            </a:pPr>
            <a:r>
              <a:rPr lang="en-US" altLang="zh-CN" sz="4000" b="1" dirty="0" smtClean="0">
                <a:solidFill>
                  <a:srgbClr val="0000FF"/>
                </a:solidFill>
                <a:cs typeface="Times New Roman" pitchFamily="18" charset="0"/>
              </a:rPr>
              <a:t>Outline</a:t>
            </a:r>
            <a:endParaRPr lang="en-US" altLang="zh-CN" sz="40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544" y="1545684"/>
            <a:ext cx="873434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CEPC cryogenic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</a:t>
            </a:r>
            <a:endParaRPr lang="en-US" altLang="zh-CN" sz="28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diagram for SC RF cavities</a:t>
            </a:r>
            <a:endParaRPr lang="en-US" altLang="zh-CN" sz="28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of CEPC 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650MHz cavity </a:t>
            </a:r>
            <a:r>
              <a:rPr lang="en-US" altLang="zh-CN" sz="2800" dirty="0" err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Cryomodules</a:t>
            </a:r>
            <a:endParaRPr lang="en-US" altLang="zh-CN" sz="28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 </a:t>
            </a:r>
            <a:r>
              <a:rPr lang="en-US" altLang="zh-CN" sz="2800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cryogenic </a:t>
            </a:r>
            <a:r>
              <a:rPr lang="en-US" altLang="zh-CN" sz="2800" dirty="0" err="1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sation</a:t>
            </a: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for RF system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Summary</a:t>
            </a:r>
            <a:endParaRPr lang="zh-CN" altLang="en-US" sz="2800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latinLnBrk="1">
              <a:lnSpc>
                <a:spcPct val="125000"/>
              </a:lnSpc>
              <a:buFontTx/>
              <a:buAutoNum type="arabicPeriod"/>
              <a:defRPr/>
            </a:pPr>
            <a:endParaRPr kumimoji="1" lang="en-US" altLang="zh-CN" sz="2800" b="1" dirty="0" smtClean="0"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06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1050" y="3283086"/>
            <a:ext cx="8267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5400" b="1" dirty="0" smtClean="0">
                <a:solidFill>
                  <a:srgbClr val="0000FF"/>
                </a:solidFill>
                <a:latin typeface="Franklin Gothic Book" panose="020B0503020102020204" pitchFamily="34" charset="0"/>
              </a:rPr>
              <a:t>Thanks for your attention</a:t>
            </a:r>
            <a:endParaRPr lang="en-US" altLang="zh-CN" sz="5400" b="1" dirty="0">
              <a:solidFill>
                <a:srgbClr val="0000FF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66928" y="-21533"/>
            <a:ext cx="82188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sz="3200" dirty="0">
                <a:solidFill>
                  <a:srgbClr val="300FF9"/>
                </a:solidFill>
                <a:latin typeface="微软雅黑" panose="020B0503020204020204" pitchFamily="34" charset="-122"/>
                <a:cs typeface="+mn-cs"/>
              </a:rPr>
              <a:t>Introduction of CEPC </a:t>
            </a:r>
            <a:r>
              <a:rPr lang="en-US" altLang="zh-CN" sz="3200" dirty="0" err="1" smtClean="0">
                <a:solidFill>
                  <a:srgbClr val="300FF9"/>
                </a:solidFill>
                <a:latin typeface="微软雅黑" panose="020B0503020204020204" pitchFamily="34" charset="-122"/>
                <a:cs typeface="+mn-cs"/>
              </a:rPr>
              <a:t>Crygenic</a:t>
            </a:r>
            <a:r>
              <a:rPr lang="en-US" altLang="zh-CN" sz="3200" dirty="0" smtClean="0">
                <a:solidFill>
                  <a:srgbClr val="300FF9"/>
                </a:solidFill>
                <a:latin typeface="微软雅黑" panose="020B0503020204020204" pitchFamily="34" charset="-122"/>
                <a:cs typeface="+mn-cs"/>
              </a:rPr>
              <a:t> Station</a:t>
            </a:r>
            <a:endParaRPr lang="zh-CN" altLang="en-US" sz="3200" dirty="0">
              <a:solidFill>
                <a:srgbClr val="300FF9"/>
              </a:solidFill>
              <a:latin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846" y="1478756"/>
            <a:ext cx="4972853" cy="371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1800" dirty="0"/>
              <a:t>Booster </a:t>
            </a:r>
            <a:r>
              <a:rPr lang="en-US" altLang="zh-CN" sz="1800" dirty="0" smtClean="0"/>
              <a:t>ring: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ja-JP" sz="1800" dirty="0" smtClean="0"/>
              <a:t>1.3 </a:t>
            </a:r>
            <a:r>
              <a:rPr lang="en-GB" altLang="ja-JP" sz="1800" dirty="0"/>
              <a:t>GHz 9-cell cavities</a:t>
            </a:r>
            <a:r>
              <a:rPr lang="en-GB" altLang="zh-CN" sz="1800" dirty="0"/>
              <a:t>, 96 </a:t>
            </a:r>
            <a:r>
              <a:rPr lang="en-GB" altLang="zh-CN" sz="1800" dirty="0" smtClean="0"/>
              <a:t>cavities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zh-CN" sz="1800" dirty="0" smtClean="0"/>
              <a:t>12 </a:t>
            </a:r>
            <a:r>
              <a:rPr lang="en-GB" altLang="zh-CN" sz="1800" dirty="0" err="1" smtClean="0"/>
              <a:t>cryomodules</a:t>
            </a:r>
            <a:endParaRPr lang="en-GB" altLang="zh-CN" sz="1800" dirty="0" smtClean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/>
              <a:t>3 </a:t>
            </a:r>
            <a:r>
              <a:rPr lang="en-US" altLang="zh-CN" sz="1800" dirty="0" err="1"/>
              <a:t>cryomodules</a:t>
            </a:r>
            <a:r>
              <a:rPr lang="en-US" altLang="zh-CN" sz="1800" dirty="0"/>
              <a:t>/each </a:t>
            </a:r>
            <a:r>
              <a:rPr lang="en-US" altLang="zh-CN" sz="1800" dirty="0" smtClean="0"/>
              <a:t>station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/>
              <a:t>Temperature</a:t>
            </a:r>
            <a:r>
              <a:rPr lang="en-US" altLang="zh-CN" sz="1800" dirty="0"/>
              <a:t>: </a:t>
            </a:r>
            <a:r>
              <a:rPr lang="en-US" altLang="zh-CN" sz="1800" dirty="0" smtClean="0"/>
              <a:t>2K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500"/>
              </a:spcBef>
              <a:buClr>
                <a:prstClr val="black"/>
              </a:buClr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zh-CN" sz="1800" dirty="0" smtClean="0">
                <a:solidFill>
                  <a:srgbClr val="003399"/>
                </a:solidFill>
                <a:cs typeface="+mn-cs"/>
              </a:rPr>
              <a:t>Collider ring: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ja-JP" sz="1800" dirty="0"/>
              <a:t>650MHz 2-cell cavities</a:t>
            </a:r>
            <a:r>
              <a:rPr lang="en-GB" altLang="zh-CN" sz="1800" dirty="0"/>
              <a:t>, </a:t>
            </a:r>
            <a:r>
              <a:rPr lang="en-GB" altLang="zh-CN" sz="1800" dirty="0" smtClean="0"/>
              <a:t>240 </a:t>
            </a:r>
            <a:r>
              <a:rPr lang="en-GB" altLang="zh-CN" sz="1800" dirty="0"/>
              <a:t>cavities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zh-CN" sz="1800" dirty="0" smtClean="0"/>
              <a:t>40 </a:t>
            </a:r>
            <a:r>
              <a:rPr lang="en-GB" altLang="zh-CN" sz="1800" dirty="0" err="1"/>
              <a:t>cryomodules</a:t>
            </a:r>
            <a:endParaRPr lang="en-GB" altLang="zh-CN" sz="18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800" dirty="0" smtClean="0"/>
              <a:t>10 </a:t>
            </a:r>
            <a:r>
              <a:rPr lang="en-US" altLang="zh-CN" sz="1800" dirty="0" err="1"/>
              <a:t>cryomodules</a:t>
            </a:r>
            <a:r>
              <a:rPr lang="en-US" altLang="zh-CN" sz="1800" dirty="0"/>
              <a:t>/each station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800" dirty="0"/>
              <a:t>Temperature: </a:t>
            </a:r>
            <a:r>
              <a:rPr lang="en-US" altLang="zh-CN" sz="1800" dirty="0" smtClean="0"/>
              <a:t>2K</a:t>
            </a:r>
            <a:endParaRPr lang="en-US" altLang="zh-CN" sz="18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zh-CN" sz="1800" dirty="0"/>
              <a:t>IR magnets</a:t>
            </a:r>
            <a:r>
              <a:rPr lang="en-US" altLang="zh-CN" sz="1800" dirty="0" smtClean="0"/>
              <a:t>: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zh-CN" sz="1800" dirty="0"/>
              <a:t>4</a:t>
            </a:r>
            <a:r>
              <a:rPr lang="en-GB" altLang="zh-CN" sz="1800" dirty="0" smtClean="0"/>
              <a:t> IR magnets, 32 </a:t>
            </a:r>
            <a:r>
              <a:rPr lang="en-GB" altLang="zh-CN" sz="1800" dirty="0" err="1" smtClean="0"/>
              <a:t>Sextupole</a:t>
            </a:r>
            <a:r>
              <a:rPr lang="en-GB" altLang="zh-CN" sz="1800" dirty="0" smtClean="0"/>
              <a:t> magnets, 36 </a:t>
            </a:r>
            <a:r>
              <a:rPr lang="en-GB" altLang="zh-CN" sz="1800" dirty="0" err="1" smtClean="0"/>
              <a:t>cryomodules</a:t>
            </a:r>
            <a:r>
              <a:rPr lang="en-GB" altLang="zh-CN" sz="1800" dirty="0" smtClean="0"/>
              <a:t> </a:t>
            </a:r>
            <a:endParaRPr lang="en-GB" altLang="zh-CN" sz="18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GB" altLang="zh-CN" sz="1800" dirty="0" smtClean="0"/>
              <a:t>18 </a:t>
            </a:r>
            <a:r>
              <a:rPr lang="en-US" altLang="zh-CN" sz="1800" dirty="0" err="1"/>
              <a:t>cryomodules</a:t>
            </a:r>
            <a:r>
              <a:rPr lang="en-US" altLang="zh-CN" sz="1800" dirty="0"/>
              <a:t>/each </a:t>
            </a:r>
            <a:r>
              <a:rPr lang="en-US" altLang="zh-CN" sz="1800" dirty="0" err="1" smtClean="0"/>
              <a:t>cryo</a:t>
            </a:r>
            <a:r>
              <a:rPr lang="en-US" altLang="zh-CN" sz="1800" dirty="0" smtClean="0"/>
              <a:t>-station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zh-CN" sz="1800" dirty="0"/>
              <a:t>Temperature: </a:t>
            </a:r>
            <a:r>
              <a:rPr lang="en-US" altLang="zh-CN" sz="1800" dirty="0" smtClean="0"/>
              <a:t>4.5K</a:t>
            </a:r>
            <a:endParaRPr lang="en-US" altLang="zh-CN" sz="1800" dirty="0"/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zh-CN" altLang="en-US" sz="1800" dirty="0"/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6467321" y="2205038"/>
            <a:ext cx="215900" cy="144462"/>
          </a:xfrm>
          <a:prstGeom prst="rect">
            <a:avLst/>
          </a:prstGeom>
          <a:solidFill>
            <a:srgbClr val="300FF9"/>
          </a:solidFill>
          <a:ln w="9525" algn="ctr">
            <a:solidFill>
              <a:srgbClr val="5F5F5F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1588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8" name="矩形 6"/>
          <p:cNvSpPr>
            <a:spLocks noChangeArrowheads="1"/>
          </p:cNvSpPr>
          <p:nvPr/>
        </p:nvSpPr>
        <p:spPr bwMode="auto">
          <a:xfrm>
            <a:off x="6467321" y="4636187"/>
            <a:ext cx="215900" cy="144462"/>
          </a:xfrm>
          <a:prstGeom prst="rect">
            <a:avLst/>
          </a:prstGeom>
          <a:solidFill>
            <a:srgbClr val="300FF9"/>
          </a:solidFill>
          <a:ln w="9525" algn="ctr">
            <a:solidFill>
              <a:srgbClr val="5F5F5F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1588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360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9" name="文本框 4"/>
          <p:cNvSpPr txBox="1">
            <a:spLocks noChangeArrowheads="1"/>
          </p:cNvSpPr>
          <p:nvPr/>
        </p:nvSpPr>
        <p:spPr bwMode="auto">
          <a:xfrm>
            <a:off x="6183159" y="2310183"/>
            <a:ext cx="784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b="0" dirty="0" err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Cryo</a:t>
            </a:r>
            <a:r>
              <a:rPr lang="en-US" altLang="zh-CN" sz="1000" b="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for IR</a:t>
            </a:r>
            <a:endParaRPr lang="zh-CN" altLang="en-US" sz="1000" b="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6183159" y="4358880"/>
            <a:ext cx="7842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000" b="0" dirty="0" err="1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Cryo</a:t>
            </a:r>
            <a:r>
              <a:rPr lang="en-US" altLang="zh-CN" sz="1000" b="0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</a:rPr>
              <a:t> for IR</a:t>
            </a:r>
            <a:endParaRPr lang="zh-CN" altLang="en-US" sz="1000" b="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02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624840" y="202654"/>
            <a:ext cx="783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Cooling diagram for SC RF cavities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" y="1230312"/>
            <a:ext cx="866775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169545" y="4560933"/>
            <a:ext cx="88519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chemeClr val="tx1"/>
                </a:solidFill>
              </a:rPr>
              <a:t>One </a:t>
            </a:r>
            <a:r>
              <a:rPr lang="en-US" altLang="zh-CN" sz="1600" b="0" dirty="0" err="1">
                <a:solidFill>
                  <a:schemeClr val="tx1"/>
                </a:solidFill>
              </a:rPr>
              <a:t>Cryo</a:t>
            </a:r>
            <a:r>
              <a:rPr lang="en-US" altLang="zh-CN" sz="1600" b="0" dirty="0">
                <a:solidFill>
                  <a:schemeClr val="tx1"/>
                </a:solidFill>
              </a:rPr>
              <a:t>-station will supply the cooling for 10 collider </a:t>
            </a:r>
            <a:r>
              <a:rPr lang="en-US" altLang="zh-CN" sz="1600" b="0" dirty="0" err="1">
                <a:solidFill>
                  <a:schemeClr val="tx1"/>
                </a:solidFill>
              </a:rPr>
              <a:t>cryomodules</a:t>
            </a:r>
            <a:r>
              <a:rPr lang="en-US" altLang="zh-CN" sz="1600" b="0" dirty="0">
                <a:solidFill>
                  <a:schemeClr val="tx1"/>
                </a:solidFill>
              </a:rPr>
              <a:t> and 3 booster </a:t>
            </a:r>
            <a:r>
              <a:rPr lang="en-US" altLang="zh-CN" sz="1600" b="0" dirty="0" err="1">
                <a:solidFill>
                  <a:schemeClr val="tx1"/>
                </a:solidFill>
              </a:rPr>
              <a:t>cryomodules</a:t>
            </a:r>
            <a:r>
              <a:rPr lang="en-US" altLang="zh-CN" sz="1600" b="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chemeClr val="tx1"/>
                </a:solidFill>
              </a:rPr>
              <a:t>The </a:t>
            </a:r>
            <a:r>
              <a:rPr lang="en-US" altLang="zh-CN" sz="1600" b="0" dirty="0" err="1">
                <a:solidFill>
                  <a:schemeClr val="tx1"/>
                </a:solidFill>
              </a:rPr>
              <a:t>cryomodules</a:t>
            </a:r>
            <a:r>
              <a:rPr lang="en-US" altLang="zh-CN" sz="1600" b="0" dirty="0">
                <a:solidFill>
                  <a:schemeClr val="tx1"/>
                </a:solidFill>
              </a:rPr>
              <a:t> have two thermal shields, a 40K~80K shield and a 5K~8K shield.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600" b="0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600" b="0" dirty="0">
                <a:solidFill>
                  <a:schemeClr val="tx1"/>
                </a:solidFill>
              </a:rPr>
              <a:t>A 2.2K@1.2bar subcooled helium will be supplied for the </a:t>
            </a:r>
            <a:r>
              <a:rPr lang="en-US" altLang="zh-CN" sz="1600" b="0" dirty="0" err="1">
                <a:solidFill>
                  <a:schemeClr val="tx1"/>
                </a:solidFill>
              </a:rPr>
              <a:t>cryomodules</a:t>
            </a:r>
            <a:r>
              <a:rPr lang="en-US" altLang="zh-CN" sz="1600" b="0" dirty="0">
                <a:solidFill>
                  <a:schemeClr val="tx1"/>
                </a:solidFill>
              </a:rPr>
              <a:t> and the 2K helium gas return to </a:t>
            </a:r>
            <a:r>
              <a:rPr lang="en-US" altLang="zh-CN" sz="1600" dirty="0">
                <a:solidFill>
                  <a:schemeClr val="tx1"/>
                </a:solidFill>
              </a:rPr>
              <a:t>the cold </a:t>
            </a:r>
            <a:r>
              <a:rPr lang="en-US" altLang="zh-CN" sz="1600" dirty="0" smtClean="0">
                <a:solidFill>
                  <a:schemeClr val="tx1"/>
                </a:solidFill>
              </a:rPr>
              <a:t>box by the </a:t>
            </a:r>
            <a:r>
              <a:rPr lang="en-US" altLang="zh-CN" sz="1600" b="0" dirty="0">
                <a:solidFill>
                  <a:schemeClr val="tx1"/>
                </a:solidFill>
              </a:rPr>
              <a:t>cold compressors </a:t>
            </a:r>
            <a:r>
              <a:rPr lang="en-US" altLang="zh-CN" sz="1600" b="0" dirty="0" smtClean="0">
                <a:solidFill>
                  <a:schemeClr val="tx1"/>
                </a:solidFill>
              </a:rPr>
              <a:t>.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48640" y="216442"/>
            <a:ext cx="853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 of 650MHz cavity </a:t>
            </a:r>
            <a:r>
              <a:rPr lang="en-US" altLang="zh-CN" sz="3200" b="1" dirty="0" err="1" smtClean="0">
                <a:solidFill>
                  <a:srgbClr val="300FF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Cryomodule</a:t>
            </a:r>
            <a:endParaRPr lang="zh-CN" altLang="en-US" sz="3200" b="1" dirty="0">
              <a:solidFill>
                <a:srgbClr val="300FF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280784" y="995968"/>
          <a:ext cx="3521596" cy="2256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2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2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93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Six 2-cell</a:t>
                      </a:r>
                      <a:r>
                        <a:rPr lang="en-US" altLang="zh-CN" sz="1400" baseline="0" dirty="0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Cavities </a:t>
                      </a:r>
                      <a:r>
                        <a:rPr lang="en-US" altLang="zh-CN" sz="1400" baseline="0" dirty="0" err="1" smtClean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Cryomodule</a:t>
                      </a:r>
                      <a:endParaRPr lang="zh-CN" altLang="en-US" sz="14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51" marR="91451" marT="45737" marB="45737"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35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length(flange to flange, m)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826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Diameter of Vacuum vessel ,m</a:t>
                      </a: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355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Beamline height from floor, m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484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Cryo-system working temperature, K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587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cavities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302"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coupler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613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 absorber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4177">
                <a:tc>
                  <a:txBody>
                    <a:bodyPr/>
                    <a:lstStyle/>
                    <a:p>
                      <a:pPr marL="0" marR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200-POST</a:t>
                      </a:r>
                      <a:endParaRPr lang="zh-CN" altLang="en-US" sz="1000" b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000" b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CN" altLang="en-US" sz="10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1" marR="91451" marT="45737" marB="45737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3988118" y="980728"/>
          <a:ext cx="4896802" cy="2287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65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5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5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15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rgbClr val="FFFF00"/>
                          </a:solidFill>
                          <a:effectLst/>
                        </a:rPr>
                        <a:t>Cryomodule</a:t>
                      </a: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 performance</a:t>
                      </a:r>
                      <a:endParaRPr lang="zh-CN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FF00"/>
                          </a:solidFill>
                          <a:effectLst/>
                        </a:rPr>
                        <a:t>Specification</a:t>
                      </a:r>
                      <a:endParaRPr lang="zh-CN" sz="14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34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RF gradient [MV/m]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13.8(H), 9.4(W), 9.6(Z)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58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Dynamic heat loads at 2K (</a:t>
                      </a:r>
                      <a:r>
                        <a:rPr lang="en-GB" sz="1000" dirty="0" err="1">
                          <a:effectLst/>
                        </a:rPr>
                        <a:t>Q</a:t>
                      </a:r>
                      <a:r>
                        <a:rPr lang="en-GB" sz="1000" baseline="-25000" dirty="0" err="1">
                          <a:effectLst/>
                        </a:rPr>
                        <a:t>o</a:t>
                      </a:r>
                      <a:r>
                        <a:rPr lang="en-GB" sz="1000" dirty="0">
                          <a:effectLst/>
                        </a:rPr>
                        <a:t>=1E10)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19.0(H), 8.7(W), 9.2(Z)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13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Static heat loads at 2K (</a:t>
                      </a:r>
                      <a:r>
                        <a:rPr lang="en-US" sz="1000" kern="1200">
                          <a:effectLst/>
                        </a:rPr>
                        <a:t>Max. Operation</a:t>
                      </a:r>
                      <a:r>
                        <a:rPr lang="en-GB" sz="1000">
                          <a:effectLst/>
                        </a:rPr>
                        <a:t>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altLang="zh-CN" sz="1000" dirty="0" smtClean="0">
                          <a:effectLst/>
                        </a:rPr>
                        <a:t>&lt;</a:t>
                      </a:r>
                      <a:r>
                        <a:rPr lang="en-GB" sz="1000" dirty="0" smtClean="0">
                          <a:effectLst/>
                        </a:rPr>
                        <a:t>5W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marL="1676400" marR="635000" indent="-16764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</a:endParaRPr>
                    </a:p>
                    <a:p>
                      <a:pPr marR="6350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zh-CN" sz="1200" dirty="0">
                        <a:effectLst/>
                      </a:endParaRPr>
                    </a:p>
                    <a:p>
                      <a:pPr marR="635000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 leakage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insulation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&lt;1E-9 Pa.m</a:t>
                      </a:r>
                      <a:r>
                        <a:rPr lang="en-GB" sz="1000" baseline="30000" dirty="0" smtClean="0">
                          <a:effectLst/>
                        </a:rPr>
                        <a:t>3</a:t>
                      </a:r>
                      <a:r>
                        <a:rPr lang="en-GB" sz="1000" dirty="0" smtClean="0">
                          <a:effectLst/>
                        </a:rPr>
                        <a:t>/s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4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He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altLang="zh-CN" sz="1000" dirty="0" smtClean="0">
                          <a:effectLst/>
                        </a:rPr>
                        <a:t>&lt;1E-9 Pa.m</a:t>
                      </a:r>
                      <a:r>
                        <a:rPr lang="en-GB" altLang="zh-CN" sz="1000" baseline="30000" dirty="0" smtClean="0">
                          <a:effectLst/>
                        </a:rPr>
                        <a:t>3</a:t>
                      </a:r>
                      <a:r>
                        <a:rPr lang="en-GB" altLang="zh-CN" sz="1000" dirty="0" smtClean="0">
                          <a:effectLst/>
                        </a:rPr>
                        <a:t>/s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Insulation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coupler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altLang="zh-CN" sz="1000" dirty="0" smtClean="0">
                          <a:effectLst/>
                        </a:rPr>
                        <a:t>&lt;1E-9 Pa.m</a:t>
                      </a:r>
                      <a:r>
                        <a:rPr lang="en-GB" altLang="zh-CN" sz="1000" baseline="30000" dirty="0" smtClean="0">
                          <a:effectLst/>
                        </a:rPr>
                        <a:t>3</a:t>
                      </a:r>
                      <a:r>
                        <a:rPr lang="en-GB" altLang="zh-CN" sz="1000" dirty="0" smtClean="0">
                          <a:effectLst/>
                        </a:rPr>
                        <a:t>/s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Insulation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 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altLang="zh-CN" sz="1000" dirty="0" smtClean="0">
                          <a:effectLst/>
                        </a:rPr>
                        <a:t>&lt;1E-9 Pa.m</a:t>
                      </a:r>
                      <a:r>
                        <a:rPr lang="en-GB" altLang="zh-CN" sz="1000" baseline="30000" dirty="0" smtClean="0">
                          <a:effectLst/>
                        </a:rPr>
                        <a:t>3</a:t>
                      </a:r>
                      <a:r>
                        <a:rPr lang="en-GB" altLang="zh-CN" sz="1000" dirty="0" smtClean="0">
                          <a:effectLst/>
                        </a:rPr>
                        <a:t>/s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858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Coupler </a:t>
                      </a:r>
                      <a:r>
                        <a:rPr lang="zh-CN" sz="1000">
                          <a:effectLst/>
                        </a:rPr>
                        <a:t>→</a:t>
                      </a:r>
                      <a:r>
                        <a:rPr lang="en-GB" sz="1000">
                          <a:effectLst/>
                        </a:rPr>
                        <a:t>beam pipe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altLang="zh-CN" sz="1000" dirty="0" smtClean="0">
                          <a:effectLst/>
                        </a:rPr>
                        <a:t>&lt;1E-9 Pa.m</a:t>
                      </a:r>
                      <a:r>
                        <a:rPr lang="en-GB" altLang="zh-CN" sz="1000" baseline="30000" dirty="0" smtClean="0">
                          <a:effectLst/>
                        </a:rPr>
                        <a:t>3</a:t>
                      </a:r>
                      <a:r>
                        <a:rPr lang="en-GB" altLang="zh-CN" sz="1000" dirty="0" smtClean="0">
                          <a:effectLst/>
                        </a:rPr>
                        <a:t>/s</a:t>
                      </a:r>
                      <a:endParaRPr lang="zh-CN" alt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206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Alignment x/y inside (Cavities)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000" dirty="0" smtClean="0">
                          <a:effectLst/>
                        </a:rPr>
                        <a:t>within</a:t>
                      </a:r>
                      <a:r>
                        <a:rPr lang="zh-CN" sz="1000" dirty="0" smtClean="0">
                          <a:effectLst/>
                        </a:rPr>
                        <a:t>±</a:t>
                      </a:r>
                      <a:r>
                        <a:rPr lang="en-GB" sz="1000" dirty="0">
                          <a:effectLst/>
                        </a:rPr>
                        <a:t>0.5mm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3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Alignment z inside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within </a:t>
                      </a:r>
                      <a:r>
                        <a:rPr lang="zh-CN" altLang="zh-CN" sz="1000" dirty="0" smtClean="0">
                          <a:effectLst/>
                        </a:rPr>
                        <a:t>±</a:t>
                      </a:r>
                      <a:r>
                        <a:rPr lang="en-US" sz="1000" dirty="0" smtClean="0">
                          <a:effectLst/>
                        </a:rPr>
                        <a:t>2 </a:t>
                      </a:r>
                      <a:r>
                        <a:rPr lang="en-US" sz="1000" dirty="0">
                          <a:effectLst/>
                        </a:rPr>
                        <a:t>mm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8120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Coupler antenna design z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within </a:t>
                      </a:r>
                      <a:r>
                        <a:rPr lang="zh-CN" altLang="zh-CN" sz="1000" dirty="0" smtClean="0">
                          <a:effectLst/>
                        </a:rPr>
                        <a:t>±</a:t>
                      </a:r>
                      <a:r>
                        <a:rPr lang="en-US" sz="1000" dirty="0" smtClean="0">
                          <a:effectLst/>
                        </a:rPr>
                        <a:t>2 </a:t>
                      </a:r>
                      <a:r>
                        <a:rPr lang="en-US" sz="1000" dirty="0">
                          <a:effectLst/>
                        </a:rPr>
                        <a:t>mm 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0" b="16453"/>
          <a:stretch/>
        </p:blipFill>
        <p:spPr>
          <a:xfrm>
            <a:off x="280784" y="3284984"/>
            <a:ext cx="8654856" cy="1789583"/>
          </a:xfrm>
          <a:prstGeom prst="rect">
            <a:avLst/>
          </a:prstGeom>
        </p:spPr>
      </p:pic>
      <p:pic>
        <p:nvPicPr>
          <p:cNvPr id="8" name="图片 7" descr="C:\Users\HPZ620\Desktop\TIM截图20180926175141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" t="6839" r="1" b="3317"/>
          <a:stretch/>
        </p:blipFill>
        <p:spPr bwMode="auto">
          <a:xfrm>
            <a:off x="280784" y="5013176"/>
            <a:ext cx="8654856" cy="18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16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5156" y="179896"/>
            <a:ext cx="924718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400" b="1" dirty="0" smtClean="0">
                <a:solidFill>
                  <a:srgbClr val="0000FF"/>
                </a:solidFill>
              </a:rPr>
              <a:t>CEPC </a:t>
            </a:r>
            <a:r>
              <a:rPr lang="en-US" altLang="zh-CN" sz="3400" b="1" dirty="0" err="1" smtClean="0">
                <a:solidFill>
                  <a:srgbClr val="0000FF"/>
                </a:solidFill>
              </a:rPr>
              <a:t>cryomodule</a:t>
            </a:r>
            <a:r>
              <a:rPr lang="en-US" altLang="zh-CN" sz="3400" b="1" dirty="0" smtClean="0">
                <a:solidFill>
                  <a:srgbClr val="0000FF"/>
                </a:solidFill>
              </a:rPr>
              <a:t> Assembly  equipment</a:t>
            </a:r>
            <a:endParaRPr lang="en-US" altLang="zh-CN" sz="3400" b="1" dirty="0">
              <a:solidFill>
                <a:srgbClr val="0000FF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4" name="Picture 6" descr="C:\Users\HPZ620\Desktop\QQ截图2017020610183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2" b="2478"/>
          <a:stretch/>
        </p:blipFill>
        <p:spPr bwMode="auto">
          <a:xfrm>
            <a:off x="161573" y="1230395"/>
            <a:ext cx="8785225" cy="23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 descr="C:\Users\HPZ620\Desktop\QQ截图2017020610342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3" b="9919"/>
          <a:stretch/>
        </p:blipFill>
        <p:spPr bwMode="auto">
          <a:xfrm>
            <a:off x="118541" y="3829722"/>
            <a:ext cx="8791575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9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" b="1753"/>
          <a:stretch/>
        </p:blipFill>
        <p:spPr>
          <a:xfrm>
            <a:off x="646973" y="3427911"/>
            <a:ext cx="7825003" cy="3314700"/>
          </a:xfrm>
          <a:prstGeom prst="rect">
            <a:avLst/>
          </a:prstGeom>
        </p:spPr>
      </p:pic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111376"/>
              </p:ext>
            </p:extLst>
          </p:nvPr>
        </p:nvGraphicFramePr>
        <p:xfrm>
          <a:off x="358722" y="1032149"/>
          <a:ext cx="8372476" cy="2442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8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439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44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44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391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48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48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7667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</a:rPr>
                        <a:t>Heat source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Static/W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Dynamic/W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0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80K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5K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2K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80K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5K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2K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8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Cavities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120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2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Input Couplers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36.00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18.00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2.10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60.00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36.00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6.00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2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HOM couplers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12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6.00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41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200-POSTs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6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44.37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6.81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2.10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70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Instrumentation Cables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0.54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Radiation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32.50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1.28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/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1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Beam pipes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/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1.00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0.30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0.20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0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Summary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113.87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26.49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4.94</a:t>
                      </a:r>
                      <a:endParaRPr lang="zh-CN" sz="14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60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36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132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82521" y="238155"/>
            <a:ext cx="8449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Heat  Load of 650MHz </a:t>
            </a:r>
            <a:r>
              <a:rPr lang="en-US" altLang="zh-CN" sz="3600" b="1" dirty="0" err="1" smtClean="0">
                <a:solidFill>
                  <a:srgbClr val="0000FF"/>
                </a:solidFill>
              </a:rPr>
              <a:t>cryomodule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 b="2434"/>
          <a:stretch/>
        </p:blipFill>
        <p:spPr>
          <a:xfrm>
            <a:off x="0" y="957943"/>
            <a:ext cx="9144000" cy="5733144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81000" y="107545"/>
            <a:ext cx="838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Fabrication of test cryostat and VB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5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5322" y="159665"/>
            <a:ext cx="799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rgbClr val="0033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lr>
                <a:srgbClr val="00B050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Arial" panose="020B0604020202020204" pitchFamily="34" charset="0"/>
                <a:ea typeface="黑体" panose="02010609060101010101" pitchFamily="49" charset="-122"/>
                <a:cs typeface="微软雅黑" panose="020B0503020204020204" pitchFamily="34" charset="-122"/>
              </a:defRPr>
            </a:lvl9pPr>
          </a:lstStyle>
          <a:p>
            <a:pPr>
              <a:buNone/>
            </a:pPr>
            <a:r>
              <a:rPr lang="en-US" altLang="zh-CN" sz="3600" b="1" dirty="0" smtClean="0">
                <a:solidFill>
                  <a:srgbClr val="0000FF"/>
                </a:solidFill>
              </a:rPr>
              <a:t>2K Distribution  Valve Box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14" name="图片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3613" r="2072"/>
          <a:stretch/>
        </p:blipFill>
        <p:spPr bwMode="auto">
          <a:xfrm>
            <a:off x="88663" y="1439942"/>
            <a:ext cx="4273787" cy="498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TIM截图201808281347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" t="1733" r="2522"/>
          <a:stretch>
            <a:fillRect/>
          </a:stretch>
        </p:blipFill>
        <p:spPr bwMode="auto">
          <a:xfrm>
            <a:off x="4519613" y="1311275"/>
            <a:ext cx="4531700" cy="50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 1"/>
          <p:cNvSpPr/>
          <p:nvPr/>
        </p:nvSpPr>
        <p:spPr>
          <a:xfrm>
            <a:off x="2191658" y="2895600"/>
            <a:ext cx="529772" cy="14441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866" y="2474686"/>
            <a:ext cx="1147534" cy="5007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6042355" y="1185062"/>
            <a:ext cx="0" cy="315471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8104022" y="1185062"/>
            <a:ext cx="0" cy="315471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042355" y="1311275"/>
            <a:ext cx="2061667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729373" y="1000396"/>
            <a:ext cx="83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300FF9"/>
                </a:solidFill>
              </a:rPr>
              <a:t>φ1200</a:t>
            </a:r>
            <a:endParaRPr lang="zh-CN" altLang="en-US" dirty="0">
              <a:solidFill>
                <a:srgbClr val="300F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0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10581</TotalTime>
  <Words>724</Words>
  <Application>Microsoft Office PowerPoint</Application>
  <PresentationFormat>全屏显示(4:3)</PresentationFormat>
  <Paragraphs>244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1_Office 主题</vt:lpstr>
      <vt:lpstr>Visio.Drawing.15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Infrastructure of SC RF Cryo-system</vt:lpstr>
      <vt:lpstr>PowerPoint 演示文稿</vt:lpstr>
      <vt:lpstr>PowerPoint 演示文稿</vt:lpstr>
      <vt:lpstr>Conceptual Design of Refrigerator </vt:lpstr>
      <vt:lpstr>Layout of RF Cry-system warm hall</vt:lpstr>
      <vt:lpstr>Summary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Zhai</dc:creator>
  <cp:lastModifiedBy>unknown</cp:lastModifiedBy>
  <cp:revision>153</cp:revision>
  <dcterms:created xsi:type="dcterms:W3CDTF">2016-09-18T10:13:39Z</dcterms:created>
  <dcterms:modified xsi:type="dcterms:W3CDTF">2020-02-14T02:34:19Z</dcterms:modified>
</cp:coreProperties>
</file>