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60" r:id="rId3"/>
    <p:sldId id="279" r:id="rId4"/>
    <p:sldId id="277" r:id="rId5"/>
    <p:sldId id="268" r:id="rId6"/>
    <p:sldId id="257" r:id="rId7"/>
    <p:sldId id="262" r:id="rId8"/>
    <p:sldId id="283" r:id="rId9"/>
    <p:sldId id="280" r:id="rId10"/>
    <p:sldId id="281" r:id="rId11"/>
    <p:sldId id="263" r:id="rId12"/>
    <p:sldId id="261" r:id="rId13"/>
    <p:sldId id="258" r:id="rId14"/>
    <p:sldId id="265" r:id="rId15"/>
    <p:sldId id="273" r:id="rId16"/>
    <p:sldId id="282" r:id="rId17"/>
    <p:sldId id="274" r:id="rId18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91" d="100"/>
          <a:sy n="91" d="100"/>
        </p:scale>
        <p:origin x="3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02B8B5C-59E7-4ECB-9720-34EE4FA3A8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290A8028-2371-44E9-9988-3E73B567B5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60B4F8-8E52-4170-8E26-902072C4CB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16A4-033F-4673-A0EF-EF75746B2F65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6BF76B-4285-4504-94B1-1C62F46EE9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DA0CC41-48E4-438D-A810-23F44F7D6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D8EF-0454-4EAF-AE61-3C6E6CAE65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58193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2992AB1-C673-48FF-9999-C58A66EF06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7F3C0ED2-FED0-4EEF-B9FD-7FB842A91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157FAF5-AC34-4F2C-98A7-6461B3B20D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16A4-033F-4673-A0EF-EF75746B2F65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A458376-A7FC-4A93-A10C-75CA830ED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C66B6BD-B1D7-4E38-80C1-44AE8BDE7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D8EF-0454-4EAF-AE61-3C6E6CAE65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91201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28283A20-94DF-4B2A-97AD-CEB175A37A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6ED8731-6502-4F1B-B614-C1170DCB9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9F8EB6CC-6270-4768-9007-579DD54E50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16A4-033F-4673-A0EF-EF75746B2F65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C8627D7-0DCC-4203-8EB7-61838B075F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3C2C3D73-8930-4E36-BAD9-BF4A6C4F77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D8EF-0454-4EAF-AE61-3C6E6CAE65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7431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5DD190BC-28E1-449C-89B8-16A32FEBBE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A107EF-0581-462B-8EB6-6FD96AFF10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0ECBAB6-2BE9-4663-8470-BF91F78250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16A4-033F-4673-A0EF-EF75746B2F65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3313C0C6-E7AC-4D20-B6EB-4A99C9A4B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0FBE3C8-5653-49F1-BC7E-9AC07A91FC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D8EF-0454-4EAF-AE61-3C6E6CAE65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84665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2443BD-1121-44E7-8228-A81CE8BFE0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3C975E4-948E-48CB-BB78-A49012CC48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ED62A82-2727-47F3-9D7B-D4684585A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16A4-033F-4673-A0EF-EF75746B2F65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871E1105-6968-409B-8A13-66D4A454D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034E3DE-037D-4610-9DD6-86604F0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D8EF-0454-4EAF-AE61-3C6E6CAE65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7102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D4D4D03-1CE8-42BD-9B5D-236D59447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A40CC67-C629-4D85-84E1-2AA44579F2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17318BE2-42EE-466F-A2F5-577F6C9726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3DA65719-DFD3-4126-8130-B4F9386B5B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16A4-033F-4673-A0EF-EF75746B2F65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3AEF578-34F8-4A25-8A43-64A189F773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E3D447D9-418E-4FD9-B3D0-44B1D3F3EA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D8EF-0454-4EAF-AE61-3C6E6CAE65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760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04927F8-A3D9-4445-8490-26E5A93E96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54E63B4-BB08-4783-91F9-3374324DC0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BD088A0-BCBF-4E82-B95E-79CCB5833F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CEE86F0B-2BEA-4A2C-9604-884F07AF68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665DD39F-5EBC-4286-8AE9-A1E6DE37D1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A8636D25-F0D6-4554-958A-44F1542DCB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16A4-033F-4673-A0EF-EF75746B2F65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445EE48B-2A23-4D22-9A77-657A868F7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8C0B4657-1524-4820-8E8C-BD4EBE83D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D8EF-0454-4EAF-AE61-3C6E6CAE65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97510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29FB999-CA15-44C5-B6E7-9F27363D27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6CF5F77A-B610-4FB1-85A5-F6B60B0769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16A4-033F-4673-A0EF-EF75746B2F65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358578BF-06EA-4154-906B-7CF2059A4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F5D2BAD0-B61D-4B51-9416-66B91D3CEE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D8EF-0454-4EAF-AE61-3C6E6CAE65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045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81B7264F-122F-48C4-BD5D-89D4E16978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16A4-033F-4673-A0EF-EF75746B2F65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F1CE4AC5-E01C-40F0-B0D8-9B31CDD63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6ED89237-3D91-4566-A948-7C35565F1F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D8EF-0454-4EAF-AE61-3C6E6CAE65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51050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60B7B9F-F5A6-451A-92A5-08B89FEFC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6E57972-9868-4084-B5BA-5B95C5EB39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34014A78-853D-4FDD-A876-DCEFD71FB5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46A59F2C-4797-4A47-B339-083935F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16A4-033F-4673-A0EF-EF75746B2F65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633BF0E7-4548-4452-B4DC-05C9F50F2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4FB3DBDB-CD65-46C1-B7A9-7CADF33D7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D8EF-0454-4EAF-AE61-3C6E6CAE65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257761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9923CFA-23C9-4673-B510-D3679478C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FB47C090-E879-4BC1-866E-10A7FACFB52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76AD973-D6F3-48A8-BB31-0F42DA0E44C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600FFAA-D1A8-4EAA-AB9D-B904723E2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6116A4-033F-4673-A0EF-EF75746B2F65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71D6E43F-83DB-49D8-AB80-BB6671807E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58FC13A7-D817-42F6-AC34-AF69932D0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FDD8EF-0454-4EAF-AE61-3C6E6CAE65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436089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EB88AAAD-3C62-4476-8F88-BBA9D28453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DFDAAD1A-40E3-4B13-A6B3-558EAD8B03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634E5F1-556C-454D-B1EF-3D37D4F4FB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6116A4-033F-4673-A0EF-EF75746B2F65}" type="datetimeFigureOut">
              <a:rPr lang="zh-CN" altLang="en-US" smtClean="0"/>
              <a:t>2021/10/26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EC736321-89A5-4F8D-9BC3-6DBBD66696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C668838-BB79-48DB-AFE5-5442209B43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FDD8EF-0454-4EAF-AE61-3C6E6CAE658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778081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11" Type="http://schemas.openxmlformats.org/officeDocument/2006/relationships/image" Target="../media/image24.png"/><Relationship Id="rId5" Type="http://schemas.openxmlformats.org/officeDocument/2006/relationships/image" Target="../media/image18.pn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8.png"/><Relationship Id="rId7" Type="http://schemas.openxmlformats.org/officeDocument/2006/relationships/image" Target="../media/image29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8.png"/><Relationship Id="rId7" Type="http://schemas.openxmlformats.org/officeDocument/2006/relationships/image" Target="../media/image33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40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0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4BD5992-0CD9-449B-BCDB-468DC9A17A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018951" y="1533423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en-US" altLang="zh-CN" dirty="0"/>
              <a:t>Propagator generation with </a:t>
            </a:r>
            <a:r>
              <a:rPr lang="en-US" altLang="zh-CN" dirty="0" err="1"/>
              <a:t>Chroma+QUDA</a:t>
            </a:r>
            <a:r>
              <a:rPr lang="en-US" altLang="zh-CN" dirty="0"/>
              <a:t> for various fermion actions </a:t>
            </a:r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AF570069-EC5D-4B43-BB0F-A58012D10E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566772"/>
            <a:ext cx="9144000" cy="1655762"/>
          </a:xfrm>
        </p:spPr>
        <p:txBody>
          <a:bodyPr>
            <a:normAutofit/>
          </a:bodyPr>
          <a:lstStyle/>
          <a:p>
            <a:r>
              <a:rPr lang="en-US" altLang="zh-CN" dirty="0"/>
              <a:t>2021.11.02</a:t>
            </a:r>
          </a:p>
          <a:p>
            <a:r>
              <a:rPr lang="en-US" altLang="zh-CN" b="1" dirty="0"/>
              <a:t>Zhang </a:t>
            </a:r>
            <a:r>
              <a:rPr lang="en-US" altLang="zh-CN" b="1" dirty="0" err="1"/>
              <a:t>Kuan</a:t>
            </a:r>
            <a:endParaRPr lang="en-US" altLang="zh-CN" b="1" dirty="0"/>
          </a:p>
          <a:p>
            <a:r>
              <a:rPr lang="en-US" altLang="zh-CN" dirty="0"/>
              <a:t>Collaborate with </a:t>
            </a:r>
            <a:r>
              <a:rPr lang="en-US" altLang="zh-CN" b="1" dirty="0"/>
              <a:t>Yang </a:t>
            </a:r>
            <a:r>
              <a:rPr lang="en-US" altLang="zh-CN" b="1" dirty="0" err="1"/>
              <a:t>Yibo</a:t>
            </a:r>
            <a:r>
              <a:rPr lang="en-US" altLang="zh-CN" b="1" dirty="0"/>
              <a:t> …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90EEBDF5-E025-49DD-85D7-D645995033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543530" cy="2495898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2DD9F860-EC20-4CB8-BFB5-4DBA2A2691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15787" y="0"/>
            <a:ext cx="2276213" cy="1684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5481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7069AA-55D4-4421-9B3C-00F3A79659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Overlap Eigen solver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479818E-189D-4012-85D3-4DB5301A5F7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4"/>
                <a:ext cx="10515600" cy="4860401"/>
              </a:xfrm>
            </p:spPr>
            <p:txBody>
              <a:bodyPr>
                <a:normAutofit lnSpcReduction="10000"/>
              </a:bodyPr>
              <a:lstStyle/>
              <a:p>
                <a:r>
                  <a:rPr lang="en-US" altLang="zh-CN" dirty="0"/>
                  <a:t>deflation</a:t>
                </a:r>
                <a:br>
                  <a:rPr lang="en-US" altLang="zh-CN" dirty="0"/>
                </a:br>
                <a:r>
                  <a:rPr lang="en-US" altLang="zh-CN" dirty="0"/>
                  <a:t>overlap low node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complex eigenvalue╳</a:t>
                </a:r>
                <a:br>
                  <a:rPr lang="en-US" altLang="zh-CN" dirty="0"/>
                </a:br>
                <a:r>
                  <a:rPr lang="en-US" altLang="zh-CN" dirty="0" err="1"/>
                  <a:t>arnoldi</a:t>
                </a:r>
                <a:r>
                  <a:rPr lang="en-US" altLang="zh-CN" dirty="0"/>
                  <a:t> needs real !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half of spinor</a:t>
                </a:r>
                <a:br>
                  <a:rPr lang="en-US" altLang="zh-CN" dirty="0"/>
                </a:b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r>
                      <a:rPr lang="en-US" altLang="zh-CN" sz="1800" i="1" dirty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en-US" altLang="zh-CN" sz="1800" i="1" dirty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1800" i="1" dirty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800" i="1" dirty="0">
                        <a:latin typeface="Cambria Math" panose="02040503050406030204" pitchFamily="18" charset="0"/>
                      </a:rPr>
                      <m:t>𝜆𝜓</m:t>
                    </m:r>
                    <m:r>
                      <a:rPr lang="en-US" altLang="zh-CN" sz="1800" b="0" i="1" dirty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          </m:t>
                    </m:r>
                    <m:r>
                      <a:rPr lang="en-US" altLang="zh-CN" sz="1800" i="1" dirty="0">
                        <a:latin typeface="Cambria Math" panose="02040503050406030204" pitchFamily="18" charset="0"/>
                      </a:rPr>
                      <m:t>𝐷</m:t>
                    </m:r>
                    <m:sSup>
                      <m:sSupPr>
                        <m:ctrlPr>
                          <a:rPr lang="en-US" altLang="zh-CN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sz="1800" dirty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zh-CN" sz="1800" i="1" dirty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1800" i="1" dirty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𝜆</m:t>
                        </m:r>
                      </m:e>
                      <m:sup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∗</m:t>
                        </m:r>
                      </m:sup>
                    </m:sSup>
                    <m:sSup>
                      <m:sSupPr>
                        <m:ctrlPr>
                          <a:rPr lang="en-US" altLang="zh-CN" sz="1800" i="1" dirty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800" i="1" dirty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p>
                        <m:r>
                          <a:rPr lang="en-US" altLang="zh-CN" sz="1800" dirty="0">
                            <a:latin typeface="Cambria Math" panose="02040503050406030204" pitchFamily="18" charset="0"/>
                          </a:rPr>
                          <m:t>5</m:t>
                        </m:r>
                      </m:sup>
                    </m:sSup>
                    <m:r>
                      <a:rPr lang="en-US" altLang="zh-CN" sz="1800" i="1" dirty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br>
                  <a:rPr lang="en-US" altLang="zh-CN" dirty="0"/>
                </a:br>
                <a:r>
                  <a:rPr lang="en-US" altLang="zh-CN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8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1±</m:t>
                        </m:r>
                        <m:sSup>
                          <m:sSupPr>
                            <m:ctrlPr>
                              <a:rPr lang="en-US" altLang="zh-CN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zh-CN" sz="180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en-US" altLang="zh-CN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altLang="zh-CN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zh-CN" sz="1800" i="1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i="0" dirty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1±</m:t>
                        </m:r>
                        <m:sSup>
                          <m:sSupPr>
                            <m:ctrlPr>
                              <a:rPr lang="en-US" altLang="zh-CN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i="1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zh-CN" sz="1800" i="0" dirty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en-US" altLang="zh-CN" sz="1800" i="1" dirty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ctrlPr>
                          <a:rPr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  <m:r>
                          <a:rPr lang="en-US" altLang="zh-CN" sz="18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altLang="zh-CN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𝜆</m:t>
                            </m:r>
                          </m:e>
                          <m:sup>
                            <m:r>
                              <a:rPr lang="en-US" altLang="zh-CN" sz="1800" b="0" i="1" dirty="0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∗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altLang="zh-CN" sz="1800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1800" dirty="0">
                            <a:latin typeface="Cambria Math" panose="02040503050406030204" pitchFamily="18" charset="0"/>
                          </a:rPr>
                          <m:t>1±</m:t>
                        </m:r>
                        <m:sSup>
                          <m:sSupPr>
                            <m:ctrlPr>
                              <a:rPr lang="en-US" altLang="zh-CN" sz="1800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altLang="zh-CN" sz="1800" i="1" dirty="0">
                                <a:latin typeface="Cambria Math" panose="02040503050406030204" pitchFamily="18" charset="0"/>
                              </a:rPr>
                              <m:t>𝛾</m:t>
                            </m:r>
                          </m:e>
                          <m:sup>
                            <m:r>
                              <a:rPr lang="en-US" altLang="zh-CN" sz="1800" dirty="0">
                                <a:latin typeface="Cambria Math" panose="02040503050406030204" pitchFamily="18" charset="0"/>
                              </a:rPr>
                              <m:t>5</m:t>
                            </m:r>
                          </m:sup>
                        </m:sSup>
                      </m:e>
                    </m:d>
                    <m:r>
                      <a:rPr lang="en-US" altLang="zh-CN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𝜓</m:t>
                    </m:r>
                    <m:r>
                      <a:rPr lang="en-US" altLang="zh-CN" sz="18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altLang="zh-CN" sz="1800" dirty="0"/>
              </a:p>
              <a:p>
                <a:endParaRPr lang="en-US" altLang="zh-CN" dirty="0"/>
              </a:p>
              <a:p>
                <a:r>
                  <a:rPr lang="en-US" altLang="zh-CN" dirty="0"/>
                  <a:t>reconstruct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5479818E-189D-4012-85D3-4DB5301A5F7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4"/>
                <a:ext cx="10515600" cy="4860401"/>
              </a:xfrm>
              <a:blipFill>
                <a:blip r:embed="rId2"/>
                <a:stretch>
                  <a:fillRect l="-1043" t="-288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图片 6">
            <a:extLst>
              <a:ext uri="{FF2B5EF4-FFF2-40B4-BE49-F238E27FC236}">
                <a16:creationId xmlns:a16="http://schemas.microsoft.com/office/drawing/2014/main" id="{E0EA51CD-9550-4BA0-A6CE-728199CE6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62891" y="960065"/>
            <a:ext cx="6030167" cy="59063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E932A3A-A0EA-448C-AD27-E5FA9321F529}"/>
                  </a:ext>
                </a:extLst>
              </p:cNvPr>
              <p:cNvSpPr txBox="1"/>
              <p:nvPr/>
            </p:nvSpPr>
            <p:spPr>
              <a:xfrm>
                <a:off x="2508279" y="1902201"/>
                <a:ext cx="365461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𝐷</m:t>
                    </m:r>
                    <m:r>
                      <a:rPr lang="zh-CN" altLang="en-US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𝛬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sSup>
                      <m:sSup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  <m:t>        </m:t>
                        </m:r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𝐷</m:t>
                        </m:r>
                      </m:e>
                      <m:sup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  <m:r>
                      <a:rPr lang="zh-CN" alt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𝑉</m:t>
                    </m:r>
                    <m:sSup>
                      <m:sSup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>
                            <a:latin typeface="Cambria Math" panose="02040503050406030204" pitchFamily="18" charset="0"/>
                          </a:rPr>
                          <m:t>𝛬</m:t>
                        </m:r>
                      </m:e>
                      <m:sup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CN" altLang="en-US" dirty="0">
                    <a:solidFill>
                      <a:srgbClr val="836967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9" name="文本框 8">
                <a:extLst>
                  <a:ext uri="{FF2B5EF4-FFF2-40B4-BE49-F238E27FC236}">
                    <a16:creationId xmlns:a16="http://schemas.microsoft.com/office/drawing/2014/main" id="{5E932A3A-A0EA-448C-AD27-E5FA9321F52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08279" y="1902201"/>
                <a:ext cx="3654611" cy="64633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74178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C7641E9-6E87-4F05-B71D-796981D2E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Overlap propagator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B620F1AC-81E4-49D2-BCAA-13DBEDCEE8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/>
              <a:t>deflation: </a:t>
            </a:r>
            <a:r>
              <a:rPr lang="en-US" altLang="zh-CN" dirty="0">
                <a:solidFill>
                  <a:srgbClr val="FF0000"/>
                </a:solidFill>
              </a:rPr>
              <a:t>accelerate inversion </a:t>
            </a:r>
            <a:br>
              <a:rPr lang="en-US" altLang="zh-CN" dirty="0"/>
            </a:br>
            <a:r>
              <a:rPr lang="en-US" altLang="zh-CN" dirty="0"/>
              <a:t>                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multi-mass: </a:t>
            </a:r>
            <a:br>
              <a:rPr lang="en-US" altLang="zh-CN" dirty="0"/>
            </a:br>
            <a:r>
              <a:rPr lang="en-US" altLang="zh-CN" dirty="0">
                <a:solidFill>
                  <a:srgbClr val="FF0000"/>
                </a:solidFill>
              </a:rPr>
              <a:t>calculate propagators with different mass simultaneously</a:t>
            </a:r>
          </a:p>
          <a:p>
            <a:endParaRPr lang="en-US" altLang="zh-CN" dirty="0"/>
          </a:p>
        </p:txBody>
      </p:sp>
      <p:pic>
        <p:nvPicPr>
          <p:cNvPr id="9" name="图片 8">
            <a:extLst>
              <a:ext uri="{FF2B5EF4-FFF2-40B4-BE49-F238E27FC236}">
                <a16:creationId xmlns:a16="http://schemas.microsoft.com/office/drawing/2014/main" id="{0AD4856A-F09C-4D09-A974-5435E38FEC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1836" y="-479"/>
            <a:ext cx="4220164" cy="342947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49D29E65-DE14-40CE-8D50-3D67ED22EB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3985" y="2381659"/>
            <a:ext cx="3096057" cy="40010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4BBB880-28D3-4914-A62E-C0D2B82509B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3985" y="2916702"/>
            <a:ext cx="2200582" cy="438211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3DEF651-5FFB-456B-99C6-BE263C879DF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83985" y="3452070"/>
            <a:ext cx="4210638" cy="314369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A1C34352-8892-472C-AD46-09EB3CCE01C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8571969" y="4005981"/>
            <a:ext cx="273561" cy="2746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8006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A1781E0-B477-4E5E-BB89-7481D25393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GPU acceleration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515EBEA8-6463-489E-BA3C-255BBF4F71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Hwilson</a:t>
            </a:r>
            <a:r>
              <a:rPr lang="en-US" altLang="zh-CN" dirty="0"/>
              <a:t> eigen system</a:t>
            </a: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Overlap eigen system</a:t>
            </a:r>
            <a:br>
              <a:rPr lang="en-US" altLang="zh-CN" dirty="0"/>
            </a:br>
            <a:br>
              <a:rPr lang="en-US" altLang="zh-CN" dirty="0"/>
            </a:br>
            <a:endParaRPr lang="zh-CN" altLang="en-US" dirty="0"/>
          </a:p>
        </p:txBody>
      </p:sp>
      <p:graphicFrame>
        <p:nvGraphicFramePr>
          <p:cNvPr id="9" name="表格 8">
            <a:extLst>
              <a:ext uri="{FF2B5EF4-FFF2-40B4-BE49-F238E27FC236}">
                <a16:creationId xmlns:a16="http://schemas.microsoft.com/office/drawing/2014/main" id="{EAD68D1A-2C8C-4BBB-8ACE-CF415097A4D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5300140"/>
              </p:ext>
            </p:extLst>
          </p:nvPr>
        </p:nvGraphicFramePr>
        <p:xfrm>
          <a:off x="1142767" y="5003800"/>
          <a:ext cx="8196618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925">
                  <a:extLst>
                    <a:ext uri="{9D8B030D-6E8A-4147-A177-3AD203B41FA5}">
                      <a16:colId xmlns:a16="http://schemas.microsoft.com/office/drawing/2014/main" val="2268372428"/>
                    </a:ext>
                  </a:extLst>
                </a:gridCol>
                <a:gridCol w="1305170">
                  <a:extLst>
                    <a:ext uri="{9D8B030D-6E8A-4147-A177-3AD203B41FA5}">
                      <a16:colId xmlns:a16="http://schemas.microsoft.com/office/drawing/2014/main" val="2845206188"/>
                    </a:ext>
                  </a:extLst>
                </a:gridCol>
                <a:gridCol w="1563076">
                  <a:extLst>
                    <a:ext uri="{9D8B030D-6E8A-4147-A177-3AD203B41FA5}">
                      <a16:colId xmlns:a16="http://schemas.microsoft.com/office/drawing/2014/main" val="4123843325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3009289592"/>
                    </a:ext>
                  </a:extLst>
                </a:gridCol>
                <a:gridCol w="1555262">
                  <a:extLst>
                    <a:ext uri="{9D8B030D-6E8A-4147-A177-3AD203B41FA5}">
                      <a16:colId xmlns:a16="http://schemas.microsoft.com/office/drawing/2014/main" val="2742441879"/>
                    </a:ext>
                  </a:extLst>
                </a:gridCol>
                <a:gridCol w="1820985">
                  <a:extLst>
                    <a:ext uri="{9D8B030D-6E8A-4147-A177-3AD203B41FA5}">
                      <a16:colId xmlns:a16="http://schemas.microsoft.com/office/drawing/2014/main" val="114542179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ensembles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eigenvectors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processes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time(chroma)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time(</a:t>
                      </a:r>
                      <a:r>
                        <a:rPr lang="en-US" altLang="zh-CN" dirty="0" err="1"/>
                        <a:t>gwu</a:t>
                      </a:r>
                      <a:r>
                        <a:rPr lang="en-US" altLang="zh-CN" dirty="0"/>
                        <a:t>-code)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784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CPU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RBC11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&gt;12h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417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GPU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RBC11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7600s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16110s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417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CPU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RBC08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&gt;12h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437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GPU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RBC08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10236s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14370s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631934"/>
                  </a:ext>
                </a:extLst>
              </a:tr>
            </a:tbl>
          </a:graphicData>
        </a:graphic>
      </p:graphicFrame>
      <p:pic>
        <p:nvPicPr>
          <p:cNvPr id="12" name="图片 11">
            <a:extLst>
              <a:ext uri="{FF2B5EF4-FFF2-40B4-BE49-F238E27FC236}">
                <a16:creationId xmlns:a16="http://schemas.microsoft.com/office/drawing/2014/main" id="{10F4F7AE-1B51-4EB1-B758-87D79EFD0C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3385" y="2967563"/>
            <a:ext cx="1082134" cy="251482"/>
          </a:xfrm>
          <a:prstGeom prst="rect">
            <a:avLst/>
          </a:prstGeom>
        </p:spPr>
      </p:pic>
      <p:sp>
        <p:nvSpPr>
          <p:cNvPr id="14" name="文本框 13">
            <a:extLst>
              <a:ext uri="{FF2B5EF4-FFF2-40B4-BE49-F238E27FC236}">
                <a16:creationId xmlns:a16="http://schemas.microsoft.com/office/drawing/2014/main" id="{BD20B9BF-F4F0-4F83-AA7C-2E60291F3A70}"/>
              </a:ext>
            </a:extLst>
          </p:cNvPr>
          <p:cNvSpPr txBox="1"/>
          <p:nvPr/>
        </p:nvSpPr>
        <p:spPr>
          <a:xfrm>
            <a:off x="10558219" y="895475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</a:t>
            </a:r>
            <a:r>
              <a:rPr lang="el-GR" altLang="zh-CN" baseline="-25000" dirty="0"/>
              <a:t>π</a:t>
            </a:r>
            <a:r>
              <a:rPr lang="en-US" altLang="zh-CN" dirty="0"/>
              <a:t> </a:t>
            </a:r>
            <a:r>
              <a:rPr lang="en-US" altLang="zh-CN" dirty="0">
                <a:latin typeface="Arial Black" panose="020B0A04020102020204" pitchFamily="34" charset="0"/>
              </a:rPr>
              <a:t>~</a:t>
            </a:r>
            <a:r>
              <a:rPr lang="en-US" altLang="zh-CN" dirty="0"/>
              <a:t> 300MeV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99D4E8B6-5F46-4073-9AEB-5F2179A1D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8679" y="0"/>
            <a:ext cx="3553321" cy="895475"/>
          </a:xfrm>
          <a:prstGeom prst="rect">
            <a:avLst/>
          </a:prstGeom>
        </p:spPr>
      </p:pic>
      <p:graphicFrame>
        <p:nvGraphicFramePr>
          <p:cNvPr id="10" name="表格 9">
            <a:extLst>
              <a:ext uri="{FF2B5EF4-FFF2-40B4-BE49-F238E27FC236}">
                <a16:creationId xmlns:a16="http://schemas.microsoft.com/office/drawing/2014/main" id="{C2D3C5DA-4ED0-434D-8FC4-19876194A9A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6907997"/>
              </p:ext>
            </p:extLst>
          </p:nvPr>
        </p:nvGraphicFramePr>
        <p:xfrm>
          <a:off x="1142767" y="2367446"/>
          <a:ext cx="8202569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2925">
                  <a:extLst>
                    <a:ext uri="{9D8B030D-6E8A-4147-A177-3AD203B41FA5}">
                      <a16:colId xmlns:a16="http://schemas.microsoft.com/office/drawing/2014/main" val="2268372428"/>
                    </a:ext>
                  </a:extLst>
                </a:gridCol>
                <a:gridCol w="1656073">
                  <a:extLst>
                    <a:ext uri="{9D8B030D-6E8A-4147-A177-3AD203B41FA5}">
                      <a16:colId xmlns:a16="http://schemas.microsoft.com/office/drawing/2014/main" val="2845206188"/>
                    </a:ext>
                  </a:extLst>
                </a:gridCol>
                <a:gridCol w="1853967">
                  <a:extLst>
                    <a:ext uri="{9D8B030D-6E8A-4147-A177-3AD203B41FA5}">
                      <a16:colId xmlns:a16="http://schemas.microsoft.com/office/drawing/2014/main" val="4123843325"/>
                    </a:ext>
                  </a:extLst>
                </a:gridCol>
                <a:gridCol w="1728132">
                  <a:extLst>
                    <a:ext uri="{9D8B030D-6E8A-4147-A177-3AD203B41FA5}">
                      <a16:colId xmlns:a16="http://schemas.microsoft.com/office/drawing/2014/main" val="3009289592"/>
                    </a:ext>
                  </a:extLst>
                </a:gridCol>
                <a:gridCol w="2231472">
                  <a:extLst>
                    <a:ext uri="{9D8B030D-6E8A-4147-A177-3AD203B41FA5}">
                      <a16:colId xmlns:a16="http://schemas.microsoft.com/office/drawing/2014/main" val="27424418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ensembles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eigenvectors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processes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time(chroma)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784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CPU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RBC11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8070s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417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GPU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RBC11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491s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4177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CPU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RBC08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4704s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64372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GPU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RBC08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200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635s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2631934"/>
                  </a:ext>
                </a:extLst>
              </a:tr>
            </a:tbl>
          </a:graphicData>
        </a:graphic>
      </p:graphicFrame>
      <p:grpSp>
        <p:nvGrpSpPr>
          <p:cNvPr id="13" name="组合 12">
            <a:extLst>
              <a:ext uri="{FF2B5EF4-FFF2-40B4-BE49-F238E27FC236}">
                <a16:creationId xmlns:a16="http://schemas.microsoft.com/office/drawing/2014/main" id="{3B6490FD-D664-4DA1-9D6F-E5FDF838209B}"/>
              </a:ext>
            </a:extLst>
          </p:cNvPr>
          <p:cNvGrpSpPr/>
          <p:nvPr/>
        </p:nvGrpSpPr>
        <p:grpSpPr>
          <a:xfrm>
            <a:off x="9401335" y="6163947"/>
            <a:ext cx="2865665" cy="738664"/>
            <a:chOff x="9409724" y="6186771"/>
            <a:chExt cx="2865665" cy="738664"/>
          </a:xfrm>
        </p:grpSpPr>
        <p:sp>
          <p:nvSpPr>
            <p:cNvPr id="15" name="文本框 14">
              <a:extLst>
                <a:ext uri="{FF2B5EF4-FFF2-40B4-BE49-F238E27FC236}">
                  <a16:creationId xmlns:a16="http://schemas.microsoft.com/office/drawing/2014/main" id="{91866D6C-99ED-4D44-AA43-04C3DD9247E8}"/>
                </a:ext>
              </a:extLst>
            </p:cNvPr>
            <p:cNvSpPr txBox="1"/>
            <p:nvPr/>
          </p:nvSpPr>
          <p:spPr>
            <a:xfrm>
              <a:off x="9409724" y="6556103"/>
              <a:ext cx="286566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0" i="0" dirty="0">
                  <a:solidFill>
                    <a:srgbClr val="333333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NVIDIA Tesla V100 32GB</a:t>
              </a:r>
              <a:endParaRPr lang="zh-CN" altLang="en-US" dirty="0"/>
            </a:p>
          </p:txBody>
        </p:sp>
        <p:sp>
          <p:nvSpPr>
            <p:cNvPr id="16" name="文本框 15">
              <a:extLst>
                <a:ext uri="{FF2B5EF4-FFF2-40B4-BE49-F238E27FC236}">
                  <a16:creationId xmlns:a16="http://schemas.microsoft.com/office/drawing/2014/main" id="{04A448B1-CCD7-4426-9409-31BE0A62CD4C}"/>
                </a:ext>
              </a:extLst>
            </p:cNvPr>
            <p:cNvSpPr txBox="1"/>
            <p:nvPr/>
          </p:nvSpPr>
          <p:spPr>
            <a:xfrm>
              <a:off x="9409724" y="6186771"/>
              <a:ext cx="286566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0" i="0" dirty="0">
                  <a:solidFill>
                    <a:srgbClr val="333333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Intel Xeon Gold 6142</a:t>
              </a:r>
              <a:endParaRPr lang="zh-CN" altLang="en-US" dirty="0"/>
            </a:p>
          </p:txBody>
        </p:sp>
      </p:grpSp>
      <p:sp>
        <p:nvSpPr>
          <p:cNvPr id="17" name="文本框 16">
            <a:extLst>
              <a:ext uri="{FF2B5EF4-FFF2-40B4-BE49-F238E27FC236}">
                <a16:creationId xmlns:a16="http://schemas.microsoft.com/office/drawing/2014/main" id="{BF519B14-C9E6-451F-B2B7-85FDAA167DA3}"/>
              </a:ext>
            </a:extLst>
          </p:cNvPr>
          <p:cNvSpPr txBox="1"/>
          <p:nvPr/>
        </p:nvSpPr>
        <p:spPr>
          <a:xfrm>
            <a:off x="7541703" y="1885079"/>
            <a:ext cx="1859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r</a:t>
            </a:r>
            <a:r>
              <a:rPr lang="zh-CN" altLang="en-US" dirty="0"/>
              <a:t>esidual = </a:t>
            </a:r>
            <a:r>
              <a:rPr lang="en-US" altLang="zh-CN" dirty="0"/>
              <a:t>1</a:t>
            </a:r>
            <a:r>
              <a:rPr lang="zh-CN" altLang="en-US" dirty="0"/>
              <a:t>e-</a:t>
            </a:r>
            <a:r>
              <a:rPr lang="en-US" altLang="zh-CN" dirty="0"/>
              <a:t>15</a:t>
            </a:r>
          </a:p>
        </p:txBody>
      </p:sp>
      <p:sp>
        <p:nvSpPr>
          <p:cNvPr id="18" name="文本框 17">
            <a:extLst>
              <a:ext uri="{FF2B5EF4-FFF2-40B4-BE49-F238E27FC236}">
                <a16:creationId xmlns:a16="http://schemas.microsoft.com/office/drawing/2014/main" id="{5CE9AB13-7803-4DF7-A8EA-B2D4DC108623}"/>
              </a:ext>
            </a:extLst>
          </p:cNvPr>
          <p:cNvSpPr txBox="1"/>
          <p:nvPr/>
        </p:nvSpPr>
        <p:spPr>
          <a:xfrm>
            <a:off x="7541703" y="4612465"/>
            <a:ext cx="18596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r</a:t>
            </a:r>
            <a:r>
              <a:rPr lang="zh-CN" altLang="en-US" dirty="0"/>
              <a:t>esidual = </a:t>
            </a:r>
            <a:r>
              <a:rPr lang="en-US" altLang="zh-CN" dirty="0"/>
              <a:t>1</a:t>
            </a:r>
            <a:r>
              <a:rPr lang="zh-CN" altLang="en-US" dirty="0"/>
              <a:t>e-</a:t>
            </a:r>
            <a:r>
              <a:rPr lang="en-US" altLang="zh-CN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19700788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35FA349-5710-47D1-9E38-7574985B30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Staggered fermion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D771A2E-664C-424A-A653-4838CB8A843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CN" dirty="0"/>
                  <a:t>Fermion double: 2</a:t>
                </a:r>
                <a:r>
                  <a:rPr lang="en-US" altLang="zh-CN" baseline="30000" dirty="0"/>
                  <a:t>4</a:t>
                </a:r>
                <a:r>
                  <a:rPr lang="en-US" altLang="zh-CN" dirty="0"/>
                  <a:t>=16 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Staggered transformation: 4</a:t>
                </a:r>
                <a:br>
                  <a:rPr lang="en-US" altLang="zh-CN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zh-CN" altLang="en-US" i="1" dirty="0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  <m:sup>
                        <m:r>
                          <a:rPr lang="en-US" altLang="zh-CN" b="0" i="0" dirty="0" smtClean="0">
                            <a:latin typeface="Cambria Math" panose="02040503050406030204" pitchFamily="18" charset="0"/>
                          </a:rPr>
                          <m:t>,</m:t>
                        </m:r>
                      </m:sup>
                    </m:sSup>
                    <m:d>
                      <m:dPr>
                        <m:ctrlPr>
                          <a:rPr lang="zh-CN" alt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zh-CN" altLang="en-US" i="0" dirty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zh-CN" alt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zh-CN" altLang="en-US" i="0" dirty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  <m:sup>
                        <m:sSub>
                          <m:sSubPr>
                            <m:ctrlPr>
                              <a:rPr lang="zh-CN" alt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zh-CN" altLang="en-US" i="0" dirty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zh-CN" alt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zh-CN" altLang="en-US" i="0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sSub>
                          <m:sSubPr>
                            <m:ctrlPr>
                              <a:rPr lang="zh-CN" alt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zh-CN" altLang="en-US" i="0" dirty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zh-CN" alt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zh-CN" altLang="en-US" i="0" dirty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  <m:sup>
                        <m:sSub>
                          <m:sSubPr>
                            <m:ctrlPr>
                              <a:rPr lang="zh-CN" alt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zh-CN" altLang="en-US" i="0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sup>
                    </m:sSubSup>
                    <m:sSubSup>
                      <m:sSubSupPr>
                        <m:ctrlPr>
                          <a:rPr lang="zh-CN" alt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lang="zh-CN" altLang="en-US" i="0" dirty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  <m:sup>
                        <m:sSub>
                          <m:sSubPr>
                            <m:ctrlPr>
                              <a:rPr lang="zh-CN" altLang="en-US" i="1" dirty="0">
                                <a:solidFill>
                                  <a:srgbClr val="836967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zh-CN" altLang="en-US" i="1" dirty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lang="zh-CN" altLang="en-US" i="0" dirty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sup>
                    </m:sSubSup>
                    <m:r>
                      <a:rPr lang="zh-CN" altLang="en-US" i="1" dirty="0">
                        <a:latin typeface="Cambria Math" panose="02040503050406030204" pitchFamily="18" charset="0"/>
                      </a:rPr>
                      <m:t>𝜓</m:t>
                    </m:r>
                    <m:d>
                      <m:dPr>
                        <m:ctrlPr>
                          <a:rPr lang="zh-CN" altLang="en-US" i="1" dirty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zh-CN" altLang="en-US" i="1" dirty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Residual 4 freedom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HISQ(highly improved staggered quark)</a:t>
                </a:r>
                <a:br>
                  <a:rPr lang="en-US" altLang="zh-CN" dirty="0"/>
                </a:br>
                <a:r>
                  <a:rPr lang="en-US" altLang="zh-CN" dirty="0"/>
                  <a:t>long link       fat link</a:t>
                </a:r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D771A2E-664C-424A-A653-4838CB8A843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2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9DF6FBAA-5ED0-4833-9DFF-7A07B6E1AE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6364" y="0"/>
            <a:ext cx="3305636" cy="329611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4193703E-55F3-4C11-AFEC-0B02B451FDBB}"/>
              </a:ext>
            </a:extLst>
          </p:cNvPr>
          <p:cNvSpPr txBox="1"/>
          <p:nvPr/>
        </p:nvSpPr>
        <p:spPr>
          <a:xfrm>
            <a:off x="10708902" y="6273225"/>
            <a:ext cx="14830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200" b="1" dirty="0"/>
              <a:t>Cheap!</a:t>
            </a:r>
            <a:endParaRPr lang="zh-CN" altLang="en-US" sz="3200" b="1" dirty="0"/>
          </a:p>
        </p:txBody>
      </p:sp>
      <p:sp>
        <p:nvSpPr>
          <p:cNvPr id="6" name="椭圆 5">
            <a:extLst>
              <a:ext uri="{FF2B5EF4-FFF2-40B4-BE49-F238E27FC236}">
                <a16:creationId xmlns:a16="http://schemas.microsoft.com/office/drawing/2014/main" id="{5C0A301C-E3F6-48F5-B189-3A5E0FBE6E98}"/>
              </a:ext>
            </a:extLst>
          </p:cNvPr>
          <p:cNvSpPr/>
          <p:nvPr/>
        </p:nvSpPr>
        <p:spPr>
          <a:xfrm>
            <a:off x="9199925" y="268863"/>
            <a:ext cx="847288" cy="8456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7">
            <a:extLst>
              <a:ext uri="{FF2B5EF4-FFF2-40B4-BE49-F238E27FC236}">
                <a16:creationId xmlns:a16="http://schemas.microsoft.com/office/drawing/2014/main" id="{3458DAA7-B188-45C3-B47F-2DA382CAC3D0}"/>
              </a:ext>
            </a:extLst>
          </p:cNvPr>
          <p:cNvSpPr txBox="1"/>
          <p:nvPr/>
        </p:nvSpPr>
        <p:spPr>
          <a:xfrm>
            <a:off x="3628239" y="5807631"/>
            <a:ext cx="61659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dirty="0"/>
              <a:t>Phys.Rev.D75:054502,2007</a:t>
            </a:r>
          </a:p>
        </p:txBody>
      </p:sp>
    </p:spTree>
    <p:extLst>
      <p:ext uri="{BB962C8B-B14F-4D97-AF65-F5344CB8AC3E}">
        <p14:creationId xmlns:p14="http://schemas.microsoft.com/office/powerpoint/2010/main" val="644670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39DF352-920D-46F6-A7CE-DC5EF713DE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HISQ inverter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FA6410B-742F-4E99-9AA0-447F54F7D2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CPU version in Chroma √</a:t>
            </a:r>
          </a:p>
          <a:p>
            <a:endParaRPr lang="en-US" altLang="zh-CN" dirty="0"/>
          </a:p>
          <a:p>
            <a:r>
              <a:rPr lang="en-US" altLang="zh-CN" dirty="0"/>
              <a:t>GPU version in QUDA √</a:t>
            </a:r>
          </a:p>
          <a:p>
            <a:endParaRPr lang="en-US" altLang="zh-CN" dirty="0"/>
          </a:p>
          <a:p>
            <a:r>
              <a:rPr lang="en-US" altLang="zh-CN" dirty="0">
                <a:solidFill>
                  <a:srgbClr val="FF0000"/>
                </a:solidFill>
              </a:rPr>
              <a:t>Interface between CHROMA and QUDA</a:t>
            </a:r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set parameters for inverter</a:t>
            </a:r>
            <a:br>
              <a:rPr lang="en-US" altLang="zh-CN" dirty="0"/>
            </a:br>
            <a:r>
              <a:rPr lang="en-US" altLang="zh-CN" dirty="0"/>
              <a:t>   </a:t>
            </a:r>
            <a:r>
              <a:rPr lang="en-US" altLang="zh-CN" dirty="0" err="1"/>
              <a:t>calculate&amp;load</a:t>
            </a:r>
            <a:r>
              <a:rPr lang="en-US" altLang="zh-CN" dirty="0"/>
              <a:t>  </a:t>
            </a:r>
            <a:r>
              <a:rPr lang="en-US" altLang="zh-CN" dirty="0" err="1"/>
              <a:t>long&amp;fat</a:t>
            </a:r>
            <a:r>
              <a:rPr lang="en-US" altLang="zh-CN" dirty="0"/>
              <a:t> link</a:t>
            </a:r>
          </a:p>
          <a:p>
            <a:pPr marL="0" indent="0">
              <a:buNone/>
            </a:pPr>
            <a:r>
              <a:rPr lang="en-US" altLang="zh-CN" dirty="0"/>
              <a:t>   </a:t>
            </a:r>
            <a:r>
              <a:rPr lang="en-US" altLang="zh-CN" dirty="0" err="1"/>
              <a:t>invertQuda</a:t>
            </a:r>
            <a:r>
              <a:rPr lang="en-US" altLang="zh-CN" dirty="0"/>
              <a:t>(***);</a:t>
            </a:r>
            <a:endParaRPr lang="zh-CN" altLang="en-US" dirty="0"/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8D8E7C2A-03BE-41D8-B125-666D715D6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3784" y="0"/>
            <a:ext cx="4058216" cy="4953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6557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F93AF44-E02F-4A7D-BDBE-BE98347770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GPU acceleration</a:t>
            </a:r>
            <a:endParaRPr lang="zh-CN" altLang="en-US" dirty="0"/>
          </a:p>
        </p:txBody>
      </p:sp>
      <p:graphicFrame>
        <p:nvGraphicFramePr>
          <p:cNvPr id="8" name="表格 8">
            <a:extLst>
              <a:ext uri="{FF2B5EF4-FFF2-40B4-BE49-F238E27FC236}">
                <a16:creationId xmlns:a16="http://schemas.microsoft.com/office/drawing/2014/main" id="{9A9E7D38-1BC4-408B-B4B0-521BE43C4A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8539357"/>
              </p:ext>
            </p:extLst>
          </p:nvPr>
        </p:nvGraphicFramePr>
        <p:xfrm>
          <a:off x="1577130" y="2561328"/>
          <a:ext cx="8640661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50808">
                  <a:extLst>
                    <a:ext uri="{9D8B030D-6E8A-4147-A177-3AD203B41FA5}">
                      <a16:colId xmlns:a16="http://schemas.microsoft.com/office/drawing/2014/main" val="2268372428"/>
                    </a:ext>
                  </a:extLst>
                </a:gridCol>
                <a:gridCol w="1555262">
                  <a:extLst>
                    <a:ext uri="{9D8B030D-6E8A-4147-A177-3AD203B41FA5}">
                      <a16:colId xmlns:a16="http://schemas.microsoft.com/office/drawing/2014/main" val="2845206188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412384332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val="3009289592"/>
                    </a:ext>
                  </a:extLst>
                </a:gridCol>
                <a:gridCol w="1683391">
                  <a:extLst>
                    <a:ext uri="{9D8B030D-6E8A-4147-A177-3AD203B41FA5}">
                      <a16:colId xmlns:a16="http://schemas.microsoft.com/office/drawing/2014/main" val="274244187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ensembles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Mass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processes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time(subspace)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678441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MILC12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0.0102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523s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85135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GPU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MILC12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0.0102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17s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25422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GPU with multi-grid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MILC12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0.0102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26s(334s)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2887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CPU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MILC09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0.0074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chemeClr val="tx1"/>
                          </a:solidFill>
                        </a:rPr>
                        <a:t>1086s</a:t>
                      </a:r>
                      <a:endParaRPr lang="zh-CN" altLang="en-US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028798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GPU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MILC09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0.0074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23s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741763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GPU with multi-grid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MILC09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0.0074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12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>
                          <a:solidFill>
                            <a:srgbClr val="FF0000"/>
                          </a:solidFill>
                        </a:rPr>
                        <a:t>42s(311s)</a:t>
                      </a:r>
                      <a:endParaRPr lang="zh-CN" alt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32417786"/>
                  </a:ext>
                </a:extLst>
              </a:tr>
            </a:tbl>
          </a:graphicData>
        </a:graphic>
      </p:graphicFrame>
      <p:pic>
        <p:nvPicPr>
          <p:cNvPr id="9" name="图片 8">
            <a:extLst>
              <a:ext uri="{FF2B5EF4-FFF2-40B4-BE49-F238E27FC236}">
                <a16:creationId xmlns:a16="http://schemas.microsoft.com/office/drawing/2014/main" id="{A71A6FCD-B644-4DB7-8FEA-E6032EC60B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520" y="0"/>
            <a:ext cx="4696480" cy="1190791"/>
          </a:xfrm>
          <a:prstGeom prst="rect">
            <a:avLst/>
          </a:prstGeom>
        </p:spPr>
      </p:pic>
      <p:sp>
        <p:nvSpPr>
          <p:cNvPr id="10" name="文本框 9">
            <a:extLst>
              <a:ext uri="{FF2B5EF4-FFF2-40B4-BE49-F238E27FC236}">
                <a16:creationId xmlns:a16="http://schemas.microsoft.com/office/drawing/2014/main" id="{CB2913A6-CCF8-421E-B621-DC0B9991BB06}"/>
              </a:ext>
            </a:extLst>
          </p:cNvPr>
          <p:cNvSpPr txBox="1"/>
          <p:nvPr/>
        </p:nvSpPr>
        <p:spPr>
          <a:xfrm>
            <a:off x="8436527" y="2191996"/>
            <a:ext cx="17812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r</a:t>
            </a:r>
            <a:r>
              <a:rPr lang="zh-CN" altLang="en-US" dirty="0"/>
              <a:t>esidual = </a:t>
            </a:r>
            <a:r>
              <a:rPr lang="en-US" altLang="zh-CN" dirty="0"/>
              <a:t>2</a:t>
            </a:r>
            <a:r>
              <a:rPr lang="zh-CN" altLang="en-US" dirty="0"/>
              <a:t>e-6</a:t>
            </a:r>
            <a:endParaRPr lang="en-US" altLang="zh-CN" dirty="0"/>
          </a:p>
        </p:txBody>
      </p:sp>
      <p:grpSp>
        <p:nvGrpSpPr>
          <p:cNvPr id="4" name="组合 3">
            <a:extLst>
              <a:ext uri="{FF2B5EF4-FFF2-40B4-BE49-F238E27FC236}">
                <a16:creationId xmlns:a16="http://schemas.microsoft.com/office/drawing/2014/main" id="{795E1E0E-392D-4011-BF96-DC132EA869E9}"/>
              </a:ext>
            </a:extLst>
          </p:cNvPr>
          <p:cNvGrpSpPr/>
          <p:nvPr/>
        </p:nvGrpSpPr>
        <p:grpSpPr>
          <a:xfrm>
            <a:off x="9409724" y="6186771"/>
            <a:ext cx="2865665" cy="738664"/>
            <a:chOff x="9409724" y="6186771"/>
            <a:chExt cx="2865665" cy="738664"/>
          </a:xfrm>
        </p:grpSpPr>
        <p:sp>
          <p:nvSpPr>
            <p:cNvPr id="6" name="文本框 5">
              <a:extLst>
                <a:ext uri="{FF2B5EF4-FFF2-40B4-BE49-F238E27FC236}">
                  <a16:creationId xmlns:a16="http://schemas.microsoft.com/office/drawing/2014/main" id="{4A2487AE-A989-415E-A8BD-DA9245D99CA6}"/>
                </a:ext>
              </a:extLst>
            </p:cNvPr>
            <p:cNvSpPr txBox="1"/>
            <p:nvPr/>
          </p:nvSpPr>
          <p:spPr>
            <a:xfrm>
              <a:off x="9409724" y="6556103"/>
              <a:ext cx="286566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0" i="0" dirty="0">
                  <a:solidFill>
                    <a:srgbClr val="333333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NVIDIA Tesla V100 32GB</a:t>
              </a:r>
              <a:endParaRPr lang="zh-CN" altLang="en-US" dirty="0"/>
            </a:p>
          </p:txBody>
        </p:sp>
        <p:sp>
          <p:nvSpPr>
            <p:cNvPr id="12" name="文本框 11">
              <a:extLst>
                <a:ext uri="{FF2B5EF4-FFF2-40B4-BE49-F238E27FC236}">
                  <a16:creationId xmlns:a16="http://schemas.microsoft.com/office/drawing/2014/main" id="{30AC9DC7-D33E-4C51-BA00-B105FA2FA2D5}"/>
                </a:ext>
              </a:extLst>
            </p:cNvPr>
            <p:cNvSpPr txBox="1"/>
            <p:nvPr/>
          </p:nvSpPr>
          <p:spPr>
            <a:xfrm>
              <a:off x="9409724" y="6186771"/>
              <a:ext cx="2865665" cy="36933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altLang="zh-CN" b="0" i="0" dirty="0">
                  <a:solidFill>
                    <a:srgbClr val="333333"/>
                  </a:solidFill>
                  <a:effectLst/>
                  <a:latin typeface="Microsoft YaHei" panose="020B0503020204020204" pitchFamily="34" charset="-122"/>
                  <a:ea typeface="Microsoft YaHei" panose="020B0503020204020204" pitchFamily="34" charset="-122"/>
                </a:rPr>
                <a:t>Intel Xeon Gold 6142</a:t>
              </a:r>
              <a:endParaRPr lang="zh-CN" altLang="en-US" dirty="0"/>
            </a:p>
          </p:txBody>
        </p:sp>
      </p:grpSp>
      <p:sp>
        <p:nvSpPr>
          <p:cNvPr id="11" name="椭圆 10">
            <a:extLst>
              <a:ext uri="{FF2B5EF4-FFF2-40B4-BE49-F238E27FC236}">
                <a16:creationId xmlns:a16="http://schemas.microsoft.com/office/drawing/2014/main" id="{74338BBE-0430-4857-88DB-5A3AD63C9628}"/>
              </a:ext>
            </a:extLst>
          </p:cNvPr>
          <p:cNvSpPr/>
          <p:nvPr/>
        </p:nvSpPr>
        <p:spPr>
          <a:xfrm>
            <a:off x="7589239" y="381903"/>
            <a:ext cx="847288" cy="2775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椭圆 12">
            <a:extLst>
              <a:ext uri="{FF2B5EF4-FFF2-40B4-BE49-F238E27FC236}">
                <a16:creationId xmlns:a16="http://schemas.microsoft.com/office/drawing/2014/main" id="{74E462E2-1DAC-41B9-B9CE-F0B66A58F78A}"/>
              </a:ext>
            </a:extLst>
          </p:cNvPr>
          <p:cNvSpPr/>
          <p:nvPr/>
        </p:nvSpPr>
        <p:spPr>
          <a:xfrm>
            <a:off x="7589239" y="639188"/>
            <a:ext cx="847288" cy="2775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文本框 13">
            <a:extLst>
              <a:ext uri="{FF2B5EF4-FFF2-40B4-BE49-F238E27FC236}">
                <a16:creationId xmlns:a16="http://schemas.microsoft.com/office/drawing/2014/main" id="{CC1A51C8-9FB1-4EA9-B431-C0893B5500BB}"/>
              </a:ext>
            </a:extLst>
          </p:cNvPr>
          <p:cNvSpPr txBox="1"/>
          <p:nvPr/>
        </p:nvSpPr>
        <p:spPr>
          <a:xfrm>
            <a:off x="10641608" y="1256779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</a:t>
            </a:r>
            <a:r>
              <a:rPr lang="el-GR" altLang="zh-CN" baseline="-25000" dirty="0"/>
              <a:t>π</a:t>
            </a:r>
            <a:r>
              <a:rPr lang="en-US" altLang="zh-CN" dirty="0"/>
              <a:t> </a:t>
            </a:r>
            <a:r>
              <a:rPr lang="en-US" altLang="zh-CN" dirty="0">
                <a:latin typeface="Arial Black" panose="020B0A04020102020204" pitchFamily="34" charset="0"/>
              </a:rPr>
              <a:t>~</a:t>
            </a:r>
            <a:r>
              <a:rPr lang="en-US" altLang="zh-CN" dirty="0"/>
              <a:t> 300MeV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3879148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77819BE-AF23-439E-AB5C-816153A2EC1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" r="1530"/>
          <a:stretch/>
        </p:blipFill>
        <p:spPr>
          <a:xfrm>
            <a:off x="0" y="0"/>
            <a:ext cx="3907304" cy="2797015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63D07C18-C60E-463B-9B43-E80CBC9A8E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648504"/>
            <a:ext cx="3868161" cy="3209496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D79C2E95-9FEF-45B5-8921-CCB274EA36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12006" y="0"/>
            <a:ext cx="3967988" cy="2016518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839D1060-0033-4C7F-A279-839F9D118E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95226" y="2016518"/>
            <a:ext cx="4189471" cy="2390231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EFFE7D53-EFE2-4D39-862D-78ED5F33289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5225" y="4436109"/>
            <a:ext cx="4189471" cy="2409111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BCF2C5E9-C1E4-4699-9C46-18615061D11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83698" y="0"/>
            <a:ext cx="4008302" cy="1038718"/>
          </a:xfrm>
          <a:prstGeom prst="rect">
            <a:avLst/>
          </a:prstGeom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6D9D4513-D4EC-498D-9740-EFC2219255B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83698" y="1712860"/>
            <a:ext cx="3870453" cy="1234859"/>
          </a:xfrm>
          <a:prstGeom prst="rect">
            <a:avLst/>
          </a:prstGeom>
        </p:spPr>
      </p:pic>
      <p:sp>
        <p:nvSpPr>
          <p:cNvPr id="20" name="文本框 19">
            <a:extLst>
              <a:ext uri="{FF2B5EF4-FFF2-40B4-BE49-F238E27FC236}">
                <a16:creationId xmlns:a16="http://schemas.microsoft.com/office/drawing/2014/main" id="{EE42104A-969E-4DDC-8F00-E932E1142CBB}"/>
              </a:ext>
            </a:extLst>
          </p:cNvPr>
          <p:cNvSpPr txBox="1"/>
          <p:nvPr/>
        </p:nvSpPr>
        <p:spPr>
          <a:xfrm>
            <a:off x="8530420" y="4436109"/>
            <a:ext cx="36615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My parameters for HISQ multigrid</a:t>
            </a:r>
            <a:endParaRPr lang="zh-CN" altLang="en-US" dirty="0"/>
          </a:p>
        </p:txBody>
      </p:sp>
      <p:sp>
        <p:nvSpPr>
          <p:cNvPr id="21" name="文本框 20">
            <a:extLst>
              <a:ext uri="{FF2B5EF4-FFF2-40B4-BE49-F238E27FC236}">
                <a16:creationId xmlns:a16="http://schemas.microsoft.com/office/drawing/2014/main" id="{DE70B21E-165C-49BB-A082-EAA712E7182F}"/>
              </a:ext>
            </a:extLst>
          </p:cNvPr>
          <p:cNvSpPr txBox="1"/>
          <p:nvPr/>
        </p:nvSpPr>
        <p:spPr>
          <a:xfrm>
            <a:off x="8901515" y="4960474"/>
            <a:ext cx="29193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Copied from MILC interface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2198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891238B-FBBD-423C-9FFC-6EC5F73BCD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C4B3FA8-E391-40D4-90FD-1423491A6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897998" cy="4351338"/>
          </a:xfrm>
        </p:spPr>
        <p:txBody>
          <a:bodyPr/>
          <a:lstStyle/>
          <a:p>
            <a:r>
              <a:rPr lang="en-US" altLang="zh-CN" dirty="0"/>
              <a:t>We wrote interfaces of twist-mass,  overlap,  and HISQ fermion actions between Chroma and QUDA.</a:t>
            </a:r>
          </a:p>
          <a:p>
            <a:endParaRPr lang="en-US" altLang="zh-CN" dirty="0"/>
          </a:p>
          <a:p>
            <a:r>
              <a:rPr lang="en-US" altLang="zh-CN" dirty="0"/>
              <a:t>The GPU acceleration effect is obvious.</a:t>
            </a:r>
            <a:br>
              <a:rPr lang="en-US" altLang="zh-CN" dirty="0"/>
            </a:br>
            <a:endParaRPr lang="en-US" altLang="zh-CN" dirty="0"/>
          </a:p>
          <a:p>
            <a:endParaRPr lang="en-US" altLang="zh-CN" dirty="0"/>
          </a:p>
          <a:p>
            <a:pPr marL="0" indent="0">
              <a:buNone/>
            </a:pPr>
            <a:endParaRPr lang="en-US" altLang="zh-CN" dirty="0"/>
          </a:p>
          <a:p>
            <a:r>
              <a:rPr lang="en-US" altLang="zh-CN" dirty="0"/>
              <a:t>We plan to write the interface of domain wall fermion in the future.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413954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6B0C913-783E-4EEF-9750-89E1B05B1F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Chroma+QUDA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56C5D69-8A3B-48BC-B922-5966DA7941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990278" cy="4351338"/>
          </a:xfrm>
        </p:spPr>
        <p:txBody>
          <a:bodyPr/>
          <a:lstStyle/>
          <a:p>
            <a:r>
              <a:rPr lang="en-US" altLang="zh-CN" dirty="0"/>
              <a:t>Chroma from Jefferson Lab</a:t>
            </a:r>
            <a:br>
              <a:rPr lang="en-US" altLang="zh-CN" dirty="0"/>
            </a:br>
            <a:r>
              <a:rPr lang="en-US" altLang="zh-CN" dirty="0"/>
              <a:t>efficient, flexible,</a:t>
            </a:r>
            <a:r>
              <a:rPr lang="zh-CN" altLang="en-US" dirty="0"/>
              <a:t> </a:t>
            </a:r>
            <a:r>
              <a:rPr lang="en-US" altLang="zh-CN" dirty="0"/>
              <a:t>user friendly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accelerate D-slash on GPU</a:t>
            </a:r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QUDA is a library for performing </a:t>
            </a:r>
            <a:br>
              <a:rPr lang="en-US" altLang="zh-CN" dirty="0"/>
            </a:br>
            <a:r>
              <a:rPr lang="en-US" altLang="zh-CN" dirty="0"/>
              <a:t>calculations in lattice QCD on GPUs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2ADF596A-EC0A-46C8-918F-97C77C04B7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24257" y="0"/>
            <a:ext cx="4067743" cy="3219899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A2459300-B67D-4B0A-B156-6D58B8991C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71783" y="3429000"/>
            <a:ext cx="4420217" cy="157184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2F0F283-E41D-4E92-9EAE-02BEB87C809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1915" y="5052378"/>
            <a:ext cx="3772426" cy="13336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401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7FADFE3-7760-41FE-8B11-41AAA5DA3C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Fermion action on lattice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136CB386-97C3-4944-84F6-749087AB25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826845"/>
          </a:xfrm>
        </p:spPr>
        <p:txBody>
          <a:bodyPr>
            <a:normAutofit fontScale="92500" lnSpcReduction="10000"/>
          </a:bodyPr>
          <a:lstStyle/>
          <a:p>
            <a:r>
              <a:rPr lang="en-US" altLang="zh-CN" dirty="0"/>
              <a:t>naïve fermion                                                         </a:t>
            </a:r>
            <a:r>
              <a:rPr lang="en-US" altLang="zh-CN" dirty="0" err="1"/>
              <a:t>fermion</a:t>
            </a:r>
            <a:r>
              <a:rPr lang="en-US" altLang="zh-CN" dirty="0"/>
              <a:t> doubling!</a:t>
            </a:r>
          </a:p>
          <a:p>
            <a:endParaRPr lang="en-US" altLang="zh-CN" dirty="0"/>
          </a:p>
          <a:p>
            <a:pPr marL="0" indent="0">
              <a:buNone/>
            </a:pPr>
            <a:r>
              <a:rPr lang="en-US" altLang="zh-CN" dirty="0"/>
              <a:t>                                        Wilson fermion √</a:t>
            </a:r>
          </a:p>
          <a:p>
            <a:r>
              <a:rPr lang="en-US" altLang="zh-CN" dirty="0"/>
              <a:t>Wilson-type fermion      clover fermion √</a:t>
            </a:r>
            <a:br>
              <a:rPr lang="en-US" altLang="zh-CN" dirty="0"/>
            </a:br>
            <a:r>
              <a:rPr lang="en-US" altLang="zh-CN" dirty="0"/>
              <a:t>                                      </a:t>
            </a:r>
            <a:r>
              <a:rPr lang="en-US" altLang="zh-CN" dirty="0">
                <a:solidFill>
                  <a:srgbClr val="FF0000"/>
                </a:solidFill>
              </a:rPr>
              <a:t>twist mass fermion </a:t>
            </a:r>
          </a:p>
          <a:p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overlap fermion</a:t>
            </a:r>
            <a:endParaRPr lang="zh-CN" altLang="en-US" dirty="0"/>
          </a:p>
          <a:p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>
                <a:solidFill>
                  <a:srgbClr val="FF0000"/>
                </a:solidFill>
              </a:rPr>
              <a:t>HISQ(highly improved staggered quark) fermion</a:t>
            </a:r>
          </a:p>
          <a:p>
            <a:endParaRPr lang="en-US" altLang="zh-CN" dirty="0">
              <a:solidFill>
                <a:srgbClr val="FF0000"/>
              </a:solidFill>
            </a:endParaRPr>
          </a:p>
          <a:p>
            <a:r>
              <a:rPr lang="en-US" altLang="zh-CN" dirty="0"/>
              <a:t>domain wall fermion</a:t>
            </a:r>
          </a:p>
          <a:p>
            <a:endParaRPr lang="en-US" altLang="zh-CN" dirty="0">
              <a:solidFill>
                <a:srgbClr val="FF0000"/>
              </a:solidFill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DCC533D7-0C9F-4F8F-AA92-A81414AE8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05265" y="0"/>
            <a:ext cx="3286736" cy="18256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88238B2-419E-4E2A-B8FB-BB1A3421A711}"/>
                  </a:ext>
                </a:extLst>
              </p:cNvPr>
              <p:cNvSpPr txBox="1"/>
              <p:nvPr/>
            </p:nvSpPr>
            <p:spPr>
              <a:xfrm>
                <a:off x="3534966" y="1624782"/>
                <a:ext cx="5122068" cy="9912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acc>
                            <m:accPr>
                              <m:chr m:val="̅"/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acc>
                          <m:d>
                            <m:dPr>
                              <m:begChr m:val="["/>
                              <m:endChr m:val="]"/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zh-CN" alt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sub>
                                    <m:sup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p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E88238B2-419E-4E2A-B8FB-BB1A3421A7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4966" y="1624782"/>
                <a:ext cx="5122068" cy="99123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左大括号 5">
            <a:extLst>
              <a:ext uri="{FF2B5EF4-FFF2-40B4-BE49-F238E27FC236}">
                <a16:creationId xmlns:a16="http://schemas.microsoft.com/office/drawing/2014/main" id="{B5812097-BC22-49ED-AB5E-67F9D704DD81}"/>
              </a:ext>
            </a:extLst>
          </p:cNvPr>
          <p:cNvSpPr/>
          <p:nvPr/>
        </p:nvSpPr>
        <p:spPr>
          <a:xfrm>
            <a:off x="4228051" y="2750957"/>
            <a:ext cx="318782" cy="1124721"/>
          </a:xfrm>
          <a:prstGeom prst="leftBrac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6EAC9BD-17C9-4DA7-9444-7213FEEFD3DA}"/>
                  </a:ext>
                </a:extLst>
              </p:cNvPr>
              <p:cNvSpPr txBox="1"/>
              <p:nvPr/>
            </p:nvSpPr>
            <p:spPr>
              <a:xfrm>
                <a:off x="7069932" y="2436417"/>
                <a:ext cx="5122068" cy="9912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grow m:val="on"/>
                          <m:supHide m:val="on"/>
                          <m:ctrlPr>
                            <a:rPr lang="zh-CN" altLang="en-US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  <m:e>
                          <m:acc>
                            <m:accPr>
                              <m:chr m:val="̅"/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𝜓</m:t>
                                  </m:r>
                                </m:e>
                                <m:sub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</m:e>
                          </m:acc>
                          <m:d>
                            <m:dPr>
                              <m:begChr m:val="["/>
                              <m:endChr m:val="]"/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zh-CN" alt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sub>
                                  </m:sSub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Sup>
                                    <m:sSubSupPr>
                                      <m:ctrlPr>
                                        <a:rPr lang="zh-CN" alt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sub>
                                    <m:sup>
                                      <m:r>
                                        <a:rPr lang="zh-CN" altLang="en-US" i="0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  <m:sSup>
                                <m:sSupPr>
                                  <m:ctrlP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𝛾</m:t>
                                  </m:r>
                                </m:e>
                                <m:sup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</m:sup>
                              </m:s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zh-CN" altLang="en-US">
                                      <a:latin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zh-CN" altLang="en-US" i="1" baseline="30000">
                                      <a:latin typeface="Cambria Math" panose="02040503050406030204" pitchFamily="18" charset="0"/>
                                    </a:rPr>
                                    <m:t>𝜇</m:t>
                                  </m:r>
                                  <m:sSubSup>
                                    <m:sSubSupPr>
                                      <m:ctrlPr>
                                        <a:rPr lang="zh-CN" altLang="en-US" i="1">
                                          <a:solidFill>
                                            <a:srgbClr val="836967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𝜕</m:t>
                                      </m:r>
                                    </m:e>
                                    <m:sub>
                                      <m:r>
                                        <a:rPr lang="zh-CN" altLang="en-US" i="1">
                                          <a:latin typeface="Cambria Math" panose="02040503050406030204" pitchFamily="18" charset="0"/>
                                        </a:rPr>
                                        <m:t>𝜇</m:t>
                                      </m:r>
                                    </m:sub>
                                    <m:sup>
                                      <m:r>
                                        <a:rPr lang="zh-CN" altLang="en-US">
                                          <a:latin typeface="Cambria Math" panose="02040503050406030204" pitchFamily="18" charset="0"/>
                                        </a:rPr>
                                        <m:t>∗</m:t>
                                      </m:r>
                                    </m:sup>
                                  </m:sSubSup>
                                </m:e>
                              </m:d>
                              <m:r>
                                <a:rPr lang="zh-CN" altLang="en-US" i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zh-CN" altLang="en-US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zh-CN" altLang="en-US" i="1">
                                      <a:latin typeface="Cambria Math" panose="02040503050406030204" pitchFamily="18" charset="0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zh-CN" altLang="en-US" i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d>
                          <m:sSub>
                            <m:sSubPr>
                              <m:ctrlPr>
                                <a:rPr lang="zh-CN" altLang="en-US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𝜓</m:t>
                              </m:r>
                            </m:e>
                            <m:sub>
                              <m:r>
                                <a:rPr lang="zh-CN" alt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E6EAC9BD-17C9-4DA7-9444-7213FEEFD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9932" y="2436417"/>
                <a:ext cx="5122068" cy="9912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60733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EF4A905-885E-4AE6-A2C3-17306C9DA5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Twist mass</a:t>
            </a:r>
            <a:r>
              <a:rPr lang="zh-CN" altLang="en-US" dirty="0"/>
              <a:t> </a:t>
            </a:r>
            <a:r>
              <a:rPr lang="en-US" altLang="zh-CN" dirty="0"/>
              <a:t>fermion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3AB6B0C-FEB1-4D1D-BC73-079205B26215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9175" y="1825625"/>
                <a:ext cx="11562824" cy="4351338"/>
              </a:xfrm>
            </p:spPr>
            <p:txBody>
              <a:bodyPr/>
              <a:lstStyle/>
              <a:p>
                <a:r>
                  <a:rPr lang="en-US" altLang="zh-CN" dirty="0"/>
                  <a:t>avoid the exceptional condition due to the </a:t>
                </a:r>
                <a:r>
                  <a:rPr lang="en-US" altLang="zh-CN" dirty="0" err="1"/>
                  <a:t>unstablity</a:t>
                </a:r>
                <a:r>
                  <a:rPr lang="en-US" altLang="zh-CN" dirty="0"/>
                  <a:t> of the critical point 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Automatic O(a) improvement if    </a:t>
                </a:r>
                <a14:m>
                  <m:oMath xmlns:m="http://schemas.openxmlformats.org/officeDocument/2006/math">
                    <m:r>
                      <a:rPr lang="en-US" altLang="zh-CN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altLang="zh-CN" i="0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i="1" smtClean="0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i="1" smtClean="0">
                            <a:latin typeface="Cambria Math" panose="020405030504060302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altLang="zh-CN" i="0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     </m:t>
                    </m:r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𝛼</m:t>
                    </m:r>
                    <m:r>
                      <a:rPr lang="en-US" altLang="zh-CN" i="0" dirty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𝜔</m:t>
                    </m:r>
                  </m:oMath>
                </a14:m>
                <a:endParaRPr lang="en-US" altLang="zh-CN" dirty="0"/>
              </a:p>
              <a:p>
                <a:endParaRPr lang="en-US" altLang="zh-CN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D3AB6B0C-FEB1-4D1D-BC73-079205B2621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9175" y="1825625"/>
                <a:ext cx="11562824" cy="4351338"/>
              </a:xfrm>
              <a:blipFill>
                <a:blip r:embed="rId2"/>
                <a:stretch>
                  <a:fillRect l="-949" t="-2521" r="-42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组合 5">
            <a:extLst>
              <a:ext uri="{FF2B5EF4-FFF2-40B4-BE49-F238E27FC236}">
                <a16:creationId xmlns:a16="http://schemas.microsoft.com/office/drawing/2014/main" id="{B8BAF0DC-1358-4A29-AE7E-1BA2BCC9BFB5}"/>
              </a:ext>
            </a:extLst>
          </p:cNvPr>
          <p:cNvGrpSpPr/>
          <p:nvPr/>
        </p:nvGrpSpPr>
        <p:grpSpPr>
          <a:xfrm>
            <a:off x="5536734" y="0"/>
            <a:ext cx="6655265" cy="1426128"/>
            <a:chOff x="4805145" y="4790746"/>
            <a:chExt cx="7275486" cy="1496612"/>
          </a:xfrm>
        </p:grpSpPr>
        <p:grpSp>
          <p:nvGrpSpPr>
            <p:cNvPr id="7" name="组合 6">
              <a:extLst>
                <a:ext uri="{FF2B5EF4-FFF2-40B4-BE49-F238E27FC236}">
                  <a16:creationId xmlns:a16="http://schemas.microsoft.com/office/drawing/2014/main" id="{A5985BB9-1020-4217-BAC4-08A6B612684E}"/>
                </a:ext>
              </a:extLst>
            </p:cNvPr>
            <p:cNvGrpSpPr/>
            <p:nvPr/>
          </p:nvGrpSpPr>
          <p:grpSpPr>
            <a:xfrm>
              <a:off x="4805145" y="4790746"/>
              <a:ext cx="7275486" cy="933580"/>
              <a:chOff x="4058524" y="4946049"/>
              <a:chExt cx="7275486" cy="933580"/>
            </a:xfrm>
          </p:grpSpPr>
          <p:pic>
            <p:nvPicPr>
              <p:cNvPr id="9" name="图片 8">
                <a:extLst>
                  <a:ext uri="{FF2B5EF4-FFF2-40B4-BE49-F238E27FC236}">
                    <a16:creationId xmlns:a16="http://schemas.microsoft.com/office/drawing/2014/main" id="{E9C02408-5ABB-4018-AA07-6E726383E99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058524" y="4946049"/>
                <a:ext cx="2248214" cy="933580"/>
              </a:xfrm>
              <a:prstGeom prst="rect">
                <a:avLst/>
              </a:prstGeom>
            </p:spPr>
          </p:pic>
          <p:pic>
            <p:nvPicPr>
              <p:cNvPr id="10" name="图片 9">
                <a:extLst>
                  <a:ext uri="{FF2B5EF4-FFF2-40B4-BE49-F238E27FC236}">
                    <a16:creationId xmlns:a16="http://schemas.microsoft.com/office/drawing/2014/main" id="{B2E30E28-604C-43A1-9E88-FB306722241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751846" y="4946049"/>
                <a:ext cx="4582164" cy="752580"/>
              </a:xfrm>
              <a:prstGeom prst="rect">
                <a:avLst/>
              </a:prstGeom>
            </p:spPr>
          </p:pic>
        </p:grpSp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4F85AC91-A49F-4A64-A56F-CB39B4352C9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096000" y="5677706"/>
              <a:ext cx="3118608" cy="609652"/>
            </a:xfrm>
            <a:prstGeom prst="rect">
              <a:avLst/>
            </a:prstGeom>
          </p:spPr>
        </p:pic>
      </p:grpSp>
      <p:pic>
        <p:nvPicPr>
          <p:cNvPr id="11" name="图片 10">
            <a:extLst>
              <a:ext uri="{FF2B5EF4-FFF2-40B4-BE49-F238E27FC236}">
                <a16:creationId xmlns:a16="http://schemas.microsoft.com/office/drawing/2014/main" id="{D5792C9B-C4BA-4922-8A0F-96D0A404E0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657153"/>
            <a:ext cx="5449060" cy="3200847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929E989E-8528-42AE-B798-F7F9E7B021F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933465" y="4209680"/>
            <a:ext cx="5258534" cy="2648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294167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5F169D5-E9E6-4EBC-86C0-7DADFDEC6D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acceleration</a:t>
            </a:r>
            <a:endParaRPr lang="zh-CN" altLang="en-US" dirty="0"/>
          </a:p>
        </p:txBody>
      </p:sp>
      <p:graphicFrame>
        <p:nvGraphicFramePr>
          <p:cNvPr id="4" name="表格 4">
            <a:extLst>
              <a:ext uri="{FF2B5EF4-FFF2-40B4-BE49-F238E27FC236}">
                <a16:creationId xmlns:a16="http://schemas.microsoft.com/office/drawing/2014/main" id="{5C2A8DB7-17B0-4CEB-BF0A-3DEA8805B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1453203"/>
              </p:ext>
            </p:extLst>
          </p:nvPr>
        </p:nvGraphicFramePr>
        <p:xfrm>
          <a:off x="922789" y="2373844"/>
          <a:ext cx="10135298" cy="26378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246">
                  <a:extLst>
                    <a:ext uri="{9D8B030D-6E8A-4147-A177-3AD203B41FA5}">
                      <a16:colId xmlns:a16="http://schemas.microsoft.com/office/drawing/2014/main" val="3027344813"/>
                    </a:ext>
                  </a:extLst>
                </a:gridCol>
                <a:gridCol w="1986513">
                  <a:extLst>
                    <a:ext uri="{9D8B030D-6E8A-4147-A177-3AD203B41FA5}">
                      <a16:colId xmlns:a16="http://schemas.microsoft.com/office/drawing/2014/main" val="1533430555"/>
                    </a:ext>
                  </a:extLst>
                </a:gridCol>
                <a:gridCol w="1986513">
                  <a:extLst>
                    <a:ext uri="{9D8B030D-6E8A-4147-A177-3AD203B41FA5}">
                      <a16:colId xmlns:a16="http://schemas.microsoft.com/office/drawing/2014/main" val="809349958"/>
                    </a:ext>
                  </a:extLst>
                </a:gridCol>
                <a:gridCol w="1986513">
                  <a:extLst>
                    <a:ext uri="{9D8B030D-6E8A-4147-A177-3AD203B41FA5}">
                      <a16:colId xmlns:a16="http://schemas.microsoft.com/office/drawing/2014/main" val="1713820948"/>
                    </a:ext>
                  </a:extLst>
                </a:gridCol>
                <a:gridCol w="1986513">
                  <a:extLst>
                    <a:ext uri="{9D8B030D-6E8A-4147-A177-3AD203B41FA5}">
                      <a16:colId xmlns:a16="http://schemas.microsoft.com/office/drawing/2014/main" val="2422813202"/>
                    </a:ext>
                  </a:extLst>
                </a:gridCol>
              </a:tblGrid>
              <a:tr h="527578"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ensembles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mass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processes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time(subspace)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514039"/>
                  </a:ext>
                </a:extLst>
              </a:tr>
              <a:tr h="527578">
                <a:tc>
                  <a:txBody>
                    <a:bodyPr/>
                    <a:lstStyle/>
                    <a:p>
                      <a:r>
                        <a:rPr lang="en-US" altLang="zh-CN" dirty="0"/>
                        <a:t>CPU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MILC06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-0.0398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6992s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8783830"/>
                  </a:ext>
                </a:extLst>
              </a:tr>
              <a:tr h="527578">
                <a:tc>
                  <a:txBody>
                    <a:bodyPr/>
                    <a:lstStyle/>
                    <a:p>
                      <a:r>
                        <a:rPr lang="en-US" altLang="zh-CN" dirty="0"/>
                        <a:t>GPU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MILC06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-0.0398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652s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5600571"/>
                  </a:ext>
                </a:extLst>
              </a:tr>
              <a:tr h="527578">
                <a:tc>
                  <a:txBody>
                    <a:bodyPr/>
                    <a:lstStyle/>
                    <a:p>
                      <a:r>
                        <a:rPr lang="en-US" altLang="zh-CN" dirty="0"/>
                        <a:t>GPU with multi-grid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MILC06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-0.0398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99s(515s)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4000547"/>
                  </a:ext>
                </a:extLst>
              </a:tr>
              <a:tr h="52757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GPU with multi-grid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MILC06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-0.044+0.005i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dirty="0"/>
                        <a:t>36</a:t>
                      </a:r>
                      <a:endParaRPr lang="zh-CN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/>
                        <a:t>78s(154s)</a:t>
                      </a:r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5566238"/>
                  </a:ext>
                </a:extLst>
              </a:tr>
            </a:tbl>
          </a:graphicData>
        </a:graphic>
      </p:graphicFrame>
      <p:pic>
        <p:nvPicPr>
          <p:cNvPr id="9" name="图片 8">
            <a:extLst>
              <a:ext uri="{FF2B5EF4-FFF2-40B4-BE49-F238E27FC236}">
                <a16:creationId xmlns:a16="http://schemas.microsoft.com/office/drawing/2014/main" id="{14BB40FB-C84B-4B9A-A14E-53B6E6336D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520" y="0"/>
            <a:ext cx="4696480" cy="1190791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1A430747-DBA5-4081-A944-ABC0B80F4A08}"/>
              </a:ext>
            </a:extLst>
          </p:cNvPr>
          <p:cNvSpPr txBox="1"/>
          <p:nvPr/>
        </p:nvSpPr>
        <p:spPr>
          <a:xfrm>
            <a:off x="9276823" y="2004512"/>
            <a:ext cx="178126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dirty="0"/>
              <a:t>r</a:t>
            </a:r>
            <a:r>
              <a:rPr lang="zh-CN" altLang="en-US" dirty="0"/>
              <a:t>esidual = </a:t>
            </a:r>
            <a:r>
              <a:rPr lang="en-US" altLang="zh-CN" dirty="0"/>
              <a:t>2</a:t>
            </a:r>
            <a:r>
              <a:rPr lang="zh-CN" altLang="en-US" dirty="0"/>
              <a:t>e-6</a:t>
            </a:r>
            <a:endParaRPr lang="en-US" altLang="zh-CN" dirty="0"/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2E21A45F-0212-4B99-8480-974B9E962D19}"/>
              </a:ext>
            </a:extLst>
          </p:cNvPr>
          <p:cNvSpPr txBox="1"/>
          <p:nvPr/>
        </p:nvSpPr>
        <p:spPr>
          <a:xfrm>
            <a:off x="10536909" y="1183551"/>
            <a:ext cx="1633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</a:t>
            </a:r>
            <a:r>
              <a:rPr lang="el-GR" altLang="zh-CN" baseline="-25000" dirty="0"/>
              <a:t>π</a:t>
            </a:r>
            <a:r>
              <a:rPr lang="en-US" altLang="zh-CN" dirty="0"/>
              <a:t> </a:t>
            </a:r>
            <a:r>
              <a:rPr lang="en-US" altLang="zh-CN" dirty="0">
                <a:latin typeface="Arial Black" panose="020B0A04020102020204" pitchFamily="34" charset="0"/>
              </a:rPr>
              <a:t>~</a:t>
            </a:r>
            <a:r>
              <a:rPr lang="en-US" altLang="zh-CN" dirty="0"/>
              <a:t> 300MeV</a:t>
            </a:r>
            <a:endParaRPr lang="zh-CN" altLang="en-US" dirty="0"/>
          </a:p>
        </p:txBody>
      </p:sp>
      <p:sp>
        <p:nvSpPr>
          <p:cNvPr id="3" name="椭圆 2">
            <a:extLst>
              <a:ext uri="{FF2B5EF4-FFF2-40B4-BE49-F238E27FC236}">
                <a16:creationId xmlns:a16="http://schemas.microsoft.com/office/drawing/2014/main" id="{273101D9-8CCE-47F3-A53F-81B0161DE6FB}"/>
              </a:ext>
            </a:extLst>
          </p:cNvPr>
          <p:cNvSpPr/>
          <p:nvPr/>
        </p:nvSpPr>
        <p:spPr>
          <a:xfrm>
            <a:off x="7558481" y="906011"/>
            <a:ext cx="847288" cy="27754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0840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D9FC44B-5941-45C3-991A-A634A94761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Overlap fermion action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2795BA9-11A5-444B-9A5F-9ADDA5E851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CN" dirty="0" err="1"/>
              <a:t>Ginsparg</a:t>
            </a:r>
            <a:r>
              <a:rPr lang="en-US" altLang="zh-CN" dirty="0"/>
              <a:t>-Wilson relation</a:t>
            </a:r>
          </a:p>
          <a:p>
            <a:endParaRPr lang="en-US" altLang="zh-CN" dirty="0"/>
          </a:p>
          <a:p>
            <a:r>
              <a:rPr lang="en-US" altLang="zh-CN" dirty="0"/>
              <a:t>Overlap</a:t>
            </a:r>
          </a:p>
          <a:p>
            <a:endParaRPr lang="en-US" altLang="zh-CN" dirty="0"/>
          </a:p>
          <a:p>
            <a:endParaRPr lang="en-US" altLang="zh-CN" dirty="0"/>
          </a:p>
          <a:p>
            <a:endParaRPr lang="en-US" altLang="zh-CN" dirty="0"/>
          </a:p>
          <a:p>
            <a:r>
              <a:rPr lang="en-US" altLang="zh-CN" dirty="0"/>
              <a:t>Sign function                      ~     polynomial of </a:t>
            </a:r>
            <a:r>
              <a:rPr lang="en-US" altLang="zh-CN" dirty="0" err="1"/>
              <a:t>Hwilson</a:t>
            </a:r>
            <a:r>
              <a:rPr lang="en-US" altLang="zh-CN" dirty="0"/>
              <a:t> D-slash</a:t>
            </a:r>
            <a:br>
              <a:rPr lang="en-US" altLang="zh-CN" dirty="0"/>
            </a:br>
            <a:r>
              <a:rPr lang="en-US" altLang="zh-CN" dirty="0"/>
              <a:t>polynomial</a:t>
            </a:r>
          </a:p>
          <a:p>
            <a:endParaRPr lang="en-US" altLang="zh-CN" dirty="0"/>
          </a:p>
          <a:p>
            <a:endParaRPr lang="zh-CN" altLang="en-US" dirty="0"/>
          </a:p>
        </p:txBody>
      </p:sp>
      <p:grpSp>
        <p:nvGrpSpPr>
          <p:cNvPr id="5" name="组合 4">
            <a:extLst>
              <a:ext uri="{FF2B5EF4-FFF2-40B4-BE49-F238E27FC236}">
                <a16:creationId xmlns:a16="http://schemas.microsoft.com/office/drawing/2014/main" id="{43497DF3-F6AC-4CF8-B521-AE55352745EE}"/>
              </a:ext>
            </a:extLst>
          </p:cNvPr>
          <p:cNvGrpSpPr/>
          <p:nvPr/>
        </p:nvGrpSpPr>
        <p:grpSpPr>
          <a:xfrm>
            <a:off x="3875867" y="2880312"/>
            <a:ext cx="2756100" cy="548688"/>
            <a:chOff x="8446052" y="1008180"/>
            <a:chExt cx="2756100" cy="548688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B838328D-3512-4DB4-AB51-6D030DFCD18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446052" y="1008180"/>
              <a:ext cx="1379340" cy="548688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82604B5E-6744-49AB-A3C6-C76BDB1369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982846" y="1081313"/>
              <a:ext cx="1219306" cy="335309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5714AD4D-F2BE-4401-8BC2-AF6158EDE19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29787" y="1114869"/>
              <a:ext cx="152413" cy="228620"/>
            </a:xfrm>
            <a:prstGeom prst="rect">
              <a:avLst/>
            </a:prstGeom>
          </p:spPr>
        </p:pic>
      </p:grpSp>
      <p:pic>
        <p:nvPicPr>
          <p:cNvPr id="9" name="图片 8">
            <a:extLst>
              <a:ext uri="{FF2B5EF4-FFF2-40B4-BE49-F238E27FC236}">
                <a16:creationId xmlns:a16="http://schemas.microsoft.com/office/drawing/2014/main" id="{D6911565-C000-46E6-99C3-3D60C96A91E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7337" y="2950111"/>
            <a:ext cx="2911092" cy="320068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7FB5D0D-93E5-4113-8898-A9EBA7E668F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75867" y="3529215"/>
            <a:ext cx="4999153" cy="815411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:a16="http://schemas.microsoft.com/office/drawing/2014/main" id="{23CC29EC-F42F-477A-9DA3-F4D91DB0527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076599" y="3811179"/>
            <a:ext cx="1082134" cy="251482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9AFC55AB-8C31-47F9-AFCF-89ABCFC6B62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8851" t="-2745"/>
          <a:stretch/>
        </p:blipFill>
        <p:spPr>
          <a:xfrm>
            <a:off x="3775046" y="4968164"/>
            <a:ext cx="1197896" cy="328852"/>
          </a:xfrm>
          <a:prstGeom prst="rect">
            <a:avLst/>
          </a:prstGeom>
        </p:spPr>
      </p:pic>
      <p:pic>
        <p:nvPicPr>
          <p:cNvPr id="15" name="图片 14">
            <a:extLst>
              <a:ext uri="{FF2B5EF4-FFF2-40B4-BE49-F238E27FC236}">
                <a16:creationId xmlns:a16="http://schemas.microsoft.com/office/drawing/2014/main" id="{A8F3B5A7-3230-4E5D-9AFA-E6B185A11A2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966517" y="0"/>
            <a:ext cx="4220164" cy="250542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3B6E30E-77E7-4834-9C46-5B4B048722FE}"/>
                  </a:ext>
                </a:extLst>
              </p:cNvPr>
              <p:cNvSpPr txBox="1"/>
              <p:nvPr/>
            </p:nvSpPr>
            <p:spPr>
              <a:xfrm>
                <a:off x="3226288" y="5354539"/>
                <a:ext cx="6850311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𝐷</m:t>
                      </m:r>
                      <m:r>
                        <a:rPr lang="zh-CN" altLang="en-US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𝛬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b="0" i="0" smtClean="0">
                          <a:solidFill>
                            <a:srgbClr val="836967"/>
                          </a:solidFill>
                          <a:latin typeface="Cambria Math" panose="02040503050406030204" pitchFamily="18" charset="0"/>
                        </a:rPr>
                        <m:t>                 </m:t>
                      </m:r>
                      <m:sSup>
                        <m:s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𝑉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𝛬</m:t>
                          </m:r>
                        </m:e>
                        <m:sup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            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𝛬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13B6E30E-77E7-4834-9C46-5B4B048722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6288" y="5354539"/>
                <a:ext cx="6850311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C2F842F-C1B8-4660-97E2-FCA93F69ABB3}"/>
                  </a:ext>
                </a:extLst>
              </p:cNvPr>
              <p:cNvSpPr txBox="1"/>
              <p:nvPr/>
            </p:nvSpPr>
            <p:spPr>
              <a:xfrm>
                <a:off x="921648" y="5776232"/>
                <a:ext cx="11099776" cy="97244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zh-CN" altLang="en-US" sz="140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𝐷</m:t>
                    </m:r>
                    <m:d>
                      <m:dPr>
                        <m:ctrlPr>
                          <a:rPr lang="en-US" altLang="zh-CN" sz="1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4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400" b="0" i="1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,⋯</m:t>
                        </m:r>
                        <m:sSub>
                          <m:sSubPr>
                            <m:ctrlPr>
                              <a:rPr lang="en-US" altLang="zh-CN" sz="14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zh-CN" sz="1400" b="0" i="1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altLang="zh-CN" sz="1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altLang="zh-CN" sz="1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sSub>
                              <m:sSubPr>
                                <m:ctrlPr>
                                  <a:rPr lang="zh-CN" altLang="en-US" sz="1400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a:rPr lang="en-US" altLang="zh-CN" sz="140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altLang="zh-CN" sz="1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zh-CN" sz="1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zh-CN" altLang="en-US" sz="1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  <m:sub>
                            <m:r>
                              <a:rPr lang="en-US" altLang="zh-CN" sz="1400" b="0" i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sSub>
                          <m:sSubPr>
                            <m:ctrlPr>
                              <a:rPr lang="en-US" altLang="zh-CN" sz="1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zh-CN" sz="1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,⋯</m:t>
                        </m:r>
                        <m:sSub>
                          <m:sSubPr>
                            <m:ctrlPr>
                              <a:rPr lang="en-US" altLang="zh-CN" sz="1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zh-CN" altLang="en-US" sz="1400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altLang="zh-CN" sz="1400" i="1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𝑐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altLang="zh-CN" sz="1400" b="0" i="0" smtClean="0">
                                    <a:solidFill>
                                      <a:schemeClr val="tx1">
                                        <a:lumMod val="95000"/>
                                        <a:lumOff val="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k</m:t>
                                </m:r>
                              </m:sub>
                            </m:sSub>
                            <m:r>
                              <a:rPr lang="en-US" altLang="zh-CN" sz="1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zh-CN" sz="1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  <m:r>
                      <a:rPr lang="en-US" altLang="zh-CN" sz="1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altLang="zh-CN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sz="1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zh-CN" sz="1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zh-CN" sz="1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altLang="zh-CN" sz="1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zh-CN" sz="1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en-US" altLang="zh-CN" sz="1400" i="1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,⋯</m:t>
                        </m:r>
                        <m:sSub>
                          <m:sSubPr>
                            <m:ctrlPr>
                              <a:rPr lang="en-US" altLang="zh-CN" sz="1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sz="1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altLang="zh-CN" sz="1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  <m:sub>
                            <m:r>
                              <a:rPr lang="en-US" altLang="zh-CN" sz="1400" i="1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b>
                        </m:sSub>
                      </m:e>
                    </m:d>
                  </m:oMath>
                </a14:m>
                <a:r>
                  <a:rPr lang="zh-CN" alt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sz="1400" i="1" dirty="0" smtClean="0">
                            <a:solidFill>
                              <a:schemeClr val="tx1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altLang="zh-CN" sz="1400" i="1" dirty="0" smtClean="0">
                                <a:solidFill>
                                  <a:schemeClr val="tx1">
                                    <a:lumMod val="95000"/>
                                    <a:lumOff val="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400" i="1" dirty="0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zh-CN" altLang="en-US" sz="1400" i="1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i="1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altLang="zh-CN" sz="1400" b="0" i="0" smtClean="0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/>
                                </m:mr>
                                <m:mr>
                                  <m:e/>
                                  <m:e>
                                    <m:sSub>
                                      <m:sSubPr>
                                        <m:ctrlPr>
                                          <a:rPr lang="zh-CN" altLang="en-US" sz="1400" i="1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i="1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a:rPr lang="en-US" altLang="zh-CN" sz="1400" b="0" i="0" smtClean="0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400" i="1" dirty="0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/>
                                </m:mr>
                                <m:mr>
                                  <m:e/>
                                  <m:e/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400" i="1" dirty="0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/>
                                  <m:e/>
                                </m:mr>
                                <m:mr>
                                  <m:e/>
                                  <m:e/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altLang="zh-CN" sz="1400" i="1" dirty="0" smtClean="0">
                                      <a:solidFill>
                                        <a:schemeClr val="tx1">
                                          <a:lumMod val="95000"/>
                                          <a:lumOff val="5000"/>
                                        </a:schemeClr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altLang="zh-CN" sz="1400" i="1" dirty="0" smtClean="0">
                                        <a:solidFill>
                                          <a:schemeClr val="tx1">
                                            <a:lumMod val="95000"/>
                                            <a:lumOff val="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⋱</m:t>
                                    </m:r>
                                  </m:e>
                                  <m:e/>
                                </m:mr>
                                <m:mr>
                                  <m:e/>
                                  <m:e>
                                    <m:sSub>
                                      <m:sSubPr>
                                        <m:ctrlPr>
                                          <a:rPr lang="zh-CN" altLang="en-US" sz="1400" i="1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altLang="zh-CN" sz="1400" i="1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𝑐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sty m:val="p"/>
                                          </m:rPr>
                                          <a:rPr lang="en-US" altLang="zh-CN" sz="1400" b="0" i="0" smtClean="0">
                                            <a:solidFill>
                                              <a:schemeClr val="tx1">
                                                <a:lumMod val="95000"/>
                                                <a:lumOff val="5000"/>
                                              </a:schemeClr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k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zh-CN" alt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        </a:t>
                </a:r>
                <a14:m>
                  <m:oMath xmlns:m="http://schemas.openxmlformats.org/officeDocument/2006/math">
                    <m:r>
                      <a:rPr lang="en-US" altLang="zh-CN" sz="140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altLang="zh-CN" sz="1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r>
                      <a:rPr lang="en-US" altLang="zh-CN" sz="1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𝐷𝑉</m:t>
                    </m:r>
                    <m:r>
                      <a:rPr lang="en-US" altLang="zh-CN" sz="1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zh-CN" altLang="en-US" sz="1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𝛬</m:t>
                    </m:r>
                    <m:r>
                      <a:rPr lang="en-US" altLang="zh-CN" sz="1400" b="0" i="1" smtClean="0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        </m:t>
                    </m:r>
                    <m:r>
                      <a:rPr lang="en-US" altLang="zh-CN" sz="1400" i="1">
                        <a:solidFill>
                          <a:schemeClr val="tx1">
                            <a:lumMod val="95000"/>
                            <a:lumOff val="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altLang="zh-CN" sz="1400" dirty="0"/>
                  <a:t> </a:t>
                </a:r>
                <a14:m>
                  <m:oMath xmlns:m="http://schemas.openxmlformats.org/officeDocument/2006/math">
                    <m:r>
                      <a:rPr lang="en-US" altLang="zh-CN" sz="1400" b="0" i="0" smtClean="0">
                        <a:latin typeface="Cambria Math" panose="02040503050406030204" pitchFamily="18" charset="0"/>
                      </a:rPr>
                      <m:t>         </m:t>
                    </m:r>
                    <m:r>
                      <a:rPr lang="en-US" altLang="zh-CN" sz="1400" i="1">
                        <a:latin typeface="Cambria Math" panose="02040503050406030204" pitchFamily="18" charset="0"/>
                      </a:rPr>
                      <m:t>𝐷</m:t>
                    </m:r>
                    <m:r>
                      <a:rPr lang="zh-CN" altLang="en-US" sz="140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sz="1400" i="1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sz="1400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zh-CN" altLang="en-US" sz="1400" i="1">
                        <a:latin typeface="Cambria Math" panose="02040503050406030204" pitchFamily="18" charset="0"/>
                      </a:rPr>
                      <m:t>𝛬</m:t>
                    </m:r>
                    <m:r>
                      <a:rPr lang="en-US" altLang="zh-CN" sz="1400" i="1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zh-CN" altLang="en-US" sz="1400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1400" i="1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p>
                        <m:r>
                          <a:rPr lang="zh-CN" altLang="en-US" sz="1400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CN" altLang="en-US" sz="1400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7C2F842F-C1B8-4660-97E2-FCA93F69A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1648" y="5776232"/>
                <a:ext cx="11099776" cy="97244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" name="图片 12">
            <a:extLst>
              <a:ext uri="{FF2B5EF4-FFF2-40B4-BE49-F238E27FC236}">
                <a16:creationId xmlns:a16="http://schemas.microsoft.com/office/drawing/2014/main" id="{300906FA-F55E-4373-94C3-E56018B4730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412015" y="1950501"/>
            <a:ext cx="1726278" cy="30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254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51AF35-1E8A-407D-A645-5526F9F79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Chebyshev polynomial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3E140F6-9B47-451D-B1E6-A670AF5DF31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838200" y="1825625"/>
                <a:ext cx="111633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Definition </a:t>
                </a:r>
                <a:br>
                  <a:rPr lang="en-US" altLang="zh-CN" dirty="0"/>
                </a:br>
                <a:r>
                  <a:rPr lang="en-US" altLang="zh-CN" dirty="0"/>
                  <a:t>converge faster</a:t>
                </a:r>
              </a:p>
              <a:p>
                <a:endParaRPr lang="en-US" altLang="zh-CN" dirty="0"/>
              </a:p>
              <a:p>
                <a:r>
                  <a:rPr lang="en-US" altLang="zh-CN" dirty="0">
                    <a:solidFill>
                      <a:srgbClr val="FF0000"/>
                    </a:solidFill>
                  </a:rPr>
                  <a:t>Chebyshev coefficients</a:t>
                </a:r>
              </a:p>
              <a:p>
                <a:endParaRPr lang="en-US" altLang="zh-CN" dirty="0"/>
              </a:p>
              <a:p>
                <a14:m>
                  <m:oMath xmlns:m="http://schemas.openxmlformats.org/officeDocument/2006/math">
                    <m:r>
                      <a:rPr lang="en-US" altLang="zh-CN" i="1" dirty="0">
                        <a:latin typeface="Cambria Math" panose="02040503050406030204" pitchFamily="18" charset="0"/>
                      </a:rPr>
                      <m:t>𝜀</m:t>
                    </m:r>
                    <m:r>
                      <a:rPr lang="en-US" altLang="zh-CN" i="1" dirty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zh-CN" dirty="0"/>
                  <a:t>:chebyshev cut</a:t>
                </a:r>
              </a:p>
              <a:p>
                <a:endParaRPr lang="en-US" altLang="zh-CN" dirty="0"/>
              </a:p>
              <a:p>
                <a:r>
                  <a:rPr lang="en-US" altLang="zh-CN" dirty="0" err="1">
                    <a:solidFill>
                      <a:srgbClr val="FF0000"/>
                    </a:solidFill>
                  </a:rPr>
                  <a:t>Hwilson</a:t>
                </a:r>
                <a:r>
                  <a:rPr lang="en-US" altLang="zh-CN" dirty="0">
                    <a:solidFill>
                      <a:srgbClr val="FF0000"/>
                    </a:solidFill>
                  </a:rPr>
                  <a:t> low mode</a:t>
                </a:r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63E140F6-9B47-451D-B1E6-A670AF5DF31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838200" y="1825625"/>
                <a:ext cx="11163300" cy="4351338"/>
              </a:xfrm>
              <a:blipFill>
                <a:blip r:embed="rId2"/>
                <a:stretch>
                  <a:fillRect l="-983" t="-252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94C089E7-D451-418F-A4BE-20E8CAFB2D0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851" t="-2745"/>
          <a:stretch/>
        </p:blipFill>
        <p:spPr>
          <a:xfrm>
            <a:off x="6870583" y="516611"/>
            <a:ext cx="1197896" cy="328852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F182C0C1-376F-4F0B-84A3-811CC2F6D9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35390" y="0"/>
            <a:ext cx="3356610" cy="1861024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F824EBE7-61ED-41C3-B476-9528223824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2303" y="1959791"/>
            <a:ext cx="2601392" cy="886188"/>
          </a:xfrm>
          <a:prstGeom prst="rect">
            <a:avLst/>
          </a:prstGeom>
        </p:spPr>
      </p:pic>
      <p:grpSp>
        <p:nvGrpSpPr>
          <p:cNvPr id="8" name="组合 7">
            <a:extLst>
              <a:ext uri="{FF2B5EF4-FFF2-40B4-BE49-F238E27FC236}">
                <a16:creationId xmlns:a16="http://schemas.microsoft.com/office/drawing/2014/main" id="{B864243A-A02D-4B72-88D2-0923D6B01EB1}"/>
              </a:ext>
            </a:extLst>
          </p:cNvPr>
          <p:cNvGrpSpPr/>
          <p:nvPr/>
        </p:nvGrpSpPr>
        <p:grpSpPr>
          <a:xfrm>
            <a:off x="3621888" y="1747469"/>
            <a:ext cx="4099915" cy="1140859"/>
            <a:chOff x="3572529" y="1433491"/>
            <a:chExt cx="4099915" cy="1140859"/>
          </a:xfrm>
        </p:grpSpPr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602AAEE2-F734-4BF0-9A4D-836D45F9BED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572529" y="1823715"/>
              <a:ext cx="4099915" cy="579170"/>
            </a:xfrm>
            <a:prstGeom prst="rect">
              <a:avLst/>
            </a:prstGeom>
          </p:spPr>
        </p:pic>
        <p:pic>
          <p:nvPicPr>
            <p:cNvPr id="11" name="图片 10">
              <a:extLst>
                <a:ext uri="{FF2B5EF4-FFF2-40B4-BE49-F238E27FC236}">
                  <a16:creationId xmlns:a16="http://schemas.microsoft.com/office/drawing/2014/main" id="{5620A720-244D-4D1D-ABEF-778B820370C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270462" y="2231420"/>
              <a:ext cx="891617" cy="34293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C74F767-7C7A-4007-A67F-4DFD9D36BC91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640644" y="1433491"/>
              <a:ext cx="2075626" cy="342930"/>
            </a:xfrm>
            <a:prstGeom prst="rect">
              <a:avLst/>
            </a:prstGeom>
          </p:spPr>
        </p:pic>
      </p:grpSp>
      <p:cxnSp>
        <p:nvCxnSpPr>
          <p:cNvPr id="15" name="直接箭头连接符 14">
            <a:extLst>
              <a:ext uri="{FF2B5EF4-FFF2-40B4-BE49-F238E27FC236}">
                <a16:creationId xmlns:a16="http://schemas.microsoft.com/office/drawing/2014/main" id="{5597D0B5-F586-4F1C-AE24-7A72CDA5B289}"/>
              </a:ext>
            </a:extLst>
          </p:cNvPr>
          <p:cNvCxnSpPr/>
          <p:nvPr/>
        </p:nvCxnSpPr>
        <p:spPr>
          <a:xfrm flipH="1">
            <a:off x="4622334" y="2545398"/>
            <a:ext cx="176169" cy="7934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49147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8A07248-B293-431C-A448-817C297AC6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Chebyshev coefficients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875D620-4606-4C1F-A610-C1095124BD2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altLang="zh-CN" dirty="0"/>
                  <a:t>Estimate the ranks of polynomial: </a:t>
                </a:r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n          according to </a:t>
                </a:r>
                <a14:m>
                  <m:oMath xmlns:m="http://schemas.openxmlformats.org/officeDocument/2006/math">
                    <m:r>
                      <a:rPr lang="en-US" altLang="zh-CN" i="1" dirty="0" smtClean="0">
                        <a:latin typeface="Cambria Math" panose="02040503050406030204" pitchFamily="18" charset="0"/>
                      </a:rPr>
                      <m:t>𝜀</m:t>
                    </m:r>
                  </m:oMath>
                </a14:m>
                <a:r>
                  <a:rPr lang="en-US" altLang="zh-CN" dirty="0">
                    <a:solidFill>
                      <a:schemeClr val="tx1">
                        <a:lumMod val="95000"/>
                        <a:lumOff val="5000"/>
                      </a:schemeClr>
                    </a:solidFill>
                  </a:rPr>
                  <a:t>, </a:t>
                </a:r>
                <a:r>
                  <a:rPr lang="en-US" altLang="zh-CN" dirty="0"/>
                  <a:t>δ</a:t>
                </a:r>
                <a:endParaRPr lang="en-US" altLang="zh-CN" dirty="0">
                  <a:solidFill>
                    <a:schemeClr val="tx1">
                      <a:lumMod val="95000"/>
                      <a:lumOff val="5000"/>
                    </a:schemeClr>
                  </a:solidFill>
                </a:endParaRP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/>
                  <a:t>Solve the equations </a:t>
                </a:r>
              </a:p>
              <a:p>
                <a:endParaRPr lang="en-US" altLang="zh-CN" dirty="0"/>
              </a:p>
              <a:p>
                <a:r>
                  <a:rPr lang="en-US" altLang="zh-CN" dirty="0"/>
                  <a:t>Use extreme points as the new y(z)</a:t>
                </a:r>
              </a:p>
              <a:p>
                <a:endParaRPr lang="en-US" altLang="zh-CN" dirty="0"/>
              </a:p>
              <a:p>
                <a:endParaRPr lang="en-US" altLang="zh-CN" dirty="0"/>
              </a:p>
              <a:p>
                <a:r>
                  <a:rPr lang="en-US" altLang="zh-CN" dirty="0" err="1"/>
                  <a:t>Clenshaw</a:t>
                </a:r>
                <a:r>
                  <a:rPr lang="en-US" altLang="zh-CN" dirty="0"/>
                  <a:t> recursion     less round-off error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9875D620-4606-4C1F-A610-C1095124BD2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3221" b="-14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" name="组合 3">
            <a:extLst>
              <a:ext uri="{FF2B5EF4-FFF2-40B4-BE49-F238E27FC236}">
                <a16:creationId xmlns:a16="http://schemas.microsoft.com/office/drawing/2014/main" id="{A8CD746A-3140-41C6-B253-891AFCCE912A}"/>
              </a:ext>
            </a:extLst>
          </p:cNvPr>
          <p:cNvGrpSpPr/>
          <p:nvPr/>
        </p:nvGrpSpPr>
        <p:grpSpPr>
          <a:xfrm>
            <a:off x="8092085" y="0"/>
            <a:ext cx="4099915" cy="1184194"/>
            <a:chOff x="3572529" y="1823715"/>
            <a:chExt cx="4099915" cy="1184194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F34ACB51-47DA-4683-B091-75630DFC2B3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72529" y="1823715"/>
              <a:ext cx="4099915" cy="579170"/>
            </a:xfrm>
            <a:prstGeom prst="rect">
              <a:avLst/>
            </a:prstGeom>
          </p:spPr>
        </p:pic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74A118B6-7D91-4C4D-8F1E-6DFDCE14D2C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270462" y="2231420"/>
              <a:ext cx="891617" cy="34293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077F476-17FF-4CF7-B10A-44604D39AE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72529" y="2664979"/>
              <a:ext cx="2075626" cy="342930"/>
            </a:xfrm>
            <a:prstGeom prst="rect">
              <a:avLst/>
            </a:prstGeom>
          </p:spPr>
        </p:pic>
      </p:grpSp>
      <p:pic>
        <p:nvPicPr>
          <p:cNvPr id="13" name="图片 12">
            <a:extLst>
              <a:ext uri="{FF2B5EF4-FFF2-40B4-BE49-F238E27FC236}">
                <a16:creationId xmlns:a16="http://schemas.microsoft.com/office/drawing/2014/main" id="{29CDF0E7-0E91-48DD-9587-3AFED6B26A0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96633" y="3130708"/>
            <a:ext cx="2353003" cy="847843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6374E9CD-99BB-410D-BC8B-A95C9981629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67580" y="2767475"/>
            <a:ext cx="1562318" cy="695422"/>
          </a:xfrm>
          <a:prstGeom prst="rect">
            <a:avLst/>
          </a:prstGeom>
        </p:spPr>
      </p:pic>
      <p:sp>
        <p:nvSpPr>
          <p:cNvPr id="19" name="文本框 18">
            <a:extLst>
              <a:ext uri="{FF2B5EF4-FFF2-40B4-BE49-F238E27FC236}">
                <a16:creationId xmlns:a16="http://schemas.microsoft.com/office/drawing/2014/main" id="{1BE2DDB6-4089-4FF8-9ACB-3D64A419060A}"/>
              </a:ext>
            </a:extLst>
          </p:cNvPr>
          <p:cNvSpPr txBox="1"/>
          <p:nvPr/>
        </p:nvSpPr>
        <p:spPr>
          <a:xfrm>
            <a:off x="9143046" y="2952141"/>
            <a:ext cx="12939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initial value</a:t>
            </a:r>
            <a:endParaRPr lang="zh-CN" altLang="en-US" dirty="0"/>
          </a:p>
        </p:txBody>
      </p:sp>
      <p:grpSp>
        <p:nvGrpSpPr>
          <p:cNvPr id="8" name="组合 7">
            <a:extLst>
              <a:ext uri="{FF2B5EF4-FFF2-40B4-BE49-F238E27FC236}">
                <a16:creationId xmlns:a16="http://schemas.microsoft.com/office/drawing/2014/main" id="{D235791B-235C-43B1-B7B0-4A65286B9E3D}"/>
              </a:ext>
            </a:extLst>
          </p:cNvPr>
          <p:cNvGrpSpPr/>
          <p:nvPr/>
        </p:nvGrpSpPr>
        <p:grpSpPr>
          <a:xfrm>
            <a:off x="6520535" y="3840538"/>
            <a:ext cx="701180" cy="580475"/>
            <a:chOff x="6256642" y="3953490"/>
            <a:chExt cx="701180" cy="580475"/>
          </a:xfrm>
        </p:grpSpPr>
        <p:sp>
          <p:nvSpPr>
            <p:cNvPr id="20" name="箭头: 左弧形 19">
              <a:extLst>
                <a:ext uri="{FF2B5EF4-FFF2-40B4-BE49-F238E27FC236}">
                  <a16:creationId xmlns:a16="http://schemas.microsoft.com/office/drawing/2014/main" id="{9A90C3F1-CC77-4D4B-9D72-715E17BDB493}"/>
                </a:ext>
              </a:extLst>
            </p:cNvPr>
            <p:cNvSpPr/>
            <p:nvPr/>
          </p:nvSpPr>
          <p:spPr>
            <a:xfrm rot="10800000">
              <a:off x="6669800" y="3953490"/>
              <a:ext cx="288022" cy="549763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23" name="箭头: 左弧形 22">
              <a:extLst>
                <a:ext uri="{FF2B5EF4-FFF2-40B4-BE49-F238E27FC236}">
                  <a16:creationId xmlns:a16="http://schemas.microsoft.com/office/drawing/2014/main" id="{6C285DDA-696C-4027-A305-D63BF2917AC2}"/>
                </a:ext>
              </a:extLst>
            </p:cNvPr>
            <p:cNvSpPr/>
            <p:nvPr/>
          </p:nvSpPr>
          <p:spPr>
            <a:xfrm>
              <a:off x="6256642" y="3984202"/>
              <a:ext cx="288022" cy="549763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25" name="箭头: 右 24">
            <a:extLst>
              <a:ext uri="{FF2B5EF4-FFF2-40B4-BE49-F238E27FC236}">
                <a16:creationId xmlns:a16="http://schemas.microsoft.com/office/drawing/2014/main" id="{8D9F46D2-7E6E-48DD-AA45-A5507200C92B}"/>
              </a:ext>
            </a:extLst>
          </p:cNvPr>
          <p:cNvSpPr/>
          <p:nvPr/>
        </p:nvSpPr>
        <p:spPr>
          <a:xfrm rot="9851173">
            <a:off x="6939436" y="3281147"/>
            <a:ext cx="65147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F43877A3-5BD5-405B-BC1A-D192D51008E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962974" y="0"/>
            <a:ext cx="104790" cy="95263"/>
          </a:xfrm>
          <a:prstGeom prst="rect">
            <a:avLst/>
          </a:prstGeom>
        </p:spPr>
      </p:pic>
      <p:sp>
        <p:nvSpPr>
          <p:cNvPr id="21" name="箭头: 右 20">
            <a:extLst>
              <a:ext uri="{FF2B5EF4-FFF2-40B4-BE49-F238E27FC236}">
                <a16:creationId xmlns:a16="http://schemas.microsoft.com/office/drawing/2014/main" id="{60313842-2B7B-4F19-8F75-894DB2F6319A}"/>
              </a:ext>
            </a:extLst>
          </p:cNvPr>
          <p:cNvSpPr/>
          <p:nvPr/>
        </p:nvSpPr>
        <p:spPr>
          <a:xfrm rot="639581">
            <a:off x="6965232" y="4616622"/>
            <a:ext cx="651470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6" name="文本框 25">
            <a:extLst>
              <a:ext uri="{FF2B5EF4-FFF2-40B4-BE49-F238E27FC236}">
                <a16:creationId xmlns:a16="http://schemas.microsoft.com/office/drawing/2014/main" id="{6F5F028B-D7F4-4285-9216-797C8DD02440}"/>
              </a:ext>
            </a:extLst>
          </p:cNvPr>
          <p:cNvSpPr txBox="1"/>
          <p:nvPr/>
        </p:nvSpPr>
        <p:spPr>
          <a:xfrm>
            <a:off x="7615310" y="4572588"/>
            <a:ext cx="22509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/>
              <a:t>meet the tolerance δ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86157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F47448-5D72-44B1-8470-F5C7DA8A49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err="1"/>
              <a:t>Hwilson</a:t>
            </a:r>
            <a:r>
              <a:rPr lang="en-US" altLang="zh-CN" dirty="0"/>
              <a:t> Eigen solver</a:t>
            </a:r>
            <a:endParaRPr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7ED71875-C2D8-4E61-BAF4-D8965B5910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903421"/>
          </a:xfrm>
        </p:spPr>
        <p:txBody>
          <a:bodyPr>
            <a:normAutofit/>
          </a:bodyPr>
          <a:lstStyle/>
          <a:p>
            <a:r>
              <a:rPr lang="en-US" altLang="zh-CN" dirty="0"/>
              <a:t>Chebyshev acceleration             reduce high mode</a:t>
            </a:r>
          </a:p>
          <a:p>
            <a:endParaRPr lang="en-US" altLang="zh-CN" dirty="0"/>
          </a:p>
          <a:p>
            <a:r>
              <a:rPr lang="en-US" altLang="zh-CN" dirty="0" err="1"/>
              <a:t>Arnoldi</a:t>
            </a:r>
            <a:r>
              <a:rPr lang="en-US" altLang="zh-CN" dirty="0"/>
              <a:t> factorization:</a:t>
            </a:r>
            <a:br>
              <a:rPr lang="en-US" altLang="zh-CN" dirty="0"/>
            </a:br>
            <a:r>
              <a:rPr lang="en-US" altLang="zh-CN" dirty="0" err="1"/>
              <a:t>Krylov</a:t>
            </a:r>
            <a:r>
              <a:rPr lang="en-US" altLang="zh-CN" dirty="0"/>
              <a:t> array</a:t>
            </a: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Schmidt orthogonalization </a:t>
            </a: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br>
              <a:rPr lang="en-US" altLang="zh-CN" dirty="0"/>
            </a:br>
            <a:r>
              <a:rPr lang="en-US" altLang="zh-CN" dirty="0"/>
              <a:t>Diagonalize </a:t>
            </a:r>
            <a:r>
              <a:rPr lang="en-US" altLang="zh-CN" dirty="0" err="1"/>
              <a:t>Hessenberg</a:t>
            </a:r>
            <a:r>
              <a:rPr lang="en-US" altLang="zh-CN" dirty="0"/>
              <a:t> matrix</a:t>
            </a:r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CBE3082D-B5F9-4DCB-8A5F-96B390F15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284" y="3345409"/>
            <a:ext cx="914528" cy="34294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0BE4D75A-ED96-48B6-8AB5-5F0BC21172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14788" y="3303579"/>
            <a:ext cx="1962424" cy="323895"/>
          </a:xfrm>
          <a:prstGeom prst="rect">
            <a:avLst/>
          </a:prstGeom>
        </p:spPr>
      </p:pic>
      <p:cxnSp>
        <p:nvCxnSpPr>
          <p:cNvPr id="11" name="直接箭头连接符 10">
            <a:extLst>
              <a:ext uri="{FF2B5EF4-FFF2-40B4-BE49-F238E27FC236}">
                <a16:creationId xmlns:a16="http://schemas.microsoft.com/office/drawing/2014/main" id="{5DF2DE0D-E7C3-4FB1-B8BB-3A56056DF4F1}"/>
              </a:ext>
            </a:extLst>
          </p:cNvPr>
          <p:cNvCxnSpPr/>
          <p:nvPr/>
        </p:nvCxnSpPr>
        <p:spPr>
          <a:xfrm>
            <a:off x="4794357" y="2078892"/>
            <a:ext cx="114533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>
            <a:extLst>
              <a:ext uri="{FF2B5EF4-FFF2-40B4-BE49-F238E27FC236}">
                <a16:creationId xmlns:a16="http://schemas.microsoft.com/office/drawing/2014/main" id="{81294222-B80F-462C-832C-37A6C062CE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6534" y="4466262"/>
            <a:ext cx="2418235" cy="103019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6D39DA6C-8FB4-4D8B-8B0F-4950D829AD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67024" y="4206008"/>
            <a:ext cx="6486419" cy="14201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17254CC-A5BD-4317-89C7-658715B6DB17}"/>
                  </a:ext>
                </a:extLst>
              </p:cNvPr>
              <p:cNvSpPr txBox="1"/>
              <p:nvPr/>
            </p:nvSpPr>
            <p:spPr>
              <a:xfrm>
                <a:off x="6212586" y="6007858"/>
                <a:ext cx="6576968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𝐴𝑄</m:t>
                    </m:r>
                    <m:r>
                      <a:rPr lang="zh-CN" altLang="en-US" i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𝑄𝑇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𝛬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p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r>
                  <a:rPr lang="zh-CN" altLang="en-US" dirty="0"/>
                  <a:t>        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zh-CN" alt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𝑄𝑇</m:t>
                    </m:r>
                    <m:r>
                      <a:rPr lang="zh-CN" altLang="en-US" i="1">
                        <a:latin typeface="Cambria Math" panose="02040503050406030204" pitchFamily="18" charset="0"/>
                      </a:rPr>
                      <m:t>𝛬</m:t>
                    </m:r>
                    <m:sSup>
                      <m:sSupPr>
                        <m:ctrlPr>
                          <a:rPr lang="zh-CN" altLang="en-US" i="1">
                            <a:solidFill>
                              <a:srgbClr val="836967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𝑄𝑇</m:t>
                        </m:r>
                        <m:r>
                          <a:rPr lang="en-US" altLang="zh-CN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  <m:sup>
                        <m:r>
                          <a:rPr lang="zh-CN" altLang="en-US">
                            <a:latin typeface="Cambria Math" panose="02040503050406030204" pitchFamily="18" charset="0"/>
                          </a:rPr>
                          <m:t>−1</m:t>
                        </m:r>
                      </m:sup>
                    </m:sSup>
                  </m:oMath>
                </a14:m>
                <a:endParaRPr lang="zh-CN" altLang="en-US" dirty="0"/>
              </a:p>
              <a:p>
                <a:endParaRPr lang="zh-CN" altLang="en-US" dirty="0"/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14" name="文本框 13">
                <a:extLst>
                  <a:ext uri="{FF2B5EF4-FFF2-40B4-BE49-F238E27FC236}">
                    <a16:creationId xmlns:a16="http://schemas.microsoft.com/office/drawing/2014/main" id="{017254CC-A5BD-4317-89C7-658715B6D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2586" y="6007858"/>
                <a:ext cx="6576968" cy="923330"/>
              </a:xfrm>
              <a:prstGeom prst="rect">
                <a:avLst/>
              </a:prstGeom>
              <a:blipFill>
                <a:blip r:embed="rId6"/>
                <a:stretch>
                  <a:fillRect l="-18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4C874FC-DE95-4F80-B4BC-7447EBCD5C91}"/>
                  </a:ext>
                </a:extLst>
              </p:cNvPr>
              <p:cNvSpPr txBox="1"/>
              <p:nvPr/>
            </p:nvSpPr>
            <p:spPr>
              <a:xfrm>
                <a:off x="4385812" y="2275914"/>
                <a:ext cx="639660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e>
                      </m:d>
                      <m:r>
                        <a:rPr lang="zh-CN" altLang="en-US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CN" i="1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zh-CN" altLang="en-US" i="1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zh-CN" altLang="en-US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zh-CN" altLang="en-US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𝛬</m:t>
                          </m:r>
                        </m:e>
                      </m:d>
                      <m:r>
                        <a:rPr lang="en-US" altLang="zh-CN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p>
                        <m:sSupPr>
                          <m:ctrlPr>
                            <a:rPr lang="zh-CN" altLang="en-US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i="1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p>
                          <m:r>
                            <a:rPr lang="zh-CN" altLang="en-US"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04C874FC-DE95-4F80-B4BC-7447EBCD5C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85812" y="2275914"/>
                <a:ext cx="6396604" cy="369332"/>
              </a:xfrm>
              <a:prstGeom prst="rect">
                <a:avLst/>
              </a:prstGeom>
              <a:blipFill>
                <a:blip r:embed="rId7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341561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5066</TotalTime>
  <Words>687</Words>
  <Application>Microsoft Office PowerPoint</Application>
  <PresentationFormat>宽屏</PresentationFormat>
  <Paragraphs>236</Paragraphs>
  <Slides>17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24" baseType="lpstr">
      <vt:lpstr>等线</vt:lpstr>
      <vt:lpstr>等线 Light</vt:lpstr>
      <vt:lpstr>Microsoft YaHei</vt:lpstr>
      <vt:lpstr>Arial</vt:lpstr>
      <vt:lpstr>Arial Black</vt:lpstr>
      <vt:lpstr>Cambria Math</vt:lpstr>
      <vt:lpstr>Office 主题​​</vt:lpstr>
      <vt:lpstr>Propagator generation with Chroma+QUDA for various fermion actions </vt:lpstr>
      <vt:lpstr>Chroma+QUDA</vt:lpstr>
      <vt:lpstr>Fermion action on lattice</vt:lpstr>
      <vt:lpstr>Twist mass fermion</vt:lpstr>
      <vt:lpstr>acceleration</vt:lpstr>
      <vt:lpstr>Overlap fermion action</vt:lpstr>
      <vt:lpstr>Chebyshev polynomial</vt:lpstr>
      <vt:lpstr>Chebyshev coefficients</vt:lpstr>
      <vt:lpstr>Hwilson Eigen solver</vt:lpstr>
      <vt:lpstr>Overlap Eigen solver</vt:lpstr>
      <vt:lpstr>Overlap propagator</vt:lpstr>
      <vt:lpstr>GPU acceleration</vt:lpstr>
      <vt:lpstr>Staggered fermion</vt:lpstr>
      <vt:lpstr>HISQ inverter</vt:lpstr>
      <vt:lpstr>GPU acceleration</vt:lpstr>
      <vt:lpstr>PowerPoint 演示文稿</vt:lpstr>
      <vt:lpstr>Summary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38th International Symposium on Lattice Field Theory</dc:title>
  <dc:creator>maomaolang33@163.com</dc:creator>
  <cp:lastModifiedBy>maomaolang33@163.com</cp:lastModifiedBy>
  <cp:revision>341</cp:revision>
  <dcterms:created xsi:type="dcterms:W3CDTF">2021-07-17T02:24:43Z</dcterms:created>
  <dcterms:modified xsi:type="dcterms:W3CDTF">2021-10-26T02:18:57Z</dcterms:modified>
</cp:coreProperties>
</file>