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/>
    <p:restoredTop sz="94620"/>
  </p:normalViewPr>
  <p:slideViewPr>
    <p:cSldViewPr snapToGrid="0" snapToObjects="1">
      <p:cViewPr>
        <p:scale>
          <a:sx n="110" d="100"/>
          <a:sy n="110" d="100"/>
        </p:scale>
        <p:origin x="152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38FEE-2DAD-574C-803E-1F3BB66FA8D1}" type="datetimeFigureOut">
              <a:rPr kumimoji="1" lang="zh-CN" altLang="en-US" smtClean="0"/>
              <a:t>2020/2/24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FEFF5-AFDB-9042-B26A-F662FC768D1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4769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FEFF5-AFDB-9042-B26A-F662FC768D1B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13736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BCB8C-FCA0-5542-B7C9-4255931DEEED}" type="datetime1">
              <a:rPr kumimoji="1" lang="zh-CN" altLang="en-US" smtClean="0"/>
              <a:t>2020/2/24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C61C-2AD5-D948-B8DC-D7BFA3B283B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ED0F-6591-424C-9BF5-E9882E6E124B}" type="datetime1">
              <a:rPr kumimoji="1" lang="zh-CN" altLang="en-US" smtClean="0"/>
              <a:t>2020/2/24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C61C-2AD5-D948-B8DC-D7BFA3B283B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28243-5117-1341-B0F3-CB9043019EBA}" type="datetime1">
              <a:rPr kumimoji="1" lang="zh-CN" altLang="en-US" smtClean="0"/>
              <a:t>2020/2/24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C61C-2AD5-D948-B8DC-D7BFA3B283B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6009-8725-1948-90B4-2D9CD62BA72E}" type="datetime1">
              <a:rPr kumimoji="1" lang="zh-CN" altLang="en-US" smtClean="0"/>
              <a:t>2020/2/24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C61C-2AD5-D948-B8DC-D7BFA3B283B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2A0B4-1263-1E44-A5B1-C73061C62070}" type="datetime1">
              <a:rPr kumimoji="1" lang="zh-CN" altLang="en-US" smtClean="0"/>
              <a:t>2020/2/24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C61C-2AD5-D948-B8DC-D7BFA3B283B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BD639-9C09-5D4E-BAA9-9343620986D7}" type="datetime1">
              <a:rPr kumimoji="1" lang="zh-CN" altLang="en-US" smtClean="0"/>
              <a:t>2020/2/24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C61C-2AD5-D948-B8DC-D7BFA3B283B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A7BD1-7CAB-E041-A1EF-B2C0AD1583E3}" type="datetime1">
              <a:rPr kumimoji="1" lang="zh-CN" altLang="en-US" smtClean="0"/>
              <a:t>2020/2/24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C61C-2AD5-D948-B8DC-D7BFA3B283B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A7C4B-66FB-384F-A1C6-B5AD5AA1EE5C}" type="datetime1">
              <a:rPr kumimoji="1" lang="zh-CN" altLang="en-US" smtClean="0"/>
              <a:t>2020/2/24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C61C-2AD5-D948-B8DC-D7BFA3B283B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CE834-05E4-434B-BF1F-2E344A5CAEEB}" type="datetime1">
              <a:rPr kumimoji="1" lang="zh-CN" altLang="en-US" smtClean="0"/>
              <a:t>2020/2/24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C61C-2AD5-D948-B8DC-D7BFA3B283B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B8454-458C-B949-81DF-7C0C4F744E5F}" type="datetime1">
              <a:rPr kumimoji="1" lang="zh-CN" altLang="en-US" smtClean="0"/>
              <a:t>2020/2/24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C61C-2AD5-D948-B8DC-D7BFA3B283B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31205-615F-A940-AE0E-9484B489667C}" type="datetime1">
              <a:rPr kumimoji="1" lang="zh-CN" altLang="en-US" smtClean="0"/>
              <a:t>2020/2/24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C61C-2AD5-D948-B8DC-D7BFA3B283B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EB897-70B9-4642-ACD7-29E7A65C7811}" type="datetime1">
              <a:rPr kumimoji="1" lang="zh-CN" altLang="en-US" smtClean="0"/>
              <a:t>2020/2/24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AC61C-2AD5-D948-B8DC-D7BFA3B283B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5620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 smtClean="0"/>
              <a:t>Weekly Report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zh-CN" dirty="0" smtClean="0"/>
              <a:t>24/02/2020</a:t>
            </a:r>
          </a:p>
          <a:p>
            <a:r>
              <a:rPr kumimoji="1" lang="en-US" altLang="zh-CN" dirty="0" err="1" smtClean="0"/>
              <a:t>Shuiting</a:t>
            </a:r>
            <a:r>
              <a:rPr kumimoji="1" lang="en-US" altLang="zh-CN" dirty="0" smtClean="0"/>
              <a:t> Xin</a:t>
            </a:r>
            <a:endParaRPr kumimoji="1"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DED0-56DD-3F4C-94EE-3874D8049759}" type="datetime1">
              <a:rPr kumimoji="1" lang="zh-CN" altLang="en-US" smtClean="0"/>
              <a:t>2020/2/24</a:t>
            </a:fld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C61C-2AD5-D948-B8DC-D7BFA3B283B8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12051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6009-8725-1948-90B4-2D9CD62BA72E}" type="datetime1">
              <a:rPr kumimoji="1" lang="zh-CN" altLang="en-US" smtClean="0"/>
              <a:t>2020/2/24</a:t>
            </a:fld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C61C-2AD5-D948-B8DC-D7BFA3B283B8}" type="slidenum">
              <a:rPr kumimoji="1" lang="zh-CN" altLang="en-US" smtClean="0"/>
              <a:t>2</a:t>
            </a:fld>
            <a:endParaRPr kumimoji="1"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93752" y="207638"/>
            <a:ext cx="4984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400" dirty="0" smtClean="0"/>
              <a:t>2LSS systematic uncertainties</a:t>
            </a:r>
            <a:endParaRPr kumimoji="1" lang="zh-CN" altLang="en-US" sz="2400" dirty="0"/>
          </a:p>
        </p:txBody>
      </p:sp>
      <p:sp>
        <p:nvSpPr>
          <p:cNvPr id="7" name="文本框 6"/>
          <p:cNvSpPr txBox="1"/>
          <p:nvPr/>
        </p:nvSpPr>
        <p:spPr>
          <a:xfrm>
            <a:off x="193752" y="690104"/>
            <a:ext cx="815159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Uncertainties from data-driven method</a:t>
            </a:r>
          </a:p>
          <a:p>
            <a:pPr marL="285750" indent="-285750">
              <a:buFont typeface="Wingdings" charset="2"/>
              <a:buChar char="u"/>
            </a:pPr>
            <a:r>
              <a:rPr kumimoji="1" lang="en-US" altLang="zh-CN" dirty="0" err="1" smtClean="0"/>
              <a:t>QmisID</a:t>
            </a:r>
            <a:endParaRPr kumimoji="1" lang="en-US" altLang="zh-CN" dirty="0" smtClean="0"/>
          </a:p>
          <a:p>
            <a:pPr marL="285750" indent="-285750">
              <a:buFont typeface="Wingdings" charset="2"/>
              <a:buChar char="u"/>
            </a:pPr>
            <a:endParaRPr kumimoji="1" lang="en-US" altLang="zh-CN" dirty="0" smtClean="0"/>
          </a:p>
          <a:p>
            <a:pPr marL="285750" indent="-285750">
              <a:buFont typeface="Wingdings" charset="2"/>
              <a:buChar char="u"/>
            </a:pPr>
            <a:endParaRPr kumimoji="1" lang="en-US" altLang="zh-CN" dirty="0" smtClean="0"/>
          </a:p>
          <a:p>
            <a:pPr marL="285750" indent="-285750">
              <a:buFont typeface="Wingdings" charset="2"/>
              <a:buChar char="u"/>
            </a:pPr>
            <a:endParaRPr kumimoji="1" lang="en-US" altLang="zh-CN" dirty="0" smtClean="0"/>
          </a:p>
          <a:p>
            <a:pPr marL="285750" indent="-285750">
              <a:buFont typeface="Wingdings" charset="2"/>
              <a:buChar char="u"/>
            </a:pPr>
            <a:endParaRPr kumimoji="1" lang="en-US" altLang="zh-CN" dirty="0" smtClean="0"/>
          </a:p>
          <a:p>
            <a:pPr marL="285750" indent="-285750">
              <a:buFont typeface="Wingdings" charset="2"/>
              <a:buChar char="u"/>
            </a:pPr>
            <a:endParaRPr kumimoji="1" lang="en-US" altLang="zh-CN" dirty="0" smtClean="0"/>
          </a:p>
          <a:p>
            <a:pPr marL="285750" indent="-285750">
              <a:buFont typeface="Wingdings" charset="2"/>
              <a:buChar char="u"/>
            </a:pPr>
            <a:endParaRPr kumimoji="1" lang="en-US" altLang="zh-CN" dirty="0" smtClean="0"/>
          </a:p>
          <a:p>
            <a:pPr marL="285750" indent="-285750">
              <a:buFont typeface="Wingdings" charset="2"/>
              <a:buChar char="u"/>
            </a:pPr>
            <a:endParaRPr kumimoji="1" lang="en-US" altLang="zh-CN" dirty="0" smtClean="0"/>
          </a:p>
          <a:p>
            <a:pPr marL="285750" indent="-285750">
              <a:buFont typeface="Wingdings" charset="2"/>
              <a:buChar char="u"/>
            </a:pPr>
            <a:endParaRPr kumimoji="1" lang="en-US" altLang="zh-CN" dirty="0" smtClean="0"/>
          </a:p>
          <a:p>
            <a:pPr marL="285750" indent="-285750">
              <a:buFont typeface="Wingdings" charset="2"/>
              <a:buChar char="u"/>
            </a:pPr>
            <a:endParaRPr kumimoji="1" lang="en-US" altLang="zh-CN" dirty="0" smtClean="0"/>
          </a:p>
          <a:p>
            <a:pPr marL="285750" indent="-285750">
              <a:buFont typeface="Wingdings" charset="2"/>
              <a:buChar char="u"/>
            </a:pPr>
            <a:endParaRPr kumimoji="1" lang="en-US" altLang="zh-CN" dirty="0" smtClean="0"/>
          </a:p>
          <a:p>
            <a:pPr marL="285750" indent="-285750">
              <a:buFont typeface="Wingdings" charset="2"/>
              <a:buChar char="u"/>
            </a:pPr>
            <a:endParaRPr kumimoji="1" lang="en-US" altLang="zh-CN" dirty="0" smtClean="0"/>
          </a:p>
          <a:p>
            <a:pPr marL="285750" indent="-285750">
              <a:buFont typeface="Wingdings" charset="2"/>
              <a:buChar char="u"/>
            </a:pPr>
            <a:endParaRPr kumimoji="1" lang="en-US" altLang="zh-CN" dirty="0" smtClean="0"/>
          </a:p>
          <a:p>
            <a:pPr marL="285750" indent="-285750">
              <a:buFont typeface="Wingdings" charset="2"/>
              <a:buChar char="u"/>
            </a:pPr>
            <a:endParaRPr kumimoji="1" lang="en-US" altLang="zh-CN" dirty="0" smtClean="0"/>
          </a:p>
          <a:p>
            <a:pPr marL="285750" indent="-285750">
              <a:buFont typeface="Wingdings" charset="2"/>
              <a:buChar char="u"/>
            </a:pPr>
            <a:endParaRPr kumimoji="1" lang="en-US" altLang="zh-CN" dirty="0" smtClean="0"/>
          </a:p>
          <a:p>
            <a:pPr marL="285750" indent="-285750">
              <a:buFont typeface="Wingdings" charset="2"/>
              <a:buChar char="u"/>
            </a:pPr>
            <a:endParaRPr kumimoji="1" lang="en-US" altLang="zh-CN" dirty="0" smtClean="0"/>
          </a:p>
          <a:p>
            <a:pPr marL="285750" indent="-285750">
              <a:buFont typeface="Wingdings" charset="2"/>
              <a:buChar char="u"/>
            </a:pPr>
            <a:endParaRPr kumimoji="1" lang="en-US" altLang="zh-CN" dirty="0" smtClean="0"/>
          </a:p>
          <a:p>
            <a:r>
              <a:rPr kumimoji="1" lang="en-US" altLang="zh-CN" dirty="0" smtClean="0"/>
              <a:t>Sources: statistics, difference between truth and </a:t>
            </a:r>
            <a:r>
              <a:rPr kumimoji="1" lang="en-US" altLang="zh-CN" dirty="0" err="1" smtClean="0"/>
              <a:t>likehood</a:t>
            </a:r>
            <a:r>
              <a:rPr kumimoji="1" lang="en-US" altLang="zh-CN" dirty="0" smtClean="0"/>
              <a:t>, </a:t>
            </a:r>
            <a:r>
              <a:rPr kumimoji="1" lang="en-US" altLang="zh-CN" dirty="0" err="1" smtClean="0"/>
              <a:t>Zpeak</a:t>
            </a:r>
            <a:r>
              <a:rPr kumimoji="1" lang="en-US" altLang="zh-CN" dirty="0" smtClean="0"/>
              <a:t> region </a:t>
            </a:r>
            <a:endParaRPr kumimoji="1"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040" y="1272883"/>
            <a:ext cx="2893594" cy="196499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484" y="3263585"/>
            <a:ext cx="2924833" cy="198620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484" y="1263610"/>
            <a:ext cx="2920902" cy="198353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56" y="3258675"/>
            <a:ext cx="2946161" cy="200068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9110" y="1060699"/>
            <a:ext cx="2554025" cy="2463936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6567324" y="3524635"/>
            <a:ext cx="233410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Very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low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bkgs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even in sideband.</a:t>
            </a:r>
          </a:p>
          <a:p>
            <a:r>
              <a:rPr kumimoji="1" lang="en-US" altLang="zh-CN" dirty="0" smtClean="0"/>
              <a:t>Uncertainties could be </a:t>
            </a:r>
          </a:p>
          <a:p>
            <a:r>
              <a:rPr kumimoji="1" lang="en-US" altLang="zh-CN" dirty="0"/>
              <a:t>n</a:t>
            </a:r>
            <a:r>
              <a:rPr kumimoji="1" lang="en-US" altLang="zh-CN" dirty="0" smtClean="0"/>
              <a:t>egligible.</a:t>
            </a:r>
          </a:p>
          <a:p>
            <a:r>
              <a:rPr kumimoji="1" lang="en-US" altLang="zh-CN" dirty="0" smtClean="0"/>
              <a:t>Since this term </a:t>
            </a:r>
            <a:r>
              <a:rPr kumimoji="1" lang="en-US" altLang="zh-CN" dirty="0" err="1" smtClean="0"/>
              <a:t>doesn</a:t>
            </a:r>
            <a:r>
              <a:rPr kumimoji="1" lang="ur-PK" altLang="zh-CN" dirty="0" smtClean="0"/>
              <a:t>’</a:t>
            </a:r>
            <a:r>
              <a:rPr kumimoji="1" lang="en-US" altLang="zh-CN" dirty="0" smtClean="0"/>
              <a:t>t matter, no need to fit it better.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00286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6009-8725-1948-90B4-2D9CD62BA72E}" type="datetime1">
              <a:rPr kumimoji="1" lang="zh-CN" altLang="en-US" smtClean="0"/>
              <a:t>2020/2/24</a:t>
            </a:fld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C61C-2AD5-D948-B8DC-D7BFA3B283B8}" type="slidenum">
              <a:rPr kumimoji="1" lang="zh-CN" altLang="en-US" smtClean="0"/>
              <a:t>3</a:t>
            </a:fld>
            <a:endParaRPr kumimoji="1"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156536" y="165468"/>
            <a:ext cx="1211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dirty="0" smtClean="0"/>
              <a:t>Fake factor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62987" y="856527"/>
            <a:ext cx="77745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Sources : </a:t>
            </a:r>
          </a:p>
          <a:p>
            <a:pPr marL="285750" indent="-285750">
              <a:buFont typeface="Wingdings" charset="2"/>
              <a:buChar char="n"/>
            </a:pPr>
            <a:r>
              <a:rPr kumimoji="1" lang="en-US" altLang="zh-CN" dirty="0" smtClean="0"/>
              <a:t>Statistics</a:t>
            </a:r>
            <a:r>
              <a:rPr kumimoji="1" lang="zh-CN" altLang="en-US" dirty="0" smtClean="0"/>
              <a:t>                                             </a:t>
            </a:r>
            <a:endParaRPr kumimoji="1" lang="en-US" altLang="zh-CN" dirty="0" smtClean="0"/>
          </a:p>
          <a:p>
            <a:pPr marL="285750" indent="-285750">
              <a:buFont typeface="Wingdings" charset="2"/>
              <a:buChar char="n"/>
            </a:pPr>
            <a:r>
              <a:rPr kumimoji="1" lang="en-US" altLang="zh-CN" dirty="0" smtClean="0"/>
              <a:t>propagated from </a:t>
            </a:r>
            <a:r>
              <a:rPr kumimoji="1" lang="en-US" altLang="zh-CN" dirty="0" err="1" smtClean="0"/>
              <a:t>QmisID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rate</a:t>
            </a:r>
            <a:r>
              <a:rPr kumimoji="1" lang="zh-CN" altLang="en-US" dirty="0" smtClean="0"/>
              <a:t>   </a:t>
            </a:r>
            <a:r>
              <a:rPr kumimoji="1" lang="en-US" altLang="zh-CN" dirty="0" smtClean="0"/>
              <a:t>  suspect to be 15%</a:t>
            </a:r>
          </a:p>
          <a:p>
            <a:pPr marL="285750" indent="-285750">
              <a:buFont typeface="Wingdings" charset="2"/>
              <a:buChar char="n"/>
            </a:pPr>
            <a:r>
              <a:rPr kumimoji="1" lang="en-US" altLang="zh-CN" dirty="0" smtClean="0"/>
              <a:t>Extrapolation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from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low</a:t>
            </a:r>
            <a:r>
              <a:rPr kumimoji="1" lang="zh-CN" altLang="en-US" dirty="0" smtClean="0"/>
              <a:t>  </a:t>
            </a:r>
            <a:r>
              <a:rPr kumimoji="1" lang="en-US" altLang="zh-CN" dirty="0" smtClean="0"/>
              <a:t>jet</a:t>
            </a:r>
            <a:r>
              <a:rPr kumimoji="1" lang="zh-CN" altLang="en-US" dirty="0" smtClean="0"/>
              <a:t>  </a:t>
            </a:r>
            <a:r>
              <a:rPr kumimoji="1" lang="en-US" altLang="zh-CN" dirty="0" smtClean="0"/>
              <a:t>region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to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high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jet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region</a:t>
            </a:r>
          </a:p>
          <a:p>
            <a:pPr marL="285750" indent="-285750">
              <a:buFont typeface="Wingdings" charset="2"/>
              <a:buChar char="n"/>
            </a:pPr>
            <a:endParaRPr kumimoji="1" lang="en-US" altLang="zh-CN" dirty="0" smtClean="0"/>
          </a:p>
          <a:p>
            <a:pPr marL="285750" indent="-285750">
              <a:buFont typeface="Wingdings" charset="2"/>
              <a:buChar char="n"/>
            </a:pPr>
            <a:endParaRPr kumimoji="1" lang="en-US" altLang="zh-CN" dirty="0" smtClean="0"/>
          </a:p>
          <a:p>
            <a:pPr marL="285750" indent="-285750">
              <a:buFont typeface="Wingdings" charset="2"/>
              <a:buChar char="n"/>
            </a:pPr>
            <a:endParaRPr kumimoji="1" lang="en-US" altLang="zh-CN" dirty="0" smtClean="0"/>
          </a:p>
          <a:p>
            <a:pPr marL="285750" indent="-285750">
              <a:buFont typeface="Wingdings" charset="2"/>
              <a:buChar char="n"/>
            </a:pPr>
            <a:endParaRPr kumimoji="1" lang="en-US" altLang="zh-CN" dirty="0"/>
          </a:p>
          <a:p>
            <a:pPr marL="285750" indent="-285750">
              <a:buFont typeface="Wingdings" charset="2"/>
              <a:buChar char="n"/>
            </a:pPr>
            <a:endParaRPr kumimoji="1" lang="en-US" altLang="zh-CN" dirty="0" smtClean="0"/>
          </a:p>
          <a:p>
            <a:pPr marL="285750" indent="-285750">
              <a:buFont typeface="Wingdings" charset="2"/>
              <a:buChar char="p"/>
            </a:pPr>
            <a:r>
              <a:rPr kumimoji="1" lang="en-US" altLang="zh-CN" dirty="0" smtClean="0"/>
              <a:t>processes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dependence</a:t>
            </a:r>
          </a:p>
          <a:p>
            <a:pPr marL="285750" indent="-285750">
              <a:buFont typeface="Wingdings" charset="2"/>
              <a:buChar char="p"/>
            </a:pPr>
            <a:endParaRPr kumimoji="1" lang="en-US" altLang="zh-CN" dirty="0" smtClean="0"/>
          </a:p>
          <a:p>
            <a:pPr marL="285750" indent="-285750">
              <a:buFont typeface="Wingdings" charset="2"/>
              <a:buChar char="p"/>
            </a:pPr>
            <a:endParaRPr kumimoji="1" lang="en-US" altLang="zh-CN" dirty="0"/>
          </a:p>
          <a:p>
            <a:pPr marL="285750" indent="-285750">
              <a:buFont typeface="Wingdings" charset="2"/>
              <a:buChar char="p"/>
            </a:pPr>
            <a:endParaRPr kumimoji="1" lang="en-US" altLang="zh-CN" dirty="0"/>
          </a:p>
          <a:p>
            <a:pPr marL="285750" indent="-285750">
              <a:buFont typeface="Wingdings" charset="2"/>
              <a:buChar char="p"/>
            </a:pPr>
            <a:endParaRPr kumimoji="1" lang="en-US" altLang="zh-CN" dirty="0" smtClean="0"/>
          </a:p>
          <a:p>
            <a:pPr marL="285750" indent="-285750">
              <a:buFont typeface="Wingdings" charset="2"/>
              <a:buChar char="p"/>
            </a:pPr>
            <a:r>
              <a:rPr kumimoji="1" lang="en-US" altLang="zh-CN" dirty="0" smtClean="0"/>
              <a:t>MC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cross-section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propagated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from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prompt,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Vgam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MC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simulations</a:t>
            </a:r>
          </a:p>
          <a:p>
            <a:pPr marL="285750" indent="-285750">
              <a:buFont typeface="Wingdings" charset="2"/>
              <a:buChar char="p"/>
            </a:pPr>
            <a:endParaRPr kumimoji="1" lang="en-US" altLang="zh-CN" dirty="0" smtClean="0"/>
          </a:p>
        </p:txBody>
      </p:sp>
      <p:sp>
        <p:nvSpPr>
          <p:cNvPr id="11" name="文本框 10"/>
          <p:cNvSpPr txBox="1"/>
          <p:nvPr/>
        </p:nvSpPr>
        <p:spPr>
          <a:xfrm>
            <a:off x="762343" y="2106098"/>
            <a:ext cx="84842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charset="0"/>
              <a:buChar char="•"/>
            </a:pPr>
            <a:r>
              <a:rPr kumimoji="1" lang="en-US" altLang="zh-CN" dirty="0" smtClean="0"/>
              <a:t>Using </a:t>
            </a:r>
            <a:r>
              <a:rPr kumimoji="1" lang="en-US" altLang="zh-CN" dirty="0" err="1" smtClean="0"/>
              <a:t>ttbar</a:t>
            </a:r>
            <a:r>
              <a:rPr kumimoji="1" lang="en-US" altLang="zh-CN"/>
              <a:t>(semi-lepton decay</a:t>
            </a:r>
            <a:r>
              <a:rPr kumimoji="1" lang="en-US" altLang="zh-CN"/>
              <a:t>, </a:t>
            </a:r>
            <a:r>
              <a:rPr kumimoji="1" lang="en-US" altLang="zh-CN" smtClean="0"/>
              <a:t>only </a:t>
            </a:r>
            <a:r>
              <a:rPr kumimoji="1" lang="en-US" altLang="zh-CN"/>
              <a:t>one tight </a:t>
            </a:r>
            <a:r>
              <a:rPr kumimoji="1" lang="en-US" altLang="zh-CN"/>
              <a:t>lepton</a:t>
            </a:r>
            <a:r>
              <a:rPr kumimoji="1" lang="en-US" altLang="zh-CN" smtClean="0"/>
              <a:t>?)</a:t>
            </a:r>
            <a:r>
              <a:rPr kumimoji="1" lang="en-US" altLang="zh-CN" smtClean="0"/>
              <a:t> </a:t>
            </a:r>
            <a:r>
              <a:rPr kumimoji="1" lang="en-US" altLang="zh-CN" dirty="0" smtClean="0"/>
              <a:t>to estimate </a:t>
            </a:r>
          </a:p>
          <a:p>
            <a:pPr marL="285750" indent="-285750">
              <a:buFont typeface="Arial" charset="0"/>
              <a:buChar char="•"/>
            </a:pPr>
            <a:r>
              <a:rPr kumimoji="1" lang="en-US" altLang="zh-CN" dirty="0" smtClean="0"/>
              <a:t>Predict fakes by FF-method and compare with </a:t>
            </a:r>
            <a:r>
              <a:rPr kumimoji="1" lang="en-US" altLang="zh-CN" u="sng" dirty="0" smtClean="0"/>
              <a:t>real fakes </a:t>
            </a:r>
            <a:r>
              <a:rPr kumimoji="1" lang="en-US" altLang="zh-CN" dirty="0" smtClean="0"/>
              <a:t>(require two tight </a:t>
            </a:r>
            <a:r>
              <a:rPr kumimoji="1" lang="en-US" altLang="zh-CN" dirty="0" err="1" smtClean="0"/>
              <a:t>lepton,or</a:t>
            </a:r>
            <a:r>
              <a:rPr kumimoji="1" lang="en-US" altLang="zh-CN" dirty="0" smtClean="0"/>
              <a:t> from </a:t>
            </a:r>
            <a:r>
              <a:rPr kumimoji="1" lang="en-US" altLang="zh-CN" dirty="0" err="1" smtClean="0">
                <a:solidFill>
                  <a:srgbClr val="0070C0"/>
                </a:solidFill>
              </a:rPr>
              <a:t>lep_isfake</a:t>
            </a:r>
            <a:r>
              <a:rPr kumimoji="1" lang="en-US" altLang="zh-CN" dirty="0" smtClean="0"/>
              <a:t>* if this truth-info is correct</a:t>
            </a:r>
            <a:r>
              <a:rPr kumimoji="1" lang="en-US" altLang="zh-CN" dirty="0" smtClean="0"/>
              <a:t>)</a:t>
            </a:r>
          </a:p>
          <a:p>
            <a:pPr marL="285750" indent="-285750">
              <a:buFont typeface="Arial" charset="0"/>
              <a:buChar char="•"/>
            </a:pPr>
            <a:r>
              <a:rPr kumimoji="1" lang="en-US" altLang="zh-CN" dirty="0" smtClean="0"/>
              <a:t>Didn’t find the samples now, done with 450720(at least one lepton)</a:t>
            </a:r>
            <a:r>
              <a:rPr kumimoji="1" lang="en-US" altLang="zh-CN" dirty="0" smtClean="0"/>
              <a:t> </a:t>
            </a:r>
          </a:p>
          <a:p>
            <a:pPr marL="285750" indent="-285750">
              <a:buFont typeface="Arial" charset="0"/>
              <a:buChar char="•"/>
            </a:pPr>
            <a:endParaRPr kumimoji="1" lang="en-US" altLang="zh-CN" dirty="0" smtClean="0"/>
          </a:p>
          <a:p>
            <a:pPr marL="285750" indent="-285750">
              <a:buFont typeface="Arial" charset="0"/>
              <a:buChar char="•"/>
            </a:pPr>
            <a:endParaRPr kumimoji="1" lang="en-US" altLang="zh-CN" dirty="0" smtClean="0"/>
          </a:p>
          <a:p>
            <a:pPr marL="285750" indent="-285750">
              <a:buFont typeface="Arial" charset="0"/>
              <a:buChar char="•"/>
            </a:pPr>
            <a:r>
              <a:rPr kumimoji="1" lang="en-US" altLang="zh-CN" dirty="0" smtClean="0"/>
              <a:t>Dominated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by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ttbar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and</a:t>
            </a:r>
            <a:r>
              <a:rPr kumimoji="1" lang="zh-CN" altLang="en-US" dirty="0" smtClean="0"/>
              <a:t> </a:t>
            </a:r>
            <a:r>
              <a:rPr kumimoji="1" lang="en-US" altLang="zh-CN" dirty="0" err="1" smtClean="0"/>
              <a:t>Wjets</a:t>
            </a:r>
            <a:endParaRPr kumimoji="1" lang="en-US" altLang="zh-CN" dirty="0" smtClean="0"/>
          </a:p>
          <a:p>
            <a:pPr marL="285750" indent="-285750">
              <a:buFont typeface="Arial" charset="0"/>
              <a:buChar char="•"/>
            </a:pPr>
            <a:r>
              <a:rPr kumimoji="1" lang="en-US" altLang="zh-CN" dirty="0" err="1" smtClean="0"/>
              <a:t>Wjets</a:t>
            </a:r>
            <a:r>
              <a:rPr kumimoji="1" lang="en-US" altLang="zh-CN" dirty="0" smtClean="0"/>
              <a:t> are “soft” than </a:t>
            </a:r>
            <a:r>
              <a:rPr kumimoji="1" lang="en-US" altLang="zh-CN" dirty="0" err="1" smtClean="0"/>
              <a:t>ttbar</a:t>
            </a:r>
            <a:r>
              <a:rPr kumimoji="1" lang="en-US" altLang="zh-CN" dirty="0" smtClean="0"/>
              <a:t>,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larger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ratio from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heavy flavor decay in </a:t>
            </a:r>
            <a:r>
              <a:rPr kumimoji="1" lang="en-US" altLang="zh-CN" dirty="0" err="1" smtClean="0"/>
              <a:t>ttbar</a:t>
            </a:r>
            <a:r>
              <a:rPr kumimoji="1" lang="en-US" altLang="zh-CN" dirty="0" smtClean="0"/>
              <a:t> than </a:t>
            </a:r>
            <a:r>
              <a:rPr kumimoji="1" lang="en-US" altLang="zh-CN" dirty="0" err="1" smtClean="0"/>
              <a:t>Wjets</a:t>
            </a:r>
            <a:r>
              <a:rPr kumimoji="1" lang="en-US" altLang="zh-CN" dirty="0" smtClean="0"/>
              <a:t> </a:t>
            </a:r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055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76009-8725-1948-90B4-2D9CD62BA72E}" type="datetime1">
              <a:rPr kumimoji="1" lang="zh-CN" altLang="en-US" smtClean="0"/>
              <a:t>2020/2/24</a:t>
            </a:fld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AC61C-2AD5-D948-B8DC-D7BFA3B283B8}" type="slidenum">
              <a:rPr kumimoji="1" lang="zh-CN" altLang="en-US" smtClean="0"/>
              <a:t>4</a:t>
            </a:fld>
            <a:endParaRPr kumimoji="1"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01329" y="4539508"/>
            <a:ext cx="80140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kumimoji="1" lang="en-US" altLang="zh-CN" sz="2000" dirty="0" smtClean="0"/>
              <a:t>Since most of staffs are not fixed, plan to be familiar with the analysis procedure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but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not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the</a:t>
            </a:r>
            <a:r>
              <a:rPr kumimoji="1" lang="zh-CN" altLang="en-US" sz="2000" dirty="0" smtClean="0"/>
              <a:t> </a:t>
            </a:r>
            <a:r>
              <a:rPr kumimoji="1" lang="en-US" altLang="zh-CN" sz="2000" dirty="0" smtClean="0"/>
              <a:t>result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961605"/>
              </p:ext>
            </p:extLst>
          </p:nvPr>
        </p:nvGraphicFramePr>
        <p:xfrm>
          <a:off x="1390650" y="911211"/>
          <a:ext cx="6630606" cy="3510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0202"/>
                <a:gridCol w="2210202"/>
                <a:gridCol w="2210202"/>
              </a:tblGrid>
              <a:tr h="669715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1&lt;=</a:t>
                      </a:r>
                      <a:r>
                        <a:rPr lang="en-US" altLang="zh-CN" dirty="0" err="1" smtClean="0"/>
                        <a:t>Njet</a:t>
                      </a:r>
                      <a:r>
                        <a:rPr lang="en-US" altLang="zh-CN" dirty="0" smtClean="0"/>
                        <a:t>&lt;=2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aseline="0" dirty="0" smtClean="0"/>
                        <a:t>Sys</a:t>
                      </a:r>
                      <a:r>
                        <a:rPr lang="zh-CN" altLang="en-US" baseline="0" dirty="0" smtClean="0"/>
                        <a:t> </a:t>
                      </a:r>
                      <a:r>
                        <a:rPr lang="en-US" altLang="zh-CN" baseline="0" dirty="0" err="1" smtClean="0"/>
                        <a:t>uncert</a:t>
                      </a:r>
                      <a:r>
                        <a:rPr lang="en-US" altLang="zh-CN" baseline="0" dirty="0" smtClean="0"/>
                        <a:t>.</a:t>
                      </a:r>
                      <a:r>
                        <a:rPr lang="zh-CN" altLang="en-US" baseline="0" dirty="0" smtClean="0"/>
                        <a:t>  </a:t>
                      </a:r>
                      <a:r>
                        <a:rPr lang="en-US" altLang="zh-CN" baseline="0" dirty="0" smtClean="0"/>
                        <a:t>on</a:t>
                      </a:r>
                      <a:r>
                        <a:rPr lang="zh-CN" altLang="en-US" baseline="0" dirty="0" smtClean="0"/>
                        <a:t> </a:t>
                      </a:r>
                      <a:r>
                        <a:rPr lang="en-US" altLang="zh-CN" baseline="0" dirty="0" smtClean="0"/>
                        <a:t>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dirty="0" smtClean="0"/>
                        <a:t>Sys</a:t>
                      </a:r>
                      <a:r>
                        <a:rPr lang="zh-CN" altLang="en-US" baseline="0" dirty="0" smtClean="0"/>
                        <a:t> </a:t>
                      </a:r>
                      <a:r>
                        <a:rPr lang="en-US" altLang="zh-CN" baseline="0" dirty="0" err="1" smtClean="0"/>
                        <a:t>uncert</a:t>
                      </a:r>
                      <a:r>
                        <a:rPr lang="en-US" altLang="zh-CN" baseline="0" dirty="0" smtClean="0"/>
                        <a:t>.</a:t>
                      </a:r>
                      <a:r>
                        <a:rPr lang="zh-CN" altLang="en-US" baseline="0" dirty="0" smtClean="0"/>
                        <a:t>  </a:t>
                      </a:r>
                      <a:r>
                        <a:rPr lang="en-US" altLang="zh-CN" baseline="0" dirty="0" smtClean="0"/>
                        <a:t>on</a:t>
                      </a:r>
                      <a:r>
                        <a:rPr lang="zh-CN" altLang="en-US" baseline="0" dirty="0" smtClean="0"/>
                        <a:t> </a:t>
                      </a:r>
                      <a:r>
                        <a:rPr lang="en-US" altLang="zh-CN" baseline="0" dirty="0" smtClean="0"/>
                        <a:t>mu</a:t>
                      </a:r>
                      <a:endParaRPr lang="zh-CN" altLang="en-US" dirty="0" smtClean="0"/>
                    </a:p>
                  </a:txBody>
                  <a:tcPr/>
                </a:tc>
              </a:tr>
              <a:tr h="457757">
                <a:tc>
                  <a:txBody>
                    <a:bodyPr/>
                    <a:lstStyle/>
                    <a:p>
                      <a:r>
                        <a:rPr kumimoji="1" lang="en-US" altLang="zh-CN" dirty="0" smtClean="0"/>
                        <a:t>Statistics</a:t>
                      </a:r>
                      <a:r>
                        <a:rPr kumimoji="1" lang="zh-CN" altLang="en-US" dirty="0" smtClean="0"/>
                        <a:t>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altLang="zh-CN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altLang="zh-CN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0.097</a:t>
                      </a:r>
                    </a:p>
                  </a:txBody>
                  <a:tcPr/>
                </a:tc>
              </a:tr>
              <a:tr h="457757">
                <a:tc>
                  <a:txBody>
                    <a:bodyPr/>
                    <a:lstStyle/>
                    <a:p>
                      <a:r>
                        <a:rPr kumimoji="1" lang="en-US" altLang="zh-CN" dirty="0" err="1" smtClean="0"/>
                        <a:t>QmisID</a:t>
                      </a:r>
                      <a:r>
                        <a:rPr kumimoji="1" lang="zh-CN" altLang="en-US" dirty="0" smtClean="0"/>
                        <a:t>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0.15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0.15</a:t>
                      </a:r>
                      <a:endParaRPr lang="zh-CN" altLang="en-US" dirty="0"/>
                    </a:p>
                  </a:txBody>
                  <a:tcPr/>
                </a:tc>
              </a:tr>
              <a:tr h="146733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Closure</a:t>
                      </a:r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test</a:t>
                      </a:r>
                    </a:p>
                    <a:p>
                      <a:endParaRPr lang="en-US" altLang="zh-CN" dirty="0" smtClean="0"/>
                    </a:p>
                    <a:p>
                      <a:r>
                        <a:rPr lang="en-US" altLang="zh-CN" dirty="0" smtClean="0"/>
                        <a:t>(highly</a:t>
                      </a:r>
                      <a:r>
                        <a:rPr lang="en-US" altLang="zh-CN" baseline="0" dirty="0" smtClean="0"/>
                        <a:t> underestimated now)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0.028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0.041</a:t>
                      </a:r>
                      <a:endParaRPr lang="zh-CN" altLang="en-US" dirty="0"/>
                    </a:p>
                  </a:txBody>
                  <a:tcPr/>
                </a:tc>
              </a:tr>
              <a:tr h="457757">
                <a:tc>
                  <a:txBody>
                    <a:bodyPr/>
                    <a:lstStyle/>
                    <a:p>
                      <a:r>
                        <a:rPr lang="mr-IN" altLang="zh-CN" dirty="0" smtClean="0"/>
                        <a:t>…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8927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216</Words>
  <Application>Microsoft Macintosh PowerPoint</Application>
  <PresentationFormat>全屏显示(4:3)</PresentationFormat>
  <Paragraphs>75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Calibri</vt:lpstr>
      <vt:lpstr>Calibri Light</vt:lpstr>
      <vt:lpstr>DengXian</vt:lpstr>
      <vt:lpstr>Mangal</vt:lpstr>
      <vt:lpstr>Wingdings</vt:lpstr>
      <vt:lpstr>等线</vt:lpstr>
      <vt:lpstr>等线 Light</vt:lpstr>
      <vt:lpstr>Arial</vt:lpstr>
      <vt:lpstr>Office 主题</vt:lpstr>
      <vt:lpstr>Weekly Report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Weekly Report</dc:title>
  <dc:creator>辛 水艇</dc:creator>
  <cp:lastModifiedBy>辛 水艇</cp:lastModifiedBy>
  <cp:revision>7</cp:revision>
  <dcterms:created xsi:type="dcterms:W3CDTF">2020-02-24T10:50:54Z</dcterms:created>
  <dcterms:modified xsi:type="dcterms:W3CDTF">2020-02-24T11:56:50Z</dcterms:modified>
</cp:coreProperties>
</file>