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327" r:id="rId3"/>
    <p:sldId id="365" r:id="rId4"/>
    <p:sldId id="366" r:id="rId5"/>
    <p:sldId id="367" r:id="rId6"/>
    <p:sldId id="368" r:id="rId7"/>
    <p:sldId id="369" r:id="rId8"/>
    <p:sldId id="370" r:id="rId9"/>
    <p:sldId id="371" r:id="rId10"/>
    <p:sldId id="374" r:id="rId11"/>
    <p:sldId id="380" r:id="rId12"/>
    <p:sldId id="382" r:id="rId13"/>
    <p:sldId id="375" r:id="rId14"/>
    <p:sldId id="376" r:id="rId15"/>
    <p:sldId id="377" r:id="rId16"/>
    <p:sldId id="378" r:id="rId17"/>
    <p:sldId id="384" r:id="rId18"/>
    <p:sldId id="383" r:id="rId19"/>
    <p:sldId id="275" r:id="rId2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76ED6-A585-4742-936E-77848F14D482}" type="datetimeFigureOut">
              <a:rPr lang="zh-CN" altLang="en-US" smtClean="0"/>
              <a:t>2020-2-19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F2924-98E7-46FA-B168-569CDB3ED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858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2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904672" y="8730225"/>
            <a:ext cx="2988563" cy="459101"/>
          </a:xfrm>
          <a:prstGeom prst="rect">
            <a:avLst/>
          </a:prstGeom>
          <a:noFill/>
          <a:ln w="9525">
            <a:noFill/>
          </a:ln>
        </p:spPr>
        <p:txBody>
          <a:bodyPr lIns="96067" tIns="48033" rIns="96067" bIns="48033" anchor="b"/>
          <a:lstStyle/>
          <a:p>
            <a:pPr lvl="0" algn="r" defTabSz="960755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/>
              <a:t>5</a:t>
            </a:fld>
            <a:endParaRPr lang="en-US" altLang="zh-CN" sz="1300" dirty="0"/>
          </a:p>
        </p:txBody>
      </p:sp>
      <p:sp>
        <p:nvSpPr>
          <p:cNvPr id="2048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9350" y="690563"/>
            <a:ext cx="4595813" cy="3446462"/>
          </a:xfrm>
        </p:spPr>
      </p:sp>
      <p:sp>
        <p:nvSpPr>
          <p:cNvPr id="2048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6067" tIns="48033" rIns="96067" bIns="48033" anchor="t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027375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904672" y="8730225"/>
            <a:ext cx="2988563" cy="459101"/>
          </a:xfrm>
          <a:prstGeom prst="rect">
            <a:avLst/>
          </a:prstGeom>
          <a:noFill/>
          <a:ln w="9525">
            <a:noFill/>
          </a:ln>
        </p:spPr>
        <p:txBody>
          <a:bodyPr lIns="96067" tIns="48033" rIns="96067" bIns="48033" anchor="b"/>
          <a:lstStyle/>
          <a:p>
            <a:pPr lvl="0" algn="r" defTabSz="960755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/>
              <a:t>7</a:t>
            </a:fld>
            <a:endParaRPr lang="en-US" altLang="zh-CN" sz="1300" dirty="0"/>
          </a:p>
        </p:txBody>
      </p:sp>
      <p:sp>
        <p:nvSpPr>
          <p:cNvPr id="2048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9350" y="690563"/>
            <a:ext cx="4595813" cy="3446462"/>
          </a:xfrm>
        </p:spPr>
      </p:sp>
      <p:sp>
        <p:nvSpPr>
          <p:cNvPr id="2048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6067" tIns="48033" rIns="96067" bIns="48033" anchor="t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083732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52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9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EB5A-C113-4EDC-9118-DC632C0430F5}" type="datetime1">
              <a:rPr lang="zh-CN" altLang="en-US" smtClean="0"/>
              <a:t>2020-2-19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3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CDE0-F957-4D30-BDE6-F574A45957C5}" type="datetime1">
              <a:rPr lang="zh-CN" altLang="en-US" smtClean="0"/>
              <a:t>2020-2-19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244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31717-9A89-401B-B5BE-E96916E9F58B}" type="datetime1">
              <a:rPr lang="zh-CN" altLang="en-US" smtClean="0"/>
              <a:t>2020-2-19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4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58EE-C287-4F4A-99B6-3CB0F990A9CA}" type="datetime1">
              <a:rPr lang="zh-CN" altLang="en-US" smtClean="0"/>
              <a:t>2020-2-19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76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38B9-9DB3-40C3-BFA6-FB4C16B5BFA1}" type="datetime1">
              <a:rPr lang="zh-CN" altLang="en-US" smtClean="0"/>
              <a:t>2020-2-19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1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15EB-B76F-4594-BF6A-EB96CEE7C7C8}" type="datetime1">
              <a:rPr lang="zh-CN" altLang="en-US" smtClean="0"/>
              <a:t>2020-2-19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703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331D-0F3A-4F71-9247-6BCA9C633D7A}" type="datetime1">
              <a:rPr lang="zh-CN" altLang="en-US" smtClean="0"/>
              <a:t>2020-2-19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11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827-FC32-40EC-819C-F845B80079D2}" type="datetime1">
              <a:rPr lang="zh-CN" altLang="en-US" smtClean="0"/>
              <a:t>2020-2-19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5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0669-95A2-4F7A-A409-8E94545A7FAE}" type="datetime1">
              <a:rPr lang="zh-CN" altLang="en-US" smtClean="0"/>
              <a:t>2020-2-19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44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32C6-C62D-4EAF-A9B2-DA8C490A4844}" type="datetime1">
              <a:rPr lang="zh-CN" altLang="en-US" smtClean="0"/>
              <a:t>2020-2-19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354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EA3A-D2C5-4A13-96FC-EADFA13683E5}" type="datetime1">
              <a:rPr lang="zh-CN" altLang="en-US" smtClean="0"/>
              <a:t>2020-2-19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30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6ABAA-6965-4591-8D27-4203407EB043}" type="datetime1">
              <a:rPr lang="zh-CN" altLang="en-US" smtClean="0"/>
              <a:t>2020-2-19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38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9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5" Type="http://schemas.openxmlformats.org/officeDocument/2006/relationships/image" Target="../media/image41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7.wmf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7504" y="980728"/>
            <a:ext cx="8928992" cy="1470025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4000" b="1" dirty="0" smtClean="0"/>
              <a:t>R &amp; D progress of CEPC vacuum system</a:t>
            </a:r>
            <a:r>
              <a:rPr lang="en-US" altLang="zh-CN" sz="4000" b="1" dirty="0"/>
              <a:t/>
            </a:r>
            <a:br>
              <a:rPr lang="en-US" altLang="zh-CN" sz="4000" b="1" dirty="0"/>
            </a:br>
            <a:endParaRPr lang="zh-CN" altLang="en-US" sz="3600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55576" y="3886200"/>
            <a:ext cx="7848872" cy="1752600"/>
          </a:xfrm>
        </p:spPr>
        <p:txBody>
          <a:bodyPr/>
          <a:lstStyle/>
          <a:p>
            <a:r>
              <a:rPr lang="en-US" altLang="zh-CN" dirty="0" err="1" smtClean="0"/>
              <a:t>Haiyi</a:t>
            </a:r>
            <a:r>
              <a:rPr lang="en-US" altLang="zh-CN" dirty="0" smtClean="0"/>
              <a:t> Dong</a:t>
            </a:r>
          </a:p>
          <a:p>
            <a:r>
              <a:rPr lang="en-US" altLang="zh-CN" dirty="0" smtClean="0"/>
              <a:t>2/20/2020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28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99440" y="116632"/>
            <a:ext cx="8229600" cy="503927"/>
          </a:xfrm>
        </p:spPr>
        <p:txBody>
          <a:bodyPr>
            <a:normAutofit fontScale="90000"/>
          </a:bodyPr>
          <a:lstStyle/>
          <a:p>
            <a:r>
              <a:rPr lang="en-US" altLang="zh-CN" sz="3200" b="1" dirty="0" smtClean="0"/>
              <a:t>RF</a:t>
            </a:r>
            <a:r>
              <a:rPr lang="en-US" altLang="zh-CN" sz="3200" b="1" dirty="0"/>
              <a:t> </a:t>
            </a:r>
            <a:r>
              <a:rPr lang="en-US" altLang="zh-CN" sz="3200" b="1" dirty="0" smtClean="0"/>
              <a:t>shielding bellows Structure</a:t>
            </a:r>
            <a:endParaRPr lang="zh-CN" altLang="en-US" sz="3200" b="1" dirty="0"/>
          </a:p>
        </p:txBody>
      </p:sp>
      <p:graphicFrame>
        <p:nvGraphicFramePr>
          <p:cNvPr id="4" name="内容占位符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3553454" y="815750"/>
          <a:ext cx="1797179" cy="2163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7" r:id="rId4" imgW="3457575" imgH="4162425" progId="Paint.Picture">
                  <p:embed/>
                </p:oleObj>
              </mc:Choice>
              <mc:Fallback>
                <p:oleObj r:id="rId4" imgW="3457575" imgH="4162425" progId="Paint.Picture">
                  <p:embed/>
                  <p:pic>
                    <p:nvPicPr>
                      <p:cNvPr id="4" name="内容占位符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53454" y="815750"/>
                        <a:ext cx="1797179" cy="2163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/>
          <p:nvPr>
            <p:extLst/>
          </p:nvPr>
        </p:nvGraphicFramePr>
        <p:xfrm>
          <a:off x="1077414" y="795166"/>
          <a:ext cx="1713738" cy="238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8" r:id="rId6" imgW="1781175" imgH="2181225" progId="Paint.Picture">
                  <p:embed/>
                </p:oleObj>
              </mc:Choice>
              <mc:Fallback>
                <p:oleObj r:id="rId6" imgW="1781175" imgH="2181225" progId="Paint.Picture">
                  <p:embed/>
                  <p:pic>
                    <p:nvPicPr>
                      <p:cNvPr id="6" name="对象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77414" y="795166"/>
                        <a:ext cx="1713738" cy="238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/>
          <p:nvPr/>
        </p:nvGraphicFramePr>
        <p:xfrm>
          <a:off x="6273165" y="1163320"/>
          <a:ext cx="1363980" cy="1774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" r:id="rId8" imgW="3848100" imgH="3581400" progId="Paint.Picture">
                  <p:embed/>
                </p:oleObj>
              </mc:Choice>
              <mc:Fallback>
                <p:oleObj r:id="rId8" imgW="3848100" imgH="3581400" progId="Paint.Picture">
                  <p:embed/>
                  <p:pic>
                    <p:nvPicPr>
                      <p:cNvPr id="8" name="对象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73165" y="1163320"/>
                        <a:ext cx="1363980" cy="1774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/>
          <p:nvPr/>
        </p:nvGraphicFramePr>
        <p:xfrm>
          <a:off x="7415530" y="3232785"/>
          <a:ext cx="1371600" cy="168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0" r:id="rId10" imgW="3752850" imgH="3276600" progId="Paint.Picture">
                  <p:embed/>
                </p:oleObj>
              </mc:Choice>
              <mc:Fallback>
                <p:oleObj r:id="rId10" imgW="3752850" imgH="3276600" progId="Paint.Picture">
                  <p:embed/>
                  <p:pic>
                    <p:nvPicPr>
                      <p:cNvPr id="10" name="对象 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415530" y="3232785"/>
                        <a:ext cx="1371600" cy="168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/>
          <p:nvPr/>
        </p:nvGraphicFramePr>
        <p:xfrm>
          <a:off x="6387465" y="5008245"/>
          <a:ext cx="1464945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1" r:id="rId12" imgW="3514725" imgH="3181350" progId="Paint.Picture">
                  <p:embed/>
                </p:oleObj>
              </mc:Choice>
              <mc:Fallback>
                <p:oleObj r:id="rId12" imgW="3514725" imgH="3181350" progId="Paint.Picture">
                  <p:embed/>
                  <p:pic>
                    <p:nvPicPr>
                      <p:cNvPr id="12" name="对象 1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87465" y="5008245"/>
                        <a:ext cx="1464945" cy="1539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7750175" y="1826895"/>
            <a:ext cx="1036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Bellows module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87464" y="3645024"/>
            <a:ext cx="1036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Spring fingers module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52410" y="5455920"/>
            <a:ext cx="1036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Contact fingers module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4689" y="5093250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accent1"/>
                </a:solidFill>
              </a:rPr>
              <a:t>Total length: 140 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accent1"/>
                </a:solidFill>
              </a:rPr>
              <a:t>Inner and exterior diameter of bellows: 125mm/140mm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accent1"/>
                </a:solidFill>
              </a:rPr>
              <a:t>Expansion/contraction: 5mm/12mm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O</a:t>
            </a:r>
            <a:r>
              <a:rPr lang="en-US" altLang="zh-CN" dirty="0" smtClean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ffset: 2 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Bending: 50 </a:t>
            </a:r>
            <a:r>
              <a:rPr lang="en-US" altLang="zh-CN" dirty="0" err="1" smtClean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mrad</a:t>
            </a:r>
            <a:endParaRPr lang="en-US" altLang="zh-CN" dirty="0" smtClean="0">
              <a:solidFill>
                <a:schemeClr val="accent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Above technical specifications have been reached.</a:t>
            </a:r>
            <a:endParaRPr lang="en-US" altLang="zh-CN" b="1" dirty="0" smtClean="0">
              <a:solidFill>
                <a:schemeClr val="accent1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1600" y="3255767"/>
            <a:ext cx="2203050" cy="16488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1013" y="3263704"/>
            <a:ext cx="2202059" cy="165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08720"/>
            <a:ext cx="3432888" cy="28083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071" y="995464"/>
            <a:ext cx="2869913" cy="27363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005064"/>
            <a:ext cx="2985931" cy="22322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9" y="3843490"/>
            <a:ext cx="2736304" cy="24180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9552" y="188640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400" b="1" dirty="0">
                <a:latin typeface="+mj-lt"/>
                <a:ea typeface="+mj-ea"/>
                <a:cs typeface="+mj-cs"/>
              </a:rPr>
              <a:t>Tool-making of the spring fingers of RF shielding bellows</a:t>
            </a:r>
            <a:endParaRPr lang="zh-CN" altLang="en-US" sz="24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3312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7459" y="180957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zh-CN" sz="2400" b="1" dirty="0"/>
              <a:t>Measurement of the contact </a:t>
            </a:r>
            <a:r>
              <a:rPr lang="en-US" altLang="zh-CN" sz="2400" b="1" dirty="0" smtClean="0"/>
              <a:t>pressure</a:t>
            </a:r>
            <a:r>
              <a:rPr lang="en-US" altLang="zh-CN" sz="2400" b="1" dirty="0" smtClean="0"/>
              <a:t> </a:t>
            </a:r>
            <a:r>
              <a:rPr lang="en-US" altLang="zh-CN" sz="2400" b="1" dirty="0"/>
              <a:t>of a spring finger</a:t>
            </a:r>
            <a:endParaRPr lang="zh-CN" altLang="en-US" sz="24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33805"/>
            <a:ext cx="8306435" cy="4526280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charset="0"/>
              <a:buNone/>
            </a:pPr>
            <a:endParaRPr lang="zh-CN" altLang="en-US" sz="1800" dirty="0">
              <a:solidFill>
                <a:schemeClr val="tx1"/>
              </a:solidFill>
              <a:uFillTx/>
              <a:latin typeface="+mn-ea"/>
              <a:ea typeface="宋体" panose="02010600030101010101" pitchFamily="2" charset="-122"/>
            </a:endParaRPr>
          </a:p>
          <a:p>
            <a:pPr marL="0" indent="0">
              <a:buFont typeface="Wingdings" panose="05000000000000000000" charset="0"/>
              <a:buNone/>
            </a:pPr>
            <a:endParaRPr lang="zh-CN" altLang="en-US" sz="1800" dirty="0">
              <a:solidFill>
                <a:schemeClr val="tx1"/>
              </a:solidFill>
              <a:uFillTx/>
              <a:latin typeface="+mn-ea"/>
              <a:ea typeface="宋体" panose="02010600030101010101" pitchFamily="2" charset="-122"/>
            </a:endParaRPr>
          </a:p>
          <a:p>
            <a:pPr marL="0" indent="0">
              <a:buFont typeface="Wingdings" panose="05000000000000000000" charset="0"/>
              <a:buNone/>
            </a:pPr>
            <a:endParaRPr lang="zh-CN" altLang="en-US" sz="1800" dirty="0">
              <a:solidFill>
                <a:schemeClr val="tx1"/>
              </a:solidFill>
              <a:uFillTx/>
              <a:latin typeface="+mn-ea"/>
              <a:ea typeface="宋体" panose="02010600030101010101" pitchFamily="2" charset="-122"/>
            </a:endParaRPr>
          </a:p>
          <a:p>
            <a:pPr marL="0" indent="0">
              <a:buFont typeface="Wingdings" panose="05000000000000000000" charset="0"/>
              <a:buNone/>
            </a:pPr>
            <a:endParaRPr lang="zh-CN" altLang="en-US" sz="1800" dirty="0">
              <a:solidFill>
                <a:schemeClr val="tx1"/>
              </a:solidFill>
              <a:uFillTx/>
              <a:latin typeface="+mn-ea"/>
              <a:ea typeface="宋体" panose="02010600030101010101" pitchFamily="2" charset="-122"/>
            </a:endParaRPr>
          </a:p>
          <a:p>
            <a:pPr marL="0" indent="0">
              <a:buFont typeface="Wingdings" panose="05000000000000000000" charset="0"/>
              <a:buNone/>
            </a:pPr>
            <a:endParaRPr lang="zh-CN" altLang="en-US" sz="1800" dirty="0">
              <a:solidFill>
                <a:schemeClr val="tx1"/>
              </a:solidFill>
              <a:uFillTx/>
              <a:latin typeface="+mn-ea"/>
              <a:ea typeface="宋体" panose="02010600030101010101" pitchFamily="2" charset="-122"/>
            </a:endParaRPr>
          </a:p>
          <a:p>
            <a:pPr marL="0" indent="0">
              <a:buFont typeface="Wingdings" panose="05000000000000000000" charset="0"/>
              <a:buNone/>
            </a:pPr>
            <a:endParaRPr lang="zh-CN" altLang="en-US" sz="1800" dirty="0">
              <a:solidFill>
                <a:schemeClr val="tx1"/>
              </a:solidFill>
              <a:uFillTx/>
              <a:latin typeface="+mn-ea"/>
              <a:ea typeface="宋体" panose="02010600030101010101" pitchFamily="2" charset="-122"/>
            </a:endParaRPr>
          </a:p>
          <a:p>
            <a:pPr marL="0" indent="0">
              <a:buFont typeface="Wingdings" panose="05000000000000000000" charset="0"/>
              <a:buNone/>
            </a:pPr>
            <a:r>
              <a:rPr lang="zh-CN" altLang="en-US" sz="1800" dirty="0">
                <a:solidFill>
                  <a:schemeClr val="tx1"/>
                </a:solidFill>
                <a:uFillTx/>
                <a:latin typeface="+mn-ea"/>
                <a:ea typeface="宋体" panose="02010600030101010101" pitchFamily="2" charset="-122"/>
              </a:rPr>
              <a:t> </a:t>
            </a:r>
          </a:p>
          <a:p>
            <a:pPr marL="0" indent="0">
              <a:buFont typeface="Wingdings" panose="05000000000000000000" charset="0"/>
              <a:buNone/>
            </a:pPr>
            <a:endParaRPr lang="en-US" altLang="zh-CN" sz="1800" dirty="0">
              <a:solidFill>
                <a:schemeClr val="tx1"/>
              </a:solidFill>
              <a:uFillTx/>
              <a:latin typeface="+mn-ea"/>
              <a:ea typeface="宋体" panose="02010600030101010101" pitchFamily="2" charset="-122"/>
            </a:endParaRPr>
          </a:p>
          <a:p>
            <a:endParaRPr lang="en-US" altLang="zh-CN" sz="1800" dirty="0">
              <a:solidFill>
                <a:schemeClr val="tx1"/>
              </a:solidFill>
              <a:uFillTx/>
              <a:latin typeface="+mn-ea"/>
              <a:ea typeface="宋体" panose="02010600030101010101" pitchFamily="2" charset="-122"/>
            </a:endParaRPr>
          </a:p>
          <a:p>
            <a:endParaRPr lang="en-US" altLang="zh-CN" sz="1800" dirty="0">
              <a:solidFill>
                <a:schemeClr val="tx1"/>
              </a:solidFill>
              <a:uFillTx/>
              <a:ea typeface="宋体" panose="02010600030101010101" pitchFamily="2" charset="-122"/>
            </a:endParaRPr>
          </a:p>
          <a:p>
            <a:endParaRPr lang="en-US" altLang="zh-CN" sz="1800" dirty="0">
              <a:solidFill>
                <a:schemeClr val="tx1"/>
              </a:solidFill>
              <a:uFillTx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45555"/>
            <a:ext cx="2133600" cy="365125"/>
          </a:xfrm>
        </p:spPr>
        <p:txBody>
          <a:bodyPr/>
          <a:lstStyle/>
          <a:p>
            <a:fld id="{F277EA53-4DB1-4D95-B40D-C748397C9D0C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871049"/>
            <a:ext cx="5976664" cy="3235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微信图片_20200101234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4422866"/>
            <a:ext cx="1668145" cy="2223770"/>
          </a:xfrm>
          <a:prstGeom prst="rect">
            <a:avLst/>
          </a:prstGeom>
        </p:spPr>
      </p:pic>
      <p:pic>
        <p:nvPicPr>
          <p:cNvPr id="13" name="图片 12" descr="微信图片_202001012342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4453770"/>
            <a:ext cx="2016224" cy="232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835696" y="40466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27684" y="143054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800" b="1" dirty="0"/>
              <a:t>NEG coating of the inside chamber</a:t>
            </a:r>
            <a:endParaRPr lang="zh-CN" alt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51920" y="927884"/>
            <a:ext cx="49752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dirty="0"/>
              <a:t>NEG coating suppresses electron </a:t>
            </a:r>
            <a:r>
              <a:rPr lang="en-US" altLang="zh-CN" dirty="0" err="1"/>
              <a:t>multipacting</a:t>
            </a:r>
            <a:r>
              <a:rPr lang="en-US" altLang="zh-CN" dirty="0"/>
              <a:t> </a:t>
            </a:r>
            <a:r>
              <a:rPr lang="en-US" altLang="zh-CN" dirty="0" smtClean="0"/>
              <a:t>(</a:t>
            </a:r>
            <a:r>
              <a:rPr lang="en-US" altLang="zh-CN" dirty="0" smtClean="0">
                <a:solidFill>
                  <a:srgbClr val="FF0000"/>
                </a:solidFill>
              </a:rPr>
              <a:t>SEY </a:t>
            </a:r>
            <a:r>
              <a:rPr lang="en-US" altLang="zh-CN" dirty="0" smtClean="0">
                <a:solidFill>
                  <a:srgbClr val="FF0000"/>
                </a:solidFill>
                <a:sym typeface="Symbol"/>
              </a:rPr>
              <a:t> 1.2</a:t>
            </a:r>
            <a:r>
              <a:rPr lang="en-US" altLang="zh-CN" dirty="0" smtClean="0">
                <a:sym typeface="Symbol"/>
              </a:rPr>
              <a:t>) </a:t>
            </a:r>
            <a:r>
              <a:rPr lang="en-US" altLang="zh-CN" dirty="0" smtClean="0"/>
              <a:t>and </a:t>
            </a:r>
            <a:r>
              <a:rPr lang="en-US" altLang="zh-CN" dirty="0"/>
              <a:t>beam-induced pressure rises, as well as provides extra linear pumping. </a:t>
            </a:r>
            <a:endParaRPr lang="en-US" altLang="zh-CN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The </a:t>
            </a:r>
            <a:r>
              <a:rPr lang="en-US" altLang="zh-CN" dirty="0"/>
              <a:t>NEG coating is a titanium, zirconium, vanadium alloy, deposited on the inner surface of the chamber through sputtering. </a:t>
            </a:r>
            <a:endParaRPr lang="en-US" altLang="zh-CN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In </a:t>
            </a:r>
            <a:r>
              <a:rPr lang="en-US" altLang="zh-CN" dirty="0"/>
              <a:t>order to decrease the resistive wall </a:t>
            </a:r>
            <a:r>
              <a:rPr lang="en-US" altLang="zh-CN" dirty="0" smtClean="0"/>
              <a:t>impedance, the top and bottom of the vacuum chambers will be uncoated NEG films, while the other part of inner surface will be coated with NEG films in thickness of </a:t>
            </a:r>
            <a:r>
              <a:rPr lang="en-US" altLang="zh-CN" dirty="0">
                <a:solidFill>
                  <a:srgbClr val="FF0000"/>
                </a:solidFill>
              </a:rPr>
              <a:t>1 </a:t>
            </a:r>
            <a:r>
              <a:rPr lang="en-US" altLang="zh-CN" dirty="0">
                <a:solidFill>
                  <a:srgbClr val="FF0000"/>
                </a:solidFill>
                <a:sym typeface="Symbol"/>
              </a:rPr>
              <a:t>m</a:t>
            </a:r>
            <a:r>
              <a:rPr lang="en-US" altLang="zh-CN" dirty="0"/>
              <a:t> , </a:t>
            </a:r>
            <a:r>
              <a:rPr lang="en-US" altLang="zh-CN" dirty="0" smtClean="0"/>
              <a:t>which may supply enough pumping speeds and absorbed gas capacities, and acceptable impedance budgets.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3995"/>
            <a:ext cx="3473988" cy="566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68" y="4947854"/>
            <a:ext cx="2394755" cy="1473537"/>
          </a:xfrm>
          <a:prstGeom prst="rect">
            <a:avLst/>
          </a:prstGeom>
        </p:spPr>
      </p:pic>
      <p:cxnSp>
        <p:nvCxnSpPr>
          <p:cNvPr id="10" name="肘形连接符 9"/>
          <p:cNvCxnSpPr/>
          <p:nvPr/>
        </p:nvCxnSpPr>
        <p:spPr>
          <a:xfrm rot="10800000" flipV="1">
            <a:off x="6660232" y="4797152"/>
            <a:ext cx="959768" cy="50405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620000" y="4621203"/>
            <a:ext cx="1207145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tx2"/>
                </a:solidFill>
              </a:rPr>
              <a:t>1 </a:t>
            </a:r>
            <a:r>
              <a:rPr lang="en-US" altLang="zh-CN" sz="1600" b="1" dirty="0" smtClean="0">
                <a:solidFill>
                  <a:schemeClr val="tx2"/>
                </a:solidFill>
                <a:sym typeface="Symbol" panose="05050102010706020507" pitchFamily="18" charset="2"/>
              </a:rPr>
              <a:t>m </a:t>
            </a:r>
            <a:r>
              <a:rPr lang="en-US" altLang="zh-CN" sz="1600" b="1" dirty="0" err="1" smtClean="0">
                <a:solidFill>
                  <a:schemeClr val="tx2"/>
                </a:solidFill>
                <a:sym typeface="Symbol" panose="05050102010706020507" pitchFamily="18" charset="2"/>
              </a:rPr>
              <a:t>TiZrV</a:t>
            </a:r>
            <a:endParaRPr lang="zh-CN" altLang="en-US" sz="1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0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835696" y="40466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05826" y="71870"/>
            <a:ext cx="3060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800" b="1" dirty="0" smtClean="0"/>
              <a:t>NEG </a:t>
            </a:r>
            <a:r>
              <a:rPr lang="en-GB" altLang="zh-CN" sz="2800" b="1" dirty="0"/>
              <a:t>coating </a:t>
            </a:r>
            <a:r>
              <a:rPr lang="en-GB" altLang="zh-CN" sz="2800" b="1" dirty="0" smtClean="0"/>
              <a:t>setup</a:t>
            </a:r>
            <a:endParaRPr lang="zh-CN" alt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3298" y="4077072"/>
            <a:ext cx="8717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The setup of NEG coating has been built, and some experiments have been done.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/>
              <a:t>Thickness of film: </a:t>
            </a:r>
            <a:r>
              <a:rPr lang="en-US" altLang="zh-CN" dirty="0">
                <a:sym typeface="Symbol"/>
              </a:rPr>
              <a:t></a:t>
            </a:r>
            <a:r>
              <a:rPr lang="en-US" altLang="zh-CN" dirty="0"/>
              <a:t>1.1 </a:t>
            </a:r>
            <a:r>
              <a:rPr lang="en-US" altLang="zh-CN" dirty="0">
                <a:sym typeface="Symbol"/>
              </a:rPr>
              <a:t></a:t>
            </a:r>
            <a:r>
              <a:rPr lang="en-US" altLang="zh-CN" dirty="0" smtClean="0">
                <a:sym typeface="Symbol"/>
              </a:rPr>
              <a:t>m; </a:t>
            </a:r>
            <a:r>
              <a:rPr lang="en-US" altLang="zh-CN" dirty="0" smtClean="0"/>
              <a:t>Proportion</a:t>
            </a:r>
            <a:r>
              <a:rPr lang="en-US" altLang="zh-CN" dirty="0"/>
              <a:t>: </a:t>
            </a:r>
            <a:r>
              <a:rPr lang="en-US" altLang="zh-CN" dirty="0" err="1"/>
              <a:t>Ti</a:t>
            </a:r>
            <a:r>
              <a:rPr lang="zh-CN" altLang="en-US" dirty="0"/>
              <a:t>：</a:t>
            </a:r>
            <a:r>
              <a:rPr lang="en-US" altLang="zh-CN" dirty="0" err="1"/>
              <a:t>Zr</a:t>
            </a:r>
            <a:r>
              <a:rPr lang="zh-CN" altLang="en-US" dirty="0"/>
              <a:t>：</a:t>
            </a:r>
            <a:r>
              <a:rPr lang="en-US" altLang="zh-CN" dirty="0"/>
              <a:t>V=0.28 : 0.3 : 0.42 </a:t>
            </a:r>
            <a:r>
              <a:rPr lang="en-US" altLang="zh-CN" dirty="0" smtClean="0"/>
              <a:t> </a:t>
            </a:r>
            <a:r>
              <a:rPr lang="en-US" altLang="zh-CN" dirty="0"/>
              <a:t>( after </a:t>
            </a:r>
            <a:r>
              <a:rPr lang="en-US" altLang="zh-CN" dirty="0" err="1"/>
              <a:t>Ar</a:t>
            </a:r>
            <a:r>
              <a:rPr lang="en-US" altLang="zh-CN" baseline="30000" dirty="0"/>
              <a:t>+</a:t>
            </a:r>
            <a:r>
              <a:rPr lang="en-US" altLang="zh-CN" dirty="0"/>
              <a:t> surface etching of 10 nm) </a:t>
            </a:r>
            <a:r>
              <a:rPr lang="en-US" altLang="zh-CN" dirty="0" smtClean="0"/>
              <a:t>; Columnar </a:t>
            </a:r>
            <a:r>
              <a:rPr lang="en-US" altLang="zh-CN" dirty="0"/>
              <a:t>film for high pumping speed</a:t>
            </a:r>
            <a:r>
              <a:rPr lang="en-US" altLang="zh-CN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/>
              <a:t>All related parameters (plasma gas pressure, substrate temperature, plasma current, and magnetic field value) </a:t>
            </a:r>
            <a:r>
              <a:rPr lang="en-US" altLang="zh-CN" dirty="0" smtClean="0"/>
              <a:t>are </a:t>
            </a:r>
            <a:r>
              <a:rPr lang="en-US" altLang="zh-CN" dirty="0"/>
              <a:t>recorded and suitably adjusted to ensure the stability of the deposition process. </a:t>
            </a:r>
            <a:endParaRPr lang="en-US" altLang="zh-CN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A horizontal coating equipment is easy to be installed, and long vacuum chambers can be coated by moving the magnet.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8" y="773997"/>
            <a:ext cx="3616455" cy="29369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330" y="669472"/>
            <a:ext cx="1803007" cy="3047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6343" y="669472"/>
            <a:ext cx="1681959" cy="14274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9879" y="676336"/>
            <a:ext cx="1225133" cy="14604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5914" y="2136824"/>
            <a:ext cx="3362556" cy="169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3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5900" y="191013"/>
            <a:ext cx="622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Pumping speed measurements for NEG films</a:t>
            </a:r>
            <a:endParaRPr lang="zh-CN" altLang="en-US" sz="2400" b="1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9" y="1096923"/>
            <a:ext cx="5887669" cy="359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5301208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 high pure hydrogen</a:t>
            </a:r>
            <a:r>
              <a:rPr lang="zh-CN" altLang="en-US" dirty="0" smtClean="0"/>
              <a:t>（</a:t>
            </a:r>
            <a:r>
              <a:rPr lang="en-US" altLang="zh-CN" dirty="0" smtClean="0"/>
              <a:t>99.999%</a:t>
            </a:r>
            <a:r>
              <a:rPr lang="zh-CN" altLang="en-US" dirty="0" smtClean="0"/>
              <a:t>）</a:t>
            </a:r>
            <a:r>
              <a:rPr lang="en-US" altLang="zh-CN" dirty="0" smtClean="0"/>
              <a:t>is introduced by the injection valve, the gas passes through the coated pipe and is absorbed by the NEG film. The P2/P1 ratio is measured by the pressure gauges, which is related to the average sticking probability and pumping speed of the pipe walls.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551" y="979831"/>
            <a:ext cx="2777696" cy="370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8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16</a:t>
            </a:fld>
            <a:endParaRPr lang="zh-CN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431540" y="836712"/>
          <a:ext cx="8280919" cy="3384373"/>
        </p:xfrm>
        <a:graphic>
          <a:graphicData uri="http://schemas.openxmlformats.org/drawingml/2006/table">
            <a:tbl>
              <a:tblPr firstRow="1" firstCol="1" bandRow="1"/>
              <a:tblGrid>
                <a:gridCol w="2269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80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03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19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NO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P2/P1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S</a:t>
                      </a:r>
                      <a:r>
                        <a:rPr lang="en-US" sz="1400" kern="0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ticking probability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S [L/(s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  <a:sym typeface="Symbol"/>
                        </a:rPr>
                        <a:t>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cm</a:t>
                      </a:r>
                      <a:r>
                        <a:rPr lang="en-US" sz="1400" kern="0" baseline="300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2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)]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Note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4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CEPC4-B2-180-24 </a:t>
                      </a:r>
                      <a:r>
                        <a:rPr lang="en-US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for</a:t>
                      </a:r>
                      <a:r>
                        <a:rPr lang="en-US" sz="1400" kern="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 </a:t>
                      </a:r>
                      <a:r>
                        <a:rPr lang="en-US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H2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8.5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0.0055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0.242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Stainless</a:t>
                      </a:r>
                      <a:r>
                        <a:rPr lang="en-US" altLang="zh-CN" sz="1400" kern="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 steel pipe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 </a:t>
                      </a:r>
                      <a:r>
                        <a:rPr lang="en-US" altLang="zh-CN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Length</a:t>
                      </a:r>
                      <a:r>
                        <a:rPr lang="en-US" altLang="zh-CN" sz="1400" kern="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 * diameter</a:t>
                      </a:r>
                      <a:r>
                        <a:rPr lang="zh-CN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：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750*35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CEPC4-B2-200-20 </a:t>
                      </a:r>
                      <a:r>
                        <a:rPr lang="en-US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for H2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11.6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0.0068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0.2992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CEPC4-B2-225-20 </a:t>
                      </a:r>
                      <a:r>
                        <a:rPr lang="en-US" altLang="zh-CN" sz="1400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宋体"/>
                        </a:rPr>
                        <a:t>for H2</a:t>
                      </a:r>
                      <a:endParaRPr lang="zh-CN" altLang="zh-CN" sz="14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17.5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0.0088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0.3872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4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CEPC4-B2-250-20 </a:t>
                      </a:r>
                      <a:r>
                        <a:rPr lang="en-US" altLang="zh-CN" sz="1400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宋体"/>
                        </a:rPr>
                        <a:t>for H2</a:t>
                      </a:r>
                      <a:endParaRPr lang="zh-CN" altLang="zh-CN" sz="14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17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0.0087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0.3828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4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CEPC4-B2-275-20 </a:t>
                      </a:r>
                      <a:r>
                        <a:rPr lang="en-US" altLang="zh-CN" sz="1400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宋体"/>
                        </a:rPr>
                        <a:t>for H2</a:t>
                      </a:r>
                      <a:endParaRPr lang="zh-CN" altLang="zh-CN" sz="14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8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0.0052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0.2288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4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CEPC4-B2-300-20 </a:t>
                      </a:r>
                      <a:r>
                        <a:rPr lang="en-US" altLang="zh-CN" sz="1400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宋体"/>
                        </a:rPr>
                        <a:t>for H2</a:t>
                      </a:r>
                      <a:endParaRPr lang="zh-CN" altLang="zh-CN" sz="14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3.5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0.0025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0.11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97025" y="3181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+mj-lt"/>
              </a:rPr>
              <a:t>Measurement results of pumping speed for NEG film</a:t>
            </a:r>
            <a:endParaRPr lang="zh-CN" altLang="en-US" sz="2800" b="1" dirty="0"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345937"/>
            <a:ext cx="3919537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27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/>
              <a:t>Targets of the midterm </a:t>
            </a:r>
            <a:r>
              <a:rPr lang="en-US" altLang="zh-CN" sz="3600" b="1" dirty="0" smtClean="0"/>
              <a:t>and present status</a:t>
            </a:r>
            <a:endParaRPr lang="zh-CN" altLang="en-US" sz="3600" b="1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The Leak rate of the vacuum chambers </a:t>
            </a:r>
            <a:r>
              <a:rPr lang="en-US" altLang="zh-CN" sz="2800" dirty="0"/>
              <a:t>is less than 3</a:t>
            </a:r>
            <a:r>
              <a:rPr lang="en-US" altLang="zh-CN" sz="2800" dirty="0">
                <a:sym typeface="Symbol" panose="05050102010706020507" pitchFamily="18" charset="2"/>
              </a:rPr>
              <a:t></a:t>
            </a:r>
            <a:r>
              <a:rPr lang="en-US" altLang="zh-CN" sz="2800" dirty="0" smtClean="0"/>
              <a:t>10</a:t>
            </a:r>
            <a:r>
              <a:rPr lang="en-US" altLang="zh-CN" sz="2800" baseline="30000" dirty="0" smtClean="0"/>
              <a:t>-10 </a:t>
            </a:r>
            <a:r>
              <a:rPr lang="en-US" altLang="zh-CN" sz="2800" dirty="0" err="1" smtClean="0"/>
              <a:t>Torr</a:t>
            </a:r>
            <a:r>
              <a:rPr lang="en-US" altLang="zh-CN" sz="2800" dirty="0" err="1" smtClean="0">
                <a:sym typeface="Symbol" panose="05050102010706020507" pitchFamily="18" charset="2"/>
              </a:rPr>
              <a:t>L</a:t>
            </a:r>
            <a:r>
              <a:rPr lang="en-US" altLang="zh-CN" sz="2800" dirty="0" smtClean="0">
                <a:sym typeface="Symbol" panose="05050102010706020507" pitchFamily="18" charset="2"/>
              </a:rPr>
              <a:t>/s; </a:t>
            </a:r>
            <a:r>
              <a:rPr lang="en-US" altLang="zh-CN" sz="2800" dirty="0" smtClean="0">
                <a:solidFill>
                  <a:srgbClr val="FF0000"/>
                </a:solidFill>
                <a:sym typeface="Symbol" panose="05050102010706020507" pitchFamily="18" charset="2"/>
              </a:rPr>
              <a:t>(achieved)</a:t>
            </a:r>
            <a:endParaRPr lang="en-US" altLang="zh-CN" sz="2800" dirty="0" smtClean="0">
              <a:solidFill>
                <a:srgbClr val="FF0000"/>
              </a:solidFill>
            </a:endParaRPr>
          </a:p>
          <a:p>
            <a:r>
              <a:rPr lang="en-US" altLang="zh-CN" sz="2800" dirty="0" smtClean="0"/>
              <a:t>The </a:t>
            </a:r>
            <a:r>
              <a:rPr lang="en-US" altLang="zh-CN" sz="2800" dirty="0"/>
              <a:t>ultimate pressure of the vacuum chambers is less than 3</a:t>
            </a:r>
            <a:r>
              <a:rPr lang="en-US" altLang="zh-CN" sz="2800" dirty="0" smtClean="0">
                <a:sym typeface="Symbol" panose="05050102010706020507" pitchFamily="18" charset="2"/>
              </a:rPr>
              <a:t></a:t>
            </a:r>
            <a:r>
              <a:rPr lang="en-US" altLang="zh-CN" sz="2800" dirty="0" smtClean="0"/>
              <a:t>10</a:t>
            </a:r>
            <a:r>
              <a:rPr lang="en-US" altLang="zh-CN" sz="2800" baseline="30000" dirty="0" smtClean="0"/>
              <a:t>-10</a:t>
            </a:r>
            <a:r>
              <a:rPr lang="en-US" altLang="zh-CN" sz="2800" dirty="0" smtClean="0"/>
              <a:t>Torr</a:t>
            </a:r>
            <a:r>
              <a:rPr lang="zh-CN" altLang="en-US" sz="2800" dirty="0" smtClean="0"/>
              <a:t>；</a:t>
            </a:r>
            <a:r>
              <a:rPr lang="en-US" altLang="zh-CN" sz="2800" dirty="0" smtClean="0">
                <a:solidFill>
                  <a:srgbClr val="FF0000"/>
                </a:solidFill>
              </a:rPr>
              <a:t>(will be achieved in the end of this year)</a:t>
            </a:r>
          </a:p>
          <a:p>
            <a:r>
              <a:rPr lang="en-US" altLang="zh-CN" sz="2800" dirty="0" smtClean="0"/>
              <a:t>The </a:t>
            </a:r>
            <a:r>
              <a:rPr lang="en-US" altLang="zh-CN" sz="2800" dirty="0"/>
              <a:t>contact pressure </a:t>
            </a:r>
            <a:r>
              <a:rPr lang="en-US" altLang="zh-CN" sz="2800" dirty="0" smtClean="0"/>
              <a:t>of spring </a:t>
            </a:r>
            <a:r>
              <a:rPr lang="en-US" altLang="zh-CN" sz="2800" dirty="0"/>
              <a:t>fingers </a:t>
            </a:r>
            <a:r>
              <a:rPr lang="en-US" altLang="zh-CN" sz="2800" dirty="0" smtClean="0"/>
              <a:t>for RF shielding bellows is 125</a:t>
            </a:r>
            <a:r>
              <a:rPr lang="en-US" altLang="zh-CN" sz="2800" dirty="0" smtClean="0">
                <a:sym typeface="Symbol" panose="05050102010706020507" pitchFamily="18" charset="2"/>
              </a:rPr>
              <a:t>30 </a:t>
            </a:r>
            <a:r>
              <a:rPr lang="en-US" altLang="zh-CN" sz="2800" dirty="0" smtClean="0"/>
              <a:t>g/finger; </a:t>
            </a:r>
            <a:r>
              <a:rPr lang="en-US" altLang="zh-CN" sz="2800" dirty="0" smtClean="0">
                <a:solidFill>
                  <a:srgbClr val="FF0000"/>
                </a:solidFill>
              </a:rPr>
              <a:t>(achieved)</a:t>
            </a:r>
          </a:p>
          <a:p>
            <a:r>
              <a:rPr lang="en-US" altLang="zh-CN" sz="2800" dirty="0" smtClean="0">
                <a:solidFill>
                  <a:srgbClr val="0070C0"/>
                </a:solidFill>
              </a:rPr>
              <a:t>There are no obvious problems found.</a:t>
            </a:r>
          </a:p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49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88832" cy="936104"/>
          </a:xfrm>
        </p:spPr>
        <p:txBody>
          <a:bodyPr>
            <a:normAutofit/>
          </a:bodyPr>
          <a:lstStyle/>
          <a:p>
            <a:r>
              <a:rPr lang="en-US" altLang="zh-CN" sz="4800" b="1" dirty="0" smtClean="0"/>
              <a:t>Summary</a:t>
            </a:r>
            <a:endParaRPr lang="zh-CN" altLang="en-US" sz="48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4525963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smtClean="0"/>
              <a:t>The </a:t>
            </a:r>
            <a:r>
              <a:rPr lang="en-US" altLang="zh-CN" dirty="0"/>
              <a:t>engineering drawings, FEA, technique designs and manufacture </a:t>
            </a:r>
            <a:r>
              <a:rPr lang="en-US" altLang="zh-CN" dirty="0" smtClean="0"/>
              <a:t>contracts of </a:t>
            </a:r>
            <a:r>
              <a:rPr lang="en-US" altLang="zh-CN" dirty="0"/>
              <a:t>the vacuum chambers </a:t>
            </a:r>
            <a:r>
              <a:rPr lang="en-US" altLang="zh-CN" dirty="0" smtClean="0"/>
              <a:t>were </a:t>
            </a:r>
            <a:r>
              <a:rPr lang="en-US" altLang="zh-CN" dirty="0"/>
              <a:t>completed, </a:t>
            </a:r>
            <a:r>
              <a:rPr lang="en-US" altLang="zh-CN" dirty="0" smtClean="0"/>
              <a:t>and 6 m </a:t>
            </a:r>
            <a:r>
              <a:rPr lang="en-US" altLang="zh-CN" dirty="0"/>
              <a:t>long </a:t>
            </a:r>
            <a:r>
              <a:rPr lang="en-US" altLang="zh-CN" dirty="0" smtClean="0"/>
              <a:t>prototypes for Al and Cu chambers have been fabricated, respectively. </a:t>
            </a:r>
            <a:endParaRPr lang="en-US" altLang="zh-CN" dirty="0"/>
          </a:p>
          <a:p>
            <a:r>
              <a:rPr lang="en-US" altLang="zh-CN" dirty="0"/>
              <a:t>The investigation and engineering designs of RF shielding bellows have been finished, the key components experiments such as spring fingers and contact fingers </a:t>
            </a:r>
            <a:r>
              <a:rPr lang="en-US" altLang="zh-CN" dirty="0" smtClean="0"/>
              <a:t>have been carried out.</a:t>
            </a:r>
            <a:endParaRPr lang="en-US" altLang="zh-CN" dirty="0"/>
          </a:p>
          <a:p>
            <a:r>
              <a:rPr lang="en-US" altLang="zh-CN" dirty="0"/>
              <a:t>The technology route of NEG coating for 6m long vacuum chamber has been proposed, NEG coating tests have been being </a:t>
            </a:r>
            <a:r>
              <a:rPr lang="en-US" altLang="zh-CN" dirty="0" smtClean="0"/>
              <a:t>done, </a:t>
            </a:r>
            <a:r>
              <a:rPr lang="en-US" altLang="zh-CN" dirty="0"/>
              <a:t>and preliminary results meet the engineering requirements</a:t>
            </a:r>
            <a:r>
              <a:rPr lang="en-US" altLang="zh-CN" dirty="0" smtClean="0"/>
              <a:t>.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36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48999" y="2413337"/>
            <a:ext cx="467519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</a:t>
            </a:r>
            <a:r>
              <a:rPr lang="zh-CN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！</a:t>
            </a:r>
            <a:endParaRPr lang="zh-CN" alt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46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800" b="1" dirty="0" smtClean="0"/>
              <a:t>Contents</a:t>
            </a:r>
            <a:endParaRPr lang="zh-CN" altLang="en-US" sz="48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484784"/>
            <a:ext cx="8964488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R&amp;D of vacuum chambers</a:t>
            </a:r>
          </a:p>
          <a:p>
            <a:r>
              <a:rPr lang="en-US" altLang="zh-CN" dirty="0"/>
              <a:t>R&amp;D of RF shielding bellows</a:t>
            </a:r>
          </a:p>
          <a:p>
            <a:r>
              <a:rPr lang="en-US" altLang="zh-CN" sz="3000" dirty="0"/>
              <a:t>NEG coating inside of vacuum </a:t>
            </a:r>
            <a:r>
              <a:rPr lang="en-US" altLang="zh-CN" sz="3000" dirty="0" smtClean="0"/>
              <a:t>chambers</a:t>
            </a:r>
          </a:p>
          <a:p>
            <a:r>
              <a:rPr lang="en-US" altLang="zh-CN" sz="3000" dirty="0" smtClean="0"/>
              <a:t>Targets of the midterm </a:t>
            </a:r>
            <a:r>
              <a:rPr lang="en-US" altLang="zh-CN" sz="3000" dirty="0" smtClean="0"/>
              <a:t>and present status</a:t>
            </a:r>
            <a:endParaRPr lang="en-US" altLang="zh-CN" dirty="0"/>
          </a:p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83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4139"/>
            <a:ext cx="8229600" cy="750565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b="1" dirty="0" smtClean="0"/>
              <a:t>        R </a:t>
            </a:r>
            <a:r>
              <a:rPr lang="en-US" altLang="zh-CN" sz="3200" b="1" dirty="0"/>
              <a:t>&amp; D </a:t>
            </a:r>
            <a:r>
              <a:rPr lang="en-US" altLang="zh-CN" sz="3200" b="1" dirty="0" smtClean="0"/>
              <a:t>process </a:t>
            </a:r>
            <a:r>
              <a:rPr lang="en-US" altLang="zh-CN" sz="3200" b="1" dirty="0"/>
              <a:t>of </a:t>
            </a:r>
            <a:r>
              <a:rPr lang="en-US" altLang="zh-CN" sz="3200" b="1" dirty="0" smtClean="0"/>
              <a:t>vacuum system (MOST2)</a:t>
            </a:r>
            <a:endParaRPr lang="zh-CN" altLang="en-US" sz="32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140" y="707254"/>
            <a:ext cx="5148064" cy="5840882"/>
          </a:xfrm>
        </p:spPr>
        <p:txBody>
          <a:bodyPr>
            <a:no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Both types of dipole chambers </a:t>
            </a:r>
            <a:r>
              <a:rPr lang="en-US" altLang="zh-CN" sz="2000" dirty="0" smtClean="0">
                <a:solidFill>
                  <a:srgbClr val="0070C0"/>
                </a:solidFill>
              </a:rPr>
              <a:t>have been fabricated. </a:t>
            </a:r>
            <a:r>
              <a:rPr lang="en-US" altLang="zh-CN" sz="2000" dirty="0">
                <a:solidFill>
                  <a:srgbClr val="0070C0"/>
                </a:solidFill>
              </a:rPr>
              <a:t>One is aluminum chamber for electron ring, another is copper chamber for positron ring</a:t>
            </a:r>
            <a:r>
              <a:rPr lang="en-US" altLang="zh-CN" sz="2000" dirty="0" smtClean="0">
                <a:solidFill>
                  <a:srgbClr val="0070C0"/>
                </a:solidFill>
              </a:rPr>
              <a:t>. </a:t>
            </a:r>
            <a:r>
              <a:rPr lang="en-US" altLang="zh-CN" sz="2000" dirty="0">
                <a:solidFill>
                  <a:srgbClr val="0070C0"/>
                </a:solidFill>
              </a:rPr>
              <a:t>Some technical challenges such as extrusion, machining and welding </a:t>
            </a:r>
            <a:r>
              <a:rPr lang="en-US" altLang="zh-CN" sz="2000" dirty="0" smtClean="0">
                <a:solidFill>
                  <a:srgbClr val="0070C0"/>
                </a:solidFill>
              </a:rPr>
              <a:t>have been solved</a:t>
            </a:r>
            <a:r>
              <a:rPr lang="en-US" altLang="zh-CN" sz="2000" dirty="0">
                <a:solidFill>
                  <a:srgbClr val="0070C0"/>
                </a:solidFill>
              </a:rPr>
              <a:t>, and </a:t>
            </a:r>
            <a:r>
              <a:rPr lang="en-US" altLang="zh-CN" sz="2000" dirty="0" smtClean="0">
                <a:solidFill>
                  <a:srgbClr val="0070C0"/>
                </a:solidFill>
              </a:rPr>
              <a:t>the </a:t>
            </a:r>
            <a:r>
              <a:rPr lang="en-US" altLang="zh-CN" sz="2000" dirty="0">
                <a:solidFill>
                  <a:srgbClr val="0070C0"/>
                </a:solidFill>
              </a:rPr>
              <a:t>finite element analysis of the vacuum chambers are completed.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r>
              <a:rPr lang="en-US" altLang="zh-CN" sz="2000" dirty="0">
                <a:solidFill>
                  <a:srgbClr val="0070C0"/>
                </a:solidFill>
              </a:rPr>
              <a:t>The </a:t>
            </a:r>
            <a:r>
              <a:rPr lang="en-US" altLang="zh-CN" sz="2000" dirty="0" smtClean="0">
                <a:solidFill>
                  <a:srgbClr val="0070C0"/>
                </a:solidFill>
              </a:rPr>
              <a:t>design, </a:t>
            </a:r>
            <a:r>
              <a:rPr lang="en-US" altLang="zh-CN" sz="2000" dirty="0">
                <a:solidFill>
                  <a:srgbClr val="0070C0"/>
                </a:solidFill>
              </a:rPr>
              <a:t>machining and </a:t>
            </a:r>
            <a:r>
              <a:rPr lang="en-US" altLang="zh-CN" sz="2000" dirty="0" smtClean="0">
                <a:solidFill>
                  <a:srgbClr val="0070C0"/>
                </a:solidFill>
              </a:rPr>
              <a:t>welding </a:t>
            </a:r>
            <a:r>
              <a:rPr lang="en-US" altLang="zh-CN" sz="2000" dirty="0">
                <a:solidFill>
                  <a:srgbClr val="0070C0"/>
                </a:solidFill>
              </a:rPr>
              <a:t>of the RF  shielding bellows </a:t>
            </a:r>
            <a:r>
              <a:rPr lang="en-US" altLang="zh-CN" sz="2000" dirty="0" smtClean="0">
                <a:solidFill>
                  <a:srgbClr val="0070C0"/>
                </a:solidFill>
              </a:rPr>
              <a:t>are being carried out, and the key technology specifications have been achieved.</a:t>
            </a:r>
          </a:p>
          <a:p>
            <a:r>
              <a:rPr lang="en-US" altLang="zh-CN" sz="2000" dirty="0" smtClean="0">
                <a:solidFill>
                  <a:srgbClr val="0070C0"/>
                </a:solidFill>
              </a:rPr>
              <a:t>NEG coating setups have been built for a long vacuum chamber, and coating methods and parameters are being studied. The structure, composition, SEY and pumping speed of NEG film samples are measured.</a:t>
            </a:r>
            <a:endParaRPr lang="en-US" altLang="zh-CN" sz="2000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226" y="980793"/>
            <a:ext cx="1531461" cy="135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173" y="2666846"/>
            <a:ext cx="1660327" cy="148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664" y="2833451"/>
            <a:ext cx="1865023" cy="115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422" y="4587456"/>
            <a:ext cx="3458475" cy="151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46" y="1070951"/>
            <a:ext cx="1954213" cy="116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46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32"/>
          <p:cNvSpPr txBox="1"/>
          <p:nvPr/>
        </p:nvSpPr>
        <p:spPr>
          <a:xfrm>
            <a:off x="250581" y="1052736"/>
            <a:ext cx="5761579" cy="6097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algn="l" eaLnBrk="1" hangingPunct="1">
              <a:lnSpc>
                <a:spcPct val="150000"/>
              </a:lnSpc>
              <a:spcBef>
                <a:spcPct val="20000"/>
              </a:spcBef>
              <a:buClr>
                <a:srgbClr val="1679BA"/>
              </a:buClr>
              <a:buFont typeface="Wingdings" panose="05000000000000000000" pitchFamily="2" charset="2"/>
              <a:buChar char="p"/>
            </a:pPr>
            <a:r>
              <a:rPr lang="zh-CN" altLang="en-US" sz="2500" b="1" kern="0" dirty="0" smtClean="0"/>
              <a:t> </a:t>
            </a:r>
            <a:r>
              <a:rPr lang="en-US" altLang="zh-CN" sz="2500" b="1" kern="0" dirty="0" smtClean="0"/>
              <a:t>Structure of Al vacuum chamber</a:t>
            </a:r>
            <a:endParaRPr lang="zh-CN" altLang="en-US" sz="2500" b="1" kern="0" dirty="0">
              <a:latin typeface="+mn-lt"/>
              <a:ea typeface="+mn-ea"/>
            </a:endParaRPr>
          </a:p>
        </p:txBody>
      </p:sp>
      <p:pic>
        <p:nvPicPr>
          <p:cNvPr id="5124" name="图片 3" descr="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028190"/>
            <a:ext cx="3709670" cy="3169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6" descr="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785" y="2121877"/>
            <a:ext cx="2214197" cy="257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7" descr="0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808" y="2187820"/>
            <a:ext cx="1714500" cy="217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32"/>
          <p:cNvSpPr txBox="1">
            <a:spLocks noChangeArrowheads="1"/>
          </p:cNvSpPr>
          <p:nvPr/>
        </p:nvSpPr>
        <p:spPr bwMode="auto">
          <a:xfrm>
            <a:off x="255021" y="5301208"/>
            <a:ext cx="8440615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kern="1200" cap="none" spc="0" normalizeH="0" baseline="0" noProof="0" dirty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Al-6061 is chosen as the</a:t>
            </a:r>
            <a:r>
              <a:rPr kumimoji="0" lang="en-US" altLang="zh-CN" sz="1600" kern="1200" cap="none" spc="0" normalizeH="0" noProof="0" dirty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material of Al vacuum tube, and flanges are fabricated from explosion bonding S.S.-Al transition plate. Flange and tube are welded by manual AC TIG.</a:t>
            </a:r>
            <a:r>
              <a:rPr kumimoji="0" lang="zh-CN" altLang="en-US" sz="1600" kern="1200" cap="none" spc="0" normalizeH="0" baseline="0" noProof="0" dirty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600" kern="1200" cap="none" spc="0" normalizeH="0" baseline="0" noProof="0" dirty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The fittings for water cooling channels are also Al-6061</a:t>
            </a:r>
            <a:r>
              <a:rPr kumimoji="0" lang="en-US" altLang="zh-CN" sz="1600" kern="1200" cap="none" spc="0" normalizeH="0" noProof="0" dirty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and are welded by TIG.</a:t>
            </a:r>
            <a:endParaRPr kumimoji="0" lang="zh-CN" altLang="en-US" sz="1600" kern="1200" cap="none" spc="0" normalizeH="0" baseline="0" noProof="0" dirty="0" smtClean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8" name="TextBox 32"/>
          <p:cNvSpPr txBox="1"/>
          <p:nvPr/>
        </p:nvSpPr>
        <p:spPr>
          <a:xfrm>
            <a:off x="4288546" y="4653974"/>
            <a:ext cx="2477770" cy="3755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" panose="020B0604020202020204" pitchFamily="34" charset="0"/>
              </a:rPr>
              <a:t>CF100</a:t>
            </a:r>
            <a:r>
              <a:rPr lang="zh-CN" altLang="en-US" sz="1400" dirty="0">
                <a:latin typeface="Arial" panose="020B0604020202020204" pitchFamily="34" charset="0"/>
              </a:rPr>
              <a:t> </a:t>
            </a:r>
            <a:r>
              <a:rPr lang="en-US" altLang="zh-CN" sz="1400" dirty="0" smtClean="0">
                <a:latin typeface="Arial" panose="020B0604020202020204" pitchFamily="34" charset="0"/>
              </a:rPr>
              <a:t>rotatable flange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cxnSp>
        <p:nvCxnSpPr>
          <p:cNvPr id="5129" name="直接箭头连接符 9"/>
          <p:cNvCxnSpPr/>
          <p:nvPr/>
        </p:nvCxnSpPr>
        <p:spPr>
          <a:xfrm rot="-5400000" flipV="1">
            <a:off x="5197720" y="4198327"/>
            <a:ext cx="659423" cy="461596"/>
          </a:xfrm>
          <a:prstGeom prst="straightConnector1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</p:cxnSp>
      <p:sp>
        <p:nvSpPr>
          <p:cNvPr id="5130" name="TextBox 32"/>
          <p:cNvSpPr txBox="1"/>
          <p:nvPr/>
        </p:nvSpPr>
        <p:spPr>
          <a:xfrm>
            <a:off x="6741575" y="4653974"/>
            <a:ext cx="2386965" cy="4154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" panose="020B0604020202020204" pitchFamily="34" charset="0"/>
              </a:rPr>
              <a:t>CF100</a:t>
            </a:r>
            <a:r>
              <a:rPr lang="zh-CN" altLang="en-US" sz="1400" dirty="0">
                <a:latin typeface="Arial" panose="020B0604020202020204" pitchFamily="34" charset="0"/>
              </a:rPr>
              <a:t> </a:t>
            </a:r>
            <a:r>
              <a:rPr lang="en-US" altLang="zh-CN" sz="1400" dirty="0" smtClean="0">
                <a:latin typeface="Arial" panose="020B0604020202020204" pitchFamily="34" charset="0"/>
              </a:rPr>
              <a:t>no-rotatable flange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cxnSp>
        <p:nvCxnSpPr>
          <p:cNvPr id="5131" name="直接箭头连接符 9"/>
          <p:cNvCxnSpPr/>
          <p:nvPr/>
        </p:nvCxnSpPr>
        <p:spPr>
          <a:xfrm rot="5400000" flipH="1" flipV="1">
            <a:off x="7473462" y="3836377"/>
            <a:ext cx="1055077" cy="659423"/>
          </a:xfrm>
          <a:prstGeom prst="straightConnector1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</p:cxnSp>
      <p:sp>
        <p:nvSpPr>
          <p:cNvPr id="19459" name="Rectangle 2"/>
          <p:cNvSpPr>
            <a:spLocks noGrp="1"/>
          </p:cNvSpPr>
          <p:nvPr/>
        </p:nvSpPr>
        <p:spPr>
          <a:xfrm>
            <a:off x="494595" y="332656"/>
            <a:ext cx="8229600" cy="5810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3200" dirty="0" smtClean="0">
                <a:sym typeface="+mn-ea"/>
              </a:rPr>
              <a:t>R&amp;D of Al vacuum chamber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616921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3"/>
          <p:cNvSpPr>
            <a:spLocks noGrp="1"/>
          </p:cNvSpPr>
          <p:nvPr>
            <p:ph idx="1"/>
          </p:nvPr>
        </p:nvSpPr>
        <p:spPr>
          <a:xfrm>
            <a:off x="457200" y="306005"/>
            <a:ext cx="8229600" cy="4277048"/>
          </a:xfrm>
        </p:spPr>
        <p:txBody>
          <a:bodyPr vert="horz" wrap="square" lIns="91440" tIns="45720" rIns="91440" bIns="45720" anchor="t"/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500" b="1" dirty="0" smtClean="0"/>
              <a:t> Fabrication process of Al vacuum tube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1800" dirty="0" smtClean="0">
                <a:latin typeface="Arial" panose="020B0604020202020204" pitchFamily="34" charset="0"/>
                <a:sym typeface="+mn-ea"/>
              </a:rPr>
              <a:t>Aluminum vacuum tube is thermally extruded. Extrusion follows these steps as follows:</a:t>
            </a:r>
            <a:endParaRPr lang="zh-CN" altLang="en-US" sz="1800" dirty="0"/>
          </a:p>
        </p:txBody>
      </p:sp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rcRect t="5738" b="4390"/>
          <a:stretch>
            <a:fillRect/>
          </a:stretch>
        </p:blipFill>
        <p:spPr>
          <a:xfrm>
            <a:off x="452512" y="2179895"/>
            <a:ext cx="5123180" cy="1922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6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113" y="3309863"/>
            <a:ext cx="2952115" cy="1442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6" descr="004.jpg"/>
          <p:cNvPicPr>
            <a:picLocks noChangeAspect="1"/>
          </p:cNvPicPr>
          <p:nvPr/>
        </p:nvPicPr>
        <p:blipFill>
          <a:blip r:embed="rId5"/>
          <a:srcRect b="2856"/>
          <a:stretch>
            <a:fillRect/>
          </a:stretch>
        </p:blipFill>
        <p:spPr>
          <a:xfrm>
            <a:off x="457200" y="5338762"/>
            <a:ext cx="905510" cy="1161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" descr="005.jpg"/>
          <p:cNvPicPr>
            <a:picLocks noChangeAspect="1"/>
          </p:cNvPicPr>
          <p:nvPr/>
        </p:nvPicPr>
        <p:blipFill>
          <a:blip r:embed="rId6"/>
          <a:srcRect b="8109"/>
          <a:stretch>
            <a:fillRect/>
          </a:stretch>
        </p:blipFill>
        <p:spPr>
          <a:xfrm>
            <a:off x="1459857" y="5333047"/>
            <a:ext cx="962025" cy="1167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2"/>
          <p:cNvSpPr txBox="1"/>
          <p:nvPr/>
        </p:nvSpPr>
        <p:spPr>
          <a:xfrm>
            <a:off x="2740660" y="5507355"/>
            <a:ext cx="593579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Arial" panose="020B0604020202020204" pitchFamily="34" charset="0"/>
              </a:rPr>
              <a:t>The connection ports of cooling water channels are machined by numerical control machine tool.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0667" y="1844824"/>
            <a:ext cx="2612264" cy="1670323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5116781" y="4728472"/>
            <a:ext cx="39212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/>
              <a:t>Aluminum vacuum chamber</a:t>
            </a:r>
          </a:p>
          <a:p>
            <a:pPr algn="ctr"/>
            <a:r>
              <a:rPr lang="en-US" altLang="zh-CN" dirty="0" smtClean="0"/>
              <a:t>(elliptic 75</a:t>
            </a:r>
            <a:r>
              <a:rPr lang="en-US" altLang="zh-CN" dirty="0" smtClean="0">
                <a:sym typeface="Symbol"/>
              </a:rPr>
              <a:t>56, thickness 3, length 6000)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431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2"/>
          <p:cNvSpPr txBox="1"/>
          <p:nvPr/>
        </p:nvSpPr>
        <p:spPr>
          <a:xfrm>
            <a:off x="292894" y="332656"/>
            <a:ext cx="6446490" cy="6097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500" dirty="0" smtClean="0"/>
              <a:t>  </a:t>
            </a:r>
            <a:r>
              <a:rPr lang="en-US" altLang="zh-CN" sz="2500" b="1" dirty="0" err="1" smtClean="0"/>
              <a:t>Conflat</a:t>
            </a:r>
            <a:r>
              <a:rPr lang="en-US" altLang="zh-CN" sz="2500" b="1" dirty="0" smtClean="0"/>
              <a:t> flanges of S.S.-Al</a:t>
            </a:r>
            <a:r>
              <a:rPr lang="zh-CN" altLang="en-US" sz="2500" b="1" dirty="0"/>
              <a:t> </a:t>
            </a:r>
            <a:r>
              <a:rPr lang="en-US" altLang="zh-CN" sz="2500" b="1" dirty="0" smtClean="0"/>
              <a:t>transition material</a:t>
            </a:r>
            <a:endParaRPr lang="en-US" altLang="zh-CN" sz="2500" b="1" dirty="0"/>
          </a:p>
        </p:txBody>
      </p:sp>
      <p:sp>
        <p:nvSpPr>
          <p:cNvPr id="12292" name="TextBox 7"/>
          <p:cNvSpPr txBox="1"/>
          <p:nvPr/>
        </p:nvSpPr>
        <p:spPr>
          <a:xfrm>
            <a:off x="317798" y="4810637"/>
            <a:ext cx="869086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 b="0" dirty="0" smtClean="0">
                <a:latin typeface="Arial" panose="020B0604020202020204" pitchFamily="34" charset="0"/>
              </a:rPr>
              <a:t>S.S.-Al transition plate are fabricated through explosion bonding in a domestic company.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600" b="0" dirty="0" smtClean="0">
                <a:latin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</a:rPr>
              <a:t>U</a:t>
            </a:r>
            <a:r>
              <a:rPr lang="en-US" altLang="zh-CN" sz="1600" b="0" dirty="0" smtClean="0">
                <a:latin typeface="Arial" panose="020B0604020202020204" pitchFamily="34" charset="0"/>
              </a:rPr>
              <a:t>ltrasonic flaw detection is used before the flange will be machined.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600" b="0" dirty="0" smtClean="0">
                <a:latin typeface="Arial" panose="020B0604020202020204" pitchFamily="34" charset="0"/>
              </a:rPr>
              <a:t> </a:t>
            </a:r>
            <a:r>
              <a:rPr lang="en-US" altLang="zh-CN" sz="1600" b="0" dirty="0" smtClean="0">
                <a:latin typeface="Arial" panose="020B0604020202020204" pitchFamily="34" charset="0"/>
              </a:rPr>
              <a:t>Leak detection is carried out after the flange has been machined.</a:t>
            </a:r>
            <a:endParaRPr lang="zh-CN" altLang="en-US" sz="1600" b="0" dirty="0">
              <a:latin typeface="Arial" panose="020B0604020202020204" pitchFamily="34" charset="0"/>
            </a:endParaRPr>
          </a:p>
        </p:txBody>
      </p:sp>
      <p:pic>
        <p:nvPicPr>
          <p:cNvPr id="12293" name="Picture 7"/>
          <p:cNvPicPr>
            <a:picLocks noChangeAspect="1"/>
          </p:cNvPicPr>
          <p:nvPr/>
        </p:nvPicPr>
        <p:blipFill>
          <a:blip r:embed="rId2"/>
          <a:srcRect b="17949"/>
          <a:stretch>
            <a:fillRect/>
          </a:stretch>
        </p:blipFill>
        <p:spPr>
          <a:xfrm>
            <a:off x="747346" y="2924944"/>
            <a:ext cx="2439866" cy="15020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8"/>
          <p:cNvPicPr>
            <a:picLocks noChangeAspect="1"/>
          </p:cNvPicPr>
          <p:nvPr/>
        </p:nvPicPr>
        <p:blipFill>
          <a:blip r:embed="rId3"/>
          <a:srcRect t="30791" r="4411" b="49908"/>
          <a:stretch>
            <a:fillRect/>
          </a:stretch>
        </p:blipFill>
        <p:spPr>
          <a:xfrm>
            <a:off x="747346" y="1412776"/>
            <a:ext cx="7820758" cy="1184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Picture 9"/>
          <p:cNvPicPr>
            <a:picLocks noChangeAspect="1"/>
          </p:cNvPicPr>
          <p:nvPr/>
        </p:nvPicPr>
        <p:blipFill>
          <a:blip r:embed="rId4"/>
          <a:srcRect b="20128"/>
          <a:stretch>
            <a:fillRect/>
          </a:stretch>
        </p:blipFill>
        <p:spPr>
          <a:xfrm>
            <a:off x="3385038" y="2891160"/>
            <a:ext cx="2505808" cy="1500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Picture 10"/>
          <p:cNvPicPr>
            <a:picLocks noChangeAspect="1"/>
          </p:cNvPicPr>
          <p:nvPr/>
        </p:nvPicPr>
        <p:blipFill>
          <a:blip r:embed="rId5"/>
          <a:srcRect l="18636" t="18291" r="24493" b="37132"/>
          <a:stretch>
            <a:fillRect/>
          </a:stretch>
        </p:blipFill>
        <p:spPr>
          <a:xfrm>
            <a:off x="6088674" y="2891160"/>
            <a:ext cx="2505808" cy="151667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2988519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/>
          </p:cNvSpPr>
          <p:nvPr>
            <p:ph type="title"/>
          </p:nvPr>
        </p:nvSpPr>
        <p:spPr>
          <a:xfrm>
            <a:off x="1907704" y="-18835"/>
            <a:ext cx="5233738" cy="1143000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sz="3200" dirty="0" smtClean="0">
                <a:sym typeface="+mn-ea"/>
              </a:rPr>
              <a:t> </a:t>
            </a:r>
            <a:r>
              <a:rPr lang="en-US" sz="3200" b="1" dirty="0" smtClean="0">
                <a:solidFill>
                  <a:schemeClr val="accent1"/>
                </a:solidFill>
                <a:sym typeface="+mn-ea"/>
              </a:rPr>
              <a:t>R&amp;D of Cu vacuum chamber</a:t>
            </a:r>
            <a:endParaRPr lang="en-US" sz="3200" b="1" dirty="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9460" name="Rectangle 3"/>
          <p:cNvSpPr>
            <a:spLocks noGrp="1"/>
          </p:cNvSpPr>
          <p:nvPr>
            <p:ph idx="1"/>
          </p:nvPr>
        </p:nvSpPr>
        <p:spPr>
          <a:xfrm>
            <a:off x="120167" y="1505679"/>
            <a:ext cx="3978910" cy="4637405"/>
          </a:xfrm>
        </p:spPr>
        <p:txBody>
          <a:bodyPr vert="horz" wrap="square" lIns="91440" tIns="45720" rIns="91440" bIns="45720"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Cu beam pipe and water cooling channel are </a:t>
            </a:r>
            <a:r>
              <a:rPr lang="en-US" altLang="zh-CN" sz="1600" dirty="0" smtClean="0">
                <a:latin typeface="Arial" panose="020B0604020202020204" pitchFamily="34" charset="0"/>
                <a:sym typeface="+mn-ea"/>
              </a:rPr>
              <a:t>extruded respectively</a:t>
            </a: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, and brazed together. </a:t>
            </a: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Arial" panose="020B0604020202020204" pitchFamily="34" charset="0"/>
                <a:sym typeface="+mn-ea"/>
              </a:rPr>
              <a:t>Stainless steel material is used for flanges, and there is a rotatable flange at an end of vacuum chamber. </a:t>
            </a:r>
            <a:endParaRPr lang="en-US" altLang="zh-CN" sz="1600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Arial" panose="020B0604020202020204" pitchFamily="34" charset="0"/>
                <a:sym typeface="+mn-ea"/>
              </a:rPr>
              <a:t>The flanges and beam pipe are welded by high temperature brazing solder, and low temperature brazing solder are used between the beam pipe and water cooling channel as a 6 m long high temperature vacuum furnace is difficult to be found.</a:t>
            </a:r>
            <a:endParaRPr lang="zh-CN" altLang="en-US" sz="25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2500" dirty="0"/>
          </a:p>
        </p:txBody>
      </p:sp>
      <p:pic>
        <p:nvPicPr>
          <p:cNvPr id="2" name="图片 3" descr="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687512"/>
            <a:ext cx="1857375" cy="109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等于号 6"/>
          <p:cNvSpPr/>
          <p:nvPr/>
        </p:nvSpPr>
        <p:spPr bwMode="auto">
          <a:xfrm>
            <a:off x="5997327" y="2036761"/>
            <a:ext cx="504825" cy="288925"/>
          </a:xfrm>
          <a:prstGeom prst="math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加号 9"/>
          <p:cNvSpPr/>
          <p:nvPr/>
        </p:nvSpPr>
        <p:spPr bwMode="auto">
          <a:xfrm>
            <a:off x="7707783" y="1997010"/>
            <a:ext cx="360363" cy="342538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4399546" y="2779712"/>
            <a:ext cx="1777218" cy="338554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</a:rPr>
              <a:t>Vacuum chamber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6343848" y="2743113"/>
            <a:ext cx="1342034" cy="338554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</a:rPr>
              <a:t>Beam pipe +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7536301" y="2743113"/>
            <a:ext cx="1651414" cy="338554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</a:rPr>
              <a:t>Cooling channel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pic>
        <p:nvPicPr>
          <p:cNvPr id="10254" name="图片 16" descr="0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615" y="3475355"/>
            <a:ext cx="4664710" cy="3125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101" y="1526471"/>
            <a:ext cx="1132682" cy="11984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937" y="1514710"/>
            <a:ext cx="899771" cy="119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5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2"/>
          <p:cNvSpPr txBox="1"/>
          <p:nvPr/>
        </p:nvSpPr>
        <p:spPr>
          <a:xfrm>
            <a:off x="326782" y="620688"/>
            <a:ext cx="6915881" cy="6694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500" b="1" dirty="0" smtClean="0">
                <a:latin typeface="Arial" panose="020B0604020202020204" pitchFamily="34" charset="0"/>
              </a:rPr>
              <a:t>Technique</a:t>
            </a:r>
            <a:r>
              <a:rPr lang="zh-CN" altLang="en-US" sz="2500" b="1" dirty="0" smtClean="0">
                <a:latin typeface="Arial" panose="020B0604020202020204" pitchFamily="34" charset="0"/>
              </a:rPr>
              <a:t> </a:t>
            </a:r>
            <a:r>
              <a:rPr lang="en-US" altLang="zh-CN" sz="2500" b="1" dirty="0">
                <a:latin typeface="Arial" panose="020B0604020202020204" pitchFamily="34" charset="0"/>
              </a:rPr>
              <a:t>p</a:t>
            </a:r>
            <a:r>
              <a:rPr lang="en-US" altLang="zh-CN" sz="2500" b="1" dirty="0" smtClean="0">
                <a:latin typeface="Arial" panose="020B0604020202020204" pitchFamily="34" charset="0"/>
              </a:rPr>
              <a:t>rocess of Cu vacuum chamber</a:t>
            </a:r>
            <a:endParaRPr lang="zh-CN" altLang="en-US" sz="2500" b="1" dirty="0">
              <a:latin typeface="Arial" panose="020B0604020202020204" pitchFamily="34" charset="0"/>
            </a:endParaRPr>
          </a:p>
        </p:txBody>
      </p:sp>
      <p:pic>
        <p:nvPicPr>
          <p:cNvPr id="11268" name="图片 3" descr="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35" y="1846385"/>
            <a:ext cx="1245577" cy="1252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图片 4" descr="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77" y="1771650"/>
            <a:ext cx="1384789" cy="1393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5" descr="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177" y="1714500"/>
            <a:ext cx="1507881" cy="1516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385" y="1572358"/>
            <a:ext cx="2307981" cy="1658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右箭头 9"/>
          <p:cNvSpPr/>
          <p:nvPr/>
        </p:nvSpPr>
        <p:spPr>
          <a:xfrm>
            <a:off x="1802423" y="2307981"/>
            <a:ext cx="329712" cy="2637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sp>
        <p:nvSpPr>
          <p:cNvPr id="11273" name="右箭头 10"/>
          <p:cNvSpPr/>
          <p:nvPr/>
        </p:nvSpPr>
        <p:spPr>
          <a:xfrm>
            <a:off x="3714750" y="2307981"/>
            <a:ext cx="329711" cy="263769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sp>
        <p:nvSpPr>
          <p:cNvPr id="11274" name="右箭头 11"/>
          <p:cNvSpPr/>
          <p:nvPr/>
        </p:nvSpPr>
        <p:spPr>
          <a:xfrm>
            <a:off x="5758962" y="2307981"/>
            <a:ext cx="395654" cy="2637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pic>
        <p:nvPicPr>
          <p:cNvPr id="11275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6389" y="4022481"/>
            <a:ext cx="2277208" cy="16485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6" name="图片 15" descr="0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385" y="3956538"/>
            <a:ext cx="2307981" cy="152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7" name="TextBox 34"/>
          <p:cNvSpPr txBox="1"/>
          <p:nvPr/>
        </p:nvSpPr>
        <p:spPr>
          <a:xfrm>
            <a:off x="41356" y="3349870"/>
            <a:ext cx="1952623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Arial" panose="020B0604020202020204" pitchFamily="34" charset="0"/>
              </a:rPr>
              <a:t>Transition tube machining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78" name="TextBox 34"/>
          <p:cNvSpPr txBox="1"/>
          <p:nvPr/>
        </p:nvSpPr>
        <p:spPr>
          <a:xfrm>
            <a:off x="2461847" y="3363058"/>
            <a:ext cx="1121019" cy="27699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200" b="0" dirty="0" smtClean="0">
                <a:latin typeface="Arial" panose="020B0604020202020204" pitchFamily="34" charset="0"/>
              </a:rPr>
              <a:t>Brazing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79" name="TextBox 34"/>
          <p:cNvSpPr txBox="1"/>
          <p:nvPr/>
        </p:nvSpPr>
        <p:spPr>
          <a:xfrm>
            <a:off x="3848815" y="3308796"/>
            <a:ext cx="2369563" cy="2769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200" b="0" dirty="0" smtClean="0">
                <a:latin typeface="Arial" panose="020B0604020202020204" pitchFamily="34" charset="0"/>
              </a:rPr>
              <a:t>Knife edge machining of flange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80" name="TextBox 34"/>
          <p:cNvSpPr txBox="1"/>
          <p:nvPr/>
        </p:nvSpPr>
        <p:spPr>
          <a:xfrm>
            <a:off x="6616212" y="3297115"/>
            <a:ext cx="112101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latin typeface="Arial" panose="020B0604020202020204" pitchFamily="34" charset="0"/>
              </a:rPr>
              <a:t>Silver brazing or EBW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81" name="下箭头 20"/>
          <p:cNvSpPr/>
          <p:nvPr/>
        </p:nvSpPr>
        <p:spPr>
          <a:xfrm>
            <a:off x="7737231" y="3363058"/>
            <a:ext cx="263769" cy="39565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sp>
        <p:nvSpPr>
          <p:cNvPr id="11282" name="TextBox 34"/>
          <p:cNvSpPr txBox="1"/>
          <p:nvPr/>
        </p:nvSpPr>
        <p:spPr>
          <a:xfrm>
            <a:off x="6945923" y="5605097"/>
            <a:ext cx="1582615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200" b="0" dirty="0" smtClean="0">
                <a:latin typeface="Arial" panose="020B0604020202020204" pitchFamily="34" charset="0"/>
              </a:rPr>
              <a:t>Welding of fittings for cooling channel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83" name="TextBox 22"/>
          <p:cNvSpPr txBox="1"/>
          <p:nvPr/>
        </p:nvSpPr>
        <p:spPr>
          <a:xfrm>
            <a:off x="8100392" y="3276721"/>
            <a:ext cx="927589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200" dirty="0" smtClean="0">
                <a:latin typeface="Arial" panose="020B0604020202020204" pitchFamily="34" charset="0"/>
              </a:rPr>
              <a:t>Leak detection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84" name="TextBox 23"/>
          <p:cNvSpPr txBox="1"/>
          <p:nvPr/>
        </p:nvSpPr>
        <p:spPr>
          <a:xfrm>
            <a:off x="3415811" y="1775883"/>
            <a:ext cx="927588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200" dirty="0" smtClean="0">
                <a:latin typeface="Arial" panose="020B0604020202020204" pitchFamily="34" charset="0"/>
              </a:rPr>
              <a:t>Leak detection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85" name="右箭头 24"/>
          <p:cNvSpPr/>
          <p:nvPr/>
        </p:nvSpPr>
        <p:spPr>
          <a:xfrm rot="10800000">
            <a:off x="5429250" y="4879731"/>
            <a:ext cx="395654" cy="2637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sp>
        <p:nvSpPr>
          <p:cNvPr id="11286" name="TextBox 25"/>
          <p:cNvSpPr txBox="1"/>
          <p:nvPr/>
        </p:nvSpPr>
        <p:spPr>
          <a:xfrm>
            <a:off x="5010312" y="4179423"/>
            <a:ext cx="145073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200" b="0" dirty="0" smtClean="0">
                <a:latin typeface="Arial" panose="020B0604020202020204" pitchFamily="34" charset="0"/>
              </a:rPr>
              <a:t>Leak tests for hydraulic pressure and vacuum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87" name="TextBox 34"/>
          <p:cNvSpPr txBox="1"/>
          <p:nvPr/>
        </p:nvSpPr>
        <p:spPr>
          <a:xfrm>
            <a:off x="2972778" y="5679668"/>
            <a:ext cx="1978269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200" dirty="0" smtClean="0">
                <a:latin typeface="Arial" panose="020B0604020202020204" pitchFamily="34" charset="0"/>
              </a:rPr>
              <a:t>Welding between beam pipe and cooling channel with a low temperature brazing solder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88" name="右箭头 27"/>
          <p:cNvSpPr/>
          <p:nvPr/>
        </p:nvSpPr>
        <p:spPr>
          <a:xfrm rot="10800000">
            <a:off x="2264020" y="4879731"/>
            <a:ext cx="395654" cy="2637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4718538"/>
            <a:ext cx="188668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</a:rPr>
              <a:t>Cleaning</a:t>
            </a:r>
            <a:r>
              <a:rPr lang="en-US" altLang="zh-CN" sz="1200" b="1" dirty="0" smtClean="0"/>
              <a:t>, leak detection, baking and pumping down</a:t>
            </a:r>
            <a:endParaRPr kumimoji="0" lang="zh-CN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5273963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0B9DC5-C20B-4934-B196-63FE6E165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70" y="117247"/>
            <a:ext cx="8719289" cy="621307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and Al vacuum </a:t>
            </a:r>
            <a:r>
              <a:rPr kumimoji="1"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chamber </a:t>
            </a:r>
            <a:r>
              <a:rPr kumimoji="1"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prototypes</a:t>
            </a:r>
            <a:endParaRPr kumimoji="1"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84A759-CA27-43A1-AEBB-968BC24BC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70" y="4149080"/>
            <a:ext cx="8640158" cy="2312536"/>
          </a:xfrm>
        </p:spPr>
        <p:txBody>
          <a:bodyPr>
            <a:noAutofit/>
          </a:bodyPr>
          <a:lstStyle/>
          <a:p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6 m long simple vacuum furnace is  fabricated, which is used to weld the water cooling channels of Cu chambers through low temperature brazing </a:t>
            </a:r>
            <a:r>
              <a:rPr lang="en-US" altLang="zh-C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solder.</a:t>
            </a:r>
          </a:p>
          <a:p>
            <a:r>
              <a:rPr lang="en-US" altLang="zh-C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welding seams are checked by wire-electrode cutting. The welding joints are smooth and have good contacting</a:t>
            </a:r>
            <a:r>
              <a:rPr lang="en-US" altLang="zh-C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prototypes of copper &amp; </a:t>
            </a:r>
            <a:r>
              <a:rPr lang="en-US" altLang="zh-C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aluminum 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en-US" altLang="zh-C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chambers with a length of 6 m have been 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fabricated and tested, which meet the engineering requirements. 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B10A225-282F-4FF3-8335-E57838D56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2" t="54048"/>
          <a:stretch>
            <a:fillRect/>
          </a:stretch>
        </p:blipFill>
        <p:spPr bwMode="auto">
          <a:xfrm>
            <a:off x="1927347" y="2802361"/>
            <a:ext cx="2323355" cy="101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583959D-9534-4388-8185-7A996E988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" y="991056"/>
            <a:ext cx="1541353" cy="269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64188C44-A82E-47DB-88D7-CD4E8ED5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26564" y="1027091"/>
            <a:ext cx="1992376" cy="26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A8E72201-7DE4-4C83-92F6-80D2A60D4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7551" y="1027091"/>
            <a:ext cx="760779" cy="101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7F93CF5C-AFA4-4CE1-8287-4A4E2F9D1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4444" y="1027091"/>
            <a:ext cx="1992376" cy="26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2AF820F8-3EF7-49A5-A945-62F4EC0F7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0631" y="2936632"/>
            <a:ext cx="996116" cy="74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8241" y="991056"/>
            <a:ext cx="2517134" cy="18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07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4522</TotalTime>
  <Words>1173</Words>
  <Application>Microsoft Office PowerPoint</Application>
  <PresentationFormat>全屏显示(4:3)</PresentationFormat>
  <Paragraphs>146</Paragraphs>
  <Slides>19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宋体</vt:lpstr>
      <vt:lpstr>Arial</vt:lpstr>
      <vt:lpstr>Calibri</vt:lpstr>
      <vt:lpstr>Symbol</vt:lpstr>
      <vt:lpstr>Times New Roman</vt:lpstr>
      <vt:lpstr>Wingdings</vt:lpstr>
      <vt:lpstr>Office 主题​​</vt:lpstr>
      <vt:lpstr>Bitmap Image</vt:lpstr>
      <vt:lpstr> R &amp; D progress of CEPC vacuum system </vt:lpstr>
      <vt:lpstr>Contents</vt:lpstr>
      <vt:lpstr>        R &amp; D process of vacuum system (MOST2)</vt:lpstr>
      <vt:lpstr>PowerPoint 演示文稿</vt:lpstr>
      <vt:lpstr>PowerPoint 演示文稿</vt:lpstr>
      <vt:lpstr>PowerPoint 演示文稿</vt:lpstr>
      <vt:lpstr> R&amp;D of Cu vacuum chamber</vt:lpstr>
      <vt:lpstr>PowerPoint 演示文稿</vt:lpstr>
      <vt:lpstr>Cu and Al vacuum chamber prototypes</vt:lpstr>
      <vt:lpstr>RF shielding bellows Structure</vt:lpstr>
      <vt:lpstr>PowerPoint 演示文稿</vt:lpstr>
      <vt:lpstr>Measurement of the contact pressure of a spring finger</vt:lpstr>
      <vt:lpstr>PowerPoint 演示文稿</vt:lpstr>
      <vt:lpstr>PowerPoint 演示文稿</vt:lpstr>
      <vt:lpstr>PowerPoint 演示文稿</vt:lpstr>
      <vt:lpstr>PowerPoint 演示文稿</vt:lpstr>
      <vt:lpstr>Targets of the midterm and present status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 &amp; D of the CEPC vacuum system</dc:title>
  <dc:creator>Donghy</dc:creator>
  <cp:lastModifiedBy>unknown</cp:lastModifiedBy>
  <cp:revision>293</cp:revision>
  <dcterms:created xsi:type="dcterms:W3CDTF">2014-12-19T08:20:13Z</dcterms:created>
  <dcterms:modified xsi:type="dcterms:W3CDTF">2020-02-19T03:31:30Z</dcterms:modified>
</cp:coreProperties>
</file>