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329" r:id="rId5"/>
    <p:sldId id="330" r:id="rId6"/>
    <p:sldId id="331" r:id="rId7"/>
    <p:sldId id="322" r:id="rId8"/>
    <p:sldId id="333" r:id="rId9"/>
    <p:sldId id="334" r:id="rId10"/>
    <p:sldId id="335" r:id="rId11"/>
    <p:sldId id="33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36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92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09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30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28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9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28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06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40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31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30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721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35268-E0D5-4651-8A0D-1EF637D06372}" type="datetimeFigureOut">
              <a:rPr lang="zh-CN" altLang="en-US" smtClean="0"/>
              <a:t>2020/2/20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3864-3DE6-45C7-8017-4BF03FB6BB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16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552688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Progress of the high precision low field dipole magnet</a:t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114102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Wen Kang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IHEP, Feb. 20-21, 2020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5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 flipV="1">
            <a:off x="1353313" y="694944"/>
            <a:ext cx="9628632" cy="18288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438047" y="1027529"/>
            <a:ext cx="9344509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Two kinds of subscale prototype dipole magnets with and without iron cores were fabricated and tested. 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Due </a:t>
            </a:r>
            <a:r>
              <a:rPr lang="en-US" altLang="zh-CN" sz="2200" b="1" dirty="0">
                <a:ea typeface="华文楷体"/>
                <a:cs typeface="Times New Roman" pitchFamily="18" charset="0"/>
              </a:rPr>
              <a:t>to the unavoidable </a:t>
            </a: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influence </a:t>
            </a:r>
            <a:r>
              <a:rPr lang="en-US" altLang="zh-CN" sz="2200" b="1" dirty="0">
                <a:ea typeface="华文楷体"/>
                <a:cs typeface="Times New Roman" pitchFamily="18" charset="0"/>
              </a:rPr>
              <a:t>of the remnant </a:t>
            </a: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field, it is very difficult to make the magnet </a:t>
            </a:r>
            <a:r>
              <a:rPr lang="en-US" altLang="zh-CN" sz="2200" b="1" dirty="0">
                <a:ea typeface="华文楷体"/>
                <a:cs typeface="Times New Roman" pitchFamily="18" charset="0"/>
              </a:rPr>
              <a:t>with iron </a:t>
            </a: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cores </a:t>
            </a:r>
            <a:r>
              <a:rPr lang="en-US" altLang="zh-CN" sz="2200" b="1" dirty="0">
                <a:ea typeface="华文楷体"/>
                <a:cs typeface="Times New Roman" pitchFamily="18" charset="0"/>
              </a:rPr>
              <a:t>to meet the precision requirement at low level of 28 </a:t>
            </a:r>
            <a:r>
              <a:rPr lang="en-US" altLang="zh-CN" sz="2200" b="1" dirty="0" err="1" smtClean="0">
                <a:ea typeface="华文楷体"/>
                <a:cs typeface="Times New Roman" pitchFamily="18" charset="0"/>
              </a:rPr>
              <a:t>Gs</a:t>
            </a: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.</a:t>
            </a:r>
            <a:endParaRPr lang="en-US" altLang="zh-CN" sz="2200" b="1" dirty="0">
              <a:ea typeface="华文楷体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The CT coil dipole magnet without iron core has high precision and good reproducibility field both at low and high field level, which is satisfied with the requirements.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zh-CN" sz="2200" b="1" dirty="0" smtClean="0">
                <a:ea typeface="华文楷体"/>
                <a:cs typeface="Times New Roman" pitchFamily="18" charset="0"/>
              </a:rPr>
              <a:t>The problem found in the test of the CT type dipole magnet can be solved in future. </a:t>
            </a:r>
            <a:endParaRPr lang="en-US" altLang="zh-CN" sz="2200" b="1" dirty="0">
              <a:ea typeface="华文楷体"/>
              <a:cs typeface="Times New Roman" pitchFamily="18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954496" y="91200"/>
            <a:ext cx="2137455" cy="433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675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 flipV="1">
            <a:off x="1353313" y="694944"/>
            <a:ext cx="9628632" cy="18288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033" y="883588"/>
            <a:ext cx="7065670" cy="6174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32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672828" y="166116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200" b="1" dirty="0" smtClean="0">
                <a:solidFill>
                  <a:srgbClr val="0000FF"/>
                </a:solidFill>
                <a:ea typeface="+mj-ea"/>
                <a:cs typeface="+mj-cs"/>
              </a:rPr>
              <a:t>Contents</a:t>
            </a:r>
            <a:endParaRPr lang="en-US" altLang="zh-CN" sz="3200" b="1" dirty="0">
              <a:solidFill>
                <a:srgbClr val="0000FF"/>
              </a:solidFill>
              <a:ea typeface="+mj-ea"/>
              <a:cs typeface="+mj-cs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1591057" y="813816"/>
            <a:ext cx="9107424" cy="18288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副标题 2"/>
          <p:cNvSpPr>
            <a:spLocks noGrp="1"/>
          </p:cNvSpPr>
          <p:nvPr>
            <p:ph type="subTitle" idx="1"/>
          </p:nvPr>
        </p:nvSpPr>
        <p:spPr>
          <a:xfrm>
            <a:off x="1718500" y="1265135"/>
            <a:ext cx="8979981" cy="4521680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Midterm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parameters of the CEPCB dipole magnets</a:t>
            </a:r>
          </a:p>
          <a:p>
            <a:pPr marL="457200" indent="-4572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Progress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of the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subscale prototype dipole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magnets</a:t>
            </a:r>
          </a:p>
          <a:p>
            <a:pPr marL="457200" indent="-4572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Test of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the subscale prototype dipole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magnets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12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Summary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52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703512" y="260648"/>
            <a:ext cx="8437562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3200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Main parameters of CEPCB dipole</a:t>
            </a:r>
            <a:endParaRPr lang="en-US" altLang="zh-CN" sz="3200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1225297" y="821994"/>
            <a:ext cx="9729216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618060" y="4443742"/>
            <a:ext cx="941432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buClr>
                <a:srgbClr val="FF0000"/>
              </a:buClr>
              <a:defRPr/>
            </a:pPr>
            <a:r>
              <a:rPr lang="en-US" altLang="zh-C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Midterm target: </a:t>
            </a:r>
          </a:p>
          <a:p>
            <a:pPr algn="just">
              <a:spcBef>
                <a:spcPts val="600"/>
              </a:spcBef>
              <a:buClr>
                <a:srgbClr val="FF0000"/>
              </a:buClr>
              <a:defRPr/>
            </a:pPr>
            <a:r>
              <a:rPr lang="en-US" altLang="zh-CN" sz="2200" b="1" dirty="0">
                <a:latin typeface="Times New Roman" panose="02020603050405020304" pitchFamily="18" charset="0"/>
              </a:rPr>
              <a:t> </a:t>
            </a:r>
            <a:r>
              <a:rPr lang="en-US" altLang="zh-CN" sz="2200" b="1" dirty="0" smtClean="0">
                <a:latin typeface="Times New Roman" panose="02020603050405020304" pitchFamily="18" charset="0"/>
              </a:rPr>
              <a:t>     </a:t>
            </a:r>
            <a:r>
              <a:rPr lang="en-US" altLang="zh-C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Min. working field: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60Gs</a:t>
            </a:r>
          </a:p>
          <a:p>
            <a:pPr algn="just">
              <a:spcBef>
                <a:spcPts val="600"/>
              </a:spcBef>
              <a:buClr>
                <a:srgbClr val="FF0000"/>
              </a:buClr>
              <a:defRPr/>
            </a:pPr>
            <a:r>
              <a:rPr lang="en-US" altLang="zh-CN" sz="2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2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Field uniformity in GFR: </a:t>
            </a:r>
            <a:r>
              <a:rPr lang="en-US" altLang="zh-C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5E-4</a:t>
            </a: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41008"/>
              </p:ext>
            </p:extLst>
          </p:nvPr>
        </p:nvGraphicFramePr>
        <p:xfrm>
          <a:off x="2999656" y="1162604"/>
          <a:ext cx="6336704" cy="2866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3312368"/>
              </a:tblGrid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BST-63B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Quantity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16320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33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Minimum field (</a:t>
                      </a:r>
                      <a:r>
                        <a:rPr lang="en-GB" sz="2000" dirty="0" err="1">
                          <a:effectLst/>
                        </a:rPr>
                        <a:t>Gs</a:t>
                      </a:r>
                      <a:r>
                        <a:rPr lang="en-GB" sz="2000" dirty="0">
                          <a:effectLst/>
                        </a:rPr>
                        <a:t>)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2</a:t>
                      </a:r>
                      <a:r>
                        <a:rPr lang="en-US" altLang="zh-CN" sz="2000" dirty="0" smtClean="0">
                          <a:effectLst/>
                        </a:rPr>
                        <a:t>8</a:t>
                      </a:r>
                      <a:r>
                        <a:rPr lang="en-GB" sz="2000" dirty="0" smtClean="0">
                          <a:effectLst/>
                        </a:rPr>
                        <a:t> 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337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Maximum field (Gs)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338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Gap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Magnetic Length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4700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Good field region (mm)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zh-CN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Field uniformity</a:t>
                      </a:r>
                      <a:endParaRPr lang="zh-CN" sz="200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0.1%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  <a:tr h="28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Field reproducibility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0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0.05%</a:t>
                      </a:r>
                      <a:endParaRPr lang="zh-CN" sz="20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76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 flipV="1">
            <a:off x="1300349" y="649493"/>
            <a:ext cx="9745602" cy="7437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1941794" y="128612"/>
            <a:ext cx="8812607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Progress of the </a:t>
            </a: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CEPCB prototype dipole </a:t>
            </a: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magnet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021795" y="797320"/>
            <a:ext cx="10052263" cy="1008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     Two subscale prototype dipole magnets with and without iron cores were produced and tested.</a:t>
            </a:r>
            <a:endParaRPr lang="en-US" altLang="zh-CN" sz="2400" b="1" dirty="0">
              <a:solidFill>
                <a:srgbClr val="FF0000"/>
              </a:solidFill>
              <a:ea typeface="华文楷体"/>
              <a:cs typeface="Times New Roman" pitchFamily="18" charset="0"/>
            </a:endParaRPr>
          </a:p>
        </p:txBody>
      </p:sp>
      <p:pic>
        <p:nvPicPr>
          <p:cNvPr id="9" name="图片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584" y="1579712"/>
            <a:ext cx="2744971" cy="21257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98" y="1707360"/>
            <a:ext cx="3307817" cy="221412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370" y="3562226"/>
            <a:ext cx="3938645" cy="295398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475" y="3610130"/>
            <a:ext cx="4395419" cy="285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8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1300349" y="723863"/>
            <a:ext cx="9270116" cy="2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260849" y="1274322"/>
            <a:ext cx="9349116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field uniformity in GFR is about 0.3% at low field level of 28Gs and 0.1% at high field level, which can not meet the requirements. 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field reproducibility at all level is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better than the required value of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5E-4.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221349" y="768261"/>
            <a:ext cx="916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ts val="1200"/>
              </a:spcBef>
              <a:buClr>
                <a:srgbClr val="FF0000"/>
              </a:buClr>
            </a:pP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The measurement results of the magnet with iron cores show, </a:t>
            </a:r>
            <a:endParaRPr lang="en-US" altLang="zh-CN" sz="2400" b="1" dirty="0">
              <a:solidFill>
                <a:srgbClr val="FF0000"/>
              </a:solidFill>
              <a:ea typeface="华文楷体"/>
              <a:cs typeface="Times New Roman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5410" y="3257535"/>
            <a:ext cx="4452517" cy="25970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7520" y="3257535"/>
            <a:ext cx="4318291" cy="2578670"/>
          </a:xfrm>
          <a:prstGeom prst="rect">
            <a:avLst/>
          </a:prstGeom>
        </p:spPr>
      </p:pic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1989077" y="126814"/>
            <a:ext cx="9297422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Test results of the magnet with iron cores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8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 flipV="1">
            <a:off x="1103685" y="760978"/>
            <a:ext cx="9942475" cy="11981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979987" y="879788"/>
            <a:ext cx="1006617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>
                <a:ea typeface="华文楷体"/>
                <a:cs typeface="Times New Roman" pitchFamily="18" charset="0"/>
              </a:rPr>
              <a:t>T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he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max. remnant field in the GFR is only 1.6Gs as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expected, but it has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a similar distribution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curve to the low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field (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28Gs). The difference of the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remnant field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 is 0.13Gs, which is 0.46% of 28Gs, nearly 5 time larger than the required value of 0.1%.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536" y="2556277"/>
            <a:ext cx="4075038" cy="257389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239" y="2556277"/>
            <a:ext cx="4414080" cy="2573896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711773" y="186682"/>
            <a:ext cx="6602600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Test of the magnet with iron cores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79987" y="5415060"/>
            <a:ext cx="100661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It is very difficult to reduce the 0.13Gs difference of the remnant field to improve the field precision at low field level.  </a:t>
            </a:r>
          </a:p>
        </p:txBody>
      </p:sp>
    </p:spTree>
    <p:extLst>
      <p:ext uri="{BB962C8B-B14F-4D97-AF65-F5344CB8AC3E}">
        <p14:creationId xmlns:p14="http://schemas.microsoft.com/office/powerpoint/2010/main" val="26164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1300349" y="723863"/>
            <a:ext cx="9270116" cy="2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221349" y="1274322"/>
            <a:ext cx="9349116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field precision at all level, especially at low field level of 28Gs, is better than the required value of 0.1%. 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magnet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i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s excited for 3 times from 28Gs to 338Gs then back to 28Gs, the field reproducibility at all level is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better than the required value of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5E-4.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907" y="3437992"/>
            <a:ext cx="3750089" cy="23585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852" y="3437992"/>
            <a:ext cx="3908069" cy="2398424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221349" y="768261"/>
            <a:ext cx="916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ts val="1200"/>
              </a:spcBef>
              <a:buClr>
                <a:srgbClr val="FF0000"/>
              </a:buClr>
            </a:pP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The measurement results of the magnet without iron cores show, </a:t>
            </a:r>
            <a:endParaRPr lang="en-US" altLang="zh-CN" sz="2400" b="1" dirty="0">
              <a:solidFill>
                <a:srgbClr val="FF0000"/>
              </a:solidFill>
              <a:ea typeface="华文楷体"/>
              <a:cs typeface="Times New Roman" pitchFamily="18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878613" y="99646"/>
            <a:ext cx="9297422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Test results of the magnet without iron cores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 flipV="1">
            <a:off x="1232340" y="786383"/>
            <a:ext cx="9996491" cy="36575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351213" y="1771534"/>
            <a:ext cx="5872547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reason is that the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aluminum alloy not the pure aluminum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was selected as the material of the conductors because of its good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mechanical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properties when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the magnet was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produced. 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>
                <a:ea typeface="华文楷体"/>
                <a:cs typeface="Times New Roman" pitchFamily="18" charset="0"/>
              </a:rPr>
              <a:t>T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he resistivity of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the aluminum alloy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 is 1.6 times larger than </a:t>
            </a:r>
            <a:r>
              <a:rPr lang="en-US" altLang="zh-CN" sz="2400" b="1" dirty="0">
                <a:ea typeface="华文楷体"/>
                <a:cs typeface="Times New Roman" pitchFamily="18" charset="0"/>
              </a:rPr>
              <a:t>the pure </a:t>
            </a: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aluminum, so the power loss of the coils increases by 1.6 times.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In addition, the touch resistance of the contacted surfaces of the conductors is larger than the expected one.</a:t>
            </a:r>
            <a:endParaRPr lang="en-US" altLang="zh-CN" sz="2400" b="1" dirty="0">
              <a:ea typeface="华文楷体"/>
              <a:cs typeface="Times New Roman" pitchFamily="18" charset="0"/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3051567" y="206712"/>
            <a:ext cx="7198427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Problem of the CT coil dipole magnet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682" y="2347606"/>
            <a:ext cx="3807295" cy="285547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32341" y="940537"/>
            <a:ext cx="99026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buClr>
                <a:srgbClr val="FF0000"/>
              </a:buClr>
            </a:pP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A </a:t>
            </a: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serious </a:t>
            </a: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problem </a:t>
            </a: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is </a:t>
            </a: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that the temperature of the coils increases to 80</a:t>
            </a:r>
            <a:r>
              <a:rPr lang="en-US" altLang="zh-CN" sz="2400" b="1" baseline="30000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o</a:t>
            </a: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C-100</a:t>
            </a:r>
            <a:r>
              <a:rPr lang="en-US" altLang="zh-CN" sz="2400" b="1" baseline="30000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o</a:t>
            </a: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C when the field increases to high level.</a:t>
            </a:r>
          </a:p>
        </p:txBody>
      </p:sp>
    </p:spTree>
    <p:extLst>
      <p:ext uri="{BB962C8B-B14F-4D97-AF65-F5344CB8AC3E}">
        <p14:creationId xmlns:p14="http://schemas.microsoft.com/office/powerpoint/2010/main" val="2052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Line 3"/>
          <p:cNvSpPr>
            <a:spLocks noChangeShapeType="1"/>
          </p:cNvSpPr>
          <p:nvPr/>
        </p:nvSpPr>
        <p:spPr bwMode="auto">
          <a:xfrm>
            <a:off x="1300349" y="723863"/>
            <a:ext cx="9270116" cy="2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300349" y="1263846"/>
            <a:ext cx="9235019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The pure aluminum not aluminum alloy will be selected as the material of the conductors.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Increasing the cross section areas of the conductors and inserting water cooling tube into the coils. </a:t>
            </a:r>
          </a:p>
          <a:p>
            <a:pPr marL="342900" indent="-342900" algn="just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zh-CN" sz="2400" b="1" dirty="0" smtClean="0">
                <a:ea typeface="华文楷体"/>
                <a:cs typeface="Times New Roman" pitchFamily="18" charset="0"/>
              </a:rPr>
              <a:t>Coating the silver film on the touch surfaces of the connected conductors.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259900" y="802181"/>
            <a:ext cx="9310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ts val="1200"/>
              </a:spcBef>
              <a:buClr>
                <a:srgbClr val="FF0000"/>
              </a:buClr>
            </a:pPr>
            <a:r>
              <a:rPr lang="en-US" altLang="zh-CN" sz="2400" b="1" dirty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T</a:t>
            </a:r>
            <a:r>
              <a:rPr lang="en-US" altLang="zh-CN" sz="2400" b="1" dirty="0" smtClean="0">
                <a:solidFill>
                  <a:srgbClr val="FF0000"/>
                </a:solidFill>
                <a:ea typeface="华文楷体"/>
                <a:cs typeface="Times New Roman" pitchFamily="18" charset="0"/>
              </a:rPr>
              <a:t>o decrease the temperature of the coils at high field level in future, </a:t>
            </a:r>
            <a:endParaRPr lang="en-US" altLang="zh-CN" sz="2400" b="1" dirty="0">
              <a:solidFill>
                <a:srgbClr val="FF0000"/>
              </a:solidFill>
              <a:ea typeface="华文楷体"/>
              <a:cs typeface="Times New Roman" pitchFamily="18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2658805" y="142654"/>
            <a:ext cx="7198427" cy="520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zh-CN" b="1" dirty="0" smtClean="0">
                <a:solidFill>
                  <a:srgbClr val="0000FF"/>
                </a:solidFill>
                <a:ea typeface="华文楷体"/>
                <a:cs typeface="Times New Roman" pitchFamily="18" charset="0"/>
              </a:rPr>
              <a:t>Problem of the CT coil dipole magnet</a:t>
            </a:r>
            <a:endParaRPr lang="en-US" altLang="zh-CN" b="1" dirty="0">
              <a:solidFill>
                <a:srgbClr val="0000FF"/>
              </a:solidFill>
              <a:ea typeface="华文楷体"/>
              <a:cs typeface="Times New Roman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018" y="3726060"/>
            <a:ext cx="3544365" cy="263791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668" y="3861071"/>
            <a:ext cx="3719251" cy="271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62075</TotalTime>
  <Words>623</Words>
  <Application>Microsoft Office PowerPoint</Application>
  <PresentationFormat>宽屏</PresentationFormat>
  <Paragraphs>59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MS Mincho</vt:lpstr>
      <vt:lpstr>华文楷体</vt:lpstr>
      <vt:lpstr>宋体</vt:lpstr>
      <vt:lpstr>Arial</vt:lpstr>
      <vt:lpstr>Calibri</vt:lpstr>
      <vt:lpstr>Calibri Light</vt:lpstr>
      <vt:lpstr>Times New Roman</vt:lpstr>
      <vt:lpstr>Wingdings</vt:lpstr>
      <vt:lpstr>Office 主题</vt:lpstr>
      <vt:lpstr>Progress of the high precision low field dipole magnet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8615699787073</cp:lastModifiedBy>
  <cp:revision>282</cp:revision>
  <dcterms:created xsi:type="dcterms:W3CDTF">2019-04-22T02:12:31Z</dcterms:created>
  <dcterms:modified xsi:type="dcterms:W3CDTF">2020-02-21T03:35:17Z</dcterms:modified>
</cp:coreProperties>
</file>