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1" r:id="rId5"/>
    <p:sldId id="263" r:id="rId6"/>
    <p:sldId id="265" r:id="rId7"/>
    <p:sldId id="264" r:id="rId8"/>
    <p:sldId id="267" r:id="rId9"/>
    <p:sldId id="266" r:id="rId10"/>
    <p:sldId id="268" r:id="rId11"/>
    <p:sldId id="270" r:id="rId12"/>
    <p:sldId id="269"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291"/>
  </p:normalViewPr>
  <p:slideViewPr>
    <p:cSldViewPr snapToGrid="0" snapToObjects="1">
      <p:cViewPr varScale="1">
        <p:scale>
          <a:sx n="121" d="100"/>
          <a:sy n="121" d="100"/>
        </p:scale>
        <p:origin x="20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DB4CB-AA0D-2B4D-8A83-CFF243C1B8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254914-0868-0B4D-BF8E-56AB7D1A38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F62F8D-7B69-454F-84F2-21B488EAABC9}"/>
              </a:ext>
            </a:extLst>
          </p:cNvPr>
          <p:cNvSpPr>
            <a:spLocks noGrp="1"/>
          </p:cNvSpPr>
          <p:nvPr>
            <p:ph type="dt" sz="half" idx="10"/>
          </p:nvPr>
        </p:nvSpPr>
        <p:spPr/>
        <p:txBody>
          <a:bodyPr/>
          <a:lstStyle/>
          <a:p>
            <a:fld id="{9559ACA9-B7E0-4340-A868-B9D8EA28093F}" type="datetimeFigureOut">
              <a:rPr lang="en-US" smtClean="0"/>
              <a:t>2/21/20</a:t>
            </a:fld>
            <a:endParaRPr lang="en-US"/>
          </a:p>
        </p:txBody>
      </p:sp>
      <p:sp>
        <p:nvSpPr>
          <p:cNvPr id="5" name="Footer Placeholder 4">
            <a:extLst>
              <a:ext uri="{FF2B5EF4-FFF2-40B4-BE49-F238E27FC236}">
                <a16:creationId xmlns:a16="http://schemas.microsoft.com/office/drawing/2014/main" id="{7A065019-622C-514C-A05C-312864B97E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183E30-2A8D-974D-98ED-870D9BB276ED}"/>
              </a:ext>
            </a:extLst>
          </p:cNvPr>
          <p:cNvSpPr>
            <a:spLocks noGrp="1"/>
          </p:cNvSpPr>
          <p:nvPr>
            <p:ph type="sldNum" sz="quarter" idx="12"/>
          </p:nvPr>
        </p:nvSpPr>
        <p:spPr/>
        <p:txBody>
          <a:bodyPr/>
          <a:lstStyle/>
          <a:p>
            <a:fld id="{F46BE95B-004F-E146-A544-87AF95F0A7CC}" type="slidenum">
              <a:rPr lang="en-US" smtClean="0"/>
              <a:t>‹#›</a:t>
            </a:fld>
            <a:endParaRPr lang="en-US"/>
          </a:p>
        </p:txBody>
      </p:sp>
    </p:spTree>
    <p:extLst>
      <p:ext uri="{BB962C8B-B14F-4D97-AF65-F5344CB8AC3E}">
        <p14:creationId xmlns:p14="http://schemas.microsoft.com/office/powerpoint/2010/main" val="3595224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72BEB-6852-864C-A8D1-04FA3EACCE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26F4DD-29C0-F54F-832D-8A869B31D91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63847C-A61E-4940-94B1-A7F14F4B7501}"/>
              </a:ext>
            </a:extLst>
          </p:cNvPr>
          <p:cNvSpPr>
            <a:spLocks noGrp="1"/>
          </p:cNvSpPr>
          <p:nvPr>
            <p:ph type="dt" sz="half" idx="10"/>
          </p:nvPr>
        </p:nvSpPr>
        <p:spPr/>
        <p:txBody>
          <a:bodyPr/>
          <a:lstStyle/>
          <a:p>
            <a:fld id="{9559ACA9-B7E0-4340-A868-B9D8EA28093F}" type="datetimeFigureOut">
              <a:rPr lang="en-US" smtClean="0"/>
              <a:t>2/21/20</a:t>
            </a:fld>
            <a:endParaRPr lang="en-US"/>
          </a:p>
        </p:txBody>
      </p:sp>
      <p:sp>
        <p:nvSpPr>
          <p:cNvPr id="5" name="Footer Placeholder 4">
            <a:extLst>
              <a:ext uri="{FF2B5EF4-FFF2-40B4-BE49-F238E27FC236}">
                <a16:creationId xmlns:a16="http://schemas.microsoft.com/office/drawing/2014/main" id="{82A2D8F7-7A99-134A-8BD3-EA57CA9FDA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7E48F6-4B0D-6542-9E48-DB3610C304A4}"/>
              </a:ext>
            </a:extLst>
          </p:cNvPr>
          <p:cNvSpPr>
            <a:spLocks noGrp="1"/>
          </p:cNvSpPr>
          <p:nvPr>
            <p:ph type="sldNum" sz="quarter" idx="12"/>
          </p:nvPr>
        </p:nvSpPr>
        <p:spPr/>
        <p:txBody>
          <a:bodyPr/>
          <a:lstStyle/>
          <a:p>
            <a:fld id="{F46BE95B-004F-E146-A544-87AF95F0A7CC}" type="slidenum">
              <a:rPr lang="en-US" smtClean="0"/>
              <a:t>‹#›</a:t>
            </a:fld>
            <a:endParaRPr lang="en-US"/>
          </a:p>
        </p:txBody>
      </p:sp>
    </p:spTree>
    <p:extLst>
      <p:ext uri="{BB962C8B-B14F-4D97-AF65-F5344CB8AC3E}">
        <p14:creationId xmlns:p14="http://schemas.microsoft.com/office/powerpoint/2010/main" val="2163456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4C734-F3A3-7749-A021-E4AD3A8BC1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7DF9C0-4E64-C741-86C2-72262BEB783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F35333-4F39-5D48-8CB2-EB1140D35056}"/>
              </a:ext>
            </a:extLst>
          </p:cNvPr>
          <p:cNvSpPr>
            <a:spLocks noGrp="1"/>
          </p:cNvSpPr>
          <p:nvPr>
            <p:ph type="dt" sz="half" idx="10"/>
          </p:nvPr>
        </p:nvSpPr>
        <p:spPr/>
        <p:txBody>
          <a:bodyPr/>
          <a:lstStyle/>
          <a:p>
            <a:fld id="{9559ACA9-B7E0-4340-A868-B9D8EA28093F}" type="datetimeFigureOut">
              <a:rPr lang="en-US" smtClean="0"/>
              <a:t>2/21/20</a:t>
            </a:fld>
            <a:endParaRPr lang="en-US"/>
          </a:p>
        </p:txBody>
      </p:sp>
      <p:sp>
        <p:nvSpPr>
          <p:cNvPr id="5" name="Footer Placeholder 4">
            <a:extLst>
              <a:ext uri="{FF2B5EF4-FFF2-40B4-BE49-F238E27FC236}">
                <a16:creationId xmlns:a16="http://schemas.microsoft.com/office/drawing/2014/main" id="{A04A8C77-86E2-0440-A370-29FBCFBD82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BA7FD6-DB8C-A04A-860E-D7C26C3419C2}"/>
              </a:ext>
            </a:extLst>
          </p:cNvPr>
          <p:cNvSpPr>
            <a:spLocks noGrp="1"/>
          </p:cNvSpPr>
          <p:nvPr>
            <p:ph type="sldNum" sz="quarter" idx="12"/>
          </p:nvPr>
        </p:nvSpPr>
        <p:spPr/>
        <p:txBody>
          <a:bodyPr/>
          <a:lstStyle/>
          <a:p>
            <a:fld id="{F46BE95B-004F-E146-A544-87AF95F0A7CC}" type="slidenum">
              <a:rPr lang="en-US" smtClean="0"/>
              <a:t>‹#›</a:t>
            </a:fld>
            <a:endParaRPr lang="en-US"/>
          </a:p>
        </p:txBody>
      </p:sp>
    </p:spTree>
    <p:extLst>
      <p:ext uri="{BB962C8B-B14F-4D97-AF65-F5344CB8AC3E}">
        <p14:creationId xmlns:p14="http://schemas.microsoft.com/office/powerpoint/2010/main" val="33987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D80A1-5D32-8F4B-8790-E608EAEF8E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B5F7B0-E9A9-4549-9651-E4F0C9682B5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DDF33D-2585-2D43-A3C9-33F75B1F2729}"/>
              </a:ext>
            </a:extLst>
          </p:cNvPr>
          <p:cNvSpPr>
            <a:spLocks noGrp="1"/>
          </p:cNvSpPr>
          <p:nvPr>
            <p:ph type="dt" sz="half" idx="10"/>
          </p:nvPr>
        </p:nvSpPr>
        <p:spPr/>
        <p:txBody>
          <a:bodyPr/>
          <a:lstStyle/>
          <a:p>
            <a:fld id="{9559ACA9-B7E0-4340-A868-B9D8EA28093F}" type="datetimeFigureOut">
              <a:rPr lang="en-US" smtClean="0"/>
              <a:t>2/21/20</a:t>
            </a:fld>
            <a:endParaRPr lang="en-US"/>
          </a:p>
        </p:txBody>
      </p:sp>
      <p:sp>
        <p:nvSpPr>
          <p:cNvPr id="5" name="Footer Placeholder 4">
            <a:extLst>
              <a:ext uri="{FF2B5EF4-FFF2-40B4-BE49-F238E27FC236}">
                <a16:creationId xmlns:a16="http://schemas.microsoft.com/office/drawing/2014/main" id="{7C03A8F2-98F0-D84E-A27A-5DBC595565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06DF55-A43F-9B4A-84C2-ACC4097283C7}"/>
              </a:ext>
            </a:extLst>
          </p:cNvPr>
          <p:cNvSpPr>
            <a:spLocks noGrp="1"/>
          </p:cNvSpPr>
          <p:nvPr>
            <p:ph type="sldNum" sz="quarter" idx="12"/>
          </p:nvPr>
        </p:nvSpPr>
        <p:spPr/>
        <p:txBody>
          <a:bodyPr/>
          <a:lstStyle/>
          <a:p>
            <a:fld id="{F46BE95B-004F-E146-A544-87AF95F0A7CC}" type="slidenum">
              <a:rPr lang="en-US" smtClean="0"/>
              <a:t>‹#›</a:t>
            </a:fld>
            <a:endParaRPr lang="en-US"/>
          </a:p>
        </p:txBody>
      </p:sp>
    </p:spTree>
    <p:extLst>
      <p:ext uri="{BB962C8B-B14F-4D97-AF65-F5344CB8AC3E}">
        <p14:creationId xmlns:p14="http://schemas.microsoft.com/office/powerpoint/2010/main" val="3655979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D164A-70F7-5A47-B8BD-EEE581C23C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8879BC-38DB-E841-A8BA-07FB4A1BAD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543A3B1-5AEC-4744-91D5-580F223154B9}"/>
              </a:ext>
            </a:extLst>
          </p:cNvPr>
          <p:cNvSpPr>
            <a:spLocks noGrp="1"/>
          </p:cNvSpPr>
          <p:nvPr>
            <p:ph type="dt" sz="half" idx="10"/>
          </p:nvPr>
        </p:nvSpPr>
        <p:spPr/>
        <p:txBody>
          <a:bodyPr/>
          <a:lstStyle/>
          <a:p>
            <a:fld id="{9559ACA9-B7E0-4340-A868-B9D8EA28093F}" type="datetimeFigureOut">
              <a:rPr lang="en-US" smtClean="0"/>
              <a:t>2/21/20</a:t>
            </a:fld>
            <a:endParaRPr lang="en-US"/>
          </a:p>
        </p:txBody>
      </p:sp>
      <p:sp>
        <p:nvSpPr>
          <p:cNvPr id="5" name="Footer Placeholder 4">
            <a:extLst>
              <a:ext uri="{FF2B5EF4-FFF2-40B4-BE49-F238E27FC236}">
                <a16:creationId xmlns:a16="http://schemas.microsoft.com/office/drawing/2014/main" id="{A8397F24-909A-4749-B3F5-CE46FD7918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101F26-2216-0642-9370-ADB8A21B7F47}"/>
              </a:ext>
            </a:extLst>
          </p:cNvPr>
          <p:cNvSpPr>
            <a:spLocks noGrp="1"/>
          </p:cNvSpPr>
          <p:nvPr>
            <p:ph type="sldNum" sz="quarter" idx="12"/>
          </p:nvPr>
        </p:nvSpPr>
        <p:spPr/>
        <p:txBody>
          <a:bodyPr/>
          <a:lstStyle/>
          <a:p>
            <a:fld id="{F46BE95B-004F-E146-A544-87AF95F0A7CC}" type="slidenum">
              <a:rPr lang="en-US" smtClean="0"/>
              <a:t>‹#›</a:t>
            </a:fld>
            <a:endParaRPr lang="en-US"/>
          </a:p>
        </p:txBody>
      </p:sp>
    </p:spTree>
    <p:extLst>
      <p:ext uri="{BB962C8B-B14F-4D97-AF65-F5344CB8AC3E}">
        <p14:creationId xmlns:p14="http://schemas.microsoft.com/office/powerpoint/2010/main" val="371785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FDDD3-1728-244E-AF23-111F8D690C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0CB230-7AEB-C44B-AB12-7484FEA8AA0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70BAD0-7A70-1A40-A037-BF0D8884FCC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7F01FB-F008-7F4A-B77C-719997CCA029}"/>
              </a:ext>
            </a:extLst>
          </p:cNvPr>
          <p:cNvSpPr>
            <a:spLocks noGrp="1"/>
          </p:cNvSpPr>
          <p:nvPr>
            <p:ph type="dt" sz="half" idx="10"/>
          </p:nvPr>
        </p:nvSpPr>
        <p:spPr/>
        <p:txBody>
          <a:bodyPr/>
          <a:lstStyle/>
          <a:p>
            <a:fld id="{9559ACA9-B7E0-4340-A868-B9D8EA28093F}" type="datetimeFigureOut">
              <a:rPr lang="en-US" smtClean="0"/>
              <a:t>2/21/20</a:t>
            </a:fld>
            <a:endParaRPr lang="en-US"/>
          </a:p>
        </p:txBody>
      </p:sp>
      <p:sp>
        <p:nvSpPr>
          <p:cNvPr id="6" name="Footer Placeholder 5">
            <a:extLst>
              <a:ext uri="{FF2B5EF4-FFF2-40B4-BE49-F238E27FC236}">
                <a16:creationId xmlns:a16="http://schemas.microsoft.com/office/drawing/2014/main" id="{3DD09ED6-DBFD-3645-9315-1BCDB0AF14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54A2FA-FD71-054D-B128-502ACEB989AE}"/>
              </a:ext>
            </a:extLst>
          </p:cNvPr>
          <p:cNvSpPr>
            <a:spLocks noGrp="1"/>
          </p:cNvSpPr>
          <p:nvPr>
            <p:ph type="sldNum" sz="quarter" idx="12"/>
          </p:nvPr>
        </p:nvSpPr>
        <p:spPr/>
        <p:txBody>
          <a:bodyPr/>
          <a:lstStyle/>
          <a:p>
            <a:fld id="{F46BE95B-004F-E146-A544-87AF95F0A7CC}" type="slidenum">
              <a:rPr lang="en-US" smtClean="0"/>
              <a:t>‹#›</a:t>
            </a:fld>
            <a:endParaRPr lang="en-US"/>
          </a:p>
        </p:txBody>
      </p:sp>
    </p:spTree>
    <p:extLst>
      <p:ext uri="{BB962C8B-B14F-4D97-AF65-F5344CB8AC3E}">
        <p14:creationId xmlns:p14="http://schemas.microsoft.com/office/powerpoint/2010/main" val="1469617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B3562-B95E-2045-9F4B-4AD0CFD0A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8E5681-C1A1-1C40-8B6D-520E6D762A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C1E0914-C1CF-004A-805D-D0CA7AE025F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8E2CA3-6869-F342-91AD-67E476DB34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059A2CF-2A65-C044-A43B-C40C256C0FF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7AECEE-84C6-B243-A2EC-D4834B41AB72}"/>
              </a:ext>
            </a:extLst>
          </p:cNvPr>
          <p:cNvSpPr>
            <a:spLocks noGrp="1"/>
          </p:cNvSpPr>
          <p:nvPr>
            <p:ph type="dt" sz="half" idx="10"/>
          </p:nvPr>
        </p:nvSpPr>
        <p:spPr/>
        <p:txBody>
          <a:bodyPr/>
          <a:lstStyle/>
          <a:p>
            <a:fld id="{9559ACA9-B7E0-4340-A868-B9D8EA28093F}" type="datetimeFigureOut">
              <a:rPr lang="en-US" smtClean="0"/>
              <a:t>2/21/20</a:t>
            </a:fld>
            <a:endParaRPr lang="en-US"/>
          </a:p>
        </p:txBody>
      </p:sp>
      <p:sp>
        <p:nvSpPr>
          <p:cNvPr id="8" name="Footer Placeholder 7">
            <a:extLst>
              <a:ext uri="{FF2B5EF4-FFF2-40B4-BE49-F238E27FC236}">
                <a16:creationId xmlns:a16="http://schemas.microsoft.com/office/drawing/2014/main" id="{693AE085-EF7D-124B-A6E8-7AA36BD8D5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81D1BF-B8D5-FE4D-9DAE-931F388F1D81}"/>
              </a:ext>
            </a:extLst>
          </p:cNvPr>
          <p:cNvSpPr>
            <a:spLocks noGrp="1"/>
          </p:cNvSpPr>
          <p:nvPr>
            <p:ph type="sldNum" sz="quarter" idx="12"/>
          </p:nvPr>
        </p:nvSpPr>
        <p:spPr/>
        <p:txBody>
          <a:bodyPr/>
          <a:lstStyle/>
          <a:p>
            <a:fld id="{F46BE95B-004F-E146-A544-87AF95F0A7CC}" type="slidenum">
              <a:rPr lang="en-US" smtClean="0"/>
              <a:t>‹#›</a:t>
            </a:fld>
            <a:endParaRPr lang="en-US"/>
          </a:p>
        </p:txBody>
      </p:sp>
    </p:spTree>
    <p:extLst>
      <p:ext uri="{BB962C8B-B14F-4D97-AF65-F5344CB8AC3E}">
        <p14:creationId xmlns:p14="http://schemas.microsoft.com/office/powerpoint/2010/main" val="1855980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3B8A4-170F-064F-B501-B0C87650A4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495793-0AF4-BA4B-A753-8EB7F55D59EA}"/>
              </a:ext>
            </a:extLst>
          </p:cNvPr>
          <p:cNvSpPr>
            <a:spLocks noGrp="1"/>
          </p:cNvSpPr>
          <p:nvPr>
            <p:ph type="dt" sz="half" idx="10"/>
          </p:nvPr>
        </p:nvSpPr>
        <p:spPr/>
        <p:txBody>
          <a:bodyPr/>
          <a:lstStyle/>
          <a:p>
            <a:fld id="{9559ACA9-B7E0-4340-A868-B9D8EA28093F}" type="datetimeFigureOut">
              <a:rPr lang="en-US" smtClean="0"/>
              <a:t>2/21/20</a:t>
            </a:fld>
            <a:endParaRPr lang="en-US"/>
          </a:p>
        </p:txBody>
      </p:sp>
      <p:sp>
        <p:nvSpPr>
          <p:cNvPr id="4" name="Footer Placeholder 3">
            <a:extLst>
              <a:ext uri="{FF2B5EF4-FFF2-40B4-BE49-F238E27FC236}">
                <a16:creationId xmlns:a16="http://schemas.microsoft.com/office/drawing/2014/main" id="{A8C1735E-E18A-A64E-95E6-EBBC89F9D0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5B07A8-F32E-934E-83F1-4C1DD2018D32}"/>
              </a:ext>
            </a:extLst>
          </p:cNvPr>
          <p:cNvSpPr>
            <a:spLocks noGrp="1"/>
          </p:cNvSpPr>
          <p:nvPr>
            <p:ph type="sldNum" sz="quarter" idx="12"/>
          </p:nvPr>
        </p:nvSpPr>
        <p:spPr/>
        <p:txBody>
          <a:bodyPr/>
          <a:lstStyle/>
          <a:p>
            <a:fld id="{F46BE95B-004F-E146-A544-87AF95F0A7CC}" type="slidenum">
              <a:rPr lang="en-US" smtClean="0"/>
              <a:t>‹#›</a:t>
            </a:fld>
            <a:endParaRPr lang="en-US"/>
          </a:p>
        </p:txBody>
      </p:sp>
    </p:spTree>
    <p:extLst>
      <p:ext uri="{BB962C8B-B14F-4D97-AF65-F5344CB8AC3E}">
        <p14:creationId xmlns:p14="http://schemas.microsoft.com/office/powerpoint/2010/main" val="1503572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19D597-EEB4-0546-A6B2-BDB2BA51AFB7}"/>
              </a:ext>
            </a:extLst>
          </p:cNvPr>
          <p:cNvSpPr>
            <a:spLocks noGrp="1"/>
          </p:cNvSpPr>
          <p:nvPr>
            <p:ph type="dt" sz="half" idx="10"/>
          </p:nvPr>
        </p:nvSpPr>
        <p:spPr/>
        <p:txBody>
          <a:bodyPr/>
          <a:lstStyle/>
          <a:p>
            <a:fld id="{9559ACA9-B7E0-4340-A868-B9D8EA28093F}" type="datetimeFigureOut">
              <a:rPr lang="en-US" smtClean="0"/>
              <a:t>2/21/20</a:t>
            </a:fld>
            <a:endParaRPr lang="en-US"/>
          </a:p>
        </p:txBody>
      </p:sp>
      <p:sp>
        <p:nvSpPr>
          <p:cNvPr id="3" name="Footer Placeholder 2">
            <a:extLst>
              <a:ext uri="{FF2B5EF4-FFF2-40B4-BE49-F238E27FC236}">
                <a16:creationId xmlns:a16="http://schemas.microsoft.com/office/drawing/2014/main" id="{C84F1370-CB3B-B14D-9C90-63A8081450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0FA86C-6A37-2E40-90C2-E8D933CFFBDC}"/>
              </a:ext>
            </a:extLst>
          </p:cNvPr>
          <p:cNvSpPr>
            <a:spLocks noGrp="1"/>
          </p:cNvSpPr>
          <p:nvPr>
            <p:ph type="sldNum" sz="quarter" idx="12"/>
          </p:nvPr>
        </p:nvSpPr>
        <p:spPr/>
        <p:txBody>
          <a:bodyPr/>
          <a:lstStyle/>
          <a:p>
            <a:fld id="{F46BE95B-004F-E146-A544-87AF95F0A7CC}" type="slidenum">
              <a:rPr lang="en-US" smtClean="0"/>
              <a:t>‹#›</a:t>
            </a:fld>
            <a:endParaRPr lang="en-US"/>
          </a:p>
        </p:txBody>
      </p:sp>
    </p:spTree>
    <p:extLst>
      <p:ext uri="{BB962C8B-B14F-4D97-AF65-F5344CB8AC3E}">
        <p14:creationId xmlns:p14="http://schemas.microsoft.com/office/powerpoint/2010/main" val="559124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640AE-571C-694B-BC4C-A79945AC5B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28C76E-B78A-6241-A5C4-1490873244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616706-DAE2-8249-B461-BA68CC02C4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B66263-D860-B540-946C-B2DA0EB792A1}"/>
              </a:ext>
            </a:extLst>
          </p:cNvPr>
          <p:cNvSpPr>
            <a:spLocks noGrp="1"/>
          </p:cNvSpPr>
          <p:nvPr>
            <p:ph type="dt" sz="half" idx="10"/>
          </p:nvPr>
        </p:nvSpPr>
        <p:spPr/>
        <p:txBody>
          <a:bodyPr/>
          <a:lstStyle/>
          <a:p>
            <a:fld id="{9559ACA9-B7E0-4340-A868-B9D8EA28093F}" type="datetimeFigureOut">
              <a:rPr lang="en-US" smtClean="0"/>
              <a:t>2/21/20</a:t>
            </a:fld>
            <a:endParaRPr lang="en-US"/>
          </a:p>
        </p:txBody>
      </p:sp>
      <p:sp>
        <p:nvSpPr>
          <p:cNvPr id="6" name="Footer Placeholder 5">
            <a:extLst>
              <a:ext uri="{FF2B5EF4-FFF2-40B4-BE49-F238E27FC236}">
                <a16:creationId xmlns:a16="http://schemas.microsoft.com/office/drawing/2014/main" id="{8D301E91-BB4A-7943-900E-BDE306E127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394D80-C953-BA45-B691-6F048140CF3A}"/>
              </a:ext>
            </a:extLst>
          </p:cNvPr>
          <p:cNvSpPr>
            <a:spLocks noGrp="1"/>
          </p:cNvSpPr>
          <p:nvPr>
            <p:ph type="sldNum" sz="quarter" idx="12"/>
          </p:nvPr>
        </p:nvSpPr>
        <p:spPr/>
        <p:txBody>
          <a:bodyPr/>
          <a:lstStyle/>
          <a:p>
            <a:fld id="{F46BE95B-004F-E146-A544-87AF95F0A7CC}" type="slidenum">
              <a:rPr lang="en-US" smtClean="0"/>
              <a:t>‹#›</a:t>
            </a:fld>
            <a:endParaRPr lang="en-US"/>
          </a:p>
        </p:txBody>
      </p:sp>
    </p:spTree>
    <p:extLst>
      <p:ext uri="{BB962C8B-B14F-4D97-AF65-F5344CB8AC3E}">
        <p14:creationId xmlns:p14="http://schemas.microsoft.com/office/powerpoint/2010/main" val="3474541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B5B4A-6C2E-E24B-AE1A-A8149CC633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A36188-1005-524D-BBA3-EE4F597900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B210B8-D7FC-194A-97D3-C90E34DA3F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B59F384-B253-624D-A16C-4BA06BAFF114}"/>
              </a:ext>
            </a:extLst>
          </p:cNvPr>
          <p:cNvSpPr>
            <a:spLocks noGrp="1"/>
          </p:cNvSpPr>
          <p:nvPr>
            <p:ph type="dt" sz="half" idx="10"/>
          </p:nvPr>
        </p:nvSpPr>
        <p:spPr/>
        <p:txBody>
          <a:bodyPr/>
          <a:lstStyle/>
          <a:p>
            <a:fld id="{9559ACA9-B7E0-4340-A868-B9D8EA28093F}" type="datetimeFigureOut">
              <a:rPr lang="en-US" smtClean="0"/>
              <a:t>2/21/20</a:t>
            </a:fld>
            <a:endParaRPr lang="en-US"/>
          </a:p>
        </p:txBody>
      </p:sp>
      <p:sp>
        <p:nvSpPr>
          <p:cNvPr id="6" name="Footer Placeholder 5">
            <a:extLst>
              <a:ext uri="{FF2B5EF4-FFF2-40B4-BE49-F238E27FC236}">
                <a16:creationId xmlns:a16="http://schemas.microsoft.com/office/drawing/2014/main" id="{062D63B1-643C-D449-AB0D-57E2A22DFD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104625-40CB-7843-AF58-A5D9D8D12A4F}"/>
              </a:ext>
            </a:extLst>
          </p:cNvPr>
          <p:cNvSpPr>
            <a:spLocks noGrp="1"/>
          </p:cNvSpPr>
          <p:nvPr>
            <p:ph type="sldNum" sz="quarter" idx="12"/>
          </p:nvPr>
        </p:nvSpPr>
        <p:spPr/>
        <p:txBody>
          <a:bodyPr/>
          <a:lstStyle/>
          <a:p>
            <a:fld id="{F46BE95B-004F-E146-A544-87AF95F0A7CC}" type="slidenum">
              <a:rPr lang="en-US" smtClean="0"/>
              <a:t>‹#›</a:t>
            </a:fld>
            <a:endParaRPr lang="en-US"/>
          </a:p>
        </p:txBody>
      </p:sp>
    </p:spTree>
    <p:extLst>
      <p:ext uri="{BB962C8B-B14F-4D97-AF65-F5344CB8AC3E}">
        <p14:creationId xmlns:p14="http://schemas.microsoft.com/office/powerpoint/2010/main" val="475627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ED17F6-5941-AD4E-BA2B-CC69C251A2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2AA8A5-5AAF-6449-A23A-1E5AA23C37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11CE57-C8D6-C746-B66A-F8008165C4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9ACA9-B7E0-4340-A868-B9D8EA28093F}" type="datetimeFigureOut">
              <a:rPr lang="en-US" smtClean="0"/>
              <a:t>2/21/20</a:t>
            </a:fld>
            <a:endParaRPr lang="en-US"/>
          </a:p>
        </p:txBody>
      </p:sp>
      <p:sp>
        <p:nvSpPr>
          <p:cNvPr id="5" name="Footer Placeholder 4">
            <a:extLst>
              <a:ext uri="{FF2B5EF4-FFF2-40B4-BE49-F238E27FC236}">
                <a16:creationId xmlns:a16="http://schemas.microsoft.com/office/drawing/2014/main" id="{9C18E1D4-DA36-B74B-A1D9-C44A0E2BDD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173F57-8661-8047-8FA1-9BB22C2483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BE95B-004F-E146-A544-87AF95F0A7CC}" type="slidenum">
              <a:rPr lang="en-US" smtClean="0"/>
              <a:t>‹#›</a:t>
            </a:fld>
            <a:endParaRPr lang="en-US"/>
          </a:p>
        </p:txBody>
      </p:sp>
    </p:spTree>
    <p:extLst>
      <p:ext uri="{BB962C8B-B14F-4D97-AF65-F5344CB8AC3E}">
        <p14:creationId xmlns:p14="http://schemas.microsoft.com/office/powerpoint/2010/main" val="2205285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FAFC5-DB4B-D14D-9FE6-BDFFAC0FBAF5}"/>
              </a:ext>
            </a:extLst>
          </p:cNvPr>
          <p:cNvSpPr>
            <a:spLocks noGrp="1"/>
          </p:cNvSpPr>
          <p:nvPr>
            <p:ph type="ctrTitle"/>
          </p:nvPr>
        </p:nvSpPr>
        <p:spPr>
          <a:xfrm>
            <a:off x="1524000" y="0"/>
            <a:ext cx="9144000" cy="2387600"/>
          </a:xfrm>
        </p:spPr>
        <p:txBody>
          <a:bodyPr/>
          <a:lstStyle/>
          <a:p>
            <a:r>
              <a:rPr lang="en-US" altLang="zh-CN" dirty="0">
                <a:solidFill>
                  <a:srgbClr val="FF0000"/>
                </a:solidFill>
              </a:rPr>
              <a:t>CEPC</a:t>
            </a:r>
            <a:r>
              <a:rPr lang="zh-CN" altLang="en-US" dirty="0">
                <a:solidFill>
                  <a:srgbClr val="FF0000"/>
                </a:solidFill>
              </a:rPr>
              <a:t> </a:t>
            </a:r>
            <a:r>
              <a:rPr lang="en-US" altLang="zh-CN" dirty="0">
                <a:solidFill>
                  <a:srgbClr val="FF0000"/>
                </a:solidFill>
              </a:rPr>
              <a:t>Beam</a:t>
            </a:r>
            <a:r>
              <a:rPr lang="zh-CN" altLang="en-US" dirty="0">
                <a:solidFill>
                  <a:srgbClr val="FF0000"/>
                </a:solidFill>
              </a:rPr>
              <a:t> </a:t>
            </a:r>
            <a:r>
              <a:rPr lang="en-US" altLang="zh-CN" dirty="0">
                <a:solidFill>
                  <a:srgbClr val="FF0000"/>
                </a:solidFill>
              </a:rPr>
              <a:t>Polarization</a:t>
            </a:r>
            <a:endParaRPr lang="en-US" dirty="0">
              <a:solidFill>
                <a:srgbClr val="FF0000"/>
              </a:solidFill>
            </a:endParaRPr>
          </a:p>
        </p:txBody>
      </p:sp>
      <p:sp>
        <p:nvSpPr>
          <p:cNvPr id="3" name="Subtitle 2">
            <a:extLst>
              <a:ext uri="{FF2B5EF4-FFF2-40B4-BE49-F238E27FC236}">
                <a16:creationId xmlns:a16="http://schemas.microsoft.com/office/drawing/2014/main" id="{F99C6220-A1BF-FA42-AB93-D62FBE767155}"/>
              </a:ext>
            </a:extLst>
          </p:cNvPr>
          <p:cNvSpPr>
            <a:spLocks noGrp="1"/>
          </p:cNvSpPr>
          <p:nvPr>
            <p:ph type="subTitle" idx="1"/>
          </p:nvPr>
        </p:nvSpPr>
        <p:spPr>
          <a:xfrm>
            <a:off x="1524000" y="3381320"/>
            <a:ext cx="9144000" cy="2042017"/>
          </a:xfrm>
        </p:spPr>
        <p:txBody>
          <a:bodyPr>
            <a:normAutofit fontScale="92500" lnSpcReduction="10000"/>
          </a:bodyPr>
          <a:lstStyle/>
          <a:p>
            <a:r>
              <a:rPr lang="en-US" altLang="zh-CN" dirty="0" err="1"/>
              <a:t>Zhe</a:t>
            </a:r>
            <a:r>
              <a:rPr lang="zh-CN" altLang="en-US" dirty="0"/>
              <a:t> </a:t>
            </a:r>
            <a:r>
              <a:rPr lang="en-US" altLang="zh-CN" dirty="0" err="1"/>
              <a:t>Duan</a:t>
            </a:r>
            <a:endParaRPr lang="en-US" altLang="zh-CN" dirty="0"/>
          </a:p>
          <a:p>
            <a:r>
              <a:rPr lang="en-US" altLang="zh-CN" dirty="0"/>
              <a:t>Institute</a:t>
            </a:r>
            <a:r>
              <a:rPr lang="zh-CN" altLang="en-US" dirty="0"/>
              <a:t> </a:t>
            </a:r>
            <a:r>
              <a:rPr lang="en-US" altLang="zh-CN" dirty="0"/>
              <a:t>of</a:t>
            </a:r>
            <a:r>
              <a:rPr lang="zh-CN" altLang="en-US" dirty="0"/>
              <a:t> </a:t>
            </a:r>
            <a:r>
              <a:rPr lang="en-US" altLang="zh-CN" dirty="0"/>
              <a:t>High</a:t>
            </a:r>
            <a:r>
              <a:rPr lang="zh-CN" altLang="en-US" dirty="0"/>
              <a:t> </a:t>
            </a:r>
            <a:r>
              <a:rPr lang="en-US" altLang="zh-CN" dirty="0"/>
              <a:t>Energy</a:t>
            </a:r>
            <a:r>
              <a:rPr lang="zh-CN" altLang="en-US" dirty="0"/>
              <a:t> </a:t>
            </a:r>
            <a:r>
              <a:rPr lang="en-US" altLang="zh-CN" dirty="0"/>
              <a:t>Physics,</a:t>
            </a:r>
            <a:r>
              <a:rPr lang="zh-CN" altLang="en-US" dirty="0"/>
              <a:t> </a:t>
            </a:r>
            <a:r>
              <a:rPr lang="en-US" altLang="zh-CN" dirty="0"/>
              <a:t>CAS</a:t>
            </a:r>
          </a:p>
          <a:p>
            <a:r>
              <a:rPr lang="en-US" altLang="zh-CN" dirty="0"/>
              <a:t>On</a:t>
            </a:r>
            <a:r>
              <a:rPr lang="zh-CN" altLang="en-US" dirty="0"/>
              <a:t> </a:t>
            </a:r>
            <a:r>
              <a:rPr lang="en-US" altLang="zh-CN" dirty="0"/>
              <a:t>behalf</a:t>
            </a:r>
            <a:r>
              <a:rPr lang="zh-CN" altLang="en-US" dirty="0"/>
              <a:t> </a:t>
            </a:r>
            <a:r>
              <a:rPr lang="en-US" altLang="zh-CN" dirty="0"/>
              <a:t>of</a:t>
            </a:r>
            <a:r>
              <a:rPr lang="zh-CN" altLang="en-US" dirty="0"/>
              <a:t> </a:t>
            </a:r>
            <a:r>
              <a:rPr lang="en-US" altLang="zh-CN" dirty="0"/>
              <a:t>CEPC</a:t>
            </a:r>
            <a:r>
              <a:rPr lang="zh-CN" altLang="en-US" dirty="0"/>
              <a:t> </a:t>
            </a:r>
            <a:r>
              <a:rPr lang="en-US" altLang="zh-CN" dirty="0"/>
              <a:t>Beam</a:t>
            </a:r>
            <a:r>
              <a:rPr lang="zh-CN" altLang="en-US" dirty="0"/>
              <a:t> </a:t>
            </a:r>
            <a:r>
              <a:rPr lang="en-US" altLang="zh-CN" dirty="0"/>
              <a:t>Polarization</a:t>
            </a:r>
            <a:r>
              <a:rPr lang="zh-CN" altLang="en-US" dirty="0"/>
              <a:t> </a:t>
            </a:r>
            <a:r>
              <a:rPr lang="en-US" altLang="zh-CN" dirty="0"/>
              <a:t>Working</a:t>
            </a:r>
            <a:r>
              <a:rPr lang="zh-CN" altLang="en-US" dirty="0"/>
              <a:t> </a:t>
            </a:r>
            <a:r>
              <a:rPr lang="en-US" altLang="zh-CN" dirty="0"/>
              <a:t>Group</a:t>
            </a:r>
          </a:p>
          <a:p>
            <a:r>
              <a:rPr lang="en-US" altLang="zh-CN" dirty="0"/>
              <a:t>Presented</a:t>
            </a:r>
            <a:r>
              <a:rPr lang="zh-CN" altLang="en-US" dirty="0"/>
              <a:t> </a:t>
            </a:r>
            <a:r>
              <a:rPr lang="en-US" altLang="zh-CN" dirty="0"/>
              <a:t>at</a:t>
            </a:r>
            <a:r>
              <a:rPr lang="zh-CN" altLang="en-US" dirty="0"/>
              <a:t> </a:t>
            </a:r>
            <a:r>
              <a:rPr lang="en-US" altLang="zh-CN" dirty="0"/>
              <a:t>MOST2018</a:t>
            </a:r>
            <a:r>
              <a:rPr lang="zh-CN" altLang="en-US" dirty="0"/>
              <a:t> </a:t>
            </a:r>
            <a:r>
              <a:rPr lang="en-US" altLang="zh-CN" dirty="0"/>
              <a:t>CEPC</a:t>
            </a:r>
            <a:r>
              <a:rPr lang="zh-CN" altLang="en-US" dirty="0"/>
              <a:t> </a:t>
            </a:r>
            <a:r>
              <a:rPr lang="en-US" altLang="zh-CN" dirty="0"/>
              <a:t>Project</a:t>
            </a:r>
            <a:r>
              <a:rPr lang="zh-CN" altLang="en-US" dirty="0"/>
              <a:t> </a:t>
            </a:r>
            <a:r>
              <a:rPr lang="en-US" altLang="zh-CN" dirty="0"/>
              <a:t>2020</a:t>
            </a:r>
            <a:r>
              <a:rPr lang="zh-CN" altLang="en-US" dirty="0"/>
              <a:t> </a:t>
            </a:r>
            <a:r>
              <a:rPr lang="en-US" altLang="zh-CN" dirty="0"/>
              <a:t>Internal</a:t>
            </a:r>
            <a:r>
              <a:rPr lang="zh-CN" altLang="en-US" dirty="0"/>
              <a:t> </a:t>
            </a:r>
            <a:r>
              <a:rPr lang="en-US" altLang="zh-CN" dirty="0"/>
              <a:t>Meeting</a:t>
            </a:r>
          </a:p>
          <a:p>
            <a:r>
              <a:rPr lang="en-US" altLang="zh-CN" dirty="0"/>
              <a:t>Feb</a:t>
            </a:r>
            <a:r>
              <a:rPr lang="zh-CN" altLang="en-US" dirty="0"/>
              <a:t> </a:t>
            </a:r>
            <a:r>
              <a:rPr lang="en-US" altLang="zh-CN" dirty="0"/>
              <a:t>21,</a:t>
            </a:r>
            <a:r>
              <a:rPr lang="zh-CN" altLang="en-US" dirty="0"/>
              <a:t> </a:t>
            </a:r>
            <a:r>
              <a:rPr lang="en-US" altLang="zh-CN" dirty="0"/>
              <a:t>2020,</a:t>
            </a:r>
            <a:r>
              <a:rPr lang="zh-CN" altLang="en-US" dirty="0"/>
              <a:t> </a:t>
            </a:r>
            <a:r>
              <a:rPr lang="en-US" altLang="zh-CN" dirty="0"/>
              <a:t>IHEP</a:t>
            </a:r>
            <a:r>
              <a:rPr lang="zh-CN" altLang="en-US" dirty="0"/>
              <a:t> </a:t>
            </a:r>
            <a:endParaRPr lang="en-US" dirty="0"/>
          </a:p>
        </p:txBody>
      </p:sp>
    </p:spTree>
    <p:extLst>
      <p:ext uri="{BB962C8B-B14F-4D97-AF65-F5344CB8AC3E}">
        <p14:creationId xmlns:p14="http://schemas.microsoft.com/office/powerpoint/2010/main" val="700703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C898A-23BA-5541-A7AE-2C6172F7E0B1}"/>
              </a:ext>
            </a:extLst>
          </p:cNvPr>
          <p:cNvSpPr>
            <a:spLocks noGrp="1"/>
          </p:cNvSpPr>
          <p:nvPr>
            <p:ph type="title"/>
          </p:nvPr>
        </p:nvSpPr>
        <p:spPr/>
        <p:txBody>
          <a:bodyPr/>
          <a:lstStyle/>
          <a:p>
            <a:r>
              <a:rPr lang="en-US" altLang="zh-CN" dirty="0">
                <a:solidFill>
                  <a:srgbClr val="FF0000"/>
                </a:solidFill>
              </a:rPr>
              <a:t>What</a:t>
            </a:r>
            <a:r>
              <a:rPr lang="zh-CN" altLang="en-US" dirty="0">
                <a:solidFill>
                  <a:srgbClr val="FF0000"/>
                </a:solidFill>
              </a:rPr>
              <a:t> </a:t>
            </a:r>
            <a:r>
              <a:rPr lang="en-US" altLang="zh-CN" dirty="0">
                <a:solidFill>
                  <a:srgbClr val="FF0000"/>
                </a:solidFill>
              </a:rPr>
              <a:t>still</a:t>
            </a:r>
            <a:r>
              <a:rPr lang="zh-CN" altLang="en-US" dirty="0">
                <a:solidFill>
                  <a:srgbClr val="FF0000"/>
                </a:solidFill>
              </a:rPr>
              <a:t> </a:t>
            </a:r>
            <a:r>
              <a:rPr lang="en-US" altLang="zh-CN" dirty="0">
                <a:solidFill>
                  <a:srgbClr val="FF0000"/>
                </a:solidFill>
              </a:rPr>
              <a:t>need</a:t>
            </a:r>
            <a:r>
              <a:rPr lang="zh-CN" altLang="en-US" dirty="0">
                <a:solidFill>
                  <a:srgbClr val="FF0000"/>
                </a:solidFill>
              </a:rPr>
              <a:t> </a:t>
            </a:r>
            <a:r>
              <a:rPr lang="en-US" altLang="zh-CN" dirty="0">
                <a:solidFill>
                  <a:srgbClr val="FF0000"/>
                </a:solidFill>
              </a:rPr>
              <a:t>to</a:t>
            </a:r>
            <a:r>
              <a:rPr lang="zh-CN" altLang="en-US" dirty="0">
                <a:solidFill>
                  <a:srgbClr val="FF0000"/>
                </a:solidFill>
              </a:rPr>
              <a:t> </a:t>
            </a:r>
            <a:r>
              <a:rPr lang="en-US" altLang="zh-CN" dirty="0">
                <a:solidFill>
                  <a:srgbClr val="FF0000"/>
                </a:solidFill>
              </a:rPr>
              <a:t>be</a:t>
            </a:r>
            <a:r>
              <a:rPr lang="zh-CN" altLang="en-US" dirty="0">
                <a:solidFill>
                  <a:srgbClr val="FF0000"/>
                </a:solidFill>
              </a:rPr>
              <a:t> </a:t>
            </a:r>
            <a:r>
              <a:rPr lang="en-US" altLang="zh-CN" dirty="0">
                <a:solidFill>
                  <a:srgbClr val="FF0000"/>
                </a:solidFill>
              </a:rPr>
              <a:t>done</a:t>
            </a:r>
            <a:r>
              <a:rPr lang="zh-CN" altLang="en-US" dirty="0">
                <a:solidFill>
                  <a:srgbClr val="FF0000"/>
                </a:solidFill>
              </a:rPr>
              <a:t> </a:t>
            </a:r>
            <a:endParaRPr lang="en-US" dirty="0">
              <a:solidFill>
                <a:srgbClr val="FF0000"/>
              </a:solidFill>
            </a:endParaRPr>
          </a:p>
        </p:txBody>
      </p:sp>
      <p:sp>
        <p:nvSpPr>
          <p:cNvPr id="3" name="Content Placeholder 2">
            <a:extLst>
              <a:ext uri="{FF2B5EF4-FFF2-40B4-BE49-F238E27FC236}">
                <a16:creationId xmlns:a16="http://schemas.microsoft.com/office/drawing/2014/main" id="{AD724532-0C91-7947-AEA7-94AF2E09B71A}"/>
              </a:ext>
            </a:extLst>
          </p:cNvPr>
          <p:cNvSpPr>
            <a:spLocks noGrp="1"/>
          </p:cNvSpPr>
          <p:nvPr>
            <p:ph idx="1"/>
          </p:nvPr>
        </p:nvSpPr>
        <p:spPr>
          <a:xfrm>
            <a:off x="838199" y="1825625"/>
            <a:ext cx="10923587" cy="4351338"/>
          </a:xfrm>
        </p:spPr>
        <p:txBody>
          <a:bodyPr/>
          <a:lstStyle/>
          <a:p>
            <a:pPr marL="0" indent="0">
              <a:buNone/>
            </a:pPr>
            <a:r>
              <a:rPr lang="en-US" altLang="zh-CN" dirty="0"/>
              <a:t>Assessment</a:t>
            </a:r>
            <a:r>
              <a:rPr lang="zh-CN" altLang="en-US" dirty="0"/>
              <a:t> </a:t>
            </a:r>
            <a:r>
              <a:rPr lang="en-US" altLang="zh-CN" dirty="0"/>
              <a:t>indicator</a:t>
            </a:r>
            <a:r>
              <a:rPr lang="zh-CN" altLang="en-US" dirty="0"/>
              <a:t> </a:t>
            </a:r>
            <a:r>
              <a:rPr lang="en-US" altLang="zh-CN" dirty="0"/>
              <a:t>2:</a:t>
            </a:r>
            <a:r>
              <a:rPr lang="zh-CN" altLang="en-US" dirty="0"/>
              <a:t> </a:t>
            </a:r>
            <a:r>
              <a:rPr lang="en-US" altLang="zh-CN" dirty="0">
                <a:solidFill>
                  <a:srgbClr val="0432FF"/>
                </a:solidFill>
              </a:rPr>
              <a:t>”The</a:t>
            </a:r>
            <a:r>
              <a:rPr lang="en-US" dirty="0">
                <a:solidFill>
                  <a:srgbClr val="0432FF"/>
                </a:solidFill>
              </a:rPr>
              <a:t> realization condition</a:t>
            </a:r>
            <a:r>
              <a:rPr lang="en-US" altLang="zh-CN" dirty="0">
                <a:solidFill>
                  <a:srgbClr val="0432FF"/>
                </a:solidFill>
              </a:rPr>
              <a:t>s</a:t>
            </a:r>
            <a:r>
              <a:rPr lang="en-US" dirty="0">
                <a:solidFill>
                  <a:srgbClr val="0432FF"/>
                </a:solidFill>
              </a:rPr>
              <a:t> of beam polarization</a:t>
            </a:r>
            <a:r>
              <a:rPr lang="zh-CN" altLang="en-US" dirty="0">
                <a:solidFill>
                  <a:srgbClr val="0432FF"/>
                </a:solidFill>
              </a:rPr>
              <a:t> </a:t>
            </a:r>
            <a:r>
              <a:rPr lang="en-US" altLang="zh-CN" dirty="0">
                <a:solidFill>
                  <a:srgbClr val="0432FF"/>
                </a:solidFill>
              </a:rPr>
              <a:t>&gt;</a:t>
            </a:r>
            <a:r>
              <a:rPr lang="en-US" dirty="0">
                <a:solidFill>
                  <a:srgbClr val="0432FF"/>
                </a:solidFill>
              </a:rPr>
              <a:t> 50%</a:t>
            </a:r>
            <a:r>
              <a:rPr lang="zh-CN" altLang="en-US" dirty="0">
                <a:solidFill>
                  <a:srgbClr val="0432FF"/>
                </a:solidFill>
              </a:rPr>
              <a:t> </a:t>
            </a:r>
            <a:r>
              <a:rPr lang="en-US" altLang="zh-CN" dirty="0">
                <a:solidFill>
                  <a:srgbClr val="0432FF"/>
                </a:solidFill>
              </a:rPr>
              <a:t>are</a:t>
            </a:r>
            <a:r>
              <a:rPr lang="zh-CN" altLang="en-US" dirty="0">
                <a:solidFill>
                  <a:srgbClr val="0432FF"/>
                </a:solidFill>
              </a:rPr>
              <a:t> </a:t>
            </a:r>
            <a:r>
              <a:rPr lang="en-US" altLang="zh-CN" dirty="0">
                <a:solidFill>
                  <a:srgbClr val="0432FF"/>
                </a:solidFill>
              </a:rPr>
              <a:t>simulated.”</a:t>
            </a:r>
            <a:endParaRPr lang="en-US" dirty="0"/>
          </a:p>
          <a:p>
            <a:pPr lvl="1"/>
            <a:r>
              <a:rPr lang="en-US" altLang="zh-CN" sz="2800" dirty="0"/>
              <a:t>Crosscheck</a:t>
            </a:r>
            <a:r>
              <a:rPr lang="zh-CN" altLang="en-US" sz="2800" dirty="0"/>
              <a:t> </a:t>
            </a:r>
            <a:r>
              <a:rPr lang="en-US" altLang="zh-CN" sz="2800" dirty="0"/>
              <a:t>the</a:t>
            </a:r>
            <a:r>
              <a:rPr lang="zh-CN" altLang="en-US" sz="2800" dirty="0"/>
              <a:t> </a:t>
            </a:r>
            <a:r>
              <a:rPr lang="en-US" altLang="zh-CN" sz="2800" dirty="0"/>
              <a:t>SAD-PTC</a:t>
            </a:r>
            <a:r>
              <a:rPr lang="zh-CN" altLang="en-US" sz="2800" dirty="0"/>
              <a:t> </a:t>
            </a:r>
            <a:r>
              <a:rPr lang="en-US" altLang="zh-CN" sz="2800" dirty="0"/>
              <a:t>lattice</a:t>
            </a:r>
            <a:r>
              <a:rPr lang="zh-CN" altLang="en-US" sz="2800" dirty="0"/>
              <a:t> </a:t>
            </a:r>
            <a:r>
              <a:rPr lang="en-US" altLang="zh-CN" sz="2800" dirty="0"/>
              <a:t>convertor</a:t>
            </a:r>
            <a:r>
              <a:rPr lang="zh-CN" altLang="en-US" sz="2800" dirty="0"/>
              <a:t> </a:t>
            </a:r>
            <a:r>
              <a:rPr lang="en-US" altLang="zh-CN" sz="2800" dirty="0"/>
              <a:t>and</a:t>
            </a:r>
            <a:r>
              <a:rPr lang="zh-CN" altLang="en-US" sz="2800" dirty="0"/>
              <a:t> </a:t>
            </a:r>
            <a:r>
              <a:rPr lang="en-US" altLang="zh-CN" sz="2800" dirty="0"/>
              <a:t>modify</a:t>
            </a:r>
            <a:r>
              <a:rPr lang="zh-CN" altLang="en-US" sz="2800" dirty="0"/>
              <a:t> </a:t>
            </a:r>
            <a:r>
              <a:rPr lang="en-US" altLang="zh-CN" sz="2800" dirty="0"/>
              <a:t>the</a:t>
            </a:r>
            <a:r>
              <a:rPr lang="zh-CN" altLang="en-US" sz="2800" dirty="0"/>
              <a:t> </a:t>
            </a:r>
            <a:r>
              <a:rPr lang="en-US" altLang="zh-CN" sz="2800" dirty="0"/>
              <a:t>PTC</a:t>
            </a:r>
            <a:r>
              <a:rPr lang="zh-CN" altLang="en-US" sz="2800" dirty="0"/>
              <a:t> </a:t>
            </a:r>
            <a:r>
              <a:rPr lang="en-US" altLang="zh-CN" sz="2800" dirty="0"/>
              <a:t>code</a:t>
            </a:r>
          </a:p>
          <a:p>
            <a:pPr lvl="1"/>
            <a:r>
              <a:rPr lang="en-US" altLang="zh-CN" sz="2800" dirty="0"/>
              <a:t>Evaluate</a:t>
            </a:r>
            <a:r>
              <a:rPr lang="zh-CN" altLang="en-US" sz="2800" dirty="0"/>
              <a:t> </a:t>
            </a:r>
            <a:r>
              <a:rPr lang="en-US" altLang="zh-CN" sz="2800" dirty="0"/>
              <a:t>the</a:t>
            </a:r>
            <a:r>
              <a:rPr lang="zh-CN" altLang="en-US" sz="2800" dirty="0"/>
              <a:t> </a:t>
            </a:r>
            <a:r>
              <a:rPr lang="en-US" altLang="zh-CN" sz="2800" dirty="0"/>
              <a:t>beam</a:t>
            </a:r>
            <a:r>
              <a:rPr lang="zh-CN" altLang="en-US" sz="2800" dirty="0"/>
              <a:t> </a:t>
            </a:r>
            <a:r>
              <a:rPr lang="en-US" altLang="zh-CN" sz="2800" dirty="0"/>
              <a:t>polarization</a:t>
            </a:r>
            <a:r>
              <a:rPr lang="zh-CN" altLang="en-US" sz="2800" dirty="0"/>
              <a:t> </a:t>
            </a:r>
            <a:r>
              <a:rPr lang="en-US" altLang="zh-CN" sz="2800" dirty="0"/>
              <a:t>of</a:t>
            </a:r>
            <a:r>
              <a:rPr lang="zh-CN" altLang="en-US" sz="2800" dirty="0"/>
              <a:t> </a:t>
            </a:r>
            <a:r>
              <a:rPr lang="en-US" altLang="zh-CN" sz="2800" dirty="0"/>
              <a:t>latest</a:t>
            </a:r>
            <a:r>
              <a:rPr lang="zh-CN" altLang="en-US" sz="2800" dirty="0"/>
              <a:t> </a:t>
            </a:r>
            <a:r>
              <a:rPr lang="en-US" altLang="zh-CN" sz="2800" dirty="0"/>
              <a:t>CEPC</a:t>
            </a:r>
            <a:r>
              <a:rPr lang="zh-CN" altLang="en-US" sz="2800" dirty="0"/>
              <a:t> </a:t>
            </a:r>
            <a:r>
              <a:rPr lang="en-US" altLang="zh-CN" sz="2800" dirty="0"/>
              <a:t>lattice</a:t>
            </a:r>
            <a:r>
              <a:rPr lang="zh-CN" altLang="en-US" sz="2800" dirty="0"/>
              <a:t> </a:t>
            </a:r>
            <a:r>
              <a:rPr lang="en-US" altLang="zh-CN" sz="2800" dirty="0"/>
              <a:t>with</a:t>
            </a:r>
            <a:r>
              <a:rPr lang="zh-CN" altLang="en-US" sz="2800" dirty="0"/>
              <a:t> </a:t>
            </a:r>
            <a:r>
              <a:rPr lang="en-US" altLang="zh-CN" sz="2800" dirty="0"/>
              <a:t>practical</a:t>
            </a:r>
            <a:r>
              <a:rPr lang="zh-CN" altLang="en-US" sz="2800" dirty="0"/>
              <a:t> </a:t>
            </a:r>
            <a:r>
              <a:rPr lang="en-US" altLang="zh-CN" sz="2800" dirty="0"/>
              <a:t>lattice</a:t>
            </a:r>
            <a:r>
              <a:rPr lang="zh-CN" altLang="en-US" sz="2800" dirty="0"/>
              <a:t> </a:t>
            </a:r>
            <a:r>
              <a:rPr lang="en-US" altLang="zh-CN" sz="2800" dirty="0"/>
              <a:t>errors</a:t>
            </a:r>
            <a:r>
              <a:rPr lang="zh-CN" altLang="en-US" sz="2800" dirty="0"/>
              <a:t> </a:t>
            </a:r>
            <a:endParaRPr lang="en-US" altLang="zh-CN" sz="2800" dirty="0"/>
          </a:p>
          <a:p>
            <a:pPr lvl="1"/>
            <a:r>
              <a:rPr lang="en-US" altLang="zh-CN" sz="2800" dirty="0"/>
              <a:t>This</a:t>
            </a:r>
            <a:r>
              <a:rPr lang="zh-CN" altLang="en-US" sz="2800" dirty="0"/>
              <a:t> </a:t>
            </a:r>
            <a:r>
              <a:rPr lang="en-US" altLang="zh-CN" sz="2800" dirty="0"/>
              <a:t>could</a:t>
            </a:r>
            <a:r>
              <a:rPr lang="zh-CN" altLang="en-US" sz="2800" dirty="0"/>
              <a:t> </a:t>
            </a:r>
            <a:r>
              <a:rPr lang="en-US" altLang="zh-CN" sz="2800" dirty="0"/>
              <a:t>takes</a:t>
            </a:r>
            <a:r>
              <a:rPr lang="zh-CN" altLang="en-US" sz="2800" dirty="0"/>
              <a:t> </a:t>
            </a:r>
            <a:r>
              <a:rPr lang="en-US" altLang="zh-CN" sz="2800" dirty="0"/>
              <a:t>about</a:t>
            </a:r>
            <a:r>
              <a:rPr lang="zh-CN" altLang="en-US" sz="2800" dirty="0"/>
              <a:t> </a:t>
            </a:r>
            <a:r>
              <a:rPr lang="en-US" altLang="zh-CN" sz="2800" dirty="0"/>
              <a:t>2~3</a:t>
            </a:r>
            <a:r>
              <a:rPr lang="zh-CN" altLang="en-US" sz="2800" dirty="0"/>
              <a:t> </a:t>
            </a:r>
            <a:r>
              <a:rPr lang="en-US" altLang="zh-CN" sz="2800" dirty="0"/>
              <a:t>months</a:t>
            </a:r>
            <a:endParaRPr lang="en-US" sz="2800" dirty="0"/>
          </a:p>
        </p:txBody>
      </p:sp>
    </p:spTree>
    <p:extLst>
      <p:ext uri="{BB962C8B-B14F-4D97-AF65-F5344CB8AC3E}">
        <p14:creationId xmlns:p14="http://schemas.microsoft.com/office/powerpoint/2010/main" val="772278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C898A-23BA-5541-A7AE-2C6172F7E0B1}"/>
              </a:ext>
            </a:extLst>
          </p:cNvPr>
          <p:cNvSpPr>
            <a:spLocks noGrp="1"/>
          </p:cNvSpPr>
          <p:nvPr>
            <p:ph type="title"/>
          </p:nvPr>
        </p:nvSpPr>
        <p:spPr/>
        <p:txBody>
          <a:bodyPr/>
          <a:lstStyle/>
          <a:p>
            <a:r>
              <a:rPr lang="en-US" altLang="zh-CN" dirty="0">
                <a:solidFill>
                  <a:srgbClr val="FF0000"/>
                </a:solidFill>
              </a:rPr>
              <a:t>What</a:t>
            </a:r>
            <a:r>
              <a:rPr lang="zh-CN" altLang="en-US" dirty="0">
                <a:solidFill>
                  <a:srgbClr val="FF0000"/>
                </a:solidFill>
              </a:rPr>
              <a:t> </a:t>
            </a:r>
            <a:r>
              <a:rPr lang="en-US" altLang="zh-CN" dirty="0">
                <a:solidFill>
                  <a:srgbClr val="FF0000"/>
                </a:solidFill>
              </a:rPr>
              <a:t>still</a:t>
            </a:r>
            <a:r>
              <a:rPr lang="zh-CN" altLang="en-US" dirty="0">
                <a:solidFill>
                  <a:srgbClr val="FF0000"/>
                </a:solidFill>
              </a:rPr>
              <a:t> </a:t>
            </a:r>
            <a:r>
              <a:rPr lang="en-US" altLang="zh-CN" dirty="0">
                <a:solidFill>
                  <a:srgbClr val="FF0000"/>
                </a:solidFill>
              </a:rPr>
              <a:t>need</a:t>
            </a:r>
            <a:r>
              <a:rPr lang="zh-CN" altLang="en-US" dirty="0">
                <a:solidFill>
                  <a:srgbClr val="FF0000"/>
                </a:solidFill>
              </a:rPr>
              <a:t> </a:t>
            </a:r>
            <a:r>
              <a:rPr lang="en-US" altLang="zh-CN" dirty="0">
                <a:solidFill>
                  <a:srgbClr val="FF0000"/>
                </a:solidFill>
              </a:rPr>
              <a:t>to</a:t>
            </a:r>
            <a:r>
              <a:rPr lang="zh-CN" altLang="en-US" dirty="0">
                <a:solidFill>
                  <a:srgbClr val="FF0000"/>
                </a:solidFill>
              </a:rPr>
              <a:t> </a:t>
            </a:r>
            <a:r>
              <a:rPr lang="en-US" altLang="zh-CN" dirty="0">
                <a:solidFill>
                  <a:srgbClr val="FF0000"/>
                </a:solidFill>
              </a:rPr>
              <a:t>be</a:t>
            </a:r>
            <a:r>
              <a:rPr lang="zh-CN" altLang="en-US" dirty="0">
                <a:solidFill>
                  <a:srgbClr val="FF0000"/>
                </a:solidFill>
              </a:rPr>
              <a:t> </a:t>
            </a:r>
            <a:r>
              <a:rPr lang="en-US" altLang="zh-CN" dirty="0">
                <a:solidFill>
                  <a:srgbClr val="FF0000"/>
                </a:solidFill>
              </a:rPr>
              <a:t>done</a:t>
            </a:r>
            <a:r>
              <a:rPr lang="zh-CN" altLang="en-US" dirty="0">
                <a:solidFill>
                  <a:srgbClr val="FF0000"/>
                </a:solidFill>
              </a:rPr>
              <a:t> </a:t>
            </a:r>
            <a:endParaRPr lang="en-US" dirty="0">
              <a:solidFill>
                <a:srgbClr val="FF0000"/>
              </a:solidFill>
            </a:endParaRPr>
          </a:p>
        </p:txBody>
      </p:sp>
      <p:sp>
        <p:nvSpPr>
          <p:cNvPr id="3" name="Content Placeholder 2">
            <a:extLst>
              <a:ext uri="{FF2B5EF4-FFF2-40B4-BE49-F238E27FC236}">
                <a16:creationId xmlns:a16="http://schemas.microsoft.com/office/drawing/2014/main" id="{AD724532-0C91-7947-AEA7-94AF2E09B71A}"/>
              </a:ext>
            </a:extLst>
          </p:cNvPr>
          <p:cNvSpPr>
            <a:spLocks noGrp="1"/>
          </p:cNvSpPr>
          <p:nvPr>
            <p:ph idx="1"/>
          </p:nvPr>
        </p:nvSpPr>
        <p:spPr>
          <a:xfrm>
            <a:off x="838199" y="1825625"/>
            <a:ext cx="10923587" cy="4351338"/>
          </a:xfrm>
        </p:spPr>
        <p:txBody>
          <a:bodyPr/>
          <a:lstStyle/>
          <a:p>
            <a:pPr marL="0" indent="0">
              <a:buNone/>
            </a:pPr>
            <a:r>
              <a:rPr lang="en-US" altLang="zh-CN" dirty="0">
                <a:solidFill>
                  <a:srgbClr val="0432FF"/>
                </a:solidFill>
              </a:rPr>
              <a:t>Beyond</a:t>
            </a:r>
            <a:r>
              <a:rPr lang="zh-CN" altLang="en-US" dirty="0">
                <a:solidFill>
                  <a:srgbClr val="0432FF"/>
                </a:solidFill>
              </a:rPr>
              <a:t> </a:t>
            </a:r>
            <a:r>
              <a:rPr lang="en-US" altLang="zh-CN" dirty="0">
                <a:solidFill>
                  <a:srgbClr val="0432FF"/>
                </a:solidFill>
              </a:rPr>
              <a:t>the</a:t>
            </a:r>
            <a:r>
              <a:rPr lang="zh-CN" altLang="en-US" dirty="0">
                <a:solidFill>
                  <a:srgbClr val="0432FF"/>
                </a:solidFill>
              </a:rPr>
              <a:t> </a:t>
            </a:r>
            <a:r>
              <a:rPr lang="en-US" altLang="zh-CN" dirty="0">
                <a:solidFill>
                  <a:srgbClr val="0432FF"/>
                </a:solidFill>
              </a:rPr>
              <a:t>mid-term</a:t>
            </a:r>
            <a:r>
              <a:rPr lang="zh-CN" altLang="en-US" dirty="0">
                <a:solidFill>
                  <a:srgbClr val="0432FF"/>
                </a:solidFill>
              </a:rPr>
              <a:t> </a:t>
            </a:r>
            <a:r>
              <a:rPr lang="en-US" altLang="zh-CN" dirty="0">
                <a:solidFill>
                  <a:srgbClr val="0432FF"/>
                </a:solidFill>
              </a:rPr>
              <a:t>assessment</a:t>
            </a:r>
            <a:r>
              <a:rPr lang="zh-CN" altLang="en-US" dirty="0">
                <a:solidFill>
                  <a:srgbClr val="0432FF"/>
                </a:solidFill>
              </a:rPr>
              <a:t> </a:t>
            </a:r>
            <a:r>
              <a:rPr lang="en-US" altLang="zh-CN" dirty="0">
                <a:solidFill>
                  <a:srgbClr val="0432FF"/>
                </a:solidFill>
              </a:rPr>
              <a:t>indicator</a:t>
            </a:r>
          </a:p>
          <a:p>
            <a:r>
              <a:rPr lang="en-US" altLang="zh-CN" dirty="0"/>
              <a:t>Spin</a:t>
            </a:r>
            <a:r>
              <a:rPr lang="zh-CN" altLang="en-US" dirty="0"/>
              <a:t> </a:t>
            </a:r>
            <a:r>
              <a:rPr lang="en-US" altLang="zh-CN" dirty="0"/>
              <a:t>rotator</a:t>
            </a:r>
            <a:r>
              <a:rPr lang="zh-CN" altLang="en-US" dirty="0"/>
              <a:t> </a:t>
            </a:r>
            <a:r>
              <a:rPr lang="en-US" altLang="zh-CN" dirty="0"/>
              <a:t>design</a:t>
            </a:r>
            <a:r>
              <a:rPr lang="zh-CN" altLang="en-US" dirty="0"/>
              <a:t> </a:t>
            </a:r>
            <a:r>
              <a:rPr lang="en-US" altLang="zh-CN" dirty="0"/>
              <a:t>and</a:t>
            </a:r>
            <a:r>
              <a:rPr lang="zh-CN" altLang="en-US" dirty="0"/>
              <a:t> </a:t>
            </a:r>
            <a:r>
              <a:rPr lang="en-US" altLang="zh-CN" dirty="0"/>
              <a:t>implementation</a:t>
            </a:r>
            <a:r>
              <a:rPr lang="zh-CN" altLang="en-US" dirty="0"/>
              <a:t> </a:t>
            </a:r>
            <a:r>
              <a:rPr lang="en-US" altLang="zh-CN" dirty="0"/>
              <a:t>into</a:t>
            </a:r>
            <a:r>
              <a:rPr lang="zh-CN" altLang="en-US" dirty="0"/>
              <a:t> </a:t>
            </a:r>
            <a:r>
              <a:rPr lang="en-US" altLang="zh-CN" dirty="0"/>
              <a:t>the</a:t>
            </a:r>
            <a:r>
              <a:rPr lang="zh-CN" altLang="en-US" dirty="0"/>
              <a:t> </a:t>
            </a:r>
            <a:r>
              <a:rPr lang="en-US" altLang="zh-CN" dirty="0"/>
              <a:t>storage</a:t>
            </a:r>
            <a:r>
              <a:rPr lang="zh-CN" altLang="en-US" dirty="0"/>
              <a:t> </a:t>
            </a:r>
            <a:r>
              <a:rPr lang="en-US" altLang="zh-CN" dirty="0"/>
              <a:t>ring</a:t>
            </a:r>
            <a:r>
              <a:rPr lang="zh-CN" altLang="en-US" dirty="0"/>
              <a:t> </a:t>
            </a:r>
            <a:r>
              <a:rPr lang="en-US" altLang="zh-CN" dirty="0"/>
              <a:t>lattice</a:t>
            </a:r>
            <a:r>
              <a:rPr lang="zh-CN" altLang="en-US" dirty="0"/>
              <a:t> </a:t>
            </a:r>
            <a:r>
              <a:rPr lang="en-US" altLang="zh-CN" dirty="0"/>
              <a:t>is</a:t>
            </a:r>
            <a:r>
              <a:rPr lang="zh-CN" altLang="en-US" dirty="0"/>
              <a:t> </a:t>
            </a:r>
            <a:r>
              <a:rPr lang="en-US" altLang="zh-CN" dirty="0"/>
              <a:t>also</a:t>
            </a:r>
            <a:r>
              <a:rPr lang="zh-CN" altLang="en-US" dirty="0"/>
              <a:t> </a:t>
            </a:r>
            <a:r>
              <a:rPr lang="en-US" altLang="zh-CN" dirty="0"/>
              <a:t>under</a:t>
            </a:r>
            <a:r>
              <a:rPr lang="zh-CN" altLang="en-US" dirty="0"/>
              <a:t> </a:t>
            </a:r>
            <a:r>
              <a:rPr lang="en-US" altLang="zh-CN" dirty="0"/>
              <a:t>way</a:t>
            </a:r>
            <a:r>
              <a:rPr lang="zh-CN" altLang="en-US" dirty="0"/>
              <a:t> </a:t>
            </a:r>
            <a:r>
              <a:rPr lang="en-US" altLang="zh-CN" dirty="0"/>
              <a:t>(planned</a:t>
            </a:r>
            <a:r>
              <a:rPr lang="zh-CN" altLang="en-US" dirty="0"/>
              <a:t> </a:t>
            </a:r>
            <a:r>
              <a:rPr lang="en-US" altLang="zh-CN" dirty="0"/>
              <a:t>to</a:t>
            </a:r>
            <a:r>
              <a:rPr lang="zh-CN" altLang="en-US" dirty="0"/>
              <a:t> </a:t>
            </a:r>
            <a:r>
              <a:rPr lang="en-US" altLang="zh-CN" dirty="0"/>
              <a:t>be</a:t>
            </a:r>
            <a:r>
              <a:rPr lang="zh-CN" altLang="en-US" dirty="0"/>
              <a:t> </a:t>
            </a:r>
            <a:r>
              <a:rPr lang="en-US" altLang="zh-CN" dirty="0"/>
              <a:t>delivered</a:t>
            </a:r>
            <a:r>
              <a:rPr lang="zh-CN" altLang="en-US" dirty="0"/>
              <a:t> </a:t>
            </a:r>
            <a:r>
              <a:rPr lang="en-US" altLang="zh-CN" dirty="0"/>
              <a:t>by</a:t>
            </a:r>
            <a:r>
              <a:rPr lang="zh-CN" altLang="en-US" dirty="0"/>
              <a:t> </a:t>
            </a:r>
            <a:r>
              <a:rPr lang="en-US" altLang="zh-CN" dirty="0"/>
              <a:t>2021)</a:t>
            </a:r>
          </a:p>
          <a:p>
            <a:pPr lvl="1"/>
            <a:r>
              <a:rPr lang="en-US" altLang="zh-CN" dirty="0"/>
              <a:t>Evaluate</a:t>
            </a:r>
            <a:r>
              <a:rPr lang="zh-CN" altLang="en-US" dirty="0"/>
              <a:t> </a:t>
            </a:r>
            <a:r>
              <a:rPr lang="en-US" altLang="zh-CN" dirty="0"/>
              <a:t>the</a:t>
            </a:r>
            <a:r>
              <a:rPr lang="zh-CN" altLang="en-US" dirty="0"/>
              <a:t> </a:t>
            </a:r>
            <a:r>
              <a:rPr lang="en-US" altLang="zh-CN" dirty="0"/>
              <a:t>storage</a:t>
            </a:r>
            <a:r>
              <a:rPr lang="zh-CN" altLang="en-US" dirty="0"/>
              <a:t> </a:t>
            </a:r>
            <a:r>
              <a:rPr lang="en-US" altLang="zh-CN" dirty="0"/>
              <a:t>ring</a:t>
            </a:r>
            <a:r>
              <a:rPr lang="zh-CN" altLang="en-US" dirty="0"/>
              <a:t> </a:t>
            </a:r>
            <a:r>
              <a:rPr lang="en-US" altLang="zh-CN" dirty="0"/>
              <a:t>beam</a:t>
            </a:r>
            <a:r>
              <a:rPr lang="zh-CN" altLang="en-US" dirty="0"/>
              <a:t> </a:t>
            </a:r>
            <a:r>
              <a:rPr lang="en-US" altLang="zh-CN" dirty="0"/>
              <a:t>polarization</a:t>
            </a:r>
            <a:r>
              <a:rPr lang="zh-CN" altLang="en-US" dirty="0"/>
              <a:t> </a:t>
            </a:r>
            <a:r>
              <a:rPr lang="en-US" altLang="zh-CN" dirty="0"/>
              <a:t>w/</a:t>
            </a:r>
            <a:r>
              <a:rPr lang="zh-CN" altLang="en-US" dirty="0"/>
              <a:t> </a:t>
            </a:r>
            <a:r>
              <a:rPr lang="en-US" altLang="zh-CN" dirty="0"/>
              <a:t>spin</a:t>
            </a:r>
            <a:r>
              <a:rPr lang="zh-CN" altLang="en-US" dirty="0"/>
              <a:t> </a:t>
            </a:r>
            <a:r>
              <a:rPr lang="en-US" altLang="zh-CN" dirty="0"/>
              <a:t>rotators,</a:t>
            </a:r>
            <a:r>
              <a:rPr lang="zh-CN" altLang="en-US" dirty="0"/>
              <a:t> </a:t>
            </a:r>
            <a:r>
              <a:rPr lang="en-US" altLang="zh-CN" dirty="0"/>
              <a:t>and</a:t>
            </a:r>
            <a:r>
              <a:rPr lang="zh-CN" altLang="en-US" dirty="0"/>
              <a:t> </a:t>
            </a:r>
            <a:r>
              <a:rPr lang="en-US" altLang="zh-CN" dirty="0"/>
              <a:t>study</a:t>
            </a:r>
            <a:r>
              <a:rPr lang="zh-CN" altLang="en-US" dirty="0"/>
              <a:t> </a:t>
            </a:r>
            <a:r>
              <a:rPr lang="en-US" altLang="zh-CN" dirty="0"/>
              <a:t>spin</a:t>
            </a:r>
            <a:r>
              <a:rPr lang="zh-CN" altLang="en-US" dirty="0"/>
              <a:t> </a:t>
            </a:r>
            <a:r>
              <a:rPr lang="en-US" altLang="zh-CN" dirty="0"/>
              <a:t>matching</a:t>
            </a:r>
            <a:r>
              <a:rPr lang="zh-CN" altLang="en-US" dirty="0"/>
              <a:t> </a:t>
            </a:r>
            <a:r>
              <a:rPr lang="en-US" altLang="zh-CN" dirty="0"/>
              <a:t>methods</a:t>
            </a:r>
            <a:r>
              <a:rPr lang="zh-CN" altLang="en-US" dirty="0"/>
              <a:t> </a:t>
            </a:r>
            <a:r>
              <a:rPr lang="en-US" altLang="zh-CN" dirty="0"/>
              <a:t>to</a:t>
            </a:r>
            <a:r>
              <a:rPr lang="zh-CN" altLang="en-US" dirty="0"/>
              <a:t> </a:t>
            </a:r>
            <a:r>
              <a:rPr lang="en-US" altLang="zh-CN" dirty="0"/>
              <a:t>mitigate</a:t>
            </a:r>
            <a:r>
              <a:rPr lang="zh-CN" altLang="en-US" dirty="0"/>
              <a:t> </a:t>
            </a:r>
            <a:r>
              <a:rPr lang="en-US" altLang="zh-CN" dirty="0"/>
              <a:t>the</a:t>
            </a:r>
            <a:r>
              <a:rPr lang="zh-CN" altLang="en-US" dirty="0"/>
              <a:t> </a:t>
            </a:r>
            <a:r>
              <a:rPr lang="en-US" altLang="zh-CN" dirty="0"/>
              <a:t>polarization</a:t>
            </a:r>
            <a:r>
              <a:rPr lang="zh-CN" altLang="en-US" dirty="0"/>
              <a:t> </a:t>
            </a:r>
            <a:r>
              <a:rPr lang="en-US" altLang="zh-CN" dirty="0"/>
              <a:t>loss</a:t>
            </a:r>
          </a:p>
          <a:p>
            <a:pPr lvl="1"/>
            <a:r>
              <a:rPr lang="en-US" altLang="zh-CN" dirty="0"/>
              <a:t>Improve</a:t>
            </a:r>
            <a:r>
              <a:rPr lang="zh-CN" altLang="en-US" dirty="0"/>
              <a:t> </a:t>
            </a:r>
            <a:r>
              <a:rPr lang="en-US" altLang="zh-CN" dirty="0"/>
              <a:t>spin</a:t>
            </a:r>
            <a:r>
              <a:rPr lang="zh-CN" altLang="en-US" dirty="0"/>
              <a:t> </a:t>
            </a:r>
            <a:r>
              <a:rPr lang="en-US" altLang="zh-CN" dirty="0"/>
              <a:t>rotator</a:t>
            </a:r>
            <a:r>
              <a:rPr lang="zh-CN" altLang="en-US" dirty="0"/>
              <a:t> </a:t>
            </a:r>
            <a:r>
              <a:rPr lang="en-US" altLang="zh-CN" dirty="0"/>
              <a:t>designs,</a:t>
            </a:r>
            <a:r>
              <a:rPr lang="zh-CN" altLang="en-US" dirty="0"/>
              <a:t> </a:t>
            </a:r>
            <a:r>
              <a:rPr lang="en-US" altLang="zh-CN" dirty="0"/>
              <a:t>reduce</a:t>
            </a:r>
            <a:r>
              <a:rPr lang="zh-CN" altLang="en-US" dirty="0"/>
              <a:t> </a:t>
            </a:r>
            <a:r>
              <a:rPr lang="en-US" altLang="zh-CN" dirty="0"/>
              <a:t>the</a:t>
            </a:r>
            <a:r>
              <a:rPr lang="zh-CN" altLang="en-US" dirty="0"/>
              <a:t> </a:t>
            </a:r>
            <a:r>
              <a:rPr lang="en-US" altLang="zh-CN" dirty="0"/>
              <a:t>technical</a:t>
            </a:r>
            <a:r>
              <a:rPr lang="zh-CN" altLang="en-US" dirty="0"/>
              <a:t> </a:t>
            </a:r>
            <a:r>
              <a:rPr lang="en-US" altLang="zh-CN" dirty="0"/>
              <a:t>challenges</a:t>
            </a:r>
            <a:r>
              <a:rPr lang="zh-CN" altLang="en-US" dirty="0"/>
              <a:t> </a:t>
            </a:r>
            <a:r>
              <a:rPr lang="en-US" altLang="zh-CN" dirty="0"/>
              <a:t>and</a:t>
            </a:r>
            <a:r>
              <a:rPr lang="zh-CN" altLang="en-US" dirty="0"/>
              <a:t> </a:t>
            </a:r>
            <a:r>
              <a:rPr lang="en-US" altLang="zh-CN" dirty="0"/>
              <a:t>costs</a:t>
            </a:r>
          </a:p>
          <a:p>
            <a:pPr lvl="1"/>
            <a:r>
              <a:rPr lang="en-US" altLang="zh-CN" dirty="0"/>
              <a:t>Iterate</a:t>
            </a:r>
            <a:r>
              <a:rPr lang="zh-CN" altLang="en-US" dirty="0"/>
              <a:t> </a:t>
            </a:r>
            <a:r>
              <a:rPr lang="en-US" altLang="zh-CN" dirty="0"/>
              <a:t>with</a:t>
            </a:r>
            <a:r>
              <a:rPr lang="zh-CN" altLang="en-US" dirty="0"/>
              <a:t> </a:t>
            </a:r>
            <a:r>
              <a:rPr lang="en-US" altLang="zh-CN" dirty="0"/>
              <a:t>the</a:t>
            </a:r>
            <a:r>
              <a:rPr lang="zh-CN" altLang="en-US" dirty="0"/>
              <a:t> </a:t>
            </a:r>
            <a:r>
              <a:rPr lang="en-US" altLang="zh-CN" dirty="0"/>
              <a:t>lattice</a:t>
            </a:r>
            <a:r>
              <a:rPr lang="zh-CN" altLang="en-US" dirty="0"/>
              <a:t> </a:t>
            </a:r>
            <a:r>
              <a:rPr lang="en-US" altLang="zh-CN" dirty="0"/>
              <a:t>design,</a:t>
            </a:r>
            <a:r>
              <a:rPr lang="zh-CN" altLang="en-US" dirty="0"/>
              <a:t> </a:t>
            </a:r>
            <a:r>
              <a:rPr lang="en-US" altLang="zh-CN" dirty="0"/>
              <a:t>to</a:t>
            </a:r>
            <a:r>
              <a:rPr lang="zh-CN" altLang="en-US" dirty="0"/>
              <a:t> </a:t>
            </a:r>
            <a:r>
              <a:rPr lang="en-US" altLang="zh-CN" dirty="0"/>
              <a:t>minimize</a:t>
            </a:r>
            <a:r>
              <a:rPr lang="zh-CN" altLang="en-US" dirty="0"/>
              <a:t> </a:t>
            </a:r>
            <a:r>
              <a:rPr lang="en-US" altLang="zh-CN" dirty="0"/>
              <a:t>the</a:t>
            </a:r>
            <a:r>
              <a:rPr lang="zh-CN" altLang="en-US" dirty="0"/>
              <a:t> </a:t>
            </a:r>
            <a:r>
              <a:rPr lang="en-US" altLang="zh-CN" dirty="0"/>
              <a:t>influence</a:t>
            </a:r>
            <a:r>
              <a:rPr lang="zh-CN" altLang="en-US" dirty="0"/>
              <a:t> </a:t>
            </a:r>
            <a:r>
              <a:rPr lang="en-US" altLang="zh-CN" dirty="0"/>
              <a:t>on</a:t>
            </a:r>
            <a:r>
              <a:rPr lang="zh-CN" altLang="en-US" dirty="0"/>
              <a:t> </a:t>
            </a:r>
            <a:r>
              <a:rPr lang="en-US" altLang="zh-CN" dirty="0"/>
              <a:t>orbital</a:t>
            </a:r>
            <a:r>
              <a:rPr lang="zh-CN" altLang="en-US" dirty="0"/>
              <a:t> </a:t>
            </a:r>
            <a:r>
              <a:rPr lang="en-US" altLang="zh-CN" dirty="0"/>
              <a:t>motion</a:t>
            </a:r>
            <a:r>
              <a:rPr lang="zh-CN" altLang="en-US" dirty="0"/>
              <a:t> </a:t>
            </a:r>
            <a:r>
              <a:rPr lang="en-US" altLang="zh-CN" dirty="0"/>
              <a:t>aspects</a:t>
            </a:r>
            <a:endParaRPr lang="en-US" dirty="0"/>
          </a:p>
        </p:txBody>
      </p:sp>
    </p:spTree>
    <p:extLst>
      <p:ext uri="{BB962C8B-B14F-4D97-AF65-F5344CB8AC3E}">
        <p14:creationId xmlns:p14="http://schemas.microsoft.com/office/powerpoint/2010/main" val="3363797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C898A-23BA-5541-A7AE-2C6172F7E0B1}"/>
              </a:ext>
            </a:extLst>
          </p:cNvPr>
          <p:cNvSpPr>
            <a:spLocks noGrp="1"/>
          </p:cNvSpPr>
          <p:nvPr>
            <p:ph type="title"/>
          </p:nvPr>
        </p:nvSpPr>
        <p:spPr/>
        <p:txBody>
          <a:bodyPr/>
          <a:lstStyle/>
          <a:p>
            <a:r>
              <a:rPr lang="en-US" altLang="zh-CN" dirty="0">
                <a:solidFill>
                  <a:srgbClr val="FF0000"/>
                </a:solidFill>
              </a:rPr>
              <a:t>What</a:t>
            </a:r>
            <a:r>
              <a:rPr lang="zh-CN" altLang="en-US" dirty="0">
                <a:solidFill>
                  <a:srgbClr val="FF0000"/>
                </a:solidFill>
              </a:rPr>
              <a:t> </a:t>
            </a:r>
            <a:r>
              <a:rPr lang="en-US" altLang="zh-CN" dirty="0">
                <a:solidFill>
                  <a:srgbClr val="FF0000"/>
                </a:solidFill>
              </a:rPr>
              <a:t>still</a:t>
            </a:r>
            <a:r>
              <a:rPr lang="zh-CN" altLang="en-US" dirty="0">
                <a:solidFill>
                  <a:srgbClr val="FF0000"/>
                </a:solidFill>
              </a:rPr>
              <a:t> </a:t>
            </a:r>
            <a:r>
              <a:rPr lang="en-US" altLang="zh-CN" dirty="0">
                <a:solidFill>
                  <a:srgbClr val="FF0000"/>
                </a:solidFill>
              </a:rPr>
              <a:t>need</a:t>
            </a:r>
            <a:r>
              <a:rPr lang="zh-CN" altLang="en-US" dirty="0">
                <a:solidFill>
                  <a:srgbClr val="FF0000"/>
                </a:solidFill>
              </a:rPr>
              <a:t> </a:t>
            </a:r>
            <a:r>
              <a:rPr lang="en-US" altLang="zh-CN" dirty="0">
                <a:solidFill>
                  <a:srgbClr val="FF0000"/>
                </a:solidFill>
              </a:rPr>
              <a:t>to</a:t>
            </a:r>
            <a:r>
              <a:rPr lang="zh-CN" altLang="en-US" dirty="0">
                <a:solidFill>
                  <a:srgbClr val="FF0000"/>
                </a:solidFill>
              </a:rPr>
              <a:t> </a:t>
            </a:r>
            <a:r>
              <a:rPr lang="en-US" altLang="zh-CN" dirty="0">
                <a:solidFill>
                  <a:srgbClr val="FF0000"/>
                </a:solidFill>
              </a:rPr>
              <a:t>be</a:t>
            </a:r>
            <a:r>
              <a:rPr lang="zh-CN" altLang="en-US" dirty="0">
                <a:solidFill>
                  <a:srgbClr val="FF0000"/>
                </a:solidFill>
              </a:rPr>
              <a:t> </a:t>
            </a:r>
            <a:r>
              <a:rPr lang="en-US" altLang="zh-CN" dirty="0">
                <a:solidFill>
                  <a:srgbClr val="FF0000"/>
                </a:solidFill>
              </a:rPr>
              <a:t>done</a:t>
            </a:r>
            <a:r>
              <a:rPr lang="zh-CN" altLang="en-US" dirty="0">
                <a:solidFill>
                  <a:srgbClr val="FF0000"/>
                </a:solidFill>
              </a:rPr>
              <a:t> </a:t>
            </a:r>
            <a:endParaRPr lang="en-US" dirty="0">
              <a:solidFill>
                <a:srgbClr val="FF0000"/>
              </a:solidFill>
            </a:endParaRPr>
          </a:p>
        </p:txBody>
      </p:sp>
      <p:sp>
        <p:nvSpPr>
          <p:cNvPr id="3" name="Content Placeholder 2">
            <a:extLst>
              <a:ext uri="{FF2B5EF4-FFF2-40B4-BE49-F238E27FC236}">
                <a16:creationId xmlns:a16="http://schemas.microsoft.com/office/drawing/2014/main" id="{AD724532-0C91-7947-AEA7-94AF2E09B71A}"/>
              </a:ext>
            </a:extLst>
          </p:cNvPr>
          <p:cNvSpPr>
            <a:spLocks noGrp="1"/>
          </p:cNvSpPr>
          <p:nvPr>
            <p:ph idx="1"/>
          </p:nvPr>
        </p:nvSpPr>
        <p:spPr>
          <a:xfrm>
            <a:off x="838199" y="1825625"/>
            <a:ext cx="10923587" cy="4351338"/>
          </a:xfrm>
        </p:spPr>
        <p:txBody>
          <a:bodyPr/>
          <a:lstStyle/>
          <a:p>
            <a:pPr marL="0" indent="0">
              <a:buNone/>
            </a:pPr>
            <a:r>
              <a:rPr lang="en-US" altLang="zh-CN" dirty="0">
                <a:solidFill>
                  <a:srgbClr val="0432FF"/>
                </a:solidFill>
              </a:rPr>
              <a:t>Beyond</a:t>
            </a:r>
            <a:r>
              <a:rPr lang="zh-CN" altLang="en-US" dirty="0">
                <a:solidFill>
                  <a:srgbClr val="0432FF"/>
                </a:solidFill>
              </a:rPr>
              <a:t> </a:t>
            </a:r>
            <a:r>
              <a:rPr lang="en-US" altLang="zh-CN" dirty="0">
                <a:solidFill>
                  <a:srgbClr val="0432FF"/>
                </a:solidFill>
              </a:rPr>
              <a:t>the</a:t>
            </a:r>
            <a:r>
              <a:rPr lang="zh-CN" altLang="en-US" dirty="0">
                <a:solidFill>
                  <a:srgbClr val="0432FF"/>
                </a:solidFill>
              </a:rPr>
              <a:t> </a:t>
            </a:r>
            <a:r>
              <a:rPr lang="en-US" altLang="zh-CN" dirty="0">
                <a:solidFill>
                  <a:srgbClr val="0432FF"/>
                </a:solidFill>
              </a:rPr>
              <a:t>mid-term</a:t>
            </a:r>
            <a:r>
              <a:rPr lang="zh-CN" altLang="en-US" dirty="0">
                <a:solidFill>
                  <a:srgbClr val="0432FF"/>
                </a:solidFill>
              </a:rPr>
              <a:t> </a:t>
            </a:r>
            <a:r>
              <a:rPr lang="en-US" altLang="zh-CN" dirty="0">
                <a:solidFill>
                  <a:srgbClr val="0432FF"/>
                </a:solidFill>
              </a:rPr>
              <a:t>assessment</a:t>
            </a:r>
            <a:r>
              <a:rPr lang="zh-CN" altLang="en-US" dirty="0">
                <a:solidFill>
                  <a:srgbClr val="0432FF"/>
                </a:solidFill>
              </a:rPr>
              <a:t> </a:t>
            </a:r>
            <a:r>
              <a:rPr lang="en-US" altLang="zh-CN" dirty="0">
                <a:solidFill>
                  <a:srgbClr val="0432FF"/>
                </a:solidFill>
              </a:rPr>
              <a:t>indicator</a:t>
            </a:r>
          </a:p>
          <a:p>
            <a:r>
              <a:rPr lang="en-US" altLang="zh-CN" dirty="0"/>
              <a:t>The</a:t>
            </a:r>
            <a:r>
              <a:rPr lang="zh-CN" altLang="en-US" dirty="0"/>
              <a:t> </a:t>
            </a:r>
            <a:r>
              <a:rPr lang="en-US" altLang="zh-CN" dirty="0"/>
              <a:t>generation,</a:t>
            </a:r>
            <a:r>
              <a:rPr lang="zh-CN" altLang="en-US" dirty="0"/>
              <a:t> </a:t>
            </a:r>
            <a:r>
              <a:rPr lang="en-US" altLang="zh-CN" dirty="0"/>
              <a:t>maintenance</a:t>
            </a:r>
            <a:r>
              <a:rPr lang="zh-CN" altLang="en-US" dirty="0"/>
              <a:t> </a:t>
            </a:r>
            <a:r>
              <a:rPr lang="en-US" altLang="zh-CN" dirty="0"/>
              <a:t>of</a:t>
            </a:r>
            <a:r>
              <a:rPr lang="zh-CN" altLang="en-US" dirty="0"/>
              <a:t> </a:t>
            </a:r>
            <a:r>
              <a:rPr lang="en-US" altLang="zh-CN" dirty="0"/>
              <a:t>beam</a:t>
            </a:r>
            <a:r>
              <a:rPr lang="zh-CN" altLang="en-US" dirty="0"/>
              <a:t> </a:t>
            </a:r>
            <a:r>
              <a:rPr lang="en-US" altLang="zh-CN" dirty="0"/>
              <a:t>polarization</a:t>
            </a:r>
            <a:r>
              <a:rPr lang="zh-CN" altLang="en-US" dirty="0"/>
              <a:t> </a:t>
            </a:r>
            <a:r>
              <a:rPr lang="en-US" altLang="zh-CN" dirty="0"/>
              <a:t>in</a:t>
            </a:r>
            <a:r>
              <a:rPr lang="zh-CN" altLang="en-US" dirty="0"/>
              <a:t> </a:t>
            </a:r>
            <a:r>
              <a:rPr lang="en-US" altLang="zh-CN" dirty="0"/>
              <a:t>the</a:t>
            </a:r>
            <a:r>
              <a:rPr lang="zh-CN" altLang="en-US" dirty="0"/>
              <a:t> </a:t>
            </a:r>
            <a:r>
              <a:rPr lang="en-US" altLang="zh-CN" dirty="0"/>
              <a:t>injector</a:t>
            </a:r>
            <a:r>
              <a:rPr lang="zh-CN" altLang="en-US" dirty="0"/>
              <a:t> </a:t>
            </a:r>
            <a:r>
              <a:rPr lang="en-US" altLang="zh-CN" dirty="0"/>
              <a:t>(planned</a:t>
            </a:r>
            <a:r>
              <a:rPr lang="zh-CN" altLang="en-US" dirty="0"/>
              <a:t> </a:t>
            </a:r>
            <a:r>
              <a:rPr lang="en-US" altLang="zh-CN" dirty="0"/>
              <a:t>to</a:t>
            </a:r>
            <a:r>
              <a:rPr lang="zh-CN" altLang="en-US" dirty="0"/>
              <a:t> </a:t>
            </a:r>
            <a:r>
              <a:rPr lang="en-US" altLang="zh-CN" dirty="0"/>
              <a:t>be</a:t>
            </a:r>
            <a:r>
              <a:rPr lang="zh-CN" altLang="en-US" dirty="0"/>
              <a:t> </a:t>
            </a:r>
            <a:r>
              <a:rPr lang="en-US" altLang="zh-CN" dirty="0"/>
              <a:t>delivered</a:t>
            </a:r>
            <a:r>
              <a:rPr lang="zh-CN" altLang="en-US" dirty="0"/>
              <a:t> </a:t>
            </a:r>
            <a:r>
              <a:rPr lang="en-US" altLang="zh-CN" dirty="0"/>
              <a:t>by</a:t>
            </a:r>
            <a:r>
              <a:rPr lang="zh-CN" altLang="en-US" dirty="0"/>
              <a:t> </a:t>
            </a:r>
            <a:r>
              <a:rPr lang="en-US" altLang="zh-CN" dirty="0"/>
              <a:t>2022)</a:t>
            </a:r>
          </a:p>
          <a:p>
            <a:pPr lvl="1"/>
            <a:r>
              <a:rPr lang="en-US" altLang="zh-CN" dirty="0"/>
              <a:t>Implementation</a:t>
            </a:r>
            <a:r>
              <a:rPr lang="zh-CN" altLang="en-US" dirty="0"/>
              <a:t> </a:t>
            </a:r>
            <a:r>
              <a:rPr lang="en-US" altLang="zh-CN" dirty="0"/>
              <a:t>of</a:t>
            </a:r>
            <a:r>
              <a:rPr lang="zh-CN" altLang="en-US" dirty="0"/>
              <a:t> </a:t>
            </a:r>
            <a:r>
              <a:rPr lang="en-US" altLang="zh-CN" dirty="0"/>
              <a:t>the</a:t>
            </a:r>
            <a:r>
              <a:rPr lang="zh-CN" altLang="en-US" dirty="0"/>
              <a:t> </a:t>
            </a:r>
            <a:r>
              <a:rPr lang="en-US" altLang="zh-CN" dirty="0"/>
              <a:t>Siberian</a:t>
            </a:r>
            <a:r>
              <a:rPr lang="zh-CN" altLang="en-US" dirty="0"/>
              <a:t> </a:t>
            </a:r>
            <a:r>
              <a:rPr lang="en-US" altLang="zh-CN" dirty="0"/>
              <a:t>snakes</a:t>
            </a:r>
            <a:r>
              <a:rPr lang="zh-CN" altLang="en-US" dirty="0"/>
              <a:t> </a:t>
            </a:r>
            <a:r>
              <a:rPr lang="en-US" altLang="zh-CN" dirty="0"/>
              <a:t>into</a:t>
            </a:r>
            <a:r>
              <a:rPr lang="zh-CN" altLang="en-US" dirty="0"/>
              <a:t> </a:t>
            </a:r>
            <a:r>
              <a:rPr lang="en-US" altLang="zh-CN" dirty="0"/>
              <a:t>the</a:t>
            </a:r>
            <a:r>
              <a:rPr lang="zh-CN" altLang="en-US" dirty="0"/>
              <a:t> </a:t>
            </a:r>
            <a:r>
              <a:rPr lang="en-US" altLang="zh-CN" dirty="0"/>
              <a:t>booster</a:t>
            </a:r>
            <a:r>
              <a:rPr lang="zh-CN" altLang="en-US" dirty="0"/>
              <a:t> </a:t>
            </a:r>
            <a:r>
              <a:rPr lang="en-US" altLang="zh-CN" dirty="0"/>
              <a:t>lattice</a:t>
            </a:r>
            <a:endParaRPr lang="en-HK" altLang="zh-CN" dirty="0"/>
          </a:p>
          <a:p>
            <a:pPr lvl="1"/>
            <a:r>
              <a:rPr lang="en-US" altLang="zh-CN" dirty="0"/>
              <a:t>Realistic</a:t>
            </a:r>
            <a:r>
              <a:rPr lang="zh-CN" altLang="en-US" dirty="0"/>
              <a:t> </a:t>
            </a:r>
            <a:r>
              <a:rPr lang="en-US" altLang="zh-CN" dirty="0"/>
              <a:t>tracking</a:t>
            </a:r>
            <a:r>
              <a:rPr lang="zh-CN" altLang="en-US" dirty="0"/>
              <a:t> </a:t>
            </a:r>
            <a:r>
              <a:rPr lang="en-US" altLang="zh-CN" dirty="0"/>
              <a:t>to</a:t>
            </a:r>
            <a:r>
              <a:rPr lang="zh-CN" altLang="en-US" dirty="0"/>
              <a:t> </a:t>
            </a:r>
            <a:r>
              <a:rPr lang="en-US" altLang="zh-CN" dirty="0"/>
              <a:t>study</a:t>
            </a:r>
            <a:r>
              <a:rPr lang="zh-CN" altLang="en-US" dirty="0"/>
              <a:t> </a:t>
            </a:r>
            <a:r>
              <a:rPr lang="en-US" altLang="zh-CN" dirty="0"/>
              <a:t>how</a:t>
            </a:r>
            <a:r>
              <a:rPr lang="zh-CN" altLang="en-US" dirty="0"/>
              <a:t> </a:t>
            </a:r>
            <a:r>
              <a:rPr lang="en-US" altLang="zh-CN" dirty="0"/>
              <a:t>well</a:t>
            </a:r>
            <a:r>
              <a:rPr lang="zh-CN" altLang="en-US" dirty="0"/>
              <a:t> </a:t>
            </a:r>
            <a:r>
              <a:rPr lang="en-US" altLang="zh-CN" dirty="0"/>
              <a:t>the</a:t>
            </a:r>
            <a:r>
              <a:rPr lang="zh-CN" altLang="en-US" dirty="0"/>
              <a:t> </a:t>
            </a:r>
            <a:r>
              <a:rPr lang="en-US" altLang="zh-CN" dirty="0"/>
              <a:t>beam</a:t>
            </a:r>
            <a:r>
              <a:rPr lang="zh-CN" altLang="en-US" dirty="0"/>
              <a:t> </a:t>
            </a:r>
            <a:r>
              <a:rPr lang="en-US" altLang="zh-CN" dirty="0"/>
              <a:t>polarization</a:t>
            </a:r>
            <a:r>
              <a:rPr lang="zh-CN" altLang="en-US" dirty="0"/>
              <a:t> </a:t>
            </a:r>
            <a:r>
              <a:rPr lang="en-US" altLang="zh-CN" dirty="0"/>
              <a:t>could</a:t>
            </a:r>
            <a:r>
              <a:rPr lang="zh-CN" altLang="en-US" dirty="0"/>
              <a:t> </a:t>
            </a:r>
            <a:r>
              <a:rPr lang="en-US" altLang="zh-CN" dirty="0"/>
              <a:t>be</a:t>
            </a:r>
            <a:r>
              <a:rPr lang="zh-CN" altLang="en-US" dirty="0"/>
              <a:t> </a:t>
            </a:r>
            <a:r>
              <a:rPr lang="en-US" altLang="zh-CN" dirty="0"/>
              <a:t>maintained</a:t>
            </a:r>
            <a:r>
              <a:rPr lang="zh-CN" altLang="en-US" dirty="0"/>
              <a:t> </a:t>
            </a:r>
            <a:r>
              <a:rPr lang="en-US" altLang="zh-CN" dirty="0"/>
              <a:t>during</a:t>
            </a:r>
            <a:r>
              <a:rPr lang="zh-CN" altLang="en-US" dirty="0"/>
              <a:t> </a:t>
            </a:r>
            <a:r>
              <a:rPr lang="en-US" altLang="zh-CN" dirty="0"/>
              <a:t>the</a:t>
            </a:r>
            <a:r>
              <a:rPr lang="zh-CN" altLang="en-US" dirty="0"/>
              <a:t> </a:t>
            </a:r>
            <a:r>
              <a:rPr lang="en-US" altLang="zh-CN" dirty="0"/>
              <a:t>acceleration</a:t>
            </a:r>
          </a:p>
          <a:p>
            <a:pPr lvl="1"/>
            <a:r>
              <a:rPr lang="en-US" altLang="zh-CN" dirty="0"/>
              <a:t>Lattice</a:t>
            </a:r>
            <a:r>
              <a:rPr lang="zh-CN" altLang="en-US" dirty="0"/>
              <a:t> </a:t>
            </a:r>
            <a:r>
              <a:rPr lang="en-US" altLang="zh-CN" dirty="0"/>
              <a:t>design</a:t>
            </a:r>
            <a:r>
              <a:rPr lang="zh-CN" altLang="en-US" dirty="0"/>
              <a:t> </a:t>
            </a:r>
            <a:r>
              <a:rPr lang="en-US" altLang="zh-CN" dirty="0"/>
              <a:t>of</a:t>
            </a:r>
            <a:r>
              <a:rPr lang="zh-CN" altLang="en-US" dirty="0"/>
              <a:t> </a:t>
            </a:r>
            <a:r>
              <a:rPr lang="en-US" altLang="zh-CN" dirty="0"/>
              <a:t>the</a:t>
            </a:r>
            <a:r>
              <a:rPr lang="zh-CN" altLang="en-US" dirty="0"/>
              <a:t> </a:t>
            </a:r>
            <a:r>
              <a:rPr lang="en-US" altLang="zh-CN" dirty="0"/>
              <a:t>e+</a:t>
            </a:r>
            <a:r>
              <a:rPr lang="zh-CN" altLang="en-US" dirty="0"/>
              <a:t> </a:t>
            </a:r>
            <a:r>
              <a:rPr lang="en-US" altLang="zh-CN" dirty="0"/>
              <a:t>polarizing</a:t>
            </a:r>
            <a:r>
              <a:rPr lang="zh-CN" altLang="en-US" dirty="0"/>
              <a:t> </a:t>
            </a:r>
            <a:r>
              <a:rPr lang="en-US" altLang="zh-CN" dirty="0"/>
              <a:t>ring</a:t>
            </a:r>
            <a:endParaRPr lang="en-US" dirty="0"/>
          </a:p>
        </p:txBody>
      </p:sp>
    </p:spTree>
    <p:extLst>
      <p:ext uri="{BB962C8B-B14F-4D97-AF65-F5344CB8AC3E}">
        <p14:creationId xmlns:p14="http://schemas.microsoft.com/office/powerpoint/2010/main" val="3591646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CA3EE-7719-454D-B6A5-B0E8E8FB25B9}"/>
              </a:ext>
            </a:extLst>
          </p:cNvPr>
          <p:cNvSpPr>
            <a:spLocks noGrp="1"/>
          </p:cNvSpPr>
          <p:nvPr>
            <p:ph type="title"/>
          </p:nvPr>
        </p:nvSpPr>
        <p:spPr>
          <a:xfrm>
            <a:off x="795337" y="-59293"/>
            <a:ext cx="10515600" cy="1325563"/>
          </a:xfrm>
        </p:spPr>
        <p:txBody>
          <a:bodyPr/>
          <a:lstStyle/>
          <a:p>
            <a:r>
              <a:rPr lang="en-US" altLang="zh-CN" dirty="0">
                <a:solidFill>
                  <a:srgbClr val="FF0000"/>
                </a:solidFill>
              </a:rPr>
              <a:t>Financial</a:t>
            </a:r>
            <a:r>
              <a:rPr lang="zh-CN" altLang="en-US" dirty="0">
                <a:solidFill>
                  <a:srgbClr val="FF0000"/>
                </a:solidFill>
              </a:rPr>
              <a:t> </a:t>
            </a:r>
            <a:r>
              <a:rPr lang="en-US" altLang="zh-CN" dirty="0">
                <a:solidFill>
                  <a:srgbClr val="FF0000"/>
                </a:solidFill>
              </a:rPr>
              <a:t>status</a:t>
            </a:r>
            <a:endParaRPr lang="en-US" dirty="0">
              <a:solidFill>
                <a:srgbClr val="FF0000"/>
              </a:solidFill>
            </a:endParaRPr>
          </a:p>
        </p:txBody>
      </p:sp>
      <p:pic>
        <p:nvPicPr>
          <p:cNvPr id="5" name="Picture 4">
            <a:extLst>
              <a:ext uri="{FF2B5EF4-FFF2-40B4-BE49-F238E27FC236}">
                <a16:creationId xmlns:a16="http://schemas.microsoft.com/office/drawing/2014/main" id="{D2D05CCE-0B8C-1843-A8FC-81BDA9CADF1D}"/>
              </a:ext>
            </a:extLst>
          </p:cNvPr>
          <p:cNvPicPr>
            <a:picLocks noChangeAspect="1"/>
          </p:cNvPicPr>
          <p:nvPr/>
        </p:nvPicPr>
        <p:blipFill>
          <a:blip r:embed="rId2"/>
          <a:stretch>
            <a:fillRect/>
          </a:stretch>
        </p:blipFill>
        <p:spPr>
          <a:xfrm>
            <a:off x="279399" y="1490471"/>
            <a:ext cx="7392989" cy="5224654"/>
          </a:xfrm>
          <a:prstGeom prst="rect">
            <a:avLst/>
          </a:prstGeom>
        </p:spPr>
      </p:pic>
      <p:sp>
        <p:nvSpPr>
          <p:cNvPr id="6" name="TextBox 5">
            <a:extLst>
              <a:ext uri="{FF2B5EF4-FFF2-40B4-BE49-F238E27FC236}">
                <a16:creationId xmlns:a16="http://schemas.microsoft.com/office/drawing/2014/main" id="{01386828-C539-844F-8373-FC05FE23943E}"/>
              </a:ext>
            </a:extLst>
          </p:cNvPr>
          <p:cNvSpPr txBox="1"/>
          <p:nvPr/>
        </p:nvSpPr>
        <p:spPr>
          <a:xfrm>
            <a:off x="279399" y="900113"/>
            <a:ext cx="7626337" cy="461665"/>
          </a:xfrm>
          <a:prstGeom prst="rect">
            <a:avLst/>
          </a:prstGeom>
          <a:noFill/>
        </p:spPr>
        <p:txBody>
          <a:bodyPr wrap="square" rtlCol="0">
            <a:spAutoFit/>
          </a:bodyPr>
          <a:lstStyle/>
          <a:p>
            <a:r>
              <a:rPr lang="en-US" altLang="zh-CN" sz="2400" dirty="0"/>
              <a:t>Budget:</a:t>
            </a:r>
            <a:r>
              <a:rPr lang="zh-CN" altLang="en-US" sz="2400" dirty="0"/>
              <a:t> </a:t>
            </a:r>
            <a:endParaRPr lang="en-US" sz="2400" dirty="0"/>
          </a:p>
        </p:txBody>
      </p:sp>
      <p:sp>
        <p:nvSpPr>
          <p:cNvPr id="7" name="TextBox 6">
            <a:extLst>
              <a:ext uri="{FF2B5EF4-FFF2-40B4-BE49-F238E27FC236}">
                <a16:creationId xmlns:a16="http://schemas.microsoft.com/office/drawing/2014/main" id="{70334714-FA37-D34D-A1AE-75DE23868B63}"/>
              </a:ext>
            </a:extLst>
          </p:cNvPr>
          <p:cNvSpPr txBox="1"/>
          <p:nvPr/>
        </p:nvSpPr>
        <p:spPr>
          <a:xfrm>
            <a:off x="7799393" y="900113"/>
            <a:ext cx="4392607" cy="3416320"/>
          </a:xfrm>
          <a:prstGeom prst="rect">
            <a:avLst/>
          </a:prstGeom>
          <a:noFill/>
        </p:spPr>
        <p:txBody>
          <a:bodyPr wrap="square" rtlCol="0">
            <a:spAutoFit/>
          </a:bodyPr>
          <a:lstStyle/>
          <a:p>
            <a:r>
              <a:rPr lang="en-US" altLang="zh-CN" sz="2400" dirty="0"/>
              <a:t>Spending:</a:t>
            </a:r>
          </a:p>
          <a:p>
            <a:endParaRPr lang="en-US" altLang="zh-CN" sz="2400" dirty="0"/>
          </a:p>
          <a:p>
            <a:pPr marL="342900" indent="-342900">
              <a:buFont typeface="Arial" panose="020B0604020202020204" pitchFamily="34" charset="0"/>
              <a:buChar char="•"/>
            </a:pPr>
            <a:r>
              <a:rPr lang="en-US" altLang="zh-CN" sz="2400" dirty="0"/>
              <a:t>So</a:t>
            </a:r>
            <a:r>
              <a:rPr lang="zh-CN" altLang="en-US" sz="2400" dirty="0"/>
              <a:t> </a:t>
            </a:r>
            <a:r>
              <a:rPr lang="en-US" altLang="zh-CN" sz="2400" dirty="0"/>
              <a:t>far,</a:t>
            </a:r>
            <a:r>
              <a:rPr lang="zh-CN" altLang="en-US" sz="2400" dirty="0"/>
              <a:t> </a:t>
            </a:r>
            <a:r>
              <a:rPr lang="en-US" altLang="zh-CN" sz="2400" dirty="0"/>
              <a:t>two</a:t>
            </a:r>
            <a:r>
              <a:rPr lang="zh-CN" altLang="en-US" sz="2400" dirty="0"/>
              <a:t> </a:t>
            </a:r>
            <a:r>
              <a:rPr lang="en-US" altLang="zh-CN" sz="2400" dirty="0"/>
              <a:t>international</a:t>
            </a:r>
            <a:r>
              <a:rPr lang="zh-CN" altLang="en-US" sz="2400" dirty="0"/>
              <a:t> </a:t>
            </a:r>
            <a:r>
              <a:rPr lang="en-US" altLang="zh-CN" sz="2400" dirty="0"/>
              <a:t>travel</a:t>
            </a:r>
          </a:p>
          <a:p>
            <a:r>
              <a:rPr lang="en-US" altLang="zh-CN" sz="2400" dirty="0"/>
              <a:t>were</a:t>
            </a:r>
            <a:r>
              <a:rPr lang="zh-CN" altLang="en-US" sz="2400" dirty="0"/>
              <a:t> </a:t>
            </a:r>
            <a:r>
              <a:rPr lang="en-US" altLang="zh-CN" sz="2400" dirty="0"/>
              <a:t>supported,</a:t>
            </a:r>
            <a:r>
              <a:rPr lang="zh-CN" altLang="en-US" sz="2400" dirty="0"/>
              <a:t> </a:t>
            </a:r>
            <a:r>
              <a:rPr lang="en-US" altLang="zh-CN" sz="2400" dirty="0"/>
              <a:t>the</a:t>
            </a:r>
            <a:r>
              <a:rPr lang="zh-CN" altLang="en-US" sz="2400" dirty="0"/>
              <a:t> </a:t>
            </a:r>
            <a:r>
              <a:rPr lang="en-US" altLang="zh-CN" sz="2400" dirty="0"/>
              <a:t>total</a:t>
            </a:r>
            <a:r>
              <a:rPr lang="zh-CN" altLang="en-US" sz="2400" dirty="0"/>
              <a:t> </a:t>
            </a:r>
            <a:r>
              <a:rPr lang="en-US" altLang="zh-CN" sz="2400" dirty="0"/>
              <a:t>cost</a:t>
            </a:r>
            <a:r>
              <a:rPr lang="zh-CN" altLang="en-US" sz="2400" dirty="0"/>
              <a:t> </a:t>
            </a:r>
            <a:r>
              <a:rPr lang="en-US" altLang="zh-CN" sz="2400" dirty="0"/>
              <a:t>was</a:t>
            </a:r>
            <a:r>
              <a:rPr lang="zh-CN" altLang="en-US" sz="2400" dirty="0"/>
              <a:t> </a:t>
            </a:r>
            <a:r>
              <a:rPr lang="en-US" altLang="zh-CN" sz="2400" dirty="0"/>
              <a:t>about 30000 CNY.</a:t>
            </a:r>
          </a:p>
          <a:p>
            <a:endParaRPr lang="en-US" sz="2400" dirty="0"/>
          </a:p>
          <a:p>
            <a:pPr marL="342900" indent="-342900">
              <a:buFont typeface="Arial" panose="020B0604020202020204" pitchFamily="34" charset="0"/>
              <a:buChar char="•"/>
            </a:pPr>
            <a:r>
              <a:rPr lang="en-US" sz="2400" dirty="0"/>
              <a:t>More collaboration with BINP could be expected if the virus epidemic cease soon.</a:t>
            </a:r>
          </a:p>
        </p:txBody>
      </p:sp>
    </p:spTree>
    <p:extLst>
      <p:ext uri="{BB962C8B-B14F-4D97-AF65-F5344CB8AC3E}">
        <p14:creationId xmlns:p14="http://schemas.microsoft.com/office/powerpoint/2010/main" val="1832180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2D27-F74A-314C-A72C-AF30BF09961F}"/>
              </a:ext>
            </a:extLst>
          </p:cNvPr>
          <p:cNvSpPr>
            <a:spLocks noGrp="1"/>
          </p:cNvSpPr>
          <p:nvPr>
            <p:ph type="title"/>
          </p:nvPr>
        </p:nvSpPr>
        <p:spPr/>
        <p:txBody>
          <a:bodyPr/>
          <a:lstStyle/>
          <a:p>
            <a:r>
              <a:rPr lang="en-US" altLang="zh-CN" dirty="0"/>
              <a:t>Outline</a:t>
            </a:r>
            <a:endParaRPr lang="en-US" dirty="0"/>
          </a:p>
        </p:txBody>
      </p:sp>
      <p:sp>
        <p:nvSpPr>
          <p:cNvPr id="3" name="Content Placeholder 2">
            <a:extLst>
              <a:ext uri="{FF2B5EF4-FFF2-40B4-BE49-F238E27FC236}">
                <a16:creationId xmlns:a16="http://schemas.microsoft.com/office/drawing/2014/main" id="{27725FB3-DD20-B147-8143-50C3F2CD6DC5}"/>
              </a:ext>
            </a:extLst>
          </p:cNvPr>
          <p:cNvSpPr>
            <a:spLocks noGrp="1"/>
          </p:cNvSpPr>
          <p:nvPr>
            <p:ph idx="1"/>
          </p:nvPr>
        </p:nvSpPr>
        <p:spPr/>
        <p:txBody>
          <a:bodyPr/>
          <a:lstStyle/>
          <a:p>
            <a:r>
              <a:rPr lang="en-US" altLang="zh-CN" dirty="0"/>
              <a:t>Mid-term</a:t>
            </a:r>
            <a:r>
              <a:rPr lang="zh-CN" altLang="en-US" dirty="0"/>
              <a:t> </a:t>
            </a:r>
            <a:r>
              <a:rPr lang="en-US" altLang="zh-CN" dirty="0"/>
              <a:t>tasks</a:t>
            </a:r>
            <a:r>
              <a:rPr lang="zh-CN" altLang="en-US" dirty="0"/>
              <a:t> </a:t>
            </a:r>
            <a:r>
              <a:rPr lang="en-US" altLang="zh-CN" dirty="0"/>
              <a:t>and</a:t>
            </a:r>
            <a:r>
              <a:rPr lang="zh-CN" altLang="en-US" dirty="0"/>
              <a:t> </a:t>
            </a:r>
            <a:r>
              <a:rPr lang="en-US" altLang="zh-CN" dirty="0"/>
              <a:t>indicators</a:t>
            </a:r>
          </a:p>
          <a:p>
            <a:r>
              <a:rPr lang="en-US" altLang="zh-CN" dirty="0"/>
              <a:t>Status</a:t>
            </a:r>
            <a:r>
              <a:rPr lang="zh-CN" altLang="en-US" dirty="0"/>
              <a:t> </a:t>
            </a:r>
            <a:endParaRPr lang="en-US" altLang="zh-CN" dirty="0"/>
          </a:p>
          <a:p>
            <a:r>
              <a:rPr lang="en-US" altLang="zh-CN" dirty="0"/>
              <a:t>What</a:t>
            </a:r>
            <a:r>
              <a:rPr lang="zh-CN" altLang="en-US" dirty="0"/>
              <a:t> </a:t>
            </a:r>
            <a:r>
              <a:rPr lang="en-US" altLang="zh-CN" dirty="0"/>
              <a:t>still</a:t>
            </a:r>
            <a:r>
              <a:rPr lang="zh-CN" altLang="en-US" dirty="0"/>
              <a:t> </a:t>
            </a:r>
            <a:r>
              <a:rPr lang="en-US" altLang="zh-CN" dirty="0"/>
              <a:t>needs</a:t>
            </a:r>
            <a:r>
              <a:rPr lang="zh-CN" altLang="en-US" dirty="0"/>
              <a:t> </a:t>
            </a:r>
            <a:r>
              <a:rPr lang="en-US" altLang="zh-CN" dirty="0"/>
              <a:t>to</a:t>
            </a:r>
            <a:r>
              <a:rPr lang="zh-CN" altLang="en-US" dirty="0"/>
              <a:t> </a:t>
            </a:r>
            <a:r>
              <a:rPr lang="en-US" altLang="zh-CN" dirty="0"/>
              <a:t>be</a:t>
            </a:r>
            <a:r>
              <a:rPr lang="zh-CN" altLang="en-US" dirty="0"/>
              <a:t> </a:t>
            </a:r>
            <a:r>
              <a:rPr lang="en-US" altLang="zh-CN" dirty="0"/>
              <a:t>done</a:t>
            </a:r>
          </a:p>
        </p:txBody>
      </p:sp>
    </p:spTree>
    <p:extLst>
      <p:ext uri="{BB962C8B-B14F-4D97-AF65-F5344CB8AC3E}">
        <p14:creationId xmlns:p14="http://schemas.microsoft.com/office/powerpoint/2010/main" val="4185913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7B31B-5F44-8640-ACDD-4DA173AF8B2F}"/>
              </a:ext>
            </a:extLst>
          </p:cNvPr>
          <p:cNvSpPr>
            <a:spLocks noGrp="1"/>
          </p:cNvSpPr>
          <p:nvPr>
            <p:ph type="title"/>
          </p:nvPr>
        </p:nvSpPr>
        <p:spPr>
          <a:xfrm>
            <a:off x="0" y="0"/>
            <a:ext cx="10515600" cy="1085844"/>
          </a:xfrm>
        </p:spPr>
        <p:txBody>
          <a:bodyPr>
            <a:normAutofit fontScale="90000"/>
          </a:bodyPr>
          <a:lstStyle/>
          <a:p>
            <a:r>
              <a:rPr lang="en-US" altLang="zh-CN" dirty="0">
                <a:solidFill>
                  <a:srgbClr val="FF0000"/>
                </a:solidFill>
              </a:rPr>
              <a:t>Mid-term</a:t>
            </a:r>
            <a:r>
              <a:rPr lang="zh-CN" altLang="en-US" dirty="0">
                <a:solidFill>
                  <a:srgbClr val="FF0000"/>
                </a:solidFill>
              </a:rPr>
              <a:t> </a:t>
            </a:r>
            <a:r>
              <a:rPr lang="en-US" altLang="zh-CN" dirty="0">
                <a:solidFill>
                  <a:srgbClr val="FF0000"/>
                </a:solidFill>
              </a:rPr>
              <a:t>tasks</a:t>
            </a:r>
            <a:r>
              <a:rPr lang="zh-CN" altLang="en-US" dirty="0">
                <a:solidFill>
                  <a:srgbClr val="FF0000"/>
                </a:solidFill>
              </a:rPr>
              <a:t> </a:t>
            </a:r>
            <a:r>
              <a:rPr lang="en-US" altLang="zh-CN" dirty="0">
                <a:solidFill>
                  <a:srgbClr val="FF0000"/>
                </a:solidFill>
              </a:rPr>
              <a:t>and</a:t>
            </a:r>
            <a:r>
              <a:rPr lang="zh-CN" altLang="en-US" dirty="0">
                <a:solidFill>
                  <a:srgbClr val="FF0000"/>
                </a:solidFill>
              </a:rPr>
              <a:t> </a:t>
            </a:r>
            <a:r>
              <a:rPr lang="en-US" altLang="zh-CN" dirty="0">
                <a:solidFill>
                  <a:srgbClr val="FF0000"/>
                </a:solidFill>
              </a:rPr>
              <a:t>indicators</a:t>
            </a:r>
            <a:r>
              <a:rPr lang="zh-CN" altLang="en-US" dirty="0">
                <a:solidFill>
                  <a:srgbClr val="FF0000"/>
                </a:solidFill>
              </a:rPr>
              <a:t> </a:t>
            </a:r>
            <a:r>
              <a:rPr lang="en-US" altLang="zh-CN" dirty="0">
                <a:solidFill>
                  <a:srgbClr val="FF0000"/>
                </a:solidFill>
              </a:rPr>
              <a:t>in</a:t>
            </a:r>
            <a:r>
              <a:rPr lang="zh-CN" altLang="en-US" dirty="0">
                <a:solidFill>
                  <a:srgbClr val="FF0000"/>
                </a:solidFill>
              </a:rPr>
              <a:t> </a:t>
            </a:r>
            <a:r>
              <a:rPr lang="en-US" altLang="zh-CN" dirty="0">
                <a:solidFill>
                  <a:srgbClr val="FF0000"/>
                </a:solidFill>
              </a:rPr>
              <a:t>the</a:t>
            </a:r>
            <a:r>
              <a:rPr lang="zh-CN" altLang="en-US" dirty="0">
                <a:solidFill>
                  <a:srgbClr val="FF0000"/>
                </a:solidFill>
              </a:rPr>
              <a:t> </a:t>
            </a:r>
            <a:r>
              <a:rPr lang="en-US" altLang="zh-CN" dirty="0">
                <a:solidFill>
                  <a:srgbClr val="FF0000"/>
                </a:solidFill>
              </a:rPr>
              <a:t>task</a:t>
            </a:r>
            <a:r>
              <a:rPr lang="zh-CN" altLang="en-US" dirty="0">
                <a:solidFill>
                  <a:srgbClr val="FF0000"/>
                </a:solidFill>
              </a:rPr>
              <a:t> </a:t>
            </a:r>
            <a:r>
              <a:rPr lang="en-US" altLang="zh-CN" dirty="0">
                <a:solidFill>
                  <a:srgbClr val="FF0000"/>
                </a:solidFill>
              </a:rPr>
              <a:t>book</a:t>
            </a:r>
            <a:br>
              <a:rPr lang="en-US" altLang="zh-CN" dirty="0"/>
            </a:br>
            <a:endParaRPr lang="en-US" dirty="0">
              <a:solidFill>
                <a:srgbClr val="FF0000"/>
              </a:solidFill>
            </a:endParaRPr>
          </a:p>
        </p:txBody>
      </p:sp>
      <p:graphicFrame>
        <p:nvGraphicFramePr>
          <p:cNvPr id="6" name="Table 5">
            <a:extLst>
              <a:ext uri="{FF2B5EF4-FFF2-40B4-BE49-F238E27FC236}">
                <a16:creationId xmlns:a16="http://schemas.microsoft.com/office/drawing/2014/main" id="{7836D395-E4D0-8147-B407-573CFCEBEBFE}"/>
              </a:ext>
            </a:extLst>
          </p:cNvPr>
          <p:cNvGraphicFramePr>
            <a:graphicFrameLocks noGrp="1"/>
          </p:cNvGraphicFramePr>
          <p:nvPr>
            <p:extLst>
              <p:ext uri="{D42A27DB-BD31-4B8C-83A1-F6EECF244321}">
                <p14:modId xmlns:p14="http://schemas.microsoft.com/office/powerpoint/2010/main" val="2812607504"/>
              </p:ext>
            </p:extLst>
          </p:nvPr>
        </p:nvGraphicFramePr>
        <p:xfrm>
          <a:off x="28576" y="671502"/>
          <a:ext cx="12058652" cy="4211320"/>
        </p:xfrm>
        <a:graphic>
          <a:graphicData uri="http://schemas.openxmlformats.org/drawingml/2006/table">
            <a:tbl>
              <a:tblPr firstRow="1" bandRow="1">
                <a:tableStyleId>{5C22544A-7EE6-4342-B048-85BDC9FD1C3A}</a:tableStyleId>
              </a:tblPr>
              <a:tblGrid>
                <a:gridCol w="1700212">
                  <a:extLst>
                    <a:ext uri="{9D8B030D-6E8A-4147-A177-3AD203B41FA5}">
                      <a16:colId xmlns:a16="http://schemas.microsoft.com/office/drawing/2014/main" val="3975834576"/>
                    </a:ext>
                  </a:extLst>
                </a:gridCol>
                <a:gridCol w="3286125">
                  <a:extLst>
                    <a:ext uri="{9D8B030D-6E8A-4147-A177-3AD203B41FA5}">
                      <a16:colId xmlns:a16="http://schemas.microsoft.com/office/drawing/2014/main" val="1257192857"/>
                    </a:ext>
                  </a:extLst>
                </a:gridCol>
                <a:gridCol w="5314950">
                  <a:extLst>
                    <a:ext uri="{9D8B030D-6E8A-4147-A177-3AD203B41FA5}">
                      <a16:colId xmlns:a16="http://schemas.microsoft.com/office/drawing/2014/main" val="3574928480"/>
                    </a:ext>
                  </a:extLst>
                </a:gridCol>
                <a:gridCol w="1757365">
                  <a:extLst>
                    <a:ext uri="{9D8B030D-6E8A-4147-A177-3AD203B41FA5}">
                      <a16:colId xmlns:a16="http://schemas.microsoft.com/office/drawing/2014/main" val="2252379351"/>
                    </a:ext>
                  </a:extLst>
                </a:gridCol>
              </a:tblGrid>
              <a:tr h="370840">
                <a:tc>
                  <a:txBody>
                    <a:bodyPr/>
                    <a:lstStyle/>
                    <a:p>
                      <a:r>
                        <a:rPr lang="zh-CN" altLang="en-US" sz="1400" dirty="0"/>
                        <a:t>年度 </a:t>
                      </a:r>
                      <a:r>
                        <a:rPr lang="en-US" altLang="zh-CN" sz="1400" dirty="0"/>
                        <a:t>Year</a:t>
                      </a:r>
                      <a:endParaRPr lang="en-US" sz="1400" dirty="0"/>
                    </a:p>
                  </a:txBody>
                  <a:tcPr/>
                </a:tc>
                <a:tc>
                  <a:txBody>
                    <a:bodyPr/>
                    <a:lstStyle/>
                    <a:p>
                      <a:r>
                        <a:rPr lang="zh-CN" altLang="en-US" sz="1400" dirty="0"/>
                        <a:t>任务 </a:t>
                      </a:r>
                      <a:r>
                        <a:rPr lang="en-US" altLang="zh-CN" sz="1400" dirty="0"/>
                        <a:t>task</a:t>
                      </a:r>
                      <a:endParaRPr lang="en-US" sz="1400" dirty="0"/>
                    </a:p>
                  </a:txBody>
                  <a:tcPr/>
                </a:tc>
                <a:tc>
                  <a:txBody>
                    <a:bodyPr/>
                    <a:lstStyle/>
                    <a:p>
                      <a:r>
                        <a:rPr lang="zh-CN" altLang="en-US" sz="1400" dirty="0"/>
                        <a:t>考核指标 </a:t>
                      </a:r>
                      <a:r>
                        <a:rPr lang="en-US" altLang="zh-CN" sz="1400" dirty="0"/>
                        <a:t>Assessment</a:t>
                      </a:r>
                      <a:r>
                        <a:rPr lang="zh-CN" altLang="en-US" sz="1400" dirty="0"/>
                        <a:t> </a:t>
                      </a:r>
                      <a:r>
                        <a:rPr lang="en-US" altLang="zh-CN" sz="1400" dirty="0"/>
                        <a:t>indicator</a:t>
                      </a:r>
                      <a:endParaRPr lang="en-US" sz="1400" dirty="0"/>
                    </a:p>
                  </a:txBody>
                  <a:tcPr/>
                </a:tc>
                <a:tc>
                  <a:txBody>
                    <a:bodyPr/>
                    <a:lstStyle/>
                    <a:p>
                      <a:r>
                        <a:rPr lang="zh-CN" altLang="en-US" sz="1400" dirty="0"/>
                        <a:t>成果形式 </a:t>
                      </a:r>
                      <a:r>
                        <a:rPr lang="en-US" altLang="zh-CN" sz="1400" dirty="0"/>
                        <a:t>outcome</a:t>
                      </a:r>
                      <a:endParaRPr lang="en-US" sz="1400" dirty="0"/>
                    </a:p>
                  </a:txBody>
                  <a:tcPr/>
                </a:tc>
                <a:extLst>
                  <a:ext uri="{0D108BD9-81ED-4DB2-BD59-A6C34878D82A}">
                    <a16:rowId xmlns:a16="http://schemas.microsoft.com/office/drawing/2014/main" val="1686766912"/>
                  </a:ext>
                </a:extLst>
              </a:tr>
              <a:tr h="370840">
                <a:tc>
                  <a:txBody>
                    <a:bodyPr/>
                    <a:lstStyle/>
                    <a:p>
                      <a:r>
                        <a:rPr lang="en-US" altLang="zh-CN" sz="1600" dirty="0"/>
                        <a:t>2018.5</a:t>
                      </a:r>
                      <a:r>
                        <a:rPr lang="zh-CN" altLang="en-US" sz="1600" dirty="0"/>
                        <a:t> </a:t>
                      </a:r>
                      <a:r>
                        <a:rPr lang="en-US" altLang="zh-CN" sz="1600" dirty="0"/>
                        <a:t>–</a:t>
                      </a:r>
                      <a:r>
                        <a:rPr lang="zh-CN" altLang="en-US" sz="1600" dirty="0"/>
                        <a:t> </a:t>
                      </a:r>
                      <a:r>
                        <a:rPr lang="en-US" altLang="zh-CN" sz="1600" dirty="0"/>
                        <a:t>2019.</a:t>
                      </a:r>
                      <a:r>
                        <a:rPr lang="zh-CN" altLang="en-US" sz="1600" dirty="0"/>
                        <a:t> </a:t>
                      </a:r>
                      <a:r>
                        <a:rPr lang="en-US" altLang="zh-CN" sz="1600" dirty="0"/>
                        <a:t>4</a:t>
                      </a:r>
                      <a:endParaRPr lang="en-US" sz="1600" dirty="0"/>
                    </a:p>
                  </a:txBody>
                  <a:tcPr/>
                </a:tc>
                <a:tc>
                  <a:txBody>
                    <a:bodyPr/>
                    <a:lstStyle/>
                    <a:p>
                      <a:r>
                        <a:rPr lang="zh-CN" altLang="en-US" sz="1600" dirty="0"/>
                        <a:t>研究极化扭摆器的参数选择及精确能量测量的工作模式</a:t>
                      </a:r>
                      <a:endParaRPr lang="en-HK" altLang="zh-CN" sz="1600" dirty="0"/>
                    </a:p>
                    <a:p>
                      <a:r>
                        <a:rPr lang="en-US" sz="1600" kern="1200" dirty="0">
                          <a:solidFill>
                            <a:schemeClr val="dk1"/>
                          </a:solidFill>
                          <a:effectLst/>
                          <a:latin typeface="+mn-lt"/>
                          <a:ea typeface="+mn-ea"/>
                          <a:cs typeface="+mn-cs"/>
                        </a:rPr>
                        <a:t>The parameter selection of polarization </a:t>
                      </a:r>
                      <a:r>
                        <a:rPr lang="en-US" altLang="zh-CN" sz="1600" kern="1200" dirty="0">
                          <a:solidFill>
                            <a:schemeClr val="dk1"/>
                          </a:solidFill>
                          <a:effectLst/>
                          <a:latin typeface="+mn-lt"/>
                          <a:ea typeface="+mn-ea"/>
                          <a:cs typeface="+mn-cs"/>
                        </a:rPr>
                        <a:t>wigglers</a:t>
                      </a:r>
                      <a:r>
                        <a:rPr lang="en-US" sz="1600" kern="1200" dirty="0">
                          <a:solidFill>
                            <a:schemeClr val="dk1"/>
                          </a:solidFill>
                          <a:effectLst/>
                          <a:latin typeface="+mn-lt"/>
                          <a:ea typeface="+mn-ea"/>
                          <a:cs typeface="+mn-cs"/>
                        </a:rPr>
                        <a:t> and the working mode of accurate energy measurement are studied.</a:t>
                      </a:r>
                      <a:r>
                        <a:rPr lang="en-HK" sz="1600" dirty="0">
                          <a:effectLst/>
                        </a:rPr>
                        <a:t> </a:t>
                      </a:r>
                      <a:endParaRPr lang="en-US" sz="1600" dirty="0"/>
                    </a:p>
                  </a:txBody>
                  <a:tcPr/>
                </a:tc>
                <a:tc>
                  <a:txBody>
                    <a:bodyPr/>
                    <a:lstStyle/>
                    <a:p>
                      <a:r>
                        <a:rPr lang="zh-CN" altLang="en-US" sz="1600" dirty="0"/>
                        <a:t>完成束流能量精确测量的工作模式研究与设计</a:t>
                      </a:r>
                      <a:endParaRPr lang="en-HK" altLang="zh-CN" sz="1600" dirty="0"/>
                    </a:p>
                    <a:p>
                      <a:r>
                        <a:rPr lang="en-US" sz="1600" kern="1200" dirty="0">
                          <a:solidFill>
                            <a:schemeClr val="dk1"/>
                          </a:solidFill>
                          <a:effectLst/>
                          <a:latin typeface="+mn-lt"/>
                          <a:ea typeface="+mn-ea"/>
                          <a:cs typeface="+mn-cs"/>
                        </a:rPr>
                        <a:t>completes the research and design of the work mode of beam energy accurate measurement.</a:t>
                      </a:r>
                      <a:r>
                        <a:rPr lang="en-HK" sz="1600" dirty="0">
                          <a:effectLst/>
                        </a:rPr>
                        <a:t> </a:t>
                      </a:r>
                      <a:endParaRPr lang="en-US" sz="1600" dirty="0"/>
                    </a:p>
                  </a:txBody>
                  <a:tcPr/>
                </a:tc>
                <a:tc>
                  <a:txBody>
                    <a:bodyPr/>
                    <a:lstStyle/>
                    <a:p>
                      <a:r>
                        <a:rPr lang="zh-CN" altLang="en-US" sz="1600" dirty="0"/>
                        <a:t>课题年度技术进展报告</a:t>
                      </a:r>
                      <a:endParaRPr lang="en-HK" altLang="zh-CN" sz="1600" dirty="0"/>
                    </a:p>
                    <a:p>
                      <a:r>
                        <a:rPr lang="en-US" altLang="zh-CN" sz="1600" dirty="0"/>
                        <a:t>Annual</a:t>
                      </a:r>
                      <a:r>
                        <a:rPr lang="zh-CN" altLang="en-US" sz="1600" dirty="0"/>
                        <a:t> </a:t>
                      </a:r>
                      <a:r>
                        <a:rPr lang="en-US" altLang="zh-CN" sz="1600" dirty="0"/>
                        <a:t>report</a:t>
                      </a:r>
                      <a:endParaRPr lang="en-US" sz="1600" dirty="0"/>
                    </a:p>
                  </a:txBody>
                  <a:tcPr/>
                </a:tc>
                <a:extLst>
                  <a:ext uri="{0D108BD9-81ED-4DB2-BD59-A6C34878D82A}">
                    <a16:rowId xmlns:a16="http://schemas.microsoft.com/office/drawing/2014/main" val="3283157143"/>
                  </a:ext>
                </a:extLst>
              </a:tr>
              <a:tr h="370840">
                <a:tc>
                  <a:txBody>
                    <a:bodyPr/>
                    <a:lstStyle/>
                    <a:p>
                      <a:r>
                        <a:rPr lang="en-US" altLang="zh-CN" sz="1600" dirty="0"/>
                        <a:t>2019.5</a:t>
                      </a:r>
                      <a:r>
                        <a:rPr lang="zh-CN" altLang="en-US" sz="1600" dirty="0"/>
                        <a:t> </a:t>
                      </a:r>
                      <a:r>
                        <a:rPr lang="en-US" altLang="zh-CN" sz="1600" dirty="0"/>
                        <a:t>–</a:t>
                      </a:r>
                      <a:r>
                        <a:rPr lang="zh-CN" altLang="en-US" sz="1600" dirty="0"/>
                        <a:t> </a:t>
                      </a:r>
                      <a:r>
                        <a:rPr lang="en-US" altLang="zh-CN" sz="1600" dirty="0"/>
                        <a:t>2020.</a:t>
                      </a:r>
                      <a:r>
                        <a:rPr lang="zh-CN" altLang="en-US" sz="1600" dirty="0"/>
                        <a:t> </a:t>
                      </a:r>
                      <a:r>
                        <a:rPr lang="en-US" altLang="zh-CN" sz="1600" dirty="0"/>
                        <a:t>4</a:t>
                      </a:r>
                      <a:r>
                        <a:rPr lang="zh-CN" altLang="en-US" sz="1600" dirty="0"/>
                        <a:t> </a:t>
                      </a:r>
                      <a:endParaRPr lang="en-US" sz="1600" dirty="0"/>
                    </a:p>
                  </a:txBody>
                  <a:tcPr/>
                </a:tc>
                <a:tc>
                  <a:txBody>
                    <a:bodyPr/>
                    <a:lstStyle/>
                    <a:p>
                      <a:r>
                        <a:rPr lang="zh-CN" altLang="en-US" sz="1600" dirty="0"/>
                        <a:t>开发完善储存环平衡极化度模拟程序，及误差效应对平衡极化度的影响。</a:t>
                      </a:r>
                      <a:endParaRPr lang="en-HK" altLang="zh-CN" sz="1600" dirty="0"/>
                    </a:p>
                    <a:p>
                      <a:r>
                        <a:rPr lang="en-US" sz="1600" kern="1200" dirty="0">
                          <a:solidFill>
                            <a:schemeClr val="dk1"/>
                          </a:solidFill>
                          <a:effectLst/>
                          <a:latin typeface="+mn-lt"/>
                          <a:ea typeface="+mn-ea"/>
                          <a:cs typeface="+mn-cs"/>
                        </a:rPr>
                        <a:t>The simulation program for the equilibrium beam polarization of storage ring is developed, and the effect of error effect on the equilibrium polarization is also </a:t>
                      </a:r>
                      <a:r>
                        <a:rPr lang="en-US" altLang="zh-CN" sz="1600" kern="1200" dirty="0">
                          <a:solidFill>
                            <a:schemeClr val="dk1"/>
                          </a:solidFill>
                          <a:effectLst/>
                          <a:latin typeface="+mn-lt"/>
                          <a:ea typeface="+mn-ea"/>
                          <a:cs typeface="+mn-cs"/>
                        </a:rPr>
                        <a:t>studied.</a:t>
                      </a:r>
                      <a:endParaRPr lang="en-US" sz="1600" dirty="0"/>
                    </a:p>
                  </a:txBody>
                  <a:tcPr/>
                </a:tc>
                <a:tc>
                  <a:txBody>
                    <a:bodyPr/>
                    <a:lstStyle/>
                    <a:p>
                      <a:r>
                        <a:rPr lang="zh-CN" altLang="en-US" sz="1600" dirty="0"/>
                        <a:t>完成储存环平衡极化度模拟程序的开发，结合储存环误差校正的结果评估束流平衡极化度及对束流能量测量精度的影响，达到中期考核指标。</a:t>
                      </a:r>
                      <a:endParaRPr lang="en-HK" altLang="zh-CN" sz="1600" dirty="0"/>
                    </a:p>
                    <a:p>
                      <a:r>
                        <a:rPr lang="en-US" sz="1600" kern="1200" dirty="0">
                          <a:solidFill>
                            <a:schemeClr val="dk1"/>
                          </a:solidFill>
                          <a:effectLst/>
                          <a:latin typeface="+mn-lt"/>
                          <a:ea typeface="+mn-ea"/>
                          <a:cs typeface="+mn-cs"/>
                        </a:rPr>
                        <a:t>the development of the simulation program for the balance polarization of the storage ring is completed, and the effect of the beam balance polarization and the measurement accuracy of beam energy is evaluated by the result of the correction of the storage ring error. Reaching the mid-term assessment index.</a:t>
                      </a:r>
                      <a:r>
                        <a:rPr lang="en-HK" sz="1600" dirty="0">
                          <a:effectLst/>
                        </a:rPr>
                        <a:t> </a:t>
                      </a:r>
                      <a:endParaRPr lang="en-US" sz="1600" dirty="0"/>
                    </a:p>
                  </a:txBody>
                  <a:tcPr/>
                </a:tc>
                <a:tc>
                  <a:txBody>
                    <a:bodyPr/>
                    <a:lstStyle/>
                    <a:p>
                      <a:r>
                        <a:rPr lang="zh-CN" altLang="en-US" sz="1600" dirty="0"/>
                        <a:t>课题中期技术进展报告</a:t>
                      </a:r>
                      <a:endParaRPr lang="en-HK" altLang="zh-CN" sz="1600" dirty="0"/>
                    </a:p>
                    <a:p>
                      <a:r>
                        <a:rPr lang="en-US" altLang="zh-CN" sz="1600" dirty="0"/>
                        <a:t>Mid-term</a:t>
                      </a:r>
                      <a:r>
                        <a:rPr lang="zh-CN" altLang="en-US" sz="1600" dirty="0"/>
                        <a:t> </a:t>
                      </a:r>
                      <a:r>
                        <a:rPr lang="en-US" altLang="zh-CN" sz="1600" dirty="0"/>
                        <a:t>report</a:t>
                      </a:r>
                      <a:endParaRPr lang="en-US" sz="1600" dirty="0"/>
                    </a:p>
                  </a:txBody>
                  <a:tcPr/>
                </a:tc>
                <a:extLst>
                  <a:ext uri="{0D108BD9-81ED-4DB2-BD59-A6C34878D82A}">
                    <a16:rowId xmlns:a16="http://schemas.microsoft.com/office/drawing/2014/main" val="567037027"/>
                  </a:ext>
                </a:extLst>
              </a:tr>
            </a:tbl>
          </a:graphicData>
        </a:graphic>
      </p:graphicFrame>
      <p:sp>
        <p:nvSpPr>
          <p:cNvPr id="7" name="TextBox 6">
            <a:extLst>
              <a:ext uri="{FF2B5EF4-FFF2-40B4-BE49-F238E27FC236}">
                <a16:creationId xmlns:a16="http://schemas.microsoft.com/office/drawing/2014/main" id="{46A78B0B-ED32-8A44-AF88-3EC2A38A5375}"/>
              </a:ext>
            </a:extLst>
          </p:cNvPr>
          <p:cNvSpPr txBox="1"/>
          <p:nvPr/>
        </p:nvSpPr>
        <p:spPr>
          <a:xfrm>
            <a:off x="28576" y="5083143"/>
            <a:ext cx="12058652" cy="1661993"/>
          </a:xfrm>
          <a:prstGeom prst="rect">
            <a:avLst/>
          </a:prstGeom>
          <a:noFill/>
        </p:spPr>
        <p:txBody>
          <a:bodyPr wrap="square" rtlCol="0">
            <a:spAutoFit/>
          </a:bodyPr>
          <a:lstStyle/>
          <a:p>
            <a:r>
              <a:rPr lang="en-US" altLang="zh-CN" sz="2400" u="sng" dirty="0">
                <a:solidFill>
                  <a:srgbClr val="0432FF"/>
                </a:solidFill>
              </a:rPr>
              <a:t>Mid-term</a:t>
            </a:r>
            <a:r>
              <a:rPr lang="zh-CN" altLang="en-US" sz="2400" u="sng" dirty="0">
                <a:solidFill>
                  <a:srgbClr val="0432FF"/>
                </a:solidFill>
              </a:rPr>
              <a:t> </a:t>
            </a:r>
            <a:r>
              <a:rPr lang="en-US" altLang="zh-CN" sz="2400" u="sng" dirty="0">
                <a:solidFill>
                  <a:srgbClr val="0432FF"/>
                </a:solidFill>
              </a:rPr>
              <a:t>indicators:</a:t>
            </a:r>
            <a:r>
              <a:rPr lang="zh-CN" altLang="en-US" sz="2400" u="sng" dirty="0">
                <a:solidFill>
                  <a:srgbClr val="0432FF"/>
                </a:solidFill>
              </a:rPr>
              <a:t>  </a:t>
            </a:r>
            <a:endParaRPr lang="en-HK" altLang="zh-CN" sz="2400" u="sng" dirty="0">
              <a:solidFill>
                <a:srgbClr val="0432FF"/>
              </a:solidFill>
            </a:endParaRPr>
          </a:p>
          <a:p>
            <a:endParaRPr lang="en-HK" altLang="zh-CN" u="sng" dirty="0">
              <a:solidFill>
                <a:srgbClr val="FF0000"/>
              </a:solidFill>
            </a:endParaRPr>
          </a:p>
          <a:p>
            <a:r>
              <a:rPr lang="zh-CN" altLang="en-US" sz="2000" dirty="0">
                <a:solidFill>
                  <a:srgbClr val="FF0000"/>
                </a:solidFill>
              </a:rPr>
              <a:t>明确极化插入件的基本参数选择和精确能量测量的工作模式；模拟研究束流极化度大于</a:t>
            </a:r>
            <a:r>
              <a:rPr lang="en-US" altLang="zh-CN" sz="2000" dirty="0">
                <a:solidFill>
                  <a:srgbClr val="FF0000"/>
                </a:solidFill>
              </a:rPr>
              <a:t>50%</a:t>
            </a:r>
            <a:r>
              <a:rPr lang="zh-CN" altLang="en-US" sz="2000" dirty="0">
                <a:solidFill>
                  <a:srgbClr val="FF0000"/>
                </a:solidFill>
              </a:rPr>
              <a:t>的实现条件。</a:t>
            </a:r>
            <a:endParaRPr lang="en-HK" altLang="zh-CN" sz="2000" dirty="0">
              <a:solidFill>
                <a:srgbClr val="FF0000"/>
              </a:solidFill>
            </a:endParaRPr>
          </a:p>
          <a:p>
            <a:r>
              <a:rPr lang="en-US" altLang="zh-CN" sz="2000" dirty="0"/>
              <a:t>The</a:t>
            </a:r>
            <a:r>
              <a:rPr lang="en-US" sz="2000" dirty="0"/>
              <a:t> parameter selection</a:t>
            </a:r>
            <a:r>
              <a:rPr lang="zh-CN" altLang="en-US" sz="2000" dirty="0"/>
              <a:t> </a:t>
            </a:r>
            <a:r>
              <a:rPr lang="en-US" altLang="zh-CN" sz="2000" dirty="0"/>
              <a:t>of</a:t>
            </a:r>
            <a:r>
              <a:rPr lang="zh-CN" altLang="en-US" sz="2000" dirty="0"/>
              <a:t> </a:t>
            </a:r>
            <a:r>
              <a:rPr lang="en-US" altLang="zh-CN" sz="2000" dirty="0"/>
              <a:t>polarization</a:t>
            </a:r>
            <a:r>
              <a:rPr lang="zh-CN" altLang="en-US" sz="2000" dirty="0"/>
              <a:t> </a:t>
            </a:r>
            <a:r>
              <a:rPr lang="en-US" altLang="zh-CN" sz="2000" dirty="0"/>
              <a:t>insertion</a:t>
            </a:r>
            <a:r>
              <a:rPr lang="zh-CN" altLang="en-US" sz="2000" dirty="0"/>
              <a:t> </a:t>
            </a:r>
            <a:r>
              <a:rPr lang="en-US" altLang="zh-CN" sz="2000" dirty="0"/>
              <a:t>devices</a:t>
            </a:r>
            <a:r>
              <a:rPr lang="en-US" sz="2000" dirty="0"/>
              <a:t> and</a:t>
            </a:r>
            <a:r>
              <a:rPr lang="zh-CN" altLang="en-US" sz="2000" dirty="0"/>
              <a:t> </a:t>
            </a:r>
            <a:r>
              <a:rPr lang="en-US" altLang="zh-CN" sz="2000" dirty="0"/>
              <a:t>the</a:t>
            </a:r>
            <a:r>
              <a:rPr lang="zh-CN" altLang="en-US" sz="2000" dirty="0"/>
              <a:t> </a:t>
            </a:r>
            <a:r>
              <a:rPr lang="en-US" altLang="zh-CN" sz="2000" dirty="0"/>
              <a:t>working</a:t>
            </a:r>
            <a:r>
              <a:rPr lang="zh-CN" altLang="en-US" sz="2000" dirty="0"/>
              <a:t> </a:t>
            </a:r>
            <a:r>
              <a:rPr lang="en-US" altLang="zh-CN" sz="2000" dirty="0"/>
              <a:t>mode</a:t>
            </a:r>
            <a:r>
              <a:rPr lang="zh-CN" altLang="en-US" sz="2000" dirty="0"/>
              <a:t> </a:t>
            </a:r>
            <a:r>
              <a:rPr lang="en-US" altLang="zh-CN" sz="2000" dirty="0"/>
              <a:t>of</a:t>
            </a:r>
            <a:r>
              <a:rPr lang="en-US" sz="2000" dirty="0"/>
              <a:t> the precise energy measure</a:t>
            </a:r>
            <a:r>
              <a:rPr lang="en-US" altLang="zh-CN" sz="2000" dirty="0"/>
              <a:t>ment</a:t>
            </a:r>
            <a:r>
              <a:rPr lang="zh-CN" altLang="en-US" sz="2000" dirty="0"/>
              <a:t> </a:t>
            </a:r>
            <a:r>
              <a:rPr lang="en-US" altLang="zh-CN" sz="2000" dirty="0"/>
              <a:t>are</a:t>
            </a:r>
            <a:r>
              <a:rPr lang="zh-CN" altLang="en-US" sz="2000" dirty="0"/>
              <a:t> </a:t>
            </a:r>
            <a:r>
              <a:rPr lang="en-US" altLang="zh-CN" sz="2000" dirty="0"/>
              <a:t>defined</a:t>
            </a:r>
            <a:r>
              <a:rPr lang="en-US" sz="2000" dirty="0"/>
              <a:t>.</a:t>
            </a:r>
            <a:r>
              <a:rPr lang="zh-CN" altLang="en-US" sz="2000" dirty="0"/>
              <a:t> </a:t>
            </a:r>
            <a:r>
              <a:rPr lang="en-US" altLang="zh-CN" sz="2000" dirty="0"/>
              <a:t>The</a:t>
            </a:r>
            <a:r>
              <a:rPr lang="en-US" sz="2000" dirty="0"/>
              <a:t> realization condition</a:t>
            </a:r>
            <a:r>
              <a:rPr lang="en-US" altLang="zh-CN" sz="2000" dirty="0"/>
              <a:t>s</a:t>
            </a:r>
            <a:r>
              <a:rPr lang="en-US" sz="2000" dirty="0"/>
              <a:t> of beam polarization</a:t>
            </a:r>
            <a:r>
              <a:rPr lang="zh-CN" altLang="en-US" sz="2000" dirty="0"/>
              <a:t> </a:t>
            </a:r>
            <a:r>
              <a:rPr lang="en-US" altLang="zh-CN" sz="2000" dirty="0"/>
              <a:t>&gt;</a:t>
            </a:r>
            <a:r>
              <a:rPr lang="en-US" sz="2000" dirty="0"/>
              <a:t> 50%</a:t>
            </a:r>
            <a:r>
              <a:rPr lang="zh-CN" altLang="en-US" sz="2000" dirty="0"/>
              <a:t> </a:t>
            </a:r>
            <a:r>
              <a:rPr lang="en-US" altLang="zh-CN" sz="2000" dirty="0"/>
              <a:t>are</a:t>
            </a:r>
            <a:r>
              <a:rPr lang="zh-CN" altLang="en-US" sz="2000" dirty="0"/>
              <a:t> </a:t>
            </a:r>
            <a:r>
              <a:rPr lang="en-US" altLang="zh-CN" sz="2000" dirty="0"/>
              <a:t>simulated.</a:t>
            </a:r>
            <a:r>
              <a:rPr lang="en-HK" sz="2000" dirty="0">
                <a:effectLst/>
              </a:rPr>
              <a:t> </a:t>
            </a:r>
            <a:endParaRPr lang="en-US" sz="2000" dirty="0"/>
          </a:p>
        </p:txBody>
      </p:sp>
    </p:spTree>
    <p:extLst>
      <p:ext uri="{BB962C8B-B14F-4D97-AF65-F5344CB8AC3E}">
        <p14:creationId xmlns:p14="http://schemas.microsoft.com/office/powerpoint/2010/main" val="1674740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29643-9224-D94C-A4E2-F297F0918778}"/>
              </a:ext>
            </a:extLst>
          </p:cNvPr>
          <p:cNvSpPr>
            <a:spLocks noGrp="1"/>
          </p:cNvSpPr>
          <p:nvPr>
            <p:ph type="title"/>
          </p:nvPr>
        </p:nvSpPr>
        <p:spPr>
          <a:xfrm>
            <a:off x="0" y="0"/>
            <a:ext cx="10515600" cy="1325563"/>
          </a:xfrm>
        </p:spPr>
        <p:txBody>
          <a:bodyPr/>
          <a:lstStyle/>
          <a:p>
            <a:r>
              <a:rPr lang="en-US" altLang="zh-CN" dirty="0">
                <a:solidFill>
                  <a:srgbClr val="FF0000"/>
                </a:solidFill>
              </a:rPr>
              <a:t>After</a:t>
            </a:r>
            <a:r>
              <a:rPr lang="zh-CN" altLang="en-US" dirty="0">
                <a:solidFill>
                  <a:srgbClr val="FF0000"/>
                </a:solidFill>
              </a:rPr>
              <a:t> </a:t>
            </a:r>
            <a:r>
              <a:rPr lang="en-US" altLang="zh-CN" dirty="0">
                <a:solidFill>
                  <a:srgbClr val="FF0000"/>
                </a:solidFill>
              </a:rPr>
              <a:t>Mid-term</a:t>
            </a:r>
            <a:r>
              <a:rPr lang="zh-CN" altLang="en-US" dirty="0">
                <a:solidFill>
                  <a:srgbClr val="FF0000"/>
                </a:solidFill>
              </a:rPr>
              <a:t> </a:t>
            </a:r>
            <a:r>
              <a:rPr lang="en-US" altLang="zh-CN" dirty="0">
                <a:solidFill>
                  <a:srgbClr val="FF0000"/>
                </a:solidFill>
              </a:rPr>
              <a:t>tasks</a:t>
            </a:r>
            <a:r>
              <a:rPr lang="zh-CN" altLang="en-US" dirty="0">
                <a:solidFill>
                  <a:srgbClr val="FF0000"/>
                </a:solidFill>
              </a:rPr>
              <a:t> </a:t>
            </a:r>
            <a:r>
              <a:rPr lang="en-US" altLang="zh-CN" dirty="0">
                <a:solidFill>
                  <a:srgbClr val="FF0000"/>
                </a:solidFill>
              </a:rPr>
              <a:t>in</a:t>
            </a:r>
            <a:r>
              <a:rPr lang="zh-CN" altLang="en-US" dirty="0">
                <a:solidFill>
                  <a:srgbClr val="FF0000"/>
                </a:solidFill>
              </a:rPr>
              <a:t> </a:t>
            </a:r>
            <a:r>
              <a:rPr lang="en-US" altLang="zh-CN" dirty="0">
                <a:solidFill>
                  <a:srgbClr val="FF0000"/>
                </a:solidFill>
              </a:rPr>
              <a:t>the</a:t>
            </a:r>
            <a:r>
              <a:rPr lang="zh-CN" altLang="en-US" dirty="0">
                <a:solidFill>
                  <a:srgbClr val="FF0000"/>
                </a:solidFill>
              </a:rPr>
              <a:t> </a:t>
            </a:r>
            <a:r>
              <a:rPr lang="en-US" altLang="zh-CN" dirty="0">
                <a:solidFill>
                  <a:srgbClr val="FF0000"/>
                </a:solidFill>
              </a:rPr>
              <a:t>task</a:t>
            </a:r>
            <a:r>
              <a:rPr lang="zh-CN" altLang="en-US" dirty="0">
                <a:solidFill>
                  <a:srgbClr val="FF0000"/>
                </a:solidFill>
              </a:rPr>
              <a:t> </a:t>
            </a:r>
            <a:r>
              <a:rPr lang="en-US" altLang="zh-CN" dirty="0">
                <a:solidFill>
                  <a:srgbClr val="FF0000"/>
                </a:solidFill>
              </a:rPr>
              <a:t>book</a:t>
            </a:r>
            <a:endParaRPr lang="en-US" dirty="0"/>
          </a:p>
        </p:txBody>
      </p:sp>
      <p:graphicFrame>
        <p:nvGraphicFramePr>
          <p:cNvPr id="4" name="Table 3">
            <a:extLst>
              <a:ext uri="{FF2B5EF4-FFF2-40B4-BE49-F238E27FC236}">
                <a16:creationId xmlns:a16="http://schemas.microsoft.com/office/drawing/2014/main" id="{57F49E60-28A7-4645-886D-36AFBD201F1F}"/>
              </a:ext>
            </a:extLst>
          </p:cNvPr>
          <p:cNvGraphicFramePr>
            <a:graphicFrameLocks noGrp="1"/>
          </p:cNvGraphicFramePr>
          <p:nvPr>
            <p:extLst>
              <p:ext uri="{D42A27DB-BD31-4B8C-83A1-F6EECF244321}">
                <p14:modId xmlns:p14="http://schemas.microsoft.com/office/powerpoint/2010/main" val="455161939"/>
              </p:ext>
            </p:extLst>
          </p:nvPr>
        </p:nvGraphicFramePr>
        <p:xfrm>
          <a:off x="0" y="1171565"/>
          <a:ext cx="12058652" cy="5486400"/>
        </p:xfrm>
        <a:graphic>
          <a:graphicData uri="http://schemas.openxmlformats.org/drawingml/2006/table">
            <a:tbl>
              <a:tblPr firstRow="1" bandRow="1">
                <a:tableStyleId>{5C22544A-7EE6-4342-B048-85BDC9FD1C3A}</a:tableStyleId>
              </a:tblPr>
              <a:tblGrid>
                <a:gridCol w="1700212">
                  <a:extLst>
                    <a:ext uri="{9D8B030D-6E8A-4147-A177-3AD203B41FA5}">
                      <a16:colId xmlns:a16="http://schemas.microsoft.com/office/drawing/2014/main" val="3975834576"/>
                    </a:ext>
                  </a:extLst>
                </a:gridCol>
                <a:gridCol w="3286125">
                  <a:extLst>
                    <a:ext uri="{9D8B030D-6E8A-4147-A177-3AD203B41FA5}">
                      <a16:colId xmlns:a16="http://schemas.microsoft.com/office/drawing/2014/main" val="1257192857"/>
                    </a:ext>
                  </a:extLst>
                </a:gridCol>
                <a:gridCol w="5314950">
                  <a:extLst>
                    <a:ext uri="{9D8B030D-6E8A-4147-A177-3AD203B41FA5}">
                      <a16:colId xmlns:a16="http://schemas.microsoft.com/office/drawing/2014/main" val="3574928480"/>
                    </a:ext>
                  </a:extLst>
                </a:gridCol>
                <a:gridCol w="1757365">
                  <a:extLst>
                    <a:ext uri="{9D8B030D-6E8A-4147-A177-3AD203B41FA5}">
                      <a16:colId xmlns:a16="http://schemas.microsoft.com/office/drawing/2014/main" val="2252379351"/>
                    </a:ext>
                  </a:extLst>
                </a:gridCol>
              </a:tblGrid>
              <a:tr h="370840">
                <a:tc>
                  <a:txBody>
                    <a:bodyPr/>
                    <a:lstStyle/>
                    <a:p>
                      <a:r>
                        <a:rPr lang="zh-CN" altLang="en-US" sz="1600" dirty="0"/>
                        <a:t>年度 </a:t>
                      </a:r>
                      <a:r>
                        <a:rPr lang="en-US" altLang="zh-CN" sz="1600" dirty="0"/>
                        <a:t>Year</a:t>
                      </a:r>
                      <a:endParaRPr lang="en-US" sz="1600" dirty="0"/>
                    </a:p>
                  </a:txBody>
                  <a:tcPr/>
                </a:tc>
                <a:tc>
                  <a:txBody>
                    <a:bodyPr/>
                    <a:lstStyle/>
                    <a:p>
                      <a:r>
                        <a:rPr lang="zh-CN" altLang="en-US" sz="1600" dirty="0"/>
                        <a:t>任务 </a:t>
                      </a:r>
                      <a:r>
                        <a:rPr lang="en-US" altLang="zh-CN" sz="1600" dirty="0"/>
                        <a:t>task</a:t>
                      </a:r>
                      <a:endParaRPr lang="en-US" sz="1600" dirty="0"/>
                    </a:p>
                  </a:txBody>
                  <a:tcPr/>
                </a:tc>
                <a:tc>
                  <a:txBody>
                    <a:bodyPr/>
                    <a:lstStyle/>
                    <a:p>
                      <a:r>
                        <a:rPr lang="zh-CN" altLang="en-US" sz="1600" dirty="0"/>
                        <a:t>考核指标 </a:t>
                      </a:r>
                      <a:r>
                        <a:rPr lang="en-US" altLang="zh-CN" sz="1600" dirty="0"/>
                        <a:t>Assessment</a:t>
                      </a:r>
                      <a:r>
                        <a:rPr lang="zh-CN" altLang="en-US" sz="1600" dirty="0"/>
                        <a:t> </a:t>
                      </a:r>
                      <a:r>
                        <a:rPr lang="en-US" altLang="zh-CN" sz="1600" dirty="0"/>
                        <a:t>indicator</a:t>
                      </a:r>
                      <a:endParaRPr lang="en-US" sz="1600" dirty="0"/>
                    </a:p>
                  </a:txBody>
                  <a:tcPr/>
                </a:tc>
                <a:tc>
                  <a:txBody>
                    <a:bodyPr/>
                    <a:lstStyle/>
                    <a:p>
                      <a:r>
                        <a:rPr lang="zh-CN" altLang="en-US" sz="1600" dirty="0"/>
                        <a:t>成果形式 </a:t>
                      </a:r>
                      <a:r>
                        <a:rPr lang="en-US" altLang="zh-CN" sz="1600" dirty="0"/>
                        <a:t>outcome</a:t>
                      </a:r>
                      <a:endParaRPr lang="en-US" sz="1600" dirty="0"/>
                    </a:p>
                  </a:txBody>
                  <a:tcPr/>
                </a:tc>
                <a:extLst>
                  <a:ext uri="{0D108BD9-81ED-4DB2-BD59-A6C34878D82A}">
                    <a16:rowId xmlns:a16="http://schemas.microsoft.com/office/drawing/2014/main" val="1686766912"/>
                  </a:ext>
                </a:extLst>
              </a:tr>
              <a:tr h="370840">
                <a:tc>
                  <a:txBody>
                    <a:bodyPr/>
                    <a:lstStyle/>
                    <a:p>
                      <a:r>
                        <a:rPr lang="en-US" altLang="zh-CN" sz="1600" dirty="0"/>
                        <a:t>2020.5</a:t>
                      </a:r>
                      <a:r>
                        <a:rPr lang="zh-CN" altLang="en-US" sz="1600" dirty="0"/>
                        <a:t> </a:t>
                      </a:r>
                      <a:r>
                        <a:rPr lang="en-US" altLang="zh-CN" sz="1600" dirty="0"/>
                        <a:t>–</a:t>
                      </a:r>
                      <a:r>
                        <a:rPr lang="zh-CN" altLang="en-US" sz="1600" dirty="0"/>
                        <a:t> </a:t>
                      </a:r>
                      <a:r>
                        <a:rPr lang="en-US" altLang="zh-CN" sz="1600" dirty="0"/>
                        <a:t>2021.</a:t>
                      </a:r>
                      <a:r>
                        <a:rPr lang="zh-CN" altLang="en-US" sz="1600" dirty="0"/>
                        <a:t> </a:t>
                      </a:r>
                      <a:r>
                        <a:rPr lang="en-US" altLang="zh-CN" sz="1600" dirty="0"/>
                        <a:t>4</a:t>
                      </a:r>
                      <a:endParaRPr lang="en-US" sz="1600" dirty="0"/>
                    </a:p>
                  </a:txBody>
                  <a:tcPr/>
                </a:tc>
                <a:tc>
                  <a:txBody>
                    <a:bodyPr/>
                    <a:lstStyle/>
                    <a:p>
                      <a:r>
                        <a:rPr lang="zh-CN" altLang="en-HK" sz="1600" dirty="0"/>
                        <a:t>研究</a:t>
                      </a:r>
                      <a:r>
                        <a:rPr lang="zh-CN" altLang="en-US" sz="1600" dirty="0"/>
                        <a:t>比较自旋旋转器的各种设计方案及储存环磁聚焦结构的调整。</a:t>
                      </a:r>
                      <a:endParaRPr lang="en-HK" altLang="zh-CN" sz="1600" dirty="0"/>
                    </a:p>
                    <a:p>
                      <a:r>
                        <a:rPr lang="en-US" altLang="zh-CN" sz="1600" kern="1200" dirty="0">
                          <a:solidFill>
                            <a:schemeClr val="dk1"/>
                          </a:solidFill>
                          <a:effectLst/>
                          <a:latin typeface="+mn-lt"/>
                          <a:ea typeface="+mn-ea"/>
                          <a:cs typeface="+mn-cs"/>
                        </a:rPr>
                        <a:t>Study</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and</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compare</a:t>
                      </a:r>
                      <a:r>
                        <a:rPr lang="zh-CN" altLang="en-US" sz="1600" kern="1200" dirty="0">
                          <a:solidFill>
                            <a:schemeClr val="dk1"/>
                          </a:solidFill>
                          <a:effectLst/>
                          <a:latin typeface="+mn-lt"/>
                          <a:ea typeface="+mn-ea"/>
                          <a:cs typeface="+mn-cs"/>
                        </a:rPr>
                        <a:t> </a:t>
                      </a:r>
                      <a:r>
                        <a:rPr lang="en-US" sz="1600" kern="1200" dirty="0">
                          <a:solidFill>
                            <a:schemeClr val="dk1"/>
                          </a:solidFill>
                          <a:effectLst/>
                          <a:latin typeface="+mn-lt"/>
                          <a:ea typeface="+mn-ea"/>
                          <a:cs typeface="+mn-cs"/>
                        </a:rPr>
                        <a:t>the various design schemes of spin rotator</a:t>
                      </a:r>
                      <a:r>
                        <a:rPr lang="en-US" altLang="zh-CN" sz="1600" kern="1200" dirty="0">
                          <a:solidFill>
                            <a:schemeClr val="dk1"/>
                          </a:solidFill>
                          <a:effectLst/>
                          <a:latin typeface="+mn-lt"/>
                          <a:ea typeface="+mn-ea"/>
                          <a:cs typeface="+mn-cs"/>
                        </a:rPr>
                        <a:t>s</a:t>
                      </a:r>
                      <a:r>
                        <a:rPr lang="en-US" sz="1600" kern="1200" dirty="0">
                          <a:solidFill>
                            <a:schemeClr val="dk1"/>
                          </a:solidFill>
                          <a:effectLst/>
                          <a:latin typeface="+mn-lt"/>
                          <a:ea typeface="+mn-ea"/>
                          <a:cs typeface="+mn-cs"/>
                        </a:rPr>
                        <a:t> and</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study</a:t>
                      </a:r>
                      <a:r>
                        <a:rPr lang="zh-CN" altLang="en-US" sz="1600" kern="1200" dirty="0">
                          <a:solidFill>
                            <a:schemeClr val="dk1"/>
                          </a:solidFill>
                          <a:effectLst/>
                          <a:latin typeface="+mn-lt"/>
                          <a:ea typeface="+mn-ea"/>
                          <a:cs typeface="+mn-cs"/>
                        </a:rPr>
                        <a:t> </a:t>
                      </a:r>
                      <a:r>
                        <a:rPr lang="en-US" sz="1600" kern="1200" dirty="0">
                          <a:solidFill>
                            <a:schemeClr val="dk1"/>
                          </a:solidFill>
                          <a:effectLst/>
                          <a:latin typeface="+mn-lt"/>
                          <a:ea typeface="+mn-ea"/>
                          <a:cs typeface="+mn-cs"/>
                        </a:rPr>
                        <a:t>the adjustment of the storage ring</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lattice</a:t>
                      </a:r>
                      <a:r>
                        <a:rPr lang="en-US" sz="1600" kern="1200" dirty="0">
                          <a:solidFill>
                            <a:schemeClr val="dk1"/>
                          </a:solidFill>
                          <a:effectLst/>
                          <a:latin typeface="+mn-lt"/>
                          <a:ea typeface="+mn-ea"/>
                          <a:cs typeface="+mn-cs"/>
                        </a:rPr>
                        <a:t>.</a:t>
                      </a:r>
                      <a:r>
                        <a:rPr lang="en-HK" sz="1600" dirty="0">
                          <a:effectLst/>
                        </a:rPr>
                        <a:t> </a:t>
                      </a:r>
                      <a:endParaRPr lang="en-US" sz="1600" dirty="0"/>
                    </a:p>
                  </a:txBody>
                  <a:tcPr/>
                </a:tc>
                <a:tc>
                  <a:txBody>
                    <a:bodyPr/>
                    <a:lstStyle/>
                    <a:p>
                      <a:r>
                        <a:rPr lang="zh-CN" altLang="en-US" sz="1600" dirty="0"/>
                        <a:t>完成自旋旋转器参数选择及储存环磁聚焦结构设计优化</a:t>
                      </a:r>
                      <a:endParaRPr lang="en-HK" altLang="zh-CN" sz="1600" dirty="0"/>
                    </a:p>
                    <a:p>
                      <a:r>
                        <a:rPr lang="en-US" sz="1600" kern="1200" dirty="0">
                          <a:solidFill>
                            <a:schemeClr val="dk1"/>
                          </a:solidFill>
                          <a:effectLst/>
                          <a:latin typeface="+mn-lt"/>
                          <a:ea typeface="+mn-ea"/>
                          <a:cs typeface="+mn-cs"/>
                        </a:rPr>
                        <a:t>Complete</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parameter</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selection</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of</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spin</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rotators,</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optimization</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of</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the</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storage</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ring</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lattice.</a:t>
                      </a:r>
                      <a:endParaRPr lang="en-US" sz="1600" dirty="0"/>
                    </a:p>
                  </a:txBody>
                  <a:tcPr/>
                </a:tc>
                <a:tc>
                  <a:txBody>
                    <a:bodyPr/>
                    <a:lstStyle/>
                    <a:p>
                      <a:r>
                        <a:rPr lang="zh-CN" altLang="en-US" sz="1600" dirty="0"/>
                        <a:t>课题年度技术进展报告</a:t>
                      </a:r>
                      <a:endParaRPr lang="en-HK" altLang="zh-CN" sz="1600" dirty="0"/>
                    </a:p>
                    <a:p>
                      <a:r>
                        <a:rPr lang="en-US" altLang="zh-CN" sz="1600" dirty="0"/>
                        <a:t>Annual</a:t>
                      </a:r>
                      <a:r>
                        <a:rPr lang="zh-CN" altLang="en-US" sz="1600" dirty="0"/>
                        <a:t> </a:t>
                      </a:r>
                      <a:r>
                        <a:rPr lang="en-US" altLang="zh-CN" sz="1600" dirty="0"/>
                        <a:t>report</a:t>
                      </a:r>
                      <a:endParaRPr lang="en-US" sz="1600" dirty="0"/>
                    </a:p>
                  </a:txBody>
                  <a:tcPr/>
                </a:tc>
                <a:extLst>
                  <a:ext uri="{0D108BD9-81ED-4DB2-BD59-A6C34878D82A}">
                    <a16:rowId xmlns:a16="http://schemas.microsoft.com/office/drawing/2014/main" val="3283157143"/>
                  </a:ext>
                </a:extLst>
              </a:tr>
              <a:tr h="370840">
                <a:tc>
                  <a:txBody>
                    <a:bodyPr/>
                    <a:lstStyle/>
                    <a:p>
                      <a:r>
                        <a:rPr lang="en-US" altLang="zh-CN" sz="1600" dirty="0"/>
                        <a:t>2021.4</a:t>
                      </a:r>
                      <a:r>
                        <a:rPr lang="zh-CN" altLang="en-US" sz="1600" dirty="0"/>
                        <a:t> </a:t>
                      </a:r>
                      <a:r>
                        <a:rPr lang="en-US" altLang="zh-CN" sz="1600" dirty="0"/>
                        <a:t>–</a:t>
                      </a:r>
                      <a:r>
                        <a:rPr lang="zh-CN" altLang="en-US" sz="1600" dirty="0"/>
                        <a:t> </a:t>
                      </a:r>
                      <a:r>
                        <a:rPr lang="en-US" altLang="zh-CN" sz="1600" dirty="0"/>
                        <a:t>2022.</a:t>
                      </a:r>
                      <a:r>
                        <a:rPr lang="zh-CN" altLang="en-US" sz="1600" dirty="0"/>
                        <a:t> </a:t>
                      </a:r>
                      <a:r>
                        <a:rPr lang="en-US" altLang="zh-CN" sz="1600" dirty="0"/>
                        <a:t>4</a:t>
                      </a:r>
                      <a:r>
                        <a:rPr lang="zh-CN" altLang="en-US" sz="1600" dirty="0"/>
                        <a:t> </a:t>
                      </a:r>
                      <a:endParaRPr lang="en-US" sz="1600" dirty="0"/>
                    </a:p>
                  </a:txBody>
                  <a:tcPr/>
                </a:tc>
                <a:tc>
                  <a:txBody>
                    <a:bodyPr/>
                    <a:lstStyle/>
                    <a:p>
                      <a:r>
                        <a:rPr lang="zh-CN" altLang="en-US" sz="1600" kern="1200" dirty="0">
                          <a:solidFill>
                            <a:schemeClr val="dk1"/>
                          </a:solidFill>
                          <a:effectLst/>
                          <a:latin typeface="+mn-lt"/>
                          <a:ea typeface="+mn-ea"/>
                          <a:cs typeface="+mn-cs"/>
                        </a:rPr>
                        <a:t>研究极化束流运行对注入器设计的要求及设计方案。 </a:t>
                      </a:r>
                      <a:endParaRPr lang="en-US" altLang="zh-CN" sz="1600" kern="1200" dirty="0">
                        <a:solidFill>
                          <a:schemeClr val="dk1"/>
                        </a:solidFill>
                        <a:effectLst/>
                        <a:latin typeface="+mn-lt"/>
                        <a:ea typeface="+mn-ea"/>
                        <a:cs typeface="+mn-cs"/>
                      </a:endParaRPr>
                    </a:p>
                    <a:p>
                      <a:r>
                        <a:rPr lang="en-US" altLang="zh-CN" sz="1600" kern="1200" dirty="0">
                          <a:solidFill>
                            <a:schemeClr val="dk1"/>
                          </a:solidFill>
                          <a:effectLst/>
                          <a:latin typeface="+mn-lt"/>
                          <a:ea typeface="+mn-ea"/>
                          <a:cs typeface="+mn-cs"/>
                        </a:rPr>
                        <a:t>Study</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the</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requirement</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and</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design</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scheme</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of</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the</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injector</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for</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polarized</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beam</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operation.</a:t>
                      </a:r>
                    </a:p>
                  </a:txBody>
                  <a:tcPr/>
                </a:tc>
                <a:tc>
                  <a:txBody>
                    <a:bodyPr/>
                    <a:lstStyle/>
                    <a:p>
                      <a:r>
                        <a:rPr lang="zh-CN" altLang="en-US" sz="1600" kern="1200" dirty="0">
                          <a:solidFill>
                            <a:schemeClr val="dk1"/>
                          </a:solidFill>
                          <a:effectLst/>
                          <a:latin typeface="+mn-lt"/>
                          <a:ea typeface="+mn-ea"/>
                          <a:cs typeface="+mn-cs"/>
                        </a:rPr>
                        <a:t>完成兼容极化束流运行的注入器设计。</a:t>
                      </a:r>
                      <a:endParaRPr lang="en-US" sz="1600" kern="1200" dirty="0">
                        <a:solidFill>
                          <a:schemeClr val="dk1"/>
                        </a:solidFill>
                        <a:effectLst/>
                        <a:latin typeface="+mn-lt"/>
                        <a:ea typeface="+mn-ea"/>
                        <a:cs typeface="+mn-cs"/>
                      </a:endParaRPr>
                    </a:p>
                    <a:p>
                      <a:r>
                        <a:rPr lang="en-US" altLang="zh-CN" sz="1600" kern="1200" dirty="0">
                          <a:solidFill>
                            <a:schemeClr val="dk1"/>
                          </a:solidFill>
                          <a:effectLst/>
                          <a:latin typeface="+mn-lt"/>
                          <a:ea typeface="+mn-ea"/>
                          <a:cs typeface="+mn-cs"/>
                        </a:rPr>
                        <a:t>Complete</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the</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design</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of</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injector</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for</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compatible</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polarized</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beam</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operation.</a:t>
                      </a:r>
                      <a:endParaRPr lang="en-US" sz="1600" dirty="0"/>
                    </a:p>
                  </a:txBody>
                  <a:tcPr/>
                </a:tc>
                <a:tc>
                  <a:txBody>
                    <a:bodyPr/>
                    <a:lstStyle/>
                    <a:p>
                      <a:r>
                        <a:rPr lang="zh-CN" altLang="en-US" sz="1600" dirty="0"/>
                        <a:t>课题年度技术进展报告</a:t>
                      </a:r>
                      <a:endParaRPr lang="en-HK" altLang="zh-CN" sz="1600" dirty="0"/>
                    </a:p>
                    <a:p>
                      <a:r>
                        <a:rPr lang="en-US" altLang="zh-CN" sz="1600" dirty="0"/>
                        <a:t>Annual</a:t>
                      </a:r>
                      <a:r>
                        <a:rPr lang="zh-CN" altLang="en-US" sz="1600" dirty="0"/>
                        <a:t> </a:t>
                      </a:r>
                      <a:r>
                        <a:rPr lang="en-US" altLang="zh-CN" sz="1600" dirty="0"/>
                        <a:t>report</a:t>
                      </a:r>
                      <a:endParaRPr lang="en-US" sz="1600" dirty="0"/>
                    </a:p>
                  </a:txBody>
                  <a:tcPr/>
                </a:tc>
                <a:extLst>
                  <a:ext uri="{0D108BD9-81ED-4DB2-BD59-A6C34878D82A}">
                    <a16:rowId xmlns:a16="http://schemas.microsoft.com/office/drawing/2014/main" val="567037027"/>
                  </a:ext>
                </a:extLst>
              </a:tr>
              <a:tr h="370840">
                <a:tc>
                  <a:txBody>
                    <a:bodyPr/>
                    <a:lstStyle/>
                    <a:p>
                      <a:r>
                        <a:rPr lang="en-US" altLang="zh-CN" sz="1600" dirty="0"/>
                        <a:t>2022.4</a:t>
                      </a:r>
                      <a:r>
                        <a:rPr lang="zh-CN" altLang="en-US" sz="1600" dirty="0"/>
                        <a:t> </a:t>
                      </a:r>
                      <a:r>
                        <a:rPr lang="en-US" altLang="zh-CN" sz="1600" dirty="0"/>
                        <a:t>–</a:t>
                      </a:r>
                      <a:r>
                        <a:rPr lang="zh-CN" altLang="en-US" sz="1600" dirty="0"/>
                        <a:t> </a:t>
                      </a:r>
                      <a:r>
                        <a:rPr lang="en-US" altLang="zh-CN" sz="1600" dirty="0"/>
                        <a:t>2023.4</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kern="1200" dirty="0">
                          <a:solidFill>
                            <a:schemeClr val="dk1"/>
                          </a:solidFill>
                          <a:effectLst/>
                          <a:latin typeface="+mn-lt"/>
                          <a:ea typeface="+mn-ea"/>
                          <a:cs typeface="+mn-cs"/>
                        </a:rPr>
                        <a:t>完善储存环磁聚焦结构设计， 撰写极化束流运行的物 理设计报告</a:t>
                      </a:r>
                      <a:r>
                        <a:rPr lang="en-US" altLang="zh-CN" sz="1600" kern="1200" dirty="0">
                          <a:solidFill>
                            <a:schemeClr val="dk1"/>
                          </a:solidFill>
                          <a:effectLst/>
                          <a:latin typeface="+mn-lt"/>
                          <a:ea typeface="+mn-ea"/>
                          <a:cs typeface="+mn-cs"/>
                        </a:rPr>
                        <a:t>,</a:t>
                      </a:r>
                      <a:r>
                        <a:rPr lang="zh-CN" altLang="en-US" sz="1600" kern="1200" dirty="0">
                          <a:solidFill>
                            <a:schemeClr val="dk1"/>
                          </a:solidFill>
                          <a:effectLst/>
                          <a:latin typeface="+mn-lt"/>
                          <a:ea typeface="+mn-ea"/>
                          <a:cs typeface="+mn-cs"/>
                        </a:rPr>
                        <a:t>开展同行评 议。 </a:t>
                      </a:r>
                      <a:endParaRPr lang="zh-CN" altLang="en-US" sz="1600" dirty="0">
                        <a:effectLst/>
                      </a:endParaRPr>
                    </a:p>
                    <a:p>
                      <a:r>
                        <a:rPr lang="en-US" altLang="zh-CN" sz="1600" kern="1200" dirty="0">
                          <a:solidFill>
                            <a:schemeClr val="dk1"/>
                          </a:solidFill>
                          <a:effectLst/>
                          <a:latin typeface="+mn-lt"/>
                          <a:ea typeface="+mn-ea"/>
                          <a:cs typeface="+mn-cs"/>
                        </a:rPr>
                        <a:t>Improve</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the</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storage</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ring</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lattice</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design,</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draft</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the</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physical</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design</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report</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of</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polarized</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beam</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operations,</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and</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carry</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out</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the</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peer</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review.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kern="1200" dirty="0">
                          <a:solidFill>
                            <a:schemeClr val="dk1"/>
                          </a:solidFill>
                          <a:effectLst/>
                          <a:latin typeface="+mn-lt"/>
                          <a:ea typeface="+mn-ea"/>
                          <a:cs typeface="+mn-cs"/>
                        </a:rPr>
                        <a:t>完善储存环磁聚焦结构设 计，撰写极化运行的物理设计报 告。束流极化度大于 </a:t>
                      </a:r>
                      <a:r>
                        <a:rPr lang="en-US" altLang="zh-CN" sz="1600" kern="1200" dirty="0">
                          <a:solidFill>
                            <a:schemeClr val="dk1"/>
                          </a:solidFill>
                          <a:effectLst/>
                          <a:latin typeface="+mn-lt"/>
                          <a:ea typeface="+mn-ea"/>
                          <a:cs typeface="+mn-cs"/>
                        </a:rPr>
                        <a:t>50%</a:t>
                      </a:r>
                      <a:r>
                        <a:rPr lang="zh-CN" altLang="en-US" sz="1600" kern="1200" dirty="0">
                          <a:solidFill>
                            <a:schemeClr val="dk1"/>
                          </a:solidFill>
                          <a:effectLst/>
                          <a:latin typeface="+mn-lt"/>
                          <a:ea typeface="+mn-ea"/>
                          <a:cs typeface="+mn-cs"/>
                        </a:rPr>
                        <a:t>，束流 寿命大于 </a:t>
                      </a:r>
                      <a:r>
                        <a:rPr lang="en-US" altLang="zh-CN" sz="1600" kern="1200" dirty="0">
                          <a:solidFill>
                            <a:schemeClr val="dk1"/>
                          </a:solidFill>
                          <a:effectLst/>
                          <a:latin typeface="+mn-lt"/>
                          <a:ea typeface="+mn-ea"/>
                          <a:cs typeface="+mn-cs"/>
                        </a:rPr>
                        <a:t>60 </a:t>
                      </a:r>
                      <a:r>
                        <a:rPr lang="zh-CN" altLang="en-US" sz="1600" kern="1200" dirty="0">
                          <a:solidFill>
                            <a:schemeClr val="dk1"/>
                          </a:solidFill>
                          <a:effectLst/>
                          <a:latin typeface="+mn-lt"/>
                          <a:ea typeface="+mn-ea"/>
                          <a:cs typeface="+mn-cs"/>
                        </a:rPr>
                        <a:t>分 钟。 </a:t>
                      </a:r>
                      <a:endParaRPr lang="zh-CN" altLang="en-US" sz="1600" dirty="0">
                        <a:effectLst/>
                      </a:endParaRPr>
                    </a:p>
                    <a:p>
                      <a:r>
                        <a:rPr lang="en-US" altLang="zh-CN" sz="1600" dirty="0"/>
                        <a:t>Improve</a:t>
                      </a:r>
                      <a:r>
                        <a:rPr lang="zh-CN" altLang="en-US" sz="1600" dirty="0"/>
                        <a:t> </a:t>
                      </a:r>
                      <a:r>
                        <a:rPr lang="en-US" altLang="zh-CN" sz="1600" dirty="0"/>
                        <a:t>the</a:t>
                      </a:r>
                      <a:r>
                        <a:rPr lang="zh-CN" altLang="en-US" sz="1600" dirty="0"/>
                        <a:t> </a:t>
                      </a:r>
                      <a:r>
                        <a:rPr lang="en-US" altLang="zh-CN" sz="1600" dirty="0"/>
                        <a:t>storage</a:t>
                      </a:r>
                      <a:r>
                        <a:rPr lang="zh-CN" altLang="en-US" sz="1600" dirty="0"/>
                        <a:t> </a:t>
                      </a:r>
                      <a:r>
                        <a:rPr lang="en-US" altLang="zh-CN" sz="1600" dirty="0"/>
                        <a:t>ring</a:t>
                      </a:r>
                      <a:r>
                        <a:rPr lang="zh-CN" altLang="en-US" sz="1600" dirty="0"/>
                        <a:t> </a:t>
                      </a:r>
                      <a:r>
                        <a:rPr lang="en-US" altLang="zh-CN" sz="1600" dirty="0"/>
                        <a:t>lattice</a:t>
                      </a:r>
                      <a:r>
                        <a:rPr lang="zh-CN" altLang="en-US" sz="1600" dirty="0"/>
                        <a:t> </a:t>
                      </a:r>
                      <a:r>
                        <a:rPr lang="en-US" altLang="zh-CN" sz="1600" dirty="0"/>
                        <a:t>design,</a:t>
                      </a:r>
                      <a:r>
                        <a:rPr lang="zh-CN" altLang="en-US" sz="1600" dirty="0"/>
                        <a:t> </a:t>
                      </a:r>
                      <a:r>
                        <a:rPr lang="en-US" altLang="zh-CN" sz="1600" dirty="0"/>
                        <a:t>draft</a:t>
                      </a:r>
                      <a:r>
                        <a:rPr lang="zh-CN" altLang="en-US" sz="1600" dirty="0"/>
                        <a:t> </a:t>
                      </a:r>
                      <a:r>
                        <a:rPr lang="en-US" altLang="zh-CN" sz="1600" dirty="0"/>
                        <a:t>the</a:t>
                      </a:r>
                      <a:r>
                        <a:rPr lang="zh-CN" altLang="en-US" sz="1600" dirty="0"/>
                        <a:t> </a:t>
                      </a:r>
                      <a:r>
                        <a:rPr lang="en-US" altLang="zh-CN" sz="1600" dirty="0"/>
                        <a:t>physical</a:t>
                      </a:r>
                      <a:r>
                        <a:rPr lang="zh-CN" altLang="en-US" sz="1600" dirty="0"/>
                        <a:t> </a:t>
                      </a:r>
                      <a:r>
                        <a:rPr lang="en-US" altLang="zh-CN" sz="1600" dirty="0"/>
                        <a:t>design</a:t>
                      </a:r>
                      <a:r>
                        <a:rPr lang="zh-CN" altLang="en-US" sz="1600" dirty="0"/>
                        <a:t> </a:t>
                      </a:r>
                      <a:r>
                        <a:rPr lang="en-US" altLang="zh-CN" sz="1600" dirty="0"/>
                        <a:t>report</a:t>
                      </a:r>
                      <a:r>
                        <a:rPr lang="zh-CN" altLang="en-US" sz="1600" dirty="0"/>
                        <a:t> </a:t>
                      </a:r>
                      <a:r>
                        <a:rPr lang="en-US" altLang="zh-CN" sz="1600" dirty="0"/>
                        <a:t>of</a:t>
                      </a:r>
                      <a:r>
                        <a:rPr lang="zh-CN" altLang="en-US" sz="1600" dirty="0"/>
                        <a:t> </a:t>
                      </a:r>
                      <a:r>
                        <a:rPr lang="en-US" altLang="zh-CN" sz="1600" dirty="0"/>
                        <a:t>polarized</a:t>
                      </a:r>
                      <a:r>
                        <a:rPr lang="zh-CN" altLang="en-US" sz="1600" dirty="0"/>
                        <a:t> </a:t>
                      </a:r>
                      <a:r>
                        <a:rPr lang="en-US" altLang="zh-CN" sz="1600" dirty="0"/>
                        <a:t>beam</a:t>
                      </a:r>
                      <a:r>
                        <a:rPr lang="zh-CN" altLang="en-US" sz="1600" dirty="0"/>
                        <a:t> </a:t>
                      </a:r>
                      <a:r>
                        <a:rPr lang="en-US" altLang="zh-CN" sz="1600" dirty="0"/>
                        <a:t>operations.</a:t>
                      </a:r>
                      <a:r>
                        <a:rPr lang="zh-CN" altLang="en-US" sz="1600" dirty="0"/>
                        <a:t> </a:t>
                      </a:r>
                      <a:r>
                        <a:rPr lang="en-US" altLang="zh-CN" sz="1600" dirty="0"/>
                        <a:t>Beam</a:t>
                      </a:r>
                      <a:r>
                        <a:rPr lang="zh-CN" altLang="en-US" sz="1600" dirty="0"/>
                        <a:t> </a:t>
                      </a:r>
                      <a:r>
                        <a:rPr lang="en-US" altLang="zh-CN" sz="1600" dirty="0"/>
                        <a:t>polarization</a:t>
                      </a:r>
                      <a:r>
                        <a:rPr lang="zh-CN" altLang="en-US" sz="1600" dirty="0"/>
                        <a:t> </a:t>
                      </a:r>
                      <a:r>
                        <a:rPr lang="en-US" altLang="zh-CN" sz="1600" dirty="0"/>
                        <a:t>exceeds</a:t>
                      </a:r>
                      <a:r>
                        <a:rPr lang="zh-CN" altLang="en-US" sz="1600" dirty="0"/>
                        <a:t> </a:t>
                      </a:r>
                      <a:r>
                        <a:rPr lang="en-US" altLang="zh-CN" sz="1600" dirty="0"/>
                        <a:t>50%,</a:t>
                      </a:r>
                      <a:r>
                        <a:rPr lang="zh-CN" altLang="en-US" sz="1600" dirty="0"/>
                        <a:t> </a:t>
                      </a:r>
                      <a:r>
                        <a:rPr lang="en-US" altLang="zh-CN" sz="1600" dirty="0"/>
                        <a:t>beam</a:t>
                      </a:r>
                      <a:r>
                        <a:rPr lang="zh-CN" altLang="en-US" sz="1600" dirty="0"/>
                        <a:t> </a:t>
                      </a:r>
                      <a:r>
                        <a:rPr lang="en-US" altLang="zh-CN" sz="1600" dirty="0"/>
                        <a:t>lifetime</a:t>
                      </a:r>
                      <a:r>
                        <a:rPr lang="zh-CN" altLang="en-US" sz="1600" dirty="0"/>
                        <a:t> </a:t>
                      </a:r>
                      <a:r>
                        <a:rPr lang="en-US" altLang="zh-CN" sz="1600" dirty="0"/>
                        <a:t>exceeds</a:t>
                      </a:r>
                      <a:r>
                        <a:rPr lang="zh-CN" altLang="en-US" sz="1600" dirty="0"/>
                        <a:t> </a:t>
                      </a:r>
                      <a:r>
                        <a:rPr lang="en-US" altLang="zh-CN" sz="1600" dirty="0"/>
                        <a:t>60</a:t>
                      </a:r>
                      <a:r>
                        <a:rPr lang="zh-CN" altLang="en-US" sz="1600" dirty="0"/>
                        <a:t> </a:t>
                      </a:r>
                      <a:r>
                        <a:rPr lang="en-US" altLang="zh-CN" sz="1600" dirty="0"/>
                        <a:t>min.</a:t>
                      </a:r>
                      <a:endParaRPr lang="en-US" sz="1600" dirty="0"/>
                    </a:p>
                  </a:txBody>
                  <a:tcPr/>
                </a:tc>
                <a:tc>
                  <a:txBody>
                    <a:bodyPr/>
                    <a:lstStyle/>
                    <a:p>
                      <a:r>
                        <a:rPr lang="zh-CN" altLang="en-US" sz="1600" dirty="0"/>
                        <a:t>课程最终科技报告，论文，新方法（束流极化物理设计）</a:t>
                      </a:r>
                      <a:endParaRPr lang="en-HK" sz="1600" dirty="0"/>
                    </a:p>
                    <a:p>
                      <a:r>
                        <a:rPr lang="en-US" sz="1600" kern="1200" dirty="0">
                          <a:solidFill>
                            <a:schemeClr val="dk1"/>
                          </a:solidFill>
                          <a:effectLst/>
                          <a:latin typeface="+mn-lt"/>
                          <a:ea typeface="+mn-ea"/>
                          <a:cs typeface="+mn-cs"/>
                        </a:rPr>
                        <a:t>Final report</a:t>
                      </a:r>
                      <a:endParaRPr lang="en-HK" sz="1600" kern="1200" dirty="0">
                        <a:solidFill>
                          <a:schemeClr val="dk1"/>
                        </a:solidFill>
                        <a:effectLst/>
                        <a:latin typeface="+mn-lt"/>
                        <a:ea typeface="+mn-ea"/>
                        <a:cs typeface="+mn-cs"/>
                      </a:endParaRPr>
                    </a:p>
                    <a:p>
                      <a:r>
                        <a:rPr lang="en-US" altLang="zh-CN" sz="1600" kern="1200" dirty="0">
                          <a:solidFill>
                            <a:schemeClr val="dk1"/>
                          </a:solidFill>
                          <a:effectLst/>
                          <a:latin typeface="+mn-lt"/>
                          <a:ea typeface="+mn-ea"/>
                          <a:cs typeface="+mn-cs"/>
                        </a:rPr>
                        <a:t>P</a:t>
                      </a:r>
                      <a:r>
                        <a:rPr lang="en-US" sz="1600" kern="1200" dirty="0">
                          <a:solidFill>
                            <a:schemeClr val="dk1"/>
                          </a:solidFill>
                          <a:effectLst/>
                          <a:latin typeface="+mn-lt"/>
                          <a:ea typeface="+mn-ea"/>
                          <a:cs typeface="+mn-cs"/>
                        </a:rPr>
                        <a:t>aper</a:t>
                      </a:r>
                      <a:r>
                        <a:rPr lang="en-US" altLang="zh-CN" sz="1600" kern="1200" dirty="0">
                          <a:solidFill>
                            <a:schemeClr val="dk1"/>
                          </a:solidFill>
                          <a:effectLst/>
                          <a:latin typeface="+mn-lt"/>
                          <a:ea typeface="+mn-ea"/>
                          <a:cs typeface="+mn-cs"/>
                        </a:rPr>
                        <a:t>s,</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new</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method</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beam</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polarization</a:t>
                      </a:r>
                      <a:r>
                        <a:rPr lang="zh-CN" altLang="en-US" sz="1600" kern="1200" dirty="0">
                          <a:solidFill>
                            <a:schemeClr val="dk1"/>
                          </a:solidFill>
                          <a:effectLst/>
                          <a:latin typeface="+mn-lt"/>
                          <a:ea typeface="+mn-ea"/>
                          <a:cs typeface="+mn-cs"/>
                        </a:rPr>
                        <a:t> </a:t>
                      </a:r>
                      <a:r>
                        <a:rPr lang="en-US" altLang="zh-CN" sz="1600" kern="1200" dirty="0">
                          <a:solidFill>
                            <a:schemeClr val="dk1"/>
                          </a:solidFill>
                          <a:effectLst/>
                          <a:latin typeface="+mn-lt"/>
                          <a:ea typeface="+mn-ea"/>
                          <a:cs typeface="+mn-cs"/>
                        </a:rPr>
                        <a:t>design)</a:t>
                      </a:r>
                      <a:r>
                        <a:rPr lang="en-HK" sz="1600" dirty="0">
                          <a:effectLst/>
                        </a:rPr>
                        <a:t> </a:t>
                      </a:r>
                      <a:endParaRPr lang="en-US" sz="1600" dirty="0"/>
                    </a:p>
                  </a:txBody>
                  <a:tcPr/>
                </a:tc>
                <a:extLst>
                  <a:ext uri="{0D108BD9-81ED-4DB2-BD59-A6C34878D82A}">
                    <a16:rowId xmlns:a16="http://schemas.microsoft.com/office/drawing/2014/main" val="754104517"/>
                  </a:ext>
                </a:extLst>
              </a:tr>
            </a:tbl>
          </a:graphicData>
        </a:graphic>
      </p:graphicFrame>
    </p:spTree>
    <p:extLst>
      <p:ext uri="{BB962C8B-B14F-4D97-AF65-F5344CB8AC3E}">
        <p14:creationId xmlns:p14="http://schemas.microsoft.com/office/powerpoint/2010/main" val="726528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8E484-4907-4B48-A330-B53105085159}"/>
              </a:ext>
            </a:extLst>
          </p:cNvPr>
          <p:cNvSpPr>
            <a:spLocks noGrp="1"/>
          </p:cNvSpPr>
          <p:nvPr>
            <p:ph type="title"/>
          </p:nvPr>
        </p:nvSpPr>
        <p:spPr>
          <a:xfrm>
            <a:off x="452437" y="0"/>
            <a:ext cx="10515600" cy="1325563"/>
          </a:xfrm>
        </p:spPr>
        <p:txBody>
          <a:bodyPr/>
          <a:lstStyle/>
          <a:p>
            <a:r>
              <a:rPr lang="en-US" altLang="zh-CN" dirty="0">
                <a:solidFill>
                  <a:srgbClr val="FF0000"/>
                </a:solidFill>
              </a:rPr>
              <a:t>Status</a:t>
            </a:r>
            <a:r>
              <a:rPr lang="zh-CN" altLang="en-US" dirty="0">
                <a:solidFill>
                  <a:srgbClr val="FF0000"/>
                </a:solidFill>
              </a:rPr>
              <a:t> </a:t>
            </a:r>
            <a:r>
              <a:rPr lang="en-US" altLang="zh-CN" dirty="0">
                <a:solidFill>
                  <a:srgbClr val="FF0000"/>
                </a:solidFill>
              </a:rPr>
              <a:t>of</a:t>
            </a:r>
            <a:r>
              <a:rPr lang="zh-CN" altLang="en-US" dirty="0">
                <a:solidFill>
                  <a:srgbClr val="FF0000"/>
                </a:solidFill>
              </a:rPr>
              <a:t> </a:t>
            </a:r>
            <a:r>
              <a:rPr lang="en-US" altLang="zh-CN" dirty="0">
                <a:solidFill>
                  <a:srgbClr val="FF0000"/>
                </a:solidFill>
              </a:rPr>
              <a:t>assessment</a:t>
            </a:r>
            <a:r>
              <a:rPr lang="zh-CN" altLang="en-US" dirty="0">
                <a:solidFill>
                  <a:srgbClr val="FF0000"/>
                </a:solidFill>
              </a:rPr>
              <a:t> </a:t>
            </a:r>
            <a:r>
              <a:rPr lang="en-US" altLang="zh-CN" dirty="0">
                <a:solidFill>
                  <a:srgbClr val="FF0000"/>
                </a:solidFill>
              </a:rPr>
              <a:t>indicator</a:t>
            </a:r>
            <a:r>
              <a:rPr lang="zh-CN" altLang="en-US" dirty="0">
                <a:solidFill>
                  <a:srgbClr val="FF0000"/>
                </a:solidFill>
              </a:rPr>
              <a:t> </a:t>
            </a:r>
            <a:r>
              <a:rPr lang="en-US" altLang="zh-CN" dirty="0">
                <a:solidFill>
                  <a:srgbClr val="FF0000"/>
                </a:solidFill>
              </a:rPr>
              <a:t>1</a:t>
            </a:r>
            <a:endParaRPr lang="en-US" dirty="0">
              <a:solidFill>
                <a:srgbClr val="FF0000"/>
              </a:solidFill>
            </a:endParaRPr>
          </a:p>
        </p:txBody>
      </p:sp>
      <p:sp>
        <p:nvSpPr>
          <p:cNvPr id="3" name="Content Placeholder 2">
            <a:extLst>
              <a:ext uri="{FF2B5EF4-FFF2-40B4-BE49-F238E27FC236}">
                <a16:creationId xmlns:a16="http://schemas.microsoft.com/office/drawing/2014/main" id="{021BA90C-210D-1C45-8999-35A05C65B261}"/>
              </a:ext>
            </a:extLst>
          </p:cNvPr>
          <p:cNvSpPr>
            <a:spLocks noGrp="1"/>
          </p:cNvSpPr>
          <p:nvPr>
            <p:ph idx="1"/>
          </p:nvPr>
        </p:nvSpPr>
        <p:spPr>
          <a:xfrm>
            <a:off x="452437" y="1185863"/>
            <a:ext cx="11234738" cy="5429250"/>
          </a:xfrm>
        </p:spPr>
        <p:txBody>
          <a:bodyPr/>
          <a:lstStyle/>
          <a:p>
            <a:pPr marL="0" indent="0">
              <a:buNone/>
            </a:pPr>
            <a:r>
              <a:rPr lang="en-US" altLang="zh-CN" dirty="0">
                <a:solidFill>
                  <a:srgbClr val="0432FF"/>
                </a:solidFill>
              </a:rPr>
              <a:t>“</a:t>
            </a:r>
            <a:r>
              <a:rPr lang="en-US" dirty="0">
                <a:solidFill>
                  <a:srgbClr val="0432FF"/>
                </a:solidFill>
              </a:rPr>
              <a:t>parameter selection</a:t>
            </a:r>
            <a:r>
              <a:rPr lang="zh-CN" altLang="en-US" dirty="0">
                <a:solidFill>
                  <a:srgbClr val="0432FF"/>
                </a:solidFill>
              </a:rPr>
              <a:t> </a:t>
            </a:r>
            <a:r>
              <a:rPr lang="en-US" altLang="zh-CN" dirty="0">
                <a:solidFill>
                  <a:srgbClr val="0432FF"/>
                </a:solidFill>
              </a:rPr>
              <a:t>of</a:t>
            </a:r>
            <a:r>
              <a:rPr lang="zh-CN" altLang="en-US" dirty="0">
                <a:solidFill>
                  <a:srgbClr val="0432FF"/>
                </a:solidFill>
              </a:rPr>
              <a:t> </a:t>
            </a:r>
            <a:r>
              <a:rPr lang="en-US" altLang="zh-CN" dirty="0">
                <a:solidFill>
                  <a:srgbClr val="0432FF"/>
                </a:solidFill>
              </a:rPr>
              <a:t>polarization</a:t>
            </a:r>
            <a:r>
              <a:rPr lang="zh-CN" altLang="en-US" dirty="0">
                <a:solidFill>
                  <a:srgbClr val="0432FF"/>
                </a:solidFill>
              </a:rPr>
              <a:t> </a:t>
            </a:r>
            <a:r>
              <a:rPr lang="en-US" altLang="zh-CN" dirty="0">
                <a:solidFill>
                  <a:srgbClr val="0432FF"/>
                </a:solidFill>
              </a:rPr>
              <a:t>insertion</a:t>
            </a:r>
            <a:r>
              <a:rPr lang="zh-CN" altLang="en-US" dirty="0">
                <a:solidFill>
                  <a:srgbClr val="0432FF"/>
                </a:solidFill>
              </a:rPr>
              <a:t> </a:t>
            </a:r>
            <a:r>
              <a:rPr lang="en-US" altLang="zh-CN" dirty="0">
                <a:solidFill>
                  <a:srgbClr val="0432FF"/>
                </a:solidFill>
              </a:rPr>
              <a:t>devices</a:t>
            </a:r>
            <a:r>
              <a:rPr lang="en-US" dirty="0">
                <a:solidFill>
                  <a:srgbClr val="0432FF"/>
                </a:solidFill>
              </a:rPr>
              <a:t> and</a:t>
            </a:r>
            <a:r>
              <a:rPr lang="zh-CN" altLang="en-US" dirty="0">
                <a:solidFill>
                  <a:srgbClr val="0432FF"/>
                </a:solidFill>
              </a:rPr>
              <a:t> </a:t>
            </a:r>
            <a:r>
              <a:rPr lang="en-US" altLang="zh-CN" dirty="0">
                <a:solidFill>
                  <a:srgbClr val="0432FF"/>
                </a:solidFill>
              </a:rPr>
              <a:t>the</a:t>
            </a:r>
            <a:r>
              <a:rPr lang="zh-CN" altLang="en-US" dirty="0">
                <a:solidFill>
                  <a:srgbClr val="0432FF"/>
                </a:solidFill>
              </a:rPr>
              <a:t> </a:t>
            </a:r>
            <a:r>
              <a:rPr lang="en-US" altLang="zh-CN" dirty="0">
                <a:solidFill>
                  <a:srgbClr val="0432FF"/>
                </a:solidFill>
              </a:rPr>
              <a:t>working</a:t>
            </a:r>
            <a:r>
              <a:rPr lang="zh-CN" altLang="en-US" dirty="0">
                <a:solidFill>
                  <a:srgbClr val="0432FF"/>
                </a:solidFill>
              </a:rPr>
              <a:t> </a:t>
            </a:r>
            <a:r>
              <a:rPr lang="en-US" altLang="zh-CN" dirty="0">
                <a:solidFill>
                  <a:srgbClr val="0432FF"/>
                </a:solidFill>
              </a:rPr>
              <a:t>mode</a:t>
            </a:r>
            <a:r>
              <a:rPr lang="zh-CN" altLang="en-US" dirty="0">
                <a:solidFill>
                  <a:srgbClr val="0432FF"/>
                </a:solidFill>
              </a:rPr>
              <a:t> </a:t>
            </a:r>
            <a:r>
              <a:rPr lang="en-US" altLang="zh-CN" dirty="0">
                <a:solidFill>
                  <a:srgbClr val="0432FF"/>
                </a:solidFill>
              </a:rPr>
              <a:t>of</a:t>
            </a:r>
            <a:r>
              <a:rPr lang="en-US" dirty="0">
                <a:solidFill>
                  <a:srgbClr val="0432FF"/>
                </a:solidFill>
              </a:rPr>
              <a:t> the precise energy measure</a:t>
            </a:r>
            <a:r>
              <a:rPr lang="en-US" altLang="zh-CN" dirty="0">
                <a:solidFill>
                  <a:srgbClr val="0432FF"/>
                </a:solidFill>
              </a:rPr>
              <a:t>ment.”</a:t>
            </a:r>
            <a:endParaRPr lang="en-US" sz="2400" dirty="0"/>
          </a:p>
          <a:p>
            <a:r>
              <a:rPr lang="en-US" altLang="zh-CN" sz="2400" dirty="0"/>
              <a:t>Following</a:t>
            </a:r>
            <a:r>
              <a:rPr lang="zh-CN" altLang="en-US" sz="2400" dirty="0"/>
              <a:t> </a:t>
            </a:r>
            <a:r>
              <a:rPr lang="en-US" altLang="zh-CN" sz="2400" dirty="0"/>
              <a:t>the</a:t>
            </a:r>
            <a:r>
              <a:rPr lang="zh-CN" altLang="en-US" sz="2400" dirty="0"/>
              <a:t> </a:t>
            </a:r>
            <a:r>
              <a:rPr lang="en-US" altLang="zh-CN" sz="2400" dirty="0"/>
              <a:t>example</a:t>
            </a:r>
            <a:r>
              <a:rPr lang="zh-CN" altLang="en-US" sz="2400" dirty="0"/>
              <a:t> </a:t>
            </a:r>
            <a:r>
              <a:rPr lang="en-US" altLang="zh-CN" sz="2400" dirty="0"/>
              <a:t>of</a:t>
            </a:r>
            <a:r>
              <a:rPr lang="zh-CN" altLang="en-US" sz="2400" dirty="0"/>
              <a:t> </a:t>
            </a:r>
            <a:r>
              <a:rPr lang="en-US" altLang="zh-CN" sz="2400" dirty="0"/>
              <a:t>FCC-</a:t>
            </a:r>
            <a:r>
              <a:rPr lang="en-US" altLang="zh-CN" sz="2400" dirty="0" err="1"/>
              <a:t>ee</a:t>
            </a:r>
            <a:r>
              <a:rPr lang="en-US" altLang="zh-CN" sz="2400" dirty="0"/>
              <a:t>,</a:t>
            </a:r>
            <a:r>
              <a:rPr lang="zh-CN" altLang="en-US" sz="2400" dirty="0"/>
              <a:t> </a:t>
            </a:r>
            <a:r>
              <a:rPr lang="en-US" altLang="zh-CN" sz="2400" dirty="0"/>
              <a:t>we</a:t>
            </a:r>
            <a:r>
              <a:rPr lang="zh-CN" altLang="en-US" sz="2400" dirty="0"/>
              <a:t> </a:t>
            </a:r>
            <a:r>
              <a:rPr lang="en-US" altLang="zh-CN" sz="2400" dirty="0"/>
              <a:t>studied</a:t>
            </a:r>
            <a:r>
              <a:rPr lang="zh-CN" altLang="en-US" sz="2400" dirty="0"/>
              <a:t> </a:t>
            </a:r>
            <a:r>
              <a:rPr lang="en-US" altLang="zh-CN" sz="2400" dirty="0"/>
              <a:t>the</a:t>
            </a:r>
            <a:r>
              <a:rPr lang="zh-CN" altLang="en-US" sz="2400" dirty="0"/>
              <a:t> </a:t>
            </a:r>
            <a:r>
              <a:rPr lang="en-US" altLang="zh-CN" sz="2400" dirty="0"/>
              <a:t>polarization</a:t>
            </a:r>
            <a:r>
              <a:rPr lang="zh-CN" altLang="en-US" sz="2400" dirty="0"/>
              <a:t> </a:t>
            </a:r>
            <a:r>
              <a:rPr lang="en-US" altLang="zh-CN" sz="2400" dirty="0"/>
              <a:t>wiggler</a:t>
            </a:r>
            <a:r>
              <a:rPr lang="zh-CN" altLang="en-US" sz="2400" dirty="0"/>
              <a:t> </a:t>
            </a:r>
            <a:r>
              <a:rPr lang="en-US" altLang="zh-CN" sz="2400" dirty="0"/>
              <a:t>parameters,</a:t>
            </a:r>
            <a:r>
              <a:rPr lang="zh-CN" altLang="en-US" sz="2400" dirty="0"/>
              <a:t> </a:t>
            </a:r>
            <a:r>
              <a:rPr lang="en-US" altLang="zh-CN" sz="2400" dirty="0"/>
              <a:t>and</a:t>
            </a:r>
            <a:r>
              <a:rPr lang="zh-CN" altLang="en-US" sz="2400" dirty="0"/>
              <a:t> </a:t>
            </a:r>
            <a:r>
              <a:rPr lang="en-US" altLang="zh-CN" sz="2400" dirty="0"/>
              <a:t>implemented</a:t>
            </a:r>
            <a:r>
              <a:rPr lang="zh-CN" altLang="en-US" sz="2400" dirty="0"/>
              <a:t> </a:t>
            </a:r>
            <a:r>
              <a:rPr lang="en-US" altLang="zh-CN" sz="2400" dirty="0"/>
              <a:t>into</a:t>
            </a:r>
            <a:r>
              <a:rPr lang="zh-CN" altLang="en-US" sz="2400" dirty="0"/>
              <a:t> </a:t>
            </a:r>
            <a:r>
              <a:rPr lang="en-US" altLang="zh-CN" sz="2400" dirty="0"/>
              <a:t>the</a:t>
            </a:r>
            <a:r>
              <a:rPr lang="zh-CN" altLang="en-US" sz="2400" dirty="0"/>
              <a:t> </a:t>
            </a:r>
            <a:r>
              <a:rPr lang="en-US" altLang="zh-CN" sz="2400" dirty="0"/>
              <a:t>CEPC</a:t>
            </a:r>
            <a:r>
              <a:rPr lang="zh-CN" altLang="en-US" sz="2400" dirty="0"/>
              <a:t> </a:t>
            </a:r>
            <a:r>
              <a:rPr lang="en-US" altLang="zh-CN" sz="2400" dirty="0"/>
              <a:t>ring</a:t>
            </a:r>
            <a:r>
              <a:rPr lang="zh-CN" altLang="en-US" sz="2400" dirty="0"/>
              <a:t> </a:t>
            </a:r>
            <a:r>
              <a:rPr lang="en-US" altLang="zh-CN" sz="2400" dirty="0"/>
              <a:t>lattice,</a:t>
            </a:r>
            <a:r>
              <a:rPr lang="zh-CN" altLang="en-US" sz="2400" dirty="0"/>
              <a:t> </a:t>
            </a:r>
            <a:r>
              <a:rPr lang="en-US" altLang="zh-CN" sz="2400" dirty="0"/>
              <a:t>and</a:t>
            </a:r>
            <a:r>
              <a:rPr lang="zh-CN" altLang="en-US" sz="2400" dirty="0"/>
              <a:t> </a:t>
            </a:r>
            <a:r>
              <a:rPr lang="en-US" altLang="zh-CN" sz="2400" dirty="0"/>
              <a:t>worked</a:t>
            </a:r>
            <a:r>
              <a:rPr lang="zh-CN" altLang="en-US" sz="2400" dirty="0"/>
              <a:t> </a:t>
            </a:r>
            <a:r>
              <a:rPr lang="en-US" altLang="zh-CN" sz="2400" dirty="0"/>
              <a:t>out</a:t>
            </a:r>
            <a:r>
              <a:rPr lang="zh-CN" altLang="en-US" sz="2400" dirty="0"/>
              <a:t> </a:t>
            </a:r>
            <a:r>
              <a:rPr lang="en-US" altLang="zh-CN" sz="2400" dirty="0"/>
              <a:t>how</a:t>
            </a:r>
            <a:r>
              <a:rPr lang="zh-CN" altLang="en-US" sz="2400" dirty="0"/>
              <a:t> </a:t>
            </a:r>
            <a:r>
              <a:rPr lang="en-US" altLang="zh-CN" sz="2400" dirty="0"/>
              <a:t>to</a:t>
            </a:r>
            <a:r>
              <a:rPr lang="zh-CN" altLang="en-US" sz="2400" dirty="0"/>
              <a:t> </a:t>
            </a:r>
            <a:r>
              <a:rPr lang="en-US" altLang="zh-CN" sz="2400" dirty="0"/>
              <a:t>do</a:t>
            </a:r>
            <a:r>
              <a:rPr lang="zh-CN" altLang="en-US" sz="2400" dirty="0"/>
              <a:t> </a:t>
            </a:r>
            <a:r>
              <a:rPr lang="en-US" altLang="zh-CN" sz="2400" dirty="0"/>
              <a:t>resonant</a:t>
            </a:r>
            <a:r>
              <a:rPr lang="zh-CN" altLang="en-US" sz="2400" dirty="0"/>
              <a:t> </a:t>
            </a:r>
            <a:r>
              <a:rPr lang="en-US" altLang="zh-CN" sz="2400" dirty="0"/>
              <a:t>depolarization</a:t>
            </a:r>
            <a:r>
              <a:rPr lang="zh-CN" altLang="en-US" sz="2400" dirty="0"/>
              <a:t> </a:t>
            </a:r>
            <a:r>
              <a:rPr lang="en-US" altLang="zh-CN" sz="2400" dirty="0"/>
              <a:t>measurements</a:t>
            </a:r>
            <a:r>
              <a:rPr lang="zh-CN" altLang="en-US" sz="2400" dirty="0"/>
              <a:t> </a:t>
            </a:r>
            <a:r>
              <a:rPr lang="en-US" altLang="zh-CN" sz="2400" dirty="0"/>
              <a:t>to</a:t>
            </a:r>
            <a:r>
              <a:rPr lang="zh-CN" altLang="en-US" sz="2400" dirty="0"/>
              <a:t> </a:t>
            </a:r>
            <a:r>
              <a:rPr lang="en-US" altLang="zh-CN" sz="2400" dirty="0"/>
              <a:t>continuously</a:t>
            </a:r>
            <a:r>
              <a:rPr lang="zh-CN" altLang="en-US" sz="2400" dirty="0"/>
              <a:t> </a:t>
            </a:r>
            <a:r>
              <a:rPr lang="en-US" altLang="zh-CN" sz="2400" dirty="0"/>
              <a:t>monitor</a:t>
            </a:r>
            <a:r>
              <a:rPr lang="zh-CN" altLang="en-US" sz="2400" dirty="0"/>
              <a:t> </a:t>
            </a:r>
            <a:r>
              <a:rPr lang="en-US" altLang="zh-CN" sz="2400" dirty="0"/>
              <a:t>the</a:t>
            </a:r>
            <a:r>
              <a:rPr lang="zh-CN" altLang="en-US" sz="2400" dirty="0"/>
              <a:t> </a:t>
            </a:r>
            <a:r>
              <a:rPr lang="en-US" altLang="zh-CN" sz="2400" dirty="0"/>
              <a:t>beam</a:t>
            </a:r>
            <a:r>
              <a:rPr lang="zh-CN" altLang="en-US" sz="2400" dirty="0"/>
              <a:t> </a:t>
            </a:r>
            <a:r>
              <a:rPr lang="en-US" altLang="zh-CN" sz="2400" dirty="0"/>
              <a:t>energies.</a:t>
            </a:r>
          </a:p>
          <a:p>
            <a:endParaRPr lang="en-US" sz="2400" dirty="0"/>
          </a:p>
        </p:txBody>
      </p:sp>
      <p:pic>
        <p:nvPicPr>
          <p:cNvPr id="5" name="Picture 4">
            <a:extLst>
              <a:ext uri="{FF2B5EF4-FFF2-40B4-BE49-F238E27FC236}">
                <a16:creationId xmlns:a16="http://schemas.microsoft.com/office/drawing/2014/main" id="{A5F1009A-C24F-754F-A38F-8C22B4A81C7C}"/>
              </a:ext>
            </a:extLst>
          </p:cNvPr>
          <p:cNvPicPr>
            <a:picLocks noChangeAspect="1"/>
          </p:cNvPicPr>
          <p:nvPr/>
        </p:nvPicPr>
        <p:blipFill>
          <a:blip r:embed="rId2"/>
          <a:stretch>
            <a:fillRect/>
          </a:stretch>
        </p:blipFill>
        <p:spPr>
          <a:xfrm>
            <a:off x="6870699" y="3900488"/>
            <a:ext cx="5047183" cy="2471737"/>
          </a:xfrm>
          <a:prstGeom prst="rect">
            <a:avLst/>
          </a:prstGeom>
        </p:spPr>
      </p:pic>
      <p:pic>
        <p:nvPicPr>
          <p:cNvPr id="7" name="Picture 6">
            <a:extLst>
              <a:ext uri="{FF2B5EF4-FFF2-40B4-BE49-F238E27FC236}">
                <a16:creationId xmlns:a16="http://schemas.microsoft.com/office/drawing/2014/main" id="{7E951D55-BAD6-4E4F-BAB2-2215142341CF}"/>
              </a:ext>
            </a:extLst>
          </p:cNvPr>
          <p:cNvPicPr>
            <a:picLocks noChangeAspect="1"/>
          </p:cNvPicPr>
          <p:nvPr/>
        </p:nvPicPr>
        <p:blipFill>
          <a:blip r:embed="rId3"/>
          <a:stretch>
            <a:fillRect/>
          </a:stretch>
        </p:blipFill>
        <p:spPr>
          <a:xfrm>
            <a:off x="1073150" y="3363913"/>
            <a:ext cx="4216400" cy="3251200"/>
          </a:xfrm>
          <a:prstGeom prst="rect">
            <a:avLst/>
          </a:prstGeom>
        </p:spPr>
      </p:pic>
    </p:spTree>
    <p:extLst>
      <p:ext uri="{BB962C8B-B14F-4D97-AF65-F5344CB8AC3E}">
        <p14:creationId xmlns:p14="http://schemas.microsoft.com/office/powerpoint/2010/main" val="2743162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8E484-4907-4B48-A330-B53105085159}"/>
              </a:ext>
            </a:extLst>
          </p:cNvPr>
          <p:cNvSpPr>
            <a:spLocks noGrp="1"/>
          </p:cNvSpPr>
          <p:nvPr>
            <p:ph type="title"/>
          </p:nvPr>
        </p:nvSpPr>
        <p:spPr>
          <a:xfrm>
            <a:off x="452437" y="0"/>
            <a:ext cx="10515600" cy="1325563"/>
          </a:xfrm>
        </p:spPr>
        <p:txBody>
          <a:bodyPr/>
          <a:lstStyle/>
          <a:p>
            <a:r>
              <a:rPr lang="en-US" altLang="zh-CN" dirty="0">
                <a:solidFill>
                  <a:srgbClr val="FF0000"/>
                </a:solidFill>
              </a:rPr>
              <a:t>Status</a:t>
            </a:r>
            <a:r>
              <a:rPr lang="zh-CN" altLang="en-US" dirty="0">
                <a:solidFill>
                  <a:srgbClr val="FF0000"/>
                </a:solidFill>
              </a:rPr>
              <a:t> </a:t>
            </a:r>
            <a:r>
              <a:rPr lang="en-US" altLang="zh-CN" dirty="0">
                <a:solidFill>
                  <a:srgbClr val="FF0000"/>
                </a:solidFill>
              </a:rPr>
              <a:t>of</a:t>
            </a:r>
            <a:r>
              <a:rPr lang="zh-CN" altLang="en-US" dirty="0">
                <a:solidFill>
                  <a:srgbClr val="FF0000"/>
                </a:solidFill>
              </a:rPr>
              <a:t> </a:t>
            </a:r>
            <a:r>
              <a:rPr lang="en-US" altLang="zh-CN" dirty="0">
                <a:solidFill>
                  <a:srgbClr val="FF0000"/>
                </a:solidFill>
              </a:rPr>
              <a:t>assessment</a:t>
            </a:r>
            <a:r>
              <a:rPr lang="zh-CN" altLang="en-US" dirty="0">
                <a:solidFill>
                  <a:srgbClr val="FF0000"/>
                </a:solidFill>
              </a:rPr>
              <a:t> </a:t>
            </a:r>
            <a:r>
              <a:rPr lang="en-US" altLang="zh-CN" dirty="0">
                <a:solidFill>
                  <a:srgbClr val="FF0000"/>
                </a:solidFill>
              </a:rPr>
              <a:t>indicator</a:t>
            </a:r>
            <a:r>
              <a:rPr lang="zh-CN" altLang="en-US" dirty="0">
                <a:solidFill>
                  <a:srgbClr val="FF0000"/>
                </a:solidFill>
              </a:rPr>
              <a:t> </a:t>
            </a:r>
            <a:r>
              <a:rPr lang="en-US" altLang="zh-CN" dirty="0">
                <a:solidFill>
                  <a:srgbClr val="FF0000"/>
                </a:solidFill>
              </a:rPr>
              <a:t>2</a:t>
            </a:r>
            <a:endParaRPr lang="en-US" dirty="0">
              <a:solidFill>
                <a:srgbClr val="FF0000"/>
              </a:solidFill>
            </a:endParaRPr>
          </a:p>
        </p:txBody>
      </p:sp>
      <p:sp>
        <p:nvSpPr>
          <p:cNvPr id="3" name="Content Placeholder 2">
            <a:extLst>
              <a:ext uri="{FF2B5EF4-FFF2-40B4-BE49-F238E27FC236}">
                <a16:creationId xmlns:a16="http://schemas.microsoft.com/office/drawing/2014/main" id="{021BA90C-210D-1C45-8999-35A05C65B261}"/>
              </a:ext>
            </a:extLst>
          </p:cNvPr>
          <p:cNvSpPr>
            <a:spLocks noGrp="1"/>
          </p:cNvSpPr>
          <p:nvPr>
            <p:ph idx="1"/>
          </p:nvPr>
        </p:nvSpPr>
        <p:spPr>
          <a:xfrm>
            <a:off x="452437" y="1185864"/>
            <a:ext cx="11249026" cy="2754324"/>
          </a:xfrm>
        </p:spPr>
        <p:txBody>
          <a:bodyPr/>
          <a:lstStyle/>
          <a:p>
            <a:pPr marL="0" indent="0">
              <a:buNone/>
            </a:pPr>
            <a:r>
              <a:rPr lang="en-US" altLang="zh-CN" dirty="0">
                <a:solidFill>
                  <a:srgbClr val="0432FF"/>
                </a:solidFill>
              </a:rPr>
              <a:t>”The</a:t>
            </a:r>
            <a:r>
              <a:rPr lang="en-US" dirty="0">
                <a:solidFill>
                  <a:srgbClr val="0432FF"/>
                </a:solidFill>
              </a:rPr>
              <a:t> realization condition</a:t>
            </a:r>
            <a:r>
              <a:rPr lang="en-US" altLang="zh-CN" dirty="0">
                <a:solidFill>
                  <a:srgbClr val="0432FF"/>
                </a:solidFill>
              </a:rPr>
              <a:t>s</a:t>
            </a:r>
            <a:r>
              <a:rPr lang="en-US" dirty="0">
                <a:solidFill>
                  <a:srgbClr val="0432FF"/>
                </a:solidFill>
              </a:rPr>
              <a:t> of beam polarization</a:t>
            </a:r>
            <a:r>
              <a:rPr lang="zh-CN" altLang="en-US" dirty="0">
                <a:solidFill>
                  <a:srgbClr val="0432FF"/>
                </a:solidFill>
              </a:rPr>
              <a:t> </a:t>
            </a:r>
            <a:r>
              <a:rPr lang="en-US" altLang="zh-CN" dirty="0">
                <a:solidFill>
                  <a:srgbClr val="0432FF"/>
                </a:solidFill>
              </a:rPr>
              <a:t>&gt;</a:t>
            </a:r>
            <a:r>
              <a:rPr lang="en-US" dirty="0">
                <a:solidFill>
                  <a:srgbClr val="0432FF"/>
                </a:solidFill>
              </a:rPr>
              <a:t> 50%</a:t>
            </a:r>
            <a:r>
              <a:rPr lang="zh-CN" altLang="en-US" dirty="0">
                <a:solidFill>
                  <a:srgbClr val="0432FF"/>
                </a:solidFill>
              </a:rPr>
              <a:t> </a:t>
            </a:r>
            <a:r>
              <a:rPr lang="en-US" altLang="zh-CN" dirty="0">
                <a:solidFill>
                  <a:srgbClr val="0432FF"/>
                </a:solidFill>
              </a:rPr>
              <a:t>are</a:t>
            </a:r>
            <a:r>
              <a:rPr lang="zh-CN" altLang="en-US" dirty="0">
                <a:solidFill>
                  <a:srgbClr val="0432FF"/>
                </a:solidFill>
              </a:rPr>
              <a:t> </a:t>
            </a:r>
            <a:r>
              <a:rPr lang="en-US" altLang="zh-CN" dirty="0">
                <a:solidFill>
                  <a:srgbClr val="0432FF"/>
                </a:solidFill>
              </a:rPr>
              <a:t>simulated.”</a:t>
            </a:r>
            <a:endParaRPr lang="en-US" dirty="0"/>
          </a:p>
          <a:p>
            <a:r>
              <a:rPr lang="en-US" altLang="zh-CN" sz="2400" dirty="0"/>
              <a:t>Previously</a:t>
            </a:r>
            <a:r>
              <a:rPr lang="zh-CN" altLang="en-US" sz="2400" dirty="0"/>
              <a:t> </a:t>
            </a:r>
            <a:r>
              <a:rPr lang="en-US" altLang="zh-CN" sz="2400" dirty="0"/>
              <a:t>we</a:t>
            </a:r>
            <a:r>
              <a:rPr lang="zh-CN" altLang="en-US" sz="2400" dirty="0"/>
              <a:t> </a:t>
            </a:r>
            <a:r>
              <a:rPr lang="en-US" altLang="zh-CN" sz="2400" dirty="0"/>
              <a:t>did</a:t>
            </a:r>
            <a:r>
              <a:rPr lang="zh-CN" altLang="en-US" sz="2400" dirty="0"/>
              <a:t> </a:t>
            </a:r>
            <a:r>
              <a:rPr lang="en-US" altLang="zh-CN" sz="2400" dirty="0"/>
              <a:t>some</a:t>
            </a:r>
            <a:r>
              <a:rPr lang="zh-CN" altLang="en-US" sz="2400" dirty="0"/>
              <a:t> </a:t>
            </a:r>
            <a:r>
              <a:rPr lang="en-US" altLang="zh-CN" sz="2400" dirty="0"/>
              <a:t>simulations</a:t>
            </a:r>
            <a:r>
              <a:rPr lang="zh-CN" altLang="en-US" sz="2400" dirty="0"/>
              <a:t> </a:t>
            </a:r>
            <a:r>
              <a:rPr lang="en-US" altLang="zh-CN" sz="2400" dirty="0"/>
              <a:t>of</a:t>
            </a:r>
            <a:r>
              <a:rPr lang="zh-CN" altLang="en-US" sz="2400" dirty="0"/>
              <a:t> </a:t>
            </a:r>
            <a:r>
              <a:rPr lang="en-US" altLang="zh-CN" sz="2400" dirty="0"/>
              <a:t>beam</a:t>
            </a:r>
            <a:r>
              <a:rPr lang="zh-CN" altLang="en-US" sz="2400" dirty="0"/>
              <a:t> </a:t>
            </a:r>
            <a:r>
              <a:rPr lang="en-US" altLang="zh-CN" sz="2400" dirty="0"/>
              <a:t>polarization</a:t>
            </a:r>
            <a:r>
              <a:rPr lang="zh-CN" altLang="en-US" sz="2400" dirty="0"/>
              <a:t> </a:t>
            </a:r>
            <a:r>
              <a:rPr lang="en-US" altLang="zh-CN" sz="2400" dirty="0"/>
              <a:t>for</a:t>
            </a:r>
            <a:r>
              <a:rPr lang="zh-CN" altLang="en-US" sz="2400" dirty="0"/>
              <a:t> </a:t>
            </a:r>
            <a:r>
              <a:rPr lang="en-US" altLang="zh-CN" sz="2400" dirty="0"/>
              <a:t>a</a:t>
            </a:r>
            <a:r>
              <a:rPr lang="zh-CN" altLang="en-US" sz="2400" dirty="0"/>
              <a:t> </a:t>
            </a:r>
            <a:r>
              <a:rPr lang="en-US" altLang="zh-CN" sz="2400" dirty="0"/>
              <a:t>toy</a:t>
            </a:r>
            <a:r>
              <a:rPr lang="zh-CN" altLang="en-US" sz="2400" dirty="0"/>
              <a:t> </a:t>
            </a:r>
            <a:r>
              <a:rPr lang="en-US" altLang="zh-CN" sz="2400" dirty="0"/>
              <a:t>machine</a:t>
            </a:r>
            <a:r>
              <a:rPr lang="zh-CN" altLang="en-US" sz="2400" dirty="0"/>
              <a:t> </a:t>
            </a:r>
            <a:r>
              <a:rPr lang="en-US" altLang="zh-CN" sz="2400" dirty="0"/>
              <a:t>of</a:t>
            </a:r>
            <a:r>
              <a:rPr lang="zh-CN" altLang="en-US" sz="2400" dirty="0"/>
              <a:t> </a:t>
            </a:r>
            <a:r>
              <a:rPr lang="en-US" altLang="zh-CN" sz="2400" dirty="0"/>
              <a:t>CEPC</a:t>
            </a:r>
            <a:r>
              <a:rPr lang="zh-CN" altLang="en-US" sz="2400" dirty="0"/>
              <a:t> </a:t>
            </a:r>
            <a:r>
              <a:rPr lang="en-US" altLang="zh-CN" sz="2400" dirty="0"/>
              <a:t>with</a:t>
            </a:r>
            <a:r>
              <a:rPr lang="zh-CN" altLang="en-US" sz="2400" dirty="0"/>
              <a:t> </a:t>
            </a:r>
            <a:r>
              <a:rPr lang="en-US" altLang="zh-CN" sz="2400" dirty="0"/>
              <a:t>a</a:t>
            </a:r>
            <a:r>
              <a:rPr lang="zh-CN" altLang="en-US" sz="2400" dirty="0"/>
              <a:t> </a:t>
            </a:r>
            <a:r>
              <a:rPr lang="en-US" altLang="zh-CN" sz="2400" dirty="0"/>
              <a:t>circumference</a:t>
            </a:r>
            <a:r>
              <a:rPr lang="zh-CN" altLang="en-US" sz="2400" dirty="0"/>
              <a:t> </a:t>
            </a:r>
            <a:r>
              <a:rPr lang="en-US" altLang="zh-CN" sz="2400" dirty="0"/>
              <a:t>of</a:t>
            </a:r>
            <a:r>
              <a:rPr lang="zh-CN" altLang="en-US" sz="2400" dirty="0"/>
              <a:t> </a:t>
            </a:r>
            <a:r>
              <a:rPr lang="en-US" altLang="zh-CN" sz="2400" dirty="0"/>
              <a:t>50</a:t>
            </a:r>
            <a:r>
              <a:rPr lang="zh-CN" altLang="en-US" sz="2400" dirty="0"/>
              <a:t> </a:t>
            </a:r>
            <a:r>
              <a:rPr lang="en-US" altLang="zh-CN" sz="2400" dirty="0"/>
              <a:t>km,</a:t>
            </a:r>
            <a:r>
              <a:rPr lang="zh-CN" altLang="en-US" sz="2400" dirty="0"/>
              <a:t> </a:t>
            </a:r>
            <a:r>
              <a:rPr lang="en-US" altLang="zh-CN" sz="2400" dirty="0"/>
              <a:t>with</a:t>
            </a:r>
            <a:r>
              <a:rPr lang="zh-CN" altLang="en-US" sz="2400" dirty="0"/>
              <a:t> </a:t>
            </a:r>
            <a:r>
              <a:rPr lang="en-US" altLang="zh-CN" sz="2400" dirty="0"/>
              <a:t>some</a:t>
            </a:r>
            <a:r>
              <a:rPr lang="zh-CN" altLang="en-US" sz="2400" dirty="0"/>
              <a:t> </a:t>
            </a:r>
            <a:r>
              <a:rPr lang="en-US" altLang="zh-CN" sz="2400" dirty="0"/>
              <a:t>typical</a:t>
            </a:r>
            <a:r>
              <a:rPr lang="zh-CN" altLang="en-US" sz="2400" dirty="0"/>
              <a:t> </a:t>
            </a:r>
            <a:r>
              <a:rPr lang="en-US" altLang="zh-CN" sz="2400" dirty="0"/>
              <a:t>errors</a:t>
            </a:r>
            <a:r>
              <a:rPr lang="zh-CN" altLang="en-US" sz="2400" dirty="0"/>
              <a:t> </a:t>
            </a:r>
            <a:r>
              <a:rPr lang="en-US" altLang="zh-CN" sz="2400" dirty="0"/>
              <a:t>but</a:t>
            </a:r>
            <a:r>
              <a:rPr lang="zh-CN" altLang="en-US" sz="2400" dirty="0"/>
              <a:t> </a:t>
            </a:r>
            <a:r>
              <a:rPr lang="en-US" altLang="zh-CN" sz="2400" dirty="0"/>
              <a:t>without</a:t>
            </a:r>
            <a:r>
              <a:rPr lang="zh-CN" altLang="en-US" sz="2400" dirty="0"/>
              <a:t> </a:t>
            </a:r>
            <a:r>
              <a:rPr lang="en-US" altLang="zh-CN" sz="2400" dirty="0"/>
              <a:t>error</a:t>
            </a:r>
            <a:r>
              <a:rPr lang="zh-CN" altLang="en-US" sz="2400" dirty="0"/>
              <a:t> </a:t>
            </a:r>
            <a:r>
              <a:rPr lang="en-US" altLang="zh-CN" sz="2400" dirty="0"/>
              <a:t>correction.</a:t>
            </a:r>
            <a:r>
              <a:rPr lang="zh-CN" altLang="en-US" sz="2400" dirty="0"/>
              <a:t> </a:t>
            </a:r>
            <a:r>
              <a:rPr lang="en-US" altLang="zh-CN" sz="2400" dirty="0"/>
              <a:t>The</a:t>
            </a:r>
            <a:r>
              <a:rPr lang="zh-CN" altLang="en-US" sz="2400" dirty="0"/>
              <a:t> </a:t>
            </a:r>
            <a:r>
              <a:rPr lang="en-US" altLang="zh-CN" sz="2400" dirty="0"/>
              <a:t>simulations</a:t>
            </a:r>
            <a:r>
              <a:rPr lang="zh-CN" altLang="en-US" sz="2400" dirty="0"/>
              <a:t> </a:t>
            </a:r>
            <a:r>
              <a:rPr lang="en-US" altLang="zh-CN" sz="2400" dirty="0"/>
              <a:t>were</a:t>
            </a:r>
            <a:r>
              <a:rPr lang="zh-CN" altLang="en-US" sz="2400" dirty="0"/>
              <a:t> </a:t>
            </a:r>
            <a:r>
              <a:rPr lang="en-US" altLang="zh-CN" sz="2400" dirty="0"/>
              <a:t>done</a:t>
            </a:r>
            <a:r>
              <a:rPr lang="zh-CN" altLang="en-US" sz="2400" dirty="0"/>
              <a:t> </a:t>
            </a:r>
            <a:r>
              <a:rPr lang="en-US" altLang="zh-CN" sz="2400" dirty="0"/>
              <a:t>with</a:t>
            </a:r>
            <a:r>
              <a:rPr lang="zh-CN" altLang="en-US" sz="2400" dirty="0"/>
              <a:t> </a:t>
            </a:r>
            <a:r>
              <a:rPr lang="en-US" altLang="zh-CN" sz="2400" dirty="0"/>
              <a:t>MAD-X</a:t>
            </a:r>
            <a:r>
              <a:rPr lang="zh-CN" altLang="en-US" sz="2400" dirty="0"/>
              <a:t> </a:t>
            </a:r>
            <a:r>
              <a:rPr lang="en-US" altLang="zh-CN" sz="2400" dirty="0"/>
              <a:t>and</a:t>
            </a:r>
            <a:r>
              <a:rPr lang="zh-CN" altLang="en-US" sz="2400" dirty="0"/>
              <a:t> </a:t>
            </a:r>
            <a:r>
              <a:rPr lang="en-US" altLang="zh-CN" sz="2400" dirty="0"/>
              <a:t>PTC.</a:t>
            </a:r>
          </a:p>
          <a:p>
            <a:r>
              <a:rPr lang="en-US" altLang="zh-CN" sz="2400" dirty="0"/>
              <a:t>To</a:t>
            </a:r>
            <a:r>
              <a:rPr lang="zh-CN" altLang="en-US" sz="2400" dirty="0"/>
              <a:t> </a:t>
            </a:r>
            <a:r>
              <a:rPr lang="en-US" altLang="zh-CN" sz="2400" dirty="0"/>
              <a:t>use</a:t>
            </a:r>
            <a:r>
              <a:rPr lang="zh-CN" altLang="en-US" sz="2400" dirty="0"/>
              <a:t> </a:t>
            </a:r>
            <a:r>
              <a:rPr lang="en-US" altLang="zh-CN" sz="2400" dirty="0"/>
              <a:t>the</a:t>
            </a:r>
            <a:r>
              <a:rPr lang="zh-CN" altLang="en-US" sz="2400" dirty="0"/>
              <a:t> </a:t>
            </a:r>
            <a:r>
              <a:rPr lang="en-US" altLang="zh-CN" sz="2400" dirty="0"/>
              <a:t>latest</a:t>
            </a:r>
            <a:r>
              <a:rPr lang="zh-CN" altLang="en-US" sz="2400" dirty="0"/>
              <a:t> </a:t>
            </a:r>
            <a:r>
              <a:rPr lang="en-US" altLang="zh-CN" sz="2400" dirty="0"/>
              <a:t>CEPC</a:t>
            </a:r>
            <a:r>
              <a:rPr lang="zh-CN" altLang="en-US" sz="2400" dirty="0"/>
              <a:t> </a:t>
            </a:r>
            <a:r>
              <a:rPr lang="en-US" altLang="zh-CN" sz="2400" dirty="0"/>
              <a:t>lattice</a:t>
            </a:r>
            <a:r>
              <a:rPr lang="zh-CN" altLang="en-US" sz="2400" dirty="0"/>
              <a:t> </a:t>
            </a:r>
            <a:r>
              <a:rPr lang="en-US" altLang="zh-CN" sz="2400" dirty="0"/>
              <a:t>in</a:t>
            </a:r>
            <a:r>
              <a:rPr lang="zh-CN" altLang="en-US" sz="2400" dirty="0"/>
              <a:t> </a:t>
            </a:r>
            <a:r>
              <a:rPr lang="en-US" altLang="zh-CN" sz="2400" dirty="0"/>
              <a:t>SAD,</a:t>
            </a:r>
            <a:r>
              <a:rPr lang="zh-CN" altLang="en-US" sz="2400" dirty="0"/>
              <a:t> </a:t>
            </a:r>
            <a:r>
              <a:rPr lang="en-US" altLang="zh-CN" sz="2400" dirty="0"/>
              <a:t>we</a:t>
            </a:r>
            <a:r>
              <a:rPr lang="zh-CN" altLang="en-US" sz="2400" dirty="0"/>
              <a:t> </a:t>
            </a:r>
            <a:r>
              <a:rPr lang="en-US" altLang="zh-CN" sz="2400" dirty="0"/>
              <a:t>need</a:t>
            </a:r>
            <a:r>
              <a:rPr lang="zh-CN" altLang="en-US" sz="2400" dirty="0"/>
              <a:t> </a:t>
            </a:r>
            <a:r>
              <a:rPr lang="en-US" altLang="zh-CN" sz="2400" dirty="0"/>
              <a:t>to</a:t>
            </a:r>
            <a:r>
              <a:rPr lang="zh-CN" altLang="en-US" sz="2400" dirty="0"/>
              <a:t> </a:t>
            </a:r>
            <a:r>
              <a:rPr lang="en-US" altLang="zh-CN" sz="2400" dirty="0"/>
              <a:t>check</a:t>
            </a:r>
            <a:r>
              <a:rPr lang="zh-CN" altLang="en-US" sz="2400" dirty="0"/>
              <a:t> </a:t>
            </a:r>
            <a:r>
              <a:rPr lang="en-US" altLang="zh-CN" sz="2400" dirty="0"/>
              <a:t>the</a:t>
            </a:r>
            <a:r>
              <a:rPr lang="zh-CN" altLang="en-US" sz="2400" dirty="0"/>
              <a:t> </a:t>
            </a:r>
            <a:r>
              <a:rPr lang="en-US" altLang="zh-CN" sz="2400" dirty="0"/>
              <a:t>convertor</a:t>
            </a:r>
            <a:r>
              <a:rPr lang="zh-CN" altLang="en-US" sz="2400" dirty="0"/>
              <a:t> </a:t>
            </a:r>
            <a:r>
              <a:rPr lang="en-US" altLang="zh-CN" sz="2400" dirty="0"/>
              <a:t>from</a:t>
            </a:r>
            <a:r>
              <a:rPr lang="zh-CN" altLang="en-US" sz="2400" dirty="0"/>
              <a:t> </a:t>
            </a:r>
            <a:r>
              <a:rPr lang="en-US" altLang="zh-CN" sz="2400" dirty="0"/>
              <a:t>SAD</a:t>
            </a:r>
            <a:r>
              <a:rPr lang="zh-CN" altLang="en-US" sz="2400" dirty="0"/>
              <a:t> </a:t>
            </a:r>
            <a:r>
              <a:rPr lang="en-US" altLang="zh-CN" sz="2400" dirty="0"/>
              <a:t>to</a:t>
            </a:r>
            <a:r>
              <a:rPr lang="zh-CN" altLang="en-US" sz="2400" dirty="0"/>
              <a:t> </a:t>
            </a:r>
            <a:r>
              <a:rPr lang="en-US" altLang="zh-CN" sz="2400" dirty="0"/>
              <a:t>PTC,</a:t>
            </a:r>
            <a:r>
              <a:rPr lang="zh-CN" altLang="en-US" sz="2400" dirty="0"/>
              <a:t> </a:t>
            </a:r>
            <a:r>
              <a:rPr lang="en-US" altLang="zh-CN" sz="2400" dirty="0"/>
              <a:t>especially</a:t>
            </a:r>
            <a:r>
              <a:rPr lang="zh-CN" altLang="en-US" sz="2400" dirty="0"/>
              <a:t> </a:t>
            </a:r>
            <a:r>
              <a:rPr lang="en-US" altLang="zh-CN" sz="2400" dirty="0"/>
              <a:t>in</a:t>
            </a:r>
            <a:r>
              <a:rPr lang="zh-CN" altLang="en-US" sz="2400" dirty="0"/>
              <a:t> </a:t>
            </a:r>
            <a:r>
              <a:rPr lang="en-US" altLang="zh-CN" sz="2400" dirty="0"/>
              <a:t>the</a:t>
            </a:r>
            <a:r>
              <a:rPr lang="zh-CN" altLang="en-US" sz="2400" dirty="0"/>
              <a:t> </a:t>
            </a:r>
            <a:r>
              <a:rPr lang="en-US" altLang="zh-CN" sz="2400" dirty="0"/>
              <a:t>presence</a:t>
            </a:r>
            <a:r>
              <a:rPr lang="zh-CN" altLang="en-US" sz="2400" dirty="0"/>
              <a:t> </a:t>
            </a:r>
            <a:r>
              <a:rPr lang="en-US" altLang="zh-CN" sz="2400" dirty="0"/>
              <a:t>of</a:t>
            </a:r>
            <a:r>
              <a:rPr lang="zh-CN" altLang="en-US" sz="2400" dirty="0"/>
              <a:t> </a:t>
            </a:r>
            <a:r>
              <a:rPr lang="en-US" altLang="zh-CN" sz="2400" dirty="0"/>
              <a:t>lattice</a:t>
            </a:r>
            <a:r>
              <a:rPr lang="zh-CN" altLang="en-US" sz="2400" dirty="0"/>
              <a:t> </a:t>
            </a:r>
            <a:r>
              <a:rPr lang="en-US" altLang="zh-CN" sz="2400" dirty="0"/>
              <a:t>errors.</a:t>
            </a:r>
            <a:r>
              <a:rPr lang="zh-CN" altLang="en-US" sz="2400" dirty="0"/>
              <a:t> </a:t>
            </a:r>
            <a:r>
              <a:rPr lang="en-US" altLang="zh-CN" sz="2400" dirty="0"/>
              <a:t>We</a:t>
            </a:r>
            <a:r>
              <a:rPr lang="zh-CN" altLang="en-US" sz="2400" dirty="0"/>
              <a:t> </a:t>
            </a:r>
            <a:r>
              <a:rPr lang="en-US" altLang="zh-CN" sz="2400" dirty="0"/>
              <a:t>also</a:t>
            </a:r>
            <a:r>
              <a:rPr lang="zh-CN" altLang="en-US" sz="2400" dirty="0"/>
              <a:t> </a:t>
            </a:r>
            <a:r>
              <a:rPr lang="en-US" altLang="zh-CN" sz="2400" dirty="0"/>
              <a:t>need</a:t>
            </a:r>
            <a:r>
              <a:rPr lang="zh-CN" altLang="en-US" sz="2400" dirty="0"/>
              <a:t> </a:t>
            </a:r>
            <a:r>
              <a:rPr lang="en-US" altLang="zh-CN" sz="2400" dirty="0"/>
              <a:t>some</a:t>
            </a:r>
            <a:r>
              <a:rPr lang="zh-CN" altLang="en-US" sz="2400" dirty="0"/>
              <a:t> </a:t>
            </a:r>
            <a:r>
              <a:rPr lang="en-US" altLang="zh-CN" sz="2400" dirty="0"/>
              <a:t>work</a:t>
            </a:r>
            <a:r>
              <a:rPr lang="zh-CN" altLang="en-US" sz="2400" dirty="0"/>
              <a:t> </a:t>
            </a:r>
            <a:r>
              <a:rPr lang="en-US" altLang="zh-CN" sz="2400" dirty="0"/>
              <a:t>on</a:t>
            </a:r>
            <a:r>
              <a:rPr lang="zh-CN" altLang="en-US" sz="2400" dirty="0"/>
              <a:t> </a:t>
            </a:r>
            <a:r>
              <a:rPr lang="en-US" altLang="zh-CN" sz="2400" dirty="0"/>
              <a:t>modification</a:t>
            </a:r>
            <a:r>
              <a:rPr lang="zh-CN" altLang="en-US" sz="2400" dirty="0"/>
              <a:t> </a:t>
            </a:r>
            <a:r>
              <a:rPr lang="en-US" altLang="zh-CN" sz="2400" dirty="0"/>
              <a:t>of</a:t>
            </a:r>
            <a:r>
              <a:rPr lang="zh-CN" altLang="en-US" sz="2400" dirty="0"/>
              <a:t> </a:t>
            </a:r>
            <a:r>
              <a:rPr lang="en-US" altLang="zh-CN" sz="2400" dirty="0"/>
              <a:t>the</a:t>
            </a:r>
            <a:r>
              <a:rPr lang="zh-CN" altLang="en-US" sz="2400" dirty="0"/>
              <a:t> </a:t>
            </a:r>
            <a:r>
              <a:rPr lang="en-US" altLang="zh-CN" sz="2400" dirty="0"/>
              <a:t>PTC</a:t>
            </a:r>
            <a:r>
              <a:rPr lang="zh-CN" altLang="en-US" sz="2400" dirty="0"/>
              <a:t> </a:t>
            </a:r>
            <a:r>
              <a:rPr lang="en-US" altLang="zh-CN" sz="2400" dirty="0"/>
              <a:t>code.</a:t>
            </a:r>
            <a:r>
              <a:rPr lang="zh-CN" altLang="en-US" sz="2400" dirty="0"/>
              <a:t> </a:t>
            </a:r>
            <a:endParaRPr lang="en-HK" altLang="zh-CN" sz="2400" dirty="0"/>
          </a:p>
        </p:txBody>
      </p:sp>
      <p:pic>
        <p:nvPicPr>
          <p:cNvPr id="4" name="Picture 3">
            <a:extLst>
              <a:ext uri="{FF2B5EF4-FFF2-40B4-BE49-F238E27FC236}">
                <a16:creationId xmlns:a16="http://schemas.microsoft.com/office/drawing/2014/main" id="{7F5BFB2B-185B-2842-8BAB-A6B073AA6DF8}"/>
              </a:ext>
            </a:extLst>
          </p:cNvPr>
          <p:cNvPicPr>
            <a:picLocks noChangeAspect="1"/>
          </p:cNvPicPr>
          <p:nvPr/>
        </p:nvPicPr>
        <p:blipFill>
          <a:blip r:embed="rId2"/>
          <a:stretch>
            <a:fillRect/>
          </a:stretch>
        </p:blipFill>
        <p:spPr>
          <a:xfrm>
            <a:off x="6882826" y="3940187"/>
            <a:ext cx="4570986" cy="2917813"/>
          </a:xfrm>
          <a:prstGeom prst="rect">
            <a:avLst/>
          </a:prstGeom>
        </p:spPr>
      </p:pic>
    </p:spTree>
    <p:extLst>
      <p:ext uri="{BB962C8B-B14F-4D97-AF65-F5344CB8AC3E}">
        <p14:creationId xmlns:p14="http://schemas.microsoft.com/office/powerpoint/2010/main" val="3019724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8E484-4907-4B48-A330-B53105085159}"/>
              </a:ext>
            </a:extLst>
          </p:cNvPr>
          <p:cNvSpPr>
            <a:spLocks noGrp="1"/>
          </p:cNvSpPr>
          <p:nvPr>
            <p:ph type="title"/>
          </p:nvPr>
        </p:nvSpPr>
        <p:spPr>
          <a:xfrm>
            <a:off x="452437" y="0"/>
            <a:ext cx="10515600" cy="1325563"/>
          </a:xfrm>
        </p:spPr>
        <p:txBody>
          <a:bodyPr/>
          <a:lstStyle/>
          <a:p>
            <a:r>
              <a:rPr lang="en-US" altLang="zh-CN" dirty="0">
                <a:solidFill>
                  <a:srgbClr val="FF0000"/>
                </a:solidFill>
              </a:rPr>
              <a:t>Status</a:t>
            </a:r>
            <a:r>
              <a:rPr lang="zh-CN" altLang="en-US" dirty="0">
                <a:solidFill>
                  <a:srgbClr val="FF0000"/>
                </a:solidFill>
              </a:rPr>
              <a:t> </a:t>
            </a:r>
            <a:r>
              <a:rPr lang="en-US" altLang="zh-CN" dirty="0">
                <a:solidFill>
                  <a:srgbClr val="FF0000"/>
                </a:solidFill>
              </a:rPr>
              <a:t>of</a:t>
            </a:r>
            <a:r>
              <a:rPr lang="zh-CN" altLang="en-US" dirty="0">
                <a:solidFill>
                  <a:srgbClr val="FF0000"/>
                </a:solidFill>
              </a:rPr>
              <a:t> </a:t>
            </a:r>
            <a:r>
              <a:rPr lang="en-US" altLang="zh-CN" dirty="0">
                <a:solidFill>
                  <a:srgbClr val="FF0000"/>
                </a:solidFill>
              </a:rPr>
              <a:t>work</a:t>
            </a:r>
            <a:r>
              <a:rPr lang="zh-CN" altLang="en-US" dirty="0">
                <a:solidFill>
                  <a:srgbClr val="FF0000"/>
                </a:solidFill>
              </a:rPr>
              <a:t> </a:t>
            </a:r>
            <a:r>
              <a:rPr lang="en-US" altLang="zh-CN" dirty="0">
                <a:solidFill>
                  <a:srgbClr val="FF0000"/>
                </a:solidFill>
              </a:rPr>
              <a:t>beyond</a:t>
            </a:r>
            <a:r>
              <a:rPr lang="zh-CN" altLang="en-US" dirty="0">
                <a:solidFill>
                  <a:srgbClr val="FF0000"/>
                </a:solidFill>
              </a:rPr>
              <a:t> </a:t>
            </a:r>
            <a:r>
              <a:rPr lang="en-US" altLang="zh-CN" dirty="0">
                <a:solidFill>
                  <a:srgbClr val="FF0000"/>
                </a:solidFill>
              </a:rPr>
              <a:t>assessment</a:t>
            </a:r>
            <a:r>
              <a:rPr lang="zh-CN" altLang="en-US" dirty="0">
                <a:solidFill>
                  <a:srgbClr val="FF0000"/>
                </a:solidFill>
              </a:rPr>
              <a:t> </a:t>
            </a:r>
            <a:r>
              <a:rPr lang="en-US" altLang="zh-CN" dirty="0">
                <a:solidFill>
                  <a:srgbClr val="FF0000"/>
                </a:solidFill>
              </a:rPr>
              <a:t>indicators</a:t>
            </a:r>
            <a:endParaRPr lang="en-US" dirty="0">
              <a:solidFill>
                <a:srgbClr val="FF0000"/>
              </a:solidFill>
            </a:endParaRPr>
          </a:p>
        </p:txBody>
      </p:sp>
      <p:sp>
        <p:nvSpPr>
          <p:cNvPr id="3" name="Content Placeholder 2">
            <a:extLst>
              <a:ext uri="{FF2B5EF4-FFF2-40B4-BE49-F238E27FC236}">
                <a16:creationId xmlns:a16="http://schemas.microsoft.com/office/drawing/2014/main" id="{021BA90C-210D-1C45-8999-35A05C65B261}"/>
              </a:ext>
            </a:extLst>
          </p:cNvPr>
          <p:cNvSpPr>
            <a:spLocks noGrp="1"/>
          </p:cNvSpPr>
          <p:nvPr>
            <p:ph idx="1"/>
          </p:nvPr>
        </p:nvSpPr>
        <p:spPr>
          <a:xfrm>
            <a:off x="838199" y="1185863"/>
            <a:ext cx="10748963" cy="5429250"/>
          </a:xfrm>
        </p:spPr>
        <p:txBody>
          <a:bodyPr/>
          <a:lstStyle/>
          <a:p>
            <a:r>
              <a:rPr lang="en-US" altLang="zh-CN" dirty="0"/>
              <a:t>Did</a:t>
            </a:r>
            <a:r>
              <a:rPr lang="zh-CN" altLang="en-US" dirty="0"/>
              <a:t> </a:t>
            </a:r>
            <a:r>
              <a:rPr lang="en-US" altLang="zh-CN" dirty="0"/>
              <a:t>some</a:t>
            </a:r>
            <a:r>
              <a:rPr lang="zh-CN" altLang="en-US" dirty="0"/>
              <a:t> </a:t>
            </a:r>
            <a:r>
              <a:rPr lang="en-US" altLang="zh-CN" dirty="0"/>
              <a:t>preliminary</a:t>
            </a:r>
            <a:r>
              <a:rPr lang="zh-CN" altLang="en-US" dirty="0"/>
              <a:t> </a:t>
            </a:r>
            <a:r>
              <a:rPr lang="en-US" altLang="zh-CN" dirty="0"/>
              <a:t>studies</a:t>
            </a:r>
            <a:r>
              <a:rPr lang="zh-CN" altLang="en-US" dirty="0"/>
              <a:t> </a:t>
            </a:r>
            <a:r>
              <a:rPr lang="en-US" altLang="zh-CN" dirty="0"/>
              <a:t>into</a:t>
            </a:r>
            <a:r>
              <a:rPr lang="zh-CN" altLang="en-US" dirty="0"/>
              <a:t> </a:t>
            </a:r>
            <a:r>
              <a:rPr lang="en-US" altLang="zh-CN" dirty="0"/>
              <a:t>the</a:t>
            </a:r>
            <a:r>
              <a:rPr lang="zh-CN" altLang="en-US" dirty="0"/>
              <a:t> </a:t>
            </a:r>
            <a:r>
              <a:rPr lang="en-US" altLang="zh-CN" dirty="0"/>
              <a:t>generation,</a:t>
            </a:r>
            <a:r>
              <a:rPr lang="zh-CN" altLang="en-US" dirty="0"/>
              <a:t> </a:t>
            </a:r>
            <a:r>
              <a:rPr lang="en-US" altLang="zh-CN" dirty="0"/>
              <a:t>maintenance</a:t>
            </a:r>
            <a:r>
              <a:rPr lang="zh-CN" altLang="en-US" dirty="0"/>
              <a:t> </a:t>
            </a:r>
            <a:r>
              <a:rPr lang="en-US" altLang="zh-CN" dirty="0"/>
              <a:t>of</a:t>
            </a:r>
            <a:r>
              <a:rPr lang="zh-CN" altLang="en-US" dirty="0"/>
              <a:t> </a:t>
            </a:r>
            <a:r>
              <a:rPr lang="en-US" altLang="zh-CN" dirty="0"/>
              <a:t>beam</a:t>
            </a:r>
            <a:r>
              <a:rPr lang="zh-CN" altLang="en-US" dirty="0"/>
              <a:t> </a:t>
            </a:r>
            <a:r>
              <a:rPr lang="en-US" altLang="zh-CN" dirty="0"/>
              <a:t>polarization</a:t>
            </a:r>
            <a:r>
              <a:rPr lang="zh-CN" altLang="en-US" dirty="0"/>
              <a:t> </a:t>
            </a:r>
            <a:r>
              <a:rPr lang="en-US" altLang="zh-CN" dirty="0"/>
              <a:t>in</a:t>
            </a:r>
            <a:r>
              <a:rPr lang="zh-CN" altLang="en-US" dirty="0"/>
              <a:t> </a:t>
            </a:r>
            <a:r>
              <a:rPr lang="en-US" altLang="zh-CN" dirty="0"/>
              <a:t>the</a:t>
            </a:r>
            <a:r>
              <a:rPr lang="zh-CN" altLang="en-US" dirty="0"/>
              <a:t> </a:t>
            </a:r>
            <a:r>
              <a:rPr lang="en-US" altLang="zh-CN" dirty="0"/>
              <a:t>injector</a:t>
            </a:r>
            <a:r>
              <a:rPr lang="zh-CN" altLang="en-US" dirty="0"/>
              <a:t> </a:t>
            </a:r>
            <a:r>
              <a:rPr lang="en-US" altLang="zh-CN" dirty="0"/>
              <a:t>(planned</a:t>
            </a:r>
            <a:r>
              <a:rPr lang="zh-CN" altLang="en-US" dirty="0"/>
              <a:t> </a:t>
            </a:r>
            <a:r>
              <a:rPr lang="en-US" altLang="zh-CN" dirty="0"/>
              <a:t>to</a:t>
            </a:r>
            <a:r>
              <a:rPr lang="zh-CN" altLang="en-US" dirty="0"/>
              <a:t> </a:t>
            </a:r>
            <a:r>
              <a:rPr lang="en-US" altLang="zh-CN" dirty="0"/>
              <a:t>be</a:t>
            </a:r>
            <a:r>
              <a:rPr lang="zh-CN" altLang="en-US" dirty="0"/>
              <a:t> </a:t>
            </a:r>
            <a:r>
              <a:rPr lang="en-US" altLang="zh-CN" dirty="0"/>
              <a:t>delivered</a:t>
            </a:r>
            <a:r>
              <a:rPr lang="zh-CN" altLang="en-US" dirty="0"/>
              <a:t> </a:t>
            </a:r>
            <a:r>
              <a:rPr lang="en-US" altLang="zh-CN" dirty="0"/>
              <a:t>by</a:t>
            </a:r>
            <a:r>
              <a:rPr lang="zh-CN" altLang="en-US" dirty="0"/>
              <a:t> </a:t>
            </a:r>
            <a:r>
              <a:rPr lang="en-US" altLang="zh-CN" dirty="0"/>
              <a:t>2022)</a:t>
            </a:r>
          </a:p>
          <a:p>
            <a:pPr lvl="1"/>
            <a:r>
              <a:rPr lang="en-US" altLang="zh-CN" dirty="0"/>
              <a:t>Idea</a:t>
            </a:r>
            <a:r>
              <a:rPr lang="zh-CN" altLang="en-US" dirty="0"/>
              <a:t> </a:t>
            </a:r>
            <a:r>
              <a:rPr lang="en-US" altLang="zh-CN" dirty="0"/>
              <a:t>of</a:t>
            </a:r>
            <a:r>
              <a:rPr lang="zh-CN" altLang="en-US" dirty="0"/>
              <a:t> </a:t>
            </a:r>
            <a:r>
              <a:rPr lang="en-US" altLang="zh-CN" dirty="0"/>
              <a:t>e+</a:t>
            </a:r>
            <a:r>
              <a:rPr lang="zh-CN" altLang="en-US" dirty="0"/>
              <a:t> </a:t>
            </a:r>
            <a:r>
              <a:rPr lang="en-US" altLang="zh-CN" dirty="0"/>
              <a:t>polarizer</a:t>
            </a:r>
            <a:r>
              <a:rPr lang="zh-CN" altLang="en-US" dirty="0"/>
              <a:t> </a:t>
            </a:r>
            <a:r>
              <a:rPr lang="en-US" altLang="zh-CN" dirty="0"/>
              <a:t>ring</a:t>
            </a:r>
          </a:p>
          <a:p>
            <a:pPr lvl="1"/>
            <a:r>
              <a:rPr lang="en-US" altLang="zh-CN" dirty="0"/>
              <a:t>Siberian</a:t>
            </a:r>
            <a:r>
              <a:rPr lang="zh-CN" altLang="en-US" dirty="0"/>
              <a:t> </a:t>
            </a:r>
            <a:r>
              <a:rPr lang="en-US" altLang="zh-CN" dirty="0"/>
              <a:t>snakes</a:t>
            </a:r>
            <a:r>
              <a:rPr lang="zh-CN" altLang="en-US" dirty="0"/>
              <a:t> </a:t>
            </a:r>
            <a:r>
              <a:rPr lang="en-US" altLang="zh-CN" dirty="0"/>
              <a:t>in</a:t>
            </a:r>
            <a:r>
              <a:rPr lang="zh-CN" altLang="en-US" dirty="0"/>
              <a:t> </a:t>
            </a:r>
            <a:r>
              <a:rPr lang="en-US" altLang="zh-CN" dirty="0"/>
              <a:t>the</a:t>
            </a:r>
            <a:r>
              <a:rPr lang="zh-CN" altLang="en-US" dirty="0"/>
              <a:t> </a:t>
            </a:r>
            <a:r>
              <a:rPr lang="en-US" altLang="zh-CN" dirty="0"/>
              <a:t>booster</a:t>
            </a:r>
            <a:r>
              <a:rPr lang="zh-CN" altLang="en-US" dirty="0"/>
              <a:t> </a:t>
            </a:r>
            <a:r>
              <a:rPr lang="en-US" altLang="zh-CN" dirty="0"/>
              <a:t>ring</a:t>
            </a:r>
            <a:r>
              <a:rPr lang="zh-CN" altLang="en-US" dirty="0"/>
              <a:t> </a:t>
            </a:r>
            <a:r>
              <a:rPr lang="en-US" altLang="zh-CN" dirty="0"/>
              <a:t>are</a:t>
            </a:r>
            <a:r>
              <a:rPr lang="zh-CN" altLang="en-US" dirty="0"/>
              <a:t> </a:t>
            </a:r>
            <a:r>
              <a:rPr lang="en-US" altLang="zh-CN" dirty="0"/>
              <a:t>considered</a:t>
            </a:r>
            <a:r>
              <a:rPr lang="zh-CN" altLang="en-US" dirty="0"/>
              <a:t> </a:t>
            </a:r>
            <a:r>
              <a:rPr lang="en-US" altLang="zh-CN" dirty="0"/>
              <a:t>necessary</a:t>
            </a:r>
          </a:p>
          <a:p>
            <a:pPr lvl="1"/>
            <a:r>
              <a:rPr lang="en-US" altLang="zh-CN" dirty="0"/>
              <a:t>Next:</a:t>
            </a:r>
            <a:r>
              <a:rPr lang="zh-CN" altLang="en-US" dirty="0"/>
              <a:t>  </a:t>
            </a:r>
            <a:endParaRPr lang="en-US" altLang="zh-CN" dirty="0"/>
          </a:p>
          <a:p>
            <a:pPr lvl="2"/>
            <a:r>
              <a:rPr lang="en-US" altLang="zh-CN" dirty="0"/>
              <a:t>Siberian</a:t>
            </a:r>
            <a:r>
              <a:rPr lang="zh-CN" altLang="en-US" dirty="0"/>
              <a:t> </a:t>
            </a:r>
            <a:r>
              <a:rPr lang="en-US" altLang="zh-CN" dirty="0"/>
              <a:t>snakes</a:t>
            </a:r>
            <a:r>
              <a:rPr lang="zh-CN" altLang="en-US" dirty="0"/>
              <a:t> </a:t>
            </a:r>
            <a:r>
              <a:rPr lang="en-US" altLang="zh-CN" dirty="0"/>
              <a:t>implementation</a:t>
            </a:r>
            <a:r>
              <a:rPr lang="zh-CN" altLang="en-US" dirty="0"/>
              <a:t> </a:t>
            </a:r>
            <a:r>
              <a:rPr lang="en-US" altLang="zh-CN" dirty="0"/>
              <a:t>into</a:t>
            </a:r>
            <a:r>
              <a:rPr lang="zh-CN" altLang="en-US" dirty="0"/>
              <a:t> </a:t>
            </a:r>
            <a:r>
              <a:rPr lang="en-US" altLang="zh-CN" dirty="0"/>
              <a:t>the</a:t>
            </a:r>
            <a:r>
              <a:rPr lang="zh-CN" altLang="en-US" dirty="0"/>
              <a:t> </a:t>
            </a:r>
            <a:r>
              <a:rPr lang="en-US" altLang="zh-CN" dirty="0"/>
              <a:t>booster</a:t>
            </a:r>
            <a:r>
              <a:rPr lang="zh-CN" altLang="en-US" dirty="0"/>
              <a:t> </a:t>
            </a:r>
            <a:r>
              <a:rPr lang="en-US" altLang="zh-CN" dirty="0"/>
              <a:t>lattice</a:t>
            </a:r>
          </a:p>
          <a:p>
            <a:pPr lvl="2"/>
            <a:r>
              <a:rPr lang="en-US" altLang="zh-CN" dirty="0"/>
              <a:t>Detailed</a:t>
            </a:r>
            <a:r>
              <a:rPr lang="zh-CN" altLang="en-US" dirty="0"/>
              <a:t> </a:t>
            </a:r>
            <a:r>
              <a:rPr lang="en-US" altLang="zh-CN" dirty="0"/>
              <a:t>lattice</a:t>
            </a:r>
            <a:r>
              <a:rPr lang="zh-CN" altLang="en-US" dirty="0"/>
              <a:t> </a:t>
            </a:r>
            <a:r>
              <a:rPr lang="en-US" altLang="zh-CN" dirty="0"/>
              <a:t>design</a:t>
            </a:r>
            <a:r>
              <a:rPr lang="zh-CN" altLang="en-US" dirty="0"/>
              <a:t> </a:t>
            </a:r>
            <a:r>
              <a:rPr lang="en-US" altLang="zh-CN" dirty="0"/>
              <a:t>of</a:t>
            </a:r>
            <a:r>
              <a:rPr lang="zh-CN" altLang="en-US" dirty="0"/>
              <a:t> </a:t>
            </a:r>
            <a:r>
              <a:rPr lang="en-US" altLang="zh-CN" dirty="0"/>
              <a:t>e+</a:t>
            </a:r>
            <a:r>
              <a:rPr lang="zh-CN" altLang="en-US" dirty="0"/>
              <a:t> </a:t>
            </a:r>
            <a:r>
              <a:rPr lang="en-US" altLang="zh-CN" dirty="0"/>
              <a:t>polarizing</a:t>
            </a:r>
            <a:r>
              <a:rPr lang="zh-CN" altLang="en-US" dirty="0"/>
              <a:t> </a:t>
            </a:r>
            <a:r>
              <a:rPr lang="en-US" altLang="zh-CN" dirty="0"/>
              <a:t>ring</a:t>
            </a:r>
          </a:p>
          <a:p>
            <a:endParaRPr lang="en-US" altLang="zh-CN" dirty="0"/>
          </a:p>
        </p:txBody>
      </p:sp>
      <p:pic>
        <p:nvPicPr>
          <p:cNvPr id="4" name="Picture 3">
            <a:extLst>
              <a:ext uri="{FF2B5EF4-FFF2-40B4-BE49-F238E27FC236}">
                <a16:creationId xmlns:a16="http://schemas.microsoft.com/office/drawing/2014/main" id="{C8D0F838-702A-7547-963F-4C11D6030860}"/>
              </a:ext>
            </a:extLst>
          </p:cNvPr>
          <p:cNvPicPr>
            <a:picLocks noChangeAspect="1"/>
          </p:cNvPicPr>
          <p:nvPr/>
        </p:nvPicPr>
        <p:blipFill>
          <a:blip r:embed="rId2"/>
          <a:stretch>
            <a:fillRect/>
          </a:stretch>
        </p:blipFill>
        <p:spPr>
          <a:xfrm>
            <a:off x="389726" y="4508491"/>
            <a:ext cx="3625785" cy="2349509"/>
          </a:xfrm>
          <a:prstGeom prst="rect">
            <a:avLst/>
          </a:prstGeom>
        </p:spPr>
      </p:pic>
      <p:pic>
        <p:nvPicPr>
          <p:cNvPr id="5" name="Picture 4">
            <a:extLst>
              <a:ext uri="{FF2B5EF4-FFF2-40B4-BE49-F238E27FC236}">
                <a16:creationId xmlns:a16="http://schemas.microsoft.com/office/drawing/2014/main" id="{8A609366-E7CD-0E4F-BD42-C7FFAA7762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1273" y="4423337"/>
            <a:ext cx="7273720" cy="2313220"/>
          </a:xfrm>
          <a:prstGeom prst="rect">
            <a:avLst/>
          </a:prstGeom>
        </p:spPr>
      </p:pic>
    </p:spTree>
    <p:extLst>
      <p:ext uri="{BB962C8B-B14F-4D97-AF65-F5344CB8AC3E}">
        <p14:creationId xmlns:p14="http://schemas.microsoft.com/office/powerpoint/2010/main" val="744526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7ABB-E315-4445-BDF9-656B952E1B94}"/>
              </a:ext>
            </a:extLst>
          </p:cNvPr>
          <p:cNvSpPr>
            <a:spLocks noGrp="1"/>
          </p:cNvSpPr>
          <p:nvPr>
            <p:ph type="title"/>
          </p:nvPr>
        </p:nvSpPr>
        <p:spPr>
          <a:xfrm>
            <a:off x="709612" y="0"/>
            <a:ext cx="10515600" cy="922655"/>
          </a:xfrm>
        </p:spPr>
        <p:txBody>
          <a:bodyPr/>
          <a:lstStyle/>
          <a:p>
            <a:r>
              <a:rPr lang="en-US" altLang="zh-CN" dirty="0">
                <a:solidFill>
                  <a:srgbClr val="FF0000"/>
                </a:solidFill>
              </a:rPr>
              <a:t>Status</a:t>
            </a:r>
            <a:r>
              <a:rPr lang="zh-CN" altLang="en-US" dirty="0">
                <a:solidFill>
                  <a:srgbClr val="FF0000"/>
                </a:solidFill>
              </a:rPr>
              <a:t> </a:t>
            </a:r>
            <a:r>
              <a:rPr lang="en-US" altLang="zh-CN" dirty="0">
                <a:solidFill>
                  <a:srgbClr val="FF0000"/>
                </a:solidFill>
              </a:rPr>
              <a:t>of</a:t>
            </a:r>
            <a:r>
              <a:rPr lang="zh-CN" altLang="en-US" dirty="0">
                <a:solidFill>
                  <a:srgbClr val="FF0000"/>
                </a:solidFill>
              </a:rPr>
              <a:t> </a:t>
            </a:r>
            <a:r>
              <a:rPr lang="en-US" altLang="zh-CN" dirty="0">
                <a:solidFill>
                  <a:srgbClr val="FF0000"/>
                </a:solidFill>
              </a:rPr>
              <a:t>work</a:t>
            </a:r>
            <a:r>
              <a:rPr lang="zh-CN" altLang="en-US" dirty="0">
                <a:solidFill>
                  <a:srgbClr val="FF0000"/>
                </a:solidFill>
              </a:rPr>
              <a:t> </a:t>
            </a:r>
            <a:r>
              <a:rPr lang="en-US" altLang="zh-CN" dirty="0">
                <a:solidFill>
                  <a:srgbClr val="FF0000"/>
                </a:solidFill>
              </a:rPr>
              <a:t>beyond</a:t>
            </a:r>
            <a:r>
              <a:rPr lang="zh-CN" altLang="en-US" dirty="0">
                <a:solidFill>
                  <a:srgbClr val="FF0000"/>
                </a:solidFill>
              </a:rPr>
              <a:t> </a:t>
            </a:r>
            <a:r>
              <a:rPr lang="en-US" altLang="zh-CN" dirty="0">
                <a:solidFill>
                  <a:srgbClr val="FF0000"/>
                </a:solidFill>
              </a:rPr>
              <a:t>assessment</a:t>
            </a:r>
            <a:r>
              <a:rPr lang="zh-CN" altLang="en-US" dirty="0">
                <a:solidFill>
                  <a:srgbClr val="FF0000"/>
                </a:solidFill>
              </a:rPr>
              <a:t> </a:t>
            </a:r>
            <a:r>
              <a:rPr lang="en-US" altLang="zh-CN" dirty="0">
                <a:solidFill>
                  <a:srgbClr val="FF0000"/>
                </a:solidFill>
              </a:rPr>
              <a:t>indicators</a:t>
            </a:r>
            <a:endParaRPr lang="en-US" dirty="0"/>
          </a:p>
        </p:txBody>
      </p:sp>
      <p:sp>
        <p:nvSpPr>
          <p:cNvPr id="3" name="Content Placeholder 2">
            <a:extLst>
              <a:ext uri="{FF2B5EF4-FFF2-40B4-BE49-F238E27FC236}">
                <a16:creationId xmlns:a16="http://schemas.microsoft.com/office/drawing/2014/main" id="{08809298-AF12-BE4A-9D98-B5EAECBF1AF4}"/>
              </a:ext>
            </a:extLst>
          </p:cNvPr>
          <p:cNvSpPr>
            <a:spLocks noGrp="1"/>
          </p:cNvSpPr>
          <p:nvPr>
            <p:ph idx="1"/>
          </p:nvPr>
        </p:nvSpPr>
        <p:spPr>
          <a:xfrm>
            <a:off x="709612" y="922655"/>
            <a:ext cx="10515600" cy="2052638"/>
          </a:xfrm>
        </p:spPr>
        <p:txBody>
          <a:bodyPr/>
          <a:lstStyle/>
          <a:p>
            <a:r>
              <a:rPr lang="en-US" altLang="zh-CN" dirty="0"/>
              <a:t>Spin</a:t>
            </a:r>
            <a:r>
              <a:rPr lang="zh-CN" altLang="en-US" dirty="0"/>
              <a:t> </a:t>
            </a:r>
            <a:r>
              <a:rPr lang="en-US" altLang="zh-CN" dirty="0"/>
              <a:t>rotator</a:t>
            </a:r>
            <a:r>
              <a:rPr lang="zh-CN" altLang="en-US" dirty="0"/>
              <a:t> </a:t>
            </a:r>
            <a:r>
              <a:rPr lang="en-US" altLang="zh-CN" dirty="0"/>
              <a:t>design</a:t>
            </a:r>
            <a:r>
              <a:rPr lang="zh-CN" altLang="en-US" dirty="0"/>
              <a:t> </a:t>
            </a:r>
            <a:r>
              <a:rPr lang="en-US" altLang="zh-CN" dirty="0"/>
              <a:t>and</a:t>
            </a:r>
            <a:r>
              <a:rPr lang="zh-CN" altLang="en-US" dirty="0"/>
              <a:t> </a:t>
            </a:r>
            <a:r>
              <a:rPr lang="en-US" altLang="zh-CN" dirty="0"/>
              <a:t>implementation</a:t>
            </a:r>
            <a:r>
              <a:rPr lang="zh-CN" altLang="en-US" dirty="0"/>
              <a:t> </a:t>
            </a:r>
            <a:r>
              <a:rPr lang="en-US" altLang="zh-CN" dirty="0"/>
              <a:t>into</a:t>
            </a:r>
            <a:r>
              <a:rPr lang="zh-CN" altLang="en-US" dirty="0"/>
              <a:t> </a:t>
            </a:r>
            <a:r>
              <a:rPr lang="en-US" altLang="zh-CN" dirty="0"/>
              <a:t>the</a:t>
            </a:r>
            <a:r>
              <a:rPr lang="zh-CN" altLang="en-US" dirty="0"/>
              <a:t> </a:t>
            </a:r>
            <a:r>
              <a:rPr lang="en-US" altLang="zh-CN" dirty="0"/>
              <a:t>storage</a:t>
            </a:r>
            <a:r>
              <a:rPr lang="zh-CN" altLang="en-US" dirty="0"/>
              <a:t> </a:t>
            </a:r>
            <a:r>
              <a:rPr lang="en-US" altLang="zh-CN" dirty="0"/>
              <a:t>ring</a:t>
            </a:r>
            <a:r>
              <a:rPr lang="zh-CN" altLang="en-US" dirty="0"/>
              <a:t> </a:t>
            </a:r>
            <a:r>
              <a:rPr lang="en-US" altLang="zh-CN" dirty="0"/>
              <a:t>lattice</a:t>
            </a:r>
            <a:r>
              <a:rPr lang="zh-CN" altLang="en-US" dirty="0"/>
              <a:t> </a:t>
            </a:r>
            <a:r>
              <a:rPr lang="en-US" altLang="zh-CN" dirty="0"/>
              <a:t>is</a:t>
            </a:r>
            <a:r>
              <a:rPr lang="zh-CN" altLang="en-US" dirty="0"/>
              <a:t> </a:t>
            </a:r>
            <a:r>
              <a:rPr lang="en-US" altLang="zh-CN" dirty="0"/>
              <a:t>also</a:t>
            </a:r>
            <a:r>
              <a:rPr lang="zh-CN" altLang="en-US" dirty="0"/>
              <a:t> </a:t>
            </a:r>
            <a:r>
              <a:rPr lang="en-US" altLang="zh-CN" dirty="0"/>
              <a:t>under</a:t>
            </a:r>
            <a:r>
              <a:rPr lang="zh-CN" altLang="en-US" dirty="0"/>
              <a:t> </a:t>
            </a:r>
            <a:r>
              <a:rPr lang="en-US" altLang="zh-CN" dirty="0"/>
              <a:t>way</a:t>
            </a:r>
            <a:r>
              <a:rPr lang="zh-CN" altLang="en-US" dirty="0"/>
              <a:t> </a:t>
            </a:r>
            <a:r>
              <a:rPr lang="en-US" altLang="zh-CN" dirty="0"/>
              <a:t>(planned</a:t>
            </a:r>
            <a:r>
              <a:rPr lang="zh-CN" altLang="en-US" dirty="0"/>
              <a:t> </a:t>
            </a:r>
            <a:r>
              <a:rPr lang="en-US" altLang="zh-CN" dirty="0"/>
              <a:t>to</a:t>
            </a:r>
            <a:r>
              <a:rPr lang="zh-CN" altLang="en-US" dirty="0"/>
              <a:t> </a:t>
            </a:r>
            <a:r>
              <a:rPr lang="en-US" altLang="zh-CN" dirty="0"/>
              <a:t>be</a:t>
            </a:r>
            <a:r>
              <a:rPr lang="zh-CN" altLang="en-US" dirty="0"/>
              <a:t> </a:t>
            </a:r>
            <a:r>
              <a:rPr lang="en-US" altLang="zh-CN" dirty="0"/>
              <a:t>delivered</a:t>
            </a:r>
            <a:r>
              <a:rPr lang="zh-CN" altLang="en-US" dirty="0"/>
              <a:t> </a:t>
            </a:r>
            <a:r>
              <a:rPr lang="en-US" altLang="zh-CN" dirty="0"/>
              <a:t>by</a:t>
            </a:r>
            <a:r>
              <a:rPr lang="zh-CN" altLang="en-US" dirty="0"/>
              <a:t> </a:t>
            </a:r>
            <a:r>
              <a:rPr lang="en-US" altLang="zh-CN" dirty="0"/>
              <a:t>2021)</a:t>
            </a:r>
          </a:p>
          <a:p>
            <a:pPr lvl="1"/>
            <a:r>
              <a:rPr lang="en-US" altLang="zh-CN" dirty="0"/>
              <a:t>Solenoid-based</a:t>
            </a:r>
            <a:r>
              <a:rPr lang="zh-CN" altLang="en-US" dirty="0"/>
              <a:t> </a:t>
            </a:r>
            <a:r>
              <a:rPr lang="en-US" altLang="zh-CN" dirty="0"/>
              <a:t>spin</a:t>
            </a:r>
            <a:r>
              <a:rPr lang="zh-CN" altLang="en-US" dirty="0"/>
              <a:t> </a:t>
            </a:r>
            <a:r>
              <a:rPr lang="en-US" altLang="zh-CN" dirty="0"/>
              <a:t>rotators</a:t>
            </a:r>
            <a:r>
              <a:rPr lang="zh-CN" altLang="en-US" dirty="0"/>
              <a:t> </a:t>
            </a:r>
            <a:r>
              <a:rPr lang="en-US" altLang="zh-CN" dirty="0"/>
              <a:t>have</a:t>
            </a:r>
            <a:r>
              <a:rPr lang="zh-CN" altLang="en-US" dirty="0"/>
              <a:t> </a:t>
            </a:r>
            <a:r>
              <a:rPr lang="en-US" altLang="zh-CN" dirty="0"/>
              <a:t>been</a:t>
            </a:r>
            <a:r>
              <a:rPr lang="zh-CN" altLang="en-US" dirty="0"/>
              <a:t> </a:t>
            </a:r>
            <a:r>
              <a:rPr lang="en-US" altLang="zh-CN" dirty="0"/>
              <a:t>studied.</a:t>
            </a:r>
          </a:p>
          <a:p>
            <a:pPr lvl="1"/>
            <a:r>
              <a:rPr lang="en-US" altLang="zh-CN" dirty="0"/>
              <a:t>Some</a:t>
            </a:r>
            <a:r>
              <a:rPr lang="zh-CN" altLang="en-US" dirty="0"/>
              <a:t> </a:t>
            </a:r>
            <a:r>
              <a:rPr lang="en-US" altLang="zh-CN" dirty="0"/>
              <a:t>space</a:t>
            </a:r>
            <a:r>
              <a:rPr lang="zh-CN" altLang="en-US" dirty="0"/>
              <a:t> </a:t>
            </a:r>
            <a:r>
              <a:rPr lang="en-US" altLang="zh-CN" dirty="0"/>
              <a:t>has</a:t>
            </a:r>
            <a:r>
              <a:rPr lang="zh-CN" altLang="en-US" dirty="0"/>
              <a:t> </a:t>
            </a:r>
            <a:r>
              <a:rPr lang="en-US" altLang="zh-CN" dirty="0"/>
              <a:t>been</a:t>
            </a:r>
            <a:r>
              <a:rPr lang="zh-CN" altLang="en-US" dirty="0"/>
              <a:t> </a:t>
            </a:r>
            <a:r>
              <a:rPr lang="en-US" altLang="zh-CN" dirty="0"/>
              <a:t>located</a:t>
            </a:r>
            <a:r>
              <a:rPr lang="zh-CN" altLang="en-US" dirty="0"/>
              <a:t> </a:t>
            </a:r>
            <a:r>
              <a:rPr lang="en-US" altLang="zh-CN" dirty="0"/>
              <a:t>for</a:t>
            </a:r>
            <a:r>
              <a:rPr lang="zh-CN" altLang="en-US" dirty="0"/>
              <a:t> </a:t>
            </a:r>
            <a:r>
              <a:rPr lang="en-US" altLang="zh-CN" dirty="0"/>
              <a:t>implementation</a:t>
            </a:r>
            <a:r>
              <a:rPr lang="zh-CN" altLang="en-US" dirty="0"/>
              <a:t> </a:t>
            </a:r>
            <a:r>
              <a:rPr lang="en-US" altLang="zh-CN" dirty="0"/>
              <a:t>of</a:t>
            </a:r>
            <a:r>
              <a:rPr lang="zh-CN" altLang="en-US" dirty="0"/>
              <a:t> </a:t>
            </a:r>
            <a:r>
              <a:rPr lang="en-US" altLang="zh-CN" dirty="0"/>
              <a:t>spin</a:t>
            </a:r>
            <a:r>
              <a:rPr lang="zh-CN" altLang="en-US" dirty="0"/>
              <a:t> </a:t>
            </a:r>
            <a:r>
              <a:rPr lang="en-US" altLang="zh-CN" dirty="0"/>
              <a:t>rotators</a:t>
            </a:r>
            <a:r>
              <a:rPr lang="zh-CN" altLang="en-US" dirty="0"/>
              <a:t> </a:t>
            </a:r>
            <a:r>
              <a:rPr lang="en-US" altLang="zh-CN" dirty="0"/>
              <a:t>near</a:t>
            </a:r>
            <a:r>
              <a:rPr lang="zh-CN" altLang="en-US" dirty="0"/>
              <a:t> </a:t>
            </a:r>
            <a:r>
              <a:rPr lang="en-US" altLang="zh-CN" dirty="0"/>
              <a:t>the</a:t>
            </a:r>
            <a:r>
              <a:rPr lang="zh-CN" altLang="en-US" dirty="0"/>
              <a:t> </a:t>
            </a:r>
            <a:r>
              <a:rPr lang="en-US" altLang="zh-CN" dirty="0" err="1"/>
              <a:t>Ips</a:t>
            </a:r>
            <a:endParaRPr lang="en-US" altLang="zh-CN" dirty="0"/>
          </a:p>
          <a:p>
            <a:pPr lvl="1"/>
            <a:r>
              <a:rPr lang="en-US" altLang="zh-CN" dirty="0"/>
              <a:t>Influence</a:t>
            </a:r>
            <a:r>
              <a:rPr lang="zh-CN" altLang="en-US" dirty="0"/>
              <a:t> </a:t>
            </a:r>
            <a:r>
              <a:rPr lang="en-US" altLang="zh-CN" dirty="0"/>
              <a:t>on</a:t>
            </a:r>
            <a:r>
              <a:rPr lang="zh-CN" altLang="en-US" dirty="0"/>
              <a:t> </a:t>
            </a:r>
            <a:r>
              <a:rPr lang="en-US" altLang="zh-CN" dirty="0"/>
              <a:t>the</a:t>
            </a:r>
            <a:r>
              <a:rPr lang="zh-CN" altLang="en-US" dirty="0"/>
              <a:t> </a:t>
            </a:r>
            <a:r>
              <a:rPr lang="en-US" altLang="zh-CN" dirty="0"/>
              <a:t>equilibrium</a:t>
            </a:r>
            <a:r>
              <a:rPr lang="zh-CN" altLang="en-US" dirty="0"/>
              <a:t> </a:t>
            </a:r>
            <a:r>
              <a:rPr lang="en-US" altLang="zh-CN" dirty="0"/>
              <a:t>beam</a:t>
            </a:r>
            <a:r>
              <a:rPr lang="zh-CN" altLang="en-US" dirty="0"/>
              <a:t> </a:t>
            </a:r>
            <a:r>
              <a:rPr lang="en-US" altLang="zh-CN" dirty="0"/>
              <a:t>polarization</a:t>
            </a:r>
            <a:r>
              <a:rPr lang="zh-CN" altLang="en-US" dirty="0"/>
              <a:t> </a:t>
            </a:r>
            <a:r>
              <a:rPr lang="en-US" altLang="zh-CN" dirty="0"/>
              <a:t>is</a:t>
            </a:r>
            <a:r>
              <a:rPr lang="zh-CN" altLang="en-US" dirty="0"/>
              <a:t> </a:t>
            </a:r>
            <a:r>
              <a:rPr lang="en-US" altLang="zh-CN" dirty="0"/>
              <a:t>under</a:t>
            </a:r>
            <a:r>
              <a:rPr lang="zh-CN" altLang="en-US" dirty="0"/>
              <a:t> </a:t>
            </a:r>
            <a:r>
              <a:rPr lang="en-US" altLang="zh-CN" dirty="0"/>
              <a:t>study</a:t>
            </a:r>
          </a:p>
          <a:p>
            <a:endParaRPr lang="en-US" dirty="0"/>
          </a:p>
        </p:txBody>
      </p:sp>
      <p:pic>
        <p:nvPicPr>
          <p:cNvPr id="4" name="图片 31">
            <a:extLst>
              <a:ext uri="{FF2B5EF4-FFF2-40B4-BE49-F238E27FC236}">
                <a16:creationId xmlns:a16="http://schemas.microsoft.com/office/drawing/2014/main" id="{9706C8B1-91AD-224F-AEB0-8F2EF228453D}"/>
              </a:ext>
            </a:extLst>
          </p:cNvPr>
          <p:cNvPicPr/>
          <p:nvPr/>
        </p:nvPicPr>
        <p:blipFill>
          <a:blip r:embed="rId2"/>
          <a:stretch>
            <a:fillRect/>
          </a:stretch>
        </p:blipFill>
        <p:spPr>
          <a:xfrm>
            <a:off x="7524751" y="3740783"/>
            <a:ext cx="4686300" cy="3152775"/>
          </a:xfrm>
          <a:prstGeom prst="rect">
            <a:avLst/>
          </a:prstGeom>
        </p:spPr>
      </p:pic>
      <p:pic>
        <p:nvPicPr>
          <p:cNvPr id="5" name="图片 11">
            <a:extLst>
              <a:ext uri="{FF2B5EF4-FFF2-40B4-BE49-F238E27FC236}">
                <a16:creationId xmlns:a16="http://schemas.microsoft.com/office/drawing/2014/main" id="{8E0AAE50-109D-C24C-8C06-25D07BE91206}"/>
              </a:ext>
            </a:extLst>
          </p:cNvPr>
          <p:cNvPicPr/>
          <p:nvPr/>
        </p:nvPicPr>
        <p:blipFill>
          <a:blip r:embed="rId3"/>
          <a:stretch>
            <a:fillRect/>
          </a:stretch>
        </p:blipFill>
        <p:spPr>
          <a:xfrm>
            <a:off x="2786063" y="4452619"/>
            <a:ext cx="4738688" cy="2390456"/>
          </a:xfrm>
          <a:prstGeom prst="rect">
            <a:avLst/>
          </a:prstGeom>
        </p:spPr>
      </p:pic>
      <p:pic>
        <p:nvPicPr>
          <p:cNvPr id="6" name="图片 12">
            <a:extLst>
              <a:ext uri="{FF2B5EF4-FFF2-40B4-BE49-F238E27FC236}">
                <a16:creationId xmlns:a16="http://schemas.microsoft.com/office/drawing/2014/main" id="{22240AA5-8E51-4A4F-A4A9-CE6631D8878C}"/>
              </a:ext>
            </a:extLst>
          </p:cNvPr>
          <p:cNvPicPr/>
          <p:nvPr/>
        </p:nvPicPr>
        <p:blipFill>
          <a:blip r:embed="rId4"/>
          <a:stretch>
            <a:fillRect/>
          </a:stretch>
        </p:blipFill>
        <p:spPr>
          <a:xfrm>
            <a:off x="-5714" y="3971924"/>
            <a:ext cx="3238500" cy="2690495"/>
          </a:xfrm>
          <a:prstGeom prst="rect">
            <a:avLst/>
          </a:prstGeom>
        </p:spPr>
      </p:pic>
      <p:pic>
        <p:nvPicPr>
          <p:cNvPr id="7" name="图片 1">
            <a:extLst>
              <a:ext uri="{FF2B5EF4-FFF2-40B4-BE49-F238E27FC236}">
                <a16:creationId xmlns:a16="http://schemas.microsoft.com/office/drawing/2014/main" id="{D30D613C-5D5D-4C47-9425-683ABA31E929}"/>
              </a:ext>
            </a:extLst>
          </p:cNvPr>
          <p:cNvPicPr/>
          <p:nvPr/>
        </p:nvPicPr>
        <p:blipFill>
          <a:blip r:embed="rId5"/>
          <a:stretch>
            <a:fillRect/>
          </a:stretch>
        </p:blipFill>
        <p:spPr>
          <a:xfrm>
            <a:off x="2930207" y="3124517"/>
            <a:ext cx="5274310" cy="951865"/>
          </a:xfrm>
          <a:prstGeom prst="rect">
            <a:avLst/>
          </a:prstGeom>
        </p:spPr>
      </p:pic>
    </p:spTree>
    <p:extLst>
      <p:ext uri="{BB962C8B-B14F-4D97-AF65-F5344CB8AC3E}">
        <p14:creationId xmlns:p14="http://schemas.microsoft.com/office/powerpoint/2010/main" val="3910416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C898A-23BA-5541-A7AE-2C6172F7E0B1}"/>
              </a:ext>
            </a:extLst>
          </p:cNvPr>
          <p:cNvSpPr>
            <a:spLocks noGrp="1"/>
          </p:cNvSpPr>
          <p:nvPr>
            <p:ph type="title"/>
          </p:nvPr>
        </p:nvSpPr>
        <p:spPr/>
        <p:txBody>
          <a:bodyPr/>
          <a:lstStyle/>
          <a:p>
            <a:r>
              <a:rPr lang="en-US" altLang="zh-CN" dirty="0">
                <a:solidFill>
                  <a:srgbClr val="FF0000"/>
                </a:solidFill>
              </a:rPr>
              <a:t>What</a:t>
            </a:r>
            <a:r>
              <a:rPr lang="zh-CN" altLang="en-US" dirty="0">
                <a:solidFill>
                  <a:srgbClr val="FF0000"/>
                </a:solidFill>
              </a:rPr>
              <a:t> </a:t>
            </a:r>
            <a:r>
              <a:rPr lang="en-US" altLang="zh-CN" dirty="0">
                <a:solidFill>
                  <a:srgbClr val="FF0000"/>
                </a:solidFill>
              </a:rPr>
              <a:t>still</a:t>
            </a:r>
            <a:r>
              <a:rPr lang="zh-CN" altLang="en-US" dirty="0">
                <a:solidFill>
                  <a:srgbClr val="FF0000"/>
                </a:solidFill>
              </a:rPr>
              <a:t> </a:t>
            </a:r>
            <a:r>
              <a:rPr lang="en-US" altLang="zh-CN" dirty="0">
                <a:solidFill>
                  <a:srgbClr val="FF0000"/>
                </a:solidFill>
              </a:rPr>
              <a:t>need</a:t>
            </a:r>
            <a:r>
              <a:rPr lang="zh-CN" altLang="en-US" dirty="0">
                <a:solidFill>
                  <a:srgbClr val="FF0000"/>
                </a:solidFill>
              </a:rPr>
              <a:t> </a:t>
            </a:r>
            <a:r>
              <a:rPr lang="en-US" altLang="zh-CN" dirty="0">
                <a:solidFill>
                  <a:srgbClr val="FF0000"/>
                </a:solidFill>
              </a:rPr>
              <a:t>to</a:t>
            </a:r>
            <a:r>
              <a:rPr lang="zh-CN" altLang="en-US" dirty="0">
                <a:solidFill>
                  <a:srgbClr val="FF0000"/>
                </a:solidFill>
              </a:rPr>
              <a:t> </a:t>
            </a:r>
            <a:r>
              <a:rPr lang="en-US" altLang="zh-CN" dirty="0">
                <a:solidFill>
                  <a:srgbClr val="FF0000"/>
                </a:solidFill>
              </a:rPr>
              <a:t>be</a:t>
            </a:r>
            <a:r>
              <a:rPr lang="zh-CN" altLang="en-US" dirty="0">
                <a:solidFill>
                  <a:srgbClr val="FF0000"/>
                </a:solidFill>
              </a:rPr>
              <a:t> </a:t>
            </a:r>
            <a:r>
              <a:rPr lang="en-US" altLang="zh-CN" dirty="0">
                <a:solidFill>
                  <a:srgbClr val="FF0000"/>
                </a:solidFill>
              </a:rPr>
              <a:t>done</a:t>
            </a:r>
            <a:r>
              <a:rPr lang="zh-CN" altLang="en-US" dirty="0">
                <a:solidFill>
                  <a:srgbClr val="FF0000"/>
                </a:solidFill>
              </a:rPr>
              <a:t> </a:t>
            </a:r>
            <a:endParaRPr lang="en-US" dirty="0">
              <a:solidFill>
                <a:srgbClr val="FF0000"/>
              </a:solidFill>
            </a:endParaRPr>
          </a:p>
        </p:txBody>
      </p:sp>
      <p:sp>
        <p:nvSpPr>
          <p:cNvPr id="3" name="Content Placeholder 2">
            <a:extLst>
              <a:ext uri="{FF2B5EF4-FFF2-40B4-BE49-F238E27FC236}">
                <a16:creationId xmlns:a16="http://schemas.microsoft.com/office/drawing/2014/main" id="{AD724532-0C91-7947-AEA7-94AF2E09B71A}"/>
              </a:ext>
            </a:extLst>
          </p:cNvPr>
          <p:cNvSpPr>
            <a:spLocks noGrp="1"/>
          </p:cNvSpPr>
          <p:nvPr>
            <p:ph idx="1"/>
          </p:nvPr>
        </p:nvSpPr>
        <p:spPr/>
        <p:txBody>
          <a:bodyPr/>
          <a:lstStyle/>
          <a:p>
            <a:r>
              <a:rPr lang="en-US" altLang="zh-CN" dirty="0"/>
              <a:t>Assessment</a:t>
            </a:r>
            <a:r>
              <a:rPr lang="zh-CN" altLang="en-US" dirty="0"/>
              <a:t> </a:t>
            </a:r>
            <a:r>
              <a:rPr lang="en-US" altLang="zh-CN" dirty="0"/>
              <a:t>indicator</a:t>
            </a:r>
            <a:r>
              <a:rPr lang="zh-CN" altLang="en-US" dirty="0"/>
              <a:t> </a:t>
            </a:r>
            <a:r>
              <a:rPr lang="en-US" altLang="zh-CN" dirty="0"/>
              <a:t>1:</a:t>
            </a:r>
            <a:r>
              <a:rPr lang="zh-CN" altLang="en-US" dirty="0"/>
              <a:t> </a:t>
            </a:r>
            <a:r>
              <a:rPr lang="en-US" altLang="zh-CN" dirty="0">
                <a:solidFill>
                  <a:srgbClr val="0432FF"/>
                </a:solidFill>
              </a:rPr>
              <a:t>“</a:t>
            </a:r>
            <a:r>
              <a:rPr lang="en-US" dirty="0">
                <a:solidFill>
                  <a:srgbClr val="0432FF"/>
                </a:solidFill>
              </a:rPr>
              <a:t>parameter selection</a:t>
            </a:r>
            <a:r>
              <a:rPr lang="zh-CN" altLang="en-US" dirty="0">
                <a:solidFill>
                  <a:srgbClr val="0432FF"/>
                </a:solidFill>
              </a:rPr>
              <a:t> </a:t>
            </a:r>
            <a:r>
              <a:rPr lang="en-US" altLang="zh-CN" dirty="0">
                <a:solidFill>
                  <a:srgbClr val="0432FF"/>
                </a:solidFill>
              </a:rPr>
              <a:t>of</a:t>
            </a:r>
            <a:r>
              <a:rPr lang="zh-CN" altLang="en-US" dirty="0">
                <a:solidFill>
                  <a:srgbClr val="0432FF"/>
                </a:solidFill>
              </a:rPr>
              <a:t> </a:t>
            </a:r>
            <a:r>
              <a:rPr lang="en-US" altLang="zh-CN" dirty="0">
                <a:solidFill>
                  <a:srgbClr val="0432FF"/>
                </a:solidFill>
              </a:rPr>
              <a:t>polarization</a:t>
            </a:r>
            <a:r>
              <a:rPr lang="zh-CN" altLang="en-US" dirty="0">
                <a:solidFill>
                  <a:srgbClr val="0432FF"/>
                </a:solidFill>
              </a:rPr>
              <a:t> </a:t>
            </a:r>
            <a:r>
              <a:rPr lang="en-US" altLang="zh-CN" dirty="0">
                <a:solidFill>
                  <a:srgbClr val="0432FF"/>
                </a:solidFill>
              </a:rPr>
              <a:t>insertion</a:t>
            </a:r>
            <a:r>
              <a:rPr lang="zh-CN" altLang="en-US" dirty="0">
                <a:solidFill>
                  <a:srgbClr val="0432FF"/>
                </a:solidFill>
              </a:rPr>
              <a:t> </a:t>
            </a:r>
            <a:r>
              <a:rPr lang="en-US" altLang="zh-CN" dirty="0">
                <a:solidFill>
                  <a:srgbClr val="0432FF"/>
                </a:solidFill>
              </a:rPr>
              <a:t>devices</a:t>
            </a:r>
            <a:r>
              <a:rPr lang="en-US" dirty="0">
                <a:solidFill>
                  <a:srgbClr val="0432FF"/>
                </a:solidFill>
              </a:rPr>
              <a:t> and</a:t>
            </a:r>
            <a:r>
              <a:rPr lang="zh-CN" altLang="en-US" dirty="0">
                <a:solidFill>
                  <a:srgbClr val="0432FF"/>
                </a:solidFill>
              </a:rPr>
              <a:t> </a:t>
            </a:r>
            <a:r>
              <a:rPr lang="en-US" altLang="zh-CN" dirty="0">
                <a:solidFill>
                  <a:srgbClr val="0432FF"/>
                </a:solidFill>
              </a:rPr>
              <a:t>the</a:t>
            </a:r>
            <a:r>
              <a:rPr lang="zh-CN" altLang="en-US" dirty="0">
                <a:solidFill>
                  <a:srgbClr val="0432FF"/>
                </a:solidFill>
              </a:rPr>
              <a:t> </a:t>
            </a:r>
            <a:r>
              <a:rPr lang="en-US" altLang="zh-CN" dirty="0">
                <a:solidFill>
                  <a:srgbClr val="0432FF"/>
                </a:solidFill>
              </a:rPr>
              <a:t>working</a:t>
            </a:r>
            <a:r>
              <a:rPr lang="zh-CN" altLang="en-US" dirty="0">
                <a:solidFill>
                  <a:srgbClr val="0432FF"/>
                </a:solidFill>
              </a:rPr>
              <a:t> </a:t>
            </a:r>
            <a:r>
              <a:rPr lang="en-US" altLang="zh-CN" dirty="0">
                <a:solidFill>
                  <a:srgbClr val="0432FF"/>
                </a:solidFill>
              </a:rPr>
              <a:t>mode</a:t>
            </a:r>
            <a:r>
              <a:rPr lang="zh-CN" altLang="en-US" dirty="0">
                <a:solidFill>
                  <a:srgbClr val="0432FF"/>
                </a:solidFill>
              </a:rPr>
              <a:t> </a:t>
            </a:r>
            <a:r>
              <a:rPr lang="en-US" altLang="zh-CN" dirty="0">
                <a:solidFill>
                  <a:srgbClr val="0432FF"/>
                </a:solidFill>
              </a:rPr>
              <a:t>of</a:t>
            </a:r>
            <a:r>
              <a:rPr lang="en-US" dirty="0">
                <a:solidFill>
                  <a:srgbClr val="0432FF"/>
                </a:solidFill>
              </a:rPr>
              <a:t> the precise energy measure</a:t>
            </a:r>
            <a:r>
              <a:rPr lang="en-US" altLang="zh-CN" dirty="0">
                <a:solidFill>
                  <a:srgbClr val="0432FF"/>
                </a:solidFill>
              </a:rPr>
              <a:t>ment.”</a:t>
            </a:r>
            <a:endParaRPr lang="en-US" sz="2400" dirty="0"/>
          </a:p>
          <a:p>
            <a:pPr lvl="1"/>
            <a:r>
              <a:rPr lang="en-US" altLang="zh-CN" sz="2800" dirty="0"/>
              <a:t>Specification</a:t>
            </a:r>
            <a:r>
              <a:rPr lang="zh-CN" altLang="en-US" sz="2800" dirty="0"/>
              <a:t> </a:t>
            </a:r>
            <a:r>
              <a:rPr lang="en-US" altLang="zh-CN" sz="2800" dirty="0"/>
              <a:t>of</a:t>
            </a:r>
            <a:r>
              <a:rPr lang="zh-CN" altLang="en-US" sz="2800" dirty="0"/>
              <a:t> </a:t>
            </a:r>
            <a:r>
              <a:rPr lang="en-US" altLang="zh-CN" sz="2800" dirty="0"/>
              <a:t>the</a:t>
            </a:r>
            <a:r>
              <a:rPr lang="zh-CN" altLang="en-US" sz="2800" dirty="0"/>
              <a:t> </a:t>
            </a:r>
            <a:r>
              <a:rPr lang="en-US" altLang="zh-CN" sz="2800" dirty="0"/>
              <a:t>resonant</a:t>
            </a:r>
            <a:r>
              <a:rPr lang="zh-CN" altLang="en-US" sz="2800" dirty="0"/>
              <a:t> </a:t>
            </a:r>
            <a:r>
              <a:rPr lang="en-US" altLang="zh-CN" sz="2800" dirty="0"/>
              <a:t>depolarizer parameters</a:t>
            </a:r>
            <a:endParaRPr lang="en-US" sz="2800" dirty="0"/>
          </a:p>
        </p:txBody>
      </p:sp>
      <p:pic>
        <p:nvPicPr>
          <p:cNvPr id="6" name="Picture 5">
            <a:extLst>
              <a:ext uri="{FF2B5EF4-FFF2-40B4-BE49-F238E27FC236}">
                <a16:creationId xmlns:a16="http://schemas.microsoft.com/office/drawing/2014/main" id="{F24FF5F8-A4F8-864F-8FC4-804035FEBB7A}"/>
              </a:ext>
            </a:extLst>
          </p:cNvPr>
          <p:cNvPicPr>
            <a:picLocks noChangeAspect="1"/>
          </p:cNvPicPr>
          <p:nvPr/>
        </p:nvPicPr>
        <p:blipFill>
          <a:blip r:embed="rId2"/>
          <a:stretch>
            <a:fillRect/>
          </a:stretch>
        </p:blipFill>
        <p:spPr>
          <a:xfrm>
            <a:off x="5030787" y="3479800"/>
            <a:ext cx="6731000" cy="3378200"/>
          </a:xfrm>
          <a:prstGeom prst="rect">
            <a:avLst/>
          </a:prstGeom>
        </p:spPr>
      </p:pic>
    </p:spTree>
    <p:extLst>
      <p:ext uri="{BB962C8B-B14F-4D97-AF65-F5344CB8AC3E}">
        <p14:creationId xmlns:p14="http://schemas.microsoft.com/office/powerpoint/2010/main" val="43831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1185</Words>
  <Application>Microsoft Macintosh PowerPoint</Application>
  <PresentationFormat>Widescreen</PresentationFormat>
  <Paragraphs>107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等线</vt:lpstr>
      <vt:lpstr>等线 Light</vt:lpstr>
      <vt:lpstr>Arial</vt:lpstr>
      <vt:lpstr>Calibri</vt:lpstr>
      <vt:lpstr>Calibri Light</vt:lpstr>
      <vt:lpstr>Office Theme</vt:lpstr>
      <vt:lpstr>CEPC Beam Polarization</vt:lpstr>
      <vt:lpstr>Outline</vt:lpstr>
      <vt:lpstr>Mid-term tasks and indicators in the task book </vt:lpstr>
      <vt:lpstr>After Mid-term tasks in the task book</vt:lpstr>
      <vt:lpstr>Status of assessment indicator 1</vt:lpstr>
      <vt:lpstr>Status of assessment indicator 2</vt:lpstr>
      <vt:lpstr>Status of work beyond assessment indicators</vt:lpstr>
      <vt:lpstr>Status of work beyond assessment indicators</vt:lpstr>
      <vt:lpstr>What still need to be done </vt:lpstr>
      <vt:lpstr>What still need to be done </vt:lpstr>
      <vt:lpstr>What still need to be done </vt:lpstr>
      <vt:lpstr>What still need to be done </vt:lpstr>
      <vt:lpstr>Financial status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CEPC Beam Polarization</dc:title>
  <dc:creator>DUAN ZHE</dc:creator>
  <cp:lastModifiedBy>DUAN ZHE</cp:lastModifiedBy>
  <cp:revision>33</cp:revision>
  <dcterms:created xsi:type="dcterms:W3CDTF">2020-02-21T03:45:17Z</dcterms:created>
  <dcterms:modified xsi:type="dcterms:W3CDTF">2020-02-21T06:55:07Z</dcterms:modified>
</cp:coreProperties>
</file>