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0" r:id="rId2"/>
    <p:sldId id="292" r:id="rId3"/>
    <p:sldId id="452" r:id="rId4"/>
    <p:sldId id="453" r:id="rId5"/>
    <p:sldId id="430" r:id="rId6"/>
    <p:sldId id="431" r:id="rId7"/>
    <p:sldId id="454" r:id="rId8"/>
    <p:sldId id="458" r:id="rId9"/>
    <p:sldId id="455" r:id="rId10"/>
    <p:sldId id="432" r:id="rId11"/>
    <p:sldId id="436" r:id="rId12"/>
    <p:sldId id="448" r:id="rId13"/>
    <p:sldId id="449" r:id="rId14"/>
    <p:sldId id="446" r:id="rId15"/>
    <p:sldId id="445" r:id="rId16"/>
    <p:sldId id="447" r:id="rId17"/>
    <p:sldId id="440" r:id="rId18"/>
    <p:sldId id="403" r:id="rId19"/>
    <p:sldId id="404" r:id="rId20"/>
    <p:sldId id="331" r:id="rId21"/>
    <p:sldId id="459" r:id="rId22"/>
    <p:sldId id="460" r:id="rId23"/>
    <p:sldId id="42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CD59"/>
    <a:srgbClr val="2105ED"/>
    <a:srgbClr val="D919C2"/>
    <a:srgbClr val="33CC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5349" autoAdjust="0"/>
  </p:normalViewPr>
  <p:slideViewPr>
    <p:cSldViewPr>
      <p:cViewPr varScale="1">
        <p:scale>
          <a:sx n="80" d="100"/>
          <a:sy n="80" d="100"/>
        </p:scale>
        <p:origin x="355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2050A-8A1F-423B-902B-1C85C8F70DD3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48EB-EEB1-42AB-82B1-B150BE329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32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65B78D3-B182-484A-977A-EC90DE6AD89A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4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90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76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1?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1.7%(</m:t>
                    </m:r>
                    <m:r>
                      <m:rPr>
                        <m:sty m:val="p"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booster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3.6</m:t>
                    </m:r>
                    <m:r>
                      <m:rPr>
                        <m:sty m:val="p"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48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119335" y="764704"/>
            <a:ext cx="11953328" cy="2376264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scheme at Higgs energy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Chenghui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Qct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26, 2020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12191999" cy="297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7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5"/>
    </mc:Choice>
    <mc:Fallback xmlns="">
      <p:transition spd="slow" advTm="91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74803" y="801473"/>
            <a:ext cx="487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IP chamber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540609"/>
            <a:ext cx="7019000" cy="22987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31388" y="4756052"/>
            <a:ext cx="12939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Be: </a:t>
            </a:r>
            <a:r>
              <a:rPr lang="el-GR" altLang="zh-CN" dirty="0" smtClean="0"/>
              <a:t>φ</a:t>
            </a:r>
            <a:r>
              <a:rPr lang="en-US" altLang="zh-CN" dirty="0" smtClean="0"/>
              <a:t>28mm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6408000" y="5125384"/>
            <a:ext cx="170360" cy="5880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496419" y="4932326"/>
            <a:ext cx="22646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Al: </a:t>
            </a:r>
            <a:r>
              <a:rPr lang="el-GR" altLang="zh-CN" dirty="0" smtClean="0"/>
              <a:t>φ</a:t>
            </a:r>
            <a:r>
              <a:rPr lang="en-US" altLang="zh-CN" dirty="0" smtClean="0"/>
              <a:t>28mm-&gt;</a:t>
            </a:r>
            <a:r>
              <a:rPr lang="el-GR" altLang="zh-CN" dirty="0" smtClean="0"/>
              <a:t> φ</a:t>
            </a:r>
            <a:r>
              <a:rPr lang="en-US" altLang="zh-CN" dirty="0" smtClean="0"/>
              <a:t>40mm</a:t>
            </a:r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538033" y="5310050"/>
            <a:ext cx="537534" cy="7382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756917" y="5548769"/>
            <a:ext cx="12987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Cu: </a:t>
            </a:r>
            <a:r>
              <a:rPr lang="el-GR" altLang="zh-CN" dirty="0" smtClean="0">
                <a:solidFill>
                  <a:srgbClr val="FF0000"/>
                </a:solidFill>
              </a:rPr>
              <a:t>φ</a:t>
            </a:r>
            <a:r>
              <a:rPr lang="en-US" altLang="zh-CN" dirty="0" smtClean="0">
                <a:solidFill>
                  <a:srgbClr val="FF0000"/>
                </a:solidFill>
              </a:rPr>
              <a:t>17mm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3054961" y="5918101"/>
            <a:ext cx="179018" cy="592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60072" y="1357502"/>
            <a:ext cx="5968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pipe: 28mm, SCQ Beam pipe:20mm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" y="1884985"/>
            <a:ext cx="5721500" cy="258485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283685" y="1357502"/>
            <a:ext cx="5689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pipe: 28mm,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pipe:17mm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37074" y="911226"/>
            <a:ext cx="118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50453" y="911226"/>
            <a:ext cx="281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60" y="1880722"/>
            <a:ext cx="5125364" cy="25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62686"/>
              </p:ext>
            </p:extLst>
          </p:nvPr>
        </p:nvGraphicFramePr>
        <p:xfrm>
          <a:off x="479376" y="1988840"/>
          <a:ext cx="11161240" cy="3030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257798"/>
                <a:gridCol w="2196544"/>
                <a:gridCol w="1879471"/>
                <a:gridCol w="2955219"/>
              </a:tblGrid>
              <a:tr h="71321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 Power distribution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luminosity</a:t>
                      </a:r>
                    </a:p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pipe: 28mm  SCQ Pipe:17mm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 smtClean="0">
                          <a:solidFill>
                            <a:srgbClr val="2105ED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CDR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 pipe: 28mm  SCQ Pipe:20mm</a:t>
                      </a:r>
                      <a:endParaRPr lang="zh-CN" altLang="en-US" sz="2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60239">
                <a:tc vMerge="1">
                  <a:txBody>
                    <a:bodyPr/>
                    <a:lstStyle/>
                    <a:p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pipe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3.46w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52.1w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2.66w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40.74 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22.62w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335.4w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21.32w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317.2w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Y-shape crotch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12.9w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191.5w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8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altLang="zh-CN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power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39.48w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586.5w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36.88w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549.5w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99357" y="5068711"/>
            <a:ext cx="11521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Shrinking the SCQ pipe aperture from 20mm to 17mm, the power deposition will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10% which is acceptable.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67507" y="908720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HOM deposition nearby the IP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</p:spTree>
    <p:extLst>
      <p:ext uri="{BB962C8B-B14F-4D97-AF65-F5344CB8AC3E}">
        <p14:creationId xmlns:p14="http://schemas.microsoft.com/office/powerpoint/2010/main" val="20709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82" y="4049535"/>
            <a:ext cx="6081315" cy="230269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Q1a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most challenging.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anti-solenoid is similar to that in CDR.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yoke 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the field crosstalk between the two apertures.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19586"/>
              </p:ext>
            </p:extLst>
          </p:nvPr>
        </p:nvGraphicFramePr>
        <p:xfrm>
          <a:off x="551384" y="1752208"/>
          <a:ext cx="11089232" cy="194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343"/>
                <a:gridCol w="2836342"/>
                <a:gridCol w="2188664"/>
                <a:gridCol w="2115709"/>
                <a:gridCol w="2991174"/>
              </a:tblGrid>
              <a:tr h="568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15.21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62.71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Q1b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84.7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17.92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105.28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94.8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24.14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155.11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57" y="4049535"/>
            <a:ext cx="3313155" cy="19975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12" y="3826120"/>
            <a:ext cx="2581635" cy="2543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final focusing </a:t>
            </a:r>
            <a:r>
              <a:rPr lang="en-US" altLang="zh-CN" sz="3600" b="1" dirty="0" err="1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coils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</p:spTree>
    <p:extLst>
      <p:ext uri="{BB962C8B-B14F-4D97-AF65-F5344CB8AC3E}">
        <p14:creationId xmlns:p14="http://schemas.microsoft.com/office/powerpoint/2010/main" val="2889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1524739"/>
            <a:ext cx="11809312" cy="280898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Two </a:t>
            </a:r>
            <a:r>
              <a:rPr lang="en-US" altLang="zh-CN" sz="2400" dirty="0">
                <a:latin typeface="Times New Roman" panose="02020603050405020304" pitchFamily="18" charset="0"/>
              </a:rPr>
              <a:t>layers cos2</a:t>
            </a:r>
            <a:r>
              <a:rPr lang="el-GR" altLang="zh-CN" sz="2400" dirty="0">
                <a:latin typeface="Times New Roman" panose="02020603050405020304" pitchFamily="18" charset="0"/>
              </a:rPr>
              <a:t>θ </a:t>
            </a:r>
            <a:r>
              <a:rPr lang="en-US" altLang="zh-CN" sz="2400" dirty="0">
                <a:latin typeface="Times New Roman" panose="02020603050405020304" pitchFamily="18" charset="0"/>
              </a:rPr>
              <a:t>quadrupole coil using Rutherford cable with iron yoke. The inner diameter of the coil is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37mm. The </a:t>
            </a:r>
            <a:r>
              <a:rPr lang="en-US" altLang="zh-CN" sz="2400" dirty="0">
                <a:latin typeface="Times New Roman" panose="02020603050405020304" pitchFamily="18" charset="0"/>
              </a:rPr>
              <a:t>width of the cable is 2.5mm, and there are 19 turns in each pole.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in single aperture is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1×10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 </a:t>
            </a:r>
            <a:r>
              <a:rPr lang="en-GB" altLang="zh-CN" sz="2400" dirty="0">
                <a:latin typeface="Times New Roman" panose="02020603050405020304" pitchFamily="18" charset="0"/>
              </a:rPr>
              <a:t>field crosstalk is smaller than 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0.5×10</a:t>
            </a:r>
            <a:r>
              <a:rPr lang="en-GB" altLang="zh-CN" sz="2400" baseline="30000" dirty="0" smtClean="0">
                <a:latin typeface="Times New Roman" panose="02020603050405020304" pitchFamily="18" charset="0"/>
              </a:rPr>
              <a:t>-4</a:t>
            </a:r>
            <a:r>
              <a:rPr lang="en-GB" altLang="zh-CN" sz="2400" dirty="0" smtClean="0">
                <a:latin typeface="Times New Roman" panose="02020603050405020304" pitchFamily="18" charset="0"/>
              </a:rPr>
              <a:t>. The </a:t>
            </a:r>
            <a:r>
              <a:rPr lang="en-GB" altLang="zh-CN" sz="2400" dirty="0">
                <a:latin typeface="Times New Roman" panose="02020603050405020304" pitchFamily="18" charset="0"/>
              </a:rPr>
              <a:t>dipole field in each single aperture </a:t>
            </a:r>
            <a:r>
              <a:rPr lang="en-US" altLang="zh-CN" sz="2400" dirty="0">
                <a:latin typeface="Times New Roman" panose="02020603050405020304" pitchFamily="18" charset="0"/>
              </a:rPr>
              <a:t>as a result of field crosstalk </a:t>
            </a:r>
            <a:r>
              <a:rPr lang="en-GB" altLang="zh-CN" sz="2400" dirty="0">
                <a:latin typeface="Times New Roman" panose="02020603050405020304" pitchFamily="18" charset="0"/>
              </a:rPr>
              <a:t>is smaller than 5 </a:t>
            </a:r>
            <a:r>
              <a:rPr lang="en-GB" altLang="zh-CN" sz="2400" dirty="0" err="1">
                <a:latin typeface="Times New Roman" panose="02020603050405020304" pitchFamily="18" charset="0"/>
              </a:rPr>
              <a:t>Gs</a:t>
            </a:r>
            <a:r>
              <a:rPr lang="en-GB" altLang="zh-CN" sz="2400" dirty="0">
                <a:latin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5640" y="6295028"/>
            <a:ext cx="151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312024" y="6304157"/>
            <a:ext cx="460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final focusing </a:t>
            </a:r>
            <a:r>
              <a:rPr lang="en-US" altLang="zh-CN" sz="3600" b="1" dirty="0" err="1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coils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574145"/>
            <a:ext cx="4890788" cy="27998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33" y="3321441"/>
            <a:ext cx="4013091" cy="30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79" y="1916832"/>
            <a:ext cx="10144075" cy="42484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Shorter cell length to control the emittance from CDR 1.2nm to 0.7nm</a:t>
            </a: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quadrupole radiation effect </a:t>
            </a:r>
          </a:p>
          <a:p>
            <a:pPr lvl="1"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region: longer FF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region: longer quadrupoles</a:t>
            </a:r>
          </a:p>
          <a:p>
            <a:pPr marL="342900" lvl="1" indent="-342900"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dynamic aperture requirement from injection</a:t>
            </a:r>
          </a:p>
          <a:p>
            <a:pPr lvl="1"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section region:  larger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x at injection point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high order chromaticity for arc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</a:p>
          <a:p>
            <a:pPr>
              <a:spcBef>
                <a:spcPts val="1200"/>
              </a:spcBef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correction of energy dependent aberration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ARC region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</p:spTree>
    <p:extLst>
      <p:ext uri="{BB962C8B-B14F-4D97-AF65-F5344CB8AC3E}">
        <p14:creationId xmlns:p14="http://schemas.microsoft.com/office/powerpoint/2010/main" val="32073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256189"/>
              </p:ext>
            </p:extLst>
          </p:nvPr>
        </p:nvGraphicFramePr>
        <p:xfrm>
          <a:off x="2930578" y="967750"/>
          <a:ext cx="6185708" cy="5628198"/>
        </p:xfrm>
        <a:graphic>
          <a:graphicData uri="http://schemas.openxmlformats.org/drawingml/2006/table">
            <a:tbl>
              <a:tblPr firstRow="1" bandRow="1"/>
              <a:tblGrid>
                <a:gridCol w="2845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7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3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527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</a:t>
                      </a: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(CDR)</a:t>
                      </a:r>
                      <a:endParaRPr lang="zh-CN" altLang="zh-CN" sz="10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</a:t>
                      </a: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(high luminosity)</a:t>
                      </a:r>
                      <a:endParaRPr lang="zh-CN" altLang="zh-CN" sz="10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27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IPs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(GeV)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27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(GeV)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027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(mrad)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16.5×2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3.48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4.87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0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16.3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214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16.8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317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10.2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3027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000" b="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7.34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0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0.33/0.001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1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1.21/0.00</a:t>
                      </a: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0.68/0.0014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1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0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altLang="zh-CN" sz="10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0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20.9/0.06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15.0/0.037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000" b="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/0.109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0.018/0.115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2.27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881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000" b="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650 (217500)</a:t>
                      </a:r>
                      <a:endParaRPr lang="en-US" sz="105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962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1000" b="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2.25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000" b="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4.4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4.42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(2 cell) (kw)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6821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0.134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1.35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en-US" sz="105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7576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4177">
                <a:tc>
                  <a:txBody>
                    <a:bodyPr/>
                    <a:lstStyle/>
                    <a:p>
                      <a:pPr marL="27305" algn="l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Beamstruhlung lifetime /quantum  lifetime* (min)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80/80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41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403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0.43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654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0.88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0499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4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4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b="0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4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4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  <a:endParaRPr lang="en-US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03684" y="7904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</p:spTree>
    <p:extLst>
      <p:ext uri="{BB962C8B-B14F-4D97-AF65-F5344CB8AC3E}">
        <p14:creationId xmlns:p14="http://schemas.microsoft.com/office/powerpoint/2010/main" val="18750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631504" y="5019804"/>
                <a:ext cx="8856983" cy="56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Achieved 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(without errors):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×32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×1.9%</m:t>
                    </m:r>
                  </m:oMath>
                </a14:m>
                <a:endPara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5019804"/>
                <a:ext cx="8856983" cy="562846"/>
              </a:xfrm>
              <a:prstGeom prst="rect">
                <a:avLst/>
              </a:prstGeom>
              <a:blipFill rotWithShape="0">
                <a:blip r:embed="rId3"/>
                <a:stretch>
                  <a:fillRect t="-10753" b="-21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567608" y="5644485"/>
                <a:ext cx="6696744" cy="557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(</a:t>
                </a:r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errors): 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1.7% </m:t>
                    </m:r>
                  </m:oMath>
                </a14:m>
                <a:endParaRPr lang="en-US" altLang="zh-CN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5644485"/>
                <a:ext cx="6696744" cy="557204"/>
              </a:xfrm>
              <a:prstGeom prst="rect">
                <a:avLst/>
              </a:prstGeom>
              <a:blipFill rotWithShape="0">
                <a:blip r:embed="rId4"/>
                <a:stretch>
                  <a:fillRect t="-12088" b="-24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623392" y="1705847"/>
            <a:ext cx="1090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developing more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methods for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 optimization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" y="2521595"/>
            <a:ext cx="5450041" cy="243637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439916"/>
            <a:ext cx="5287742" cy="257988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aperture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657589E-5082-4AA1-89F0-191C4DEDC9B5}"/>
              </a:ext>
            </a:extLst>
          </p:cNvPr>
          <p:cNvSpPr txBox="1"/>
          <p:nvPr/>
        </p:nvSpPr>
        <p:spPr>
          <a:xfrm>
            <a:off x="51109" y="1691339"/>
            <a:ext cx="6886049" cy="4845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Difficulties: </a:t>
            </a:r>
          </a:p>
          <a:p>
            <a:pPr lvl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Vacuum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chamber connection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space: bellows should absorb deformation when baking.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Add Z-direction support, length has been decreased to 83mm.</a:t>
            </a:r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Transversal space: all the structure should be within detection angle.</a:t>
            </a:r>
          </a:p>
          <a:p>
            <a:pPr lvl="1">
              <a:spcBef>
                <a:spcPts val="1800"/>
              </a:spcBef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protection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F404412-8042-4E31-A855-F65B8E35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158" y="2132856"/>
            <a:ext cx="5220884" cy="344145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en-US" altLang="zh-CN" sz="36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</a:t>
            </a:r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487244"/>
            <a:ext cx="3744416" cy="29708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83" y="1455008"/>
            <a:ext cx="5040000" cy="345675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91344" y="4437482"/>
            <a:ext cx="6048672" cy="2323898"/>
            <a:chOff x="1308981" y="4522603"/>
            <a:chExt cx="5400000" cy="246828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8981" y="4522603"/>
              <a:ext cx="5400000" cy="246828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8981" y="4522603"/>
              <a:ext cx="3600000" cy="53404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012402" y="5313351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installation design nearby the IP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assembly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687279" y="1104510"/>
            <a:ext cx="5616624" cy="5231391"/>
            <a:chOff x="395536" y="1340768"/>
            <a:chExt cx="7988013" cy="5231391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3549" y="1708748"/>
              <a:ext cx="3600000" cy="135986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1340768"/>
              <a:ext cx="3600000" cy="59602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44" y="1936794"/>
              <a:ext cx="3600000" cy="66787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900" y="2604667"/>
              <a:ext cx="3600000" cy="74650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761" y="3501008"/>
              <a:ext cx="3600000" cy="6490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900" y="4251461"/>
              <a:ext cx="3600000" cy="73928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5536" y="5066183"/>
              <a:ext cx="3600000" cy="74402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1899" y="5745550"/>
              <a:ext cx="3600000" cy="82660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55976" y="5301208"/>
              <a:ext cx="3600000" cy="11669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1470" y="4331636"/>
              <a:ext cx="3600000" cy="109805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35812" y="3146571"/>
              <a:ext cx="3600001" cy="1219980"/>
            </a:xfrm>
            <a:prstGeom prst="rect">
              <a:avLst/>
            </a:prstGeom>
          </p:spPr>
        </p:pic>
        <p:sp>
          <p:nvSpPr>
            <p:cNvPr id="16" name="下箭头 15"/>
            <p:cNvSpPr/>
            <p:nvPr/>
          </p:nvSpPr>
          <p:spPr bwMode="auto">
            <a:xfrm>
              <a:off x="2241260" y="1726663"/>
              <a:ext cx="259758" cy="420261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2" name="下箭头 21"/>
            <p:cNvSpPr/>
            <p:nvPr/>
          </p:nvSpPr>
          <p:spPr bwMode="auto">
            <a:xfrm flipV="1">
              <a:off x="6047793" y="5249671"/>
              <a:ext cx="302852" cy="301945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6" name="下箭头 25"/>
            <p:cNvSpPr/>
            <p:nvPr/>
          </p:nvSpPr>
          <p:spPr bwMode="auto">
            <a:xfrm rot="5400000" flipV="1">
              <a:off x="4369187" y="5868587"/>
              <a:ext cx="186303" cy="667249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3600" b="1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</a:endParaRPr>
            </a:p>
          </p:txBody>
        </p:sp>
      </p:grpSp>
      <p:sp>
        <p:nvSpPr>
          <p:cNvPr id="30" name="下箭头 29"/>
          <p:cNvSpPr/>
          <p:nvPr/>
        </p:nvSpPr>
        <p:spPr bwMode="auto">
          <a:xfrm>
            <a:off x="1985066" y="2202805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1" name="下箭头 30"/>
          <p:cNvSpPr/>
          <p:nvPr/>
        </p:nvSpPr>
        <p:spPr bwMode="auto">
          <a:xfrm>
            <a:off x="1985066" y="2910313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5" name="下箭头 34"/>
          <p:cNvSpPr/>
          <p:nvPr/>
        </p:nvSpPr>
        <p:spPr bwMode="auto">
          <a:xfrm>
            <a:off x="1979020" y="3703696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6" name="下箭头 35"/>
          <p:cNvSpPr/>
          <p:nvPr/>
        </p:nvSpPr>
        <p:spPr bwMode="auto">
          <a:xfrm>
            <a:off x="1979020" y="4544358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39" name="下箭头 38"/>
          <p:cNvSpPr/>
          <p:nvPr/>
        </p:nvSpPr>
        <p:spPr bwMode="auto">
          <a:xfrm>
            <a:off x="1952916" y="5409057"/>
            <a:ext cx="182644" cy="420261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0" name="下箭头 39"/>
          <p:cNvSpPr/>
          <p:nvPr/>
        </p:nvSpPr>
        <p:spPr bwMode="auto">
          <a:xfrm flipV="1">
            <a:off x="4661558" y="3875536"/>
            <a:ext cx="212945" cy="301945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41" name="下箭头 40"/>
          <p:cNvSpPr/>
          <p:nvPr/>
        </p:nvSpPr>
        <p:spPr bwMode="auto">
          <a:xfrm flipV="1">
            <a:off x="4663369" y="2707264"/>
            <a:ext cx="212945" cy="301945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3600" b="1">
              <a:solidFill>
                <a:schemeClr val="bg1"/>
              </a:solidFill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7864" y="3936598"/>
            <a:ext cx="5626747" cy="266075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95616" y="1100290"/>
            <a:ext cx="4102178" cy="281353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assembly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2279576" y="18864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695400" y="1772816"/>
            <a:ext cx="11305256" cy="43741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Overview of CEPC collider ring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>
                <a:latin typeface="Times New Roman" panose="02020603050405020304" pitchFamily="18" charset="0"/>
              </a:rPr>
              <a:t>The </a:t>
            </a:r>
            <a:r>
              <a:rPr lang="en-US" altLang="zh-CN" sz="4000" b="1" dirty="0" smtClean="0">
                <a:latin typeface="Times New Roman" panose="02020603050405020304" pitchFamily="18" charset="0"/>
              </a:rPr>
              <a:t>DA optimization progress base on CDR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zh-CN" sz="4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scheme at Higgs energy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4000" b="1" dirty="0" smtClean="0">
                <a:latin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88754688"/>
      </p:ext>
    </p:extLst>
  </p:cSld>
  <p:clrMapOvr>
    <a:masterClrMapping/>
  </p:clrMapOvr>
  <p:transition advTm="1793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1364" y="4805929"/>
            <a:ext cx="1162929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TME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are chosen for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booster </a:t>
            </a:r>
            <a:r>
              <a:rPr lang="en-GB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relax the DA requirement of collider ring.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1.4nm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expected. (CDR: 3.6nm)</a:t>
            </a: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609906"/>
              </p:ext>
            </p:extLst>
          </p:nvPr>
        </p:nvGraphicFramePr>
        <p:xfrm>
          <a:off x="6494850" y="1791980"/>
          <a:ext cx="5328592" cy="300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Image" r:id="rId3" imgW="10222200" imgH="6831720" progId="Photoshop.Image.8">
                  <p:embed/>
                </p:oleObj>
              </mc:Choice>
              <mc:Fallback>
                <p:oleObj name="Image" r:id="rId3" imgW="10222200" imgH="6831720" progId="Photoshop.Imag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4850" y="1791980"/>
                        <a:ext cx="5328592" cy="300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1791981"/>
            <a:ext cx="5879976" cy="3012816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5879976" y="309131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ring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6"/>
    </mc:Choice>
    <mc:Fallback xmlns="">
      <p:transition spd="slow" advTm="1803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97600"/>
              </p:ext>
            </p:extLst>
          </p:nvPr>
        </p:nvGraphicFramePr>
        <p:xfrm>
          <a:off x="5159896" y="3289558"/>
          <a:ext cx="6912767" cy="32573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42627"/>
                <a:gridCol w="1032942"/>
                <a:gridCol w="953485"/>
                <a:gridCol w="2383713"/>
              </a:tblGrid>
              <a:tr h="325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Designed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="0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Repetition rate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b="0" i="1" kern="1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600" b="0" i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</a:t>
                      </a:r>
                      <a:endParaRPr lang="zh-CN" altLang="zh-CN" sz="1600" b="0" i="1" kern="100" baseline="-25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9.4×10</a:t>
                      </a:r>
                      <a:r>
                        <a:rPr lang="en-US" altLang="zh-CN" sz="16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 &gt;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9.4×10</a:t>
                      </a:r>
                      <a:r>
                        <a:rPr lang="en-US" altLang="zh-CN" sz="16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0" i="1" kern="1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 1.5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2×10</a:t>
                      </a:r>
                      <a:r>
                        <a:rPr lang="en-US" altLang="zh-CN" sz="16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altLang="zh-CN" sz="16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/  &lt; 2</a:t>
                      </a: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1600" b="1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endParaRPr lang="zh-CN" altLang="zh-CN" sz="1600" b="1" kern="100" baseline="30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 (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6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6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600" b="0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i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rad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</a:t>
                      </a:r>
                      <a:r>
                        <a:rPr lang="en-US" altLang="zh-CN" sz="1600" b="0" i="1" kern="1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zh-CN" altLang="zh-CN" sz="1600" b="0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/ 1</a:t>
                      </a:r>
                      <a:endParaRPr lang="zh-CN" altLang="zh-CN" sz="16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beam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energy on Target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GeV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6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bunch</a:t>
                      </a:r>
                      <a:r>
                        <a:rPr lang="en-US" altLang="zh-CN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charge on Target</a:t>
                      </a:r>
                      <a:endParaRPr lang="zh-CN" altLang="zh-CN" sz="16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19336" y="3789040"/>
            <a:ext cx="4843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 order to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 the DA </a:t>
            </a:r>
            <a:r>
              <a:rPr lang="en-GB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reqirement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booster the beam </a:t>
            </a:r>
            <a:r>
              <a:rPr lang="en-GB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controlled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GB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nm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GB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damping ring of energy </a:t>
            </a:r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1.1GeV.   (CDR: 40nm)</a:t>
            </a:r>
          </a:p>
        </p:txBody>
      </p:sp>
      <p:pic>
        <p:nvPicPr>
          <p:cNvPr id="12" name="图片 11" descr="D:\IHEPBOX\My_work\CEPC&amp;SPPC\Lattice structure\visio\Scheme4--V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72624"/>
            <a:ext cx="12097047" cy="160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607794" y="2694174"/>
            <a:ext cx="11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1.1GeV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64377" y="2621253"/>
            <a:ext cx="136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1200m</a:t>
            </a:r>
            <a:endParaRPr lang="zh-CN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631504" y="801473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99"/>
    </mc:Choice>
    <mc:Fallback xmlns="">
      <p:transition spd="slow" advTm="1509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03684" y="67112"/>
            <a:ext cx="11796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possibility of other energies base on high luminosity Higgs scheme</a:t>
            </a:r>
            <a:endParaRPr lang="en-US" altLang="zh-CN" sz="44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538" y="4581128"/>
            <a:ext cx="113772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mode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Q1a+Q1b=Vertical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Q2=Horizontal focusing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mode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Q1a+Q1b=Vertical focusing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Q2=Horizontal focusing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than Higgs energy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Q1a+Q1b+Q2=Vertical focusing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Z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HOM at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SCQ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 will be one of the dominant constraint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Replacing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cryostat is the best option.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and size of cryostat stay the same and the inner aperture of SCQ beam pipe can be made large enough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Z beam energy is low enough.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19" y="1513662"/>
            <a:ext cx="9271502" cy="291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5"/>
    </mc:Choice>
    <mc:Fallback xmlns="">
      <p:transition spd="slow" advTm="1315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18277"/>
            <a:ext cx="9144000" cy="792088"/>
          </a:xfrm>
          <a:noFill/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915083"/>
            <a:ext cx="11833992" cy="594291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high luminosity scheme with 5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30MW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designed. It doesn’t meet strong limitation and also won’t affect the current mechanical design of detector. </a:t>
            </a:r>
            <a:endParaRPr lang="en-US" altLang="zh-C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L* can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as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1.9m from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 with lower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and smaller beam pipe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region of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SCQ.</a:t>
            </a:r>
            <a:endParaRPr lang="zh-CN" altLang="en-US" sz="2800" dirty="0"/>
          </a:p>
          <a:p>
            <a:pPr algn="just">
              <a:spcBef>
                <a:spcPts val="600"/>
              </a:spcBef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 the consideration of high luminosity Z, if it’s a strong limitation from local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due to the narrow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SCQ beam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pipe, replacing the whole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cryostat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best option. The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and size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cryostat stay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and the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aperture of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SCQ beam pipe can be made large enough. </a:t>
            </a:r>
          </a:p>
          <a:p>
            <a:pPr algn="just">
              <a:spcBef>
                <a:spcPts val="600"/>
              </a:spcBef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More detailed studies will be done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Such as DA optimization with errors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background evaluation, etc.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12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1384" y="104206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Overview of CEPC collider ring</a:t>
            </a:r>
          </a:p>
        </p:txBody>
      </p:sp>
      <p:sp>
        <p:nvSpPr>
          <p:cNvPr id="11" name="矩形 10"/>
          <p:cNvSpPr/>
          <p:nvPr/>
        </p:nvSpPr>
        <p:spPr>
          <a:xfrm>
            <a:off x="119336" y="5733255"/>
            <a:ext cx="6696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 collider with 2 IPs</a:t>
            </a:r>
          </a:p>
          <a:p>
            <a:pPr marL="457200" indent="-457200" algn="just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</a:t>
            </a:r>
            <a:r>
              <a:rPr lang="en-GB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the geometry of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SPPC</a:t>
            </a:r>
            <a:endParaRPr lang="en-US" altLang="zh-CN" sz="2800" kern="100" dirty="0"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873647"/>
            <a:ext cx="5760640" cy="5910472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99195"/>
            <a:ext cx="57359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05"/>
    </mc:Choice>
    <mc:Fallback xmlns="">
      <p:transition spd="slow" advTm="5820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974675"/>
              </p:ext>
            </p:extLst>
          </p:nvPr>
        </p:nvGraphicFramePr>
        <p:xfrm>
          <a:off x="119336" y="836712"/>
          <a:ext cx="9577064" cy="5881271"/>
        </p:xfrm>
        <a:graphic>
          <a:graphicData uri="http://schemas.openxmlformats.org/drawingml/2006/table">
            <a:tbl>
              <a:tblPr firstRow="1" bandRow="1"/>
              <a:tblGrid>
                <a:gridCol w="3237312"/>
                <a:gridCol w="2019272"/>
                <a:gridCol w="2088232"/>
                <a:gridCol w="2232248"/>
              </a:tblGrid>
              <a:tr h="2912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4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×2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3.48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7.0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23.8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1524 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(0.21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12000 (25ns+10%gap)</a:t>
                      </a:r>
                      <a:endParaRPr lang="zh-CN" altLang="zh-CN" sz="12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87.9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461.0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04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200" kern="1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200" b="1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2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</a:t>
                      </a:r>
                      <a:r>
                        <a:rPr lang="en-US" altLang="zh-CN" sz="1200" i="1" kern="1200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</a:rPr>
                        <a:t>1.21/0.00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24</a:t>
                      </a:r>
                      <a:endParaRPr lang="zh-CN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0.54/0.0016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0.18/0.0016 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2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200" i="1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00" dirty="0" smtClean="0"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20.9/0.06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13.9/0.049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6.0/0.04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18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/0.109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0.013/0.1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23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0.004/0.07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9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(216816)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4.4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5.9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8.5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cell)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0.46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0.75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1.94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0.134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0.098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0.080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1.35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90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0.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49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480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0.082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0.050</a:t>
                      </a:r>
                      <a:endParaRPr lang="zh-CN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0.023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1866">
                <a:tc>
                  <a:txBody>
                    <a:bodyPr/>
                    <a:lstStyle/>
                    <a:p>
                      <a:pPr marL="27305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</a:rPr>
                        <a:t>Beamstruhlung lifetime /quantum  lifetime* (min)</a:t>
                      </a:r>
                      <a:endParaRPr lang="zh-CN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80/80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&gt;400</a:t>
                      </a:r>
                      <a:endParaRPr lang="zh-CN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0.43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1.4</a:t>
                      </a:r>
                      <a:endParaRPr lang="zh-CN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</a:rPr>
                        <a:t>2.5</a:t>
                      </a:r>
                      <a:endParaRPr lang="zh-CN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03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84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1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4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4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b="1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3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10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</a:rPr>
                        <a:t>32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3180" marR="431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682002" y="1124744"/>
            <a:ext cx="2495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goals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cost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cost</a:t>
            </a:r>
            <a:endParaRPr lang="zh-CN" altLang="en-US" sz="20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10728176" y="336974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682002" y="3900420"/>
            <a:ext cx="24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solidFill>
                  <a:srgbClr val="000000"/>
                </a:solidFill>
                <a:latin typeface="Times New Roman"/>
                <a:ea typeface="宋体"/>
              </a:rPr>
              <a:t>Beamstruhlung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zh-CN" sz="2400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Flexibility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Robust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7" name="矩形 6"/>
          <p:cNvSpPr/>
          <p:nvPr/>
        </p:nvSpPr>
        <p:spPr>
          <a:xfrm>
            <a:off x="335360" y="11857"/>
            <a:ext cx="11377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CDR beam parameters of collider </a:t>
            </a: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ring</a:t>
            </a:r>
          </a:p>
        </p:txBody>
      </p:sp>
    </p:spTree>
    <p:extLst>
      <p:ext uri="{BB962C8B-B14F-4D97-AF65-F5344CB8AC3E}">
        <p14:creationId xmlns:p14="http://schemas.microsoft.com/office/powerpoint/2010/main" val="20257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0"/>
    </mc:Choice>
    <mc:Fallback xmlns="">
      <p:transition spd="slow" advTm="511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13F7F38-8082-47B2-8E02-1803CC53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46" y="995691"/>
            <a:ext cx="3060000" cy="2068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40946C8-87C3-4BBF-80CD-7B9358C78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393" y="995691"/>
            <a:ext cx="3060000" cy="2062876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3586731" y="3410576"/>
          <a:ext cx="8512669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38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(mm)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FF </a:t>
                      </a:r>
                      <a:r>
                        <a:rPr lang="en-GB" altLang="zh-CN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10572226" y="1503909"/>
            <a:ext cx="142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9506" y="116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/>
          </p:nvPr>
        </p:nvGraphicFramePr>
        <p:xfrm>
          <a:off x="3575719" y="4749387"/>
          <a:ext cx="6696744" cy="1548452"/>
        </p:xfrm>
        <a:graphic>
          <a:graphicData uri="http://schemas.openxmlformats.org/drawingml/2006/table">
            <a:tbl>
              <a:tblPr/>
              <a:tblGrid>
                <a:gridCol w="2160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7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(n&gt;5)/B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543709" y="5291368"/>
            <a:ext cx="137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R=12mm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96518" y="2986205"/>
            <a:ext cx="315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89.1</a:t>
            </a:r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of  1000 seeds</a:t>
            </a:r>
            <a:endParaRPr lang="zh-CN" altLang="en-US" sz="20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606" y="35261"/>
            <a:ext cx="11951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DA optimization progress base on CDR</a:t>
            </a:r>
          </a:p>
        </p:txBody>
      </p:sp>
      <p:sp>
        <p:nvSpPr>
          <p:cNvPr id="23" name="椭圆 22"/>
          <p:cNvSpPr/>
          <p:nvPr/>
        </p:nvSpPr>
        <p:spPr>
          <a:xfrm>
            <a:off x="3361965" y="4105592"/>
            <a:ext cx="7931755" cy="331520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262244" y="2965490"/>
                <a:ext cx="6516258" cy="49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𝟐𝟏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&amp; 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𝟎𝟏𝟒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44" y="2965490"/>
                <a:ext cx="6516258" cy="495520"/>
              </a:xfrm>
              <a:prstGeom prst="rect">
                <a:avLst/>
              </a:prstGeom>
              <a:blipFill rotWithShape="0">
                <a:blip r:embed="rId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内容占位符 3"/>
          <p:cNvSpPr>
            <a:spLocks noGrp="1"/>
          </p:cNvSpPr>
          <p:nvPr>
            <p:ph sz="half" idx="1"/>
          </p:nvPr>
        </p:nvSpPr>
        <p:spPr>
          <a:xfrm>
            <a:off x="0" y="1409069"/>
            <a:ext cx="4488651" cy="4721823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 is used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 turns tracked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</a:rPr>
              <a:t>1000 </a:t>
            </a:r>
            <a:r>
              <a:rPr lang="en-US" altLang="zh-CN" sz="2000" dirty="0">
                <a:latin typeface="Times New Roman" panose="02020603050405020304" pitchFamily="18" charset="0"/>
              </a:rPr>
              <a:t>samples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sextupoles + 32 arc sextupoles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(Max. free various=254)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at each element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ON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fluctuation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with tapering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870" y="870864"/>
            <a:ext cx="274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waist=100%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4277" y="6326608"/>
            <a:ext cx="11983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 distortions are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30 µm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um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horizontal and vertical plane.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beatings 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7% , </a:t>
            </a: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oupling &lt; 0.2%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6040" y="1364961"/>
            <a:ext cx="2067907" cy="496140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244324" y="1329613"/>
            <a:ext cx="9713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06" y="4966374"/>
            <a:ext cx="3240360" cy="9115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391079" y="4787057"/>
            <a:ext cx="168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FF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3"/>
    </mc:Choice>
    <mc:Fallback xmlns="">
      <p:transition spd="slow" advTm="1902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E9EBC8D-BE36-4EA5-925D-4B2FF4BF1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74" y="979965"/>
            <a:ext cx="3060000" cy="209432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74231F7-C880-41E3-AA39-3F6D2C67E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26" y="959577"/>
            <a:ext cx="3060000" cy="2072253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3586731" y="3410576"/>
          <a:ext cx="8512669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38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(mm)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6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FF </a:t>
                      </a:r>
                      <a:r>
                        <a:rPr lang="en-GB" altLang="zh-CN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alt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9506" y="1166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/>
          </p:nvPr>
        </p:nvGraphicFramePr>
        <p:xfrm>
          <a:off x="3575719" y="4749387"/>
          <a:ext cx="6696744" cy="1548452"/>
        </p:xfrm>
        <a:graphic>
          <a:graphicData uri="http://schemas.openxmlformats.org/drawingml/2006/table">
            <a:tbl>
              <a:tblPr/>
              <a:tblGrid>
                <a:gridCol w="2160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7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1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(n&gt;5)/B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512529" y="5165817"/>
            <a:ext cx="137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R=12mm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00156" y="2982106"/>
            <a:ext cx="269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72.4</a:t>
            </a:r>
            <a:r>
              <a:rPr lang="en-US" altLang="zh-CN" sz="20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of  1000 seeds</a:t>
            </a:r>
            <a:endParaRPr lang="zh-CN" altLang="en-US" sz="20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361965" y="4105592"/>
            <a:ext cx="7931755" cy="331520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410423" y="2934401"/>
                <a:ext cx="6516258" cy="495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𝟐𝟎</m:t>
                      </m:r>
                      <m:sSub>
                        <m:sSub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&amp; 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𝟎𝟏𝟒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23" y="2934401"/>
                <a:ext cx="6516258" cy="495520"/>
              </a:xfrm>
              <a:prstGeom prst="rect">
                <a:avLst/>
              </a:prstGeom>
              <a:blipFill rotWithShape="0">
                <a:blip r:embed="rId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内容占位符 3"/>
          <p:cNvSpPr>
            <a:spLocks noGrp="1"/>
          </p:cNvSpPr>
          <p:nvPr>
            <p:ph sz="half" idx="1"/>
          </p:nvPr>
        </p:nvSpPr>
        <p:spPr>
          <a:xfrm>
            <a:off x="0" y="1409069"/>
            <a:ext cx="4488651" cy="4721823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 is used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 turns tracked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</a:rPr>
              <a:t>1000 </a:t>
            </a:r>
            <a:r>
              <a:rPr lang="en-US" altLang="zh-CN" sz="2000" dirty="0">
                <a:latin typeface="Times New Roman" panose="02020603050405020304" pitchFamily="18" charset="0"/>
              </a:rPr>
              <a:t>samples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sextupoles + 32 arc sextupoles</a:t>
            </a: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(Max. free various=254)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at each element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ON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fluctuation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with tapering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870" y="870864"/>
            <a:ext cx="2744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waist=100%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4277" y="6326608"/>
            <a:ext cx="11829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 margin shows we can </a:t>
            </a:r>
            <a:r>
              <a:rPr lang="en-GB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more </a:t>
            </a:r>
            <a:r>
              <a:rPr lang="en-GB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aggressive scheme for higher luminosity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6040" y="1364961"/>
            <a:ext cx="2067907" cy="496140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244324" y="1329613"/>
            <a:ext cx="97135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06" y="4966374"/>
            <a:ext cx="3240360" cy="911591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21606" y="35261"/>
            <a:ext cx="11951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DA optimization progress base on CDR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572226" y="1503909"/>
            <a:ext cx="142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9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3"/>
    </mc:Choice>
    <mc:Fallback xmlns="">
      <p:transition spd="slow" advTm="1902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0" y="1439255"/>
            <a:ext cx="12000656" cy="1742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*=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2.2m,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βx*=0.36m, βy*=1.5mm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kern="1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Emittance=1.2nm</a:t>
            </a:r>
            <a:endParaRPr lang="en-US" altLang="zh-CN" sz="28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anti-solenoids 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-250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~7.2T</a:t>
            </a:r>
            <a:endParaRPr lang="en-US" altLang="zh-CN" sz="24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 space for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 quadrupole coils in two-in-one type </a:t>
            </a:r>
            <a:r>
              <a:rPr lang="en-US" altLang="zh-CN" sz="24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(Peak </a:t>
            </a:r>
            <a:r>
              <a:rPr lang="en-US" altLang="zh-CN" sz="2400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24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3.8T &amp; 136T/m)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room temperature vacuum chamber &amp;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yoke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2755" y="2976809"/>
            <a:ext cx="4457925" cy="206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54" y="4805460"/>
            <a:ext cx="4422602" cy="2052540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03" y="3136693"/>
            <a:ext cx="4026453" cy="199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32651"/>
            <a:ext cx="3686303" cy="3014662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94" y="5075871"/>
            <a:ext cx="3266065" cy="177329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343472" y="897635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parameters of CDR Higgs scheme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684" y="7904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</p:spTree>
    <p:extLst>
      <p:ext uri="{BB962C8B-B14F-4D97-AF65-F5344CB8AC3E}">
        <p14:creationId xmlns:p14="http://schemas.microsoft.com/office/powerpoint/2010/main" val="39675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5"/>
    </mc:Choice>
    <mc:Fallback xmlns="">
      <p:transition spd="slow" advTm="5701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01842" y="4590166"/>
            <a:ext cx="12000656" cy="174276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en-US" altLang="zh-CN" sz="2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L*=1.9m, </a:t>
            </a:r>
            <a:r>
              <a:rPr lang="en-US" altLang="zh-CN" sz="2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2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</a:t>
            </a:r>
            <a:r>
              <a:rPr lang="en-US" altLang="zh-CN" sz="2800" b="1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βx*=0.33m, βy*=1.0mm</a:t>
            </a:r>
            <a:r>
              <a:rPr lang="en-US" altLang="zh-CN" sz="2800" b="1" dirty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kern="100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Emittance=0.68nm</a:t>
            </a:r>
            <a:endParaRPr lang="en-US" altLang="zh-CN" sz="2800" b="1" dirty="0">
              <a:solidFill>
                <a:srgbClr val="D919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anti-solenoids </a:t>
            </a:r>
            <a:r>
              <a:rPr lang="en-US" altLang="zh-CN" sz="2400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aseline="-25000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~7.2T</a:t>
            </a:r>
            <a:endParaRPr lang="en-US" altLang="zh-CN" sz="2400" dirty="0">
              <a:solidFill>
                <a:srgbClr val="D919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Two-in-one type SC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coils 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field </a:t>
            </a:r>
            <a:r>
              <a:rPr lang="en-US" altLang="zh-CN" sz="2400" dirty="0" smtClean="0">
                <a:solidFill>
                  <a:srgbClr val="D91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3.8T &amp; 141T/m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with room temperature vacuum chamber &amp; Iron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yoke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2904" y="3874679"/>
            <a:ext cx="11887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parameters of high luminosity scheme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96534" y="1222210"/>
            <a:ext cx="12000656" cy="1742764"/>
          </a:xfrm>
          <a:prstGeom prst="rect">
            <a:avLst/>
          </a:prstGeom>
          <a:ln w="25400">
            <a:solidFill>
              <a:srgbClr val="2105E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*=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2.2m, 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c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=33mrad, </a:t>
            </a:r>
            <a:r>
              <a:rPr lang="en-US" altLang="zh-CN" sz="28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βx*=0.36m, βy*=1.5mm</a:t>
            </a:r>
            <a:r>
              <a:rPr lang="en-US" altLang="zh-CN" sz="2800" b="1" dirty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kern="1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Emittance=1.2nm</a:t>
            </a:r>
            <a:endParaRPr lang="en-US" altLang="zh-CN" sz="28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anti-solenoids </a:t>
            </a:r>
            <a:r>
              <a:rPr lang="en-US" altLang="zh-CN" sz="24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aseline="-250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~7.2T</a:t>
            </a:r>
            <a:endParaRPr lang="en-US" altLang="zh-CN" sz="2400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Two-in-one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 quadrupole coils (Peak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2400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3.8T &amp; 136T/m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下箭头 1"/>
          <p:cNvSpPr/>
          <p:nvPr/>
        </p:nvSpPr>
        <p:spPr>
          <a:xfrm>
            <a:off x="5880838" y="3128051"/>
            <a:ext cx="432048" cy="592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43472" y="6346927"/>
            <a:ext cx="9577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emittance and smaller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pipe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aperture within the region of SCQ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4931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5"/>
    </mc:Choice>
    <mc:Fallback xmlns="">
      <p:transition spd="slow" advTm="5701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03684" y="67112"/>
            <a:ext cx="11796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altLang="zh-CN" sz="4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High luminosity scheme at Higgs energy</a:t>
            </a:r>
          </a:p>
        </p:txBody>
      </p:sp>
      <p:sp>
        <p:nvSpPr>
          <p:cNvPr id="4" name="矩形 3"/>
          <p:cNvSpPr/>
          <p:nvPr/>
        </p:nvSpPr>
        <p:spPr>
          <a:xfrm>
            <a:off x="203684" y="3341245"/>
            <a:ext cx="671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cryostat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the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detector, the shape and size stay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CDR.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" y="4419976"/>
            <a:ext cx="7091963" cy="2198743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9787" y="1192137"/>
            <a:ext cx="4395635" cy="238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787" y="3501008"/>
            <a:ext cx="4395635" cy="228378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689787" y="5842337"/>
            <a:ext cx="4432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gravity, deformation=190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situation at the IP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593" y="4172242"/>
            <a:ext cx="1747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1450" y="3705060"/>
            <a:ext cx="346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We hope the length of cryostat can be as shorter as possible.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4714368" y="4096810"/>
            <a:ext cx="360040" cy="167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22337" y="3793071"/>
            <a:ext cx="2359453" cy="64633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rgbClr val="00B050"/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detector won’t be affected.</a:t>
            </a:r>
            <a:endParaRPr lang="zh-CN" altLang="en-US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44297" y="814886"/>
            <a:ext cx="466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2105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cryostat</a:t>
            </a:r>
            <a:endParaRPr lang="zh-CN" altLang="en-US" sz="3600" b="1" dirty="0">
              <a:solidFill>
                <a:srgbClr val="210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" y="1496796"/>
            <a:ext cx="7091963" cy="190697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8897" y="1343413"/>
            <a:ext cx="118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5"/>
    </mc:Choice>
    <mc:Fallback xmlns="">
      <p:transition spd="slow" advTm="1315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19147</TotalTime>
  <Words>2144</Words>
  <Application>Microsoft Office PowerPoint</Application>
  <PresentationFormat>宽屏</PresentationFormat>
  <Paragraphs>546</Paragraphs>
  <Slides>23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MS Mincho</vt:lpstr>
      <vt:lpstr>华文中宋</vt:lpstr>
      <vt:lpstr>宋体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Office 主题</vt:lpstr>
      <vt:lpstr>Image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 about CEPC Injection</dc:title>
  <dc:creator>Dou</dc:creator>
  <cp:lastModifiedBy>YU</cp:lastModifiedBy>
  <cp:revision>1391</cp:revision>
  <dcterms:created xsi:type="dcterms:W3CDTF">2017-02-09T07:10:05Z</dcterms:created>
  <dcterms:modified xsi:type="dcterms:W3CDTF">2020-10-25T02:12:18Z</dcterms:modified>
</cp:coreProperties>
</file>