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7"/>
  </p:handoutMasterIdLst>
  <p:sldIdLst>
    <p:sldId id="258" r:id="rId3"/>
    <p:sldId id="550" r:id="rId5"/>
    <p:sldId id="788" r:id="rId6"/>
    <p:sldId id="789" r:id="rId7"/>
    <p:sldId id="790" r:id="rId8"/>
    <p:sldId id="791" r:id="rId9"/>
    <p:sldId id="613" r:id="rId10"/>
    <p:sldId id="651" r:id="rId11"/>
    <p:sldId id="756" r:id="rId12"/>
    <p:sldId id="792" r:id="rId13"/>
    <p:sldId id="763" r:id="rId14"/>
    <p:sldId id="829" r:id="rId15"/>
    <p:sldId id="806" r:id="rId16"/>
    <p:sldId id="808" r:id="rId17"/>
    <p:sldId id="807" r:id="rId18"/>
    <p:sldId id="765" r:id="rId19"/>
    <p:sldId id="768" r:id="rId20"/>
    <p:sldId id="769" r:id="rId21"/>
    <p:sldId id="793" r:id="rId22"/>
    <p:sldId id="701" r:id="rId23"/>
    <p:sldId id="781" r:id="rId24"/>
    <p:sldId id="779" r:id="rId25"/>
    <p:sldId id="778" r:id="rId26"/>
    <p:sldId id="782" r:id="rId27"/>
    <p:sldId id="785" r:id="rId28"/>
    <p:sldId id="794" r:id="rId29"/>
    <p:sldId id="796" r:id="rId30"/>
    <p:sldId id="795" r:id="rId31"/>
    <p:sldId id="804" r:id="rId32"/>
    <p:sldId id="800" r:id="rId33"/>
    <p:sldId id="802" r:id="rId34"/>
    <p:sldId id="803" r:id="rId35"/>
    <p:sldId id="535" r:id="rId36"/>
  </p:sldIdLst>
  <p:sldSz cx="9145270" cy="6858000"/>
  <p:notesSz cx="6858000" cy="9875520"/>
  <p:defaultTextStyle>
    <a:defPPr>
      <a:defRPr lang="zh-CN"/>
    </a:defPPr>
    <a:lvl1pPr algn="ctr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panose="020B0604020202020204" pitchFamily="34" charset="0"/>
        <a:ea typeface="方正美黑_GBK" pitchFamily="65" charset="-122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panose="020B0604020202020204" pitchFamily="34" charset="0"/>
        <a:ea typeface="方正美黑_GBK" pitchFamily="65" charset="-122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panose="020B0604020202020204" pitchFamily="34" charset="0"/>
        <a:ea typeface="方正美黑_GBK" pitchFamily="65" charset="-122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panose="020B0604020202020204" pitchFamily="34" charset="0"/>
        <a:ea typeface="方正美黑_GBK" pitchFamily="65" charset="-122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panose="020B0604020202020204" pitchFamily="34" charset="0"/>
        <a:ea typeface="方正美黑_GBK" pitchFamily="65" charset="-122"/>
        <a:cs typeface="+mn-cs"/>
      </a:defRPr>
    </a:lvl5pPr>
    <a:lvl6pPr marL="2286000" algn="l" defTabSz="914400" rtl="0" eaLnBrk="1" latinLnBrk="0" hangingPunct="1">
      <a:defRPr kern="1200" baseline="-25000">
        <a:solidFill>
          <a:schemeClr val="tx1"/>
        </a:solidFill>
        <a:latin typeface="Arial" panose="020B0604020202020204" pitchFamily="34" charset="0"/>
        <a:ea typeface="方正美黑_GBK" pitchFamily="65" charset="-122"/>
        <a:cs typeface="+mn-cs"/>
      </a:defRPr>
    </a:lvl6pPr>
    <a:lvl7pPr marL="2743200" algn="l" defTabSz="914400" rtl="0" eaLnBrk="1" latinLnBrk="0" hangingPunct="1">
      <a:defRPr kern="1200" baseline="-25000">
        <a:solidFill>
          <a:schemeClr val="tx1"/>
        </a:solidFill>
        <a:latin typeface="Arial" panose="020B0604020202020204" pitchFamily="34" charset="0"/>
        <a:ea typeface="方正美黑_GBK" pitchFamily="65" charset="-122"/>
        <a:cs typeface="+mn-cs"/>
      </a:defRPr>
    </a:lvl7pPr>
    <a:lvl8pPr marL="3200400" algn="l" defTabSz="914400" rtl="0" eaLnBrk="1" latinLnBrk="0" hangingPunct="1">
      <a:defRPr kern="1200" baseline="-25000">
        <a:solidFill>
          <a:schemeClr val="tx1"/>
        </a:solidFill>
        <a:latin typeface="Arial" panose="020B0604020202020204" pitchFamily="34" charset="0"/>
        <a:ea typeface="方正美黑_GBK" pitchFamily="65" charset="-122"/>
        <a:cs typeface="+mn-cs"/>
      </a:defRPr>
    </a:lvl8pPr>
    <a:lvl9pPr marL="3657600" algn="l" defTabSz="914400" rtl="0" eaLnBrk="1" latinLnBrk="0" hangingPunct="1">
      <a:defRPr kern="1200" baseline="-25000">
        <a:solidFill>
          <a:schemeClr val="tx1"/>
        </a:solidFill>
        <a:latin typeface="Arial" panose="020B0604020202020204" pitchFamily="34" charset="0"/>
        <a:ea typeface="方正美黑_GBK" pitchFamily="65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000000"/>
    <a:srgbClr val="6600CC"/>
    <a:srgbClr val="FF6600"/>
    <a:srgbClr val="008000"/>
    <a:srgbClr val="FFFF66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5" autoAdjust="0"/>
    <p:restoredTop sz="92518" autoAdjust="0"/>
  </p:normalViewPr>
  <p:slideViewPr>
    <p:cSldViewPr>
      <p:cViewPr varScale="1">
        <p:scale>
          <a:sx n="82" d="100"/>
          <a:sy n="82" d="100"/>
        </p:scale>
        <p:origin x="-1242" y="-84"/>
      </p:cViewPr>
      <p:guideLst>
        <p:guide orient="horz" pos="225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754"/>
    </p:cViewPr>
  </p:sorterViewPr>
  <p:notesViewPr>
    <p:cSldViewPr>
      <p:cViewPr varScale="1">
        <p:scale>
          <a:sx n="60" d="100"/>
          <a:sy n="60" d="100"/>
        </p:scale>
        <p:origin x="-2934" y="-78"/>
      </p:cViewPr>
      <p:guideLst>
        <p:guide orient="horz" pos="324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tableStyles" Target="tableStyles.xml"/><Relationship Id="rId4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handoutMaster" Target="handoutMasters/handoutMaster1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2746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29" tIns="45715" rIns="91429" bIns="45715" numCol="1" anchor="t" anchorCtr="0" compatLnSpc="1">
            <a:spAutoFit/>
          </a:bodyPr>
          <a:lstStyle>
            <a:lvl1pPr algn="l">
              <a:spcBef>
                <a:spcPct val="50000"/>
              </a:spcBef>
              <a:defRPr kumimoji="1" sz="1200" baseline="0">
                <a:solidFill>
                  <a:srgbClr val="0066FF"/>
                </a:solidFill>
                <a:latin typeface="Times New Roman" panose="02020603050405020304" pitchFamily="18" charset="0"/>
                <a:ea typeface="隶书" panose="02010509060101010101" pitchFamily="49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2746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29" tIns="45715" rIns="91429" bIns="45715" numCol="1" anchor="t" anchorCtr="0" compatLnSpc="1">
            <a:spAutoFit/>
          </a:bodyPr>
          <a:lstStyle>
            <a:lvl1pPr algn="r">
              <a:spcBef>
                <a:spcPct val="50000"/>
              </a:spcBef>
              <a:defRPr kumimoji="1" sz="1200" baseline="0">
                <a:solidFill>
                  <a:srgbClr val="0066FF"/>
                </a:solidFill>
                <a:latin typeface="Times New Roman" panose="02020603050405020304" pitchFamily="18" charset="0"/>
                <a:ea typeface="隶书" panose="02010509060101010101" pitchFamily="49" charset="-122"/>
              </a:defRPr>
            </a:lvl1pPr>
          </a:lstStyle>
          <a:p>
            <a:pPr>
              <a:defRPr/>
            </a:pPr>
            <a:fld id="{F8BE8A73-3C75-4AA8-AC8F-34A2FF7B3FCA}" type="datetime2">
              <a:rPr lang="zh-CN" altLang="en-US"/>
            </a:fld>
            <a:endParaRPr lang="en-US" altLang="zh-CN"/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601200"/>
            <a:ext cx="2971800" cy="2746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29" tIns="45715" rIns="91429" bIns="45715" numCol="1" anchor="b" anchorCtr="0" compatLnSpc="1">
            <a:spAutoFit/>
          </a:bodyPr>
          <a:lstStyle>
            <a:lvl1pPr algn="l">
              <a:spcBef>
                <a:spcPct val="50000"/>
              </a:spcBef>
              <a:defRPr kumimoji="1" sz="1200" baseline="0">
                <a:solidFill>
                  <a:srgbClr val="0066FF"/>
                </a:solidFill>
                <a:latin typeface="Times New Roman" panose="02020603050405020304" pitchFamily="18" charset="0"/>
                <a:ea typeface="隶书" panose="02010509060101010101" pitchFamily="49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601200"/>
            <a:ext cx="2971800" cy="2746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29" tIns="45715" rIns="91429" bIns="45715" numCol="1" anchor="b" anchorCtr="0" compatLnSpc="1">
            <a:spAutoFit/>
          </a:bodyPr>
          <a:lstStyle>
            <a:lvl1pPr algn="r">
              <a:spcBef>
                <a:spcPct val="50000"/>
              </a:spcBef>
              <a:defRPr kumimoji="1" sz="1200" baseline="0">
                <a:solidFill>
                  <a:srgbClr val="0066FF"/>
                </a:solidFill>
                <a:latin typeface="Times New Roman" panose="02020603050405020304" pitchFamily="18" charset="0"/>
                <a:ea typeface="隶书" panose="02010509060101010101" pitchFamily="49" charset="-122"/>
              </a:defRPr>
            </a:lvl1pPr>
          </a:lstStyle>
          <a:p>
            <a:pPr>
              <a:defRPr/>
            </a:pPr>
            <a:fld id="{54171458-088F-42FE-8309-AC5EB5B31C29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2746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29" tIns="45715" rIns="91429" bIns="45715" numCol="1" anchor="t" anchorCtr="0" compatLnSpc="1">
            <a:spAutoFit/>
          </a:bodyPr>
          <a:lstStyle>
            <a:lvl1pPr algn="l">
              <a:spcBef>
                <a:spcPct val="50000"/>
              </a:spcBef>
              <a:defRPr kumimoji="1" sz="1200" baseline="0">
                <a:solidFill>
                  <a:srgbClr val="0066FF"/>
                </a:solidFill>
                <a:latin typeface="Times New Roman" panose="02020603050405020304" pitchFamily="18" charset="0"/>
                <a:ea typeface="隶书" panose="02010509060101010101" pitchFamily="49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2746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29" tIns="45715" rIns="91429" bIns="45715" numCol="1" anchor="t" anchorCtr="0" compatLnSpc="1">
            <a:spAutoFit/>
          </a:bodyPr>
          <a:lstStyle>
            <a:lvl1pPr algn="r">
              <a:spcBef>
                <a:spcPct val="50000"/>
              </a:spcBef>
              <a:defRPr kumimoji="1" sz="1200" baseline="0">
                <a:solidFill>
                  <a:srgbClr val="0066FF"/>
                </a:solidFill>
                <a:latin typeface="Times New Roman" panose="02020603050405020304" pitchFamily="18" charset="0"/>
                <a:ea typeface="隶书" panose="02010509060101010101" pitchFamily="49" charset="-122"/>
              </a:defRPr>
            </a:lvl1pPr>
          </a:lstStyle>
          <a:p>
            <a:pPr>
              <a:defRPr/>
            </a:pPr>
            <a:fld id="{DEDD6F80-99D1-4D9B-A3C2-54AB6F4C822B}" type="datetime2">
              <a:rPr lang="zh-CN" altLang="en-US"/>
            </a:fld>
            <a:endParaRPr lang="en-US" altLang="zh-CN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60438" y="741363"/>
            <a:ext cx="4937125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</p:spPr>
      </p:sp>
      <p:sp>
        <p:nvSpPr>
          <p:cNvPr id="48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91063"/>
            <a:ext cx="5029200" cy="12271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29" tIns="45715" rIns="91429" bIns="45715" numCol="1" anchor="t" anchorCtr="0" compatLnSpc="1">
            <a:sp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 smtClean="0"/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601200"/>
            <a:ext cx="2971800" cy="2746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29" tIns="45715" rIns="91429" bIns="45715" numCol="1" anchor="b" anchorCtr="0" compatLnSpc="1">
            <a:spAutoFit/>
          </a:bodyPr>
          <a:lstStyle>
            <a:lvl1pPr algn="l">
              <a:spcBef>
                <a:spcPct val="50000"/>
              </a:spcBef>
              <a:defRPr kumimoji="1" sz="1200" baseline="0">
                <a:solidFill>
                  <a:srgbClr val="0066FF"/>
                </a:solidFill>
                <a:latin typeface="Times New Roman" panose="02020603050405020304" pitchFamily="18" charset="0"/>
                <a:ea typeface="隶书" panose="02010509060101010101" pitchFamily="49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8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601200"/>
            <a:ext cx="2971800" cy="2746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29" tIns="45715" rIns="91429" bIns="45715" numCol="1" anchor="b" anchorCtr="0" compatLnSpc="1">
            <a:spAutoFit/>
          </a:bodyPr>
          <a:lstStyle>
            <a:lvl1pPr algn="r">
              <a:spcBef>
                <a:spcPct val="50000"/>
              </a:spcBef>
              <a:defRPr kumimoji="1" sz="1200" baseline="0">
                <a:solidFill>
                  <a:srgbClr val="0066FF"/>
                </a:solidFill>
                <a:latin typeface="Times New Roman" panose="02020603050405020304" pitchFamily="18" charset="0"/>
                <a:ea typeface="隶书" panose="02010509060101010101" pitchFamily="49" charset="-122"/>
              </a:defRPr>
            </a:lvl1pPr>
          </a:lstStyle>
          <a:p>
            <a:pPr>
              <a:defRPr/>
            </a:pPr>
            <a:fld id="{D68B0974-56AA-4F9F-B78F-055997BA77A2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79D8BA00-DC4C-474A-8892-DC86C355D49D}" type="datetime2">
              <a:rPr lang="zh-CN" altLang="en-US" smtClean="0"/>
            </a:fld>
            <a:endParaRPr lang="en-US" altLang="zh-CN" smtClean="0"/>
          </a:p>
        </p:txBody>
      </p:sp>
      <p:sp>
        <p:nvSpPr>
          <p:cNvPr id="4198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55E81E-1192-48D0-BA07-C328F7C2E82E}" type="slidenum">
              <a:rPr lang="en-US" altLang="zh-CN" smtClean="0"/>
            </a:fld>
            <a:endParaRPr lang="en-US" altLang="zh-CN" smtClean="0"/>
          </a:p>
        </p:txBody>
      </p:sp>
      <p:sp>
        <p:nvSpPr>
          <p:cNvPr id="419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19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91063"/>
            <a:ext cx="5029200" cy="274637"/>
          </a:xfrm>
          <a:noFill/>
        </p:spPr>
        <p:txBody>
          <a:bodyPr/>
          <a:lstStyle/>
          <a:p>
            <a:pPr eaLnBrk="1" hangingPunct="1"/>
            <a:endParaRPr lang="zh-CN" altLang="zh-CN" smtClean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D998CD46-F1A9-4872-B843-5D9C096D54E0}" type="datetime2">
              <a:rPr lang="zh-CN" altLang="en-US" smtClean="0"/>
            </a:fld>
            <a:endParaRPr lang="en-US" altLang="zh-CN" smtClean="0"/>
          </a:p>
        </p:txBody>
      </p:sp>
      <p:sp>
        <p:nvSpPr>
          <p:cNvPr id="460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385EFA-0951-4649-B2E0-AF909ED9778C}" type="slidenum">
              <a:rPr lang="en-US" altLang="zh-CN" smtClean="0"/>
            </a:fld>
            <a:endParaRPr lang="en-US" altLang="zh-CN" smtClean="0"/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91063"/>
            <a:ext cx="5029200" cy="274637"/>
          </a:xfrm>
          <a:noFill/>
        </p:spPr>
        <p:txBody>
          <a:bodyPr/>
          <a:lstStyle/>
          <a:p>
            <a:pPr eaLnBrk="1" hangingPunct="1"/>
            <a:endParaRPr lang="zh-CN" altLang="zh-CN" dirty="0" smtClean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D998CD46-F1A9-4872-B843-5D9C096D54E0}" type="datetime2">
              <a:rPr lang="zh-CN" altLang="en-US" smtClean="0"/>
            </a:fld>
            <a:endParaRPr lang="en-US" altLang="zh-CN" smtClean="0"/>
          </a:p>
        </p:txBody>
      </p:sp>
      <p:sp>
        <p:nvSpPr>
          <p:cNvPr id="460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385EFA-0951-4649-B2E0-AF909ED9778C}" type="slidenum">
              <a:rPr lang="en-US" altLang="zh-CN" smtClean="0"/>
            </a:fld>
            <a:endParaRPr lang="en-US" altLang="zh-CN" smtClean="0"/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91063"/>
            <a:ext cx="5029200" cy="274637"/>
          </a:xfrm>
          <a:noFill/>
        </p:spPr>
        <p:txBody>
          <a:bodyPr/>
          <a:lstStyle/>
          <a:p>
            <a:pPr eaLnBrk="1" hangingPunct="1"/>
            <a:endParaRPr lang="zh-CN" altLang="zh-CN" dirty="0" smtClean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B6C3DA5C-F340-48BB-92CE-410B000CC7FC}" type="datetime2">
              <a:rPr lang="zh-CN" altLang="en-US" smtClean="0"/>
            </a:fld>
            <a:endParaRPr lang="en-US" altLang="zh-CN" smtClean="0"/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209521-B1D0-4C6E-A280-E686DA9CB724}" type="slidenum">
              <a:rPr lang="en-US" altLang="zh-CN" smtClean="0"/>
            </a:fld>
            <a:endParaRPr lang="en-US" altLang="zh-CN" smtClean="0"/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91063"/>
            <a:ext cx="5029200" cy="274637"/>
          </a:xfrm>
          <a:noFill/>
        </p:spPr>
        <p:txBody>
          <a:bodyPr/>
          <a:lstStyle/>
          <a:p>
            <a:pPr eaLnBrk="1" hangingPunct="1"/>
            <a:endParaRPr lang="zh-CN" altLang="zh-CN" smtClean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D998CD46-F1A9-4872-B843-5D9C096D54E0}" type="datetime2">
              <a:rPr lang="zh-CN" altLang="en-US" smtClean="0"/>
            </a:fld>
            <a:endParaRPr lang="en-US" altLang="zh-CN" smtClean="0"/>
          </a:p>
        </p:txBody>
      </p:sp>
      <p:sp>
        <p:nvSpPr>
          <p:cNvPr id="460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385EFA-0951-4649-B2E0-AF909ED9778C}" type="slidenum">
              <a:rPr lang="en-US" altLang="zh-CN" smtClean="0"/>
            </a:fld>
            <a:endParaRPr lang="en-US" altLang="zh-CN" smtClean="0"/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91063"/>
            <a:ext cx="5029200" cy="274637"/>
          </a:xfrm>
          <a:noFill/>
        </p:spPr>
        <p:txBody>
          <a:bodyPr/>
          <a:lstStyle/>
          <a:p>
            <a:pPr eaLnBrk="1" hangingPunct="1"/>
            <a:endParaRPr lang="zh-CN" altLang="zh-CN" dirty="0" smtClean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D998CD46-F1A9-4872-B843-5D9C096D54E0}" type="datetime2">
              <a:rPr lang="zh-CN" altLang="en-US" smtClean="0"/>
            </a:fld>
            <a:endParaRPr lang="en-US" altLang="zh-CN" smtClean="0"/>
          </a:p>
        </p:txBody>
      </p:sp>
      <p:sp>
        <p:nvSpPr>
          <p:cNvPr id="460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385EFA-0951-4649-B2E0-AF909ED9778C}" type="slidenum">
              <a:rPr lang="en-US" altLang="zh-CN" smtClean="0"/>
            </a:fld>
            <a:endParaRPr lang="en-US" altLang="zh-CN" smtClean="0"/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91063"/>
            <a:ext cx="5029200" cy="274637"/>
          </a:xfrm>
          <a:noFill/>
        </p:spPr>
        <p:txBody>
          <a:bodyPr/>
          <a:lstStyle/>
          <a:p>
            <a:pPr eaLnBrk="1" hangingPunct="1"/>
            <a:endParaRPr lang="zh-CN" altLang="zh-CN" dirty="0" smtClean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D998CD46-F1A9-4872-B843-5D9C096D54E0}" type="datetime2">
              <a:rPr lang="zh-CN" altLang="en-US" smtClean="0"/>
            </a:fld>
            <a:endParaRPr lang="en-US" altLang="zh-CN" smtClean="0"/>
          </a:p>
        </p:txBody>
      </p:sp>
      <p:sp>
        <p:nvSpPr>
          <p:cNvPr id="460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385EFA-0951-4649-B2E0-AF909ED9778C}" type="slidenum">
              <a:rPr lang="en-US" altLang="zh-CN" smtClean="0"/>
            </a:fld>
            <a:endParaRPr lang="en-US" altLang="zh-CN" smtClean="0"/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91063"/>
            <a:ext cx="5029200" cy="274637"/>
          </a:xfrm>
          <a:noFill/>
        </p:spPr>
        <p:txBody>
          <a:bodyPr/>
          <a:lstStyle/>
          <a:p>
            <a:pPr eaLnBrk="1" hangingPunct="1"/>
            <a:endParaRPr lang="zh-CN" altLang="zh-CN" dirty="0" smtClean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D998CD46-F1A9-4872-B843-5D9C096D54E0}" type="datetime2">
              <a:rPr lang="zh-CN" altLang="en-US" smtClean="0"/>
            </a:fld>
            <a:endParaRPr lang="en-US" altLang="zh-CN" smtClean="0"/>
          </a:p>
        </p:txBody>
      </p:sp>
      <p:sp>
        <p:nvSpPr>
          <p:cNvPr id="460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385EFA-0951-4649-B2E0-AF909ED9778C}" type="slidenum">
              <a:rPr lang="en-US" altLang="zh-CN" smtClean="0"/>
            </a:fld>
            <a:endParaRPr lang="en-US" altLang="zh-CN" smtClean="0"/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91063"/>
            <a:ext cx="5029200" cy="274637"/>
          </a:xfrm>
          <a:noFill/>
        </p:spPr>
        <p:txBody>
          <a:bodyPr/>
          <a:lstStyle/>
          <a:p>
            <a:pPr eaLnBrk="1" hangingPunct="1"/>
            <a:endParaRPr lang="zh-CN" altLang="zh-CN" dirty="0" smtClean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D998CD46-F1A9-4872-B843-5D9C096D54E0}" type="datetime2">
              <a:rPr lang="zh-CN" altLang="en-US" smtClean="0"/>
            </a:fld>
            <a:endParaRPr lang="en-US" altLang="zh-CN" smtClean="0"/>
          </a:p>
        </p:txBody>
      </p:sp>
      <p:sp>
        <p:nvSpPr>
          <p:cNvPr id="460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385EFA-0951-4649-B2E0-AF909ED9778C}" type="slidenum">
              <a:rPr lang="en-US" altLang="zh-CN" smtClean="0"/>
            </a:fld>
            <a:endParaRPr lang="en-US" altLang="zh-CN" smtClean="0"/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91063"/>
            <a:ext cx="5029200" cy="274637"/>
          </a:xfrm>
          <a:noFill/>
        </p:spPr>
        <p:txBody>
          <a:bodyPr/>
          <a:lstStyle/>
          <a:p>
            <a:pPr eaLnBrk="1" hangingPunct="1"/>
            <a:endParaRPr lang="zh-CN" altLang="zh-CN" dirty="0" smtClean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D998CD46-F1A9-4872-B843-5D9C096D54E0}" type="datetime2">
              <a:rPr lang="zh-CN" altLang="en-US" smtClean="0"/>
            </a:fld>
            <a:endParaRPr lang="en-US" altLang="zh-CN" smtClean="0"/>
          </a:p>
        </p:txBody>
      </p:sp>
      <p:sp>
        <p:nvSpPr>
          <p:cNvPr id="460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385EFA-0951-4649-B2E0-AF909ED9778C}" type="slidenum">
              <a:rPr lang="en-US" altLang="zh-CN" smtClean="0"/>
            </a:fld>
            <a:endParaRPr lang="en-US" altLang="zh-CN" smtClean="0"/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91063"/>
            <a:ext cx="5029200" cy="274637"/>
          </a:xfrm>
          <a:noFill/>
        </p:spPr>
        <p:txBody>
          <a:bodyPr/>
          <a:lstStyle/>
          <a:p>
            <a:pPr eaLnBrk="1" hangingPunct="1"/>
            <a:endParaRPr lang="zh-CN" altLang="zh-CN" dirty="0" smtClean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D998CD46-F1A9-4872-B843-5D9C096D54E0}" type="datetime2">
              <a:rPr lang="zh-CN" altLang="en-US" smtClean="0"/>
            </a:fld>
            <a:endParaRPr lang="en-US" altLang="zh-CN" smtClean="0"/>
          </a:p>
        </p:txBody>
      </p:sp>
      <p:sp>
        <p:nvSpPr>
          <p:cNvPr id="460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385EFA-0951-4649-B2E0-AF909ED9778C}" type="slidenum">
              <a:rPr lang="en-US" altLang="zh-CN" smtClean="0"/>
            </a:fld>
            <a:endParaRPr lang="en-US" altLang="zh-CN" smtClean="0"/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91063"/>
            <a:ext cx="5029200" cy="274637"/>
          </a:xfrm>
          <a:noFill/>
        </p:spPr>
        <p:txBody>
          <a:bodyPr/>
          <a:lstStyle/>
          <a:p>
            <a:pPr eaLnBrk="1" hangingPunct="1"/>
            <a:endParaRPr lang="zh-CN" altLang="zh-CN" dirty="0" smtClean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B6C3DA5C-F340-48BB-92CE-410B000CC7FC}" type="datetime2">
              <a:rPr lang="zh-CN" altLang="en-US" smtClean="0"/>
            </a:fld>
            <a:endParaRPr lang="en-US" altLang="zh-CN" smtClean="0"/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209521-B1D0-4C6E-A280-E686DA9CB724}" type="slidenum">
              <a:rPr lang="en-US" altLang="zh-CN" smtClean="0"/>
            </a:fld>
            <a:endParaRPr lang="en-US" altLang="zh-CN" smtClean="0"/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91063"/>
            <a:ext cx="5029200" cy="274637"/>
          </a:xfrm>
          <a:noFill/>
        </p:spPr>
        <p:txBody>
          <a:bodyPr/>
          <a:lstStyle/>
          <a:p>
            <a:pPr eaLnBrk="1" hangingPunct="1"/>
            <a:endParaRPr lang="zh-CN" altLang="zh-CN" smtClean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D998CD46-F1A9-4872-B843-5D9C096D54E0}" type="datetime2">
              <a:rPr lang="zh-CN" altLang="en-US" smtClean="0"/>
            </a:fld>
            <a:endParaRPr lang="en-US" altLang="zh-CN" smtClean="0"/>
          </a:p>
        </p:txBody>
      </p:sp>
      <p:sp>
        <p:nvSpPr>
          <p:cNvPr id="460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385EFA-0951-4649-B2E0-AF909ED9778C}" type="slidenum">
              <a:rPr lang="en-US" altLang="zh-CN" smtClean="0"/>
            </a:fld>
            <a:endParaRPr lang="en-US" altLang="zh-CN" smtClean="0"/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91063"/>
            <a:ext cx="5029200" cy="274637"/>
          </a:xfrm>
          <a:noFill/>
        </p:spPr>
        <p:txBody>
          <a:bodyPr/>
          <a:lstStyle/>
          <a:p>
            <a:pPr eaLnBrk="1" hangingPunct="1"/>
            <a:endParaRPr lang="zh-CN" altLang="zh-CN" dirty="0" smtClean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B6C3DA5C-F340-48BB-92CE-410B000CC7FC}" type="datetime2">
              <a:rPr lang="zh-CN" altLang="en-US" smtClean="0"/>
            </a:fld>
            <a:endParaRPr lang="en-US" altLang="zh-CN" smtClean="0"/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209521-B1D0-4C6E-A280-E686DA9CB724}" type="slidenum">
              <a:rPr lang="en-US" altLang="zh-CN" smtClean="0"/>
            </a:fld>
            <a:endParaRPr lang="en-US" altLang="zh-CN" smtClean="0"/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91063"/>
            <a:ext cx="5029200" cy="274637"/>
          </a:xfrm>
          <a:noFill/>
        </p:spPr>
        <p:txBody>
          <a:bodyPr/>
          <a:lstStyle/>
          <a:p>
            <a:pPr eaLnBrk="1" hangingPunct="1"/>
            <a:endParaRPr lang="zh-CN" altLang="zh-CN" smtClean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D998CD46-F1A9-4872-B843-5D9C096D54E0}" type="datetime2">
              <a:rPr lang="zh-CN" altLang="en-US" smtClean="0"/>
            </a:fld>
            <a:endParaRPr lang="en-US" altLang="zh-CN" smtClean="0"/>
          </a:p>
        </p:txBody>
      </p:sp>
      <p:sp>
        <p:nvSpPr>
          <p:cNvPr id="460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385EFA-0951-4649-B2E0-AF909ED9778C}" type="slidenum">
              <a:rPr lang="en-US" altLang="zh-CN" smtClean="0"/>
            </a:fld>
            <a:endParaRPr lang="en-US" altLang="zh-CN" smtClean="0"/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91063"/>
            <a:ext cx="5029200" cy="274637"/>
          </a:xfrm>
          <a:noFill/>
        </p:spPr>
        <p:txBody>
          <a:bodyPr/>
          <a:lstStyle/>
          <a:p>
            <a:pPr eaLnBrk="1" hangingPunct="1"/>
            <a:endParaRPr lang="zh-CN" altLang="zh-CN" dirty="0" smtClean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D998CD46-F1A9-4872-B843-5D9C096D54E0}" type="datetime2">
              <a:rPr lang="zh-CN" altLang="en-US" smtClean="0"/>
            </a:fld>
            <a:endParaRPr lang="en-US" altLang="zh-CN" smtClean="0"/>
          </a:p>
        </p:txBody>
      </p:sp>
      <p:sp>
        <p:nvSpPr>
          <p:cNvPr id="460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385EFA-0951-4649-B2E0-AF909ED9778C}" type="slidenum">
              <a:rPr lang="en-US" altLang="zh-CN" smtClean="0"/>
            </a:fld>
            <a:endParaRPr lang="en-US" altLang="zh-CN" smtClean="0"/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91063"/>
            <a:ext cx="5029200" cy="274637"/>
          </a:xfrm>
          <a:noFill/>
        </p:spPr>
        <p:txBody>
          <a:bodyPr/>
          <a:lstStyle/>
          <a:p>
            <a:pPr eaLnBrk="1" hangingPunct="1"/>
            <a:endParaRPr lang="zh-CN" altLang="zh-CN" dirty="0" smtClean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D998CD46-F1A9-4872-B843-5D9C096D54E0}" type="datetime2">
              <a:rPr lang="zh-CN" altLang="en-US" smtClean="0"/>
            </a:fld>
            <a:endParaRPr lang="en-US" altLang="zh-CN" smtClean="0"/>
          </a:p>
        </p:txBody>
      </p:sp>
      <p:sp>
        <p:nvSpPr>
          <p:cNvPr id="460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385EFA-0951-4649-B2E0-AF909ED9778C}" type="slidenum">
              <a:rPr lang="en-US" altLang="zh-CN" smtClean="0"/>
            </a:fld>
            <a:endParaRPr lang="en-US" altLang="zh-CN" smtClean="0"/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91063"/>
            <a:ext cx="5029200" cy="274637"/>
          </a:xfrm>
          <a:noFill/>
        </p:spPr>
        <p:txBody>
          <a:bodyPr/>
          <a:lstStyle/>
          <a:p>
            <a:pPr eaLnBrk="1" hangingPunct="1"/>
            <a:endParaRPr lang="zh-CN" altLang="zh-CN" dirty="0" smtClean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D998CD46-F1A9-4872-B843-5D9C096D54E0}" type="datetime2">
              <a:rPr lang="zh-CN" altLang="en-US" smtClean="0"/>
            </a:fld>
            <a:endParaRPr lang="en-US" altLang="zh-CN" smtClean="0"/>
          </a:p>
        </p:txBody>
      </p:sp>
      <p:sp>
        <p:nvSpPr>
          <p:cNvPr id="460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385EFA-0951-4649-B2E0-AF909ED9778C}" type="slidenum">
              <a:rPr lang="en-US" altLang="zh-CN" smtClean="0"/>
            </a:fld>
            <a:endParaRPr lang="en-US" altLang="zh-CN" smtClean="0"/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91063"/>
            <a:ext cx="5029200" cy="274637"/>
          </a:xfrm>
          <a:noFill/>
        </p:spPr>
        <p:txBody>
          <a:bodyPr/>
          <a:lstStyle/>
          <a:p>
            <a:pPr eaLnBrk="1" hangingPunct="1"/>
            <a:endParaRPr lang="zh-CN" altLang="zh-CN" dirty="0" smtClean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pPr>
              <a:defRPr/>
            </a:pPr>
            <a:fld id="{DEDD6F80-99D1-4D9B-A3C2-54AB6F4C822B}" type="datetime2">
              <a:rPr lang="zh-CN" altLang="en-US"/>
            </a:fld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>
              <a:defRPr/>
            </a:pPr>
            <a:fld id="{D68B0974-56AA-4F9F-B78F-055997BA77A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B6C3DA5C-F340-48BB-92CE-410B000CC7FC}" type="datetime2">
              <a:rPr lang="zh-CN" altLang="en-US" smtClean="0"/>
            </a:fld>
            <a:endParaRPr lang="en-US" altLang="zh-CN" smtClean="0"/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209521-B1D0-4C6E-A280-E686DA9CB724}" type="slidenum">
              <a:rPr lang="en-US" altLang="zh-CN" smtClean="0"/>
            </a:fld>
            <a:endParaRPr lang="en-US" altLang="zh-CN" smtClean="0"/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91063"/>
            <a:ext cx="5029200" cy="274637"/>
          </a:xfrm>
          <a:noFill/>
        </p:spPr>
        <p:txBody>
          <a:bodyPr/>
          <a:lstStyle/>
          <a:p>
            <a:pPr eaLnBrk="1" hangingPunct="1"/>
            <a:endParaRPr lang="zh-CN" altLang="zh-CN" smtClean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7268BA6E-274E-45D2-8A07-B82C93BFE3CD}" type="datetime2">
              <a:rPr lang="zh-CN" altLang="en-US" smtClean="0"/>
            </a:fld>
            <a:endParaRPr lang="en-US" altLang="zh-CN" smtClean="0"/>
          </a:p>
        </p:txBody>
      </p:sp>
      <p:sp>
        <p:nvSpPr>
          <p:cNvPr id="4505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E133E1-28F3-43ED-892A-59154BC973CA}" type="slidenum">
              <a:rPr lang="en-US" altLang="zh-CN" smtClean="0"/>
            </a:fld>
            <a:endParaRPr lang="en-US" altLang="zh-CN" smtClean="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91063"/>
            <a:ext cx="5029200" cy="274637"/>
          </a:xfrm>
          <a:noFill/>
        </p:spPr>
        <p:txBody>
          <a:bodyPr/>
          <a:lstStyle/>
          <a:p>
            <a:pPr eaLnBrk="1" hangingPunct="1"/>
            <a:endParaRPr lang="zh-CN" altLang="zh-CN" smtClean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7268BA6E-274E-45D2-8A07-B82C93BFE3CD}" type="datetime2">
              <a:rPr lang="zh-CN" altLang="en-US" smtClean="0"/>
            </a:fld>
            <a:endParaRPr lang="en-US" altLang="zh-CN" smtClean="0"/>
          </a:p>
        </p:txBody>
      </p:sp>
      <p:sp>
        <p:nvSpPr>
          <p:cNvPr id="4505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E133E1-28F3-43ED-892A-59154BC973CA}" type="slidenum">
              <a:rPr lang="en-US" altLang="zh-CN" smtClean="0"/>
            </a:fld>
            <a:endParaRPr lang="en-US" altLang="zh-CN" smtClean="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91063"/>
            <a:ext cx="5029200" cy="274637"/>
          </a:xfrm>
          <a:noFill/>
        </p:spPr>
        <p:txBody>
          <a:bodyPr/>
          <a:lstStyle/>
          <a:p>
            <a:pPr eaLnBrk="1" hangingPunct="1"/>
            <a:endParaRPr lang="zh-CN" altLang="zh-CN" smtClean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B6C3DA5C-F340-48BB-92CE-410B000CC7FC}" type="datetime2">
              <a:rPr lang="zh-CN" altLang="en-US" smtClean="0"/>
            </a:fld>
            <a:endParaRPr lang="en-US" altLang="zh-CN" smtClean="0"/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209521-B1D0-4C6E-A280-E686DA9CB724}" type="slidenum">
              <a:rPr lang="en-US" altLang="zh-CN" smtClean="0"/>
            </a:fld>
            <a:endParaRPr lang="en-US" altLang="zh-CN" smtClean="0"/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91063"/>
            <a:ext cx="5029200" cy="274637"/>
          </a:xfrm>
          <a:noFill/>
        </p:spPr>
        <p:txBody>
          <a:bodyPr/>
          <a:lstStyle/>
          <a:p>
            <a:pPr eaLnBrk="1" hangingPunct="1"/>
            <a:endParaRPr lang="zh-CN" altLang="zh-CN" smtClean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7268BA6E-274E-45D2-8A07-B82C93BFE3CD}" type="datetime2">
              <a:rPr lang="zh-CN" altLang="en-US" smtClean="0"/>
            </a:fld>
            <a:endParaRPr lang="en-US" altLang="zh-CN" smtClean="0"/>
          </a:p>
        </p:txBody>
      </p:sp>
      <p:sp>
        <p:nvSpPr>
          <p:cNvPr id="4505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E133E1-28F3-43ED-892A-59154BC973CA}" type="slidenum">
              <a:rPr lang="en-US" altLang="zh-CN" smtClean="0"/>
            </a:fld>
            <a:endParaRPr lang="en-US" altLang="zh-CN" smtClean="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91063"/>
            <a:ext cx="5029200" cy="274637"/>
          </a:xfrm>
          <a:noFill/>
        </p:spPr>
        <p:txBody>
          <a:bodyPr/>
          <a:lstStyle/>
          <a:p>
            <a:pPr eaLnBrk="1" hangingPunct="1"/>
            <a:endParaRPr lang="zh-CN" altLang="zh-CN" smtClean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D998CD46-F1A9-4872-B843-5D9C096D54E0}" type="datetime2">
              <a:rPr lang="zh-CN" altLang="en-US" smtClean="0"/>
            </a:fld>
            <a:endParaRPr lang="en-US" altLang="zh-CN" smtClean="0"/>
          </a:p>
        </p:txBody>
      </p:sp>
      <p:sp>
        <p:nvSpPr>
          <p:cNvPr id="460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385EFA-0951-4649-B2E0-AF909ED9778C}" type="slidenum">
              <a:rPr lang="en-US" altLang="zh-CN" smtClean="0"/>
            </a:fld>
            <a:endParaRPr lang="en-US" altLang="zh-CN" smtClean="0"/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91063"/>
            <a:ext cx="5029200" cy="274637"/>
          </a:xfrm>
          <a:noFill/>
        </p:spPr>
        <p:txBody>
          <a:bodyPr/>
          <a:lstStyle/>
          <a:p>
            <a:pPr eaLnBrk="1" hangingPunct="1"/>
            <a:endParaRPr lang="zh-CN" altLang="zh-CN" dirty="0" smtClean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8"/>
          <p:cNvSpPr txBox="1">
            <a:spLocks noChangeArrowheads="1"/>
          </p:cNvSpPr>
          <p:nvPr userDrawn="1"/>
        </p:nvSpPr>
        <p:spPr bwMode="auto">
          <a:xfrm>
            <a:off x="828675" y="6570663"/>
            <a:ext cx="5616575" cy="2746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zh-CN" altLang="en-US" sz="1200" baseline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</a:rPr>
              <a:t>中国航天科工集团第二研究院二十三所        </a:t>
            </a:r>
            <a:r>
              <a:rPr lang="zh-CN" altLang="zh-CN" sz="1200" baseline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</a:rPr>
              <a:t>2009</a:t>
            </a:r>
            <a:r>
              <a:rPr lang="zh-CN" altLang="en-US" sz="1200" baseline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</a:rPr>
              <a:t>年</a:t>
            </a:r>
            <a:r>
              <a:rPr lang="zh-CN" altLang="zh-CN" sz="1200" baseline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</a:rPr>
              <a:t>11</a:t>
            </a:r>
            <a:r>
              <a:rPr lang="zh-CN" altLang="en-US" sz="1200" baseline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</a:rPr>
              <a:t>月</a:t>
            </a:r>
            <a:r>
              <a:rPr lang="zh-CN" altLang="zh-CN" sz="1200" baseline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</a:rPr>
              <a:t>21</a:t>
            </a:r>
            <a:r>
              <a:rPr lang="zh-CN" altLang="en-US" sz="1200" baseline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</a:rPr>
              <a:t>日       第 </a:t>
            </a:r>
            <a:fld id="{A409C42A-2D97-447B-A460-F2874820111C}" type="slidenum">
              <a:rPr lang="zh-CN" altLang="en-US" sz="1200" b="1" baseline="0">
                <a:solidFill>
                  <a:srgbClr val="993300"/>
                </a:solidFill>
                <a:latin typeface="Arial" panose="020B0604020202020204" pitchFamily="34" charset="0"/>
                <a:ea typeface="黑体" panose="02010609060101010101" charset="-122"/>
              </a:rPr>
            </a:fld>
            <a:r>
              <a:rPr lang="zh-CN" altLang="en-US" sz="1200" baseline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</a:rPr>
              <a:t> 页</a:t>
            </a:r>
            <a:endParaRPr lang="zh-CN" altLang="en-US" sz="1200" baseline="0">
              <a:solidFill>
                <a:srgbClr val="000000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pic>
        <p:nvPicPr>
          <p:cNvPr id="3" name="Picture 76" descr="模版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0" descr="模版6"/>
          <p:cNvPicPr>
            <a:picLocks noChangeAspect="1" noChangeArrowheads="1"/>
          </p:cNvPicPr>
          <p:nvPr userDrawn="1"/>
        </p:nvPicPr>
        <p:blipFill>
          <a:blip r:embed="rId3" cstate="print"/>
          <a:srcRect l="97830"/>
          <a:stretch>
            <a:fillRect/>
          </a:stretch>
        </p:blipFill>
        <p:spPr bwMode="auto">
          <a:xfrm>
            <a:off x="0" y="0"/>
            <a:ext cx="323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81"/>
          <p:cNvSpPr>
            <a:spLocks noChangeArrowheads="1"/>
          </p:cNvSpPr>
          <p:nvPr userDrawn="1"/>
        </p:nvSpPr>
        <p:spPr bwMode="auto">
          <a:xfrm>
            <a:off x="1141413" y="244475"/>
            <a:ext cx="5591175" cy="457200"/>
          </a:xfrm>
          <a:prstGeom prst="rect">
            <a:avLst/>
          </a:prstGeom>
          <a:noFill/>
          <a:ln w="38100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zh-CN" altLang="en-US" sz="2400" b="1" baseline="0">
                <a:solidFill>
                  <a:schemeClr val="accent2"/>
                </a:solidFill>
                <a:latin typeface="楷体_GB2312" pitchFamily="49" charset="-122"/>
                <a:ea typeface="楷体_GB2312" pitchFamily="49" charset="-122"/>
              </a:rPr>
              <a:t>中国航天科工集团第二研究院二十三所</a:t>
            </a:r>
            <a:endParaRPr lang="zh-CN" altLang="en-US" sz="2400" b="1" baseline="0">
              <a:solidFill>
                <a:schemeClr val="accent2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6" name="Picture 82" descr="部标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000" y="63500"/>
            <a:ext cx="10731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31188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31188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30988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21388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31188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31188" cy="4525963"/>
          </a:xfrm>
          <a:prstGeom prst="rect">
            <a:avLst/>
          </a:prstGeom>
        </p:spPr>
        <p:txBody>
          <a:bodyPr/>
          <a:lstStyle/>
          <a:p>
            <a:pPr lvl="0"/>
            <a:endParaRPr lang="zh-CN" altLang="en-US" noProof="0" smtClean="0"/>
          </a:p>
        </p:txBody>
      </p:sp>
    </p:spTree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919" y="2130426"/>
            <a:ext cx="777375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838" y="3886200"/>
            <a:ext cx="6401912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400800"/>
            <a:ext cx="19812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84DA0-3A38-4920-AAED-EB9FB9953DAD}" type="datetime2">
              <a:rPr lang="zh-CN" altLang="en-US"/>
            </a:fld>
            <a:endParaRPr lang="zh-CN" altLang="en-US">
              <a:latin typeface="Arial" panose="020B0604020202020204" pitchFamily="34" charset="0"/>
              <a:ea typeface="仿宋_GB2312" pitchFamily="49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>
          <a:xfrm>
            <a:off x="6554788" y="6400800"/>
            <a:ext cx="19812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CE495-C225-4D96-AB18-FA9029689F1F}" type="slidenum">
              <a:rPr lang="zh-CN" altLang="en-US"/>
            </a:fld>
            <a:endParaRPr lang="en-US">
              <a:latin typeface="Arial" panose="020B0604020202020204" pitchFamily="34" charset="0"/>
              <a:ea typeface="仿宋_GB2312" pitchFamily="49" charset="-122"/>
            </a:endParaRPr>
          </a:p>
        </p:txBody>
      </p:sp>
    </p:spTree>
  </p:cSld>
  <p:clrMapOvr>
    <a:masterClrMapping/>
  </p:clrMapOvr>
  <p:transition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31188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31188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3987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3987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31188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40188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31188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31188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3338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7987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7987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7987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2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9" descr="模版6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1069" name="Text Box 77"/>
          <p:cNvSpPr txBox="1">
            <a:spLocks noChangeArrowheads="1"/>
          </p:cNvSpPr>
          <p:nvPr userDrawn="1"/>
        </p:nvSpPr>
        <p:spPr bwMode="auto">
          <a:xfrm>
            <a:off x="6157913" y="6570663"/>
            <a:ext cx="3382962" cy="2746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zh-CN" sz="1200" baseline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</a:rPr>
              <a:t>         </a:t>
            </a:r>
            <a:fld id="{66863C34-31DF-4E42-B4A8-015090D50628}" type="datetime2">
              <a:rPr lang="zh-CN" altLang="en-US" sz="1200" baseline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</a:fld>
            <a:r>
              <a:rPr lang="en-US" altLang="zh-CN" sz="1200" baseline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</a:rPr>
              <a:t>       </a:t>
            </a:r>
            <a:r>
              <a:rPr lang="zh-CN" altLang="en-US" sz="1200" baseline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</a:rPr>
              <a:t>第 </a:t>
            </a:r>
            <a:fld id="{AD78D637-1612-4F41-B6D5-2DA5176A7D2A}" type="slidenum">
              <a:rPr lang="zh-CN" altLang="en-US" sz="1200" b="1" baseline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</a:rPr>
            </a:fld>
            <a:r>
              <a:rPr lang="zh-CN" altLang="en-US" sz="1200" baseline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</a:rPr>
              <a:t> 页</a:t>
            </a:r>
            <a:endParaRPr lang="zh-CN" altLang="en-US" sz="1200" baseline="0">
              <a:solidFill>
                <a:srgbClr val="000000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>
    <p:rand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anose="05000000000000000000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2.v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3.bin"/><Relationship Id="rId3" Type="http://schemas.openxmlformats.org/officeDocument/2006/relationships/image" Target="../media/image19.png"/><Relationship Id="rId2" Type="http://schemas.openxmlformats.org/officeDocument/2006/relationships/image" Target="../media/image18.wmf"/><Relationship Id="rId1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6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6.jpeg"/><Relationship Id="rId1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0" Type="http://schemas.openxmlformats.org/officeDocument/2006/relationships/notesSlide" Target="../notesSlides/notesSlide3.xml"/><Relationship Id="rId3" Type="http://schemas.openxmlformats.org/officeDocument/2006/relationships/tags" Target="../tags/tag3.xml"/><Relationship Id="rId29" Type="http://schemas.openxmlformats.org/officeDocument/2006/relationships/slideLayout" Target="../slideLayouts/slideLayout2.xml"/><Relationship Id="rId28" Type="http://schemas.openxmlformats.org/officeDocument/2006/relationships/image" Target="../media/image12.png"/><Relationship Id="rId27" Type="http://schemas.openxmlformats.org/officeDocument/2006/relationships/image" Target="../media/image11.png"/><Relationship Id="rId26" Type="http://schemas.openxmlformats.org/officeDocument/2006/relationships/image" Target="../media/image10.png"/><Relationship Id="rId25" Type="http://schemas.openxmlformats.org/officeDocument/2006/relationships/image" Target="../media/image9.png"/><Relationship Id="rId24" Type="http://schemas.openxmlformats.org/officeDocument/2006/relationships/tags" Target="../tags/tag24.xml"/><Relationship Id="rId23" Type="http://schemas.openxmlformats.org/officeDocument/2006/relationships/tags" Target="../tags/tag23.xml"/><Relationship Id="rId22" Type="http://schemas.openxmlformats.org/officeDocument/2006/relationships/tags" Target="../tags/tag22.xml"/><Relationship Id="rId21" Type="http://schemas.openxmlformats.org/officeDocument/2006/relationships/tags" Target="../tags/tag21.xml"/><Relationship Id="rId20" Type="http://schemas.openxmlformats.org/officeDocument/2006/relationships/tags" Target="../tags/tag20.xml"/><Relationship Id="rId2" Type="http://schemas.openxmlformats.org/officeDocument/2006/relationships/tags" Target="../tags/tag2.xml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3.emf"/><Relationship Id="rId1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4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785813" y="2000250"/>
            <a:ext cx="7773987" cy="1285875"/>
          </a:xfrm>
          <a:prstGeom prst="rect">
            <a:avLst/>
          </a:prstGeom>
          <a:noFill/>
          <a:ln>
            <a:miter lim="800000"/>
          </a:ln>
        </p:spPr>
        <p:txBody>
          <a:bodyPr/>
          <a:lstStyle/>
          <a:p>
            <a:pPr eaLnBrk="1" hangingPunct="1"/>
            <a:r>
              <a:rPr lang="zh-CN" altLang="en-US" sz="3600" b="1" dirty="0" smtClean="0">
                <a:solidFill>
                  <a:srgbClr val="CC3300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高功率</a:t>
            </a:r>
            <a:r>
              <a:rPr lang="zh-CN" altLang="en-US" sz="3600" b="1" dirty="0" smtClean="0">
                <a:solidFill>
                  <a:srgbClr val="CC3300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环行器与负载研制进展</a:t>
            </a:r>
            <a:endParaRPr lang="zh-CN" altLang="en-US" sz="3600" b="1" dirty="0" smtClean="0">
              <a:solidFill>
                <a:srgbClr val="CC3300"/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9711" name="Rectangle 15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2929720" y="4143380"/>
            <a:ext cx="3859212" cy="714375"/>
          </a:xfrm>
          <a:prstGeom prst="rect">
            <a:avLst/>
          </a:prstGeom>
          <a:ln>
            <a:miter lim="800000"/>
          </a:ln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zh-CN" altLang="en-US" b="1" dirty="0" smtClean="0">
                <a:solidFill>
                  <a:srgbClr val="0000FF"/>
                </a:solidFill>
              </a:rPr>
              <a:t>汇 报 人：杨建新</a:t>
            </a:r>
            <a:endParaRPr lang="zh-CN" altLang="en-US" b="1" dirty="0" smtClean="0">
              <a:solidFill>
                <a:srgbClr val="0000FF"/>
              </a:solidFill>
            </a:endParaRPr>
          </a:p>
        </p:txBody>
      </p:sp>
      <p:sp>
        <p:nvSpPr>
          <p:cNvPr id="4" name="Rectangle 15"/>
          <p:cNvSpPr txBox="1">
            <a:spLocks noChangeArrowheads="1"/>
          </p:cNvSpPr>
          <p:nvPr/>
        </p:nvSpPr>
        <p:spPr bwMode="auto">
          <a:xfrm>
            <a:off x="3358348" y="4857760"/>
            <a:ext cx="3143272" cy="714375"/>
          </a:xfrm>
          <a:prstGeom prst="rect">
            <a:avLst/>
          </a:prstGeom>
          <a:ln>
            <a:miter lim="800000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2020</a:t>
            </a: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年 </a:t>
            </a:r>
            <a:r>
              <a:rPr lang="en-US" altLang="zh-CN" sz="3200" b="1" kern="0" baseline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10</a:t>
            </a: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月</a:t>
            </a:r>
            <a:endParaRPr kumimoji="0" lang="en-US" altLang="zh-CN" sz="32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483" name="Rectangle 11"/>
          <p:cNvSpPr>
            <a:spLocks noChangeArrowheads="1"/>
          </p:cNvSpPr>
          <p:nvPr/>
        </p:nvSpPr>
        <p:spPr bwMode="auto">
          <a:xfrm>
            <a:off x="3852863" y="115888"/>
            <a:ext cx="5040312" cy="8509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zh-CN" altLang="en-US" sz="4400" b="1" baseline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报告内容</a:t>
            </a:r>
            <a:endParaRPr lang="zh-CN" altLang="en-US" sz="4400" b="1" baseline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57494" name="AutoShape 22"/>
          <p:cNvSpPr>
            <a:spLocks noChangeArrowheads="1"/>
          </p:cNvSpPr>
          <p:nvPr/>
        </p:nvSpPr>
        <p:spPr bwMode="gray">
          <a:xfrm>
            <a:off x="1558925" y="1628775"/>
            <a:ext cx="638175" cy="647700"/>
          </a:xfrm>
          <a:prstGeom prst="flowChartConnector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66275"/>
                  <a:invGamma/>
                </a:schemeClr>
              </a:gs>
            </a:gsLst>
            <a:lin ang="2700000" scaled="1"/>
          </a:gradFill>
          <a:ln w="88900" cmpd="thinThick" algn="ctr">
            <a:solidFill>
              <a:srgbClr val="C0C0C0"/>
            </a:solidFill>
            <a:rou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257495" name="AutoShape 23"/>
          <p:cNvSpPr>
            <a:spLocks noChangeArrowheads="1"/>
          </p:cNvSpPr>
          <p:nvPr/>
        </p:nvSpPr>
        <p:spPr bwMode="gray">
          <a:xfrm>
            <a:off x="1547813" y="3357880"/>
            <a:ext cx="649287" cy="647700"/>
          </a:xfrm>
          <a:prstGeom prst="flowChartConnector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6275"/>
                  <a:invGamma/>
                </a:schemeClr>
              </a:gs>
            </a:gsLst>
            <a:lin ang="2700000" scaled="1"/>
          </a:gradFill>
          <a:ln w="88900" cmpd="thinThick" algn="ctr">
            <a:solidFill>
              <a:srgbClr val="C0C0C0"/>
            </a:solidFill>
            <a:rou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149" name="Rectangle 25"/>
          <p:cNvSpPr>
            <a:spLocks noChangeArrowheads="1"/>
          </p:cNvSpPr>
          <p:nvPr/>
        </p:nvSpPr>
        <p:spPr bwMode="auto">
          <a:xfrm>
            <a:off x="1692275" y="1771650"/>
            <a:ext cx="325438" cy="39687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000" b="1" baseline="0">
                <a:solidFill>
                  <a:srgbClr val="1C1C1C"/>
                </a:solidFill>
                <a:ea typeface="宋体" panose="02010600030101010101" pitchFamily="2" charset="-122"/>
              </a:rPr>
              <a:t>1</a:t>
            </a:r>
            <a:endParaRPr lang="en-US" altLang="zh-CN" sz="2000" b="1" baseline="0">
              <a:solidFill>
                <a:srgbClr val="1C1C1C"/>
              </a:solidFill>
              <a:ea typeface="宋体" panose="02010600030101010101" pitchFamily="2" charset="-122"/>
            </a:endParaRPr>
          </a:p>
        </p:txBody>
      </p:sp>
      <p:sp>
        <p:nvSpPr>
          <p:cNvPr id="6150" name="Rectangle 26"/>
          <p:cNvSpPr>
            <a:spLocks noChangeArrowheads="1"/>
          </p:cNvSpPr>
          <p:nvPr/>
        </p:nvSpPr>
        <p:spPr bwMode="auto">
          <a:xfrm>
            <a:off x="1693069" y="3500755"/>
            <a:ext cx="323850" cy="39878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000" b="1" baseline="0">
                <a:solidFill>
                  <a:srgbClr val="1C1C1C"/>
                </a:solidFill>
                <a:ea typeface="宋体" panose="02010600030101010101" pitchFamily="2" charset="-122"/>
              </a:rPr>
              <a:t>3</a:t>
            </a:r>
            <a:endParaRPr lang="en-US" altLang="zh-CN" sz="2000" b="1" baseline="0">
              <a:solidFill>
                <a:srgbClr val="1C1C1C"/>
              </a:solidFill>
              <a:ea typeface="宋体" panose="02010600030101010101" pitchFamily="2" charset="-122"/>
            </a:endParaRPr>
          </a:p>
        </p:txBody>
      </p:sp>
      <p:sp>
        <p:nvSpPr>
          <p:cNvPr id="6153" name="Rectangle 30" descr="2"/>
          <p:cNvSpPr>
            <a:spLocks noChangeArrowheads="1"/>
          </p:cNvSpPr>
          <p:nvPr/>
        </p:nvSpPr>
        <p:spPr bwMode="gray">
          <a:xfrm>
            <a:off x="2773680" y="1615758"/>
            <a:ext cx="6783070" cy="52197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anchor="ctr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航天</a:t>
            </a: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23</a:t>
            </a: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所</a:t>
            </a: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微波磁电事业部概况</a:t>
            </a: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endParaRPr lang="zh-CN" altLang="en-US" sz="2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6154" name="Rectangle 31" descr="2"/>
          <p:cNvSpPr>
            <a:spLocks noChangeArrowheads="1"/>
          </p:cNvSpPr>
          <p:nvPr/>
        </p:nvSpPr>
        <p:spPr bwMode="gray">
          <a:xfrm>
            <a:off x="2773680" y="3457893"/>
            <a:ext cx="5657850" cy="52197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anchor="ctr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800kw</a:t>
            </a: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连续波</a:t>
            </a: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环行器</a:t>
            </a: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研制进展情况</a:t>
            </a:r>
            <a:endParaRPr lang="zh-CN" altLang="en-US" sz="2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257511" name="AutoShape 39"/>
          <p:cNvSpPr>
            <a:spLocks noChangeArrowheads="1"/>
          </p:cNvSpPr>
          <p:nvPr/>
        </p:nvSpPr>
        <p:spPr bwMode="auto">
          <a:xfrm>
            <a:off x="712788" y="3539173"/>
            <a:ext cx="647700" cy="360362"/>
          </a:xfrm>
          <a:prstGeom prst="rightArrow">
            <a:avLst>
              <a:gd name="adj1" fmla="val 50000"/>
              <a:gd name="adj2" fmla="val 44934"/>
            </a:avLst>
          </a:prstGeom>
          <a:solidFill>
            <a:schemeClr val="folHlink"/>
          </a:solidFill>
          <a:ln w="38100" algn="ctr">
            <a:solidFill>
              <a:srgbClr val="800000"/>
            </a:solidFill>
            <a:miter lim="800000"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2" name="AutoShape 23"/>
          <p:cNvSpPr>
            <a:spLocks noChangeArrowheads="1"/>
          </p:cNvSpPr>
          <p:nvPr/>
        </p:nvSpPr>
        <p:spPr bwMode="gray">
          <a:xfrm>
            <a:off x="1547813" y="4242435"/>
            <a:ext cx="649287" cy="647700"/>
          </a:xfrm>
          <a:prstGeom prst="flowChartConnector">
            <a:avLst/>
          </a:prstGeom>
          <a:gradFill rotWithShape="1">
            <a:gsLst>
              <a:gs pos="0">
                <a:srgbClr val="FBFB11"/>
              </a:gs>
              <a:gs pos="100000">
                <a:srgbClr val="838309"/>
              </a:gs>
            </a:gsLst>
            <a:lin ang="2700000" scaled="0"/>
          </a:gradFill>
          <a:ln w="88900" cmpd="thinThick" algn="ctr">
            <a:solidFill>
              <a:srgbClr val="C0C0C0"/>
            </a:solidFill>
            <a:round/>
          </a:ln>
          <a:effectLst/>
        </p:spPr>
        <p:txBody>
          <a:bodyPr wrap="none" anchor="ctr"/>
          <a:p>
            <a:pPr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Rectangle 26"/>
          <p:cNvSpPr>
            <a:spLocks noChangeArrowheads="1"/>
          </p:cNvSpPr>
          <p:nvPr/>
        </p:nvSpPr>
        <p:spPr bwMode="auto">
          <a:xfrm>
            <a:off x="1693069" y="4385310"/>
            <a:ext cx="323850" cy="39878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p>
            <a:r>
              <a:rPr lang="en-US" altLang="zh-CN" sz="2000" b="1" baseline="0">
                <a:solidFill>
                  <a:srgbClr val="1C1C1C"/>
                </a:solidFill>
                <a:ea typeface="宋体" panose="02010600030101010101" pitchFamily="2" charset="-122"/>
              </a:rPr>
              <a:t>4</a:t>
            </a:r>
            <a:endParaRPr lang="en-US" altLang="zh-CN" sz="2000" b="1" baseline="0">
              <a:solidFill>
                <a:srgbClr val="1C1C1C"/>
              </a:solidFill>
              <a:ea typeface="宋体" panose="02010600030101010101" pitchFamily="2" charset="-122"/>
            </a:endParaRPr>
          </a:p>
        </p:txBody>
      </p:sp>
      <p:sp>
        <p:nvSpPr>
          <p:cNvPr id="4" name="Rectangle 31" descr="2"/>
          <p:cNvSpPr>
            <a:spLocks noChangeArrowheads="1"/>
          </p:cNvSpPr>
          <p:nvPr/>
        </p:nvSpPr>
        <p:spPr bwMode="gray">
          <a:xfrm>
            <a:off x="2773680" y="4270693"/>
            <a:ext cx="5532120" cy="52197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anchor="ctr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800kw</a:t>
            </a: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连续波</a:t>
            </a: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负载</a:t>
            </a: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研制进展情况</a:t>
            </a:r>
            <a:endParaRPr lang="zh-CN" altLang="en-US" sz="2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gray">
          <a:xfrm>
            <a:off x="1531303" y="2480310"/>
            <a:ext cx="649287" cy="647700"/>
          </a:xfrm>
          <a:prstGeom prst="flowChartConnector">
            <a:avLst/>
          </a:prstGeom>
          <a:gradFill rotWithShape="1">
            <a:gsLst>
              <a:gs pos="0">
                <a:srgbClr val="7B32B2"/>
              </a:gs>
              <a:gs pos="100000">
                <a:srgbClr val="401A5D"/>
              </a:gs>
            </a:gsLst>
            <a:lin ang="2700000" scaled="0"/>
          </a:gradFill>
          <a:ln w="88900" cmpd="thinThick" algn="ctr">
            <a:solidFill>
              <a:srgbClr val="C0C0C0"/>
            </a:solidFill>
            <a:round/>
          </a:ln>
          <a:effectLst/>
        </p:spPr>
        <p:txBody>
          <a:bodyPr wrap="none" anchor="ctr"/>
          <a:p>
            <a:pPr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Rectangle 26"/>
          <p:cNvSpPr>
            <a:spLocks noChangeArrowheads="1"/>
          </p:cNvSpPr>
          <p:nvPr/>
        </p:nvSpPr>
        <p:spPr bwMode="auto">
          <a:xfrm>
            <a:off x="1675765" y="2623185"/>
            <a:ext cx="325438" cy="39687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p>
            <a:r>
              <a:rPr lang="en-US" altLang="zh-CN" sz="2000" b="1" baseline="0">
                <a:solidFill>
                  <a:srgbClr val="1C1C1C"/>
                </a:solidFill>
                <a:ea typeface="宋体" panose="02010600030101010101" pitchFamily="2" charset="-122"/>
              </a:rPr>
              <a:t>2</a:t>
            </a:r>
            <a:endParaRPr lang="en-US" altLang="zh-CN" sz="2000" b="1" baseline="0">
              <a:solidFill>
                <a:srgbClr val="1C1C1C"/>
              </a:solidFill>
              <a:ea typeface="宋体" panose="02010600030101010101" pitchFamily="2" charset="-122"/>
            </a:endParaRPr>
          </a:p>
        </p:txBody>
      </p:sp>
      <p:sp>
        <p:nvSpPr>
          <p:cNvPr id="7" name="Rectangle 31" descr="2"/>
          <p:cNvSpPr>
            <a:spLocks noChangeArrowheads="1"/>
          </p:cNvSpPr>
          <p:nvPr/>
        </p:nvSpPr>
        <p:spPr bwMode="gray">
          <a:xfrm>
            <a:off x="2757170" y="2580323"/>
            <a:ext cx="6136005" cy="52197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anchor="ctr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环行器与负载概述</a:t>
            </a:r>
            <a:endParaRPr lang="zh-CN" altLang="en-US" sz="2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gray">
          <a:xfrm>
            <a:off x="1531303" y="5086985"/>
            <a:ext cx="649287" cy="647700"/>
          </a:xfrm>
          <a:prstGeom prst="flowChartConnector">
            <a:avLst/>
          </a:prstGeom>
          <a:solidFill>
            <a:srgbClr val="FF6600"/>
          </a:solidFill>
          <a:ln w="88900" cmpd="thinThick" algn="ctr">
            <a:solidFill>
              <a:srgbClr val="C0C0C0"/>
            </a:solidFill>
            <a:round/>
          </a:ln>
          <a:effectLst/>
        </p:spPr>
        <p:txBody>
          <a:bodyPr wrap="none" anchor="ctr"/>
          <a:p>
            <a:pPr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1676559" y="5229860"/>
            <a:ext cx="323850" cy="39878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p>
            <a:r>
              <a:rPr lang="en-US" altLang="zh-CN" sz="2000" b="1" baseline="0">
                <a:solidFill>
                  <a:srgbClr val="1C1C1C"/>
                </a:solidFill>
                <a:ea typeface="宋体" panose="02010600030101010101" pitchFamily="2" charset="-122"/>
              </a:rPr>
              <a:t>5</a:t>
            </a:r>
            <a:endParaRPr lang="en-US" altLang="zh-CN" sz="2000" b="1" baseline="0">
              <a:solidFill>
                <a:srgbClr val="1C1C1C"/>
              </a:solidFill>
              <a:ea typeface="宋体" panose="02010600030101010101" pitchFamily="2" charset="-122"/>
            </a:endParaRPr>
          </a:p>
        </p:txBody>
      </p:sp>
      <p:sp>
        <p:nvSpPr>
          <p:cNvPr id="11" name="Rectangle 31" descr="2"/>
          <p:cNvSpPr>
            <a:spLocks noChangeArrowheads="1"/>
          </p:cNvSpPr>
          <p:nvPr/>
        </p:nvSpPr>
        <p:spPr bwMode="gray">
          <a:xfrm>
            <a:off x="2757170" y="5115243"/>
            <a:ext cx="5673725" cy="52197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anchor="ctr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本单位近年来在本领域的研究进展</a:t>
            </a:r>
            <a:endParaRPr lang="zh-CN" altLang="en-US" sz="2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57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57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57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57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57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7511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285750" y="1214438"/>
            <a:ext cx="4358482" cy="428625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none" tIns="0" bIns="0" anchor="ctr"/>
          <a:lstStyle/>
          <a:p>
            <a:pPr algn="l"/>
            <a:r>
              <a:rPr lang="en-US" altLang="zh-CN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3.1</a:t>
            </a:r>
            <a:r>
              <a:rPr lang="zh-CN" altLang="en-US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环行器总体方案</a:t>
            </a:r>
            <a:endParaRPr lang="zh-CN" altLang="en-US" sz="3200" b="1" baseline="0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矩形 32"/>
          <p:cNvSpPr>
            <a:spLocks noChangeArrowheads="1"/>
          </p:cNvSpPr>
          <p:nvPr/>
        </p:nvSpPr>
        <p:spPr bwMode="auto">
          <a:xfrm>
            <a:off x="286514" y="3929067"/>
            <a:ext cx="3643338" cy="420628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楷体_GB2312" pitchFamily="49" charset="-122"/>
                <a:ea typeface="仿宋_GB2312" pitchFamily="49" charset="-122"/>
                <a:sym typeface="楷体_GB2312" pitchFamily="49" charset="-122"/>
              </a:rPr>
              <a:t>1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_GB2312" pitchFamily="49" charset="-122"/>
                <a:ea typeface="仿宋_GB2312" pitchFamily="49" charset="-122"/>
                <a:sym typeface="楷体_GB2312" pitchFamily="49" charset="-122"/>
              </a:rPr>
              <a:t>层样件结构组成：</a:t>
            </a:r>
            <a:r>
              <a:rPr lang="en-US" altLang="zh-CN" sz="3200" b="1" dirty="0" smtClean="0">
                <a:solidFill>
                  <a:srgbClr val="FF0000"/>
                </a:solidFill>
                <a:latin typeface="楷体_GB2312" pitchFamily="49" charset="-122"/>
                <a:ea typeface="仿宋_GB2312" pitchFamily="49" charset="-122"/>
                <a:sym typeface="楷体_GB2312" pitchFamily="49" charset="-122"/>
              </a:rPr>
              <a:t>4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_GB2312" pitchFamily="49" charset="-122"/>
                <a:ea typeface="仿宋_GB2312" pitchFamily="49" charset="-122"/>
                <a:sym typeface="楷体_GB2312" pitchFamily="49" charset="-122"/>
              </a:rPr>
              <a:t>部分</a:t>
            </a:r>
            <a:endParaRPr lang="zh-CN" altLang="en-US" sz="3200" dirty="0">
              <a:ea typeface="仿宋_GB2312" pitchFamily="49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001290" y="1571612"/>
            <a:ext cx="4857021" cy="3103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638" y="1928802"/>
            <a:ext cx="3858414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43638" y="4756843"/>
            <a:ext cx="8429684" cy="1815882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square" anchor="ctr">
            <a:spAutoFit/>
          </a:bodyPr>
          <a:lstStyle/>
          <a:p>
            <a:pPr algn="l">
              <a:lnSpc>
                <a:spcPct val="140000"/>
              </a:lnSpc>
              <a:buFont typeface="Wingdings" panose="05000000000000000000" pitchFamily="2" charset="2"/>
              <a:buNone/>
            </a:pPr>
            <a:r>
              <a:rPr lang="en-US" altLang="zh-CN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lang="zh-CN" altLang="en-US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）</a:t>
            </a:r>
            <a:r>
              <a:rPr lang="zh-CN" altLang="zh-CN" sz="20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环行器微波系统：</a:t>
            </a:r>
            <a:r>
              <a:rPr lang="zh-CN" altLang="zh-CN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对微波信号进行环行</a:t>
            </a:r>
            <a:r>
              <a:rPr lang="zh-CN" altLang="zh-CN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传输</a:t>
            </a:r>
            <a:r>
              <a:rPr lang="zh-CN" altLang="en-US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；</a:t>
            </a:r>
            <a:endParaRPr lang="en-US" altLang="zh-CN" sz="20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>
              <a:lnSpc>
                <a:spcPct val="140000"/>
              </a:lnSpc>
              <a:buFont typeface="Wingdings" panose="05000000000000000000" pitchFamily="2" charset="2"/>
              <a:buNone/>
            </a:pPr>
            <a:r>
              <a:rPr lang="en-US" altLang="zh-CN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en-US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）</a:t>
            </a:r>
            <a:r>
              <a:rPr lang="zh-CN" altLang="en-US" sz="20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磁路系统：</a:t>
            </a:r>
            <a:r>
              <a:rPr lang="zh-CN" altLang="en-US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可手动调节磁场高度，对铁氧体磁化工作点进行补偿；</a:t>
            </a:r>
            <a:endParaRPr lang="en-US" altLang="zh-CN" sz="20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>
              <a:lnSpc>
                <a:spcPct val="140000"/>
              </a:lnSpc>
              <a:buFont typeface="Wingdings" panose="05000000000000000000" pitchFamily="2" charset="2"/>
              <a:buNone/>
            </a:pPr>
            <a:r>
              <a:rPr lang="en-US" altLang="zh-CN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3</a:t>
            </a:r>
            <a:r>
              <a:rPr lang="zh-CN" altLang="en-US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）</a:t>
            </a:r>
            <a:r>
              <a:rPr lang="zh-CN" altLang="zh-CN" sz="20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水冷系统：</a:t>
            </a:r>
            <a:r>
              <a:rPr lang="zh-CN" altLang="zh-CN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对铁氧体进行散热</a:t>
            </a:r>
            <a:r>
              <a:rPr lang="zh-CN" altLang="zh-CN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冷却</a:t>
            </a:r>
            <a:r>
              <a:rPr lang="zh-CN" altLang="en-US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；</a:t>
            </a:r>
            <a:endParaRPr lang="en-US" altLang="zh-CN" sz="20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>
              <a:lnSpc>
                <a:spcPct val="140000"/>
              </a:lnSpc>
              <a:buFont typeface="Wingdings" panose="05000000000000000000" pitchFamily="2" charset="2"/>
              <a:buNone/>
            </a:pPr>
            <a:r>
              <a:rPr lang="en-US" altLang="zh-CN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4</a:t>
            </a:r>
            <a:r>
              <a:rPr lang="zh-CN" altLang="en-US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）</a:t>
            </a:r>
            <a:r>
              <a:rPr lang="zh-CN" altLang="en-US" sz="20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高功率打火光电监测系统：</a:t>
            </a:r>
            <a:r>
              <a:rPr lang="zh-CN" altLang="zh-CN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监测到打火，关断激励信号关闭发射机</a:t>
            </a:r>
            <a:r>
              <a:rPr lang="zh-CN" altLang="en-US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zh-CN" altLang="en-US" sz="2000" b="1" baseline="0" dirty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500063" y="1143000"/>
            <a:ext cx="5358615" cy="642938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none" tIns="0" bIns="0" anchor="ctr"/>
          <a:lstStyle/>
          <a:p>
            <a:pPr algn="l"/>
            <a:r>
              <a:rPr lang="en-US" altLang="zh-CN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3.2</a:t>
            </a:r>
            <a:r>
              <a:rPr lang="zh-CN" altLang="en-US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环行器工作原理</a:t>
            </a:r>
            <a:endParaRPr lang="zh-CN" altLang="en-US" sz="3200" b="1" baseline="0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657860" y="1813878"/>
            <a:ext cx="4245610" cy="3969385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square" anchor="ctr">
            <a:spAutoFit/>
          </a:bodyPr>
          <a:lstStyle/>
          <a:p>
            <a:pPr algn="l">
              <a:lnSpc>
                <a:spcPct val="140000"/>
              </a:lnSpc>
              <a:buFont typeface="Wingdings" panose="05000000000000000000" pitchFamily="2" charset="2"/>
              <a:buNone/>
            </a:pPr>
            <a:r>
              <a:rPr lang="zh-CN" altLang="en-US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铁氧体材料在特定磁化状态下，对电磁波会形成张量磁导率，进而形成电磁波非互易传输。</a:t>
            </a:r>
            <a:endParaRPr lang="zh-CN" altLang="en-US" sz="20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>
              <a:lnSpc>
                <a:spcPct val="140000"/>
              </a:lnSpc>
              <a:buFont typeface="Wingdings" panose="05000000000000000000" pitchFamily="2" charset="2"/>
              <a:buNone/>
            </a:pPr>
            <a:endParaRPr lang="zh-CN" altLang="en-US" sz="20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>
              <a:lnSpc>
                <a:spcPct val="140000"/>
              </a:lnSpc>
              <a:buFont typeface="Wingdings" panose="05000000000000000000" pitchFamily="2" charset="2"/>
              <a:buNone/>
            </a:pPr>
            <a:r>
              <a:rPr lang="zh-CN" altLang="en-US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环行器是经过特殊设计的三端口器件，可以实现电磁波的顺序传输</a:t>
            </a:r>
            <a:endParaRPr lang="zh-CN" altLang="en-US" sz="20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>
              <a:lnSpc>
                <a:spcPct val="140000"/>
              </a:lnSpc>
              <a:buFont typeface="Wingdings" panose="05000000000000000000" pitchFamily="2" charset="2"/>
              <a:buNone/>
            </a:pPr>
            <a:endParaRPr lang="zh-CN" altLang="en-US" sz="20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>
              <a:lnSpc>
                <a:spcPct val="140000"/>
              </a:lnSpc>
              <a:buFont typeface="Wingdings" panose="05000000000000000000" pitchFamily="2" charset="2"/>
              <a:buNone/>
            </a:pPr>
            <a:r>
              <a:rPr lang="zh-CN" altLang="en-US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目前世界上只有铁氧体一种材料具备实用的电磁波</a:t>
            </a:r>
            <a:r>
              <a:rPr lang="zh-CN" altLang="en-US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非互易传输能力</a:t>
            </a:r>
            <a:endParaRPr lang="zh-CN" altLang="en-US" sz="20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aphicFrame>
        <p:nvGraphicFramePr>
          <p:cNvPr id="-2147482397" name="对象 -2147482398"/>
          <p:cNvGraphicFramePr/>
          <p:nvPr/>
        </p:nvGraphicFramePr>
        <p:xfrm>
          <a:off x="5621020" y="3002280"/>
          <a:ext cx="1915160" cy="141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1" imgW="1257300" imgH="711200" progId="Equation.DSMT4">
                  <p:embed/>
                </p:oleObj>
              </mc:Choice>
              <mc:Fallback>
                <p:oleObj name="" r:id="rId1" imgW="1257300" imgH="711200" progId="Equation.DSMT4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621020" y="3002280"/>
                        <a:ext cx="1915160" cy="14160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图片 3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980" y="1080453"/>
            <a:ext cx="2590800" cy="19970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对象 1"/>
          <p:cNvGraphicFramePr/>
          <p:nvPr/>
        </p:nvGraphicFramePr>
        <p:xfrm>
          <a:off x="5703570" y="4780280"/>
          <a:ext cx="1948815" cy="17189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4" imgW="726440" imgH="620395" progId="Visio.Drawing.15">
                  <p:embed/>
                </p:oleObj>
              </mc:Choice>
              <mc:Fallback>
                <p:oleObj name="" r:id="rId4" imgW="726440" imgH="620395" progId="Visio.Drawing.15">
                  <p:embed/>
                  <p:pic>
                    <p:nvPicPr>
                      <p:cNvPr id="0" name="图片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03570" y="4780280"/>
                        <a:ext cx="1948815" cy="17189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500063" y="1143000"/>
            <a:ext cx="5358615" cy="642938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none" tIns="0" bIns="0" anchor="ctr"/>
          <a:lstStyle/>
          <a:p>
            <a:pPr algn="l"/>
            <a:r>
              <a:rPr lang="en-US" altLang="zh-CN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3.3</a:t>
            </a:r>
            <a:r>
              <a:rPr lang="zh-CN" altLang="en-US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环行器微波系统电气</a:t>
            </a:r>
            <a:r>
              <a:rPr lang="zh-CN" altLang="en-US" sz="3200" b="1" baseline="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设计</a:t>
            </a:r>
            <a:endParaRPr lang="zh-CN" altLang="en-US" sz="3200" b="1" baseline="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14824" y="2079615"/>
            <a:ext cx="285752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2662" y="1785926"/>
            <a:ext cx="5274310" cy="237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2662" y="4143380"/>
            <a:ext cx="5274310" cy="237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15076" y="4180344"/>
            <a:ext cx="3286148" cy="1384995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square" anchor="ctr">
            <a:spAutoFit/>
          </a:bodyPr>
          <a:lstStyle/>
          <a:p>
            <a:pPr algn="l">
              <a:lnSpc>
                <a:spcPct val="140000"/>
              </a:lnSpc>
              <a:buFont typeface="Wingdings" panose="05000000000000000000" pitchFamily="2" charset="2"/>
              <a:buNone/>
            </a:pPr>
            <a:r>
              <a:rPr lang="en-US" altLang="en-US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lang="zh-CN" altLang="en-US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）中心频率损耗≤ </a:t>
            </a:r>
            <a:r>
              <a:rPr lang="en-US" altLang="zh-CN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0.1dB</a:t>
            </a:r>
            <a:r>
              <a:rPr lang="zh-CN" altLang="en-US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；</a:t>
            </a:r>
            <a:endParaRPr lang="en-US" altLang="zh-CN" sz="2000" b="1" baseline="0" dirty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>
              <a:lnSpc>
                <a:spcPct val="140000"/>
              </a:lnSpc>
              <a:buFont typeface="Wingdings" panose="05000000000000000000" pitchFamily="2" charset="2"/>
              <a:buNone/>
            </a:pPr>
            <a:r>
              <a:rPr lang="en-US" altLang="zh-CN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en-US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）带宽内损耗≤</a:t>
            </a:r>
            <a:r>
              <a:rPr lang="en-US" altLang="zh-CN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0.15dB</a:t>
            </a:r>
            <a:r>
              <a:rPr lang="zh-CN" altLang="en-US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；</a:t>
            </a:r>
            <a:endParaRPr lang="en-US" altLang="zh-CN" sz="20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>
              <a:lnSpc>
                <a:spcPct val="140000"/>
              </a:lnSpc>
              <a:buFont typeface="Wingdings" panose="05000000000000000000" pitchFamily="2" charset="2"/>
              <a:buNone/>
            </a:pPr>
            <a:r>
              <a:rPr lang="en-US" altLang="zh-CN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3</a:t>
            </a:r>
            <a:r>
              <a:rPr lang="zh-CN" altLang="en-US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）仿真结果满足设计要求。</a:t>
            </a:r>
            <a:endParaRPr lang="zh-CN" altLang="en-US" sz="2000" b="1" baseline="0" dirty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500063" y="1143000"/>
            <a:ext cx="4858549" cy="642938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none" tIns="0" bIns="0" anchor="ctr"/>
          <a:p>
            <a:pPr algn="l"/>
            <a:r>
              <a:rPr lang="en-US" altLang="zh-CN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3.3</a:t>
            </a:r>
            <a:r>
              <a:rPr lang="zh-CN" altLang="en-US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环行器微波系统电气</a:t>
            </a:r>
            <a:r>
              <a:rPr lang="zh-CN" altLang="en-US" sz="3200" b="1" baseline="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设计</a:t>
            </a:r>
            <a:r>
              <a:rPr lang="en-US" altLang="zh-CN" sz="3200" b="1" baseline="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——</a:t>
            </a:r>
            <a:r>
              <a:rPr lang="zh-CN" altLang="en-US" sz="3200" b="1" baseline="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实测结果</a:t>
            </a:r>
            <a:endParaRPr lang="zh-CN" altLang="en-US" sz="3200" b="1" baseline="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643704" y="5715868"/>
            <a:ext cx="3643338" cy="607695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square" anchor="ctr">
            <a:spAutoFit/>
          </a:bodyPr>
          <a:p>
            <a:pPr algn="l">
              <a:lnSpc>
                <a:spcPct val="140000"/>
              </a:lnSpc>
              <a:buFont typeface="Wingdings" panose="05000000000000000000" pitchFamily="2" charset="2"/>
              <a:buNone/>
            </a:pPr>
            <a:r>
              <a:rPr lang="zh-CN" altLang="en-US" sz="24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损耗与</a:t>
            </a:r>
            <a:r>
              <a:rPr lang="zh-CN" altLang="en-US" sz="24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驻波</a:t>
            </a:r>
            <a:endParaRPr lang="zh-CN" altLang="en-US" sz="2400" b="1" baseline="0" dirty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6" name="图片 5" descr="mmexport1575290666021.jpg"/>
          <p:cNvPicPr/>
          <p:nvPr/>
        </p:nvPicPr>
        <p:blipFill>
          <a:blip r:embed="rId1" cstate="print"/>
          <a:srcRect l="4063" t="1748" r="11961" b="3860"/>
          <a:stretch>
            <a:fillRect/>
          </a:stretch>
        </p:blipFill>
        <p:spPr>
          <a:xfrm>
            <a:off x="143638" y="1857364"/>
            <a:ext cx="4287042" cy="3857652"/>
          </a:xfrm>
          <a:prstGeom prst="rect">
            <a:avLst/>
          </a:prstGeom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787240" y="5644430"/>
            <a:ext cx="2500330" cy="607695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square" anchor="ctr">
            <a:spAutoFit/>
          </a:bodyPr>
          <a:p>
            <a:pPr algn="l">
              <a:lnSpc>
                <a:spcPct val="140000"/>
              </a:lnSpc>
              <a:buFont typeface="Wingdings" panose="05000000000000000000" pitchFamily="2" charset="2"/>
              <a:buNone/>
            </a:pPr>
            <a:r>
              <a:rPr lang="zh-CN" altLang="en-US" sz="24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隔离</a:t>
            </a:r>
            <a:endParaRPr lang="zh-CN" altLang="en-US" sz="2400" b="1" baseline="0" dirty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0" name="图片 9" descr="mmexport1575290697129.jpg"/>
          <p:cNvPicPr/>
          <p:nvPr/>
        </p:nvPicPr>
        <p:blipFill>
          <a:blip r:embed="rId2" cstate="print"/>
          <a:srcRect l="4065" t="3563" r="11929"/>
          <a:stretch>
            <a:fillRect/>
          </a:stretch>
        </p:blipFill>
        <p:spPr>
          <a:xfrm>
            <a:off x="4644232" y="1857364"/>
            <a:ext cx="4143404" cy="386715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500063" y="1143000"/>
            <a:ext cx="4072731" cy="642938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none" tIns="0" bIns="0" anchor="ctr"/>
          <a:p>
            <a:pPr algn="l"/>
            <a:r>
              <a:rPr lang="en-US" altLang="zh-CN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3.4</a:t>
            </a:r>
            <a:r>
              <a:rPr lang="zh-CN" altLang="en-US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水冷系统设计</a:t>
            </a:r>
            <a:r>
              <a:rPr lang="en-US" altLang="zh-CN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——</a:t>
            </a:r>
            <a:r>
              <a:rPr lang="zh-CN" altLang="en-US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水冷盘</a:t>
            </a:r>
            <a:endParaRPr lang="zh-CN" altLang="en-US" sz="3200" b="1" baseline="0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43638" y="4469014"/>
            <a:ext cx="4001290" cy="1383665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square" anchor="ctr">
            <a:spAutoFit/>
          </a:bodyPr>
          <a:p>
            <a:pPr algn="l">
              <a:lnSpc>
                <a:spcPct val="140000"/>
              </a:lnSpc>
              <a:buFont typeface="Wingdings" panose="05000000000000000000" pitchFamily="2" charset="2"/>
              <a:buNone/>
            </a:pPr>
            <a:r>
              <a:rPr lang="zh-CN" altLang="en-US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铁氧体表面</a:t>
            </a:r>
            <a:r>
              <a:rPr lang="zh-CN" altLang="en-US" sz="2000" b="1" baseline="0" dirty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最大</a:t>
            </a:r>
            <a:r>
              <a:rPr lang="zh-CN" altLang="en-US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温度：</a:t>
            </a:r>
            <a:r>
              <a:rPr lang="en-US" altLang="en-US" sz="20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115.8</a:t>
            </a:r>
            <a:r>
              <a:rPr lang="zh-CN" altLang="zh-CN" sz="20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℃</a:t>
            </a:r>
            <a:r>
              <a:rPr lang="zh-CN" altLang="en-US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，</a:t>
            </a:r>
            <a:r>
              <a:rPr lang="zh-CN" altLang="zh-CN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铁氧体材料居里温度</a:t>
            </a:r>
            <a:r>
              <a:rPr lang="zh-CN" altLang="en-US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：</a:t>
            </a:r>
            <a:r>
              <a:rPr lang="en-US" altLang="zh-CN" sz="20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280</a:t>
            </a:r>
            <a:r>
              <a:rPr lang="zh-CN" altLang="zh-CN" sz="20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℃</a:t>
            </a:r>
            <a:r>
              <a:rPr lang="zh-CN" altLang="zh-CN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，</a:t>
            </a:r>
            <a:endParaRPr lang="en-US" altLang="zh-CN" sz="20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>
              <a:lnSpc>
                <a:spcPct val="140000"/>
              </a:lnSpc>
              <a:buFont typeface="Wingdings" panose="05000000000000000000" pitchFamily="2" charset="2"/>
              <a:buNone/>
            </a:pPr>
            <a:r>
              <a:rPr lang="zh-CN" altLang="en-US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仿真结果</a:t>
            </a:r>
            <a:r>
              <a:rPr lang="zh-CN" altLang="en-US" sz="2000" b="1" baseline="0" dirty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满足设计要求。</a:t>
            </a:r>
            <a:endParaRPr lang="zh-CN" altLang="en-US" sz="2000" b="1" baseline="0" dirty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1" cstate="print"/>
          <a:srcRect l="5441" r="4197"/>
          <a:stretch>
            <a:fillRect/>
          </a:stretch>
        </p:blipFill>
        <p:spPr bwMode="auto">
          <a:xfrm>
            <a:off x="143638" y="1857364"/>
            <a:ext cx="357190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5538" y="2000240"/>
            <a:ext cx="5072098" cy="202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5538" y="4286256"/>
            <a:ext cx="5072098" cy="2058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/>
        </p:nvPicPr>
        <p:blipFill>
          <a:blip r:embed="rId1"/>
          <a:stretch>
            <a:fillRect/>
          </a:stretch>
        </p:blipFill>
        <p:spPr>
          <a:xfrm>
            <a:off x="572266" y="1785926"/>
            <a:ext cx="6572296" cy="3714776"/>
          </a:xfrm>
          <a:prstGeom prst="rect">
            <a:avLst/>
          </a:prstGeom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5076" y="5428800"/>
            <a:ext cx="8501122" cy="1383665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square" anchor="ctr">
            <a:spAutoFit/>
          </a:bodyPr>
          <a:lstStyle/>
          <a:p>
            <a:pPr algn="l">
              <a:lnSpc>
                <a:spcPct val="140000"/>
              </a:lnSpc>
              <a:buFont typeface="Wingdings" panose="05000000000000000000" pitchFamily="2" charset="2"/>
              <a:buNone/>
            </a:pPr>
            <a:r>
              <a:rPr lang="en-US" altLang="zh-CN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lang="zh-CN" altLang="en-US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）</a:t>
            </a:r>
            <a:r>
              <a:rPr lang="zh-CN" altLang="zh-CN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环行</a:t>
            </a:r>
            <a:r>
              <a:rPr lang="zh-CN" altLang="zh-CN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器</a:t>
            </a:r>
            <a:r>
              <a:rPr lang="en-US" altLang="zh-CN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lang="zh-CN" altLang="zh-CN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口</a:t>
            </a:r>
            <a:r>
              <a:rPr lang="zh-CN" altLang="en-US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接</a:t>
            </a:r>
            <a:r>
              <a:rPr lang="en-US" altLang="zh-CN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650MHz/160kW</a:t>
            </a:r>
            <a:r>
              <a:rPr lang="zh-CN" altLang="zh-CN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固态发射机，</a:t>
            </a:r>
            <a:r>
              <a:rPr lang="en-US" altLang="zh-CN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zh-CN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口短路，</a:t>
            </a:r>
            <a:r>
              <a:rPr lang="en-US" altLang="zh-CN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3</a:t>
            </a:r>
            <a:r>
              <a:rPr lang="zh-CN" altLang="zh-CN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口</a:t>
            </a:r>
            <a:r>
              <a:rPr lang="zh-CN" altLang="en-US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接</a:t>
            </a:r>
            <a:r>
              <a:rPr lang="zh-CN" altLang="zh-CN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负载</a:t>
            </a:r>
            <a:r>
              <a:rPr lang="zh-CN" altLang="en-US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；</a:t>
            </a:r>
            <a:endParaRPr lang="en-US" altLang="zh-CN" sz="20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>
              <a:lnSpc>
                <a:spcPct val="140000"/>
              </a:lnSpc>
              <a:buFont typeface="Wingdings" panose="05000000000000000000" pitchFamily="2" charset="2"/>
              <a:buNone/>
            </a:pPr>
            <a:r>
              <a:rPr lang="en-US" altLang="zh-CN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en-US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）发射机输出</a:t>
            </a:r>
            <a:r>
              <a:rPr lang="zh-CN" altLang="zh-CN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功率</a:t>
            </a:r>
            <a:r>
              <a:rPr lang="zh-CN" altLang="zh-CN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值由负载进出水温度差</a:t>
            </a:r>
            <a:r>
              <a:rPr lang="zh-CN" altLang="zh-CN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计算</a:t>
            </a:r>
            <a:r>
              <a:rPr lang="zh-CN" altLang="en-US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；</a:t>
            </a:r>
            <a:endParaRPr lang="en-US" altLang="zh-CN" sz="20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>
              <a:lnSpc>
                <a:spcPct val="140000"/>
              </a:lnSpc>
              <a:buFont typeface="Wingdings" panose="05000000000000000000" pitchFamily="2" charset="2"/>
              <a:buNone/>
            </a:pPr>
            <a:r>
              <a:rPr lang="en-US" altLang="zh-CN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3</a:t>
            </a:r>
            <a:r>
              <a:rPr lang="zh-CN" altLang="en-US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）</a:t>
            </a:r>
            <a:r>
              <a:rPr lang="zh-CN" altLang="zh-CN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主要</a:t>
            </a:r>
            <a:r>
              <a:rPr lang="zh-CN" altLang="zh-CN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监测反射</a:t>
            </a:r>
            <a:r>
              <a:rPr lang="en-US" altLang="zh-CN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/</a:t>
            </a:r>
            <a:r>
              <a:rPr lang="zh-CN" altLang="zh-CN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入射功率比、</a:t>
            </a:r>
            <a:r>
              <a:rPr lang="zh-CN" altLang="en-US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波导</a:t>
            </a:r>
            <a:r>
              <a:rPr lang="zh-CN" altLang="zh-CN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壁</a:t>
            </a:r>
            <a:r>
              <a:rPr lang="zh-CN" altLang="zh-CN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温</a:t>
            </a:r>
            <a:r>
              <a:rPr lang="zh-CN" altLang="en-US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zh-CN" altLang="en-US" sz="2000" b="1" baseline="0" dirty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7216000" y="2571744"/>
            <a:ext cx="1500198" cy="1384995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square" anchor="ctr">
            <a:spAutoFit/>
          </a:bodyPr>
          <a:lstStyle/>
          <a:p>
            <a:pPr algn="l">
              <a:lnSpc>
                <a:spcPct val="140000"/>
              </a:lnSpc>
              <a:buFont typeface="Wingdings" panose="05000000000000000000" pitchFamily="2" charset="2"/>
              <a:buNone/>
            </a:pPr>
            <a:r>
              <a:rPr lang="zh-CN" altLang="en-US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高功率</a:t>
            </a:r>
            <a:r>
              <a:rPr lang="zh-CN" altLang="en-US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测试：中科院</a:t>
            </a:r>
            <a:r>
              <a:rPr lang="zh-CN" altLang="en-US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高能</a:t>
            </a:r>
            <a:r>
              <a:rPr lang="zh-CN" altLang="en-US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所</a:t>
            </a:r>
            <a:endParaRPr lang="en-US" altLang="zh-CN" sz="20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285750" y="1199833"/>
            <a:ext cx="4358482" cy="428625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none" tIns="0" bIns="0" anchor="ctr"/>
          <a:p>
            <a:pPr algn="l"/>
            <a:r>
              <a:rPr lang="en-US" altLang="zh-CN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3.5</a:t>
            </a:r>
            <a:r>
              <a:rPr lang="zh-CN" altLang="en-US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功率实验</a:t>
            </a:r>
            <a:endParaRPr lang="zh-CN" altLang="en-US" sz="3200" b="1" baseline="0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57633" y="1873825"/>
            <a:ext cx="8429684" cy="1732915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square" anchor="ctr">
            <a:spAutoFit/>
          </a:bodyPr>
          <a:lstStyle/>
          <a:p>
            <a:pPr lvl="0" algn="l">
              <a:lnSpc>
                <a:spcPts val="3200"/>
              </a:lnSpc>
            </a:pPr>
            <a:r>
              <a:rPr lang="en-US" altLang="zh-CN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lang="zh-CN" altLang="en-US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）</a:t>
            </a:r>
            <a:r>
              <a:rPr lang="zh-CN" altLang="zh-CN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低功率测试结果与仿真结果非常吻合，各项技术设计得到验证；</a:t>
            </a:r>
            <a:endParaRPr lang="zh-CN" altLang="zh-CN" sz="20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lvl="0" algn="l">
              <a:lnSpc>
                <a:spcPts val="3200"/>
              </a:lnSpc>
            </a:pPr>
            <a:r>
              <a:rPr lang="en-US" altLang="zh-CN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2) </a:t>
            </a:r>
            <a:r>
              <a:rPr lang="zh-CN" altLang="zh-CN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高功率考核过程整体顺利，达到</a:t>
            </a:r>
            <a:r>
              <a:rPr lang="en-US" altLang="zh-CN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160 kW</a:t>
            </a:r>
            <a:r>
              <a:rPr lang="zh-CN" altLang="zh-CN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连续波全反射功率运行稳定，全过程，未见打火保护，无过热</a:t>
            </a:r>
            <a:r>
              <a:rPr lang="zh-CN" altLang="zh-CN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；</a:t>
            </a:r>
            <a:endParaRPr lang="zh-CN" altLang="zh-CN" sz="20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lvl="0" algn="l">
              <a:lnSpc>
                <a:spcPts val="3200"/>
              </a:lnSpc>
            </a:pPr>
            <a:r>
              <a:rPr lang="en-US" altLang="zh-CN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3) </a:t>
            </a:r>
            <a:r>
              <a:rPr lang="zh-CN" altLang="zh-CN" sz="20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低功率和高功率测试结果均达到设计预期。</a:t>
            </a:r>
            <a:endParaRPr lang="en-US" altLang="zh-CN" sz="20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285750" y="1199833"/>
            <a:ext cx="4358482" cy="428625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none" tIns="0" bIns="0" anchor="ctr"/>
          <a:p>
            <a:pPr algn="l"/>
            <a:r>
              <a:rPr lang="en-US" altLang="zh-CN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3.6</a:t>
            </a:r>
            <a:r>
              <a:rPr lang="zh-CN" altLang="en-US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设计验证情况</a:t>
            </a:r>
            <a:endParaRPr lang="zh-CN" altLang="en-US" sz="3200" b="1" baseline="0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43865" y="4244341"/>
            <a:ext cx="7802880" cy="1614805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square" anchor="ctr">
            <a:spAutoFit/>
          </a:bodyPr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2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小损耗高温度稳定性石榴石铁氧体制备技术</a:t>
            </a:r>
            <a:r>
              <a:rPr lang="en-US" altLang="zh-CN" sz="22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	</a:t>
            </a:r>
            <a:r>
              <a:rPr lang="zh-CN" altLang="en-US" sz="22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   </a:t>
            </a:r>
            <a:r>
              <a:rPr lang="en-US" altLang="zh-CN" sz="22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	</a:t>
            </a:r>
            <a:r>
              <a:rPr lang="zh-CN" altLang="en-US" sz="2200" b="1" baseline="0" dirty="0" smtClean="0">
                <a:solidFill>
                  <a:srgbClr val="0000CC"/>
                </a:solidFill>
                <a:ea typeface="黑体" panose="02010609060101010101" charset="-122"/>
                <a:cs typeface="Arial" panose="020B0604020202020204" pitchFamily="34" charset="0"/>
              </a:rPr>
              <a:t>√</a:t>
            </a:r>
            <a:endParaRPr lang="zh-CN" altLang="en-US" sz="22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2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电磁</a:t>
            </a:r>
            <a:r>
              <a:rPr lang="en-US" altLang="zh-CN" sz="22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-</a:t>
            </a:r>
            <a:r>
              <a:rPr lang="zh-CN" altLang="en-US" sz="22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热</a:t>
            </a:r>
            <a:r>
              <a:rPr lang="en-US" altLang="zh-CN" sz="22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-</a:t>
            </a:r>
            <a:r>
              <a:rPr lang="zh-CN" altLang="en-US" sz="22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流体联合仿真技术</a:t>
            </a:r>
            <a:r>
              <a:rPr lang="en-US" altLang="zh-CN" sz="22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				</a:t>
            </a:r>
            <a:r>
              <a:rPr lang="zh-CN" altLang="en-US" sz="2200" b="1" baseline="0" dirty="0" smtClean="0">
                <a:solidFill>
                  <a:srgbClr val="0000CC"/>
                </a:solidFill>
                <a:ea typeface="黑体" panose="02010609060101010101" charset="-122"/>
                <a:cs typeface="Arial" panose="020B0604020202020204" pitchFamily="34" charset="0"/>
                <a:sym typeface="+mn-ea"/>
              </a:rPr>
              <a:t>√</a:t>
            </a:r>
            <a:endParaRPr lang="zh-CN" altLang="en-US" sz="22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2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磁场温度自动补偿技术</a:t>
            </a:r>
            <a:r>
              <a:rPr lang="en-US" altLang="zh-CN" sz="22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	</a:t>
            </a:r>
            <a:r>
              <a:rPr lang="en-US" altLang="zh-CN" sz="22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			     = =</a:t>
            </a:r>
            <a:endParaRPr lang="en-US" altLang="zh-CN" sz="22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716107" y="3775531"/>
            <a:ext cx="1857388" cy="553085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square" anchor="ctr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20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关键技术</a:t>
            </a:r>
            <a:endParaRPr lang="zh-CN" altLang="en-US" sz="2000" b="1" baseline="0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285750" y="1199833"/>
            <a:ext cx="4358482" cy="428625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none" tIns="0" bIns="0" anchor="ctr"/>
          <a:p>
            <a:pPr algn="l"/>
            <a:r>
              <a:rPr lang="en-US" altLang="zh-CN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3.7 </a:t>
            </a:r>
            <a:r>
              <a:rPr lang="zh-CN" altLang="en-US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环行器进展现阶段工作</a:t>
            </a:r>
            <a:endParaRPr lang="zh-CN" altLang="en-US" sz="3200" b="1" baseline="0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157605" y="4263390"/>
            <a:ext cx="2985770" cy="20821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23385" y="4263390"/>
            <a:ext cx="2995295" cy="2082165"/>
          </a:xfrm>
          <a:prstGeom prst="rect">
            <a:avLst/>
          </a:prstGeom>
        </p:spPr>
      </p:pic>
      <p:pic>
        <p:nvPicPr>
          <p:cNvPr id="6" name="图片 5" descr="2.bmp"/>
          <p:cNvPicPr/>
          <p:nvPr/>
        </p:nvPicPr>
        <p:blipFill>
          <a:blip r:embed="rId3" cstate="print"/>
          <a:srcRect l="12190" t="3458" r="6543" b="3166"/>
          <a:stretch>
            <a:fillRect/>
          </a:stretch>
        </p:blipFill>
        <p:spPr>
          <a:xfrm>
            <a:off x="4223385" y="1793875"/>
            <a:ext cx="2776855" cy="2300605"/>
          </a:xfrm>
          <a:prstGeom prst="rect">
            <a:avLst/>
          </a:prstGeom>
        </p:spPr>
      </p:pic>
      <p:pic>
        <p:nvPicPr>
          <p:cNvPr id="9" name="图片 8" descr="222.bmp"/>
          <p:cNvPicPr>
            <a:picLocks noChangeAspect="1"/>
          </p:cNvPicPr>
          <p:nvPr/>
        </p:nvPicPr>
        <p:blipFill>
          <a:blip r:embed="rId4" cstate="print"/>
          <a:srcRect l="6982" r="7834" b="2083"/>
          <a:stretch>
            <a:fillRect/>
          </a:stretch>
        </p:blipFill>
        <p:spPr>
          <a:xfrm>
            <a:off x="1157605" y="1793875"/>
            <a:ext cx="2985770" cy="230060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483" name="Rectangle 11"/>
          <p:cNvSpPr>
            <a:spLocks noChangeArrowheads="1"/>
          </p:cNvSpPr>
          <p:nvPr/>
        </p:nvSpPr>
        <p:spPr bwMode="auto">
          <a:xfrm>
            <a:off x="3852863" y="115888"/>
            <a:ext cx="5040312" cy="8509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zh-CN" altLang="en-US" sz="4400" b="1" baseline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报告内容</a:t>
            </a:r>
            <a:endParaRPr lang="zh-CN" altLang="en-US" sz="4400" b="1" baseline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57494" name="AutoShape 22"/>
          <p:cNvSpPr>
            <a:spLocks noChangeArrowheads="1"/>
          </p:cNvSpPr>
          <p:nvPr/>
        </p:nvSpPr>
        <p:spPr bwMode="gray">
          <a:xfrm>
            <a:off x="1558925" y="1628775"/>
            <a:ext cx="638175" cy="647700"/>
          </a:xfrm>
          <a:prstGeom prst="flowChartConnector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66275"/>
                  <a:invGamma/>
                </a:schemeClr>
              </a:gs>
            </a:gsLst>
            <a:lin ang="2700000" scaled="1"/>
          </a:gradFill>
          <a:ln w="88900" cmpd="thinThick" algn="ctr">
            <a:solidFill>
              <a:srgbClr val="C0C0C0"/>
            </a:solidFill>
            <a:rou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257495" name="AutoShape 23"/>
          <p:cNvSpPr>
            <a:spLocks noChangeArrowheads="1"/>
          </p:cNvSpPr>
          <p:nvPr/>
        </p:nvSpPr>
        <p:spPr bwMode="gray">
          <a:xfrm>
            <a:off x="1547813" y="3357880"/>
            <a:ext cx="649287" cy="647700"/>
          </a:xfrm>
          <a:prstGeom prst="flowChartConnector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6275"/>
                  <a:invGamma/>
                </a:schemeClr>
              </a:gs>
            </a:gsLst>
            <a:lin ang="2700000" scaled="1"/>
          </a:gradFill>
          <a:ln w="88900" cmpd="thinThick" algn="ctr">
            <a:solidFill>
              <a:srgbClr val="C0C0C0"/>
            </a:solidFill>
            <a:rou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149" name="Rectangle 25"/>
          <p:cNvSpPr>
            <a:spLocks noChangeArrowheads="1"/>
          </p:cNvSpPr>
          <p:nvPr/>
        </p:nvSpPr>
        <p:spPr bwMode="auto">
          <a:xfrm>
            <a:off x="1692275" y="1771650"/>
            <a:ext cx="325438" cy="39687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000" b="1" baseline="0">
                <a:solidFill>
                  <a:srgbClr val="1C1C1C"/>
                </a:solidFill>
                <a:ea typeface="宋体" panose="02010600030101010101" pitchFamily="2" charset="-122"/>
              </a:rPr>
              <a:t>1</a:t>
            </a:r>
            <a:endParaRPr lang="en-US" altLang="zh-CN" sz="2000" b="1" baseline="0">
              <a:solidFill>
                <a:srgbClr val="1C1C1C"/>
              </a:solidFill>
              <a:ea typeface="宋体" panose="02010600030101010101" pitchFamily="2" charset="-122"/>
            </a:endParaRPr>
          </a:p>
        </p:txBody>
      </p:sp>
      <p:sp>
        <p:nvSpPr>
          <p:cNvPr id="6150" name="Rectangle 26"/>
          <p:cNvSpPr>
            <a:spLocks noChangeArrowheads="1"/>
          </p:cNvSpPr>
          <p:nvPr/>
        </p:nvSpPr>
        <p:spPr bwMode="auto">
          <a:xfrm>
            <a:off x="1693069" y="3500755"/>
            <a:ext cx="323850" cy="39878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000" b="1" baseline="0">
                <a:solidFill>
                  <a:srgbClr val="1C1C1C"/>
                </a:solidFill>
                <a:ea typeface="宋体" panose="02010600030101010101" pitchFamily="2" charset="-122"/>
              </a:rPr>
              <a:t>3</a:t>
            </a:r>
            <a:endParaRPr lang="en-US" altLang="zh-CN" sz="2000" b="1" baseline="0">
              <a:solidFill>
                <a:srgbClr val="1C1C1C"/>
              </a:solidFill>
              <a:ea typeface="宋体" panose="02010600030101010101" pitchFamily="2" charset="-122"/>
            </a:endParaRPr>
          </a:p>
        </p:txBody>
      </p:sp>
      <p:sp>
        <p:nvSpPr>
          <p:cNvPr id="6153" name="Rectangle 30" descr="2"/>
          <p:cNvSpPr>
            <a:spLocks noChangeArrowheads="1"/>
          </p:cNvSpPr>
          <p:nvPr/>
        </p:nvSpPr>
        <p:spPr bwMode="gray">
          <a:xfrm>
            <a:off x="2773680" y="1615758"/>
            <a:ext cx="6783070" cy="52197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anchor="ctr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航天</a:t>
            </a: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23</a:t>
            </a: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所</a:t>
            </a: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微波磁电事业部概况</a:t>
            </a: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endParaRPr lang="zh-CN" altLang="en-US" sz="2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6154" name="Rectangle 31" descr="2"/>
          <p:cNvSpPr>
            <a:spLocks noChangeArrowheads="1"/>
          </p:cNvSpPr>
          <p:nvPr/>
        </p:nvSpPr>
        <p:spPr bwMode="gray">
          <a:xfrm>
            <a:off x="2773680" y="3457893"/>
            <a:ext cx="5657850" cy="52197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anchor="ctr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800kw</a:t>
            </a: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连续波</a:t>
            </a: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环行器</a:t>
            </a: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研制进展情况</a:t>
            </a:r>
            <a:endParaRPr lang="zh-CN" altLang="en-US" sz="2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257511" name="AutoShape 39"/>
          <p:cNvSpPr>
            <a:spLocks noChangeArrowheads="1"/>
          </p:cNvSpPr>
          <p:nvPr/>
        </p:nvSpPr>
        <p:spPr bwMode="auto">
          <a:xfrm>
            <a:off x="684213" y="4428173"/>
            <a:ext cx="647700" cy="360362"/>
          </a:xfrm>
          <a:prstGeom prst="rightArrow">
            <a:avLst>
              <a:gd name="adj1" fmla="val 50000"/>
              <a:gd name="adj2" fmla="val 44934"/>
            </a:avLst>
          </a:prstGeom>
          <a:solidFill>
            <a:schemeClr val="folHlink"/>
          </a:solidFill>
          <a:ln w="38100" algn="ctr">
            <a:solidFill>
              <a:srgbClr val="800000"/>
            </a:solidFill>
            <a:miter lim="800000"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2" name="AutoShape 23"/>
          <p:cNvSpPr>
            <a:spLocks noChangeArrowheads="1"/>
          </p:cNvSpPr>
          <p:nvPr/>
        </p:nvSpPr>
        <p:spPr bwMode="gray">
          <a:xfrm>
            <a:off x="1547813" y="4242435"/>
            <a:ext cx="649287" cy="647700"/>
          </a:xfrm>
          <a:prstGeom prst="flowChartConnector">
            <a:avLst/>
          </a:prstGeom>
          <a:gradFill rotWithShape="1">
            <a:gsLst>
              <a:gs pos="0">
                <a:srgbClr val="FBFB11"/>
              </a:gs>
              <a:gs pos="100000">
                <a:srgbClr val="838309"/>
              </a:gs>
            </a:gsLst>
            <a:lin ang="2700000" scaled="0"/>
          </a:gradFill>
          <a:ln w="88900" cmpd="thinThick" algn="ctr">
            <a:solidFill>
              <a:srgbClr val="C0C0C0"/>
            </a:solidFill>
            <a:round/>
          </a:ln>
          <a:effectLst/>
        </p:spPr>
        <p:txBody>
          <a:bodyPr wrap="none" anchor="ctr"/>
          <a:p>
            <a:pPr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Rectangle 26"/>
          <p:cNvSpPr>
            <a:spLocks noChangeArrowheads="1"/>
          </p:cNvSpPr>
          <p:nvPr/>
        </p:nvSpPr>
        <p:spPr bwMode="auto">
          <a:xfrm>
            <a:off x="1693069" y="4385310"/>
            <a:ext cx="323850" cy="39878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p>
            <a:r>
              <a:rPr lang="en-US" altLang="zh-CN" sz="2000" b="1" baseline="0">
                <a:solidFill>
                  <a:srgbClr val="1C1C1C"/>
                </a:solidFill>
                <a:ea typeface="宋体" panose="02010600030101010101" pitchFamily="2" charset="-122"/>
              </a:rPr>
              <a:t>4</a:t>
            </a:r>
            <a:endParaRPr lang="en-US" altLang="zh-CN" sz="2000" b="1" baseline="0">
              <a:solidFill>
                <a:srgbClr val="1C1C1C"/>
              </a:solidFill>
              <a:ea typeface="宋体" panose="02010600030101010101" pitchFamily="2" charset="-122"/>
            </a:endParaRPr>
          </a:p>
        </p:txBody>
      </p:sp>
      <p:sp>
        <p:nvSpPr>
          <p:cNvPr id="4" name="Rectangle 31" descr="2"/>
          <p:cNvSpPr>
            <a:spLocks noChangeArrowheads="1"/>
          </p:cNvSpPr>
          <p:nvPr/>
        </p:nvSpPr>
        <p:spPr bwMode="gray">
          <a:xfrm>
            <a:off x="2773680" y="4270693"/>
            <a:ext cx="5657850" cy="52197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anchor="ctr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800kw</a:t>
            </a: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连续波</a:t>
            </a: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负载</a:t>
            </a: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研制进展情况</a:t>
            </a:r>
            <a:endParaRPr lang="zh-CN" altLang="en-US" sz="2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gray">
          <a:xfrm>
            <a:off x="1531303" y="2480310"/>
            <a:ext cx="649287" cy="647700"/>
          </a:xfrm>
          <a:prstGeom prst="flowChartConnector">
            <a:avLst/>
          </a:prstGeom>
          <a:gradFill rotWithShape="1">
            <a:gsLst>
              <a:gs pos="0">
                <a:srgbClr val="7B32B2"/>
              </a:gs>
              <a:gs pos="100000">
                <a:srgbClr val="401A5D"/>
              </a:gs>
            </a:gsLst>
            <a:lin ang="2700000" scaled="0"/>
          </a:gradFill>
          <a:ln w="88900" cmpd="thinThick" algn="ctr">
            <a:solidFill>
              <a:srgbClr val="C0C0C0"/>
            </a:solidFill>
            <a:round/>
          </a:ln>
          <a:effectLst/>
        </p:spPr>
        <p:txBody>
          <a:bodyPr wrap="none" anchor="ctr"/>
          <a:p>
            <a:pPr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Rectangle 26"/>
          <p:cNvSpPr>
            <a:spLocks noChangeArrowheads="1"/>
          </p:cNvSpPr>
          <p:nvPr/>
        </p:nvSpPr>
        <p:spPr bwMode="auto">
          <a:xfrm>
            <a:off x="1675765" y="2623185"/>
            <a:ext cx="325438" cy="39687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p>
            <a:r>
              <a:rPr lang="en-US" altLang="zh-CN" sz="2000" b="1" baseline="0">
                <a:solidFill>
                  <a:srgbClr val="1C1C1C"/>
                </a:solidFill>
                <a:ea typeface="宋体" panose="02010600030101010101" pitchFamily="2" charset="-122"/>
              </a:rPr>
              <a:t>2</a:t>
            </a:r>
            <a:endParaRPr lang="en-US" altLang="zh-CN" sz="2000" b="1" baseline="0">
              <a:solidFill>
                <a:srgbClr val="1C1C1C"/>
              </a:solidFill>
              <a:ea typeface="宋体" panose="02010600030101010101" pitchFamily="2" charset="-122"/>
            </a:endParaRPr>
          </a:p>
        </p:txBody>
      </p:sp>
      <p:sp>
        <p:nvSpPr>
          <p:cNvPr id="7" name="Rectangle 31" descr="2"/>
          <p:cNvSpPr>
            <a:spLocks noChangeArrowheads="1"/>
          </p:cNvSpPr>
          <p:nvPr/>
        </p:nvSpPr>
        <p:spPr bwMode="gray">
          <a:xfrm>
            <a:off x="2757170" y="2580323"/>
            <a:ext cx="6136005" cy="52197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anchor="ctr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环行器与负载概述</a:t>
            </a:r>
            <a:endParaRPr lang="zh-CN" altLang="en-US" sz="2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gray">
          <a:xfrm>
            <a:off x="1531303" y="5086985"/>
            <a:ext cx="649287" cy="647700"/>
          </a:xfrm>
          <a:prstGeom prst="flowChartConnector">
            <a:avLst/>
          </a:prstGeom>
          <a:solidFill>
            <a:srgbClr val="FF6600"/>
          </a:solidFill>
          <a:ln w="88900" cmpd="thinThick" algn="ctr">
            <a:solidFill>
              <a:srgbClr val="C0C0C0"/>
            </a:solidFill>
            <a:round/>
          </a:ln>
          <a:effectLst/>
        </p:spPr>
        <p:txBody>
          <a:bodyPr wrap="none" anchor="ctr"/>
          <a:p>
            <a:pPr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1676559" y="5229860"/>
            <a:ext cx="323850" cy="39878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p>
            <a:r>
              <a:rPr lang="en-US" altLang="zh-CN" sz="2000" b="1" baseline="0">
                <a:solidFill>
                  <a:srgbClr val="1C1C1C"/>
                </a:solidFill>
                <a:ea typeface="宋体" panose="02010600030101010101" pitchFamily="2" charset="-122"/>
              </a:rPr>
              <a:t>5</a:t>
            </a:r>
            <a:endParaRPr lang="en-US" altLang="zh-CN" sz="2000" b="1" baseline="0">
              <a:solidFill>
                <a:srgbClr val="1C1C1C"/>
              </a:solidFill>
              <a:ea typeface="宋体" panose="02010600030101010101" pitchFamily="2" charset="-122"/>
            </a:endParaRPr>
          </a:p>
        </p:txBody>
      </p:sp>
      <p:sp>
        <p:nvSpPr>
          <p:cNvPr id="11" name="Rectangle 31" descr="2"/>
          <p:cNvSpPr>
            <a:spLocks noChangeArrowheads="1"/>
          </p:cNvSpPr>
          <p:nvPr/>
        </p:nvSpPr>
        <p:spPr bwMode="gray">
          <a:xfrm>
            <a:off x="2757170" y="5115243"/>
            <a:ext cx="5673725" cy="52197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anchor="ctr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本单位近年来在本领域的研究进展</a:t>
            </a:r>
            <a:endParaRPr lang="zh-CN" altLang="en-US" sz="2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57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57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57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57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57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7511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483" name="Rectangle 11"/>
          <p:cNvSpPr>
            <a:spLocks noChangeArrowheads="1"/>
          </p:cNvSpPr>
          <p:nvPr/>
        </p:nvSpPr>
        <p:spPr bwMode="auto">
          <a:xfrm>
            <a:off x="3852863" y="115888"/>
            <a:ext cx="5040312" cy="8509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zh-CN" altLang="en-US" sz="4400" b="1" baseline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报告内容</a:t>
            </a:r>
            <a:endParaRPr lang="zh-CN" altLang="en-US" sz="4400" b="1" baseline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57494" name="AutoShape 22"/>
          <p:cNvSpPr>
            <a:spLocks noChangeArrowheads="1"/>
          </p:cNvSpPr>
          <p:nvPr/>
        </p:nvSpPr>
        <p:spPr bwMode="gray">
          <a:xfrm>
            <a:off x="1558925" y="1628775"/>
            <a:ext cx="638175" cy="647700"/>
          </a:xfrm>
          <a:prstGeom prst="flowChartConnector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66275"/>
                  <a:invGamma/>
                </a:schemeClr>
              </a:gs>
            </a:gsLst>
            <a:lin ang="2700000" scaled="1"/>
          </a:gradFill>
          <a:ln w="88900" cmpd="thinThick" algn="ctr">
            <a:solidFill>
              <a:srgbClr val="C0C0C0"/>
            </a:solidFill>
            <a:rou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257495" name="AutoShape 23"/>
          <p:cNvSpPr>
            <a:spLocks noChangeArrowheads="1"/>
          </p:cNvSpPr>
          <p:nvPr/>
        </p:nvSpPr>
        <p:spPr bwMode="gray">
          <a:xfrm>
            <a:off x="1547813" y="3357880"/>
            <a:ext cx="649287" cy="647700"/>
          </a:xfrm>
          <a:prstGeom prst="flowChartConnector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6275"/>
                  <a:invGamma/>
                </a:schemeClr>
              </a:gs>
            </a:gsLst>
            <a:lin ang="2700000" scaled="1"/>
          </a:gradFill>
          <a:ln w="88900" cmpd="thinThick" algn="ctr">
            <a:solidFill>
              <a:srgbClr val="C0C0C0"/>
            </a:solidFill>
            <a:rou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149" name="Rectangle 25"/>
          <p:cNvSpPr>
            <a:spLocks noChangeArrowheads="1"/>
          </p:cNvSpPr>
          <p:nvPr/>
        </p:nvSpPr>
        <p:spPr bwMode="auto">
          <a:xfrm>
            <a:off x="1692275" y="1771650"/>
            <a:ext cx="325438" cy="39687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000" b="1" baseline="0">
                <a:solidFill>
                  <a:srgbClr val="1C1C1C"/>
                </a:solidFill>
                <a:ea typeface="宋体" panose="02010600030101010101" pitchFamily="2" charset="-122"/>
              </a:rPr>
              <a:t>1</a:t>
            </a:r>
            <a:endParaRPr lang="en-US" altLang="zh-CN" sz="2000" b="1" baseline="0">
              <a:solidFill>
                <a:srgbClr val="1C1C1C"/>
              </a:solidFill>
              <a:ea typeface="宋体" panose="02010600030101010101" pitchFamily="2" charset="-122"/>
            </a:endParaRPr>
          </a:p>
        </p:txBody>
      </p:sp>
      <p:sp>
        <p:nvSpPr>
          <p:cNvPr id="6150" name="Rectangle 26"/>
          <p:cNvSpPr>
            <a:spLocks noChangeArrowheads="1"/>
          </p:cNvSpPr>
          <p:nvPr/>
        </p:nvSpPr>
        <p:spPr bwMode="auto">
          <a:xfrm>
            <a:off x="1693069" y="3500755"/>
            <a:ext cx="323850" cy="39878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000" b="1" baseline="0">
                <a:solidFill>
                  <a:srgbClr val="1C1C1C"/>
                </a:solidFill>
                <a:ea typeface="宋体" panose="02010600030101010101" pitchFamily="2" charset="-122"/>
              </a:rPr>
              <a:t>3</a:t>
            </a:r>
            <a:endParaRPr lang="en-US" altLang="zh-CN" sz="2000" b="1" baseline="0">
              <a:solidFill>
                <a:srgbClr val="1C1C1C"/>
              </a:solidFill>
              <a:ea typeface="宋体" panose="02010600030101010101" pitchFamily="2" charset="-122"/>
            </a:endParaRPr>
          </a:p>
        </p:txBody>
      </p:sp>
      <p:sp>
        <p:nvSpPr>
          <p:cNvPr id="6153" name="Rectangle 30" descr="2"/>
          <p:cNvSpPr>
            <a:spLocks noChangeArrowheads="1"/>
          </p:cNvSpPr>
          <p:nvPr/>
        </p:nvSpPr>
        <p:spPr bwMode="gray">
          <a:xfrm>
            <a:off x="2773680" y="1615758"/>
            <a:ext cx="6783070" cy="52197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anchor="ctr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航天</a:t>
            </a: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23</a:t>
            </a: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所</a:t>
            </a: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微波磁电事业部介绍</a:t>
            </a: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endParaRPr lang="zh-CN" altLang="en-US" sz="2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6154" name="Rectangle 31" descr="2"/>
          <p:cNvSpPr>
            <a:spLocks noChangeArrowheads="1"/>
          </p:cNvSpPr>
          <p:nvPr/>
        </p:nvSpPr>
        <p:spPr bwMode="gray">
          <a:xfrm>
            <a:off x="2773680" y="3457893"/>
            <a:ext cx="5657850" cy="52197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anchor="ctr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800kw</a:t>
            </a: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连续波</a:t>
            </a: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环行器</a:t>
            </a: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研制进展情况</a:t>
            </a:r>
            <a:endParaRPr lang="zh-CN" altLang="en-US" sz="2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257511" name="AutoShape 39"/>
          <p:cNvSpPr>
            <a:spLocks noChangeArrowheads="1"/>
          </p:cNvSpPr>
          <p:nvPr/>
        </p:nvSpPr>
        <p:spPr bwMode="auto">
          <a:xfrm>
            <a:off x="684213" y="1773238"/>
            <a:ext cx="647700" cy="360362"/>
          </a:xfrm>
          <a:prstGeom prst="rightArrow">
            <a:avLst>
              <a:gd name="adj1" fmla="val 50000"/>
              <a:gd name="adj2" fmla="val 44934"/>
            </a:avLst>
          </a:prstGeom>
          <a:solidFill>
            <a:schemeClr val="folHlink"/>
          </a:solidFill>
          <a:ln w="38100" algn="ctr">
            <a:solidFill>
              <a:srgbClr val="800000"/>
            </a:solidFill>
            <a:miter lim="800000"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2" name="AutoShape 23"/>
          <p:cNvSpPr>
            <a:spLocks noChangeArrowheads="1"/>
          </p:cNvSpPr>
          <p:nvPr/>
        </p:nvSpPr>
        <p:spPr bwMode="gray">
          <a:xfrm>
            <a:off x="1547813" y="4242435"/>
            <a:ext cx="649287" cy="647700"/>
          </a:xfrm>
          <a:prstGeom prst="flowChartConnector">
            <a:avLst/>
          </a:prstGeom>
          <a:gradFill rotWithShape="1">
            <a:gsLst>
              <a:gs pos="0">
                <a:srgbClr val="FBFB11"/>
              </a:gs>
              <a:gs pos="100000">
                <a:srgbClr val="838309"/>
              </a:gs>
            </a:gsLst>
            <a:lin ang="2700000" scaled="0"/>
          </a:gradFill>
          <a:ln w="88900" cmpd="thinThick" algn="ctr">
            <a:solidFill>
              <a:srgbClr val="C0C0C0"/>
            </a:solidFill>
            <a:round/>
          </a:ln>
          <a:effectLst/>
        </p:spPr>
        <p:txBody>
          <a:bodyPr wrap="none" anchor="ctr"/>
          <a:p>
            <a:pPr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Rectangle 26"/>
          <p:cNvSpPr>
            <a:spLocks noChangeArrowheads="1"/>
          </p:cNvSpPr>
          <p:nvPr/>
        </p:nvSpPr>
        <p:spPr bwMode="auto">
          <a:xfrm>
            <a:off x="1693069" y="4385310"/>
            <a:ext cx="323850" cy="39878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p>
            <a:r>
              <a:rPr lang="en-US" altLang="zh-CN" sz="2000" b="1" baseline="0">
                <a:solidFill>
                  <a:srgbClr val="1C1C1C"/>
                </a:solidFill>
                <a:ea typeface="宋体" panose="02010600030101010101" pitchFamily="2" charset="-122"/>
              </a:rPr>
              <a:t>4</a:t>
            </a:r>
            <a:endParaRPr lang="en-US" altLang="zh-CN" sz="2000" b="1" baseline="0">
              <a:solidFill>
                <a:srgbClr val="1C1C1C"/>
              </a:solidFill>
              <a:ea typeface="宋体" panose="02010600030101010101" pitchFamily="2" charset="-122"/>
            </a:endParaRPr>
          </a:p>
        </p:txBody>
      </p:sp>
      <p:sp>
        <p:nvSpPr>
          <p:cNvPr id="4" name="Rectangle 31" descr="2"/>
          <p:cNvSpPr>
            <a:spLocks noChangeArrowheads="1"/>
          </p:cNvSpPr>
          <p:nvPr/>
        </p:nvSpPr>
        <p:spPr bwMode="gray">
          <a:xfrm>
            <a:off x="2773680" y="4270693"/>
            <a:ext cx="5377180" cy="52197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anchor="ctr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800kw</a:t>
            </a: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连续波</a:t>
            </a: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负载</a:t>
            </a: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研制进展情况</a:t>
            </a:r>
            <a:endParaRPr lang="zh-CN" altLang="en-US" sz="2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gray">
          <a:xfrm>
            <a:off x="1531303" y="2480310"/>
            <a:ext cx="649287" cy="647700"/>
          </a:xfrm>
          <a:prstGeom prst="flowChartConnector">
            <a:avLst/>
          </a:prstGeom>
          <a:gradFill rotWithShape="1">
            <a:gsLst>
              <a:gs pos="0">
                <a:srgbClr val="7B32B2"/>
              </a:gs>
              <a:gs pos="100000">
                <a:srgbClr val="401A5D"/>
              </a:gs>
            </a:gsLst>
            <a:lin ang="2700000" scaled="0"/>
          </a:gradFill>
          <a:ln w="88900" cmpd="thinThick" algn="ctr">
            <a:solidFill>
              <a:srgbClr val="C0C0C0"/>
            </a:solidFill>
            <a:round/>
          </a:ln>
          <a:effectLst/>
        </p:spPr>
        <p:txBody>
          <a:bodyPr wrap="none" anchor="ctr"/>
          <a:p>
            <a:pPr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Rectangle 26"/>
          <p:cNvSpPr>
            <a:spLocks noChangeArrowheads="1"/>
          </p:cNvSpPr>
          <p:nvPr/>
        </p:nvSpPr>
        <p:spPr bwMode="auto">
          <a:xfrm>
            <a:off x="1675765" y="2623185"/>
            <a:ext cx="325438" cy="39687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p>
            <a:r>
              <a:rPr lang="en-US" altLang="zh-CN" sz="2000" b="1" baseline="0">
                <a:solidFill>
                  <a:srgbClr val="1C1C1C"/>
                </a:solidFill>
                <a:ea typeface="宋体" panose="02010600030101010101" pitchFamily="2" charset="-122"/>
              </a:rPr>
              <a:t>2</a:t>
            </a:r>
            <a:endParaRPr lang="en-US" altLang="zh-CN" sz="2000" b="1" baseline="0">
              <a:solidFill>
                <a:srgbClr val="1C1C1C"/>
              </a:solidFill>
              <a:ea typeface="宋体" panose="02010600030101010101" pitchFamily="2" charset="-122"/>
            </a:endParaRPr>
          </a:p>
        </p:txBody>
      </p:sp>
      <p:sp>
        <p:nvSpPr>
          <p:cNvPr id="7" name="Rectangle 31" descr="2"/>
          <p:cNvSpPr>
            <a:spLocks noChangeArrowheads="1"/>
          </p:cNvSpPr>
          <p:nvPr/>
        </p:nvSpPr>
        <p:spPr bwMode="gray">
          <a:xfrm>
            <a:off x="2757170" y="2580323"/>
            <a:ext cx="6136005" cy="52197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anchor="ctr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环行器与负载概述</a:t>
            </a:r>
            <a:endParaRPr lang="zh-CN" altLang="en-US" sz="2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gray">
          <a:xfrm>
            <a:off x="1531303" y="5086985"/>
            <a:ext cx="649287" cy="647700"/>
          </a:xfrm>
          <a:prstGeom prst="flowChartConnector">
            <a:avLst/>
          </a:prstGeom>
          <a:solidFill>
            <a:srgbClr val="FF6600"/>
          </a:solidFill>
          <a:ln w="88900" cmpd="thinThick" algn="ctr">
            <a:solidFill>
              <a:srgbClr val="C0C0C0"/>
            </a:solidFill>
            <a:round/>
          </a:ln>
          <a:effectLst/>
        </p:spPr>
        <p:txBody>
          <a:bodyPr wrap="none" anchor="ctr"/>
          <a:p>
            <a:pPr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1676559" y="5229860"/>
            <a:ext cx="323850" cy="39878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p>
            <a:r>
              <a:rPr lang="en-US" altLang="zh-CN" sz="2000" b="1" baseline="0">
                <a:solidFill>
                  <a:srgbClr val="1C1C1C"/>
                </a:solidFill>
                <a:ea typeface="宋体" panose="02010600030101010101" pitchFamily="2" charset="-122"/>
              </a:rPr>
              <a:t>5</a:t>
            </a:r>
            <a:endParaRPr lang="en-US" altLang="zh-CN" sz="2000" b="1" baseline="0">
              <a:solidFill>
                <a:srgbClr val="1C1C1C"/>
              </a:solidFill>
              <a:ea typeface="宋体" panose="02010600030101010101" pitchFamily="2" charset="-122"/>
            </a:endParaRPr>
          </a:p>
        </p:txBody>
      </p:sp>
      <p:sp>
        <p:nvSpPr>
          <p:cNvPr id="11" name="Rectangle 31" descr="2"/>
          <p:cNvSpPr>
            <a:spLocks noChangeArrowheads="1"/>
          </p:cNvSpPr>
          <p:nvPr/>
        </p:nvSpPr>
        <p:spPr bwMode="gray">
          <a:xfrm>
            <a:off x="2757170" y="5115243"/>
            <a:ext cx="5673725" cy="52197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anchor="ctr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本单位近年来在本领域的研究进展</a:t>
            </a:r>
            <a:endParaRPr lang="zh-CN" altLang="en-US" sz="2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57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57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57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57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57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75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500380" y="1143000"/>
            <a:ext cx="7644765" cy="857250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none" tIns="0" bIns="0" anchor="ctr"/>
          <a:lstStyle/>
          <a:p>
            <a:pPr algn="l"/>
            <a:r>
              <a:rPr lang="en-US" altLang="zh-CN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4.1</a:t>
            </a:r>
            <a:r>
              <a:rPr lang="zh-CN" altLang="en-US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 负载</a:t>
            </a:r>
            <a:r>
              <a:rPr lang="zh-CN" altLang="en-US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总体方案</a:t>
            </a:r>
            <a:endParaRPr lang="zh-CN" altLang="en-US" sz="3200" b="1" baseline="0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5588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66420" y="2480945"/>
            <a:ext cx="7932420" cy="1753235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square" anchor="ctr">
            <a:spAutoFit/>
          </a:bodyPr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铁氧体水冷干负载相比于水负载，具有更高的稳定性与可靠性</a:t>
            </a:r>
            <a:endParaRPr lang="zh-CN" altLang="en-US" sz="1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铁氧体的吸波原理是微波与铁氧体材料作用中的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“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低场损耗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”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，该损耗机理具有损耗大、容易通过材料参数控制、负温度吸收系数等优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点，相对于其它吸收材料，如电阻金属、碳化硅、羰基铁等材料有明显的综合优势。</a:t>
            </a:r>
            <a:endParaRPr lang="zh-CN" altLang="en-US" sz="1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66420" y="4144963"/>
            <a:ext cx="4462145" cy="506730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square" anchor="ctr">
            <a:spAutoFit/>
          </a:bodyPr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20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铁氧体负载方案的难</a:t>
            </a:r>
            <a:r>
              <a:rPr lang="zh-CN" altLang="en-US" sz="20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点</a:t>
            </a:r>
            <a:endParaRPr lang="zh-CN" altLang="en-US" sz="2000" b="1" baseline="0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571500" y="1999933"/>
            <a:ext cx="3535680" cy="553085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square" anchor="ctr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20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铁氧体负载方案的优点</a:t>
            </a:r>
            <a:endParaRPr lang="zh-CN" altLang="en-US" sz="2000" b="1" baseline="0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91820" y="4651375"/>
            <a:ext cx="7907020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铁氧体材料参数体系复杂、各种系列铁氧体材料性能差异性较大，且属于硬脆陶瓷材料，容易出现应力碎裂情况，</a:t>
            </a:r>
            <a:r>
              <a:rPr lang="zh-CN" altLang="en-US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对设计与工艺要求高。</a:t>
            </a:r>
            <a:endParaRPr lang="zh-CN" altLang="en-US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波导水冷结构比较复杂，设计难度大</a:t>
            </a:r>
            <a:r>
              <a:rPr lang="zh-CN" altLang="en-US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。</a:t>
            </a:r>
            <a:endParaRPr lang="zh-CN" altLang="en-US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29390" y="1000108"/>
            <a:ext cx="4572797" cy="857240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none" tIns="0" bIns="0" anchor="ctr"/>
          <a:lstStyle/>
          <a:p>
            <a:pPr algn="l"/>
            <a:r>
              <a:rPr lang="en-US" altLang="zh-CN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4.2</a:t>
            </a:r>
            <a:r>
              <a:rPr lang="zh-CN" altLang="en-US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 负载</a:t>
            </a:r>
            <a:r>
              <a:rPr lang="zh-CN" altLang="en-US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电磁</a:t>
            </a:r>
            <a:r>
              <a:rPr lang="en-US" altLang="zh-CN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-</a:t>
            </a:r>
            <a:r>
              <a:rPr lang="zh-CN" altLang="en-US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流体</a:t>
            </a:r>
            <a:r>
              <a:rPr lang="en-US" altLang="zh-CN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-</a:t>
            </a:r>
            <a:r>
              <a:rPr lang="zh-CN" altLang="en-US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热仿真</a:t>
            </a:r>
            <a:endParaRPr lang="zh-CN" altLang="en-US" sz="3200" b="1" baseline="0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5588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81660" y="1678940"/>
            <a:ext cx="4261485" cy="2584450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采用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HFSS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与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Icepak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联合仿真设计技术，对电磁、水冷系统进行了</a:t>
            </a:r>
            <a:r>
              <a:rPr lang="zh-CN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多个轮次的设计</a:t>
            </a:r>
            <a:r>
              <a:rPr lang="zh-CN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优化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zh-CN" altLang="en-US" sz="1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通过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适当提高流阻，提高冷板换热效率，使得铁氧体上的温度进一步降低到大约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110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度以内，可以大幅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提升负载可靠性</a:t>
            </a:r>
            <a:endParaRPr lang="zh-CN" altLang="en-US" sz="1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5693262" y="4113416"/>
            <a:ext cx="1857388" cy="481863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zh-CN" sz="20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流速</a:t>
            </a:r>
            <a:r>
              <a:rPr lang="zh-CN" altLang="zh-CN" sz="20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分布图</a:t>
            </a:r>
            <a:endParaRPr lang="en-US" altLang="zh-CN" sz="2000" b="1" baseline="0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1577167" y="4134306"/>
            <a:ext cx="1857388" cy="553085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zh-CN" sz="20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压力</a:t>
            </a:r>
            <a:r>
              <a:rPr lang="zh-CN" altLang="zh-CN" sz="20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分布</a:t>
            </a:r>
            <a:r>
              <a:rPr lang="zh-CN" altLang="zh-CN" sz="20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图</a:t>
            </a:r>
            <a:endParaRPr lang="en-US" altLang="zh-CN" sz="2000" b="1" baseline="0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6006635" y="1673225"/>
            <a:ext cx="1857388" cy="481863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0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温度</a:t>
            </a:r>
            <a:r>
              <a:rPr lang="zh-CN" altLang="zh-CN" sz="20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分布</a:t>
            </a:r>
            <a:r>
              <a:rPr lang="zh-CN" altLang="zh-CN" sz="20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图</a:t>
            </a:r>
            <a:endParaRPr lang="en-US" altLang="zh-CN" sz="2000" b="1" baseline="0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72770" y="4647565"/>
            <a:ext cx="3373755" cy="18021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19015" y="2226945"/>
            <a:ext cx="3606800" cy="19291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78960" y="4573270"/>
            <a:ext cx="3723005" cy="19685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29390" y="1000108"/>
            <a:ext cx="4572797" cy="857240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none" tIns="0" bIns="0" anchor="ctr"/>
          <a:lstStyle/>
          <a:p>
            <a:pPr algn="l"/>
            <a:r>
              <a:rPr lang="en-US" altLang="zh-CN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4.3</a:t>
            </a:r>
            <a:r>
              <a:rPr lang="zh-CN" altLang="en-US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 负载结构设计</a:t>
            </a:r>
            <a:endParaRPr lang="zh-CN" altLang="en-US" sz="3200" b="1" baseline="0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976880" y="3232150"/>
            <a:ext cx="4747260" cy="2930525"/>
          </a:xfrm>
          <a:prstGeom prst="rect">
            <a:avLst/>
          </a:prstGeom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653415" y="1807528"/>
            <a:ext cx="5770880" cy="1753235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、结构件、功分器、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法兰等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采用铝合金，降低重量</a:t>
            </a:r>
            <a:endParaRPr lang="zh-CN" altLang="en-US" sz="1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、水路系统主要材质是不锈钢和纯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铜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，提高长期使用可靠性</a:t>
            </a:r>
            <a:endParaRPr lang="zh-CN" altLang="en-US" sz="1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3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、负载体采用螺钉装配工艺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、功分器采用焊接工艺</a:t>
            </a:r>
            <a:endParaRPr lang="zh-CN" altLang="en-US" sz="1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500380" y="1143000"/>
            <a:ext cx="7644765" cy="857250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none" tIns="0" bIns="0" anchor="ctr"/>
          <a:lstStyle/>
          <a:p>
            <a:pPr algn="l"/>
            <a:r>
              <a:rPr lang="en-US" altLang="zh-CN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4.4</a:t>
            </a:r>
            <a:r>
              <a:rPr lang="zh-CN" altLang="en-US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3200" b="1" baseline="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200kW</a:t>
            </a:r>
            <a:r>
              <a:rPr lang="zh-CN" altLang="en-US" sz="3200" b="1" baseline="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组合实物过程</a:t>
            </a:r>
            <a:endParaRPr lang="zh-CN" altLang="en-US" sz="3200" b="1" baseline="0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5588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5625279" y="1357303"/>
            <a:ext cx="1928826" cy="642938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none" tIns="0" bIns="0" anchor="ctr"/>
          <a:p>
            <a:pPr algn="l"/>
            <a:endParaRPr lang="zh-CN" altLang="en-US" sz="2800" b="1" baseline="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6765" y="2427605"/>
            <a:ext cx="1403350" cy="1052830"/>
          </a:xfrm>
          <a:prstGeom prst="rect">
            <a:avLst/>
          </a:prstGeom>
        </p:spPr>
      </p:pic>
      <p:sp>
        <p:nvSpPr>
          <p:cNvPr id="12310" name="右箭头 12309"/>
          <p:cNvSpPr/>
          <p:nvPr/>
        </p:nvSpPr>
        <p:spPr>
          <a:xfrm rot="-43181660">
            <a:off x="2125345" y="2722880"/>
            <a:ext cx="558165" cy="461645"/>
          </a:xfrm>
          <a:prstGeom prst="rightArrow">
            <a:avLst>
              <a:gd name="adj1" fmla="val 50064"/>
              <a:gd name="adj2" fmla="val 37572"/>
            </a:avLst>
          </a:prstGeom>
          <a:gradFill rotWithShape="0">
            <a:gsLst>
              <a:gs pos="0">
                <a:srgbClr val="E7B705">
                  <a:gamma/>
                  <a:tint val="43922"/>
                  <a:invGamma/>
                </a:srgbClr>
              </a:gs>
              <a:gs pos="100000">
                <a:srgbClr val="E7B705"/>
              </a:gs>
            </a:gsLst>
            <a:lin ang="5400000" scaled="1"/>
            <a:tileRect/>
          </a:gradFill>
          <a:ln w="12700"/>
          <a:scene3d>
            <a:camera prst="legacyObliqueTopRight">
              <a:rot lat="0" lon="0" rev="0"/>
            </a:camera>
            <a:lightRig rig="legacyFlat3" dir="b"/>
          </a:scene3d>
          <a:sp3d extrusionH="163500" prstMaterial="legacyMatte">
            <a:bevelT w="13500" h="13500" prst="angle"/>
            <a:bevelB w="13500" h="13500" prst="angle"/>
            <a:extrusionClr>
              <a:srgbClr val="E7B705"/>
            </a:extrusionClr>
          </a:sp3d>
        </p:spPr>
        <p:txBody>
          <a:bodyPr/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86765" y="3564890"/>
            <a:ext cx="1372870" cy="2914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2"/>
                </a:solidFill>
              </a:rPr>
              <a:t>材料性能实验</a:t>
            </a:r>
            <a:endParaRPr lang="zh-CN" altLang="en-US" sz="2000">
              <a:solidFill>
                <a:schemeClr val="bg2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84780" y="3564890"/>
            <a:ext cx="1372870" cy="2914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2"/>
                </a:solidFill>
              </a:rPr>
              <a:t>粘接可靠性实验</a:t>
            </a:r>
            <a:endParaRPr lang="zh-CN" altLang="en-US" sz="2000">
              <a:solidFill>
                <a:schemeClr val="bg2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25420" y="2464435"/>
            <a:ext cx="1637665" cy="1104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40300" y="2459990"/>
            <a:ext cx="1692275" cy="110934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099685" y="3591560"/>
            <a:ext cx="1372870" cy="2914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2"/>
                </a:solidFill>
              </a:rPr>
              <a:t>表面处理</a:t>
            </a:r>
            <a:endParaRPr lang="zh-CN" altLang="en-US" sz="2000">
              <a:solidFill>
                <a:schemeClr val="bg2"/>
              </a:solidFill>
            </a:endParaRPr>
          </a:p>
        </p:txBody>
      </p:sp>
      <p:sp>
        <p:nvSpPr>
          <p:cNvPr id="13" name="右箭头 12"/>
          <p:cNvSpPr/>
          <p:nvPr/>
        </p:nvSpPr>
        <p:spPr>
          <a:xfrm rot="-43181660">
            <a:off x="4364355" y="2785745"/>
            <a:ext cx="558165" cy="461645"/>
          </a:xfrm>
          <a:prstGeom prst="rightArrow">
            <a:avLst>
              <a:gd name="adj1" fmla="val 50064"/>
              <a:gd name="adj2" fmla="val 37572"/>
            </a:avLst>
          </a:prstGeom>
          <a:gradFill rotWithShape="0">
            <a:gsLst>
              <a:gs pos="0">
                <a:srgbClr val="E7B705">
                  <a:gamma/>
                  <a:tint val="43922"/>
                  <a:invGamma/>
                </a:srgbClr>
              </a:gs>
              <a:gs pos="100000">
                <a:srgbClr val="E7B705"/>
              </a:gs>
            </a:gsLst>
            <a:lin ang="5400000" scaled="1"/>
            <a:tileRect/>
          </a:gradFill>
          <a:ln w="12700"/>
          <a:scene3d>
            <a:camera prst="legacyObliqueTopRight">
              <a:rot lat="0" lon="0" rev="0"/>
            </a:camera>
            <a:lightRig rig="legacyFlat3" dir="b"/>
          </a:scene3d>
          <a:sp3d extrusionH="163500" prstMaterial="legacyMatte">
            <a:bevelT w="13500" h="13500" prst="angle"/>
            <a:bevelB w="13500" h="13500" prst="angle"/>
            <a:extrusionClr>
              <a:srgbClr val="E7B705"/>
            </a:extrusionClr>
          </a:sp3d>
        </p:spPr>
        <p:txBody>
          <a:bodyPr/>
          <a:p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6200000">
            <a:off x="7352030" y="2192020"/>
            <a:ext cx="1100455" cy="164592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7164070" y="3575050"/>
            <a:ext cx="1372870" cy="2914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2"/>
                </a:solidFill>
              </a:rPr>
              <a:t>工装粘接</a:t>
            </a:r>
            <a:endParaRPr lang="zh-CN" altLang="en-US" sz="2000">
              <a:solidFill>
                <a:schemeClr val="bg2"/>
              </a:solidFill>
            </a:endParaRPr>
          </a:p>
        </p:txBody>
      </p:sp>
      <p:sp>
        <p:nvSpPr>
          <p:cNvPr id="16" name="右箭头 15"/>
          <p:cNvSpPr/>
          <p:nvPr/>
        </p:nvSpPr>
        <p:spPr>
          <a:xfrm rot="-43181660">
            <a:off x="6572250" y="2769235"/>
            <a:ext cx="558165" cy="461645"/>
          </a:xfrm>
          <a:prstGeom prst="rightArrow">
            <a:avLst>
              <a:gd name="adj1" fmla="val 50064"/>
              <a:gd name="adj2" fmla="val 37572"/>
            </a:avLst>
          </a:prstGeom>
          <a:gradFill rotWithShape="0">
            <a:gsLst>
              <a:gs pos="0">
                <a:srgbClr val="E7B705">
                  <a:gamma/>
                  <a:tint val="43922"/>
                  <a:invGamma/>
                </a:srgbClr>
              </a:gs>
              <a:gs pos="100000">
                <a:srgbClr val="E7B705"/>
              </a:gs>
            </a:gsLst>
            <a:lin ang="5400000" scaled="1"/>
            <a:tileRect/>
          </a:gradFill>
          <a:ln w="12700"/>
          <a:scene3d>
            <a:camera prst="legacyObliqueTopRight">
              <a:rot lat="0" lon="0" rev="0"/>
            </a:camera>
            <a:lightRig rig="legacyFlat3" dir="b"/>
          </a:scene3d>
          <a:sp3d extrusionH="163500" prstMaterial="legacyMatte">
            <a:bevelT w="13500" h="13500" prst="angle"/>
            <a:bevelB w="13500" h="13500" prst="angle"/>
            <a:extrusionClr>
              <a:srgbClr val="E7B705"/>
            </a:extrusionClr>
          </a:sp3d>
        </p:spPr>
        <p:txBody>
          <a:bodyPr/>
          <a:p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95490" y="4470400"/>
            <a:ext cx="1614805" cy="1076325"/>
          </a:xfrm>
          <a:prstGeom prst="rect">
            <a:avLst/>
          </a:prstGeom>
        </p:spPr>
      </p:pic>
      <p:sp>
        <p:nvSpPr>
          <p:cNvPr id="18" name="右箭头 17"/>
          <p:cNvSpPr/>
          <p:nvPr/>
        </p:nvSpPr>
        <p:spPr>
          <a:xfrm rot="5400000">
            <a:off x="7632065" y="3972560"/>
            <a:ext cx="558165" cy="461645"/>
          </a:xfrm>
          <a:prstGeom prst="rightArrow">
            <a:avLst>
              <a:gd name="adj1" fmla="val 50064"/>
              <a:gd name="adj2" fmla="val 37572"/>
            </a:avLst>
          </a:prstGeom>
          <a:gradFill rotWithShape="0">
            <a:gsLst>
              <a:gs pos="0">
                <a:srgbClr val="E7B705">
                  <a:gamma/>
                  <a:tint val="43922"/>
                  <a:invGamma/>
                </a:srgbClr>
              </a:gs>
              <a:gs pos="100000">
                <a:srgbClr val="E7B705"/>
              </a:gs>
            </a:gsLst>
            <a:lin ang="5400000" scaled="1"/>
            <a:tileRect/>
          </a:gradFill>
          <a:ln w="12700"/>
          <a:scene3d>
            <a:camera prst="legacyObliqueTopRight">
              <a:rot lat="0" lon="0" rev="0"/>
            </a:camera>
            <a:lightRig rig="legacyFlat3" dir="b"/>
          </a:scene3d>
          <a:sp3d extrusionH="163500" prstMaterial="legacyMatte">
            <a:bevelT w="13500" h="13500" prst="angle"/>
            <a:bevelB w="13500" h="13500" prst="angle"/>
            <a:extrusionClr>
              <a:srgbClr val="E7B705"/>
            </a:extrusionClr>
          </a:sp3d>
        </p:spPr>
        <p:txBody>
          <a:bodyPr/>
          <a:p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7291070" y="5567680"/>
            <a:ext cx="1372870" cy="2914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2"/>
                </a:solidFill>
              </a:rPr>
              <a:t>性能测试</a:t>
            </a:r>
            <a:endParaRPr lang="zh-CN" altLang="en-US" sz="2000">
              <a:solidFill>
                <a:schemeClr val="bg2"/>
              </a:solidFill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956175" y="4499610"/>
            <a:ext cx="1612900" cy="1068070"/>
          </a:xfrm>
          <a:prstGeom prst="rect">
            <a:avLst/>
          </a:prstGeom>
        </p:spPr>
      </p:pic>
      <p:sp>
        <p:nvSpPr>
          <p:cNvPr id="21" name="右箭头 20"/>
          <p:cNvSpPr/>
          <p:nvPr/>
        </p:nvSpPr>
        <p:spPr>
          <a:xfrm rot="10800000">
            <a:off x="6555740" y="4690110"/>
            <a:ext cx="558165" cy="461645"/>
          </a:xfrm>
          <a:prstGeom prst="rightArrow">
            <a:avLst>
              <a:gd name="adj1" fmla="val 50064"/>
              <a:gd name="adj2" fmla="val 37572"/>
            </a:avLst>
          </a:prstGeom>
          <a:gradFill rotWithShape="0">
            <a:gsLst>
              <a:gs pos="0">
                <a:srgbClr val="E7B705">
                  <a:gamma/>
                  <a:tint val="43922"/>
                  <a:invGamma/>
                </a:srgbClr>
              </a:gs>
              <a:gs pos="100000">
                <a:srgbClr val="E7B705"/>
              </a:gs>
            </a:gsLst>
            <a:lin ang="5400000" scaled="1"/>
            <a:tileRect/>
          </a:gradFill>
          <a:ln w="12700"/>
          <a:scene3d>
            <a:camera prst="legacyObliqueTopRight">
              <a:rot lat="0" lon="0" rev="0"/>
            </a:camera>
            <a:lightRig rig="legacyFlat3" dir="b"/>
          </a:scene3d>
          <a:sp3d extrusionH="163500" prstMaterial="legacyMatte">
            <a:bevelT w="13500" h="13500" prst="angle"/>
            <a:bevelB w="13500" h="13500" prst="angle"/>
            <a:extrusionClr>
              <a:srgbClr val="E7B705"/>
            </a:extrusionClr>
          </a:sp3d>
        </p:spPr>
        <p:txBody>
          <a:bodyPr/>
          <a:p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5121910" y="5551170"/>
            <a:ext cx="1372870" cy="2914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2"/>
                </a:solidFill>
              </a:rPr>
              <a:t>组合装配</a:t>
            </a:r>
            <a:endParaRPr lang="zh-CN" altLang="en-US" sz="2000">
              <a:solidFill>
                <a:schemeClr val="bg2"/>
              </a:solidFill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76070" y="4351655"/>
            <a:ext cx="2762885" cy="1210945"/>
          </a:xfrm>
          <a:prstGeom prst="rect">
            <a:avLst/>
          </a:prstGeom>
        </p:spPr>
      </p:pic>
      <p:sp>
        <p:nvSpPr>
          <p:cNvPr id="25" name="右箭头 24"/>
          <p:cNvSpPr/>
          <p:nvPr/>
        </p:nvSpPr>
        <p:spPr>
          <a:xfrm rot="10800000">
            <a:off x="4314825" y="4745355"/>
            <a:ext cx="558165" cy="461645"/>
          </a:xfrm>
          <a:prstGeom prst="rightArrow">
            <a:avLst>
              <a:gd name="adj1" fmla="val 50064"/>
              <a:gd name="adj2" fmla="val 37572"/>
            </a:avLst>
          </a:prstGeom>
          <a:gradFill rotWithShape="0">
            <a:gsLst>
              <a:gs pos="0">
                <a:srgbClr val="E7B705">
                  <a:gamma/>
                  <a:tint val="43922"/>
                  <a:invGamma/>
                </a:srgbClr>
              </a:gs>
              <a:gs pos="100000">
                <a:srgbClr val="E7B705"/>
              </a:gs>
            </a:gsLst>
            <a:lin ang="5400000" scaled="1"/>
            <a:tileRect/>
          </a:gradFill>
          <a:ln w="12700"/>
          <a:scene3d>
            <a:camera prst="legacyObliqueTopRight">
              <a:rot lat="0" lon="0" rev="0"/>
            </a:camera>
            <a:lightRig rig="legacyFlat3" dir="b"/>
          </a:scene3d>
          <a:sp3d extrusionH="163500" prstMaterial="legacyMatte">
            <a:bevelT w="13500" h="13500" prst="angle"/>
            <a:bevelB w="13500" h="13500" prst="angle"/>
            <a:extrusionClr>
              <a:srgbClr val="E7B705"/>
            </a:extrusionClr>
          </a:sp3d>
        </p:spPr>
        <p:txBody>
          <a:bodyPr/>
          <a:p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2378710" y="5534660"/>
            <a:ext cx="1372870" cy="2914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2"/>
                </a:solidFill>
              </a:rPr>
              <a:t>装调水路</a:t>
            </a:r>
            <a:endParaRPr lang="zh-CN" altLang="en-US" sz="2000">
              <a:solidFill>
                <a:schemeClr val="bg2"/>
              </a:solidFill>
            </a:endParaRPr>
          </a:p>
        </p:txBody>
      </p:sp>
      <p:sp>
        <p:nvSpPr>
          <p:cNvPr id="27" name="右箭头 26"/>
          <p:cNvSpPr/>
          <p:nvPr/>
        </p:nvSpPr>
        <p:spPr>
          <a:xfrm rot="10800000">
            <a:off x="925830" y="4800600"/>
            <a:ext cx="558165" cy="461645"/>
          </a:xfrm>
          <a:prstGeom prst="rightArrow">
            <a:avLst>
              <a:gd name="adj1" fmla="val 50064"/>
              <a:gd name="adj2" fmla="val 37572"/>
            </a:avLst>
          </a:prstGeom>
          <a:gradFill rotWithShape="0">
            <a:gsLst>
              <a:gs pos="0">
                <a:srgbClr val="E7B705">
                  <a:gamma/>
                  <a:tint val="43922"/>
                  <a:invGamma/>
                </a:srgbClr>
              </a:gs>
              <a:gs pos="100000">
                <a:srgbClr val="E7B705"/>
              </a:gs>
            </a:gsLst>
            <a:lin ang="5400000" scaled="1"/>
            <a:tileRect/>
          </a:gradFill>
          <a:ln w="12700"/>
          <a:scene3d>
            <a:camera prst="legacyObliqueTopRight">
              <a:rot lat="0" lon="0" rev="0"/>
            </a:camera>
            <a:lightRig rig="legacyFlat3" dir="b"/>
          </a:scene3d>
          <a:sp3d extrusionH="163500" prstMaterial="legacyMatte">
            <a:bevelT w="13500" h="13500" prst="angle"/>
            <a:bevelB w="13500" h="13500" prst="angle"/>
            <a:extrusionClr>
              <a:srgbClr val="E7B705"/>
            </a:extrusionClr>
          </a:sp3d>
        </p:spPr>
        <p:txBody>
          <a:bodyPr/>
          <a:p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156845" y="4624705"/>
            <a:ext cx="912495" cy="841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50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</a:rPr>
              <a:t>电气与水路综合测试</a:t>
            </a:r>
            <a:endParaRPr lang="zh-CN" altLang="en-US" sz="2500">
              <a:ln w="22225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29390" y="1000108"/>
            <a:ext cx="4572797" cy="857240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none" tIns="0" bIns="0" anchor="ctr"/>
          <a:lstStyle/>
          <a:p>
            <a:pPr algn="l"/>
            <a:r>
              <a:rPr lang="en-US" altLang="zh-CN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4.5</a:t>
            </a:r>
            <a:r>
              <a:rPr lang="zh-CN" altLang="en-US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 负载功率实验</a:t>
            </a:r>
            <a:endParaRPr lang="zh-CN" altLang="en-US" sz="3200" b="1" baseline="0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5588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653415" y="1784985"/>
            <a:ext cx="5770880" cy="506730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2020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年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9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月份对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200kW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组合负载进行了功率实验</a:t>
            </a:r>
            <a:endParaRPr lang="zh-CN" altLang="en-US" sz="1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29260" y="2305685"/>
            <a:ext cx="2647315" cy="19107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9260" y="4406900"/>
            <a:ext cx="4114165" cy="23177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99000" y="2400935"/>
            <a:ext cx="4152265" cy="308356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29390" y="1000108"/>
            <a:ext cx="4572797" cy="857240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none" tIns="0" bIns="0" anchor="ctr"/>
          <a:lstStyle/>
          <a:p>
            <a:pPr algn="l"/>
            <a:r>
              <a:rPr lang="en-US" altLang="zh-CN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4.6</a:t>
            </a:r>
            <a:r>
              <a:rPr lang="zh-CN" altLang="en-US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负载研制进展情况</a:t>
            </a:r>
            <a:endParaRPr lang="zh-CN" altLang="en-US" sz="3200" b="1" baseline="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5588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5501488" y="1071546"/>
            <a:ext cx="1785950" cy="642938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none" tIns="0" bIns="0" anchor="ctr"/>
          <a:lstStyle/>
          <a:p>
            <a:pPr algn="l"/>
            <a:r>
              <a:rPr lang="zh-CN" altLang="en-US" sz="28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功率实验</a:t>
            </a:r>
            <a:endParaRPr lang="zh-CN" altLang="en-US" sz="2800" b="1" baseline="0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653415" y="1784985"/>
            <a:ext cx="5770880" cy="506730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2020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年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9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月份对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200kW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组合负载进行了功率实验</a:t>
            </a:r>
            <a:endParaRPr lang="zh-CN" altLang="en-US" sz="1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65455" y="2395855"/>
            <a:ext cx="3602990" cy="20250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13885" y="2388235"/>
            <a:ext cx="3620770" cy="20815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43305" y="4883785"/>
            <a:ext cx="3343910" cy="18776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72660" y="4694555"/>
            <a:ext cx="3261995" cy="198945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29390" y="1000108"/>
            <a:ext cx="4572797" cy="857240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none" tIns="0" bIns="0" anchor="ctr"/>
          <a:lstStyle/>
          <a:p>
            <a:pPr algn="l"/>
            <a:r>
              <a:rPr lang="en-US" altLang="zh-CN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4.7</a:t>
            </a:r>
            <a:r>
              <a:rPr lang="zh-CN" altLang="en-US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功率实验结果分析与改进</a:t>
            </a:r>
            <a:endParaRPr lang="zh-CN" altLang="en-US" sz="3200" b="1" baseline="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5588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82930" y="2057400"/>
            <a:ext cx="7802880" cy="3830955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square" anchor="ctr">
            <a:spAutoFit/>
          </a:bodyPr>
          <a:lstStyle/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试验情况：连续波加载180kW，回波损耗从低功率状态的-30dB恶化到-20dB。无打火报警，无过热（表面最高温度点是72.7度）。</a:t>
            </a:r>
            <a:endParaRPr lang="zh-CN" altLang="en-US" sz="1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设计验证情况：</a:t>
            </a:r>
            <a:endParaRPr lang="zh-CN" altLang="en-US" sz="1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indent="0" algn="l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	1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、铁氧体材料设计基本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满足要求</a:t>
            </a:r>
            <a:endParaRPr lang="zh-CN" altLang="en-US" sz="1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indent="0" algn="l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	2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、水冷结构设计与冷板工艺基本满足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要求</a:t>
            </a:r>
            <a:endParaRPr lang="zh-CN" altLang="en-US" sz="1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indent="0" algn="l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	3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、铁氧体材料粘接工艺满足要求</a:t>
            </a:r>
            <a:endParaRPr lang="zh-CN" altLang="en-US" sz="1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改进方案：</a:t>
            </a:r>
            <a:endParaRPr lang="zh-CN" altLang="en-US" sz="1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indent="0" algn="l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	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1、继续改进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水路，预计冷却效率可以改善20%以上；</a:t>
            </a:r>
            <a:endParaRPr lang="zh-CN" altLang="en-US" sz="1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	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2、改善铁氧体材料设计，提高抗温度冲击能力。</a:t>
            </a:r>
            <a:endParaRPr lang="zh-CN" altLang="en-US" sz="1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29390" y="1000108"/>
            <a:ext cx="4572797" cy="857240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none" tIns="0" bIns="0" anchor="ctr"/>
          <a:lstStyle/>
          <a:p>
            <a:pPr algn="l"/>
            <a:r>
              <a:rPr lang="en-US" altLang="zh-CN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4.8</a:t>
            </a:r>
            <a:r>
              <a:rPr lang="zh-CN" altLang="en-US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 负载关键技术完成情况</a:t>
            </a:r>
            <a:endParaRPr lang="zh-CN" altLang="en-US" sz="3200" b="1" baseline="0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5588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82930" y="2480946"/>
            <a:ext cx="7802880" cy="2122805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square" anchor="ctr">
            <a:spAutoFit/>
          </a:bodyPr>
          <a:lstStyle/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2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石榴石与尖晶石系铁氧体吸波能力与温度稳定性研究   </a:t>
            </a:r>
            <a:r>
              <a:rPr lang="en-US" altLang="zh-CN" sz="22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	</a:t>
            </a:r>
            <a:r>
              <a:rPr lang="zh-CN" altLang="en-US" sz="2200" b="1" baseline="0" dirty="0" smtClean="0">
                <a:solidFill>
                  <a:srgbClr val="0000CC"/>
                </a:solidFill>
                <a:ea typeface="黑体" panose="02010609060101010101" charset="-122"/>
                <a:cs typeface="Arial" panose="020B0604020202020204" pitchFamily="34" charset="0"/>
              </a:rPr>
              <a:t>√</a:t>
            </a:r>
            <a:endParaRPr lang="zh-CN" altLang="en-US" sz="22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2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电磁</a:t>
            </a:r>
            <a:r>
              <a:rPr lang="en-US" altLang="zh-CN" sz="22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-</a:t>
            </a:r>
            <a:r>
              <a:rPr lang="zh-CN" altLang="en-US" sz="22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热</a:t>
            </a:r>
            <a:r>
              <a:rPr lang="en-US" altLang="zh-CN" sz="22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-</a:t>
            </a:r>
            <a:r>
              <a:rPr lang="zh-CN" altLang="en-US" sz="22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流体联合仿真技术研究</a:t>
            </a:r>
            <a:r>
              <a:rPr lang="en-US" altLang="zh-CN" sz="22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				</a:t>
            </a:r>
            <a:r>
              <a:rPr lang="zh-CN" altLang="en-US" sz="2200" b="1" baseline="0" dirty="0" smtClean="0">
                <a:solidFill>
                  <a:srgbClr val="0000CC"/>
                </a:solidFill>
                <a:ea typeface="黑体" panose="02010609060101010101" charset="-122"/>
                <a:cs typeface="Arial" panose="020B0604020202020204" pitchFamily="34" charset="0"/>
                <a:sym typeface="+mn-ea"/>
              </a:rPr>
              <a:t>√</a:t>
            </a:r>
            <a:endParaRPr lang="zh-CN" altLang="en-US" sz="22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2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高效冷却与容差性水路结构设计</a:t>
            </a:r>
            <a:r>
              <a:rPr lang="en-US" altLang="zh-CN" sz="22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			     = =</a:t>
            </a:r>
            <a:endParaRPr lang="zh-CN" altLang="en-US" sz="22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2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负载延寿可靠性设计（创新设计</a:t>
            </a:r>
            <a:r>
              <a:rPr lang="zh-CN" altLang="en-US" sz="22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）</a:t>
            </a:r>
            <a:r>
              <a:rPr lang="en-US" altLang="zh-CN" sz="22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			     </a:t>
            </a:r>
            <a:r>
              <a:rPr lang="en-US" altLang="zh-CN" sz="22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= =</a:t>
            </a:r>
            <a:endParaRPr lang="en-US" altLang="zh-CN" sz="22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483" name="Rectangle 11"/>
          <p:cNvSpPr>
            <a:spLocks noChangeArrowheads="1"/>
          </p:cNvSpPr>
          <p:nvPr/>
        </p:nvSpPr>
        <p:spPr bwMode="auto">
          <a:xfrm>
            <a:off x="3852863" y="115888"/>
            <a:ext cx="5040312" cy="8509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zh-CN" altLang="en-US" sz="4400" b="1" baseline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报告内容</a:t>
            </a:r>
            <a:endParaRPr lang="zh-CN" altLang="en-US" sz="4400" b="1" baseline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57494" name="AutoShape 22"/>
          <p:cNvSpPr>
            <a:spLocks noChangeArrowheads="1"/>
          </p:cNvSpPr>
          <p:nvPr/>
        </p:nvSpPr>
        <p:spPr bwMode="gray">
          <a:xfrm>
            <a:off x="1558925" y="1628775"/>
            <a:ext cx="638175" cy="647700"/>
          </a:xfrm>
          <a:prstGeom prst="flowChartConnector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66275"/>
                  <a:invGamma/>
                </a:schemeClr>
              </a:gs>
            </a:gsLst>
            <a:lin ang="2700000" scaled="1"/>
          </a:gradFill>
          <a:ln w="88900" cmpd="thinThick" algn="ctr">
            <a:solidFill>
              <a:srgbClr val="C0C0C0"/>
            </a:solidFill>
            <a:rou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257495" name="AutoShape 23"/>
          <p:cNvSpPr>
            <a:spLocks noChangeArrowheads="1"/>
          </p:cNvSpPr>
          <p:nvPr/>
        </p:nvSpPr>
        <p:spPr bwMode="gray">
          <a:xfrm>
            <a:off x="1547813" y="3357880"/>
            <a:ext cx="649287" cy="647700"/>
          </a:xfrm>
          <a:prstGeom prst="flowChartConnector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6275"/>
                  <a:invGamma/>
                </a:schemeClr>
              </a:gs>
            </a:gsLst>
            <a:lin ang="2700000" scaled="1"/>
          </a:gradFill>
          <a:ln w="88900" cmpd="thinThick" algn="ctr">
            <a:solidFill>
              <a:srgbClr val="C0C0C0"/>
            </a:solidFill>
            <a:rou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149" name="Rectangle 25"/>
          <p:cNvSpPr>
            <a:spLocks noChangeArrowheads="1"/>
          </p:cNvSpPr>
          <p:nvPr/>
        </p:nvSpPr>
        <p:spPr bwMode="auto">
          <a:xfrm>
            <a:off x="1692275" y="1771650"/>
            <a:ext cx="325438" cy="39687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000" b="1" baseline="0">
                <a:solidFill>
                  <a:srgbClr val="1C1C1C"/>
                </a:solidFill>
                <a:ea typeface="宋体" panose="02010600030101010101" pitchFamily="2" charset="-122"/>
              </a:rPr>
              <a:t>1</a:t>
            </a:r>
            <a:endParaRPr lang="en-US" altLang="zh-CN" sz="2000" b="1" baseline="0">
              <a:solidFill>
                <a:srgbClr val="1C1C1C"/>
              </a:solidFill>
              <a:ea typeface="宋体" panose="02010600030101010101" pitchFamily="2" charset="-122"/>
            </a:endParaRPr>
          </a:p>
        </p:txBody>
      </p:sp>
      <p:sp>
        <p:nvSpPr>
          <p:cNvPr id="6150" name="Rectangle 26"/>
          <p:cNvSpPr>
            <a:spLocks noChangeArrowheads="1"/>
          </p:cNvSpPr>
          <p:nvPr/>
        </p:nvSpPr>
        <p:spPr bwMode="auto">
          <a:xfrm>
            <a:off x="1693069" y="3500755"/>
            <a:ext cx="323850" cy="39878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000" b="1" baseline="0">
                <a:solidFill>
                  <a:srgbClr val="1C1C1C"/>
                </a:solidFill>
                <a:ea typeface="宋体" panose="02010600030101010101" pitchFamily="2" charset="-122"/>
              </a:rPr>
              <a:t>3</a:t>
            </a:r>
            <a:endParaRPr lang="en-US" altLang="zh-CN" sz="2000" b="1" baseline="0">
              <a:solidFill>
                <a:srgbClr val="1C1C1C"/>
              </a:solidFill>
              <a:ea typeface="宋体" panose="02010600030101010101" pitchFamily="2" charset="-122"/>
            </a:endParaRPr>
          </a:p>
        </p:txBody>
      </p:sp>
      <p:sp>
        <p:nvSpPr>
          <p:cNvPr id="6153" name="Rectangle 30" descr="2"/>
          <p:cNvSpPr>
            <a:spLocks noChangeArrowheads="1"/>
          </p:cNvSpPr>
          <p:nvPr/>
        </p:nvSpPr>
        <p:spPr bwMode="gray">
          <a:xfrm>
            <a:off x="2773680" y="1615758"/>
            <a:ext cx="6783070" cy="52197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anchor="ctr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航天</a:t>
            </a: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23</a:t>
            </a: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所</a:t>
            </a: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微波磁电事业部概况</a:t>
            </a: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endParaRPr lang="zh-CN" altLang="en-US" sz="2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6154" name="Rectangle 31" descr="2"/>
          <p:cNvSpPr>
            <a:spLocks noChangeArrowheads="1"/>
          </p:cNvSpPr>
          <p:nvPr/>
        </p:nvSpPr>
        <p:spPr bwMode="gray">
          <a:xfrm>
            <a:off x="2773680" y="3457893"/>
            <a:ext cx="5657850" cy="52197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anchor="ctr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800kw</a:t>
            </a: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连续波</a:t>
            </a: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环行器</a:t>
            </a: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研制进展情况</a:t>
            </a:r>
            <a:endParaRPr lang="zh-CN" altLang="en-US" sz="2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257511" name="AutoShape 39"/>
          <p:cNvSpPr>
            <a:spLocks noChangeArrowheads="1"/>
          </p:cNvSpPr>
          <p:nvPr/>
        </p:nvSpPr>
        <p:spPr bwMode="auto">
          <a:xfrm>
            <a:off x="684213" y="5217478"/>
            <a:ext cx="647700" cy="360362"/>
          </a:xfrm>
          <a:prstGeom prst="rightArrow">
            <a:avLst>
              <a:gd name="adj1" fmla="val 50000"/>
              <a:gd name="adj2" fmla="val 44934"/>
            </a:avLst>
          </a:prstGeom>
          <a:solidFill>
            <a:schemeClr val="folHlink"/>
          </a:solidFill>
          <a:ln w="38100" algn="ctr">
            <a:solidFill>
              <a:srgbClr val="800000"/>
            </a:solidFill>
            <a:miter lim="800000"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2" name="AutoShape 23"/>
          <p:cNvSpPr>
            <a:spLocks noChangeArrowheads="1"/>
          </p:cNvSpPr>
          <p:nvPr/>
        </p:nvSpPr>
        <p:spPr bwMode="gray">
          <a:xfrm>
            <a:off x="1547813" y="4242435"/>
            <a:ext cx="649287" cy="647700"/>
          </a:xfrm>
          <a:prstGeom prst="flowChartConnector">
            <a:avLst/>
          </a:prstGeom>
          <a:gradFill rotWithShape="1">
            <a:gsLst>
              <a:gs pos="0">
                <a:srgbClr val="FBFB11"/>
              </a:gs>
              <a:gs pos="100000">
                <a:srgbClr val="838309"/>
              </a:gs>
            </a:gsLst>
            <a:lin ang="2700000" scaled="0"/>
          </a:gradFill>
          <a:ln w="88900" cmpd="thinThick" algn="ctr">
            <a:solidFill>
              <a:srgbClr val="C0C0C0"/>
            </a:solidFill>
            <a:round/>
          </a:ln>
          <a:effectLst/>
        </p:spPr>
        <p:txBody>
          <a:bodyPr wrap="none" anchor="ctr"/>
          <a:p>
            <a:pPr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Rectangle 26"/>
          <p:cNvSpPr>
            <a:spLocks noChangeArrowheads="1"/>
          </p:cNvSpPr>
          <p:nvPr/>
        </p:nvSpPr>
        <p:spPr bwMode="auto">
          <a:xfrm>
            <a:off x="1693069" y="4385310"/>
            <a:ext cx="323850" cy="39878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p>
            <a:r>
              <a:rPr lang="en-US" altLang="zh-CN" sz="2000" b="1" baseline="0">
                <a:solidFill>
                  <a:srgbClr val="1C1C1C"/>
                </a:solidFill>
                <a:ea typeface="宋体" panose="02010600030101010101" pitchFamily="2" charset="-122"/>
              </a:rPr>
              <a:t>4</a:t>
            </a:r>
            <a:endParaRPr lang="en-US" altLang="zh-CN" sz="2000" b="1" baseline="0">
              <a:solidFill>
                <a:srgbClr val="1C1C1C"/>
              </a:solidFill>
              <a:ea typeface="宋体" panose="02010600030101010101" pitchFamily="2" charset="-122"/>
            </a:endParaRPr>
          </a:p>
        </p:txBody>
      </p:sp>
      <p:sp>
        <p:nvSpPr>
          <p:cNvPr id="4" name="Rectangle 31" descr="2"/>
          <p:cNvSpPr>
            <a:spLocks noChangeArrowheads="1"/>
          </p:cNvSpPr>
          <p:nvPr/>
        </p:nvSpPr>
        <p:spPr bwMode="gray">
          <a:xfrm>
            <a:off x="2773680" y="4270693"/>
            <a:ext cx="5871210" cy="52197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anchor="ctr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800kw</a:t>
            </a: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连续波</a:t>
            </a: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负载</a:t>
            </a: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研制进展情况</a:t>
            </a:r>
            <a:endParaRPr lang="zh-CN" altLang="en-US" sz="2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gray">
          <a:xfrm>
            <a:off x="1531303" y="2480310"/>
            <a:ext cx="649287" cy="647700"/>
          </a:xfrm>
          <a:prstGeom prst="flowChartConnector">
            <a:avLst/>
          </a:prstGeom>
          <a:gradFill rotWithShape="1">
            <a:gsLst>
              <a:gs pos="0">
                <a:srgbClr val="7B32B2"/>
              </a:gs>
              <a:gs pos="100000">
                <a:srgbClr val="401A5D"/>
              </a:gs>
            </a:gsLst>
            <a:lin ang="2700000" scaled="0"/>
          </a:gradFill>
          <a:ln w="88900" cmpd="thinThick" algn="ctr">
            <a:solidFill>
              <a:srgbClr val="C0C0C0"/>
            </a:solidFill>
            <a:round/>
          </a:ln>
          <a:effectLst/>
        </p:spPr>
        <p:txBody>
          <a:bodyPr wrap="none" anchor="ctr"/>
          <a:p>
            <a:pPr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Rectangle 26"/>
          <p:cNvSpPr>
            <a:spLocks noChangeArrowheads="1"/>
          </p:cNvSpPr>
          <p:nvPr/>
        </p:nvSpPr>
        <p:spPr bwMode="auto">
          <a:xfrm>
            <a:off x="1675765" y="2623185"/>
            <a:ext cx="325438" cy="39687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p>
            <a:r>
              <a:rPr lang="en-US" altLang="zh-CN" sz="2000" b="1" baseline="0">
                <a:solidFill>
                  <a:srgbClr val="1C1C1C"/>
                </a:solidFill>
                <a:ea typeface="宋体" panose="02010600030101010101" pitchFamily="2" charset="-122"/>
              </a:rPr>
              <a:t>2</a:t>
            </a:r>
            <a:endParaRPr lang="en-US" altLang="zh-CN" sz="2000" b="1" baseline="0">
              <a:solidFill>
                <a:srgbClr val="1C1C1C"/>
              </a:solidFill>
              <a:ea typeface="宋体" panose="02010600030101010101" pitchFamily="2" charset="-122"/>
            </a:endParaRPr>
          </a:p>
        </p:txBody>
      </p:sp>
      <p:sp>
        <p:nvSpPr>
          <p:cNvPr id="7" name="Rectangle 31" descr="2"/>
          <p:cNvSpPr>
            <a:spLocks noChangeArrowheads="1"/>
          </p:cNvSpPr>
          <p:nvPr/>
        </p:nvSpPr>
        <p:spPr bwMode="gray">
          <a:xfrm>
            <a:off x="2757170" y="2580323"/>
            <a:ext cx="6136005" cy="52197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anchor="ctr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环行器与负载概述</a:t>
            </a:r>
            <a:endParaRPr lang="zh-CN" altLang="en-US" sz="2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gray">
          <a:xfrm>
            <a:off x="1531303" y="5086985"/>
            <a:ext cx="649287" cy="647700"/>
          </a:xfrm>
          <a:prstGeom prst="flowChartConnector">
            <a:avLst/>
          </a:prstGeom>
          <a:solidFill>
            <a:srgbClr val="FF6600"/>
          </a:solidFill>
          <a:ln w="88900" cmpd="thinThick" algn="ctr">
            <a:solidFill>
              <a:srgbClr val="C0C0C0"/>
            </a:solidFill>
            <a:round/>
          </a:ln>
          <a:effectLst/>
        </p:spPr>
        <p:txBody>
          <a:bodyPr wrap="none" anchor="ctr"/>
          <a:p>
            <a:pPr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1676559" y="5229860"/>
            <a:ext cx="323850" cy="39878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p>
            <a:r>
              <a:rPr lang="en-US" altLang="zh-CN" sz="2000" b="1" baseline="0">
                <a:solidFill>
                  <a:srgbClr val="1C1C1C"/>
                </a:solidFill>
                <a:ea typeface="宋体" panose="02010600030101010101" pitchFamily="2" charset="-122"/>
              </a:rPr>
              <a:t>5</a:t>
            </a:r>
            <a:endParaRPr lang="en-US" altLang="zh-CN" sz="2000" b="1" baseline="0">
              <a:solidFill>
                <a:srgbClr val="1C1C1C"/>
              </a:solidFill>
              <a:ea typeface="宋体" panose="02010600030101010101" pitchFamily="2" charset="-122"/>
            </a:endParaRPr>
          </a:p>
        </p:txBody>
      </p:sp>
      <p:sp>
        <p:nvSpPr>
          <p:cNvPr id="11" name="Rectangle 31" descr="2"/>
          <p:cNvSpPr>
            <a:spLocks noChangeArrowheads="1"/>
          </p:cNvSpPr>
          <p:nvPr/>
        </p:nvSpPr>
        <p:spPr bwMode="gray">
          <a:xfrm>
            <a:off x="2757170" y="5115243"/>
            <a:ext cx="5673725" cy="52197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anchor="ctr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本单位近年来在本领域的研究进展</a:t>
            </a:r>
            <a:endParaRPr lang="zh-CN" altLang="en-US" sz="2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57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57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57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57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57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7511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500380" y="1143000"/>
            <a:ext cx="7644765" cy="857250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none" tIns="0" bIns="0" anchor="ctr"/>
          <a:lstStyle/>
          <a:p>
            <a:pPr algn="l"/>
            <a:r>
              <a:rPr lang="en-US" altLang="zh-CN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5.1</a:t>
            </a:r>
            <a:r>
              <a:rPr lang="zh-CN" altLang="en-US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 本单位在高能领域中的产品分布</a:t>
            </a:r>
            <a:endParaRPr lang="zh-CN" altLang="en-US" sz="3200" b="1" baseline="0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5588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366520" y="1862138"/>
            <a:ext cx="6857365" cy="4246245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square" anchor="ctr">
            <a:spAutoFit/>
          </a:bodyPr>
          <a:p>
            <a:pPr marL="342900" indent="-342900" algn="l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同轴型集中参数环行器：</a:t>
            </a:r>
            <a:endParaRPr lang="zh-CN" altLang="en-US" sz="1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indent="0" algn="l">
              <a:lnSpc>
                <a:spcPct val="150000"/>
              </a:lnSpc>
              <a:buFont typeface="+mj-lt"/>
              <a:buNone/>
            </a:pP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	30MHz~90MHz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，连续波功率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50kW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以内</a:t>
            </a:r>
            <a:endParaRPr lang="zh-CN" altLang="en-US" sz="1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同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轴型分布参数环行器</a:t>
            </a:r>
            <a:endParaRPr lang="zh-CN" altLang="en-US" sz="1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indent="0" algn="l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      90MHz~300MHz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，连续波功率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150kW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以内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(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频率越高，产品尺寸会减小，功率会下降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)</a:t>
            </a:r>
            <a:endParaRPr lang="en-US" altLang="zh-CN" sz="1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波导环行器</a:t>
            </a:r>
            <a:endParaRPr lang="zh-CN" altLang="en-US" sz="1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0" indent="0" algn="l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	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结型：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300MHz~700MHz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连续波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1MW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以内；</a:t>
            </a:r>
            <a:endParaRPr lang="zh-CN" altLang="en-US" sz="1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0" indent="0" algn="l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	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四端差相移型：任意工况</a:t>
            </a:r>
            <a:endParaRPr lang="zh-CN" altLang="en-US" sz="1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波导铁氧体负载</a:t>
            </a:r>
            <a:endParaRPr lang="zh-CN" altLang="en-US" sz="1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lvl="2" indent="0" algn="l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任意工况</a:t>
            </a:r>
            <a:endParaRPr lang="zh-CN" altLang="en-US" sz="1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日期占位符 3"/>
          <p:cNvSpPr txBox="1">
            <a:spLocks noGrp="1"/>
          </p:cNvSpPr>
          <p:nvPr>
            <p:ph type="dt" sz="half" idx="10"/>
          </p:nvPr>
        </p:nvSpPr>
        <p:spPr bwMode="auto">
          <a:xfrm>
            <a:off x="610235" y="6400800"/>
            <a:ext cx="1981200" cy="320675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184D505-F67C-4CDB-ADDD-A67DB471CDE0}" type="datetime2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 txBox="1">
            <a:spLocks noGrp="1"/>
          </p:cNvSpPr>
          <p:nvPr>
            <p:ph type="sldNum" sz="quarter" idx="11"/>
          </p:nvPr>
        </p:nvSpPr>
        <p:spPr bwMode="auto">
          <a:xfrm>
            <a:off x="6553835" y="6400800"/>
            <a:ext cx="1981200" cy="320675"/>
          </a:xfrm>
        </p:spPr>
        <p:txBody>
          <a:bodyPr vert="horz" wrap="square" lIns="91440" tIns="45720" rIns="91440" bIns="45720" numCol="1" anchor="t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en-US" altLang="zh-CN" sz="1200" dirty="0">
                <a:latin typeface="Verdana" panose="020B0604030504040204" pitchFamily="34" charset="0"/>
                <a:ea typeface="宋体" panose="02010600030101010101" pitchFamily="2" charset="-122"/>
              </a:rPr>
            </a:fld>
            <a:endParaRPr lang="en-US" altLang="zh-CN" sz="1200" dirty="0"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285750" y="1214755"/>
            <a:ext cx="7543165" cy="428625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none" tIns="0" bIns="0" anchor="ctr"/>
          <a:p>
            <a:pPr algn="l"/>
            <a:r>
              <a:rPr lang="en-US" altLang="zh-CN" sz="32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lang="zh-CN" altLang="en-US" sz="32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 航天</a:t>
            </a:r>
            <a:r>
              <a:rPr lang="en-US" altLang="zh-CN" sz="32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23</a:t>
            </a:r>
            <a:r>
              <a:rPr lang="zh-CN" altLang="en-US" sz="32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所微波磁电事业部概况</a:t>
            </a:r>
            <a:endParaRPr lang="zh-CN" altLang="en-US" sz="32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10235" y="1800860"/>
            <a:ext cx="8027035" cy="29686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lvl="0" indent="-45720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3200">
                <a:solidFill>
                  <a:schemeClr val="bg2"/>
                </a:solidFill>
                <a:sym typeface="+mn-ea"/>
              </a:rPr>
              <a:t>航天</a:t>
            </a:r>
            <a:r>
              <a:rPr lang="en-US" altLang="zh-CN" sz="3200">
                <a:solidFill>
                  <a:schemeClr val="bg2"/>
                </a:solidFill>
                <a:sym typeface="+mn-ea"/>
              </a:rPr>
              <a:t>23</a:t>
            </a:r>
            <a:r>
              <a:rPr lang="zh-CN" altLang="en-US" sz="3200">
                <a:solidFill>
                  <a:schemeClr val="bg2"/>
                </a:solidFill>
                <a:sym typeface="+mn-ea"/>
              </a:rPr>
              <a:t>所是雷达电子设备研制与生产单位</a:t>
            </a:r>
            <a:endParaRPr lang="zh-CN" altLang="en-US" sz="3200">
              <a:solidFill>
                <a:schemeClr val="bg2"/>
              </a:solidFill>
              <a:sym typeface="+mn-ea"/>
            </a:endParaRPr>
          </a:p>
          <a:p>
            <a:pPr marL="457200" lvl="0" indent="-45720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3200">
                <a:solidFill>
                  <a:schemeClr val="bg2"/>
                </a:solidFill>
                <a:sym typeface="+mn-ea"/>
              </a:rPr>
              <a:t>微波磁电事业部</a:t>
            </a:r>
            <a:r>
              <a:rPr lang="zh-CN" altLang="en-US" sz="3200">
                <a:solidFill>
                  <a:schemeClr val="bg2"/>
                </a:solidFill>
                <a:sym typeface="+mn-ea"/>
              </a:rPr>
              <a:t>始创于1958年，专注于核心</a:t>
            </a:r>
            <a:r>
              <a:rPr lang="zh-CN" altLang="en-US" sz="3200">
                <a:solidFill>
                  <a:schemeClr val="bg2"/>
                </a:solidFill>
                <a:sym typeface="+mn-ea"/>
              </a:rPr>
              <a:t>材料和器件的研制</a:t>
            </a:r>
            <a:r>
              <a:rPr lang="zh-CN" altLang="en-US" sz="3200">
                <a:solidFill>
                  <a:schemeClr val="bg2"/>
                </a:solidFill>
                <a:sym typeface="+mn-ea"/>
              </a:rPr>
              <a:t>和</a:t>
            </a:r>
            <a:r>
              <a:rPr lang="zh-CN" altLang="en-US" sz="3200">
                <a:solidFill>
                  <a:schemeClr val="bg2"/>
                </a:solidFill>
                <a:sym typeface="+mn-ea"/>
              </a:rPr>
              <a:t>生产。</a:t>
            </a:r>
            <a:endParaRPr lang="zh-CN" altLang="en-US" sz="3200">
              <a:solidFill>
                <a:schemeClr val="bg2"/>
              </a:solidFill>
              <a:sym typeface="+mn-ea"/>
            </a:endParaRPr>
          </a:p>
          <a:p>
            <a:pPr marL="457200" lvl="0" indent="-45720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3200">
                <a:solidFill>
                  <a:schemeClr val="bg2"/>
                </a:solidFill>
                <a:sym typeface="+mn-ea"/>
              </a:rPr>
              <a:t>在职职工200人，技术人员</a:t>
            </a:r>
            <a:r>
              <a:rPr lang="en-US" altLang="zh-CN" sz="3200">
                <a:solidFill>
                  <a:schemeClr val="bg2"/>
                </a:solidFill>
                <a:sym typeface="+mn-ea"/>
              </a:rPr>
              <a:t>80</a:t>
            </a:r>
            <a:r>
              <a:rPr lang="zh-CN" altLang="en-US" sz="3200">
                <a:solidFill>
                  <a:schemeClr val="bg2"/>
                </a:solidFill>
                <a:sym typeface="+mn-ea"/>
              </a:rPr>
              <a:t>人；专业覆盖</a:t>
            </a:r>
            <a:r>
              <a:rPr lang="zh-CN" altLang="en-US" sz="3200">
                <a:solidFill>
                  <a:schemeClr val="bg2"/>
                </a:solidFill>
                <a:sym typeface="+mn-ea"/>
              </a:rPr>
              <a:t>磁性材料、微波技术、电子电路、结构、特种</a:t>
            </a:r>
            <a:r>
              <a:rPr lang="zh-CN" altLang="en-US" sz="3200">
                <a:solidFill>
                  <a:schemeClr val="bg2"/>
                </a:solidFill>
                <a:sym typeface="+mn-ea"/>
              </a:rPr>
              <a:t>工艺等。</a:t>
            </a:r>
            <a:endParaRPr lang="zh-CN" altLang="en-US" sz="3200">
              <a:solidFill>
                <a:schemeClr val="bg2"/>
              </a:solidFill>
              <a:sym typeface="+mn-ea"/>
            </a:endParaRPr>
          </a:p>
          <a:p>
            <a:pPr marL="457200" lvl="0" indent="-457200" algn="l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endParaRPr lang="zh-CN" altLang="en-US" sz="3200">
              <a:solidFill>
                <a:schemeClr val="bg2"/>
              </a:solidFill>
              <a:sym typeface="+mn-ea"/>
            </a:endParaRPr>
          </a:p>
        </p:txBody>
      </p:sp>
      <p:pic>
        <p:nvPicPr>
          <p:cNvPr id="7173" name="图片 7" descr="全家福2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4020" y="4448175"/>
            <a:ext cx="8316913" cy="16954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push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500380" y="1143000"/>
            <a:ext cx="7644765" cy="857250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none" tIns="0" bIns="0" anchor="ctr"/>
          <a:lstStyle/>
          <a:p>
            <a:pPr algn="l"/>
            <a:r>
              <a:rPr lang="en-US" altLang="zh-CN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5.2</a:t>
            </a:r>
            <a:r>
              <a:rPr lang="zh-CN" altLang="en-US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5x</a:t>
            </a:r>
            <a:r>
              <a:rPr lang="en-US" altLang="zh-CN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MHz 40kW</a:t>
            </a:r>
            <a:r>
              <a:rPr lang="zh-CN" altLang="en-US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环行器</a:t>
            </a:r>
            <a:endParaRPr lang="zh-CN" altLang="en-US" sz="3200" b="1" baseline="0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5588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3" name="图片 2" descr="IMG_20200914_1449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78525" y="1804670"/>
            <a:ext cx="2435860" cy="3248660"/>
          </a:xfrm>
          <a:prstGeom prst="rect">
            <a:avLst/>
          </a:prstGeom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82930" y="2250440"/>
            <a:ext cx="5194935" cy="2584450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square" anchor="ctr">
            <a:spAutoFit/>
          </a:bodyPr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频率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5xMHz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，</a:t>
            </a:r>
            <a:r>
              <a:rPr 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40kW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连续波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，承受全反射</a:t>
            </a:r>
            <a:endParaRPr lang="en-US" altLang="zh-CN" sz="1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插损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0.3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≤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dB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，隔离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/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回波损耗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≥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25dB</a:t>
            </a:r>
            <a:endParaRPr lang="zh-CN" altLang="en-US" sz="1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集中参数、水冷、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3 1/8”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同轴馈管，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4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00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×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400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×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120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mm</a:t>
            </a:r>
            <a:endParaRPr lang="en-US" altLang="zh-CN" sz="1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攻关重点：材料的温度系数控制、铁氧体与电容电感的高效散热</a:t>
            </a:r>
            <a:endParaRPr lang="zh-CN" altLang="en-US" sz="1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43704" y="1928168"/>
            <a:ext cx="1928826" cy="642938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none" tIns="0" bIns="0" anchor="ctr"/>
          <a:p>
            <a:pPr algn="l"/>
            <a:r>
              <a:rPr lang="zh-CN" altLang="en-US" sz="2800" b="1" baseline="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主要技术指标</a:t>
            </a:r>
            <a:endParaRPr lang="zh-CN" altLang="en-US" sz="2800" b="1" baseline="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5" name="图片 4" descr="IMG_20200912_000538"/>
          <p:cNvPicPr>
            <a:picLocks noChangeAspect="1"/>
          </p:cNvPicPr>
          <p:nvPr/>
        </p:nvPicPr>
        <p:blipFill>
          <a:blip r:embed="rId2"/>
          <a:srcRect l="14924" t="22601" r="17740" b="30909"/>
          <a:stretch>
            <a:fillRect/>
          </a:stretch>
        </p:blipFill>
        <p:spPr>
          <a:xfrm>
            <a:off x="965200" y="4803775"/>
            <a:ext cx="3696970" cy="19145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500380" y="1143000"/>
            <a:ext cx="7644765" cy="857250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none" tIns="0" bIns="0" anchor="ctr"/>
          <a:lstStyle/>
          <a:p>
            <a:pPr algn="l"/>
            <a:r>
              <a:rPr lang="en-US" altLang="zh-CN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5.3</a:t>
            </a:r>
            <a:r>
              <a:rPr lang="zh-CN" altLang="en-US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10X</a:t>
            </a:r>
            <a:r>
              <a:rPr lang="en-US" altLang="zh-CN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MHz 120kW</a:t>
            </a:r>
            <a:r>
              <a:rPr lang="zh-CN" altLang="en-US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环行器</a:t>
            </a:r>
            <a:endParaRPr lang="zh-CN" altLang="en-US" sz="3200" b="1" baseline="0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5588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82930" y="2552383"/>
            <a:ext cx="4462145" cy="3415030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square" anchor="ctr">
            <a:spAutoFit/>
          </a:bodyPr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频率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10xMHz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，</a:t>
            </a:r>
            <a:r>
              <a:rPr 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120kW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连续波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，承受全反射</a:t>
            </a:r>
            <a:endParaRPr lang="en-US" altLang="zh-CN" sz="1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插损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0.3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≤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dB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，隔离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/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回波损耗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≥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25dB</a:t>
            </a:r>
            <a:endParaRPr lang="zh-CN" altLang="en-US" sz="1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分布参数、水冷、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6 1/8”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同轴馈管，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500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×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500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×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24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0mm</a:t>
            </a:r>
            <a:endParaRPr lang="en-US" altLang="zh-CN" sz="1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攻关重点：多层水冷设计、铁氧体小损耗设计</a:t>
            </a:r>
            <a:endParaRPr lang="zh-CN" altLang="en-US" sz="1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endParaRPr lang="en-US" altLang="zh-CN" sz="1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43704" y="2071678"/>
            <a:ext cx="1928826" cy="642938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none" tIns="0" bIns="0" anchor="ctr"/>
          <a:p>
            <a:pPr algn="l"/>
            <a:r>
              <a:rPr lang="zh-CN" altLang="en-US" sz="2800" b="1" baseline="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主要技术指标</a:t>
            </a:r>
            <a:endParaRPr lang="zh-CN" altLang="en-US" sz="2800" b="1" baseline="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 descr="IMG_20200725_144702"/>
          <p:cNvPicPr>
            <a:picLocks noChangeAspect="1"/>
          </p:cNvPicPr>
          <p:nvPr/>
        </p:nvPicPr>
        <p:blipFill>
          <a:blip r:embed="rId1"/>
          <a:srcRect b="15384"/>
          <a:stretch>
            <a:fillRect/>
          </a:stretch>
        </p:blipFill>
        <p:spPr>
          <a:xfrm>
            <a:off x="5082540" y="2007870"/>
            <a:ext cx="3649345" cy="411797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500380" y="1143000"/>
            <a:ext cx="7644765" cy="857250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none" tIns="0" bIns="0" anchor="ctr"/>
          <a:lstStyle/>
          <a:p>
            <a:pPr algn="l"/>
            <a:r>
              <a:rPr lang="en-US" altLang="zh-CN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5.4</a:t>
            </a:r>
            <a:r>
              <a:rPr lang="zh-CN" altLang="en-US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8xMHz 800W</a:t>
            </a:r>
            <a:r>
              <a:rPr lang="zh-CN" altLang="en-US" sz="3200" b="1" baseline="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环行器</a:t>
            </a:r>
            <a:endParaRPr lang="zh-CN" altLang="en-US" sz="3200" b="1" baseline="0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5588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82930" y="2393950"/>
            <a:ext cx="4519295" cy="2584450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square" anchor="ctr">
            <a:spAutoFit/>
          </a:bodyPr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频率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8XMHz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，</a:t>
            </a:r>
            <a:r>
              <a:rPr 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800W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连续波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，承受全反射</a:t>
            </a:r>
            <a:endParaRPr lang="en-US" altLang="zh-CN" sz="1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插损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0.5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≤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dB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，隔离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/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回波损耗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≥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20dB</a:t>
            </a:r>
            <a:endParaRPr lang="zh-CN" altLang="en-US" sz="1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集中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参数、底部冷却、带线接口，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80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×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8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0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×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18</a:t>
            </a:r>
            <a:r>
              <a:rPr lang="en-US" altLang="zh-CN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mm</a:t>
            </a:r>
            <a:endParaRPr lang="en-US" altLang="zh-CN" sz="1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攻关重点：小尺寸、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匹配</a:t>
            </a:r>
            <a:r>
              <a:rPr lang="zh-CN" altLang="en-US" sz="1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电路设计、防高压击穿设计、高效导热设计</a:t>
            </a:r>
            <a:endParaRPr lang="en-US" altLang="zh-CN" sz="1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43704" y="2071678"/>
            <a:ext cx="1928826" cy="642938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none" tIns="0" bIns="0" anchor="ctr"/>
          <a:p>
            <a:pPr algn="l"/>
            <a:r>
              <a:rPr lang="zh-CN" altLang="en-US" sz="2800" b="1" baseline="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主要技术指标</a:t>
            </a:r>
            <a:endParaRPr lang="zh-CN" altLang="en-US" sz="2800" b="1" baseline="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 descr="IMG_20200518_223444"/>
          <p:cNvPicPr>
            <a:picLocks noChangeAspect="1"/>
          </p:cNvPicPr>
          <p:nvPr/>
        </p:nvPicPr>
        <p:blipFill>
          <a:blip r:embed="rId1"/>
          <a:srcRect l="33529" t="31860" r="27090" b="29958"/>
          <a:stretch>
            <a:fillRect/>
          </a:stretch>
        </p:blipFill>
        <p:spPr>
          <a:xfrm>
            <a:off x="5102860" y="2065020"/>
            <a:ext cx="3554095" cy="2584450"/>
          </a:xfrm>
          <a:prstGeom prst="rect">
            <a:avLst/>
          </a:prstGeom>
        </p:spPr>
      </p:pic>
      <p:pic>
        <p:nvPicPr>
          <p:cNvPr id="3" name="图片 2" descr="IMG_20201004_132236"/>
          <p:cNvPicPr>
            <a:picLocks noChangeAspect="1"/>
          </p:cNvPicPr>
          <p:nvPr/>
        </p:nvPicPr>
        <p:blipFill>
          <a:blip r:embed="rId2"/>
          <a:srcRect b="56364"/>
          <a:stretch>
            <a:fillRect/>
          </a:stretch>
        </p:blipFill>
        <p:spPr>
          <a:xfrm>
            <a:off x="1134110" y="4849495"/>
            <a:ext cx="3082925" cy="179387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ChangeArrowheads="1"/>
          </p:cNvSpPr>
          <p:nvPr/>
        </p:nvSpPr>
        <p:spPr bwMode="auto">
          <a:xfrm>
            <a:off x="1358084" y="2500306"/>
            <a:ext cx="6984604" cy="1015663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none" anchor="ctr">
            <a:spAutoFit/>
          </a:bodyPr>
          <a:lstStyle/>
          <a:p>
            <a:pPr algn="l"/>
            <a:r>
              <a:rPr lang="zh-CN" altLang="en-US" sz="6000" b="1" baseline="0" dirty="0">
                <a:solidFill>
                  <a:srgbClr val="CC33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谢 </a:t>
            </a:r>
            <a:r>
              <a:rPr lang="zh-CN" altLang="en-US" sz="6000" b="1" baseline="0" dirty="0" smtClean="0">
                <a:solidFill>
                  <a:srgbClr val="CC33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谢各位专家老师 </a:t>
            </a:r>
            <a:r>
              <a:rPr lang="en-US" altLang="zh-CN" sz="6000" b="1" baseline="0" dirty="0">
                <a:solidFill>
                  <a:srgbClr val="CC33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!</a:t>
            </a:r>
            <a:endParaRPr kumimoji="1" lang="en-US" altLang="zh-CN" sz="6000" dirty="0">
              <a:solidFill>
                <a:srgbClr val="CC33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日期占位符 3"/>
          <p:cNvSpPr txBox="1">
            <a:spLocks noGrp="1"/>
          </p:cNvSpPr>
          <p:nvPr>
            <p:ph type="dt" sz="half" idx="10"/>
          </p:nvPr>
        </p:nvSpPr>
        <p:spPr bwMode="auto">
          <a:xfrm>
            <a:off x="610235" y="6400800"/>
            <a:ext cx="1981200" cy="320675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184D505-F67C-4CDB-ADDD-A67DB471CDE0}" type="datetime2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 txBox="1">
            <a:spLocks noGrp="1"/>
          </p:cNvSpPr>
          <p:nvPr>
            <p:ph type="sldNum" sz="quarter" idx="11"/>
          </p:nvPr>
        </p:nvSpPr>
        <p:spPr bwMode="auto">
          <a:xfrm>
            <a:off x="6553835" y="6400800"/>
            <a:ext cx="1981200" cy="320675"/>
          </a:xfrm>
        </p:spPr>
        <p:txBody>
          <a:bodyPr vert="horz" wrap="square" lIns="91440" tIns="45720" rIns="91440" bIns="45720" numCol="1" anchor="t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en-US" altLang="zh-CN" sz="1200" dirty="0">
                <a:latin typeface="Verdana" panose="020B0604030504040204" pitchFamily="34" charset="0"/>
                <a:ea typeface="宋体" panose="02010600030101010101" pitchFamily="2" charset="-122"/>
              </a:rPr>
            </a:fld>
            <a:endParaRPr lang="en-US" altLang="zh-CN" sz="1200" dirty="0"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8194" name="Rectangle 4"/>
          <p:cNvSpPr/>
          <p:nvPr/>
        </p:nvSpPr>
        <p:spPr>
          <a:xfrm>
            <a:off x="5143500" y="2001520"/>
            <a:ext cx="3600450" cy="4429125"/>
          </a:xfrm>
          <a:prstGeom prst="rect">
            <a:avLst/>
          </a:prstGeom>
          <a:gradFill rotWithShape="1">
            <a:gsLst>
              <a:gs pos="0">
                <a:srgbClr val="33CCFF">
                  <a:alpha val="48996"/>
                </a:srgbClr>
              </a:gs>
              <a:gs pos="100000">
                <a:srgbClr val="FFFFFF">
                  <a:alpha val="48996"/>
                </a:srgbClr>
              </a:gs>
            </a:gsLst>
            <a:lin ang="2700000" scaled="1"/>
            <a:tileRect/>
          </a:gradFill>
          <a:ln w="9525" cap="flat" cmpd="sng">
            <a:solidFill>
              <a:srgbClr val="B2B2B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zh-CN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8197" name="组合 14"/>
          <p:cNvGrpSpPr/>
          <p:nvPr/>
        </p:nvGrpSpPr>
        <p:grpSpPr>
          <a:xfrm>
            <a:off x="525780" y="2509520"/>
            <a:ext cx="4425950" cy="3821113"/>
            <a:chOff x="520700" y="1000125"/>
            <a:chExt cx="4425950" cy="3821113"/>
          </a:xfrm>
        </p:grpSpPr>
        <p:pic>
          <p:nvPicPr>
            <p:cNvPr id="8208" name="Picture 2" descr="铁氧体环行器隔离器副本"/>
            <p:cNvPicPr preferRelativeResize="0"/>
            <p:nvPr/>
          </p:nvPicPr>
          <p:blipFill>
            <a:blip r:embed="rId1"/>
            <a:stretch>
              <a:fillRect/>
            </a:stretch>
          </p:blipFill>
          <p:spPr>
            <a:xfrm>
              <a:off x="2786063" y="2949575"/>
              <a:ext cx="2160587" cy="187166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09" name="Picture 3" descr="铁氧体开关副本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2786063" y="1000125"/>
              <a:ext cx="2160587" cy="187166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10" name="Picture 5" descr="铁氧体同轴组件副本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520700" y="2949575"/>
              <a:ext cx="2160588" cy="187166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11" name="Picture 4" descr="铁氧体移相器副本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20700" y="1000125"/>
              <a:ext cx="2160588" cy="1871663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1" name="圆角矩形 10"/>
          <p:cNvSpPr/>
          <p:nvPr/>
        </p:nvSpPr>
        <p:spPr>
          <a:xfrm>
            <a:off x="2360930" y="4057333"/>
            <a:ext cx="325438" cy="323850"/>
          </a:xfrm>
          <a:prstGeom prst="roundRect">
            <a:avLst/>
          </a:prstGeom>
          <a:solidFill>
            <a:srgbClr val="ED4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2791143" y="4057333"/>
            <a:ext cx="323850" cy="323850"/>
          </a:xfrm>
          <a:prstGeom prst="roundRect">
            <a:avLst/>
          </a:prstGeom>
          <a:solidFill>
            <a:srgbClr val="ED4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2362518" y="4458970"/>
            <a:ext cx="323850" cy="323850"/>
          </a:xfrm>
          <a:prstGeom prst="roundRect">
            <a:avLst/>
          </a:prstGeom>
          <a:solidFill>
            <a:srgbClr val="ED4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2794318" y="4458970"/>
            <a:ext cx="323850" cy="323850"/>
          </a:xfrm>
          <a:prstGeom prst="roundRect">
            <a:avLst/>
          </a:prstGeom>
          <a:solidFill>
            <a:srgbClr val="ED4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202" name="矩形 22"/>
          <p:cNvSpPr/>
          <p:nvPr/>
        </p:nvSpPr>
        <p:spPr>
          <a:xfrm>
            <a:off x="5214938" y="2631758"/>
            <a:ext cx="3357562" cy="87820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p>
            <a:pPr algn="l" eaLnBrk="0" hangingPunct="0">
              <a:lnSpc>
                <a:spcPct val="150000"/>
              </a:lnSpc>
              <a:spcBef>
                <a:spcPct val="20000"/>
              </a:spcBef>
              <a:buClr>
                <a:srgbClr val="CC3300"/>
              </a:buClr>
            </a:pPr>
            <a:r>
              <a:rPr lang="en-US" altLang="zh-CN" b="1" dirty="0">
                <a:solidFill>
                  <a:srgbClr val="5F5F5F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     </a:t>
            </a:r>
            <a:r>
              <a:rPr lang="zh-CN" altLang="en-US" b="1" dirty="0">
                <a:solidFill>
                  <a:srgbClr val="5F5F5F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各类特种微波器件或组件超过</a:t>
            </a:r>
            <a:r>
              <a:rPr lang="en-US" altLang="zh-CN" b="1" dirty="0">
                <a:solidFill>
                  <a:srgbClr val="5F5F5F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60</a:t>
            </a:r>
            <a:r>
              <a:rPr lang="zh-CN" altLang="en-US" b="1" dirty="0">
                <a:solidFill>
                  <a:srgbClr val="5F5F5F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万件（套）</a:t>
            </a:r>
            <a:r>
              <a:rPr lang="en-US" altLang="zh-CN" b="1" dirty="0">
                <a:solidFill>
                  <a:srgbClr val="5F5F5F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,</a:t>
            </a:r>
            <a:r>
              <a:rPr lang="zh-CN" altLang="en-US" b="1" dirty="0">
                <a:solidFill>
                  <a:srgbClr val="5F5F5F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广泛应用于地面、车载机载和空间平台，通信、测量、医疗、科学工程及军事领域</a:t>
            </a:r>
            <a:endParaRPr lang="zh-CN" altLang="en-US" b="1" dirty="0">
              <a:solidFill>
                <a:srgbClr val="5F5F5F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8203" name="矩形 23"/>
          <p:cNvSpPr/>
          <p:nvPr/>
        </p:nvSpPr>
        <p:spPr>
          <a:xfrm>
            <a:off x="5214938" y="3938270"/>
            <a:ext cx="3429000" cy="2420938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p>
            <a:pPr>
              <a:lnSpc>
                <a:spcPct val="150000"/>
              </a:lnSpc>
              <a:spcBef>
                <a:spcPct val="20000"/>
              </a:spcBef>
              <a:buSzPct val="85000"/>
              <a:buFont typeface="Wingdings" panose="05000000000000000000" pitchFamily="2" charset="2"/>
            </a:pPr>
            <a:r>
              <a:rPr lang="zh-CN" altLang="en-US" b="1" dirty="0">
                <a:solidFill>
                  <a:srgbClr val="5F5F5F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承担的主要项目：</a:t>
            </a:r>
            <a:endParaRPr lang="en-US" altLang="zh-CN" b="1" dirty="0">
              <a:solidFill>
                <a:srgbClr val="5F5F5F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  <a:buClr>
                <a:srgbClr val="FF0000"/>
              </a:buClr>
              <a:buSzPct val="85000"/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rgbClr val="5F5F5F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高新工程：红*系列、东*系列、</a:t>
            </a:r>
            <a:r>
              <a:rPr lang="en-US" altLang="zh-CN" b="1" dirty="0">
                <a:solidFill>
                  <a:srgbClr val="5F5F5F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92</a:t>
            </a:r>
            <a:r>
              <a:rPr lang="zh-CN" altLang="en-US" b="1" dirty="0">
                <a:solidFill>
                  <a:srgbClr val="5F5F5F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*工程、</a:t>
            </a:r>
            <a:r>
              <a:rPr lang="en-US" altLang="zh-CN" b="1" dirty="0">
                <a:solidFill>
                  <a:srgbClr val="5F5F5F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J</a:t>
            </a:r>
            <a:r>
              <a:rPr lang="zh-CN" altLang="en-US" b="1" dirty="0">
                <a:solidFill>
                  <a:srgbClr val="5F5F5F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系列、鹰*系列等；</a:t>
            </a:r>
            <a:endParaRPr lang="en-US" altLang="zh-CN" b="1" dirty="0">
              <a:solidFill>
                <a:srgbClr val="5F5F5F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  <a:buClr>
                <a:srgbClr val="FF0000"/>
              </a:buClr>
              <a:buSzPct val="85000"/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rgbClr val="5F5F5F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元器件项目：军用电子元器件预研、新品、贯标、型谱、创新项目等；</a:t>
            </a:r>
            <a:endParaRPr lang="en-US" altLang="zh-CN" b="1" dirty="0">
              <a:solidFill>
                <a:srgbClr val="5F5F5F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  <a:buClr>
                <a:srgbClr val="FF0000"/>
              </a:buClr>
              <a:buSzPct val="85000"/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rgbClr val="5F5F5F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星载项目：</a:t>
            </a:r>
            <a:r>
              <a:rPr lang="en-US" altLang="zh-CN" b="1" dirty="0">
                <a:solidFill>
                  <a:srgbClr val="5F5F5F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HY</a:t>
            </a:r>
            <a:r>
              <a:rPr lang="zh-CN" altLang="en-US" b="1" dirty="0">
                <a:solidFill>
                  <a:srgbClr val="5F5F5F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、</a:t>
            </a:r>
            <a:r>
              <a:rPr lang="en-US" altLang="zh-CN" b="1" dirty="0">
                <a:solidFill>
                  <a:srgbClr val="5F5F5F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TG</a:t>
            </a:r>
            <a:r>
              <a:rPr lang="zh-CN" altLang="en-US" b="1" dirty="0">
                <a:solidFill>
                  <a:srgbClr val="5F5F5F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、</a:t>
            </a:r>
            <a:r>
              <a:rPr lang="en-US" altLang="zh-CN" b="1" dirty="0">
                <a:solidFill>
                  <a:srgbClr val="5F5F5F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FY</a:t>
            </a:r>
            <a:r>
              <a:rPr lang="zh-CN" altLang="en-US" b="1" dirty="0">
                <a:solidFill>
                  <a:srgbClr val="5F5F5F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等星载系列微波前端</a:t>
            </a:r>
            <a:endParaRPr lang="zh-CN" altLang="en-US" b="1" dirty="0">
              <a:solidFill>
                <a:srgbClr val="5F5F5F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8204" name="Rectangle 5"/>
          <p:cNvSpPr/>
          <p:nvPr/>
        </p:nvSpPr>
        <p:spPr>
          <a:xfrm>
            <a:off x="5143500" y="2198370"/>
            <a:ext cx="2322513" cy="311150"/>
          </a:xfrm>
          <a:prstGeom prst="rect">
            <a:avLst/>
          </a:prstGeom>
          <a:noFill/>
          <a:ln w="9525">
            <a:noFill/>
          </a:ln>
        </p:spPr>
        <p:txBody>
          <a:bodyPr lIns="68580" tIns="0" rIns="68580" bIns="34290">
            <a:spAutoFit/>
          </a:bodyPr>
          <a:p>
            <a:pPr algn="l" eaLnBrk="0" hangingPunct="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</a:pPr>
            <a:r>
              <a:rPr lang="zh-CN" altLang="en-US" sz="1800" b="1" dirty="0">
                <a:solidFill>
                  <a:srgbClr val="FF66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发展取得的主要成果</a:t>
            </a:r>
            <a:endParaRPr lang="zh-CN" altLang="en-US" sz="1800" b="1" dirty="0">
              <a:solidFill>
                <a:srgbClr val="FF66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cxnSp>
        <p:nvCxnSpPr>
          <p:cNvPr id="18" name="直接连接符 17"/>
          <p:cNvCxnSpPr/>
          <p:nvPr/>
        </p:nvCxnSpPr>
        <p:spPr bwMode="auto">
          <a:xfrm>
            <a:off x="5216525" y="2522220"/>
            <a:ext cx="2268538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9" name="TextBox 19"/>
          <p:cNvSpPr txBox="1"/>
          <p:nvPr/>
        </p:nvSpPr>
        <p:spPr>
          <a:xfrm>
            <a:off x="848360" y="1845310"/>
            <a:ext cx="1943100" cy="3308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2400" b="1" dirty="0">
                <a:solidFill>
                  <a:srgbClr val="002060"/>
                </a:solidFill>
                <a:latin typeface="楷体_GB2312" pitchFamily="49" charset="-122"/>
                <a:ea typeface="楷体_GB2312" pitchFamily="49" charset="-122"/>
              </a:rPr>
              <a:t>典型</a:t>
            </a:r>
            <a:r>
              <a:rPr lang="zh-CN" altLang="en-US" sz="2400" b="1" dirty="0">
                <a:solidFill>
                  <a:srgbClr val="002060"/>
                </a:solidFill>
                <a:latin typeface="楷体_GB2312" pitchFamily="49" charset="-122"/>
                <a:ea typeface="楷体_GB2312" pitchFamily="49" charset="-122"/>
              </a:rPr>
              <a:t>产品</a:t>
            </a:r>
            <a:endParaRPr lang="zh-CN" altLang="en-US" sz="2400" b="1" dirty="0">
              <a:solidFill>
                <a:srgbClr val="00206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285750" y="1214755"/>
            <a:ext cx="7543165" cy="428625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none" tIns="0" bIns="0" anchor="ctr"/>
          <a:p>
            <a:pPr algn="l"/>
            <a:r>
              <a:rPr lang="en-US" altLang="zh-CN" sz="32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lang="zh-CN" altLang="en-US" sz="32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 航天</a:t>
            </a:r>
            <a:r>
              <a:rPr lang="en-US" altLang="zh-CN" sz="32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23</a:t>
            </a:r>
            <a:r>
              <a:rPr lang="zh-CN" altLang="en-US" sz="32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所微波磁电事业部概况</a:t>
            </a:r>
            <a:endParaRPr lang="zh-CN" altLang="en-US" sz="32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/>
        </p:nvGrpSpPr>
        <p:grpSpPr>
          <a:xfrm>
            <a:off x="2576311" y="2290494"/>
            <a:ext cx="3306964" cy="3320489"/>
            <a:chOff x="7190" y="3896"/>
            <a:chExt cx="5208" cy="5229"/>
          </a:xfrm>
        </p:grpSpPr>
        <p:sp>
          <p:nvSpPr>
            <p:cNvPr id="44" name="Freeform 153"/>
            <p:cNvSpPr/>
            <p:nvPr>
              <p:custDataLst>
                <p:tags r:id="rId1"/>
              </p:custDataLst>
            </p:nvPr>
          </p:nvSpPr>
          <p:spPr bwMode="auto">
            <a:xfrm>
              <a:off x="7268" y="3896"/>
              <a:ext cx="3267" cy="2231"/>
            </a:xfrm>
            <a:custGeom>
              <a:avLst/>
              <a:gdLst>
                <a:gd name="T0" fmla="*/ 1289 w 1293"/>
                <a:gd name="T1" fmla="*/ 259 h 871"/>
                <a:gd name="T2" fmla="*/ 1257 w 1293"/>
                <a:gd name="T3" fmla="*/ 159 h 871"/>
                <a:gd name="T4" fmla="*/ 1058 w 1293"/>
                <a:gd name="T5" fmla="*/ 8 h 871"/>
                <a:gd name="T6" fmla="*/ 1009 w 1293"/>
                <a:gd name="T7" fmla="*/ 2 h 871"/>
                <a:gd name="T8" fmla="*/ 875 w 1293"/>
                <a:gd name="T9" fmla="*/ 8 h 871"/>
                <a:gd name="T10" fmla="*/ 742 w 1293"/>
                <a:gd name="T11" fmla="*/ 33 h 871"/>
                <a:gd name="T12" fmla="*/ 536 w 1293"/>
                <a:gd name="T13" fmla="*/ 110 h 871"/>
                <a:gd name="T14" fmla="*/ 352 w 1293"/>
                <a:gd name="T15" fmla="*/ 228 h 871"/>
                <a:gd name="T16" fmla="*/ 177 w 1293"/>
                <a:gd name="T17" fmla="*/ 408 h 871"/>
                <a:gd name="T18" fmla="*/ 58 w 1293"/>
                <a:gd name="T19" fmla="*/ 608 h 871"/>
                <a:gd name="T20" fmla="*/ 4 w 1293"/>
                <a:gd name="T21" fmla="*/ 760 h 871"/>
                <a:gd name="T22" fmla="*/ 0 w 1293"/>
                <a:gd name="T23" fmla="*/ 785 h 871"/>
                <a:gd name="T24" fmla="*/ 15 w 1293"/>
                <a:gd name="T25" fmla="*/ 772 h 871"/>
                <a:gd name="T26" fmla="*/ 101 w 1293"/>
                <a:gd name="T27" fmla="*/ 710 h 871"/>
                <a:gd name="T28" fmla="*/ 214 w 1293"/>
                <a:gd name="T29" fmla="*/ 674 h 871"/>
                <a:gd name="T30" fmla="*/ 297 w 1293"/>
                <a:gd name="T31" fmla="*/ 671 h 871"/>
                <a:gd name="T32" fmla="*/ 391 w 1293"/>
                <a:gd name="T33" fmla="*/ 693 h 871"/>
                <a:gd name="T34" fmla="*/ 515 w 1293"/>
                <a:gd name="T35" fmla="*/ 772 h 871"/>
                <a:gd name="T36" fmla="*/ 581 w 1293"/>
                <a:gd name="T37" fmla="*/ 858 h 871"/>
                <a:gd name="T38" fmla="*/ 587 w 1293"/>
                <a:gd name="T39" fmla="*/ 869 h 871"/>
                <a:gd name="T40" fmla="*/ 592 w 1293"/>
                <a:gd name="T41" fmla="*/ 869 h 871"/>
                <a:gd name="T42" fmla="*/ 595 w 1293"/>
                <a:gd name="T43" fmla="*/ 862 h 871"/>
                <a:gd name="T44" fmla="*/ 648 w 1293"/>
                <a:gd name="T45" fmla="*/ 770 h 871"/>
                <a:gd name="T46" fmla="*/ 738 w 1293"/>
                <a:gd name="T47" fmla="*/ 680 h 871"/>
                <a:gd name="T48" fmla="*/ 884 w 1293"/>
                <a:gd name="T49" fmla="*/ 610 h 871"/>
                <a:gd name="T50" fmla="*/ 971 w 1293"/>
                <a:gd name="T51" fmla="*/ 597 h 871"/>
                <a:gd name="T52" fmla="*/ 992 w 1293"/>
                <a:gd name="T53" fmla="*/ 596 h 871"/>
                <a:gd name="T54" fmla="*/ 1066 w 1293"/>
                <a:gd name="T55" fmla="*/ 587 h 871"/>
                <a:gd name="T56" fmla="*/ 1159 w 1293"/>
                <a:gd name="T57" fmla="*/ 546 h 871"/>
                <a:gd name="T58" fmla="*/ 1270 w 1293"/>
                <a:gd name="T59" fmla="*/ 412 h 871"/>
                <a:gd name="T60" fmla="*/ 1292 w 1293"/>
                <a:gd name="T61" fmla="*/ 306 h 871"/>
                <a:gd name="T62" fmla="*/ 1289 w 1293"/>
                <a:gd name="T63" fmla="*/ 259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93" h="871">
                  <a:moveTo>
                    <a:pt x="1289" y="259"/>
                  </a:moveTo>
                  <a:cubicBezTo>
                    <a:pt x="1286" y="223"/>
                    <a:pt x="1274" y="190"/>
                    <a:pt x="1257" y="159"/>
                  </a:cubicBezTo>
                  <a:cubicBezTo>
                    <a:pt x="1213" y="79"/>
                    <a:pt x="1146" y="29"/>
                    <a:pt x="1058" y="8"/>
                  </a:cubicBezTo>
                  <a:cubicBezTo>
                    <a:pt x="1042" y="5"/>
                    <a:pt x="1026" y="2"/>
                    <a:pt x="1009" y="2"/>
                  </a:cubicBezTo>
                  <a:cubicBezTo>
                    <a:pt x="964" y="0"/>
                    <a:pt x="919" y="3"/>
                    <a:pt x="875" y="8"/>
                  </a:cubicBezTo>
                  <a:cubicBezTo>
                    <a:pt x="830" y="14"/>
                    <a:pt x="786" y="22"/>
                    <a:pt x="742" y="33"/>
                  </a:cubicBezTo>
                  <a:cubicBezTo>
                    <a:pt x="670" y="51"/>
                    <a:pt x="602" y="77"/>
                    <a:pt x="536" y="110"/>
                  </a:cubicBezTo>
                  <a:cubicBezTo>
                    <a:pt x="470" y="143"/>
                    <a:pt x="409" y="182"/>
                    <a:pt x="352" y="228"/>
                  </a:cubicBezTo>
                  <a:cubicBezTo>
                    <a:pt x="287" y="281"/>
                    <a:pt x="228" y="341"/>
                    <a:pt x="177" y="408"/>
                  </a:cubicBezTo>
                  <a:cubicBezTo>
                    <a:pt x="130" y="470"/>
                    <a:pt x="90" y="537"/>
                    <a:pt x="58" y="608"/>
                  </a:cubicBezTo>
                  <a:cubicBezTo>
                    <a:pt x="36" y="658"/>
                    <a:pt x="18" y="708"/>
                    <a:pt x="4" y="760"/>
                  </a:cubicBezTo>
                  <a:cubicBezTo>
                    <a:pt x="2" y="768"/>
                    <a:pt x="0" y="776"/>
                    <a:pt x="0" y="785"/>
                  </a:cubicBezTo>
                  <a:cubicBezTo>
                    <a:pt x="5" y="780"/>
                    <a:pt x="10" y="776"/>
                    <a:pt x="15" y="772"/>
                  </a:cubicBezTo>
                  <a:cubicBezTo>
                    <a:pt x="41" y="747"/>
                    <a:pt x="69" y="726"/>
                    <a:pt x="101" y="710"/>
                  </a:cubicBezTo>
                  <a:cubicBezTo>
                    <a:pt x="137" y="692"/>
                    <a:pt x="175" y="680"/>
                    <a:pt x="214" y="674"/>
                  </a:cubicBezTo>
                  <a:cubicBezTo>
                    <a:pt x="242" y="669"/>
                    <a:pt x="270" y="669"/>
                    <a:pt x="297" y="671"/>
                  </a:cubicBezTo>
                  <a:cubicBezTo>
                    <a:pt x="329" y="674"/>
                    <a:pt x="360" y="682"/>
                    <a:pt x="391" y="693"/>
                  </a:cubicBezTo>
                  <a:cubicBezTo>
                    <a:pt x="437" y="711"/>
                    <a:pt x="479" y="737"/>
                    <a:pt x="515" y="772"/>
                  </a:cubicBezTo>
                  <a:cubicBezTo>
                    <a:pt x="541" y="797"/>
                    <a:pt x="562" y="827"/>
                    <a:pt x="581" y="858"/>
                  </a:cubicBezTo>
                  <a:cubicBezTo>
                    <a:pt x="583" y="862"/>
                    <a:pt x="585" y="866"/>
                    <a:pt x="587" y="869"/>
                  </a:cubicBezTo>
                  <a:cubicBezTo>
                    <a:pt x="589" y="871"/>
                    <a:pt x="590" y="871"/>
                    <a:pt x="592" y="869"/>
                  </a:cubicBezTo>
                  <a:cubicBezTo>
                    <a:pt x="593" y="867"/>
                    <a:pt x="595" y="865"/>
                    <a:pt x="595" y="862"/>
                  </a:cubicBezTo>
                  <a:cubicBezTo>
                    <a:pt x="608" y="829"/>
                    <a:pt x="627" y="799"/>
                    <a:pt x="648" y="770"/>
                  </a:cubicBezTo>
                  <a:cubicBezTo>
                    <a:pt x="673" y="735"/>
                    <a:pt x="703" y="706"/>
                    <a:pt x="738" y="680"/>
                  </a:cubicBezTo>
                  <a:cubicBezTo>
                    <a:pt x="782" y="647"/>
                    <a:pt x="831" y="624"/>
                    <a:pt x="884" y="610"/>
                  </a:cubicBezTo>
                  <a:cubicBezTo>
                    <a:pt x="913" y="602"/>
                    <a:pt x="942" y="597"/>
                    <a:pt x="971" y="597"/>
                  </a:cubicBezTo>
                  <a:cubicBezTo>
                    <a:pt x="978" y="597"/>
                    <a:pt x="985" y="596"/>
                    <a:pt x="992" y="596"/>
                  </a:cubicBezTo>
                  <a:cubicBezTo>
                    <a:pt x="1017" y="596"/>
                    <a:pt x="1042" y="593"/>
                    <a:pt x="1066" y="587"/>
                  </a:cubicBezTo>
                  <a:cubicBezTo>
                    <a:pt x="1100" y="579"/>
                    <a:pt x="1131" y="565"/>
                    <a:pt x="1159" y="546"/>
                  </a:cubicBezTo>
                  <a:cubicBezTo>
                    <a:pt x="1209" y="512"/>
                    <a:pt x="1246" y="468"/>
                    <a:pt x="1270" y="412"/>
                  </a:cubicBezTo>
                  <a:cubicBezTo>
                    <a:pt x="1284" y="378"/>
                    <a:pt x="1290" y="342"/>
                    <a:pt x="1292" y="306"/>
                  </a:cubicBezTo>
                  <a:cubicBezTo>
                    <a:pt x="1293" y="290"/>
                    <a:pt x="1291" y="275"/>
                    <a:pt x="1289" y="259"/>
                  </a:cubicBezTo>
                  <a:close/>
                </a:path>
              </a:pathLst>
            </a:custGeom>
            <a:solidFill>
              <a:srgbClr val="69A35B"/>
            </a:solidFill>
            <a:ln>
              <a:noFill/>
            </a:ln>
          </p:spPr>
          <p:txBody>
            <a:bodyPr vert="horz" wrap="square" lIns="68589" tIns="34294" rIns="68589" bIns="34294" numCol="1" anchor="t" anchorCtr="0" compatLnSpc="1"/>
            <a:lstStyle/>
            <a:p>
              <a:endParaRPr lang="ru-RU" sz="135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5" name="Freeform 154"/>
            <p:cNvSpPr/>
            <p:nvPr>
              <p:custDataLst>
                <p:tags r:id="rId2"/>
              </p:custDataLst>
            </p:nvPr>
          </p:nvSpPr>
          <p:spPr bwMode="auto">
            <a:xfrm>
              <a:off x="10397" y="3966"/>
              <a:ext cx="0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291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9" tIns="34294" rIns="68589" bIns="34294" numCol="1" anchor="t" anchorCtr="0" compatLnSpc="1"/>
            <a:lstStyle/>
            <a:p>
              <a:endParaRPr lang="ru-RU" sz="135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6" name="Freeform 155"/>
            <p:cNvSpPr/>
            <p:nvPr>
              <p:custDataLst>
                <p:tags r:id="rId3"/>
              </p:custDataLst>
            </p:nvPr>
          </p:nvSpPr>
          <p:spPr bwMode="auto">
            <a:xfrm>
              <a:off x="10174" y="3966"/>
              <a:ext cx="2210" cy="3312"/>
            </a:xfrm>
            <a:custGeom>
              <a:avLst/>
              <a:gdLst>
                <a:gd name="T0" fmla="*/ 612 w 872"/>
                <a:gd name="T1" fmla="*/ 1289 h 1294"/>
                <a:gd name="T2" fmla="*/ 713 w 872"/>
                <a:gd name="T3" fmla="*/ 1257 h 1294"/>
                <a:gd name="T4" fmla="*/ 863 w 872"/>
                <a:gd name="T5" fmla="*/ 1059 h 1294"/>
                <a:gd name="T6" fmla="*/ 870 w 872"/>
                <a:gd name="T7" fmla="*/ 1010 h 1294"/>
                <a:gd name="T8" fmla="*/ 863 w 872"/>
                <a:gd name="T9" fmla="*/ 875 h 1294"/>
                <a:gd name="T10" fmla="*/ 839 w 872"/>
                <a:gd name="T11" fmla="*/ 742 h 1294"/>
                <a:gd name="T12" fmla="*/ 762 w 872"/>
                <a:gd name="T13" fmla="*/ 536 h 1294"/>
                <a:gd name="T14" fmla="*/ 644 w 872"/>
                <a:gd name="T15" fmla="*/ 353 h 1294"/>
                <a:gd name="T16" fmla="*/ 464 w 872"/>
                <a:gd name="T17" fmla="*/ 177 h 1294"/>
                <a:gd name="T18" fmla="*/ 263 w 872"/>
                <a:gd name="T19" fmla="*/ 58 h 1294"/>
                <a:gd name="T20" fmla="*/ 112 w 872"/>
                <a:gd name="T21" fmla="*/ 4 h 1294"/>
                <a:gd name="T22" fmla="*/ 87 w 872"/>
                <a:gd name="T23" fmla="*/ 0 h 1294"/>
                <a:gd name="T24" fmla="*/ 100 w 872"/>
                <a:gd name="T25" fmla="*/ 15 h 1294"/>
                <a:gd name="T26" fmla="*/ 162 w 872"/>
                <a:gd name="T27" fmla="*/ 102 h 1294"/>
                <a:gd name="T28" fmla="*/ 198 w 872"/>
                <a:gd name="T29" fmla="*/ 215 h 1294"/>
                <a:gd name="T30" fmla="*/ 200 w 872"/>
                <a:gd name="T31" fmla="*/ 298 h 1294"/>
                <a:gd name="T32" fmla="*/ 179 w 872"/>
                <a:gd name="T33" fmla="*/ 391 h 1294"/>
                <a:gd name="T34" fmla="*/ 100 w 872"/>
                <a:gd name="T35" fmla="*/ 515 h 1294"/>
                <a:gd name="T36" fmla="*/ 13 w 872"/>
                <a:gd name="T37" fmla="*/ 581 h 1294"/>
                <a:gd name="T38" fmla="*/ 2 w 872"/>
                <a:gd name="T39" fmla="*/ 588 h 1294"/>
                <a:gd name="T40" fmla="*/ 3 w 872"/>
                <a:gd name="T41" fmla="*/ 592 h 1294"/>
                <a:gd name="T42" fmla="*/ 9 w 872"/>
                <a:gd name="T43" fmla="*/ 596 h 1294"/>
                <a:gd name="T44" fmla="*/ 102 w 872"/>
                <a:gd name="T45" fmla="*/ 648 h 1294"/>
                <a:gd name="T46" fmla="*/ 191 w 872"/>
                <a:gd name="T47" fmla="*/ 738 h 1294"/>
                <a:gd name="T48" fmla="*/ 262 w 872"/>
                <a:gd name="T49" fmla="*/ 885 h 1294"/>
                <a:gd name="T50" fmla="*/ 275 w 872"/>
                <a:gd name="T51" fmla="*/ 972 h 1294"/>
                <a:gd name="T52" fmla="*/ 275 w 872"/>
                <a:gd name="T53" fmla="*/ 992 h 1294"/>
                <a:gd name="T54" fmla="*/ 285 w 872"/>
                <a:gd name="T55" fmla="*/ 1067 h 1294"/>
                <a:gd name="T56" fmla="*/ 325 w 872"/>
                <a:gd name="T57" fmla="*/ 1159 h 1294"/>
                <a:gd name="T58" fmla="*/ 460 w 872"/>
                <a:gd name="T59" fmla="*/ 1270 h 1294"/>
                <a:gd name="T60" fmla="*/ 566 w 872"/>
                <a:gd name="T61" fmla="*/ 1293 h 1294"/>
                <a:gd name="T62" fmla="*/ 612 w 872"/>
                <a:gd name="T63" fmla="*/ 1289 h 1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72" h="1294">
                  <a:moveTo>
                    <a:pt x="612" y="1289"/>
                  </a:moveTo>
                  <a:cubicBezTo>
                    <a:pt x="648" y="1286"/>
                    <a:pt x="682" y="1275"/>
                    <a:pt x="713" y="1257"/>
                  </a:cubicBezTo>
                  <a:cubicBezTo>
                    <a:pt x="793" y="1214"/>
                    <a:pt x="842" y="1147"/>
                    <a:pt x="863" y="1059"/>
                  </a:cubicBezTo>
                  <a:cubicBezTo>
                    <a:pt x="867" y="1043"/>
                    <a:pt x="870" y="1026"/>
                    <a:pt x="870" y="1010"/>
                  </a:cubicBezTo>
                  <a:cubicBezTo>
                    <a:pt x="872" y="965"/>
                    <a:pt x="869" y="920"/>
                    <a:pt x="863" y="875"/>
                  </a:cubicBezTo>
                  <a:cubicBezTo>
                    <a:pt x="858" y="830"/>
                    <a:pt x="850" y="786"/>
                    <a:pt x="839" y="742"/>
                  </a:cubicBezTo>
                  <a:cubicBezTo>
                    <a:pt x="821" y="671"/>
                    <a:pt x="795" y="602"/>
                    <a:pt x="762" y="536"/>
                  </a:cubicBezTo>
                  <a:cubicBezTo>
                    <a:pt x="729" y="471"/>
                    <a:pt x="690" y="410"/>
                    <a:pt x="644" y="353"/>
                  </a:cubicBezTo>
                  <a:cubicBezTo>
                    <a:pt x="591" y="287"/>
                    <a:pt x="531" y="228"/>
                    <a:pt x="464" y="177"/>
                  </a:cubicBezTo>
                  <a:cubicBezTo>
                    <a:pt x="401" y="130"/>
                    <a:pt x="335" y="90"/>
                    <a:pt x="263" y="58"/>
                  </a:cubicBezTo>
                  <a:cubicBezTo>
                    <a:pt x="214" y="36"/>
                    <a:pt x="164" y="18"/>
                    <a:pt x="112" y="4"/>
                  </a:cubicBezTo>
                  <a:cubicBezTo>
                    <a:pt x="103" y="2"/>
                    <a:pt x="95" y="0"/>
                    <a:pt x="87" y="0"/>
                  </a:cubicBezTo>
                  <a:cubicBezTo>
                    <a:pt x="91" y="5"/>
                    <a:pt x="95" y="10"/>
                    <a:pt x="100" y="15"/>
                  </a:cubicBezTo>
                  <a:cubicBezTo>
                    <a:pt x="125" y="41"/>
                    <a:pt x="146" y="70"/>
                    <a:pt x="162" y="102"/>
                  </a:cubicBezTo>
                  <a:cubicBezTo>
                    <a:pt x="180" y="137"/>
                    <a:pt x="192" y="175"/>
                    <a:pt x="198" y="215"/>
                  </a:cubicBezTo>
                  <a:cubicBezTo>
                    <a:pt x="202" y="243"/>
                    <a:pt x="203" y="270"/>
                    <a:pt x="200" y="298"/>
                  </a:cubicBezTo>
                  <a:cubicBezTo>
                    <a:pt x="198" y="330"/>
                    <a:pt x="190" y="361"/>
                    <a:pt x="179" y="391"/>
                  </a:cubicBezTo>
                  <a:cubicBezTo>
                    <a:pt x="161" y="438"/>
                    <a:pt x="134" y="479"/>
                    <a:pt x="100" y="515"/>
                  </a:cubicBezTo>
                  <a:cubicBezTo>
                    <a:pt x="74" y="542"/>
                    <a:pt x="45" y="563"/>
                    <a:pt x="13" y="581"/>
                  </a:cubicBezTo>
                  <a:cubicBezTo>
                    <a:pt x="10" y="583"/>
                    <a:pt x="6" y="585"/>
                    <a:pt x="2" y="588"/>
                  </a:cubicBezTo>
                  <a:cubicBezTo>
                    <a:pt x="0" y="589"/>
                    <a:pt x="1" y="591"/>
                    <a:pt x="3" y="592"/>
                  </a:cubicBezTo>
                  <a:cubicBezTo>
                    <a:pt x="5" y="593"/>
                    <a:pt x="7" y="595"/>
                    <a:pt x="9" y="596"/>
                  </a:cubicBezTo>
                  <a:cubicBezTo>
                    <a:pt x="43" y="609"/>
                    <a:pt x="73" y="628"/>
                    <a:pt x="102" y="648"/>
                  </a:cubicBezTo>
                  <a:cubicBezTo>
                    <a:pt x="136" y="673"/>
                    <a:pt x="166" y="704"/>
                    <a:pt x="191" y="738"/>
                  </a:cubicBezTo>
                  <a:cubicBezTo>
                    <a:pt x="224" y="782"/>
                    <a:pt x="247" y="831"/>
                    <a:pt x="262" y="885"/>
                  </a:cubicBezTo>
                  <a:cubicBezTo>
                    <a:pt x="269" y="913"/>
                    <a:pt x="275" y="942"/>
                    <a:pt x="275" y="972"/>
                  </a:cubicBezTo>
                  <a:cubicBezTo>
                    <a:pt x="275" y="978"/>
                    <a:pt x="275" y="985"/>
                    <a:pt x="275" y="992"/>
                  </a:cubicBezTo>
                  <a:cubicBezTo>
                    <a:pt x="276" y="1018"/>
                    <a:pt x="279" y="1042"/>
                    <a:pt x="285" y="1067"/>
                  </a:cubicBezTo>
                  <a:cubicBezTo>
                    <a:pt x="293" y="1100"/>
                    <a:pt x="306" y="1131"/>
                    <a:pt x="325" y="1159"/>
                  </a:cubicBezTo>
                  <a:cubicBezTo>
                    <a:pt x="359" y="1209"/>
                    <a:pt x="403" y="1247"/>
                    <a:pt x="460" y="1270"/>
                  </a:cubicBezTo>
                  <a:cubicBezTo>
                    <a:pt x="494" y="1284"/>
                    <a:pt x="529" y="1291"/>
                    <a:pt x="566" y="1293"/>
                  </a:cubicBezTo>
                  <a:cubicBezTo>
                    <a:pt x="581" y="1294"/>
                    <a:pt x="597" y="1291"/>
                    <a:pt x="612" y="1289"/>
                  </a:cubicBezTo>
                  <a:close/>
                </a:path>
              </a:pathLst>
            </a:custGeom>
            <a:solidFill>
              <a:srgbClr val="1F74AD"/>
            </a:solidFill>
            <a:ln>
              <a:noFill/>
            </a:ln>
          </p:spPr>
          <p:txBody>
            <a:bodyPr vert="horz" wrap="square" lIns="68589" tIns="34294" rIns="68589" bIns="34294" numCol="1" anchor="t" anchorCtr="0" compatLnSpc="1"/>
            <a:lstStyle/>
            <a:p>
              <a:endParaRPr lang="ru-RU" sz="135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7" name="Freeform 156"/>
            <p:cNvSpPr/>
            <p:nvPr>
              <p:custDataLst>
                <p:tags r:id="rId4"/>
              </p:custDataLst>
            </p:nvPr>
          </p:nvSpPr>
          <p:spPr bwMode="auto">
            <a:xfrm>
              <a:off x="12306" y="712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291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9" tIns="34294" rIns="68589" bIns="34294" numCol="1" anchor="t" anchorCtr="0" compatLnSpc="1"/>
            <a:lstStyle/>
            <a:p>
              <a:endParaRPr lang="ru-RU" sz="135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8" name="Freeform 157"/>
            <p:cNvSpPr/>
            <p:nvPr>
              <p:custDataLst>
                <p:tags r:id="rId5"/>
              </p:custDataLst>
            </p:nvPr>
          </p:nvSpPr>
          <p:spPr bwMode="auto">
            <a:xfrm>
              <a:off x="9030" y="6894"/>
              <a:ext cx="3276" cy="2231"/>
            </a:xfrm>
            <a:custGeom>
              <a:avLst/>
              <a:gdLst>
                <a:gd name="T0" fmla="*/ 4 w 1294"/>
                <a:gd name="T1" fmla="*/ 612 h 871"/>
                <a:gd name="T2" fmla="*/ 36 w 1294"/>
                <a:gd name="T3" fmla="*/ 712 h 871"/>
                <a:gd name="T4" fmla="*/ 235 w 1294"/>
                <a:gd name="T5" fmla="*/ 863 h 871"/>
                <a:gd name="T6" fmla="*/ 284 w 1294"/>
                <a:gd name="T7" fmla="*/ 870 h 871"/>
                <a:gd name="T8" fmla="*/ 419 w 1294"/>
                <a:gd name="T9" fmla="*/ 863 h 871"/>
                <a:gd name="T10" fmla="*/ 551 w 1294"/>
                <a:gd name="T11" fmla="*/ 838 h 871"/>
                <a:gd name="T12" fmla="*/ 758 w 1294"/>
                <a:gd name="T13" fmla="*/ 761 h 871"/>
                <a:gd name="T14" fmla="*/ 941 w 1294"/>
                <a:gd name="T15" fmla="*/ 643 h 871"/>
                <a:gd name="T16" fmla="*/ 1116 w 1294"/>
                <a:gd name="T17" fmla="*/ 463 h 871"/>
                <a:gd name="T18" fmla="*/ 1236 w 1294"/>
                <a:gd name="T19" fmla="*/ 263 h 871"/>
                <a:gd name="T20" fmla="*/ 1290 w 1294"/>
                <a:gd name="T21" fmla="*/ 111 h 871"/>
                <a:gd name="T22" fmla="*/ 1294 w 1294"/>
                <a:gd name="T23" fmla="*/ 86 h 871"/>
                <a:gd name="T24" fmla="*/ 1278 w 1294"/>
                <a:gd name="T25" fmla="*/ 99 h 871"/>
                <a:gd name="T26" fmla="*/ 1192 w 1294"/>
                <a:gd name="T27" fmla="*/ 161 h 871"/>
                <a:gd name="T28" fmla="*/ 1079 w 1294"/>
                <a:gd name="T29" fmla="*/ 197 h 871"/>
                <a:gd name="T30" fmla="*/ 996 w 1294"/>
                <a:gd name="T31" fmla="*/ 200 h 871"/>
                <a:gd name="T32" fmla="*/ 903 w 1294"/>
                <a:gd name="T33" fmla="*/ 178 h 871"/>
                <a:gd name="T34" fmla="*/ 779 w 1294"/>
                <a:gd name="T35" fmla="*/ 99 h 871"/>
                <a:gd name="T36" fmla="*/ 713 w 1294"/>
                <a:gd name="T37" fmla="*/ 13 h 871"/>
                <a:gd name="T38" fmla="*/ 706 w 1294"/>
                <a:gd name="T39" fmla="*/ 2 h 871"/>
                <a:gd name="T40" fmla="*/ 702 w 1294"/>
                <a:gd name="T41" fmla="*/ 2 h 871"/>
                <a:gd name="T42" fmla="*/ 698 w 1294"/>
                <a:gd name="T43" fmla="*/ 9 h 871"/>
                <a:gd name="T44" fmla="*/ 646 w 1294"/>
                <a:gd name="T45" fmla="*/ 101 h 871"/>
                <a:gd name="T46" fmla="*/ 556 w 1294"/>
                <a:gd name="T47" fmla="*/ 191 h 871"/>
                <a:gd name="T48" fmla="*/ 409 w 1294"/>
                <a:gd name="T49" fmla="*/ 261 h 871"/>
                <a:gd name="T50" fmla="*/ 322 w 1294"/>
                <a:gd name="T51" fmla="*/ 274 h 871"/>
                <a:gd name="T52" fmla="*/ 301 w 1294"/>
                <a:gd name="T53" fmla="*/ 275 h 871"/>
                <a:gd name="T54" fmla="*/ 227 w 1294"/>
                <a:gd name="T55" fmla="*/ 284 h 871"/>
                <a:gd name="T56" fmla="*/ 135 w 1294"/>
                <a:gd name="T57" fmla="*/ 325 h 871"/>
                <a:gd name="T58" fmla="*/ 24 w 1294"/>
                <a:gd name="T59" fmla="*/ 459 h 871"/>
                <a:gd name="T60" fmla="*/ 1 w 1294"/>
                <a:gd name="T61" fmla="*/ 565 h 871"/>
                <a:gd name="T62" fmla="*/ 4 w 1294"/>
                <a:gd name="T63" fmla="*/ 612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94" h="871">
                  <a:moveTo>
                    <a:pt x="4" y="612"/>
                  </a:moveTo>
                  <a:cubicBezTo>
                    <a:pt x="8" y="648"/>
                    <a:pt x="19" y="681"/>
                    <a:pt x="36" y="712"/>
                  </a:cubicBezTo>
                  <a:cubicBezTo>
                    <a:pt x="80" y="792"/>
                    <a:pt x="147" y="842"/>
                    <a:pt x="235" y="863"/>
                  </a:cubicBezTo>
                  <a:cubicBezTo>
                    <a:pt x="251" y="866"/>
                    <a:pt x="267" y="869"/>
                    <a:pt x="284" y="870"/>
                  </a:cubicBezTo>
                  <a:cubicBezTo>
                    <a:pt x="329" y="871"/>
                    <a:pt x="374" y="868"/>
                    <a:pt x="419" y="863"/>
                  </a:cubicBezTo>
                  <a:cubicBezTo>
                    <a:pt x="464" y="857"/>
                    <a:pt x="508" y="849"/>
                    <a:pt x="551" y="838"/>
                  </a:cubicBezTo>
                  <a:cubicBezTo>
                    <a:pt x="623" y="820"/>
                    <a:pt x="692" y="794"/>
                    <a:pt x="758" y="761"/>
                  </a:cubicBezTo>
                  <a:cubicBezTo>
                    <a:pt x="823" y="728"/>
                    <a:pt x="884" y="689"/>
                    <a:pt x="941" y="643"/>
                  </a:cubicBezTo>
                  <a:cubicBezTo>
                    <a:pt x="1007" y="590"/>
                    <a:pt x="1065" y="530"/>
                    <a:pt x="1116" y="463"/>
                  </a:cubicBezTo>
                  <a:cubicBezTo>
                    <a:pt x="1164" y="401"/>
                    <a:pt x="1204" y="334"/>
                    <a:pt x="1236" y="263"/>
                  </a:cubicBezTo>
                  <a:cubicBezTo>
                    <a:pt x="1257" y="213"/>
                    <a:pt x="1276" y="163"/>
                    <a:pt x="1290" y="111"/>
                  </a:cubicBezTo>
                  <a:cubicBezTo>
                    <a:pt x="1292" y="103"/>
                    <a:pt x="1294" y="95"/>
                    <a:pt x="1294" y="86"/>
                  </a:cubicBezTo>
                  <a:cubicBezTo>
                    <a:pt x="1289" y="91"/>
                    <a:pt x="1283" y="95"/>
                    <a:pt x="1278" y="99"/>
                  </a:cubicBezTo>
                  <a:cubicBezTo>
                    <a:pt x="1253" y="124"/>
                    <a:pt x="1224" y="145"/>
                    <a:pt x="1192" y="161"/>
                  </a:cubicBezTo>
                  <a:cubicBezTo>
                    <a:pt x="1156" y="179"/>
                    <a:pt x="1119" y="191"/>
                    <a:pt x="1079" y="197"/>
                  </a:cubicBezTo>
                  <a:cubicBezTo>
                    <a:pt x="1051" y="202"/>
                    <a:pt x="1024" y="202"/>
                    <a:pt x="996" y="200"/>
                  </a:cubicBezTo>
                  <a:cubicBezTo>
                    <a:pt x="964" y="197"/>
                    <a:pt x="933" y="189"/>
                    <a:pt x="903" y="178"/>
                  </a:cubicBezTo>
                  <a:cubicBezTo>
                    <a:pt x="856" y="160"/>
                    <a:pt x="815" y="134"/>
                    <a:pt x="779" y="99"/>
                  </a:cubicBezTo>
                  <a:cubicBezTo>
                    <a:pt x="752" y="74"/>
                    <a:pt x="731" y="44"/>
                    <a:pt x="713" y="13"/>
                  </a:cubicBezTo>
                  <a:cubicBezTo>
                    <a:pt x="711" y="9"/>
                    <a:pt x="708" y="5"/>
                    <a:pt x="706" y="2"/>
                  </a:cubicBezTo>
                  <a:cubicBezTo>
                    <a:pt x="705" y="0"/>
                    <a:pt x="703" y="0"/>
                    <a:pt x="702" y="2"/>
                  </a:cubicBezTo>
                  <a:cubicBezTo>
                    <a:pt x="701" y="4"/>
                    <a:pt x="699" y="6"/>
                    <a:pt x="698" y="9"/>
                  </a:cubicBezTo>
                  <a:cubicBezTo>
                    <a:pt x="685" y="42"/>
                    <a:pt x="666" y="72"/>
                    <a:pt x="646" y="101"/>
                  </a:cubicBezTo>
                  <a:cubicBezTo>
                    <a:pt x="621" y="136"/>
                    <a:pt x="590" y="165"/>
                    <a:pt x="556" y="191"/>
                  </a:cubicBezTo>
                  <a:cubicBezTo>
                    <a:pt x="512" y="224"/>
                    <a:pt x="462" y="247"/>
                    <a:pt x="409" y="261"/>
                  </a:cubicBezTo>
                  <a:cubicBezTo>
                    <a:pt x="381" y="269"/>
                    <a:pt x="352" y="274"/>
                    <a:pt x="322" y="274"/>
                  </a:cubicBezTo>
                  <a:cubicBezTo>
                    <a:pt x="315" y="275"/>
                    <a:pt x="308" y="275"/>
                    <a:pt x="301" y="275"/>
                  </a:cubicBezTo>
                  <a:cubicBezTo>
                    <a:pt x="276" y="275"/>
                    <a:pt x="251" y="279"/>
                    <a:pt x="227" y="284"/>
                  </a:cubicBezTo>
                  <a:cubicBezTo>
                    <a:pt x="194" y="292"/>
                    <a:pt x="163" y="306"/>
                    <a:pt x="135" y="325"/>
                  </a:cubicBezTo>
                  <a:cubicBezTo>
                    <a:pt x="85" y="359"/>
                    <a:pt x="47" y="403"/>
                    <a:pt x="24" y="459"/>
                  </a:cubicBezTo>
                  <a:cubicBezTo>
                    <a:pt x="10" y="493"/>
                    <a:pt x="3" y="529"/>
                    <a:pt x="1" y="565"/>
                  </a:cubicBezTo>
                  <a:cubicBezTo>
                    <a:pt x="0" y="581"/>
                    <a:pt x="3" y="596"/>
                    <a:pt x="4" y="612"/>
                  </a:cubicBezTo>
                  <a:close/>
                </a:path>
              </a:pathLst>
            </a:custGeom>
            <a:solidFill>
              <a:srgbClr val="3498DB"/>
            </a:solidFill>
            <a:ln>
              <a:noFill/>
            </a:ln>
          </p:spPr>
          <p:txBody>
            <a:bodyPr vert="horz" wrap="square" lIns="68589" tIns="34294" rIns="68589" bIns="34294" numCol="1" anchor="t" anchorCtr="0" compatLnSpc="1"/>
            <a:lstStyle/>
            <a:p>
              <a:endParaRPr lang="ru-RU" sz="135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8" name="Freeform 158"/>
            <p:cNvSpPr/>
            <p:nvPr>
              <p:custDataLst>
                <p:tags r:id="rId6"/>
              </p:custDataLst>
            </p:nvPr>
          </p:nvSpPr>
          <p:spPr bwMode="auto">
            <a:xfrm>
              <a:off x="9176" y="905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291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9" tIns="34294" rIns="68589" bIns="34294" numCol="1" anchor="t" anchorCtr="0" compatLnSpc="1"/>
            <a:lstStyle/>
            <a:p>
              <a:endParaRPr lang="ru-RU" sz="135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9" name="Freeform 159"/>
            <p:cNvSpPr/>
            <p:nvPr>
              <p:custDataLst>
                <p:tags r:id="rId7"/>
              </p:custDataLst>
            </p:nvPr>
          </p:nvSpPr>
          <p:spPr bwMode="auto">
            <a:xfrm>
              <a:off x="7190" y="5744"/>
              <a:ext cx="2201" cy="3312"/>
            </a:xfrm>
            <a:custGeom>
              <a:avLst/>
              <a:gdLst>
                <a:gd name="T0" fmla="*/ 259 w 871"/>
                <a:gd name="T1" fmla="*/ 5 h 1294"/>
                <a:gd name="T2" fmla="*/ 158 w 871"/>
                <a:gd name="T3" fmla="*/ 37 h 1294"/>
                <a:gd name="T4" fmla="*/ 8 w 871"/>
                <a:gd name="T5" fmla="*/ 235 h 1294"/>
                <a:gd name="T6" fmla="*/ 1 w 871"/>
                <a:gd name="T7" fmla="*/ 284 h 1294"/>
                <a:gd name="T8" fmla="*/ 8 w 871"/>
                <a:gd name="T9" fmla="*/ 419 h 1294"/>
                <a:gd name="T10" fmla="*/ 33 w 871"/>
                <a:gd name="T11" fmla="*/ 552 h 1294"/>
                <a:gd name="T12" fmla="*/ 110 w 871"/>
                <a:gd name="T13" fmla="*/ 758 h 1294"/>
                <a:gd name="T14" fmla="*/ 228 w 871"/>
                <a:gd name="T15" fmla="*/ 941 h 1294"/>
                <a:gd name="T16" fmla="*/ 408 w 871"/>
                <a:gd name="T17" fmla="*/ 1117 h 1294"/>
                <a:gd name="T18" fmla="*/ 608 w 871"/>
                <a:gd name="T19" fmla="*/ 1236 h 1294"/>
                <a:gd name="T20" fmla="*/ 760 w 871"/>
                <a:gd name="T21" fmla="*/ 1290 h 1294"/>
                <a:gd name="T22" fmla="*/ 785 w 871"/>
                <a:gd name="T23" fmla="*/ 1294 h 1294"/>
                <a:gd name="T24" fmla="*/ 771 w 871"/>
                <a:gd name="T25" fmla="*/ 1279 h 1294"/>
                <a:gd name="T26" fmla="*/ 710 w 871"/>
                <a:gd name="T27" fmla="*/ 1192 h 1294"/>
                <a:gd name="T28" fmla="*/ 674 w 871"/>
                <a:gd name="T29" fmla="*/ 1079 h 1294"/>
                <a:gd name="T30" fmla="*/ 671 w 871"/>
                <a:gd name="T31" fmla="*/ 996 h 1294"/>
                <a:gd name="T32" fmla="*/ 693 w 871"/>
                <a:gd name="T33" fmla="*/ 903 h 1294"/>
                <a:gd name="T34" fmla="*/ 772 w 871"/>
                <a:gd name="T35" fmla="*/ 779 h 1294"/>
                <a:gd name="T36" fmla="*/ 858 w 871"/>
                <a:gd name="T37" fmla="*/ 713 h 1294"/>
                <a:gd name="T38" fmla="*/ 869 w 871"/>
                <a:gd name="T39" fmla="*/ 706 h 1294"/>
                <a:gd name="T40" fmla="*/ 869 w 871"/>
                <a:gd name="T41" fmla="*/ 702 h 1294"/>
                <a:gd name="T42" fmla="*/ 862 w 871"/>
                <a:gd name="T43" fmla="*/ 698 h 1294"/>
                <a:gd name="T44" fmla="*/ 770 w 871"/>
                <a:gd name="T45" fmla="*/ 646 h 1294"/>
                <a:gd name="T46" fmla="*/ 680 w 871"/>
                <a:gd name="T47" fmla="*/ 556 h 1294"/>
                <a:gd name="T48" fmla="*/ 610 w 871"/>
                <a:gd name="T49" fmla="*/ 409 h 1294"/>
                <a:gd name="T50" fmla="*/ 596 w 871"/>
                <a:gd name="T51" fmla="*/ 322 h 1294"/>
                <a:gd name="T52" fmla="*/ 596 w 871"/>
                <a:gd name="T53" fmla="*/ 302 h 1294"/>
                <a:gd name="T54" fmla="*/ 586 w 871"/>
                <a:gd name="T55" fmla="*/ 227 h 1294"/>
                <a:gd name="T56" fmla="*/ 546 w 871"/>
                <a:gd name="T57" fmla="*/ 135 h 1294"/>
                <a:gd name="T58" fmla="*/ 412 w 871"/>
                <a:gd name="T59" fmla="*/ 24 h 1294"/>
                <a:gd name="T60" fmla="*/ 306 w 871"/>
                <a:gd name="T61" fmla="*/ 1 h 1294"/>
                <a:gd name="T62" fmla="*/ 259 w 871"/>
                <a:gd name="T63" fmla="*/ 5 h 1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71" h="1294">
                  <a:moveTo>
                    <a:pt x="259" y="5"/>
                  </a:moveTo>
                  <a:cubicBezTo>
                    <a:pt x="223" y="8"/>
                    <a:pt x="190" y="19"/>
                    <a:pt x="158" y="37"/>
                  </a:cubicBezTo>
                  <a:cubicBezTo>
                    <a:pt x="79" y="80"/>
                    <a:pt x="29" y="147"/>
                    <a:pt x="8" y="235"/>
                  </a:cubicBezTo>
                  <a:cubicBezTo>
                    <a:pt x="4" y="251"/>
                    <a:pt x="2" y="268"/>
                    <a:pt x="1" y="284"/>
                  </a:cubicBezTo>
                  <a:cubicBezTo>
                    <a:pt x="0" y="329"/>
                    <a:pt x="3" y="374"/>
                    <a:pt x="8" y="419"/>
                  </a:cubicBezTo>
                  <a:cubicBezTo>
                    <a:pt x="13" y="464"/>
                    <a:pt x="22" y="508"/>
                    <a:pt x="33" y="552"/>
                  </a:cubicBezTo>
                  <a:cubicBezTo>
                    <a:pt x="51" y="623"/>
                    <a:pt x="77" y="692"/>
                    <a:pt x="110" y="758"/>
                  </a:cubicBezTo>
                  <a:cubicBezTo>
                    <a:pt x="143" y="823"/>
                    <a:pt x="182" y="884"/>
                    <a:pt x="228" y="941"/>
                  </a:cubicBezTo>
                  <a:cubicBezTo>
                    <a:pt x="281" y="1007"/>
                    <a:pt x="340" y="1066"/>
                    <a:pt x="408" y="1117"/>
                  </a:cubicBezTo>
                  <a:cubicBezTo>
                    <a:pt x="470" y="1164"/>
                    <a:pt x="537" y="1204"/>
                    <a:pt x="608" y="1236"/>
                  </a:cubicBezTo>
                  <a:cubicBezTo>
                    <a:pt x="657" y="1258"/>
                    <a:pt x="708" y="1276"/>
                    <a:pt x="760" y="1290"/>
                  </a:cubicBezTo>
                  <a:cubicBezTo>
                    <a:pt x="768" y="1292"/>
                    <a:pt x="776" y="1294"/>
                    <a:pt x="785" y="1294"/>
                  </a:cubicBezTo>
                  <a:cubicBezTo>
                    <a:pt x="780" y="1289"/>
                    <a:pt x="776" y="1284"/>
                    <a:pt x="771" y="1279"/>
                  </a:cubicBezTo>
                  <a:cubicBezTo>
                    <a:pt x="747" y="1253"/>
                    <a:pt x="726" y="1224"/>
                    <a:pt x="710" y="1192"/>
                  </a:cubicBezTo>
                  <a:cubicBezTo>
                    <a:pt x="691" y="1157"/>
                    <a:pt x="680" y="1119"/>
                    <a:pt x="674" y="1079"/>
                  </a:cubicBezTo>
                  <a:cubicBezTo>
                    <a:pt x="669" y="1051"/>
                    <a:pt x="669" y="1024"/>
                    <a:pt x="671" y="996"/>
                  </a:cubicBezTo>
                  <a:cubicBezTo>
                    <a:pt x="674" y="964"/>
                    <a:pt x="682" y="933"/>
                    <a:pt x="693" y="903"/>
                  </a:cubicBezTo>
                  <a:cubicBezTo>
                    <a:pt x="711" y="856"/>
                    <a:pt x="737" y="815"/>
                    <a:pt x="772" y="779"/>
                  </a:cubicBezTo>
                  <a:cubicBezTo>
                    <a:pt x="797" y="752"/>
                    <a:pt x="826" y="731"/>
                    <a:pt x="858" y="713"/>
                  </a:cubicBezTo>
                  <a:cubicBezTo>
                    <a:pt x="862" y="711"/>
                    <a:pt x="866" y="709"/>
                    <a:pt x="869" y="706"/>
                  </a:cubicBezTo>
                  <a:cubicBezTo>
                    <a:pt x="871" y="705"/>
                    <a:pt x="871" y="703"/>
                    <a:pt x="869" y="702"/>
                  </a:cubicBezTo>
                  <a:cubicBezTo>
                    <a:pt x="867" y="701"/>
                    <a:pt x="865" y="699"/>
                    <a:pt x="862" y="698"/>
                  </a:cubicBezTo>
                  <a:cubicBezTo>
                    <a:pt x="829" y="686"/>
                    <a:pt x="799" y="667"/>
                    <a:pt x="770" y="646"/>
                  </a:cubicBezTo>
                  <a:cubicBezTo>
                    <a:pt x="735" y="621"/>
                    <a:pt x="706" y="590"/>
                    <a:pt x="680" y="556"/>
                  </a:cubicBezTo>
                  <a:cubicBezTo>
                    <a:pt x="647" y="512"/>
                    <a:pt x="624" y="463"/>
                    <a:pt x="610" y="409"/>
                  </a:cubicBezTo>
                  <a:cubicBezTo>
                    <a:pt x="602" y="381"/>
                    <a:pt x="597" y="352"/>
                    <a:pt x="596" y="322"/>
                  </a:cubicBezTo>
                  <a:cubicBezTo>
                    <a:pt x="596" y="316"/>
                    <a:pt x="596" y="309"/>
                    <a:pt x="596" y="302"/>
                  </a:cubicBezTo>
                  <a:cubicBezTo>
                    <a:pt x="595" y="277"/>
                    <a:pt x="592" y="252"/>
                    <a:pt x="586" y="227"/>
                  </a:cubicBezTo>
                  <a:cubicBezTo>
                    <a:pt x="578" y="194"/>
                    <a:pt x="565" y="163"/>
                    <a:pt x="546" y="135"/>
                  </a:cubicBezTo>
                  <a:cubicBezTo>
                    <a:pt x="512" y="85"/>
                    <a:pt x="468" y="47"/>
                    <a:pt x="412" y="24"/>
                  </a:cubicBezTo>
                  <a:cubicBezTo>
                    <a:pt x="378" y="10"/>
                    <a:pt x="342" y="3"/>
                    <a:pt x="306" y="1"/>
                  </a:cubicBezTo>
                  <a:cubicBezTo>
                    <a:pt x="290" y="0"/>
                    <a:pt x="275" y="3"/>
                    <a:pt x="259" y="5"/>
                  </a:cubicBezTo>
                  <a:close/>
                </a:path>
              </a:pathLst>
            </a:custGeom>
            <a:solidFill>
              <a:srgbClr val="1AA3AA"/>
            </a:solidFill>
            <a:ln>
              <a:noFill/>
            </a:ln>
          </p:spPr>
          <p:txBody>
            <a:bodyPr vert="horz" wrap="square" lIns="68589" tIns="34294" rIns="68589" bIns="34294" numCol="1" anchor="t" anchorCtr="0" compatLnSpc="1"/>
            <a:lstStyle/>
            <a:p>
              <a:endParaRPr lang="ru-RU" sz="135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" name="Текст 12"/>
            <p:cNvSpPr txBox="1"/>
            <p:nvPr>
              <p:custDataLst>
                <p:tags r:id="rId8"/>
              </p:custDataLst>
            </p:nvPr>
          </p:nvSpPr>
          <p:spPr>
            <a:xfrm>
              <a:off x="7557" y="4937"/>
              <a:ext cx="2212" cy="593"/>
            </a:xfrm>
            <a:prstGeom prst="rect">
              <a:avLst/>
            </a:prstGeom>
          </p:spPr>
          <p:txBody>
            <a:bodyPr/>
            <a:lstStyle>
              <a:lvl1pPr marL="0" indent="0" algn="l" defTabSz="2438400" rtl="0" eaLnBrk="1" latinLnBrk="0" hangingPunct="1"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None/>
                <a:defRPr sz="2000" kern="1200" baseline="0">
                  <a:solidFill>
                    <a:srgbClr val="4D576B"/>
                  </a:solidFill>
                  <a:latin typeface="Aller Light" panose="02000503000000020004" pitchFamily="2" charset="0"/>
                  <a:ea typeface="微软雅黑" panose="020B0503020204020204" charset="-122"/>
                  <a:cs typeface="+mn-ea"/>
                </a:defRPr>
              </a:lvl1pPr>
              <a:lvl2pPr marL="1981200" indent="-762000" algn="l" defTabSz="2438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400" kern="1200">
                  <a:solidFill>
                    <a:srgbClr val="4D576B"/>
                  </a:solidFill>
                  <a:latin typeface="Aller Light" panose="02000503000000020004" pitchFamily="2" charset="0"/>
                  <a:ea typeface="微软雅黑" panose="020B0503020204020204" charset="-122"/>
                  <a:cs typeface="+mn-ea"/>
                </a:defRPr>
              </a:lvl2pPr>
              <a:lvl3pPr marL="3048000" indent="-609600" algn="l" defTabSz="2438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4D576B"/>
                  </a:solidFill>
                  <a:latin typeface="Aller Light" panose="02000503000000020004" pitchFamily="2" charset="0"/>
                  <a:ea typeface="微软雅黑" panose="020B0503020204020204" charset="-122"/>
                  <a:cs typeface="+mn-ea"/>
                </a:defRPr>
              </a:lvl3pPr>
              <a:lvl4pPr marL="4267200" indent="-609600" algn="l" defTabSz="2438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400" kern="1200">
                  <a:solidFill>
                    <a:srgbClr val="4D576B"/>
                  </a:solidFill>
                  <a:latin typeface="Aller Light" panose="02000503000000020004" pitchFamily="2" charset="0"/>
                  <a:ea typeface="微软雅黑" panose="020B0503020204020204" charset="-122"/>
                  <a:cs typeface="+mn-ea"/>
                </a:defRPr>
              </a:lvl4pPr>
              <a:lvl5pPr marL="5486400" indent="-609600" algn="l" defTabSz="2438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400" kern="1200">
                  <a:solidFill>
                    <a:srgbClr val="4D576B"/>
                  </a:solidFill>
                  <a:latin typeface="Aller Light" panose="02000503000000020004" pitchFamily="2" charset="0"/>
                  <a:ea typeface="微软雅黑" panose="020B0503020204020204" charset="-122"/>
                  <a:cs typeface="+mn-ea"/>
                </a:defRPr>
              </a:lvl5pPr>
              <a:lvl6pPr marL="6706235" indent="-609600" algn="l" defTabSz="2438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6pPr>
              <a:lvl7pPr marL="7925435" indent="-609600" algn="l" defTabSz="2438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7pPr>
              <a:lvl8pPr marL="9144635" indent="-609600" algn="l" defTabSz="2438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8pPr>
              <a:lvl9pPr marL="10363835" indent="-609600" algn="l" defTabSz="2438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9pPr>
            </a:lstStyle>
            <a:p>
              <a:pPr algn="ctr"/>
              <a:r>
                <a:rPr lang="zh-CN" altLang="en-US" sz="1350" b="1" spc="300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  <a:cs typeface="Roboto Light" charset="0"/>
                </a:rPr>
                <a:t>设计能力</a:t>
              </a:r>
              <a:endParaRPr lang="zh-CN" altLang="en-US" sz="1350" b="1" spc="30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cs typeface="Roboto Light" charset="0"/>
              </a:endParaRPr>
            </a:p>
          </p:txBody>
        </p:sp>
        <p:sp>
          <p:nvSpPr>
            <p:cNvPr id="40" name="Текст 12"/>
            <p:cNvSpPr txBox="1"/>
            <p:nvPr>
              <p:custDataLst>
                <p:tags r:id="rId9"/>
              </p:custDataLst>
            </p:nvPr>
          </p:nvSpPr>
          <p:spPr>
            <a:xfrm>
              <a:off x="9228" y="7975"/>
              <a:ext cx="2212" cy="593"/>
            </a:xfrm>
            <a:prstGeom prst="rect">
              <a:avLst/>
            </a:prstGeom>
          </p:spPr>
          <p:txBody>
            <a:bodyPr/>
            <a:lstStyle>
              <a:lvl1pPr marL="0" indent="0" algn="l" defTabSz="2438400" rtl="0" eaLnBrk="1" latinLnBrk="0" hangingPunct="1"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None/>
                <a:defRPr sz="2000" kern="1200" baseline="0">
                  <a:solidFill>
                    <a:srgbClr val="4D576B"/>
                  </a:solidFill>
                  <a:latin typeface="Aller Light" panose="02000503000000020004" pitchFamily="2" charset="0"/>
                  <a:ea typeface="微软雅黑" panose="020B0503020204020204" charset="-122"/>
                  <a:cs typeface="+mn-ea"/>
                </a:defRPr>
              </a:lvl1pPr>
              <a:lvl2pPr marL="1981200" indent="-762000" algn="l" defTabSz="2438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400" kern="1200">
                  <a:solidFill>
                    <a:srgbClr val="4D576B"/>
                  </a:solidFill>
                  <a:latin typeface="Aller Light" panose="02000503000000020004" pitchFamily="2" charset="0"/>
                  <a:ea typeface="微软雅黑" panose="020B0503020204020204" charset="-122"/>
                  <a:cs typeface="+mn-ea"/>
                </a:defRPr>
              </a:lvl2pPr>
              <a:lvl3pPr marL="3048000" indent="-609600" algn="l" defTabSz="2438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4D576B"/>
                  </a:solidFill>
                  <a:latin typeface="Aller Light" panose="02000503000000020004" pitchFamily="2" charset="0"/>
                  <a:ea typeface="微软雅黑" panose="020B0503020204020204" charset="-122"/>
                  <a:cs typeface="+mn-ea"/>
                </a:defRPr>
              </a:lvl3pPr>
              <a:lvl4pPr marL="4267200" indent="-609600" algn="l" defTabSz="2438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400" kern="1200">
                  <a:solidFill>
                    <a:srgbClr val="4D576B"/>
                  </a:solidFill>
                  <a:latin typeface="Aller Light" panose="02000503000000020004" pitchFamily="2" charset="0"/>
                  <a:ea typeface="微软雅黑" panose="020B0503020204020204" charset="-122"/>
                  <a:cs typeface="+mn-ea"/>
                </a:defRPr>
              </a:lvl4pPr>
              <a:lvl5pPr marL="5486400" indent="-609600" algn="l" defTabSz="2438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400" kern="1200">
                  <a:solidFill>
                    <a:srgbClr val="4D576B"/>
                  </a:solidFill>
                  <a:latin typeface="Aller Light" panose="02000503000000020004" pitchFamily="2" charset="0"/>
                  <a:ea typeface="微软雅黑" panose="020B0503020204020204" charset="-122"/>
                  <a:cs typeface="+mn-ea"/>
                </a:defRPr>
              </a:lvl5pPr>
              <a:lvl6pPr marL="6706235" indent="-609600" algn="l" defTabSz="2438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6pPr>
              <a:lvl7pPr marL="7925435" indent="-609600" algn="l" defTabSz="2438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7pPr>
              <a:lvl8pPr marL="9144635" indent="-609600" algn="l" defTabSz="2438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8pPr>
              <a:lvl9pPr marL="10363835" indent="-609600" algn="l" defTabSz="2438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9pPr>
            </a:lstStyle>
            <a:p>
              <a:pPr algn="ctr"/>
              <a:r>
                <a:rPr lang="zh-CN" altLang="en-US" sz="1350" b="1" spc="300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  <a:cs typeface="Roboto Light" charset="0"/>
                </a:rPr>
                <a:t>质量控制</a:t>
              </a:r>
              <a:endParaRPr lang="zh-CN" altLang="en-US" sz="1350" b="1" spc="30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cs typeface="Roboto Light" charset="0"/>
              </a:endParaRPr>
            </a:p>
            <a:p>
              <a:pPr algn="ctr"/>
              <a:r>
                <a:rPr lang="zh-CN" altLang="en-US" sz="1350" b="1" spc="300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  <a:cs typeface="Roboto Light" charset="0"/>
                </a:rPr>
                <a:t>能力</a:t>
              </a:r>
              <a:endParaRPr lang="zh-CN" altLang="en-US" sz="1350" b="1" spc="30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cs typeface="Roboto Light" charset="0"/>
              </a:endParaRPr>
            </a:p>
          </p:txBody>
        </p:sp>
        <p:sp>
          <p:nvSpPr>
            <p:cNvPr id="41" name="Текст 12"/>
            <p:cNvSpPr txBox="1"/>
            <p:nvPr>
              <p:custDataLst>
                <p:tags r:id="rId10"/>
              </p:custDataLst>
            </p:nvPr>
          </p:nvSpPr>
          <p:spPr>
            <a:xfrm>
              <a:off x="10760" y="5970"/>
              <a:ext cx="1638" cy="578"/>
            </a:xfrm>
            <a:prstGeom prst="rect">
              <a:avLst/>
            </a:prstGeom>
          </p:spPr>
          <p:txBody>
            <a:bodyPr/>
            <a:lstStyle>
              <a:lvl1pPr marL="0" indent="0" algn="l" defTabSz="2438400" rtl="0" eaLnBrk="1" latinLnBrk="0" hangingPunct="1"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None/>
                <a:defRPr sz="2000" kern="1200" baseline="0">
                  <a:solidFill>
                    <a:srgbClr val="4D576B"/>
                  </a:solidFill>
                  <a:latin typeface="Aller Light" panose="02000503000000020004" pitchFamily="2" charset="0"/>
                  <a:ea typeface="微软雅黑" panose="020B0503020204020204" charset="-122"/>
                  <a:cs typeface="+mn-ea"/>
                </a:defRPr>
              </a:lvl1pPr>
              <a:lvl2pPr marL="1981200" indent="-762000" algn="l" defTabSz="2438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400" kern="1200">
                  <a:solidFill>
                    <a:srgbClr val="4D576B"/>
                  </a:solidFill>
                  <a:latin typeface="Aller Light" panose="02000503000000020004" pitchFamily="2" charset="0"/>
                  <a:ea typeface="微软雅黑" panose="020B0503020204020204" charset="-122"/>
                  <a:cs typeface="+mn-ea"/>
                </a:defRPr>
              </a:lvl2pPr>
              <a:lvl3pPr marL="3048000" indent="-609600" algn="l" defTabSz="2438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4D576B"/>
                  </a:solidFill>
                  <a:latin typeface="Aller Light" panose="02000503000000020004" pitchFamily="2" charset="0"/>
                  <a:ea typeface="微软雅黑" panose="020B0503020204020204" charset="-122"/>
                  <a:cs typeface="+mn-ea"/>
                </a:defRPr>
              </a:lvl3pPr>
              <a:lvl4pPr marL="4267200" indent="-609600" algn="l" defTabSz="2438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400" kern="1200">
                  <a:solidFill>
                    <a:srgbClr val="4D576B"/>
                  </a:solidFill>
                  <a:latin typeface="Aller Light" panose="02000503000000020004" pitchFamily="2" charset="0"/>
                  <a:ea typeface="微软雅黑" panose="020B0503020204020204" charset="-122"/>
                  <a:cs typeface="+mn-ea"/>
                </a:defRPr>
              </a:lvl4pPr>
              <a:lvl5pPr marL="5486400" indent="-609600" algn="l" defTabSz="2438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400" kern="1200">
                  <a:solidFill>
                    <a:srgbClr val="4D576B"/>
                  </a:solidFill>
                  <a:latin typeface="Aller Light" panose="02000503000000020004" pitchFamily="2" charset="0"/>
                  <a:ea typeface="微软雅黑" panose="020B0503020204020204" charset="-122"/>
                  <a:cs typeface="+mn-ea"/>
                </a:defRPr>
              </a:lvl5pPr>
              <a:lvl6pPr marL="6706235" indent="-609600" algn="l" defTabSz="2438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6pPr>
              <a:lvl7pPr marL="7925435" indent="-609600" algn="l" defTabSz="2438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7pPr>
              <a:lvl8pPr marL="9144635" indent="-609600" algn="l" defTabSz="2438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8pPr>
              <a:lvl9pPr marL="10363835" indent="-609600" algn="l" defTabSz="2438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9pPr>
            </a:lstStyle>
            <a:p>
              <a:pPr algn="ctr"/>
              <a:r>
                <a:rPr lang="zh-CN" altLang="en-US" sz="1350" b="1" spc="300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  <a:cs typeface="Roboto Light" charset="0"/>
                </a:rPr>
                <a:t>工艺制造能力</a:t>
              </a:r>
              <a:endParaRPr lang="zh-CN" altLang="en-US" sz="1350" b="1" spc="30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cs typeface="Roboto Light" charset="0"/>
              </a:endParaRPr>
            </a:p>
          </p:txBody>
        </p:sp>
        <p:sp>
          <p:nvSpPr>
            <p:cNvPr id="42" name="Текст 12"/>
            <p:cNvSpPr txBox="1"/>
            <p:nvPr>
              <p:custDataLst>
                <p:tags r:id="rId11"/>
              </p:custDataLst>
            </p:nvPr>
          </p:nvSpPr>
          <p:spPr>
            <a:xfrm>
              <a:off x="7434" y="7319"/>
              <a:ext cx="1638" cy="578"/>
            </a:xfrm>
            <a:prstGeom prst="rect">
              <a:avLst/>
            </a:prstGeom>
          </p:spPr>
          <p:txBody>
            <a:bodyPr/>
            <a:lstStyle>
              <a:lvl1pPr marL="0" indent="0" algn="l" defTabSz="2438400" rtl="0" eaLnBrk="1" latinLnBrk="0" hangingPunct="1"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None/>
                <a:defRPr sz="2000" kern="1200" baseline="0">
                  <a:solidFill>
                    <a:srgbClr val="4D576B"/>
                  </a:solidFill>
                  <a:latin typeface="Aller Light" panose="02000503000000020004" pitchFamily="2" charset="0"/>
                  <a:ea typeface="微软雅黑" panose="020B0503020204020204" charset="-122"/>
                  <a:cs typeface="+mn-ea"/>
                </a:defRPr>
              </a:lvl1pPr>
              <a:lvl2pPr marL="1981200" indent="-762000" algn="l" defTabSz="2438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400" kern="1200">
                  <a:solidFill>
                    <a:srgbClr val="4D576B"/>
                  </a:solidFill>
                  <a:latin typeface="Aller Light" panose="02000503000000020004" pitchFamily="2" charset="0"/>
                  <a:ea typeface="微软雅黑" panose="020B0503020204020204" charset="-122"/>
                  <a:cs typeface="+mn-ea"/>
                </a:defRPr>
              </a:lvl2pPr>
              <a:lvl3pPr marL="3048000" indent="-609600" algn="l" defTabSz="2438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4D576B"/>
                  </a:solidFill>
                  <a:latin typeface="Aller Light" panose="02000503000000020004" pitchFamily="2" charset="0"/>
                  <a:ea typeface="微软雅黑" panose="020B0503020204020204" charset="-122"/>
                  <a:cs typeface="+mn-ea"/>
                </a:defRPr>
              </a:lvl3pPr>
              <a:lvl4pPr marL="4267200" indent="-609600" algn="l" defTabSz="2438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400" kern="1200">
                  <a:solidFill>
                    <a:srgbClr val="4D576B"/>
                  </a:solidFill>
                  <a:latin typeface="Aller Light" panose="02000503000000020004" pitchFamily="2" charset="0"/>
                  <a:ea typeface="微软雅黑" panose="020B0503020204020204" charset="-122"/>
                  <a:cs typeface="+mn-ea"/>
                </a:defRPr>
              </a:lvl4pPr>
              <a:lvl5pPr marL="5486400" indent="-609600" algn="l" defTabSz="2438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400" kern="1200">
                  <a:solidFill>
                    <a:srgbClr val="4D576B"/>
                  </a:solidFill>
                  <a:latin typeface="Aller Light" panose="02000503000000020004" pitchFamily="2" charset="0"/>
                  <a:ea typeface="微软雅黑" panose="020B0503020204020204" charset="-122"/>
                  <a:cs typeface="+mn-ea"/>
                </a:defRPr>
              </a:lvl5pPr>
              <a:lvl6pPr marL="6706235" indent="-609600" algn="l" defTabSz="2438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6pPr>
              <a:lvl7pPr marL="7925435" indent="-609600" algn="l" defTabSz="2438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7pPr>
              <a:lvl8pPr marL="9144635" indent="-609600" algn="l" defTabSz="2438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8pPr>
              <a:lvl9pPr marL="10363835" indent="-609600" algn="l" defTabSz="2438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9pPr>
            </a:lstStyle>
            <a:p>
              <a:pPr algn="ctr"/>
              <a:r>
                <a:rPr lang="zh-CN" altLang="en-US" sz="1350" b="1" spc="300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  <a:cs typeface="Roboto Light" charset="0"/>
                </a:rPr>
                <a:t>检验检测</a:t>
              </a:r>
              <a:r>
                <a:rPr lang="zh-CN" altLang="en-US" sz="1350" b="1" spc="300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  <a:cs typeface="Roboto Light" charset="0"/>
                </a:rPr>
                <a:t>能力</a:t>
              </a:r>
              <a:endParaRPr lang="zh-CN" altLang="en-US" sz="1350" b="1" spc="30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cs typeface="Roboto Light" charset="0"/>
              </a:endParaRPr>
            </a:p>
          </p:txBody>
        </p:sp>
        <p:sp>
          <p:nvSpPr>
            <p:cNvPr id="60" name="Freeform 286"/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>
              <a:off x="11258" y="5310"/>
              <a:ext cx="623" cy="624"/>
            </a:xfrm>
            <a:custGeom>
              <a:avLst/>
              <a:gdLst>
                <a:gd name="T0" fmla="*/ 11438 w 16419"/>
                <a:gd name="T1" fmla="*/ 11992 h 16036"/>
                <a:gd name="T2" fmla="*/ 12051 w 16419"/>
                <a:gd name="T3" fmla="*/ 9611 h 16036"/>
                <a:gd name="T4" fmla="*/ 15080 w 16419"/>
                <a:gd name="T5" fmla="*/ 9931 h 16036"/>
                <a:gd name="T6" fmla="*/ 13248 w 16419"/>
                <a:gd name="T7" fmla="*/ 12967 h 16036"/>
                <a:gd name="T8" fmla="*/ 4590 w 16419"/>
                <a:gd name="T9" fmla="*/ 10655 h 16036"/>
                <a:gd name="T10" fmla="*/ 4429 w 16419"/>
                <a:gd name="T11" fmla="*/ 12231 h 16036"/>
                <a:gd name="T12" fmla="*/ 2147 w 16419"/>
                <a:gd name="T13" fmla="*/ 11712 h 16036"/>
                <a:gd name="T14" fmla="*/ 1073 w 16419"/>
                <a:gd name="T15" fmla="*/ 8277 h 16036"/>
                <a:gd name="T16" fmla="*/ 4139 w 16419"/>
                <a:gd name="T17" fmla="*/ 4183 h 16036"/>
                <a:gd name="T18" fmla="*/ 4533 w 16419"/>
                <a:gd name="T19" fmla="*/ 5582 h 16036"/>
                <a:gd name="T20" fmla="*/ 1073 w 16419"/>
                <a:gd name="T21" fmla="*/ 7759 h 16036"/>
                <a:gd name="T22" fmla="*/ 1997 w 16419"/>
                <a:gd name="T23" fmla="*/ 4578 h 16036"/>
                <a:gd name="T24" fmla="*/ 9313 w 16419"/>
                <a:gd name="T25" fmla="*/ 5095 h 16036"/>
                <a:gd name="T26" fmla="*/ 11066 w 16419"/>
                <a:gd name="T27" fmla="*/ 4695 h 16036"/>
                <a:gd name="T28" fmla="*/ 11565 w 16419"/>
                <a:gd name="T29" fmla="*/ 6759 h 16036"/>
                <a:gd name="T30" fmla="*/ 10152 w 16419"/>
                <a:gd name="T31" fmla="*/ 11598 h 16036"/>
                <a:gd name="T32" fmla="*/ 8474 w 16419"/>
                <a:gd name="T33" fmla="*/ 11394 h 16036"/>
                <a:gd name="T34" fmla="*/ 11313 w 16419"/>
                <a:gd name="T35" fmla="*/ 10543 h 16036"/>
                <a:gd name="T36" fmla="*/ 12142 w 16419"/>
                <a:gd name="T37" fmla="*/ 12889 h 16036"/>
                <a:gd name="T38" fmla="*/ 11354 w 16419"/>
                <a:gd name="T39" fmla="*/ 14282 h 16036"/>
                <a:gd name="T40" fmla="*/ 9710 w 16419"/>
                <a:gd name="T41" fmla="*/ 14564 h 16036"/>
                <a:gd name="T42" fmla="*/ 10935 w 16419"/>
                <a:gd name="T43" fmla="*/ 12871 h 16036"/>
                <a:gd name="T44" fmla="*/ 9524 w 16419"/>
                <a:gd name="T45" fmla="*/ 12005 h 16036"/>
                <a:gd name="T46" fmla="*/ 10393 w 16419"/>
                <a:gd name="T47" fmla="*/ 12757 h 16036"/>
                <a:gd name="T48" fmla="*/ 8904 w 16419"/>
                <a:gd name="T49" fmla="*/ 14636 h 16036"/>
                <a:gd name="T50" fmla="*/ 5284 w 16419"/>
                <a:gd name="T51" fmla="*/ 14382 h 16036"/>
                <a:gd name="T52" fmla="*/ 4071 w 16419"/>
                <a:gd name="T53" fmla="*/ 13005 h 16036"/>
                <a:gd name="T54" fmla="*/ 5783 w 16419"/>
                <a:gd name="T55" fmla="*/ 13367 h 16036"/>
                <a:gd name="T56" fmla="*/ 7945 w 16419"/>
                <a:gd name="T57" fmla="*/ 8277 h 16036"/>
                <a:gd name="T58" fmla="*/ 6342 w 16419"/>
                <a:gd name="T59" fmla="*/ 11582 h 16036"/>
                <a:gd name="T60" fmla="*/ 5136 w 16419"/>
                <a:gd name="T61" fmla="*/ 10650 h 16036"/>
                <a:gd name="T62" fmla="*/ 7945 w 16419"/>
                <a:gd name="T63" fmla="*/ 8277 h 16036"/>
                <a:gd name="T64" fmla="*/ 7024 w 16419"/>
                <a:gd name="T65" fmla="*/ 5084 h 16036"/>
                <a:gd name="T66" fmla="*/ 4843 w 16419"/>
                <a:gd name="T67" fmla="*/ 6857 h 16036"/>
                <a:gd name="T68" fmla="*/ 5321 w 16419"/>
                <a:gd name="T69" fmla="*/ 4784 h 16036"/>
                <a:gd name="T70" fmla="*/ 3667 w 16419"/>
                <a:gd name="T71" fmla="*/ 3305 h 16036"/>
                <a:gd name="T72" fmla="*/ 5215 w 16419"/>
                <a:gd name="T73" fmla="*/ 1684 h 16036"/>
                <a:gd name="T74" fmla="*/ 6448 w 16419"/>
                <a:gd name="T75" fmla="*/ 1771 h 16036"/>
                <a:gd name="T76" fmla="*/ 5148 w 16419"/>
                <a:gd name="T77" fmla="*/ 3833 h 16036"/>
                <a:gd name="T78" fmla="*/ 6569 w 16419"/>
                <a:gd name="T79" fmla="*/ 4486 h 16036"/>
                <a:gd name="T80" fmla="*/ 6014 w 16419"/>
                <a:gd name="T81" fmla="*/ 3301 h 16036"/>
                <a:gd name="T82" fmla="*/ 7732 w 16419"/>
                <a:gd name="T83" fmla="*/ 1205 h 16036"/>
                <a:gd name="T84" fmla="*/ 11565 w 16419"/>
                <a:gd name="T85" fmla="*/ 1859 h 16036"/>
                <a:gd name="T86" fmla="*/ 12421 w 16419"/>
                <a:gd name="T87" fmla="*/ 3513 h 16036"/>
                <a:gd name="T88" fmla="*/ 11123 w 16419"/>
                <a:gd name="T89" fmla="*/ 3527 h 16036"/>
                <a:gd name="T90" fmla="*/ 9758 w 16419"/>
                <a:gd name="T91" fmla="*/ 1525 h 16036"/>
                <a:gd name="T92" fmla="*/ 9852 w 16419"/>
                <a:gd name="T93" fmla="*/ 2463 h 16036"/>
                <a:gd name="T94" fmla="*/ 10437 w 16419"/>
                <a:gd name="T95" fmla="*/ 4348 h 16036"/>
                <a:gd name="T96" fmla="*/ 8786 w 16419"/>
                <a:gd name="T97" fmla="*/ 4626 h 16036"/>
                <a:gd name="T98" fmla="*/ 6848 w 16419"/>
                <a:gd name="T99" fmla="*/ 13930 h 16036"/>
                <a:gd name="T100" fmla="*/ 6020 w 16419"/>
                <a:gd name="T101" fmla="*/ 12187 h 16036"/>
                <a:gd name="T102" fmla="*/ 7521 w 16419"/>
                <a:gd name="T103" fmla="*/ 11934 h 16036"/>
                <a:gd name="T104" fmla="*/ 12063 w 16419"/>
                <a:gd name="T105" fmla="*/ 6494 h 16036"/>
                <a:gd name="T106" fmla="*/ 11695 w 16419"/>
                <a:gd name="T107" fmla="*/ 4461 h 16036"/>
                <a:gd name="T108" fmla="*/ 13078 w 16419"/>
                <a:gd name="T109" fmla="*/ 3710 h 16036"/>
                <a:gd name="T110" fmla="*/ 14700 w 16419"/>
                <a:gd name="T111" fmla="*/ 5106 h 16036"/>
                <a:gd name="T112" fmla="*/ 6960 w 16419"/>
                <a:gd name="T113" fmla="*/ 92 h 16036"/>
                <a:gd name="T114" fmla="*/ 498 w 16419"/>
                <a:gd name="T115" fmla="*/ 5261 h 16036"/>
                <a:gd name="T116" fmla="*/ 2132 w 16419"/>
                <a:gd name="T117" fmla="*/ 13409 h 16036"/>
                <a:gd name="T118" fmla="*/ 10261 w 16419"/>
                <a:gd name="T119" fmla="*/ 15783 h 16036"/>
                <a:gd name="T120" fmla="*/ 16160 w 16419"/>
                <a:gd name="T121" fmla="*/ 10021 h 16036"/>
                <a:gd name="T122" fmla="*/ 13729 w 16419"/>
                <a:gd name="T123" fmla="*/ 2083 h 16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419" h="16036">
                  <a:moveTo>
                    <a:pt x="13248" y="12967"/>
                  </a:moveTo>
                  <a:lnTo>
                    <a:pt x="13139" y="12892"/>
                  </a:lnTo>
                  <a:lnTo>
                    <a:pt x="13030" y="12819"/>
                  </a:lnTo>
                  <a:lnTo>
                    <a:pt x="12919" y="12748"/>
                  </a:lnTo>
                  <a:lnTo>
                    <a:pt x="12807" y="12676"/>
                  </a:lnTo>
                  <a:lnTo>
                    <a:pt x="12693" y="12608"/>
                  </a:lnTo>
                  <a:lnTo>
                    <a:pt x="12579" y="12541"/>
                  </a:lnTo>
                  <a:lnTo>
                    <a:pt x="12463" y="12476"/>
                  </a:lnTo>
                  <a:lnTo>
                    <a:pt x="12347" y="12413"/>
                  </a:lnTo>
                  <a:lnTo>
                    <a:pt x="12229" y="12351"/>
                  </a:lnTo>
                  <a:lnTo>
                    <a:pt x="12110" y="12291"/>
                  </a:lnTo>
                  <a:lnTo>
                    <a:pt x="12051" y="12261"/>
                  </a:lnTo>
                  <a:lnTo>
                    <a:pt x="11990" y="12231"/>
                  </a:lnTo>
                  <a:lnTo>
                    <a:pt x="11930" y="12203"/>
                  </a:lnTo>
                  <a:lnTo>
                    <a:pt x="11869" y="12175"/>
                  </a:lnTo>
                  <a:lnTo>
                    <a:pt x="11808" y="12147"/>
                  </a:lnTo>
                  <a:lnTo>
                    <a:pt x="11747" y="12120"/>
                  </a:lnTo>
                  <a:lnTo>
                    <a:pt x="11686" y="12094"/>
                  </a:lnTo>
                  <a:lnTo>
                    <a:pt x="11625" y="12068"/>
                  </a:lnTo>
                  <a:lnTo>
                    <a:pt x="11562" y="12042"/>
                  </a:lnTo>
                  <a:lnTo>
                    <a:pt x="11499" y="12017"/>
                  </a:lnTo>
                  <a:lnTo>
                    <a:pt x="11438" y="11992"/>
                  </a:lnTo>
                  <a:lnTo>
                    <a:pt x="11374" y="11968"/>
                  </a:lnTo>
                  <a:lnTo>
                    <a:pt x="11419" y="11863"/>
                  </a:lnTo>
                  <a:lnTo>
                    <a:pt x="11463" y="11756"/>
                  </a:lnTo>
                  <a:lnTo>
                    <a:pt x="11505" y="11649"/>
                  </a:lnTo>
                  <a:lnTo>
                    <a:pt x="11546" y="11541"/>
                  </a:lnTo>
                  <a:lnTo>
                    <a:pt x="11585" y="11433"/>
                  </a:lnTo>
                  <a:lnTo>
                    <a:pt x="11624" y="11323"/>
                  </a:lnTo>
                  <a:lnTo>
                    <a:pt x="11661" y="11214"/>
                  </a:lnTo>
                  <a:lnTo>
                    <a:pt x="11696" y="11104"/>
                  </a:lnTo>
                  <a:lnTo>
                    <a:pt x="11731" y="10993"/>
                  </a:lnTo>
                  <a:lnTo>
                    <a:pt x="11765" y="10880"/>
                  </a:lnTo>
                  <a:lnTo>
                    <a:pt x="11798" y="10768"/>
                  </a:lnTo>
                  <a:lnTo>
                    <a:pt x="11829" y="10655"/>
                  </a:lnTo>
                  <a:lnTo>
                    <a:pt x="11859" y="10542"/>
                  </a:lnTo>
                  <a:lnTo>
                    <a:pt x="11887" y="10427"/>
                  </a:lnTo>
                  <a:lnTo>
                    <a:pt x="11914" y="10312"/>
                  </a:lnTo>
                  <a:lnTo>
                    <a:pt x="11941" y="10197"/>
                  </a:lnTo>
                  <a:lnTo>
                    <a:pt x="11965" y="10081"/>
                  </a:lnTo>
                  <a:lnTo>
                    <a:pt x="11988" y="9964"/>
                  </a:lnTo>
                  <a:lnTo>
                    <a:pt x="12010" y="9847"/>
                  </a:lnTo>
                  <a:lnTo>
                    <a:pt x="12031" y="9729"/>
                  </a:lnTo>
                  <a:lnTo>
                    <a:pt x="12051" y="9611"/>
                  </a:lnTo>
                  <a:lnTo>
                    <a:pt x="12068" y="9492"/>
                  </a:lnTo>
                  <a:lnTo>
                    <a:pt x="12084" y="9373"/>
                  </a:lnTo>
                  <a:lnTo>
                    <a:pt x="12100" y="9253"/>
                  </a:lnTo>
                  <a:lnTo>
                    <a:pt x="12113" y="9133"/>
                  </a:lnTo>
                  <a:lnTo>
                    <a:pt x="12126" y="9011"/>
                  </a:lnTo>
                  <a:lnTo>
                    <a:pt x="12137" y="8890"/>
                  </a:lnTo>
                  <a:lnTo>
                    <a:pt x="12147" y="8769"/>
                  </a:lnTo>
                  <a:lnTo>
                    <a:pt x="12155" y="8646"/>
                  </a:lnTo>
                  <a:lnTo>
                    <a:pt x="12161" y="8523"/>
                  </a:lnTo>
                  <a:lnTo>
                    <a:pt x="12166" y="8400"/>
                  </a:lnTo>
                  <a:lnTo>
                    <a:pt x="12171" y="8277"/>
                  </a:lnTo>
                  <a:lnTo>
                    <a:pt x="15347" y="8277"/>
                  </a:lnTo>
                  <a:lnTo>
                    <a:pt x="15337" y="8448"/>
                  </a:lnTo>
                  <a:lnTo>
                    <a:pt x="15325" y="8617"/>
                  </a:lnTo>
                  <a:lnTo>
                    <a:pt x="15309" y="8786"/>
                  </a:lnTo>
                  <a:lnTo>
                    <a:pt x="15287" y="8954"/>
                  </a:lnTo>
                  <a:lnTo>
                    <a:pt x="15262" y="9119"/>
                  </a:lnTo>
                  <a:lnTo>
                    <a:pt x="15234" y="9285"/>
                  </a:lnTo>
                  <a:lnTo>
                    <a:pt x="15201" y="9449"/>
                  </a:lnTo>
                  <a:lnTo>
                    <a:pt x="15164" y="9612"/>
                  </a:lnTo>
                  <a:lnTo>
                    <a:pt x="15124" y="9772"/>
                  </a:lnTo>
                  <a:lnTo>
                    <a:pt x="15080" y="9931"/>
                  </a:lnTo>
                  <a:lnTo>
                    <a:pt x="15032" y="10090"/>
                  </a:lnTo>
                  <a:lnTo>
                    <a:pt x="14980" y="10246"/>
                  </a:lnTo>
                  <a:lnTo>
                    <a:pt x="14925" y="10400"/>
                  </a:lnTo>
                  <a:lnTo>
                    <a:pt x="14866" y="10554"/>
                  </a:lnTo>
                  <a:lnTo>
                    <a:pt x="14804" y="10705"/>
                  </a:lnTo>
                  <a:lnTo>
                    <a:pt x="14738" y="10854"/>
                  </a:lnTo>
                  <a:lnTo>
                    <a:pt x="14668" y="11002"/>
                  </a:lnTo>
                  <a:lnTo>
                    <a:pt x="14596" y="11148"/>
                  </a:lnTo>
                  <a:lnTo>
                    <a:pt x="14521" y="11292"/>
                  </a:lnTo>
                  <a:lnTo>
                    <a:pt x="14441" y="11434"/>
                  </a:lnTo>
                  <a:lnTo>
                    <a:pt x="14358" y="11574"/>
                  </a:lnTo>
                  <a:lnTo>
                    <a:pt x="14272" y="11712"/>
                  </a:lnTo>
                  <a:lnTo>
                    <a:pt x="14183" y="11848"/>
                  </a:lnTo>
                  <a:lnTo>
                    <a:pt x="14092" y="11981"/>
                  </a:lnTo>
                  <a:lnTo>
                    <a:pt x="13996" y="12113"/>
                  </a:lnTo>
                  <a:lnTo>
                    <a:pt x="13898" y="12241"/>
                  </a:lnTo>
                  <a:lnTo>
                    <a:pt x="13797" y="12369"/>
                  </a:lnTo>
                  <a:lnTo>
                    <a:pt x="13693" y="12493"/>
                  </a:lnTo>
                  <a:lnTo>
                    <a:pt x="13586" y="12615"/>
                  </a:lnTo>
                  <a:lnTo>
                    <a:pt x="13476" y="12735"/>
                  </a:lnTo>
                  <a:lnTo>
                    <a:pt x="13364" y="12852"/>
                  </a:lnTo>
                  <a:lnTo>
                    <a:pt x="13248" y="12967"/>
                  </a:lnTo>
                  <a:close/>
                  <a:moveTo>
                    <a:pt x="1073" y="8277"/>
                  </a:moveTo>
                  <a:lnTo>
                    <a:pt x="4248" y="8277"/>
                  </a:lnTo>
                  <a:lnTo>
                    <a:pt x="4253" y="8400"/>
                  </a:lnTo>
                  <a:lnTo>
                    <a:pt x="4258" y="8523"/>
                  </a:lnTo>
                  <a:lnTo>
                    <a:pt x="4265" y="8646"/>
                  </a:lnTo>
                  <a:lnTo>
                    <a:pt x="4273" y="8769"/>
                  </a:lnTo>
                  <a:lnTo>
                    <a:pt x="4282" y="8890"/>
                  </a:lnTo>
                  <a:lnTo>
                    <a:pt x="4294" y="9011"/>
                  </a:lnTo>
                  <a:lnTo>
                    <a:pt x="4306" y="9133"/>
                  </a:lnTo>
                  <a:lnTo>
                    <a:pt x="4319" y="9253"/>
                  </a:lnTo>
                  <a:lnTo>
                    <a:pt x="4335" y="9373"/>
                  </a:lnTo>
                  <a:lnTo>
                    <a:pt x="4351" y="9492"/>
                  </a:lnTo>
                  <a:lnTo>
                    <a:pt x="4370" y="9611"/>
                  </a:lnTo>
                  <a:lnTo>
                    <a:pt x="4388" y="9729"/>
                  </a:lnTo>
                  <a:lnTo>
                    <a:pt x="4410" y="9847"/>
                  </a:lnTo>
                  <a:lnTo>
                    <a:pt x="4431" y="9964"/>
                  </a:lnTo>
                  <a:lnTo>
                    <a:pt x="4455" y="10081"/>
                  </a:lnTo>
                  <a:lnTo>
                    <a:pt x="4479" y="10197"/>
                  </a:lnTo>
                  <a:lnTo>
                    <a:pt x="4505" y="10312"/>
                  </a:lnTo>
                  <a:lnTo>
                    <a:pt x="4533" y="10427"/>
                  </a:lnTo>
                  <a:lnTo>
                    <a:pt x="4560" y="10542"/>
                  </a:lnTo>
                  <a:lnTo>
                    <a:pt x="4590" y="10655"/>
                  </a:lnTo>
                  <a:lnTo>
                    <a:pt x="4622" y="10768"/>
                  </a:lnTo>
                  <a:lnTo>
                    <a:pt x="4654" y="10880"/>
                  </a:lnTo>
                  <a:lnTo>
                    <a:pt x="4688" y="10993"/>
                  </a:lnTo>
                  <a:lnTo>
                    <a:pt x="4723" y="11104"/>
                  </a:lnTo>
                  <a:lnTo>
                    <a:pt x="4758" y="11214"/>
                  </a:lnTo>
                  <a:lnTo>
                    <a:pt x="4795" y="11323"/>
                  </a:lnTo>
                  <a:lnTo>
                    <a:pt x="4834" y="11433"/>
                  </a:lnTo>
                  <a:lnTo>
                    <a:pt x="4874" y="11541"/>
                  </a:lnTo>
                  <a:lnTo>
                    <a:pt x="4915" y="11649"/>
                  </a:lnTo>
                  <a:lnTo>
                    <a:pt x="4958" y="11756"/>
                  </a:lnTo>
                  <a:lnTo>
                    <a:pt x="5001" y="11863"/>
                  </a:lnTo>
                  <a:lnTo>
                    <a:pt x="5045" y="11968"/>
                  </a:lnTo>
                  <a:lnTo>
                    <a:pt x="4982" y="11992"/>
                  </a:lnTo>
                  <a:lnTo>
                    <a:pt x="4920" y="12017"/>
                  </a:lnTo>
                  <a:lnTo>
                    <a:pt x="4857" y="12042"/>
                  </a:lnTo>
                  <a:lnTo>
                    <a:pt x="4795" y="12068"/>
                  </a:lnTo>
                  <a:lnTo>
                    <a:pt x="4734" y="12094"/>
                  </a:lnTo>
                  <a:lnTo>
                    <a:pt x="4672" y="12120"/>
                  </a:lnTo>
                  <a:lnTo>
                    <a:pt x="4611" y="12147"/>
                  </a:lnTo>
                  <a:lnTo>
                    <a:pt x="4550" y="12175"/>
                  </a:lnTo>
                  <a:lnTo>
                    <a:pt x="4490" y="12203"/>
                  </a:lnTo>
                  <a:lnTo>
                    <a:pt x="4429" y="12231"/>
                  </a:lnTo>
                  <a:lnTo>
                    <a:pt x="4370" y="12261"/>
                  </a:lnTo>
                  <a:lnTo>
                    <a:pt x="4309" y="12291"/>
                  </a:lnTo>
                  <a:lnTo>
                    <a:pt x="4191" y="12351"/>
                  </a:lnTo>
                  <a:lnTo>
                    <a:pt x="4073" y="12413"/>
                  </a:lnTo>
                  <a:lnTo>
                    <a:pt x="3956" y="12476"/>
                  </a:lnTo>
                  <a:lnTo>
                    <a:pt x="3841" y="12541"/>
                  </a:lnTo>
                  <a:lnTo>
                    <a:pt x="3726" y="12608"/>
                  </a:lnTo>
                  <a:lnTo>
                    <a:pt x="3613" y="12676"/>
                  </a:lnTo>
                  <a:lnTo>
                    <a:pt x="3501" y="12748"/>
                  </a:lnTo>
                  <a:lnTo>
                    <a:pt x="3389" y="12819"/>
                  </a:lnTo>
                  <a:lnTo>
                    <a:pt x="3280" y="12892"/>
                  </a:lnTo>
                  <a:lnTo>
                    <a:pt x="3171" y="12967"/>
                  </a:lnTo>
                  <a:lnTo>
                    <a:pt x="3056" y="12852"/>
                  </a:lnTo>
                  <a:lnTo>
                    <a:pt x="2943" y="12735"/>
                  </a:lnTo>
                  <a:lnTo>
                    <a:pt x="2833" y="12615"/>
                  </a:lnTo>
                  <a:lnTo>
                    <a:pt x="2727" y="12493"/>
                  </a:lnTo>
                  <a:lnTo>
                    <a:pt x="2623" y="12369"/>
                  </a:lnTo>
                  <a:lnTo>
                    <a:pt x="2521" y="12241"/>
                  </a:lnTo>
                  <a:lnTo>
                    <a:pt x="2423" y="12113"/>
                  </a:lnTo>
                  <a:lnTo>
                    <a:pt x="2328" y="11981"/>
                  </a:lnTo>
                  <a:lnTo>
                    <a:pt x="2236" y="11848"/>
                  </a:lnTo>
                  <a:lnTo>
                    <a:pt x="2147" y="11712"/>
                  </a:lnTo>
                  <a:lnTo>
                    <a:pt x="2062" y="11574"/>
                  </a:lnTo>
                  <a:lnTo>
                    <a:pt x="1978" y="11434"/>
                  </a:lnTo>
                  <a:lnTo>
                    <a:pt x="1899" y="11292"/>
                  </a:lnTo>
                  <a:lnTo>
                    <a:pt x="1824" y="11148"/>
                  </a:lnTo>
                  <a:lnTo>
                    <a:pt x="1751" y="11002"/>
                  </a:lnTo>
                  <a:lnTo>
                    <a:pt x="1682" y="10854"/>
                  </a:lnTo>
                  <a:lnTo>
                    <a:pt x="1615" y="10705"/>
                  </a:lnTo>
                  <a:lnTo>
                    <a:pt x="1554" y="10554"/>
                  </a:lnTo>
                  <a:lnTo>
                    <a:pt x="1494" y="10400"/>
                  </a:lnTo>
                  <a:lnTo>
                    <a:pt x="1440" y="10246"/>
                  </a:lnTo>
                  <a:lnTo>
                    <a:pt x="1387" y="10090"/>
                  </a:lnTo>
                  <a:lnTo>
                    <a:pt x="1340" y="9931"/>
                  </a:lnTo>
                  <a:lnTo>
                    <a:pt x="1296" y="9772"/>
                  </a:lnTo>
                  <a:lnTo>
                    <a:pt x="1255" y="9612"/>
                  </a:lnTo>
                  <a:lnTo>
                    <a:pt x="1219" y="9449"/>
                  </a:lnTo>
                  <a:lnTo>
                    <a:pt x="1186" y="9285"/>
                  </a:lnTo>
                  <a:lnTo>
                    <a:pt x="1158" y="9119"/>
                  </a:lnTo>
                  <a:lnTo>
                    <a:pt x="1132" y="8954"/>
                  </a:lnTo>
                  <a:lnTo>
                    <a:pt x="1111" y="8786"/>
                  </a:lnTo>
                  <a:lnTo>
                    <a:pt x="1095" y="8617"/>
                  </a:lnTo>
                  <a:lnTo>
                    <a:pt x="1082" y="8448"/>
                  </a:lnTo>
                  <a:lnTo>
                    <a:pt x="1073" y="8277"/>
                  </a:lnTo>
                  <a:close/>
                  <a:moveTo>
                    <a:pt x="2878" y="3381"/>
                  </a:moveTo>
                  <a:lnTo>
                    <a:pt x="2935" y="3423"/>
                  </a:lnTo>
                  <a:lnTo>
                    <a:pt x="2992" y="3466"/>
                  </a:lnTo>
                  <a:lnTo>
                    <a:pt x="3050" y="3507"/>
                  </a:lnTo>
                  <a:lnTo>
                    <a:pt x="3107" y="3549"/>
                  </a:lnTo>
                  <a:lnTo>
                    <a:pt x="3165" y="3590"/>
                  </a:lnTo>
                  <a:lnTo>
                    <a:pt x="3223" y="3630"/>
                  </a:lnTo>
                  <a:lnTo>
                    <a:pt x="3282" y="3670"/>
                  </a:lnTo>
                  <a:lnTo>
                    <a:pt x="3341" y="3710"/>
                  </a:lnTo>
                  <a:lnTo>
                    <a:pt x="3401" y="3749"/>
                  </a:lnTo>
                  <a:lnTo>
                    <a:pt x="3460" y="3789"/>
                  </a:lnTo>
                  <a:lnTo>
                    <a:pt x="3521" y="3827"/>
                  </a:lnTo>
                  <a:lnTo>
                    <a:pt x="3581" y="3865"/>
                  </a:lnTo>
                  <a:lnTo>
                    <a:pt x="3642" y="3902"/>
                  </a:lnTo>
                  <a:lnTo>
                    <a:pt x="3702" y="3939"/>
                  </a:lnTo>
                  <a:lnTo>
                    <a:pt x="3764" y="3975"/>
                  </a:lnTo>
                  <a:lnTo>
                    <a:pt x="3826" y="4011"/>
                  </a:lnTo>
                  <a:lnTo>
                    <a:pt x="3887" y="4046"/>
                  </a:lnTo>
                  <a:lnTo>
                    <a:pt x="3950" y="4081"/>
                  </a:lnTo>
                  <a:lnTo>
                    <a:pt x="4012" y="4116"/>
                  </a:lnTo>
                  <a:lnTo>
                    <a:pt x="4076" y="4150"/>
                  </a:lnTo>
                  <a:lnTo>
                    <a:pt x="4139" y="4183"/>
                  </a:lnTo>
                  <a:lnTo>
                    <a:pt x="4202" y="4216"/>
                  </a:lnTo>
                  <a:lnTo>
                    <a:pt x="4267" y="4249"/>
                  </a:lnTo>
                  <a:lnTo>
                    <a:pt x="4331" y="4281"/>
                  </a:lnTo>
                  <a:lnTo>
                    <a:pt x="4395" y="4312"/>
                  </a:lnTo>
                  <a:lnTo>
                    <a:pt x="4461" y="4343"/>
                  </a:lnTo>
                  <a:lnTo>
                    <a:pt x="4525" y="4374"/>
                  </a:lnTo>
                  <a:lnTo>
                    <a:pt x="4591" y="4403"/>
                  </a:lnTo>
                  <a:lnTo>
                    <a:pt x="4657" y="4432"/>
                  </a:lnTo>
                  <a:lnTo>
                    <a:pt x="4724" y="4461"/>
                  </a:lnTo>
                  <a:lnTo>
                    <a:pt x="4789" y="4489"/>
                  </a:lnTo>
                  <a:lnTo>
                    <a:pt x="4856" y="4517"/>
                  </a:lnTo>
                  <a:lnTo>
                    <a:pt x="4822" y="4611"/>
                  </a:lnTo>
                  <a:lnTo>
                    <a:pt x="4789" y="4706"/>
                  </a:lnTo>
                  <a:lnTo>
                    <a:pt x="4756" y="4801"/>
                  </a:lnTo>
                  <a:lnTo>
                    <a:pt x="4726" y="4897"/>
                  </a:lnTo>
                  <a:lnTo>
                    <a:pt x="4695" y="4993"/>
                  </a:lnTo>
                  <a:lnTo>
                    <a:pt x="4665" y="5090"/>
                  </a:lnTo>
                  <a:lnTo>
                    <a:pt x="4637" y="5188"/>
                  </a:lnTo>
                  <a:lnTo>
                    <a:pt x="4610" y="5285"/>
                  </a:lnTo>
                  <a:lnTo>
                    <a:pt x="4583" y="5383"/>
                  </a:lnTo>
                  <a:lnTo>
                    <a:pt x="4557" y="5482"/>
                  </a:lnTo>
                  <a:lnTo>
                    <a:pt x="4533" y="5582"/>
                  </a:lnTo>
                  <a:lnTo>
                    <a:pt x="4509" y="5681"/>
                  </a:lnTo>
                  <a:lnTo>
                    <a:pt x="4486" y="5781"/>
                  </a:lnTo>
                  <a:lnTo>
                    <a:pt x="4465" y="5881"/>
                  </a:lnTo>
                  <a:lnTo>
                    <a:pt x="4444" y="5982"/>
                  </a:lnTo>
                  <a:lnTo>
                    <a:pt x="4425" y="6084"/>
                  </a:lnTo>
                  <a:lnTo>
                    <a:pt x="4406" y="6186"/>
                  </a:lnTo>
                  <a:lnTo>
                    <a:pt x="4388" y="6288"/>
                  </a:lnTo>
                  <a:lnTo>
                    <a:pt x="4372" y="6391"/>
                  </a:lnTo>
                  <a:lnTo>
                    <a:pt x="4356" y="6494"/>
                  </a:lnTo>
                  <a:lnTo>
                    <a:pt x="4342" y="6598"/>
                  </a:lnTo>
                  <a:lnTo>
                    <a:pt x="4328" y="6701"/>
                  </a:lnTo>
                  <a:lnTo>
                    <a:pt x="4315" y="6805"/>
                  </a:lnTo>
                  <a:lnTo>
                    <a:pt x="4304" y="6911"/>
                  </a:lnTo>
                  <a:lnTo>
                    <a:pt x="4294" y="7015"/>
                  </a:lnTo>
                  <a:lnTo>
                    <a:pt x="4284" y="7120"/>
                  </a:lnTo>
                  <a:lnTo>
                    <a:pt x="4275" y="7226"/>
                  </a:lnTo>
                  <a:lnTo>
                    <a:pt x="4268" y="7332"/>
                  </a:lnTo>
                  <a:lnTo>
                    <a:pt x="4262" y="7439"/>
                  </a:lnTo>
                  <a:lnTo>
                    <a:pt x="4257" y="7545"/>
                  </a:lnTo>
                  <a:lnTo>
                    <a:pt x="4253" y="7652"/>
                  </a:lnTo>
                  <a:lnTo>
                    <a:pt x="4248" y="7759"/>
                  </a:lnTo>
                  <a:lnTo>
                    <a:pt x="1073" y="7759"/>
                  </a:lnTo>
                  <a:lnTo>
                    <a:pt x="1081" y="7602"/>
                  </a:lnTo>
                  <a:lnTo>
                    <a:pt x="1092" y="7446"/>
                  </a:lnTo>
                  <a:lnTo>
                    <a:pt x="1107" y="7291"/>
                  </a:lnTo>
                  <a:lnTo>
                    <a:pt x="1125" y="7137"/>
                  </a:lnTo>
                  <a:lnTo>
                    <a:pt x="1146" y="6984"/>
                  </a:lnTo>
                  <a:lnTo>
                    <a:pt x="1171" y="6832"/>
                  </a:lnTo>
                  <a:lnTo>
                    <a:pt x="1200" y="6681"/>
                  </a:lnTo>
                  <a:lnTo>
                    <a:pt x="1231" y="6532"/>
                  </a:lnTo>
                  <a:lnTo>
                    <a:pt x="1265" y="6383"/>
                  </a:lnTo>
                  <a:lnTo>
                    <a:pt x="1304" y="6236"/>
                  </a:lnTo>
                  <a:lnTo>
                    <a:pt x="1345" y="6090"/>
                  </a:lnTo>
                  <a:lnTo>
                    <a:pt x="1389" y="5945"/>
                  </a:lnTo>
                  <a:lnTo>
                    <a:pt x="1437" y="5802"/>
                  </a:lnTo>
                  <a:lnTo>
                    <a:pt x="1487" y="5660"/>
                  </a:lnTo>
                  <a:lnTo>
                    <a:pt x="1540" y="5519"/>
                  </a:lnTo>
                  <a:lnTo>
                    <a:pt x="1597" y="5380"/>
                  </a:lnTo>
                  <a:lnTo>
                    <a:pt x="1656" y="5243"/>
                  </a:lnTo>
                  <a:lnTo>
                    <a:pt x="1719" y="5106"/>
                  </a:lnTo>
                  <a:lnTo>
                    <a:pt x="1785" y="4972"/>
                  </a:lnTo>
                  <a:lnTo>
                    <a:pt x="1852" y="4839"/>
                  </a:lnTo>
                  <a:lnTo>
                    <a:pt x="1923" y="4708"/>
                  </a:lnTo>
                  <a:lnTo>
                    <a:pt x="1997" y="4578"/>
                  </a:lnTo>
                  <a:lnTo>
                    <a:pt x="2074" y="4450"/>
                  </a:lnTo>
                  <a:lnTo>
                    <a:pt x="2153" y="4324"/>
                  </a:lnTo>
                  <a:lnTo>
                    <a:pt x="2234" y="4199"/>
                  </a:lnTo>
                  <a:lnTo>
                    <a:pt x="2319" y="4076"/>
                  </a:lnTo>
                  <a:lnTo>
                    <a:pt x="2405" y="3956"/>
                  </a:lnTo>
                  <a:lnTo>
                    <a:pt x="2496" y="3837"/>
                  </a:lnTo>
                  <a:lnTo>
                    <a:pt x="2587" y="3719"/>
                  </a:lnTo>
                  <a:lnTo>
                    <a:pt x="2681" y="3605"/>
                  </a:lnTo>
                  <a:lnTo>
                    <a:pt x="2779" y="3492"/>
                  </a:lnTo>
                  <a:lnTo>
                    <a:pt x="2878" y="3381"/>
                  </a:lnTo>
                  <a:close/>
                  <a:moveTo>
                    <a:pt x="8474" y="7759"/>
                  </a:moveTo>
                  <a:lnTo>
                    <a:pt x="8474" y="5160"/>
                  </a:lnTo>
                  <a:lnTo>
                    <a:pt x="8559" y="5157"/>
                  </a:lnTo>
                  <a:lnTo>
                    <a:pt x="8644" y="5153"/>
                  </a:lnTo>
                  <a:lnTo>
                    <a:pt x="8728" y="5149"/>
                  </a:lnTo>
                  <a:lnTo>
                    <a:pt x="8812" y="5143"/>
                  </a:lnTo>
                  <a:lnTo>
                    <a:pt x="8896" y="5137"/>
                  </a:lnTo>
                  <a:lnTo>
                    <a:pt x="8980" y="5131"/>
                  </a:lnTo>
                  <a:lnTo>
                    <a:pt x="9063" y="5122"/>
                  </a:lnTo>
                  <a:lnTo>
                    <a:pt x="9146" y="5114"/>
                  </a:lnTo>
                  <a:lnTo>
                    <a:pt x="9230" y="5105"/>
                  </a:lnTo>
                  <a:lnTo>
                    <a:pt x="9313" y="5095"/>
                  </a:lnTo>
                  <a:lnTo>
                    <a:pt x="9395" y="5084"/>
                  </a:lnTo>
                  <a:lnTo>
                    <a:pt x="9477" y="5073"/>
                  </a:lnTo>
                  <a:lnTo>
                    <a:pt x="9559" y="5061"/>
                  </a:lnTo>
                  <a:lnTo>
                    <a:pt x="9641" y="5048"/>
                  </a:lnTo>
                  <a:lnTo>
                    <a:pt x="9723" y="5035"/>
                  </a:lnTo>
                  <a:lnTo>
                    <a:pt x="9804" y="5020"/>
                  </a:lnTo>
                  <a:lnTo>
                    <a:pt x="9885" y="5005"/>
                  </a:lnTo>
                  <a:lnTo>
                    <a:pt x="9965" y="4990"/>
                  </a:lnTo>
                  <a:lnTo>
                    <a:pt x="10046" y="4973"/>
                  </a:lnTo>
                  <a:lnTo>
                    <a:pt x="10126" y="4956"/>
                  </a:lnTo>
                  <a:lnTo>
                    <a:pt x="10206" y="4938"/>
                  </a:lnTo>
                  <a:lnTo>
                    <a:pt x="10287" y="4920"/>
                  </a:lnTo>
                  <a:lnTo>
                    <a:pt x="10366" y="4900"/>
                  </a:lnTo>
                  <a:lnTo>
                    <a:pt x="10445" y="4880"/>
                  </a:lnTo>
                  <a:lnTo>
                    <a:pt x="10524" y="4860"/>
                  </a:lnTo>
                  <a:lnTo>
                    <a:pt x="10602" y="4838"/>
                  </a:lnTo>
                  <a:lnTo>
                    <a:pt x="10681" y="4816"/>
                  </a:lnTo>
                  <a:lnTo>
                    <a:pt x="10759" y="4793"/>
                  </a:lnTo>
                  <a:lnTo>
                    <a:pt x="10836" y="4770"/>
                  </a:lnTo>
                  <a:lnTo>
                    <a:pt x="10914" y="4746"/>
                  </a:lnTo>
                  <a:lnTo>
                    <a:pt x="10990" y="4721"/>
                  </a:lnTo>
                  <a:lnTo>
                    <a:pt x="11066" y="4695"/>
                  </a:lnTo>
                  <a:lnTo>
                    <a:pt x="11099" y="4784"/>
                  </a:lnTo>
                  <a:lnTo>
                    <a:pt x="11130" y="4873"/>
                  </a:lnTo>
                  <a:lnTo>
                    <a:pt x="11161" y="4963"/>
                  </a:lnTo>
                  <a:lnTo>
                    <a:pt x="11191" y="5053"/>
                  </a:lnTo>
                  <a:lnTo>
                    <a:pt x="11219" y="5145"/>
                  </a:lnTo>
                  <a:lnTo>
                    <a:pt x="11247" y="5236"/>
                  </a:lnTo>
                  <a:lnTo>
                    <a:pt x="11274" y="5328"/>
                  </a:lnTo>
                  <a:lnTo>
                    <a:pt x="11299" y="5420"/>
                  </a:lnTo>
                  <a:lnTo>
                    <a:pt x="11325" y="5513"/>
                  </a:lnTo>
                  <a:lnTo>
                    <a:pt x="11349" y="5607"/>
                  </a:lnTo>
                  <a:lnTo>
                    <a:pt x="11372" y="5701"/>
                  </a:lnTo>
                  <a:lnTo>
                    <a:pt x="11395" y="5795"/>
                  </a:lnTo>
                  <a:lnTo>
                    <a:pt x="11415" y="5889"/>
                  </a:lnTo>
                  <a:lnTo>
                    <a:pt x="11436" y="5984"/>
                  </a:lnTo>
                  <a:lnTo>
                    <a:pt x="11455" y="6080"/>
                  </a:lnTo>
                  <a:lnTo>
                    <a:pt x="11474" y="6176"/>
                  </a:lnTo>
                  <a:lnTo>
                    <a:pt x="11491" y="6272"/>
                  </a:lnTo>
                  <a:lnTo>
                    <a:pt x="11509" y="6368"/>
                  </a:lnTo>
                  <a:lnTo>
                    <a:pt x="11524" y="6466"/>
                  </a:lnTo>
                  <a:lnTo>
                    <a:pt x="11538" y="6563"/>
                  </a:lnTo>
                  <a:lnTo>
                    <a:pt x="11553" y="6661"/>
                  </a:lnTo>
                  <a:lnTo>
                    <a:pt x="11565" y="6759"/>
                  </a:lnTo>
                  <a:lnTo>
                    <a:pt x="11577" y="6857"/>
                  </a:lnTo>
                  <a:lnTo>
                    <a:pt x="11589" y="6957"/>
                  </a:lnTo>
                  <a:lnTo>
                    <a:pt x="11598" y="7056"/>
                  </a:lnTo>
                  <a:lnTo>
                    <a:pt x="11607" y="7155"/>
                  </a:lnTo>
                  <a:lnTo>
                    <a:pt x="11615" y="7255"/>
                  </a:lnTo>
                  <a:lnTo>
                    <a:pt x="11623" y="7356"/>
                  </a:lnTo>
                  <a:lnTo>
                    <a:pt x="11629" y="7456"/>
                  </a:lnTo>
                  <a:lnTo>
                    <a:pt x="11634" y="7557"/>
                  </a:lnTo>
                  <a:lnTo>
                    <a:pt x="11638" y="7658"/>
                  </a:lnTo>
                  <a:lnTo>
                    <a:pt x="11641" y="7759"/>
                  </a:lnTo>
                  <a:lnTo>
                    <a:pt x="8474" y="7759"/>
                  </a:lnTo>
                  <a:close/>
                  <a:moveTo>
                    <a:pt x="10879" y="11791"/>
                  </a:moveTo>
                  <a:lnTo>
                    <a:pt x="10807" y="11768"/>
                  </a:lnTo>
                  <a:lnTo>
                    <a:pt x="10735" y="11747"/>
                  </a:lnTo>
                  <a:lnTo>
                    <a:pt x="10663" y="11726"/>
                  </a:lnTo>
                  <a:lnTo>
                    <a:pt x="10590" y="11706"/>
                  </a:lnTo>
                  <a:lnTo>
                    <a:pt x="10518" y="11686"/>
                  </a:lnTo>
                  <a:lnTo>
                    <a:pt x="10446" y="11667"/>
                  </a:lnTo>
                  <a:lnTo>
                    <a:pt x="10373" y="11649"/>
                  </a:lnTo>
                  <a:lnTo>
                    <a:pt x="10299" y="11631"/>
                  </a:lnTo>
                  <a:lnTo>
                    <a:pt x="10226" y="11614"/>
                  </a:lnTo>
                  <a:lnTo>
                    <a:pt x="10152" y="11598"/>
                  </a:lnTo>
                  <a:lnTo>
                    <a:pt x="10078" y="11582"/>
                  </a:lnTo>
                  <a:lnTo>
                    <a:pt x="10003" y="11566"/>
                  </a:lnTo>
                  <a:lnTo>
                    <a:pt x="9929" y="11552"/>
                  </a:lnTo>
                  <a:lnTo>
                    <a:pt x="9854" y="11538"/>
                  </a:lnTo>
                  <a:lnTo>
                    <a:pt x="9780" y="11525"/>
                  </a:lnTo>
                  <a:lnTo>
                    <a:pt x="9704" y="11512"/>
                  </a:lnTo>
                  <a:lnTo>
                    <a:pt x="9629" y="11500"/>
                  </a:lnTo>
                  <a:lnTo>
                    <a:pt x="9553" y="11488"/>
                  </a:lnTo>
                  <a:lnTo>
                    <a:pt x="9477" y="11477"/>
                  </a:lnTo>
                  <a:lnTo>
                    <a:pt x="9401" y="11467"/>
                  </a:lnTo>
                  <a:lnTo>
                    <a:pt x="9325" y="11458"/>
                  </a:lnTo>
                  <a:lnTo>
                    <a:pt x="9249" y="11449"/>
                  </a:lnTo>
                  <a:lnTo>
                    <a:pt x="9172" y="11440"/>
                  </a:lnTo>
                  <a:lnTo>
                    <a:pt x="9095" y="11433"/>
                  </a:lnTo>
                  <a:lnTo>
                    <a:pt x="9018" y="11425"/>
                  </a:lnTo>
                  <a:lnTo>
                    <a:pt x="8941" y="11419"/>
                  </a:lnTo>
                  <a:lnTo>
                    <a:pt x="8864" y="11413"/>
                  </a:lnTo>
                  <a:lnTo>
                    <a:pt x="8786" y="11408"/>
                  </a:lnTo>
                  <a:lnTo>
                    <a:pt x="8708" y="11404"/>
                  </a:lnTo>
                  <a:lnTo>
                    <a:pt x="8630" y="11400"/>
                  </a:lnTo>
                  <a:lnTo>
                    <a:pt x="8552" y="11396"/>
                  </a:lnTo>
                  <a:lnTo>
                    <a:pt x="8474" y="11394"/>
                  </a:lnTo>
                  <a:lnTo>
                    <a:pt x="8474" y="8277"/>
                  </a:lnTo>
                  <a:lnTo>
                    <a:pt x="11641" y="8277"/>
                  </a:lnTo>
                  <a:lnTo>
                    <a:pt x="11637" y="8394"/>
                  </a:lnTo>
                  <a:lnTo>
                    <a:pt x="11632" y="8512"/>
                  </a:lnTo>
                  <a:lnTo>
                    <a:pt x="11626" y="8628"/>
                  </a:lnTo>
                  <a:lnTo>
                    <a:pt x="11617" y="8746"/>
                  </a:lnTo>
                  <a:lnTo>
                    <a:pt x="11608" y="8862"/>
                  </a:lnTo>
                  <a:lnTo>
                    <a:pt x="11598" y="8977"/>
                  </a:lnTo>
                  <a:lnTo>
                    <a:pt x="11586" y="9092"/>
                  </a:lnTo>
                  <a:lnTo>
                    <a:pt x="11572" y="9207"/>
                  </a:lnTo>
                  <a:lnTo>
                    <a:pt x="11558" y="9321"/>
                  </a:lnTo>
                  <a:lnTo>
                    <a:pt x="11542" y="9435"/>
                  </a:lnTo>
                  <a:lnTo>
                    <a:pt x="11525" y="9548"/>
                  </a:lnTo>
                  <a:lnTo>
                    <a:pt x="11506" y="9661"/>
                  </a:lnTo>
                  <a:lnTo>
                    <a:pt x="11486" y="9773"/>
                  </a:lnTo>
                  <a:lnTo>
                    <a:pt x="11466" y="9884"/>
                  </a:lnTo>
                  <a:lnTo>
                    <a:pt x="11443" y="9995"/>
                  </a:lnTo>
                  <a:lnTo>
                    <a:pt x="11419" y="10106"/>
                  </a:lnTo>
                  <a:lnTo>
                    <a:pt x="11395" y="10216"/>
                  </a:lnTo>
                  <a:lnTo>
                    <a:pt x="11368" y="10325"/>
                  </a:lnTo>
                  <a:lnTo>
                    <a:pt x="11341" y="10434"/>
                  </a:lnTo>
                  <a:lnTo>
                    <a:pt x="11313" y="10543"/>
                  </a:lnTo>
                  <a:lnTo>
                    <a:pt x="11283" y="10650"/>
                  </a:lnTo>
                  <a:lnTo>
                    <a:pt x="11252" y="10757"/>
                  </a:lnTo>
                  <a:lnTo>
                    <a:pt x="11220" y="10863"/>
                  </a:lnTo>
                  <a:lnTo>
                    <a:pt x="11186" y="10969"/>
                  </a:lnTo>
                  <a:lnTo>
                    <a:pt x="11152" y="11074"/>
                  </a:lnTo>
                  <a:lnTo>
                    <a:pt x="11117" y="11178"/>
                  </a:lnTo>
                  <a:lnTo>
                    <a:pt x="11080" y="11282"/>
                  </a:lnTo>
                  <a:lnTo>
                    <a:pt x="11042" y="11386"/>
                  </a:lnTo>
                  <a:lnTo>
                    <a:pt x="11003" y="11488"/>
                  </a:lnTo>
                  <a:lnTo>
                    <a:pt x="10962" y="11590"/>
                  </a:lnTo>
                  <a:lnTo>
                    <a:pt x="10921" y="11690"/>
                  </a:lnTo>
                  <a:lnTo>
                    <a:pt x="10879" y="11791"/>
                  </a:lnTo>
                  <a:close/>
                  <a:moveTo>
                    <a:pt x="11162" y="12440"/>
                  </a:moveTo>
                  <a:lnTo>
                    <a:pt x="11275" y="12484"/>
                  </a:lnTo>
                  <a:lnTo>
                    <a:pt x="11387" y="12529"/>
                  </a:lnTo>
                  <a:lnTo>
                    <a:pt x="11497" y="12575"/>
                  </a:lnTo>
                  <a:lnTo>
                    <a:pt x="11606" y="12624"/>
                  </a:lnTo>
                  <a:lnTo>
                    <a:pt x="11715" y="12674"/>
                  </a:lnTo>
                  <a:lnTo>
                    <a:pt x="11824" y="12726"/>
                  </a:lnTo>
                  <a:lnTo>
                    <a:pt x="11930" y="12779"/>
                  </a:lnTo>
                  <a:lnTo>
                    <a:pt x="12036" y="12833"/>
                  </a:lnTo>
                  <a:lnTo>
                    <a:pt x="12142" y="12889"/>
                  </a:lnTo>
                  <a:lnTo>
                    <a:pt x="12245" y="12946"/>
                  </a:lnTo>
                  <a:lnTo>
                    <a:pt x="12349" y="13005"/>
                  </a:lnTo>
                  <a:lnTo>
                    <a:pt x="12451" y="13065"/>
                  </a:lnTo>
                  <a:lnTo>
                    <a:pt x="12552" y="13127"/>
                  </a:lnTo>
                  <a:lnTo>
                    <a:pt x="12653" y="13191"/>
                  </a:lnTo>
                  <a:lnTo>
                    <a:pt x="12751" y="13255"/>
                  </a:lnTo>
                  <a:lnTo>
                    <a:pt x="12850" y="13320"/>
                  </a:lnTo>
                  <a:lnTo>
                    <a:pt x="12759" y="13395"/>
                  </a:lnTo>
                  <a:lnTo>
                    <a:pt x="12666" y="13469"/>
                  </a:lnTo>
                  <a:lnTo>
                    <a:pt x="12573" y="13540"/>
                  </a:lnTo>
                  <a:lnTo>
                    <a:pt x="12477" y="13612"/>
                  </a:lnTo>
                  <a:lnTo>
                    <a:pt x="12381" y="13681"/>
                  </a:lnTo>
                  <a:lnTo>
                    <a:pt x="12283" y="13748"/>
                  </a:lnTo>
                  <a:lnTo>
                    <a:pt x="12185" y="13814"/>
                  </a:lnTo>
                  <a:lnTo>
                    <a:pt x="12084" y="13878"/>
                  </a:lnTo>
                  <a:lnTo>
                    <a:pt x="11984" y="13940"/>
                  </a:lnTo>
                  <a:lnTo>
                    <a:pt x="11881" y="14001"/>
                  </a:lnTo>
                  <a:lnTo>
                    <a:pt x="11779" y="14062"/>
                  </a:lnTo>
                  <a:lnTo>
                    <a:pt x="11674" y="14119"/>
                  </a:lnTo>
                  <a:lnTo>
                    <a:pt x="11568" y="14175"/>
                  </a:lnTo>
                  <a:lnTo>
                    <a:pt x="11461" y="14229"/>
                  </a:lnTo>
                  <a:lnTo>
                    <a:pt x="11354" y="14282"/>
                  </a:lnTo>
                  <a:lnTo>
                    <a:pt x="11245" y="14333"/>
                  </a:lnTo>
                  <a:lnTo>
                    <a:pt x="11136" y="14382"/>
                  </a:lnTo>
                  <a:lnTo>
                    <a:pt x="11025" y="14429"/>
                  </a:lnTo>
                  <a:lnTo>
                    <a:pt x="10914" y="14475"/>
                  </a:lnTo>
                  <a:lnTo>
                    <a:pt x="10802" y="14519"/>
                  </a:lnTo>
                  <a:lnTo>
                    <a:pt x="10688" y="14561"/>
                  </a:lnTo>
                  <a:lnTo>
                    <a:pt x="10573" y="14601"/>
                  </a:lnTo>
                  <a:lnTo>
                    <a:pt x="10458" y="14639"/>
                  </a:lnTo>
                  <a:lnTo>
                    <a:pt x="10342" y="14676"/>
                  </a:lnTo>
                  <a:lnTo>
                    <a:pt x="10225" y="14710"/>
                  </a:lnTo>
                  <a:lnTo>
                    <a:pt x="10107" y="14743"/>
                  </a:lnTo>
                  <a:lnTo>
                    <a:pt x="9989" y="14774"/>
                  </a:lnTo>
                  <a:lnTo>
                    <a:pt x="9869" y="14802"/>
                  </a:lnTo>
                  <a:lnTo>
                    <a:pt x="9749" y="14829"/>
                  </a:lnTo>
                  <a:lnTo>
                    <a:pt x="9628" y="14854"/>
                  </a:lnTo>
                  <a:lnTo>
                    <a:pt x="9507" y="14877"/>
                  </a:lnTo>
                  <a:lnTo>
                    <a:pt x="9383" y="14898"/>
                  </a:lnTo>
                  <a:lnTo>
                    <a:pt x="9450" y="14833"/>
                  </a:lnTo>
                  <a:lnTo>
                    <a:pt x="9516" y="14767"/>
                  </a:lnTo>
                  <a:lnTo>
                    <a:pt x="9582" y="14700"/>
                  </a:lnTo>
                  <a:lnTo>
                    <a:pt x="9645" y="14633"/>
                  </a:lnTo>
                  <a:lnTo>
                    <a:pt x="9710" y="14564"/>
                  </a:lnTo>
                  <a:lnTo>
                    <a:pt x="9772" y="14495"/>
                  </a:lnTo>
                  <a:lnTo>
                    <a:pt x="9835" y="14424"/>
                  </a:lnTo>
                  <a:lnTo>
                    <a:pt x="9897" y="14354"/>
                  </a:lnTo>
                  <a:lnTo>
                    <a:pt x="9958" y="14282"/>
                  </a:lnTo>
                  <a:lnTo>
                    <a:pt x="10019" y="14210"/>
                  </a:lnTo>
                  <a:lnTo>
                    <a:pt x="10078" y="14137"/>
                  </a:lnTo>
                  <a:lnTo>
                    <a:pt x="10138" y="14064"/>
                  </a:lnTo>
                  <a:lnTo>
                    <a:pt x="10195" y="13988"/>
                  </a:lnTo>
                  <a:lnTo>
                    <a:pt x="10254" y="13913"/>
                  </a:lnTo>
                  <a:lnTo>
                    <a:pt x="10310" y="13837"/>
                  </a:lnTo>
                  <a:lnTo>
                    <a:pt x="10367" y="13761"/>
                  </a:lnTo>
                  <a:lnTo>
                    <a:pt x="10422" y="13684"/>
                  </a:lnTo>
                  <a:lnTo>
                    <a:pt x="10476" y="13606"/>
                  </a:lnTo>
                  <a:lnTo>
                    <a:pt x="10531" y="13526"/>
                  </a:lnTo>
                  <a:lnTo>
                    <a:pt x="10584" y="13447"/>
                  </a:lnTo>
                  <a:lnTo>
                    <a:pt x="10636" y="13367"/>
                  </a:lnTo>
                  <a:lnTo>
                    <a:pt x="10688" y="13286"/>
                  </a:lnTo>
                  <a:lnTo>
                    <a:pt x="10739" y="13204"/>
                  </a:lnTo>
                  <a:lnTo>
                    <a:pt x="10789" y="13121"/>
                  </a:lnTo>
                  <a:lnTo>
                    <a:pt x="10839" y="13039"/>
                  </a:lnTo>
                  <a:lnTo>
                    <a:pt x="10888" y="12955"/>
                  </a:lnTo>
                  <a:lnTo>
                    <a:pt x="10935" y="12871"/>
                  </a:lnTo>
                  <a:lnTo>
                    <a:pt x="10982" y="12786"/>
                  </a:lnTo>
                  <a:lnTo>
                    <a:pt x="11028" y="12701"/>
                  </a:lnTo>
                  <a:lnTo>
                    <a:pt x="11074" y="12614"/>
                  </a:lnTo>
                  <a:lnTo>
                    <a:pt x="11119" y="12528"/>
                  </a:lnTo>
                  <a:lnTo>
                    <a:pt x="11162" y="12440"/>
                  </a:lnTo>
                  <a:close/>
                  <a:moveTo>
                    <a:pt x="8474" y="14988"/>
                  </a:moveTo>
                  <a:lnTo>
                    <a:pt x="8474" y="11911"/>
                  </a:lnTo>
                  <a:lnTo>
                    <a:pt x="8545" y="11913"/>
                  </a:lnTo>
                  <a:lnTo>
                    <a:pt x="8616" y="11916"/>
                  </a:lnTo>
                  <a:lnTo>
                    <a:pt x="8687" y="11920"/>
                  </a:lnTo>
                  <a:lnTo>
                    <a:pt x="8757" y="11924"/>
                  </a:lnTo>
                  <a:lnTo>
                    <a:pt x="8828" y="11929"/>
                  </a:lnTo>
                  <a:lnTo>
                    <a:pt x="8899" y="11934"/>
                  </a:lnTo>
                  <a:lnTo>
                    <a:pt x="8969" y="11940"/>
                  </a:lnTo>
                  <a:lnTo>
                    <a:pt x="9039" y="11946"/>
                  </a:lnTo>
                  <a:lnTo>
                    <a:pt x="9108" y="11953"/>
                  </a:lnTo>
                  <a:lnTo>
                    <a:pt x="9178" y="11960"/>
                  </a:lnTo>
                  <a:lnTo>
                    <a:pt x="9248" y="11968"/>
                  </a:lnTo>
                  <a:lnTo>
                    <a:pt x="9317" y="11976"/>
                  </a:lnTo>
                  <a:lnTo>
                    <a:pt x="9387" y="11986"/>
                  </a:lnTo>
                  <a:lnTo>
                    <a:pt x="9455" y="11995"/>
                  </a:lnTo>
                  <a:lnTo>
                    <a:pt x="9524" y="12005"/>
                  </a:lnTo>
                  <a:lnTo>
                    <a:pt x="9593" y="12016"/>
                  </a:lnTo>
                  <a:lnTo>
                    <a:pt x="9661" y="12027"/>
                  </a:lnTo>
                  <a:lnTo>
                    <a:pt x="9729" y="12039"/>
                  </a:lnTo>
                  <a:lnTo>
                    <a:pt x="9797" y="12051"/>
                  </a:lnTo>
                  <a:lnTo>
                    <a:pt x="9865" y="12064"/>
                  </a:lnTo>
                  <a:lnTo>
                    <a:pt x="9932" y="12077"/>
                  </a:lnTo>
                  <a:lnTo>
                    <a:pt x="10000" y="12091"/>
                  </a:lnTo>
                  <a:lnTo>
                    <a:pt x="10067" y="12106"/>
                  </a:lnTo>
                  <a:lnTo>
                    <a:pt x="10134" y="12121"/>
                  </a:lnTo>
                  <a:lnTo>
                    <a:pt x="10200" y="12136"/>
                  </a:lnTo>
                  <a:lnTo>
                    <a:pt x="10267" y="12153"/>
                  </a:lnTo>
                  <a:lnTo>
                    <a:pt x="10334" y="12169"/>
                  </a:lnTo>
                  <a:lnTo>
                    <a:pt x="10399" y="12187"/>
                  </a:lnTo>
                  <a:lnTo>
                    <a:pt x="10465" y="12204"/>
                  </a:lnTo>
                  <a:lnTo>
                    <a:pt x="10531" y="12223"/>
                  </a:lnTo>
                  <a:lnTo>
                    <a:pt x="10596" y="12242"/>
                  </a:lnTo>
                  <a:lnTo>
                    <a:pt x="10661" y="12262"/>
                  </a:lnTo>
                  <a:lnTo>
                    <a:pt x="10610" y="12363"/>
                  </a:lnTo>
                  <a:lnTo>
                    <a:pt x="10557" y="12462"/>
                  </a:lnTo>
                  <a:lnTo>
                    <a:pt x="10504" y="12561"/>
                  </a:lnTo>
                  <a:lnTo>
                    <a:pt x="10450" y="12659"/>
                  </a:lnTo>
                  <a:lnTo>
                    <a:pt x="10393" y="12757"/>
                  </a:lnTo>
                  <a:lnTo>
                    <a:pt x="10337" y="12853"/>
                  </a:lnTo>
                  <a:lnTo>
                    <a:pt x="10279" y="12948"/>
                  </a:lnTo>
                  <a:lnTo>
                    <a:pt x="10220" y="13042"/>
                  </a:lnTo>
                  <a:lnTo>
                    <a:pt x="10159" y="13135"/>
                  </a:lnTo>
                  <a:lnTo>
                    <a:pt x="10099" y="13228"/>
                  </a:lnTo>
                  <a:lnTo>
                    <a:pt x="10036" y="13319"/>
                  </a:lnTo>
                  <a:lnTo>
                    <a:pt x="9972" y="13410"/>
                  </a:lnTo>
                  <a:lnTo>
                    <a:pt x="9909" y="13499"/>
                  </a:lnTo>
                  <a:lnTo>
                    <a:pt x="9843" y="13588"/>
                  </a:lnTo>
                  <a:lnTo>
                    <a:pt x="9776" y="13675"/>
                  </a:lnTo>
                  <a:lnTo>
                    <a:pt x="9710" y="13761"/>
                  </a:lnTo>
                  <a:lnTo>
                    <a:pt x="9641" y="13846"/>
                  </a:lnTo>
                  <a:lnTo>
                    <a:pt x="9571" y="13930"/>
                  </a:lnTo>
                  <a:lnTo>
                    <a:pt x="9501" y="14012"/>
                  </a:lnTo>
                  <a:lnTo>
                    <a:pt x="9430" y="14095"/>
                  </a:lnTo>
                  <a:lnTo>
                    <a:pt x="9358" y="14175"/>
                  </a:lnTo>
                  <a:lnTo>
                    <a:pt x="9284" y="14255"/>
                  </a:lnTo>
                  <a:lnTo>
                    <a:pt x="9210" y="14333"/>
                  </a:lnTo>
                  <a:lnTo>
                    <a:pt x="9135" y="14410"/>
                  </a:lnTo>
                  <a:lnTo>
                    <a:pt x="9059" y="14487"/>
                  </a:lnTo>
                  <a:lnTo>
                    <a:pt x="8982" y="14562"/>
                  </a:lnTo>
                  <a:lnTo>
                    <a:pt x="8904" y="14636"/>
                  </a:lnTo>
                  <a:lnTo>
                    <a:pt x="8825" y="14708"/>
                  </a:lnTo>
                  <a:lnTo>
                    <a:pt x="8746" y="14779"/>
                  </a:lnTo>
                  <a:lnTo>
                    <a:pt x="8666" y="14850"/>
                  </a:lnTo>
                  <a:lnTo>
                    <a:pt x="8584" y="14918"/>
                  </a:lnTo>
                  <a:lnTo>
                    <a:pt x="8502" y="14987"/>
                  </a:lnTo>
                  <a:lnTo>
                    <a:pt x="8474" y="14988"/>
                  </a:lnTo>
                  <a:close/>
                  <a:moveTo>
                    <a:pt x="7036" y="14898"/>
                  </a:moveTo>
                  <a:lnTo>
                    <a:pt x="6913" y="14877"/>
                  </a:lnTo>
                  <a:lnTo>
                    <a:pt x="6791" y="14854"/>
                  </a:lnTo>
                  <a:lnTo>
                    <a:pt x="6670" y="14829"/>
                  </a:lnTo>
                  <a:lnTo>
                    <a:pt x="6550" y="14802"/>
                  </a:lnTo>
                  <a:lnTo>
                    <a:pt x="6431" y="14774"/>
                  </a:lnTo>
                  <a:lnTo>
                    <a:pt x="6312" y="14743"/>
                  </a:lnTo>
                  <a:lnTo>
                    <a:pt x="6194" y="14710"/>
                  </a:lnTo>
                  <a:lnTo>
                    <a:pt x="6077" y="14676"/>
                  </a:lnTo>
                  <a:lnTo>
                    <a:pt x="5961" y="14639"/>
                  </a:lnTo>
                  <a:lnTo>
                    <a:pt x="5846" y="14601"/>
                  </a:lnTo>
                  <a:lnTo>
                    <a:pt x="5731" y="14561"/>
                  </a:lnTo>
                  <a:lnTo>
                    <a:pt x="5618" y="14519"/>
                  </a:lnTo>
                  <a:lnTo>
                    <a:pt x="5505" y="14475"/>
                  </a:lnTo>
                  <a:lnTo>
                    <a:pt x="5395" y="14429"/>
                  </a:lnTo>
                  <a:lnTo>
                    <a:pt x="5284" y="14382"/>
                  </a:lnTo>
                  <a:lnTo>
                    <a:pt x="5174" y="14333"/>
                  </a:lnTo>
                  <a:lnTo>
                    <a:pt x="5065" y="14282"/>
                  </a:lnTo>
                  <a:lnTo>
                    <a:pt x="4958" y="14229"/>
                  </a:lnTo>
                  <a:lnTo>
                    <a:pt x="4851" y="14175"/>
                  </a:lnTo>
                  <a:lnTo>
                    <a:pt x="4746" y="14119"/>
                  </a:lnTo>
                  <a:lnTo>
                    <a:pt x="4641" y="14062"/>
                  </a:lnTo>
                  <a:lnTo>
                    <a:pt x="4538" y="14001"/>
                  </a:lnTo>
                  <a:lnTo>
                    <a:pt x="4436" y="13940"/>
                  </a:lnTo>
                  <a:lnTo>
                    <a:pt x="4335" y="13878"/>
                  </a:lnTo>
                  <a:lnTo>
                    <a:pt x="4235" y="13814"/>
                  </a:lnTo>
                  <a:lnTo>
                    <a:pt x="4137" y="13748"/>
                  </a:lnTo>
                  <a:lnTo>
                    <a:pt x="4038" y="13681"/>
                  </a:lnTo>
                  <a:lnTo>
                    <a:pt x="3943" y="13612"/>
                  </a:lnTo>
                  <a:lnTo>
                    <a:pt x="3847" y="13540"/>
                  </a:lnTo>
                  <a:lnTo>
                    <a:pt x="3753" y="13469"/>
                  </a:lnTo>
                  <a:lnTo>
                    <a:pt x="3660" y="13395"/>
                  </a:lnTo>
                  <a:lnTo>
                    <a:pt x="3569" y="13320"/>
                  </a:lnTo>
                  <a:lnTo>
                    <a:pt x="3668" y="13255"/>
                  </a:lnTo>
                  <a:lnTo>
                    <a:pt x="3767" y="13191"/>
                  </a:lnTo>
                  <a:lnTo>
                    <a:pt x="3867" y="13127"/>
                  </a:lnTo>
                  <a:lnTo>
                    <a:pt x="3968" y="13065"/>
                  </a:lnTo>
                  <a:lnTo>
                    <a:pt x="4071" y="13005"/>
                  </a:lnTo>
                  <a:lnTo>
                    <a:pt x="4174" y="12946"/>
                  </a:lnTo>
                  <a:lnTo>
                    <a:pt x="4278" y="12889"/>
                  </a:lnTo>
                  <a:lnTo>
                    <a:pt x="4383" y="12833"/>
                  </a:lnTo>
                  <a:lnTo>
                    <a:pt x="4489" y="12779"/>
                  </a:lnTo>
                  <a:lnTo>
                    <a:pt x="4596" y="12726"/>
                  </a:lnTo>
                  <a:lnTo>
                    <a:pt x="4704" y="12674"/>
                  </a:lnTo>
                  <a:lnTo>
                    <a:pt x="4813" y="12624"/>
                  </a:lnTo>
                  <a:lnTo>
                    <a:pt x="4923" y="12575"/>
                  </a:lnTo>
                  <a:lnTo>
                    <a:pt x="5033" y="12529"/>
                  </a:lnTo>
                  <a:lnTo>
                    <a:pt x="5144" y="12484"/>
                  </a:lnTo>
                  <a:lnTo>
                    <a:pt x="5257" y="12440"/>
                  </a:lnTo>
                  <a:lnTo>
                    <a:pt x="5301" y="12528"/>
                  </a:lnTo>
                  <a:lnTo>
                    <a:pt x="5345" y="12614"/>
                  </a:lnTo>
                  <a:lnTo>
                    <a:pt x="5391" y="12701"/>
                  </a:lnTo>
                  <a:lnTo>
                    <a:pt x="5437" y="12786"/>
                  </a:lnTo>
                  <a:lnTo>
                    <a:pt x="5484" y="12871"/>
                  </a:lnTo>
                  <a:lnTo>
                    <a:pt x="5532" y="12955"/>
                  </a:lnTo>
                  <a:lnTo>
                    <a:pt x="5580" y="13039"/>
                  </a:lnTo>
                  <a:lnTo>
                    <a:pt x="5630" y="13121"/>
                  </a:lnTo>
                  <a:lnTo>
                    <a:pt x="5680" y="13204"/>
                  </a:lnTo>
                  <a:lnTo>
                    <a:pt x="5731" y="13286"/>
                  </a:lnTo>
                  <a:lnTo>
                    <a:pt x="5783" y="13367"/>
                  </a:lnTo>
                  <a:lnTo>
                    <a:pt x="5835" y="13447"/>
                  </a:lnTo>
                  <a:lnTo>
                    <a:pt x="5888" y="13526"/>
                  </a:lnTo>
                  <a:lnTo>
                    <a:pt x="5943" y="13606"/>
                  </a:lnTo>
                  <a:lnTo>
                    <a:pt x="5997" y="13684"/>
                  </a:lnTo>
                  <a:lnTo>
                    <a:pt x="6052" y="13761"/>
                  </a:lnTo>
                  <a:lnTo>
                    <a:pt x="6109" y="13837"/>
                  </a:lnTo>
                  <a:lnTo>
                    <a:pt x="6166" y="13913"/>
                  </a:lnTo>
                  <a:lnTo>
                    <a:pt x="6224" y="13988"/>
                  </a:lnTo>
                  <a:lnTo>
                    <a:pt x="6282" y="14064"/>
                  </a:lnTo>
                  <a:lnTo>
                    <a:pt x="6341" y="14137"/>
                  </a:lnTo>
                  <a:lnTo>
                    <a:pt x="6400" y="14210"/>
                  </a:lnTo>
                  <a:lnTo>
                    <a:pt x="6461" y="14282"/>
                  </a:lnTo>
                  <a:lnTo>
                    <a:pt x="6522" y="14354"/>
                  </a:lnTo>
                  <a:lnTo>
                    <a:pt x="6584" y="14424"/>
                  </a:lnTo>
                  <a:lnTo>
                    <a:pt x="6647" y="14495"/>
                  </a:lnTo>
                  <a:lnTo>
                    <a:pt x="6710" y="14564"/>
                  </a:lnTo>
                  <a:lnTo>
                    <a:pt x="6774" y="14633"/>
                  </a:lnTo>
                  <a:lnTo>
                    <a:pt x="6839" y="14700"/>
                  </a:lnTo>
                  <a:lnTo>
                    <a:pt x="6903" y="14767"/>
                  </a:lnTo>
                  <a:lnTo>
                    <a:pt x="6969" y="14833"/>
                  </a:lnTo>
                  <a:lnTo>
                    <a:pt x="7036" y="14898"/>
                  </a:lnTo>
                  <a:close/>
                  <a:moveTo>
                    <a:pt x="7945" y="8277"/>
                  </a:moveTo>
                  <a:lnTo>
                    <a:pt x="7945" y="11394"/>
                  </a:lnTo>
                  <a:lnTo>
                    <a:pt x="7867" y="11396"/>
                  </a:lnTo>
                  <a:lnTo>
                    <a:pt x="7789" y="11400"/>
                  </a:lnTo>
                  <a:lnTo>
                    <a:pt x="7711" y="11404"/>
                  </a:lnTo>
                  <a:lnTo>
                    <a:pt x="7633" y="11408"/>
                  </a:lnTo>
                  <a:lnTo>
                    <a:pt x="7555" y="11413"/>
                  </a:lnTo>
                  <a:lnTo>
                    <a:pt x="7478" y="11419"/>
                  </a:lnTo>
                  <a:lnTo>
                    <a:pt x="7401" y="11425"/>
                  </a:lnTo>
                  <a:lnTo>
                    <a:pt x="7324" y="11433"/>
                  </a:lnTo>
                  <a:lnTo>
                    <a:pt x="7247" y="11440"/>
                  </a:lnTo>
                  <a:lnTo>
                    <a:pt x="7170" y="11449"/>
                  </a:lnTo>
                  <a:lnTo>
                    <a:pt x="7094" y="11458"/>
                  </a:lnTo>
                  <a:lnTo>
                    <a:pt x="7018" y="11467"/>
                  </a:lnTo>
                  <a:lnTo>
                    <a:pt x="6942" y="11477"/>
                  </a:lnTo>
                  <a:lnTo>
                    <a:pt x="6866" y="11488"/>
                  </a:lnTo>
                  <a:lnTo>
                    <a:pt x="6790" y="11500"/>
                  </a:lnTo>
                  <a:lnTo>
                    <a:pt x="6715" y="11512"/>
                  </a:lnTo>
                  <a:lnTo>
                    <a:pt x="6640" y="11525"/>
                  </a:lnTo>
                  <a:lnTo>
                    <a:pt x="6565" y="11538"/>
                  </a:lnTo>
                  <a:lnTo>
                    <a:pt x="6491" y="11552"/>
                  </a:lnTo>
                  <a:lnTo>
                    <a:pt x="6416" y="11566"/>
                  </a:lnTo>
                  <a:lnTo>
                    <a:pt x="6342" y="11582"/>
                  </a:lnTo>
                  <a:lnTo>
                    <a:pt x="6268" y="11598"/>
                  </a:lnTo>
                  <a:lnTo>
                    <a:pt x="6194" y="11614"/>
                  </a:lnTo>
                  <a:lnTo>
                    <a:pt x="6120" y="11631"/>
                  </a:lnTo>
                  <a:lnTo>
                    <a:pt x="6047" y="11649"/>
                  </a:lnTo>
                  <a:lnTo>
                    <a:pt x="5973" y="11667"/>
                  </a:lnTo>
                  <a:lnTo>
                    <a:pt x="5901" y="11686"/>
                  </a:lnTo>
                  <a:lnTo>
                    <a:pt x="5829" y="11706"/>
                  </a:lnTo>
                  <a:lnTo>
                    <a:pt x="5756" y="11726"/>
                  </a:lnTo>
                  <a:lnTo>
                    <a:pt x="5684" y="11747"/>
                  </a:lnTo>
                  <a:lnTo>
                    <a:pt x="5612" y="11768"/>
                  </a:lnTo>
                  <a:lnTo>
                    <a:pt x="5540" y="11791"/>
                  </a:lnTo>
                  <a:lnTo>
                    <a:pt x="5498" y="11690"/>
                  </a:lnTo>
                  <a:lnTo>
                    <a:pt x="5457" y="11590"/>
                  </a:lnTo>
                  <a:lnTo>
                    <a:pt x="5417" y="11488"/>
                  </a:lnTo>
                  <a:lnTo>
                    <a:pt x="5377" y="11386"/>
                  </a:lnTo>
                  <a:lnTo>
                    <a:pt x="5339" y="11282"/>
                  </a:lnTo>
                  <a:lnTo>
                    <a:pt x="5303" y="11178"/>
                  </a:lnTo>
                  <a:lnTo>
                    <a:pt x="5267" y="11074"/>
                  </a:lnTo>
                  <a:lnTo>
                    <a:pt x="5233" y="10969"/>
                  </a:lnTo>
                  <a:lnTo>
                    <a:pt x="5200" y="10863"/>
                  </a:lnTo>
                  <a:lnTo>
                    <a:pt x="5167" y="10757"/>
                  </a:lnTo>
                  <a:lnTo>
                    <a:pt x="5136" y="10650"/>
                  </a:lnTo>
                  <a:lnTo>
                    <a:pt x="5106" y="10543"/>
                  </a:lnTo>
                  <a:lnTo>
                    <a:pt x="5079" y="10434"/>
                  </a:lnTo>
                  <a:lnTo>
                    <a:pt x="5051" y="10325"/>
                  </a:lnTo>
                  <a:lnTo>
                    <a:pt x="5025" y="10216"/>
                  </a:lnTo>
                  <a:lnTo>
                    <a:pt x="5000" y="10106"/>
                  </a:lnTo>
                  <a:lnTo>
                    <a:pt x="4976" y="9995"/>
                  </a:lnTo>
                  <a:lnTo>
                    <a:pt x="4954" y="9884"/>
                  </a:lnTo>
                  <a:lnTo>
                    <a:pt x="4933" y="9773"/>
                  </a:lnTo>
                  <a:lnTo>
                    <a:pt x="4913" y="9661"/>
                  </a:lnTo>
                  <a:lnTo>
                    <a:pt x="4895" y="9548"/>
                  </a:lnTo>
                  <a:lnTo>
                    <a:pt x="4877" y="9435"/>
                  </a:lnTo>
                  <a:lnTo>
                    <a:pt x="4861" y="9321"/>
                  </a:lnTo>
                  <a:lnTo>
                    <a:pt x="4847" y="9207"/>
                  </a:lnTo>
                  <a:lnTo>
                    <a:pt x="4833" y="9092"/>
                  </a:lnTo>
                  <a:lnTo>
                    <a:pt x="4822" y="8977"/>
                  </a:lnTo>
                  <a:lnTo>
                    <a:pt x="4811" y="8862"/>
                  </a:lnTo>
                  <a:lnTo>
                    <a:pt x="4802" y="8746"/>
                  </a:lnTo>
                  <a:lnTo>
                    <a:pt x="4794" y="8628"/>
                  </a:lnTo>
                  <a:lnTo>
                    <a:pt x="4787" y="8512"/>
                  </a:lnTo>
                  <a:lnTo>
                    <a:pt x="4782" y="8394"/>
                  </a:lnTo>
                  <a:lnTo>
                    <a:pt x="4779" y="8277"/>
                  </a:lnTo>
                  <a:lnTo>
                    <a:pt x="7945" y="8277"/>
                  </a:lnTo>
                  <a:close/>
                  <a:moveTo>
                    <a:pt x="5353" y="4695"/>
                  </a:moveTo>
                  <a:lnTo>
                    <a:pt x="5430" y="4721"/>
                  </a:lnTo>
                  <a:lnTo>
                    <a:pt x="5507" y="4746"/>
                  </a:lnTo>
                  <a:lnTo>
                    <a:pt x="5583" y="4770"/>
                  </a:lnTo>
                  <a:lnTo>
                    <a:pt x="5661" y="4793"/>
                  </a:lnTo>
                  <a:lnTo>
                    <a:pt x="5739" y="4816"/>
                  </a:lnTo>
                  <a:lnTo>
                    <a:pt x="5817" y="4838"/>
                  </a:lnTo>
                  <a:lnTo>
                    <a:pt x="5896" y="4860"/>
                  </a:lnTo>
                  <a:lnTo>
                    <a:pt x="5974" y="4880"/>
                  </a:lnTo>
                  <a:lnTo>
                    <a:pt x="6053" y="4900"/>
                  </a:lnTo>
                  <a:lnTo>
                    <a:pt x="6134" y="4920"/>
                  </a:lnTo>
                  <a:lnTo>
                    <a:pt x="6213" y="4938"/>
                  </a:lnTo>
                  <a:lnTo>
                    <a:pt x="6293" y="4956"/>
                  </a:lnTo>
                  <a:lnTo>
                    <a:pt x="6373" y="4973"/>
                  </a:lnTo>
                  <a:lnTo>
                    <a:pt x="6454" y="4990"/>
                  </a:lnTo>
                  <a:lnTo>
                    <a:pt x="6535" y="5005"/>
                  </a:lnTo>
                  <a:lnTo>
                    <a:pt x="6615" y="5020"/>
                  </a:lnTo>
                  <a:lnTo>
                    <a:pt x="6697" y="5035"/>
                  </a:lnTo>
                  <a:lnTo>
                    <a:pt x="6778" y="5048"/>
                  </a:lnTo>
                  <a:lnTo>
                    <a:pt x="6860" y="5061"/>
                  </a:lnTo>
                  <a:lnTo>
                    <a:pt x="6942" y="5073"/>
                  </a:lnTo>
                  <a:lnTo>
                    <a:pt x="7024" y="5084"/>
                  </a:lnTo>
                  <a:lnTo>
                    <a:pt x="7106" y="5095"/>
                  </a:lnTo>
                  <a:lnTo>
                    <a:pt x="7189" y="5105"/>
                  </a:lnTo>
                  <a:lnTo>
                    <a:pt x="7273" y="5114"/>
                  </a:lnTo>
                  <a:lnTo>
                    <a:pt x="7356" y="5122"/>
                  </a:lnTo>
                  <a:lnTo>
                    <a:pt x="7439" y="5131"/>
                  </a:lnTo>
                  <a:lnTo>
                    <a:pt x="7523" y="5137"/>
                  </a:lnTo>
                  <a:lnTo>
                    <a:pt x="7607" y="5143"/>
                  </a:lnTo>
                  <a:lnTo>
                    <a:pt x="7691" y="5149"/>
                  </a:lnTo>
                  <a:lnTo>
                    <a:pt x="7775" y="5153"/>
                  </a:lnTo>
                  <a:lnTo>
                    <a:pt x="7860" y="5157"/>
                  </a:lnTo>
                  <a:lnTo>
                    <a:pt x="7945" y="5160"/>
                  </a:lnTo>
                  <a:lnTo>
                    <a:pt x="7945" y="7759"/>
                  </a:lnTo>
                  <a:lnTo>
                    <a:pt x="4779" y="7759"/>
                  </a:lnTo>
                  <a:lnTo>
                    <a:pt x="4782" y="7658"/>
                  </a:lnTo>
                  <a:lnTo>
                    <a:pt x="4786" y="7557"/>
                  </a:lnTo>
                  <a:lnTo>
                    <a:pt x="4791" y="7456"/>
                  </a:lnTo>
                  <a:lnTo>
                    <a:pt x="4797" y="7356"/>
                  </a:lnTo>
                  <a:lnTo>
                    <a:pt x="4805" y="7255"/>
                  </a:lnTo>
                  <a:lnTo>
                    <a:pt x="4812" y="7155"/>
                  </a:lnTo>
                  <a:lnTo>
                    <a:pt x="4821" y="7056"/>
                  </a:lnTo>
                  <a:lnTo>
                    <a:pt x="4831" y="6957"/>
                  </a:lnTo>
                  <a:lnTo>
                    <a:pt x="4843" y="6857"/>
                  </a:lnTo>
                  <a:lnTo>
                    <a:pt x="4854" y="6759"/>
                  </a:lnTo>
                  <a:lnTo>
                    <a:pt x="4867" y="6661"/>
                  </a:lnTo>
                  <a:lnTo>
                    <a:pt x="4881" y="6563"/>
                  </a:lnTo>
                  <a:lnTo>
                    <a:pt x="4896" y="6466"/>
                  </a:lnTo>
                  <a:lnTo>
                    <a:pt x="4911" y="6368"/>
                  </a:lnTo>
                  <a:lnTo>
                    <a:pt x="4928" y="6272"/>
                  </a:lnTo>
                  <a:lnTo>
                    <a:pt x="4945" y="6176"/>
                  </a:lnTo>
                  <a:lnTo>
                    <a:pt x="4964" y="6080"/>
                  </a:lnTo>
                  <a:lnTo>
                    <a:pt x="4983" y="5984"/>
                  </a:lnTo>
                  <a:lnTo>
                    <a:pt x="5004" y="5889"/>
                  </a:lnTo>
                  <a:lnTo>
                    <a:pt x="5025" y="5795"/>
                  </a:lnTo>
                  <a:lnTo>
                    <a:pt x="5048" y="5701"/>
                  </a:lnTo>
                  <a:lnTo>
                    <a:pt x="5070" y="5607"/>
                  </a:lnTo>
                  <a:lnTo>
                    <a:pt x="5095" y="5513"/>
                  </a:lnTo>
                  <a:lnTo>
                    <a:pt x="5120" y="5420"/>
                  </a:lnTo>
                  <a:lnTo>
                    <a:pt x="5145" y="5328"/>
                  </a:lnTo>
                  <a:lnTo>
                    <a:pt x="5172" y="5236"/>
                  </a:lnTo>
                  <a:lnTo>
                    <a:pt x="5201" y="5145"/>
                  </a:lnTo>
                  <a:lnTo>
                    <a:pt x="5228" y="5053"/>
                  </a:lnTo>
                  <a:lnTo>
                    <a:pt x="5258" y="4963"/>
                  </a:lnTo>
                  <a:lnTo>
                    <a:pt x="5289" y="4873"/>
                  </a:lnTo>
                  <a:lnTo>
                    <a:pt x="5321" y="4784"/>
                  </a:lnTo>
                  <a:lnTo>
                    <a:pt x="5353" y="4695"/>
                  </a:lnTo>
                  <a:close/>
                  <a:moveTo>
                    <a:pt x="5056" y="4040"/>
                  </a:moveTo>
                  <a:lnTo>
                    <a:pt x="4994" y="4015"/>
                  </a:lnTo>
                  <a:lnTo>
                    <a:pt x="4934" y="3989"/>
                  </a:lnTo>
                  <a:lnTo>
                    <a:pt x="4873" y="3963"/>
                  </a:lnTo>
                  <a:lnTo>
                    <a:pt x="4813" y="3936"/>
                  </a:lnTo>
                  <a:lnTo>
                    <a:pt x="4753" y="3909"/>
                  </a:lnTo>
                  <a:lnTo>
                    <a:pt x="4693" y="3882"/>
                  </a:lnTo>
                  <a:lnTo>
                    <a:pt x="4633" y="3854"/>
                  </a:lnTo>
                  <a:lnTo>
                    <a:pt x="4575" y="3825"/>
                  </a:lnTo>
                  <a:lnTo>
                    <a:pt x="4515" y="3796"/>
                  </a:lnTo>
                  <a:lnTo>
                    <a:pt x="4457" y="3766"/>
                  </a:lnTo>
                  <a:lnTo>
                    <a:pt x="4398" y="3736"/>
                  </a:lnTo>
                  <a:lnTo>
                    <a:pt x="4341" y="3705"/>
                  </a:lnTo>
                  <a:lnTo>
                    <a:pt x="4282" y="3674"/>
                  </a:lnTo>
                  <a:lnTo>
                    <a:pt x="4225" y="3643"/>
                  </a:lnTo>
                  <a:lnTo>
                    <a:pt x="4168" y="3611"/>
                  </a:lnTo>
                  <a:lnTo>
                    <a:pt x="4111" y="3579"/>
                  </a:lnTo>
                  <a:lnTo>
                    <a:pt x="3998" y="3513"/>
                  </a:lnTo>
                  <a:lnTo>
                    <a:pt x="3886" y="3446"/>
                  </a:lnTo>
                  <a:lnTo>
                    <a:pt x="3776" y="3377"/>
                  </a:lnTo>
                  <a:lnTo>
                    <a:pt x="3667" y="3305"/>
                  </a:lnTo>
                  <a:lnTo>
                    <a:pt x="3559" y="3233"/>
                  </a:lnTo>
                  <a:lnTo>
                    <a:pt x="3451" y="3159"/>
                  </a:lnTo>
                  <a:lnTo>
                    <a:pt x="3345" y="3084"/>
                  </a:lnTo>
                  <a:lnTo>
                    <a:pt x="3241" y="3007"/>
                  </a:lnTo>
                  <a:lnTo>
                    <a:pt x="3337" y="2917"/>
                  </a:lnTo>
                  <a:lnTo>
                    <a:pt x="3436" y="2829"/>
                  </a:lnTo>
                  <a:lnTo>
                    <a:pt x="3535" y="2743"/>
                  </a:lnTo>
                  <a:lnTo>
                    <a:pt x="3637" y="2659"/>
                  </a:lnTo>
                  <a:lnTo>
                    <a:pt x="3740" y="2576"/>
                  </a:lnTo>
                  <a:lnTo>
                    <a:pt x="3845" y="2496"/>
                  </a:lnTo>
                  <a:lnTo>
                    <a:pt x="3951" y="2417"/>
                  </a:lnTo>
                  <a:lnTo>
                    <a:pt x="4059" y="2340"/>
                  </a:lnTo>
                  <a:lnTo>
                    <a:pt x="4168" y="2266"/>
                  </a:lnTo>
                  <a:lnTo>
                    <a:pt x="4279" y="2193"/>
                  </a:lnTo>
                  <a:lnTo>
                    <a:pt x="4391" y="2122"/>
                  </a:lnTo>
                  <a:lnTo>
                    <a:pt x="4505" y="2054"/>
                  </a:lnTo>
                  <a:lnTo>
                    <a:pt x="4620" y="1986"/>
                  </a:lnTo>
                  <a:lnTo>
                    <a:pt x="4736" y="1921"/>
                  </a:lnTo>
                  <a:lnTo>
                    <a:pt x="4854" y="1859"/>
                  </a:lnTo>
                  <a:lnTo>
                    <a:pt x="4973" y="1799"/>
                  </a:lnTo>
                  <a:lnTo>
                    <a:pt x="5093" y="1740"/>
                  </a:lnTo>
                  <a:lnTo>
                    <a:pt x="5215" y="1684"/>
                  </a:lnTo>
                  <a:lnTo>
                    <a:pt x="5338" y="1630"/>
                  </a:lnTo>
                  <a:lnTo>
                    <a:pt x="5461" y="1579"/>
                  </a:lnTo>
                  <a:lnTo>
                    <a:pt x="5587" y="1528"/>
                  </a:lnTo>
                  <a:lnTo>
                    <a:pt x="5714" y="1481"/>
                  </a:lnTo>
                  <a:lnTo>
                    <a:pt x="5841" y="1436"/>
                  </a:lnTo>
                  <a:lnTo>
                    <a:pt x="5969" y="1393"/>
                  </a:lnTo>
                  <a:lnTo>
                    <a:pt x="6100" y="1353"/>
                  </a:lnTo>
                  <a:lnTo>
                    <a:pt x="6230" y="1315"/>
                  </a:lnTo>
                  <a:lnTo>
                    <a:pt x="6362" y="1279"/>
                  </a:lnTo>
                  <a:lnTo>
                    <a:pt x="6495" y="1246"/>
                  </a:lnTo>
                  <a:lnTo>
                    <a:pt x="6628" y="1215"/>
                  </a:lnTo>
                  <a:lnTo>
                    <a:pt x="6764" y="1187"/>
                  </a:lnTo>
                  <a:lnTo>
                    <a:pt x="6899" y="1161"/>
                  </a:lnTo>
                  <a:lnTo>
                    <a:pt x="7036" y="1137"/>
                  </a:lnTo>
                  <a:lnTo>
                    <a:pt x="6960" y="1213"/>
                  </a:lnTo>
                  <a:lnTo>
                    <a:pt x="6884" y="1289"/>
                  </a:lnTo>
                  <a:lnTo>
                    <a:pt x="6809" y="1367"/>
                  </a:lnTo>
                  <a:lnTo>
                    <a:pt x="6735" y="1446"/>
                  </a:lnTo>
                  <a:lnTo>
                    <a:pt x="6662" y="1525"/>
                  </a:lnTo>
                  <a:lnTo>
                    <a:pt x="6589" y="1607"/>
                  </a:lnTo>
                  <a:lnTo>
                    <a:pt x="6518" y="1689"/>
                  </a:lnTo>
                  <a:lnTo>
                    <a:pt x="6448" y="1771"/>
                  </a:lnTo>
                  <a:lnTo>
                    <a:pt x="6379" y="1855"/>
                  </a:lnTo>
                  <a:lnTo>
                    <a:pt x="6310" y="1940"/>
                  </a:lnTo>
                  <a:lnTo>
                    <a:pt x="6242" y="2027"/>
                  </a:lnTo>
                  <a:lnTo>
                    <a:pt x="6176" y="2113"/>
                  </a:lnTo>
                  <a:lnTo>
                    <a:pt x="6110" y="2201"/>
                  </a:lnTo>
                  <a:lnTo>
                    <a:pt x="6045" y="2290"/>
                  </a:lnTo>
                  <a:lnTo>
                    <a:pt x="5982" y="2379"/>
                  </a:lnTo>
                  <a:lnTo>
                    <a:pt x="5919" y="2471"/>
                  </a:lnTo>
                  <a:lnTo>
                    <a:pt x="5857" y="2562"/>
                  </a:lnTo>
                  <a:lnTo>
                    <a:pt x="5797" y="2654"/>
                  </a:lnTo>
                  <a:lnTo>
                    <a:pt x="5736" y="2748"/>
                  </a:lnTo>
                  <a:lnTo>
                    <a:pt x="5678" y="2842"/>
                  </a:lnTo>
                  <a:lnTo>
                    <a:pt x="5620" y="2938"/>
                  </a:lnTo>
                  <a:lnTo>
                    <a:pt x="5564" y="3034"/>
                  </a:lnTo>
                  <a:lnTo>
                    <a:pt x="5508" y="3130"/>
                  </a:lnTo>
                  <a:lnTo>
                    <a:pt x="5453" y="3228"/>
                  </a:lnTo>
                  <a:lnTo>
                    <a:pt x="5400" y="3326"/>
                  </a:lnTo>
                  <a:lnTo>
                    <a:pt x="5347" y="3427"/>
                  </a:lnTo>
                  <a:lnTo>
                    <a:pt x="5296" y="3527"/>
                  </a:lnTo>
                  <a:lnTo>
                    <a:pt x="5246" y="3628"/>
                  </a:lnTo>
                  <a:lnTo>
                    <a:pt x="5197" y="3729"/>
                  </a:lnTo>
                  <a:lnTo>
                    <a:pt x="5148" y="3833"/>
                  </a:lnTo>
                  <a:lnTo>
                    <a:pt x="5102" y="3936"/>
                  </a:lnTo>
                  <a:lnTo>
                    <a:pt x="5056" y="4040"/>
                  </a:lnTo>
                  <a:close/>
                  <a:moveTo>
                    <a:pt x="7945" y="1047"/>
                  </a:moveTo>
                  <a:lnTo>
                    <a:pt x="7945" y="4642"/>
                  </a:lnTo>
                  <a:lnTo>
                    <a:pt x="7867" y="4639"/>
                  </a:lnTo>
                  <a:lnTo>
                    <a:pt x="7789" y="4635"/>
                  </a:lnTo>
                  <a:lnTo>
                    <a:pt x="7711" y="4631"/>
                  </a:lnTo>
                  <a:lnTo>
                    <a:pt x="7633" y="4626"/>
                  </a:lnTo>
                  <a:lnTo>
                    <a:pt x="7556" y="4621"/>
                  </a:lnTo>
                  <a:lnTo>
                    <a:pt x="7478" y="4614"/>
                  </a:lnTo>
                  <a:lnTo>
                    <a:pt x="7401" y="4607"/>
                  </a:lnTo>
                  <a:lnTo>
                    <a:pt x="7325" y="4600"/>
                  </a:lnTo>
                  <a:lnTo>
                    <a:pt x="7248" y="4591"/>
                  </a:lnTo>
                  <a:lnTo>
                    <a:pt x="7172" y="4582"/>
                  </a:lnTo>
                  <a:lnTo>
                    <a:pt x="7095" y="4573"/>
                  </a:lnTo>
                  <a:lnTo>
                    <a:pt x="7020" y="4562"/>
                  </a:lnTo>
                  <a:lnTo>
                    <a:pt x="6944" y="4551"/>
                  </a:lnTo>
                  <a:lnTo>
                    <a:pt x="6868" y="4540"/>
                  </a:lnTo>
                  <a:lnTo>
                    <a:pt x="6793" y="4527"/>
                  </a:lnTo>
                  <a:lnTo>
                    <a:pt x="6718" y="4514"/>
                  </a:lnTo>
                  <a:lnTo>
                    <a:pt x="6644" y="4501"/>
                  </a:lnTo>
                  <a:lnTo>
                    <a:pt x="6569" y="4486"/>
                  </a:lnTo>
                  <a:lnTo>
                    <a:pt x="6495" y="4471"/>
                  </a:lnTo>
                  <a:lnTo>
                    <a:pt x="6421" y="4456"/>
                  </a:lnTo>
                  <a:lnTo>
                    <a:pt x="6347" y="4439"/>
                  </a:lnTo>
                  <a:lnTo>
                    <a:pt x="6273" y="4423"/>
                  </a:lnTo>
                  <a:lnTo>
                    <a:pt x="6200" y="4405"/>
                  </a:lnTo>
                  <a:lnTo>
                    <a:pt x="6127" y="4387"/>
                  </a:lnTo>
                  <a:lnTo>
                    <a:pt x="6055" y="4368"/>
                  </a:lnTo>
                  <a:lnTo>
                    <a:pt x="5982" y="4348"/>
                  </a:lnTo>
                  <a:lnTo>
                    <a:pt x="5910" y="4328"/>
                  </a:lnTo>
                  <a:lnTo>
                    <a:pt x="5838" y="4308"/>
                  </a:lnTo>
                  <a:lnTo>
                    <a:pt x="5766" y="4286"/>
                  </a:lnTo>
                  <a:lnTo>
                    <a:pt x="5694" y="4264"/>
                  </a:lnTo>
                  <a:lnTo>
                    <a:pt x="5624" y="4242"/>
                  </a:lnTo>
                  <a:lnTo>
                    <a:pt x="5553" y="4217"/>
                  </a:lnTo>
                  <a:lnTo>
                    <a:pt x="5605" y="4099"/>
                  </a:lnTo>
                  <a:lnTo>
                    <a:pt x="5658" y="3982"/>
                  </a:lnTo>
                  <a:lnTo>
                    <a:pt x="5714" y="3866"/>
                  </a:lnTo>
                  <a:lnTo>
                    <a:pt x="5771" y="3750"/>
                  </a:lnTo>
                  <a:lnTo>
                    <a:pt x="5830" y="3637"/>
                  </a:lnTo>
                  <a:lnTo>
                    <a:pt x="5889" y="3524"/>
                  </a:lnTo>
                  <a:lnTo>
                    <a:pt x="5951" y="3412"/>
                  </a:lnTo>
                  <a:lnTo>
                    <a:pt x="6014" y="3301"/>
                  </a:lnTo>
                  <a:lnTo>
                    <a:pt x="6078" y="3192"/>
                  </a:lnTo>
                  <a:lnTo>
                    <a:pt x="6144" y="3084"/>
                  </a:lnTo>
                  <a:lnTo>
                    <a:pt x="6212" y="2978"/>
                  </a:lnTo>
                  <a:lnTo>
                    <a:pt x="6279" y="2871"/>
                  </a:lnTo>
                  <a:lnTo>
                    <a:pt x="6349" y="2767"/>
                  </a:lnTo>
                  <a:lnTo>
                    <a:pt x="6421" y="2664"/>
                  </a:lnTo>
                  <a:lnTo>
                    <a:pt x="6494" y="2563"/>
                  </a:lnTo>
                  <a:lnTo>
                    <a:pt x="6568" y="2463"/>
                  </a:lnTo>
                  <a:lnTo>
                    <a:pt x="6643" y="2363"/>
                  </a:lnTo>
                  <a:lnTo>
                    <a:pt x="6718" y="2265"/>
                  </a:lnTo>
                  <a:lnTo>
                    <a:pt x="6796" y="2169"/>
                  </a:lnTo>
                  <a:lnTo>
                    <a:pt x="6875" y="2074"/>
                  </a:lnTo>
                  <a:lnTo>
                    <a:pt x="6955" y="1980"/>
                  </a:lnTo>
                  <a:lnTo>
                    <a:pt x="7038" y="1888"/>
                  </a:lnTo>
                  <a:lnTo>
                    <a:pt x="7121" y="1798"/>
                  </a:lnTo>
                  <a:lnTo>
                    <a:pt x="7204" y="1709"/>
                  </a:lnTo>
                  <a:lnTo>
                    <a:pt x="7289" y="1621"/>
                  </a:lnTo>
                  <a:lnTo>
                    <a:pt x="7375" y="1534"/>
                  </a:lnTo>
                  <a:lnTo>
                    <a:pt x="7463" y="1449"/>
                  </a:lnTo>
                  <a:lnTo>
                    <a:pt x="7552" y="1366"/>
                  </a:lnTo>
                  <a:lnTo>
                    <a:pt x="7642" y="1285"/>
                  </a:lnTo>
                  <a:lnTo>
                    <a:pt x="7732" y="1205"/>
                  </a:lnTo>
                  <a:lnTo>
                    <a:pt x="7825" y="1126"/>
                  </a:lnTo>
                  <a:lnTo>
                    <a:pt x="7918" y="1049"/>
                  </a:lnTo>
                  <a:lnTo>
                    <a:pt x="7931" y="1048"/>
                  </a:lnTo>
                  <a:lnTo>
                    <a:pt x="7945" y="1047"/>
                  </a:lnTo>
                  <a:close/>
                  <a:moveTo>
                    <a:pt x="9383" y="1137"/>
                  </a:moveTo>
                  <a:lnTo>
                    <a:pt x="9520" y="1161"/>
                  </a:lnTo>
                  <a:lnTo>
                    <a:pt x="9656" y="1187"/>
                  </a:lnTo>
                  <a:lnTo>
                    <a:pt x="9791" y="1215"/>
                  </a:lnTo>
                  <a:lnTo>
                    <a:pt x="9924" y="1246"/>
                  </a:lnTo>
                  <a:lnTo>
                    <a:pt x="10058" y="1279"/>
                  </a:lnTo>
                  <a:lnTo>
                    <a:pt x="10189" y="1315"/>
                  </a:lnTo>
                  <a:lnTo>
                    <a:pt x="10320" y="1353"/>
                  </a:lnTo>
                  <a:lnTo>
                    <a:pt x="10450" y="1393"/>
                  </a:lnTo>
                  <a:lnTo>
                    <a:pt x="10578" y="1436"/>
                  </a:lnTo>
                  <a:lnTo>
                    <a:pt x="10706" y="1481"/>
                  </a:lnTo>
                  <a:lnTo>
                    <a:pt x="10832" y="1528"/>
                  </a:lnTo>
                  <a:lnTo>
                    <a:pt x="10958" y="1579"/>
                  </a:lnTo>
                  <a:lnTo>
                    <a:pt x="11082" y="1630"/>
                  </a:lnTo>
                  <a:lnTo>
                    <a:pt x="11205" y="1684"/>
                  </a:lnTo>
                  <a:lnTo>
                    <a:pt x="11326" y="1740"/>
                  </a:lnTo>
                  <a:lnTo>
                    <a:pt x="11446" y="1799"/>
                  </a:lnTo>
                  <a:lnTo>
                    <a:pt x="11565" y="1859"/>
                  </a:lnTo>
                  <a:lnTo>
                    <a:pt x="11683" y="1921"/>
                  </a:lnTo>
                  <a:lnTo>
                    <a:pt x="11799" y="1986"/>
                  </a:lnTo>
                  <a:lnTo>
                    <a:pt x="11914" y="2054"/>
                  </a:lnTo>
                  <a:lnTo>
                    <a:pt x="12028" y="2122"/>
                  </a:lnTo>
                  <a:lnTo>
                    <a:pt x="12140" y="2193"/>
                  </a:lnTo>
                  <a:lnTo>
                    <a:pt x="12251" y="2266"/>
                  </a:lnTo>
                  <a:lnTo>
                    <a:pt x="12360" y="2340"/>
                  </a:lnTo>
                  <a:lnTo>
                    <a:pt x="12468" y="2417"/>
                  </a:lnTo>
                  <a:lnTo>
                    <a:pt x="12574" y="2496"/>
                  </a:lnTo>
                  <a:lnTo>
                    <a:pt x="12679" y="2576"/>
                  </a:lnTo>
                  <a:lnTo>
                    <a:pt x="12782" y="2659"/>
                  </a:lnTo>
                  <a:lnTo>
                    <a:pt x="12884" y="2743"/>
                  </a:lnTo>
                  <a:lnTo>
                    <a:pt x="12983" y="2829"/>
                  </a:lnTo>
                  <a:lnTo>
                    <a:pt x="13082" y="2917"/>
                  </a:lnTo>
                  <a:lnTo>
                    <a:pt x="13178" y="3007"/>
                  </a:lnTo>
                  <a:lnTo>
                    <a:pt x="13074" y="3084"/>
                  </a:lnTo>
                  <a:lnTo>
                    <a:pt x="12968" y="3159"/>
                  </a:lnTo>
                  <a:lnTo>
                    <a:pt x="12861" y="3233"/>
                  </a:lnTo>
                  <a:lnTo>
                    <a:pt x="12752" y="3305"/>
                  </a:lnTo>
                  <a:lnTo>
                    <a:pt x="12644" y="3377"/>
                  </a:lnTo>
                  <a:lnTo>
                    <a:pt x="12533" y="3446"/>
                  </a:lnTo>
                  <a:lnTo>
                    <a:pt x="12421" y="3513"/>
                  </a:lnTo>
                  <a:lnTo>
                    <a:pt x="12308" y="3579"/>
                  </a:lnTo>
                  <a:lnTo>
                    <a:pt x="12252" y="3611"/>
                  </a:lnTo>
                  <a:lnTo>
                    <a:pt x="12194" y="3643"/>
                  </a:lnTo>
                  <a:lnTo>
                    <a:pt x="12137" y="3674"/>
                  </a:lnTo>
                  <a:lnTo>
                    <a:pt x="12078" y="3705"/>
                  </a:lnTo>
                  <a:lnTo>
                    <a:pt x="12021" y="3736"/>
                  </a:lnTo>
                  <a:lnTo>
                    <a:pt x="11962" y="3766"/>
                  </a:lnTo>
                  <a:lnTo>
                    <a:pt x="11904" y="3796"/>
                  </a:lnTo>
                  <a:lnTo>
                    <a:pt x="11844" y="3825"/>
                  </a:lnTo>
                  <a:lnTo>
                    <a:pt x="11786" y="3854"/>
                  </a:lnTo>
                  <a:lnTo>
                    <a:pt x="11726" y="3882"/>
                  </a:lnTo>
                  <a:lnTo>
                    <a:pt x="11667" y="3909"/>
                  </a:lnTo>
                  <a:lnTo>
                    <a:pt x="11606" y="3936"/>
                  </a:lnTo>
                  <a:lnTo>
                    <a:pt x="11546" y="3963"/>
                  </a:lnTo>
                  <a:lnTo>
                    <a:pt x="11485" y="3989"/>
                  </a:lnTo>
                  <a:lnTo>
                    <a:pt x="11425" y="4015"/>
                  </a:lnTo>
                  <a:lnTo>
                    <a:pt x="11363" y="4040"/>
                  </a:lnTo>
                  <a:lnTo>
                    <a:pt x="11317" y="3936"/>
                  </a:lnTo>
                  <a:lnTo>
                    <a:pt x="11271" y="3833"/>
                  </a:lnTo>
                  <a:lnTo>
                    <a:pt x="11222" y="3729"/>
                  </a:lnTo>
                  <a:lnTo>
                    <a:pt x="11173" y="3628"/>
                  </a:lnTo>
                  <a:lnTo>
                    <a:pt x="11123" y="3527"/>
                  </a:lnTo>
                  <a:lnTo>
                    <a:pt x="11072" y="3427"/>
                  </a:lnTo>
                  <a:lnTo>
                    <a:pt x="11019" y="3326"/>
                  </a:lnTo>
                  <a:lnTo>
                    <a:pt x="10966" y="3228"/>
                  </a:lnTo>
                  <a:lnTo>
                    <a:pt x="10911" y="3130"/>
                  </a:lnTo>
                  <a:lnTo>
                    <a:pt x="10855" y="3034"/>
                  </a:lnTo>
                  <a:lnTo>
                    <a:pt x="10799" y="2938"/>
                  </a:lnTo>
                  <a:lnTo>
                    <a:pt x="10741" y="2842"/>
                  </a:lnTo>
                  <a:lnTo>
                    <a:pt x="10683" y="2748"/>
                  </a:lnTo>
                  <a:lnTo>
                    <a:pt x="10623" y="2654"/>
                  </a:lnTo>
                  <a:lnTo>
                    <a:pt x="10562" y="2562"/>
                  </a:lnTo>
                  <a:lnTo>
                    <a:pt x="10500" y="2471"/>
                  </a:lnTo>
                  <a:lnTo>
                    <a:pt x="10437" y="2379"/>
                  </a:lnTo>
                  <a:lnTo>
                    <a:pt x="10374" y="2290"/>
                  </a:lnTo>
                  <a:lnTo>
                    <a:pt x="10309" y="2201"/>
                  </a:lnTo>
                  <a:lnTo>
                    <a:pt x="10243" y="2113"/>
                  </a:lnTo>
                  <a:lnTo>
                    <a:pt x="10177" y="2027"/>
                  </a:lnTo>
                  <a:lnTo>
                    <a:pt x="10109" y="1940"/>
                  </a:lnTo>
                  <a:lnTo>
                    <a:pt x="10041" y="1855"/>
                  </a:lnTo>
                  <a:lnTo>
                    <a:pt x="9971" y="1771"/>
                  </a:lnTo>
                  <a:lnTo>
                    <a:pt x="9901" y="1689"/>
                  </a:lnTo>
                  <a:lnTo>
                    <a:pt x="9830" y="1607"/>
                  </a:lnTo>
                  <a:lnTo>
                    <a:pt x="9758" y="1525"/>
                  </a:lnTo>
                  <a:lnTo>
                    <a:pt x="9685" y="1446"/>
                  </a:lnTo>
                  <a:lnTo>
                    <a:pt x="9610" y="1367"/>
                  </a:lnTo>
                  <a:lnTo>
                    <a:pt x="9536" y="1289"/>
                  </a:lnTo>
                  <a:lnTo>
                    <a:pt x="9460" y="1213"/>
                  </a:lnTo>
                  <a:lnTo>
                    <a:pt x="9383" y="1137"/>
                  </a:lnTo>
                  <a:close/>
                  <a:moveTo>
                    <a:pt x="8502" y="1049"/>
                  </a:moveTo>
                  <a:lnTo>
                    <a:pt x="8595" y="1126"/>
                  </a:lnTo>
                  <a:lnTo>
                    <a:pt x="8687" y="1205"/>
                  </a:lnTo>
                  <a:lnTo>
                    <a:pt x="8778" y="1285"/>
                  </a:lnTo>
                  <a:lnTo>
                    <a:pt x="8867" y="1366"/>
                  </a:lnTo>
                  <a:lnTo>
                    <a:pt x="8957" y="1449"/>
                  </a:lnTo>
                  <a:lnTo>
                    <a:pt x="9044" y="1534"/>
                  </a:lnTo>
                  <a:lnTo>
                    <a:pt x="9130" y="1621"/>
                  </a:lnTo>
                  <a:lnTo>
                    <a:pt x="9215" y="1709"/>
                  </a:lnTo>
                  <a:lnTo>
                    <a:pt x="9299" y="1798"/>
                  </a:lnTo>
                  <a:lnTo>
                    <a:pt x="9382" y="1888"/>
                  </a:lnTo>
                  <a:lnTo>
                    <a:pt x="9464" y="1980"/>
                  </a:lnTo>
                  <a:lnTo>
                    <a:pt x="9544" y="2074"/>
                  </a:lnTo>
                  <a:lnTo>
                    <a:pt x="9623" y="2169"/>
                  </a:lnTo>
                  <a:lnTo>
                    <a:pt x="9701" y="2265"/>
                  </a:lnTo>
                  <a:lnTo>
                    <a:pt x="9778" y="2363"/>
                  </a:lnTo>
                  <a:lnTo>
                    <a:pt x="9852" y="2463"/>
                  </a:lnTo>
                  <a:lnTo>
                    <a:pt x="9926" y="2563"/>
                  </a:lnTo>
                  <a:lnTo>
                    <a:pt x="9999" y="2664"/>
                  </a:lnTo>
                  <a:lnTo>
                    <a:pt x="10070" y="2767"/>
                  </a:lnTo>
                  <a:lnTo>
                    <a:pt x="10140" y="2871"/>
                  </a:lnTo>
                  <a:lnTo>
                    <a:pt x="10209" y="2978"/>
                  </a:lnTo>
                  <a:lnTo>
                    <a:pt x="10275" y="3084"/>
                  </a:lnTo>
                  <a:lnTo>
                    <a:pt x="10341" y="3192"/>
                  </a:lnTo>
                  <a:lnTo>
                    <a:pt x="10406" y="3301"/>
                  </a:lnTo>
                  <a:lnTo>
                    <a:pt x="10468" y="3412"/>
                  </a:lnTo>
                  <a:lnTo>
                    <a:pt x="10530" y="3524"/>
                  </a:lnTo>
                  <a:lnTo>
                    <a:pt x="10589" y="3637"/>
                  </a:lnTo>
                  <a:lnTo>
                    <a:pt x="10648" y="3750"/>
                  </a:lnTo>
                  <a:lnTo>
                    <a:pt x="10705" y="3866"/>
                  </a:lnTo>
                  <a:lnTo>
                    <a:pt x="10761" y="3982"/>
                  </a:lnTo>
                  <a:lnTo>
                    <a:pt x="10815" y="4099"/>
                  </a:lnTo>
                  <a:lnTo>
                    <a:pt x="10867" y="4217"/>
                  </a:lnTo>
                  <a:lnTo>
                    <a:pt x="10797" y="4242"/>
                  </a:lnTo>
                  <a:lnTo>
                    <a:pt x="10725" y="4264"/>
                  </a:lnTo>
                  <a:lnTo>
                    <a:pt x="10654" y="4286"/>
                  </a:lnTo>
                  <a:lnTo>
                    <a:pt x="10582" y="4308"/>
                  </a:lnTo>
                  <a:lnTo>
                    <a:pt x="10510" y="4328"/>
                  </a:lnTo>
                  <a:lnTo>
                    <a:pt x="10437" y="4348"/>
                  </a:lnTo>
                  <a:lnTo>
                    <a:pt x="10366" y="4368"/>
                  </a:lnTo>
                  <a:lnTo>
                    <a:pt x="10293" y="4387"/>
                  </a:lnTo>
                  <a:lnTo>
                    <a:pt x="10219" y="4405"/>
                  </a:lnTo>
                  <a:lnTo>
                    <a:pt x="10146" y="4423"/>
                  </a:lnTo>
                  <a:lnTo>
                    <a:pt x="10072" y="4439"/>
                  </a:lnTo>
                  <a:lnTo>
                    <a:pt x="9998" y="4456"/>
                  </a:lnTo>
                  <a:lnTo>
                    <a:pt x="9924" y="4471"/>
                  </a:lnTo>
                  <a:lnTo>
                    <a:pt x="9850" y="4486"/>
                  </a:lnTo>
                  <a:lnTo>
                    <a:pt x="9775" y="4501"/>
                  </a:lnTo>
                  <a:lnTo>
                    <a:pt x="9701" y="4514"/>
                  </a:lnTo>
                  <a:lnTo>
                    <a:pt x="9626" y="4527"/>
                  </a:lnTo>
                  <a:lnTo>
                    <a:pt x="9551" y="4540"/>
                  </a:lnTo>
                  <a:lnTo>
                    <a:pt x="9475" y="4551"/>
                  </a:lnTo>
                  <a:lnTo>
                    <a:pt x="9400" y="4562"/>
                  </a:lnTo>
                  <a:lnTo>
                    <a:pt x="9324" y="4573"/>
                  </a:lnTo>
                  <a:lnTo>
                    <a:pt x="9247" y="4582"/>
                  </a:lnTo>
                  <a:lnTo>
                    <a:pt x="9171" y="4591"/>
                  </a:lnTo>
                  <a:lnTo>
                    <a:pt x="9094" y="4600"/>
                  </a:lnTo>
                  <a:lnTo>
                    <a:pt x="9018" y="4607"/>
                  </a:lnTo>
                  <a:lnTo>
                    <a:pt x="8940" y="4614"/>
                  </a:lnTo>
                  <a:lnTo>
                    <a:pt x="8863" y="4621"/>
                  </a:lnTo>
                  <a:lnTo>
                    <a:pt x="8786" y="4626"/>
                  </a:lnTo>
                  <a:lnTo>
                    <a:pt x="8708" y="4631"/>
                  </a:lnTo>
                  <a:lnTo>
                    <a:pt x="8630" y="4635"/>
                  </a:lnTo>
                  <a:lnTo>
                    <a:pt x="8552" y="4639"/>
                  </a:lnTo>
                  <a:lnTo>
                    <a:pt x="8474" y="4642"/>
                  </a:lnTo>
                  <a:lnTo>
                    <a:pt x="8474" y="1047"/>
                  </a:lnTo>
                  <a:lnTo>
                    <a:pt x="8489" y="1048"/>
                  </a:lnTo>
                  <a:lnTo>
                    <a:pt x="8502" y="1049"/>
                  </a:lnTo>
                  <a:close/>
                  <a:moveTo>
                    <a:pt x="7917" y="14987"/>
                  </a:moveTo>
                  <a:lnTo>
                    <a:pt x="7835" y="14918"/>
                  </a:lnTo>
                  <a:lnTo>
                    <a:pt x="7754" y="14850"/>
                  </a:lnTo>
                  <a:lnTo>
                    <a:pt x="7673" y="14779"/>
                  </a:lnTo>
                  <a:lnTo>
                    <a:pt x="7594" y="14708"/>
                  </a:lnTo>
                  <a:lnTo>
                    <a:pt x="7515" y="14636"/>
                  </a:lnTo>
                  <a:lnTo>
                    <a:pt x="7437" y="14562"/>
                  </a:lnTo>
                  <a:lnTo>
                    <a:pt x="7360" y="14487"/>
                  </a:lnTo>
                  <a:lnTo>
                    <a:pt x="7284" y="14410"/>
                  </a:lnTo>
                  <a:lnTo>
                    <a:pt x="7209" y="14333"/>
                  </a:lnTo>
                  <a:lnTo>
                    <a:pt x="7135" y="14255"/>
                  </a:lnTo>
                  <a:lnTo>
                    <a:pt x="7061" y="14175"/>
                  </a:lnTo>
                  <a:lnTo>
                    <a:pt x="6989" y="14095"/>
                  </a:lnTo>
                  <a:lnTo>
                    <a:pt x="6919" y="14012"/>
                  </a:lnTo>
                  <a:lnTo>
                    <a:pt x="6848" y="13930"/>
                  </a:lnTo>
                  <a:lnTo>
                    <a:pt x="6778" y="13846"/>
                  </a:lnTo>
                  <a:lnTo>
                    <a:pt x="6710" y="13761"/>
                  </a:lnTo>
                  <a:lnTo>
                    <a:pt x="6643" y="13675"/>
                  </a:lnTo>
                  <a:lnTo>
                    <a:pt x="6576" y="13588"/>
                  </a:lnTo>
                  <a:lnTo>
                    <a:pt x="6511" y="13499"/>
                  </a:lnTo>
                  <a:lnTo>
                    <a:pt x="6447" y="13410"/>
                  </a:lnTo>
                  <a:lnTo>
                    <a:pt x="6383" y="13319"/>
                  </a:lnTo>
                  <a:lnTo>
                    <a:pt x="6321" y="13228"/>
                  </a:lnTo>
                  <a:lnTo>
                    <a:pt x="6260" y="13135"/>
                  </a:lnTo>
                  <a:lnTo>
                    <a:pt x="6199" y="13042"/>
                  </a:lnTo>
                  <a:lnTo>
                    <a:pt x="6141" y="12948"/>
                  </a:lnTo>
                  <a:lnTo>
                    <a:pt x="6082" y="12853"/>
                  </a:lnTo>
                  <a:lnTo>
                    <a:pt x="6026" y="12757"/>
                  </a:lnTo>
                  <a:lnTo>
                    <a:pt x="5969" y="12659"/>
                  </a:lnTo>
                  <a:lnTo>
                    <a:pt x="5915" y="12561"/>
                  </a:lnTo>
                  <a:lnTo>
                    <a:pt x="5862" y="12462"/>
                  </a:lnTo>
                  <a:lnTo>
                    <a:pt x="5809" y="12363"/>
                  </a:lnTo>
                  <a:lnTo>
                    <a:pt x="5758" y="12262"/>
                  </a:lnTo>
                  <a:lnTo>
                    <a:pt x="5823" y="12242"/>
                  </a:lnTo>
                  <a:lnTo>
                    <a:pt x="5888" y="12223"/>
                  </a:lnTo>
                  <a:lnTo>
                    <a:pt x="5954" y="12204"/>
                  </a:lnTo>
                  <a:lnTo>
                    <a:pt x="6020" y="12187"/>
                  </a:lnTo>
                  <a:lnTo>
                    <a:pt x="6086" y="12169"/>
                  </a:lnTo>
                  <a:lnTo>
                    <a:pt x="6152" y="12153"/>
                  </a:lnTo>
                  <a:lnTo>
                    <a:pt x="6219" y="12136"/>
                  </a:lnTo>
                  <a:lnTo>
                    <a:pt x="6285" y="12121"/>
                  </a:lnTo>
                  <a:lnTo>
                    <a:pt x="6352" y="12106"/>
                  </a:lnTo>
                  <a:lnTo>
                    <a:pt x="6420" y="12091"/>
                  </a:lnTo>
                  <a:lnTo>
                    <a:pt x="6487" y="12077"/>
                  </a:lnTo>
                  <a:lnTo>
                    <a:pt x="6554" y="12064"/>
                  </a:lnTo>
                  <a:lnTo>
                    <a:pt x="6622" y="12051"/>
                  </a:lnTo>
                  <a:lnTo>
                    <a:pt x="6691" y="12039"/>
                  </a:lnTo>
                  <a:lnTo>
                    <a:pt x="6758" y="12027"/>
                  </a:lnTo>
                  <a:lnTo>
                    <a:pt x="6827" y="12016"/>
                  </a:lnTo>
                  <a:lnTo>
                    <a:pt x="6895" y="12005"/>
                  </a:lnTo>
                  <a:lnTo>
                    <a:pt x="6964" y="11995"/>
                  </a:lnTo>
                  <a:lnTo>
                    <a:pt x="7033" y="11986"/>
                  </a:lnTo>
                  <a:lnTo>
                    <a:pt x="7102" y="11976"/>
                  </a:lnTo>
                  <a:lnTo>
                    <a:pt x="7171" y="11968"/>
                  </a:lnTo>
                  <a:lnTo>
                    <a:pt x="7241" y="11960"/>
                  </a:lnTo>
                  <a:lnTo>
                    <a:pt x="7311" y="11953"/>
                  </a:lnTo>
                  <a:lnTo>
                    <a:pt x="7380" y="11946"/>
                  </a:lnTo>
                  <a:lnTo>
                    <a:pt x="7450" y="11940"/>
                  </a:lnTo>
                  <a:lnTo>
                    <a:pt x="7521" y="11934"/>
                  </a:lnTo>
                  <a:lnTo>
                    <a:pt x="7591" y="11929"/>
                  </a:lnTo>
                  <a:lnTo>
                    <a:pt x="7662" y="11924"/>
                  </a:lnTo>
                  <a:lnTo>
                    <a:pt x="7732" y="11920"/>
                  </a:lnTo>
                  <a:lnTo>
                    <a:pt x="7803" y="11916"/>
                  </a:lnTo>
                  <a:lnTo>
                    <a:pt x="7874" y="11913"/>
                  </a:lnTo>
                  <a:lnTo>
                    <a:pt x="7945" y="11911"/>
                  </a:lnTo>
                  <a:lnTo>
                    <a:pt x="7945" y="14988"/>
                  </a:lnTo>
                  <a:lnTo>
                    <a:pt x="7917" y="14987"/>
                  </a:lnTo>
                  <a:close/>
                  <a:moveTo>
                    <a:pt x="15347" y="7759"/>
                  </a:moveTo>
                  <a:lnTo>
                    <a:pt x="12171" y="7759"/>
                  </a:lnTo>
                  <a:lnTo>
                    <a:pt x="12168" y="7652"/>
                  </a:lnTo>
                  <a:lnTo>
                    <a:pt x="12163" y="7545"/>
                  </a:lnTo>
                  <a:lnTo>
                    <a:pt x="12157" y="7439"/>
                  </a:lnTo>
                  <a:lnTo>
                    <a:pt x="12151" y="7332"/>
                  </a:lnTo>
                  <a:lnTo>
                    <a:pt x="12144" y="7226"/>
                  </a:lnTo>
                  <a:lnTo>
                    <a:pt x="12136" y="7120"/>
                  </a:lnTo>
                  <a:lnTo>
                    <a:pt x="12126" y="7015"/>
                  </a:lnTo>
                  <a:lnTo>
                    <a:pt x="12115" y="6911"/>
                  </a:lnTo>
                  <a:lnTo>
                    <a:pt x="12104" y="6805"/>
                  </a:lnTo>
                  <a:lnTo>
                    <a:pt x="12092" y="6701"/>
                  </a:lnTo>
                  <a:lnTo>
                    <a:pt x="12078" y="6598"/>
                  </a:lnTo>
                  <a:lnTo>
                    <a:pt x="12063" y="6494"/>
                  </a:lnTo>
                  <a:lnTo>
                    <a:pt x="12047" y="6391"/>
                  </a:lnTo>
                  <a:lnTo>
                    <a:pt x="12031" y="6288"/>
                  </a:lnTo>
                  <a:lnTo>
                    <a:pt x="12014" y="6186"/>
                  </a:lnTo>
                  <a:lnTo>
                    <a:pt x="11995" y="6084"/>
                  </a:lnTo>
                  <a:lnTo>
                    <a:pt x="11976" y="5982"/>
                  </a:lnTo>
                  <a:lnTo>
                    <a:pt x="11954" y="5881"/>
                  </a:lnTo>
                  <a:lnTo>
                    <a:pt x="11933" y="5781"/>
                  </a:lnTo>
                  <a:lnTo>
                    <a:pt x="11910" y="5681"/>
                  </a:lnTo>
                  <a:lnTo>
                    <a:pt x="11886" y="5582"/>
                  </a:lnTo>
                  <a:lnTo>
                    <a:pt x="11862" y="5482"/>
                  </a:lnTo>
                  <a:lnTo>
                    <a:pt x="11836" y="5383"/>
                  </a:lnTo>
                  <a:lnTo>
                    <a:pt x="11810" y="5285"/>
                  </a:lnTo>
                  <a:lnTo>
                    <a:pt x="11783" y="5188"/>
                  </a:lnTo>
                  <a:lnTo>
                    <a:pt x="11754" y="5090"/>
                  </a:lnTo>
                  <a:lnTo>
                    <a:pt x="11724" y="4993"/>
                  </a:lnTo>
                  <a:lnTo>
                    <a:pt x="11694" y="4897"/>
                  </a:lnTo>
                  <a:lnTo>
                    <a:pt x="11663" y="4801"/>
                  </a:lnTo>
                  <a:lnTo>
                    <a:pt x="11630" y="4706"/>
                  </a:lnTo>
                  <a:lnTo>
                    <a:pt x="11597" y="4611"/>
                  </a:lnTo>
                  <a:lnTo>
                    <a:pt x="11563" y="4517"/>
                  </a:lnTo>
                  <a:lnTo>
                    <a:pt x="11630" y="4489"/>
                  </a:lnTo>
                  <a:lnTo>
                    <a:pt x="11695" y="4461"/>
                  </a:lnTo>
                  <a:lnTo>
                    <a:pt x="11762" y="4432"/>
                  </a:lnTo>
                  <a:lnTo>
                    <a:pt x="11828" y="4403"/>
                  </a:lnTo>
                  <a:lnTo>
                    <a:pt x="11894" y="4374"/>
                  </a:lnTo>
                  <a:lnTo>
                    <a:pt x="11959" y="4343"/>
                  </a:lnTo>
                  <a:lnTo>
                    <a:pt x="12024" y="4312"/>
                  </a:lnTo>
                  <a:lnTo>
                    <a:pt x="12088" y="4281"/>
                  </a:lnTo>
                  <a:lnTo>
                    <a:pt x="12153" y="4249"/>
                  </a:lnTo>
                  <a:lnTo>
                    <a:pt x="12217" y="4216"/>
                  </a:lnTo>
                  <a:lnTo>
                    <a:pt x="12280" y="4183"/>
                  </a:lnTo>
                  <a:lnTo>
                    <a:pt x="12344" y="4150"/>
                  </a:lnTo>
                  <a:lnTo>
                    <a:pt x="12407" y="4116"/>
                  </a:lnTo>
                  <a:lnTo>
                    <a:pt x="12469" y="4081"/>
                  </a:lnTo>
                  <a:lnTo>
                    <a:pt x="12532" y="4046"/>
                  </a:lnTo>
                  <a:lnTo>
                    <a:pt x="12593" y="4011"/>
                  </a:lnTo>
                  <a:lnTo>
                    <a:pt x="12655" y="3975"/>
                  </a:lnTo>
                  <a:lnTo>
                    <a:pt x="12717" y="3939"/>
                  </a:lnTo>
                  <a:lnTo>
                    <a:pt x="12778" y="3902"/>
                  </a:lnTo>
                  <a:lnTo>
                    <a:pt x="12839" y="3865"/>
                  </a:lnTo>
                  <a:lnTo>
                    <a:pt x="12899" y="3827"/>
                  </a:lnTo>
                  <a:lnTo>
                    <a:pt x="12959" y="3789"/>
                  </a:lnTo>
                  <a:lnTo>
                    <a:pt x="13019" y="3749"/>
                  </a:lnTo>
                  <a:lnTo>
                    <a:pt x="13078" y="3710"/>
                  </a:lnTo>
                  <a:lnTo>
                    <a:pt x="13137" y="3670"/>
                  </a:lnTo>
                  <a:lnTo>
                    <a:pt x="13196" y="3630"/>
                  </a:lnTo>
                  <a:lnTo>
                    <a:pt x="13254" y="3590"/>
                  </a:lnTo>
                  <a:lnTo>
                    <a:pt x="13313" y="3549"/>
                  </a:lnTo>
                  <a:lnTo>
                    <a:pt x="13370" y="3507"/>
                  </a:lnTo>
                  <a:lnTo>
                    <a:pt x="13428" y="3466"/>
                  </a:lnTo>
                  <a:lnTo>
                    <a:pt x="13485" y="3423"/>
                  </a:lnTo>
                  <a:lnTo>
                    <a:pt x="13542" y="3381"/>
                  </a:lnTo>
                  <a:lnTo>
                    <a:pt x="13641" y="3492"/>
                  </a:lnTo>
                  <a:lnTo>
                    <a:pt x="13738" y="3605"/>
                  </a:lnTo>
                  <a:lnTo>
                    <a:pt x="13832" y="3719"/>
                  </a:lnTo>
                  <a:lnTo>
                    <a:pt x="13924" y="3837"/>
                  </a:lnTo>
                  <a:lnTo>
                    <a:pt x="14014" y="3956"/>
                  </a:lnTo>
                  <a:lnTo>
                    <a:pt x="14101" y="4076"/>
                  </a:lnTo>
                  <a:lnTo>
                    <a:pt x="14185" y="4199"/>
                  </a:lnTo>
                  <a:lnTo>
                    <a:pt x="14266" y="4324"/>
                  </a:lnTo>
                  <a:lnTo>
                    <a:pt x="14346" y="4450"/>
                  </a:lnTo>
                  <a:lnTo>
                    <a:pt x="14422" y="4578"/>
                  </a:lnTo>
                  <a:lnTo>
                    <a:pt x="14496" y="4708"/>
                  </a:lnTo>
                  <a:lnTo>
                    <a:pt x="14567" y="4839"/>
                  </a:lnTo>
                  <a:lnTo>
                    <a:pt x="14634" y="4972"/>
                  </a:lnTo>
                  <a:lnTo>
                    <a:pt x="14700" y="5106"/>
                  </a:lnTo>
                  <a:lnTo>
                    <a:pt x="14763" y="5243"/>
                  </a:lnTo>
                  <a:lnTo>
                    <a:pt x="14822" y="5380"/>
                  </a:lnTo>
                  <a:lnTo>
                    <a:pt x="14879" y="5519"/>
                  </a:lnTo>
                  <a:lnTo>
                    <a:pt x="14932" y="5660"/>
                  </a:lnTo>
                  <a:lnTo>
                    <a:pt x="14982" y="5802"/>
                  </a:lnTo>
                  <a:lnTo>
                    <a:pt x="15031" y="5945"/>
                  </a:lnTo>
                  <a:lnTo>
                    <a:pt x="15075" y="6090"/>
                  </a:lnTo>
                  <a:lnTo>
                    <a:pt x="15116" y="6236"/>
                  </a:lnTo>
                  <a:lnTo>
                    <a:pt x="15154" y="6383"/>
                  </a:lnTo>
                  <a:lnTo>
                    <a:pt x="15189" y="6532"/>
                  </a:lnTo>
                  <a:lnTo>
                    <a:pt x="15220" y="6681"/>
                  </a:lnTo>
                  <a:lnTo>
                    <a:pt x="15248" y="6832"/>
                  </a:lnTo>
                  <a:lnTo>
                    <a:pt x="15273" y="6984"/>
                  </a:lnTo>
                  <a:lnTo>
                    <a:pt x="15294" y="7137"/>
                  </a:lnTo>
                  <a:lnTo>
                    <a:pt x="15313" y="7291"/>
                  </a:lnTo>
                  <a:lnTo>
                    <a:pt x="15327" y="7446"/>
                  </a:lnTo>
                  <a:lnTo>
                    <a:pt x="15338" y="7602"/>
                  </a:lnTo>
                  <a:lnTo>
                    <a:pt x="15347" y="7759"/>
                  </a:lnTo>
                  <a:close/>
                  <a:moveTo>
                    <a:pt x="8210" y="0"/>
                  </a:moveTo>
                  <a:lnTo>
                    <a:pt x="7787" y="10"/>
                  </a:lnTo>
                  <a:lnTo>
                    <a:pt x="7370" y="41"/>
                  </a:lnTo>
                  <a:lnTo>
                    <a:pt x="6960" y="92"/>
                  </a:lnTo>
                  <a:lnTo>
                    <a:pt x="6555" y="162"/>
                  </a:lnTo>
                  <a:lnTo>
                    <a:pt x="6158" y="253"/>
                  </a:lnTo>
                  <a:lnTo>
                    <a:pt x="5768" y="361"/>
                  </a:lnTo>
                  <a:lnTo>
                    <a:pt x="5386" y="486"/>
                  </a:lnTo>
                  <a:lnTo>
                    <a:pt x="5014" y="630"/>
                  </a:lnTo>
                  <a:lnTo>
                    <a:pt x="4651" y="791"/>
                  </a:lnTo>
                  <a:lnTo>
                    <a:pt x="4297" y="967"/>
                  </a:lnTo>
                  <a:lnTo>
                    <a:pt x="3953" y="1161"/>
                  </a:lnTo>
                  <a:lnTo>
                    <a:pt x="3619" y="1369"/>
                  </a:lnTo>
                  <a:lnTo>
                    <a:pt x="3298" y="1593"/>
                  </a:lnTo>
                  <a:lnTo>
                    <a:pt x="2987" y="1831"/>
                  </a:lnTo>
                  <a:lnTo>
                    <a:pt x="2690" y="2083"/>
                  </a:lnTo>
                  <a:lnTo>
                    <a:pt x="2404" y="2348"/>
                  </a:lnTo>
                  <a:lnTo>
                    <a:pt x="2132" y="2627"/>
                  </a:lnTo>
                  <a:lnTo>
                    <a:pt x="1875" y="2918"/>
                  </a:lnTo>
                  <a:lnTo>
                    <a:pt x="1631" y="3220"/>
                  </a:lnTo>
                  <a:lnTo>
                    <a:pt x="1402" y="3535"/>
                  </a:lnTo>
                  <a:lnTo>
                    <a:pt x="1188" y="3861"/>
                  </a:lnTo>
                  <a:lnTo>
                    <a:pt x="991" y="4195"/>
                  </a:lnTo>
                  <a:lnTo>
                    <a:pt x="810" y="4541"/>
                  </a:lnTo>
                  <a:lnTo>
                    <a:pt x="645" y="4897"/>
                  </a:lnTo>
                  <a:lnTo>
                    <a:pt x="498" y="5261"/>
                  </a:lnTo>
                  <a:lnTo>
                    <a:pt x="369" y="5634"/>
                  </a:lnTo>
                  <a:lnTo>
                    <a:pt x="259" y="6014"/>
                  </a:lnTo>
                  <a:lnTo>
                    <a:pt x="167" y="6402"/>
                  </a:lnTo>
                  <a:lnTo>
                    <a:pt x="94" y="6797"/>
                  </a:lnTo>
                  <a:lnTo>
                    <a:pt x="42" y="7198"/>
                  </a:lnTo>
                  <a:lnTo>
                    <a:pt x="10" y="7605"/>
                  </a:lnTo>
                  <a:lnTo>
                    <a:pt x="0" y="8018"/>
                  </a:lnTo>
                  <a:lnTo>
                    <a:pt x="10" y="8431"/>
                  </a:lnTo>
                  <a:lnTo>
                    <a:pt x="42" y="8838"/>
                  </a:lnTo>
                  <a:lnTo>
                    <a:pt x="94" y="9239"/>
                  </a:lnTo>
                  <a:lnTo>
                    <a:pt x="167" y="9634"/>
                  </a:lnTo>
                  <a:lnTo>
                    <a:pt x="259" y="10021"/>
                  </a:lnTo>
                  <a:lnTo>
                    <a:pt x="369" y="10402"/>
                  </a:lnTo>
                  <a:lnTo>
                    <a:pt x="498" y="10774"/>
                  </a:lnTo>
                  <a:lnTo>
                    <a:pt x="645" y="11139"/>
                  </a:lnTo>
                  <a:lnTo>
                    <a:pt x="810" y="11494"/>
                  </a:lnTo>
                  <a:lnTo>
                    <a:pt x="991" y="11840"/>
                  </a:lnTo>
                  <a:lnTo>
                    <a:pt x="1188" y="12175"/>
                  </a:lnTo>
                  <a:lnTo>
                    <a:pt x="1402" y="12501"/>
                  </a:lnTo>
                  <a:lnTo>
                    <a:pt x="1631" y="12815"/>
                  </a:lnTo>
                  <a:lnTo>
                    <a:pt x="1875" y="13118"/>
                  </a:lnTo>
                  <a:lnTo>
                    <a:pt x="2132" y="13409"/>
                  </a:lnTo>
                  <a:lnTo>
                    <a:pt x="2404" y="13688"/>
                  </a:lnTo>
                  <a:lnTo>
                    <a:pt x="2690" y="13953"/>
                  </a:lnTo>
                  <a:lnTo>
                    <a:pt x="2987" y="14205"/>
                  </a:lnTo>
                  <a:lnTo>
                    <a:pt x="3298" y="14443"/>
                  </a:lnTo>
                  <a:lnTo>
                    <a:pt x="3619" y="14667"/>
                  </a:lnTo>
                  <a:lnTo>
                    <a:pt x="3953" y="14875"/>
                  </a:lnTo>
                  <a:lnTo>
                    <a:pt x="4297" y="15068"/>
                  </a:lnTo>
                  <a:lnTo>
                    <a:pt x="4651" y="15245"/>
                  </a:lnTo>
                  <a:lnTo>
                    <a:pt x="5014" y="15406"/>
                  </a:lnTo>
                  <a:lnTo>
                    <a:pt x="5386" y="15550"/>
                  </a:lnTo>
                  <a:lnTo>
                    <a:pt x="5768" y="15675"/>
                  </a:lnTo>
                  <a:lnTo>
                    <a:pt x="6158" y="15783"/>
                  </a:lnTo>
                  <a:lnTo>
                    <a:pt x="6555" y="15873"/>
                  </a:lnTo>
                  <a:lnTo>
                    <a:pt x="6960" y="15944"/>
                  </a:lnTo>
                  <a:lnTo>
                    <a:pt x="7370" y="15995"/>
                  </a:lnTo>
                  <a:lnTo>
                    <a:pt x="7787" y="16026"/>
                  </a:lnTo>
                  <a:lnTo>
                    <a:pt x="8210" y="16036"/>
                  </a:lnTo>
                  <a:lnTo>
                    <a:pt x="8632" y="16026"/>
                  </a:lnTo>
                  <a:lnTo>
                    <a:pt x="9049" y="15995"/>
                  </a:lnTo>
                  <a:lnTo>
                    <a:pt x="9459" y="15944"/>
                  </a:lnTo>
                  <a:lnTo>
                    <a:pt x="9864" y="15873"/>
                  </a:lnTo>
                  <a:lnTo>
                    <a:pt x="10261" y="15783"/>
                  </a:lnTo>
                  <a:lnTo>
                    <a:pt x="10651" y="15675"/>
                  </a:lnTo>
                  <a:lnTo>
                    <a:pt x="11033" y="15550"/>
                  </a:lnTo>
                  <a:lnTo>
                    <a:pt x="11405" y="15406"/>
                  </a:lnTo>
                  <a:lnTo>
                    <a:pt x="11768" y="15245"/>
                  </a:lnTo>
                  <a:lnTo>
                    <a:pt x="12122" y="15068"/>
                  </a:lnTo>
                  <a:lnTo>
                    <a:pt x="12466" y="14875"/>
                  </a:lnTo>
                  <a:lnTo>
                    <a:pt x="12800" y="14667"/>
                  </a:lnTo>
                  <a:lnTo>
                    <a:pt x="13122" y="14443"/>
                  </a:lnTo>
                  <a:lnTo>
                    <a:pt x="13432" y="14205"/>
                  </a:lnTo>
                  <a:lnTo>
                    <a:pt x="13729" y="13953"/>
                  </a:lnTo>
                  <a:lnTo>
                    <a:pt x="14015" y="13688"/>
                  </a:lnTo>
                  <a:lnTo>
                    <a:pt x="14287" y="13409"/>
                  </a:lnTo>
                  <a:lnTo>
                    <a:pt x="14544" y="13118"/>
                  </a:lnTo>
                  <a:lnTo>
                    <a:pt x="14788" y="12815"/>
                  </a:lnTo>
                  <a:lnTo>
                    <a:pt x="15017" y="12501"/>
                  </a:lnTo>
                  <a:lnTo>
                    <a:pt x="15231" y="12175"/>
                  </a:lnTo>
                  <a:lnTo>
                    <a:pt x="15428" y="11840"/>
                  </a:lnTo>
                  <a:lnTo>
                    <a:pt x="15609" y="11494"/>
                  </a:lnTo>
                  <a:lnTo>
                    <a:pt x="15774" y="11139"/>
                  </a:lnTo>
                  <a:lnTo>
                    <a:pt x="15921" y="10774"/>
                  </a:lnTo>
                  <a:lnTo>
                    <a:pt x="16050" y="10402"/>
                  </a:lnTo>
                  <a:lnTo>
                    <a:pt x="16160" y="10021"/>
                  </a:lnTo>
                  <a:lnTo>
                    <a:pt x="16253" y="9634"/>
                  </a:lnTo>
                  <a:lnTo>
                    <a:pt x="16325" y="9239"/>
                  </a:lnTo>
                  <a:lnTo>
                    <a:pt x="16377" y="8838"/>
                  </a:lnTo>
                  <a:lnTo>
                    <a:pt x="16409" y="8431"/>
                  </a:lnTo>
                  <a:lnTo>
                    <a:pt x="16419" y="8018"/>
                  </a:lnTo>
                  <a:lnTo>
                    <a:pt x="16409" y="7605"/>
                  </a:lnTo>
                  <a:lnTo>
                    <a:pt x="16377" y="7198"/>
                  </a:lnTo>
                  <a:lnTo>
                    <a:pt x="16325" y="6797"/>
                  </a:lnTo>
                  <a:lnTo>
                    <a:pt x="16253" y="6402"/>
                  </a:lnTo>
                  <a:lnTo>
                    <a:pt x="16160" y="6014"/>
                  </a:lnTo>
                  <a:lnTo>
                    <a:pt x="16050" y="5634"/>
                  </a:lnTo>
                  <a:lnTo>
                    <a:pt x="15921" y="5261"/>
                  </a:lnTo>
                  <a:lnTo>
                    <a:pt x="15774" y="4897"/>
                  </a:lnTo>
                  <a:lnTo>
                    <a:pt x="15609" y="4541"/>
                  </a:lnTo>
                  <a:lnTo>
                    <a:pt x="15428" y="4195"/>
                  </a:lnTo>
                  <a:lnTo>
                    <a:pt x="15231" y="3861"/>
                  </a:lnTo>
                  <a:lnTo>
                    <a:pt x="15017" y="3535"/>
                  </a:lnTo>
                  <a:lnTo>
                    <a:pt x="14788" y="3220"/>
                  </a:lnTo>
                  <a:lnTo>
                    <a:pt x="14544" y="2918"/>
                  </a:lnTo>
                  <a:lnTo>
                    <a:pt x="14287" y="2627"/>
                  </a:lnTo>
                  <a:lnTo>
                    <a:pt x="14015" y="2348"/>
                  </a:lnTo>
                  <a:lnTo>
                    <a:pt x="13729" y="2083"/>
                  </a:lnTo>
                  <a:lnTo>
                    <a:pt x="13432" y="1831"/>
                  </a:lnTo>
                  <a:lnTo>
                    <a:pt x="13122" y="1593"/>
                  </a:lnTo>
                  <a:lnTo>
                    <a:pt x="12800" y="1369"/>
                  </a:lnTo>
                  <a:lnTo>
                    <a:pt x="12466" y="1161"/>
                  </a:lnTo>
                  <a:lnTo>
                    <a:pt x="12122" y="967"/>
                  </a:lnTo>
                  <a:lnTo>
                    <a:pt x="11768" y="791"/>
                  </a:lnTo>
                  <a:lnTo>
                    <a:pt x="11405" y="630"/>
                  </a:lnTo>
                  <a:lnTo>
                    <a:pt x="11033" y="486"/>
                  </a:lnTo>
                  <a:lnTo>
                    <a:pt x="10651" y="361"/>
                  </a:lnTo>
                  <a:lnTo>
                    <a:pt x="10261" y="253"/>
                  </a:lnTo>
                  <a:lnTo>
                    <a:pt x="9864" y="162"/>
                  </a:lnTo>
                  <a:lnTo>
                    <a:pt x="9459" y="92"/>
                  </a:lnTo>
                  <a:lnTo>
                    <a:pt x="9049" y="41"/>
                  </a:lnTo>
                  <a:lnTo>
                    <a:pt x="8632" y="10"/>
                  </a:lnTo>
                  <a:lnTo>
                    <a:pt x="8210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51442" tIns="25721" rIns="51442" bIns="25721" numCol="1" anchor="t" anchorCtr="0" compatLnSpc="1"/>
            <a:lstStyle/>
            <a:p>
              <a:endParaRPr lang="id-ID" sz="101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2" name="Freeform 213"/>
            <p:cNvSpPr>
              <a:spLocks noEditPoints="1"/>
            </p:cNvSpPr>
            <p:nvPr>
              <p:custDataLst>
                <p:tags r:id="rId13"/>
              </p:custDataLst>
            </p:nvPr>
          </p:nvSpPr>
          <p:spPr bwMode="auto">
            <a:xfrm>
              <a:off x="8481" y="4217"/>
              <a:ext cx="643" cy="643"/>
            </a:xfrm>
            <a:custGeom>
              <a:avLst/>
              <a:gdLst>
                <a:gd name="T0" fmla="*/ 8330 w 16095"/>
                <a:gd name="T1" fmla="*/ 13155 h 16095"/>
                <a:gd name="T2" fmla="*/ 8153 w 16095"/>
                <a:gd name="T3" fmla="*/ 13120 h 16095"/>
                <a:gd name="T4" fmla="*/ 5125 w 16095"/>
                <a:gd name="T5" fmla="*/ 12104 h 16095"/>
                <a:gd name="T6" fmla="*/ 5125 w 16095"/>
                <a:gd name="T7" fmla="*/ 12104 h 16095"/>
                <a:gd name="T8" fmla="*/ 4694 w 16095"/>
                <a:gd name="T9" fmla="*/ 11707 h 16095"/>
                <a:gd name="T10" fmla="*/ 1577 w 16095"/>
                <a:gd name="T11" fmla="*/ 10451 h 16095"/>
                <a:gd name="T12" fmla="*/ 15800 w 16095"/>
                <a:gd name="T13" fmla="*/ 45 h 16095"/>
                <a:gd name="T14" fmla="*/ 15716 w 16095"/>
                <a:gd name="T15" fmla="*/ 15 h 16095"/>
                <a:gd name="T16" fmla="*/ 15627 w 16095"/>
                <a:gd name="T17" fmla="*/ 1 h 16095"/>
                <a:gd name="T18" fmla="*/ 15537 w 16095"/>
                <a:gd name="T19" fmla="*/ 3 h 16095"/>
                <a:gd name="T20" fmla="*/ 15448 w 16095"/>
                <a:gd name="T21" fmla="*/ 21 h 16095"/>
                <a:gd name="T22" fmla="*/ 15362 w 16095"/>
                <a:gd name="T23" fmla="*/ 55 h 16095"/>
                <a:gd name="T24" fmla="*/ 210 w 16095"/>
                <a:gd name="T25" fmla="*/ 10154 h 16095"/>
                <a:gd name="T26" fmla="*/ 145 w 16095"/>
                <a:gd name="T27" fmla="*/ 10209 h 16095"/>
                <a:gd name="T28" fmla="*/ 91 w 16095"/>
                <a:gd name="T29" fmla="*/ 10275 h 16095"/>
                <a:gd name="T30" fmla="*/ 48 w 16095"/>
                <a:gd name="T31" fmla="*/ 10348 h 16095"/>
                <a:gd name="T32" fmla="*/ 18 w 16095"/>
                <a:gd name="T33" fmla="*/ 10428 h 16095"/>
                <a:gd name="T34" fmla="*/ 3 w 16095"/>
                <a:gd name="T35" fmla="*/ 10511 h 16095"/>
                <a:gd name="T36" fmla="*/ 1 w 16095"/>
                <a:gd name="T37" fmla="*/ 10597 h 16095"/>
                <a:gd name="T38" fmla="*/ 15 w 16095"/>
                <a:gd name="T39" fmla="*/ 10682 h 16095"/>
                <a:gd name="T40" fmla="*/ 42 w 16095"/>
                <a:gd name="T41" fmla="*/ 10764 h 16095"/>
                <a:gd name="T42" fmla="*/ 82 w 16095"/>
                <a:gd name="T43" fmla="*/ 10838 h 16095"/>
                <a:gd name="T44" fmla="*/ 134 w 16095"/>
                <a:gd name="T45" fmla="*/ 10904 h 16095"/>
                <a:gd name="T46" fmla="*/ 197 w 16095"/>
                <a:gd name="T47" fmla="*/ 10961 h 16095"/>
                <a:gd name="T48" fmla="*/ 269 w 16095"/>
                <a:gd name="T49" fmla="*/ 11007 h 16095"/>
                <a:gd name="T50" fmla="*/ 6102 w 16095"/>
                <a:gd name="T51" fmla="*/ 15842 h 16095"/>
                <a:gd name="T52" fmla="*/ 6148 w 16095"/>
                <a:gd name="T53" fmla="*/ 15910 h 16095"/>
                <a:gd name="T54" fmla="*/ 6206 w 16095"/>
                <a:gd name="T55" fmla="*/ 15968 h 16095"/>
                <a:gd name="T56" fmla="*/ 6270 w 16095"/>
                <a:gd name="T57" fmla="*/ 16018 h 16095"/>
                <a:gd name="T58" fmla="*/ 6341 w 16095"/>
                <a:gd name="T59" fmla="*/ 16055 h 16095"/>
                <a:gd name="T60" fmla="*/ 6419 w 16095"/>
                <a:gd name="T61" fmla="*/ 16081 h 16095"/>
                <a:gd name="T62" fmla="*/ 6499 w 16095"/>
                <a:gd name="T63" fmla="*/ 16093 h 16095"/>
                <a:gd name="T64" fmla="*/ 6572 w 16095"/>
                <a:gd name="T65" fmla="*/ 16094 h 16095"/>
                <a:gd name="T66" fmla="*/ 6652 w 16095"/>
                <a:gd name="T67" fmla="*/ 16082 h 16095"/>
                <a:gd name="T68" fmla="*/ 6729 w 16095"/>
                <a:gd name="T69" fmla="*/ 16058 h 16095"/>
                <a:gd name="T70" fmla="*/ 6800 w 16095"/>
                <a:gd name="T71" fmla="*/ 16022 h 16095"/>
                <a:gd name="T72" fmla="*/ 6866 w 16095"/>
                <a:gd name="T73" fmla="*/ 15974 h 16095"/>
                <a:gd name="T74" fmla="*/ 6922 w 16095"/>
                <a:gd name="T75" fmla="*/ 15917 h 16095"/>
                <a:gd name="T76" fmla="*/ 6970 w 16095"/>
                <a:gd name="T77" fmla="*/ 15851 h 16095"/>
                <a:gd name="T78" fmla="*/ 12958 w 16095"/>
                <a:gd name="T79" fmla="*/ 16081 h 16095"/>
                <a:gd name="T80" fmla="*/ 13077 w 16095"/>
                <a:gd name="T81" fmla="*/ 16095 h 16095"/>
                <a:gd name="T82" fmla="*/ 13157 w 16095"/>
                <a:gd name="T83" fmla="*/ 16089 h 16095"/>
                <a:gd name="T84" fmla="*/ 13234 w 16095"/>
                <a:gd name="T85" fmla="*/ 16070 h 16095"/>
                <a:gd name="T86" fmla="*/ 13309 w 16095"/>
                <a:gd name="T87" fmla="*/ 16038 h 16095"/>
                <a:gd name="T88" fmla="*/ 13415 w 16095"/>
                <a:gd name="T89" fmla="*/ 15964 h 16095"/>
                <a:gd name="T90" fmla="*/ 13504 w 16095"/>
                <a:gd name="T91" fmla="*/ 15858 h 16095"/>
                <a:gd name="T92" fmla="*/ 13561 w 16095"/>
                <a:gd name="T93" fmla="*/ 15730 h 16095"/>
                <a:gd name="T94" fmla="*/ 16093 w 16095"/>
                <a:gd name="T95" fmla="*/ 548 h 16095"/>
                <a:gd name="T96" fmla="*/ 16093 w 16095"/>
                <a:gd name="T97" fmla="*/ 457 h 16095"/>
                <a:gd name="T98" fmla="*/ 16076 w 16095"/>
                <a:gd name="T99" fmla="*/ 367 h 16095"/>
                <a:gd name="T100" fmla="*/ 16045 w 16095"/>
                <a:gd name="T101" fmla="*/ 284 h 16095"/>
                <a:gd name="T102" fmla="*/ 15997 w 16095"/>
                <a:gd name="T103" fmla="*/ 206 h 16095"/>
                <a:gd name="T104" fmla="*/ 15938 w 16095"/>
                <a:gd name="T105" fmla="*/ 138 h 16095"/>
                <a:gd name="T106" fmla="*/ 15865 w 16095"/>
                <a:gd name="T107" fmla="*/ 80 h 16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095" h="16095">
                  <a:moveTo>
                    <a:pt x="12684" y="14892"/>
                  </a:moveTo>
                  <a:lnTo>
                    <a:pt x="8388" y="13174"/>
                  </a:lnTo>
                  <a:lnTo>
                    <a:pt x="8368" y="13167"/>
                  </a:lnTo>
                  <a:lnTo>
                    <a:pt x="8349" y="13161"/>
                  </a:lnTo>
                  <a:lnTo>
                    <a:pt x="8330" y="13155"/>
                  </a:lnTo>
                  <a:lnTo>
                    <a:pt x="8310" y="13149"/>
                  </a:lnTo>
                  <a:lnTo>
                    <a:pt x="8271" y="13140"/>
                  </a:lnTo>
                  <a:lnTo>
                    <a:pt x="8232" y="13132"/>
                  </a:lnTo>
                  <a:lnTo>
                    <a:pt x="8192" y="13125"/>
                  </a:lnTo>
                  <a:lnTo>
                    <a:pt x="8153" y="13120"/>
                  </a:lnTo>
                  <a:lnTo>
                    <a:pt x="8114" y="13117"/>
                  </a:lnTo>
                  <a:lnTo>
                    <a:pt x="8074" y="13114"/>
                  </a:lnTo>
                  <a:lnTo>
                    <a:pt x="14689" y="2860"/>
                  </a:lnTo>
                  <a:lnTo>
                    <a:pt x="12684" y="14892"/>
                  </a:lnTo>
                  <a:close/>
                  <a:moveTo>
                    <a:pt x="5125" y="12104"/>
                  </a:moveTo>
                  <a:lnTo>
                    <a:pt x="5123" y="12102"/>
                  </a:lnTo>
                  <a:lnTo>
                    <a:pt x="5121" y="12099"/>
                  </a:lnTo>
                  <a:lnTo>
                    <a:pt x="14648" y="1902"/>
                  </a:lnTo>
                  <a:lnTo>
                    <a:pt x="6527" y="14558"/>
                  </a:lnTo>
                  <a:lnTo>
                    <a:pt x="5125" y="12104"/>
                  </a:lnTo>
                  <a:close/>
                  <a:moveTo>
                    <a:pt x="1577" y="10451"/>
                  </a:moveTo>
                  <a:lnTo>
                    <a:pt x="13234" y="2679"/>
                  </a:lnTo>
                  <a:lnTo>
                    <a:pt x="4759" y="11751"/>
                  </a:lnTo>
                  <a:lnTo>
                    <a:pt x="4726" y="11729"/>
                  </a:lnTo>
                  <a:lnTo>
                    <a:pt x="4694" y="11707"/>
                  </a:lnTo>
                  <a:lnTo>
                    <a:pt x="4678" y="11697"/>
                  </a:lnTo>
                  <a:lnTo>
                    <a:pt x="4661" y="11687"/>
                  </a:lnTo>
                  <a:lnTo>
                    <a:pt x="4643" y="11677"/>
                  </a:lnTo>
                  <a:lnTo>
                    <a:pt x="4625" y="11669"/>
                  </a:lnTo>
                  <a:lnTo>
                    <a:pt x="1577" y="10451"/>
                  </a:lnTo>
                  <a:close/>
                  <a:moveTo>
                    <a:pt x="15865" y="80"/>
                  </a:moveTo>
                  <a:lnTo>
                    <a:pt x="15850" y="70"/>
                  </a:lnTo>
                  <a:lnTo>
                    <a:pt x="15833" y="61"/>
                  </a:lnTo>
                  <a:lnTo>
                    <a:pt x="15817" y="53"/>
                  </a:lnTo>
                  <a:lnTo>
                    <a:pt x="15800" y="45"/>
                  </a:lnTo>
                  <a:lnTo>
                    <a:pt x="15784" y="38"/>
                  </a:lnTo>
                  <a:lnTo>
                    <a:pt x="15767" y="31"/>
                  </a:lnTo>
                  <a:lnTo>
                    <a:pt x="15750" y="25"/>
                  </a:lnTo>
                  <a:lnTo>
                    <a:pt x="15733" y="20"/>
                  </a:lnTo>
                  <a:lnTo>
                    <a:pt x="15716" y="15"/>
                  </a:lnTo>
                  <a:lnTo>
                    <a:pt x="15698" y="11"/>
                  </a:lnTo>
                  <a:lnTo>
                    <a:pt x="15681" y="8"/>
                  </a:lnTo>
                  <a:lnTo>
                    <a:pt x="15662" y="5"/>
                  </a:lnTo>
                  <a:lnTo>
                    <a:pt x="15645" y="3"/>
                  </a:lnTo>
                  <a:lnTo>
                    <a:pt x="15627" y="1"/>
                  </a:lnTo>
                  <a:lnTo>
                    <a:pt x="15609" y="0"/>
                  </a:lnTo>
                  <a:lnTo>
                    <a:pt x="15592" y="0"/>
                  </a:lnTo>
                  <a:lnTo>
                    <a:pt x="15574" y="0"/>
                  </a:lnTo>
                  <a:lnTo>
                    <a:pt x="15556" y="1"/>
                  </a:lnTo>
                  <a:lnTo>
                    <a:pt x="15537" y="3"/>
                  </a:lnTo>
                  <a:lnTo>
                    <a:pt x="15520" y="5"/>
                  </a:lnTo>
                  <a:lnTo>
                    <a:pt x="15501" y="8"/>
                  </a:lnTo>
                  <a:lnTo>
                    <a:pt x="15483" y="12"/>
                  </a:lnTo>
                  <a:lnTo>
                    <a:pt x="15465" y="16"/>
                  </a:lnTo>
                  <a:lnTo>
                    <a:pt x="15448" y="21"/>
                  </a:lnTo>
                  <a:lnTo>
                    <a:pt x="15430" y="26"/>
                  </a:lnTo>
                  <a:lnTo>
                    <a:pt x="15413" y="32"/>
                  </a:lnTo>
                  <a:lnTo>
                    <a:pt x="15396" y="39"/>
                  </a:lnTo>
                  <a:lnTo>
                    <a:pt x="15379" y="47"/>
                  </a:lnTo>
                  <a:lnTo>
                    <a:pt x="15362" y="55"/>
                  </a:lnTo>
                  <a:lnTo>
                    <a:pt x="15346" y="64"/>
                  </a:lnTo>
                  <a:lnTo>
                    <a:pt x="15329" y="74"/>
                  </a:lnTo>
                  <a:lnTo>
                    <a:pt x="15313" y="84"/>
                  </a:lnTo>
                  <a:lnTo>
                    <a:pt x="224" y="10144"/>
                  </a:lnTo>
                  <a:lnTo>
                    <a:pt x="210" y="10154"/>
                  </a:lnTo>
                  <a:lnTo>
                    <a:pt x="196" y="10164"/>
                  </a:lnTo>
                  <a:lnTo>
                    <a:pt x="182" y="10175"/>
                  </a:lnTo>
                  <a:lnTo>
                    <a:pt x="169" y="10186"/>
                  </a:lnTo>
                  <a:lnTo>
                    <a:pt x="157" y="10197"/>
                  </a:lnTo>
                  <a:lnTo>
                    <a:pt x="145" y="10209"/>
                  </a:lnTo>
                  <a:lnTo>
                    <a:pt x="133" y="10222"/>
                  </a:lnTo>
                  <a:lnTo>
                    <a:pt x="122" y="10234"/>
                  </a:lnTo>
                  <a:lnTo>
                    <a:pt x="111" y="10247"/>
                  </a:lnTo>
                  <a:lnTo>
                    <a:pt x="100" y="10262"/>
                  </a:lnTo>
                  <a:lnTo>
                    <a:pt x="91" y="10275"/>
                  </a:lnTo>
                  <a:lnTo>
                    <a:pt x="80" y="10289"/>
                  </a:lnTo>
                  <a:lnTo>
                    <a:pt x="71" y="10304"/>
                  </a:lnTo>
                  <a:lnTo>
                    <a:pt x="63" y="10318"/>
                  </a:lnTo>
                  <a:lnTo>
                    <a:pt x="55" y="10333"/>
                  </a:lnTo>
                  <a:lnTo>
                    <a:pt x="48" y="10348"/>
                  </a:lnTo>
                  <a:lnTo>
                    <a:pt x="41" y="10363"/>
                  </a:lnTo>
                  <a:lnTo>
                    <a:pt x="34" y="10379"/>
                  </a:lnTo>
                  <a:lnTo>
                    <a:pt x="29" y="10395"/>
                  </a:lnTo>
                  <a:lnTo>
                    <a:pt x="23" y="10411"/>
                  </a:lnTo>
                  <a:lnTo>
                    <a:pt x="18" y="10428"/>
                  </a:lnTo>
                  <a:lnTo>
                    <a:pt x="14" y="10444"/>
                  </a:lnTo>
                  <a:lnTo>
                    <a:pt x="10" y="10460"/>
                  </a:lnTo>
                  <a:lnTo>
                    <a:pt x="7" y="10477"/>
                  </a:lnTo>
                  <a:lnTo>
                    <a:pt x="5" y="10494"/>
                  </a:lnTo>
                  <a:lnTo>
                    <a:pt x="3" y="10511"/>
                  </a:lnTo>
                  <a:lnTo>
                    <a:pt x="1" y="10528"/>
                  </a:lnTo>
                  <a:lnTo>
                    <a:pt x="0" y="10545"/>
                  </a:lnTo>
                  <a:lnTo>
                    <a:pt x="0" y="10562"/>
                  </a:lnTo>
                  <a:lnTo>
                    <a:pt x="0" y="10579"/>
                  </a:lnTo>
                  <a:lnTo>
                    <a:pt x="1" y="10597"/>
                  </a:lnTo>
                  <a:lnTo>
                    <a:pt x="3" y="10614"/>
                  </a:lnTo>
                  <a:lnTo>
                    <a:pt x="5" y="10632"/>
                  </a:lnTo>
                  <a:lnTo>
                    <a:pt x="8" y="10649"/>
                  </a:lnTo>
                  <a:lnTo>
                    <a:pt x="11" y="10666"/>
                  </a:lnTo>
                  <a:lnTo>
                    <a:pt x="15" y="10682"/>
                  </a:lnTo>
                  <a:lnTo>
                    <a:pt x="19" y="10699"/>
                  </a:lnTo>
                  <a:lnTo>
                    <a:pt x="24" y="10715"/>
                  </a:lnTo>
                  <a:lnTo>
                    <a:pt x="29" y="10731"/>
                  </a:lnTo>
                  <a:lnTo>
                    <a:pt x="35" y="10747"/>
                  </a:lnTo>
                  <a:lnTo>
                    <a:pt x="42" y="10764"/>
                  </a:lnTo>
                  <a:lnTo>
                    <a:pt x="49" y="10779"/>
                  </a:lnTo>
                  <a:lnTo>
                    <a:pt x="56" y="10794"/>
                  </a:lnTo>
                  <a:lnTo>
                    <a:pt x="64" y="10809"/>
                  </a:lnTo>
                  <a:lnTo>
                    <a:pt x="73" y="10824"/>
                  </a:lnTo>
                  <a:lnTo>
                    <a:pt x="82" y="10838"/>
                  </a:lnTo>
                  <a:lnTo>
                    <a:pt x="92" y="10852"/>
                  </a:lnTo>
                  <a:lnTo>
                    <a:pt x="102" y="10865"/>
                  </a:lnTo>
                  <a:lnTo>
                    <a:pt x="112" y="10878"/>
                  </a:lnTo>
                  <a:lnTo>
                    <a:pt x="123" y="10891"/>
                  </a:lnTo>
                  <a:lnTo>
                    <a:pt x="134" y="10904"/>
                  </a:lnTo>
                  <a:lnTo>
                    <a:pt x="146" y="10916"/>
                  </a:lnTo>
                  <a:lnTo>
                    <a:pt x="158" y="10929"/>
                  </a:lnTo>
                  <a:lnTo>
                    <a:pt x="171" y="10940"/>
                  </a:lnTo>
                  <a:lnTo>
                    <a:pt x="183" y="10951"/>
                  </a:lnTo>
                  <a:lnTo>
                    <a:pt x="197" y="10961"/>
                  </a:lnTo>
                  <a:lnTo>
                    <a:pt x="210" y="10972"/>
                  </a:lnTo>
                  <a:lnTo>
                    <a:pt x="224" y="10981"/>
                  </a:lnTo>
                  <a:lnTo>
                    <a:pt x="239" y="10990"/>
                  </a:lnTo>
                  <a:lnTo>
                    <a:pt x="253" y="10999"/>
                  </a:lnTo>
                  <a:lnTo>
                    <a:pt x="269" y="11007"/>
                  </a:lnTo>
                  <a:lnTo>
                    <a:pt x="285" y="11015"/>
                  </a:lnTo>
                  <a:lnTo>
                    <a:pt x="300" y="11022"/>
                  </a:lnTo>
                  <a:lnTo>
                    <a:pt x="316" y="11029"/>
                  </a:lnTo>
                  <a:lnTo>
                    <a:pt x="4251" y="12603"/>
                  </a:lnTo>
                  <a:lnTo>
                    <a:pt x="6102" y="15842"/>
                  </a:lnTo>
                  <a:lnTo>
                    <a:pt x="6110" y="15856"/>
                  </a:lnTo>
                  <a:lnTo>
                    <a:pt x="6119" y="15870"/>
                  </a:lnTo>
                  <a:lnTo>
                    <a:pt x="6128" y="15884"/>
                  </a:lnTo>
                  <a:lnTo>
                    <a:pt x="6138" y="15897"/>
                  </a:lnTo>
                  <a:lnTo>
                    <a:pt x="6148" y="15910"/>
                  </a:lnTo>
                  <a:lnTo>
                    <a:pt x="6159" y="15922"/>
                  </a:lnTo>
                  <a:lnTo>
                    <a:pt x="6170" y="15934"/>
                  </a:lnTo>
                  <a:lnTo>
                    <a:pt x="6181" y="15946"/>
                  </a:lnTo>
                  <a:lnTo>
                    <a:pt x="6194" y="15957"/>
                  </a:lnTo>
                  <a:lnTo>
                    <a:pt x="6206" y="15968"/>
                  </a:lnTo>
                  <a:lnTo>
                    <a:pt x="6218" y="15979"/>
                  </a:lnTo>
                  <a:lnTo>
                    <a:pt x="6230" y="15989"/>
                  </a:lnTo>
                  <a:lnTo>
                    <a:pt x="6243" y="15999"/>
                  </a:lnTo>
                  <a:lnTo>
                    <a:pt x="6257" y="16008"/>
                  </a:lnTo>
                  <a:lnTo>
                    <a:pt x="6270" y="16018"/>
                  </a:lnTo>
                  <a:lnTo>
                    <a:pt x="6284" y="16026"/>
                  </a:lnTo>
                  <a:lnTo>
                    <a:pt x="6298" y="16034"/>
                  </a:lnTo>
                  <a:lnTo>
                    <a:pt x="6312" y="16041"/>
                  </a:lnTo>
                  <a:lnTo>
                    <a:pt x="6326" y="16048"/>
                  </a:lnTo>
                  <a:lnTo>
                    <a:pt x="6341" y="16055"/>
                  </a:lnTo>
                  <a:lnTo>
                    <a:pt x="6357" y="16061"/>
                  </a:lnTo>
                  <a:lnTo>
                    <a:pt x="6372" y="16067"/>
                  </a:lnTo>
                  <a:lnTo>
                    <a:pt x="6388" y="16072"/>
                  </a:lnTo>
                  <a:lnTo>
                    <a:pt x="6403" y="16076"/>
                  </a:lnTo>
                  <a:lnTo>
                    <a:pt x="6419" y="16081"/>
                  </a:lnTo>
                  <a:lnTo>
                    <a:pt x="6435" y="16084"/>
                  </a:lnTo>
                  <a:lnTo>
                    <a:pt x="6451" y="16087"/>
                  </a:lnTo>
                  <a:lnTo>
                    <a:pt x="6467" y="16090"/>
                  </a:lnTo>
                  <a:lnTo>
                    <a:pt x="6483" y="16092"/>
                  </a:lnTo>
                  <a:lnTo>
                    <a:pt x="6499" y="16093"/>
                  </a:lnTo>
                  <a:lnTo>
                    <a:pt x="6516" y="16094"/>
                  </a:lnTo>
                  <a:lnTo>
                    <a:pt x="6533" y="16095"/>
                  </a:lnTo>
                  <a:lnTo>
                    <a:pt x="6539" y="16095"/>
                  </a:lnTo>
                  <a:lnTo>
                    <a:pt x="6555" y="16095"/>
                  </a:lnTo>
                  <a:lnTo>
                    <a:pt x="6572" y="16094"/>
                  </a:lnTo>
                  <a:lnTo>
                    <a:pt x="6588" y="16093"/>
                  </a:lnTo>
                  <a:lnTo>
                    <a:pt x="6604" y="16091"/>
                  </a:lnTo>
                  <a:lnTo>
                    <a:pt x="6620" y="16088"/>
                  </a:lnTo>
                  <a:lnTo>
                    <a:pt x="6636" y="16085"/>
                  </a:lnTo>
                  <a:lnTo>
                    <a:pt x="6652" y="16082"/>
                  </a:lnTo>
                  <a:lnTo>
                    <a:pt x="6667" y="16078"/>
                  </a:lnTo>
                  <a:lnTo>
                    <a:pt x="6683" y="16074"/>
                  </a:lnTo>
                  <a:lnTo>
                    <a:pt x="6699" y="16069"/>
                  </a:lnTo>
                  <a:lnTo>
                    <a:pt x="6714" y="16063"/>
                  </a:lnTo>
                  <a:lnTo>
                    <a:pt x="6729" y="16058"/>
                  </a:lnTo>
                  <a:lnTo>
                    <a:pt x="6743" y="16051"/>
                  </a:lnTo>
                  <a:lnTo>
                    <a:pt x="6758" y="16045"/>
                  </a:lnTo>
                  <a:lnTo>
                    <a:pt x="6772" y="16037"/>
                  </a:lnTo>
                  <a:lnTo>
                    <a:pt x="6786" y="16030"/>
                  </a:lnTo>
                  <a:lnTo>
                    <a:pt x="6800" y="16022"/>
                  </a:lnTo>
                  <a:lnTo>
                    <a:pt x="6813" y="16013"/>
                  </a:lnTo>
                  <a:lnTo>
                    <a:pt x="6827" y="16003"/>
                  </a:lnTo>
                  <a:lnTo>
                    <a:pt x="6840" y="15994"/>
                  </a:lnTo>
                  <a:lnTo>
                    <a:pt x="6852" y="15984"/>
                  </a:lnTo>
                  <a:lnTo>
                    <a:pt x="6866" y="15974"/>
                  </a:lnTo>
                  <a:lnTo>
                    <a:pt x="6878" y="15963"/>
                  </a:lnTo>
                  <a:lnTo>
                    <a:pt x="6889" y="15952"/>
                  </a:lnTo>
                  <a:lnTo>
                    <a:pt x="6901" y="15941"/>
                  </a:lnTo>
                  <a:lnTo>
                    <a:pt x="6912" y="15929"/>
                  </a:lnTo>
                  <a:lnTo>
                    <a:pt x="6922" y="15917"/>
                  </a:lnTo>
                  <a:lnTo>
                    <a:pt x="6933" y="15904"/>
                  </a:lnTo>
                  <a:lnTo>
                    <a:pt x="6943" y="15891"/>
                  </a:lnTo>
                  <a:lnTo>
                    <a:pt x="6952" y="15878"/>
                  </a:lnTo>
                  <a:lnTo>
                    <a:pt x="6961" y="15864"/>
                  </a:lnTo>
                  <a:lnTo>
                    <a:pt x="6970" y="15851"/>
                  </a:lnTo>
                  <a:lnTo>
                    <a:pt x="8014" y="14108"/>
                  </a:lnTo>
                  <a:lnTo>
                    <a:pt x="12890" y="16059"/>
                  </a:lnTo>
                  <a:lnTo>
                    <a:pt x="12913" y="16067"/>
                  </a:lnTo>
                  <a:lnTo>
                    <a:pt x="12936" y="16074"/>
                  </a:lnTo>
                  <a:lnTo>
                    <a:pt x="12958" y="16081"/>
                  </a:lnTo>
                  <a:lnTo>
                    <a:pt x="12983" y="16086"/>
                  </a:lnTo>
                  <a:lnTo>
                    <a:pt x="13006" y="16090"/>
                  </a:lnTo>
                  <a:lnTo>
                    <a:pt x="13030" y="16093"/>
                  </a:lnTo>
                  <a:lnTo>
                    <a:pt x="13053" y="16094"/>
                  </a:lnTo>
                  <a:lnTo>
                    <a:pt x="13077" y="16095"/>
                  </a:lnTo>
                  <a:lnTo>
                    <a:pt x="13093" y="16095"/>
                  </a:lnTo>
                  <a:lnTo>
                    <a:pt x="13109" y="16094"/>
                  </a:lnTo>
                  <a:lnTo>
                    <a:pt x="13124" y="16093"/>
                  </a:lnTo>
                  <a:lnTo>
                    <a:pt x="13141" y="16091"/>
                  </a:lnTo>
                  <a:lnTo>
                    <a:pt x="13157" y="16089"/>
                  </a:lnTo>
                  <a:lnTo>
                    <a:pt x="13173" y="16086"/>
                  </a:lnTo>
                  <a:lnTo>
                    <a:pt x="13188" y="16083"/>
                  </a:lnTo>
                  <a:lnTo>
                    <a:pt x="13204" y="16079"/>
                  </a:lnTo>
                  <a:lnTo>
                    <a:pt x="13219" y="16075"/>
                  </a:lnTo>
                  <a:lnTo>
                    <a:pt x="13234" y="16070"/>
                  </a:lnTo>
                  <a:lnTo>
                    <a:pt x="13250" y="16064"/>
                  </a:lnTo>
                  <a:lnTo>
                    <a:pt x="13265" y="16059"/>
                  </a:lnTo>
                  <a:lnTo>
                    <a:pt x="13279" y="16052"/>
                  </a:lnTo>
                  <a:lnTo>
                    <a:pt x="13294" y="16046"/>
                  </a:lnTo>
                  <a:lnTo>
                    <a:pt x="13309" y="16038"/>
                  </a:lnTo>
                  <a:lnTo>
                    <a:pt x="13324" y="16031"/>
                  </a:lnTo>
                  <a:lnTo>
                    <a:pt x="13348" y="16016"/>
                  </a:lnTo>
                  <a:lnTo>
                    <a:pt x="13371" y="15999"/>
                  </a:lnTo>
                  <a:lnTo>
                    <a:pt x="13394" y="15982"/>
                  </a:lnTo>
                  <a:lnTo>
                    <a:pt x="13415" y="15964"/>
                  </a:lnTo>
                  <a:lnTo>
                    <a:pt x="13435" y="15945"/>
                  </a:lnTo>
                  <a:lnTo>
                    <a:pt x="13454" y="15924"/>
                  </a:lnTo>
                  <a:lnTo>
                    <a:pt x="13473" y="15903"/>
                  </a:lnTo>
                  <a:lnTo>
                    <a:pt x="13489" y="15881"/>
                  </a:lnTo>
                  <a:lnTo>
                    <a:pt x="13504" y="15858"/>
                  </a:lnTo>
                  <a:lnTo>
                    <a:pt x="13518" y="15833"/>
                  </a:lnTo>
                  <a:lnTo>
                    <a:pt x="13531" y="15808"/>
                  </a:lnTo>
                  <a:lnTo>
                    <a:pt x="13542" y="15783"/>
                  </a:lnTo>
                  <a:lnTo>
                    <a:pt x="13552" y="15757"/>
                  </a:lnTo>
                  <a:lnTo>
                    <a:pt x="13561" y="15730"/>
                  </a:lnTo>
                  <a:lnTo>
                    <a:pt x="13568" y="15703"/>
                  </a:lnTo>
                  <a:lnTo>
                    <a:pt x="13573" y="15675"/>
                  </a:lnTo>
                  <a:lnTo>
                    <a:pt x="16088" y="585"/>
                  </a:lnTo>
                  <a:lnTo>
                    <a:pt x="16091" y="567"/>
                  </a:lnTo>
                  <a:lnTo>
                    <a:pt x="16093" y="548"/>
                  </a:lnTo>
                  <a:lnTo>
                    <a:pt x="16094" y="530"/>
                  </a:lnTo>
                  <a:lnTo>
                    <a:pt x="16095" y="512"/>
                  </a:lnTo>
                  <a:lnTo>
                    <a:pt x="16095" y="493"/>
                  </a:lnTo>
                  <a:lnTo>
                    <a:pt x="16094" y="475"/>
                  </a:lnTo>
                  <a:lnTo>
                    <a:pt x="16093" y="457"/>
                  </a:lnTo>
                  <a:lnTo>
                    <a:pt x="16091" y="439"/>
                  </a:lnTo>
                  <a:lnTo>
                    <a:pt x="16088" y="420"/>
                  </a:lnTo>
                  <a:lnTo>
                    <a:pt x="16085" y="402"/>
                  </a:lnTo>
                  <a:lnTo>
                    <a:pt x="16081" y="385"/>
                  </a:lnTo>
                  <a:lnTo>
                    <a:pt x="16076" y="367"/>
                  </a:lnTo>
                  <a:lnTo>
                    <a:pt x="16071" y="350"/>
                  </a:lnTo>
                  <a:lnTo>
                    <a:pt x="16066" y="333"/>
                  </a:lnTo>
                  <a:lnTo>
                    <a:pt x="16059" y="317"/>
                  </a:lnTo>
                  <a:lnTo>
                    <a:pt x="16052" y="300"/>
                  </a:lnTo>
                  <a:lnTo>
                    <a:pt x="16045" y="284"/>
                  </a:lnTo>
                  <a:lnTo>
                    <a:pt x="16037" y="268"/>
                  </a:lnTo>
                  <a:lnTo>
                    <a:pt x="16028" y="251"/>
                  </a:lnTo>
                  <a:lnTo>
                    <a:pt x="16019" y="236"/>
                  </a:lnTo>
                  <a:lnTo>
                    <a:pt x="16008" y="221"/>
                  </a:lnTo>
                  <a:lnTo>
                    <a:pt x="15997" y="206"/>
                  </a:lnTo>
                  <a:lnTo>
                    <a:pt x="15987" y="192"/>
                  </a:lnTo>
                  <a:lnTo>
                    <a:pt x="15975" y="178"/>
                  </a:lnTo>
                  <a:lnTo>
                    <a:pt x="15963" y="164"/>
                  </a:lnTo>
                  <a:lnTo>
                    <a:pt x="15951" y="151"/>
                  </a:lnTo>
                  <a:lnTo>
                    <a:pt x="15938" y="138"/>
                  </a:lnTo>
                  <a:lnTo>
                    <a:pt x="15924" y="126"/>
                  </a:lnTo>
                  <a:lnTo>
                    <a:pt x="15910" y="114"/>
                  </a:lnTo>
                  <a:lnTo>
                    <a:pt x="15896" y="102"/>
                  </a:lnTo>
                  <a:lnTo>
                    <a:pt x="15881" y="92"/>
                  </a:lnTo>
                  <a:lnTo>
                    <a:pt x="15865" y="8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51442" tIns="25721" rIns="51442" bIns="25721" numCol="1" anchor="t" anchorCtr="0" compatLnSpc="1"/>
            <a:lstStyle/>
            <a:p>
              <a:endParaRPr lang="id-ID" sz="101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76" name="Group 35"/>
            <p:cNvGrpSpPr/>
            <p:nvPr>
              <p:custDataLst>
                <p:tags r:id="rId14"/>
              </p:custDataLst>
            </p:nvPr>
          </p:nvGrpSpPr>
          <p:grpSpPr>
            <a:xfrm>
              <a:off x="10297" y="7559"/>
              <a:ext cx="442" cy="642"/>
              <a:chOff x="8591550" y="2065338"/>
              <a:chExt cx="474663" cy="688975"/>
            </a:xfrm>
            <a:solidFill>
              <a:sysClr val="window" lastClr="FFFFFF"/>
            </a:solidFill>
          </p:grpSpPr>
          <p:sp>
            <p:nvSpPr>
              <p:cNvPr id="77" name="Freeform 100"/>
              <p:cNvSpPr>
                <a:spLocks noEditPoint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8591550" y="2065338"/>
                <a:ext cx="474663" cy="688975"/>
              </a:xfrm>
              <a:custGeom>
                <a:avLst/>
                <a:gdLst>
                  <a:gd name="T0" fmla="*/ 2887 w 11063"/>
                  <a:gd name="T1" fmla="*/ 9929 h 16058"/>
                  <a:gd name="T2" fmla="*/ 2451 w 11063"/>
                  <a:gd name="T3" fmla="*/ 9123 h 16058"/>
                  <a:gd name="T4" fmla="*/ 1855 w 11063"/>
                  <a:gd name="T5" fmla="*/ 8041 h 16058"/>
                  <a:gd name="T6" fmla="*/ 1427 w 11063"/>
                  <a:gd name="T7" fmla="*/ 7165 h 16058"/>
                  <a:gd name="T8" fmla="*/ 1122 w 11063"/>
                  <a:gd name="T9" fmla="*/ 6318 h 16058"/>
                  <a:gd name="T10" fmla="*/ 1006 w 11063"/>
                  <a:gd name="T11" fmla="*/ 5520 h 16058"/>
                  <a:gd name="T12" fmla="*/ 1362 w 11063"/>
                  <a:gd name="T13" fmla="*/ 3764 h 16058"/>
                  <a:gd name="T14" fmla="*/ 2332 w 11063"/>
                  <a:gd name="T15" fmla="*/ 2327 h 16058"/>
                  <a:gd name="T16" fmla="*/ 3771 w 11063"/>
                  <a:gd name="T17" fmla="*/ 1359 h 16058"/>
                  <a:gd name="T18" fmla="*/ 5532 w 11063"/>
                  <a:gd name="T19" fmla="*/ 1004 h 16058"/>
                  <a:gd name="T20" fmla="*/ 7292 w 11063"/>
                  <a:gd name="T21" fmla="*/ 1359 h 16058"/>
                  <a:gd name="T22" fmla="*/ 8731 w 11063"/>
                  <a:gd name="T23" fmla="*/ 2327 h 16058"/>
                  <a:gd name="T24" fmla="*/ 9701 w 11063"/>
                  <a:gd name="T25" fmla="*/ 3764 h 16058"/>
                  <a:gd name="T26" fmla="*/ 10057 w 11063"/>
                  <a:gd name="T27" fmla="*/ 5520 h 16058"/>
                  <a:gd name="T28" fmla="*/ 9941 w 11063"/>
                  <a:gd name="T29" fmla="*/ 6314 h 16058"/>
                  <a:gd name="T30" fmla="*/ 9636 w 11063"/>
                  <a:gd name="T31" fmla="*/ 7163 h 16058"/>
                  <a:gd name="T32" fmla="*/ 9207 w 11063"/>
                  <a:gd name="T33" fmla="*/ 8042 h 16058"/>
                  <a:gd name="T34" fmla="*/ 8612 w 11063"/>
                  <a:gd name="T35" fmla="*/ 9129 h 16058"/>
                  <a:gd name="T36" fmla="*/ 8179 w 11063"/>
                  <a:gd name="T37" fmla="*/ 9932 h 16058"/>
                  <a:gd name="T38" fmla="*/ 5484 w 11063"/>
                  <a:gd name="T39" fmla="*/ 15054 h 16058"/>
                  <a:gd name="T40" fmla="*/ 5160 w 11063"/>
                  <a:gd name="T41" fmla="*/ 15030 h 16058"/>
                  <a:gd name="T42" fmla="*/ 4907 w 11063"/>
                  <a:gd name="T43" fmla="*/ 14937 h 16058"/>
                  <a:gd name="T44" fmla="*/ 4698 w 11063"/>
                  <a:gd name="T45" fmla="*/ 14732 h 16058"/>
                  <a:gd name="T46" fmla="*/ 6658 w 11063"/>
                  <a:gd name="T47" fmla="*/ 14161 h 16058"/>
                  <a:gd name="T48" fmla="*/ 6436 w 11063"/>
                  <a:gd name="T49" fmla="*/ 14651 h 16058"/>
                  <a:gd name="T50" fmla="*/ 6202 w 11063"/>
                  <a:gd name="T51" fmla="*/ 14919 h 16058"/>
                  <a:gd name="T52" fmla="*/ 5915 w 11063"/>
                  <a:gd name="T53" fmla="*/ 15031 h 16058"/>
                  <a:gd name="T54" fmla="*/ 5532 w 11063"/>
                  <a:gd name="T55" fmla="*/ 15054 h 16058"/>
                  <a:gd name="T56" fmla="*/ 3763 w 11063"/>
                  <a:gd name="T57" fmla="*/ 12094 h 16058"/>
                  <a:gd name="T58" fmla="*/ 3603 w 11063"/>
                  <a:gd name="T59" fmla="*/ 11605 h 16058"/>
                  <a:gd name="T60" fmla="*/ 7351 w 11063"/>
                  <a:gd name="T61" fmla="*/ 11943 h 16058"/>
                  <a:gd name="T62" fmla="*/ 4290 w 11063"/>
                  <a:gd name="T63" fmla="*/ 13799 h 16058"/>
                  <a:gd name="T64" fmla="*/ 4145 w 11063"/>
                  <a:gd name="T65" fmla="*/ 13340 h 16058"/>
                  <a:gd name="T66" fmla="*/ 7149 w 11063"/>
                  <a:gd name="T67" fmla="*/ 12594 h 16058"/>
                  <a:gd name="T68" fmla="*/ 7016 w 11063"/>
                  <a:gd name="T69" fmla="*/ 13038 h 16058"/>
                  <a:gd name="T70" fmla="*/ 6835 w 11063"/>
                  <a:gd name="T71" fmla="*/ 13637 h 16058"/>
                  <a:gd name="T72" fmla="*/ 3630 w 11063"/>
                  <a:gd name="T73" fmla="*/ 335 h 16058"/>
                  <a:gd name="T74" fmla="*/ 1812 w 11063"/>
                  <a:gd name="T75" fmla="*/ 1434 h 16058"/>
                  <a:gd name="T76" fmla="*/ 545 w 11063"/>
                  <a:gd name="T77" fmla="*/ 3127 h 16058"/>
                  <a:gd name="T78" fmla="*/ 7 w 11063"/>
                  <a:gd name="T79" fmla="*/ 5236 h 16058"/>
                  <a:gd name="T80" fmla="*/ 234 w 11063"/>
                  <a:gd name="T81" fmla="*/ 6861 h 16058"/>
                  <a:gd name="T82" fmla="*/ 910 w 11063"/>
                  <a:gd name="T83" fmla="*/ 8405 h 16058"/>
                  <a:gd name="T84" fmla="*/ 1748 w 11063"/>
                  <a:gd name="T85" fmla="*/ 9927 h 16058"/>
                  <a:gd name="T86" fmla="*/ 2463 w 11063"/>
                  <a:gd name="T87" fmla="*/ 11392 h 16058"/>
                  <a:gd name="T88" fmla="*/ 3065 w 11063"/>
                  <a:gd name="T89" fmla="*/ 13245 h 16058"/>
                  <a:gd name="T90" fmla="*/ 3552 w 11063"/>
                  <a:gd name="T91" fmla="*/ 14718 h 16058"/>
                  <a:gd name="T92" fmla="*/ 4207 w 11063"/>
                  <a:gd name="T93" fmla="*/ 15672 h 16058"/>
                  <a:gd name="T94" fmla="*/ 5340 w 11063"/>
                  <a:gd name="T95" fmla="*/ 16053 h 16058"/>
                  <a:gd name="T96" fmla="*/ 6643 w 11063"/>
                  <a:gd name="T97" fmla="*/ 15823 h 16058"/>
                  <a:gd name="T98" fmla="*/ 7387 w 11063"/>
                  <a:gd name="T99" fmla="*/ 15011 h 16058"/>
                  <a:gd name="T100" fmla="*/ 7880 w 11063"/>
                  <a:gd name="T101" fmla="*/ 13666 h 16058"/>
                  <a:gd name="T102" fmla="*/ 8442 w 11063"/>
                  <a:gd name="T103" fmla="*/ 11841 h 16058"/>
                  <a:gd name="T104" fmla="*/ 9115 w 11063"/>
                  <a:gd name="T105" fmla="*/ 10307 h 16058"/>
                  <a:gd name="T106" fmla="*/ 9949 w 11063"/>
                  <a:gd name="T107" fmla="*/ 8788 h 16058"/>
                  <a:gd name="T108" fmla="*/ 10691 w 11063"/>
                  <a:gd name="T109" fmla="*/ 7241 h 16058"/>
                  <a:gd name="T110" fmla="*/ 11058 w 11063"/>
                  <a:gd name="T111" fmla="*/ 5709 h 16058"/>
                  <a:gd name="T112" fmla="*/ 10727 w 11063"/>
                  <a:gd name="T113" fmla="*/ 3622 h 16058"/>
                  <a:gd name="T114" fmla="*/ 9626 w 11063"/>
                  <a:gd name="T115" fmla="*/ 1809 h 16058"/>
                  <a:gd name="T116" fmla="*/ 7929 w 11063"/>
                  <a:gd name="T117" fmla="*/ 544 h 16058"/>
                  <a:gd name="T118" fmla="*/ 5816 w 11063"/>
                  <a:gd name="T119" fmla="*/ 7 h 16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063" h="16058">
                    <a:moveTo>
                      <a:pt x="7881" y="10538"/>
                    </a:moveTo>
                    <a:lnTo>
                      <a:pt x="3187" y="10538"/>
                    </a:lnTo>
                    <a:lnTo>
                      <a:pt x="3140" y="10437"/>
                    </a:lnTo>
                    <a:lnTo>
                      <a:pt x="3092" y="10335"/>
                    </a:lnTo>
                    <a:lnTo>
                      <a:pt x="3041" y="10234"/>
                    </a:lnTo>
                    <a:lnTo>
                      <a:pt x="2991" y="10132"/>
                    </a:lnTo>
                    <a:lnTo>
                      <a:pt x="2940" y="10030"/>
                    </a:lnTo>
                    <a:lnTo>
                      <a:pt x="2887" y="9929"/>
                    </a:lnTo>
                    <a:lnTo>
                      <a:pt x="2835" y="9827"/>
                    </a:lnTo>
                    <a:lnTo>
                      <a:pt x="2781" y="9727"/>
                    </a:lnTo>
                    <a:lnTo>
                      <a:pt x="2728" y="9626"/>
                    </a:lnTo>
                    <a:lnTo>
                      <a:pt x="2672" y="9524"/>
                    </a:lnTo>
                    <a:lnTo>
                      <a:pt x="2618" y="9424"/>
                    </a:lnTo>
                    <a:lnTo>
                      <a:pt x="2563" y="9324"/>
                    </a:lnTo>
                    <a:lnTo>
                      <a:pt x="2507" y="9223"/>
                    </a:lnTo>
                    <a:lnTo>
                      <a:pt x="2451" y="9123"/>
                    </a:lnTo>
                    <a:lnTo>
                      <a:pt x="2396" y="9024"/>
                    </a:lnTo>
                    <a:lnTo>
                      <a:pt x="2340" y="8924"/>
                    </a:lnTo>
                    <a:lnTo>
                      <a:pt x="2217" y="8703"/>
                    </a:lnTo>
                    <a:lnTo>
                      <a:pt x="2094" y="8483"/>
                    </a:lnTo>
                    <a:lnTo>
                      <a:pt x="2034" y="8372"/>
                    </a:lnTo>
                    <a:lnTo>
                      <a:pt x="1973" y="8262"/>
                    </a:lnTo>
                    <a:lnTo>
                      <a:pt x="1914" y="8151"/>
                    </a:lnTo>
                    <a:lnTo>
                      <a:pt x="1855" y="8041"/>
                    </a:lnTo>
                    <a:lnTo>
                      <a:pt x="1796" y="7931"/>
                    </a:lnTo>
                    <a:lnTo>
                      <a:pt x="1740" y="7820"/>
                    </a:lnTo>
                    <a:lnTo>
                      <a:pt x="1684" y="7711"/>
                    </a:lnTo>
                    <a:lnTo>
                      <a:pt x="1629" y="7600"/>
                    </a:lnTo>
                    <a:lnTo>
                      <a:pt x="1576" y="7491"/>
                    </a:lnTo>
                    <a:lnTo>
                      <a:pt x="1525" y="7383"/>
                    </a:lnTo>
                    <a:lnTo>
                      <a:pt x="1475" y="7273"/>
                    </a:lnTo>
                    <a:lnTo>
                      <a:pt x="1427" y="7165"/>
                    </a:lnTo>
                    <a:lnTo>
                      <a:pt x="1381" y="7057"/>
                    </a:lnTo>
                    <a:lnTo>
                      <a:pt x="1337" y="6950"/>
                    </a:lnTo>
                    <a:lnTo>
                      <a:pt x="1294" y="6843"/>
                    </a:lnTo>
                    <a:lnTo>
                      <a:pt x="1255" y="6736"/>
                    </a:lnTo>
                    <a:lnTo>
                      <a:pt x="1218" y="6631"/>
                    </a:lnTo>
                    <a:lnTo>
                      <a:pt x="1183" y="6526"/>
                    </a:lnTo>
                    <a:lnTo>
                      <a:pt x="1151" y="6421"/>
                    </a:lnTo>
                    <a:lnTo>
                      <a:pt x="1122" y="6318"/>
                    </a:lnTo>
                    <a:lnTo>
                      <a:pt x="1095" y="6214"/>
                    </a:lnTo>
                    <a:lnTo>
                      <a:pt x="1072" y="6112"/>
                    </a:lnTo>
                    <a:lnTo>
                      <a:pt x="1053" y="6012"/>
                    </a:lnTo>
                    <a:lnTo>
                      <a:pt x="1036" y="5911"/>
                    </a:lnTo>
                    <a:lnTo>
                      <a:pt x="1023" y="5812"/>
                    </a:lnTo>
                    <a:lnTo>
                      <a:pt x="1014" y="5714"/>
                    </a:lnTo>
                    <a:lnTo>
                      <a:pt x="1008" y="5616"/>
                    </a:lnTo>
                    <a:lnTo>
                      <a:pt x="1006" y="5520"/>
                    </a:lnTo>
                    <a:lnTo>
                      <a:pt x="1012" y="5288"/>
                    </a:lnTo>
                    <a:lnTo>
                      <a:pt x="1029" y="5059"/>
                    </a:lnTo>
                    <a:lnTo>
                      <a:pt x="1058" y="4833"/>
                    </a:lnTo>
                    <a:lnTo>
                      <a:pt x="1098" y="4611"/>
                    </a:lnTo>
                    <a:lnTo>
                      <a:pt x="1149" y="4393"/>
                    </a:lnTo>
                    <a:lnTo>
                      <a:pt x="1210" y="4178"/>
                    </a:lnTo>
                    <a:lnTo>
                      <a:pt x="1280" y="3968"/>
                    </a:lnTo>
                    <a:lnTo>
                      <a:pt x="1362" y="3764"/>
                    </a:lnTo>
                    <a:lnTo>
                      <a:pt x="1452" y="3564"/>
                    </a:lnTo>
                    <a:lnTo>
                      <a:pt x="1553" y="3369"/>
                    </a:lnTo>
                    <a:lnTo>
                      <a:pt x="1661" y="3179"/>
                    </a:lnTo>
                    <a:lnTo>
                      <a:pt x="1779" y="2997"/>
                    </a:lnTo>
                    <a:lnTo>
                      <a:pt x="1906" y="2819"/>
                    </a:lnTo>
                    <a:lnTo>
                      <a:pt x="2041" y="2649"/>
                    </a:lnTo>
                    <a:lnTo>
                      <a:pt x="2182" y="2485"/>
                    </a:lnTo>
                    <a:lnTo>
                      <a:pt x="2332" y="2327"/>
                    </a:lnTo>
                    <a:lnTo>
                      <a:pt x="2490" y="2178"/>
                    </a:lnTo>
                    <a:lnTo>
                      <a:pt x="2654" y="2036"/>
                    </a:lnTo>
                    <a:lnTo>
                      <a:pt x="2825" y="1902"/>
                    </a:lnTo>
                    <a:lnTo>
                      <a:pt x="3003" y="1776"/>
                    </a:lnTo>
                    <a:lnTo>
                      <a:pt x="3186" y="1658"/>
                    </a:lnTo>
                    <a:lnTo>
                      <a:pt x="3376" y="1550"/>
                    </a:lnTo>
                    <a:lnTo>
                      <a:pt x="3571" y="1449"/>
                    </a:lnTo>
                    <a:lnTo>
                      <a:pt x="3771" y="1359"/>
                    </a:lnTo>
                    <a:lnTo>
                      <a:pt x="3977" y="1279"/>
                    </a:lnTo>
                    <a:lnTo>
                      <a:pt x="4187" y="1207"/>
                    </a:lnTo>
                    <a:lnTo>
                      <a:pt x="4402" y="1146"/>
                    </a:lnTo>
                    <a:lnTo>
                      <a:pt x="4620" y="1096"/>
                    </a:lnTo>
                    <a:lnTo>
                      <a:pt x="4843" y="1056"/>
                    </a:lnTo>
                    <a:lnTo>
                      <a:pt x="5069" y="1027"/>
                    </a:lnTo>
                    <a:lnTo>
                      <a:pt x="5299" y="1010"/>
                    </a:lnTo>
                    <a:lnTo>
                      <a:pt x="5532" y="1004"/>
                    </a:lnTo>
                    <a:lnTo>
                      <a:pt x="5764" y="1010"/>
                    </a:lnTo>
                    <a:lnTo>
                      <a:pt x="5993" y="1027"/>
                    </a:lnTo>
                    <a:lnTo>
                      <a:pt x="6219" y="1056"/>
                    </a:lnTo>
                    <a:lnTo>
                      <a:pt x="6443" y="1096"/>
                    </a:lnTo>
                    <a:lnTo>
                      <a:pt x="6661" y="1146"/>
                    </a:lnTo>
                    <a:lnTo>
                      <a:pt x="6876" y="1207"/>
                    </a:lnTo>
                    <a:lnTo>
                      <a:pt x="7086" y="1279"/>
                    </a:lnTo>
                    <a:lnTo>
                      <a:pt x="7292" y="1359"/>
                    </a:lnTo>
                    <a:lnTo>
                      <a:pt x="7492" y="1449"/>
                    </a:lnTo>
                    <a:lnTo>
                      <a:pt x="7687" y="1550"/>
                    </a:lnTo>
                    <a:lnTo>
                      <a:pt x="7877" y="1658"/>
                    </a:lnTo>
                    <a:lnTo>
                      <a:pt x="8060" y="1776"/>
                    </a:lnTo>
                    <a:lnTo>
                      <a:pt x="8238" y="1902"/>
                    </a:lnTo>
                    <a:lnTo>
                      <a:pt x="8409" y="2036"/>
                    </a:lnTo>
                    <a:lnTo>
                      <a:pt x="8573" y="2178"/>
                    </a:lnTo>
                    <a:lnTo>
                      <a:pt x="8731" y="2327"/>
                    </a:lnTo>
                    <a:lnTo>
                      <a:pt x="8881" y="2485"/>
                    </a:lnTo>
                    <a:lnTo>
                      <a:pt x="9022" y="2649"/>
                    </a:lnTo>
                    <a:lnTo>
                      <a:pt x="9157" y="2819"/>
                    </a:lnTo>
                    <a:lnTo>
                      <a:pt x="9283" y="2997"/>
                    </a:lnTo>
                    <a:lnTo>
                      <a:pt x="9402" y="3179"/>
                    </a:lnTo>
                    <a:lnTo>
                      <a:pt x="9510" y="3369"/>
                    </a:lnTo>
                    <a:lnTo>
                      <a:pt x="9611" y="3564"/>
                    </a:lnTo>
                    <a:lnTo>
                      <a:pt x="9701" y="3764"/>
                    </a:lnTo>
                    <a:lnTo>
                      <a:pt x="9783" y="3968"/>
                    </a:lnTo>
                    <a:lnTo>
                      <a:pt x="9853" y="4178"/>
                    </a:lnTo>
                    <a:lnTo>
                      <a:pt x="9914" y="4393"/>
                    </a:lnTo>
                    <a:lnTo>
                      <a:pt x="9965" y="4611"/>
                    </a:lnTo>
                    <a:lnTo>
                      <a:pt x="10005" y="4833"/>
                    </a:lnTo>
                    <a:lnTo>
                      <a:pt x="10034" y="5059"/>
                    </a:lnTo>
                    <a:lnTo>
                      <a:pt x="10051" y="5288"/>
                    </a:lnTo>
                    <a:lnTo>
                      <a:pt x="10057" y="5520"/>
                    </a:lnTo>
                    <a:lnTo>
                      <a:pt x="10055" y="5615"/>
                    </a:lnTo>
                    <a:lnTo>
                      <a:pt x="10049" y="5713"/>
                    </a:lnTo>
                    <a:lnTo>
                      <a:pt x="10040" y="5810"/>
                    </a:lnTo>
                    <a:lnTo>
                      <a:pt x="10027" y="5908"/>
                    </a:lnTo>
                    <a:lnTo>
                      <a:pt x="10010" y="6009"/>
                    </a:lnTo>
                    <a:lnTo>
                      <a:pt x="9990" y="6110"/>
                    </a:lnTo>
                    <a:lnTo>
                      <a:pt x="9967" y="6211"/>
                    </a:lnTo>
                    <a:lnTo>
                      <a:pt x="9941" y="6314"/>
                    </a:lnTo>
                    <a:lnTo>
                      <a:pt x="9911" y="6418"/>
                    </a:lnTo>
                    <a:lnTo>
                      <a:pt x="9880" y="6523"/>
                    </a:lnTo>
                    <a:lnTo>
                      <a:pt x="9845" y="6627"/>
                    </a:lnTo>
                    <a:lnTo>
                      <a:pt x="9808" y="6733"/>
                    </a:lnTo>
                    <a:lnTo>
                      <a:pt x="9769" y="6840"/>
                    </a:lnTo>
                    <a:lnTo>
                      <a:pt x="9726" y="6947"/>
                    </a:lnTo>
                    <a:lnTo>
                      <a:pt x="9682" y="7054"/>
                    </a:lnTo>
                    <a:lnTo>
                      <a:pt x="9636" y="7163"/>
                    </a:lnTo>
                    <a:lnTo>
                      <a:pt x="9588" y="7271"/>
                    </a:lnTo>
                    <a:lnTo>
                      <a:pt x="9538" y="7381"/>
                    </a:lnTo>
                    <a:lnTo>
                      <a:pt x="9486" y="7490"/>
                    </a:lnTo>
                    <a:lnTo>
                      <a:pt x="9433" y="7599"/>
                    </a:lnTo>
                    <a:lnTo>
                      <a:pt x="9378" y="7710"/>
                    </a:lnTo>
                    <a:lnTo>
                      <a:pt x="9323" y="7820"/>
                    </a:lnTo>
                    <a:lnTo>
                      <a:pt x="9266" y="7932"/>
                    </a:lnTo>
                    <a:lnTo>
                      <a:pt x="9207" y="8042"/>
                    </a:lnTo>
                    <a:lnTo>
                      <a:pt x="9149" y="8153"/>
                    </a:lnTo>
                    <a:lnTo>
                      <a:pt x="9089" y="8264"/>
                    </a:lnTo>
                    <a:lnTo>
                      <a:pt x="9028" y="8375"/>
                    </a:lnTo>
                    <a:lnTo>
                      <a:pt x="8968" y="8487"/>
                    </a:lnTo>
                    <a:lnTo>
                      <a:pt x="8845" y="8708"/>
                    </a:lnTo>
                    <a:lnTo>
                      <a:pt x="8722" y="8930"/>
                    </a:lnTo>
                    <a:lnTo>
                      <a:pt x="8667" y="9029"/>
                    </a:lnTo>
                    <a:lnTo>
                      <a:pt x="8612" y="9129"/>
                    </a:lnTo>
                    <a:lnTo>
                      <a:pt x="8557" y="9228"/>
                    </a:lnTo>
                    <a:lnTo>
                      <a:pt x="8501" y="9329"/>
                    </a:lnTo>
                    <a:lnTo>
                      <a:pt x="8447" y="9429"/>
                    </a:lnTo>
                    <a:lnTo>
                      <a:pt x="8392" y="9529"/>
                    </a:lnTo>
                    <a:lnTo>
                      <a:pt x="8338" y="9630"/>
                    </a:lnTo>
                    <a:lnTo>
                      <a:pt x="8284" y="9730"/>
                    </a:lnTo>
                    <a:lnTo>
                      <a:pt x="8231" y="9831"/>
                    </a:lnTo>
                    <a:lnTo>
                      <a:pt x="8179" y="9932"/>
                    </a:lnTo>
                    <a:lnTo>
                      <a:pt x="8127" y="10033"/>
                    </a:lnTo>
                    <a:lnTo>
                      <a:pt x="8076" y="10134"/>
                    </a:lnTo>
                    <a:lnTo>
                      <a:pt x="8026" y="10235"/>
                    </a:lnTo>
                    <a:lnTo>
                      <a:pt x="7976" y="10336"/>
                    </a:lnTo>
                    <a:lnTo>
                      <a:pt x="7928" y="10437"/>
                    </a:lnTo>
                    <a:lnTo>
                      <a:pt x="7881" y="10538"/>
                    </a:lnTo>
                    <a:close/>
                    <a:moveTo>
                      <a:pt x="5532" y="15054"/>
                    </a:moveTo>
                    <a:lnTo>
                      <a:pt x="5484" y="15054"/>
                    </a:lnTo>
                    <a:lnTo>
                      <a:pt x="5439" y="15053"/>
                    </a:lnTo>
                    <a:lnTo>
                      <a:pt x="5395" y="15052"/>
                    </a:lnTo>
                    <a:lnTo>
                      <a:pt x="5352" y="15050"/>
                    </a:lnTo>
                    <a:lnTo>
                      <a:pt x="5311" y="15048"/>
                    </a:lnTo>
                    <a:lnTo>
                      <a:pt x="5272" y="15045"/>
                    </a:lnTo>
                    <a:lnTo>
                      <a:pt x="5234" y="15041"/>
                    </a:lnTo>
                    <a:lnTo>
                      <a:pt x="5197" y="15036"/>
                    </a:lnTo>
                    <a:lnTo>
                      <a:pt x="5160" y="15030"/>
                    </a:lnTo>
                    <a:lnTo>
                      <a:pt x="5125" y="15023"/>
                    </a:lnTo>
                    <a:lnTo>
                      <a:pt x="5091" y="15015"/>
                    </a:lnTo>
                    <a:lnTo>
                      <a:pt x="5059" y="15006"/>
                    </a:lnTo>
                    <a:lnTo>
                      <a:pt x="5027" y="14995"/>
                    </a:lnTo>
                    <a:lnTo>
                      <a:pt x="4995" y="14983"/>
                    </a:lnTo>
                    <a:lnTo>
                      <a:pt x="4965" y="14969"/>
                    </a:lnTo>
                    <a:lnTo>
                      <a:pt x="4936" y="14954"/>
                    </a:lnTo>
                    <a:lnTo>
                      <a:pt x="4907" y="14937"/>
                    </a:lnTo>
                    <a:lnTo>
                      <a:pt x="4880" y="14919"/>
                    </a:lnTo>
                    <a:lnTo>
                      <a:pt x="4852" y="14898"/>
                    </a:lnTo>
                    <a:lnTo>
                      <a:pt x="4825" y="14876"/>
                    </a:lnTo>
                    <a:lnTo>
                      <a:pt x="4799" y="14852"/>
                    </a:lnTo>
                    <a:lnTo>
                      <a:pt x="4773" y="14825"/>
                    </a:lnTo>
                    <a:lnTo>
                      <a:pt x="4748" y="14796"/>
                    </a:lnTo>
                    <a:lnTo>
                      <a:pt x="4723" y="14765"/>
                    </a:lnTo>
                    <a:lnTo>
                      <a:pt x="4698" y="14732"/>
                    </a:lnTo>
                    <a:lnTo>
                      <a:pt x="4673" y="14696"/>
                    </a:lnTo>
                    <a:lnTo>
                      <a:pt x="4648" y="14658"/>
                    </a:lnTo>
                    <a:lnTo>
                      <a:pt x="4624" y="14618"/>
                    </a:lnTo>
                    <a:lnTo>
                      <a:pt x="4600" y="14574"/>
                    </a:lnTo>
                    <a:lnTo>
                      <a:pt x="4576" y="14527"/>
                    </a:lnTo>
                    <a:lnTo>
                      <a:pt x="4552" y="14479"/>
                    </a:lnTo>
                    <a:lnTo>
                      <a:pt x="4527" y="14427"/>
                    </a:lnTo>
                    <a:lnTo>
                      <a:pt x="6658" y="14161"/>
                    </a:lnTo>
                    <a:lnTo>
                      <a:pt x="6630" y="14236"/>
                    </a:lnTo>
                    <a:lnTo>
                      <a:pt x="6602" y="14308"/>
                    </a:lnTo>
                    <a:lnTo>
                      <a:pt x="6573" y="14375"/>
                    </a:lnTo>
                    <a:lnTo>
                      <a:pt x="6546" y="14438"/>
                    </a:lnTo>
                    <a:lnTo>
                      <a:pt x="6518" y="14496"/>
                    </a:lnTo>
                    <a:lnTo>
                      <a:pt x="6491" y="14552"/>
                    </a:lnTo>
                    <a:lnTo>
                      <a:pt x="6464" y="14603"/>
                    </a:lnTo>
                    <a:lnTo>
                      <a:pt x="6436" y="14651"/>
                    </a:lnTo>
                    <a:lnTo>
                      <a:pt x="6408" y="14695"/>
                    </a:lnTo>
                    <a:lnTo>
                      <a:pt x="6380" y="14736"/>
                    </a:lnTo>
                    <a:lnTo>
                      <a:pt x="6352" y="14773"/>
                    </a:lnTo>
                    <a:lnTo>
                      <a:pt x="6323" y="14808"/>
                    </a:lnTo>
                    <a:lnTo>
                      <a:pt x="6294" y="14841"/>
                    </a:lnTo>
                    <a:lnTo>
                      <a:pt x="6264" y="14869"/>
                    </a:lnTo>
                    <a:lnTo>
                      <a:pt x="6233" y="14895"/>
                    </a:lnTo>
                    <a:lnTo>
                      <a:pt x="6202" y="14919"/>
                    </a:lnTo>
                    <a:lnTo>
                      <a:pt x="6170" y="14940"/>
                    </a:lnTo>
                    <a:lnTo>
                      <a:pt x="6137" y="14959"/>
                    </a:lnTo>
                    <a:lnTo>
                      <a:pt x="6103" y="14976"/>
                    </a:lnTo>
                    <a:lnTo>
                      <a:pt x="6068" y="14990"/>
                    </a:lnTo>
                    <a:lnTo>
                      <a:pt x="6031" y="15003"/>
                    </a:lnTo>
                    <a:lnTo>
                      <a:pt x="5994" y="15014"/>
                    </a:lnTo>
                    <a:lnTo>
                      <a:pt x="5955" y="15023"/>
                    </a:lnTo>
                    <a:lnTo>
                      <a:pt x="5915" y="15031"/>
                    </a:lnTo>
                    <a:lnTo>
                      <a:pt x="5873" y="15038"/>
                    </a:lnTo>
                    <a:lnTo>
                      <a:pt x="5829" y="15043"/>
                    </a:lnTo>
                    <a:lnTo>
                      <a:pt x="5785" y="15047"/>
                    </a:lnTo>
                    <a:lnTo>
                      <a:pt x="5738" y="15050"/>
                    </a:lnTo>
                    <a:lnTo>
                      <a:pt x="5689" y="15052"/>
                    </a:lnTo>
                    <a:lnTo>
                      <a:pt x="5638" y="15053"/>
                    </a:lnTo>
                    <a:lnTo>
                      <a:pt x="5586" y="15054"/>
                    </a:lnTo>
                    <a:lnTo>
                      <a:pt x="5532" y="15054"/>
                    </a:lnTo>
                    <a:close/>
                    <a:moveTo>
                      <a:pt x="3890" y="12499"/>
                    </a:moveTo>
                    <a:lnTo>
                      <a:pt x="3873" y="12442"/>
                    </a:lnTo>
                    <a:lnTo>
                      <a:pt x="3855" y="12386"/>
                    </a:lnTo>
                    <a:lnTo>
                      <a:pt x="3838" y="12328"/>
                    </a:lnTo>
                    <a:lnTo>
                      <a:pt x="3820" y="12269"/>
                    </a:lnTo>
                    <a:lnTo>
                      <a:pt x="3802" y="12211"/>
                    </a:lnTo>
                    <a:lnTo>
                      <a:pt x="3783" y="12153"/>
                    </a:lnTo>
                    <a:lnTo>
                      <a:pt x="3763" y="12094"/>
                    </a:lnTo>
                    <a:lnTo>
                      <a:pt x="3744" y="12033"/>
                    </a:lnTo>
                    <a:lnTo>
                      <a:pt x="3725" y="11974"/>
                    </a:lnTo>
                    <a:lnTo>
                      <a:pt x="3705" y="11913"/>
                    </a:lnTo>
                    <a:lnTo>
                      <a:pt x="3685" y="11853"/>
                    </a:lnTo>
                    <a:lnTo>
                      <a:pt x="3665" y="11792"/>
                    </a:lnTo>
                    <a:lnTo>
                      <a:pt x="3645" y="11729"/>
                    </a:lnTo>
                    <a:lnTo>
                      <a:pt x="3624" y="11667"/>
                    </a:lnTo>
                    <a:lnTo>
                      <a:pt x="3603" y="11605"/>
                    </a:lnTo>
                    <a:lnTo>
                      <a:pt x="3581" y="11542"/>
                    </a:lnTo>
                    <a:lnTo>
                      <a:pt x="7487" y="11542"/>
                    </a:lnTo>
                    <a:lnTo>
                      <a:pt x="7464" y="11609"/>
                    </a:lnTo>
                    <a:lnTo>
                      <a:pt x="7440" y="11677"/>
                    </a:lnTo>
                    <a:lnTo>
                      <a:pt x="7417" y="11744"/>
                    </a:lnTo>
                    <a:lnTo>
                      <a:pt x="7395" y="11811"/>
                    </a:lnTo>
                    <a:lnTo>
                      <a:pt x="7373" y="11878"/>
                    </a:lnTo>
                    <a:lnTo>
                      <a:pt x="7351" y="11943"/>
                    </a:lnTo>
                    <a:lnTo>
                      <a:pt x="7330" y="12008"/>
                    </a:lnTo>
                    <a:lnTo>
                      <a:pt x="7309" y="12074"/>
                    </a:lnTo>
                    <a:lnTo>
                      <a:pt x="3890" y="12499"/>
                    </a:lnTo>
                    <a:close/>
                    <a:moveTo>
                      <a:pt x="6835" y="13637"/>
                    </a:moveTo>
                    <a:lnTo>
                      <a:pt x="4342" y="13948"/>
                    </a:lnTo>
                    <a:lnTo>
                      <a:pt x="4325" y="13899"/>
                    </a:lnTo>
                    <a:lnTo>
                      <a:pt x="4309" y="13850"/>
                    </a:lnTo>
                    <a:lnTo>
                      <a:pt x="4290" y="13799"/>
                    </a:lnTo>
                    <a:lnTo>
                      <a:pt x="4273" y="13747"/>
                    </a:lnTo>
                    <a:lnTo>
                      <a:pt x="4256" y="13693"/>
                    </a:lnTo>
                    <a:lnTo>
                      <a:pt x="4238" y="13638"/>
                    </a:lnTo>
                    <a:lnTo>
                      <a:pt x="4220" y="13582"/>
                    </a:lnTo>
                    <a:lnTo>
                      <a:pt x="4202" y="13524"/>
                    </a:lnTo>
                    <a:lnTo>
                      <a:pt x="4183" y="13465"/>
                    </a:lnTo>
                    <a:lnTo>
                      <a:pt x="4164" y="13403"/>
                    </a:lnTo>
                    <a:lnTo>
                      <a:pt x="4145" y="13340"/>
                    </a:lnTo>
                    <a:lnTo>
                      <a:pt x="4124" y="13276"/>
                    </a:lnTo>
                    <a:lnTo>
                      <a:pt x="4104" y="13210"/>
                    </a:lnTo>
                    <a:lnTo>
                      <a:pt x="4083" y="13141"/>
                    </a:lnTo>
                    <a:lnTo>
                      <a:pt x="4062" y="13070"/>
                    </a:lnTo>
                    <a:lnTo>
                      <a:pt x="4041" y="12998"/>
                    </a:lnTo>
                    <a:lnTo>
                      <a:pt x="4038" y="12990"/>
                    </a:lnTo>
                    <a:lnTo>
                      <a:pt x="4036" y="12983"/>
                    </a:lnTo>
                    <a:lnTo>
                      <a:pt x="7149" y="12594"/>
                    </a:lnTo>
                    <a:lnTo>
                      <a:pt x="7132" y="12651"/>
                    </a:lnTo>
                    <a:lnTo>
                      <a:pt x="7116" y="12707"/>
                    </a:lnTo>
                    <a:lnTo>
                      <a:pt x="7098" y="12763"/>
                    </a:lnTo>
                    <a:lnTo>
                      <a:pt x="7081" y="12819"/>
                    </a:lnTo>
                    <a:lnTo>
                      <a:pt x="7064" y="12876"/>
                    </a:lnTo>
                    <a:lnTo>
                      <a:pt x="7047" y="12931"/>
                    </a:lnTo>
                    <a:lnTo>
                      <a:pt x="7031" y="12985"/>
                    </a:lnTo>
                    <a:lnTo>
                      <a:pt x="7016" y="13038"/>
                    </a:lnTo>
                    <a:lnTo>
                      <a:pt x="6992" y="13121"/>
                    </a:lnTo>
                    <a:lnTo>
                      <a:pt x="6968" y="13202"/>
                    </a:lnTo>
                    <a:lnTo>
                      <a:pt x="6945" y="13280"/>
                    </a:lnTo>
                    <a:lnTo>
                      <a:pt x="6921" y="13355"/>
                    </a:lnTo>
                    <a:lnTo>
                      <a:pt x="6899" y="13429"/>
                    </a:lnTo>
                    <a:lnTo>
                      <a:pt x="6878" y="13500"/>
                    </a:lnTo>
                    <a:lnTo>
                      <a:pt x="6856" y="13570"/>
                    </a:lnTo>
                    <a:lnTo>
                      <a:pt x="6835" y="13637"/>
                    </a:lnTo>
                    <a:close/>
                    <a:moveTo>
                      <a:pt x="5532" y="0"/>
                    </a:moveTo>
                    <a:lnTo>
                      <a:pt x="5247" y="7"/>
                    </a:lnTo>
                    <a:lnTo>
                      <a:pt x="4966" y="28"/>
                    </a:lnTo>
                    <a:lnTo>
                      <a:pt x="4689" y="63"/>
                    </a:lnTo>
                    <a:lnTo>
                      <a:pt x="4417" y="112"/>
                    </a:lnTo>
                    <a:lnTo>
                      <a:pt x="4149" y="174"/>
                    </a:lnTo>
                    <a:lnTo>
                      <a:pt x="3886" y="248"/>
                    </a:lnTo>
                    <a:lnTo>
                      <a:pt x="3630" y="335"/>
                    </a:lnTo>
                    <a:lnTo>
                      <a:pt x="3378" y="434"/>
                    </a:lnTo>
                    <a:lnTo>
                      <a:pt x="3133" y="544"/>
                    </a:lnTo>
                    <a:lnTo>
                      <a:pt x="2894" y="666"/>
                    </a:lnTo>
                    <a:lnTo>
                      <a:pt x="2663" y="799"/>
                    </a:lnTo>
                    <a:lnTo>
                      <a:pt x="2439" y="942"/>
                    </a:lnTo>
                    <a:lnTo>
                      <a:pt x="2222" y="1097"/>
                    </a:lnTo>
                    <a:lnTo>
                      <a:pt x="2013" y="1261"/>
                    </a:lnTo>
                    <a:lnTo>
                      <a:pt x="1812" y="1434"/>
                    </a:lnTo>
                    <a:lnTo>
                      <a:pt x="1620" y="1617"/>
                    </a:lnTo>
                    <a:lnTo>
                      <a:pt x="1437" y="1809"/>
                    </a:lnTo>
                    <a:lnTo>
                      <a:pt x="1263" y="2009"/>
                    </a:lnTo>
                    <a:lnTo>
                      <a:pt x="1099" y="2217"/>
                    </a:lnTo>
                    <a:lnTo>
                      <a:pt x="944" y="2434"/>
                    </a:lnTo>
                    <a:lnTo>
                      <a:pt x="801" y="2658"/>
                    </a:lnTo>
                    <a:lnTo>
                      <a:pt x="668" y="2888"/>
                    </a:lnTo>
                    <a:lnTo>
                      <a:pt x="545" y="3127"/>
                    </a:lnTo>
                    <a:lnTo>
                      <a:pt x="434" y="3371"/>
                    </a:lnTo>
                    <a:lnTo>
                      <a:pt x="336" y="3622"/>
                    </a:lnTo>
                    <a:lnTo>
                      <a:pt x="248" y="3879"/>
                    </a:lnTo>
                    <a:lnTo>
                      <a:pt x="174" y="4141"/>
                    </a:lnTo>
                    <a:lnTo>
                      <a:pt x="113" y="4408"/>
                    </a:lnTo>
                    <a:lnTo>
                      <a:pt x="63" y="4679"/>
                    </a:lnTo>
                    <a:lnTo>
                      <a:pt x="28" y="4956"/>
                    </a:lnTo>
                    <a:lnTo>
                      <a:pt x="7" y="5236"/>
                    </a:lnTo>
                    <a:lnTo>
                      <a:pt x="0" y="5520"/>
                    </a:lnTo>
                    <a:lnTo>
                      <a:pt x="5" y="5710"/>
                    </a:lnTo>
                    <a:lnTo>
                      <a:pt x="21" y="5900"/>
                    </a:lnTo>
                    <a:lnTo>
                      <a:pt x="46" y="6092"/>
                    </a:lnTo>
                    <a:lnTo>
                      <a:pt x="81" y="6284"/>
                    </a:lnTo>
                    <a:lnTo>
                      <a:pt x="125" y="6475"/>
                    </a:lnTo>
                    <a:lnTo>
                      <a:pt x="176" y="6668"/>
                    </a:lnTo>
                    <a:lnTo>
                      <a:pt x="234" y="6861"/>
                    </a:lnTo>
                    <a:lnTo>
                      <a:pt x="301" y="7053"/>
                    </a:lnTo>
                    <a:lnTo>
                      <a:pt x="373" y="7247"/>
                    </a:lnTo>
                    <a:lnTo>
                      <a:pt x="451" y="7440"/>
                    </a:lnTo>
                    <a:lnTo>
                      <a:pt x="534" y="7634"/>
                    </a:lnTo>
                    <a:lnTo>
                      <a:pt x="623" y="7826"/>
                    </a:lnTo>
                    <a:lnTo>
                      <a:pt x="715" y="8020"/>
                    </a:lnTo>
                    <a:lnTo>
                      <a:pt x="811" y="8213"/>
                    </a:lnTo>
                    <a:lnTo>
                      <a:pt x="910" y="8405"/>
                    </a:lnTo>
                    <a:lnTo>
                      <a:pt x="1012" y="8597"/>
                    </a:lnTo>
                    <a:lnTo>
                      <a:pt x="1115" y="8789"/>
                    </a:lnTo>
                    <a:lnTo>
                      <a:pt x="1221" y="8980"/>
                    </a:lnTo>
                    <a:lnTo>
                      <a:pt x="1327" y="9171"/>
                    </a:lnTo>
                    <a:lnTo>
                      <a:pt x="1433" y="9361"/>
                    </a:lnTo>
                    <a:lnTo>
                      <a:pt x="1539" y="9550"/>
                    </a:lnTo>
                    <a:lnTo>
                      <a:pt x="1644" y="9739"/>
                    </a:lnTo>
                    <a:lnTo>
                      <a:pt x="1748" y="9927"/>
                    </a:lnTo>
                    <a:lnTo>
                      <a:pt x="1850" y="10115"/>
                    </a:lnTo>
                    <a:lnTo>
                      <a:pt x="1949" y="10300"/>
                    </a:lnTo>
                    <a:lnTo>
                      <a:pt x="2046" y="10485"/>
                    </a:lnTo>
                    <a:lnTo>
                      <a:pt x="2138" y="10670"/>
                    </a:lnTo>
                    <a:lnTo>
                      <a:pt x="2228" y="10852"/>
                    </a:lnTo>
                    <a:lnTo>
                      <a:pt x="2311" y="11033"/>
                    </a:lnTo>
                    <a:lnTo>
                      <a:pt x="2391" y="11214"/>
                    </a:lnTo>
                    <a:lnTo>
                      <a:pt x="2463" y="11392"/>
                    </a:lnTo>
                    <a:lnTo>
                      <a:pt x="2529" y="11569"/>
                    </a:lnTo>
                    <a:lnTo>
                      <a:pt x="2621" y="11829"/>
                    </a:lnTo>
                    <a:lnTo>
                      <a:pt x="2706" y="12083"/>
                    </a:lnTo>
                    <a:lnTo>
                      <a:pt x="2787" y="12329"/>
                    </a:lnTo>
                    <a:lnTo>
                      <a:pt x="2861" y="12568"/>
                    </a:lnTo>
                    <a:lnTo>
                      <a:pt x="2933" y="12801"/>
                    </a:lnTo>
                    <a:lnTo>
                      <a:pt x="3000" y="13026"/>
                    </a:lnTo>
                    <a:lnTo>
                      <a:pt x="3065" y="13245"/>
                    </a:lnTo>
                    <a:lnTo>
                      <a:pt x="3128" y="13456"/>
                    </a:lnTo>
                    <a:lnTo>
                      <a:pt x="3188" y="13658"/>
                    </a:lnTo>
                    <a:lnTo>
                      <a:pt x="3248" y="13855"/>
                    </a:lnTo>
                    <a:lnTo>
                      <a:pt x="3308" y="14043"/>
                    </a:lnTo>
                    <a:lnTo>
                      <a:pt x="3367" y="14223"/>
                    </a:lnTo>
                    <a:lnTo>
                      <a:pt x="3428" y="14396"/>
                    </a:lnTo>
                    <a:lnTo>
                      <a:pt x="3489" y="14562"/>
                    </a:lnTo>
                    <a:lnTo>
                      <a:pt x="3552" y="14718"/>
                    </a:lnTo>
                    <a:lnTo>
                      <a:pt x="3619" y="14867"/>
                    </a:lnTo>
                    <a:lnTo>
                      <a:pt x="3688" y="15007"/>
                    </a:lnTo>
                    <a:lnTo>
                      <a:pt x="3761" y="15140"/>
                    </a:lnTo>
                    <a:lnTo>
                      <a:pt x="3839" y="15263"/>
                    </a:lnTo>
                    <a:lnTo>
                      <a:pt x="3922" y="15379"/>
                    </a:lnTo>
                    <a:lnTo>
                      <a:pt x="4011" y="15485"/>
                    </a:lnTo>
                    <a:lnTo>
                      <a:pt x="4105" y="15582"/>
                    </a:lnTo>
                    <a:lnTo>
                      <a:pt x="4207" y="15672"/>
                    </a:lnTo>
                    <a:lnTo>
                      <a:pt x="4316" y="15752"/>
                    </a:lnTo>
                    <a:lnTo>
                      <a:pt x="4433" y="15822"/>
                    </a:lnTo>
                    <a:lnTo>
                      <a:pt x="4559" y="15884"/>
                    </a:lnTo>
                    <a:lnTo>
                      <a:pt x="4694" y="15937"/>
                    </a:lnTo>
                    <a:lnTo>
                      <a:pt x="4840" y="15981"/>
                    </a:lnTo>
                    <a:lnTo>
                      <a:pt x="4995" y="16014"/>
                    </a:lnTo>
                    <a:lnTo>
                      <a:pt x="5161" y="16038"/>
                    </a:lnTo>
                    <a:lnTo>
                      <a:pt x="5340" y="16053"/>
                    </a:lnTo>
                    <a:lnTo>
                      <a:pt x="5532" y="16058"/>
                    </a:lnTo>
                    <a:lnTo>
                      <a:pt x="5726" y="16053"/>
                    </a:lnTo>
                    <a:lnTo>
                      <a:pt x="5907" y="16039"/>
                    </a:lnTo>
                    <a:lnTo>
                      <a:pt x="6076" y="16014"/>
                    </a:lnTo>
                    <a:lnTo>
                      <a:pt x="6232" y="15981"/>
                    </a:lnTo>
                    <a:lnTo>
                      <a:pt x="6379" y="15938"/>
                    </a:lnTo>
                    <a:lnTo>
                      <a:pt x="6516" y="15885"/>
                    </a:lnTo>
                    <a:lnTo>
                      <a:pt x="6643" y="15823"/>
                    </a:lnTo>
                    <a:lnTo>
                      <a:pt x="6760" y="15753"/>
                    </a:lnTo>
                    <a:lnTo>
                      <a:pt x="6870" y="15673"/>
                    </a:lnTo>
                    <a:lnTo>
                      <a:pt x="6972" y="15584"/>
                    </a:lnTo>
                    <a:lnTo>
                      <a:pt x="7066" y="15487"/>
                    </a:lnTo>
                    <a:lnTo>
                      <a:pt x="7155" y="15381"/>
                    </a:lnTo>
                    <a:lnTo>
                      <a:pt x="7237" y="15266"/>
                    </a:lnTo>
                    <a:lnTo>
                      <a:pt x="7315" y="15143"/>
                    </a:lnTo>
                    <a:lnTo>
                      <a:pt x="7387" y="15011"/>
                    </a:lnTo>
                    <a:lnTo>
                      <a:pt x="7455" y="14871"/>
                    </a:lnTo>
                    <a:lnTo>
                      <a:pt x="7521" y="14723"/>
                    </a:lnTo>
                    <a:lnTo>
                      <a:pt x="7584" y="14567"/>
                    </a:lnTo>
                    <a:lnTo>
                      <a:pt x="7645" y="14402"/>
                    </a:lnTo>
                    <a:lnTo>
                      <a:pt x="7704" y="14229"/>
                    </a:lnTo>
                    <a:lnTo>
                      <a:pt x="7762" y="14050"/>
                    </a:lnTo>
                    <a:lnTo>
                      <a:pt x="7821" y="13862"/>
                    </a:lnTo>
                    <a:lnTo>
                      <a:pt x="7880" y="13666"/>
                    </a:lnTo>
                    <a:lnTo>
                      <a:pt x="7939" y="13464"/>
                    </a:lnTo>
                    <a:lnTo>
                      <a:pt x="8002" y="13253"/>
                    </a:lnTo>
                    <a:lnTo>
                      <a:pt x="8065" y="13035"/>
                    </a:lnTo>
                    <a:lnTo>
                      <a:pt x="8132" y="12810"/>
                    </a:lnTo>
                    <a:lnTo>
                      <a:pt x="8203" y="12578"/>
                    </a:lnTo>
                    <a:lnTo>
                      <a:pt x="8277" y="12340"/>
                    </a:lnTo>
                    <a:lnTo>
                      <a:pt x="8357" y="12094"/>
                    </a:lnTo>
                    <a:lnTo>
                      <a:pt x="8442" y="11841"/>
                    </a:lnTo>
                    <a:lnTo>
                      <a:pt x="8534" y="11581"/>
                    </a:lnTo>
                    <a:lnTo>
                      <a:pt x="8600" y="11403"/>
                    </a:lnTo>
                    <a:lnTo>
                      <a:pt x="8673" y="11224"/>
                    </a:lnTo>
                    <a:lnTo>
                      <a:pt x="8752" y="11043"/>
                    </a:lnTo>
                    <a:lnTo>
                      <a:pt x="8836" y="10861"/>
                    </a:lnTo>
                    <a:lnTo>
                      <a:pt x="8926" y="10678"/>
                    </a:lnTo>
                    <a:lnTo>
                      <a:pt x="9018" y="10493"/>
                    </a:lnTo>
                    <a:lnTo>
                      <a:pt x="9115" y="10307"/>
                    </a:lnTo>
                    <a:lnTo>
                      <a:pt x="9214" y="10121"/>
                    </a:lnTo>
                    <a:lnTo>
                      <a:pt x="9316" y="9932"/>
                    </a:lnTo>
                    <a:lnTo>
                      <a:pt x="9421" y="9743"/>
                    </a:lnTo>
                    <a:lnTo>
                      <a:pt x="9525" y="9554"/>
                    </a:lnTo>
                    <a:lnTo>
                      <a:pt x="9632" y="9363"/>
                    </a:lnTo>
                    <a:lnTo>
                      <a:pt x="9737" y="9172"/>
                    </a:lnTo>
                    <a:lnTo>
                      <a:pt x="9844" y="8980"/>
                    </a:lnTo>
                    <a:lnTo>
                      <a:pt x="9949" y="8788"/>
                    </a:lnTo>
                    <a:lnTo>
                      <a:pt x="10052" y="8596"/>
                    </a:lnTo>
                    <a:lnTo>
                      <a:pt x="10154" y="8402"/>
                    </a:lnTo>
                    <a:lnTo>
                      <a:pt x="10253" y="8210"/>
                    </a:lnTo>
                    <a:lnTo>
                      <a:pt x="10349" y="8016"/>
                    </a:lnTo>
                    <a:lnTo>
                      <a:pt x="10441" y="7822"/>
                    </a:lnTo>
                    <a:lnTo>
                      <a:pt x="10529" y="7629"/>
                    </a:lnTo>
                    <a:lnTo>
                      <a:pt x="10612" y="7435"/>
                    </a:lnTo>
                    <a:lnTo>
                      <a:pt x="10691" y="7241"/>
                    </a:lnTo>
                    <a:lnTo>
                      <a:pt x="10763" y="7048"/>
                    </a:lnTo>
                    <a:lnTo>
                      <a:pt x="10829" y="6856"/>
                    </a:lnTo>
                    <a:lnTo>
                      <a:pt x="10888" y="6663"/>
                    </a:lnTo>
                    <a:lnTo>
                      <a:pt x="10939" y="6470"/>
                    </a:lnTo>
                    <a:lnTo>
                      <a:pt x="10983" y="6280"/>
                    </a:lnTo>
                    <a:lnTo>
                      <a:pt x="11017" y="6088"/>
                    </a:lnTo>
                    <a:lnTo>
                      <a:pt x="11042" y="5898"/>
                    </a:lnTo>
                    <a:lnTo>
                      <a:pt x="11058" y="5709"/>
                    </a:lnTo>
                    <a:lnTo>
                      <a:pt x="11063" y="5520"/>
                    </a:lnTo>
                    <a:lnTo>
                      <a:pt x="11056" y="5236"/>
                    </a:lnTo>
                    <a:lnTo>
                      <a:pt x="11035" y="4956"/>
                    </a:lnTo>
                    <a:lnTo>
                      <a:pt x="11000" y="4679"/>
                    </a:lnTo>
                    <a:lnTo>
                      <a:pt x="10950" y="4408"/>
                    </a:lnTo>
                    <a:lnTo>
                      <a:pt x="10889" y="4141"/>
                    </a:lnTo>
                    <a:lnTo>
                      <a:pt x="10815" y="3879"/>
                    </a:lnTo>
                    <a:lnTo>
                      <a:pt x="10727" y="3622"/>
                    </a:lnTo>
                    <a:lnTo>
                      <a:pt x="10629" y="3371"/>
                    </a:lnTo>
                    <a:lnTo>
                      <a:pt x="10518" y="3127"/>
                    </a:lnTo>
                    <a:lnTo>
                      <a:pt x="10395" y="2888"/>
                    </a:lnTo>
                    <a:lnTo>
                      <a:pt x="10262" y="2658"/>
                    </a:lnTo>
                    <a:lnTo>
                      <a:pt x="10119" y="2434"/>
                    </a:lnTo>
                    <a:lnTo>
                      <a:pt x="9964" y="2217"/>
                    </a:lnTo>
                    <a:lnTo>
                      <a:pt x="9800" y="2009"/>
                    </a:lnTo>
                    <a:lnTo>
                      <a:pt x="9626" y="1809"/>
                    </a:lnTo>
                    <a:lnTo>
                      <a:pt x="9443" y="1617"/>
                    </a:lnTo>
                    <a:lnTo>
                      <a:pt x="9251" y="1434"/>
                    </a:lnTo>
                    <a:lnTo>
                      <a:pt x="9050" y="1261"/>
                    </a:lnTo>
                    <a:lnTo>
                      <a:pt x="8841" y="1097"/>
                    </a:lnTo>
                    <a:lnTo>
                      <a:pt x="8624" y="942"/>
                    </a:lnTo>
                    <a:lnTo>
                      <a:pt x="8400" y="799"/>
                    </a:lnTo>
                    <a:lnTo>
                      <a:pt x="8169" y="666"/>
                    </a:lnTo>
                    <a:lnTo>
                      <a:pt x="7929" y="544"/>
                    </a:lnTo>
                    <a:lnTo>
                      <a:pt x="7685" y="434"/>
                    </a:lnTo>
                    <a:lnTo>
                      <a:pt x="7433" y="335"/>
                    </a:lnTo>
                    <a:lnTo>
                      <a:pt x="7176" y="248"/>
                    </a:lnTo>
                    <a:lnTo>
                      <a:pt x="6913" y="174"/>
                    </a:lnTo>
                    <a:lnTo>
                      <a:pt x="6646" y="112"/>
                    </a:lnTo>
                    <a:lnTo>
                      <a:pt x="6374" y="63"/>
                    </a:lnTo>
                    <a:lnTo>
                      <a:pt x="6097" y="28"/>
                    </a:lnTo>
                    <a:lnTo>
                      <a:pt x="5816" y="7"/>
                    </a:lnTo>
                    <a:lnTo>
                      <a:pt x="553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1442" tIns="25721" rIns="51442" bIns="25721" numCol="1" anchor="t" anchorCtr="0" compatLnSpc="1"/>
              <a:lstStyle/>
              <a:p>
                <a:endParaRPr lang="id-ID" sz="1015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78" name="Freeform 101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8699500" y="2173288"/>
                <a:ext cx="139700" cy="139700"/>
              </a:xfrm>
              <a:custGeom>
                <a:avLst/>
                <a:gdLst>
                  <a:gd name="T0" fmla="*/ 2559 w 3269"/>
                  <a:gd name="T1" fmla="*/ 35 h 3262"/>
                  <a:gd name="T2" fmla="*/ 1981 w 3269"/>
                  <a:gd name="T3" fmla="*/ 183 h 3262"/>
                  <a:gd name="T4" fmla="*/ 1455 w 3269"/>
                  <a:gd name="T5" fmla="*/ 437 h 3262"/>
                  <a:gd name="T6" fmla="*/ 990 w 3269"/>
                  <a:gd name="T7" fmla="*/ 783 h 3262"/>
                  <a:gd name="T8" fmla="*/ 601 w 3269"/>
                  <a:gd name="T9" fmla="*/ 1210 h 3262"/>
                  <a:gd name="T10" fmla="*/ 298 w 3269"/>
                  <a:gd name="T11" fmla="*/ 1706 h 3262"/>
                  <a:gd name="T12" fmla="*/ 96 w 3269"/>
                  <a:gd name="T13" fmla="*/ 2259 h 3262"/>
                  <a:gd name="T14" fmla="*/ 4 w 3269"/>
                  <a:gd name="T15" fmla="*/ 2856 h 3262"/>
                  <a:gd name="T16" fmla="*/ 3 w 3269"/>
                  <a:gd name="T17" fmla="*/ 3049 h 3262"/>
                  <a:gd name="T18" fmla="*/ 15 w 3269"/>
                  <a:gd name="T19" fmla="*/ 3097 h 3262"/>
                  <a:gd name="T20" fmla="*/ 37 w 3269"/>
                  <a:gd name="T21" fmla="*/ 3141 h 3262"/>
                  <a:gd name="T22" fmla="*/ 66 w 3269"/>
                  <a:gd name="T23" fmla="*/ 3180 h 3262"/>
                  <a:gd name="T24" fmla="*/ 101 w 3269"/>
                  <a:gd name="T25" fmla="*/ 3212 h 3262"/>
                  <a:gd name="T26" fmla="*/ 143 w 3269"/>
                  <a:gd name="T27" fmla="*/ 3237 h 3262"/>
                  <a:gd name="T28" fmla="*/ 189 w 3269"/>
                  <a:gd name="T29" fmla="*/ 3254 h 3262"/>
                  <a:gd name="T30" fmla="*/ 239 w 3269"/>
                  <a:gd name="T31" fmla="*/ 3262 h 3262"/>
                  <a:gd name="T32" fmla="*/ 290 w 3269"/>
                  <a:gd name="T33" fmla="*/ 3259 h 3262"/>
                  <a:gd name="T34" fmla="*/ 338 w 3269"/>
                  <a:gd name="T35" fmla="*/ 3247 h 3262"/>
                  <a:gd name="T36" fmla="*/ 382 w 3269"/>
                  <a:gd name="T37" fmla="*/ 3226 h 3262"/>
                  <a:gd name="T38" fmla="*/ 421 w 3269"/>
                  <a:gd name="T39" fmla="*/ 3197 h 3262"/>
                  <a:gd name="T40" fmla="*/ 453 w 3269"/>
                  <a:gd name="T41" fmla="*/ 3161 h 3262"/>
                  <a:gd name="T42" fmla="*/ 478 w 3269"/>
                  <a:gd name="T43" fmla="*/ 3119 h 3262"/>
                  <a:gd name="T44" fmla="*/ 495 w 3269"/>
                  <a:gd name="T45" fmla="*/ 3073 h 3262"/>
                  <a:gd name="T46" fmla="*/ 503 w 3269"/>
                  <a:gd name="T47" fmla="*/ 3024 h 3262"/>
                  <a:gd name="T48" fmla="*/ 532 w 3269"/>
                  <a:gd name="T49" fmla="*/ 2630 h 3262"/>
                  <a:gd name="T50" fmla="*/ 656 w 3269"/>
                  <a:gd name="T51" fmla="*/ 2149 h 3262"/>
                  <a:gd name="T52" fmla="*/ 867 w 3269"/>
                  <a:gd name="T53" fmla="*/ 1711 h 3262"/>
                  <a:gd name="T54" fmla="*/ 1157 w 3269"/>
                  <a:gd name="T55" fmla="*/ 1325 h 3262"/>
                  <a:gd name="T56" fmla="*/ 1514 w 3269"/>
                  <a:gd name="T57" fmla="*/ 1001 h 3262"/>
                  <a:gd name="T58" fmla="*/ 1928 w 3269"/>
                  <a:gd name="T59" fmla="*/ 750 h 3262"/>
                  <a:gd name="T60" fmla="*/ 2390 w 3269"/>
                  <a:gd name="T61" fmla="*/ 581 h 3262"/>
                  <a:gd name="T62" fmla="*/ 2889 w 3269"/>
                  <a:gd name="T63" fmla="*/ 505 h 3262"/>
                  <a:gd name="T64" fmla="*/ 3056 w 3269"/>
                  <a:gd name="T65" fmla="*/ 499 h 3262"/>
                  <a:gd name="T66" fmla="*/ 3104 w 3269"/>
                  <a:gd name="T67" fmla="*/ 487 h 3262"/>
                  <a:gd name="T68" fmla="*/ 3148 w 3269"/>
                  <a:gd name="T69" fmla="*/ 466 h 3262"/>
                  <a:gd name="T70" fmla="*/ 3186 w 3269"/>
                  <a:gd name="T71" fmla="*/ 437 h 3262"/>
                  <a:gd name="T72" fmla="*/ 3219 w 3269"/>
                  <a:gd name="T73" fmla="*/ 402 h 3262"/>
                  <a:gd name="T74" fmla="*/ 3244 w 3269"/>
                  <a:gd name="T75" fmla="*/ 359 h 3262"/>
                  <a:gd name="T76" fmla="*/ 3261 w 3269"/>
                  <a:gd name="T77" fmla="*/ 314 h 3262"/>
                  <a:gd name="T78" fmla="*/ 3269 w 3269"/>
                  <a:gd name="T79" fmla="*/ 264 h 3262"/>
                  <a:gd name="T80" fmla="*/ 3266 w 3269"/>
                  <a:gd name="T81" fmla="*/ 213 h 3262"/>
                  <a:gd name="T82" fmla="*/ 3254 w 3269"/>
                  <a:gd name="T83" fmla="*/ 165 h 3262"/>
                  <a:gd name="T84" fmla="*/ 3233 w 3269"/>
                  <a:gd name="T85" fmla="*/ 120 h 3262"/>
                  <a:gd name="T86" fmla="*/ 3204 w 3269"/>
                  <a:gd name="T87" fmla="*/ 82 h 3262"/>
                  <a:gd name="T88" fmla="*/ 3168 w 3269"/>
                  <a:gd name="T89" fmla="*/ 50 h 3262"/>
                  <a:gd name="T90" fmla="*/ 3126 w 3269"/>
                  <a:gd name="T91" fmla="*/ 25 h 3262"/>
                  <a:gd name="T92" fmla="*/ 3080 w 3269"/>
                  <a:gd name="T93" fmla="*/ 8 h 3262"/>
                  <a:gd name="T94" fmla="*/ 3031 w 3269"/>
                  <a:gd name="T95" fmla="*/ 0 h 3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269" h="3262">
                    <a:moveTo>
                      <a:pt x="3018" y="0"/>
                    </a:moveTo>
                    <a:lnTo>
                      <a:pt x="2863" y="4"/>
                    </a:lnTo>
                    <a:lnTo>
                      <a:pt x="2710" y="15"/>
                    </a:lnTo>
                    <a:lnTo>
                      <a:pt x="2559" y="35"/>
                    </a:lnTo>
                    <a:lnTo>
                      <a:pt x="2410" y="61"/>
                    </a:lnTo>
                    <a:lnTo>
                      <a:pt x="2264" y="95"/>
                    </a:lnTo>
                    <a:lnTo>
                      <a:pt x="2121" y="136"/>
                    </a:lnTo>
                    <a:lnTo>
                      <a:pt x="1981" y="183"/>
                    </a:lnTo>
                    <a:lnTo>
                      <a:pt x="1844" y="237"/>
                    </a:lnTo>
                    <a:lnTo>
                      <a:pt x="1710" y="297"/>
                    </a:lnTo>
                    <a:lnTo>
                      <a:pt x="1580" y="364"/>
                    </a:lnTo>
                    <a:lnTo>
                      <a:pt x="1455" y="437"/>
                    </a:lnTo>
                    <a:lnTo>
                      <a:pt x="1332" y="515"/>
                    </a:lnTo>
                    <a:lnTo>
                      <a:pt x="1213" y="599"/>
                    </a:lnTo>
                    <a:lnTo>
                      <a:pt x="1100" y="689"/>
                    </a:lnTo>
                    <a:lnTo>
                      <a:pt x="990" y="783"/>
                    </a:lnTo>
                    <a:lnTo>
                      <a:pt x="885" y="883"/>
                    </a:lnTo>
                    <a:lnTo>
                      <a:pt x="785" y="988"/>
                    </a:lnTo>
                    <a:lnTo>
                      <a:pt x="690" y="1097"/>
                    </a:lnTo>
                    <a:lnTo>
                      <a:pt x="601" y="1210"/>
                    </a:lnTo>
                    <a:lnTo>
                      <a:pt x="516" y="1329"/>
                    </a:lnTo>
                    <a:lnTo>
                      <a:pt x="438" y="1450"/>
                    </a:lnTo>
                    <a:lnTo>
                      <a:pt x="365" y="1577"/>
                    </a:lnTo>
                    <a:lnTo>
                      <a:pt x="298" y="1706"/>
                    </a:lnTo>
                    <a:lnTo>
                      <a:pt x="238" y="1840"/>
                    </a:lnTo>
                    <a:lnTo>
                      <a:pt x="183" y="1976"/>
                    </a:lnTo>
                    <a:lnTo>
                      <a:pt x="136" y="2117"/>
                    </a:lnTo>
                    <a:lnTo>
                      <a:pt x="96" y="2259"/>
                    </a:lnTo>
                    <a:lnTo>
                      <a:pt x="62" y="2405"/>
                    </a:lnTo>
                    <a:lnTo>
                      <a:pt x="36" y="2553"/>
                    </a:lnTo>
                    <a:lnTo>
                      <a:pt x="16" y="2704"/>
                    </a:lnTo>
                    <a:lnTo>
                      <a:pt x="4" y="2856"/>
                    </a:lnTo>
                    <a:lnTo>
                      <a:pt x="0" y="3011"/>
                    </a:lnTo>
                    <a:lnTo>
                      <a:pt x="0" y="3024"/>
                    </a:lnTo>
                    <a:lnTo>
                      <a:pt x="1" y="3037"/>
                    </a:lnTo>
                    <a:lnTo>
                      <a:pt x="3" y="3049"/>
                    </a:lnTo>
                    <a:lnTo>
                      <a:pt x="5" y="3061"/>
                    </a:lnTo>
                    <a:lnTo>
                      <a:pt x="8" y="3073"/>
                    </a:lnTo>
                    <a:lnTo>
                      <a:pt x="11" y="3085"/>
                    </a:lnTo>
                    <a:lnTo>
                      <a:pt x="15" y="3097"/>
                    </a:lnTo>
                    <a:lnTo>
                      <a:pt x="20" y="3108"/>
                    </a:lnTo>
                    <a:lnTo>
                      <a:pt x="25" y="3119"/>
                    </a:lnTo>
                    <a:lnTo>
                      <a:pt x="30" y="3130"/>
                    </a:lnTo>
                    <a:lnTo>
                      <a:pt x="37" y="3141"/>
                    </a:lnTo>
                    <a:lnTo>
                      <a:pt x="44" y="3151"/>
                    </a:lnTo>
                    <a:lnTo>
                      <a:pt x="51" y="3161"/>
                    </a:lnTo>
                    <a:lnTo>
                      <a:pt x="58" y="3171"/>
                    </a:lnTo>
                    <a:lnTo>
                      <a:pt x="66" y="3180"/>
                    </a:lnTo>
                    <a:lnTo>
                      <a:pt x="74" y="3189"/>
                    </a:lnTo>
                    <a:lnTo>
                      <a:pt x="83" y="3197"/>
                    </a:lnTo>
                    <a:lnTo>
                      <a:pt x="92" y="3205"/>
                    </a:lnTo>
                    <a:lnTo>
                      <a:pt x="101" y="3212"/>
                    </a:lnTo>
                    <a:lnTo>
                      <a:pt x="111" y="3219"/>
                    </a:lnTo>
                    <a:lnTo>
                      <a:pt x="121" y="3226"/>
                    </a:lnTo>
                    <a:lnTo>
                      <a:pt x="132" y="3232"/>
                    </a:lnTo>
                    <a:lnTo>
                      <a:pt x="143" y="3237"/>
                    </a:lnTo>
                    <a:lnTo>
                      <a:pt x="154" y="3242"/>
                    </a:lnTo>
                    <a:lnTo>
                      <a:pt x="165" y="3247"/>
                    </a:lnTo>
                    <a:lnTo>
                      <a:pt x="177" y="3251"/>
                    </a:lnTo>
                    <a:lnTo>
                      <a:pt x="189" y="3254"/>
                    </a:lnTo>
                    <a:lnTo>
                      <a:pt x="201" y="3257"/>
                    </a:lnTo>
                    <a:lnTo>
                      <a:pt x="214" y="3259"/>
                    </a:lnTo>
                    <a:lnTo>
                      <a:pt x="227" y="3261"/>
                    </a:lnTo>
                    <a:lnTo>
                      <a:pt x="239" y="3262"/>
                    </a:lnTo>
                    <a:lnTo>
                      <a:pt x="252" y="3262"/>
                    </a:lnTo>
                    <a:lnTo>
                      <a:pt x="265" y="3262"/>
                    </a:lnTo>
                    <a:lnTo>
                      <a:pt x="278" y="3261"/>
                    </a:lnTo>
                    <a:lnTo>
                      <a:pt x="290" y="3259"/>
                    </a:lnTo>
                    <a:lnTo>
                      <a:pt x="302" y="3257"/>
                    </a:lnTo>
                    <a:lnTo>
                      <a:pt x="315" y="3254"/>
                    </a:lnTo>
                    <a:lnTo>
                      <a:pt x="326" y="3251"/>
                    </a:lnTo>
                    <a:lnTo>
                      <a:pt x="338" y="3247"/>
                    </a:lnTo>
                    <a:lnTo>
                      <a:pt x="349" y="3242"/>
                    </a:lnTo>
                    <a:lnTo>
                      <a:pt x="360" y="3237"/>
                    </a:lnTo>
                    <a:lnTo>
                      <a:pt x="371" y="3232"/>
                    </a:lnTo>
                    <a:lnTo>
                      <a:pt x="382" y="3226"/>
                    </a:lnTo>
                    <a:lnTo>
                      <a:pt x="393" y="3219"/>
                    </a:lnTo>
                    <a:lnTo>
                      <a:pt x="403" y="3212"/>
                    </a:lnTo>
                    <a:lnTo>
                      <a:pt x="412" y="3205"/>
                    </a:lnTo>
                    <a:lnTo>
                      <a:pt x="421" y="3197"/>
                    </a:lnTo>
                    <a:lnTo>
                      <a:pt x="430" y="3189"/>
                    </a:lnTo>
                    <a:lnTo>
                      <a:pt x="438" y="3180"/>
                    </a:lnTo>
                    <a:lnTo>
                      <a:pt x="446" y="3171"/>
                    </a:lnTo>
                    <a:lnTo>
                      <a:pt x="453" y="3161"/>
                    </a:lnTo>
                    <a:lnTo>
                      <a:pt x="460" y="3151"/>
                    </a:lnTo>
                    <a:lnTo>
                      <a:pt x="467" y="3141"/>
                    </a:lnTo>
                    <a:lnTo>
                      <a:pt x="473" y="3130"/>
                    </a:lnTo>
                    <a:lnTo>
                      <a:pt x="478" y="3119"/>
                    </a:lnTo>
                    <a:lnTo>
                      <a:pt x="483" y="3108"/>
                    </a:lnTo>
                    <a:lnTo>
                      <a:pt x="488" y="3097"/>
                    </a:lnTo>
                    <a:lnTo>
                      <a:pt x="492" y="3085"/>
                    </a:lnTo>
                    <a:lnTo>
                      <a:pt x="495" y="3073"/>
                    </a:lnTo>
                    <a:lnTo>
                      <a:pt x="498" y="3061"/>
                    </a:lnTo>
                    <a:lnTo>
                      <a:pt x="500" y="3049"/>
                    </a:lnTo>
                    <a:lnTo>
                      <a:pt x="502" y="3037"/>
                    </a:lnTo>
                    <a:lnTo>
                      <a:pt x="503" y="3024"/>
                    </a:lnTo>
                    <a:lnTo>
                      <a:pt x="503" y="3011"/>
                    </a:lnTo>
                    <a:lnTo>
                      <a:pt x="506" y="2882"/>
                    </a:lnTo>
                    <a:lnTo>
                      <a:pt x="516" y="2755"/>
                    </a:lnTo>
                    <a:lnTo>
                      <a:pt x="532" y="2630"/>
                    </a:lnTo>
                    <a:lnTo>
                      <a:pt x="554" y="2506"/>
                    </a:lnTo>
                    <a:lnTo>
                      <a:pt x="583" y="2385"/>
                    </a:lnTo>
                    <a:lnTo>
                      <a:pt x="617" y="2265"/>
                    </a:lnTo>
                    <a:lnTo>
                      <a:pt x="656" y="2149"/>
                    </a:lnTo>
                    <a:lnTo>
                      <a:pt x="701" y="2035"/>
                    </a:lnTo>
                    <a:lnTo>
                      <a:pt x="752" y="1924"/>
                    </a:lnTo>
                    <a:lnTo>
                      <a:pt x="807" y="1816"/>
                    </a:lnTo>
                    <a:lnTo>
                      <a:pt x="867" y="1711"/>
                    </a:lnTo>
                    <a:lnTo>
                      <a:pt x="934" y="1609"/>
                    </a:lnTo>
                    <a:lnTo>
                      <a:pt x="1003" y="1511"/>
                    </a:lnTo>
                    <a:lnTo>
                      <a:pt x="1078" y="1416"/>
                    </a:lnTo>
                    <a:lnTo>
                      <a:pt x="1157" y="1325"/>
                    </a:lnTo>
                    <a:lnTo>
                      <a:pt x="1240" y="1238"/>
                    </a:lnTo>
                    <a:lnTo>
                      <a:pt x="1328" y="1154"/>
                    </a:lnTo>
                    <a:lnTo>
                      <a:pt x="1419" y="1076"/>
                    </a:lnTo>
                    <a:lnTo>
                      <a:pt x="1514" y="1001"/>
                    </a:lnTo>
                    <a:lnTo>
                      <a:pt x="1612" y="931"/>
                    </a:lnTo>
                    <a:lnTo>
                      <a:pt x="1715" y="865"/>
                    </a:lnTo>
                    <a:lnTo>
                      <a:pt x="1820" y="805"/>
                    </a:lnTo>
                    <a:lnTo>
                      <a:pt x="1928" y="750"/>
                    </a:lnTo>
                    <a:lnTo>
                      <a:pt x="2040" y="700"/>
                    </a:lnTo>
                    <a:lnTo>
                      <a:pt x="2154" y="654"/>
                    </a:lnTo>
                    <a:lnTo>
                      <a:pt x="2270" y="615"/>
                    </a:lnTo>
                    <a:lnTo>
                      <a:pt x="2390" y="581"/>
                    </a:lnTo>
                    <a:lnTo>
                      <a:pt x="2512" y="553"/>
                    </a:lnTo>
                    <a:lnTo>
                      <a:pt x="2635" y="531"/>
                    </a:lnTo>
                    <a:lnTo>
                      <a:pt x="2761" y="515"/>
                    </a:lnTo>
                    <a:lnTo>
                      <a:pt x="2889" y="505"/>
                    </a:lnTo>
                    <a:lnTo>
                      <a:pt x="3018" y="502"/>
                    </a:lnTo>
                    <a:lnTo>
                      <a:pt x="3031" y="502"/>
                    </a:lnTo>
                    <a:lnTo>
                      <a:pt x="3044" y="501"/>
                    </a:lnTo>
                    <a:lnTo>
                      <a:pt x="3056" y="499"/>
                    </a:lnTo>
                    <a:lnTo>
                      <a:pt x="3068" y="497"/>
                    </a:lnTo>
                    <a:lnTo>
                      <a:pt x="3080" y="494"/>
                    </a:lnTo>
                    <a:lnTo>
                      <a:pt x="3092" y="491"/>
                    </a:lnTo>
                    <a:lnTo>
                      <a:pt x="3104" y="487"/>
                    </a:lnTo>
                    <a:lnTo>
                      <a:pt x="3115" y="482"/>
                    </a:lnTo>
                    <a:lnTo>
                      <a:pt x="3126" y="477"/>
                    </a:lnTo>
                    <a:lnTo>
                      <a:pt x="3137" y="472"/>
                    </a:lnTo>
                    <a:lnTo>
                      <a:pt x="3148" y="466"/>
                    </a:lnTo>
                    <a:lnTo>
                      <a:pt x="3158" y="459"/>
                    </a:lnTo>
                    <a:lnTo>
                      <a:pt x="3168" y="452"/>
                    </a:lnTo>
                    <a:lnTo>
                      <a:pt x="3177" y="445"/>
                    </a:lnTo>
                    <a:lnTo>
                      <a:pt x="3186" y="437"/>
                    </a:lnTo>
                    <a:lnTo>
                      <a:pt x="3196" y="429"/>
                    </a:lnTo>
                    <a:lnTo>
                      <a:pt x="3204" y="420"/>
                    </a:lnTo>
                    <a:lnTo>
                      <a:pt x="3212" y="411"/>
                    </a:lnTo>
                    <a:lnTo>
                      <a:pt x="3219" y="402"/>
                    </a:lnTo>
                    <a:lnTo>
                      <a:pt x="3226" y="391"/>
                    </a:lnTo>
                    <a:lnTo>
                      <a:pt x="3233" y="381"/>
                    </a:lnTo>
                    <a:lnTo>
                      <a:pt x="3239" y="370"/>
                    </a:lnTo>
                    <a:lnTo>
                      <a:pt x="3244" y="359"/>
                    </a:lnTo>
                    <a:lnTo>
                      <a:pt x="3249" y="348"/>
                    </a:lnTo>
                    <a:lnTo>
                      <a:pt x="3254" y="337"/>
                    </a:lnTo>
                    <a:lnTo>
                      <a:pt x="3258" y="325"/>
                    </a:lnTo>
                    <a:lnTo>
                      <a:pt x="3261" y="314"/>
                    </a:lnTo>
                    <a:lnTo>
                      <a:pt x="3264" y="301"/>
                    </a:lnTo>
                    <a:lnTo>
                      <a:pt x="3266" y="289"/>
                    </a:lnTo>
                    <a:lnTo>
                      <a:pt x="3268" y="277"/>
                    </a:lnTo>
                    <a:lnTo>
                      <a:pt x="3269" y="264"/>
                    </a:lnTo>
                    <a:lnTo>
                      <a:pt x="3269" y="251"/>
                    </a:lnTo>
                    <a:lnTo>
                      <a:pt x="3269" y="238"/>
                    </a:lnTo>
                    <a:lnTo>
                      <a:pt x="3268" y="226"/>
                    </a:lnTo>
                    <a:lnTo>
                      <a:pt x="3266" y="213"/>
                    </a:lnTo>
                    <a:lnTo>
                      <a:pt x="3264" y="201"/>
                    </a:lnTo>
                    <a:lnTo>
                      <a:pt x="3261" y="189"/>
                    </a:lnTo>
                    <a:lnTo>
                      <a:pt x="3258" y="177"/>
                    </a:lnTo>
                    <a:lnTo>
                      <a:pt x="3254" y="165"/>
                    </a:lnTo>
                    <a:lnTo>
                      <a:pt x="3249" y="154"/>
                    </a:lnTo>
                    <a:lnTo>
                      <a:pt x="3244" y="143"/>
                    </a:lnTo>
                    <a:lnTo>
                      <a:pt x="3239" y="132"/>
                    </a:lnTo>
                    <a:lnTo>
                      <a:pt x="3233" y="120"/>
                    </a:lnTo>
                    <a:lnTo>
                      <a:pt x="3226" y="110"/>
                    </a:lnTo>
                    <a:lnTo>
                      <a:pt x="3219" y="100"/>
                    </a:lnTo>
                    <a:lnTo>
                      <a:pt x="3212" y="91"/>
                    </a:lnTo>
                    <a:lnTo>
                      <a:pt x="3204" y="82"/>
                    </a:lnTo>
                    <a:lnTo>
                      <a:pt x="3196" y="73"/>
                    </a:lnTo>
                    <a:lnTo>
                      <a:pt x="3186" y="65"/>
                    </a:lnTo>
                    <a:lnTo>
                      <a:pt x="3177" y="57"/>
                    </a:lnTo>
                    <a:lnTo>
                      <a:pt x="3168" y="50"/>
                    </a:lnTo>
                    <a:lnTo>
                      <a:pt x="3158" y="43"/>
                    </a:lnTo>
                    <a:lnTo>
                      <a:pt x="3148" y="36"/>
                    </a:lnTo>
                    <a:lnTo>
                      <a:pt x="3137" y="30"/>
                    </a:lnTo>
                    <a:lnTo>
                      <a:pt x="3126" y="25"/>
                    </a:lnTo>
                    <a:lnTo>
                      <a:pt x="3115" y="20"/>
                    </a:lnTo>
                    <a:lnTo>
                      <a:pt x="3104" y="15"/>
                    </a:lnTo>
                    <a:lnTo>
                      <a:pt x="3092" y="11"/>
                    </a:lnTo>
                    <a:lnTo>
                      <a:pt x="3080" y="8"/>
                    </a:lnTo>
                    <a:lnTo>
                      <a:pt x="3068" y="5"/>
                    </a:lnTo>
                    <a:lnTo>
                      <a:pt x="3056" y="3"/>
                    </a:lnTo>
                    <a:lnTo>
                      <a:pt x="3044" y="1"/>
                    </a:lnTo>
                    <a:lnTo>
                      <a:pt x="3031" y="0"/>
                    </a:lnTo>
                    <a:lnTo>
                      <a:pt x="301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1442" tIns="25721" rIns="51442" bIns="25721" numCol="1" anchor="t" anchorCtr="0" compatLnSpc="1"/>
              <a:lstStyle/>
              <a:p>
                <a:endParaRPr lang="id-ID" sz="1015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51" name="Group 50"/>
            <p:cNvGrpSpPr/>
            <p:nvPr>
              <p:custDataLst>
                <p:tags r:id="rId17"/>
              </p:custDataLst>
            </p:nvPr>
          </p:nvGrpSpPr>
          <p:grpSpPr>
            <a:xfrm>
              <a:off x="7931" y="6660"/>
              <a:ext cx="643" cy="645"/>
              <a:chOff x="6826250" y="4151313"/>
              <a:chExt cx="690563" cy="692151"/>
            </a:xfrm>
            <a:solidFill>
              <a:sysClr val="window" lastClr="FFFFFF"/>
            </a:solidFill>
          </p:grpSpPr>
          <p:sp>
            <p:nvSpPr>
              <p:cNvPr id="52" name="Freeform 228"/>
              <p:cNvSpPr>
                <a:spLocks noEditPoint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6826250" y="4216401"/>
                <a:ext cx="628650" cy="627063"/>
              </a:xfrm>
              <a:custGeom>
                <a:avLst/>
                <a:gdLst>
                  <a:gd name="T0" fmla="*/ 12770 w 14656"/>
                  <a:gd name="T1" fmla="*/ 6106 h 14620"/>
                  <a:gd name="T2" fmla="*/ 12640 w 14656"/>
                  <a:gd name="T3" fmla="*/ 6115 h 14620"/>
                  <a:gd name="T4" fmla="*/ 12519 w 14656"/>
                  <a:gd name="T5" fmla="*/ 6055 h 14620"/>
                  <a:gd name="T6" fmla="*/ 9966 w 14656"/>
                  <a:gd name="T7" fmla="*/ 5994 h 14620"/>
                  <a:gd name="T8" fmla="*/ 8414 w 14656"/>
                  <a:gd name="T9" fmla="*/ 5281 h 14620"/>
                  <a:gd name="T10" fmla="*/ 6782 w 14656"/>
                  <a:gd name="T11" fmla="*/ 4968 h 14620"/>
                  <a:gd name="T12" fmla="*/ 5698 w 14656"/>
                  <a:gd name="T13" fmla="*/ 4822 h 14620"/>
                  <a:gd name="T14" fmla="*/ 8599 w 14656"/>
                  <a:gd name="T15" fmla="*/ 2123 h 14620"/>
                  <a:gd name="T16" fmla="*/ 8551 w 14656"/>
                  <a:gd name="T17" fmla="*/ 1998 h 14620"/>
                  <a:gd name="T18" fmla="*/ 8574 w 14656"/>
                  <a:gd name="T19" fmla="*/ 1868 h 14620"/>
                  <a:gd name="T20" fmla="*/ 9364 w 14656"/>
                  <a:gd name="T21" fmla="*/ 1057 h 14620"/>
                  <a:gd name="T22" fmla="*/ 9489 w 14656"/>
                  <a:gd name="T23" fmla="*/ 1010 h 14620"/>
                  <a:gd name="T24" fmla="*/ 9619 w 14656"/>
                  <a:gd name="T25" fmla="*/ 1032 h 14620"/>
                  <a:gd name="T26" fmla="*/ 13601 w 14656"/>
                  <a:gd name="T27" fmla="*/ 5006 h 14620"/>
                  <a:gd name="T28" fmla="*/ 13650 w 14656"/>
                  <a:gd name="T29" fmla="*/ 5131 h 14620"/>
                  <a:gd name="T30" fmla="*/ 13627 w 14656"/>
                  <a:gd name="T31" fmla="*/ 5261 h 14620"/>
                  <a:gd name="T32" fmla="*/ 8336 w 14656"/>
                  <a:gd name="T33" fmla="*/ 13377 h 14620"/>
                  <a:gd name="T34" fmla="*/ 8074 w 14656"/>
                  <a:gd name="T35" fmla="*/ 13585 h 14620"/>
                  <a:gd name="T36" fmla="*/ 7781 w 14656"/>
                  <a:gd name="T37" fmla="*/ 13595 h 14620"/>
                  <a:gd name="T38" fmla="*/ 7556 w 14656"/>
                  <a:gd name="T39" fmla="*/ 13465 h 14620"/>
                  <a:gd name="T40" fmla="*/ 1014 w 14656"/>
                  <a:gd name="T41" fmla="*/ 6852 h 14620"/>
                  <a:gd name="T42" fmla="*/ 1065 w 14656"/>
                  <a:gd name="T43" fmla="*/ 6524 h 14620"/>
                  <a:gd name="T44" fmla="*/ 1308 w 14656"/>
                  <a:gd name="T45" fmla="*/ 6300 h 14620"/>
                  <a:gd name="T46" fmla="*/ 6805 w 14656"/>
                  <a:gd name="T47" fmla="*/ 5480 h 14620"/>
                  <a:gd name="T48" fmla="*/ 8979 w 14656"/>
                  <a:gd name="T49" fmla="*/ 6023 h 14620"/>
                  <a:gd name="T50" fmla="*/ 10402 w 14656"/>
                  <a:gd name="T51" fmla="*/ 369 h 14620"/>
                  <a:gd name="T52" fmla="*/ 10132 w 14656"/>
                  <a:gd name="T53" fmla="*/ 163 h 14620"/>
                  <a:gd name="T54" fmla="*/ 9820 w 14656"/>
                  <a:gd name="T55" fmla="*/ 38 h 14620"/>
                  <a:gd name="T56" fmla="*/ 9482 w 14656"/>
                  <a:gd name="T57" fmla="*/ 0 h 14620"/>
                  <a:gd name="T58" fmla="*/ 9147 w 14656"/>
                  <a:gd name="T59" fmla="*/ 55 h 14620"/>
                  <a:gd name="T60" fmla="*/ 8841 w 14656"/>
                  <a:gd name="T61" fmla="*/ 195 h 14620"/>
                  <a:gd name="T62" fmla="*/ 7892 w 14656"/>
                  <a:gd name="T63" fmla="*/ 1104 h 14620"/>
                  <a:gd name="T64" fmla="*/ 7692 w 14656"/>
                  <a:gd name="T65" fmla="*/ 1380 h 14620"/>
                  <a:gd name="T66" fmla="*/ 7576 w 14656"/>
                  <a:gd name="T67" fmla="*/ 1695 h 14620"/>
                  <a:gd name="T68" fmla="*/ 7548 w 14656"/>
                  <a:gd name="T69" fmla="*/ 2062 h 14620"/>
                  <a:gd name="T70" fmla="*/ 7669 w 14656"/>
                  <a:gd name="T71" fmla="*/ 2522 h 14620"/>
                  <a:gd name="T72" fmla="*/ 623 w 14656"/>
                  <a:gd name="T73" fmla="*/ 5539 h 14620"/>
                  <a:gd name="T74" fmla="*/ 274 w 14656"/>
                  <a:gd name="T75" fmla="*/ 5894 h 14620"/>
                  <a:gd name="T76" fmla="*/ 58 w 14656"/>
                  <a:gd name="T77" fmla="*/ 6345 h 14620"/>
                  <a:gd name="T78" fmla="*/ 3 w 14656"/>
                  <a:gd name="T79" fmla="*/ 6850 h 14620"/>
                  <a:gd name="T80" fmla="*/ 114 w 14656"/>
                  <a:gd name="T81" fmla="*/ 7337 h 14620"/>
                  <a:gd name="T82" fmla="*/ 382 w 14656"/>
                  <a:gd name="T83" fmla="*/ 7767 h 14620"/>
                  <a:gd name="T84" fmla="*/ 7067 w 14656"/>
                  <a:gd name="T85" fmla="*/ 14362 h 14620"/>
                  <a:gd name="T86" fmla="*/ 7416 w 14656"/>
                  <a:gd name="T87" fmla="*/ 14537 h 14620"/>
                  <a:gd name="T88" fmla="*/ 7800 w 14656"/>
                  <a:gd name="T89" fmla="*/ 14616 h 14620"/>
                  <a:gd name="T90" fmla="*/ 8103 w 14656"/>
                  <a:gd name="T91" fmla="*/ 14608 h 14620"/>
                  <a:gd name="T92" fmla="*/ 8574 w 14656"/>
                  <a:gd name="T93" fmla="*/ 14467 h 14620"/>
                  <a:gd name="T94" fmla="*/ 8985 w 14656"/>
                  <a:gd name="T95" fmla="*/ 14171 h 14620"/>
                  <a:gd name="T96" fmla="*/ 9276 w 14656"/>
                  <a:gd name="T97" fmla="*/ 13754 h 14620"/>
                  <a:gd name="T98" fmla="*/ 12327 w 14656"/>
                  <a:gd name="T99" fmla="*/ 7076 h 14620"/>
                  <a:gd name="T100" fmla="*/ 12781 w 14656"/>
                  <a:gd name="T101" fmla="*/ 7126 h 14620"/>
                  <a:gd name="T102" fmla="*/ 13112 w 14656"/>
                  <a:gd name="T103" fmla="*/ 7056 h 14620"/>
                  <a:gd name="T104" fmla="*/ 13410 w 14656"/>
                  <a:gd name="T105" fmla="*/ 6900 h 14620"/>
                  <a:gd name="T106" fmla="*/ 14350 w 14656"/>
                  <a:gd name="T107" fmla="*/ 5980 h 14620"/>
                  <a:gd name="T108" fmla="*/ 14535 w 14656"/>
                  <a:gd name="T109" fmla="*/ 5696 h 14620"/>
                  <a:gd name="T110" fmla="*/ 14637 w 14656"/>
                  <a:gd name="T111" fmla="*/ 5373 h 14620"/>
                  <a:gd name="T112" fmla="*/ 14649 w 14656"/>
                  <a:gd name="T113" fmla="*/ 5030 h 14620"/>
                  <a:gd name="T114" fmla="*/ 14572 w 14656"/>
                  <a:gd name="T115" fmla="*/ 4701 h 14620"/>
                  <a:gd name="T116" fmla="*/ 14410 w 14656"/>
                  <a:gd name="T117" fmla="*/ 4405 h 14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4656" h="14620">
                    <a:moveTo>
                      <a:pt x="13576" y="5334"/>
                    </a:moveTo>
                    <a:lnTo>
                      <a:pt x="12866" y="6046"/>
                    </a:lnTo>
                    <a:lnTo>
                      <a:pt x="12856" y="6055"/>
                    </a:lnTo>
                    <a:lnTo>
                      <a:pt x="12847" y="6064"/>
                    </a:lnTo>
                    <a:lnTo>
                      <a:pt x="12837" y="6071"/>
                    </a:lnTo>
                    <a:lnTo>
                      <a:pt x="12826" y="6079"/>
                    </a:lnTo>
                    <a:lnTo>
                      <a:pt x="12816" y="6085"/>
                    </a:lnTo>
                    <a:lnTo>
                      <a:pt x="12805" y="6091"/>
                    </a:lnTo>
                    <a:lnTo>
                      <a:pt x="12794" y="6097"/>
                    </a:lnTo>
                    <a:lnTo>
                      <a:pt x="12782" y="6102"/>
                    </a:lnTo>
                    <a:lnTo>
                      <a:pt x="12770" y="6106"/>
                    </a:lnTo>
                    <a:lnTo>
                      <a:pt x="12759" y="6110"/>
                    </a:lnTo>
                    <a:lnTo>
                      <a:pt x="12747" y="6113"/>
                    </a:lnTo>
                    <a:lnTo>
                      <a:pt x="12735" y="6115"/>
                    </a:lnTo>
                    <a:lnTo>
                      <a:pt x="12723" y="6117"/>
                    </a:lnTo>
                    <a:lnTo>
                      <a:pt x="12712" y="6119"/>
                    </a:lnTo>
                    <a:lnTo>
                      <a:pt x="12700" y="6120"/>
                    </a:lnTo>
                    <a:lnTo>
                      <a:pt x="12688" y="6120"/>
                    </a:lnTo>
                    <a:lnTo>
                      <a:pt x="12676" y="6120"/>
                    </a:lnTo>
                    <a:lnTo>
                      <a:pt x="12664" y="6119"/>
                    </a:lnTo>
                    <a:lnTo>
                      <a:pt x="12652" y="6117"/>
                    </a:lnTo>
                    <a:lnTo>
                      <a:pt x="12640" y="6115"/>
                    </a:lnTo>
                    <a:lnTo>
                      <a:pt x="12628" y="6113"/>
                    </a:lnTo>
                    <a:lnTo>
                      <a:pt x="12615" y="6110"/>
                    </a:lnTo>
                    <a:lnTo>
                      <a:pt x="12604" y="6106"/>
                    </a:lnTo>
                    <a:lnTo>
                      <a:pt x="12593" y="6102"/>
                    </a:lnTo>
                    <a:lnTo>
                      <a:pt x="12581" y="6097"/>
                    </a:lnTo>
                    <a:lnTo>
                      <a:pt x="12571" y="6091"/>
                    </a:lnTo>
                    <a:lnTo>
                      <a:pt x="12560" y="6085"/>
                    </a:lnTo>
                    <a:lnTo>
                      <a:pt x="12549" y="6079"/>
                    </a:lnTo>
                    <a:lnTo>
                      <a:pt x="12539" y="6071"/>
                    </a:lnTo>
                    <a:lnTo>
                      <a:pt x="12529" y="6064"/>
                    </a:lnTo>
                    <a:lnTo>
                      <a:pt x="12519" y="6055"/>
                    </a:lnTo>
                    <a:lnTo>
                      <a:pt x="12510" y="6046"/>
                    </a:lnTo>
                    <a:lnTo>
                      <a:pt x="11621" y="5156"/>
                    </a:lnTo>
                    <a:lnTo>
                      <a:pt x="10900" y="6965"/>
                    </a:lnTo>
                    <a:lnTo>
                      <a:pt x="10961" y="6813"/>
                    </a:lnTo>
                    <a:lnTo>
                      <a:pt x="10819" y="6674"/>
                    </a:lnTo>
                    <a:lnTo>
                      <a:pt x="10677" y="6544"/>
                    </a:lnTo>
                    <a:lnTo>
                      <a:pt x="10534" y="6420"/>
                    </a:lnTo>
                    <a:lnTo>
                      <a:pt x="10392" y="6304"/>
                    </a:lnTo>
                    <a:lnTo>
                      <a:pt x="10251" y="6194"/>
                    </a:lnTo>
                    <a:lnTo>
                      <a:pt x="10108" y="6091"/>
                    </a:lnTo>
                    <a:lnTo>
                      <a:pt x="9966" y="5994"/>
                    </a:lnTo>
                    <a:lnTo>
                      <a:pt x="9823" y="5905"/>
                    </a:lnTo>
                    <a:lnTo>
                      <a:pt x="9681" y="5820"/>
                    </a:lnTo>
                    <a:lnTo>
                      <a:pt x="9539" y="5740"/>
                    </a:lnTo>
                    <a:lnTo>
                      <a:pt x="9397" y="5667"/>
                    </a:lnTo>
                    <a:lnTo>
                      <a:pt x="9257" y="5598"/>
                    </a:lnTo>
                    <a:lnTo>
                      <a:pt x="9115" y="5535"/>
                    </a:lnTo>
                    <a:lnTo>
                      <a:pt x="8974" y="5475"/>
                    </a:lnTo>
                    <a:lnTo>
                      <a:pt x="8833" y="5421"/>
                    </a:lnTo>
                    <a:lnTo>
                      <a:pt x="8693" y="5370"/>
                    </a:lnTo>
                    <a:lnTo>
                      <a:pt x="8553" y="5324"/>
                    </a:lnTo>
                    <a:lnTo>
                      <a:pt x="8414" y="5281"/>
                    </a:lnTo>
                    <a:lnTo>
                      <a:pt x="8275" y="5241"/>
                    </a:lnTo>
                    <a:lnTo>
                      <a:pt x="8136" y="5205"/>
                    </a:lnTo>
                    <a:lnTo>
                      <a:pt x="7997" y="5172"/>
                    </a:lnTo>
                    <a:lnTo>
                      <a:pt x="7860" y="5141"/>
                    </a:lnTo>
                    <a:lnTo>
                      <a:pt x="7723" y="5113"/>
                    </a:lnTo>
                    <a:lnTo>
                      <a:pt x="7587" y="5088"/>
                    </a:lnTo>
                    <a:lnTo>
                      <a:pt x="7451" y="5065"/>
                    </a:lnTo>
                    <a:lnTo>
                      <a:pt x="7315" y="5043"/>
                    </a:lnTo>
                    <a:lnTo>
                      <a:pt x="7180" y="5022"/>
                    </a:lnTo>
                    <a:lnTo>
                      <a:pt x="7047" y="5003"/>
                    </a:lnTo>
                    <a:lnTo>
                      <a:pt x="6782" y="4968"/>
                    </a:lnTo>
                    <a:lnTo>
                      <a:pt x="6519" y="4936"/>
                    </a:lnTo>
                    <a:lnTo>
                      <a:pt x="6436" y="4926"/>
                    </a:lnTo>
                    <a:lnTo>
                      <a:pt x="6354" y="4915"/>
                    </a:lnTo>
                    <a:lnTo>
                      <a:pt x="6270" y="4905"/>
                    </a:lnTo>
                    <a:lnTo>
                      <a:pt x="6188" y="4893"/>
                    </a:lnTo>
                    <a:lnTo>
                      <a:pt x="6105" y="4882"/>
                    </a:lnTo>
                    <a:lnTo>
                      <a:pt x="6024" y="4871"/>
                    </a:lnTo>
                    <a:lnTo>
                      <a:pt x="5942" y="4859"/>
                    </a:lnTo>
                    <a:lnTo>
                      <a:pt x="5861" y="4847"/>
                    </a:lnTo>
                    <a:lnTo>
                      <a:pt x="5779" y="4835"/>
                    </a:lnTo>
                    <a:lnTo>
                      <a:pt x="5698" y="4822"/>
                    </a:lnTo>
                    <a:lnTo>
                      <a:pt x="5617" y="4809"/>
                    </a:lnTo>
                    <a:lnTo>
                      <a:pt x="5537" y="4795"/>
                    </a:lnTo>
                    <a:lnTo>
                      <a:pt x="5456" y="4779"/>
                    </a:lnTo>
                    <a:lnTo>
                      <a:pt x="5376" y="4764"/>
                    </a:lnTo>
                    <a:lnTo>
                      <a:pt x="5296" y="4748"/>
                    </a:lnTo>
                    <a:lnTo>
                      <a:pt x="5216" y="4731"/>
                    </a:lnTo>
                    <a:lnTo>
                      <a:pt x="9487" y="3017"/>
                    </a:lnTo>
                    <a:lnTo>
                      <a:pt x="8624" y="2152"/>
                    </a:lnTo>
                    <a:lnTo>
                      <a:pt x="8615" y="2143"/>
                    </a:lnTo>
                    <a:lnTo>
                      <a:pt x="8607" y="2133"/>
                    </a:lnTo>
                    <a:lnTo>
                      <a:pt x="8599" y="2123"/>
                    </a:lnTo>
                    <a:lnTo>
                      <a:pt x="8592" y="2113"/>
                    </a:lnTo>
                    <a:lnTo>
                      <a:pt x="8586" y="2102"/>
                    </a:lnTo>
                    <a:lnTo>
                      <a:pt x="8580" y="2091"/>
                    </a:lnTo>
                    <a:lnTo>
                      <a:pt x="8574" y="2080"/>
                    </a:lnTo>
                    <a:lnTo>
                      <a:pt x="8569" y="2068"/>
                    </a:lnTo>
                    <a:lnTo>
                      <a:pt x="8565" y="2057"/>
                    </a:lnTo>
                    <a:lnTo>
                      <a:pt x="8561" y="2046"/>
                    </a:lnTo>
                    <a:lnTo>
                      <a:pt x="8558" y="2034"/>
                    </a:lnTo>
                    <a:lnTo>
                      <a:pt x="8555" y="2022"/>
                    </a:lnTo>
                    <a:lnTo>
                      <a:pt x="8553" y="2010"/>
                    </a:lnTo>
                    <a:lnTo>
                      <a:pt x="8551" y="1998"/>
                    </a:lnTo>
                    <a:lnTo>
                      <a:pt x="8550" y="1986"/>
                    </a:lnTo>
                    <a:lnTo>
                      <a:pt x="8550" y="1974"/>
                    </a:lnTo>
                    <a:lnTo>
                      <a:pt x="8550" y="1961"/>
                    </a:lnTo>
                    <a:lnTo>
                      <a:pt x="8551" y="1949"/>
                    </a:lnTo>
                    <a:lnTo>
                      <a:pt x="8553" y="1938"/>
                    </a:lnTo>
                    <a:lnTo>
                      <a:pt x="8555" y="1926"/>
                    </a:lnTo>
                    <a:lnTo>
                      <a:pt x="8558" y="1914"/>
                    </a:lnTo>
                    <a:lnTo>
                      <a:pt x="8562" y="1902"/>
                    </a:lnTo>
                    <a:lnTo>
                      <a:pt x="8565" y="1891"/>
                    </a:lnTo>
                    <a:lnTo>
                      <a:pt x="8570" y="1879"/>
                    </a:lnTo>
                    <a:lnTo>
                      <a:pt x="8574" y="1868"/>
                    </a:lnTo>
                    <a:lnTo>
                      <a:pt x="8580" y="1857"/>
                    </a:lnTo>
                    <a:lnTo>
                      <a:pt x="8586" y="1845"/>
                    </a:lnTo>
                    <a:lnTo>
                      <a:pt x="8593" y="1835"/>
                    </a:lnTo>
                    <a:lnTo>
                      <a:pt x="8600" y="1825"/>
                    </a:lnTo>
                    <a:lnTo>
                      <a:pt x="8608" y="1815"/>
                    </a:lnTo>
                    <a:lnTo>
                      <a:pt x="8616" y="1805"/>
                    </a:lnTo>
                    <a:lnTo>
                      <a:pt x="8625" y="1796"/>
                    </a:lnTo>
                    <a:lnTo>
                      <a:pt x="9335" y="1082"/>
                    </a:lnTo>
                    <a:lnTo>
                      <a:pt x="9344" y="1073"/>
                    </a:lnTo>
                    <a:lnTo>
                      <a:pt x="9354" y="1065"/>
                    </a:lnTo>
                    <a:lnTo>
                      <a:pt x="9364" y="1057"/>
                    </a:lnTo>
                    <a:lnTo>
                      <a:pt x="9374" y="1050"/>
                    </a:lnTo>
                    <a:lnTo>
                      <a:pt x="9385" y="1043"/>
                    </a:lnTo>
                    <a:lnTo>
                      <a:pt x="9396" y="1037"/>
                    </a:lnTo>
                    <a:lnTo>
                      <a:pt x="9408" y="1032"/>
                    </a:lnTo>
                    <a:lnTo>
                      <a:pt x="9419" y="1027"/>
                    </a:lnTo>
                    <a:lnTo>
                      <a:pt x="9430" y="1023"/>
                    </a:lnTo>
                    <a:lnTo>
                      <a:pt x="9442" y="1019"/>
                    </a:lnTo>
                    <a:lnTo>
                      <a:pt x="9454" y="1016"/>
                    </a:lnTo>
                    <a:lnTo>
                      <a:pt x="9465" y="1013"/>
                    </a:lnTo>
                    <a:lnTo>
                      <a:pt x="9477" y="1011"/>
                    </a:lnTo>
                    <a:lnTo>
                      <a:pt x="9489" y="1010"/>
                    </a:lnTo>
                    <a:lnTo>
                      <a:pt x="9501" y="1009"/>
                    </a:lnTo>
                    <a:lnTo>
                      <a:pt x="9513" y="1009"/>
                    </a:lnTo>
                    <a:lnTo>
                      <a:pt x="9525" y="1009"/>
                    </a:lnTo>
                    <a:lnTo>
                      <a:pt x="9537" y="1010"/>
                    </a:lnTo>
                    <a:lnTo>
                      <a:pt x="9549" y="1011"/>
                    </a:lnTo>
                    <a:lnTo>
                      <a:pt x="9561" y="1013"/>
                    </a:lnTo>
                    <a:lnTo>
                      <a:pt x="9574" y="1016"/>
                    </a:lnTo>
                    <a:lnTo>
                      <a:pt x="9585" y="1019"/>
                    </a:lnTo>
                    <a:lnTo>
                      <a:pt x="9597" y="1023"/>
                    </a:lnTo>
                    <a:lnTo>
                      <a:pt x="9608" y="1027"/>
                    </a:lnTo>
                    <a:lnTo>
                      <a:pt x="9619" y="1032"/>
                    </a:lnTo>
                    <a:lnTo>
                      <a:pt x="9630" y="1037"/>
                    </a:lnTo>
                    <a:lnTo>
                      <a:pt x="9641" y="1043"/>
                    </a:lnTo>
                    <a:lnTo>
                      <a:pt x="9651" y="1050"/>
                    </a:lnTo>
                    <a:lnTo>
                      <a:pt x="9662" y="1057"/>
                    </a:lnTo>
                    <a:lnTo>
                      <a:pt x="9672" y="1065"/>
                    </a:lnTo>
                    <a:lnTo>
                      <a:pt x="9681" y="1073"/>
                    </a:lnTo>
                    <a:lnTo>
                      <a:pt x="9691" y="1082"/>
                    </a:lnTo>
                    <a:lnTo>
                      <a:pt x="13576" y="4978"/>
                    </a:lnTo>
                    <a:lnTo>
                      <a:pt x="13585" y="4987"/>
                    </a:lnTo>
                    <a:lnTo>
                      <a:pt x="13593" y="4996"/>
                    </a:lnTo>
                    <a:lnTo>
                      <a:pt x="13601" y="5006"/>
                    </a:lnTo>
                    <a:lnTo>
                      <a:pt x="13608" y="5017"/>
                    </a:lnTo>
                    <a:lnTo>
                      <a:pt x="13615" y="5028"/>
                    </a:lnTo>
                    <a:lnTo>
                      <a:pt x="13621" y="5039"/>
                    </a:lnTo>
                    <a:lnTo>
                      <a:pt x="13627" y="5050"/>
                    </a:lnTo>
                    <a:lnTo>
                      <a:pt x="13631" y="5061"/>
                    </a:lnTo>
                    <a:lnTo>
                      <a:pt x="13636" y="5073"/>
                    </a:lnTo>
                    <a:lnTo>
                      <a:pt x="13641" y="5084"/>
                    </a:lnTo>
                    <a:lnTo>
                      <a:pt x="13644" y="5096"/>
                    </a:lnTo>
                    <a:lnTo>
                      <a:pt x="13646" y="5107"/>
                    </a:lnTo>
                    <a:lnTo>
                      <a:pt x="13648" y="5119"/>
                    </a:lnTo>
                    <a:lnTo>
                      <a:pt x="13650" y="5131"/>
                    </a:lnTo>
                    <a:lnTo>
                      <a:pt x="13651" y="5143"/>
                    </a:lnTo>
                    <a:lnTo>
                      <a:pt x="13651" y="5156"/>
                    </a:lnTo>
                    <a:lnTo>
                      <a:pt x="13651" y="5168"/>
                    </a:lnTo>
                    <a:lnTo>
                      <a:pt x="13650" y="5180"/>
                    </a:lnTo>
                    <a:lnTo>
                      <a:pt x="13648" y="5192"/>
                    </a:lnTo>
                    <a:lnTo>
                      <a:pt x="13646" y="5204"/>
                    </a:lnTo>
                    <a:lnTo>
                      <a:pt x="13644" y="5216"/>
                    </a:lnTo>
                    <a:lnTo>
                      <a:pt x="13641" y="5227"/>
                    </a:lnTo>
                    <a:lnTo>
                      <a:pt x="13636" y="5239"/>
                    </a:lnTo>
                    <a:lnTo>
                      <a:pt x="13631" y="5250"/>
                    </a:lnTo>
                    <a:lnTo>
                      <a:pt x="13627" y="5261"/>
                    </a:lnTo>
                    <a:lnTo>
                      <a:pt x="13621" y="5273"/>
                    </a:lnTo>
                    <a:lnTo>
                      <a:pt x="13615" y="5284"/>
                    </a:lnTo>
                    <a:lnTo>
                      <a:pt x="13608" y="5295"/>
                    </a:lnTo>
                    <a:lnTo>
                      <a:pt x="13601" y="5305"/>
                    </a:lnTo>
                    <a:lnTo>
                      <a:pt x="13593" y="5315"/>
                    </a:lnTo>
                    <a:lnTo>
                      <a:pt x="13585" y="5325"/>
                    </a:lnTo>
                    <a:lnTo>
                      <a:pt x="13576" y="5334"/>
                    </a:lnTo>
                    <a:close/>
                    <a:moveTo>
                      <a:pt x="8378" y="13292"/>
                    </a:moveTo>
                    <a:lnTo>
                      <a:pt x="8366" y="13321"/>
                    </a:lnTo>
                    <a:lnTo>
                      <a:pt x="8352" y="13350"/>
                    </a:lnTo>
                    <a:lnTo>
                      <a:pt x="8336" y="13377"/>
                    </a:lnTo>
                    <a:lnTo>
                      <a:pt x="8318" y="13403"/>
                    </a:lnTo>
                    <a:lnTo>
                      <a:pt x="8300" y="13427"/>
                    </a:lnTo>
                    <a:lnTo>
                      <a:pt x="8280" y="13450"/>
                    </a:lnTo>
                    <a:lnTo>
                      <a:pt x="8258" y="13473"/>
                    </a:lnTo>
                    <a:lnTo>
                      <a:pt x="8235" y="13494"/>
                    </a:lnTo>
                    <a:lnTo>
                      <a:pt x="8210" y="13513"/>
                    </a:lnTo>
                    <a:lnTo>
                      <a:pt x="8185" y="13530"/>
                    </a:lnTo>
                    <a:lnTo>
                      <a:pt x="8159" y="13546"/>
                    </a:lnTo>
                    <a:lnTo>
                      <a:pt x="8132" y="13560"/>
                    </a:lnTo>
                    <a:lnTo>
                      <a:pt x="8104" y="13573"/>
                    </a:lnTo>
                    <a:lnTo>
                      <a:pt x="8074" y="13585"/>
                    </a:lnTo>
                    <a:lnTo>
                      <a:pt x="8044" y="13594"/>
                    </a:lnTo>
                    <a:lnTo>
                      <a:pt x="8013" y="13601"/>
                    </a:lnTo>
                    <a:lnTo>
                      <a:pt x="7985" y="13607"/>
                    </a:lnTo>
                    <a:lnTo>
                      <a:pt x="7956" y="13610"/>
                    </a:lnTo>
                    <a:lnTo>
                      <a:pt x="7927" y="13612"/>
                    </a:lnTo>
                    <a:lnTo>
                      <a:pt x="7899" y="13612"/>
                    </a:lnTo>
                    <a:lnTo>
                      <a:pt x="7874" y="13611"/>
                    </a:lnTo>
                    <a:lnTo>
                      <a:pt x="7850" y="13609"/>
                    </a:lnTo>
                    <a:lnTo>
                      <a:pt x="7827" y="13605"/>
                    </a:lnTo>
                    <a:lnTo>
                      <a:pt x="7804" y="13601"/>
                    </a:lnTo>
                    <a:lnTo>
                      <a:pt x="7781" y="13595"/>
                    </a:lnTo>
                    <a:lnTo>
                      <a:pt x="7758" y="13589"/>
                    </a:lnTo>
                    <a:lnTo>
                      <a:pt x="7736" y="13580"/>
                    </a:lnTo>
                    <a:lnTo>
                      <a:pt x="7714" y="13571"/>
                    </a:lnTo>
                    <a:lnTo>
                      <a:pt x="7691" y="13562"/>
                    </a:lnTo>
                    <a:lnTo>
                      <a:pt x="7670" y="13551"/>
                    </a:lnTo>
                    <a:lnTo>
                      <a:pt x="7650" y="13539"/>
                    </a:lnTo>
                    <a:lnTo>
                      <a:pt x="7630" y="13526"/>
                    </a:lnTo>
                    <a:lnTo>
                      <a:pt x="7610" y="13512"/>
                    </a:lnTo>
                    <a:lnTo>
                      <a:pt x="7591" y="13497"/>
                    </a:lnTo>
                    <a:lnTo>
                      <a:pt x="7573" y="13482"/>
                    </a:lnTo>
                    <a:lnTo>
                      <a:pt x="7556" y="13465"/>
                    </a:lnTo>
                    <a:lnTo>
                      <a:pt x="1154" y="7119"/>
                    </a:lnTo>
                    <a:lnTo>
                      <a:pt x="1133" y="7096"/>
                    </a:lnTo>
                    <a:lnTo>
                      <a:pt x="1113" y="7072"/>
                    </a:lnTo>
                    <a:lnTo>
                      <a:pt x="1094" y="7048"/>
                    </a:lnTo>
                    <a:lnTo>
                      <a:pt x="1078" y="7022"/>
                    </a:lnTo>
                    <a:lnTo>
                      <a:pt x="1063" y="6996"/>
                    </a:lnTo>
                    <a:lnTo>
                      <a:pt x="1050" y="6967"/>
                    </a:lnTo>
                    <a:lnTo>
                      <a:pt x="1038" y="6940"/>
                    </a:lnTo>
                    <a:lnTo>
                      <a:pt x="1029" y="6911"/>
                    </a:lnTo>
                    <a:lnTo>
                      <a:pt x="1021" y="6882"/>
                    </a:lnTo>
                    <a:lnTo>
                      <a:pt x="1014" y="6852"/>
                    </a:lnTo>
                    <a:lnTo>
                      <a:pt x="1010" y="6822"/>
                    </a:lnTo>
                    <a:lnTo>
                      <a:pt x="1007" y="6792"/>
                    </a:lnTo>
                    <a:lnTo>
                      <a:pt x="1006" y="6761"/>
                    </a:lnTo>
                    <a:lnTo>
                      <a:pt x="1007" y="6730"/>
                    </a:lnTo>
                    <a:lnTo>
                      <a:pt x="1010" y="6699"/>
                    </a:lnTo>
                    <a:lnTo>
                      <a:pt x="1015" y="6668"/>
                    </a:lnTo>
                    <a:lnTo>
                      <a:pt x="1022" y="6638"/>
                    </a:lnTo>
                    <a:lnTo>
                      <a:pt x="1030" y="6608"/>
                    </a:lnTo>
                    <a:lnTo>
                      <a:pt x="1040" y="6579"/>
                    </a:lnTo>
                    <a:lnTo>
                      <a:pt x="1052" y="6551"/>
                    </a:lnTo>
                    <a:lnTo>
                      <a:pt x="1065" y="6524"/>
                    </a:lnTo>
                    <a:lnTo>
                      <a:pt x="1080" y="6498"/>
                    </a:lnTo>
                    <a:lnTo>
                      <a:pt x="1097" y="6472"/>
                    </a:lnTo>
                    <a:lnTo>
                      <a:pt x="1116" y="6448"/>
                    </a:lnTo>
                    <a:lnTo>
                      <a:pt x="1136" y="6425"/>
                    </a:lnTo>
                    <a:lnTo>
                      <a:pt x="1156" y="6403"/>
                    </a:lnTo>
                    <a:lnTo>
                      <a:pt x="1179" y="6383"/>
                    </a:lnTo>
                    <a:lnTo>
                      <a:pt x="1202" y="6363"/>
                    </a:lnTo>
                    <a:lnTo>
                      <a:pt x="1227" y="6345"/>
                    </a:lnTo>
                    <a:lnTo>
                      <a:pt x="1252" y="6329"/>
                    </a:lnTo>
                    <a:lnTo>
                      <a:pt x="1280" y="6314"/>
                    </a:lnTo>
                    <a:lnTo>
                      <a:pt x="1308" y="6300"/>
                    </a:lnTo>
                    <a:lnTo>
                      <a:pt x="4434" y="5046"/>
                    </a:lnTo>
                    <a:lnTo>
                      <a:pt x="4632" y="5107"/>
                    </a:lnTo>
                    <a:lnTo>
                      <a:pt x="4830" y="5162"/>
                    </a:lnTo>
                    <a:lnTo>
                      <a:pt x="5027" y="5210"/>
                    </a:lnTo>
                    <a:lnTo>
                      <a:pt x="5225" y="5252"/>
                    </a:lnTo>
                    <a:lnTo>
                      <a:pt x="5422" y="5290"/>
                    </a:lnTo>
                    <a:lnTo>
                      <a:pt x="5620" y="5323"/>
                    </a:lnTo>
                    <a:lnTo>
                      <a:pt x="5817" y="5353"/>
                    </a:lnTo>
                    <a:lnTo>
                      <a:pt x="6016" y="5380"/>
                    </a:lnTo>
                    <a:lnTo>
                      <a:pt x="6410" y="5431"/>
                    </a:lnTo>
                    <a:lnTo>
                      <a:pt x="6805" y="5480"/>
                    </a:lnTo>
                    <a:lnTo>
                      <a:pt x="7003" y="5507"/>
                    </a:lnTo>
                    <a:lnTo>
                      <a:pt x="7201" y="5536"/>
                    </a:lnTo>
                    <a:lnTo>
                      <a:pt x="7398" y="5568"/>
                    </a:lnTo>
                    <a:lnTo>
                      <a:pt x="7596" y="5603"/>
                    </a:lnTo>
                    <a:lnTo>
                      <a:pt x="7793" y="5643"/>
                    </a:lnTo>
                    <a:lnTo>
                      <a:pt x="7991" y="5688"/>
                    </a:lnTo>
                    <a:lnTo>
                      <a:pt x="8188" y="5739"/>
                    </a:lnTo>
                    <a:lnTo>
                      <a:pt x="8385" y="5798"/>
                    </a:lnTo>
                    <a:lnTo>
                      <a:pt x="8584" y="5864"/>
                    </a:lnTo>
                    <a:lnTo>
                      <a:pt x="8781" y="5939"/>
                    </a:lnTo>
                    <a:lnTo>
                      <a:pt x="8979" y="6023"/>
                    </a:lnTo>
                    <a:lnTo>
                      <a:pt x="9176" y="6116"/>
                    </a:lnTo>
                    <a:lnTo>
                      <a:pt x="9373" y="6221"/>
                    </a:lnTo>
                    <a:lnTo>
                      <a:pt x="9571" y="6337"/>
                    </a:lnTo>
                    <a:lnTo>
                      <a:pt x="9769" y="6466"/>
                    </a:lnTo>
                    <a:lnTo>
                      <a:pt x="9967" y="6608"/>
                    </a:lnTo>
                    <a:lnTo>
                      <a:pt x="10164" y="6765"/>
                    </a:lnTo>
                    <a:lnTo>
                      <a:pt x="10361" y="6935"/>
                    </a:lnTo>
                    <a:lnTo>
                      <a:pt x="10559" y="7122"/>
                    </a:lnTo>
                    <a:lnTo>
                      <a:pt x="10756" y="7324"/>
                    </a:lnTo>
                    <a:lnTo>
                      <a:pt x="8378" y="13292"/>
                    </a:lnTo>
                    <a:close/>
                    <a:moveTo>
                      <a:pt x="10402" y="369"/>
                    </a:moveTo>
                    <a:lnTo>
                      <a:pt x="10379" y="347"/>
                    </a:lnTo>
                    <a:lnTo>
                      <a:pt x="10356" y="326"/>
                    </a:lnTo>
                    <a:lnTo>
                      <a:pt x="10333" y="305"/>
                    </a:lnTo>
                    <a:lnTo>
                      <a:pt x="10310" y="286"/>
                    </a:lnTo>
                    <a:lnTo>
                      <a:pt x="10286" y="266"/>
                    </a:lnTo>
                    <a:lnTo>
                      <a:pt x="10261" y="247"/>
                    </a:lnTo>
                    <a:lnTo>
                      <a:pt x="10235" y="229"/>
                    </a:lnTo>
                    <a:lnTo>
                      <a:pt x="10210" y="211"/>
                    </a:lnTo>
                    <a:lnTo>
                      <a:pt x="10184" y="195"/>
                    </a:lnTo>
                    <a:lnTo>
                      <a:pt x="10158" y="179"/>
                    </a:lnTo>
                    <a:lnTo>
                      <a:pt x="10132" y="163"/>
                    </a:lnTo>
                    <a:lnTo>
                      <a:pt x="10105" y="148"/>
                    </a:lnTo>
                    <a:lnTo>
                      <a:pt x="10077" y="133"/>
                    </a:lnTo>
                    <a:lnTo>
                      <a:pt x="10050" y="120"/>
                    </a:lnTo>
                    <a:lnTo>
                      <a:pt x="10022" y="108"/>
                    </a:lnTo>
                    <a:lnTo>
                      <a:pt x="9994" y="96"/>
                    </a:lnTo>
                    <a:lnTo>
                      <a:pt x="9966" y="84"/>
                    </a:lnTo>
                    <a:lnTo>
                      <a:pt x="9938" y="74"/>
                    </a:lnTo>
                    <a:lnTo>
                      <a:pt x="9908" y="64"/>
                    </a:lnTo>
                    <a:lnTo>
                      <a:pt x="9879" y="55"/>
                    </a:lnTo>
                    <a:lnTo>
                      <a:pt x="9850" y="46"/>
                    </a:lnTo>
                    <a:lnTo>
                      <a:pt x="9820" y="38"/>
                    </a:lnTo>
                    <a:lnTo>
                      <a:pt x="9791" y="31"/>
                    </a:lnTo>
                    <a:lnTo>
                      <a:pt x="9761" y="25"/>
                    </a:lnTo>
                    <a:lnTo>
                      <a:pt x="9730" y="19"/>
                    </a:lnTo>
                    <a:lnTo>
                      <a:pt x="9699" y="14"/>
                    </a:lnTo>
                    <a:lnTo>
                      <a:pt x="9669" y="9"/>
                    </a:lnTo>
                    <a:lnTo>
                      <a:pt x="9638" y="6"/>
                    </a:lnTo>
                    <a:lnTo>
                      <a:pt x="9607" y="3"/>
                    </a:lnTo>
                    <a:lnTo>
                      <a:pt x="9577" y="2"/>
                    </a:lnTo>
                    <a:lnTo>
                      <a:pt x="9544" y="0"/>
                    </a:lnTo>
                    <a:lnTo>
                      <a:pt x="9513" y="0"/>
                    </a:lnTo>
                    <a:lnTo>
                      <a:pt x="9482" y="0"/>
                    </a:lnTo>
                    <a:lnTo>
                      <a:pt x="9451" y="2"/>
                    </a:lnTo>
                    <a:lnTo>
                      <a:pt x="9420" y="3"/>
                    </a:lnTo>
                    <a:lnTo>
                      <a:pt x="9388" y="6"/>
                    </a:lnTo>
                    <a:lnTo>
                      <a:pt x="9357" y="9"/>
                    </a:lnTo>
                    <a:lnTo>
                      <a:pt x="9327" y="14"/>
                    </a:lnTo>
                    <a:lnTo>
                      <a:pt x="9297" y="19"/>
                    </a:lnTo>
                    <a:lnTo>
                      <a:pt x="9266" y="25"/>
                    </a:lnTo>
                    <a:lnTo>
                      <a:pt x="9236" y="31"/>
                    </a:lnTo>
                    <a:lnTo>
                      <a:pt x="9206" y="38"/>
                    </a:lnTo>
                    <a:lnTo>
                      <a:pt x="9176" y="46"/>
                    </a:lnTo>
                    <a:lnTo>
                      <a:pt x="9147" y="55"/>
                    </a:lnTo>
                    <a:lnTo>
                      <a:pt x="9118" y="64"/>
                    </a:lnTo>
                    <a:lnTo>
                      <a:pt x="9089" y="74"/>
                    </a:lnTo>
                    <a:lnTo>
                      <a:pt x="9060" y="84"/>
                    </a:lnTo>
                    <a:lnTo>
                      <a:pt x="9031" y="96"/>
                    </a:lnTo>
                    <a:lnTo>
                      <a:pt x="9003" y="108"/>
                    </a:lnTo>
                    <a:lnTo>
                      <a:pt x="8976" y="120"/>
                    </a:lnTo>
                    <a:lnTo>
                      <a:pt x="8948" y="134"/>
                    </a:lnTo>
                    <a:lnTo>
                      <a:pt x="8921" y="149"/>
                    </a:lnTo>
                    <a:lnTo>
                      <a:pt x="8894" y="163"/>
                    </a:lnTo>
                    <a:lnTo>
                      <a:pt x="8867" y="179"/>
                    </a:lnTo>
                    <a:lnTo>
                      <a:pt x="8841" y="195"/>
                    </a:lnTo>
                    <a:lnTo>
                      <a:pt x="8816" y="211"/>
                    </a:lnTo>
                    <a:lnTo>
                      <a:pt x="8790" y="229"/>
                    </a:lnTo>
                    <a:lnTo>
                      <a:pt x="8766" y="247"/>
                    </a:lnTo>
                    <a:lnTo>
                      <a:pt x="8741" y="267"/>
                    </a:lnTo>
                    <a:lnTo>
                      <a:pt x="8716" y="286"/>
                    </a:lnTo>
                    <a:lnTo>
                      <a:pt x="8692" y="306"/>
                    </a:lnTo>
                    <a:lnTo>
                      <a:pt x="8669" y="326"/>
                    </a:lnTo>
                    <a:lnTo>
                      <a:pt x="8646" y="348"/>
                    </a:lnTo>
                    <a:lnTo>
                      <a:pt x="8624" y="369"/>
                    </a:lnTo>
                    <a:lnTo>
                      <a:pt x="7914" y="1081"/>
                    </a:lnTo>
                    <a:lnTo>
                      <a:pt x="7892" y="1104"/>
                    </a:lnTo>
                    <a:lnTo>
                      <a:pt x="7870" y="1128"/>
                    </a:lnTo>
                    <a:lnTo>
                      <a:pt x="7850" y="1151"/>
                    </a:lnTo>
                    <a:lnTo>
                      <a:pt x="7829" y="1174"/>
                    </a:lnTo>
                    <a:lnTo>
                      <a:pt x="7810" y="1199"/>
                    </a:lnTo>
                    <a:lnTo>
                      <a:pt x="7792" y="1223"/>
                    </a:lnTo>
                    <a:lnTo>
                      <a:pt x="7773" y="1249"/>
                    </a:lnTo>
                    <a:lnTo>
                      <a:pt x="7756" y="1274"/>
                    </a:lnTo>
                    <a:lnTo>
                      <a:pt x="7739" y="1300"/>
                    </a:lnTo>
                    <a:lnTo>
                      <a:pt x="7723" y="1326"/>
                    </a:lnTo>
                    <a:lnTo>
                      <a:pt x="7707" y="1352"/>
                    </a:lnTo>
                    <a:lnTo>
                      <a:pt x="7692" y="1380"/>
                    </a:lnTo>
                    <a:lnTo>
                      <a:pt x="7678" y="1407"/>
                    </a:lnTo>
                    <a:lnTo>
                      <a:pt x="7665" y="1434"/>
                    </a:lnTo>
                    <a:lnTo>
                      <a:pt x="7652" y="1462"/>
                    </a:lnTo>
                    <a:lnTo>
                      <a:pt x="7640" y="1491"/>
                    </a:lnTo>
                    <a:lnTo>
                      <a:pt x="7629" y="1519"/>
                    </a:lnTo>
                    <a:lnTo>
                      <a:pt x="7618" y="1547"/>
                    </a:lnTo>
                    <a:lnTo>
                      <a:pt x="7608" y="1576"/>
                    </a:lnTo>
                    <a:lnTo>
                      <a:pt x="7599" y="1606"/>
                    </a:lnTo>
                    <a:lnTo>
                      <a:pt x="7591" y="1636"/>
                    </a:lnTo>
                    <a:lnTo>
                      <a:pt x="7583" y="1665"/>
                    </a:lnTo>
                    <a:lnTo>
                      <a:pt x="7576" y="1695"/>
                    </a:lnTo>
                    <a:lnTo>
                      <a:pt x="7569" y="1725"/>
                    </a:lnTo>
                    <a:lnTo>
                      <a:pt x="7564" y="1756"/>
                    </a:lnTo>
                    <a:lnTo>
                      <a:pt x="7559" y="1786"/>
                    </a:lnTo>
                    <a:lnTo>
                      <a:pt x="7555" y="1817"/>
                    </a:lnTo>
                    <a:lnTo>
                      <a:pt x="7551" y="1848"/>
                    </a:lnTo>
                    <a:lnTo>
                      <a:pt x="7549" y="1879"/>
                    </a:lnTo>
                    <a:lnTo>
                      <a:pt x="7547" y="1911"/>
                    </a:lnTo>
                    <a:lnTo>
                      <a:pt x="7546" y="1942"/>
                    </a:lnTo>
                    <a:lnTo>
                      <a:pt x="7545" y="1974"/>
                    </a:lnTo>
                    <a:lnTo>
                      <a:pt x="7546" y="2018"/>
                    </a:lnTo>
                    <a:lnTo>
                      <a:pt x="7548" y="2062"/>
                    </a:lnTo>
                    <a:lnTo>
                      <a:pt x="7552" y="2106"/>
                    </a:lnTo>
                    <a:lnTo>
                      <a:pt x="7557" y="2150"/>
                    </a:lnTo>
                    <a:lnTo>
                      <a:pt x="7564" y="2192"/>
                    </a:lnTo>
                    <a:lnTo>
                      <a:pt x="7572" y="2236"/>
                    </a:lnTo>
                    <a:lnTo>
                      <a:pt x="7582" y="2278"/>
                    </a:lnTo>
                    <a:lnTo>
                      <a:pt x="7593" y="2319"/>
                    </a:lnTo>
                    <a:lnTo>
                      <a:pt x="7605" y="2361"/>
                    </a:lnTo>
                    <a:lnTo>
                      <a:pt x="7619" y="2402"/>
                    </a:lnTo>
                    <a:lnTo>
                      <a:pt x="7634" y="2442"/>
                    </a:lnTo>
                    <a:lnTo>
                      <a:pt x="7651" y="2483"/>
                    </a:lnTo>
                    <a:lnTo>
                      <a:pt x="7669" y="2522"/>
                    </a:lnTo>
                    <a:lnTo>
                      <a:pt x="7688" y="2560"/>
                    </a:lnTo>
                    <a:lnTo>
                      <a:pt x="7710" y="2599"/>
                    </a:lnTo>
                    <a:lnTo>
                      <a:pt x="7732" y="2635"/>
                    </a:lnTo>
                    <a:lnTo>
                      <a:pt x="902" y="5377"/>
                    </a:lnTo>
                    <a:lnTo>
                      <a:pt x="860" y="5397"/>
                    </a:lnTo>
                    <a:lnTo>
                      <a:pt x="819" y="5418"/>
                    </a:lnTo>
                    <a:lnTo>
                      <a:pt x="778" y="5440"/>
                    </a:lnTo>
                    <a:lnTo>
                      <a:pt x="737" y="5462"/>
                    </a:lnTo>
                    <a:lnTo>
                      <a:pt x="699" y="5486"/>
                    </a:lnTo>
                    <a:lnTo>
                      <a:pt x="660" y="5511"/>
                    </a:lnTo>
                    <a:lnTo>
                      <a:pt x="623" y="5539"/>
                    </a:lnTo>
                    <a:lnTo>
                      <a:pt x="586" y="5566"/>
                    </a:lnTo>
                    <a:lnTo>
                      <a:pt x="550" y="5594"/>
                    </a:lnTo>
                    <a:lnTo>
                      <a:pt x="516" y="5623"/>
                    </a:lnTo>
                    <a:lnTo>
                      <a:pt x="482" y="5655"/>
                    </a:lnTo>
                    <a:lnTo>
                      <a:pt x="450" y="5686"/>
                    </a:lnTo>
                    <a:lnTo>
                      <a:pt x="417" y="5718"/>
                    </a:lnTo>
                    <a:lnTo>
                      <a:pt x="386" y="5751"/>
                    </a:lnTo>
                    <a:lnTo>
                      <a:pt x="357" y="5786"/>
                    </a:lnTo>
                    <a:lnTo>
                      <a:pt x="328" y="5821"/>
                    </a:lnTo>
                    <a:lnTo>
                      <a:pt x="301" y="5857"/>
                    </a:lnTo>
                    <a:lnTo>
                      <a:pt x="274" y="5894"/>
                    </a:lnTo>
                    <a:lnTo>
                      <a:pt x="248" y="5931"/>
                    </a:lnTo>
                    <a:lnTo>
                      <a:pt x="224" y="5969"/>
                    </a:lnTo>
                    <a:lnTo>
                      <a:pt x="200" y="6009"/>
                    </a:lnTo>
                    <a:lnTo>
                      <a:pt x="179" y="6049"/>
                    </a:lnTo>
                    <a:lnTo>
                      <a:pt x="158" y="6089"/>
                    </a:lnTo>
                    <a:lnTo>
                      <a:pt x="138" y="6131"/>
                    </a:lnTo>
                    <a:lnTo>
                      <a:pt x="120" y="6172"/>
                    </a:lnTo>
                    <a:lnTo>
                      <a:pt x="103" y="6214"/>
                    </a:lnTo>
                    <a:lnTo>
                      <a:pt x="87" y="6258"/>
                    </a:lnTo>
                    <a:lnTo>
                      <a:pt x="71" y="6301"/>
                    </a:lnTo>
                    <a:lnTo>
                      <a:pt x="58" y="6345"/>
                    </a:lnTo>
                    <a:lnTo>
                      <a:pt x="46" y="6390"/>
                    </a:lnTo>
                    <a:lnTo>
                      <a:pt x="36" y="6435"/>
                    </a:lnTo>
                    <a:lnTo>
                      <a:pt x="26" y="6481"/>
                    </a:lnTo>
                    <a:lnTo>
                      <a:pt x="18" y="6527"/>
                    </a:lnTo>
                    <a:lnTo>
                      <a:pt x="12" y="6573"/>
                    </a:lnTo>
                    <a:lnTo>
                      <a:pt x="7" y="6620"/>
                    </a:lnTo>
                    <a:lnTo>
                      <a:pt x="3" y="6666"/>
                    </a:lnTo>
                    <a:lnTo>
                      <a:pt x="1" y="6712"/>
                    </a:lnTo>
                    <a:lnTo>
                      <a:pt x="0" y="6759"/>
                    </a:lnTo>
                    <a:lnTo>
                      <a:pt x="1" y="6804"/>
                    </a:lnTo>
                    <a:lnTo>
                      <a:pt x="3" y="6850"/>
                    </a:lnTo>
                    <a:lnTo>
                      <a:pt x="6" y="6896"/>
                    </a:lnTo>
                    <a:lnTo>
                      <a:pt x="11" y="6941"/>
                    </a:lnTo>
                    <a:lnTo>
                      <a:pt x="17" y="6987"/>
                    </a:lnTo>
                    <a:lnTo>
                      <a:pt x="24" y="7032"/>
                    </a:lnTo>
                    <a:lnTo>
                      <a:pt x="33" y="7076"/>
                    </a:lnTo>
                    <a:lnTo>
                      <a:pt x="43" y="7121"/>
                    </a:lnTo>
                    <a:lnTo>
                      <a:pt x="55" y="7165"/>
                    </a:lnTo>
                    <a:lnTo>
                      <a:pt x="67" y="7209"/>
                    </a:lnTo>
                    <a:lnTo>
                      <a:pt x="81" y="7253"/>
                    </a:lnTo>
                    <a:lnTo>
                      <a:pt x="98" y="7295"/>
                    </a:lnTo>
                    <a:lnTo>
                      <a:pt x="114" y="7337"/>
                    </a:lnTo>
                    <a:lnTo>
                      <a:pt x="132" y="7380"/>
                    </a:lnTo>
                    <a:lnTo>
                      <a:pt x="152" y="7421"/>
                    </a:lnTo>
                    <a:lnTo>
                      <a:pt x="172" y="7462"/>
                    </a:lnTo>
                    <a:lnTo>
                      <a:pt x="194" y="7503"/>
                    </a:lnTo>
                    <a:lnTo>
                      <a:pt x="217" y="7542"/>
                    </a:lnTo>
                    <a:lnTo>
                      <a:pt x="241" y="7581"/>
                    </a:lnTo>
                    <a:lnTo>
                      <a:pt x="268" y="7620"/>
                    </a:lnTo>
                    <a:lnTo>
                      <a:pt x="294" y="7658"/>
                    </a:lnTo>
                    <a:lnTo>
                      <a:pt x="322" y="7695"/>
                    </a:lnTo>
                    <a:lnTo>
                      <a:pt x="351" y="7732"/>
                    </a:lnTo>
                    <a:lnTo>
                      <a:pt x="382" y="7767"/>
                    </a:lnTo>
                    <a:lnTo>
                      <a:pt x="413" y="7801"/>
                    </a:lnTo>
                    <a:lnTo>
                      <a:pt x="447" y="7835"/>
                    </a:lnTo>
                    <a:lnTo>
                      <a:pt x="6844" y="14177"/>
                    </a:lnTo>
                    <a:lnTo>
                      <a:pt x="6871" y="14203"/>
                    </a:lnTo>
                    <a:lnTo>
                      <a:pt x="6897" y="14228"/>
                    </a:lnTo>
                    <a:lnTo>
                      <a:pt x="6924" y="14252"/>
                    </a:lnTo>
                    <a:lnTo>
                      <a:pt x="6952" y="14275"/>
                    </a:lnTo>
                    <a:lnTo>
                      <a:pt x="6979" y="14298"/>
                    </a:lnTo>
                    <a:lnTo>
                      <a:pt x="7008" y="14320"/>
                    </a:lnTo>
                    <a:lnTo>
                      <a:pt x="7038" y="14341"/>
                    </a:lnTo>
                    <a:lnTo>
                      <a:pt x="7067" y="14362"/>
                    </a:lnTo>
                    <a:lnTo>
                      <a:pt x="7097" y="14381"/>
                    </a:lnTo>
                    <a:lnTo>
                      <a:pt x="7127" y="14400"/>
                    </a:lnTo>
                    <a:lnTo>
                      <a:pt x="7157" y="14418"/>
                    </a:lnTo>
                    <a:lnTo>
                      <a:pt x="7188" y="14436"/>
                    </a:lnTo>
                    <a:lnTo>
                      <a:pt x="7221" y="14453"/>
                    </a:lnTo>
                    <a:lnTo>
                      <a:pt x="7252" y="14469"/>
                    </a:lnTo>
                    <a:lnTo>
                      <a:pt x="7284" y="14484"/>
                    </a:lnTo>
                    <a:lnTo>
                      <a:pt x="7316" y="14499"/>
                    </a:lnTo>
                    <a:lnTo>
                      <a:pt x="7349" y="14512"/>
                    </a:lnTo>
                    <a:lnTo>
                      <a:pt x="7383" y="14525"/>
                    </a:lnTo>
                    <a:lnTo>
                      <a:pt x="7416" y="14537"/>
                    </a:lnTo>
                    <a:lnTo>
                      <a:pt x="7450" y="14548"/>
                    </a:lnTo>
                    <a:lnTo>
                      <a:pt x="7484" y="14558"/>
                    </a:lnTo>
                    <a:lnTo>
                      <a:pt x="7518" y="14569"/>
                    </a:lnTo>
                    <a:lnTo>
                      <a:pt x="7553" y="14578"/>
                    </a:lnTo>
                    <a:lnTo>
                      <a:pt x="7588" y="14586"/>
                    </a:lnTo>
                    <a:lnTo>
                      <a:pt x="7623" y="14593"/>
                    </a:lnTo>
                    <a:lnTo>
                      <a:pt x="7657" y="14599"/>
                    </a:lnTo>
                    <a:lnTo>
                      <a:pt x="7693" y="14605"/>
                    </a:lnTo>
                    <a:lnTo>
                      <a:pt x="7729" y="14609"/>
                    </a:lnTo>
                    <a:lnTo>
                      <a:pt x="7765" y="14613"/>
                    </a:lnTo>
                    <a:lnTo>
                      <a:pt x="7800" y="14616"/>
                    </a:lnTo>
                    <a:lnTo>
                      <a:pt x="7836" y="14618"/>
                    </a:lnTo>
                    <a:lnTo>
                      <a:pt x="7872" y="14619"/>
                    </a:lnTo>
                    <a:lnTo>
                      <a:pt x="7882" y="14620"/>
                    </a:lnTo>
                    <a:lnTo>
                      <a:pt x="7892" y="14620"/>
                    </a:lnTo>
                    <a:lnTo>
                      <a:pt x="7903" y="14620"/>
                    </a:lnTo>
                    <a:lnTo>
                      <a:pt x="7911" y="14620"/>
                    </a:lnTo>
                    <a:lnTo>
                      <a:pt x="7949" y="14619"/>
                    </a:lnTo>
                    <a:lnTo>
                      <a:pt x="7987" y="14618"/>
                    </a:lnTo>
                    <a:lnTo>
                      <a:pt x="8025" y="14616"/>
                    </a:lnTo>
                    <a:lnTo>
                      <a:pt x="8065" y="14612"/>
                    </a:lnTo>
                    <a:lnTo>
                      <a:pt x="8103" y="14608"/>
                    </a:lnTo>
                    <a:lnTo>
                      <a:pt x="8141" y="14602"/>
                    </a:lnTo>
                    <a:lnTo>
                      <a:pt x="8179" y="14596"/>
                    </a:lnTo>
                    <a:lnTo>
                      <a:pt x="8219" y="14589"/>
                    </a:lnTo>
                    <a:lnTo>
                      <a:pt x="8265" y="14578"/>
                    </a:lnTo>
                    <a:lnTo>
                      <a:pt x="8311" y="14566"/>
                    </a:lnTo>
                    <a:lnTo>
                      <a:pt x="8356" y="14552"/>
                    </a:lnTo>
                    <a:lnTo>
                      <a:pt x="8401" y="14538"/>
                    </a:lnTo>
                    <a:lnTo>
                      <a:pt x="8445" y="14522"/>
                    </a:lnTo>
                    <a:lnTo>
                      <a:pt x="8489" y="14505"/>
                    </a:lnTo>
                    <a:lnTo>
                      <a:pt x="8531" y="14487"/>
                    </a:lnTo>
                    <a:lnTo>
                      <a:pt x="8574" y="14467"/>
                    </a:lnTo>
                    <a:lnTo>
                      <a:pt x="8616" y="14446"/>
                    </a:lnTo>
                    <a:lnTo>
                      <a:pt x="8656" y="14423"/>
                    </a:lnTo>
                    <a:lnTo>
                      <a:pt x="8696" y="14400"/>
                    </a:lnTo>
                    <a:lnTo>
                      <a:pt x="8736" y="14375"/>
                    </a:lnTo>
                    <a:lnTo>
                      <a:pt x="8774" y="14350"/>
                    </a:lnTo>
                    <a:lnTo>
                      <a:pt x="8811" y="14323"/>
                    </a:lnTo>
                    <a:lnTo>
                      <a:pt x="8847" y="14294"/>
                    </a:lnTo>
                    <a:lnTo>
                      <a:pt x="8883" y="14265"/>
                    </a:lnTo>
                    <a:lnTo>
                      <a:pt x="8918" y="14235"/>
                    </a:lnTo>
                    <a:lnTo>
                      <a:pt x="8952" y="14204"/>
                    </a:lnTo>
                    <a:lnTo>
                      <a:pt x="8985" y="14171"/>
                    </a:lnTo>
                    <a:lnTo>
                      <a:pt x="9017" y="14138"/>
                    </a:lnTo>
                    <a:lnTo>
                      <a:pt x="9047" y="14104"/>
                    </a:lnTo>
                    <a:lnTo>
                      <a:pt x="9078" y="14068"/>
                    </a:lnTo>
                    <a:lnTo>
                      <a:pt x="9106" y="14032"/>
                    </a:lnTo>
                    <a:lnTo>
                      <a:pt x="9134" y="13995"/>
                    </a:lnTo>
                    <a:lnTo>
                      <a:pt x="9160" y="13957"/>
                    </a:lnTo>
                    <a:lnTo>
                      <a:pt x="9186" y="13918"/>
                    </a:lnTo>
                    <a:lnTo>
                      <a:pt x="9210" y="13878"/>
                    </a:lnTo>
                    <a:lnTo>
                      <a:pt x="9232" y="13838"/>
                    </a:lnTo>
                    <a:lnTo>
                      <a:pt x="9255" y="13796"/>
                    </a:lnTo>
                    <a:lnTo>
                      <a:pt x="9276" y="13754"/>
                    </a:lnTo>
                    <a:lnTo>
                      <a:pt x="9295" y="13711"/>
                    </a:lnTo>
                    <a:lnTo>
                      <a:pt x="9313" y="13666"/>
                    </a:lnTo>
                    <a:lnTo>
                      <a:pt x="12000" y="6923"/>
                    </a:lnTo>
                    <a:lnTo>
                      <a:pt x="12038" y="6948"/>
                    </a:lnTo>
                    <a:lnTo>
                      <a:pt x="12077" y="6970"/>
                    </a:lnTo>
                    <a:lnTo>
                      <a:pt x="12118" y="6993"/>
                    </a:lnTo>
                    <a:lnTo>
                      <a:pt x="12158" y="7012"/>
                    </a:lnTo>
                    <a:lnTo>
                      <a:pt x="12199" y="7031"/>
                    </a:lnTo>
                    <a:lnTo>
                      <a:pt x="12241" y="7047"/>
                    </a:lnTo>
                    <a:lnTo>
                      <a:pt x="12284" y="7063"/>
                    </a:lnTo>
                    <a:lnTo>
                      <a:pt x="12327" y="7076"/>
                    </a:lnTo>
                    <a:lnTo>
                      <a:pt x="12370" y="7088"/>
                    </a:lnTo>
                    <a:lnTo>
                      <a:pt x="12414" y="7099"/>
                    </a:lnTo>
                    <a:lnTo>
                      <a:pt x="12459" y="7109"/>
                    </a:lnTo>
                    <a:lnTo>
                      <a:pt x="12504" y="7116"/>
                    </a:lnTo>
                    <a:lnTo>
                      <a:pt x="12549" y="7122"/>
                    </a:lnTo>
                    <a:lnTo>
                      <a:pt x="12595" y="7126"/>
                    </a:lnTo>
                    <a:lnTo>
                      <a:pt x="12642" y="7129"/>
                    </a:lnTo>
                    <a:lnTo>
                      <a:pt x="12688" y="7130"/>
                    </a:lnTo>
                    <a:lnTo>
                      <a:pt x="12719" y="7129"/>
                    </a:lnTo>
                    <a:lnTo>
                      <a:pt x="12750" y="7128"/>
                    </a:lnTo>
                    <a:lnTo>
                      <a:pt x="12781" y="7126"/>
                    </a:lnTo>
                    <a:lnTo>
                      <a:pt x="12813" y="7123"/>
                    </a:lnTo>
                    <a:lnTo>
                      <a:pt x="12844" y="7120"/>
                    </a:lnTo>
                    <a:lnTo>
                      <a:pt x="12874" y="7116"/>
                    </a:lnTo>
                    <a:lnTo>
                      <a:pt x="12905" y="7111"/>
                    </a:lnTo>
                    <a:lnTo>
                      <a:pt x="12935" y="7105"/>
                    </a:lnTo>
                    <a:lnTo>
                      <a:pt x="12966" y="7098"/>
                    </a:lnTo>
                    <a:lnTo>
                      <a:pt x="12995" y="7091"/>
                    </a:lnTo>
                    <a:lnTo>
                      <a:pt x="13025" y="7083"/>
                    </a:lnTo>
                    <a:lnTo>
                      <a:pt x="13054" y="7075"/>
                    </a:lnTo>
                    <a:lnTo>
                      <a:pt x="13083" y="7066"/>
                    </a:lnTo>
                    <a:lnTo>
                      <a:pt x="13112" y="7056"/>
                    </a:lnTo>
                    <a:lnTo>
                      <a:pt x="13141" y="7045"/>
                    </a:lnTo>
                    <a:lnTo>
                      <a:pt x="13170" y="7034"/>
                    </a:lnTo>
                    <a:lnTo>
                      <a:pt x="13198" y="7022"/>
                    </a:lnTo>
                    <a:lnTo>
                      <a:pt x="13225" y="7009"/>
                    </a:lnTo>
                    <a:lnTo>
                      <a:pt x="13253" y="6996"/>
                    </a:lnTo>
                    <a:lnTo>
                      <a:pt x="13280" y="6981"/>
                    </a:lnTo>
                    <a:lnTo>
                      <a:pt x="13307" y="6966"/>
                    </a:lnTo>
                    <a:lnTo>
                      <a:pt x="13334" y="6950"/>
                    </a:lnTo>
                    <a:lnTo>
                      <a:pt x="13360" y="6934"/>
                    </a:lnTo>
                    <a:lnTo>
                      <a:pt x="13385" y="6918"/>
                    </a:lnTo>
                    <a:lnTo>
                      <a:pt x="13410" y="6900"/>
                    </a:lnTo>
                    <a:lnTo>
                      <a:pt x="13435" y="6882"/>
                    </a:lnTo>
                    <a:lnTo>
                      <a:pt x="13460" y="6863"/>
                    </a:lnTo>
                    <a:lnTo>
                      <a:pt x="13485" y="6843"/>
                    </a:lnTo>
                    <a:lnTo>
                      <a:pt x="13508" y="6823"/>
                    </a:lnTo>
                    <a:lnTo>
                      <a:pt x="13532" y="6803"/>
                    </a:lnTo>
                    <a:lnTo>
                      <a:pt x="13554" y="6781"/>
                    </a:lnTo>
                    <a:lnTo>
                      <a:pt x="13577" y="6759"/>
                    </a:lnTo>
                    <a:lnTo>
                      <a:pt x="14285" y="6050"/>
                    </a:lnTo>
                    <a:lnTo>
                      <a:pt x="14307" y="6028"/>
                    </a:lnTo>
                    <a:lnTo>
                      <a:pt x="14329" y="6005"/>
                    </a:lnTo>
                    <a:lnTo>
                      <a:pt x="14350" y="5980"/>
                    </a:lnTo>
                    <a:lnTo>
                      <a:pt x="14370" y="5957"/>
                    </a:lnTo>
                    <a:lnTo>
                      <a:pt x="14389" y="5932"/>
                    </a:lnTo>
                    <a:lnTo>
                      <a:pt x="14408" y="5908"/>
                    </a:lnTo>
                    <a:lnTo>
                      <a:pt x="14426" y="5883"/>
                    </a:lnTo>
                    <a:lnTo>
                      <a:pt x="14444" y="5857"/>
                    </a:lnTo>
                    <a:lnTo>
                      <a:pt x="14460" y="5831"/>
                    </a:lnTo>
                    <a:lnTo>
                      <a:pt x="14477" y="5805"/>
                    </a:lnTo>
                    <a:lnTo>
                      <a:pt x="14493" y="5778"/>
                    </a:lnTo>
                    <a:lnTo>
                      <a:pt x="14508" y="5751"/>
                    </a:lnTo>
                    <a:lnTo>
                      <a:pt x="14522" y="5724"/>
                    </a:lnTo>
                    <a:lnTo>
                      <a:pt x="14535" y="5696"/>
                    </a:lnTo>
                    <a:lnTo>
                      <a:pt x="14548" y="5668"/>
                    </a:lnTo>
                    <a:lnTo>
                      <a:pt x="14560" y="5640"/>
                    </a:lnTo>
                    <a:lnTo>
                      <a:pt x="14572" y="5611"/>
                    </a:lnTo>
                    <a:lnTo>
                      <a:pt x="14582" y="5583"/>
                    </a:lnTo>
                    <a:lnTo>
                      <a:pt x="14592" y="5554"/>
                    </a:lnTo>
                    <a:lnTo>
                      <a:pt x="14602" y="5525"/>
                    </a:lnTo>
                    <a:lnTo>
                      <a:pt x="14610" y="5494"/>
                    </a:lnTo>
                    <a:lnTo>
                      <a:pt x="14618" y="5465"/>
                    </a:lnTo>
                    <a:lnTo>
                      <a:pt x="14625" y="5435"/>
                    </a:lnTo>
                    <a:lnTo>
                      <a:pt x="14631" y="5405"/>
                    </a:lnTo>
                    <a:lnTo>
                      <a:pt x="14637" y="5373"/>
                    </a:lnTo>
                    <a:lnTo>
                      <a:pt x="14642" y="5343"/>
                    </a:lnTo>
                    <a:lnTo>
                      <a:pt x="14646" y="5312"/>
                    </a:lnTo>
                    <a:lnTo>
                      <a:pt x="14649" y="5282"/>
                    </a:lnTo>
                    <a:lnTo>
                      <a:pt x="14652" y="5250"/>
                    </a:lnTo>
                    <a:lnTo>
                      <a:pt x="14654" y="5219"/>
                    </a:lnTo>
                    <a:lnTo>
                      <a:pt x="14656" y="5187"/>
                    </a:lnTo>
                    <a:lnTo>
                      <a:pt x="14656" y="5156"/>
                    </a:lnTo>
                    <a:lnTo>
                      <a:pt x="14656" y="5124"/>
                    </a:lnTo>
                    <a:lnTo>
                      <a:pt x="14654" y="5092"/>
                    </a:lnTo>
                    <a:lnTo>
                      <a:pt x="14652" y="5061"/>
                    </a:lnTo>
                    <a:lnTo>
                      <a:pt x="14649" y="5030"/>
                    </a:lnTo>
                    <a:lnTo>
                      <a:pt x="14646" y="4999"/>
                    </a:lnTo>
                    <a:lnTo>
                      <a:pt x="14642" y="4968"/>
                    </a:lnTo>
                    <a:lnTo>
                      <a:pt x="14637" y="4938"/>
                    </a:lnTo>
                    <a:lnTo>
                      <a:pt x="14631" y="4908"/>
                    </a:lnTo>
                    <a:lnTo>
                      <a:pt x="14625" y="4877"/>
                    </a:lnTo>
                    <a:lnTo>
                      <a:pt x="14618" y="4847"/>
                    </a:lnTo>
                    <a:lnTo>
                      <a:pt x="14610" y="4817"/>
                    </a:lnTo>
                    <a:lnTo>
                      <a:pt x="14602" y="4788"/>
                    </a:lnTo>
                    <a:lnTo>
                      <a:pt x="14592" y="4758"/>
                    </a:lnTo>
                    <a:lnTo>
                      <a:pt x="14583" y="4729"/>
                    </a:lnTo>
                    <a:lnTo>
                      <a:pt x="14572" y="4701"/>
                    </a:lnTo>
                    <a:lnTo>
                      <a:pt x="14561" y="4672"/>
                    </a:lnTo>
                    <a:lnTo>
                      <a:pt x="14549" y="4643"/>
                    </a:lnTo>
                    <a:lnTo>
                      <a:pt x="14536" y="4616"/>
                    </a:lnTo>
                    <a:lnTo>
                      <a:pt x="14523" y="4589"/>
                    </a:lnTo>
                    <a:lnTo>
                      <a:pt x="14509" y="4562"/>
                    </a:lnTo>
                    <a:lnTo>
                      <a:pt x="14494" y="4534"/>
                    </a:lnTo>
                    <a:lnTo>
                      <a:pt x="14478" y="4508"/>
                    </a:lnTo>
                    <a:lnTo>
                      <a:pt x="14462" y="4482"/>
                    </a:lnTo>
                    <a:lnTo>
                      <a:pt x="14445" y="4456"/>
                    </a:lnTo>
                    <a:lnTo>
                      <a:pt x="14428" y="4431"/>
                    </a:lnTo>
                    <a:lnTo>
                      <a:pt x="14410" y="4405"/>
                    </a:lnTo>
                    <a:lnTo>
                      <a:pt x="14391" y="4381"/>
                    </a:lnTo>
                    <a:lnTo>
                      <a:pt x="14372" y="4357"/>
                    </a:lnTo>
                    <a:lnTo>
                      <a:pt x="14352" y="4333"/>
                    </a:lnTo>
                    <a:lnTo>
                      <a:pt x="14331" y="4310"/>
                    </a:lnTo>
                    <a:lnTo>
                      <a:pt x="14309" y="4287"/>
                    </a:lnTo>
                    <a:lnTo>
                      <a:pt x="14288" y="4265"/>
                    </a:lnTo>
                    <a:lnTo>
                      <a:pt x="10402" y="3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1442" tIns="25721" rIns="51442" bIns="25721" numCol="1" anchor="t" anchorCtr="0" compatLnSpc="1"/>
              <a:lstStyle/>
              <a:p>
                <a:endParaRPr lang="id-ID" sz="1015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3" name="Freeform 229"/>
              <p:cNvSpPr>
                <a:spLocks noEditPoint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7127875" y="4497388"/>
                <a:ext cx="107950" cy="107950"/>
              </a:xfrm>
              <a:custGeom>
                <a:avLst/>
                <a:gdLst>
                  <a:gd name="T0" fmla="*/ 1409 w 2514"/>
                  <a:gd name="T1" fmla="*/ 519 h 2521"/>
                  <a:gd name="T2" fmla="*/ 1584 w 2514"/>
                  <a:gd name="T3" fmla="*/ 579 h 2521"/>
                  <a:gd name="T4" fmla="*/ 1737 w 2514"/>
                  <a:gd name="T5" fmla="*/ 677 h 2521"/>
                  <a:gd name="T6" fmla="*/ 1862 w 2514"/>
                  <a:gd name="T7" fmla="*/ 808 h 2521"/>
                  <a:gd name="T8" fmla="*/ 1952 w 2514"/>
                  <a:gd name="T9" fmla="*/ 966 h 2521"/>
                  <a:gd name="T10" fmla="*/ 2002 w 2514"/>
                  <a:gd name="T11" fmla="*/ 1145 h 2521"/>
                  <a:gd name="T12" fmla="*/ 2007 w 2514"/>
                  <a:gd name="T13" fmla="*/ 1338 h 2521"/>
                  <a:gd name="T14" fmla="*/ 1966 w 2514"/>
                  <a:gd name="T15" fmla="*/ 1520 h 2521"/>
                  <a:gd name="T16" fmla="*/ 1883 w 2514"/>
                  <a:gd name="T17" fmla="*/ 1683 h 2521"/>
                  <a:gd name="T18" fmla="*/ 1765 w 2514"/>
                  <a:gd name="T19" fmla="*/ 1820 h 2521"/>
                  <a:gd name="T20" fmla="*/ 1617 w 2514"/>
                  <a:gd name="T21" fmla="*/ 1925 h 2521"/>
                  <a:gd name="T22" fmla="*/ 1446 w 2514"/>
                  <a:gd name="T23" fmla="*/ 1992 h 2521"/>
                  <a:gd name="T24" fmla="*/ 1257 w 2514"/>
                  <a:gd name="T25" fmla="*/ 2017 h 2521"/>
                  <a:gd name="T26" fmla="*/ 1069 w 2514"/>
                  <a:gd name="T27" fmla="*/ 1992 h 2521"/>
                  <a:gd name="T28" fmla="*/ 897 w 2514"/>
                  <a:gd name="T29" fmla="*/ 1925 h 2521"/>
                  <a:gd name="T30" fmla="*/ 750 w 2514"/>
                  <a:gd name="T31" fmla="*/ 1820 h 2521"/>
                  <a:gd name="T32" fmla="*/ 631 w 2514"/>
                  <a:gd name="T33" fmla="*/ 1683 h 2521"/>
                  <a:gd name="T34" fmla="*/ 549 w 2514"/>
                  <a:gd name="T35" fmla="*/ 1520 h 2521"/>
                  <a:gd name="T36" fmla="*/ 507 w 2514"/>
                  <a:gd name="T37" fmla="*/ 1338 h 2521"/>
                  <a:gd name="T38" fmla="*/ 512 w 2514"/>
                  <a:gd name="T39" fmla="*/ 1145 h 2521"/>
                  <a:gd name="T40" fmla="*/ 562 w 2514"/>
                  <a:gd name="T41" fmla="*/ 966 h 2521"/>
                  <a:gd name="T42" fmla="*/ 652 w 2514"/>
                  <a:gd name="T43" fmla="*/ 808 h 2521"/>
                  <a:gd name="T44" fmla="*/ 777 w 2514"/>
                  <a:gd name="T45" fmla="*/ 677 h 2521"/>
                  <a:gd name="T46" fmla="*/ 930 w 2514"/>
                  <a:gd name="T47" fmla="*/ 579 h 2521"/>
                  <a:gd name="T48" fmla="*/ 1105 w 2514"/>
                  <a:gd name="T49" fmla="*/ 519 h 2521"/>
                  <a:gd name="T50" fmla="*/ 1257 w 2514"/>
                  <a:gd name="T51" fmla="*/ 2521 h 2521"/>
                  <a:gd name="T52" fmla="*/ 1571 w 2514"/>
                  <a:gd name="T53" fmla="*/ 2481 h 2521"/>
                  <a:gd name="T54" fmla="*/ 1856 w 2514"/>
                  <a:gd name="T55" fmla="*/ 2368 h 2521"/>
                  <a:gd name="T56" fmla="*/ 2102 w 2514"/>
                  <a:gd name="T57" fmla="*/ 2193 h 2521"/>
                  <a:gd name="T58" fmla="*/ 2299 w 2514"/>
                  <a:gd name="T59" fmla="*/ 1964 h 2521"/>
                  <a:gd name="T60" fmla="*/ 2438 w 2514"/>
                  <a:gd name="T61" fmla="*/ 1693 h 2521"/>
                  <a:gd name="T62" fmla="*/ 2508 w 2514"/>
                  <a:gd name="T63" fmla="*/ 1389 h 2521"/>
                  <a:gd name="T64" fmla="*/ 2500 w 2514"/>
                  <a:gd name="T65" fmla="*/ 1069 h 2521"/>
                  <a:gd name="T66" fmla="*/ 2416 w 2514"/>
                  <a:gd name="T67" fmla="*/ 770 h 2521"/>
                  <a:gd name="T68" fmla="*/ 2264 w 2514"/>
                  <a:gd name="T69" fmla="*/ 506 h 2521"/>
                  <a:gd name="T70" fmla="*/ 2057 w 2514"/>
                  <a:gd name="T71" fmla="*/ 288 h 2521"/>
                  <a:gd name="T72" fmla="*/ 1801 w 2514"/>
                  <a:gd name="T73" fmla="*/ 124 h 2521"/>
                  <a:gd name="T74" fmla="*/ 1510 w 2514"/>
                  <a:gd name="T75" fmla="*/ 25 h 2521"/>
                  <a:gd name="T76" fmla="*/ 1193 w 2514"/>
                  <a:gd name="T77" fmla="*/ 2 h 2521"/>
                  <a:gd name="T78" fmla="*/ 884 w 2514"/>
                  <a:gd name="T79" fmla="*/ 56 h 2521"/>
                  <a:gd name="T80" fmla="*/ 606 w 2514"/>
                  <a:gd name="T81" fmla="*/ 182 h 2521"/>
                  <a:gd name="T82" fmla="*/ 369 w 2514"/>
                  <a:gd name="T83" fmla="*/ 369 h 2521"/>
                  <a:gd name="T84" fmla="*/ 182 w 2514"/>
                  <a:gd name="T85" fmla="*/ 607 h 2521"/>
                  <a:gd name="T86" fmla="*/ 57 w 2514"/>
                  <a:gd name="T87" fmla="*/ 886 h 2521"/>
                  <a:gd name="T88" fmla="*/ 2 w 2514"/>
                  <a:gd name="T89" fmla="*/ 1196 h 2521"/>
                  <a:gd name="T90" fmla="*/ 26 w 2514"/>
                  <a:gd name="T91" fmla="*/ 1514 h 2521"/>
                  <a:gd name="T92" fmla="*/ 124 w 2514"/>
                  <a:gd name="T93" fmla="*/ 1806 h 2521"/>
                  <a:gd name="T94" fmla="*/ 287 w 2514"/>
                  <a:gd name="T95" fmla="*/ 2062 h 2521"/>
                  <a:gd name="T96" fmla="*/ 506 w 2514"/>
                  <a:gd name="T97" fmla="*/ 2270 h 2521"/>
                  <a:gd name="T98" fmla="*/ 768 w 2514"/>
                  <a:gd name="T99" fmla="*/ 2422 h 2521"/>
                  <a:gd name="T100" fmla="*/ 1066 w 2514"/>
                  <a:gd name="T101" fmla="*/ 2507 h 2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514" h="2521">
                    <a:moveTo>
                      <a:pt x="1257" y="504"/>
                    </a:moveTo>
                    <a:lnTo>
                      <a:pt x="1296" y="505"/>
                    </a:lnTo>
                    <a:lnTo>
                      <a:pt x="1334" y="508"/>
                    </a:lnTo>
                    <a:lnTo>
                      <a:pt x="1372" y="513"/>
                    </a:lnTo>
                    <a:lnTo>
                      <a:pt x="1409" y="519"/>
                    </a:lnTo>
                    <a:lnTo>
                      <a:pt x="1446" y="528"/>
                    </a:lnTo>
                    <a:lnTo>
                      <a:pt x="1481" y="538"/>
                    </a:lnTo>
                    <a:lnTo>
                      <a:pt x="1517" y="551"/>
                    </a:lnTo>
                    <a:lnTo>
                      <a:pt x="1551" y="564"/>
                    </a:lnTo>
                    <a:lnTo>
                      <a:pt x="1584" y="579"/>
                    </a:lnTo>
                    <a:lnTo>
                      <a:pt x="1617" y="596"/>
                    </a:lnTo>
                    <a:lnTo>
                      <a:pt x="1648" y="614"/>
                    </a:lnTo>
                    <a:lnTo>
                      <a:pt x="1679" y="633"/>
                    </a:lnTo>
                    <a:lnTo>
                      <a:pt x="1709" y="654"/>
                    </a:lnTo>
                    <a:lnTo>
                      <a:pt x="1737" y="677"/>
                    </a:lnTo>
                    <a:lnTo>
                      <a:pt x="1765" y="701"/>
                    </a:lnTo>
                    <a:lnTo>
                      <a:pt x="1791" y="726"/>
                    </a:lnTo>
                    <a:lnTo>
                      <a:pt x="1815" y="752"/>
                    </a:lnTo>
                    <a:lnTo>
                      <a:pt x="1839" y="779"/>
                    </a:lnTo>
                    <a:lnTo>
                      <a:pt x="1862" y="808"/>
                    </a:lnTo>
                    <a:lnTo>
                      <a:pt x="1883" y="838"/>
                    </a:lnTo>
                    <a:lnTo>
                      <a:pt x="1903" y="868"/>
                    </a:lnTo>
                    <a:lnTo>
                      <a:pt x="1921" y="900"/>
                    </a:lnTo>
                    <a:lnTo>
                      <a:pt x="1937" y="933"/>
                    </a:lnTo>
                    <a:lnTo>
                      <a:pt x="1952" y="966"/>
                    </a:lnTo>
                    <a:lnTo>
                      <a:pt x="1966" y="1000"/>
                    </a:lnTo>
                    <a:lnTo>
                      <a:pt x="1977" y="1035"/>
                    </a:lnTo>
                    <a:lnTo>
                      <a:pt x="1988" y="1072"/>
                    </a:lnTo>
                    <a:lnTo>
                      <a:pt x="1996" y="1108"/>
                    </a:lnTo>
                    <a:lnTo>
                      <a:pt x="2002" y="1145"/>
                    </a:lnTo>
                    <a:lnTo>
                      <a:pt x="2007" y="1183"/>
                    </a:lnTo>
                    <a:lnTo>
                      <a:pt x="2010" y="1221"/>
                    </a:lnTo>
                    <a:lnTo>
                      <a:pt x="2011" y="1260"/>
                    </a:lnTo>
                    <a:lnTo>
                      <a:pt x="2010" y="1300"/>
                    </a:lnTo>
                    <a:lnTo>
                      <a:pt x="2007" y="1338"/>
                    </a:lnTo>
                    <a:lnTo>
                      <a:pt x="2002" y="1375"/>
                    </a:lnTo>
                    <a:lnTo>
                      <a:pt x="1996" y="1413"/>
                    </a:lnTo>
                    <a:lnTo>
                      <a:pt x="1988" y="1449"/>
                    </a:lnTo>
                    <a:lnTo>
                      <a:pt x="1977" y="1485"/>
                    </a:lnTo>
                    <a:lnTo>
                      <a:pt x="1966" y="1520"/>
                    </a:lnTo>
                    <a:lnTo>
                      <a:pt x="1952" y="1555"/>
                    </a:lnTo>
                    <a:lnTo>
                      <a:pt x="1937" y="1588"/>
                    </a:lnTo>
                    <a:lnTo>
                      <a:pt x="1921" y="1620"/>
                    </a:lnTo>
                    <a:lnTo>
                      <a:pt x="1903" y="1653"/>
                    </a:lnTo>
                    <a:lnTo>
                      <a:pt x="1883" y="1683"/>
                    </a:lnTo>
                    <a:lnTo>
                      <a:pt x="1862" y="1713"/>
                    </a:lnTo>
                    <a:lnTo>
                      <a:pt x="1839" y="1741"/>
                    </a:lnTo>
                    <a:lnTo>
                      <a:pt x="1815" y="1768"/>
                    </a:lnTo>
                    <a:lnTo>
                      <a:pt x="1791" y="1795"/>
                    </a:lnTo>
                    <a:lnTo>
                      <a:pt x="1765" y="1820"/>
                    </a:lnTo>
                    <a:lnTo>
                      <a:pt x="1737" y="1844"/>
                    </a:lnTo>
                    <a:lnTo>
                      <a:pt x="1709" y="1866"/>
                    </a:lnTo>
                    <a:lnTo>
                      <a:pt x="1679" y="1887"/>
                    </a:lnTo>
                    <a:lnTo>
                      <a:pt x="1648" y="1907"/>
                    </a:lnTo>
                    <a:lnTo>
                      <a:pt x="1617" y="1925"/>
                    </a:lnTo>
                    <a:lnTo>
                      <a:pt x="1584" y="1942"/>
                    </a:lnTo>
                    <a:lnTo>
                      <a:pt x="1551" y="1957"/>
                    </a:lnTo>
                    <a:lnTo>
                      <a:pt x="1517" y="1970"/>
                    </a:lnTo>
                    <a:lnTo>
                      <a:pt x="1481" y="1982"/>
                    </a:lnTo>
                    <a:lnTo>
                      <a:pt x="1446" y="1992"/>
                    </a:lnTo>
                    <a:lnTo>
                      <a:pt x="1409" y="2001"/>
                    </a:lnTo>
                    <a:lnTo>
                      <a:pt x="1372" y="2007"/>
                    </a:lnTo>
                    <a:lnTo>
                      <a:pt x="1334" y="2012"/>
                    </a:lnTo>
                    <a:lnTo>
                      <a:pt x="1296" y="2015"/>
                    </a:lnTo>
                    <a:lnTo>
                      <a:pt x="1257" y="2017"/>
                    </a:lnTo>
                    <a:lnTo>
                      <a:pt x="1219" y="2015"/>
                    </a:lnTo>
                    <a:lnTo>
                      <a:pt x="1180" y="2012"/>
                    </a:lnTo>
                    <a:lnTo>
                      <a:pt x="1142" y="2007"/>
                    </a:lnTo>
                    <a:lnTo>
                      <a:pt x="1105" y="2001"/>
                    </a:lnTo>
                    <a:lnTo>
                      <a:pt x="1069" y="1992"/>
                    </a:lnTo>
                    <a:lnTo>
                      <a:pt x="1033" y="1982"/>
                    </a:lnTo>
                    <a:lnTo>
                      <a:pt x="997" y="1970"/>
                    </a:lnTo>
                    <a:lnTo>
                      <a:pt x="963" y="1957"/>
                    </a:lnTo>
                    <a:lnTo>
                      <a:pt x="930" y="1942"/>
                    </a:lnTo>
                    <a:lnTo>
                      <a:pt x="897" y="1925"/>
                    </a:lnTo>
                    <a:lnTo>
                      <a:pt x="866" y="1907"/>
                    </a:lnTo>
                    <a:lnTo>
                      <a:pt x="835" y="1887"/>
                    </a:lnTo>
                    <a:lnTo>
                      <a:pt x="805" y="1866"/>
                    </a:lnTo>
                    <a:lnTo>
                      <a:pt x="777" y="1844"/>
                    </a:lnTo>
                    <a:lnTo>
                      <a:pt x="750" y="1820"/>
                    </a:lnTo>
                    <a:lnTo>
                      <a:pt x="724" y="1795"/>
                    </a:lnTo>
                    <a:lnTo>
                      <a:pt x="699" y="1768"/>
                    </a:lnTo>
                    <a:lnTo>
                      <a:pt x="675" y="1741"/>
                    </a:lnTo>
                    <a:lnTo>
                      <a:pt x="652" y="1713"/>
                    </a:lnTo>
                    <a:lnTo>
                      <a:pt x="631" y="1683"/>
                    </a:lnTo>
                    <a:lnTo>
                      <a:pt x="612" y="1653"/>
                    </a:lnTo>
                    <a:lnTo>
                      <a:pt x="594" y="1620"/>
                    </a:lnTo>
                    <a:lnTo>
                      <a:pt x="577" y="1588"/>
                    </a:lnTo>
                    <a:lnTo>
                      <a:pt x="562" y="1555"/>
                    </a:lnTo>
                    <a:lnTo>
                      <a:pt x="549" y="1520"/>
                    </a:lnTo>
                    <a:lnTo>
                      <a:pt x="537" y="1485"/>
                    </a:lnTo>
                    <a:lnTo>
                      <a:pt x="527" y="1449"/>
                    </a:lnTo>
                    <a:lnTo>
                      <a:pt x="518" y="1413"/>
                    </a:lnTo>
                    <a:lnTo>
                      <a:pt x="512" y="1375"/>
                    </a:lnTo>
                    <a:lnTo>
                      <a:pt x="507" y="1338"/>
                    </a:lnTo>
                    <a:lnTo>
                      <a:pt x="504" y="1300"/>
                    </a:lnTo>
                    <a:lnTo>
                      <a:pt x="503" y="1260"/>
                    </a:lnTo>
                    <a:lnTo>
                      <a:pt x="504" y="1221"/>
                    </a:lnTo>
                    <a:lnTo>
                      <a:pt x="507" y="1183"/>
                    </a:lnTo>
                    <a:lnTo>
                      <a:pt x="512" y="1145"/>
                    </a:lnTo>
                    <a:lnTo>
                      <a:pt x="518" y="1108"/>
                    </a:lnTo>
                    <a:lnTo>
                      <a:pt x="527" y="1072"/>
                    </a:lnTo>
                    <a:lnTo>
                      <a:pt x="537" y="1035"/>
                    </a:lnTo>
                    <a:lnTo>
                      <a:pt x="549" y="1000"/>
                    </a:lnTo>
                    <a:lnTo>
                      <a:pt x="562" y="966"/>
                    </a:lnTo>
                    <a:lnTo>
                      <a:pt x="577" y="933"/>
                    </a:lnTo>
                    <a:lnTo>
                      <a:pt x="594" y="900"/>
                    </a:lnTo>
                    <a:lnTo>
                      <a:pt x="612" y="868"/>
                    </a:lnTo>
                    <a:lnTo>
                      <a:pt x="631" y="838"/>
                    </a:lnTo>
                    <a:lnTo>
                      <a:pt x="652" y="808"/>
                    </a:lnTo>
                    <a:lnTo>
                      <a:pt x="675" y="779"/>
                    </a:lnTo>
                    <a:lnTo>
                      <a:pt x="699" y="752"/>
                    </a:lnTo>
                    <a:lnTo>
                      <a:pt x="724" y="726"/>
                    </a:lnTo>
                    <a:lnTo>
                      <a:pt x="750" y="701"/>
                    </a:lnTo>
                    <a:lnTo>
                      <a:pt x="777" y="677"/>
                    </a:lnTo>
                    <a:lnTo>
                      <a:pt x="805" y="654"/>
                    </a:lnTo>
                    <a:lnTo>
                      <a:pt x="835" y="633"/>
                    </a:lnTo>
                    <a:lnTo>
                      <a:pt x="866" y="614"/>
                    </a:lnTo>
                    <a:lnTo>
                      <a:pt x="897" y="596"/>
                    </a:lnTo>
                    <a:lnTo>
                      <a:pt x="930" y="579"/>
                    </a:lnTo>
                    <a:lnTo>
                      <a:pt x="963" y="564"/>
                    </a:lnTo>
                    <a:lnTo>
                      <a:pt x="997" y="551"/>
                    </a:lnTo>
                    <a:lnTo>
                      <a:pt x="1033" y="538"/>
                    </a:lnTo>
                    <a:lnTo>
                      <a:pt x="1069" y="528"/>
                    </a:lnTo>
                    <a:lnTo>
                      <a:pt x="1105" y="519"/>
                    </a:lnTo>
                    <a:lnTo>
                      <a:pt x="1142" y="513"/>
                    </a:lnTo>
                    <a:lnTo>
                      <a:pt x="1180" y="508"/>
                    </a:lnTo>
                    <a:lnTo>
                      <a:pt x="1219" y="505"/>
                    </a:lnTo>
                    <a:lnTo>
                      <a:pt x="1257" y="504"/>
                    </a:lnTo>
                    <a:close/>
                    <a:moveTo>
                      <a:pt x="1257" y="2521"/>
                    </a:moveTo>
                    <a:lnTo>
                      <a:pt x="1321" y="2519"/>
                    </a:lnTo>
                    <a:lnTo>
                      <a:pt x="1386" y="2515"/>
                    </a:lnTo>
                    <a:lnTo>
                      <a:pt x="1448" y="2507"/>
                    </a:lnTo>
                    <a:lnTo>
                      <a:pt x="1510" y="2495"/>
                    </a:lnTo>
                    <a:lnTo>
                      <a:pt x="1571" y="2481"/>
                    </a:lnTo>
                    <a:lnTo>
                      <a:pt x="1630" y="2464"/>
                    </a:lnTo>
                    <a:lnTo>
                      <a:pt x="1689" y="2444"/>
                    </a:lnTo>
                    <a:lnTo>
                      <a:pt x="1746" y="2422"/>
                    </a:lnTo>
                    <a:lnTo>
                      <a:pt x="1801" y="2396"/>
                    </a:lnTo>
                    <a:lnTo>
                      <a:pt x="1856" y="2368"/>
                    </a:lnTo>
                    <a:lnTo>
                      <a:pt x="1909" y="2338"/>
                    </a:lnTo>
                    <a:lnTo>
                      <a:pt x="1959" y="2305"/>
                    </a:lnTo>
                    <a:lnTo>
                      <a:pt x="2008" y="2270"/>
                    </a:lnTo>
                    <a:lnTo>
                      <a:pt x="2057" y="2232"/>
                    </a:lnTo>
                    <a:lnTo>
                      <a:pt x="2102" y="2193"/>
                    </a:lnTo>
                    <a:lnTo>
                      <a:pt x="2145" y="2151"/>
                    </a:lnTo>
                    <a:lnTo>
                      <a:pt x="2187" y="2107"/>
                    </a:lnTo>
                    <a:lnTo>
                      <a:pt x="2227" y="2062"/>
                    </a:lnTo>
                    <a:lnTo>
                      <a:pt x="2264" y="2013"/>
                    </a:lnTo>
                    <a:lnTo>
                      <a:pt x="2299" y="1964"/>
                    </a:lnTo>
                    <a:lnTo>
                      <a:pt x="2332" y="1914"/>
                    </a:lnTo>
                    <a:lnTo>
                      <a:pt x="2363" y="1860"/>
                    </a:lnTo>
                    <a:lnTo>
                      <a:pt x="2391" y="1806"/>
                    </a:lnTo>
                    <a:lnTo>
                      <a:pt x="2416" y="1750"/>
                    </a:lnTo>
                    <a:lnTo>
                      <a:pt x="2438" y="1693"/>
                    </a:lnTo>
                    <a:lnTo>
                      <a:pt x="2458" y="1634"/>
                    </a:lnTo>
                    <a:lnTo>
                      <a:pt x="2475" y="1575"/>
                    </a:lnTo>
                    <a:lnTo>
                      <a:pt x="2489" y="1514"/>
                    </a:lnTo>
                    <a:lnTo>
                      <a:pt x="2500" y="1452"/>
                    </a:lnTo>
                    <a:lnTo>
                      <a:pt x="2508" y="1389"/>
                    </a:lnTo>
                    <a:lnTo>
                      <a:pt x="2512" y="1325"/>
                    </a:lnTo>
                    <a:lnTo>
                      <a:pt x="2514" y="1260"/>
                    </a:lnTo>
                    <a:lnTo>
                      <a:pt x="2512" y="1196"/>
                    </a:lnTo>
                    <a:lnTo>
                      <a:pt x="2508" y="1131"/>
                    </a:lnTo>
                    <a:lnTo>
                      <a:pt x="2500" y="1069"/>
                    </a:lnTo>
                    <a:lnTo>
                      <a:pt x="2489" y="1006"/>
                    </a:lnTo>
                    <a:lnTo>
                      <a:pt x="2475" y="946"/>
                    </a:lnTo>
                    <a:lnTo>
                      <a:pt x="2458" y="886"/>
                    </a:lnTo>
                    <a:lnTo>
                      <a:pt x="2438" y="828"/>
                    </a:lnTo>
                    <a:lnTo>
                      <a:pt x="2416" y="770"/>
                    </a:lnTo>
                    <a:lnTo>
                      <a:pt x="2391" y="714"/>
                    </a:lnTo>
                    <a:lnTo>
                      <a:pt x="2363" y="659"/>
                    </a:lnTo>
                    <a:lnTo>
                      <a:pt x="2332" y="607"/>
                    </a:lnTo>
                    <a:lnTo>
                      <a:pt x="2299" y="556"/>
                    </a:lnTo>
                    <a:lnTo>
                      <a:pt x="2264" y="506"/>
                    </a:lnTo>
                    <a:lnTo>
                      <a:pt x="2227" y="459"/>
                    </a:lnTo>
                    <a:lnTo>
                      <a:pt x="2187" y="413"/>
                    </a:lnTo>
                    <a:lnTo>
                      <a:pt x="2145" y="369"/>
                    </a:lnTo>
                    <a:lnTo>
                      <a:pt x="2102" y="328"/>
                    </a:lnTo>
                    <a:lnTo>
                      <a:pt x="2057" y="288"/>
                    </a:lnTo>
                    <a:lnTo>
                      <a:pt x="2008" y="251"/>
                    </a:lnTo>
                    <a:lnTo>
                      <a:pt x="1959" y="216"/>
                    </a:lnTo>
                    <a:lnTo>
                      <a:pt x="1909" y="182"/>
                    </a:lnTo>
                    <a:lnTo>
                      <a:pt x="1856" y="152"/>
                    </a:lnTo>
                    <a:lnTo>
                      <a:pt x="1801" y="124"/>
                    </a:lnTo>
                    <a:lnTo>
                      <a:pt x="1746" y="99"/>
                    </a:lnTo>
                    <a:lnTo>
                      <a:pt x="1689" y="77"/>
                    </a:lnTo>
                    <a:lnTo>
                      <a:pt x="1630" y="56"/>
                    </a:lnTo>
                    <a:lnTo>
                      <a:pt x="1571" y="39"/>
                    </a:lnTo>
                    <a:lnTo>
                      <a:pt x="1510" y="25"/>
                    </a:lnTo>
                    <a:lnTo>
                      <a:pt x="1448" y="14"/>
                    </a:lnTo>
                    <a:lnTo>
                      <a:pt x="1386" y="6"/>
                    </a:lnTo>
                    <a:lnTo>
                      <a:pt x="1321" y="2"/>
                    </a:lnTo>
                    <a:lnTo>
                      <a:pt x="1257" y="0"/>
                    </a:lnTo>
                    <a:lnTo>
                      <a:pt x="1193" y="2"/>
                    </a:lnTo>
                    <a:lnTo>
                      <a:pt x="1129" y="6"/>
                    </a:lnTo>
                    <a:lnTo>
                      <a:pt x="1066" y="14"/>
                    </a:lnTo>
                    <a:lnTo>
                      <a:pt x="1004" y="25"/>
                    </a:lnTo>
                    <a:lnTo>
                      <a:pt x="943" y="39"/>
                    </a:lnTo>
                    <a:lnTo>
                      <a:pt x="884" y="56"/>
                    </a:lnTo>
                    <a:lnTo>
                      <a:pt x="825" y="77"/>
                    </a:lnTo>
                    <a:lnTo>
                      <a:pt x="768" y="99"/>
                    </a:lnTo>
                    <a:lnTo>
                      <a:pt x="713" y="124"/>
                    </a:lnTo>
                    <a:lnTo>
                      <a:pt x="658" y="152"/>
                    </a:lnTo>
                    <a:lnTo>
                      <a:pt x="606" y="182"/>
                    </a:lnTo>
                    <a:lnTo>
                      <a:pt x="555" y="216"/>
                    </a:lnTo>
                    <a:lnTo>
                      <a:pt x="506" y="251"/>
                    </a:lnTo>
                    <a:lnTo>
                      <a:pt x="458" y="288"/>
                    </a:lnTo>
                    <a:lnTo>
                      <a:pt x="412" y="328"/>
                    </a:lnTo>
                    <a:lnTo>
                      <a:pt x="369" y="369"/>
                    </a:lnTo>
                    <a:lnTo>
                      <a:pt x="326" y="413"/>
                    </a:lnTo>
                    <a:lnTo>
                      <a:pt x="287" y="459"/>
                    </a:lnTo>
                    <a:lnTo>
                      <a:pt x="250" y="506"/>
                    </a:lnTo>
                    <a:lnTo>
                      <a:pt x="215" y="556"/>
                    </a:lnTo>
                    <a:lnTo>
                      <a:pt x="182" y="607"/>
                    </a:lnTo>
                    <a:lnTo>
                      <a:pt x="151" y="659"/>
                    </a:lnTo>
                    <a:lnTo>
                      <a:pt x="124" y="714"/>
                    </a:lnTo>
                    <a:lnTo>
                      <a:pt x="99" y="770"/>
                    </a:lnTo>
                    <a:lnTo>
                      <a:pt x="76" y="828"/>
                    </a:lnTo>
                    <a:lnTo>
                      <a:pt x="57" y="886"/>
                    </a:lnTo>
                    <a:lnTo>
                      <a:pt x="40" y="946"/>
                    </a:lnTo>
                    <a:lnTo>
                      <a:pt x="26" y="1006"/>
                    </a:lnTo>
                    <a:lnTo>
                      <a:pt x="15" y="1069"/>
                    </a:lnTo>
                    <a:lnTo>
                      <a:pt x="7" y="1131"/>
                    </a:lnTo>
                    <a:lnTo>
                      <a:pt x="2" y="1196"/>
                    </a:lnTo>
                    <a:lnTo>
                      <a:pt x="0" y="1260"/>
                    </a:lnTo>
                    <a:lnTo>
                      <a:pt x="2" y="1325"/>
                    </a:lnTo>
                    <a:lnTo>
                      <a:pt x="7" y="1389"/>
                    </a:lnTo>
                    <a:lnTo>
                      <a:pt x="15" y="1452"/>
                    </a:lnTo>
                    <a:lnTo>
                      <a:pt x="26" y="1514"/>
                    </a:lnTo>
                    <a:lnTo>
                      <a:pt x="40" y="1575"/>
                    </a:lnTo>
                    <a:lnTo>
                      <a:pt x="57" y="1634"/>
                    </a:lnTo>
                    <a:lnTo>
                      <a:pt x="76" y="1693"/>
                    </a:lnTo>
                    <a:lnTo>
                      <a:pt x="99" y="1750"/>
                    </a:lnTo>
                    <a:lnTo>
                      <a:pt x="124" y="1806"/>
                    </a:lnTo>
                    <a:lnTo>
                      <a:pt x="151" y="1860"/>
                    </a:lnTo>
                    <a:lnTo>
                      <a:pt x="182" y="1914"/>
                    </a:lnTo>
                    <a:lnTo>
                      <a:pt x="215" y="1964"/>
                    </a:lnTo>
                    <a:lnTo>
                      <a:pt x="250" y="2013"/>
                    </a:lnTo>
                    <a:lnTo>
                      <a:pt x="287" y="2062"/>
                    </a:lnTo>
                    <a:lnTo>
                      <a:pt x="326" y="2107"/>
                    </a:lnTo>
                    <a:lnTo>
                      <a:pt x="369" y="2151"/>
                    </a:lnTo>
                    <a:lnTo>
                      <a:pt x="412" y="2193"/>
                    </a:lnTo>
                    <a:lnTo>
                      <a:pt x="458" y="2232"/>
                    </a:lnTo>
                    <a:lnTo>
                      <a:pt x="506" y="2270"/>
                    </a:lnTo>
                    <a:lnTo>
                      <a:pt x="555" y="2305"/>
                    </a:lnTo>
                    <a:lnTo>
                      <a:pt x="606" y="2338"/>
                    </a:lnTo>
                    <a:lnTo>
                      <a:pt x="658" y="2368"/>
                    </a:lnTo>
                    <a:lnTo>
                      <a:pt x="713" y="2396"/>
                    </a:lnTo>
                    <a:lnTo>
                      <a:pt x="768" y="2422"/>
                    </a:lnTo>
                    <a:lnTo>
                      <a:pt x="825" y="2444"/>
                    </a:lnTo>
                    <a:lnTo>
                      <a:pt x="884" y="2464"/>
                    </a:lnTo>
                    <a:lnTo>
                      <a:pt x="943" y="2481"/>
                    </a:lnTo>
                    <a:lnTo>
                      <a:pt x="1004" y="2495"/>
                    </a:lnTo>
                    <a:lnTo>
                      <a:pt x="1066" y="2507"/>
                    </a:lnTo>
                    <a:lnTo>
                      <a:pt x="1129" y="2515"/>
                    </a:lnTo>
                    <a:lnTo>
                      <a:pt x="1193" y="2519"/>
                    </a:lnTo>
                    <a:lnTo>
                      <a:pt x="1257" y="25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1442" tIns="25721" rIns="51442" bIns="25721" numCol="1" anchor="t" anchorCtr="0" compatLnSpc="1"/>
              <a:lstStyle/>
              <a:p>
                <a:endParaRPr lang="id-ID" sz="1015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4" name="Freeform 230"/>
              <p:cNvSpPr>
                <a:spLocks noEditPoint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7408863" y="4151313"/>
                <a:ext cx="107950" cy="107950"/>
              </a:xfrm>
              <a:custGeom>
                <a:avLst/>
                <a:gdLst>
                  <a:gd name="T0" fmla="*/ 1106 w 2515"/>
                  <a:gd name="T1" fmla="*/ 2001 h 2521"/>
                  <a:gd name="T2" fmla="*/ 931 w 2515"/>
                  <a:gd name="T3" fmla="*/ 1942 h 2521"/>
                  <a:gd name="T4" fmla="*/ 778 w 2515"/>
                  <a:gd name="T5" fmla="*/ 1844 h 2521"/>
                  <a:gd name="T6" fmla="*/ 653 w 2515"/>
                  <a:gd name="T7" fmla="*/ 1713 h 2521"/>
                  <a:gd name="T8" fmla="*/ 562 w 2515"/>
                  <a:gd name="T9" fmla="*/ 1555 h 2521"/>
                  <a:gd name="T10" fmla="*/ 512 w 2515"/>
                  <a:gd name="T11" fmla="*/ 1375 h 2521"/>
                  <a:gd name="T12" fmla="*/ 507 w 2515"/>
                  <a:gd name="T13" fmla="*/ 1183 h 2521"/>
                  <a:gd name="T14" fmla="*/ 548 w 2515"/>
                  <a:gd name="T15" fmla="*/ 1000 h 2521"/>
                  <a:gd name="T16" fmla="*/ 632 w 2515"/>
                  <a:gd name="T17" fmla="*/ 838 h 2521"/>
                  <a:gd name="T18" fmla="*/ 751 w 2515"/>
                  <a:gd name="T19" fmla="*/ 701 h 2521"/>
                  <a:gd name="T20" fmla="*/ 897 w 2515"/>
                  <a:gd name="T21" fmla="*/ 596 h 2521"/>
                  <a:gd name="T22" fmla="*/ 1068 w 2515"/>
                  <a:gd name="T23" fmla="*/ 528 h 2521"/>
                  <a:gd name="T24" fmla="*/ 1258 w 2515"/>
                  <a:gd name="T25" fmla="*/ 504 h 2521"/>
                  <a:gd name="T26" fmla="*/ 1447 w 2515"/>
                  <a:gd name="T27" fmla="*/ 528 h 2521"/>
                  <a:gd name="T28" fmla="*/ 1618 w 2515"/>
                  <a:gd name="T29" fmla="*/ 596 h 2521"/>
                  <a:gd name="T30" fmla="*/ 1765 w 2515"/>
                  <a:gd name="T31" fmla="*/ 701 h 2521"/>
                  <a:gd name="T32" fmla="*/ 1883 w 2515"/>
                  <a:gd name="T33" fmla="*/ 838 h 2521"/>
                  <a:gd name="T34" fmla="*/ 1967 w 2515"/>
                  <a:gd name="T35" fmla="*/ 1000 h 2521"/>
                  <a:gd name="T36" fmla="*/ 2008 w 2515"/>
                  <a:gd name="T37" fmla="*/ 1183 h 2521"/>
                  <a:gd name="T38" fmla="*/ 2003 w 2515"/>
                  <a:gd name="T39" fmla="*/ 1375 h 2521"/>
                  <a:gd name="T40" fmla="*/ 1953 w 2515"/>
                  <a:gd name="T41" fmla="*/ 1555 h 2521"/>
                  <a:gd name="T42" fmla="*/ 1862 w 2515"/>
                  <a:gd name="T43" fmla="*/ 1713 h 2521"/>
                  <a:gd name="T44" fmla="*/ 1737 w 2515"/>
                  <a:gd name="T45" fmla="*/ 1844 h 2521"/>
                  <a:gd name="T46" fmla="*/ 1585 w 2515"/>
                  <a:gd name="T47" fmla="*/ 1942 h 2521"/>
                  <a:gd name="T48" fmla="*/ 1409 w 2515"/>
                  <a:gd name="T49" fmla="*/ 2001 h 2521"/>
                  <a:gd name="T50" fmla="*/ 1258 w 2515"/>
                  <a:gd name="T51" fmla="*/ 0 h 2521"/>
                  <a:gd name="T52" fmla="*/ 944 w 2515"/>
                  <a:gd name="T53" fmla="*/ 39 h 2521"/>
                  <a:gd name="T54" fmla="*/ 659 w 2515"/>
                  <a:gd name="T55" fmla="*/ 152 h 2521"/>
                  <a:gd name="T56" fmla="*/ 413 w 2515"/>
                  <a:gd name="T57" fmla="*/ 328 h 2521"/>
                  <a:gd name="T58" fmla="*/ 215 w 2515"/>
                  <a:gd name="T59" fmla="*/ 556 h 2521"/>
                  <a:gd name="T60" fmla="*/ 77 w 2515"/>
                  <a:gd name="T61" fmla="*/ 827 h 2521"/>
                  <a:gd name="T62" fmla="*/ 7 w 2515"/>
                  <a:gd name="T63" fmla="*/ 1131 h 2521"/>
                  <a:gd name="T64" fmla="*/ 14 w 2515"/>
                  <a:gd name="T65" fmla="*/ 1452 h 2521"/>
                  <a:gd name="T66" fmla="*/ 99 w 2515"/>
                  <a:gd name="T67" fmla="*/ 1750 h 2521"/>
                  <a:gd name="T68" fmla="*/ 251 w 2515"/>
                  <a:gd name="T69" fmla="*/ 2014 h 2521"/>
                  <a:gd name="T70" fmla="*/ 458 w 2515"/>
                  <a:gd name="T71" fmla="*/ 2232 h 2521"/>
                  <a:gd name="T72" fmla="*/ 713 w 2515"/>
                  <a:gd name="T73" fmla="*/ 2397 h 2521"/>
                  <a:gd name="T74" fmla="*/ 1004 w 2515"/>
                  <a:gd name="T75" fmla="*/ 2495 h 2521"/>
                  <a:gd name="T76" fmla="*/ 1322 w 2515"/>
                  <a:gd name="T77" fmla="*/ 2519 h 2521"/>
                  <a:gd name="T78" fmla="*/ 1631 w 2515"/>
                  <a:gd name="T79" fmla="*/ 2464 h 2521"/>
                  <a:gd name="T80" fmla="*/ 1908 w 2515"/>
                  <a:gd name="T81" fmla="*/ 2338 h 2521"/>
                  <a:gd name="T82" fmla="*/ 2146 w 2515"/>
                  <a:gd name="T83" fmla="*/ 2152 h 2521"/>
                  <a:gd name="T84" fmla="*/ 2333 w 2515"/>
                  <a:gd name="T85" fmla="*/ 1914 h 2521"/>
                  <a:gd name="T86" fmla="*/ 2459 w 2515"/>
                  <a:gd name="T87" fmla="*/ 1634 h 2521"/>
                  <a:gd name="T88" fmla="*/ 2513 w 2515"/>
                  <a:gd name="T89" fmla="*/ 1325 h 2521"/>
                  <a:gd name="T90" fmla="*/ 2490 w 2515"/>
                  <a:gd name="T91" fmla="*/ 1006 h 2521"/>
                  <a:gd name="T92" fmla="*/ 2390 w 2515"/>
                  <a:gd name="T93" fmla="*/ 714 h 2521"/>
                  <a:gd name="T94" fmla="*/ 2227 w 2515"/>
                  <a:gd name="T95" fmla="*/ 459 h 2521"/>
                  <a:gd name="T96" fmla="*/ 2009 w 2515"/>
                  <a:gd name="T97" fmla="*/ 251 h 2521"/>
                  <a:gd name="T98" fmla="*/ 1746 w 2515"/>
                  <a:gd name="T99" fmla="*/ 99 h 2521"/>
                  <a:gd name="T100" fmla="*/ 1449 w 2515"/>
                  <a:gd name="T101" fmla="*/ 14 h 2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515" h="2521">
                    <a:moveTo>
                      <a:pt x="1258" y="2017"/>
                    </a:moveTo>
                    <a:lnTo>
                      <a:pt x="1218" y="2015"/>
                    </a:lnTo>
                    <a:lnTo>
                      <a:pt x="1180" y="2012"/>
                    </a:lnTo>
                    <a:lnTo>
                      <a:pt x="1143" y="2007"/>
                    </a:lnTo>
                    <a:lnTo>
                      <a:pt x="1106" y="2001"/>
                    </a:lnTo>
                    <a:lnTo>
                      <a:pt x="1068" y="1992"/>
                    </a:lnTo>
                    <a:lnTo>
                      <a:pt x="1033" y="1982"/>
                    </a:lnTo>
                    <a:lnTo>
                      <a:pt x="998" y="1970"/>
                    </a:lnTo>
                    <a:lnTo>
                      <a:pt x="964" y="1957"/>
                    </a:lnTo>
                    <a:lnTo>
                      <a:pt x="931" y="1942"/>
                    </a:lnTo>
                    <a:lnTo>
                      <a:pt x="897" y="1925"/>
                    </a:lnTo>
                    <a:lnTo>
                      <a:pt x="866" y="1907"/>
                    </a:lnTo>
                    <a:lnTo>
                      <a:pt x="836" y="1887"/>
                    </a:lnTo>
                    <a:lnTo>
                      <a:pt x="806" y="1866"/>
                    </a:lnTo>
                    <a:lnTo>
                      <a:pt x="778" y="1844"/>
                    </a:lnTo>
                    <a:lnTo>
                      <a:pt x="751" y="1820"/>
                    </a:lnTo>
                    <a:lnTo>
                      <a:pt x="723" y="1795"/>
                    </a:lnTo>
                    <a:lnTo>
                      <a:pt x="699" y="1768"/>
                    </a:lnTo>
                    <a:lnTo>
                      <a:pt x="675" y="1741"/>
                    </a:lnTo>
                    <a:lnTo>
                      <a:pt x="653" y="1713"/>
                    </a:lnTo>
                    <a:lnTo>
                      <a:pt x="632" y="1683"/>
                    </a:lnTo>
                    <a:lnTo>
                      <a:pt x="612" y="1653"/>
                    </a:lnTo>
                    <a:lnTo>
                      <a:pt x="594" y="1620"/>
                    </a:lnTo>
                    <a:lnTo>
                      <a:pt x="578" y="1588"/>
                    </a:lnTo>
                    <a:lnTo>
                      <a:pt x="562" y="1555"/>
                    </a:lnTo>
                    <a:lnTo>
                      <a:pt x="548" y="1520"/>
                    </a:lnTo>
                    <a:lnTo>
                      <a:pt x="537" y="1485"/>
                    </a:lnTo>
                    <a:lnTo>
                      <a:pt x="527" y="1449"/>
                    </a:lnTo>
                    <a:lnTo>
                      <a:pt x="518" y="1413"/>
                    </a:lnTo>
                    <a:lnTo>
                      <a:pt x="512" y="1375"/>
                    </a:lnTo>
                    <a:lnTo>
                      <a:pt x="507" y="1338"/>
                    </a:lnTo>
                    <a:lnTo>
                      <a:pt x="504" y="1299"/>
                    </a:lnTo>
                    <a:lnTo>
                      <a:pt x="503" y="1260"/>
                    </a:lnTo>
                    <a:lnTo>
                      <a:pt x="504" y="1221"/>
                    </a:lnTo>
                    <a:lnTo>
                      <a:pt x="507" y="1183"/>
                    </a:lnTo>
                    <a:lnTo>
                      <a:pt x="512" y="1145"/>
                    </a:lnTo>
                    <a:lnTo>
                      <a:pt x="518" y="1108"/>
                    </a:lnTo>
                    <a:lnTo>
                      <a:pt x="527" y="1072"/>
                    </a:lnTo>
                    <a:lnTo>
                      <a:pt x="537" y="1035"/>
                    </a:lnTo>
                    <a:lnTo>
                      <a:pt x="548" y="1000"/>
                    </a:lnTo>
                    <a:lnTo>
                      <a:pt x="562" y="966"/>
                    </a:lnTo>
                    <a:lnTo>
                      <a:pt x="578" y="933"/>
                    </a:lnTo>
                    <a:lnTo>
                      <a:pt x="594" y="900"/>
                    </a:lnTo>
                    <a:lnTo>
                      <a:pt x="612" y="868"/>
                    </a:lnTo>
                    <a:lnTo>
                      <a:pt x="632" y="838"/>
                    </a:lnTo>
                    <a:lnTo>
                      <a:pt x="653" y="808"/>
                    </a:lnTo>
                    <a:lnTo>
                      <a:pt x="675" y="779"/>
                    </a:lnTo>
                    <a:lnTo>
                      <a:pt x="699" y="752"/>
                    </a:lnTo>
                    <a:lnTo>
                      <a:pt x="723" y="726"/>
                    </a:lnTo>
                    <a:lnTo>
                      <a:pt x="751" y="701"/>
                    </a:lnTo>
                    <a:lnTo>
                      <a:pt x="778" y="677"/>
                    </a:lnTo>
                    <a:lnTo>
                      <a:pt x="806" y="654"/>
                    </a:lnTo>
                    <a:lnTo>
                      <a:pt x="836" y="633"/>
                    </a:lnTo>
                    <a:lnTo>
                      <a:pt x="866" y="614"/>
                    </a:lnTo>
                    <a:lnTo>
                      <a:pt x="897" y="596"/>
                    </a:lnTo>
                    <a:lnTo>
                      <a:pt x="931" y="579"/>
                    </a:lnTo>
                    <a:lnTo>
                      <a:pt x="964" y="564"/>
                    </a:lnTo>
                    <a:lnTo>
                      <a:pt x="998" y="549"/>
                    </a:lnTo>
                    <a:lnTo>
                      <a:pt x="1033" y="538"/>
                    </a:lnTo>
                    <a:lnTo>
                      <a:pt x="1068" y="528"/>
                    </a:lnTo>
                    <a:lnTo>
                      <a:pt x="1106" y="519"/>
                    </a:lnTo>
                    <a:lnTo>
                      <a:pt x="1143" y="513"/>
                    </a:lnTo>
                    <a:lnTo>
                      <a:pt x="1180" y="508"/>
                    </a:lnTo>
                    <a:lnTo>
                      <a:pt x="1218" y="505"/>
                    </a:lnTo>
                    <a:lnTo>
                      <a:pt x="1258" y="504"/>
                    </a:lnTo>
                    <a:lnTo>
                      <a:pt x="1297" y="505"/>
                    </a:lnTo>
                    <a:lnTo>
                      <a:pt x="1335" y="508"/>
                    </a:lnTo>
                    <a:lnTo>
                      <a:pt x="1372" y="513"/>
                    </a:lnTo>
                    <a:lnTo>
                      <a:pt x="1409" y="519"/>
                    </a:lnTo>
                    <a:lnTo>
                      <a:pt x="1447" y="528"/>
                    </a:lnTo>
                    <a:lnTo>
                      <a:pt x="1482" y="538"/>
                    </a:lnTo>
                    <a:lnTo>
                      <a:pt x="1517" y="549"/>
                    </a:lnTo>
                    <a:lnTo>
                      <a:pt x="1551" y="564"/>
                    </a:lnTo>
                    <a:lnTo>
                      <a:pt x="1585" y="579"/>
                    </a:lnTo>
                    <a:lnTo>
                      <a:pt x="1618" y="596"/>
                    </a:lnTo>
                    <a:lnTo>
                      <a:pt x="1649" y="614"/>
                    </a:lnTo>
                    <a:lnTo>
                      <a:pt x="1679" y="633"/>
                    </a:lnTo>
                    <a:lnTo>
                      <a:pt x="1709" y="654"/>
                    </a:lnTo>
                    <a:lnTo>
                      <a:pt x="1737" y="677"/>
                    </a:lnTo>
                    <a:lnTo>
                      <a:pt x="1765" y="701"/>
                    </a:lnTo>
                    <a:lnTo>
                      <a:pt x="1791" y="726"/>
                    </a:lnTo>
                    <a:lnTo>
                      <a:pt x="1816" y="752"/>
                    </a:lnTo>
                    <a:lnTo>
                      <a:pt x="1840" y="779"/>
                    </a:lnTo>
                    <a:lnTo>
                      <a:pt x="1862" y="808"/>
                    </a:lnTo>
                    <a:lnTo>
                      <a:pt x="1883" y="838"/>
                    </a:lnTo>
                    <a:lnTo>
                      <a:pt x="1902" y="868"/>
                    </a:lnTo>
                    <a:lnTo>
                      <a:pt x="1920" y="900"/>
                    </a:lnTo>
                    <a:lnTo>
                      <a:pt x="1938" y="933"/>
                    </a:lnTo>
                    <a:lnTo>
                      <a:pt x="1953" y="966"/>
                    </a:lnTo>
                    <a:lnTo>
                      <a:pt x="1967" y="1000"/>
                    </a:lnTo>
                    <a:lnTo>
                      <a:pt x="1978" y="1035"/>
                    </a:lnTo>
                    <a:lnTo>
                      <a:pt x="1988" y="1072"/>
                    </a:lnTo>
                    <a:lnTo>
                      <a:pt x="1997" y="1108"/>
                    </a:lnTo>
                    <a:lnTo>
                      <a:pt x="2003" y="1145"/>
                    </a:lnTo>
                    <a:lnTo>
                      <a:pt x="2008" y="1183"/>
                    </a:lnTo>
                    <a:lnTo>
                      <a:pt x="2011" y="1221"/>
                    </a:lnTo>
                    <a:lnTo>
                      <a:pt x="2012" y="1260"/>
                    </a:lnTo>
                    <a:lnTo>
                      <a:pt x="2011" y="1299"/>
                    </a:lnTo>
                    <a:lnTo>
                      <a:pt x="2008" y="1338"/>
                    </a:lnTo>
                    <a:lnTo>
                      <a:pt x="2003" y="1375"/>
                    </a:lnTo>
                    <a:lnTo>
                      <a:pt x="1997" y="1413"/>
                    </a:lnTo>
                    <a:lnTo>
                      <a:pt x="1988" y="1449"/>
                    </a:lnTo>
                    <a:lnTo>
                      <a:pt x="1978" y="1485"/>
                    </a:lnTo>
                    <a:lnTo>
                      <a:pt x="1967" y="1520"/>
                    </a:lnTo>
                    <a:lnTo>
                      <a:pt x="1953" y="1555"/>
                    </a:lnTo>
                    <a:lnTo>
                      <a:pt x="1938" y="1588"/>
                    </a:lnTo>
                    <a:lnTo>
                      <a:pt x="1920" y="1620"/>
                    </a:lnTo>
                    <a:lnTo>
                      <a:pt x="1902" y="1653"/>
                    </a:lnTo>
                    <a:lnTo>
                      <a:pt x="1883" y="1683"/>
                    </a:lnTo>
                    <a:lnTo>
                      <a:pt x="1862" y="1713"/>
                    </a:lnTo>
                    <a:lnTo>
                      <a:pt x="1840" y="1741"/>
                    </a:lnTo>
                    <a:lnTo>
                      <a:pt x="1816" y="1768"/>
                    </a:lnTo>
                    <a:lnTo>
                      <a:pt x="1791" y="1795"/>
                    </a:lnTo>
                    <a:lnTo>
                      <a:pt x="1765" y="1820"/>
                    </a:lnTo>
                    <a:lnTo>
                      <a:pt x="1737" y="1844"/>
                    </a:lnTo>
                    <a:lnTo>
                      <a:pt x="1709" y="1866"/>
                    </a:lnTo>
                    <a:lnTo>
                      <a:pt x="1679" y="1887"/>
                    </a:lnTo>
                    <a:lnTo>
                      <a:pt x="1649" y="1907"/>
                    </a:lnTo>
                    <a:lnTo>
                      <a:pt x="1618" y="1925"/>
                    </a:lnTo>
                    <a:lnTo>
                      <a:pt x="1585" y="1942"/>
                    </a:lnTo>
                    <a:lnTo>
                      <a:pt x="1551" y="1957"/>
                    </a:lnTo>
                    <a:lnTo>
                      <a:pt x="1517" y="1970"/>
                    </a:lnTo>
                    <a:lnTo>
                      <a:pt x="1482" y="1982"/>
                    </a:lnTo>
                    <a:lnTo>
                      <a:pt x="1447" y="1992"/>
                    </a:lnTo>
                    <a:lnTo>
                      <a:pt x="1409" y="2001"/>
                    </a:lnTo>
                    <a:lnTo>
                      <a:pt x="1372" y="2007"/>
                    </a:lnTo>
                    <a:lnTo>
                      <a:pt x="1335" y="2012"/>
                    </a:lnTo>
                    <a:lnTo>
                      <a:pt x="1297" y="2015"/>
                    </a:lnTo>
                    <a:lnTo>
                      <a:pt x="1258" y="2017"/>
                    </a:lnTo>
                    <a:close/>
                    <a:moveTo>
                      <a:pt x="1258" y="0"/>
                    </a:moveTo>
                    <a:lnTo>
                      <a:pt x="1193" y="2"/>
                    </a:lnTo>
                    <a:lnTo>
                      <a:pt x="1129" y="6"/>
                    </a:lnTo>
                    <a:lnTo>
                      <a:pt x="1066" y="14"/>
                    </a:lnTo>
                    <a:lnTo>
                      <a:pt x="1004" y="25"/>
                    </a:lnTo>
                    <a:lnTo>
                      <a:pt x="944" y="39"/>
                    </a:lnTo>
                    <a:lnTo>
                      <a:pt x="884" y="56"/>
                    </a:lnTo>
                    <a:lnTo>
                      <a:pt x="826" y="77"/>
                    </a:lnTo>
                    <a:lnTo>
                      <a:pt x="769" y="99"/>
                    </a:lnTo>
                    <a:lnTo>
                      <a:pt x="713" y="124"/>
                    </a:lnTo>
                    <a:lnTo>
                      <a:pt x="659" y="152"/>
                    </a:lnTo>
                    <a:lnTo>
                      <a:pt x="606" y="182"/>
                    </a:lnTo>
                    <a:lnTo>
                      <a:pt x="555" y="216"/>
                    </a:lnTo>
                    <a:lnTo>
                      <a:pt x="506" y="251"/>
                    </a:lnTo>
                    <a:lnTo>
                      <a:pt x="458" y="288"/>
                    </a:lnTo>
                    <a:lnTo>
                      <a:pt x="413" y="328"/>
                    </a:lnTo>
                    <a:lnTo>
                      <a:pt x="369" y="369"/>
                    </a:lnTo>
                    <a:lnTo>
                      <a:pt x="327" y="413"/>
                    </a:lnTo>
                    <a:lnTo>
                      <a:pt x="288" y="459"/>
                    </a:lnTo>
                    <a:lnTo>
                      <a:pt x="251" y="506"/>
                    </a:lnTo>
                    <a:lnTo>
                      <a:pt x="215" y="556"/>
                    </a:lnTo>
                    <a:lnTo>
                      <a:pt x="182" y="607"/>
                    </a:lnTo>
                    <a:lnTo>
                      <a:pt x="152" y="659"/>
                    </a:lnTo>
                    <a:lnTo>
                      <a:pt x="124" y="714"/>
                    </a:lnTo>
                    <a:lnTo>
                      <a:pt x="99" y="770"/>
                    </a:lnTo>
                    <a:lnTo>
                      <a:pt x="77" y="827"/>
                    </a:lnTo>
                    <a:lnTo>
                      <a:pt x="56" y="886"/>
                    </a:lnTo>
                    <a:lnTo>
                      <a:pt x="39" y="946"/>
                    </a:lnTo>
                    <a:lnTo>
                      <a:pt x="25" y="1006"/>
                    </a:lnTo>
                    <a:lnTo>
                      <a:pt x="14" y="1069"/>
                    </a:lnTo>
                    <a:lnTo>
                      <a:pt x="7" y="1131"/>
                    </a:lnTo>
                    <a:lnTo>
                      <a:pt x="2" y="1196"/>
                    </a:lnTo>
                    <a:lnTo>
                      <a:pt x="0" y="1260"/>
                    </a:lnTo>
                    <a:lnTo>
                      <a:pt x="2" y="1325"/>
                    </a:lnTo>
                    <a:lnTo>
                      <a:pt x="7" y="1389"/>
                    </a:lnTo>
                    <a:lnTo>
                      <a:pt x="14" y="1452"/>
                    </a:lnTo>
                    <a:lnTo>
                      <a:pt x="25" y="1514"/>
                    </a:lnTo>
                    <a:lnTo>
                      <a:pt x="39" y="1575"/>
                    </a:lnTo>
                    <a:lnTo>
                      <a:pt x="56" y="1634"/>
                    </a:lnTo>
                    <a:lnTo>
                      <a:pt x="77" y="1693"/>
                    </a:lnTo>
                    <a:lnTo>
                      <a:pt x="99" y="1750"/>
                    </a:lnTo>
                    <a:lnTo>
                      <a:pt x="124" y="1806"/>
                    </a:lnTo>
                    <a:lnTo>
                      <a:pt x="152" y="1860"/>
                    </a:lnTo>
                    <a:lnTo>
                      <a:pt x="182" y="1914"/>
                    </a:lnTo>
                    <a:lnTo>
                      <a:pt x="215" y="1964"/>
                    </a:lnTo>
                    <a:lnTo>
                      <a:pt x="251" y="2014"/>
                    </a:lnTo>
                    <a:lnTo>
                      <a:pt x="288" y="2062"/>
                    </a:lnTo>
                    <a:lnTo>
                      <a:pt x="327" y="2107"/>
                    </a:lnTo>
                    <a:lnTo>
                      <a:pt x="369" y="2152"/>
                    </a:lnTo>
                    <a:lnTo>
                      <a:pt x="413" y="2193"/>
                    </a:lnTo>
                    <a:lnTo>
                      <a:pt x="458" y="2232"/>
                    </a:lnTo>
                    <a:lnTo>
                      <a:pt x="506" y="2270"/>
                    </a:lnTo>
                    <a:lnTo>
                      <a:pt x="555" y="2305"/>
                    </a:lnTo>
                    <a:lnTo>
                      <a:pt x="606" y="2338"/>
                    </a:lnTo>
                    <a:lnTo>
                      <a:pt x="659" y="2368"/>
                    </a:lnTo>
                    <a:lnTo>
                      <a:pt x="713" y="2397"/>
                    </a:lnTo>
                    <a:lnTo>
                      <a:pt x="769" y="2422"/>
                    </a:lnTo>
                    <a:lnTo>
                      <a:pt x="826" y="2444"/>
                    </a:lnTo>
                    <a:lnTo>
                      <a:pt x="884" y="2464"/>
                    </a:lnTo>
                    <a:lnTo>
                      <a:pt x="944" y="2481"/>
                    </a:lnTo>
                    <a:lnTo>
                      <a:pt x="1004" y="2495"/>
                    </a:lnTo>
                    <a:lnTo>
                      <a:pt x="1066" y="2507"/>
                    </a:lnTo>
                    <a:lnTo>
                      <a:pt x="1129" y="2515"/>
                    </a:lnTo>
                    <a:lnTo>
                      <a:pt x="1193" y="2519"/>
                    </a:lnTo>
                    <a:lnTo>
                      <a:pt x="1258" y="2521"/>
                    </a:lnTo>
                    <a:lnTo>
                      <a:pt x="1322" y="2519"/>
                    </a:lnTo>
                    <a:lnTo>
                      <a:pt x="1385" y="2515"/>
                    </a:lnTo>
                    <a:lnTo>
                      <a:pt x="1449" y="2507"/>
                    </a:lnTo>
                    <a:lnTo>
                      <a:pt x="1510" y="2495"/>
                    </a:lnTo>
                    <a:lnTo>
                      <a:pt x="1571" y="2481"/>
                    </a:lnTo>
                    <a:lnTo>
                      <a:pt x="1631" y="2464"/>
                    </a:lnTo>
                    <a:lnTo>
                      <a:pt x="1689" y="2444"/>
                    </a:lnTo>
                    <a:lnTo>
                      <a:pt x="1746" y="2422"/>
                    </a:lnTo>
                    <a:lnTo>
                      <a:pt x="1802" y="2397"/>
                    </a:lnTo>
                    <a:lnTo>
                      <a:pt x="1856" y="2368"/>
                    </a:lnTo>
                    <a:lnTo>
                      <a:pt x="1908" y="2338"/>
                    </a:lnTo>
                    <a:lnTo>
                      <a:pt x="1960" y="2305"/>
                    </a:lnTo>
                    <a:lnTo>
                      <a:pt x="2009" y="2270"/>
                    </a:lnTo>
                    <a:lnTo>
                      <a:pt x="2056" y="2232"/>
                    </a:lnTo>
                    <a:lnTo>
                      <a:pt x="2103" y="2193"/>
                    </a:lnTo>
                    <a:lnTo>
                      <a:pt x="2146" y="2152"/>
                    </a:lnTo>
                    <a:lnTo>
                      <a:pt x="2188" y="2107"/>
                    </a:lnTo>
                    <a:lnTo>
                      <a:pt x="2227" y="2062"/>
                    </a:lnTo>
                    <a:lnTo>
                      <a:pt x="2265" y="2014"/>
                    </a:lnTo>
                    <a:lnTo>
                      <a:pt x="2300" y="1964"/>
                    </a:lnTo>
                    <a:lnTo>
                      <a:pt x="2333" y="1914"/>
                    </a:lnTo>
                    <a:lnTo>
                      <a:pt x="2363" y="1860"/>
                    </a:lnTo>
                    <a:lnTo>
                      <a:pt x="2390" y="1806"/>
                    </a:lnTo>
                    <a:lnTo>
                      <a:pt x="2416" y="1750"/>
                    </a:lnTo>
                    <a:lnTo>
                      <a:pt x="2439" y="1693"/>
                    </a:lnTo>
                    <a:lnTo>
                      <a:pt x="2459" y="1634"/>
                    </a:lnTo>
                    <a:lnTo>
                      <a:pt x="2476" y="1575"/>
                    </a:lnTo>
                    <a:lnTo>
                      <a:pt x="2490" y="1514"/>
                    </a:lnTo>
                    <a:lnTo>
                      <a:pt x="2501" y="1452"/>
                    </a:lnTo>
                    <a:lnTo>
                      <a:pt x="2508" y="1389"/>
                    </a:lnTo>
                    <a:lnTo>
                      <a:pt x="2513" y="1325"/>
                    </a:lnTo>
                    <a:lnTo>
                      <a:pt x="2515" y="1260"/>
                    </a:lnTo>
                    <a:lnTo>
                      <a:pt x="2513" y="1196"/>
                    </a:lnTo>
                    <a:lnTo>
                      <a:pt x="2508" y="1131"/>
                    </a:lnTo>
                    <a:lnTo>
                      <a:pt x="2501" y="1069"/>
                    </a:lnTo>
                    <a:lnTo>
                      <a:pt x="2490" y="1006"/>
                    </a:lnTo>
                    <a:lnTo>
                      <a:pt x="2476" y="946"/>
                    </a:lnTo>
                    <a:lnTo>
                      <a:pt x="2459" y="886"/>
                    </a:lnTo>
                    <a:lnTo>
                      <a:pt x="2439" y="827"/>
                    </a:lnTo>
                    <a:lnTo>
                      <a:pt x="2416" y="770"/>
                    </a:lnTo>
                    <a:lnTo>
                      <a:pt x="2390" y="714"/>
                    </a:lnTo>
                    <a:lnTo>
                      <a:pt x="2363" y="659"/>
                    </a:lnTo>
                    <a:lnTo>
                      <a:pt x="2333" y="607"/>
                    </a:lnTo>
                    <a:lnTo>
                      <a:pt x="2300" y="556"/>
                    </a:lnTo>
                    <a:lnTo>
                      <a:pt x="2265" y="506"/>
                    </a:lnTo>
                    <a:lnTo>
                      <a:pt x="2227" y="459"/>
                    </a:lnTo>
                    <a:lnTo>
                      <a:pt x="2188" y="413"/>
                    </a:lnTo>
                    <a:lnTo>
                      <a:pt x="2146" y="369"/>
                    </a:lnTo>
                    <a:lnTo>
                      <a:pt x="2103" y="328"/>
                    </a:lnTo>
                    <a:lnTo>
                      <a:pt x="2056" y="288"/>
                    </a:lnTo>
                    <a:lnTo>
                      <a:pt x="2009" y="251"/>
                    </a:lnTo>
                    <a:lnTo>
                      <a:pt x="1960" y="216"/>
                    </a:lnTo>
                    <a:lnTo>
                      <a:pt x="1908" y="182"/>
                    </a:lnTo>
                    <a:lnTo>
                      <a:pt x="1856" y="152"/>
                    </a:lnTo>
                    <a:lnTo>
                      <a:pt x="1802" y="124"/>
                    </a:lnTo>
                    <a:lnTo>
                      <a:pt x="1746" y="99"/>
                    </a:lnTo>
                    <a:lnTo>
                      <a:pt x="1689" y="77"/>
                    </a:lnTo>
                    <a:lnTo>
                      <a:pt x="1631" y="56"/>
                    </a:lnTo>
                    <a:lnTo>
                      <a:pt x="1571" y="39"/>
                    </a:lnTo>
                    <a:lnTo>
                      <a:pt x="1510" y="25"/>
                    </a:lnTo>
                    <a:lnTo>
                      <a:pt x="1449" y="14"/>
                    </a:lnTo>
                    <a:lnTo>
                      <a:pt x="1385" y="6"/>
                    </a:lnTo>
                    <a:lnTo>
                      <a:pt x="1322" y="2"/>
                    </a:lnTo>
                    <a:lnTo>
                      <a:pt x="125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1442" tIns="25721" rIns="51442" bIns="25721" numCol="1" anchor="t" anchorCtr="0" compatLnSpc="1"/>
              <a:lstStyle/>
              <a:p>
                <a:endParaRPr lang="id-ID" sz="1015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5" name="Freeform 231"/>
              <p:cNvSpPr>
                <a:spLocks noEditPoint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6999288" y="4475163"/>
                <a:ext cx="85725" cy="87313"/>
              </a:xfrm>
              <a:custGeom>
                <a:avLst/>
                <a:gdLst>
                  <a:gd name="T0" fmla="*/ 1107 w 2012"/>
                  <a:gd name="T1" fmla="*/ 514 h 2016"/>
                  <a:gd name="T2" fmla="*/ 1224 w 2012"/>
                  <a:gd name="T3" fmla="*/ 553 h 2016"/>
                  <a:gd name="T4" fmla="*/ 1326 w 2012"/>
                  <a:gd name="T5" fmla="*/ 619 h 2016"/>
                  <a:gd name="T6" fmla="*/ 1409 w 2012"/>
                  <a:gd name="T7" fmla="*/ 707 h 2016"/>
                  <a:gd name="T8" fmla="*/ 1469 w 2012"/>
                  <a:gd name="T9" fmla="*/ 812 h 2016"/>
                  <a:gd name="T10" fmla="*/ 1503 w 2012"/>
                  <a:gd name="T11" fmla="*/ 931 h 2016"/>
                  <a:gd name="T12" fmla="*/ 1507 w 2012"/>
                  <a:gd name="T13" fmla="*/ 1060 h 2016"/>
                  <a:gd name="T14" fmla="*/ 1478 w 2012"/>
                  <a:gd name="T15" fmla="*/ 1182 h 2016"/>
                  <a:gd name="T16" fmla="*/ 1423 w 2012"/>
                  <a:gd name="T17" fmla="*/ 1290 h 2016"/>
                  <a:gd name="T18" fmla="*/ 1344 w 2012"/>
                  <a:gd name="T19" fmla="*/ 1381 h 2016"/>
                  <a:gd name="T20" fmla="*/ 1245 w 2012"/>
                  <a:gd name="T21" fmla="*/ 1452 h 2016"/>
                  <a:gd name="T22" fmla="*/ 1131 w 2012"/>
                  <a:gd name="T23" fmla="*/ 1496 h 2016"/>
                  <a:gd name="T24" fmla="*/ 1006 w 2012"/>
                  <a:gd name="T25" fmla="*/ 1512 h 2016"/>
                  <a:gd name="T26" fmla="*/ 880 w 2012"/>
                  <a:gd name="T27" fmla="*/ 1496 h 2016"/>
                  <a:gd name="T28" fmla="*/ 766 w 2012"/>
                  <a:gd name="T29" fmla="*/ 1452 h 2016"/>
                  <a:gd name="T30" fmla="*/ 668 w 2012"/>
                  <a:gd name="T31" fmla="*/ 1381 h 2016"/>
                  <a:gd name="T32" fmla="*/ 589 w 2012"/>
                  <a:gd name="T33" fmla="*/ 1290 h 2016"/>
                  <a:gd name="T34" fmla="*/ 534 w 2012"/>
                  <a:gd name="T35" fmla="*/ 1182 h 2016"/>
                  <a:gd name="T36" fmla="*/ 506 w 2012"/>
                  <a:gd name="T37" fmla="*/ 1060 h 2016"/>
                  <a:gd name="T38" fmla="*/ 509 w 2012"/>
                  <a:gd name="T39" fmla="*/ 931 h 2016"/>
                  <a:gd name="T40" fmla="*/ 543 w 2012"/>
                  <a:gd name="T41" fmla="*/ 812 h 2016"/>
                  <a:gd name="T42" fmla="*/ 603 w 2012"/>
                  <a:gd name="T43" fmla="*/ 707 h 2016"/>
                  <a:gd name="T44" fmla="*/ 686 w 2012"/>
                  <a:gd name="T45" fmla="*/ 619 h 2016"/>
                  <a:gd name="T46" fmla="*/ 787 w 2012"/>
                  <a:gd name="T47" fmla="*/ 553 h 2016"/>
                  <a:gd name="T48" fmla="*/ 904 w 2012"/>
                  <a:gd name="T49" fmla="*/ 514 h 2016"/>
                  <a:gd name="T50" fmla="*/ 0 w 2012"/>
                  <a:gd name="T51" fmla="*/ 1008 h 2016"/>
                  <a:gd name="T52" fmla="*/ 32 w 2012"/>
                  <a:gd name="T53" fmla="*/ 1260 h 2016"/>
                  <a:gd name="T54" fmla="*/ 121 w 2012"/>
                  <a:gd name="T55" fmla="*/ 1488 h 2016"/>
                  <a:gd name="T56" fmla="*/ 261 w 2012"/>
                  <a:gd name="T57" fmla="*/ 1686 h 2016"/>
                  <a:gd name="T58" fmla="*/ 443 w 2012"/>
                  <a:gd name="T59" fmla="*/ 1844 h 2016"/>
                  <a:gd name="T60" fmla="*/ 661 w 2012"/>
                  <a:gd name="T61" fmla="*/ 1955 h 2016"/>
                  <a:gd name="T62" fmla="*/ 903 w 2012"/>
                  <a:gd name="T63" fmla="*/ 2011 h 2016"/>
                  <a:gd name="T64" fmla="*/ 1159 w 2012"/>
                  <a:gd name="T65" fmla="*/ 2004 h 2016"/>
                  <a:gd name="T66" fmla="*/ 1397 w 2012"/>
                  <a:gd name="T67" fmla="*/ 1937 h 2016"/>
                  <a:gd name="T68" fmla="*/ 1607 w 2012"/>
                  <a:gd name="T69" fmla="*/ 1816 h 2016"/>
                  <a:gd name="T70" fmla="*/ 1782 w 2012"/>
                  <a:gd name="T71" fmla="*/ 1649 h 2016"/>
                  <a:gd name="T72" fmla="*/ 1912 w 2012"/>
                  <a:gd name="T73" fmla="*/ 1445 h 2016"/>
                  <a:gd name="T74" fmla="*/ 1992 w 2012"/>
                  <a:gd name="T75" fmla="*/ 1211 h 2016"/>
                  <a:gd name="T76" fmla="*/ 2011 w 2012"/>
                  <a:gd name="T77" fmla="*/ 957 h 2016"/>
                  <a:gd name="T78" fmla="*/ 1966 w 2012"/>
                  <a:gd name="T79" fmla="*/ 709 h 2016"/>
                  <a:gd name="T80" fmla="*/ 1866 w 2012"/>
                  <a:gd name="T81" fmla="*/ 486 h 2016"/>
                  <a:gd name="T82" fmla="*/ 1717 w 2012"/>
                  <a:gd name="T83" fmla="*/ 295 h 2016"/>
                  <a:gd name="T84" fmla="*/ 1527 w 2012"/>
                  <a:gd name="T85" fmla="*/ 146 h 2016"/>
                  <a:gd name="T86" fmla="*/ 1304 w 2012"/>
                  <a:gd name="T87" fmla="*/ 45 h 2016"/>
                  <a:gd name="T88" fmla="*/ 1057 w 2012"/>
                  <a:gd name="T89" fmla="*/ 1 h 2016"/>
                  <a:gd name="T90" fmla="*/ 803 w 2012"/>
                  <a:gd name="T91" fmla="*/ 20 h 2016"/>
                  <a:gd name="T92" fmla="*/ 570 w 2012"/>
                  <a:gd name="T93" fmla="*/ 100 h 2016"/>
                  <a:gd name="T94" fmla="*/ 366 w 2012"/>
                  <a:gd name="T95" fmla="*/ 231 h 2016"/>
                  <a:gd name="T96" fmla="*/ 200 w 2012"/>
                  <a:gd name="T97" fmla="*/ 405 h 2016"/>
                  <a:gd name="T98" fmla="*/ 79 w 2012"/>
                  <a:gd name="T99" fmla="*/ 616 h 2016"/>
                  <a:gd name="T100" fmla="*/ 12 w 2012"/>
                  <a:gd name="T101" fmla="*/ 855 h 2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012" h="2016">
                    <a:moveTo>
                      <a:pt x="1006" y="504"/>
                    </a:moveTo>
                    <a:lnTo>
                      <a:pt x="1032" y="505"/>
                    </a:lnTo>
                    <a:lnTo>
                      <a:pt x="1057" y="507"/>
                    </a:lnTo>
                    <a:lnTo>
                      <a:pt x="1082" y="510"/>
                    </a:lnTo>
                    <a:lnTo>
                      <a:pt x="1107" y="514"/>
                    </a:lnTo>
                    <a:lnTo>
                      <a:pt x="1131" y="520"/>
                    </a:lnTo>
                    <a:lnTo>
                      <a:pt x="1156" y="526"/>
                    </a:lnTo>
                    <a:lnTo>
                      <a:pt x="1179" y="534"/>
                    </a:lnTo>
                    <a:lnTo>
                      <a:pt x="1202" y="543"/>
                    </a:lnTo>
                    <a:lnTo>
                      <a:pt x="1224" y="553"/>
                    </a:lnTo>
                    <a:lnTo>
                      <a:pt x="1245" y="564"/>
                    </a:lnTo>
                    <a:lnTo>
                      <a:pt x="1266" y="577"/>
                    </a:lnTo>
                    <a:lnTo>
                      <a:pt x="1287" y="590"/>
                    </a:lnTo>
                    <a:lnTo>
                      <a:pt x="1306" y="604"/>
                    </a:lnTo>
                    <a:lnTo>
                      <a:pt x="1326" y="619"/>
                    </a:lnTo>
                    <a:lnTo>
                      <a:pt x="1344" y="635"/>
                    </a:lnTo>
                    <a:lnTo>
                      <a:pt x="1362" y="651"/>
                    </a:lnTo>
                    <a:lnTo>
                      <a:pt x="1378" y="669"/>
                    </a:lnTo>
                    <a:lnTo>
                      <a:pt x="1394" y="688"/>
                    </a:lnTo>
                    <a:lnTo>
                      <a:pt x="1409" y="707"/>
                    </a:lnTo>
                    <a:lnTo>
                      <a:pt x="1423" y="726"/>
                    </a:lnTo>
                    <a:lnTo>
                      <a:pt x="1436" y="747"/>
                    </a:lnTo>
                    <a:lnTo>
                      <a:pt x="1448" y="768"/>
                    </a:lnTo>
                    <a:lnTo>
                      <a:pt x="1459" y="789"/>
                    </a:lnTo>
                    <a:lnTo>
                      <a:pt x="1469" y="812"/>
                    </a:lnTo>
                    <a:lnTo>
                      <a:pt x="1478" y="835"/>
                    </a:lnTo>
                    <a:lnTo>
                      <a:pt x="1487" y="858"/>
                    </a:lnTo>
                    <a:lnTo>
                      <a:pt x="1493" y="882"/>
                    </a:lnTo>
                    <a:lnTo>
                      <a:pt x="1499" y="906"/>
                    </a:lnTo>
                    <a:lnTo>
                      <a:pt x="1503" y="931"/>
                    </a:lnTo>
                    <a:lnTo>
                      <a:pt x="1507" y="957"/>
                    </a:lnTo>
                    <a:lnTo>
                      <a:pt x="1508" y="982"/>
                    </a:lnTo>
                    <a:lnTo>
                      <a:pt x="1509" y="1008"/>
                    </a:lnTo>
                    <a:lnTo>
                      <a:pt x="1508" y="1034"/>
                    </a:lnTo>
                    <a:lnTo>
                      <a:pt x="1507" y="1060"/>
                    </a:lnTo>
                    <a:lnTo>
                      <a:pt x="1503" y="1085"/>
                    </a:lnTo>
                    <a:lnTo>
                      <a:pt x="1499" y="1110"/>
                    </a:lnTo>
                    <a:lnTo>
                      <a:pt x="1493" y="1134"/>
                    </a:lnTo>
                    <a:lnTo>
                      <a:pt x="1487" y="1158"/>
                    </a:lnTo>
                    <a:lnTo>
                      <a:pt x="1478" y="1182"/>
                    </a:lnTo>
                    <a:lnTo>
                      <a:pt x="1469" y="1205"/>
                    </a:lnTo>
                    <a:lnTo>
                      <a:pt x="1459" y="1227"/>
                    </a:lnTo>
                    <a:lnTo>
                      <a:pt x="1448" y="1248"/>
                    </a:lnTo>
                    <a:lnTo>
                      <a:pt x="1436" y="1269"/>
                    </a:lnTo>
                    <a:lnTo>
                      <a:pt x="1423" y="1290"/>
                    </a:lnTo>
                    <a:lnTo>
                      <a:pt x="1409" y="1310"/>
                    </a:lnTo>
                    <a:lnTo>
                      <a:pt x="1394" y="1329"/>
                    </a:lnTo>
                    <a:lnTo>
                      <a:pt x="1378" y="1347"/>
                    </a:lnTo>
                    <a:lnTo>
                      <a:pt x="1362" y="1365"/>
                    </a:lnTo>
                    <a:lnTo>
                      <a:pt x="1344" y="1381"/>
                    </a:lnTo>
                    <a:lnTo>
                      <a:pt x="1326" y="1397"/>
                    </a:lnTo>
                    <a:lnTo>
                      <a:pt x="1306" y="1412"/>
                    </a:lnTo>
                    <a:lnTo>
                      <a:pt x="1287" y="1427"/>
                    </a:lnTo>
                    <a:lnTo>
                      <a:pt x="1266" y="1440"/>
                    </a:lnTo>
                    <a:lnTo>
                      <a:pt x="1245" y="1452"/>
                    </a:lnTo>
                    <a:lnTo>
                      <a:pt x="1224" y="1463"/>
                    </a:lnTo>
                    <a:lnTo>
                      <a:pt x="1202" y="1473"/>
                    </a:lnTo>
                    <a:lnTo>
                      <a:pt x="1179" y="1482"/>
                    </a:lnTo>
                    <a:lnTo>
                      <a:pt x="1156" y="1490"/>
                    </a:lnTo>
                    <a:lnTo>
                      <a:pt x="1131" y="1496"/>
                    </a:lnTo>
                    <a:lnTo>
                      <a:pt x="1107" y="1502"/>
                    </a:lnTo>
                    <a:lnTo>
                      <a:pt x="1082" y="1506"/>
                    </a:lnTo>
                    <a:lnTo>
                      <a:pt x="1057" y="1509"/>
                    </a:lnTo>
                    <a:lnTo>
                      <a:pt x="1032" y="1511"/>
                    </a:lnTo>
                    <a:lnTo>
                      <a:pt x="1006" y="1512"/>
                    </a:lnTo>
                    <a:lnTo>
                      <a:pt x="980" y="1511"/>
                    </a:lnTo>
                    <a:lnTo>
                      <a:pt x="954" y="1509"/>
                    </a:lnTo>
                    <a:lnTo>
                      <a:pt x="929" y="1506"/>
                    </a:lnTo>
                    <a:lnTo>
                      <a:pt x="904" y="1502"/>
                    </a:lnTo>
                    <a:lnTo>
                      <a:pt x="880" y="1496"/>
                    </a:lnTo>
                    <a:lnTo>
                      <a:pt x="856" y="1490"/>
                    </a:lnTo>
                    <a:lnTo>
                      <a:pt x="833" y="1482"/>
                    </a:lnTo>
                    <a:lnTo>
                      <a:pt x="811" y="1473"/>
                    </a:lnTo>
                    <a:lnTo>
                      <a:pt x="787" y="1463"/>
                    </a:lnTo>
                    <a:lnTo>
                      <a:pt x="766" y="1452"/>
                    </a:lnTo>
                    <a:lnTo>
                      <a:pt x="745" y="1440"/>
                    </a:lnTo>
                    <a:lnTo>
                      <a:pt x="725" y="1427"/>
                    </a:lnTo>
                    <a:lnTo>
                      <a:pt x="705" y="1412"/>
                    </a:lnTo>
                    <a:lnTo>
                      <a:pt x="686" y="1397"/>
                    </a:lnTo>
                    <a:lnTo>
                      <a:pt x="668" y="1381"/>
                    </a:lnTo>
                    <a:lnTo>
                      <a:pt x="651" y="1365"/>
                    </a:lnTo>
                    <a:lnTo>
                      <a:pt x="633" y="1347"/>
                    </a:lnTo>
                    <a:lnTo>
                      <a:pt x="617" y="1329"/>
                    </a:lnTo>
                    <a:lnTo>
                      <a:pt x="603" y="1310"/>
                    </a:lnTo>
                    <a:lnTo>
                      <a:pt x="589" y="1290"/>
                    </a:lnTo>
                    <a:lnTo>
                      <a:pt x="576" y="1269"/>
                    </a:lnTo>
                    <a:lnTo>
                      <a:pt x="564" y="1248"/>
                    </a:lnTo>
                    <a:lnTo>
                      <a:pt x="553" y="1227"/>
                    </a:lnTo>
                    <a:lnTo>
                      <a:pt x="543" y="1205"/>
                    </a:lnTo>
                    <a:lnTo>
                      <a:pt x="534" y="1182"/>
                    </a:lnTo>
                    <a:lnTo>
                      <a:pt x="526" y="1158"/>
                    </a:lnTo>
                    <a:lnTo>
                      <a:pt x="519" y="1134"/>
                    </a:lnTo>
                    <a:lnTo>
                      <a:pt x="513" y="1110"/>
                    </a:lnTo>
                    <a:lnTo>
                      <a:pt x="509" y="1085"/>
                    </a:lnTo>
                    <a:lnTo>
                      <a:pt x="506" y="1060"/>
                    </a:lnTo>
                    <a:lnTo>
                      <a:pt x="504" y="1034"/>
                    </a:lnTo>
                    <a:lnTo>
                      <a:pt x="503" y="1008"/>
                    </a:lnTo>
                    <a:lnTo>
                      <a:pt x="504" y="982"/>
                    </a:lnTo>
                    <a:lnTo>
                      <a:pt x="506" y="957"/>
                    </a:lnTo>
                    <a:lnTo>
                      <a:pt x="509" y="931"/>
                    </a:lnTo>
                    <a:lnTo>
                      <a:pt x="513" y="906"/>
                    </a:lnTo>
                    <a:lnTo>
                      <a:pt x="519" y="882"/>
                    </a:lnTo>
                    <a:lnTo>
                      <a:pt x="526" y="858"/>
                    </a:lnTo>
                    <a:lnTo>
                      <a:pt x="534" y="835"/>
                    </a:lnTo>
                    <a:lnTo>
                      <a:pt x="543" y="812"/>
                    </a:lnTo>
                    <a:lnTo>
                      <a:pt x="553" y="789"/>
                    </a:lnTo>
                    <a:lnTo>
                      <a:pt x="564" y="768"/>
                    </a:lnTo>
                    <a:lnTo>
                      <a:pt x="576" y="747"/>
                    </a:lnTo>
                    <a:lnTo>
                      <a:pt x="589" y="726"/>
                    </a:lnTo>
                    <a:lnTo>
                      <a:pt x="603" y="707"/>
                    </a:lnTo>
                    <a:lnTo>
                      <a:pt x="617" y="688"/>
                    </a:lnTo>
                    <a:lnTo>
                      <a:pt x="633" y="669"/>
                    </a:lnTo>
                    <a:lnTo>
                      <a:pt x="651" y="651"/>
                    </a:lnTo>
                    <a:lnTo>
                      <a:pt x="668" y="635"/>
                    </a:lnTo>
                    <a:lnTo>
                      <a:pt x="686" y="619"/>
                    </a:lnTo>
                    <a:lnTo>
                      <a:pt x="705" y="604"/>
                    </a:lnTo>
                    <a:lnTo>
                      <a:pt x="725" y="590"/>
                    </a:lnTo>
                    <a:lnTo>
                      <a:pt x="745" y="577"/>
                    </a:lnTo>
                    <a:lnTo>
                      <a:pt x="766" y="564"/>
                    </a:lnTo>
                    <a:lnTo>
                      <a:pt x="787" y="553"/>
                    </a:lnTo>
                    <a:lnTo>
                      <a:pt x="811" y="543"/>
                    </a:lnTo>
                    <a:lnTo>
                      <a:pt x="833" y="534"/>
                    </a:lnTo>
                    <a:lnTo>
                      <a:pt x="856" y="526"/>
                    </a:lnTo>
                    <a:lnTo>
                      <a:pt x="880" y="520"/>
                    </a:lnTo>
                    <a:lnTo>
                      <a:pt x="904" y="514"/>
                    </a:lnTo>
                    <a:lnTo>
                      <a:pt x="929" y="510"/>
                    </a:lnTo>
                    <a:lnTo>
                      <a:pt x="954" y="507"/>
                    </a:lnTo>
                    <a:lnTo>
                      <a:pt x="980" y="505"/>
                    </a:lnTo>
                    <a:lnTo>
                      <a:pt x="1006" y="504"/>
                    </a:lnTo>
                    <a:close/>
                    <a:moveTo>
                      <a:pt x="0" y="1008"/>
                    </a:moveTo>
                    <a:lnTo>
                      <a:pt x="2" y="1060"/>
                    </a:lnTo>
                    <a:lnTo>
                      <a:pt x="5" y="1111"/>
                    </a:lnTo>
                    <a:lnTo>
                      <a:pt x="12" y="1161"/>
                    </a:lnTo>
                    <a:lnTo>
                      <a:pt x="21" y="1211"/>
                    </a:lnTo>
                    <a:lnTo>
                      <a:pt x="32" y="1260"/>
                    </a:lnTo>
                    <a:lnTo>
                      <a:pt x="45" y="1308"/>
                    </a:lnTo>
                    <a:lnTo>
                      <a:pt x="61" y="1355"/>
                    </a:lnTo>
                    <a:lnTo>
                      <a:pt x="79" y="1400"/>
                    </a:lnTo>
                    <a:lnTo>
                      <a:pt x="99" y="1445"/>
                    </a:lnTo>
                    <a:lnTo>
                      <a:pt x="121" y="1488"/>
                    </a:lnTo>
                    <a:lnTo>
                      <a:pt x="146" y="1530"/>
                    </a:lnTo>
                    <a:lnTo>
                      <a:pt x="172" y="1572"/>
                    </a:lnTo>
                    <a:lnTo>
                      <a:pt x="200" y="1611"/>
                    </a:lnTo>
                    <a:lnTo>
                      <a:pt x="230" y="1649"/>
                    </a:lnTo>
                    <a:lnTo>
                      <a:pt x="261" y="1686"/>
                    </a:lnTo>
                    <a:lnTo>
                      <a:pt x="294" y="1721"/>
                    </a:lnTo>
                    <a:lnTo>
                      <a:pt x="330" y="1754"/>
                    </a:lnTo>
                    <a:lnTo>
                      <a:pt x="366" y="1785"/>
                    </a:lnTo>
                    <a:lnTo>
                      <a:pt x="404" y="1816"/>
                    </a:lnTo>
                    <a:lnTo>
                      <a:pt x="443" y="1844"/>
                    </a:lnTo>
                    <a:lnTo>
                      <a:pt x="485" y="1870"/>
                    </a:lnTo>
                    <a:lnTo>
                      <a:pt x="527" y="1894"/>
                    </a:lnTo>
                    <a:lnTo>
                      <a:pt x="570" y="1917"/>
                    </a:lnTo>
                    <a:lnTo>
                      <a:pt x="614" y="1937"/>
                    </a:lnTo>
                    <a:lnTo>
                      <a:pt x="661" y="1955"/>
                    </a:lnTo>
                    <a:lnTo>
                      <a:pt x="707" y="1971"/>
                    </a:lnTo>
                    <a:lnTo>
                      <a:pt x="754" y="1984"/>
                    </a:lnTo>
                    <a:lnTo>
                      <a:pt x="803" y="1995"/>
                    </a:lnTo>
                    <a:lnTo>
                      <a:pt x="853" y="2004"/>
                    </a:lnTo>
                    <a:lnTo>
                      <a:pt x="903" y="2011"/>
                    </a:lnTo>
                    <a:lnTo>
                      <a:pt x="954" y="2015"/>
                    </a:lnTo>
                    <a:lnTo>
                      <a:pt x="1006" y="2016"/>
                    </a:lnTo>
                    <a:lnTo>
                      <a:pt x="1057" y="2015"/>
                    </a:lnTo>
                    <a:lnTo>
                      <a:pt x="1108" y="2011"/>
                    </a:lnTo>
                    <a:lnTo>
                      <a:pt x="1159" y="2004"/>
                    </a:lnTo>
                    <a:lnTo>
                      <a:pt x="1208" y="1995"/>
                    </a:lnTo>
                    <a:lnTo>
                      <a:pt x="1257" y="1984"/>
                    </a:lnTo>
                    <a:lnTo>
                      <a:pt x="1304" y="1971"/>
                    </a:lnTo>
                    <a:lnTo>
                      <a:pt x="1352" y="1955"/>
                    </a:lnTo>
                    <a:lnTo>
                      <a:pt x="1397" y="1937"/>
                    </a:lnTo>
                    <a:lnTo>
                      <a:pt x="1441" y="1917"/>
                    </a:lnTo>
                    <a:lnTo>
                      <a:pt x="1485" y="1894"/>
                    </a:lnTo>
                    <a:lnTo>
                      <a:pt x="1527" y="1870"/>
                    </a:lnTo>
                    <a:lnTo>
                      <a:pt x="1568" y="1844"/>
                    </a:lnTo>
                    <a:lnTo>
                      <a:pt x="1607" y="1816"/>
                    </a:lnTo>
                    <a:lnTo>
                      <a:pt x="1645" y="1785"/>
                    </a:lnTo>
                    <a:lnTo>
                      <a:pt x="1682" y="1754"/>
                    </a:lnTo>
                    <a:lnTo>
                      <a:pt x="1717" y="1721"/>
                    </a:lnTo>
                    <a:lnTo>
                      <a:pt x="1750" y="1686"/>
                    </a:lnTo>
                    <a:lnTo>
                      <a:pt x="1782" y="1649"/>
                    </a:lnTo>
                    <a:lnTo>
                      <a:pt x="1811" y="1611"/>
                    </a:lnTo>
                    <a:lnTo>
                      <a:pt x="1840" y="1572"/>
                    </a:lnTo>
                    <a:lnTo>
                      <a:pt x="1866" y="1530"/>
                    </a:lnTo>
                    <a:lnTo>
                      <a:pt x="1890" y="1488"/>
                    </a:lnTo>
                    <a:lnTo>
                      <a:pt x="1912" y="1445"/>
                    </a:lnTo>
                    <a:lnTo>
                      <a:pt x="1932" y="1400"/>
                    </a:lnTo>
                    <a:lnTo>
                      <a:pt x="1950" y="1355"/>
                    </a:lnTo>
                    <a:lnTo>
                      <a:pt x="1966" y="1308"/>
                    </a:lnTo>
                    <a:lnTo>
                      <a:pt x="1980" y="1260"/>
                    </a:lnTo>
                    <a:lnTo>
                      <a:pt x="1992" y="1211"/>
                    </a:lnTo>
                    <a:lnTo>
                      <a:pt x="2001" y="1161"/>
                    </a:lnTo>
                    <a:lnTo>
                      <a:pt x="2007" y="1111"/>
                    </a:lnTo>
                    <a:lnTo>
                      <a:pt x="2011" y="1060"/>
                    </a:lnTo>
                    <a:lnTo>
                      <a:pt x="2012" y="1008"/>
                    </a:lnTo>
                    <a:lnTo>
                      <a:pt x="2011" y="957"/>
                    </a:lnTo>
                    <a:lnTo>
                      <a:pt x="2007" y="905"/>
                    </a:lnTo>
                    <a:lnTo>
                      <a:pt x="2001" y="855"/>
                    </a:lnTo>
                    <a:lnTo>
                      <a:pt x="1992" y="805"/>
                    </a:lnTo>
                    <a:lnTo>
                      <a:pt x="1980" y="756"/>
                    </a:lnTo>
                    <a:lnTo>
                      <a:pt x="1966" y="709"/>
                    </a:lnTo>
                    <a:lnTo>
                      <a:pt x="1950" y="661"/>
                    </a:lnTo>
                    <a:lnTo>
                      <a:pt x="1932" y="616"/>
                    </a:lnTo>
                    <a:lnTo>
                      <a:pt x="1912" y="572"/>
                    </a:lnTo>
                    <a:lnTo>
                      <a:pt x="1890" y="528"/>
                    </a:lnTo>
                    <a:lnTo>
                      <a:pt x="1866" y="486"/>
                    </a:lnTo>
                    <a:lnTo>
                      <a:pt x="1840" y="445"/>
                    </a:lnTo>
                    <a:lnTo>
                      <a:pt x="1811" y="405"/>
                    </a:lnTo>
                    <a:lnTo>
                      <a:pt x="1782" y="367"/>
                    </a:lnTo>
                    <a:lnTo>
                      <a:pt x="1750" y="331"/>
                    </a:lnTo>
                    <a:lnTo>
                      <a:pt x="1717" y="295"/>
                    </a:lnTo>
                    <a:lnTo>
                      <a:pt x="1682" y="262"/>
                    </a:lnTo>
                    <a:lnTo>
                      <a:pt x="1645" y="231"/>
                    </a:lnTo>
                    <a:lnTo>
                      <a:pt x="1607" y="201"/>
                    </a:lnTo>
                    <a:lnTo>
                      <a:pt x="1568" y="172"/>
                    </a:lnTo>
                    <a:lnTo>
                      <a:pt x="1527" y="146"/>
                    </a:lnTo>
                    <a:lnTo>
                      <a:pt x="1485" y="122"/>
                    </a:lnTo>
                    <a:lnTo>
                      <a:pt x="1441" y="100"/>
                    </a:lnTo>
                    <a:lnTo>
                      <a:pt x="1397" y="80"/>
                    </a:lnTo>
                    <a:lnTo>
                      <a:pt x="1352" y="61"/>
                    </a:lnTo>
                    <a:lnTo>
                      <a:pt x="1304" y="45"/>
                    </a:lnTo>
                    <a:lnTo>
                      <a:pt x="1257" y="31"/>
                    </a:lnTo>
                    <a:lnTo>
                      <a:pt x="1208" y="20"/>
                    </a:lnTo>
                    <a:lnTo>
                      <a:pt x="1159" y="11"/>
                    </a:lnTo>
                    <a:lnTo>
                      <a:pt x="1108" y="5"/>
                    </a:lnTo>
                    <a:lnTo>
                      <a:pt x="1057" y="1"/>
                    </a:lnTo>
                    <a:lnTo>
                      <a:pt x="1006" y="0"/>
                    </a:lnTo>
                    <a:lnTo>
                      <a:pt x="954" y="1"/>
                    </a:lnTo>
                    <a:lnTo>
                      <a:pt x="903" y="5"/>
                    </a:lnTo>
                    <a:lnTo>
                      <a:pt x="853" y="11"/>
                    </a:lnTo>
                    <a:lnTo>
                      <a:pt x="803" y="20"/>
                    </a:lnTo>
                    <a:lnTo>
                      <a:pt x="754" y="31"/>
                    </a:lnTo>
                    <a:lnTo>
                      <a:pt x="707" y="45"/>
                    </a:lnTo>
                    <a:lnTo>
                      <a:pt x="661" y="61"/>
                    </a:lnTo>
                    <a:lnTo>
                      <a:pt x="614" y="80"/>
                    </a:lnTo>
                    <a:lnTo>
                      <a:pt x="570" y="100"/>
                    </a:lnTo>
                    <a:lnTo>
                      <a:pt x="527" y="122"/>
                    </a:lnTo>
                    <a:lnTo>
                      <a:pt x="485" y="146"/>
                    </a:lnTo>
                    <a:lnTo>
                      <a:pt x="443" y="172"/>
                    </a:lnTo>
                    <a:lnTo>
                      <a:pt x="404" y="201"/>
                    </a:lnTo>
                    <a:lnTo>
                      <a:pt x="366" y="231"/>
                    </a:lnTo>
                    <a:lnTo>
                      <a:pt x="330" y="262"/>
                    </a:lnTo>
                    <a:lnTo>
                      <a:pt x="294" y="295"/>
                    </a:lnTo>
                    <a:lnTo>
                      <a:pt x="261" y="331"/>
                    </a:lnTo>
                    <a:lnTo>
                      <a:pt x="230" y="367"/>
                    </a:lnTo>
                    <a:lnTo>
                      <a:pt x="200" y="405"/>
                    </a:lnTo>
                    <a:lnTo>
                      <a:pt x="172" y="445"/>
                    </a:lnTo>
                    <a:lnTo>
                      <a:pt x="146" y="486"/>
                    </a:lnTo>
                    <a:lnTo>
                      <a:pt x="121" y="528"/>
                    </a:lnTo>
                    <a:lnTo>
                      <a:pt x="99" y="572"/>
                    </a:lnTo>
                    <a:lnTo>
                      <a:pt x="79" y="616"/>
                    </a:lnTo>
                    <a:lnTo>
                      <a:pt x="61" y="661"/>
                    </a:lnTo>
                    <a:lnTo>
                      <a:pt x="45" y="709"/>
                    </a:lnTo>
                    <a:lnTo>
                      <a:pt x="32" y="756"/>
                    </a:lnTo>
                    <a:lnTo>
                      <a:pt x="21" y="805"/>
                    </a:lnTo>
                    <a:lnTo>
                      <a:pt x="12" y="855"/>
                    </a:lnTo>
                    <a:lnTo>
                      <a:pt x="5" y="905"/>
                    </a:lnTo>
                    <a:lnTo>
                      <a:pt x="2" y="957"/>
                    </a:lnTo>
                    <a:lnTo>
                      <a:pt x="0" y="10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1442" tIns="25721" rIns="51442" bIns="25721" numCol="1" anchor="t" anchorCtr="0" compatLnSpc="1"/>
              <a:lstStyle/>
              <a:p>
                <a:endParaRPr lang="id-ID" sz="1015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6" name="Freeform 232"/>
              <p:cNvSpPr/>
              <p:nvPr>
                <p:custDataLst>
                  <p:tags r:id="rId22"/>
                </p:custDataLst>
              </p:nvPr>
            </p:nvSpPr>
            <p:spPr bwMode="auto">
              <a:xfrm>
                <a:off x="7085013" y="4627563"/>
                <a:ext cx="42863" cy="42863"/>
              </a:xfrm>
              <a:custGeom>
                <a:avLst/>
                <a:gdLst>
                  <a:gd name="T0" fmla="*/ 554 w 1006"/>
                  <a:gd name="T1" fmla="*/ 1005 h 1008"/>
                  <a:gd name="T2" fmla="*/ 628 w 1006"/>
                  <a:gd name="T3" fmla="*/ 992 h 1008"/>
                  <a:gd name="T4" fmla="*/ 699 w 1006"/>
                  <a:gd name="T5" fmla="*/ 969 h 1008"/>
                  <a:gd name="T6" fmla="*/ 763 w 1006"/>
                  <a:gd name="T7" fmla="*/ 935 h 1008"/>
                  <a:gd name="T8" fmla="*/ 822 w 1006"/>
                  <a:gd name="T9" fmla="*/ 893 h 1008"/>
                  <a:gd name="T10" fmla="*/ 875 w 1006"/>
                  <a:gd name="T11" fmla="*/ 843 h 1008"/>
                  <a:gd name="T12" fmla="*/ 920 w 1006"/>
                  <a:gd name="T13" fmla="*/ 786 h 1008"/>
                  <a:gd name="T14" fmla="*/ 956 w 1006"/>
                  <a:gd name="T15" fmla="*/ 723 h 1008"/>
                  <a:gd name="T16" fmla="*/ 983 w 1006"/>
                  <a:gd name="T17" fmla="*/ 654 h 1008"/>
                  <a:gd name="T18" fmla="*/ 1000 w 1006"/>
                  <a:gd name="T19" fmla="*/ 581 h 1008"/>
                  <a:gd name="T20" fmla="*/ 1006 w 1006"/>
                  <a:gd name="T21" fmla="*/ 504 h 1008"/>
                  <a:gd name="T22" fmla="*/ 1000 w 1006"/>
                  <a:gd name="T23" fmla="*/ 427 h 1008"/>
                  <a:gd name="T24" fmla="*/ 983 w 1006"/>
                  <a:gd name="T25" fmla="*/ 354 h 1008"/>
                  <a:gd name="T26" fmla="*/ 956 w 1006"/>
                  <a:gd name="T27" fmla="*/ 285 h 1008"/>
                  <a:gd name="T28" fmla="*/ 920 w 1006"/>
                  <a:gd name="T29" fmla="*/ 222 h 1008"/>
                  <a:gd name="T30" fmla="*/ 875 w 1006"/>
                  <a:gd name="T31" fmla="*/ 165 h 1008"/>
                  <a:gd name="T32" fmla="*/ 822 w 1006"/>
                  <a:gd name="T33" fmla="*/ 115 h 1008"/>
                  <a:gd name="T34" fmla="*/ 763 w 1006"/>
                  <a:gd name="T35" fmla="*/ 72 h 1008"/>
                  <a:gd name="T36" fmla="*/ 699 w 1006"/>
                  <a:gd name="T37" fmla="*/ 39 h 1008"/>
                  <a:gd name="T38" fmla="*/ 628 w 1006"/>
                  <a:gd name="T39" fmla="*/ 16 h 1008"/>
                  <a:gd name="T40" fmla="*/ 554 w 1006"/>
                  <a:gd name="T41" fmla="*/ 3 h 1008"/>
                  <a:gd name="T42" fmla="*/ 476 w 1006"/>
                  <a:gd name="T43" fmla="*/ 1 h 1008"/>
                  <a:gd name="T44" fmla="*/ 401 w 1006"/>
                  <a:gd name="T45" fmla="*/ 10 h 1008"/>
                  <a:gd name="T46" fmla="*/ 330 w 1006"/>
                  <a:gd name="T47" fmla="*/ 30 h 1008"/>
                  <a:gd name="T48" fmla="*/ 263 w 1006"/>
                  <a:gd name="T49" fmla="*/ 60 h 1008"/>
                  <a:gd name="T50" fmla="*/ 202 w 1006"/>
                  <a:gd name="T51" fmla="*/ 100 h 1008"/>
                  <a:gd name="T52" fmla="*/ 147 w 1006"/>
                  <a:gd name="T53" fmla="*/ 147 h 1008"/>
                  <a:gd name="T54" fmla="*/ 99 w 1006"/>
                  <a:gd name="T55" fmla="*/ 202 h 1008"/>
                  <a:gd name="T56" fmla="*/ 61 w 1006"/>
                  <a:gd name="T57" fmla="*/ 264 h 1008"/>
                  <a:gd name="T58" fmla="*/ 30 w 1006"/>
                  <a:gd name="T59" fmla="*/ 330 h 1008"/>
                  <a:gd name="T60" fmla="*/ 10 w 1006"/>
                  <a:gd name="T61" fmla="*/ 402 h 1008"/>
                  <a:gd name="T62" fmla="*/ 1 w 1006"/>
                  <a:gd name="T63" fmla="*/ 478 h 1008"/>
                  <a:gd name="T64" fmla="*/ 3 w 1006"/>
                  <a:gd name="T65" fmla="*/ 555 h 1008"/>
                  <a:gd name="T66" fmla="*/ 16 w 1006"/>
                  <a:gd name="T67" fmla="*/ 630 h 1008"/>
                  <a:gd name="T68" fmla="*/ 39 w 1006"/>
                  <a:gd name="T69" fmla="*/ 700 h 1008"/>
                  <a:gd name="T70" fmla="*/ 73 w 1006"/>
                  <a:gd name="T71" fmla="*/ 765 h 1008"/>
                  <a:gd name="T72" fmla="*/ 114 w 1006"/>
                  <a:gd name="T73" fmla="*/ 824 h 1008"/>
                  <a:gd name="T74" fmla="*/ 165 w 1006"/>
                  <a:gd name="T75" fmla="*/ 877 h 1008"/>
                  <a:gd name="T76" fmla="*/ 222 w 1006"/>
                  <a:gd name="T77" fmla="*/ 922 h 1008"/>
                  <a:gd name="T78" fmla="*/ 284 w 1006"/>
                  <a:gd name="T79" fmla="*/ 959 h 1008"/>
                  <a:gd name="T80" fmla="*/ 353 w 1006"/>
                  <a:gd name="T81" fmla="*/ 985 h 1008"/>
                  <a:gd name="T82" fmla="*/ 426 w 1006"/>
                  <a:gd name="T83" fmla="*/ 1002 h 1008"/>
                  <a:gd name="T84" fmla="*/ 503 w 1006"/>
                  <a:gd name="T85" fmla="*/ 1008 h 10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06" h="1008">
                    <a:moveTo>
                      <a:pt x="503" y="1008"/>
                    </a:moveTo>
                    <a:lnTo>
                      <a:pt x="529" y="1007"/>
                    </a:lnTo>
                    <a:lnTo>
                      <a:pt x="554" y="1005"/>
                    </a:lnTo>
                    <a:lnTo>
                      <a:pt x="579" y="1002"/>
                    </a:lnTo>
                    <a:lnTo>
                      <a:pt x="604" y="998"/>
                    </a:lnTo>
                    <a:lnTo>
                      <a:pt x="628" y="992"/>
                    </a:lnTo>
                    <a:lnTo>
                      <a:pt x="652" y="985"/>
                    </a:lnTo>
                    <a:lnTo>
                      <a:pt x="676" y="978"/>
                    </a:lnTo>
                    <a:lnTo>
                      <a:pt x="699" y="969"/>
                    </a:lnTo>
                    <a:lnTo>
                      <a:pt x="721" y="959"/>
                    </a:lnTo>
                    <a:lnTo>
                      <a:pt x="742" y="948"/>
                    </a:lnTo>
                    <a:lnTo>
                      <a:pt x="763" y="935"/>
                    </a:lnTo>
                    <a:lnTo>
                      <a:pt x="784" y="922"/>
                    </a:lnTo>
                    <a:lnTo>
                      <a:pt x="803" y="908"/>
                    </a:lnTo>
                    <a:lnTo>
                      <a:pt x="822" y="893"/>
                    </a:lnTo>
                    <a:lnTo>
                      <a:pt x="841" y="877"/>
                    </a:lnTo>
                    <a:lnTo>
                      <a:pt x="859" y="861"/>
                    </a:lnTo>
                    <a:lnTo>
                      <a:pt x="875" y="843"/>
                    </a:lnTo>
                    <a:lnTo>
                      <a:pt x="891" y="824"/>
                    </a:lnTo>
                    <a:lnTo>
                      <a:pt x="906" y="805"/>
                    </a:lnTo>
                    <a:lnTo>
                      <a:pt x="920" y="786"/>
                    </a:lnTo>
                    <a:lnTo>
                      <a:pt x="933" y="765"/>
                    </a:lnTo>
                    <a:lnTo>
                      <a:pt x="945" y="744"/>
                    </a:lnTo>
                    <a:lnTo>
                      <a:pt x="956" y="723"/>
                    </a:lnTo>
                    <a:lnTo>
                      <a:pt x="966" y="700"/>
                    </a:lnTo>
                    <a:lnTo>
                      <a:pt x="975" y="677"/>
                    </a:lnTo>
                    <a:lnTo>
                      <a:pt x="983" y="654"/>
                    </a:lnTo>
                    <a:lnTo>
                      <a:pt x="989" y="630"/>
                    </a:lnTo>
                    <a:lnTo>
                      <a:pt x="996" y="606"/>
                    </a:lnTo>
                    <a:lnTo>
                      <a:pt x="1000" y="581"/>
                    </a:lnTo>
                    <a:lnTo>
                      <a:pt x="1004" y="555"/>
                    </a:lnTo>
                    <a:lnTo>
                      <a:pt x="1006" y="530"/>
                    </a:lnTo>
                    <a:lnTo>
                      <a:pt x="1006" y="504"/>
                    </a:lnTo>
                    <a:lnTo>
                      <a:pt x="1006" y="478"/>
                    </a:lnTo>
                    <a:lnTo>
                      <a:pt x="1004" y="452"/>
                    </a:lnTo>
                    <a:lnTo>
                      <a:pt x="1000" y="427"/>
                    </a:lnTo>
                    <a:lnTo>
                      <a:pt x="996" y="402"/>
                    </a:lnTo>
                    <a:lnTo>
                      <a:pt x="989" y="378"/>
                    </a:lnTo>
                    <a:lnTo>
                      <a:pt x="983" y="354"/>
                    </a:lnTo>
                    <a:lnTo>
                      <a:pt x="975" y="330"/>
                    </a:lnTo>
                    <a:lnTo>
                      <a:pt x="966" y="307"/>
                    </a:lnTo>
                    <a:lnTo>
                      <a:pt x="956" y="285"/>
                    </a:lnTo>
                    <a:lnTo>
                      <a:pt x="945" y="264"/>
                    </a:lnTo>
                    <a:lnTo>
                      <a:pt x="933" y="243"/>
                    </a:lnTo>
                    <a:lnTo>
                      <a:pt x="920" y="222"/>
                    </a:lnTo>
                    <a:lnTo>
                      <a:pt x="906" y="202"/>
                    </a:lnTo>
                    <a:lnTo>
                      <a:pt x="891" y="183"/>
                    </a:lnTo>
                    <a:lnTo>
                      <a:pt x="875" y="165"/>
                    </a:lnTo>
                    <a:lnTo>
                      <a:pt x="859" y="147"/>
                    </a:lnTo>
                    <a:lnTo>
                      <a:pt x="841" y="131"/>
                    </a:lnTo>
                    <a:lnTo>
                      <a:pt x="822" y="115"/>
                    </a:lnTo>
                    <a:lnTo>
                      <a:pt x="803" y="100"/>
                    </a:lnTo>
                    <a:lnTo>
                      <a:pt x="784" y="85"/>
                    </a:lnTo>
                    <a:lnTo>
                      <a:pt x="763" y="72"/>
                    </a:lnTo>
                    <a:lnTo>
                      <a:pt x="742" y="60"/>
                    </a:lnTo>
                    <a:lnTo>
                      <a:pt x="721" y="49"/>
                    </a:lnTo>
                    <a:lnTo>
                      <a:pt x="699" y="39"/>
                    </a:lnTo>
                    <a:lnTo>
                      <a:pt x="676" y="30"/>
                    </a:lnTo>
                    <a:lnTo>
                      <a:pt x="652" y="22"/>
                    </a:lnTo>
                    <a:lnTo>
                      <a:pt x="628" y="16"/>
                    </a:lnTo>
                    <a:lnTo>
                      <a:pt x="604" y="10"/>
                    </a:lnTo>
                    <a:lnTo>
                      <a:pt x="579" y="6"/>
                    </a:lnTo>
                    <a:lnTo>
                      <a:pt x="554" y="3"/>
                    </a:lnTo>
                    <a:lnTo>
                      <a:pt x="529" y="1"/>
                    </a:lnTo>
                    <a:lnTo>
                      <a:pt x="503" y="0"/>
                    </a:lnTo>
                    <a:lnTo>
                      <a:pt x="476" y="1"/>
                    </a:lnTo>
                    <a:lnTo>
                      <a:pt x="451" y="3"/>
                    </a:lnTo>
                    <a:lnTo>
                      <a:pt x="426" y="6"/>
                    </a:lnTo>
                    <a:lnTo>
                      <a:pt x="401" y="10"/>
                    </a:lnTo>
                    <a:lnTo>
                      <a:pt x="377" y="16"/>
                    </a:lnTo>
                    <a:lnTo>
                      <a:pt x="353" y="22"/>
                    </a:lnTo>
                    <a:lnTo>
                      <a:pt x="330" y="30"/>
                    </a:lnTo>
                    <a:lnTo>
                      <a:pt x="307" y="39"/>
                    </a:lnTo>
                    <a:lnTo>
                      <a:pt x="284" y="49"/>
                    </a:lnTo>
                    <a:lnTo>
                      <a:pt x="263" y="60"/>
                    </a:lnTo>
                    <a:lnTo>
                      <a:pt x="242" y="72"/>
                    </a:lnTo>
                    <a:lnTo>
                      <a:pt x="222" y="85"/>
                    </a:lnTo>
                    <a:lnTo>
                      <a:pt x="202" y="100"/>
                    </a:lnTo>
                    <a:lnTo>
                      <a:pt x="183" y="115"/>
                    </a:lnTo>
                    <a:lnTo>
                      <a:pt x="165" y="131"/>
                    </a:lnTo>
                    <a:lnTo>
                      <a:pt x="147" y="147"/>
                    </a:lnTo>
                    <a:lnTo>
                      <a:pt x="130" y="165"/>
                    </a:lnTo>
                    <a:lnTo>
                      <a:pt x="114" y="183"/>
                    </a:lnTo>
                    <a:lnTo>
                      <a:pt x="99" y="202"/>
                    </a:lnTo>
                    <a:lnTo>
                      <a:pt x="86" y="222"/>
                    </a:lnTo>
                    <a:lnTo>
                      <a:pt x="73" y="243"/>
                    </a:lnTo>
                    <a:lnTo>
                      <a:pt x="61" y="264"/>
                    </a:lnTo>
                    <a:lnTo>
                      <a:pt x="49" y="285"/>
                    </a:lnTo>
                    <a:lnTo>
                      <a:pt x="39" y="307"/>
                    </a:lnTo>
                    <a:lnTo>
                      <a:pt x="30" y="330"/>
                    </a:lnTo>
                    <a:lnTo>
                      <a:pt x="23" y="354"/>
                    </a:lnTo>
                    <a:lnTo>
                      <a:pt x="16" y="378"/>
                    </a:lnTo>
                    <a:lnTo>
                      <a:pt x="10" y="402"/>
                    </a:lnTo>
                    <a:lnTo>
                      <a:pt x="6" y="427"/>
                    </a:lnTo>
                    <a:lnTo>
                      <a:pt x="3" y="452"/>
                    </a:lnTo>
                    <a:lnTo>
                      <a:pt x="1" y="478"/>
                    </a:lnTo>
                    <a:lnTo>
                      <a:pt x="0" y="504"/>
                    </a:lnTo>
                    <a:lnTo>
                      <a:pt x="1" y="530"/>
                    </a:lnTo>
                    <a:lnTo>
                      <a:pt x="3" y="555"/>
                    </a:lnTo>
                    <a:lnTo>
                      <a:pt x="6" y="581"/>
                    </a:lnTo>
                    <a:lnTo>
                      <a:pt x="10" y="606"/>
                    </a:lnTo>
                    <a:lnTo>
                      <a:pt x="16" y="630"/>
                    </a:lnTo>
                    <a:lnTo>
                      <a:pt x="23" y="654"/>
                    </a:lnTo>
                    <a:lnTo>
                      <a:pt x="30" y="677"/>
                    </a:lnTo>
                    <a:lnTo>
                      <a:pt x="39" y="700"/>
                    </a:lnTo>
                    <a:lnTo>
                      <a:pt x="49" y="723"/>
                    </a:lnTo>
                    <a:lnTo>
                      <a:pt x="61" y="744"/>
                    </a:lnTo>
                    <a:lnTo>
                      <a:pt x="73" y="765"/>
                    </a:lnTo>
                    <a:lnTo>
                      <a:pt x="86" y="786"/>
                    </a:lnTo>
                    <a:lnTo>
                      <a:pt x="99" y="805"/>
                    </a:lnTo>
                    <a:lnTo>
                      <a:pt x="114" y="824"/>
                    </a:lnTo>
                    <a:lnTo>
                      <a:pt x="130" y="843"/>
                    </a:lnTo>
                    <a:lnTo>
                      <a:pt x="147" y="861"/>
                    </a:lnTo>
                    <a:lnTo>
                      <a:pt x="165" y="877"/>
                    </a:lnTo>
                    <a:lnTo>
                      <a:pt x="183" y="893"/>
                    </a:lnTo>
                    <a:lnTo>
                      <a:pt x="202" y="908"/>
                    </a:lnTo>
                    <a:lnTo>
                      <a:pt x="222" y="922"/>
                    </a:lnTo>
                    <a:lnTo>
                      <a:pt x="242" y="935"/>
                    </a:lnTo>
                    <a:lnTo>
                      <a:pt x="263" y="948"/>
                    </a:lnTo>
                    <a:lnTo>
                      <a:pt x="284" y="959"/>
                    </a:lnTo>
                    <a:lnTo>
                      <a:pt x="307" y="969"/>
                    </a:lnTo>
                    <a:lnTo>
                      <a:pt x="330" y="978"/>
                    </a:lnTo>
                    <a:lnTo>
                      <a:pt x="353" y="985"/>
                    </a:lnTo>
                    <a:lnTo>
                      <a:pt x="377" y="992"/>
                    </a:lnTo>
                    <a:lnTo>
                      <a:pt x="401" y="998"/>
                    </a:lnTo>
                    <a:lnTo>
                      <a:pt x="426" y="1002"/>
                    </a:lnTo>
                    <a:lnTo>
                      <a:pt x="451" y="1005"/>
                    </a:lnTo>
                    <a:lnTo>
                      <a:pt x="476" y="1007"/>
                    </a:lnTo>
                    <a:lnTo>
                      <a:pt x="503" y="10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1442" tIns="25721" rIns="51442" bIns="25721" numCol="1" anchor="t" anchorCtr="0" compatLnSpc="1"/>
              <a:lstStyle/>
              <a:p>
                <a:endParaRPr lang="id-ID" sz="1015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7" name="Freeform 233"/>
              <p:cNvSpPr/>
              <p:nvPr>
                <p:custDataLst>
                  <p:tags r:id="rId23"/>
                </p:custDataLst>
              </p:nvPr>
            </p:nvSpPr>
            <p:spPr bwMode="auto">
              <a:xfrm>
                <a:off x="7431088" y="4302126"/>
                <a:ext cx="42863" cy="44450"/>
              </a:xfrm>
              <a:custGeom>
                <a:avLst/>
                <a:gdLst>
                  <a:gd name="T0" fmla="*/ 452 w 1006"/>
                  <a:gd name="T1" fmla="*/ 3 h 1008"/>
                  <a:gd name="T2" fmla="*/ 377 w 1006"/>
                  <a:gd name="T3" fmla="*/ 16 h 1008"/>
                  <a:gd name="T4" fmla="*/ 307 w 1006"/>
                  <a:gd name="T5" fmla="*/ 39 h 1008"/>
                  <a:gd name="T6" fmla="*/ 243 w 1006"/>
                  <a:gd name="T7" fmla="*/ 72 h 1008"/>
                  <a:gd name="T8" fmla="*/ 183 w 1006"/>
                  <a:gd name="T9" fmla="*/ 115 h 1008"/>
                  <a:gd name="T10" fmla="*/ 131 w 1006"/>
                  <a:gd name="T11" fmla="*/ 165 h 1008"/>
                  <a:gd name="T12" fmla="*/ 86 w 1006"/>
                  <a:gd name="T13" fmla="*/ 222 h 1008"/>
                  <a:gd name="T14" fmla="*/ 49 w 1006"/>
                  <a:gd name="T15" fmla="*/ 285 h 1008"/>
                  <a:gd name="T16" fmla="*/ 22 w 1006"/>
                  <a:gd name="T17" fmla="*/ 354 h 1008"/>
                  <a:gd name="T18" fmla="*/ 6 w 1006"/>
                  <a:gd name="T19" fmla="*/ 427 h 1008"/>
                  <a:gd name="T20" fmla="*/ 0 w 1006"/>
                  <a:gd name="T21" fmla="*/ 504 h 1008"/>
                  <a:gd name="T22" fmla="*/ 6 w 1006"/>
                  <a:gd name="T23" fmla="*/ 581 h 1008"/>
                  <a:gd name="T24" fmla="*/ 22 w 1006"/>
                  <a:gd name="T25" fmla="*/ 654 h 1008"/>
                  <a:gd name="T26" fmla="*/ 49 w 1006"/>
                  <a:gd name="T27" fmla="*/ 723 h 1008"/>
                  <a:gd name="T28" fmla="*/ 86 w 1006"/>
                  <a:gd name="T29" fmla="*/ 786 h 1008"/>
                  <a:gd name="T30" fmla="*/ 131 w 1006"/>
                  <a:gd name="T31" fmla="*/ 843 h 1008"/>
                  <a:gd name="T32" fmla="*/ 183 w 1006"/>
                  <a:gd name="T33" fmla="*/ 893 h 1008"/>
                  <a:gd name="T34" fmla="*/ 243 w 1006"/>
                  <a:gd name="T35" fmla="*/ 936 h 1008"/>
                  <a:gd name="T36" fmla="*/ 307 w 1006"/>
                  <a:gd name="T37" fmla="*/ 969 h 1008"/>
                  <a:gd name="T38" fmla="*/ 377 w 1006"/>
                  <a:gd name="T39" fmla="*/ 992 h 1008"/>
                  <a:gd name="T40" fmla="*/ 452 w 1006"/>
                  <a:gd name="T41" fmla="*/ 1005 h 1008"/>
                  <a:gd name="T42" fmla="*/ 529 w 1006"/>
                  <a:gd name="T43" fmla="*/ 1007 h 1008"/>
                  <a:gd name="T44" fmla="*/ 605 w 1006"/>
                  <a:gd name="T45" fmla="*/ 998 h 1008"/>
                  <a:gd name="T46" fmla="*/ 676 w 1006"/>
                  <a:gd name="T47" fmla="*/ 978 h 1008"/>
                  <a:gd name="T48" fmla="*/ 743 w 1006"/>
                  <a:gd name="T49" fmla="*/ 948 h 1008"/>
                  <a:gd name="T50" fmla="*/ 804 w 1006"/>
                  <a:gd name="T51" fmla="*/ 908 h 1008"/>
                  <a:gd name="T52" fmla="*/ 858 w 1006"/>
                  <a:gd name="T53" fmla="*/ 861 h 1008"/>
                  <a:gd name="T54" fmla="*/ 906 w 1006"/>
                  <a:gd name="T55" fmla="*/ 805 h 1008"/>
                  <a:gd name="T56" fmla="*/ 946 w 1006"/>
                  <a:gd name="T57" fmla="*/ 744 h 1008"/>
                  <a:gd name="T58" fmla="*/ 976 w 1006"/>
                  <a:gd name="T59" fmla="*/ 677 h 1008"/>
                  <a:gd name="T60" fmla="*/ 996 w 1006"/>
                  <a:gd name="T61" fmla="*/ 606 h 1008"/>
                  <a:gd name="T62" fmla="*/ 1005 w 1006"/>
                  <a:gd name="T63" fmla="*/ 530 h 1008"/>
                  <a:gd name="T64" fmla="*/ 1003 w 1006"/>
                  <a:gd name="T65" fmla="*/ 453 h 1008"/>
                  <a:gd name="T66" fmla="*/ 990 w 1006"/>
                  <a:gd name="T67" fmla="*/ 378 h 1008"/>
                  <a:gd name="T68" fmla="*/ 967 w 1006"/>
                  <a:gd name="T69" fmla="*/ 307 h 1008"/>
                  <a:gd name="T70" fmla="*/ 934 w 1006"/>
                  <a:gd name="T71" fmla="*/ 243 h 1008"/>
                  <a:gd name="T72" fmla="*/ 891 w 1006"/>
                  <a:gd name="T73" fmla="*/ 183 h 1008"/>
                  <a:gd name="T74" fmla="*/ 841 w 1006"/>
                  <a:gd name="T75" fmla="*/ 131 h 1008"/>
                  <a:gd name="T76" fmla="*/ 784 w 1006"/>
                  <a:gd name="T77" fmla="*/ 86 h 1008"/>
                  <a:gd name="T78" fmla="*/ 721 w 1006"/>
                  <a:gd name="T79" fmla="*/ 49 h 1008"/>
                  <a:gd name="T80" fmla="*/ 653 w 1006"/>
                  <a:gd name="T81" fmla="*/ 22 h 1008"/>
                  <a:gd name="T82" fmla="*/ 580 w 1006"/>
                  <a:gd name="T83" fmla="*/ 6 h 1008"/>
                  <a:gd name="T84" fmla="*/ 503 w 1006"/>
                  <a:gd name="T85" fmla="*/ 0 h 10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06" h="1008">
                    <a:moveTo>
                      <a:pt x="503" y="0"/>
                    </a:moveTo>
                    <a:lnTo>
                      <a:pt x="477" y="1"/>
                    </a:lnTo>
                    <a:lnTo>
                      <a:pt x="452" y="3"/>
                    </a:lnTo>
                    <a:lnTo>
                      <a:pt x="427" y="6"/>
                    </a:lnTo>
                    <a:lnTo>
                      <a:pt x="401" y="10"/>
                    </a:lnTo>
                    <a:lnTo>
                      <a:pt x="377" y="16"/>
                    </a:lnTo>
                    <a:lnTo>
                      <a:pt x="353" y="22"/>
                    </a:lnTo>
                    <a:lnTo>
                      <a:pt x="330" y="30"/>
                    </a:lnTo>
                    <a:lnTo>
                      <a:pt x="307" y="39"/>
                    </a:lnTo>
                    <a:lnTo>
                      <a:pt x="285" y="49"/>
                    </a:lnTo>
                    <a:lnTo>
                      <a:pt x="264" y="60"/>
                    </a:lnTo>
                    <a:lnTo>
                      <a:pt x="243" y="72"/>
                    </a:lnTo>
                    <a:lnTo>
                      <a:pt x="221" y="86"/>
                    </a:lnTo>
                    <a:lnTo>
                      <a:pt x="202" y="100"/>
                    </a:lnTo>
                    <a:lnTo>
                      <a:pt x="183" y="115"/>
                    </a:lnTo>
                    <a:lnTo>
                      <a:pt x="165" y="131"/>
                    </a:lnTo>
                    <a:lnTo>
                      <a:pt x="147" y="147"/>
                    </a:lnTo>
                    <a:lnTo>
                      <a:pt x="131" y="165"/>
                    </a:lnTo>
                    <a:lnTo>
                      <a:pt x="115" y="183"/>
                    </a:lnTo>
                    <a:lnTo>
                      <a:pt x="100" y="203"/>
                    </a:lnTo>
                    <a:lnTo>
                      <a:pt x="86" y="222"/>
                    </a:lnTo>
                    <a:lnTo>
                      <a:pt x="73" y="243"/>
                    </a:lnTo>
                    <a:lnTo>
                      <a:pt x="60" y="263"/>
                    </a:lnTo>
                    <a:lnTo>
                      <a:pt x="49" y="285"/>
                    </a:lnTo>
                    <a:lnTo>
                      <a:pt x="39" y="307"/>
                    </a:lnTo>
                    <a:lnTo>
                      <a:pt x="30" y="331"/>
                    </a:lnTo>
                    <a:lnTo>
                      <a:pt x="22" y="354"/>
                    </a:lnTo>
                    <a:lnTo>
                      <a:pt x="16" y="378"/>
                    </a:lnTo>
                    <a:lnTo>
                      <a:pt x="10" y="402"/>
                    </a:lnTo>
                    <a:lnTo>
                      <a:pt x="6" y="427"/>
                    </a:lnTo>
                    <a:lnTo>
                      <a:pt x="3" y="453"/>
                    </a:lnTo>
                    <a:lnTo>
                      <a:pt x="1" y="478"/>
                    </a:lnTo>
                    <a:lnTo>
                      <a:pt x="0" y="504"/>
                    </a:lnTo>
                    <a:lnTo>
                      <a:pt x="1" y="530"/>
                    </a:lnTo>
                    <a:lnTo>
                      <a:pt x="3" y="555"/>
                    </a:lnTo>
                    <a:lnTo>
                      <a:pt x="6" y="581"/>
                    </a:lnTo>
                    <a:lnTo>
                      <a:pt x="10" y="606"/>
                    </a:lnTo>
                    <a:lnTo>
                      <a:pt x="16" y="630"/>
                    </a:lnTo>
                    <a:lnTo>
                      <a:pt x="22" y="654"/>
                    </a:lnTo>
                    <a:lnTo>
                      <a:pt x="30" y="677"/>
                    </a:lnTo>
                    <a:lnTo>
                      <a:pt x="39" y="701"/>
                    </a:lnTo>
                    <a:lnTo>
                      <a:pt x="49" y="723"/>
                    </a:lnTo>
                    <a:lnTo>
                      <a:pt x="60" y="744"/>
                    </a:lnTo>
                    <a:lnTo>
                      <a:pt x="73" y="765"/>
                    </a:lnTo>
                    <a:lnTo>
                      <a:pt x="86" y="786"/>
                    </a:lnTo>
                    <a:lnTo>
                      <a:pt x="100" y="805"/>
                    </a:lnTo>
                    <a:lnTo>
                      <a:pt x="115" y="825"/>
                    </a:lnTo>
                    <a:lnTo>
                      <a:pt x="131" y="843"/>
                    </a:lnTo>
                    <a:lnTo>
                      <a:pt x="147" y="861"/>
                    </a:lnTo>
                    <a:lnTo>
                      <a:pt x="165" y="877"/>
                    </a:lnTo>
                    <a:lnTo>
                      <a:pt x="183" y="893"/>
                    </a:lnTo>
                    <a:lnTo>
                      <a:pt x="202" y="908"/>
                    </a:lnTo>
                    <a:lnTo>
                      <a:pt x="221" y="922"/>
                    </a:lnTo>
                    <a:lnTo>
                      <a:pt x="243" y="936"/>
                    </a:lnTo>
                    <a:lnTo>
                      <a:pt x="264" y="948"/>
                    </a:lnTo>
                    <a:lnTo>
                      <a:pt x="285" y="959"/>
                    </a:lnTo>
                    <a:lnTo>
                      <a:pt x="307" y="969"/>
                    </a:lnTo>
                    <a:lnTo>
                      <a:pt x="330" y="978"/>
                    </a:lnTo>
                    <a:lnTo>
                      <a:pt x="353" y="986"/>
                    </a:lnTo>
                    <a:lnTo>
                      <a:pt x="377" y="992"/>
                    </a:lnTo>
                    <a:lnTo>
                      <a:pt x="401" y="998"/>
                    </a:lnTo>
                    <a:lnTo>
                      <a:pt x="427" y="1002"/>
                    </a:lnTo>
                    <a:lnTo>
                      <a:pt x="452" y="1005"/>
                    </a:lnTo>
                    <a:lnTo>
                      <a:pt x="477" y="1007"/>
                    </a:lnTo>
                    <a:lnTo>
                      <a:pt x="503" y="1008"/>
                    </a:lnTo>
                    <a:lnTo>
                      <a:pt x="529" y="1007"/>
                    </a:lnTo>
                    <a:lnTo>
                      <a:pt x="554" y="1005"/>
                    </a:lnTo>
                    <a:lnTo>
                      <a:pt x="580" y="1002"/>
                    </a:lnTo>
                    <a:lnTo>
                      <a:pt x="605" y="998"/>
                    </a:lnTo>
                    <a:lnTo>
                      <a:pt x="629" y="992"/>
                    </a:lnTo>
                    <a:lnTo>
                      <a:pt x="653" y="986"/>
                    </a:lnTo>
                    <a:lnTo>
                      <a:pt x="676" y="978"/>
                    </a:lnTo>
                    <a:lnTo>
                      <a:pt x="699" y="969"/>
                    </a:lnTo>
                    <a:lnTo>
                      <a:pt x="721" y="959"/>
                    </a:lnTo>
                    <a:lnTo>
                      <a:pt x="743" y="948"/>
                    </a:lnTo>
                    <a:lnTo>
                      <a:pt x="764" y="936"/>
                    </a:lnTo>
                    <a:lnTo>
                      <a:pt x="784" y="922"/>
                    </a:lnTo>
                    <a:lnTo>
                      <a:pt x="804" y="908"/>
                    </a:lnTo>
                    <a:lnTo>
                      <a:pt x="823" y="893"/>
                    </a:lnTo>
                    <a:lnTo>
                      <a:pt x="841" y="877"/>
                    </a:lnTo>
                    <a:lnTo>
                      <a:pt x="858" y="861"/>
                    </a:lnTo>
                    <a:lnTo>
                      <a:pt x="875" y="843"/>
                    </a:lnTo>
                    <a:lnTo>
                      <a:pt x="891" y="825"/>
                    </a:lnTo>
                    <a:lnTo>
                      <a:pt x="906" y="805"/>
                    </a:lnTo>
                    <a:lnTo>
                      <a:pt x="921" y="786"/>
                    </a:lnTo>
                    <a:lnTo>
                      <a:pt x="934" y="765"/>
                    </a:lnTo>
                    <a:lnTo>
                      <a:pt x="946" y="744"/>
                    </a:lnTo>
                    <a:lnTo>
                      <a:pt x="957" y="723"/>
                    </a:lnTo>
                    <a:lnTo>
                      <a:pt x="967" y="701"/>
                    </a:lnTo>
                    <a:lnTo>
                      <a:pt x="976" y="677"/>
                    </a:lnTo>
                    <a:lnTo>
                      <a:pt x="983" y="654"/>
                    </a:lnTo>
                    <a:lnTo>
                      <a:pt x="990" y="630"/>
                    </a:lnTo>
                    <a:lnTo>
                      <a:pt x="996" y="606"/>
                    </a:lnTo>
                    <a:lnTo>
                      <a:pt x="1000" y="581"/>
                    </a:lnTo>
                    <a:lnTo>
                      <a:pt x="1003" y="555"/>
                    </a:lnTo>
                    <a:lnTo>
                      <a:pt x="1005" y="530"/>
                    </a:lnTo>
                    <a:lnTo>
                      <a:pt x="1006" y="504"/>
                    </a:lnTo>
                    <a:lnTo>
                      <a:pt x="1005" y="478"/>
                    </a:lnTo>
                    <a:lnTo>
                      <a:pt x="1003" y="453"/>
                    </a:lnTo>
                    <a:lnTo>
                      <a:pt x="1000" y="427"/>
                    </a:lnTo>
                    <a:lnTo>
                      <a:pt x="996" y="402"/>
                    </a:lnTo>
                    <a:lnTo>
                      <a:pt x="990" y="378"/>
                    </a:lnTo>
                    <a:lnTo>
                      <a:pt x="983" y="354"/>
                    </a:lnTo>
                    <a:lnTo>
                      <a:pt x="976" y="331"/>
                    </a:lnTo>
                    <a:lnTo>
                      <a:pt x="967" y="307"/>
                    </a:lnTo>
                    <a:lnTo>
                      <a:pt x="957" y="285"/>
                    </a:lnTo>
                    <a:lnTo>
                      <a:pt x="946" y="263"/>
                    </a:lnTo>
                    <a:lnTo>
                      <a:pt x="934" y="243"/>
                    </a:lnTo>
                    <a:lnTo>
                      <a:pt x="921" y="222"/>
                    </a:lnTo>
                    <a:lnTo>
                      <a:pt x="906" y="203"/>
                    </a:lnTo>
                    <a:lnTo>
                      <a:pt x="891" y="183"/>
                    </a:lnTo>
                    <a:lnTo>
                      <a:pt x="875" y="165"/>
                    </a:lnTo>
                    <a:lnTo>
                      <a:pt x="858" y="147"/>
                    </a:lnTo>
                    <a:lnTo>
                      <a:pt x="841" y="131"/>
                    </a:lnTo>
                    <a:lnTo>
                      <a:pt x="823" y="115"/>
                    </a:lnTo>
                    <a:lnTo>
                      <a:pt x="804" y="100"/>
                    </a:lnTo>
                    <a:lnTo>
                      <a:pt x="784" y="86"/>
                    </a:lnTo>
                    <a:lnTo>
                      <a:pt x="764" y="72"/>
                    </a:lnTo>
                    <a:lnTo>
                      <a:pt x="743" y="60"/>
                    </a:lnTo>
                    <a:lnTo>
                      <a:pt x="721" y="49"/>
                    </a:lnTo>
                    <a:lnTo>
                      <a:pt x="699" y="39"/>
                    </a:lnTo>
                    <a:lnTo>
                      <a:pt x="676" y="30"/>
                    </a:lnTo>
                    <a:lnTo>
                      <a:pt x="653" y="22"/>
                    </a:lnTo>
                    <a:lnTo>
                      <a:pt x="629" y="16"/>
                    </a:lnTo>
                    <a:lnTo>
                      <a:pt x="605" y="10"/>
                    </a:lnTo>
                    <a:lnTo>
                      <a:pt x="580" y="6"/>
                    </a:lnTo>
                    <a:lnTo>
                      <a:pt x="554" y="3"/>
                    </a:lnTo>
                    <a:lnTo>
                      <a:pt x="529" y="1"/>
                    </a:lnTo>
                    <a:lnTo>
                      <a:pt x="50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1442" tIns="25721" rIns="51442" bIns="25721" numCol="1" anchor="t" anchorCtr="0" compatLnSpc="1"/>
              <a:lstStyle/>
              <a:p>
                <a:endParaRPr lang="id-ID" sz="1015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31" name="Title 12"/>
            <p:cNvSpPr txBox="1"/>
            <p:nvPr>
              <p:custDataLst>
                <p:tags r:id="rId24"/>
              </p:custDataLst>
            </p:nvPr>
          </p:nvSpPr>
          <p:spPr>
            <a:xfrm>
              <a:off x="8213" y="5632"/>
              <a:ext cx="3256" cy="1330"/>
            </a:xfrm>
            <a:prstGeom prst="rect">
              <a:avLst/>
            </a:prstGeom>
          </p:spPr>
          <p:txBody>
            <a:bodyPr vert="horz" lIns="76210" tIns="28578" rIns="57157" bIns="28578" rtlCol="0" anchor="ctr" anchorCtr="0">
              <a:noAutofit/>
            </a:bodyPr>
            <a:lstStyle>
              <a:lvl1pPr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400" b="1" u="none" strike="noStrike" kern="1200" cap="none" spc="200" normalizeH="0">
                  <a:solidFill>
                    <a:srgbClr val="000000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</a:defRPr>
              </a:lvl1pPr>
            </a:lstStyle>
            <a:p>
              <a:pPr algn="ctr"/>
              <a:r>
                <a:rPr lang="zh-CN" altLang="en-US" sz="2700" spc="30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核心能力</a:t>
              </a:r>
              <a:endParaRPr lang="zh-CN" altLang="en-US" sz="2700" spc="30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95250" y="1866265"/>
            <a:ext cx="2713990" cy="15265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5554980" y="1882140"/>
            <a:ext cx="3021330" cy="14497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99695" y="4616450"/>
            <a:ext cx="2704465" cy="17926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5410200" y="4680585"/>
            <a:ext cx="3166110" cy="1701165"/>
          </a:xfrm>
          <a:prstGeom prst="rect">
            <a:avLst/>
          </a:prstGeom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85750" y="1214755"/>
            <a:ext cx="7543165" cy="428625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none" tIns="0" bIns="0" anchor="ctr"/>
          <a:p>
            <a:pPr algn="l"/>
            <a:r>
              <a:rPr lang="en-US" altLang="zh-CN" sz="32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lang="zh-CN" altLang="en-US" sz="32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 航天</a:t>
            </a:r>
            <a:r>
              <a:rPr lang="en-US" altLang="zh-CN" sz="32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23</a:t>
            </a:r>
            <a:r>
              <a:rPr lang="zh-CN" altLang="en-US" sz="32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所微波磁电事业部概况</a:t>
            </a:r>
            <a:endParaRPr lang="zh-CN" altLang="en-US" sz="32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483" name="Rectangle 11"/>
          <p:cNvSpPr>
            <a:spLocks noChangeArrowheads="1"/>
          </p:cNvSpPr>
          <p:nvPr/>
        </p:nvSpPr>
        <p:spPr bwMode="auto">
          <a:xfrm>
            <a:off x="3852863" y="115888"/>
            <a:ext cx="5040312" cy="8509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zh-CN" altLang="en-US" sz="4400" b="1" baseline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报告内容</a:t>
            </a:r>
            <a:endParaRPr lang="zh-CN" altLang="en-US" sz="4400" b="1" baseline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57494" name="AutoShape 22"/>
          <p:cNvSpPr>
            <a:spLocks noChangeArrowheads="1"/>
          </p:cNvSpPr>
          <p:nvPr/>
        </p:nvSpPr>
        <p:spPr bwMode="gray">
          <a:xfrm>
            <a:off x="1558925" y="1628775"/>
            <a:ext cx="638175" cy="647700"/>
          </a:xfrm>
          <a:prstGeom prst="flowChartConnector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66275"/>
                  <a:invGamma/>
                </a:schemeClr>
              </a:gs>
            </a:gsLst>
            <a:lin ang="2700000" scaled="1"/>
          </a:gradFill>
          <a:ln w="88900" cmpd="thinThick" algn="ctr">
            <a:solidFill>
              <a:srgbClr val="C0C0C0"/>
            </a:solidFill>
            <a:rou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257495" name="AutoShape 23"/>
          <p:cNvSpPr>
            <a:spLocks noChangeArrowheads="1"/>
          </p:cNvSpPr>
          <p:nvPr/>
        </p:nvSpPr>
        <p:spPr bwMode="gray">
          <a:xfrm>
            <a:off x="1547813" y="3357880"/>
            <a:ext cx="649287" cy="647700"/>
          </a:xfrm>
          <a:prstGeom prst="flowChartConnector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6275"/>
                  <a:invGamma/>
                </a:schemeClr>
              </a:gs>
            </a:gsLst>
            <a:lin ang="2700000" scaled="1"/>
          </a:gradFill>
          <a:ln w="88900" cmpd="thinThick" algn="ctr">
            <a:solidFill>
              <a:srgbClr val="C0C0C0"/>
            </a:solidFill>
            <a:rou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149" name="Rectangle 25"/>
          <p:cNvSpPr>
            <a:spLocks noChangeArrowheads="1"/>
          </p:cNvSpPr>
          <p:nvPr/>
        </p:nvSpPr>
        <p:spPr bwMode="auto">
          <a:xfrm>
            <a:off x="1692275" y="1771650"/>
            <a:ext cx="325438" cy="39687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000" b="1" baseline="0">
                <a:solidFill>
                  <a:srgbClr val="1C1C1C"/>
                </a:solidFill>
                <a:ea typeface="宋体" panose="02010600030101010101" pitchFamily="2" charset="-122"/>
              </a:rPr>
              <a:t>1</a:t>
            </a:r>
            <a:endParaRPr lang="en-US" altLang="zh-CN" sz="2000" b="1" baseline="0">
              <a:solidFill>
                <a:srgbClr val="1C1C1C"/>
              </a:solidFill>
              <a:ea typeface="宋体" panose="02010600030101010101" pitchFamily="2" charset="-122"/>
            </a:endParaRPr>
          </a:p>
        </p:txBody>
      </p:sp>
      <p:sp>
        <p:nvSpPr>
          <p:cNvPr id="6150" name="Rectangle 26"/>
          <p:cNvSpPr>
            <a:spLocks noChangeArrowheads="1"/>
          </p:cNvSpPr>
          <p:nvPr/>
        </p:nvSpPr>
        <p:spPr bwMode="auto">
          <a:xfrm>
            <a:off x="1693069" y="3500755"/>
            <a:ext cx="323850" cy="39878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000" b="1" baseline="0">
                <a:solidFill>
                  <a:srgbClr val="1C1C1C"/>
                </a:solidFill>
                <a:ea typeface="宋体" panose="02010600030101010101" pitchFamily="2" charset="-122"/>
              </a:rPr>
              <a:t>3</a:t>
            </a:r>
            <a:endParaRPr lang="en-US" altLang="zh-CN" sz="2000" b="1" baseline="0">
              <a:solidFill>
                <a:srgbClr val="1C1C1C"/>
              </a:solidFill>
              <a:ea typeface="宋体" panose="02010600030101010101" pitchFamily="2" charset="-122"/>
            </a:endParaRPr>
          </a:p>
        </p:txBody>
      </p:sp>
      <p:sp>
        <p:nvSpPr>
          <p:cNvPr id="6153" name="Rectangle 30" descr="2"/>
          <p:cNvSpPr>
            <a:spLocks noChangeArrowheads="1"/>
          </p:cNvSpPr>
          <p:nvPr/>
        </p:nvSpPr>
        <p:spPr bwMode="gray">
          <a:xfrm>
            <a:off x="2773680" y="1615758"/>
            <a:ext cx="6783070" cy="52197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anchor="ctr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航天</a:t>
            </a: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23</a:t>
            </a: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所</a:t>
            </a: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微波磁电事业部概况</a:t>
            </a: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endParaRPr lang="zh-CN" altLang="en-US" sz="2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6154" name="Rectangle 31" descr="2"/>
          <p:cNvSpPr>
            <a:spLocks noChangeArrowheads="1"/>
          </p:cNvSpPr>
          <p:nvPr/>
        </p:nvSpPr>
        <p:spPr bwMode="gray">
          <a:xfrm>
            <a:off x="2773680" y="3457893"/>
            <a:ext cx="5657850" cy="52197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anchor="ctr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800kw</a:t>
            </a: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连续波</a:t>
            </a: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环行器</a:t>
            </a: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研制进展情况</a:t>
            </a:r>
            <a:endParaRPr lang="zh-CN" altLang="en-US" sz="2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257511" name="AutoShape 39"/>
          <p:cNvSpPr>
            <a:spLocks noChangeArrowheads="1"/>
          </p:cNvSpPr>
          <p:nvPr/>
        </p:nvSpPr>
        <p:spPr bwMode="auto">
          <a:xfrm>
            <a:off x="684213" y="2660968"/>
            <a:ext cx="647700" cy="360362"/>
          </a:xfrm>
          <a:prstGeom prst="rightArrow">
            <a:avLst>
              <a:gd name="adj1" fmla="val 50000"/>
              <a:gd name="adj2" fmla="val 44934"/>
            </a:avLst>
          </a:prstGeom>
          <a:solidFill>
            <a:schemeClr val="folHlink"/>
          </a:solidFill>
          <a:ln w="38100" algn="ctr">
            <a:solidFill>
              <a:srgbClr val="800000"/>
            </a:solidFill>
            <a:miter lim="800000"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2" name="AutoShape 23"/>
          <p:cNvSpPr>
            <a:spLocks noChangeArrowheads="1"/>
          </p:cNvSpPr>
          <p:nvPr/>
        </p:nvSpPr>
        <p:spPr bwMode="gray">
          <a:xfrm>
            <a:off x="1547813" y="4242435"/>
            <a:ext cx="649287" cy="647700"/>
          </a:xfrm>
          <a:prstGeom prst="flowChartConnector">
            <a:avLst/>
          </a:prstGeom>
          <a:gradFill rotWithShape="1">
            <a:gsLst>
              <a:gs pos="0">
                <a:srgbClr val="FBFB11"/>
              </a:gs>
              <a:gs pos="100000">
                <a:srgbClr val="838309"/>
              </a:gs>
            </a:gsLst>
            <a:lin ang="2700000" scaled="0"/>
          </a:gradFill>
          <a:ln w="88900" cmpd="thinThick" algn="ctr">
            <a:solidFill>
              <a:srgbClr val="C0C0C0"/>
            </a:solidFill>
            <a:round/>
          </a:ln>
          <a:effectLst/>
        </p:spPr>
        <p:txBody>
          <a:bodyPr wrap="none" anchor="ctr"/>
          <a:p>
            <a:pPr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Rectangle 26"/>
          <p:cNvSpPr>
            <a:spLocks noChangeArrowheads="1"/>
          </p:cNvSpPr>
          <p:nvPr/>
        </p:nvSpPr>
        <p:spPr bwMode="auto">
          <a:xfrm>
            <a:off x="1693069" y="4385310"/>
            <a:ext cx="323850" cy="39878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p>
            <a:r>
              <a:rPr lang="en-US" altLang="zh-CN" sz="2000" b="1" baseline="0">
                <a:solidFill>
                  <a:srgbClr val="1C1C1C"/>
                </a:solidFill>
                <a:ea typeface="宋体" panose="02010600030101010101" pitchFamily="2" charset="-122"/>
              </a:rPr>
              <a:t>4</a:t>
            </a:r>
            <a:endParaRPr lang="en-US" altLang="zh-CN" sz="2000" b="1" baseline="0">
              <a:solidFill>
                <a:srgbClr val="1C1C1C"/>
              </a:solidFill>
              <a:ea typeface="宋体" panose="02010600030101010101" pitchFamily="2" charset="-122"/>
            </a:endParaRPr>
          </a:p>
        </p:txBody>
      </p:sp>
      <p:sp>
        <p:nvSpPr>
          <p:cNvPr id="4" name="Rectangle 31" descr="2"/>
          <p:cNvSpPr>
            <a:spLocks noChangeArrowheads="1"/>
          </p:cNvSpPr>
          <p:nvPr/>
        </p:nvSpPr>
        <p:spPr bwMode="gray">
          <a:xfrm>
            <a:off x="2773680" y="4270693"/>
            <a:ext cx="5447665" cy="52197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anchor="ctr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800kw</a:t>
            </a: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连续波</a:t>
            </a: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负载</a:t>
            </a: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研制进展情况</a:t>
            </a:r>
            <a:endParaRPr lang="zh-CN" altLang="en-US" sz="2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gray">
          <a:xfrm>
            <a:off x="1531303" y="2480310"/>
            <a:ext cx="649287" cy="647700"/>
          </a:xfrm>
          <a:prstGeom prst="flowChartConnector">
            <a:avLst/>
          </a:prstGeom>
          <a:gradFill rotWithShape="1">
            <a:gsLst>
              <a:gs pos="0">
                <a:srgbClr val="7B32B2"/>
              </a:gs>
              <a:gs pos="100000">
                <a:srgbClr val="401A5D"/>
              </a:gs>
            </a:gsLst>
            <a:lin ang="2700000" scaled="0"/>
          </a:gradFill>
          <a:ln w="88900" cmpd="thinThick" algn="ctr">
            <a:solidFill>
              <a:srgbClr val="C0C0C0"/>
            </a:solidFill>
            <a:round/>
          </a:ln>
          <a:effectLst/>
        </p:spPr>
        <p:txBody>
          <a:bodyPr wrap="none" anchor="ctr"/>
          <a:p>
            <a:pPr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Rectangle 26"/>
          <p:cNvSpPr>
            <a:spLocks noChangeArrowheads="1"/>
          </p:cNvSpPr>
          <p:nvPr/>
        </p:nvSpPr>
        <p:spPr bwMode="auto">
          <a:xfrm>
            <a:off x="1675765" y="2623185"/>
            <a:ext cx="325438" cy="39687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p>
            <a:r>
              <a:rPr lang="en-US" altLang="zh-CN" sz="2000" b="1" baseline="0">
                <a:solidFill>
                  <a:srgbClr val="1C1C1C"/>
                </a:solidFill>
                <a:ea typeface="宋体" panose="02010600030101010101" pitchFamily="2" charset="-122"/>
              </a:rPr>
              <a:t>2</a:t>
            </a:r>
            <a:endParaRPr lang="en-US" altLang="zh-CN" sz="2000" b="1" baseline="0">
              <a:solidFill>
                <a:srgbClr val="1C1C1C"/>
              </a:solidFill>
              <a:ea typeface="宋体" panose="02010600030101010101" pitchFamily="2" charset="-122"/>
            </a:endParaRPr>
          </a:p>
        </p:txBody>
      </p:sp>
      <p:sp>
        <p:nvSpPr>
          <p:cNvPr id="7" name="Rectangle 31" descr="2"/>
          <p:cNvSpPr>
            <a:spLocks noChangeArrowheads="1"/>
          </p:cNvSpPr>
          <p:nvPr/>
        </p:nvSpPr>
        <p:spPr bwMode="gray">
          <a:xfrm>
            <a:off x="2757170" y="2580323"/>
            <a:ext cx="6136005" cy="52197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anchor="ctr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环行器与负载概述</a:t>
            </a:r>
            <a:endParaRPr lang="zh-CN" altLang="en-US" sz="2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gray">
          <a:xfrm>
            <a:off x="1531303" y="5086985"/>
            <a:ext cx="649287" cy="647700"/>
          </a:xfrm>
          <a:prstGeom prst="flowChartConnector">
            <a:avLst/>
          </a:prstGeom>
          <a:solidFill>
            <a:srgbClr val="FF6600"/>
          </a:solidFill>
          <a:ln w="88900" cmpd="thinThick" algn="ctr">
            <a:solidFill>
              <a:srgbClr val="C0C0C0"/>
            </a:solidFill>
            <a:round/>
          </a:ln>
          <a:effectLst/>
        </p:spPr>
        <p:txBody>
          <a:bodyPr wrap="none" anchor="ctr"/>
          <a:p>
            <a:pPr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1676559" y="5229860"/>
            <a:ext cx="323850" cy="39878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p>
            <a:r>
              <a:rPr lang="en-US" altLang="zh-CN" sz="2000" b="1" baseline="0">
                <a:solidFill>
                  <a:srgbClr val="1C1C1C"/>
                </a:solidFill>
                <a:ea typeface="宋体" panose="02010600030101010101" pitchFamily="2" charset="-122"/>
              </a:rPr>
              <a:t>5</a:t>
            </a:r>
            <a:endParaRPr lang="en-US" altLang="zh-CN" sz="2000" b="1" baseline="0">
              <a:solidFill>
                <a:srgbClr val="1C1C1C"/>
              </a:solidFill>
              <a:ea typeface="宋体" panose="02010600030101010101" pitchFamily="2" charset="-122"/>
            </a:endParaRPr>
          </a:p>
        </p:txBody>
      </p:sp>
      <p:sp>
        <p:nvSpPr>
          <p:cNvPr id="11" name="Rectangle 31" descr="2"/>
          <p:cNvSpPr>
            <a:spLocks noChangeArrowheads="1"/>
          </p:cNvSpPr>
          <p:nvPr/>
        </p:nvSpPr>
        <p:spPr bwMode="gray">
          <a:xfrm>
            <a:off x="2757170" y="5115243"/>
            <a:ext cx="5673725" cy="52197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anchor="ctr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本单位近年来在本领域的研究进展</a:t>
            </a:r>
            <a:endParaRPr lang="zh-CN" altLang="en-US" sz="28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57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57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57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57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57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751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灯片编号占位符 4"/>
          <p:cNvSpPr>
            <a:spLocks noGrp="1" noChangeArrowheads="1"/>
          </p:cNvSpPr>
          <p:nvPr/>
        </p:nvSpPr>
        <p:spPr bwMode="auto">
          <a:xfrm>
            <a:off x="65088" y="0"/>
            <a:ext cx="0" cy="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fld id="{59A545C7-F173-443F-833A-D6E3169E9D72}" type="slidenum">
              <a:rPr lang="en-US" altLang="zh-CN">
                <a:ea typeface="仿宋_GB2312" pitchFamily="49" charset="-122"/>
              </a:rPr>
            </a:fld>
            <a:endParaRPr lang="en-US" altLang="zh-CN">
              <a:ea typeface="仿宋_GB2312" pitchFamily="49" charset="-122"/>
            </a:endParaRPr>
          </a:p>
        </p:txBody>
      </p:sp>
      <p:sp>
        <p:nvSpPr>
          <p:cNvPr id="7173" name="Rectangle 4"/>
          <p:cNvSpPr>
            <a:spLocks noChangeArrowheads="1"/>
          </p:cNvSpPr>
          <p:nvPr/>
        </p:nvSpPr>
        <p:spPr bwMode="auto">
          <a:xfrm>
            <a:off x="763821" y="1156970"/>
            <a:ext cx="2636520" cy="583565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3200" b="1" baseline="0" dirty="0" smtClean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2.1</a:t>
            </a:r>
            <a:r>
              <a:rPr lang="zh-CN" altLang="en-US" sz="3200" b="1" baseline="0" dirty="0" smtClean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 功能原理</a:t>
            </a:r>
            <a:endParaRPr lang="zh-CN" altLang="en-US" sz="3200" b="1" baseline="0" dirty="0" smtClean="0">
              <a:solidFill>
                <a:srgbClr val="0000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aphicFrame>
        <p:nvGraphicFramePr>
          <p:cNvPr id="4" name="对象 3"/>
          <p:cNvGraphicFramePr/>
          <p:nvPr/>
        </p:nvGraphicFramePr>
        <p:xfrm>
          <a:off x="1208405" y="3677920"/>
          <a:ext cx="6728460" cy="2621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3086100" imgH="1273810" progId="Visio.Drawing.15">
                  <p:embed/>
                </p:oleObj>
              </mc:Choice>
              <mc:Fallback>
                <p:oleObj name="" r:id="rId1" imgW="3086100" imgH="1273810" progId="Visio.Drawing.15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208405" y="3677920"/>
                        <a:ext cx="6728460" cy="26219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1340485" y="1946910"/>
            <a:ext cx="582422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500" b="1" baseline="0" dirty="0" smtClean="0">
                <a:solidFill>
                  <a:srgbClr val="0000CC"/>
                </a:solidFill>
                <a:latin typeface="+mn-ea"/>
                <a:ea typeface="+mn-ea"/>
                <a:sym typeface="+mn-ea"/>
              </a:rPr>
              <a:t>环行器与负载</a:t>
            </a:r>
            <a:r>
              <a:rPr lang="zh-CN" altLang="en-US" sz="2500" b="1" baseline="0" dirty="0">
                <a:solidFill>
                  <a:srgbClr val="0000CC"/>
                </a:solidFill>
                <a:latin typeface="+mn-ea"/>
                <a:ea typeface="+mn-ea"/>
                <a:sym typeface="+mn-ea"/>
              </a:rPr>
              <a:t>一起组成隔离器，主要功能是吸收反射回波，保护功率源</a:t>
            </a:r>
            <a:endParaRPr lang="en-US" altLang="zh-CN" sz="250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0" y="1476375"/>
            <a:ext cx="9145588" cy="0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285750" y="1214438"/>
            <a:ext cx="3715540" cy="428625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none" tIns="0" bIns="0" anchor="ctr"/>
          <a:lstStyle/>
          <a:p>
            <a:pPr algn="l"/>
            <a:r>
              <a:rPr lang="en-US" altLang="zh-CN" sz="32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2.2</a:t>
            </a:r>
            <a:r>
              <a:rPr lang="zh-CN" altLang="en-US" sz="32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 环行器总体方案</a:t>
            </a:r>
            <a:endParaRPr lang="zh-CN" altLang="en-US" sz="32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29030" y="2243455"/>
            <a:ext cx="6755765" cy="20097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 algn="l" eaLnBrk="1" latinLnBrk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>
                <a:solidFill>
                  <a:schemeClr val="bg2"/>
                </a:solidFill>
              </a:rPr>
              <a:t>三端结型，高场设计，</a:t>
            </a:r>
            <a:r>
              <a:rPr lang="en-US" altLang="zh-CN" sz="3200">
                <a:solidFill>
                  <a:schemeClr val="bg2"/>
                </a:solidFill>
                <a:sym typeface="+mn-ea"/>
              </a:rPr>
              <a:t>BJ6</a:t>
            </a:r>
            <a:r>
              <a:rPr lang="zh-CN" altLang="en-US" sz="3200">
                <a:solidFill>
                  <a:schemeClr val="bg2"/>
                </a:solidFill>
                <a:sym typeface="+mn-ea"/>
              </a:rPr>
              <a:t>波导接口</a:t>
            </a:r>
            <a:endParaRPr lang="zh-CN" altLang="en-US" sz="3200">
              <a:solidFill>
                <a:schemeClr val="bg2"/>
              </a:solidFill>
            </a:endParaRPr>
          </a:p>
          <a:p>
            <a:pPr marL="457200" indent="-457200" algn="l" eaLnBrk="1" latinLnBrk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>
                <a:solidFill>
                  <a:schemeClr val="bg2"/>
                </a:solidFill>
              </a:rPr>
              <a:t>分层水冷结构</a:t>
            </a:r>
            <a:endParaRPr lang="zh-CN" altLang="en-US" sz="3200">
              <a:solidFill>
                <a:schemeClr val="bg2"/>
              </a:solidFill>
            </a:endParaRPr>
          </a:p>
          <a:p>
            <a:pPr marL="457200" indent="-457200" algn="l" eaLnBrk="1" latinLnBrk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>
                <a:solidFill>
                  <a:schemeClr val="bg2"/>
                </a:solidFill>
              </a:rPr>
              <a:t>具有自动温度补偿功能</a:t>
            </a:r>
            <a:endParaRPr lang="zh-CN" altLang="en-US" sz="3200">
              <a:solidFill>
                <a:schemeClr val="bg2"/>
              </a:solidFill>
            </a:endParaRPr>
          </a:p>
          <a:p>
            <a:pPr marL="457200" indent="-457200" algn="l" eaLnBrk="1" latinLnBrk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>
                <a:solidFill>
                  <a:schemeClr val="bg2"/>
                </a:solidFill>
              </a:rPr>
              <a:t>带打火监控接口</a:t>
            </a:r>
            <a:endParaRPr lang="zh-CN" altLang="en-US" sz="3200">
              <a:solidFill>
                <a:schemeClr val="bg2"/>
              </a:solidFill>
            </a:endParaRPr>
          </a:p>
        </p:txBody>
      </p:sp>
      <p:sp>
        <p:nvSpPr>
          <p:cNvPr id="12310" name="右箭头 12309"/>
          <p:cNvSpPr/>
          <p:nvPr/>
        </p:nvSpPr>
        <p:spPr>
          <a:xfrm rot="-43181660">
            <a:off x="2720340" y="4535805"/>
            <a:ext cx="1788160" cy="991235"/>
          </a:xfrm>
          <a:prstGeom prst="rightArrow">
            <a:avLst>
              <a:gd name="adj1" fmla="val 50064"/>
              <a:gd name="adj2" fmla="val 37572"/>
            </a:avLst>
          </a:prstGeom>
          <a:gradFill rotWithShape="0">
            <a:gsLst>
              <a:gs pos="0">
                <a:srgbClr val="E7B705">
                  <a:gamma/>
                  <a:tint val="43922"/>
                  <a:invGamma/>
                </a:srgbClr>
              </a:gs>
              <a:gs pos="100000">
                <a:srgbClr val="E7B705"/>
              </a:gs>
            </a:gsLst>
            <a:lin ang="5400000" scaled="1"/>
            <a:tileRect/>
          </a:gradFill>
          <a:ln w="12700"/>
          <a:scene3d>
            <a:camera prst="legacyObliqueTopRight">
              <a:rot lat="0" lon="0" rev="0"/>
            </a:camera>
            <a:lightRig rig="legacyFlat3" dir="b"/>
          </a:scene3d>
          <a:sp3d extrusionH="163500" prstMaterial="legacyMatte">
            <a:bevelT w="13500" h="13500" prst="angle"/>
            <a:bevelB w="13500" h="13500" prst="angle"/>
            <a:extrusionClr>
              <a:srgbClr val="E7B705"/>
            </a:extrusionClr>
          </a:sp3d>
        </p:spPr>
        <p:txBody>
          <a:bodyPr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64760" y="4145280"/>
            <a:ext cx="3276600" cy="19526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499225" y="2440305"/>
            <a:ext cx="2271395" cy="3308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结构紧凑</a:t>
            </a:r>
            <a:endParaRPr lang="zh-CN" altLang="en-US" sz="2400" b="1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0" y="1476375"/>
            <a:ext cx="9145588" cy="0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285750" y="1214438"/>
            <a:ext cx="3715540" cy="428625"/>
          </a:xfrm>
          <a:prstGeom prst="rect">
            <a:avLst/>
          </a:prstGeom>
          <a:noFill/>
          <a:ln w="38100" algn="ctr">
            <a:noFill/>
            <a:miter lim="800000"/>
          </a:ln>
        </p:spPr>
        <p:txBody>
          <a:bodyPr wrap="none" tIns="0" bIns="0" anchor="ctr"/>
          <a:lstStyle/>
          <a:p>
            <a:pPr algn="l"/>
            <a:r>
              <a:rPr lang="en-US" altLang="zh-CN" sz="32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2.3</a:t>
            </a:r>
            <a:r>
              <a:rPr lang="zh-CN" altLang="en-US" sz="32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 负载</a:t>
            </a:r>
            <a:r>
              <a:rPr lang="zh-CN" altLang="en-US" sz="3200" b="1" baseline="0" dirty="0" smtClean="0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总体方案</a:t>
            </a:r>
            <a:endParaRPr lang="zh-CN" altLang="en-US" sz="3200" b="1" baseline="0" dirty="0" smtClean="0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29030" y="2243455"/>
            <a:ext cx="6755765" cy="10502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 algn="l" eaLnBrk="1" latinLnBrk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>
                <a:solidFill>
                  <a:schemeClr val="bg2"/>
                </a:solidFill>
              </a:rPr>
              <a:t>铁氧体水冷干负载</a:t>
            </a:r>
            <a:r>
              <a:rPr lang="zh-CN" altLang="en-US" sz="3200">
                <a:solidFill>
                  <a:schemeClr val="bg2"/>
                </a:solidFill>
              </a:rPr>
              <a:t>，</a:t>
            </a:r>
            <a:r>
              <a:rPr lang="en-US" altLang="zh-CN" sz="3200">
                <a:solidFill>
                  <a:schemeClr val="bg2"/>
                </a:solidFill>
                <a:sym typeface="+mn-ea"/>
              </a:rPr>
              <a:t>BJ6</a:t>
            </a:r>
            <a:r>
              <a:rPr lang="zh-CN" altLang="en-US" sz="3200">
                <a:solidFill>
                  <a:schemeClr val="bg2"/>
                </a:solidFill>
                <a:sym typeface="+mn-ea"/>
              </a:rPr>
              <a:t>波导接口</a:t>
            </a:r>
            <a:endParaRPr lang="zh-CN" altLang="en-US" sz="3200">
              <a:solidFill>
                <a:schemeClr val="bg2"/>
              </a:solidFill>
            </a:endParaRPr>
          </a:p>
          <a:p>
            <a:pPr marL="457200" indent="-457200" algn="l" eaLnBrk="1" latinLnBrk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>
                <a:solidFill>
                  <a:schemeClr val="bg2"/>
                </a:solidFill>
              </a:rPr>
              <a:t>带打火监控接口</a:t>
            </a:r>
            <a:endParaRPr lang="zh-CN" altLang="en-US" sz="3200">
              <a:solidFill>
                <a:schemeClr val="bg2"/>
              </a:solidFill>
            </a:endParaRPr>
          </a:p>
        </p:txBody>
      </p:sp>
      <p:sp>
        <p:nvSpPr>
          <p:cNvPr id="12310" name="右箭头 12309"/>
          <p:cNvSpPr/>
          <p:nvPr/>
        </p:nvSpPr>
        <p:spPr>
          <a:xfrm rot="-43181660">
            <a:off x="2720340" y="4535805"/>
            <a:ext cx="1788160" cy="991235"/>
          </a:xfrm>
          <a:prstGeom prst="rightArrow">
            <a:avLst>
              <a:gd name="adj1" fmla="val 50064"/>
              <a:gd name="adj2" fmla="val 37572"/>
            </a:avLst>
          </a:prstGeom>
          <a:gradFill rotWithShape="0">
            <a:gsLst>
              <a:gs pos="0">
                <a:srgbClr val="E7B705">
                  <a:gamma/>
                  <a:tint val="43922"/>
                  <a:invGamma/>
                </a:srgbClr>
              </a:gs>
              <a:gs pos="100000">
                <a:srgbClr val="E7B705"/>
              </a:gs>
            </a:gsLst>
            <a:lin ang="5400000" scaled="1"/>
            <a:tileRect/>
          </a:gradFill>
          <a:ln w="12700"/>
          <a:scene3d>
            <a:camera prst="legacyObliqueTopRight">
              <a:rot lat="0" lon="0" rev="0"/>
            </a:camera>
            <a:lightRig rig="legacyFlat3" dir="b"/>
          </a:scene3d>
          <a:sp3d extrusionH="163500" prstMaterial="legacyMatte">
            <a:bevelT w="13500" h="13500" prst="angle"/>
            <a:bevelB w="13500" h="13500" prst="angle"/>
            <a:extrusionClr>
              <a:srgbClr val="E7B705"/>
            </a:extrusionClr>
          </a:sp3d>
        </p:spPr>
        <p:txBody>
          <a:bodyPr/>
          <a:p>
            <a:endParaRPr lang="zh-CN" altLang="en-US"/>
          </a:p>
        </p:txBody>
      </p:sp>
      <p:pic>
        <p:nvPicPr>
          <p:cNvPr id="2" name="图片 1" descr="eng-033898_ste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08195" y="4203065"/>
            <a:ext cx="3275965" cy="231584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4_1"/>
  <p:tag name="KSO_WM_UNIT_ID" val="diagram20200110_2*q_h_i*1_4_1"/>
  <p:tag name="KSO_WM_TEMPLATE_CATEGORY" val="diagram"/>
  <p:tag name="KSO_WM_TEMPLATE_INDEX" val="20200110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10.xml><?xml version="1.0" encoding="utf-8"?>
<p:tagLst xmlns:p="http://schemas.openxmlformats.org/presentationml/2006/main">
  <p:tag name="KSO_WM_UNIT_ISCONTENTSTITLE" val="0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1_1"/>
  <p:tag name="KSO_WM_UNIT_ID" val="diagram20200110_2*q_h_a*1_1_1"/>
  <p:tag name="KSO_WM_TEMPLATE_CATEGORY" val="diagram"/>
  <p:tag name="KSO_WM_TEMPLATE_INDEX" val="20200110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11.xml><?xml version="1.0" encoding="utf-8"?>
<p:tagLst xmlns:p="http://schemas.openxmlformats.org/presentationml/2006/main">
  <p:tag name="KSO_WM_UNIT_ISCONTENTSTITLE" val="0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3_1"/>
  <p:tag name="KSO_WM_UNIT_ID" val="diagram20200110_2*q_h_a*1_3_1"/>
  <p:tag name="KSO_WM_TEMPLATE_CATEGORY" val="diagram"/>
  <p:tag name="KSO_WM_TEMPLATE_INDEX" val="20200110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2"/>
  <p:tag name="KSO_WM_UNIT_ID" val="diagram20200110_2*q_h_i*1_1_2"/>
  <p:tag name="KSO_WM_TEMPLATE_CATEGORY" val="diagram"/>
  <p:tag name="KSO_WM_TEMPLATE_INDEX" val="20200110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4_2"/>
  <p:tag name="KSO_WM_UNIT_ID" val="diagram20200110_2*q_h_i*1_4_2"/>
  <p:tag name="KSO_WM_TEMPLATE_CATEGORY" val="diagram"/>
  <p:tag name="KSO_WM_TEMPLATE_INDEX" val="20200110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2"/>
  <p:tag name="KSO_WM_UNIT_ID" val="diagram20200110_2*q_h_i*1_2_2"/>
  <p:tag name="KSO_WM_TEMPLATE_CATEGORY" val="diagram"/>
  <p:tag name="KSO_WM_TEMPLATE_INDEX" val="20200110"/>
  <p:tag name="KSO_WM_UNIT_LAYERLEVEL" val="1_1_1"/>
  <p:tag name="KSO_WM_TAG_VERSION" val="1.0"/>
  <p:tag name="KSO_WM_BEAUTIFY_FLAG" val="#wm#"/>
  <p:tag name="KSO_WM_UNIT_FILL_FORE_SCHEMECOLOR_INDEX" val="14"/>
  <p:tag name="KSO_WM_UNIT_FILL_TYPE" val="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3"/>
  <p:tag name="KSO_WM_UNIT_ID" val="diagram20200110_2*q_h_i*1_2_3"/>
  <p:tag name="KSO_WM_TEMPLATE_CATEGORY" val="diagram"/>
  <p:tag name="KSO_WM_TEMPLATE_INDEX" val="20200110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4"/>
  <p:tag name="KSO_WM_UNIT_ID" val="diagram20200110_2*q_h_i*1_2_4"/>
  <p:tag name="KSO_WM_TEMPLATE_CATEGORY" val="diagram"/>
  <p:tag name="KSO_WM_TEMPLATE_INDEX" val="20200110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2"/>
  <p:tag name="KSO_WM_UNIT_ID" val="diagram20200110_2*q_h_i*1_3_2"/>
  <p:tag name="KSO_WM_TEMPLATE_CATEGORY" val="diagram"/>
  <p:tag name="KSO_WM_TEMPLATE_INDEX" val="20200110"/>
  <p:tag name="KSO_WM_UNIT_LAYERLEVEL" val="1_1_1"/>
  <p:tag name="KSO_WM_TAG_VERSION" val="1.0"/>
  <p:tag name="KSO_WM_BEAUTIFY_FLAG" val="#wm#"/>
  <p:tag name="KSO_WM_UNIT_FILL_FORE_SCHEMECOLOR_INDEX" val="14"/>
  <p:tag name="KSO_WM_UNIT_FILL_TYPE" val="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3"/>
  <p:tag name="KSO_WM_UNIT_ID" val="diagram20200110_2*q_h_i*1_3_3"/>
  <p:tag name="KSO_WM_TEMPLATE_CATEGORY" val="diagram"/>
  <p:tag name="KSO_WM_TEMPLATE_INDEX" val="20200110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4"/>
  <p:tag name="KSO_WM_UNIT_ID" val="diagram20200110_2*q_h_i*1_3_4"/>
  <p:tag name="KSO_WM_TEMPLATE_CATEGORY" val="diagram"/>
  <p:tag name="KSO_WM_TEMPLATE_INDEX" val="20200110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3"/>
  <p:tag name="KSO_WM_UNIT_ID" val="diagram20200110_2*q_h_i*1_1_3"/>
  <p:tag name="KSO_WM_TEMPLATE_CATEGORY" val="diagram"/>
  <p:tag name="KSO_WM_TEMPLATE_INDEX" val="2020011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5"/>
  <p:tag name="KSO_WM_UNIT_ID" val="diagram20200110_2*q_h_i*1_3_5"/>
  <p:tag name="KSO_WM_TEMPLATE_CATEGORY" val="diagram"/>
  <p:tag name="KSO_WM_TEMPLATE_INDEX" val="20200110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6"/>
  <p:tag name="KSO_WM_UNIT_ID" val="diagram20200110_2*q_h_i*1_3_6"/>
  <p:tag name="KSO_WM_TEMPLATE_CATEGORY" val="diagram"/>
  <p:tag name="KSO_WM_TEMPLATE_INDEX" val="20200110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7"/>
  <p:tag name="KSO_WM_UNIT_ID" val="diagram20200110_2*q_h_i*1_3_7"/>
  <p:tag name="KSO_WM_TEMPLATE_CATEGORY" val="diagram"/>
  <p:tag name="KSO_WM_TEMPLATE_INDEX" val="20200110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8"/>
  <p:tag name="KSO_WM_UNIT_ID" val="diagram20200110_2*q_h_i*1_3_8"/>
  <p:tag name="KSO_WM_TEMPLATE_CATEGORY" val="diagram"/>
  <p:tag name="KSO_WM_TEMPLATE_INDEX" val="20200110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4.xml><?xml version="1.0" encoding="utf-8"?>
<p:tagLst xmlns:p="http://schemas.openxmlformats.org/presentationml/2006/main">
  <p:tag name="KSO_WM_UNIT_ISCONTENTSTITLE" val="0"/>
  <p:tag name="KSO_WM_UNIT_NOCLEAR" val="0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a"/>
  <p:tag name="KSO_WM_UNIT_INDEX" val="1_1"/>
  <p:tag name="KSO_WM_UNIT_ID" val="diagram20200110_2*q_a*1_1"/>
  <p:tag name="KSO_WM_TEMPLATE_CATEGORY" val="diagram"/>
  <p:tag name="KSO_WM_TEMPLATE_INDEX" val="20200110"/>
  <p:tag name="KSO_WM_UNIT_LAYERLEVEL" val="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1"/>
  <p:tag name="KSO_WM_UNIT_ID" val="diagram20200110_2*q_h_i*1_1_1"/>
  <p:tag name="KSO_WM_TEMPLATE_CATEGORY" val="diagram"/>
  <p:tag name="KSO_WM_TEMPLATE_INDEX" val="2020011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5"/>
  <p:tag name="KSO_WM_UNIT_ID" val="diagram20200110_2*q_h_i*1_2_5"/>
  <p:tag name="KSO_WM_TEMPLATE_CATEGORY" val="diagram"/>
  <p:tag name="KSO_WM_TEMPLATE_INDEX" val="2020011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1"/>
  <p:tag name="KSO_WM_UNIT_ID" val="diagram20200110_2*q_h_i*1_2_1"/>
  <p:tag name="KSO_WM_TEMPLATE_CATEGORY" val="diagram"/>
  <p:tag name="KSO_WM_TEMPLATE_INDEX" val="2020011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9"/>
  <p:tag name="KSO_WM_UNIT_ID" val="diagram20200110_2*q_h_i*1_3_9"/>
  <p:tag name="KSO_WM_TEMPLATE_CATEGORY" val="diagram"/>
  <p:tag name="KSO_WM_TEMPLATE_INDEX" val="2020011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1"/>
  <p:tag name="KSO_WM_UNIT_ID" val="diagram20200110_2*q_h_i*1_3_1"/>
  <p:tag name="KSO_WM_TEMPLATE_CATEGORY" val="diagram"/>
  <p:tag name="KSO_WM_TEMPLATE_INDEX" val="20200110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8.xml><?xml version="1.0" encoding="utf-8"?>
<p:tagLst xmlns:p="http://schemas.openxmlformats.org/presentationml/2006/main">
  <p:tag name="KSO_WM_UNIT_ISCONTENTS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4_1"/>
  <p:tag name="KSO_WM_UNIT_ID" val="diagram20200110_2*q_h_a*1_4_1"/>
  <p:tag name="KSO_WM_TEMPLATE_CATEGORY" val="diagram"/>
  <p:tag name="KSO_WM_TEMPLATE_INDEX" val="20200110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9.xml><?xml version="1.0" encoding="utf-8"?>
<p:tagLst xmlns:p="http://schemas.openxmlformats.org/presentationml/2006/main">
  <p:tag name="KSO_WM_UNIT_ISCONTENTS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2_1"/>
  <p:tag name="KSO_WM_UNIT_ID" val="diagram20200110_2*q_h_a*1_2_1"/>
  <p:tag name="KSO_WM_TEMPLATE_CATEGORY" val="diagram"/>
  <p:tag name="KSO_WM_TEMPLATE_INDEX" val="20200110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heme/theme1.xml><?xml version="1.0" encoding="utf-8"?>
<a:theme xmlns:a="http://schemas.openxmlformats.org/drawingml/2006/main" name="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方正美黑_GBK" pitchFamily="65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方正美黑_GBK" pitchFamily="65" charset="-122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Ripple</Template>
  <TotalTime>0</TotalTime>
  <Words>3006</Words>
  <Application>WPS 演示</Application>
  <PresentationFormat>自定义</PresentationFormat>
  <Paragraphs>358</Paragraphs>
  <Slides>33</Slides>
  <Notes>29</Notes>
  <HiddenSlides>0</HiddenSlides>
  <MMClips>0</MMClips>
  <ScaleCrop>false</ScaleCrop>
  <HeadingPairs>
    <vt:vector size="8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33</vt:i4>
      </vt:variant>
    </vt:vector>
  </HeadingPairs>
  <TitlesOfParts>
    <vt:vector size="59" baseType="lpstr">
      <vt:lpstr>Arial</vt:lpstr>
      <vt:lpstr>宋体</vt:lpstr>
      <vt:lpstr>Wingdings</vt:lpstr>
      <vt:lpstr>方正美黑_GBK</vt:lpstr>
      <vt:lpstr>黑体</vt:lpstr>
      <vt:lpstr>楷体_GB2312</vt:lpstr>
      <vt:lpstr>新宋体</vt:lpstr>
      <vt:lpstr>仿宋_GB2312</vt:lpstr>
      <vt:lpstr>Times New Roman</vt:lpstr>
      <vt:lpstr>隶书</vt:lpstr>
      <vt:lpstr>仿宋</vt:lpstr>
      <vt:lpstr>Verdana</vt:lpstr>
      <vt:lpstr>华文细黑</vt:lpstr>
      <vt:lpstr>微软雅黑</vt:lpstr>
      <vt:lpstr>Aller Light</vt:lpstr>
      <vt:lpstr>Corbel</vt:lpstr>
      <vt:lpstr>Roboto Light</vt:lpstr>
      <vt:lpstr>AMGDT</vt:lpstr>
      <vt:lpstr>华文中宋</vt:lpstr>
      <vt:lpstr>Arial Unicode MS</vt:lpstr>
      <vt:lpstr>Wingdings</vt:lpstr>
      <vt:lpstr>华文行楷</vt:lpstr>
      <vt:lpstr>Ripple</vt:lpstr>
      <vt:lpstr>Visio.Drawing.15</vt:lpstr>
      <vt:lpstr>Equation.DSMT4</vt:lpstr>
      <vt:lpstr>Visio.Drawing.15</vt:lpstr>
      <vt:lpstr>高功率环行器与负载研制进展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BIRM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热烈欢迎 首长和专家 光临指导</dc:title>
  <dc:creator>Tang Guoen</dc:creator>
  <cp:lastModifiedBy>那烂陀僧</cp:lastModifiedBy>
  <cp:revision>1462</cp:revision>
  <cp:lastPrinted>2001-01-05T09:33:00Z</cp:lastPrinted>
  <dcterms:created xsi:type="dcterms:W3CDTF">1998-05-06T09:27:00Z</dcterms:created>
  <dcterms:modified xsi:type="dcterms:W3CDTF">2020-10-25T23:29:25Z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2052-11.1.0.10000</vt:lpwstr>
  </property>
</Properties>
</file>