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551" r:id="rId2"/>
    <p:sldId id="561" r:id="rId3"/>
    <p:sldId id="583" r:id="rId4"/>
    <p:sldId id="503" r:id="rId5"/>
    <p:sldId id="590" r:id="rId6"/>
    <p:sldId id="586" r:id="rId7"/>
    <p:sldId id="591" r:id="rId8"/>
    <p:sldId id="641" r:id="rId9"/>
    <p:sldId id="642" r:id="rId10"/>
    <p:sldId id="645" r:id="rId11"/>
    <p:sldId id="643" r:id="rId12"/>
    <p:sldId id="644" r:id="rId13"/>
    <p:sldId id="653" r:id="rId14"/>
    <p:sldId id="649" r:id="rId15"/>
    <p:sldId id="647" r:id="rId16"/>
    <p:sldId id="619" r:id="rId17"/>
    <p:sldId id="621" r:id="rId18"/>
    <p:sldId id="620" r:id="rId19"/>
    <p:sldId id="651" r:id="rId20"/>
    <p:sldId id="650" r:id="rId21"/>
    <p:sldId id="646" r:id="rId22"/>
    <p:sldId id="648" r:id="rId23"/>
    <p:sldId id="594" r:id="rId24"/>
    <p:sldId id="654" r:id="rId25"/>
    <p:sldId id="597" r:id="rId26"/>
    <p:sldId id="625" r:id="rId27"/>
    <p:sldId id="624" r:id="rId28"/>
    <p:sldId id="598" r:id="rId29"/>
    <p:sldId id="626" r:id="rId30"/>
    <p:sldId id="635" r:id="rId31"/>
    <p:sldId id="611" r:id="rId32"/>
    <p:sldId id="608" r:id="rId33"/>
    <p:sldId id="637" r:id="rId34"/>
    <p:sldId id="599" r:id="rId35"/>
    <p:sldId id="631" r:id="rId36"/>
    <p:sldId id="630" r:id="rId37"/>
    <p:sldId id="601" r:id="rId38"/>
    <p:sldId id="632" r:id="rId39"/>
    <p:sldId id="615" r:id="rId40"/>
    <p:sldId id="614" r:id="rId41"/>
    <p:sldId id="605" r:id="rId42"/>
    <p:sldId id="606" r:id="rId43"/>
    <p:sldId id="604" r:id="rId44"/>
    <p:sldId id="607" r:id="rId45"/>
    <p:sldId id="596" r:id="rId46"/>
    <p:sldId id="496" r:id="rId47"/>
  </p:sldIdLst>
  <p:sldSz cx="12190413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00FF"/>
    <a:srgbClr val="006600"/>
    <a:srgbClr val="660033"/>
    <a:srgbClr val="FF3300"/>
    <a:srgbClr val="00FF00"/>
    <a:srgbClr val="FF6600"/>
    <a:srgbClr val="CC3300"/>
    <a:srgbClr val="008000"/>
    <a:srgbClr val="F412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C2FFA5D-87B4-456A-9821-1D502468CF0F}" styleName="主题样式 1 - 强调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38" autoAdjust="0"/>
    <p:restoredTop sz="92281" autoAdjust="0"/>
  </p:normalViewPr>
  <p:slideViewPr>
    <p:cSldViewPr>
      <p:cViewPr>
        <p:scale>
          <a:sx n="70" d="100"/>
          <a:sy n="70" d="100"/>
        </p:scale>
        <p:origin x="-1094" y="-221"/>
      </p:cViewPr>
      <p:guideLst>
        <p:guide orient="horz" pos="2160"/>
        <p:guide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41272E-FACA-4AD8-958A-ECDC4AAA3ACD}" type="datetimeFigureOut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8C6B7-0A4B-4574-9561-F3A4CA7F7FB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83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8C6B7-0A4B-4574-9561-F3A4CA7F7FB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035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E8C6B7-0A4B-4574-9561-F3A4CA7F7FB4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768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8"/>
            <a:ext cx="10361851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3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94FD0-ED58-45F9-8CBE-ABC58AD61CF6}" type="datetime1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0FAC3-8FBA-410F-83E9-68F8D52D4D87}" type="datetime1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41"/>
            <a:ext cx="274284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41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3E790-F7D4-4CA8-AB73-67BACB5D321B}" type="datetime1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0E819-9F46-475F-ADFE-42821C813561}" type="datetime1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3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BD3FB-6D7E-4783-B518-88A9C1F92D59}" type="datetime1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2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3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046CC1-F8F0-4FD9-BEFF-6E80267B9A69}" type="datetime1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D464D-D5B9-4CE2-B4A2-530F85E7357E}" type="datetime1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33021-C876-49BF-A1DF-91EDF9FC7143}" type="datetime1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6DBAB-38EC-43FB-A4C2-8F29D2256876}" type="datetime1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3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3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3" y="1435103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90F51-551F-45C3-83BB-968F15990C33}" type="datetime1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D5057-A4A6-4E9D-BCFF-5C867266FC12}" type="datetime1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600203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522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3778A-B227-4757-8646-7B6D8B17D1D6}" type="datetime1">
              <a:rPr lang="zh-CN" altLang="en-US" smtClean="0"/>
              <a:pPr/>
              <a:t>2020/10/25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058" y="6356353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6463" y="6356353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png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3.png"/><Relationship Id="rId7" Type="http://schemas.openxmlformats.org/officeDocument/2006/relationships/image" Target="../media/image53.jpeg"/><Relationship Id="rId12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pn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71.jpeg"/><Relationship Id="rId18" Type="http://schemas.openxmlformats.org/officeDocument/2006/relationships/image" Target="../media/image76.png"/><Relationship Id="rId3" Type="http://schemas.openxmlformats.org/officeDocument/2006/relationships/image" Target="../media/image3.pn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17" Type="http://schemas.openxmlformats.org/officeDocument/2006/relationships/image" Target="../media/image75.jpeg"/><Relationship Id="rId2" Type="http://schemas.openxmlformats.org/officeDocument/2006/relationships/image" Target="../media/image2.jpeg"/><Relationship Id="rId16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5" Type="http://schemas.openxmlformats.org/officeDocument/2006/relationships/image" Target="../media/image7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png"/><Relationship Id="rId14" Type="http://schemas.openxmlformats.org/officeDocument/2006/relationships/image" Target="../media/image7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3.png"/><Relationship Id="rId7" Type="http://schemas.openxmlformats.org/officeDocument/2006/relationships/image" Target="../media/image8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3" Type="http://schemas.openxmlformats.org/officeDocument/2006/relationships/image" Target="../media/image3.pn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5" Type="http://schemas.openxmlformats.org/officeDocument/2006/relationships/image" Target="../media/image88.jpeg"/><Relationship Id="rId10" Type="http://schemas.openxmlformats.org/officeDocument/2006/relationships/image" Target="../media/image93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13" Type="http://schemas.openxmlformats.org/officeDocument/2006/relationships/image" Target="../media/image112.jpeg"/><Relationship Id="rId3" Type="http://schemas.openxmlformats.org/officeDocument/2006/relationships/image" Target="../media/image2.jpe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10.jpeg"/><Relationship Id="rId5" Type="http://schemas.openxmlformats.org/officeDocument/2006/relationships/image" Target="../media/image104.png"/><Relationship Id="rId15" Type="http://schemas.openxmlformats.org/officeDocument/2006/relationships/image" Target="../media/image114.jpeg"/><Relationship Id="rId10" Type="http://schemas.openxmlformats.org/officeDocument/2006/relationships/image" Target="../media/image109.jpeg"/><Relationship Id="rId4" Type="http://schemas.openxmlformats.org/officeDocument/2006/relationships/image" Target="../media/image3.png"/><Relationship Id="rId9" Type="http://schemas.openxmlformats.org/officeDocument/2006/relationships/image" Target="../media/image108.jpeg"/><Relationship Id="rId14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emf"/><Relationship Id="rId3" Type="http://schemas.openxmlformats.org/officeDocument/2006/relationships/image" Target="../media/image3.png"/><Relationship Id="rId7" Type="http://schemas.openxmlformats.org/officeDocument/2006/relationships/image" Target="../media/image118.png"/><Relationship Id="rId12" Type="http://schemas.openxmlformats.org/officeDocument/2006/relationships/image" Target="../media/image1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2.jpeg"/><Relationship Id="rId5" Type="http://schemas.openxmlformats.org/officeDocument/2006/relationships/image" Target="../media/image116.png"/><Relationship Id="rId10" Type="http://schemas.openxmlformats.org/officeDocument/2006/relationships/image" Target="../media/image121.jpeg"/><Relationship Id="rId4" Type="http://schemas.openxmlformats.org/officeDocument/2006/relationships/image" Target="../media/image115.jpeg"/><Relationship Id="rId9" Type="http://schemas.openxmlformats.org/officeDocument/2006/relationships/image" Target="../media/image12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3.png"/><Relationship Id="rId7" Type="http://schemas.openxmlformats.org/officeDocument/2006/relationships/image" Target="../media/image1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10" Type="http://schemas.openxmlformats.org/officeDocument/2006/relationships/image" Target="../media/image130.jpe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3.png"/><Relationship Id="rId12" Type="http://schemas.openxmlformats.org/officeDocument/2006/relationships/image" Target="../media/image13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2.png"/><Relationship Id="rId11" Type="http://schemas.openxmlformats.org/officeDocument/2006/relationships/image" Target="../media/image137.png"/><Relationship Id="rId5" Type="http://schemas.openxmlformats.org/officeDocument/2006/relationships/image" Target="../media/image3.png"/><Relationship Id="rId10" Type="http://schemas.openxmlformats.org/officeDocument/2006/relationships/image" Target="../media/image136.png"/><Relationship Id="rId4" Type="http://schemas.openxmlformats.org/officeDocument/2006/relationships/image" Target="../media/image2.jpeg"/><Relationship Id="rId9" Type="http://schemas.openxmlformats.org/officeDocument/2006/relationships/image" Target="../media/image13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jpeg"/><Relationship Id="rId3" Type="http://schemas.openxmlformats.org/officeDocument/2006/relationships/image" Target="../media/image3.png"/><Relationship Id="rId7" Type="http://schemas.openxmlformats.org/officeDocument/2006/relationships/image" Target="../media/image1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3.png"/><Relationship Id="rId7" Type="http://schemas.openxmlformats.org/officeDocument/2006/relationships/image" Target="../media/image1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3.png"/><Relationship Id="rId7" Type="http://schemas.openxmlformats.org/officeDocument/2006/relationships/image" Target="../media/image1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11" Type="http://schemas.openxmlformats.org/officeDocument/2006/relationships/image" Target="../media/image158.jpeg"/><Relationship Id="rId5" Type="http://schemas.openxmlformats.org/officeDocument/2006/relationships/image" Target="../media/image152.jpeg"/><Relationship Id="rId10" Type="http://schemas.openxmlformats.org/officeDocument/2006/relationships/image" Target="../media/image157.jpeg"/><Relationship Id="rId4" Type="http://schemas.openxmlformats.org/officeDocument/2006/relationships/image" Target="../media/image151.jpeg"/><Relationship Id="rId9" Type="http://schemas.openxmlformats.org/officeDocument/2006/relationships/image" Target="../media/image15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3.png"/><Relationship Id="rId7" Type="http://schemas.openxmlformats.org/officeDocument/2006/relationships/image" Target="../media/image1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3" Type="http://schemas.openxmlformats.org/officeDocument/2006/relationships/image" Target="../media/image3.png"/><Relationship Id="rId7" Type="http://schemas.openxmlformats.org/officeDocument/2006/relationships/image" Target="../media/image1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emf"/><Relationship Id="rId5" Type="http://schemas.openxmlformats.org/officeDocument/2006/relationships/image" Target="../media/image172.emf"/><Relationship Id="rId10" Type="http://schemas.openxmlformats.org/officeDocument/2006/relationships/image" Target="../media/image177.emf"/><Relationship Id="rId4" Type="http://schemas.openxmlformats.org/officeDocument/2006/relationships/image" Target="../media/image171.emf"/><Relationship Id="rId9" Type="http://schemas.openxmlformats.org/officeDocument/2006/relationships/image" Target="../media/image17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g"/><Relationship Id="rId5" Type="http://schemas.openxmlformats.org/officeDocument/2006/relationships/image" Target="../media/image179.jpg"/><Relationship Id="rId4" Type="http://schemas.openxmlformats.org/officeDocument/2006/relationships/image" Target="../media/image1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8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ctrTitle"/>
          </p:nvPr>
        </p:nvSpPr>
        <p:spPr>
          <a:xfrm>
            <a:off x="1295984" y="2204864"/>
            <a:ext cx="9551750" cy="158417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2400"/>
              </a:spcBef>
              <a:spcAft>
                <a:spcPts val="2400"/>
              </a:spcAft>
            </a:pPr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R&amp;D Activities for CEPC Accelerator Key Technologies</a:t>
            </a:r>
            <a:r>
              <a:rPr lang="zh-CN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Arial Black" panose="020B0A04020102020204" pitchFamily="34" charset="0"/>
              </a:rPr>
              <a:t>at HERT</a:t>
            </a:r>
            <a:endParaRPr lang="zh-CN" altLang="en-US" sz="32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335846" y="5902722"/>
            <a:ext cx="11520000" cy="0"/>
          </a:xfrm>
          <a:prstGeom prst="line">
            <a:avLst/>
          </a:prstGeom>
          <a:ln w="127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12216804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文本占位符 4"/>
          <p:cNvSpPr txBox="1">
            <a:spLocks/>
          </p:cNvSpPr>
          <p:nvPr/>
        </p:nvSpPr>
        <p:spPr>
          <a:xfrm>
            <a:off x="1738215" y="4023066"/>
            <a:ext cx="8749479" cy="15661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800" b="1" dirty="0">
                <a:solidFill>
                  <a:schemeClr val="tx1"/>
                </a:solidFill>
                <a:latin typeface="+mj-lt"/>
                <a:cs typeface="Arial"/>
              </a:rPr>
              <a:t>ZHAO </a:t>
            </a:r>
            <a:r>
              <a:rPr lang="en-US" altLang="zh-CN" sz="1800" b="1" dirty="0" err="1">
                <a:solidFill>
                  <a:schemeClr val="tx1"/>
                </a:solidFill>
                <a:latin typeface="+mj-lt"/>
                <a:cs typeface="Arial"/>
              </a:rPr>
              <a:t>Jianbing</a:t>
            </a:r>
            <a:endParaRPr lang="en-US" altLang="zh-CN" sz="1800" b="1" dirty="0">
              <a:solidFill>
                <a:schemeClr val="tx1"/>
              </a:solidFill>
              <a:latin typeface="+mj-lt"/>
              <a:cs typeface="Arial"/>
            </a:endParaRPr>
          </a:p>
          <a:p>
            <a:pPr algn="ctr"/>
            <a:endParaRPr lang="en-US" altLang="zh-CN" sz="800" b="1" dirty="0">
              <a:solidFill>
                <a:schemeClr val="tx1"/>
              </a:solidFill>
              <a:latin typeface="+mj-lt"/>
              <a:cs typeface="Arial"/>
            </a:endParaRP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+mj-lt"/>
              </a:rPr>
              <a:t>Institute of High Energy Physics, CAS,   Beijing HE-Racing Technology Co., Ltd. </a:t>
            </a:r>
          </a:p>
          <a:p>
            <a:pPr algn="ctr"/>
            <a:endParaRPr lang="en-US" altLang="zh-CN" sz="900" b="1" dirty="0">
              <a:solidFill>
                <a:schemeClr val="tx1"/>
              </a:solidFill>
              <a:latin typeface="+mj-lt"/>
              <a:cs typeface="Arial"/>
            </a:endParaRPr>
          </a:p>
          <a:p>
            <a:pPr algn="ctr"/>
            <a:r>
              <a:rPr lang="en-US" altLang="zh-CN" sz="1600" b="1" dirty="0">
                <a:solidFill>
                  <a:schemeClr val="tx1"/>
                </a:solidFill>
                <a:latin typeface="+mj-lt"/>
                <a:cs typeface="Arial"/>
              </a:rPr>
              <a:t> Oct. 26</a:t>
            </a:r>
            <a:r>
              <a:rPr lang="en-US" altLang="zh-CN" sz="1600" b="1" dirty="0" smtClean="0">
                <a:solidFill>
                  <a:schemeClr val="tx1"/>
                </a:solidFill>
                <a:latin typeface="+mj-lt"/>
                <a:cs typeface="Arial"/>
              </a:rPr>
              <a:t>, </a:t>
            </a:r>
            <a:r>
              <a:rPr lang="en-US" altLang="zh-CN" sz="1600" b="1" dirty="0">
                <a:solidFill>
                  <a:schemeClr val="tx1"/>
                </a:solidFill>
                <a:latin typeface="+mj-lt"/>
                <a:cs typeface="Arial"/>
              </a:rPr>
              <a:t>CEPC-CIPC 2020</a:t>
            </a:r>
            <a:r>
              <a:rPr lang="en-US" altLang="zh-CN" sz="1600" b="1" dirty="0" smtClean="0">
                <a:solidFill>
                  <a:schemeClr val="tx1"/>
                </a:solidFill>
                <a:latin typeface="+mj-lt"/>
                <a:cs typeface="Arial"/>
              </a:rPr>
              <a:t>, Shanghai</a:t>
            </a:r>
            <a:endParaRPr lang="zh-CN" altLang="zh-CN" sz="1600" b="1" dirty="0">
              <a:solidFill>
                <a:schemeClr val="tx1"/>
              </a:solidFill>
              <a:latin typeface="+mj-lt"/>
              <a:cs typeface="Arial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79512" y="6084004"/>
            <a:ext cx="11820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ea typeface="楷体" panose="02010609060101010101" pitchFamily="49" charset="-122"/>
              </a:rPr>
              <a:t>The 2020 International Workshop on the High Energy Circular Electron Positron Collider  (Oct. 26-28, 2020), Shanghai, China</a:t>
            </a:r>
          </a:p>
        </p:txBody>
      </p:sp>
    </p:spTree>
    <p:extLst>
      <p:ext uri="{BB962C8B-B14F-4D97-AF65-F5344CB8AC3E}">
        <p14:creationId xmlns:p14="http://schemas.microsoft.com/office/powerpoint/2010/main" val="357845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583131" y="1628800"/>
            <a:ext cx="11056691" cy="817723"/>
          </a:xfrm>
        </p:spPr>
        <p:txBody>
          <a:bodyPr>
            <a:normAutofit/>
          </a:bodyPr>
          <a:lstStyle/>
          <a:p>
            <a:pPr algn="l"/>
            <a:r>
              <a:rPr lang="en-US" altLang="zh-CN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Physical </a:t>
            </a:r>
            <a:r>
              <a:rPr lang="en-US" altLang="zh-CN" sz="2400" dirty="0">
                <a:solidFill>
                  <a:srgbClr val="C00000"/>
                </a:solidFill>
                <a:latin typeface="Arial Black" panose="020B0A04020102020204" pitchFamily="34" charset="0"/>
              </a:rPr>
              <a:t>design of DAQ prototype</a:t>
            </a:r>
            <a:endParaRPr lang="zh-CN" altLang="en-US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726" y="2780928"/>
            <a:ext cx="3600000" cy="3273975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9457387"/>
              </p:ext>
            </p:extLst>
          </p:nvPr>
        </p:nvGraphicFramePr>
        <p:xfrm>
          <a:off x="1558702" y="2564904"/>
          <a:ext cx="4896544" cy="3744420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793463"/>
                <a:gridCol w="2269971"/>
                <a:gridCol w="1833110"/>
              </a:tblGrid>
              <a:tr h="249628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Gradient [T/m]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8.42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628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Aperture [mm]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76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628">
                <a:tc row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Main coil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Turns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dirty="0" smtClean="0">
                          <a:effectLst/>
                          <a:latin typeface="+mn-lt"/>
                          <a:ea typeface="+mn-ea"/>
                        </a:rPr>
                        <a:t>64</a:t>
                      </a:r>
                      <a:r>
                        <a:rPr lang="en-US" altLang="zh-CN" sz="1400" b="1" dirty="0" smtClean="0">
                          <a:effectLst/>
                          <a:latin typeface="+mn-lt"/>
                          <a:ea typeface="MS Mincho" panose="02020609040205080304" pitchFamily="49" charset="-128"/>
                        </a:rPr>
                        <a:t>×</a:t>
                      </a:r>
                      <a:r>
                        <a:rPr lang="en-US" altLang="zh-CN" sz="1400" b="1" dirty="0" smtClean="0">
                          <a:effectLst/>
                        </a:rPr>
                        <a:t>2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62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1" dirty="0" smtClean="0">
                          <a:effectLst/>
                          <a:latin typeface="+mn-lt"/>
                          <a:ea typeface="MS Mincho" panose="02020609040205080304" pitchFamily="49" charset="-128"/>
                        </a:rPr>
                        <a:t>Material</a:t>
                      </a:r>
                      <a:endParaRPr lang="zh-CN" sz="1400" b="1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dirty="0" smtClean="0">
                          <a:effectLst/>
                          <a:latin typeface="+mn-lt"/>
                          <a:ea typeface="MS Mincho" panose="02020609040205080304" pitchFamily="49" charset="-128"/>
                        </a:rPr>
                        <a:t>Aluminum</a:t>
                      </a:r>
                      <a:endParaRPr lang="zh-CN" sz="1400" b="1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62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smtClean="0">
                          <a:effectLst/>
                        </a:rPr>
                        <a:t>Current [A]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dirty="0" smtClean="0">
                          <a:effectLst/>
                          <a:latin typeface="+mn-lt"/>
                          <a:ea typeface="+mn-ea"/>
                        </a:rPr>
                        <a:t>154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62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1" smtClean="0">
                          <a:effectLst/>
                        </a:rPr>
                        <a:t>Current density [A/mm</a:t>
                      </a:r>
                      <a:r>
                        <a:rPr lang="en-US" altLang="zh-CN" sz="1400" b="1" baseline="30000" smtClean="0">
                          <a:effectLst/>
                        </a:rPr>
                        <a:t>2</a:t>
                      </a:r>
                      <a:r>
                        <a:rPr lang="en-US" altLang="zh-CN" sz="1400" b="1" smtClean="0">
                          <a:effectLst/>
                        </a:rPr>
                        <a:t>]</a:t>
                      </a:r>
                      <a:endParaRPr lang="zh-CN" alt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dirty="0" smtClean="0">
                          <a:effectLst/>
                          <a:latin typeface="+mn-lt"/>
                          <a:ea typeface="+mn-ea"/>
                        </a:rPr>
                        <a:t>1.89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62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/>
                        <a:t>Power consumption</a:t>
                      </a:r>
                      <a:r>
                        <a:rPr lang="en-US" altLang="zh-CN" sz="1400" b="1" baseline="0" dirty="0" smtClean="0"/>
                        <a:t> [kW]</a:t>
                      </a:r>
                      <a:endParaRPr lang="zh-CN" altLang="en-US" sz="1400" b="1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effectLst/>
                        </a:rPr>
                        <a:t>5.3</a:t>
                      </a:r>
                      <a:endParaRPr lang="zh-CN" altLang="en-US" sz="1400" b="1" dirty="0"/>
                    </a:p>
                  </a:txBody>
                  <a:tcPr marL="68580" marR="68580" marT="0" marB="0"/>
                </a:tc>
              </a:tr>
              <a:tr h="249628">
                <a:tc rowSpan="5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effectLst/>
                        </a:rPr>
                        <a:t>Trim coil</a:t>
                      </a:r>
                      <a:endParaRPr lang="zh-CN" altLang="zh-CN" sz="1400" b="1" dirty="0" smtClean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Turns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20</a:t>
                      </a:r>
                      <a:r>
                        <a:rPr lang="en-US" altLang="zh-CN" sz="1400" b="1" dirty="0" smtClean="0">
                          <a:effectLst/>
                          <a:latin typeface="+mn-lt"/>
                          <a:ea typeface="MS Mincho" panose="02020609040205080304" pitchFamily="49" charset="-128"/>
                        </a:rPr>
                        <a:t>×</a:t>
                      </a:r>
                      <a:r>
                        <a:rPr lang="en-US" altLang="zh-CN" sz="1400" b="1" dirty="0" smtClean="0"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628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1" dirty="0" smtClean="0">
                          <a:effectLst/>
                          <a:latin typeface="+mn-lt"/>
                          <a:ea typeface="MS Mincho" panose="02020609040205080304" pitchFamily="49" charset="-128"/>
                        </a:rPr>
                        <a:t>Material</a:t>
                      </a:r>
                      <a:endParaRPr lang="zh-CN" sz="1400" b="1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dirty="0" smtClean="0">
                          <a:effectLst/>
                          <a:latin typeface="+mn-lt"/>
                          <a:ea typeface="MS Mincho" panose="02020609040205080304" pitchFamily="49" charset="-128"/>
                        </a:rPr>
                        <a:t>Copper</a:t>
                      </a:r>
                      <a:endParaRPr lang="zh-CN" sz="1400" b="1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628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smtClean="0">
                          <a:effectLst/>
                        </a:rPr>
                        <a:t>Current [A]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dirty="0" smtClean="0">
                          <a:effectLst/>
                          <a:latin typeface="+mn-lt"/>
                          <a:ea typeface="+mn-ea"/>
                        </a:rPr>
                        <a:t>7.2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628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400" b="1" smtClean="0">
                          <a:effectLst/>
                        </a:rPr>
                        <a:t>Current density [A/mm</a:t>
                      </a:r>
                      <a:r>
                        <a:rPr lang="en-US" altLang="zh-CN" sz="1400" b="1" baseline="30000" smtClean="0">
                          <a:effectLst/>
                        </a:rPr>
                        <a:t>2</a:t>
                      </a:r>
                      <a:r>
                        <a:rPr lang="en-US" altLang="zh-CN" sz="1400" b="1" smtClean="0">
                          <a:effectLst/>
                        </a:rPr>
                        <a:t>]</a:t>
                      </a:r>
                      <a:endParaRPr lang="zh-CN" alt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dirty="0" smtClean="0">
                          <a:effectLst/>
                          <a:latin typeface="+mn-lt"/>
                          <a:ea typeface="+mn-ea"/>
                        </a:rPr>
                        <a:t>0.9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628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400" b="1" dirty="0" smtClean="0"/>
                        <a:t>Power consumption</a:t>
                      </a:r>
                      <a:r>
                        <a:rPr lang="en-US" altLang="zh-CN" sz="1400" b="1" baseline="0" dirty="0" smtClean="0"/>
                        <a:t> [kW]</a:t>
                      </a:r>
                      <a:endParaRPr lang="zh-CN" altLang="en-US" sz="1400" b="1" dirty="0"/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dirty="0" smtClean="0">
                          <a:effectLst/>
                        </a:rPr>
                        <a:t>0.04</a:t>
                      </a:r>
                      <a:endParaRPr lang="zh-CN" altLang="en-US" sz="1400" b="1" dirty="0"/>
                    </a:p>
                  </a:txBody>
                  <a:tcPr marL="68580" marR="68580" marT="0" marB="0"/>
                </a:tc>
              </a:tr>
              <a:tr h="249628">
                <a:tc rowSpan="3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Cooling water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Velocity [m/s]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1.3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62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Flux [l/s]</a:t>
                      </a:r>
                      <a:endParaRPr lang="zh-CN" sz="1400" b="1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0.201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24962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Temperature rise [°C]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400" b="1" dirty="0" smtClean="0">
                          <a:effectLst/>
                          <a:latin typeface="+mn-lt"/>
                          <a:ea typeface="+mn-ea"/>
                        </a:rPr>
                        <a:t>6.3</a:t>
                      </a:r>
                      <a:endParaRPr lang="zh-CN" sz="14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矩形 13"/>
          <p:cNvSpPr/>
          <p:nvPr/>
        </p:nvSpPr>
        <p:spPr>
          <a:xfrm>
            <a:off x="853760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DAQ </a:t>
            </a:r>
            <a:r>
              <a:rPr lang="en-US" altLang="zh-CN" sz="24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( </a:t>
            </a:r>
            <a:r>
              <a:rPr lang="en-US" altLang="zh-CN" sz="24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Dual Aperture Quadruple )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of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Collider Ring  </a:t>
            </a:r>
          </a:p>
        </p:txBody>
      </p:sp>
    </p:spTree>
    <p:extLst>
      <p:ext uri="{BB962C8B-B14F-4D97-AF65-F5344CB8AC3E}">
        <p14:creationId xmlns:p14="http://schemas.microsoft.com/office/powerpoint/2010/main" val="336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内容占位符 2"/>
          <p:cNvSpPr>
            <a:spLocks noGrp="1"/>
          </p:cNvSpPr>
          <p:nvPr>
            <p:ph idx="1"/>
          </p:nvPr>
        </p:nvSpPr>
        <p:spPr>
          <a:xfrm>
            <a:off x="943172" y="1700808"/>
            <a:ext cx="11056690" cy="2262707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900"/>
              </a:spcBef>
              <a:buNone/>
            </a:pPr>
            <a:r>
              <a:rPr lang="en-US" altLang="zh-CN" sz="26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Mechanical </a:t>
            </a:r>
            <a:r>
              <a:rPr lang="en-US" altLang="zh-CN" sz="2600" dirty="0">
                <a:solidFill>
                  <a:srgbClr val="C00000"/>
                </a:solidFill>
                <a:latin typeface="Arial Black" panose="020B0A04020102020204" pitchFamily="34" charset="0"/>
              </a:rPr>
              <a:t>design</a:t>
            </a:r>
            <a:endParaRPr lang="en-US" altLang="zh-CN" sz="2600" dirty="0" smtClean="0">
              <a:latin typeface="Arial Black" panose="020B0A04020102020204" pitchFamily="34" charset="0"/>
            </a:endParaRP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  Short model (1m in length),laminated yoke</a:t>
            </a:r>
            <a:endParaRPr lang="en-US" altLang="zh-CN" sz="2400" dirty="0"/>
          </a:p>
          <a:p>
            <a:pPr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  Trim </a:t>
            </a:r>
            <a:r>
              <a:rPr lang="en-US" altLang="zh-CN" sz="2400" dirty="0"/>
              <a:t>coils </a:t>
            </a:r>
            <a:r>
              <a:rPr lang="en-US" altLang="zh-CN" sz="2400" dirty="0" smtClean="0"/>
              <a:t>:±</a:t>
            </a:r>
            <a:r>
              <a:rPr lang="en-US" altLang="zh-CN" sz="2400" dirty="0"/>
              <a:t>1.5% </a:t>
            </a:r>
            <a:r>
              <a:rPr lang="en-US" altLang="zh-CN" sz="2400" dirty="0" smtClean="0"/>
              <a:t>adjustability, enameled </a:t>
            </a:r>
            <a:r>
              <a:rPr lang="en-US" altLang="zh-CN" sz="2400" dirty="0"/>
              <a:t>copper </a:t>
            </a:r>
            <a:r>
              <a:rPr lang="en-US" altLang="zh-CN" sz="2400" dirty="0" smtClean="0"/>
              <a:t>wire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  Main coils: hollow aluminum coils, water cooled, 64 turns/pole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  Large size of wire and low current density</a:t>
            </a:r>
          </a:p>
          <a:p>
            <a:pPr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  Stainless steel as a supporter and separate two yokes.</a:t>
            </a:r>
          </a:p>
          <a:p>
            <a:pPr>
              <a:spcBef>
                <a:spcPts val="900"/>
              </a:spcBef>
            </a:pPr>
            <a:endParaRPr lang="en-US" altLang="zh-CN" sz="2400" dirty="0"/>
          </a:p>
          <a:p>
            <a:pPr>
              <a:spcBef>
                <a:spcPts val="900"/>
              </a:spcBef>
            </a:pPr>
            <a:endParaRPr lang="en-US" altLang="zh-CN" sz="2400" dirty="0" smtClean="0"/>
          </a:p>
          <a:p>
            <a:pPr>
              <a:spcBef>
                <a:spcPts val="900"/>
              </a:spcBef>
            </a:pP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646" y="4095729"/>
            <a:ext cx="5676900" cy="2754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2" t="4944" r="19271" b="8157"/>
          <a:stretch/>
        </p:blipFill>
        <p:spPr>
          <a:xfrm>
            <a:off x="8327454" y="4437112"/>
            <a:ext cx="2731311" cy="2088232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6959302" y="5473047"/>
            <a:ext cx="1011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4" t="6179" r="22500" b="9007"/>
          <a:stretch/>
        </p:blipFill>
        <p:spPr>
          <a:xfrm>
            <a:off x="8171783" y="1773096"/>
            <a:ext cx="3107999" cy="2520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53760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DAQ </a:t>
            </a:r>
            <a:r>
              <a:rPr lang="en-US" altLang="zh-CN" sz="24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( </a:t>
            </a:r>
            <a:r>
              <a:rPr lang="en-US" altLang="zh-CN" sz="24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Dual Aperture Quadruple )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of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Collider Ring  </a:t>
            </a:r>
          </a:p>
        </p:txBody>
      </p:sp>
    </p:spTree>
    <p:extLst>
      <p:ext uri="{BB962C8B-B14F-4D97-AF65-F5344CB8AC3E}">
        <p14:creationId xmlns:p14="http://schemas.microsoft.com/office/powerpoint/2010/main" val="333806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" name="文本框 3"/>
          <p:cNvSpPr txBox="1"/>
          <p:nvPr/>
        </p:nvSpPr>
        <p:spPr>
          <a:xfrm>
            <a:off x="550590" y="3816000"/>
            <a:ext cx="3440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Hollow aluminum wire and main coil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/>
          <a:srcRect l="488" t="-153" r="6567" b="26700"/>
          <a:stretch/>
        </p:blipFill>
        <p:spPr>
          <a:xfrm>
            <a:off x="540000" y="1980000"/>
            <a:ext cx="2756885" cy="1800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00" y="4293328"/>
            <a:ext cx="3717017" cy="208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3" t="5324" r="11764" b="11112"/>
          <a:stretch/>
        </p:blipFill>
        <p:spPr>
          <a:xfrm>
            <a:off x="7488001" y="4293328"/>
            <a:ext cx="2377808" cy="2088000"/>
          </a:xfrm>
          <a:prstGeom prst="rect">
            <a:avLst/>
          </a:prstGeom>
        </p:spPr>
      </p:pic>
      <p:sp>
        <p:nvSpPr>
          <p:cNvPr id="17" name="文本框 9"/>
          <p:cNvSpPr txBox="1"/>
          <p:nvPr/>
        </p:nvSpPr>
        <p:spPr>
          <a:xfrm>
            <a:off x="6479200" y="3816000"/>
            <a:ext cx="3116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Iron of dual aperture quadrupole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8658AF94-70E6-46BE-8FA4-9EA7915604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4445" r="25000" b="22222"/>
          <a:stretch/>
        </p:blipFill>
        <p:spPr>
          <a:xfrm>
            <a:off x="7783500" y="1980000"/>
            <a:ext cx="1680570" cy="180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67F8074-B48F-4B73-991F-BDB2AE8DE25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8" r="508" b="14974"/>
          <a:stretch/>
        </p:blipFill>
        <p:spPr>
          <a:xfrm>
            <a:off x="4511030" y="1980000"/>
            <a:ext cx="3152840" cy="180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EE1CABFF-6DD5-4F3D-B6A0-E6F7635F1D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7" t="34444" r="35000" b="2222"/>
          <a:stretch/>
        </p:blipFill>
        <p:spPr>
          <a:xfrm>
            <a:off x="9576000" y="1980000"/>
            <a:ext cx="2115790" cy="18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 descr="382627428037413071.jpg">
            <a:extLst>
              <a:ext uri="{FF2B5EF4-FFF2-40B4-BE49-F238E27FC236}">
                <a16:creationId xmlns="" xmlns:a16="http://schemas.microsoft.com/office/drawing/2014/main" id="{AA468D87-ECAF-4A40-93A4-27CC13F7AA3E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rcRect l="11852" t="26667" r="21852" b="32222"/>
          <a:stretch>
            <a:fillRect/>
          </a:stretch>
        </p:blipFill>
        <p:spPr>
          <a:xfrm>
            <a:off x="4752001" y="4293328"/>
            <a:ext cx="2525351" cy="20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000" y="4293328"/>
            <a:ext cx="1566000" cy="2088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53760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DAQ </a:t>
            </a:r>
            <a:r>
              <a:rPr lang="en-US" altLang="zh-CN" sz="24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( </a:t>
            </a:r>
            <a:r>
              <a:rPr lang="en-US" altLang="zh-CN" sz="24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Dual Aperture Quadruple )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of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Collider Ring  </a:t>
            </a:r>
          </a:p>
        </p:txBody>
      </p:sp>
    </p:spTree>
    <p:extLst>
      <p:ext uri="{BB962C8B-B14F-4D97-AF65-F5344CB8AC3E}">
        <p14:creationId xmlns:p14="http://schemas.microsoft.com/office/powerpoint/2010/main" val="1225003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6" name="文本框 8"/>
          <p:cNvSpPr txBox="1"/>
          <p:nvPr/>
        </p:nvSpPr>
        <p:spPr>
          <a:xfrm>
            <a:off x="3070870" y="5435932"/>
            <a:ext cx="603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Dual aperture quadruple prototype, measurement soon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50B1B1E-8D2C-4EF3-9220-4954A973F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24436" r="34459" b="10373"/>
          <a:stretch/>
        </p:blipFill>
        <p:spPr>
          <a:xfrm>
            <a:off x="6336000" y="2196000"/>
            <a:ext cx="3768864" cy="288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3CF5BDDD-3259-4E5B-86E4-619340AFC5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270" r="55000" b="25556"/>
          <a:stretch/>
        </p:blipFill>
        <p:spPr>
          <a:xfrm>
            <a:off x="2160000" y="2232000"/>
            <a:ext cx="3705863" cy="2880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53760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DAQ </a:t>
            </a:r>
            <a:r>
              <a:rPr lang="en-US" altLang="zh-CN" sz="24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( </a:t>
            </a:r>
            <a:r>
              <a:rPr lang="en-US" altLang="zh-CN" sz="24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Dual Aperture Quadruple )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of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Collider Ring  </a:t>
            </a:r>
          </a:p>
        </p:txBody>
      </p:sp>
    </p:spTree>
    <p:extLst>
      <p:ext uri="{BB962C8B-B14F-4D97-AF65-F5344CB8AC3E}">
        <p14:creationId xmlns:p14="http://schemas.microsoft.com/office/powerpoint/2010/main" val="409231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Dipole of Booster 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cores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82638" y="1641862"/>
            <a:ext cx="10400252" cy="2939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ts val="3000"/>
              </a:lnSpc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600" b="1" dirty="0" smtClean="0"/>
              <a:t>The magnet has the </a:t>
            </a:r>
            <a:r>
              <a:rPr lang="en-US" altLang="zh-CN" sz="2600" b="1" dirty="0"/>
              <a:t>upper and lower </a:t>
            </a:r>
            <a:r>
              <a:rPr lang="en-US" altLang="zh-CN" sz="2600" b="1" dirty="0" smtClean="0"/>
              <a:t>cores, which are stacked by the grain-oriented silicon steel and aluminum laminations with the thickness ratio of 1:1.</a:t>
            </a:r>
          </a:p>
          <a:p>
            <a:pPr marL="342900" indent="-342900" algn="just">
              <a:lnSpc>
                <a:spcPts val="3000"/>
              </a:lnSpc>
              <a:spcBef>
                <a:spcPts val="12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600" b="1" dirty="0"/>
              <a:t>To investigate the </a:t>
            </a:r>
            <a:r>
              <a:rPr lang="en-US" altLang="zh-CN" sz="2600" b="1" dirty="0" smtClean="0"/>
              <a:t>influence </a:t>
            </a:r>
            <a:r>
              <a:rPr lang="en-US" altLang="zh-CN" sz="2600" b="1" dirty="0"/>
              <a:t>of the holes in the pole </a:t>
            </a:r>
            <a:r>
              <a:rPr lang="en-US" altLang="zh-CN" sz="2600" b="1" dirty="0" smtClean="0"/>
              <a:t>areas, two kinds of laminations with and without holes are produced. So each half of the cores is stacked by the laminations with the holes and half without holes.</a:t>
            </a:r>
            <a:endParaRPr lang="en-US" altLang="zh-CN" sz="2600" b="1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00" y="4581368"/>
            <a:ext cx="2880000" cy="216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4000" y="4221368"/>
            <a:ext cx="2160000" cy="28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4581368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93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056834" y="1628800"/>
            <a:ext cx="10799012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ts val="3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600" b="1" dirty="0"/>
              <a:t>The magnet has two coils and each coil has two turns. The conductors of each turn are directly fabricated from the aluminum plates</a:t>
            </a:r>
          </a:p>
          <a:p>
            <a:pPr marL="342900" indent="-342900" algn="just">
              <a:lnSpc>
                <a:spcPts val="3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600" b="1" dirty="0"/>
              <a:t>Because the working voltage is not high, the G10 plates with </a:t>
            </a:r>
            <a:r>
              <a:rPr lang="en-US" altLang="zh-CN" sz="2600" b="1" dirty="0" smtClean="0"/>
              <a:t>thickness </a:t>
            </a:r>
            <a:r>
              <a:rPr lang="en-US" altLang="zh-CN" sz="2600" b="1" dirty="0"/>
              <a:t>of 4mm are used for the insulation either from turn to turn or between the coils and cores. The test results show that it can stand 500V.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90" y="4071328"/>
            <a:ext cx="2640000" cy="198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486" y="4401328"/>
            <a:ext cx="3238172" cy="198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517" y="4941328"/>
            <a:ext cx="3368657" cy="144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182" y="4401328"/>
            <a:ext cx="2640001" cy="198000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Dipole of Booster 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cores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82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99" y="2277192"/>
            <a:ext cx="5065192" cy="288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06" y="2276872"/>
            <a:ext cx="5322390" cy="288000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Dipole of Booster 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cores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75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427" y="1916832"/>
            <a:ext cx="5468083" cy="4101062"/>
          </a:xfrm>
          <a:prstGeom prst="rect">
            <a:avLst/>
          </a:prstGeom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2134766" y="6165304"/>
            <a:ext cx="7922476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</a:pPr>
            <a:r>
              <a:rPr lang="en-US" altLang="zh-CN" sz="2600" b="1" dirty="0" smtClean="0">
                <a:ea typeface="华文楷体"/>
                <a:cs typeface="Times New Roman" pitchFamily="18" charset="0"/>
              </a:rPr>
              <a:t>The dipole magnet with iron core was tested in the lab.</a:t>
            </a:r>
            <a:endParaRPr lang="en-US" altLang="zh-CN" sz="2600" b="1" dirty="0">
              <a:ea typeface="华文楷体"/>
              <a:cs typeface="Times New Roman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Dipole of Booster 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cores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5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123912" y="1772816"/>
            <a:ext cx="1015587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ts val="3000"/>
              </a:lnSpc>
              <a:spcBef>
                <a:spcPts val="600"/>
              </a:spcBef>
              <a:buClr>
                <a:srgbClr val="FF0000"/>
              </a:buClr>
            </a:pPr>
            <a:r>
              <a:rPr lang="en-US" altLang="zh-CN" sz="2400" b="1" dirty="0" smtClean="0">
                <a:solidFill>
                  <a:srgbClr val="0000FF"/>
                </a:solidFill>
                <a:latin typeface="Arial Black" panose="020B0A04020102020204" pitchFamily="34" charset="0"/>
                <a:ea typeface="华文楷体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华文楷体"/>
                <a:cs typeface="Times New Roman" pitchFamily="18" charset="0"/>
              </a:rPr>
              <a:t>The </a:t>
            </a: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ea typeface="华文楷体"/>
                <a:cs typeface="Times New Roman" pitchFamily="18" charset="0"/>
              </a:rPr>
              <a:t>measurement results</a:t>
            </a:r>
            <a:endParaRPr lang="en-US" altLang="zh-CN" sz="2400" b="1" dirty="0" smtClean="0">
              <a:solidFill>
                <a:srgbClr val="C00000"/>
              </a:solidFill>
              <a:latin typeface="Arial Black" panose="020B0A04020102020204" pitchFamily="34" charset="0"/>
              <a:ea typeface="华文楷体"/>
              <a:cs typeface="Times New Roman" pitchFamily="18" charset="0"/>
            </a:endParaRPr>
          </a:p>
          <a:p>
            <a:pPr marL="342900" indent="-342900" algn="just">
              <a:lnSpc>
                <a:spcPts val="3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sz="2400" dirty="0" smtClean="0">
                <a:ea typeface="华文楷体"/>
                <a:cs typeface="Times New Roman" pitchFamily="18" charset="0"/>
              </a:rPr>
              <a:t>The field uniformity in GFR is about 0.3% at low field level of 28Gs and 0.1% at high field level, which can not meet the requirements. </a:t>
            </a:r>
          </a:p>
          <a:p>
            <a:pPr marL="342900" indent="-342900" algn="just">
              <a:lnSpc>
                <a:spcPts val="3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sz="2400" dirty="0" smtClean="0">
                <a:ea typeface="华文楷体"/>
                <a:cs typeface="Times New Roman" pitchFamily="18" charset="0"/>
              </a:rPr>
              <a:t>The magnet </a:t>
            </a:r>
            <a:r>
              <a:rPr lang="en-US" altLang="zh-CN" sz="2400" dirty="0">
                <a:ea typeface="华文楷体"/>
                <a:cs typeface="Times New Roman" pitchFamily="18" charset="0"/>
              </a:rPr>
              <a:t>i</a:t>
            </a:r>
            <a:r>
              <a:rPr lang="en-US" altLang="zh-CN" sz="2400" dirty="0" smtClean="0">
                <a:ea typeface="华文楷体"/>
                <a:cs typeface="Times New Roman" pitchFamily="18" charset="0"/>
              </a:rPr>
              <a:t>s excited for 4 times from 28Gs to 338Gs then back to 28Gs, the field reproducibility at all level is </a:t>
            </a:r>
            <a:r>
              <a:rPr lang="en-US" altLang="zh-CN" sz="2400" dirty="0">
                <a:ea typeface="华文楷体"/>
                <a:cs typeface="Times New Roman" pitchFamily="18" charset="0"/>
              </a:rPr>
              <a:t>better than the required value of </a:t>
            </a:r>
            <a:r>
              <a:rPr lang="en-US" altLang="zh-CN" sz="2400" dirty="0" smtClean="0">
                <a:ea typeface="华文楷体"/>
                <a:cs typeface="Times New Roman" pitchFamily="18" charset="0"/>
              </a:rPr>
              <a:t>5E-4.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000" y="4293096"/>
            <a:ext cx="3456299" cy="2016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000" y="4293096"/>
            <a:ext cx="3376031" cy="2016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644" y="4293096"/>
            <a:ext cx="3382129" cy="20160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Dipole of Booster 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cores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694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82637" y="1594535"/>
            <a:ext cx="10400253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ts val="3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/>
              <a:t>The inner and outer conductors of the CT coils are directly fabricated from two aluminum tubes with the right diameters.</a:t>
            </a:r>
          </a:p>
          <a:p>
            <a:pPr marL="342900" indent="-342900" algn="just">
              <a:lnSpc>
                <a:spcPts val="3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/>
              <a:t>The shielding cylinder was made from a long iron tube with inner diameter of </a:t>
            </a:r>
            <a:r>
              <a:rPr lang="en-US" altLang="zh-CN" sz="2400" b="1" dirty="0"/>
              <a:t>300mm. </a:t>
            </a:r>
            <a:endParaRPr lang="en-US" altLang="zh-CN" sz="2400" b="1" dirty="0" smtClean="0"/>
          </a:p>
          <a:p>
            <a:pPr marL="342900" indent="-342900" algn="just">
              <a:lnSpc>
                <a:spcPts val="3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/>
              <a:t>All the surfaces of the aluminum conductors were anodized for the insulation from turn to turn, the thickness of the anodized film is about 50 microns.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439" y="4157929"/>
            <a:ext cx="2633345" cy="25114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0" y="4171566"/>
            <a:ext cx="3330391" cy="249779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162" y="4157928"/>
            <a:ext cx="3348576" cy="2511431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Dipole of Booster 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cores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930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1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1594593" y="1485672"/>
            <a:ext cx="8101013" cy="503168"/>
          </a:xfrm>
        </p:spPr>
        <p:txBody>
          <a:bodyPr>
            <a:noAutofit/>
          </a:bodyPr>
          <a:lstStyle/>
          <a:p>
            <a:pPr algn="l"/>
            <a:r>
              <a:rPr lang="en-US" altLang="zh-CN" sz="3600" dirty="0">
                <a:solidFill>
                  <a:srgbClr val="0000CC"/>
                </a:solidFill>
                <a:latin typeface="Arial Black" panose="020B0A04020102020204" pitchFamily="34" charset="0"/>
              </a:rPr>
              <a:t>Outline</a:t>
            </a:r>
            <a:endParaRPr lang="zh-CN" altLang="en-US" sz="3600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763470" y="2320752"/>
            <a:ext cx="7428080" cy="2908448"/>
            <a:chOff x="1104360" y="1390972"/>
            <a:chExt cx="7577906" cy="3018242"/>
          </a:xfrm>
        </p:grpSpPr>
        <p:sp>
          <p:nvSpPr>
            <p:cNvPr id="14" name="Line 3"/>
            <p:cNvSpPr>
              <a:spLocks noChangeShapeType="1"/>
            </p:cNvSpPr>
            <p:nvPr/>
          </p:nvSpPr>
          <p:spPr bwMode="gray">
            <a:xfrm flipV="1">
              <a:off x="1404398" y="4330396"/>
              <a:ext cx="7277868" cy="2935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2296" tIns="41148" rIns="82296" bIns="41148" anchor="ctr"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4"/>
            <p:cNvSpPr>
              <a:spLocks noChangeArrowheads="1"/>
            </p:cNvSpPr>
            <p:nvPr/>
          </p:nvSpPr>
          <p:spPr bwMode="gray">
            <a:xfrm rot="3419336">
              <a:off x="1171868" y="3854693"/>
              <a:ext cx="377547" cy="512564"/>
            </a:xfrm>
            <a:prstGeom prst="rect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folHlink"/>
              </a:extrusionClr>
            </a:sp3d>
          </p:spPr>
          <p:txBody>
            <a:bodyPr wrap="none" lIns="82296" tIns="41148" rIns="82296" bIns="41148" anchor="ctr">
              <a:flatTx/>
            </a:bodyPr>
            <a:lstStyle/>
            <a:p>
              <a:pPr>
                <a:defRPr/>
              </a:pPr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5"/>
            <p:cNvSpPr txBox="1">
              <a:spLocks noChangeArrowheads="1"/>
            </p:cNvSpPr>
            <p:nvPr/>
          </p:nvSpPr>
          <p:spPr bwMode="gray">
            <a:xfrm>
              <a:off x="1190337" y="3939703"/>
              <a:ext cx="326544" cy="46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296" tIns="41148" rIns="82296" bIns="4114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7" name="Line 6"/>
            <p:cNvSpPr>
              <a:spLocks noChangeShapeType="1"/>
            </p:cNvSpPr>
            <p:nvPr/>
          </p:nvSpPr>
          <p:spPr bwMode="gray">
            <a:xfrm>
              <a:off x="1404398" y="1894316"/>
              <a:ext cx="472559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2296" tIns="41148" rIns="82296" bIns="41148" anchor="ctr"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7"/>
            <p:cNvSpPr>
              <a:spLocks noChangeArrowheads="1"/>
            </p:cNvSpPr>
            <p:nvPr/>
          </p:nvSpPr>
          <p:spPr bwMode="gray">
            <a:xfrm rot="3419336">
              <a:off x="1171868" y="1389254"/>
              <a:ext cx="377547" cy="512564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lIns="82296" tIns="41148" rIns="82296" bIns="41148" anchor="ctr">
              <a:flatTx/>
            </a:bodyPr>
            <a:lstStyle/>
            <a:p>
              <a:pPr>
                <a:defRPr/>
              </a:pPr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8"/>
            <p:cNvSpPr txBox="1">
              <a:spLocks noChangeArrowheads="1"/>
            </p:cNvSpPr>
            <p:nvPr/>
          </p:nvSpPr>
          <p:spPr bwMode="gray">
            <a:xfrm>
              <a:off x="1960936" y="1390972"/>
              <a:ext cx="3226387" cy="4695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lIns="82296" tIns="41148" rIns="82296" bIns="41148">
              <a:spAutoFit/>
            </a:bodyPr>
            <a:lstStyle>
              <a:defPPr>
                <a:defRPr lang="zh-CN"/>
              </a:defPPr>
              <a:lvl1pPr>
                <a:spcBef>
                  <a:spcPts val="1000"/>
                </a:spcBef>
                <a:buFontTx/>
                <a:buNone/>
                <a:defRPr sz="1800" b="1" i="1">
                  <a:solidFill>
                    <a:srgbClr val="006600"/>
                  </a:solidFill>
                  <a:latin typeface="Arial Black" panose="020B0A04020102020204" pitchFamily="34" charset="0"/>
                  <a:ea typeface="黑体" panose="02010609060101010101" pitchFamily="49" charset="-122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/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/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/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/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9pPr>
            </a:lstStyle>
            <a:p>
              <a:pPr marL="0" lvl="1" indent="0" eaLnBrk="1" hangingPunct="1">
                <a:spcBef>
                  <a:spcPts val="1000"/>
                </a:spcBef>
                <a:buNone/>
              </a:pPr>
              <a:r>
                <a:rPr lang="en-US" altLang="zh-CN" sz="2400" b="1" i="1" dirty="0" smtClean="0">
                  <a:solidFill>
                    <a:srgbClr val="006600"/>
                  </a:solidFill>
                  <a:latin typeface="Arial Black" panose="020B0A04020102020204" pitchFamily="34" charset="0"/>
                  <a:ea typeface="黑体" panose="02010609060101010101" pitchFamily="49" charset="-122"/>
                  <a:cs typeface="Arial" charset="0"/>
                </a:rPr>
                <a:t>Brief Introduction</a:t>
              </a:r>
              <a:endParaRPr lang="en-US" altLang="zh-CN" sz="2400" dirty="0"/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gray">
            <a:xfrm>
              <a:off x="1190336" y="1474264"/>
              <a:ext cx="326544" cy="46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296" tIns="41148" rIns="82296" bIns="4114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gray">
            <a:xfrm>
              <a:off x="1404398" y="2688205"/>
              <a:ext cx="4725591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2296" tIns="41148" rIns="82296" bIns="41148" anchor="ctr"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Rectangle 11"/>
            <p:cNvSpPr>
              <a:spLocks noChangeArrowheads="1"/>
            </p:cNvSpPr>
            <p:nvPr/>
          </p:nvSpPr>
          <p:spPr bwMode="gray">
            <a:xfrm rot="3419336">
              <a:off x="1171868" y="2183142"/>
              <a:ext cx="377547" cy="512564"/>
            </a:xfrm>
            <a:prstGeom prst="rect">
              <a:avLst/>
            </a:pr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2"/>
              </a:extrusionClr>
            </a:sp3d>
          </p:spPr>
          <p:txBody>
            <a:bodyPr wrap="none" lIns="82296" tIns="41148" rIns="82296" bIns="41148" anchor="ctr">
              <a:flatTx/>
            </a:bodyPr>
            <a:lstStyle/>
            <a:p>
              <a:pPr>
                <a:defRPr/>
              </a:pPr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gray">
            <a:xfrm>
              <a:off x="1190337" y="2268152"/>
              <a:ext cx="326544" cy="46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296" tIns="41148" rIns="82296" bIns="4114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4" name="Line 13"/>
            <p:cNvSpPr>
              <a:spLocks noChangeShapeType="1"/>
            </p:cNvSpPr>
            <p:nvPr/>
          </p:nvSpPr>
          <p:spPr bwMode="gray">
            <a:xfrm>
              <a:off x="1405961" y="3537552"/>
              <a:ext cx="7276305" cy="7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sysDot"/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82296" tIns="41148" rIns="82296" bIns="41148" anchor="ctr"/>
            <a:lstStyle/>
            <a:p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14"/>
            <p:cNvSpPr>
              <a:spLocks noChangeArrowheads="1"/>
            </p:cNvSpPr>
            <p:nvPr/>
          </p:nvSpPr>
          <p:spPr bwMode="gray">
            <a:xfrm rot="3419336">
              <a:off x="1171868" y="3033736"/>
              <a:ext cx="377547" cy="512564"/>
            </a:xfrm>
            <a:prstGeom prst="rect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hlink"/>
              </a:extrusionClr>
            </a:sp3d>
          </p:spPr>
          <p:txBody>
            <a:bodyPr wrap="none" lIns="82296" tIns="41148" rIns="82296" bIns="41148" anchor="ctr">
              <a:flatTx/>
            </a:bodyPr>
            <a:lstStyle/>
            <a:p>
              <a:pPr>
                <a:defRPr/>
              </a:pPr>
              <a:endParaRPr lang="zh-CN" altLang="en-US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gray">
            <a:xfrm>
              <a:off x="1190337" y="3118747"/>
              <a:ext cx="326544" cy="46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2296" tIns="41148" rIns="82296" bIns="41148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24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7" name="Text Box 19"/>
            <p:cNvSpPr txBox="1">
              <a:spLocks noChangeArrowheads="1"/>
            </p:cNvSpPr>
            <p:nvPr/>
          </p:nvSpPr>
          <p:spPr bwMode="gray">
            <a:xfrm>
              <a:off x="1960936" y="2205255"/>
              <a:ext cx="4126737" cy="4695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lIns="82296" tIns="41148" rIns="82296" bIns="41148">
              <a:spAutoFit/>
            </a:bodyPr>
            <a:lstStyle>
              <a:defPPr>
                <a:defRPr lang="zh-CN"/>
              </a:defPPr>
              <a:lvl1pPr>
                <a:spcBef>
                  <a:spcPts val="1000"/>
                </a:spcBef>
                <a:buFontTx/>
                <a:buNone/>
                <a:defRPr sz="1800" b="1" i="1">
                  <a:solidFill>
                    <a:srgbClr val="006600"/>
                  </a:solidFill>
                  <a:latin typeface="Arial Black" panose="020B0A04020102020204" pitchFamily="34" charset="0"/>
                  <a:ea typeface="黑体" panose="02010609060101010101" pitchFamily="49" charset="-122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/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/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/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/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9pPr>
            </a:lstStyle>
            <a:p>
              <a:r>
                <a:rPr lang="en-US" altLang="zh-CN" sz="2400" dirty="0"/>
                <a:t>Magnets R&amp;D for CEPC</a:t>
              </a:r>
            </a:p>
          </p:txBody>
        </p:sp>
        <p:sp>
          <p:nvSpPr>
            <p:cNvPr id="28" name="Text Box 20"/>
            <p:cNvSpPr txBox="1">
              <a:spLocks noChangeArrowheads="1"/>
            </p:cNvSpPr>
            <p:nvPr/>
          </p:nvSpPr>
          <p:spPr bwMode="gray">
            <a:xfrm>
              <a:off x="1960936" y="3075705"/>
              <a:ext cx="6539904" cy="4695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lIns="82296" tIns="41148" rIns="82296" bIns="41148">
              <a:spAutoFit/>
            </a:bodyPr>
            <a:lstStyle>
              <a:defPPr>
                <a:defRPr lang="en-US"/>
              </a:defPPr>
              <a:lvl1pPr eaLnBrk="0" hangingPunct="0">
                <a:buFontTx/>
                <a:buNone/>
                <a:defRPr sz="2800">
                  <a:latin typeface="黑体" panose="02010609060101010101" pitchFamily="49" charset="-122"/>
                  <a:ea typeface="黑体" panose="02010609060101010101" pitchFamily="49" charset="-122"/>
                  <a:cs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/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/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/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/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9pPr>
            </a:lstStyle>
            <a:p>
              <a:pPr marL="0" lvl="1" indent="0" eaLnBrk="1" hangingPunct="1">
                <a:spcBef>
                  <a:spcPts val="1000"/>
                </a:spcBef>
                <a:buNone/>
              </a:pPr>
              <a:r>
                <a:rPr lang="en-US" altLang="zh-CN" sz="2400" b="1" i="1" dirty="0">
                  <a:solidFill>
                    <a:srgbClr val="006600"/>
                  </a:solidFill>
                  <a:latin typeface="Arial Black" panose="020B0A04020102020204" pitchFamily="34" charset="0"/>
                </a:rPr>
                <a:t>SRF Cavities and FPCs R&amp;D for CEPC</a:t>
              </a:r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gray">
            <a:xfrm>
              <a:off x="1960936" y="3860885"/>
              <a:ext cx="6551067" cy="46951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82296" tIns="41148" rIns="82296" bIns="41148">
              <a:spAutoFit/>
            </a:bodyPr>
            <a:lstStyle>
              <a:defPPr>
                <a:defRPr lang="zh-CN"/>
              </a:defPPr>
              <a:lvl1pPr>
                <a:spcBef>
                  <a:spcPts val="1000"/>
                </a:spcBef>
                <a:buFontTx/>
                <a:buNone/>
                <a:defRPr b="1" i="1">
                  <a:solidFill>
                    <a:srgbClr val="006600"/>
                  </a:solidFill>
                  <a:latin typeface="Arial Black" panose="020B0A04020102020204" pitchFamily="34" charset="0"/>
                  <a:ea typeface="黑体" panose="02010609060101010101" pitchFamily="49" charset="-122"/>
                  <a:cs typeface="Arial" charset="0"/>
                </a:defRPr>
              </a:lvl1pPr>
              <a:lvl2pPr marL="0" lvl="1" indent="0">
                <a:spcBef>
                  <a:spcPts val="1000"/>
                </a:spcBef>
                <a:buNone/>
                <a:defRPr sz="2200" b="1" i="1">
                  <a:solidFill>
                    <a:srgbClr val="006600"/>
                  </a:solidFill>
                  <a:latin typeface="Arial Black" panose="020B0A040201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/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/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/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/>
              </a:lvl9pPr>
            </a:lstStyle>
            <a:p>
              <a:pPr lvl="1"/>
              <a:r>
                <a:rPr lang="en-US" altLang="zh-CN" sz="2400" dirty="0"/>
                <a:t>Accelerating structure R&amp;D for CEPC</a:t>
              </a:r>
            </a:p>
          </p:txBody>
        </p:sp>
      </p:grpSp>
      <p:sp>
        <p:nvSpPr>
          <p:cNvPr id="30" name="Line 3"/>
          <p:cNvSpPr>
            <a:spLocks noChangeShapeType="1"/>
          </p:cNvSpPr>
          <p:nvPr/>
        </p:nvSpPr>
        <p:spPr bwMode="gray">
          <a:xfrm flipV="1">
            <a:off x="2057576" y="5957468"/>
            <a:ext cx="2464969" cy="14146"/>
          </a:xfrm>
          <a:prstGeom prst="line">
            <a:avLst/>
          </a:prstGeom>
          <a:noFill/>
          <a:ln w="25400">
            <a:solidFill>
              <a:schemeClr val="tx1"/>
            </a:solidFill>
            <a:prstDash val="sysDot"/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2296" tIns="41148" rIns="82296" bIns="41148" anchor="ctr"/>
          <a:lstStyle/>
          <a:p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4"/>
          <p:cNvSpPr>
            <a:spLocks noChangeArrowheads="1"/>
          </p:cNvSpPr>
          <p:nvPr/>
        </p:nvSpPr>
        <p:spPr bwMode="gray">
          <a:xfrm rot="3419336">
            <a:off x="1832778" y="5480670"/>
            <a:ext cx="363813" cy="502430"/>
          </a:xfrm>
          <a:prstGeom prst="rect">
            <a:avLst/>
          </a:prstGeom>
          <a:gradFill rotWithShape="1">
            <a:gsLst>
              <a:gs pos="47500">
                <a:srgbClr val="943921"/>
              </a:gs>
              <a:gs pos="0">
                <a:schemeClr val="accent6">
                  <a:lumMod val="75000"/>
                </a:schemeClr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lIns="82296" tIns="41148" rIns="82296" bIns="41148" anchor="ctr">
            <a:flatTx/>
          </a:bodyPr>
          <a:lstStyle/>
          <a:p>
            <a:pPr>
              <a:defRPr/>
            </a:pPr>
            <a:endParaRPr lang="zh-CN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gray">
          <a:xfrm>
            <a:off x="1847747" y="5566843"/>
            <a:ext cx="320088" cy="45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296" tIns="41148" rIns="82296" bIns="41148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3" name="Text Box 21"/>
          <p:cNvSpPr txBox="1">
            <a:spLocks noChangeArrowheads="1"/>
          </p:cNvSpPr>
          <p:nvPr/>
        </p:nvSpPr>
        <p:spPr bwMode="gray">
          <a:xfrm>
            <a:off x="2603110" y="5490892"/>
            <a:ext cx="6421543" cy="4524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82296" tIns="41148" rIns="82296" bIns="41148">
            <a:spAutoFit/>
          </a:bodyPr>
          <a:lstStyle>
            <a:defPPr>
              <a:defRPr lang="zh-CN"/>
            </a:defPPr>
            <a:lvl1pPr>
              <a:spcBef>
                <a:spcPts val="1000"/>
              </a:spcBef>
              <a:buFontTx/>
              <a:buNone/>
              <a:defRPr b="1" i="1">
                <a:solidFill>
                  <a:srgbClr val="006600"/>
                </a:solidFill>
                <a:latin typeface="Arial Black" panose="020B0A04020102020204" pitchFamily="34" charset="0"/>
                <a:ea typeface="黑体" panose="02010609060101010101" pitchFamily="49" charset="-122"/>
                <a:cs typeface="Arial" charset="0"/>
              </a:defRPr>
            </a:lvl1pPr>
            <a:lvl2pPr marL="0" lvl="1" indent="0">
              <a:spcBef>
                <a:spcPts val="1000"/>
              </a:spcBef>
              <a:buNone/>
              <a:defRPr sz="2200" b="1" i="1">
                <a:solidFill>
                  <a:srgbClr val="006600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/>
            </a:lvl3pPr>
            <a:lvl4pPr marL="1600200" indent="-228600" eaLnBrk="0" hangingPunct="0">
              <a:spcBef>
                <a:spcPct val="20000"/>
              </a:spcBef>
              <a:buChar char="–"/>
              <a:defRPr sz="2000"/>
            </a:lvl4pPr>
            <a:lvl5pPr marL="2057400" indent="-228600" eaLnBrk="0" hangingPunct="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pPr lvl="1"/>
            <a:r>
              <a:rPr lang="en-US" altLang="zh-CN" sz="24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812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982638" y="1711099"/>
            <a:ext cx="10255920" cy="207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marL="342900" indent="-342900" algn="just">
              <a:lnSpc>
                <a:spcPts val="3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/>
              <a:t>The inner and outer conductors of the coils were connected by the by-pass circular conductors, the anodized film of the connected touch surfaces was gotten rid of before the conductors were connected.</a:t>
            </a:r>
          </a:p>
          <a:p>
            <a:pPr marL="342900" indent="-342900" algn="just">
              <a:lnSpc>
                <a:spcPts val="3000"/>
              </a:lnSpc>
              <a:spcBef>
                <a:spcPts val="600"/>
              </a:spcBef>
              <a:buClr>
                <a:srgbClr val="FF00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/>
              <a:t>The final assembling errors of the CT coil dipole magnet were checked to be less than 50 microns.</a:t>
            </a:r>
            <a:endParaRPr lang="en-US" altLang="zh-CN" sz="24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3933056"/>
            <a:ext cx="3360000" cy="2520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87" y="3933056"/>
            <a:ext cx="3360001" cy="2520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406" y="3933056"/>
            <a:ext cx="3360000" cy="2520000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Dipole of Booster 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cores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46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749" y="1932561"/>
            <a:ext cx="6287809" cy="4088727"/>
          </a:xfrm>
          <a:prstGeom prst="rect">
            <a:avLst/>
          </a:prstGeom>
        </p:spPr>
      </p:pic>
      <p:sp>
        <p:nvSpPr>
          <p:cNvPr id="11" name="Rectangle 8">
            <a:extLst>
              <a:ext uri="{FF2B5EF4-FFF2-40B4-BE49-F238E27FC236}">
                <a16:creationId xmlns="" xmlns:a16="http://schemas.microsoft.com/office/drawing/2014/main" id="{B831D57A-8ADF-4933-9F5A-0DA2BC21B0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083" y="6165304"/>
            <a:ext cx="64214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spcBef>
                <a:spcPts val="1200"/>
              </a:spcBef>
              <a:buClr>
                <a:srgbClr val="FF0000"/>
              </a:buClr>
            </a:pPr>
            <a:r>
              <a:rPr lang="en-US" altLang="zh-CN" sz="2400" b="1" dirty="0">
                <a:ea typeface="华文楷体"/>
                <a:cs typeface="Times New Roman" pitchFamily="18" charset="0"/>
              </a:rPr>
              <a:t>The CT coil dipole magnet was tested in the </a:t>
            </a:r>
            <a:r>
              <a:rPr lang="en-US" altLang="zh-CN" sz="2400" b="1" dirty="0" smtClean="0">
                <a:ea typeface="华文楷体"/>
                <a:cs typeface="Times New Roman" pitchFamily="18" charset="0"/>
              </a:rPr>
              <a:t>lab.</a:t>
            </a:r>
            <a:endParaRPr lang="en-US" altLang="zh-CN" sz="2400" b="1" dirty="0">
              <a:ea typeface="华文楷体"/>
              <a:cs typeface="Times New Roman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Dipole of Booster 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cores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95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054646" y="1768748"/>
            <a:ext cx="1008112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spcBef>
                <a:spcPts val="600"/>
              </a:spcBef>
              <a:buClr>
                <a:srgbClr val="FF0000"/>
              </a:buClr>
            </a:pPr>
            <a:r>
              <a:rPr lang="en-US" altLang="zh-CN" sz="2400" b="1" dirty="0" smtClean="0">
                <a:solidFill>
                  <a:srgbClr val="0000FF"/>
                </a:solidFill>
                <a:latin typeface="Arial Black" panose="020B0A04020102020204" pitchFamily="34" charset="0"/>
                <a:ea typeface="华文楷体"/>
                <a:cs typeface="Times New Roman" pitchFamily="18" charset="0"/>
              </a:rPr>
              <a:t>   </a:t>
            </a:r>
            <a:r>
              <a:rPr lang="en-US" altLang="zh-CN" sz="2400" b="1" dirty="0" smtClean="0">
                <a:solidFill>
                  <a:srgbClr val="C00000"/>
                </a:solidFill>
                <a:latin typeface="Arial Black" panose="020B0A04020102020204" pitchFamily="34" charset="0"/>
                <a:ea typeface="华文楷体"/>
                <a:cs typeface="Times New Roman" pitchFamily="18" charset="0"/>
              </a:rPr>
              <a:t>The </a:t>
            </a: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  <a:ea typeface="华文楷体"/>
                <a:cs typeface="Times New Roman" pitchFamily="18" charset="0"/>
              </a:rPr>
              <a:t>measurement results </a:t>
            </a:r>
            <a:endParaRPr lang="en-US" altLang="zh-CN" sz="2400" b="1" dirty="0" smtClean="0">
              <a:solidFill>
                <a:srgbClr val="C00000"/>
              </a:solidFill>
              <a:latin typeface="Arial Black" panose="020B0A04020102020204" pitchFamily="34" charset="0"/>
              <a:ea typeface="华文楷体"/>
              <a:cs typeface="Times New Roman" pitchFamily="18" charset="0"/>
            </a:endParaRPr>
          </a:p>
          <a:p>
            <a:pPr marL="342900" indent="-342900" algn="just">
              <a:lnSpc>
                <a:spcPts val="3000"/>
              </a:lnSpc>
              <a:spcBef>
                <a:spcPts val="60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sz="2400" b="1" dirty="0" smtClean="0">
                <a:ea typeface="华文楷体"/>
                <a:cs typeface="Times New Roman" pitchFamily="18" charset="0"/>
              </a:rPr>
              <a:t>The field precision at all level, especially at low field level of </a:t>
            </a:r>
            <a:r>
              <a:rPr lang="en-US" altLang="zh-CN" sz="2400" b="1" dirty="0" smtClean="0">
                <a:solidFill>
                  <a:srgbClr val="FF0000"/>
                </a:solidFill>
                <a:ea typeface="华文楷体"/>
                <a:cs typeface="Times New Roman" pitchFamily="18" charset="0"/>
              </a:rPr>
              <a:t>28Gs</a:t>
            </a:r>
            <a:r>
              <a:rPr lang="en-US" altLang="zh-CN" sz="2400" b="1" dirty="0" smtClean="0">
                <a:ea typeface="华文楷体"/>
                <a:cs typeface="Times New Roman" pitchFamily="18" charset="0"/>
              </a:rPr>
              <a:t>, is better than the required value of 0.1. </a:t>
            </a:r>
          </a:p>
          <a:p>
            <a:pPr marL="342900" indent="-342900" algn="just">
              <a:lnSpc>
                <a:spcPts val="3000"/>
              </a:lnSpc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zh-CN" sz="2400" b="1" dirty="0" smtClean="0">
                <a:ea typeface="华文楷体"/>
                <a:cs typeface="Times New Roman" pitchFamily="18" charset="0"/>
              </a:rPr>
              <a:t>The magnet </a:t>
            </a:r>
            <a:r>
              <a:rPr lang="en-US" altLang="zh-CN" sz="2400" b="1" dirty="0">
                <a:ea typeface="华文楷体"/>
                <a:cs typeface="Times New Roman" pitchFamily="18" charset="0"/>
              </a:rPr>
              <a:t>i</a:t>
            </a:r>
            <a:r>
              <a:rPr lang="en-US" altLang="zh-CN" sz="2400" b="1" dirty="0" smtClean="0">
                <a:ea typeface="华文楷体"/>
                <a:cs typeface="Times New Roman" pitchFamily="18" charset="0"/>
              </a:rPr>
              <a:t>s excited for 3 times from 28Gs to 338Gs then back to 28Gs, the field reproducibility at all level is </a:t>
            </a:r>
            <a:r>
              <a:rPr lang="en-US" altLang="zh-CN" sz="2400" b="1" dirty="0">
                <a:ea typeface="华文楷体"/>
                <a:cs typeface="Times New Roman" pitchFamily="18" charset="0"/>
              </a:rPr>
              <a:t>better than the required value of </a:t>
            </a:r>
            <a:r>
              <a:rPr lang="en-US" altLang="zh-CN" sz="2400" b="1" dirty="0" smtClean="0">
                <a:ea typeface="华文楷体"/>
                <a:cs typeface="Times New Roman" pitchFamily="18" charset="0"/>
              </a:rPr>
              <a:t>5E-4.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589" y="4077072"/>
            <a:ext cx="3750089" cy="235856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7097" y="4077072"/>
            <a:ext cx="3908069" cy="2398424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Dipole of Booster 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 </a:t>
            </a:r>
            <a:r>
              <a:rPr lang="en-US" altLang="zh-CN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cores</a:t>
            </a:r>
            <a:r>
              <a:rPr lang="en-US" altLang="zh-CN" sz="32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32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299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3. SRF Cavities and FPCs R&amp;D for CEPC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AutoShape 7">
            <a:extLst>
              <a:ext uri="{FF2B5EF4-FFF2-40B4-BE49-F238E27FC236}">
                <a16:creationId xmlns="" xmlns:a16="http://schemas.microsoft.com/office/drawing/2014/main" id="{610B1880-FCA9-4F43-9B2D-7B5971094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582" y="3843544"/>
            <a:ext cx="11340264" cy="513868"/>
          </a:xfrm>
          <a:prstGeom prst="homePlate">
            <a:avLst>
              <a:gd name="adj" fmla="val 40030"/>
            </a:avLst>
          </a:prstGeom>
          <a:gradFill rotWithShape="1"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57188" indent="-357188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200" kern="0" dirty="0">
              <a:solidFill>
                <a:srgbClr val="646464"/>
              </a:solidFill>
              <a:ea typeface="微软雅黑" pitchFamily="34" charset="-122"/>
            </a:endParaRPr>
          </a:p>
        </p:txBody>
      </p:sp>
      <p:sp>
        <p:nvSpPr>
          <p:cNvPr id="22" name="TextBox 40">
            <a:extLst>
              <a:ext uri="{FF2B5EF4-FFF2-40B4-BE49-F238E27FC236}">
                <a16:creationId xmlns="" xmlns:a16="http://schemas.microsoft.com/office/drawing/2014/main" id="{8AC7C9C7-CBC3-4A69-9C8F-81159F0E1A5D}"/>
              </a:ext>
            </a:extLst>
          </p:cNvPr>
          <p:cNvSpPr txBox="1"/>
          <p:nvPr/>
        </p:nvSpPr>
        <p:spPr bwMode="auto">
          <a:xfrm>
            <a:off x="2507233" y="4473304"/>
            <a:ext cx="1427733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kern="0" dirty="0">
                <a:latin typeface="Arial" charset="0"/>
                <a:ea typeface="微软雅黑" pitchFamily="34" charset="-122"/>
              </a:rPr>
              <a:t>Spoke 021</a:t>
            </a:r>
          </a:p>
          <a:p>
            <a:pPr fontAlgn="auto">
              <a:spcBef>
                <a:spcPts val="300"/>
              </a:spcBef>
              <a:defRPr/>
            </a:pPr>
            <a:r>
              <a:rPr lang="en-US" altLang="zh-CN" sz="1000" kern="0" dirty="0">
                <a:latin typeface="Arial" charset="0"/>
                <a:ea typeface="微软雅黑" pitchFamily="34" charset="-122"/>
              </a:rPr>
              <a:t> ADS </a:t>
            </a:r>
            <a:r>
              <a:rPr lang="zh-CN" altLang="en-US" sz="1000" kern="0" dirty="0">
                <a:latin typeface="Arial" charset="0"/>
                <a:ea typeface="微软雅黑" pitchFamily="34" charset="-122"/>
              </a:rPr>
              <a:t>主加速器超导腔</a:t>
            </a:r>
            <a:endParaRPr lang="en-US" altLang="zh-CN" sz="1000" kern="0" dirty="0">
              <a:latin typeface="Arial" charset="0"/>
              <a:ea typeface="微软雅黑" pitchFamily="34" charset="-122"/>
            </a:endParaRPr>
          </a:p>
          <a:p>
            <a:pPr>
              <a:spcBef>
                <a:spcPts val="300"/>
              </a:spcBef>
              <a:defRPr/>
            </a:pPr>
            <a:r>
              <a:rPr lang="zh-CN" altLang="en-US" sz="1000" kern="0" dirty="0">
                <a:latin typeface="Arial" charset="0"/>
                <a:ea typeface="微软雅黑" pitchFamily="34" charset="-122"/>
              </a:rPr>
              <a:t>小批量生产</a:t>
            </a: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155" y="5184168"/>
            <a:ext cx="1304795" cy="11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组合 24"/>
          <p:cNvGrpSpPr/>
          <p:nvPr/>
        </p:nvGrpSpPr>
        <p:grpSpPr>
          <a:xfrm>
            <a:off x="2062758" y="2124168"/>
            <a:ext cx="2286212" cy="1773072"/>
            <a:chOff x="1691680" y="1718928"/>
            <a:chExt cx="2286212" cy="1773072"/>
          </a:xfrm>
        </p:grpSpPr>
        <p:cxnSp>
          <p:nvCxnSpPr>
            <p:cNvPr id="29" name="直接连接符 28"/>
            <p:cNvCxnSpPr>
              <a:cxnSpLocks noChangeShapeType="1"/>
            </p:cNvCxnSpPr>
            <p:nvPr/>
          </p:nvCxnSpPr>
          <p:spPr bwMode="auto">
            <a:xfrm>
              <a:off x="3659425" y="2664000"/>
              <a:ext cx="0" cy="828000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 type="none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TextBox 46">
              <a:extLst>
                <a:ext uri="{FF2B5EF4-FFF2-40B4-BE49-F238E27FC236}">
                  <a16:creationId xmlns="" xmlns:a16="http://schemas.microsoft.com/office/drawing/2014/main" id="{FC1D6809-3224-4A81-A668-48624A8E782C}"/>
                </a:ext>
              </a:extLst>
            </p:cNvPr>
            <p:cNvSpPr txBox="1"/>
            <p:nvPr/>
          </p:nvSpPr>
          <p:spPr bwMode="auto">
            <a:xfrm>
              <a:off x="2353566" y="2699912"/>
              <a:ext cx="1116040" cy="661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 kern="0" dirty="0">
                  <a:latin typeface="Arial" charset="0"/>
                  <a:ea typeface="微软雅黑" pitchFamily="34" charset="-122"/>
                </a:rPr>
                <a:t>9 Cell </a:t>
              </a:r>
              <a:r>
                <a:rPr lang="zh-CN" altLang="en-US" sz="1200" b="1" kern="0" dirty="0">
                  <a:latin typeface="Arial" charset="0"/>
                  <a:ea typeface="微软雅黑" pitchFamily="34" charset="-122"/>
                </a:rPr>
                <a:t>超导腔</a:t>
              </a:r>
              <a:endParaRPr lang="en-US" altLang="zh-CN" sz="1200" b="1" kern="0" dirty="0">
                <a:latin typeface="Arial" charset="0"/>
                <a:ea typeface="微软雅黑" pitchFamily="34" charset="-122"/>
              </a:endParaRPr>
            </a:p>
            <a:p>
              <a:pPr fontAlgn="auto">
                <a:spcBef>
                  <a:spcPts val="300"/>
                </a:spcBef>
                <a:spcAft>
                  <a:spcPts val="0"/>
                </a:spcAft>
                <a:defRPr/>
              </a:pPr>
              <a:r>
                <a:rPr lang="zh-CN" altLang="en-US" sz="1000" kern="0" dirty="0">
                  <a:latin typeface="Arial" charset="0"/>
                  <a:ea typeface="微软雅黑" pitchFamily="34" charset="-122"/>
                </a:rPr>
                <a:t>第一支椭球腔</a:t>
              </a:r>
              <a:endParaRPr lang="en-US" altLang="zh-CN" sz="1000" kern="0" dirty="0">
                <a:latin typeface="Arial" charset="0"/>
                <a:ea typeface="微软雅黑" pitchFamily="34" charset="-122"/>
              </a:endParaRPr>
            </a:p>
            <a:p>
              <a:pPr fontAlgn="auto">
                <a:spcBef>
                  <a:spcPts val="300"/>
                </a:spcBef>
                <a:spcAft>
                  <a:spcPts val="0"/>
                </a:spcAft>
                <a:defRPr/>
              </a:pPr>
              <a:r>
                <a:rPr lang="zh-CN" altLang="en-US" sz="1000" kern="0" dirty="0">
                  <a:latin typeface="Arial" charset="0"/>
                  <a:ea typeface="微软雅黑" pitchFamily="34" charset="-122"/>
                </a:rPr>
                <a:t>（</a:t>
              </a:r>
              <a:r>
                <a:rPr lang="en-US" altLang="zh-CN" sz="1000" kern="0" dirty="0">
                  <a:latin typeface="Arial" charset="0"/>
                  <a:ea typeface="微软雅黑" pitchFamily="34" charset="-122"/>
                </a:rPr>
                <a:t>1.3GHz</a:t>
              </a:r>
              <a:r>
                <a:rPr lang="zh-CN" altLang="en-US" sz="1000" kern="0" dirty="0">
                  <a:latin typeface="Arial" charset="0"/>
                  <a:ea typeface="微软雅黑" pitchFamily="34" charset="-122"/>
                </a:rPr>
                <a:t>）</a:t>
              </a:r>
            </a:p>
          </p:txBody>
        </p:sp>
        <p:pic>
          <p:nvPicPr>
            <p:cNvPr id="31" name="内容占位符 5" descr="C:\Users\zhai\Desktop\FullSizeRender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443"/>
            <a:stretch>
              <a:fillRect/>
            </a:stretch>
          </p:blipFill>
          <p:spPr bwMode="auto">
            <a:xfrm>
              <a:off x="1691680" y="1718928"/>
              <a:ext cx="2286212" cy="864000"/>
            </a:xfrm>
            <a:prstGeom prst="rect">
              <a:avLst/>
            </a:prstGeom>
            <a:noFill/>
            <a:ln w="9525">
              <a:solidFill>
                <a:schemeClr val="bg1">
                  <a:lumMod val="8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AutoShape 8">
            <a:extLst>
              <a:ext uri="{FF2B5EF4-FFF2-40B4-BE49-F238E27FC236}">
                <a16:creationId xmlns="" xmlns:a16="http://schemas.microsoft.com/office/drawing/2014/main" id="{A24F48B2-CC88-4683-819B-C3C770DC5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9770" y="3834560"/>
            <a:ext cx="620164" cy="524574"/>
          </a:xfrm>
          <a:prstGeom prst="chevron">
            <a:avLst>
              <a:gd name="adj" fmla="val 55472"/>
            </a:avLst>
          </a:prstGeom>
          <a:gradFill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8900000" scaled="0"/>
          </a:gradFill>
          <a:ln w="952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28" name="TextBox 20">
            <a:extLst>
              <a:ext uri="{FF2B5EF4-FFF2-40B4-BE49-F238E27FC236}">
                <a16:creationId xmlns="" xmlns:a16="http://schemas.microsoft.com/office/drawing/2014/main" id="{290F76DE-F99C-4D79-B25C-B45B02F1FB2B}"/>
              </a:ext>
            </a:extLst>
          </p:cNvPr>
          <p:cNvSpPr txBox="1"/>
          <p:nvPr/>
        </p:nvSpPr>
        <p:spPr bwMode="auto">
          <a:xfrm>
            <a:off x="3887010" y="3906568"/>
            <a:ext cx="5870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i="1">
                <a:solidFill>
                  <a:srgbClr val="646464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srgbClr val="0000CC"/>
                </a:solidFill>
                <a:latin typeface="Impact" pitchFamily="34" charset="0"/>
                <a:ea typeface="微软雅黑" pitchFamily="34" charset="-122"/>
              </a:rPr>
              <a:t>2016</a:t>
            </a:r>
            <a:endParaRPr lang="zh-CN" altLang="en-US" sz="1600" kern="0" dirty="0">
              <a:solidFill>
                <a:srgbClr val="0000CC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39" name="TextBox 43">
            <a:extLst>
              <a:ext uri="{FF2B5EF4-FFF2-40B4-BE49-F238E27FC236}">
                <a16:creationId xmlns="" xmlns:a16="http://schemas.microsoft.com/office/drawing/2014/main" id="{C4337C56-546A-4F40-8087-620329365297}"/>
              </a:ext>
            </a:extLst>
          </p:cNvPr>
          <p:cNvSpPr txBox="1"/>
          <p:nvPr/>
        </p:nvSpPr>
        <p:spPr bwMode="auto">
          <a:xfrm>
            <a:off x="4429770" y="4473304"/>
            <a:ext cx="1305396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kern="0" dirty="0">
                <a:latin typeface="Arial" charset="0"/>
                <a:ea typeface="微软雅黑" pitchFamily="34" charset="-122"/>
              </a:rPr>
              <a:t>HEPS-TF</a:t>
            </a:r>
            <a:r>
              <a:rPr lang="zh-CN" altLang="en-US" sz="1200" b="1" kern="0" dirty="0">
                <a:latin typeface="Arial" charset="0"/>
                <a:ea typeface="微软雅黑" pitchFamily="34" charset="-122"/>
              </a:rPr>
              <a:t>超导腔</a:t>
            </a:r>
            <a:endParaRPr lang="en-US" altLang="zh-CN" sz="1200" b="1" kern="0" dirty="0">
              <a:latin typeface="Arial" charset="0"/>
              <a:ea typeface="微软雅黑" pitchFamily="34" charset="-122"/>
            </a:endParaRPr>
          </a:p>
          <a:p>
            <a:pPr fontAlgn="auto">
              <a:spcBef>
                <a:spcPts val="300"/>
              </a:spcBef>
              <a:defRPr/>
            </a:pPr>
            <a:r>
              <a:rPr lang="zh-CN" altLang="en-US" sz="1000" kern="0" dirty="0">
                <a:latin typeface="Arial" charset="0"/>
                <a:ea typeface="微软雅黑" pitchFamily="34" charset="-122"/>
              </a:rPr>
              <a:t>第一支</a:t>
            </a:r>
            <a:r>
              <a:rPr lang="en-US" altLang="zh-CN" sz="1000" kern="0" dirty="0">
                <a:latin typeface="Arial" charset="0"/>
                <a:ea typeface="微软雅黑" pitchFamily="34" charset="-122"/>
              </a:rPr>
              <a:t>QWR</a:t>
            </a:r>
            <a:r>
              <a:rPr lang="zh-CN" altLang="en-US" sz="1000" kern="0" dirty="0">
                <a:latin typeface="Arial" charset="0"/>
                <a:ea typeface="微软雅黑" pitchFamily="34" charset="-122"/>
              </a:rPr>
              <a:t>超导腔</a:t>
            </a:r>
            <a:endParaRPr lang="en-US" altLang="zh-CN" sz="1000" kern="0" dirty="0">
              <a:latin typeface="Arial" charset="0"/>
              <a:ea typeface="微软雅黑" pitchFamily="34" charset="-122"/>
            </a:endParaRPr>
          </a:p>
          <a:p>
            <a:pPr>
              <a:spcBef>
                <a:spcPts val="300"/>
              </a:spcBef>
              <a:defRPr/>
            </a:pPr>
            <a:r>
              <a:rPr lang="zh-CN" altLang="en-US" sz="1000" kern="0" dirty="0">
                <a:latin typeface="Arial" charset="0"/>
                <a:ea typeface="微软雅黑" pitchFamily="34" charset="-122"/>
              </a:rPr>
              <a:t>（</a:t>
            </a:r>
            <a:r>
              <a:rPr lang="en-US" altLang="zh-CN" sz="1000" kern="0" dirty="0">
                <a:latin typeface="Arial" charset="0"/>
                <a:ea typeface="微软雅黑" pitchFamily="34" charset="-122"/>
              </a:rPr>
              <a:t>166.6MHz</a:t>
            </a:r>
            <a:r>
              <a:rPr lang="zh-CN" altLang="en-US" sz="1000" kern="0" dirty="0">
                <a:latin typeface="Arial" charset="0"/>
                <a:ea typeface="微软雅黑" pitchFamily="34" charset="-122"/>
              </a:rPr>
              <a:t>）</a:t>
            </a:r>
          </a:p>
        </p:txBody>
      </p:sp>
      <p:pic>
        <p:nvPicPr>
          <p:cNvPr id="37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2" y="5184168"/>
            <a:ext cx="1759962" cy="11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AutoShape 8">
            <a:extLst>
              <a:ext uri="{FF2B5EF4-FFF2-40B4-BE49-F238E27FC236}">
                <a16:creationId xmlns="" xmlns:a16="http://schemas.microsoft.com/office/drawing/2014/main" id="{D120CBBA-362F-4128-A5FE-200C4D744B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7961" y="3834560"/>
            <a:ext cx="620165" cy="524574"/>
          </a:xfrm>
          <a:prstGeom prst="chevron">
            <a:avLst>
              <a:gd name="adj" fmla="val 55472"/>
            </a:avLst>
          </a:prstGeom>
          <a:gradFill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8900000" scaled="0"/>
          </a:gradFill>
          <a:ln w="952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35" name="TextBox 21">
            <a:extLst>
              <a:ext uri="{FF2B5EF4-FFF2-40B4-BE49-F238E27FC236}">
                <a16:creationId xmlns="" xmlns:a16="http://schemas.microsoft.com/office/drawing/2014/main" id="{4EE4988D-0AE1-47FF-9E5E-E805D04CC58F}"/>
              </a:ext>
            </a:extLst>
          </p:cNvPr>
          <p:cNvSpPr txBox="1"/>
          <p:nvPr/>
        </p:nvSpPr>
        <p:spPr bwMode="auto">
          <a:xfrm>
            <a:off x="5501643" y="3906568"/>
            <a:ext cx="556563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i="1">
                <a:solidFill>
                  <a:srgbClr val="646464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srgbClr val="0000CC"/>
                </a:solidFill>
                <a:latin typeface="Impact" pitchFamily="34" charset="0"/>
                <a:ea typeface="微软雅黑" pitchFamily="34" charset="-122"/>
              </a:rPr>
              <a:t>2017</a:t>
            </a:r>
            <a:endParaRPr lang="zh-CN" altLang="en-US" sz="1600" kern="0" dirty="0">
              <a:solidFill>
                <a:srgbClr val="0000CC"/>
              </a:solidFill>
              <a:latin typeface="Impact" pitchFamily="34" charset="0"/>
              <a:ea typeface="微软雅黑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698878" y="1844824"/>
            <a:ext cx="1723912" cy="2052416"/>
            <a:chOff x="327800" y="1439584"/>
            <a:chExt cx="1723912" cy="2052416"/>
          </a:xfrm>
        </p:grpSpPr>
        <p:sp>
          <p:nvSpPr>
            <p:cNvPr id="43" name="TextBox 34">
              <a:extLst>
                <a:ext uri="{FF2B5EF4-FFF2-40B4-BE49-F238E27FC236}">
                  <a16:creationId xmlns="" xmlns:a16="http://schemas.microsoft.com/office/drawing/2014/main" id="{E8E5EBA7-9E5E-4ABF-9836-4B4DCA49911B}"/>
                </a:ext>
              </a:extLst>
            </p:cNvPr>
            <p:cNvSpPr txBox="1"/>
            <p:nvPr/>
          </p:nvSpPr>
          <p:spPr bwMode="auto">
            <a:xfrm>
              <a:off x="589525" y="2699912"/>
              <a:ext cx="1462187" cy="6617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1" kern="0" dirty="0">
                  <a:latin typeface="Arial" charset="0"/>
                  <a:ea typeface="微软雅黑" pitchFamily="34" charset="-122"/>
                </a:rPr>
                <a:t>Spoke 024</a:t>
              </a:r>
            </a:p>
            <a:p>
              <a:pPr fontAlgn="auto">
                <a:spcBef>
                  <a:spcPts val="300"/>
                </a:spcBef>
                <a:spcAft>
                  <a:spcPts val="0"/>
                </a:spcAft>
                <a:defRPr/>
              </a:pPr>
              <a:r>
                <a:rPr lang="zh-CN" altLang="en-US" sz="1000" kern="0" dirty="0">
                  <a:latin typeface="Arial" charset="0"/>
                  <a:ea typeface="微软雅黑" pitchFamily="34" charset="-122"/>
                </a:rPr>
                <a:t> 第一支超导腔</a:t>
              </a:r>
              <a:endParaRPr lang="en-US" altLang="zh-CN" sz="1000" kern="0" dirty="0">
                <a:latin typeface="Arial" charset="0"/>
                <a:ea typeface="微软雅黑" pitchFamily="34" charset="-122"/>
              </a:endParaRPr>
            </a:p>
            <a:p>
              <a:pPr fontAlgn="auto">
                <a:spcBef>
                  <a:spcPts val="300"/>
                </a:spcBef>
                <a:spcAft>
                  <a:spcPts val="0"/>
                </a:spcAft>
                <a:defRPr/>
              </a:pPr>
              <a:r>
                <a:rPr lang="zh-CN" altLang="en-US" sz="1000" kern="0" dirty="0">
                  <a:latin typeface="Arial" charset="0"/>
                  <a:ea typeface="微软雅黑" pitchFamily="34" charset="-122"/>
                </a:rPr>
                <a:t>（</a:t>
              </a:r>
              <a:r>
                <a:rPr lang="en-US" altLang="zh-CN" sz="1000" kern="0" dirty="0">
                  <a:latin typeface="Arial" charset="0"/>
                  <a:ea typeface="微软雅黑" pitchFamily="34" charset="-122"/>
                </a:rPr>
                <a:t>325MHz</a:t>
              </a:r>
              <a:r>
                <a:rPr lang="zh-CN" altLang="en-US" sz="1000" kern="0" dirty="0">
                  <a:latin typeface="Arial" charset="0"/>
                  <a:ea typeface="微软雅黑" pitchFamily="34" charset="-122"/>
                </a:rPr>
                <a:t>）</a:t>
              </a:r>
            </a:p>
          </p:txBody>
        </p:sp>
        <p:grpSp>
          <p:nvGrpSpPr>
            <p:cNvPr id="44" name="组合 43"/>
            <p:cNvGrpSpPr/>
            <p:nvPr/>
          </p:nvGrpSpPr>
          <p:grpSpPr>
            <a:xfrm>
              <a:off x="327800" y="1439584"/>
              <a:ext cx="1147856" cy="2052416"/>
              <a:chOff x="327800" y="1439584"/>
              <a:chExt cx="1147856" cy="2052416"/>
            </a:xfrm>
          </p:grpSpPr>
          <p:cxnSp>
            <p:nvCxnSpPr>
              <p:cNvPr id="45" name="直接连接符 33"/>
              <p:cNvCxnSpPr>
                <a:cxnSpLocks noChangeShapeType="1"/>
              </p:cNvCxnSpPr>
              <p:nvPr/>
            </p:nvCxnSpPr>
            <p:spPr bwMode="auto">
              <a:xfrm>
                <a:off x="540000" y="2664000"/>
                <a:ext cx="0" cy="8280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 type="none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pic>
            <p:nvPicPr>
              <p:cNvPr id="46" name="Picture 2" descr="E:\完成项目\2015\SPOKE021超导腔\SPOKE021腔(HERT)\焊接试验件照片\SPOKE021腔加工照片\法兰封完真空.JPG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800" y="1439584"/>
                <a:ext cx="1147856" cy="118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42" name="TextBox 18">
            <a:extLst>
              <a:ext uri="{FF2B5EF4-FFF2-40B4-BE49-F238E27FC236}">
                <a16:creationId xmlns="" xmlns:a16="http://schemas.microsoft.com/office/drawing/2014/main" id="{1EBAC3B0-255F-4FFB-9A10-E1F733E4A13C}"/>
              </a:ext>
            </a:extLst>
          </p:cNvPr>
          <p:cNvSpPr txBox="1"/>
          <p:nvPr/>
        </p:nvSpPr>
        <p:spPr bwMode="auto">
          <a:xfrm>
            <a:off x="691665" y="3906568"/>
            <a:ext cx="57900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>
              <a:defRPr i="1">
                <a:solidFill>
                  <a:srgbClr val="646464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kern="0" dirty="0">
                <a:solidFill>
                  <a:srgbClr val="0000CC"/>
                </a:solidFill>
                <a:latin typeface="Impact" pitchFamily="34" charset="0"/>
                <a:ea typeface="微软雅黑" pitchFamily="34" charset="-122"/>
              </a:rPr>
              <a:t>2014</a:t>
            </a:r>
            <a:endParaRPr lang="zh-CN" altLang="en-US" sz="1600" kern="0" dirty="0">
              <a:solidFill>
                <a:srgbClr val="0000CC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48" name="AutoShape 8">
            <a:extLst>
              <a:ext uri="{FF2B5EF4-FFF2-40B4-BE49-F238E27FC236}">
                <a16:creationId xmlns="" xmlns:a16="http://schemas.microsoft.com/office/drawing/2014/main" id="{FAD2A2C2-580F-4D46-9AA8-C8D00EFFCA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7602" y="3834560"/>
            <a:ext cx="620164" cy="524575"/>
          </a:xfrm>
          <a:prstGeom prst="chevron">
            <a:avLst>
              <a:gd name="adj" fmla="val 55472"/>
            </a:avLst>
          </a:prstGeom>
          <a:gradFill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8900000" scaled="0"/>
          </a:gradFill>
          <a:ln w="952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49" name="TextBox 19">
            <a:extLst>
              <a:ext uri="{FF2B5EF4-FFF2-40B4-BE49-F238E27FC236}">
                <a16:creationId xmlns="" xmlns:a16="http://schemas.microsoft.com/office/drawing/2014/main" id="{40BF0C0F-2CC9-4821-A74E-70A5721C9686}"/>
              </a:ext>
            </a:extLst>
          </p:cNvPr>
          <p:cNvSpPr txBox="1"/>
          <p:nvPr/>
        </p:nvSpPr>
        <p:spPr bwMode="auto">
          <a:xfrm>
            <a:off x="2230826" y="3906568"/>
            <a:ext cx="58702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i="1" kern="0" dirty="0">
                <a:solidFill>
                  <a:srgbClr val="0000CC"/>
                </a:solidFill>
                <a:latin typeface="Impact" pitchFamily="34" charset="0"/>
                <a:ea typeface="微软雅黑" pitchFamily="34" charset="-122"/>
              </a:rPr>
              <a:t>2015</a:t>
            </a:r>
            <a:endParaRPr lang="zh-CN" altLang="en-US" sz="1600" i="1" kern="0" dirty="0">
              <a:solidFill>
                <a:srgbClr val="0000CC"/>
              </a:solidFill>
              <a:latin typeface="Impact" pitchFamily="34" charset="0"/>
              <a:ea typeface="微软雅黑" pitchFamily="34" charset="-122"/>
            </a:endParaRPr>
          </a:p>
        </p:txBody>
      </p:sp>
      <p:cxnSp>
        <p:nvCxnSpPr>
          <p:cNvPr id="51" name="直接连接符 36"/>
          <p:cNvCxnSpPr>
            <a:cxnSpLocks noChangeShapeType="1"/>
          </p:cNvCxnSpPr>
          <p:nvPr/>
        </p:nvCxnSpPr>
        <p:spPr bwMode="auto">
          <a:xfrm>
            <a:off x="2052000" y="4320168"/>
            <a:ext cx="0" cy="7560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" name="TextBox 37">
            <a:extLst>
              <a:ext uri="{FF2B5EF4-FFF2-40B4-BE49-F238E27FC236}">
                <a16:creationId xmlns="" xmlns:a16="http://schemas.microsoft.com/office/drawing/2014/main" id="{81C24D5A-5BEE-4325-A6F1-25D3E4465249}"/>
              </a:ext>
            </a:extLst>
          </p:cNvPr>
          <p:cNvSpPr txBox="1"/>
          <p:nvPr/>
        </p:nvSpPr>
        <p:spPr bwMode="auto">
          <a:xfrm>
            <a:off x="694606" y="4473304"/>
            <a:ext cx="1416194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kern="0" dirty="0">
                <a:latin typeface="Arial" charset="0"/>
                <a:ea typeface="微软雅黑" pitchFamily="34" charset="-122"/>
              </a:rPr>
              <a:t>Spoke 012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000" kern="0" dirty="0">
                <a:latin typeface="Arial" charset="0"/>
                <a:ea typeface="微软雅黑" pitchFamily="34" charset="-122"/>
              </a:rPr>
              <a:t> ADS</a:t>
            </a:r>
            <a:r>
              <a:rPr lang="zh-CN" altLang="en-US" sz="1000" kern="0" dirty="0">
                <a:latin typeface="Arial" charset="0"/>
                <a:ea typeface="微软雅黑" pitchFamily="34" charset="-122"/>
              </a:rPr>
              <a:t> 注入器超导腔</a:t>
            </a:r>
            <a:endParaRPr lang="en-US" altLang="zh-CN" sz="1000" kern="0" dirty="0">
              <a:latin typeface="Arial" charset="0"/>
              <a:ea typeface="微软雅黑" pitchFamily="34" charset="-122"/>
            </a:endParaRPr>
          </a:p>
          <a:p>
            <a:pPr>
              <a:spcBef>
                <a:spcPts val="300"/>
              </a:spcBef>
              <a:defRPr/>
            </a:pPr>
            <a:r>
              <a:rPr lang="zh-CN" altLang="en-US" sz="1000" kern="0" dirty="0">
                <a:latin typeface="Arial" charset="0"/>
                <a:ea typeface="微软雅黑" pitchFamily="34" charset="-122"/>
              </a:rPr>
              <a:t>小批量生产</a:t>
            </a:r>
          </a:p>
        </p:txBody>
      </p:sp>
      <p:pic>
        <p:nvPicPr>
          <p:cNvPr id="53" name="Picture 3" descr="C:\Users\Xuwen\Desktop\2015.12.14\012腔液氦槽.JPG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14" y="5184168"/>
            <a:ext cx="1152128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" name="组合 59"/>
          <p:cNvGrpSpPr/>
          <p:nvPr/>
        </p:nvGrpSpPr>
        <p:grpSpPr>
          <a:xfrm>
            <a:off x="7896131" y="3834560"/>
            <a:ext cx="2735579" cy="1103806"/>
            <a:chOff x="7587243" y="3573016"/>
            <a:chExt cx="2735579" cy="1103806"/>
          </a:xfrm>
        </p:grpSpPr>
        <p:sp>
          <p:nvSpPr>
            <p:cNvPr id="63" name="AutoShape 8">
              <a:extLst>
                <a:ext uri="{FF2B5EF4-FFF2-40B4-BE49-F238E27FC236}">
                  <a16:creationId xmlns="" xmlns:a16="http://schemas.microsoft.com/office/drawing/2014/main" id="{E74224AA-7C3C-4FBB-AA60-0D2FF8132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1504" y="3573016"/>
              <a:ext cx="620165" cy="524575"/>
            </a:xfrm>
            <a:prstGeom prst="chevron">
              <a:avLst>
                <a:gd name="adj" fmla="val 55472"/>
              </a:avLst>
            </a:prstGeom>
            <a:gradFill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18900000" scaled="0"/>
            </a:gradFill>
            <a:ln w="9525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  <p:grpSp>
          <p:nvGrpSpPr>
            <p:cNvPr id="64" name="组合 63"/>
            <p:cNvGrpSpPr/>
            <p:nvPr/>
          </p:nvGrpSpPr>
          <p:grpSpPr>
            <a:xfrm>
              <a:off x="7587243" y="3573016"/>
              <a:ext cx="2735579" cy="1103806"/>
              <a:chOff x="7587243" y="3573016"/>
              <a:chExt cx="2735579" cy="1103806"/>
            </a:xfrm>
          </p:grpSpPr>
          <p:grpSp>
            <p:nvGrpSpPr>
              <p:cNvPr id="65" name="组合 64"/>
              <p:cNvGrpSpPr/>
              <p:nvPr/>
            </p:nvGrpSpPr>
            <p:grpSpPr>
              <a:xfrm>
                <a:off x="7587243" y="3573016"/>
                <a:ext cx="2735579" cy="1103806"/>
                <a:chOff x="7587243" y="3536880"/>
                <a:chExt cx="2735579" cy="1103806"/>
              </a:xfrm>
            </p:grpSpPr>
            <p:sp>
              <p:nvSpPr>
                <p:cNvPr id="70" name="TextBox 43">
                  <a:extLst>
                    <a:ext uri="{FF2B5EF4-FFF2-40B4-BE49-F238E27FC236}">
                      <a16:creationId xmlns="" xmlns:a16="http://schemas.microsoft.com/office/drawing/2014/main" id="{C4337C56-546A-4F40-8087-620329365297}"/>
                    </a:ext>
                  </a:extLst>
                </p:cNvPr>
                <p:cNvSpPr txBox="1"/>
                <p:nvPr/>
              </p:nvSpPr>
              <p:spPr bwMode="auto">
                <a:xfrm>
                  <a:off x="8635262" y="4103616"/>
                  <a:ext cx="1687560" cy="53707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lnSpc>
                      <a:spcPct val="120000"/>
                    </a:lnSpc>
                    <a:defRPr/>
                  </a:pPr>
                  <a:r>
                    <a:rPr lang="zh-CN" altLang="en-US" sz="11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高</a:t>
                  </a:r>
                  <a:r>
                    <a:rPr lang="en-US" altLang="zh-CN" sz="11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Q</a:t>
                  </a:r>
                  <a:r>
                    <a:rPr lang="zh-CN" altLang="en-US" sz="11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值</a:t>
                  </a:r>
                  <a:r>
                    <a:rPr lang="en-US" altLang="zh-CN" sz="11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1.3GHz  9 Cell</a:t>
                  </a:r>
                </a:p>
                <a:p>
                  <a:pPr algn="ctr">
                    <a:lnSpc>
                      <a:spcPct val="120000"/>
                    </a:lnSpc>
                    <a:spcBef>
                      <a:spcPts val="300"/>
                    </a:spcBef>
                    <a:defRPr/>
                  </a:pPr>
                  <a:r>
                    <a:rPr lang="zh-CN" altLang="en-US" sz="11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高</a:t>
                  </a:r>
                  <a:r>
                    <a:rPr lang="en-US" altLang="zh-CN" sz="11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Q</a:t>
                  </a:r>
                  <a:r>
                    <a:rPr lang="zh-CN" altLang="en-US" sz="11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值</a:t>
                  </a:r>
                  <a:r>
                    <a:rPr lang="en-US" altLang="zh-CN" sz="11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1.3GHz </a:t>
                  </a:r>
                  <a:r>
                    <a:rPr lang="zh-CN" altLang="en-US" sz="11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单</a:t>
                  </a:r>
                  <a:r>
                    <a:rPr lang="en-US" altLang="zh-CN" sz="11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Cell</a:t>
                  </a:r>
                  <a:r>
                    <a:rPr lang="zh-CN" altLang="en-US" sz="1100" b="1" kern="0" dirty="0">
                      <a:latin typeface="微软雅黑" panose="020B0503020204020204" pitchFamily="34" charset="-122"/>
                      <a:ea typeface="微软雅黑" panose="020B0503020204020204" pitchFamily="34" charset="-122"/>
                    </a:rPr>
                    <a:t> </a:t>
                  </a:r>
                  <a:endParaRPr lang="en-US" altLang="zh-CN" sz="1100" b="1" kern="0" dirty="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  <p:sp>
              <p:nvSpPr>
                <p:cNvPr id="68" name="AutoShape 8">
                  <a:extLst>
                    <a:ext uri="{FF2B5EF4-FFF2-40B4-BE49-F238E27FC236}">
                      <a16:creationId xmlns="" xmlns:a16="http://schemas.microsoft.com/office/drawing/2014/main" id="{E74224AA-7C3C-4FBB-AA60-0D2FF8132B0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587243" y="3536880"/>
                  <a:ext cx="620165" cy="524575"/>
                </a:xfrm>
                <a:prstGeom prst="chevron">
                  <a:avLst>
                    <a:gd name="adj" fmla="val 55472"/>
                  </a:avLst>
                </a:prstGeom>
                <a:gradFill rotWithShape="1">
                  <a:gsLst>
                    <a:gs pos="0">
                      <a:srgbClr val="D6B19C"/>
                    </a:gs>
                    <a:gs pos="30000">
                      <a:srgbClr val="D49E6C"/>
                    </a:gs>
                    <a:gs pos="70000">
                      <a:srgbClr val="A65528"/>
                    </a:gs>
                    <a:gs pos="100000">
                      <a:srgbClr val="663012"/>
                    </a:gs>
                  </a:gsLst>
                  <a:lin ang="18900000" scaled="0"/>
                </a:gradFill>
                <a:ln w="9525">
                  <a:solidFill>
                    <a:sysClr val="window" lastClr="FFFFFF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zh-CN" altLang="en-US" kern="0" dirty="0">
                    <a:solidFill>
                      <a:sysClr val="windowText" lastClr="000000"/>
                    </a:solidFill>
                    <a:ea typeface="微软雅黑" pitchFamily="34" charset="-122"/>
                  </a:endParaRPr>
                </a:p>
              </p:txBody>
            </p:sp>
          </p:grpSp>
          <p:sp>
            <p:nvSpPr>
              <p:cNvPr id="66" name="TextBox 5">
                <a:extLst>
                  <a:ext uri="{FF2B5EF4-FFF2-40B4-BE49-F238E27FC236}">
                    <a16:creationId xmlns="" xmlns:a16="http://schemas.microsoft.com/office/drawing/2014/main" id="{7BB6C3CB-9BA9-4B18-9F9F-41BB4123FB4D}"/>
                  </a:ext>
                </a:extLst>
              </p:cNvPr>
              <p:cNvSpPr txBox="1"/>
              <p:nvPr/>
            </p:nvSpPr>
            <p:spPr bwMode="auto">
              <a:xfrm>
                <a:off x="8290775" y="3645024"/>
                <a:ext cx="636713" cy="36933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i="1" kern="0" dirty="0">
                    <a:solidFill>
                      <a:srgbClr val="0000CC"/>
                    </a:solidFill>
                    <a:latin typeface="Impact" pitchFamily="34" charset="0"/>
                    <a:ea typeface="微软雅黑" pitchFamily="34" charset="-122"/>
                  </a:rPr>
                  <a:t>2019</a:t>
                </a:r>
                <a:endParaRPr lang="zh-CN" altLang="en-US" i="1" kern="0" dirty="0">
                  <a:solidFill>
                    <a:srgbClr val="0000CC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</p:grpSp>
      </p:grpSp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7334" y="5184168"/>
            <a:ext cx="1817932" cy="1152000"/>
          </a:xfrm>
          <a:prstGeom prst="rect">
            <a:avLst/>
          </a:prstGeom>
        </p:spPr>
      </p:pic>
      <p:grpSp>
        <p:nvGrpSpPr>
          <p:cNvPr id="56" name="组合 55"/>
          <p:cNvGrpSpPr/>
          <p:nvPr/>
        </p:nvGrpSpPr>
        <p:grpSpPr>
          <a:xfrm>
            <a:off x="7729828" y="1850568"/>
            <a:ext cx="1821762" cy="2082584"/>
            <a:chOff x="7267668" y="1229304"/>
            <a:chExt cx="1821762" cy="2082584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328" y="1229304"/>
              <a:ext cx="1565102" cy="1152000"/>
            </a:xfrm>
            <a:prstGeom prst="rect">
              <a:avLst/>
            </a:prstGeom>
          </p:spPr>
        </p:pic>
        <p:sp>
          <p:nvSpPr>
            <p:cNvPr id="58" name="TextBox 43">
              <a:extLst>
                <a:ext uri="{FF2B5EF4-FFF2-40B4-BE49-F238E27FC236}">
                  <a16:creationId xmlns="" xmlns:a16="http://schemas.microsoft.com/office/drawing/2014/main" id="{C4337C56-546A-4F40-8087-620329365297}"/>
                </a:ext>
              </a:extLst>
            </p:cNvPr>
            <p:cNvSpPr txBox="1"/>
            <p:nvPr/>
          </p:nvSpPr>
          <p:spPr bwMode="auto">
            <a:xfrm>
              <a:off x="7649270" y="2483888"/>
              <a:ext cx="1120866" cy="46935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  <a:defRPr/>
              </a:pPr>
              <a:r>
                <a:rPr lang="zh-CN" altLang="en-US" sz="1100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双</a:t>
              </a:r>
              <a:r>
                <a:rPr lang="en-US" altLang="zh-CN" sz="1100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Spoke</a:t>
              </a:r>
              <a:r>
                <a:rPr lang="zh-CN" altLang="en-US" sz="1100" b="1" kern="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腔</a:t>
              </a:r>
              <a:endParaRPr lang="en-US" altLang="zh-CN" sz="1100" b="1" kern="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>
                <a:spcBef>
                  <a:spcPts val="300"/>
                </a:spcBef>
                <a:defRPr/>
              </a:pPr>
              <a:r>
                <a:rPr lang="zh-CN" altLang="en-US" sz="1100" kern="0" dirty="0">
                  <a:latin typeface="Arial" charset="0"/>
                  <a:ea typeface="微软雅黑" pitchFamily="34" charset="-122"/>
                </a:rPr>
                <a:t>（</a:t>
              </a:r>
              <a:r>
                <a:rPr lang="en-US" altLang="zh-CN" sz="1100" kern="0" dirty="0">
                  <a:latin typeface="Arial" charset="0"/>
                  <a:ea typeface="微软雅黑" pitchFamily="34" charset="-122"/>
                </a:rPr>
                <a:t>325MHz</a:t>
              </a:r>
              <a:r>
                <a:rPr lang="zh-CN" altLang="en-US" sz="1100" kern="0" dirty="0">
                  <a:latin typeface="Arial" charset="0"/>
                  <a:ea typeface="微软雅黑" pitchFamily="34" charset="-122"/>
                </a:rPr>
                <a:t>）</a:t>
              </a:r>
              <a:endParaRPr lang="en-US" altLang="zh-CN" sz="1100" kern="0" dirty="0">
                <a:latin typeface="Arial" charset="0"/>
                <a:ea typeface="微软雅黑" pitchFamily="34" charset="-122"/>
              </a:endParaRPr>
            </a:p>
          </p:txBody>
        </p:sp>
        <p:cxnSp>
          <p:nvCxnSpPr>
            <p:cNvPr id="59" name="直接连接符 58"/>
            <p:cNvCxnSpPr>
              <a:cxnSpLocks noChangeShapeType="1"/>
            </p:cNvCxnSpPr>
            <p:nvPr/>
          </p:nvCxnSpPr>
          <p:spPr bwMode="auto">
            <a:xfrm flipH="1">
              <a:off x="7267668" y="2411560"/>
              <a:ext cx="476385" cy="900328"/>
            </a:xfrm>
            <a:prstGeom prst="line">
              <a:avLst/>
            </a:prstGeom>
            <a:noFill/>
            <a:ln w="9525" algn="ctr">
              <a:solidFill>
                <a:srgbClr val="FF0000"/>
              </a:solidFill>
              <a:round/>
              <a:headEnd type="none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2" name="组合 71"/>
          <p:cNvGrpSpPr/>
          <p:nvPr/>
        </p:nvGrpSpPr>
        <p:grpSpPr>
          <a:xfrm>
            <a:off x="4604600" y="1851730"/>
            <a:ext cx="3290806" cy="2498076"/>
            <a:chOff x="4067944" y="1332000"/>
            <a:chExt cx="3290806" cy="2498076"/>
          </a:xfrm>
        </p:grpSpPr>
        <p:grpSp>
          <p:nvGrpSpPr>
            <p:cNvPr id="74" name="组合 73"/>
            <p:cNvGrpSpPr/>
            <p:nvPr/>
          </p:nvGrpSpPr>
          <p:grpSpPr>
            <a:xfrm>
              <a:off x="4067944" y="1332000"/>
              <a:ext cx="3290806" cy="2081422"/>
              <a:chOff x="4067944" y="1332000"/>
              <a:chExt cx="3290806" cy="2081422"/>
            </a:xfrm>
          </p:grpSpPr>
          <p:pic>
            <p:nvPicPr>
              <p:cNvPr id="76" name="图片 4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7944" y="1332000"/>
                <a:ext cx="1536024" cy="11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7" name="图片 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52120" y="1332000"/>
                <a:ext cx="1706630" cy="115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8" name="TextBox 34">
                <a:extLst>
                  <a:ext uri="{FF2B5EF4-FFF2-40B4-BE49-F238E27FC236}">
                    <a16:creationId xmlns="" xmlns:a16="http://schemas.microsoft.com/office/drawing/2014/main" id="{E8E5EBA7-9E5E-4ABF-9836-4B4DCA49911B}"/>
                  </a:ext>
                </a:extLst>
              </p:cNvPr>
              <p:cNvSpPr txBox="1"/>
              <p:nvPr/>
            </p:nvSpPr>
            <p:spPr bwMode="auto">
              <a:xfrm>
                <a:off x="5085308" y="2585422"/>
                <a:ext cx="1115526" cy="7232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kern="0" dirty="0">
                    <a:latin typeface="Arial" charset="0"/>
                    <a:ea typeface="微软雅黑" pitchFamily="34" charset="-122"/>
                  </a:rPr>
                  <a:t>2 Cell </a:t>
                </a:r>
                <a:r>
                  <a:rPr lang="zh-CN" altLang="en-US" sz="1200" b="1" kern="0" dirty="0">
                    <a:latin typeface="Arial" charset="0"/>
                    <a:ea typeface="微软雅黑" pitchFamily="34" charset="-122"/>
                  </a:rPr>
                  <a:t>超导腔</a:t>
                </a:r>
                <a:endParaRPr lang="en-US" altLang="zh-CN" sz="1200" b="1" kern="0" dirty="0">
                  <a:latin typeface="Arial" charset="0"/>
                  <a:ea typeface="微软雅黑" pitchFamily="34" charset="-122"/>
                </a:endParaRPr>
              </a:p>
              <a:p>
                <a:pPr fontAlgn="auto">
                  <a:spcBef>
                    <a:spcPts val="300"/>
                  </a:spcBef>
                  <a:spcAft>
                    <a:spcPts val="0"/>
                  </a:spcAft>
                  <a:defRPr/>
                </a:pPr>
                <a:r>
                  <a:rPr lang="en-US" altLang="zh-CN" sz="1200" b="1" kern="0" dirty="0">
                    <a:latin typeface="Arial" charset="0"/>
                    <a:ea typeface="微软雅黑" pitchFamily="34" charset="-122"/>
                  </a:rPr>
                  <a:t>5 Cell </a:t>
                </a:r>
                <a:r>
                  <a:rPr lang="zh-CN" altLang="en-US" sz="1200" b="1" kern="0" dirty="0">
                    <a:latin typeface="Arial" charset="0"/>
                    <a:ea typeface="微软雅黑" pitchFamily="34" charset="-122"/>
                  </a:rPr>
                  <a:t>超导腔</a:t>
                </a:r>
                <a:endParaRPr lang="en-US" altLang="zh-CN" sz="1200" b="1" kern="0" dirty="0">
                  <a:latin typeface="Arial" charset="0"/>
                  <a:ea typeface="微软雅黑" pitchFamily="34" charset="-122"/>
                </a:endParaRPr>
              </a:p>
              <a:p>
                <a:pPr fontAlgn="auto">
                  <a:spcBef>
                    <a:spcPts val="300"/>
                  </a:spcBef>
                  <a:spcAft>
                    <a:spcPts val="0"/>
                  </a:spcAft>
                  <a:defRPr/>
                </a:pPr>
                <a:r>
                  <a:rPr lang="zh-CN" altLang="en-US" sz="1050" kern="0" dirty="0">
                    <a:latin typeface="Arial" charset="0"/>
                    <a:ea typeface="微软雅黑" pitchFamily="34" charset="-122"/>
                  </a:rPr>
                  <a:t>（</a:t>
                </a:r>
                <a:r>
                  <a:rPr lang="en-US" altLang="zh-CN" sz="1050" kern="0" dirty="0">
                    <a:latin typeface="Arial" charset="0"/>
                    <a:ea typeface="微软雅黑" pitchFamily="34" charset="-122"/>
                  </a:rPr>
                  <a:t>650MHz</a:t>
                </a:r>
                <a:r>
                  <a:rPr lang="zh-CN" altLang="en-US" sz="1050" kern="0" dirty="0">
                    <a:latin typeface="Arial" charset="0"/>
                    <a:ea typeface="微软雅黑" pitchFamily="34" charset="-122"/>
                  </a:rPr>
                  <a:t>）</a:t>
                </a:r>
                <a:endParaRPr lang="en-US" altLang="zh-CN" sz="1050" kern="0" dirty="0">
                  <a:latin typeface="Arial" charset="0"/>
                  <a:ea typeface="微软雅黑" pitchFamily="34" charset="-122"/>
                </a:endParaRPr>
              </a:p>
            </p:txBody>
          </p:sp>
          <p:cxnSp>
            <p:nvCxnSpPr>
              <p:cNvPr id="79" name="直接连接符 78"/>
              <p:cNvCxnSpPr>
                <a:cxnSpLocks noChangeShapeType="1"/>
              </p:cNvCxnSpPr>
              <p:nvPr/>
            </p:nvCxnSpPr>
            <p:spPr bwMode="auto">
              <a:xfrm>
                <a:off x="6588224" y="2585422"/>
                <a:ext cx="0" cy="828000"/>
              </a:xfrm>
              <a:prstGeom prst="line">
                <a:avLst/>
              </a:prstGeom>
              <a:noFill/>
              <a:ln w="9525" algn="ctr">
                <a:solidFill>
                  <a:srgbClr val="FF0000"/>
                </a:solidFill>
                <a:round/>
                <a:headEnd type="none" w="med" len="med"/>
                <a:tailEnd type="oval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75" name="AutoShape 8">
              <a:extLst>
                <a:ext uri="{FF2B5EF4-FFF2-40B4-BE49-F238E27FC236}">
                  <a16:creationId xmlns="" xmlns:a16="http://schemas.microsoft.com/office/drawing/2014/main" id="{E74224AA-7C3C-4FBB-AA60-0D2FF8132B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58465" y="3305502"/>
              <a:ext cx="620165" cy="524574"/>
            </a:xfrm>
            <a:prstGeom prst="chevron">
              <a:avLst>
                <a:gd name="adj" fmla="val 55472"/>
              </a:avLst>
            </a:prstGeom>
            <a:gradFill rotWithShape="1">
              <a:gsLst>
                <a:gs pos="0">
                  <a:srgbClr val="D6B19C"/>
                </a:gs>
                <a:gs pos="30000">
                  <a:srgbClr val="D49E6C"/>
                </a:gs>
                <a:gs pos="70000">
                  <a:srgbClr val="A65528"/>
                </a:gs>
                <a:gs pos="100000">
                  <a:srgbClr val="663012"/>
                </a:gs>
              </a:gsLst>
              <a:lin ang="18900000" scaled="0"/>
            </a:gradFill>
            <a:ln w="9525">
              <a:solidFill>
                <a:sysClr val="window" lastClr="FFFF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itchFamily="34" charset="-122"/>
              </a:endParaRPr>
            </a:p>
          </p:txBody>
        </p:sp>
      </p:grpSp>
      <p:sp>
        <p:nvSpPr>
          <p:cNvPr id="73" name="TextBox 5">
            <a:extLst>
              <a:ext uri="{FF2B5EF4-FFF2-40B4-BE49-F238E27FC236}">
                <a16:creationId xmlns="" xmlns:a16="http://schemas.microsoft.com/office/drawing/2014/main" id="{7BB6C3CB-9BA9-4B18-9F9F-41BB4123FB4D}"/>
              </a:ext>
            </a:extLst>
          </p:cNvPr>
          <p:cNvSpPr txBox="1"/>
          <p:nvPr/>
        </p:nvSpPr>
        <p:spPr bwMode="auto">
          <a:xfrm>
            <a:off x="7056966" y="3906568"/>
            <a:ext cx="585416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i="1" kern="0" dirty="0">
                <a:solidFill>
                  <a:srgbClr val="0000CC"/>
                </a:solidFill>
                <a:latin typeface="Impact" pitchFamily="34" charset="0"/>
                <a:ea typeface="微软雅黑" pitchFamily="34" charset="-122"/>
              </a:rPr>
              <a:t>2018</a:t>
            </a:r>
            <a:endParaRPr lang="zh-CN" altLang="en-US" sz="1600" i="1" kern="0" dirty="0">
              <a:solidFill>
                <a:srgbClr val="0000CC"/>
              </a:solidFill>
              <a:latin typeface="Impact" pitchFamily="34" charset="0"/>
              <a:ea typeface="微软雅黑" pitchFamily="34" charset="-122"/>
            </a:endParaRPr>
          </a:p>
        </p:txBody>
      </p:sp>
      <p:sp>
        <p:nvSpPr>
          <p:cNvPr id="82" name="AutoShape 8">
            <a:extLst>
              <a:ext uri="{FF2B5EF4-FFF2-40B4-BE49-F238E27FC236}">
                <a16:creationId xmlns="" xmlns:a16="http://schemas.microsoft.com/office/drawing/2014/main" id="{E74224AA-7C3C-4FBB-AA60-0D2FF8132B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4750" y="3844952"/>
            <a:ext cx="620165" cy="524575"/>
          </a:xfrm>
          <a:prstGeom prst="chevron">
            <a:avLst>
              <a:gd name="adj" fmla="val 55472"/>
            </a:avLst>
          </a:prstGeom>
          <a:gradFill rotWithShape="1">
            <a:gsLst>
              <a:gs pos="0">
                <a:srgbClr val="D6B19C"/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8900000" scaled="0"/>
          </a:gradFill>
          <a:ln w="952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83" name="TextBox 5">
            <a:extLst>
              <a:ext uri="{FF2B5EF4-FFF2-40B4-BE49-F238E27FC236}">
                <a16:creationId xmlns="" xmlns:a16="http://schemas.microsoft.com/office/drawing/2014/main" id="{7BB6C3CB-9BA9-4B18-9F9F-41BB4123FB4D}"/>
              </a:ext>
            </a:extLst>
          </p:cNvPr>
          <p:cNvSpPr txBox="1"/>
          <p:nvPr/>
        </p:nvSpPr>
        <p:spPr bwMode="auto">
          <a:xfrm>
            <a:off x="10162662" y="3916960"/>
            <a:ext cx="662361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i="1" kern="0" dirty="0">
                <a:solidFill>
                  <a:srgbClr val="0000CC"/>
                </a:solidFill>
                <a:latin typeface="Impact" pitchFamily="34" charset="0"/>
                <a:ea typeface="微软雅黑" pitchFamily="34" charset="-122"/>
              </a:rPr>
              <a:t>2020</a:t>
            </a:r>
            <a:endParaRPr lang="zh-CN" altLang="en-US" i="1" kern="0" dirty="0">
              <a:solidFill>
                <a:srgbClr val="0000CC"/>
              </a:solidFill>
              <a:latin typeface="Impact" pitchFamily="34" charset="0"/>
              <a:ea typeface="微软雅黑" pitchFamily="34" charset="-122"/>
            </a:endParaRPr>
          </a:p>
        </p:txBody>
      </p:sp>
      <p:cxnSp>
        <p:nvCxnSpPr>
          <p:cNvPr id="85" name="直接连接符 36"/>
          <p:cNvCxnSpPr>
            <a:cxnSpLocks noChangeShapeType="1"/>
          </p:cNvCxnSpPr>
          <p:nvPr/>
        </p:nvCxnSpPr>
        <p:spPr bwMode="auto">
          <a:xfrm>
            <a:off x="2556000" y="4320168"/>
            <a:ext cx="0" cy="7560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6" name="直接连接符 36"/>
          <p:cNvCxnSpPr>
            <a:cxnSpLocks noChangeShapeType="1"/>
          </p:cNvCxnSpPr>
          <p:nvPr/>
        </p:nvCxnSpPr>
        <p:spPr bwMode="auto">
          <a:xfrm>
            <a:off x="5796000" y="4320168"/>
            <a:ext cx="0" cy="7560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直接连接符 36"/>
          <p:cNvCxnSpPr>
            <a:cxnSpLocks noChangeShapeType="1"/>
          </p:cNvCxnSpPr>
          <p:nvPr/>
        </p:nvCxnSpPr>
        <p:spPr bwMode="auto">
          <a:xfrm>
            <a:off x="8820000" y="4320168"/>
            <a:ext cx="0" cy="7560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8" name="直接连接符 36"/>
          <p:cNvCxnSpPr>
            <a:cxnSpLocks noChangeShapeType="1"/>
          </p:cNvCxnSpPr>
          <p:nvPr/>
        </p:nvCxnSpPr>
        <p:spPr bwMode="auto">
          <a:xfrm>
            <a:off x="10764000" y="4320168"/>
            <a:ext cx="0" cy="7560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oval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9" name="图片 8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93774" y="1850568"/>
            <a:ext cx="1502032" cy="1152000"/>
          </a:xfrm>
          <a:prstGeom prst="rect">
            <a:avLst/>
          </a:prstGeom>
        </p:spPr>
      </p:pic>
      <p:sp>
        <p:nvSpPr>
          <p:cNvPr id="90" name="TextBox 34">
            <a:extLst>
              <a:ext uri="{FF2B5EF4-FFF2-40B4-BE49-F238E27FC236}">
                <a16:creationId xmlns="" xmlns:a16="http://schemas.microsoft.com/office/drawing/2014/main" id="{E8E5EBA7-9E5E-4ABF-9836-4B4DCA49911B}"/>
              </a:ext>
            </a:extLst>
          </p:cNvPr>
          <p:cNvSpPr txBox="1"/>
          <p:nvPr/>
        </p:nvSpPr>
        <p:spPr bwMode="auto">
          <a:xfrm>
            <a:off x="10105627" y="3024062"/>
            <a:ext cx="1462187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kern="0" dirty="0">
                <a:latin typeface="Arial" charset="0"/>
                <a:ea typeface="微软雅黑" pitchFamily="34" charset="-122"/>
              </a:rPr>
              <a:t>Spoke 051</a:t>
            </a:r>
          </a:p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zh-CN" altLang="en-US" sz="1000" kern="0" dirty="0">
                <a:latin typeface="Arial" charset="0"/>
                <a:ea typeface="微软雅黑" pitchFamily="34" charset="-122"/>
              </a:rPr>
              <a:t> </a:t>
            </a:r>
            <a:r>
              <a:rPr lang="en-US" altLang="zh-CN" sz="1000" kern="0" dirty="0">
                <a:latin typeface="Arial" charset="0"/>
                <a:ea typeface="微软雅黑" pitchFamily="34" charset="-122"/>
              </a:rPr>
              <a:t>SSR2</a:t>
            </a:r>
            <a:r>
              <a:rPr lang="zh-CN" altLang="en-US" sz="1000" kern="0" dirty="0">
                <a:latin typeface="Arial" charset="0"/>
                <a:ea typeface="微软雅黑" pitchFamily="34" charset="-122"/>
              </a:rPr>
              <a:t>超导腔</a:t>
            </a:r>
            <a:endParaRPr lang="en-US" altLang="zh-CN" sz="1000" kern="0" dirty="0">
              <a:latin typeface="Arial" charset="0"/>
              <a:ea typeface="微软雅黑" pitchFamily="34" charset="-122"/>
            </a:endParaRPr>
          </a:p>
          <a:p>
            <a:pPr fontAlgn="auto">
              <a:spcBef>
                <a:spcPts val="300"/>
              </a:spcBef>
              <a:spcAft>
                <a:spcPts val="0"/>
              </a:spcAft>
              <a:defRPr/>
            </a:pPr>
            <a:r>
              <a:rPr lang="zh-CN" altLang="en-US" sz="1000" kern="0" dirty="0">
                <a:latin typeface="Arial" charset="0"/>
                <a:ea typeface="微软雅黑" pitchFamily="34" charset="-122"/>
              </a:rPr>
              <a:t>（</a:t>
            </a:r>
            <a:r>
              <a:rPr lang="en-US" altLang="zh-CN" sz="1000" kern="0" dirty="0">
                <a:latin typeface="Arial" charset="0"/>
                <a:ea typeface="微软雅黑" pitchFamily="34" charset="-122"/>
              </a:rPr>
              <a:t>325MHz</a:t>
            </a:r>
            <a:r>
              <a:rPr lang="zh-CN" altLang="en-US" sz="1000" kern="0" dirty="0">
                <a:latin typeface="Arial" charset="0"/>
                <a:ea typeface="微软雅黑" pitchFamily="34" charset="-122"/>
              </a:rPr>
              <a:t>）</a:t>
            </a:r>
          </a:p>
        </p:txBody>
      </p:sp>
      <p:cxnSp>
        <p:nvCxnSpPr>
          <p:cNvPr id="91" name="直接连接符 90"/>
          <p:cNvCxnSpPr>
            <a:cxnSpLocks noChangeShapeType="1"/>
          </p:cNvCxnSpPr>
          <p:nvPr/>
        </p:nvCxnSpPr>
        <p:spPr bwMode="auto">
          <a:xfrm>
            <a:off x="10055646" y="3056451"/>
            <a:ext cx="0" cy="8280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 type="none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5686" y="4923384"/>
            <a:ext cx="1080000" cy="1440000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542" y="5184168"/>
            <a:ext cx="1200000" cy="900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159102" y="6444000"/>
            <a:ext cx="20462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Arial Black" panose="020B0A04020102020204" pitchFamily="34" charset="0"/>
              </a:rPr>
              <a:t>SRF Cavities 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63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3. SRF Cavities and FPCs R&amp;D for CEPC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61" name="直接连接符 60"/>
          <p:cNvCxnSpPr>
            <a:cxnSpLocks/>
          </p:cNvCxnSpPr>
          <p:nvPr/>
        </p:nvCxnSpPr>
        <p:spPr>
          <a:xfrm>
            <a:off x="4271444" y="1844824"/>
            <a:ext cx="0" cy="4428512"/>
          </a:xfrm>
          <a:prstGeom prst="line">
            <a:avLst/>
          </a:prstGeom>
          <a:ln w="19050" cmpd="dbl">
            <a:solidFill>
              <a:srgbClr val="0000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组合 66"/>
          <p:cNvGrpSpPr>
            <a:grpSpLocks noChangeAspect="1"/>
          </p:cNvGrpSpPr>
          <p:nvPr/>
        </p:nvGrpSpPr>
        <p:grpSpPr>
          <a:xfrm>
            <a:off x="815898" y="1844824"/>
            <a:ext cx="3271235" cy="4498273"/>
            <a:chOff x="395538" y="1659600"/>
            <a:chExt cx="2592441" cy="4752535"/>
          </a:xfrm>
        </p:grpSpPr>
        <p:grpSp>
          <p:nvGrpSpPr>
            <p:cNvPr id="69" name="组合 68"/>
            <p:cNvGrpSpPr/>
            <p:nvPr/>
          </p:nvGrpSpPr>
          <p:grpSpPr>
            <a:xfrm>
              <a:off x="395538" y="1659600"/>
              <a:ext cx="2434202" cy="4361584"/>
              <a:chOff x="395538" y="1771275"/>
              <a:chExt cx="2434202" cy="4361584"/>
            </a:xfrm>
          </p:grpSpPr>
          <p:grpSp>
            <p:nvGrpSpPr>
              <p:cNvPr id="80" name="组合 79"/>
              <p:cNvGrpSpPr/>
              <p:nvPr/>
            </p:nvGrpSpPr>
            <p:grpSpPr>
              <a:xfrm>
                <a:off x="395538" y="3216761"/>
                <a:ext cx="2434201" cy="1369407"/>
                <a:chOff x="598990" y="1499672"/>
                <a:chExt cx="2545183" cy="1431843"/>
              </a:xfrm>
            </p:grpSpPr>
            <p:pic>
              <p:nvPicPr>
                <p:cNvPr id="99" name="图片 1"/>
                <p:cNvPicPr>
                  <a:picLocks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172" r="19563" b="36363"/>
                <a:stretch>
                  <a:fillRect/>
                </a:stretch>
              </p:blipFill>
              <p:spPr bwMode="auto">
                <a:xfrm>
                  <a:off x="1632173" y="1499672"/>
                  <a:ext cx="1512000" cy="900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0" name="图片 99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990" y="1499831"/>
                  <a:ext cx="968498" cy="1431684"/>
                </a:xfrm>
                <a:prstGeom prst="rect">
                  <a:avLst/>
                </a:prstGeom>
              </p:spPr>
            </p:pic>
            <p:sp>
              <p:nvSpPr>
                <p:cNvPr id="101" name="矩形 10"/>
                <p:cNvSpPr>
                  <a:spLocks noChangeArrowheads="1"/>
                </p:cNvSpPr>
                <p:nvPr/>
              </p:nvSpPr>
              <p:spPr bwMode="auto">
                <a:xfrm>
                  <a:off x="1632173" y="2454128"/>
                  <a:ext cx="1322208" cy="2447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72000" rIns="72000">
                  <a:spAutoFit/>
                </a:bodyPr>
                <a:lstStyle/>
                <a:p>
                  <a:pPr>
                    <a:lnSpc>
                      <a:spcPct val="120000"/>
                    </a:lnSpc>
                    <a:defRPr/>
                  </a:pPr>
                  <a:r>
                    <a:rPr lang="en-US" altLang="zh-CN" sz="700" dirty="0">
                      <a:effectLst>
                        <a:glow rad="127000">
                          <a:schemeClr val="bg1"/>
                        </a:glo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charset="0"/>
                    </a:rPr>
                    <a:t>CSNS</a:t>
                  </a:r>
                  <a:r>
                    <a:rPr lang="zh-CN" altLang="en-US" sz="700" dirty="0">
                      <a:effectLst>
                        <a:glow rad="127000">
                          <a:schemeClr val="bg1"/>
                        </a:glo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charset="0"/>
                    </a:rPr>
                    <a:t>聚束腔耦合器</a:t>
                  </a:r>
                </a:p>
              </p:txBody>
            </p:sp>
          </p:grpSp>
          <p:grpSp>
            <p:nvGrpSpPr>
              <p:cNvPr id="81" name="组合 80"/>
              <p:cNvGrpSpPr/>
              <p:nvPr/>
            </p:nvGrpSpPr>
            <p:grpSpPr>
              <a:xfrm>
                <a:off x="409500" y="4656859"/>
                <a:ext cx="2420240" cy="1476000"/>
                <a:chOff x="613133" y="4852440"/>
                <a:chExt cx="2530585" cy="1543296"/>
              </a:xfrm>
            </p:grpSpPr>
            <p:pic>
              <p:nvPicPr>
                <p:cNvPr id="96" name="图片 3"/>
                <p:cNvPicPr>
                  <a:picLocks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326233" y="5139340"/>
                  <a:ext cx="1543296" cy="96949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7" name="图片 96"/>
                <p:cNvPicPr>
                  <a:picLocks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1718" y="5483868"/>
                  <a:ext cx="1512000" cy="900000"/>
                </a:xfrm>
                <a:prstGeom prst="rect">
                  <a:avLst/>
                </a:prstGeom>
              </p:spPr>
            </p:pic>
            <p:sp>
              <p:nvSpPr>
                <p:cNvPr id="98" name="矩形 10"/>
                <p:cNvSpPr>
                  <a:spLocks noChangeArrowheads="1"/>
                </p:cNvSpPr>
                <p:nvPr/>
              </p:nvSpPr>
              <p:spPr bwMode="auto">
                <a:xfrm>
                  <a:off x="1631718" y="5199029"/>
                  <a:ext cx="1237677" cy="2447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72000" rIns="72000">
                  <a:spAutoFit/>
                </a:bodyPr>
                <a:lstStyle/>
                <a:p>
                  <a:pPr>
                    <a:lnSpc>
                      <a:spcPct val="120000"/>
                    </a:lnSpc>
                    <a:defRPr/>
                  </a:pPr>
                  <a:r>
                    <a:rPr lang="en-US" altLang="zh-CN" sz="700" dirty="0">
                      <a:effectLst>
                        <a:glow rad="127000">
                          <a:schemeClr val="bg1"/>
                        </a:glo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charset="0"/>
                    </a:rPr>
                    <a:t>CSNS RFQ</a:t>
                  </a:r>
                  <a:r>
                    <a:rPr lang="zh-CN" altLang="en-US" sz="700" dirty="0">
                      <a:effectLst>
                        <a:glow rad="127000">
                          <a:schemeClr val="bg1"/>
                        </a:glo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charset="0"/>
                    </a:rPr>
                    <a:t>耦合器</a:t>
                  </a:r>
                </a:p>
              </p:txBody>
            </p:sp>
          </p:grpSp>
          <p:grpSp>
            <p:nvGrpSpPr>
              <p:cNvPr id="84" name="组合 83"/>
              <p:cNvGrpSpPr/>
              <p:nvPr/>
            </p:nvGrpSpPr>
            <p:grpSpPr>
              <a:xfrm>
                <a:off x="395538" y="1771275"/>
                <a:ext cx="2434201" cy="1369410"/>
                <a:chOff x="598535" y="3408923"/>
                <a:chExt cx="2545184" cy="1431850"/>
              </a:xfrm>
            </p:grpSpPr>
            <p:pic>
              <p:nvPicPr>
                <p:cNvPr id="93" name="内容占位符 4"/>
                <p:cNvPicPr>
                  <a:picLocks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631719" y="3408923"/>
                  <a:ext cx="1512000" cy="900003"/>
                </a:xfrm>
                <a:prstGeom prst="rect">
                  <a:avLst/>
                </a:prstGeom>
              </p:spPr>
            </p:pic>
            <p:pic>
              <p:nvPicPr>
                <p:cNvPr id="94" name="图片 93"/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8535" y="3409084"/>
                  <a:ext cx="968499" cy="1431689"/>
                </a:xfrm>
                <a:prstGeom prst="rect">
                  <a:avLst/>
                </a:prstGeom>
                <a:ln w="6350">
                  <a:solidFill>
                    <a:schemeClr val="bg1">
                      <a:lumMod val="85000"/>
                    </a:schemeClr>
                  </a:solidFill>
                </a:ln>
              </p:spPr>
            </p:pic>
            <p:sp>
              <p:nvSpPr>
                <p:cNvPr id="95" name="矩形 10"/>
                <p:cNvSpPr>
                  <a:spLocks noChangeArrowheads="1"/>
                </p:cNvSpPr>
                <p:nvPr/>
              </p:nvSpPr>
              <p:spPr bwMode="auto">
                <a:xfrm>
                  <a:off x="1631719" y="4323613"/>
                  <a:ext cx="1165006" cy="244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72000" rIns="72000">
                  <a:spAutoFit/>
                </a:bodyPr>
                <a:lstStyle/>
                <a:p>
                  <a:pPr>
                    <a:lnSpc>
                      <a:spcPct val="120000"/>
                    </a:lnSpc>
                    <a:defRPr/>
                  </a:pPr>
                  <a:r>
                    <a:rPr lang="en-US" altLang="zh-CN" sz="700" dirty="0">
                      <a:effectLst>
                        <a:glow rad="127000">
                          <a:schemeClr val="bg1"/>
                        </a:glo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charset="0"/>
                    </a:rPr>
                    <a:t>ADS RFQ</a:t>
                  </a:r>
                  <a:r>
                    <a:rPr lang="zh-CN" altLang="en-US" sz="700" dirty="0">
                      <a:effectLst>
                        <a:glow rad="127000">
                          <a:schemeClr val="bg1"/>
                        </a:glow>
                      </a:effectLst>
                      <a:latin typeface="微软雅黑" panose="020B0503020204020204" pitchFamily="34" charset="-122"/>
                      <a:ea typeface="微软雅黑" panose="020B0503020204020204" pitchFamily="34" charset="-122"/>
                      <a:cs typeface="Arial" charset="0"/>
                    </a:rPr>
                    <a:t>耦合器 </a:t>
                  </a:r>
                </a:p>
              </p:txBody>
            </p:sp>
          </p:grpSp>
        </p:grpSp>
        <p:sp>
          <p:nvSpPr>
            <p:cNvPr id="71" name="矩形 10"/>
            <p:cNvSpPr>
              <a:spLocks noChangeArrowheads="1"/>
            </p:cNvSpPr>
            <p:nvPr/>
          </p:nvSpPr>
          <p:spPr bwMode="auto">
            <a:xfrm>
              <a:off x="395972" y="6100307"/>
              <a:ext cx="2592007" cy="311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1200" b="1" dirty="0">
                  <a:solidFill>
                    <a:schemeClr val="accent6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charset="0"/>
                </a:rPr>
                <a:t>— —  </a:t>
              </a:r>
              <a:r>
                <a:rPr lang="en-US" altLang="zh-CN" sz="1200" b="1" dirty="0">
                  <a:effectLst>
                    <a:glow rad="1270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charset="0"/>
                </a:rPr>
                <a:t>FPCs for RF Cavities</a:t>
              </a:r>
              <a:r>
                <a:rPr lang="en-US" altLang="zh-CN" sz="1200" b="1" dirty="0">
                  <a:solidFill>
                    <a:schemeClr val="accent6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charset="0"/>
                </a:rPr>
                <a:t>— —</a:t>
              </a:r>
              <a:r>
                <a:rPr lang="zh-CN" altLang="en-US" sz="1200" b="1" dirty="0">
                  <a:solidFill>
                    <a:schemeClr val="accent6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charset="0"/>
                </a:rPr>
                <a:t> </a:t>
              </a:r>
            </a:p>
          </p:txBody>
        </p:sp>
      </p:grpSp>
      <p:pic>
        <p:nvPicPr>
          <p:cNvPr id="102" name="Picture 2" descr="100_8673"/>
          <p:cNvPicPr>
            <a:picLocks noGrp="1" noChangeAspect="1" noChangeArrowheads="1"/>
          </p:cNvPicPr>
          <p:nvPr>
            <p:ph sz="half"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51465" y="1846752"/>
            <a:ext cx="1142441" cy="1195200"/>
          </a:xfrm>
          <a:noFill/>
        </p:spPr>
      </p:pic>
      <p:sp>
        <p:nvSpPr>
          <p:cNvPr id="103" name="矩形 10"/>
          <p:cNvSpPr>
            <a:spLocks noChangeArrowheads="1"/>
          </p:cNvSpPr>
          <p:nvPr/>
        </p:nvSpPr>
        <p:spPr bwMode="auto">
          <a:xfrm>
            <a:off x="10030696" y="3005952"/>
            <a:ext cx="1560377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6000" rIns="3600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700" dirty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500MHz </a:t>
            </a:r>
            <a:r>
              <a:rPr lang="zh-CN" altLang="en-US" sz="700" dirty="0"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rPr>
              <a:t>超导腔耦合器</a:t>
            </a:r>
          </a:p>
        </p:txBody>
      </p:sp>
      <p:grpSp>
        <p:nvGrpSpPr>
          <p:cNvPr id="104" name="组合 103"/>
          <p:cNvGrpSpPr>
            <a:grpSpLocks noChangeAspect="1"/>
          </p:cNvGrpSpPr>
          <p:nvPr/>
        </p:nvGrpSpPr>
        <p:grpSpPr>
          <a:xfrm>
            <a:off x="4607400" y="1846749"/>
            <a:ext cx="6939345" cy="4515135"/>
            <a:chOff x="3384000" y="1661180"/>
            <a:chExt cx="5486018" cy="4758736"/>
          </a:xfrm>
        </p:grpSpPr>
        <p:grpSp>
          <p:nvGrpSpPr>
            <p:cNvPr id="105" name="组合 104"/>
            <p:cNvGrpSpPr>
              <a:grpSpLocks noChangeAspect="1"/>
            </p:cNvGrpSpPr>
            <p:nvPr/>
          </p:nvGrpSpPr>
          <p:grpSpPr>
            <a:xfrm>
              <a:off x="5364088" y="1661181"/>
              <a:ext cx="1191458" cy="1455298"/>
              <a:chOff x="51723" y="4521122"/>
              <a:chExt cx="1734728" cy="2118861"/>
            </a:xfrm>
          </p:grpSpPr>
          <p:sp>
            <p:nvSpPr>
              <p:cNvPr id="125" name="矩形 10"/>
              <p:cNvSpPr>
                <a:spLocks noChangeArrowheads="1"/>
              </p:cNvSpPr>
              <p:nvPr/>
            </p:nvSpPr>
            <p:spPr bwMode="auto">
              <a:xfrm>
                <a:off x="51723" y="6299936"/>
                <a:ext cx="1734728" cy="3400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000" rIns="36000">
                <a:sp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1.3GHz 9 Cell</a:t>
                </a:r>
                <a:r>
                  <a:rPr lang="zh-CN" altLang="en-US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腔耦合器</a:t>
                </a:r>
              </a:p>
            </p:txBody>
          </p:sp>
          <p:pic>
            <p:nvPicPr>
              <p:cNvPr id="126" name="Picture 6" descr="F:\照片及资料整理\低温高频\耦合器\FPCs for IHEP 1300MHz 9-cell SCC 05.jpg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904"/>
              <a:stretch>
                <a:fillRect/>
              </a:stretch>
            </p:blipFill>
            <p:spPr bwMode="auto">
              <a:xfrm>
                <a:off x="209988" y="4521122"/>
                <a:ext cx="1349228" cy="18345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6" name="组合 105"/>
            <p:cNvGrpSpPr/>
            <p:nvPr/>
          </p:nvGrpSpPr>
          <p:grpSpPr>
            <a:xfrm>
              <a:off x="3384000" y="4615125"/>
              <a:ext cx="5371673" cy="1394808"/>
              <a:chOff x="4673804" y="4815674"/>
              <a:chExt cx="5497853" cy="1394808"/>
            </a:xfrm>
          </p:grpSpPr>
          <p:grpSp>
            <p:nvGrpSpPr>
              <p:cNvPr id="120" name="组合 119"/>
              <p:cNvGrpSpPr/>
              <p:nvPr/>
            </p:nvGrpSpPr>
            <p:grpSpPr>
              <a:xfrm>
                <a:off x="4673804" y="5058482"/>
                <a:ext cx="5497853" cy="1152000"/>
                <a:chOff x="4673804" y="5058482"/>
                <a:chExt cx="5497853" cy="1152000"/>
              </a:xfrm>
            </p:grpSpPr>
            <p:pic>
              <p:nvPicPr>
                <p:cNvPr id="122" name="内容占位符 4"/>
                <p:cNvPicPr>
                  <a:picLocks noChangeAspect="1"/>
                </p:cNvPicPr>
                <p:nvPr/>
              </p:nvPicPr>
              <p:blipFill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35804" y="5058482"/>
                  <a:ext cx="1947715" cy="1152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" name="内容占位符 7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673804" y="5058482"/>
                  <a:ext cx="1926896" cy="1152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4" name="图片 36"/>
                <p:cNvPicPr>
                  <a:picLocks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23657" y="5058482"/>
                  <a:ext cx="1548000" cy="1152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21" name="矩形 10"/>
              <p:cNvSpPr>
                <a:spLocks noChangeArrowheads="1"/>
              </p:cNvSpPr>
              <p:nvPr/>
            </p:nvSpPr>
            <p:spPr bwMode="auto">
              <a:xfrm>
                <a:off x="6949363" y="4815674"/>
                <a:ext cx="991206" cy="233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325MHz Spoke </a:t>
                </a:r>
                <a:r>
                  <a:rPr lang="zh-CN" altLang="en-US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腔耦合器</a:t>
                </a:r>
              </a:p>
            </p:txBody>
          </p:sp>
        </p:grpSp>
        <p:grpSp>
          <p:nvGrpSpPr>
            <p:cNvPr id="107" name="组合 106"/>
            <p:cNvGrpSpPr>
              <a:grpSpLocks noChangeAspect="1"/>
            </p:cNvGrpSpPr>
            <p:nvPr/>
          </p:nvGrpSpPr>
          <p:grpSpPr>
            <a:xfrm>
              <a:off x="6462000" y="1661180"/>
              <a:ext cx="1349789" cy="1455298"/>
              <a:chOff x="6867623" y="4578335"/>
              <a:chExt cx="1954439" cy="2107207"/>
            </a:xfrm>
          </p:grpSpPr>
          <p:pic>
            <p:nvPicPr>
              <p:cNvPr id="118" name="Picture 3" descr="F:\照片及资料整理\低温高频\耦合器\IBS 耦合器.jpg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0011" y="4578335"/>
                <a:ext cx="1275215" cy="18244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9" name="矩形 10"/>
              <p:cNvSpPr>
                <a:spLocks noChangeArrowheads="1"/>
              </p:cNvSpPr>
              <p:nvPr/>
            </p:nvSpPr>
            <p:spPr bwMode="auto">
              <a:xfrm>
                <a:off x="6867623" y="6347365"/>
                <a:ext cx="1954439" cy="338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000" rIns="36000">
                <a:spAutoFit/>
              </a:bodyPr>
              <a:lstStyle/>
              <a:p>
                <a:pPr algn="ctr">
                  <a:lnSpc>
                    <a:spcPct val="120000"/>
                  </a:lnSpc>
                  <a:defRPr/>
                </a:pPr>
                <a:r>
                  <a:rPr lang="en-US" altLang="zh-CN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162.5MHz HWR</a:t>
                </a:r>
                <a:r>
                  <a:rPr lang="zh-CN" altLang="en-US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腔耦合器</a:t>
                </a:r>
              </a:p>
            </p:txBody>
          </p:sp>
        </p:grpSp>
        <p:grpSp>
          <p:nvGrpSpPr>
            <p:cNvPr id="108" name="组合 107"/>
            <p:cNvGrpSpPr/>
            <p:nvPr/>
          </p:nvGrpSpPr>
          <p:grpSpPr>
            <a:xfrm>
              <a:off x="3384000" y="1661183"/>
              <a:ext cx="1848629" cy="3052314"/>
              <a:chOff x="6760850" y="2030993"/>
              <a:chExt cx="1848629" cy="3052314"/>
            </a:xfrm>
          </p:grpSpPr>
          <p:pic>
            <p:nvPicPr>
              <p:cNvPr id="116" name="图片 115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60850" y="2030993"/>
                <a:ext cx="1848629" cy="27000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17" name="矩形 10"/>
              <p:cNvSpPr>
                <a:spLocks noChangeArrowheads="1"/>
              </p:cNvSpPr>
              <p:nvPr/>
            </p:nvSpPr>
            <p:spPr bwMode="auto">
              <a:xfrm>
                <a:off x="6764841" y="4713512"/>
                <a:ext cx="1197412" cy="3697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72000" rIns="72000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en-US" altLang="zh-CN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1.3GHz 9 Cell</a:t>
                </a:r>
              </a:p>
              <a:p>
                <a:pPr>
                  <a:lnSpc>
                    <a:spcPct val="120000"/>
                  </a:lnSpc>
                  <a:defRPr/>
                </a:pPr>
                <a:r>
                  <a:rPr lang="zh-CN" altLang="en-US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双窗可调耦合器</a:t>
                </a:r>
              </a:p>
            </p:txBody>
          </p:sp>
        </p:grpSp>
        <p:grpSp>
          <p:nvGrpSpPr>
            <p:cNvPr id="109" name="组合 108"/>
            <p:cNvGrpSpPr>
              <a:grpSpLocks noChangeAspect="1"/>
            </p:cNvGrpSpPr>
            <p:nvPr/>
          </p:nvGrpSpPr>
          <p:grpSpPr>
            <a:xfrm>
              <a:off x="7452320" y="3167493"/>
              <a:ext cx="1333059" cy="1637419"/>
              <a:chOff x="1542951" y="3387252"/>
              <a:chExt cx="1296648" cy="1592694"/>
            </a:xfrm>
          </p:grpSpPr>
          <p:pic>
            <p:nvPicPr>
              <p:cNvPr id="114" name="内容占位符 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6342" y="3387252"/>
                <a:ext cx="840493" cy="13869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5" name="矩形 10"/>
              <p:cNvSpPr>
                <a:spLocks noChangeArrowheads="1"/>
              </p:cNvSpPr>
              <p:nvPr/>
            </p:nvSpPr>
            <p:spPr bwMode="auto">
              <a:xfrm>
                <a:off x="1542951" y="4752771"/>
                <a:ext cx="1296648" cy="227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000" rIns="36000">
                <a:spAutoFit/>
              </a:bodyPr>
              <a:lstStyle/>
              <a:p>
                <a:pPr algn="r">
                  <a:lnSpc>
                    <a:spcPct val="120000"/>
                  </a:lnSpc>
                  <a:defRPr/>
                </a:pPr>
                <a:r>
                  <a:rPr lang="en-US" altLang="zh-CN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325MHz Spoke </a:t>
                </a:r>
                <a:r>
                  <a:rPr lang="zh-CN" altLang="en-US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腔耦合器</a:t>
                </a:r>
              </a:p>
            </p:txBody>
          </p:sp>
        </p:grpSp>
        <p:grpSp>
          <p:nvGrpSpPr>
            <p:cNvPr id="110" name="组合 109"/>
            <p:cNvGrpSpPr/>
            <p:nvPr/>
          </p:nvGrpSpPr>
          <p:grpSpPr>
            <a:xfrm>
              <a:off x="5430015" y="3167491"/>
              <a:ext cx="2181596" cy="1371823"/>
              <a:chOff x="5430015" y="3275159"/>
              <a:chExt cx="2181596" cy="1371823"/>
            </a:xfrm>
          </p:grpSpPr>
          <p:pic>
            <p:nvPicPr>
              <p:cNvPr id="112" name="图片 111"/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70272" y="3275159"/>
                <a:ext cx="2141339" cy="1152000"/>
              </a:xfrm>
              <a:prstGeom prst="rect">
                <a:avLst/>
              </a:prstGeom>
            </p:spPr>
          </p:pic>
          <p:sp>
            <p:nvSpPr>
              <p:cNvPr id="113" name="矩形 10"/>
              <p:cNvSpPr>
                <a:spLocks noChangeArrowheads="1"/>
              </p:cNvSpPr>
              <p:nvPr/>
            </p:nvSpPr>
            <p:spPr bwMode="auto">
              <a:xfrm>
                <a:off x="5430015" y="4413427"/>
                <a:ext cx="1701890" cy="233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36000" rIns="36000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en-US" altLang="zh-CN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166.6MHz QWR</a:t>
                </a:r>
                <a:r>
                  <a:rPr lang="zh-CN" altLang="en-US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腔耦合器</a:t>
                </a:r>
                <a:r>
                  <a:rPr lang="en-US" altLang="zh-CN" sz="700" dirty="0">
                    <a:effectLst>
                      <a:glow rad="127000">
                        <a:schemeClr val="bg1"/>
                      </a:glo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  <a:cs typeface="Arial" charset="0"/>
                  </a:rPr>
                  <a:t>(HEPS-TF)</a:t>
                </a:r>
                <a:endParaRPr lang="zh-CN" altLang="en-US" sz="700" dirty="0">
                  <a:effectLst>
                    <a:glow rad="1270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charset="0"/>
                </a:endParaRPr>
              </a:p>
            </p:txBody>
          </p:sp>
        </p:grpSp>
        <p:sp>
          <p:nvSpPr>
            <p:cNvPr id="111" name="矩形 10"/>
            <p:cNvSpPr>
              <a:spLocks noChangeArrowheads="1"/>
            </p:cNvSpPr>
            <p:nvPr/>
          </p:nvSpPr>
          <p:spPr bwMode="auto">
            <a:xfrm>
              <a:off x="3384000" y="6089047"/>
              <a:ext cx="5486018" cy="3308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72000" rIns="72000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1200" b="1" dirty="0">
                  <a:solidFill>
                    <a:schemeClr val="accent6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charset="0"/>
                </a:rPr>
                <a:t>—— —— ——  </a:t>
              </a:r>
              <a:r>
                <a:rPr lang="en-US" altLang="zh-CN" sz="1200" b="1" dirty="0">
                  <a:effectLst>
                    <a:glow rad="1270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charset="0"/>
                </a:rPr>
                <a:t>PFCs for SRF Cavities</a:t>
              </a:r>
              <a:r>
                <a:rPr lang="en-US" altLang="zh-CN" sz="1200" b="1" dirty="0">
                  <a:solidFill>
                    <a:schemeClr val="accent6">
                      <a:lumMod val="75000"/>
                    </a:schemeClr>
                  </a:solidFill>
                  <a:effectLst>
                    <a:glow rad="127000">
                      <a:schemeClr val="bg1"/>
                    </a:glo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Arial" charset="0"/>
                </a:rPr>
                <a:t>—— —— ——</a:t>
              </a:r>
              <a:endParaRPr lang="zh-CN" altLang="en-US" sz="12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Arial" charset="0"/>
              </a:endParaRPr>
            </a:p>
          </p:txBody>
        </p:sp>
      </p:grpSp>
      <p:sp>
        <p:nvSpPr>
          <p:cNvPr id="127" name="矩形 126"/>
          <p:cNvSpPr/>
          <p:nvPr/>
        </p:nvSpPr>
        <p:spPr>
          <a:xfrm>
            <a:off x="4871070" y="6453336"/>
            <a:ext cx="24970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PFCs for </a:t>
            </a:r>
            <a:r>
              <a:rPr lang="en-US" altLang="zh-CN" sz="2000" b="1" dirty="0" err="1" smtClean="0">
                <a:solidFill>
                  <a:srgbClr val="C00000"/>
                </a:solidFill>
                <a:latin typeface="Arial Black" panose="020B0A04020102020204" pitchFamily="34" charset="0"/>
              </a:rPr>
              <a:t>Cavitiy</a:t>
            </a:r>
            <a:r>
              <a:rPr lang="en-US" altLang="zh-CN" sz="2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70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1.3GHz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1-cell Cavity 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1AA22563-069B-4762-B846-038625A91B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2268000"/>
            <a:ext cx="2256001" cy="1692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16DA291-9813-4A1F-8AC9-0A11D01A29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000" y="2268000"/>
            <a:ext cx="1222889" cy="169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743E6424-A057-496F-BDDD-0EBB5EBBB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6000" y="2268000"/>
            <a:ext cx="1356887" cy="1692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0F882FA3-88E2-4277-B90E-BEA824FFDC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2000" y="2268000"/>
            <a:ext cx="1431055" cy="1692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FC1B3F9E-8D76-41A7-A215-B0AD691AD1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000" y="2268000"/>
            <a:ext cx="2255231" cy="1691423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="" xmlns:a16="http://schemas.microsoft.com/office/drawing/2014/main" id="{CE0AD105-FDBA-4531-A879-B9E77DB1E6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000" y="2016000"/>
            <a:ext cx="1552177" cy="2165492"/>
          </a:xfrm>
          <a:prstGeom prst="rect">
            <a:avLst/>
          </a:prstGeom>
        </p:spPr>
      </p:pic>
      <p:sp>
        <p:nvSpPr>
          <p:cNvPr id="35" name="Rectangle 8">
            <a:extLst>
              <a:ext uri="{FF2B5EF4-FFF2-40B4-BE49-F238E27FC236}">
                <a16:creationId xmlns="" xmlns:a16="http://schemas.microsoft.com/office/drawing/2014/main" id="{35FD84E0-F452-40A3-B82A-82F140B4C9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4686" y="4879613"/>
            <a:ext cx="90102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</a:pPr>
            <a:r>
              <a:rPr lang="en-US" altLang="zh-CN" sz="2800" dirty="0">
                <a:ea typeface="华文楷体"/>
                <a:cs typeface="Times New Roman" pitchFamily="18" charset="0"/>
              </a:rPr>
              <a:t>About </a:t>
            </a:r>
            <a:r>
              <a:rPr lang="en-US" altLang="zh-CN" sz="2800" dirty="0" smtClean="0">
                <a:ea typeface="华文楷体"/>
                <a:cs typeface="Times New Roman" pitchFamily="18" charset="0"/>
              </a:rPr>
              <a:t>30 </a:t>
            </a:r>
            <a:r>
              <a:rPr lang="en-US" altLang="zh-CN" sz="2800" dirty="0">
                <a:ea typeface="华文楷体"/>
                <a:cs typeface="Times New Roman" pitchFamily="18" charset="0"/>
              </a:rPr>
              <a:t>cavities have been manufactured for </a:t>
            </a:r>
            <a:r>
              <a:rPr lang="en-US" altLang="zh-CN" sz="2800" dirty="0"/>
              <a:t>High Gradient and High Q R&amp;D work.</a:t>
            </a:r>
            <a:endParaRPr lang="en-US" altLang="zh-CN" sz="2800" dirty="0">
              <a:ea typeface="华文楷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98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303E58C6-F6D5-4194-B17D-989BBDD9C768}"/>
              </a:ext>
            </a:extLst>
          </p:cNvPr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High Gradient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1.3GHz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1-cell Cavity </a:t>
            </a:r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(EP) </a:t>
            </a:r>
          </a:p>
        </p:txBody>
      </p:sp>
      <p:pic>
        <p:nvPicPr>
          <p:cNvPr id="8" name="内容占位符 4">
            <a:extLst>
              <a:ext uri="{FF2B5EF4-FFF2-40B4-BE49-F238E27FC236}">
                <a16:creationId xmlns="" xmlns:a16="http://schemas.microsoft.com/office/drawing/2014/main" id="{6EBAC928-256A-4A7B-9239-58567B266E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389" y="1944000"/>
            <a:ext cx="5256809" cy="342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="" xmlns:a16="http://schemas.microsoft.com/office/drawing/2014/main" id="{FA57E188-67A6-483D-B6E2-46686A856480}"/>
              </a:ext>
            </a:extLst>
          </p:cNvPr>
          <p:cNvSpPr txBox="1"/>
          <p:nvPr/>
        </p:nvSpPr>
        <p:spPr>
          <a:xfrm>
            <a:off x="1096491" y="5524490"/>
            <a:ext cx="49267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All 12 single-cell cavities &gt; 40 MV/m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Max 46 MV/m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30943A56-9D40-4839-A811-9C6ADE6580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2396" y="1944000"/>
            <a:ext cx="3057297" cy="216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E6184BE-6DD2-4550-8390-14F795FF652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005"/>
          <a:stretch/>
        </p:blipFill>
        <p:spPr>
          <a:xfrm>
            <a:off x="6108484" y="4191309"/>
            <a:ext cx="482930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2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3E26E4D7-A109-47ED-8C37-145B1FB511D4}"/>
              </a:ext>
            </a:extLst>
          </p:cNvPr>
          <p:cNvSpPr txBox="1"/>
          <p:nvPr/>
        </p:nvSpPr>
        <p:spPr>
          <a:xfrm>
            <a:off x="6167214" y="1944000"/>
            <a:ext cx="5052635" cy="4337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High-T annealing + (light EP) + (baseline VT) + expose to air + HPR + 250-400 C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Mid-T annealing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(3 hours, time not optimized yet) + HPR</a:t>
            </a:r>
          </a:p>
          <a:p>
            <a:pPr marL="285750" lvl="0" indent="-285750">
              <a:lnSpc>
                <a:spcPct val="11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All 13 single-cell cavities &gt; 2.7E10 @ 16 MV/m. 300 C has the highest Q: 4.9E10@16 MV/m. S6: </a:t>
            </a:r>
            <a:r>
              <a:rPr lang="en-US" altLang="zh-CN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3.5E10@30MV/m.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Most of the quench gradient &gt; 30 MV/m.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Will solve the high-field Q-slope problem and reach high gradient with high Q.</a:t>
            </a:r>
          </a:p>
          <a:p>
            <a:pPr marL="285750" marR="0" lvl="0" indent="-285750" algn="l" defTabSz="914400" rtl="0" eaLnBrk="1" fontAlgn="auto" latinLnBrk="0" hangingPunct="1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Outside BCP sometimes helps to increase Q. Lower magnetic sensitivity than N-doped cavities.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3CC415CD-3829-4735-B0D0-45959AE12F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00" y="1944000"/>
            <a:ext cx="5026378" cy="4284000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5B1A12C1-AC2C-4CF6-A52C-8FD16A043653}"/>
              </a:ext>
            </a:extLst>
          </p:cNvPr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High Q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1.3GHz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1-cell Cavity </a:t>
            </a:r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(Mid-T Annealing) </a:t>
            </a:r>
          </a:p>
        </p:txBody>
      </p:sp>
    </p:spTree>
    <p:extLst>
      <p:ext uri="{BB962C8B-B14F-4D97-AF65-F5344CB8AC3E}">
        <p14:creationId xmlns:p14="http://schemas.microsoft.com/office/powerpoint/2010/main" val="336183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9999" y="908720"/>
            <a:ext cx="10482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1.3GHz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9-Cell Cavity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="" xmlns:a16="http://schemas.microsoft.com/office/drawing/2014/main" id="{0C313541-5CE4-4E9F-B7CF-7EECDC8898FF}"/>
              </a:ext>
            </a:extLst>
          </p:cNvPr>
          <p:cNvGrpSpPr/>
          <p:nvPr/>
        </p:nvGrpSpPr>
        <p:grpSpPr>
          <a:xfrm>
            <a:off x="550590" y="1980000"/>
            <a:ext cx="11100956" cy="3600000"/>
            <a:chOff x="611999" y="1980000"/>
            <a:chExt cx="11100956" cy="3600000"/>
          </a:xfrm>
        </p:grpSpPr>
        <p:pic>
          <p:nvPicPr>
            <p:cNvPr id="2" name="图片 1">
              <a:extLst>
                <a:ext uri="{FF2B5EF4-FFF2-40B4-BE49-F238E27FC236}">
                  <a16:creationId xmlns="" xmlns:a16="http://schemas.microsoft.com/office/drawing/2014/main" id="{D5F1163D-D428-40CB-8A3F-808697FE2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4000" y="1980000"/>
              <a:ext cx="1448468" cy="1620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9C9924EF-3C8A-4C57-BBF2-1BF7934FB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000" y="1980000"/>
              <a:ext cx="1722721" cy="1620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23FA2DC5-1996-42CC-8BDF-DFBA54FCE9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4000" y="1980000"/>
              <a:ext cx="1586282" cy="1620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BE150EE0-1B0D-43E9-AAF4-2F720FCEA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2000" y="1980000"/>
              <a:ext cx="2160000" cy="162000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4934E7AA-AB47-46E5-9056-1C3A45DEFCC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7694" y="1980000"/>
              <a:ext cx="1215000" cy="1620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B795E1CB-7DFB-44D2-9176-4E29C2513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999" y="3960000"/>
              <a:ext cx="1733275" cy="1620000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343799A8-7EEE-4BCB-8ED6-371F4946EF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000" y="1980000"/>
              <a:ext cx="2160000" cy="1620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="" xmlns:a16="http://schemas.microsoft.com/office/drawing/2014/main" id="{F0A661E3-D8DA-41DB-8359-8D2F87C00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4000" y="3960000"/>
              <a:ext cx="2370749" cy="1620000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5007C004-7444-407C-A012-2864003C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2000" y="3960000"/>
              <a:ext cx="2160000" cy="162000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="" xmlns:a16="http://schemas.microsoft.com/office/drawing/2014/main" id="{229EC08A-C87C-49DA-B8FD-7FF431D208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000" y="3960000"/>
              <a:ext cx="2160000" cy="1620000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EB52088B-7CAB-4FF6-9983-A23E01E3E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4000" y="3960000"/>
              <a:ext cx="2388955" cy="1620000"/>
            </a:xfrm>
            <a:prstGeom prst="rect">
              <a:avLst/>
            </a:prstGeom>
          </p:spPr>
        </p:pic>
      </p:grpSp>
      <p:sp>
        <p:nvSpPr>
          <p:cNvPr id="44" name="Rectangle 8">
            <a:extLst>
              <a:ext uri="{FF2B5EF4-FFF2-40B4-BE49-F238E27FC236}">
                <a16:creationId xmlns="" xmlns:a16="http://schemas.microsoft.com/office/drawing/2014/main" id="{A5CAB4BB-E3DC-475B-9BDA-C8A30A5F58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2678" y="5879013"/>
            <a:ext cx="96583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spcBef>
                <a:spcPts val="1200"/>
              </a:spcBef>
              <a:buClr>
                <a:srgbClr val="FF0000"/>
              </a:buClr>
            </a:pPr>
            <a:r>
              <a:rPr lang="en-US" altLang="zh-CN" sz="2400" dirty="0">
                <a:ea typeface="华文楷体"/>
                <a:cs typeface="Times New Roman" pitchFamily="18" charset="0"/>
              </a:rPr>
              <a:t>12 cavities have been manufactured for </a:t>
            </a:r>
            <a:r>
              <a:rPr lang="en-US" altLang="zh-CN" sz="2400" dirty="0"/>
              <a:t>High Gradient and High Q R&amp;D work.</a:t>
            </a:r>
            <a:endParaRPr lang="en-US" altLang="zh-CN" sz="2400" dirty="0">
              <a:ea typeface="华文楷体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61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4526FFE8-E9F4-4413-81EF-60AC9831FB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9502" y="2565344"/>
            <a:ext cx="2586124" cy="3960000"/>
          </a:xfrm>
          <a:prstGeom prst="rect">
            <a:avLst/>
          </a:prstGeom>
        </p:spPr>
      </p:pic>
      <p:pic>
        <p:nvPicPr>
          <p:cNvPr id="9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" name="矩形 1">
            <a:extLst>
              <a:ext uri="{FF2B5EF4-FFF2-40B4-BE49-F238E27FC236}">
                <a16:creationId xmlns="" xmlns:a16="http://schemas.microsoft.com/office/drawing/2014/main" id="{FDFFE749-29E8-4B6D-A5D7-26ECC2D4D19B}"/>
              </a:ext>
            </a:extLst>
          </p:cNvPr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High Gradient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1.3GHz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9-cell Cavity </a:t>
            </a:r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(EP) 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="" xmlns:a16="http://schemas.microsoft.com/office/drawing/2014/main" id="{724169EC-1D9D-4CA0-B4F8-ACFE1A9A38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590" y="1742521"/>
            <a:ext cx="8496944" cy="1830495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altLang="zh-CN" sz="2000" dirty="0">
                <a:solidFill>
                  <a:srgbClr val="C00000"/>
                </a:solidFill>
              </a:rPr>
              <a:t>High gradient is the basis for high Q because of large gradient degradation</a:t>
            </a:r>
          </a:p>
          <a:p>
            <a:pPr>
              <a:spcBef>
                <a:spcPts val="300"/>
              </a:spcBef>
            </a:pPr>
            <a:r>
              <a:rPr lang="en-US" altLang="zh-CN" sz="2000" dirty="0"/>
              <a:t>With new EP tool, only 5 months to achieve </a:t>
            </a:r>
            <a:r>
              <a:rPr lang="en-US" altLang="zh-CN" sz="2000" dirty="0">
                <a:solidFill>
                  <a:srgbClr val="C00000"/>
                </a:solidFill>
              </a:rPr>
              <a:t>36 MV/m </a:t>
            </a:r>
            <a:r>
              <a:rPr lang="en-US" altLang="zh-CN" sz="2000" dirty="0"/>
              <a:t>on 9-cell cavity</a:t>
            </a:r>
          </a:p>
          <a:p>
            <a:pPr>
              <a:spcBef>
                <a:spcPts val="300"/>
              </a:spcBef>
            </a:pPr>
            <a:r>
              <a:rPr lang="en-US" altLang="zh-CN" sz="2000" dirty="0"/>
              <a:t>All of the five 9-cell cavities &gt; 30 MV/m, cell gradient near or above 40 MV/m</a:t>
            </a:r>
          </a:p>
          <a:p>
            <a:pPr>
              <a:spcBef>
                <a:spcPts val="300"/>
              </a:spcBef>
            </a:pPr>
            <a:r>
              <a:rPr lang="en-US" altLang="zh-CN" sz="2000" dirty="0"/>
              <a:t>Two main FE sources: EP sulfur contamination, HPR contamination</a:t>
            </a:r>
          </a:p>
          <a:p>
            <a:pPr>
              <a:spcBef>
                <a:spcPts val="300"/>
              </a:spcBef>
            </a:pPr>
            <a:r>
              <a:rPr lang="en-US" altLang="zh-CN" sz="2000" dirty="0">
                <a:solidFill>
                  <a:srgbClr val="C00000"/>
                </a:solidFill>
              </a:rPr>
              <a:t>Further push the gradient to 35~40 MV/m with 90% yield</a:t>
            </a:r>
          </a:p>
          <a:p>
            <a:pPr>
              <a:spcBef>
                <a:spcPts val="300"/>
              </a:spcBef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内容占位符 4">
            <a:extLst>
              <a:ext uri="{FF2B5EF4-FFF2-40B4-BE49-F238E27FC236}">
                <a16:creationId xmlns="" xmlns:a16="http://schemas.microsoft.com/office/drawing/2014/main" id="{EC712FBA-E129-485C-8E61-DD876AD06F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3118" y="4185344"/>
            <a:ext cx="2993790" cy="2340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8DA1901A-3F6A-49E5-B580-7E43CE45C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622" y="3681368"/>
            <a:ext cx="4163693" cy="30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97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07739" y="1800000"/>
            <a:ext cx="10272043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>
              <a:lnSpc>
                <a:spcPct val="130000"/>
              </a:lnSpc>
              <a:spcBef>
                <a:spcPts val="1200"/>
              </a:spcBef>
              <a:buClr>
                <a:srgbClr val="FF3300"/>
              </a:buClr>
              <a:buSzPct val="85000"/>
              <a:buFont typeface="Wingdings" pitchFamily="2" charset="2"/>
              <a:buChar char="n"/>
            </a:pPr>
            <a:r>
              <a:rPr lang="en-US" altLang="zh-CN" sz="2400" b="1" dirty="0">
                <a:latin typeface="Arial Black" panose="020B0A04020102020204" pitchFamily="34" charset="0"/>
                <a:ea typeface="华文中宋" pitchFamily="2" charset="-122"/>
              </a:rPr>
              <a:t>History</a:t>
            </a:r>
          </a:p>
          <a:p>
            <a:pPr marL="360000" indent="0" algn="just">
              <a:lnSpc>
                <a:spcPct val="130000"/>
              </a:lnSpc>
              <a:spcBef>
                <a:spcPts val="600"/>
              </a:spcBef>
              <a:buClr>
                <a:srgbClr val="FF3300"/>
              </a:buClr>
              <a:buSzPct val="80000"/>
              <a:buNone/>
            </a:pPr>
            <a:r>
              <a:rPr lang="en-US" altLang="zh-CN" sz="2200" b="1" dirty="0">
                <a:solidFill>
                  <a:srgbClr val="000000"/>
                </a:solidFill>
                <a:latin typeface="Arial" charset="0"/>
                <a:ea typeface="华文中宋" pitchFamily="2" charset="-122"/>
              </a:rPr>
              <a:t>Beijing HE-Racing Technology Co., Ltd. (</a:t>
            </a:r>
            <a:r>
              <a:rPr lang="en-US" altLang="zh-CN" sz="2200" b="1" dirty="0">
                <a:latin typeface="Arial" charset="0"/>
                <a:ea typeface="华文中宋" pitchFamily="2" charset="-122"/>
              </a:rPr>
              <a:t>HERT</a:t>
            </a:r>
            <a:r>
              <a:rPr lang="en-US" altLang="zh-CN" sz="2200" b="1" dirty="0">
                <a:solidFill>
                  <a:srgbClr val="000000"/>
                </a:solidFill>
                <a:latin typeface="Arial" charset="0"/>
                <a:ea typeface="华文中宋" pitchFamily="2" charset="-122"/>
              </a:rPr>
              <a:t>) reorganized from the Machine Shop of IHEP, which has same history with IHEP.</a:t>
            </a:r>
          </a:p>
          <a:p>
            <a:pPr algn="just">
              <a:lnSpc>
                <a:spcPct val="130000"/>
              </a:lnSpc>
              <a:spcBef>
                <a:spcPts val="1200"/>
              </a:spcBef>
              <a:buClr>
                <a:srgbClr val="FF3300"/>
              </a:buClr>
              <a:buSzPct val="85000"/>
              <a:buFont typeface="Wingdings" pitchFamily="2" charset="2"/>
              <a:buChar char="n"/>
            </a:pPr>
            <a:r>
              <a:rPr lang="en-US" altLang="zh-CN" sz="2400" b="1" dirty="0">
                <a:latin typeface="Arial Black" panose="020B0A04020102020204" pitchFamily="34" charset="0"/>
                <a:ea typeface="华文中宋" pitchFamily="2" charset="-122"/>
              </a:rPr>
              <a:t>Work and Function</a:t>
            </a:r>
          </a:p>
          <a:p>
            <a:pPr marL="360000" indent="0" algn="just">
              <a:lnSpc>
                <a:spcPct val="130000"/>
              </a:lnSpc>
              <a:spcBef>
                <a:spcPts val="0"/>
              </a:spcBef>
              <a:spcAft>
                <a:spcPct val="20000"/>
              </a:spcAft>
              <a:buClr>
                <a:srgbClr val="FF3300"/>
              </a:buClr>
              <a:buSzPct val="80000"/>
              <a:buNone/>
            </a:pPr>
            <a:r>
              <a:rPr lang="en-US" altLang="zh-CN" sz="2200" b="1" dirty="0">
                <a:solidFill>
                  <a:srgbClr val="000000"/>
                </a:solidFill>
                <a:latin typeface="Arial" charset="0"/>
                <a:ea typeface="华文中宋" pitchFamily="2" charset="-122"/>
              </a:rPr>
              <a:t>As an important support department of IHEP and its facilities, based on collaboration with  Accelerator Center, HERT undertake the function of accelerator and accelerator components R&amp;D and manufacture of IHEP, and the work of accelerator components collaboration between IHEP and other institutes or companies.</a:t>
            </a:r>
          </a:p>
        </p:txBody>
      </p:sp>
      <p:sp>
        <p:nvSpPr>
          <p:cNvPr id="10" name="矩形 9"/>
          <p:cNvSpPr/>
          <p:nvPr/>
        </p:nvSpPr>
        <p:spPr>
          <a:xfrm>
            <a:off x="900000" y="1080000"/>
            <a:ext cx="6347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1.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Brief Introduction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69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895D38CA-9139-4FDA-9256-C0162A5CFFFE}"/>
              </a:ext>
            </a:extLst>
          </p:cNvPr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High Q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1.3GHz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9-cell Cavity </a:t>
            </a:r>
            <a:r>
              <a:rPr lang="en-US" altLang="zh-CN" sz="32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(Mid-T Annealing) </a:t>
            </a:r>
          </a:p>
        </p:txBody>
      </p:sp>
      <p:pic>
        <p:nvPicPr>
          <p:cNvPr id="14" name="内容占位符 10">
            <a:extLst>
              <a:ext uri="{FF2B5EF4-FFF2-40B4-BE49-F238E27FC236}">
                <a16:creationId xmlns="" xmlns:a16="http://schemas.microsoft.com/office/drawing/2014/main" id="{9F105DB5-D497-462B-A34E-3E814020D8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5"/>
          <a:stretch/>
        </p:blipFill>
        <p:spPr>
          <a:xfrm>
            <a:off x="8399462" y="3465392"/>
            <a:ext cx="2471655" cy="3096000"/>
          </a:xfr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EC5E8624-B876-46A0-8054-C072704C9A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158" y="3465392"/>
            <a:ext cx="2577333" cy="3096000"/>
          </a:xfrm>
          <a:prstGeom prst="rect">
            <a:avLst/>
          </a:prstGeom>
        </p:spPr>
      </p:pic>
      <p:sp>
        <p:nvSpPr>
          <p:cNvPr id="16" name="内容占位符 2">
            <a:extLst>
              <a:ext uri="{FF2B5EF4-FFF2-40B4-BE49-F238E27FC236}">
                <a16:creationId xmlns="" xmlns:a16="http://schemas.microsoft.com/office/drawing/2014/main" id="{E2B4E0C6-41D5-42BE-AF97-622D63F65D7F}"/>
              </a:ext>
            </a:extLst>
          </p:cNvPr>
          <p:cNvSpPr txBox="1">
            <a:spLocks/>
          </p:cNvSpPr>
          <p:nvPr/>
        </p:nvSpPr>
        <p:spPr>
          <a:xfrm>
            <a:off x="982638" y="1629010"/>
            <a:ext cx="10180257" cy="16559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sz="2000" dirty="0">
                <a:solidFill>
                  <a:srgbClr val="C00000"/>
                </a:solidFill>
                <a:latin typeface="+mn-lt"/>
              </a:rPr>
              <a:t>World’s first mid-T high Q 9-cell cavity. </a:t>
            </a:r>
            <a:r>
              <a:rPr lang="en-US" altLang="zh-CN" sz="2000" dirty="0">
                <a:solidFill>
                  <a:prstClr val="black"/>
                </a:solidFill>
                <a:latin typeface="+mn-lt"/>
              </a:rPr>
              <a:t>4E10@16 MV/m. 3.9E10@22.7 MV/m quench. </a:t>
            </a:r>
            <a:endParaRPr lang="en-US" altLang="zh-CN" sz="2000" dirty="0">
              <a:solidFill>
                <a:srgbClr val="C00000"/>
              </a:solidFill>
              <a:latin typeface="+mn-lt"/>
            </a:endParaRPr>
          </a:p>
          <a:p>
            <a:pPr lvl="0">
              <a:lnSpc>
                <a:spcPct val="120000"/>
              </a:lnSpc>
              <a:spcBef>
                <a:spcPts val="300"/>
              </a:spcBef>
              <a:defRPr/>
            </a:pP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等线" panose="02010600030101010101" pitchFamily="2" charset="-122"/>
                <a:cs typeface="Arial" panose="020B0604020202020204" pitchFamily="34" charset="0"/>
              </a:rPr>
              <a:t>Exceed LCLS-II and SHINE spec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等线" panose="02010600030101010101" pitchFamily="2" charset="-122"/>
                <a:cs typeface="Arial" panose="020B0604020202020204" pitchFamily="34" charset="0"/>
              </a:rPr>
              <a:t>. Close to LCLS-II-HE (2.7E10@23 MV/m) and CEPC (3E10@24 MV/</a:t>
            </a:r>
            <a:r>
              <a:rPr lang="en-US" altLang="zh-CN" sz="2000" dirty="0">
                <a:latin typeface="+mn-lt"/>
              </a:rPr>
              <a:t>m) spec.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n-lt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lvl="0">
              <a:lnSpc>
                <a:spcPct val="120000"/>
              </a:lnSpc>
              <a:spcBef>
                <a:spcPts val="300"/>
              </a:spcBef>
              <a:defRPr/>
            </a:pPr>
            <a:r>
              <a:rPr lang="en-US" altLang="zh-CN" sz="2000" dirty="0">
                <a:latin typeface="+mn-lt"/>
                <a:ea typeface="等线" panose="02010600030101010101" pitchFamily="2" charset="-122"/>
              </a:rPr>
              <a:t>Further push the gradient and yield by light cold EP between 900 C and 300 C.</a:t>
            </a:r>
            <a:endParaRPr kumimoji="0" lang="en-US" altLang="zh-CN" sz="20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微软雅黑" panose="020B0503020204020204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A2CEA665-B7D2-4E31-AA6C-0A3AF795D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731" y="3357392"/>
            <a:ext cx="4610411" cy="335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6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9999" y="908720"/>
            <a:ext cx="10482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FPC for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1.3GHz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9-Cell Cavity 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D6DB4CD-82C9-41ED-A43C-7113A69C07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00" y="2052638"/>
            <a:ext cx="1678139" cy="1692000"/>
          </a:xfrm>
          <a:prstGeom prst="rect">
            <a:avLst/>
          </a:prstGeom>
        </p:spPr>
      </p:pic>
      <p:sp>
        <p:nvSpPr>
          <p:cNvPr id="11" name="文本框 14">
            <a:extLst>
              <a:ext uri="{FF2B5EF4-FFF2-40B4-BE49-F238E27FC236}">
                <a16:creationId xmlns="" xmlns:a16="http://schemas.microsoft.com/office/drawing/2014/main" id="{48C3B59D-2513-4B3B-9CFB-FE3556D5F60B}"/>
              </a:ext>
            </a:extLst>
          </p:cNvPr>
          <p:cNvSpPr txBox="1"/>
          <p:nvPr/>
        </p:nvSpPr>
        <p:spPr>
          <a:xfrm>
            <a:off x="334566" y="3717032"/>
            <a:ext cx="2227097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cs typeface="Arial" panose="020B0604020202020204" pitchFamily="34" charset="0"/>
              </a:rPr>
              <a:t>Strength Test (&gt;100 MPa)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830F1BB3-6FC1-4288-A807-B7044834A9E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0" y="4392008"/>
            <a:ext cx="1350000" cy="18000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37958895-F627-48BB-A8E5-5BA062D2DA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00" y="4392008"/>
            <a:ext cx="1350000" cy="1800000"/>
          </a:xfrm>
          <a:prstGeom prst="rect">
            <a:avLst/>
          </a:prstGeom>
        </p:spPr>
      </p:pic>
      <p:sp>
        <p:nvSpPr>
          <p:cNvPr id="45" name="文本框 25">
            <a:extLst>
              <a:ext uri="{FF2B5EF4-FFF2-40B4-BE49-F238E27FC236}">
                <a16:creationId xmlns="" xmlns:a16="http://schemas.microsoft.com/office/drawing/2014/main" id="{75058A71-792C-44B9-8705-12EC7B0FFDAC}"/>
              </a:ext>
            </a:extLst>
          </p:cNvPr>
          <p:cNvSpPr txBox="1"/>
          <p:nvPr/>
        </p:nvSpPr>
        <p:spPr>
          <a:xfrm>
            <a:off x="2714676" y="6215260"/>
            <a:ext cx="2030377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dirty="0">
                <a:cs typeface="Arial" panose="020B0604020202020204" pitchFamily="34" charset="0"/>
              </a:rPr>
              <a:t>Ceramic Window EBW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="" xmlns:a16="http://schemas.microsoft.com/office/drawing/2014/main" id="{8B5C68A3-E705-4D72-9E01-B9486B0F4A2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6000" y="2052000"/>
            <a:ext cx="2158080" cy="28800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="" xmlns:a16="http://schemas.microsoft.com/office/drawing/2014/main" id="{AA3A4B78-748D-4935-9549-6B2945B559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84" y="2052000"/>
            <a:ext cx="2256000" cy="169200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="" xmlns:a16="http://schemas.microsoft.com/office/drawing/2014/main" id="{31AFC5FF-0502-4024-B24C-FC27721D65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b="8217"/>
          <a:stretch/>
        </p:blipFill>
        <p:spPr>
          <a:xfrm rot="-5400000">
            <a:off x="5220000" y="1962000"/>
            <a:ext cx="1692000" cy="1846900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A48695CA-5FAC-4A35-8214-BEC39895769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000" y="4392008"/>
            <a:ext cx="2255999" cy="1692000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="" xmlns:a16="http://schemas.microsoft.com/office/drawing/2014/main" id="{68166D35-2A61-4C8E-8DB8-4F0A93828F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00" y="2052000"/>
            <a:ext cx="1350000" cy="18000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="" xmlns:a16="http://schemas.microsoft.com/office/drawing/2014/main" id="{5C4D4728-5A83-4671-A4CF-662317EB613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00" y="2052000"/>
            <a:ext cx="1350000" cy="1800000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="" xmlns:a16="http://schemas.microsoft.com/office/drawing/2014/main" id="{F22DB7CB-6A5B-4623-9D77-6C9CBACB5B36}"/>
              </a:ext>
            </a:extLst>
          </p:cNvPr>
          <p:cNvSpPr/>
          <p:nvPr/>
        </p:nvSpPr>
        <p:spPr>
          <a:xfrm>
            <a:off x="2556648" y="3798560"/>
            <a:ext cx="18051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/>
              <a:t> </a:t>
            </a:r>
            <a:r>
              <a:rPr lang="en-US" altLang="zh-CN" sz="1400" dirty="0"/>
              <a:t>Bellow f</a:t>
            </a:r>
            <a:r>
              <a:rPr lang="zh-CN" altLang="en-US" sz="1400" dirty="0"/>
              <a:t>atigue testing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="" xmlns:a16="http://schemas.microsoft.com/office/drawing/2014/main" id="{E3A019B0-AAD7-44E2-98A1-30ED19F37FDA}"/>
              </a:ext>
            </a:extLst>
          </p:cNvPr>
          <p:cNvSpPr/>
          <p:nvPr/>
        </p:nvSpPr>
        <p:spPr>
          <a:xfrm>
            <a:off x="7736253" y="3717032"/>
            <a:ext cx="10099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/>
              <a:t> </a:t>
            </a:r>
            <a:r>
              <a:rPr lang="en-US" altLang="zh-CN" sz="1400" dirty="0"/>
              <a:t>waveguide</a:t>
            </a:r>
            <a:endParaRPr lang="zh-CN" altLang="en-US" sz="1400" dirty="0"/>
          </a:p>
        </p:txBody>
      </p:sp>
      <p:sp>
        <p:nvSpPr>
          <p:cNvPr id="63" name="矩形 62">
            <a:extLst>
              <a:ext uri="{FF2B5EF4-FFF2-40B4-BE49-F238E27FC236}">
                <a16:creationId xmlns="" xmlns:a16="http://schemas.microsoft.com/office/drawing/2014/main" id="{973C065D-BB92-4E8A-B83C-8A4A5B38D4FA}"/>
              </a:ext>
            </a:extLst>
          </p:cNvPr>
          <p:cNvSpPr/>
          <p:nvPr/>
        </p:nvSpPr>
        <p:spPr>
          <a:xfrm>
            <a:off x="9797999" y="4941168"/>
            <a:ext cx="1636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/>
              <a:t>Copper plated parts</a:t>
            </a:r>
            <a:endParaRPr lang="zh-CN" altLang="en-US" sz="1400" dirty="0"/>
          </a:p>
        </p:txBody>
      </p:sp>
      <p:sp>
        <p:nvSpPr>
          <p:cNvPr id="65" name="矩形 64">
            <a:extLst>
              <a:ext uri="{FF2B5EF4-FFF2-40B4-BE49-F238E27FC236}">
                <a16:creationId xmlns="" xmlns:a16="http://schemas.microsoft.com/office/drawing/2014/main" id="{E82025EF-3FE5-4C8F-BA50-308B4570694E}"/>
              </a:ext>
            </a:extLst>
          </p:cNvPr>
          <p:cNvSpPr/>
          <p:nvPr/>
        </p:nvSpPr>
        <p:spPr>
          <a:xfrm>
            <a:off x="7871693" y="6095397"/>
            <a:ext cx="8158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/>
              <a:t> </a:t>
            </a:r>
            <a:r>
              <a:rPr lang="en-US" altLang="zh-CN" sz="1400" dirty="0"/>
              <a:t>Ceramic</a:t>
            </a:r>
            <a:endParaRPr lang="zh-CN" altLang="en-US" sz="1400" dirty="0"/>
          </a:p>
        </p:txBody>
      </p:sp>
      <p:sp>
        <p:nvSpPr>
          <p:cNvPr id="67" name="矩形 66">
            <a:extLst>
              <a:ext uri="{FF2B5EF4-FFF2-40B4-BE49-F238E27FC236}">
                <a16:creationId xmlns="" xmlns:a16="http://schemas.microsoft.com/office/drawing/2014/main" id="{7D3D1DD3-7E63-4FBA-8F33-54D8DC85C804}"/>
              </a:ext>
            </a:extLst>
          </p:cNvPr>
          <p:cNvSpPr/>
          <p:nvPr/>
        </p:nvSpPr>
        <p:spPr>
          <a:xfrm>
            <a:off x="5075775" y="3769295"/>
            <a:ext cx="19555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 dirty="0"/>
              <a:t> </a:t>
            </a:r>
            <a:r>
              <a:rPr lang="en-US" altLang="zh-CN" sz="1400" dirty="0"/>
              <a:t>Adjustment mechanism</a:t>
            </a:r>
            <a:endParaRPr lang="zh-CN" altLang="en-US" sz="1400" dirty="0"/>
          </a:p>
        </p:txBody>
      </p:sp>
      <p:pic>
        <p:nvPicPr>
          <p:cNvPr id="69" name="图片 68">
            <a:extLst>
              <a:ext uri="{FF2B5EF4-FFF2-40B4-BE49-F238E27FC236}">
                <a16:creationId xmlns="" xmlns:a16="http://schemas.microsoft.com/office/drawing/2014/main" id="{65F66FDB-9498-4E01-95D2-1F68376C952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000" y="4392008"/>
            <a:ext cx="1920000" cy="1440000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="" xmlns:a16="http://schemas.microsoft.com/office/drawing/2014/main" id="{6D665D7E-21AC-42F9-97A5-BD8D9AAF165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0" y="4392008"/>
            <a:ext cx="135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53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5693E513-C83B-4284-B094-F45CD27DF281}"/>
              </a:ext>
            </a:extLst>
          </p:cNvPr>
          <p:cNvGrpSpPr/>
          <p:nvPr/>
        </p:nvGrpSpPr>
        <p:grpSpPr>
          <a:xfrm>
            <a:off x="478582" y="1844824"/>
            <a:ext cx="6548386" cy="1480208"/>
            <a:chOff x="1115616" y="3253584"/>
            <a:chExt cx="7805066" cy="1821142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D99B0664-0FBA-4875-9984-0C07B2B52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616" y="3269057"/>
              <a:ext cx="2329363" cy="18002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0F4F4014-1227-4FBD-9AD6-7190E2327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68132" y="3264055"/>
              <a:ext cx="1352550" cy="1810671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FD367865-D4CB-4153-80F5-046537FEE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5115" y="3264055"/>
              <a:ext cx="2054998" cy="180020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2D36FB5D-CCE4-481F-90BD-E2376C754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69572" y="3253584"/>
              <a:ext cx="1796974" cy="1802352"/>
            </a:xfrm>
            <a:prstGeom prst="rect">
              <a:avLst/>
            </a:prstGeom>
          </p:spPr>
        </p:pic>
      </p:grpSp>
      <p:sp>
        <p:nvSpPr>
          <p:cNvPr id="25" name="文本框 25">
            <a:extLst>
              <a:ext uri="{FF2B5EF4-FFF2-40B4-BE49-F238E27FC236}">
                <a16:creationId xmlns="" xmlns:a16="http://schemas.microsoft.com/office/drawing/2014/main" id="{755D2206-F13E-45D3-B81B-808161E27F36}"/>
              </a:ext>
            </a:extLst>
          </p:cNvPr>
          <p:cNvSpPr txBox="1"/>
          <p:nvPr/>
        </p:nvSpPr>
        <p:spPr>
          <a:xfrm>
            <a:off x="3049652" y="3361260"/>
            <a:ext cx="2030377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dirty="0">
                <a:latin typeface="Arial" panose="020B0604020202020204" pitchFamily="34" charset="0"/>
                <a:cs typeface="Arial" panose="020B0604020202020204" pitchFamily="34" charset="0"/>
              </a:rPr>
              <a:t>Copper Plating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="" xmlns:a16="http://schemas.microsoft.com/office/drawing/2014/main" id="{459E8048-9F68-4DDD-AA94-9D01E3BF36B0}"/>
              </a:ext>
            </a:extLst>
          </p:cNvPr>
          <p:cNvSpPr txBox="1"/>
          <p:nvPr/>
        </p:nvSpPr>
        <p:spPr>
          <a:xfrm>
            <a:off x="478582" y="3717032"/>
            <a:ext cx="6631803" cy="3101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检测结果：</a:t>
            </a:r>
            <a:endParaRPr lang="en-US" altLang="zh-CN" sz="1662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、内导体光管部位镀铜层厚度平均厚度</a:t>
            </a:r>
            <a:r>
              <a:rPr lang="en-US" altLang="zh-CN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140μm</a:t>
            </a:r>
            <a:r>
              <a:rPr lang="zh-CN" altLang="en-US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，满足</a:t>
            </a:r>
            <a:r>
              <a:rPr lang="en-US" altLang="zh-CN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150μm±20%</a:t>
            </a:r>
            <a:r>
              <a:rPr lang="zh-CN" altLang="en-US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1662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波纹管部位镀铜层厚度</a:t>
            </a:r>
            <a:r>
              <a:rPr lang="en-US" altLang="zh-CN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179μm</a:t>
            </a:r>
            <a:r>
              <a:rPr lang="zh-CN" altLang="en-US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，满足</a:t>
            </a:r>
            <a:r>
              <a:rPr lang="en-US" altLang="zh-CN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150μm±30%</a:t>
            </a:r>
            <a:r>
              <a:rPr lang="zh-CN" altLang="en-US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要求</a:t>
            </a:r>
            <a:endParaRPr lang="en-US" altLang="zh-CN" sz="1662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、外导体内表面镀铜层厚度满足</a:t>
            </a:r>
            <a:r>
              <a:rPr lang="en-US" altLang="zh-CN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30μm±20%</a:t>
            </a:r>
            <a:r>
              <a:rPr lang="zh-CN" altLang="en-US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endParaRPr lang="en-US" altLang="zh-CN" sz="1662" b="1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波纹管部位镀铜层满足</a:t>
            </a:r>
            <a:r>
              <a:rPr lang="en-US" altLang="zh-CN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30μm±30%</a:t>
            </a:r>
            <a:r>
              <a:rPr lang="zh-CN" altLang="en-US" sz="1662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要求</a:t>
            </a:r>
          </a:p>
          <a:p>
            <a:pPr>
              <a:lnSpc>
                <a:spcPct val="150000"/>
              </a:lnSpc>
            </a:pPr>
            <a:r>
              <a:rPr lang="zh-CN" altLang="en-US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en-US" altLang="zh-CN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(</a:t>
            </a:r>
            <a:r>
              <a:rPr lang="zh-CN" altLang="en-US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冷端外导体光管镀铜厚度平均</a:t>
            </a:r>
            <a:r>
              <a:rPr lang="en-US" altLang="zh-CN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27μm</a:t>
            </a:r>
            <a:r>
              <a:rPr lang="zh-CN" altLang="en-US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，波纹管平均厚度</a:t>
            </a:r>
            <a:r>
              <a:rPr lang="en-US" altLang="zh-CN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24μm</a:t>
            </a:r>
            <a:r>
              <a:rPr lang="zh-CN" altLang="en-US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en-US" altLang="zh-CN" sz="1662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热端外导体光管镀铜厚度平均</a:t>
            </a:r>
            <a:r>
              <a:rPr lang="en-US" altLang="zh-CN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35μm</a:t>
            </a:r>
            <a:r>
              <a:rPr lang="zh-CN" altLang="en-US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，波纹管平均厚度</a:t>
            </a:r>
            <a:r>
              <a:rPr lang="en-US" altLang="zh-CN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32μm</a:t>
            </a:r>
            <a:r>
              <a:rPr lang="zh-CN" altLang="en-US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r>
              <a:rPr lang="en-US" altLang="zh-CN" sz="1662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)</a:t>
            </a:r>
          </a:p>
          <a:p>
            <a:pPr>
              <a:lnSpc>
                <a:spcPct val="150000"/>
              </a:lnSpc>
            </a:pPr>
            <a:endParaRPr lang="zh-CN" altLang="en-US" sz="1662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9" name="Picture 1">
            <a:extLst>
              <a:ext uri="{FF2B5EF4-FFF2-40B4-BE49-F238E27FC236}">
                <a16:creationId xmlns="" xmlns:a16="http://schemas.microsoft.com/office/drawing/2014/main" id="{E56403B7-41B1-4B5A-ADFE-0A69F5733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90" y="1052736"/>
            <a:ext cx="2014304" cy="10740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">
            <a:extLst>
              <a:ext uri="{FF2B5EF4-FFF2-40B4-BE49-F238E27FC236}">
                <a16:creationId xmlns="" xmlns:a16="http://schemas.microsoft.com/office/drawing/2014/main" id="{07AFF17A-D34F-42BD-AE99-F2C9B9CD7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90" y="2204864"/>
            <a:ext cx="2039248" cy="10873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19FB222B-2313-410B-8BCC-88B3C24B90B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452" y="4185216"/>
            <a:ext cx="3048674" cy="11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Content Placeholder 2">
            <a:extLst>
              <a:ext uri="{FF2B5EF4-FFF2-40B4-BE49-F238E27FC236}">
                <a16:creationId xmlns="" xmlns:a16="http://schemas.microsoft.com/office/drawing/2014/main" id="{7D93241E-C988-4FF7-9AA7-3E476A72373F}"/>
              </a:ext>
            </a:extLst>
          </p:cNvPr>
          <p:cNvSpPr txBox="1">
            <a:spLocks/>
          </p:cNvSpPr>
          <p:nvPr/>
        </p:nvSpPr>
        <p:spPr>
          <a:xfrm>
            <a:off x="7871746" y="3608989"/>
            <a:ext cx="3619417" cy="5760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BF00"/>
              </a:buClr>
              <a:buFont typeface="Wingdings" panose="05000000000000000000" pitchFamily="2" charset="2"/>
              <a:buChar char="n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BF00"/>
              </a:buClr>
              <a:buSzPct val="80000"/>
              <a:buFont typeface="Wingdings" panose="05000000000000000000" pitchFamily="2" charset="2"/>
              <a:buChar char="l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None/>
            </a:pPr>
            <a:r>
              <a:rPr lang="zh-CN" altLang="en-US" sz="1600" b="1" dirty="0">
                <a:solidFill>
                  <a:srgbClr val="0000FF"/>
                </a:solidFill>
              </a:rPr>
              <a:t>成份（</a:t>
            </a:r>
            <a:r>
              <a:rPr lang="en-US" altLang="zh-CN" sz="1600" b="1" dirty="0" err="1">
                <a:solidFill>
                  <a:srgbClr val="0000FF"/>
                </a:solidFill>
              </a:rPr>
              <a:t>Ti:N</a:t>
            </a:r>
            <a:r>
              <a:rPr lang="en-US" altLang="zh-CN" sz="1600" b="1" dirty="0">
                <a:solidFill>
                  <a:srgbClr val="0000FF"/>
                </a:solidFill>
              </a:rPr>
              <a:t>=1:1</a:t>
            </a:r>
            <a:r>
              <a:rPr lang="zh-CN" altLang="en-US" sz="1600" b="1" dirty="0">
                <a:solidFill>
                  <a:srgbClr val="0000FF"/>
                </a:solidFill>
              </a:rPr>
              <a:t>）：测试值</a:t>
            </a:r>
            <a:r>
              <a:rPr lang="en-US" altLang="zh-CN" sz="1600" b="1" dirty="0">
                <a:solidFill>
                  <a:srgbClr val="0000FF"/>
                </a:solidFill>
              </a:rPr>
              <a:t>10.75:10.97       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0000FF"/>
              </a:buClr>
              <a:buNone/>
            </a:pPr>
            <a:r>
              <a:rPr lang="zh-CN" altLang="en-US" sz="1600" b="1" dirty="0">
                <a:solidFill>
                  <a:srgbClr val="0000FF"/>
                </a:solidFill>
              </a:rPr>
              <a:t>厚度（</a:t>
            </a:r>
            <a:r>
              <a:rPr lang="en-US" altLang="zh-CN" sz="1600" b="1" dirty="0">
                <a:solidFill>
                  <a:srgbClr val="0000FF"/>
                </a:solidFill>
              </a:rPr>
              <a:t> 7-15nm </a:t>
            </a:r>
            <a:r>
              <a:rPr lang="zh-CN" altLang="en-US" sz="1600" b="1" dirty="0">
                <a:solidFill>
                  <a:srgbClr val="0000FF"/>
                </a:solidFill>
              </a:rPr>
              <a:t>）：测试值</a:t>
            </a:r>
            <a:r>
              <a:rPr lang="en-US" altLang="zh-CN" sz="1600" b="1" dirty="0">
                <a:solidFill>
                  <a:srgbClr val="0000FF"/>
                </a:solidFill>
              </a:rPr>
              <a:t>10.3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E68B35E-63BD-4929-A3B7-549D144225C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3358" y="1884256"/>
            <a:ext cx="1954316" cy="146573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67A85257-92CF-413C-B615-113D777EDA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2451" y="5481360"/>
            <a:ext cx="3048675" cy="118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矩形 3">
            <a:extLst>
              <a:ext uri="{FF2B5EF4-FFF2-40B4-BE49-F238E27FC236}">
                <a16:creationId xmlns="" xmlns:a16="http://schemas.microsoft.com/office/drawing/2014/main" id="{EC31D753-C79C-4F4A-BFD7-E6B1185F20D6}"/>
              </a:ext>
            </a:extLst>
          </p:cNvPr>
          <p:cNvSpPr/>
          <p:nvPr/>
        </p:nvSpPr>
        <p:spPr>
          <a:xfrm>
            <a:off x="899999" y="908720"/>
            <a:ext cx="10482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Pct val="85000"/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FPC for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1.3GHz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9-Cell Cavity 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89E01EA2-AC56-43F0-9DCF-584B72528448}"/>
              </a:ext>
            </a:extLst>
          </p:cNvPr>
          <p:cNvSpPr txBox="1"/>
          <p:nvPr/>
        </p:nvSpPr>
        <p:spPr>
          <a:xfrm>
            <a:off x="7463358" y="3356992"/>
            <a:ext cx="412748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dirty="0" err="1">
                <a:cs typeface="Arial" panose="020B0604020202020204" pitchFamily="34" charset="0"/>
              </a:rPr>
              <a:t>TiN</a:t>
            </a:r>
            <a:r>
              <a:rPr lang="en-US" altLang="zh-CN" sz="1600" dirty="0">
                <a:cs typeface="Arial" panose="020B0604020202020204" pitchFamily="34" charset="0"/>
              </a:rPr>
              <a:t> Sputtering device and SEM section</a:t>
            </a:r>
          </a:p>
        </p:txBody>
      </p:sp>
    </p:spTree>
    <p:extLst>
      <p:ext uri="{BB962C8B-B14F-4D97-AF65-F5344CB8AC3E}">
        <p14:creationId xmlns:p14="http://schemas.microsoft.com/office/powerpoint/2010/main" val="166551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2E386FC3-A69D-4626-876A-FEE56E57F4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45" y="2268000"/>
            <a:ext cx="2116413" cy="282188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1255689E-3E98-4E60-A4B1-D9A6CED2302C}"/>
              </a:ext>
            </a:extLst>
          </p:cNvPr>
          <p:cNvSpPr txBox="1"/>
          <p:nvPr/>
        </p:nvSpPr>
        <p:spPr>
          <a:xfrm>
            <a:off x="5454902" y="5229200"/>
            <a:ext cx="125352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2" dirty="0">
                <a:solidFill>
                  <a:prstClr val="black"/>
                </a:solidFill>
              </a:rPr>
              <a:t>洁净间组装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1D181421-3E6D-49F8-87D1-39B028E53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088" y="2268000"/>
            <a:ext cx="3021790" cy="284946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="" xmlns:a16="http://schemas.microsoft.com/office/drawing/2014/main" id="{D61D2BE1-977A-4A7C-A2D0-BBA711640806}"/>
              </a:ext>
            </a:extLst>
          </p:cNvPr>
          <p:cNvSpPr txBox="1"/>
          <p:nvPr/>
        </p:nvSpPr>
        <p:spPr>
          <a:xfrm>
            <a:off x="1342678" y="5229200"/>
            <a:ext cx="1253524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2" dirty="0">
                <a:solidFill>
                  <a:prstClr val="black"/>
                </a:solidFill>
              </a:rPr>
              <a:t>洁净间清洗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941374C5-FDFB-48A2-A287-C4D5F4C732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3743" y="2268000"/>
            <a:ext cx="1749815" cy="2821884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A0CBF95A-58FC-4D1C-8DB3-BE95AAFE9631}"/>
              </a:ext>
            </a:extLst>
          </p:cNvPr>
          <p:cNvGrpSpPr/>
          <p:nvPr/>
        </p:nvGrpSpPr>
        <p:grpSpPr>
          <a:xfrm>
            <a:off x="9360000" y="2268000"/>
            <a:ext cx="2681197" cy="3655322"/>
            <a:chOff x="8388803" y="2304456"/>
            <a:chExt cx="2681197" cy="3655322"/>
          </a:xfrm>
        </p:grpSpPr>
        <p:grpSp>
          <p:nvGrpSpPr>
            <p:cNvPr id="27" name="组合 26">
              <a:extLst>
                <a:ext uri="{FF2B5EF4-FFF2-40B4-BE49-F238E27FC236}">
                  <a16:creationId xmlns="" xmlns:a16="http://schemas.microsoft.com/office/drawing/2014/main" id="{08F047E6-A57B-444F-9DC0-345CF07B8675}"/>
                </a:ext>
              </a:extLst>
            </p:cNvPr>
            <p:cNvGrpSpPr/>
            <p:nvPr/>
          </p:nvGrpSpPr>
          <p:grpSpPr>
            <a:xfrm>
              <a:off x="8388803" y="4176000"/>
              <a:ext cx="2679146" cy="1783778"/>
              <a:chOff x="1774826" y="2408787"/>
              <a:chExt cx="2902405" cy="2656210"/>
            </a:xfrm>
          </p:grpSpPr>
          <p:pic>
            <p:nvPicPr>
              <p:cNvPr id="28" name="图片 27">
                <a:extLst>
                  <a:ext uri="{FF2B5EF4-FFF2-40B4-BE49-F238E27FC236}">
                    <a16:creationId xmlns="" xmlns:a16="http://schemas.microsoft.com/office/drawing/2014/main" id="{3F7329B1-AFD2-4939-9A6F-3AAE1AE03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12957" y="2408787"/>
                <a:ext cx="2864274" cy="2001210"/>
              </a:xfrm>
              <a:prstGeom prst="rect">
                <a:avLst/>
              </a:prstGeom>
            </p:spPr>
          </p:pic>
          <p:grpSp>
            <p:nvGrpSpPr>
              <p:cNvPr id="29" name="组合 28">
                <a:extLst>
                  <a:ext uri="{FF2B5EF4-FFF2-40B4-BE49-F238E27FC236}">
                    <a16:creationId xmlns="" xmlns:a16="http://schemas.microsoft.com/office/drawing/2014/main" id="{E43E9411-775F-47D8-994E-5A84EAAEDCAF}"/>
                  </a:ext>
                </a:extLst>
              </p:cNvPr>
              <p:cNvGrpSpPr/>
              <p:nvPr/>
            </p:nvGrpSpPr>
            <p:grpSpPr>
              <a:xfrm>
                <a:off x="1774826" y="3391771"/>
                <a:ext cx="2845429" cy="1673226"/>
                <a:chOff x="5793902" y="3055430"/>
                <a:chExt cx="2845429" cy="1673226"/>
              </a:xfrm>
            </p:grpSpPr>
            <p:sp>
              <p:nvSpPr>
                <p:cNvPr id="30" name="文本框 29">
                  <a:extLst>
                    <a:ext uri="{FF2B5EF4-FFF2-40B4-BE49-F238E27FC236}">
                      <a16:creationId xmlns="" xmlns:a16="http://schemas.microsoft.com/office/drawing/2014/main" id="{92ABAA23-A4A1-44E5-A895-13ED72F17FB3}"/>
                    </a:ext>
                  </a:extLst>
                </p:cNvPr>
                <p:cNvSpPr txBox="1"/>
                <p:nvPr/>
              </p:nvSpPr>
              <p:spPr>
                <a:xfrm>
                  <a:off x="5793902" y="4270348"/>
                  <a:ext cx="1883699" cy="4583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400" dirty="0">
                      <a:solidFill>
                        <a:prstClr val="black"/>
                      </a:solidFill>
                    </a:rPr>
                    <a:t>冷端极限真空</a:t>
                  </a:r>
                </a:p>
              </p:txBody>
            </p:sp>
            <p:sp>
              <p:nvSpPr>
                <p:cNvPr id="31" name="文本框 30">
                  <a:extLst>
                    <a:ext uri="{FF2B5EF4-FFF2-40B4-BE49-F238E27FC236}">
                      <a16:creationId xmlns="" xmlns:a16="http://schemas.microsoft.com/office/drawing/2014/main" id="{7A7C00BF-FD29-463A-A599-7788AA924E15}"/>
                    </a:ext>
                  </a:extLst>
                </p:cNvPr>
                <p:cNvSpPr txBox="1"/>
                <p:nvPr/>
              </p:nvSpPr>
              <p:spPr>
                <a:xfrm>
                  <a:off x="6897516" y="4270348"/>
                  <a:ext cx="1741815" cy="4583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zh-CN" altLang="en-US" sz="1400" dirty="0">
                      <a:solidFill>
                        <a:prstClr val="black"/>
                      </a:solidFill>
                    </a:rPr>
                    <a:t>热端极限真空</a:t>
                  </a:r>
                </a:p>
              </p:txBody>
            </p:sp>
            <p:cxnSp>
              <p:nvCxnSpPr>
                <p:cNvPr id="32" name="直接箭头连接符 31">
                  <a:extLst>
                    <a:ext uri="{FF2B5EF4-FFF2-40B4-BE49-F238E27FC236}">
                      <a16:creationId xmlns="" xmlns:a16="http://schemas.microsoft.com/office/drawing/2014/main" id="{2D700B66-B90B-455E-B87B-274CAE7F47D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381332" y="3055430"/>
                  <a:ext cx="357697" cy="1140358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箭头连接符 32">
                  <a:extLst>
                    <a:ext uri="{FF2B5EF4-FFF2-40B4-BE49-F238E27FC236}">
                      <a16:creationId xmlns="" xmlns:a16="http://schemas.microsoft.com/office/drawing/2014/main" id="{A623C5F5-FAE7-4C16-87BA-0622ABDCC3DB}"/>
                    </a:ext>
                  </a:extLst>
                </p:cNvPr>
                <p:cNvCxnSpPr/>
                <p:nvPr/>
              </p:nvCxnSpPr>
              <p:spPr>
                <a:xfrm flipH="1" flipV="1">
                  <a:off x="7719366" y="3827628"/>
                  <a:ext cx="247916" cy="368161"/>
                </a:xfrm>
                <a:prstGeom prst="straightConnector1">
                  <a:avLst/>
                </a:prstGeom>
                <a:ln w="381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34" name="图片 33">
              <a:extLst>
                <a:ext uri="{FF2B5EF4-FFF2-40B4-BE49-F238E27FC236}">
                  <a16:creationId xmlns="" xmlns:a16="http://schemas.microsoft.com/office/drawing/2014/main" id="{19FA67CC-6094-45CE-A0A7-EB44E03921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99462" y="2304456"/>
              <a:ext cx="1216063" cy="1800000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="" xmlns:a16="http://schemas.microsoft.com/office/drawing/2014/main" id="{B090C925-FA3C-4890-BD4C-3D03ADA1B7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0000" y="2313237"/>
              <a:ext cx="1350000" cy="1800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66EA4AAD-6636-428B-A6ED-7EF928B991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2751" y="2268000"/>
            <a:ext cx="2040367" cy="28224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E157FB94-5619-476C-BF04-D6B502A7D54D}"/>
              </a:ext>
            </a:extLst>
          </p:cNvPr>
          <p:cNvSpPr/>
          <p:nvPr/>
        </p:nvSpPr>
        <p:spPr>
          <a:xfrm>
            <a:off x="899999" y="908720"/>
            <a:ext cx="10482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Pct val="85000"/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FPC for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1.3GHz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9-Cell Cavity 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842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="" xmlns:a16="http://schemas.microsoft.com/office/drawing/2014/main" id="{B5F32C79-CFBD-44F3-B0CA-95E0C124CA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15650" cy="875175"/>
          </a:xfrm>
        </p:spPr>
        <p:txBody>
          <a:bodyPr>
            <a:normAutofit lnSpcReduction="10000"/>
          </a:bodyPr>
          <a:lstStyle/>
          <a:p>
            <a:r>
              <a:rPr lang="en-US" altLang="zh-CN" sz="2400" b="1" dirty="0">
                <a:solidFill>
                  <a:srgbClr val="C00000"/>
                </a:solidFill>
              </a:rPr>
              <a:t>Two 1.3 GHz TTFIII-type variable input couplers. Modified for 7 kW CW power.</a:t>
            </a:r>
          </a:p>
          <a:p>
            <a:r>
              <a:rPr lang="en-US" altLang="zh-CN" sz="2400" b="1" dirty="0">
                <a:solidFill>
                  <a:srgbClr val="C00000"/>
                </a:solidFill>
              </a:rPr>
              <a:t>High power conditioning at Shanghai (14 kW TW, 7 kW SW).</a:t>
            </a:r>
            <a:endParaRPr lang="zh-CN" altLang="en-US" sz="2400" b="1" dirty="0">
              <a:solidFill>
                <a:srgbClr val="C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A95817C-5BAE-424C-A642-1D1A9382DE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43" y="2996951"/>
            <a:ext cx="4223999" cy="316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="" xmlns:a16="http://schemas.microsoft.com/office/drawing/2014/main" id="{F6982C00-97F1-430F-8538-5B79E4E8CBBF}"/>
              </a:ext>
            </a:extLst>
          </p:cNvPr>
          <p:cNvSpPr txBox="1"/>
          <p:nvPr/>
        </p:nvSpPr>
        <p:spPr>
          <a:xfrm>
            <a:off x="5879935" y="2820244"/>
            <a:ext cx="5399847" cy="3426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-342900">
              <a:lnSpc>
                <a:spcPts val="2400"/>
              </a:lnSpc>
              <a:buClr>
                <a:srgbClr val="0000FF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完成以下测试老炼项目：</a:t>
            </a:r>
          </a:p>
          <a:p>
            <a:pPr marL="720000" lvl="2" indent="-316531">
              <a:lnSpc>
                <a:spcPts val="2400"/>
              </a:lnSpc>
              <a:spcBef>
                <a:spcPts val="500"/>
              </a:spcBef>
              <a:buFont typeface="+mj-lt"/>
              <a:buAutoNum type="alphaLcParenR"/>
            </a:pP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脉冲行波</a:t>
            </a:r>
            <a:r>
              <a:rPr lang="en-US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28</a:t>
            </a: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千瓦，占空比分别为</a:t>
            </a:r>
            <a:r>
              <a:rPr lang="en-US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5%</a:t>
            </a: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10%</a:t>
            </a: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15%</a:t>
            </a: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en-US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20%</a:t>
            </a: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</a:p>
          <a:p>
            <a:pPr marL="720000" lvl="2" indent="-316531">
              <a:lnSpc>
                <a:spcPts val="2400"/>
              </a:lnSpc>
              <a:spcBef>
                <a:spcPts val="500"/>
              </a:spcBef>
              <a:buFont typeface="+mj-lt"/>
              <a:buAutoNum type="alphaLcParenR"/>
            </a:pP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连续波行波</a:t>
            </a:r>
            <a:r>
              <a:rPr lang="en-US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14</a:t>
            </a: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千瓦，在此功率下老炼持续时间为</a:t>
            </a:r>
            <a:r>
              <a:rPr lang="en-US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小时，真空、温度等各项监测信号均正常，无打火；</a:t>
            </a:r>
          </a:p>
          <a:p>
            <a:pPr marL="720000" lvl="2" indent="-316531">
              <a:lnSpc>
                <a:spcPts val="2400"/>
              </a:lnSpc>
              <a:spcBef>
                <a:spcPts val="500"/>
              </a:spcBef>
              <a:buFont typeface="+mj-lt"/>
              <a:buAutoNum type="alphaLcParenR"/>
            </a:pP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连续波驻波</a:t>
            </a:r>
            <a:r>
              <a:rPr lang="en-US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千瓦，在此功率下老炼持续时间为</a:t>
            </a:r>
            <a:r>
              <a:rPr lang="en-US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12</a:t>
            </a:r>
            <a:r>
              <a:rPr lang="zh-CN" altLang="zh-CN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小时，真空、温度等各项监测信号均正常，无打火。</a:t>
            </a:r>
          </a:p>
          <a:p>
            <a:pPr marL="0" lvl="1" indent="-316531">
              <a:lnSpc>
                <a:spcPts val="2400"/>
              </a:lnSpc>
              <a:spcBef>
                <a:spcPts val="5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l"/>
            </a:pPr>
            <a:r>
              <a:rPr lang="zh-CN" altLang="en-US" dirty="0" smtClean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老炼</a:t>
            </a:r>
            <a:r>
              <a:rPr lang="zh-CN" altLang="en-US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结束后，检测真空部件内貌，全部符合要求</a:t>
            </a:r>
            <a:endParaRPr lang="en-US" altLang="zh-CN" dirty="0">
              <a:solidFill>
                <a:prstClr val="black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="" xmlns:a16="http://schemas.microsoft.com/office/drawing/2014/main" id="{32750B58-D607-4957-A661-1EB45E372127}"/>
              </a:ext>
            </a:extLst>
          </p:cNvPr>
          <p:cNvSpPr/>
          <p:nvPr/>
        </p:nvSpPr>
        <p:spPr>
          <a:xfrm>
            <a:off x="899999" y="908720"/>
            <a:ext cx="10482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Pct val="85000"/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FPC for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1.3GHz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9-Cell Cavity 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9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9999" y="908720"/>
            <a:ext cx="10482891" cy="754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650MHz Cavity (2 Cell)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A56303EA-46E2-4017-92B1-1ED378A44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000" y="2105695"/>
            <a:ext cx="5757811" cy="16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8A21C995-415D-4E09-B359-7DAF535B5D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000" y="4077272"/>
            <a:ext cx="5742905" cy="1692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6719B375-620B-4E0C-89BC-EFB1211CD56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000" y="2105695"/>
            <a:ext cx="2252957" cy="16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3E896208-78C9-4D5A-81C6-13211DD2D1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7335" y="2105695"/>
            <a:ext cx="1311340" cy="1692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8B2525AB-FE7E-48F4-AE86-445CF5E377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9302" y="4077272"/>
            <a:ext cx="1311340" cy="16920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470A2B67-500D-42A5-A737-9C3EF2A6361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471470" y="4077272"/>
            <a:ext cx="1268748" cy="1692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C6F06B4D-50CE-4F40-AFD6-E98B09C3E55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828000" y="4076831"/>
            <a:ext cx="1268945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1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9999" y="908720"/>
            <a:ext cx="10482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650MHz Cavity (2 Cell)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F82BE9D-B9FF-4919-8AB6-2FE6F9AC3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5228" y="1800000"/>
            <a:ext cx="4852546" cy="360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DADD8C2B-5BF1-4E43-9F05-8BC09F73AC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0011" y="1836000"/>
            <a:ext cx="2576002" cy="33488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AAAD6AD0-86BD-467D-BF24-3B8B175A2D3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21" y="1836000"/>
            <a:ext cx="2393066" cy="175750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="" xmlns:a16="http://schemas.microsoft.com/office/drawing/2014/main" id="{0A4C6299-647F-4E68-815B-FE0324AC0AEF}"/>
              </a:ext>
            </a:extLst>
          </p:cNvPr>
          <p:cNvSpPr txBox="1"/>
          <p:nvPr/>
        </p:nvSpPr>
        <p:spPr>
          <a:xfrm>
            <a:off x="940907" y="5540459"/>
            <a:ext cx="104828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BCP 650 MHz 2-cell cavities: 2.8E10@22 MV/m (CEPC VT spec: 4E10@22 MV/m)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no change after install HOM coupler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panose="020B0604020202020204" pitchFamily="34" charset="0"/>
                <a:cs typeface="Arial" panose="020B0604020202020204" pitchFamily="34" charset="0"/>
              </a:rPr>
              <a:t>EP and N-doping/N-infusion/mid-T are planned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80365605-C5E1-4D75-A84F-0BF2527FA2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53" y="3718130"/>
            <a:ext cx="1236433" cy="1457617"/>
          </a:xfrm>
          <a:prstGeom prst="rect">
            <a:avLst/>
          </a:prstGeom>
        </p:spPr>
      </p:pic>
      <p:pic>
        <p:nvPicPr>
          <p:cNvPr id="29" name="内容占位符 4">
            <a:extLst>
              <a:ext uri="{FF2B5EF4-FFF2-40B4-BE49-F238E27FC236}">
                <a16:creationId xmlns="" xmlns:a16="http://schemas.microsoft.com/office/drawing/2014/main" id="{E55728DC-4F70-4E6E-9A20-71CE268D372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47"/>
          <a:stretch/>
        </p:blipFill>
        <p:spPr>
          <a:xfrm>
            <a:off x="1012716" y="3718130"/>
            <a:ext cx="958262" cy="1457617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="" xmlns:a16="http://schemas.microsoft.com/office/drawing/2014/main" id="{7FE896B9-182F-4FFF-9F4B-49A90B081F0D}"/>
              </a:ext>
            </a:extLst>
          </p:cNvPr>
          <p:cNvSpPr txBox="1"/>
          <p:nvPr/>
        </p:nvSpPr>
        <p:spPr>
          <a:xfrm>
            <a:off x="6989220" y="2551804"/>
            <a:ext cx="690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Arial" panose="020B0604020202020204" pitchFamily="34" charset="0"/>
                <a:cs typeface="Arial" panose="020B0604020202020204" pitchFamily="34" charset="0"/>
              </a:rPr>
              <a:t>BCP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90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9999" y="908720"/>
            <a:ext cx="10482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650MHz Cavity (5 Cell)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9C3C728-7378-43C3-8A02-7FD457D6C0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000" y="4752000"/>
            <a:ext cx="1479773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0D0B5DC-D3F4-4CE7-8957-04BD6F19CF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752000"/>
            <a:ext cx="1454904" cy="172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C1BDD5A3-12AC-4ECB-A27F-CB78112658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00" y="4752000"/>
            <a:ext cx="1509362" cy="172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CB7F5205-8948-49A1-B3DF-8DDBD82F5A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014" y="1872000"/>
            <a:ext cx="3473423" cy="2592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1BADBE5-6EB5-4162-9DE8-C0B2FD3FF95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000" y="4752000"/>
            <a:ext cx="1271813" cy="172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9E4F28F2-26BC-484C-8322-CD2C01FCC3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000" y="4752000"/>
            <a:ext cx="1296455" cy="17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ABB251AF-953C-4959-8BC1-4464D11F711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000" y="4752000"/>
            <a:ext cx="1350832" cy="172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46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49D065C7-CF54-4C63-8B29-560A8011C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0" y="1916832"/>
            <a:ext cx="2256000" cy="1692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E733B44-4513-4306-9B50-1B78A264EA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380" y="1916832"/>
            <a:ext cx="2256000" cy="1692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38BE8BC5-AB5A-46FD-8EF6-EEFD61CE30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9758" y="1916832"/>
            <a:ext cx="1269000" cy="1692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7F89FA3A-24B7-470E-B304-2B1C33932E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772000" y="1760832"/>
            <a:ext cx="1368000" cy="1824000"/>
          </a:xfrm>
          <a:prstGeom prst="rect">
            <a:avLst/>
          </a:prstGeom>
        </p:spPr>
      </p:pic>
      <p:pic>
        <p:nvPicPr>
          <p:cNvPr id="39" name="Picture 8" descr="IMG_20200715_115415">
            <a:extLst>
              <a:ext uri="{FF2B5EF4-FFF2-40B4-BE49-F238E27FC236}">
                <a16:creationId xmlns="" xmlns:a16="http://schemas.microsoft.com/office/drawing/2014/main" id="{D2682536-97FA-4A0C-94E5-B9AB2A821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000" y="4077312"/>
            <a:ext cx="2159526" cy="16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图片 40">
            <a:extLst>
              <a:ext uri="{FF2B5EF4-FFF2-40B4-BE49-F238E27FC236}">
                <a16:creationId xmlns="" xmlns:a16="http://schemas.microsoft.com/office/drawing/2014/main" id="{8E735BC1-05C0-4F81-A397-638858FE44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0" y="4077312"/>
            <a:ext cx="1620000" cy="21600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="" xmlns:a16="http://schemas.microsoft.com/office/drawing/2014/main" id="{F1E28348-A174-4FF8-8986-59F7CD204D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694" y="4047993"/>
            <a:ext cx="2256000" cy="1692000"/>
          </a:xfrm>
          <a:prstGeom prst="rect">
            <a:avLst/>
          </a:prstGeom>
        </p:spPr>
      </p:pic>
      <p:pic>
        <p:nvPicPr>
          <p:cNvPr id="45" name="图片 4" descr="86e614ea0586b2bc92403b5068ba656">
            <a:extLst>
              <a:ext uri="{FF2B5EF4-FFF2-40B4-BE49-F238E27FC236}">
                <a16:creationId xmlns="" xmlns:a16="http://schemas.microsoft.com/office/drawing/2014/main" id="{83334351-8570-4B3A-B39E-AB0887481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916" y="4047993"/>
            <a:ext cx="1348637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矩形 48">
            <a:extLst>
              <a:ext uri="{FF2B5EF4-FFF2-40B4-BE49-F238E27FC236}">
                <a16:creationId xmlns="" xmlns:a16="http://schemas.microsoft.com/office/drawing/2014/main" id="{C3CC20D8-D0A2-433B-AFB6-5B8912975B1B}"/>
              </a:ext>
            </a:extLst>
          </p:cNvPr>
          <p:cNvSpPr/>
          <p:nvPr/>
        </p:nvSpPr>
        <p:spPr>
          <a:xfrm>
            <a:off x="3934966" y="6289575"/>
            <a:ext cx="434532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en-US" altLang="zh-CN" sz="14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Fabrication Pictures</a:t>
            </a:r>
          </a:p>
        </p:txBody>
      </p:sp>
      <p:sp>
        <p:nvSpPr>
          <p:cNvPr id="51" name="矩形 50">
            <a:extLst>
              <a:ext uri="{FF2B5EF4-FFF2-40B4-BE49-F238E27FC236}">
                <a16:creationId xmlns="" xmlns:a16="http://schemas.microsoft.com/office/drawing/2014/main" id="{CBC9569D-83AD-4231-B2C1-B6069F086B71}"/>
              </a:ext>
            </a:extLst>
          </p:cNvPr>
          <p:cNvSpPr/>
          <p:nvPr/>
        </p:nvSpPr>
        <p:spPr>
          <a:xfrm>
            <a:off x="899999" y="908720"/>
            <a:ext cx="10482891" cy="754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FPC for 650MHz Cavity 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90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9999" y="908720"/>
            <a:ext cx="10482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FPC for 650MHz Cavity 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3" descr="IMG_20200915_104138"/>
          <p:cNvPicPr>
            <a:picLocks noGrp="1" noChangeAspect="1" noChangeArrowheads="1"/>
          </p:cNvPicPr>
          <p:nvPr>
            <p:ph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86438" y="2349834"/>
            <a:ext cx="3408693" cy="2556000"/>
          </a:xfrm>
          <a:noFill/>
        </p:spPr>
      </p:pic>
      <p:pic>
        <p:nvPicPr>
          <p:cNvPr id="8" name="Picture 4" descr="IMG_20200915_1049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1" t="23093" r="21346" b="15976"/>
          <a:stretch>
            <a:fillRect/>
          </a:stretch>
        </p:blipFill>
        <p:spPr bwMode="auto">
          <a:xfrm>
            <a:off x="5369618" y="3829139"/>
            <a:ext cx="1490149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IMG_20200918_1321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7"/>
          <a:stretch>
            <a:fillRect/>
          </a:stretch>
        </p:blipFill>
        <p:spPr bwMode="auto">
          <a:xfrm>
            <a:off x="7292928" y="2061168"/>
            <a:ext cx="2618702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3142878" y="5301208"/>
            <a:ext cx="58326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en-US" altLang="zh-CN" sz="1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Assembly and Baking</a:t>
            </a:r>
          </a:p>
        </p:txBody>
      </p:sp>
    </p:spTree>
    <p:extLst>
      <p:ext uri="{BB962C8B-B14F-4D97-AF65-F5344CB8AC3E}">
        <p14:creationId xmlns:p14="http://schemas.microsoft.com/office/powerpoint/2010/main" val="43334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08000" y="1800000"/>
            <a:ext cx="9551702" cy="336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>
              <a:lnSpc>
                <a:spcPct val="130000"/>
              </a:lnSpc>
              <a:spcBef>
                <a:spcPts val="1200"/>
              </a:spcBef>
              <a:buClr>
                <a:srgbClr val="FF3300"/>
              </a:buClr>
              <a:buSzPct val="85000"/>
              <a:buFont typeface="Wingdings" pitchFamily="2" charset="2"/>
              <a:buChar char="n"/>
            </a:pPr>
            <a:r>
              <a:rPr lang="en-US" altLang="zh-CN" sz="2400" b="1" dirty="0">
                <a:latin typeface="Arial Black" panose="020B0A04020102020204" pitchFamily="34" charset="0"/>
                <a:ea typeface="华文中宋" pitchFamily="2" charset="-122"/>
              </a:rPr>
              <a:t>Main Products:</a:t>
            </a:r>
          </a:p>
          <a:p>
            <a:pPr marL="864000" lvl="1" indent="-457200">
              <a:lnSpc>
                <a:spcPts val="36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华文中宋" pitchFamily="2" charset="-122"/>
                <a:cs typeface="Arial" panose="020B0604020202020204" pitchFamily="34" charset="0"/>
              </a:rPr>
              <a:t>Magnets and Insertion Devices </a:t>
            </a:r>
          </a:p>
          <a:p>
            <a:pPr marL="864000" lvl="1" indent="-457200">
              <a:lnSpc>
                <a:spcPts val="36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华文中宋" pitchFamily="2" charset="-122"/>
                <a:cs typeface="Arial" panose="020B0604020202020204" pitchFamily="34" charset="0"/>
              </a:rPr>
              <a:t>Accelerating structures, SLEDs </a:t>
            </a:r>
          </a:p>
          <a:p>
            <a:pPr marL="864000" lvl="1" indent="-457200">
              <a:lnSpc>
                <a:spcPts val="36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华文中宋" pitchFamily="2" charset="-122"/>
                <a:cs typeface="Arial" panose="020B0604020202020204" pitchFamily="34" charset="0"/>
              </a:rPr>
              <a:t>Microwave devices </a:t>
            </a:r>
          </a:p>
          <a:p>
            <a:pPr marL="864000" lvl="1" indent="-457200">
              <a:lnSpc>
                <a:spcPts val="36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华文中宋" pitchFamily="2" charset="-122"/>
                <a:cs typeface="Arial" panose="020B0604020202020204" pitchFamily="34" charset="0"/>
              </a:rPr>
              <a:t>RFQ and DTL</a:t>
            </a:r>
          </a:p>
          <a:p>
            <a:pPr marL="864000" lvl="1" indent="-457200">
              <a:lnSpc>
                <a:spcPts val="3600"/>
              </a:lnSpc>
              <a:spcBef>
                <a:spcPts val="600"/>
              </a:spcBef>
              <a:buClr>
                <a:srgbClr val="0000FF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>
                <a:latin typeface="Arial" panose="020B0604020202020204" pitchFamily="34" charset="0"/>
                <a:ea typeface="华文中宋" pitchFamily="2" charset="-122"/>
                <a:cs typeface="Arial" panose="020B0604020202020204" pitchFamily="34" charset="0"/>
              </a:rPr>
              <a:t>Super-conducting </a:t>
            </a:r>
            <a:r>
              <a:rPr lang="en-US" altLang="zh-CN" sz="2200" b="1" dirty="0">
                <a:latin typeface="Arial" panose="020B0604020202020204" pitchFamily="34" charset="0"/>
                <a:ea typeface="华文中宋" pitchFamily="2" charset="-122"/>
                <a:cs typeface="Arial" panose="020B0604020202020204" pitchFamily="34" charset="0"/>
              </a:rPr>
              <a:t>Cavities, Couplers, </a:t>
            </a:r>
            <a:r>
              <a:rPr lang="en-US" altLang="zh-CN" sz="2200" b="1" dirty="0" err="1">
                <a:latin typeface="Arial" panose="020B0604020202020204" pitchFamily="34" charset="0"/>
                <a:ea typeface="华文中宋" pitchFamily="2" charset="-122"/>
                <a:cs typeface="Arial" panose="020B0604020202020204" pitchFamily="34" charset="0"/>
              </a:rPr>
              <a:t>Cryomodules</a:t>
            </a:r>
            <a:r>
              <a:rPr lang="en-US" altLang="zh-CN" sz="2200" b="1" dirty="0">
                <a:latin typeface="Arial" panose="020B0604020202020204" pitchFamily="34" charset="0"/>
                <a:ea typeface="华文中宋" pitchFamily="2" charset="-122"/>
                <a:cs typeface="Arial" panose="020B0604020202020204" pitchFamily="34" charset="0"/>
              </a:rPr>
              <a:t>, etc..</a:t>
            </a:r>
          </a:p>
        </p:txBody>
      </p:sp>
      <p:sp>
        <p:nvSpPr>
          <p:cNvPr id="7" name="矩形 6"/>
          <p:cNvSpPr/>
          <p:nvPr/>
        </p:nvSpPr>
        <p:spPr>
          <a:xfrm>
            <a:off x="900000" y="1080000"/>
            <a:ext cx="6347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1.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Brief Introduction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64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9999" y="908720"/>
            <a:ext cx="104828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FPC for 650MHz Cavity 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="" xmlns:a16="http://schemas.microsoft.com/office/drawing/2014/main" id="{C2BC71E9-2E1A-4727-BBD9-9FF96ACDC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069" y="2993042"/>
            <a:ext cx="3546945" cy="14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" name="内容占位符 2">
            <a:extLst>
              <a:ext uri="{FF2B5EF4-FFF2-40B4-BE49-F238E27FC236}">
                <a16:creationId xmlns="" xmlns:a16="http://schemas.microsoft.com/office/drawing/2014/main" id="{91F0454E-9A1F-4C96-9B9E-C1388E6F8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0630" y="1584000"/>
            <a:ext cx="10160048" cy="1328153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dirty="0"/>
              <a:t>650 MHz variable couplers tested to CW </a:t>
            </a:r>
            <a:r>
              <a:rPr lang="en-US" altLang="zh-CN" sz="2000" dirty="0">
                <a:solidFill>
                  <a:srgbClr val="FF0000"/>
                </a:solidFill>
              </a:rPr>
              <a:t>TW 150 kW </a:t>
            </a:r>
            <a:r>
              <a:rPr lang="en-US" altLang="zh-CN" sz="2000" dirty="0"/>
              <a:t>(SSA power limit), </a:t>
            </a:r>
            <a:r>
              <a:rPr lang="en-US" altLang="zh-CN" sz="2000" dirty="0">
                <a:solidFill>
                  <a:srgbClr val="FF0000"/>
                </a:solidFill>
              </a:rPr>
              <a:t>SW 100 kW </a:t>
            </a:r>
            <a:r>
              <a:rPr lang="en-US" altLang="zh-CN" sz="2000" dirty="0"/>
              <a:t>(corresponding to </a:t>
            </a:r>
            <a:r>
              <a:rPr lang="en-US" altLang="zh-CN" sz="2000" dirty="0">
                <a:solidFill>
                  <a:srgbClr val="FF0000"/>
                </a:solidFill>
              </a:rPr>
              <a:t>400 kW TW power at the window</a:t>
            </a:r>
            <a:r>
              <a:rPr lang="en-US" altLang="zh-CN" sz="2000" dirty="0"/>
              <a:t>, exceeds CEPC spec 300 kW). One of the highest variable couplers in the world. </a:t>
            </a:r>
          </a:p>
          <a:p>
            <a:pPr>
              <a:buClr>
                <a:srgbClr val="C00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2000" dirty="0"/>
              <a:t>High power test with CEPC 800 kW klystron soon (need high power circulator) </a:t>
            </a:r>
          </a:p>
          <a:p>
            <a:endParaRPr lang="zh-CN" altLang="en-US" sz="2000" dirty="0"/>
          </a:p>
        </p:txBody>
      </p:sp>
      <p:pic>
        <p:nvPicPr>
          <p:cNvPr id="19" name="Picture 2" descr="IMG_20201009_085657">
            <a:extLst>
              <a:ext uri="{FF2B5EF4-FFF2-40B4-BE49-F238E27FC236}">
                <a16:creationId xmlns="" xmlns:a16="http://schemas.microsoft.com/office/drawing/2014/main" id="{DF34C2A0-9DF4-4045-84A8-4B95C2241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000" y="2997120"/>
            <a:ext cx="2016002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图片 3">
            <a:extLst>
              <a:ext uri="{FF2B5EF4-FFF2-40B4-BE49-F238E27FC236}">
                <a16:creationId xmlns="" xmlns:a16="http://schemas.microsoft.com/office/drawing/2014/main" id="{134DEEDB-D25D-429F-9056-50A64A325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1" t="21909"/>
          <a:stretch>
            <a:fillRect/>
          </a:stretch>
        </p:blipFill>
        <p:spPr bwMode="auto">
          <a:xfrm>
            <a:off x="4571688" y="2997120"/>
            <a:ext cx="2027574" cy="151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3" descr="IMG_20200915_104138">
            <a:extLst>
              <a:ext uri="{FF2B5EF4-FFF2-40B4-BE49-F238E27FC236}">
                <a16:creationId xmlns="" xmlns:a16="http://schemas.microsoft.com/office/drawing/2014/main" id="{15D876AC-BEF6-462C-851F-B76F7CF34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8000" y="2997120"/>
            <a:ext cx="2016412" cy="1512000"/>
          </a:xfrm>
          <a:prstGeom prst="rect">
            <a:avLst/>
          </a:prstGeom>
          <a:noFill/>
        </p:spPr>
      </p:pic>
      <p:pic>
        <p:nvPicPr>
          <p:cNvPr id="22" name="图片 1">
            <a:extLst>
              <a:ext uri="{FF2B5EF4-FFF2-40B4-BE49-F238E27FC236}">
                <a16:creationId xmlns="" xmlns:a16="http://schemas.microsoft.com/office/drawing/2014/main" id="{21659A3C-9A6E-4FB4-93EA-95A346AE07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3"/>
          <a:stretch/>
        </p:blipFill>
        <p:spPr bwMode="auto">
          <a:xfrm>
            <a:off x="982638" y="4572000"/>
            <a:ext cx="2926480" cy="18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A54C0B35-2222-4B02-B1C1-9761CB32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95406" y="4572000"/>
            <a:ext cx="3171591" cy="1872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CC17C50E-30AE-4402-9185-3D108C0207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7014" y="4572000"/>
            <a:ext cx="3114349" cy="18720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873DA374-7FC4-49EB-B23F-15E4059409C1}"/>
              </a:ext>
            </a:extLst>
          </p:cNvPr>
          <p:cNvSpPr txBox="1"/>
          <p:nvPr/>
        </p:nvSpPr>
        <p:spPr>
          <a:xfrm>
            <a:off x="4651821" y="6460023"/>
            <a:ext cx="25415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Window SW field and power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="" xmlns:a16="http://schemas.microsoft.com/office/drawing/2014/main" id="{70023AFD-7191-4E55-A313-16B996D7B366}"/>
              </a:ext>
            </a:extLst>
          </p:cNvPr>
          <p:cNvSpPr txBox="1"/>
          <p:nvPr/>
        </p:nvSpPr>
        <p:spPr>
          <a:xfrm>
            <a:off x="7967415" y="6433206"/>
            <a:ext cx="29264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Window SW field and temperature rise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="" xmlns:a16="http://schemas.microsoft.com/office/drawing/2014/main" id="{72ED6200-1EF8-42DC-898D-58EEA4407915}"/>
              </a:ext>
            </a:extLst>
          </p:cNvPr>
          <p:cNvSpPr txBox="1"/>
          <p:nvPr/>
        </p:nvSpPr>
        <p:spPr>
          <a:xfrm>
            <a:off x="1197325" y="6460023"/>
            <a:ext cx="23055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TW high power test to 150 kW</a:t>
            </a:r>
            <a:endParaRPr lang="zh-CN" alt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="" xmlns:a16="http://schemas.microsoft.com/office/drawing/2014/main" id="{0207F25A-167C-4427-84D0-34EC71267465}"/>
              </a:ext>
            </a:extLst>
          </p:cNvPr>
          <p:cNvSpPr txBox="1"/>
          <p:nvPr/>
        </p:nvSpPr>
        <p:spPr>
          <a:xfrm>
            <a:off x="1047726" y="4181018"/>
            <a:ext cx="3031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Bellow on inner conductor. Inner conductor water cooling. Outer conductor He gas cooling.</a:t>
            </a:r>
            <a:endParaRPr lang="zh-CN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21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00000" y="1080000"/>
            <a:ext cx="11171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4. Accelerating structure R&amp;D for CEPC</a:t>
            </a:r>
          </a:p>
        </p:txBody>
      </p:sp>
      <p:sp>
        <p:nvSpPr>
          <p:cNvPr id="14" name="内容占位符 1"/>
          <p:cNvSpPr>
            <a:spLocks noGrp="1"/>
          </p:cNvSpPr>
          <p:nvPr>
            <p:ph idx="1"/>
          </p:nvPr>
        </p:nvSpPr>
        <p:spPr>
          <a:xfrm>
            <a:off x="1008294" y="1628800"/>
            <a:ext cx="8039240" cy="120446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600" dirty="0">
                <a:latin typeface="Arial Black" panose="020B0A04020102020204" pitchFamily="34" charset="0"/>
                <a:cs typeface="Arial" panose="020B0604020202020204" pitchFamily="34" charset="0"/>
              </a:rPr>
              <a:t>The main parameters of the whole structure</a:t>
            </a:r>
          </a:p>
          <a:p>
            <a:pPr lvl="1"/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The filling time is 784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nS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The total attenuation is 0.46 Np</a:t>
            </a:r>
          </a:p>
        </p:txBody>
      </p:sp>
      <p:graphicFrame>
        <p:nvGraphicFramePr>
          <p:cNvPr id="15" name="表格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699580"/>
              </p:ext>
            </p:extLst>
          </p:nvPr>
        </p:nvGraphicFramePr>
        <p:xfrm>
          <a:off x="1080000" y="2852936"/>
          <a:ext cx="4752528" cy="365712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1359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92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3737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324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b="1" u="none" strike="noStrike" dirty="0">
                          <a:effectLst/>
                        </a:rPr>
                        <a:t>Parameters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Values</a:t>
                      </a:r>
                      <a:endParaRPr lang="en-US" altLang="zh-CN" sz="1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Unit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24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No. of Cells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</a:rPr>
                        <a:t>84+2*0.5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324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Phase advance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l-GR" sz="1600" u="none" strike="noStrike" dirty="0">
                          <a:effectLst/>
                        </a:rPr>
                        <a:t>2π/3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rad</a:t>
                      </a:r>
                      <a:endParaRPr lang="el-GR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324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Total length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</a:rPr>
                        <a:t>3.1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>
                          <a:effectLst/>
                        </a:rPr>
                        <a:t>m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324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Length of cell  (</a:t>
                      </a:r>
                      <a:r>
                        <a:rPr lang="en-US" altLang="zh-CN" sz="1600" u="none" strike="noStrike" dirty="0">
                          <a:effectLst/>
                        </a:rPr>
                        <a:t>d</a:t>
                      </a:r>
                      <a:r>
                        <a:rPr lang="en-US" sz="1600" u="none" strike="noStrike" dirty="0">
                          <a:effectLst/>
                        </a:rPr>
                        <a:t>)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>
                          <a:effectLst/>
                        </a:rPr>
                        <a:t>34.988</a:t>
                      </a:r>
                      <a:endParaRPr lang="en-US" altLang="zh-CN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>
                          <a:effectLst/>
                        </a:rPr>
                        <a:t>mm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324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Disk thickness (</a:t>
                      </a:r>
                      <a:r>
                        <a:rPr lang="en-US" altLang="zh-CN" sz="1600" u="none" strike="noStrike" dirty="0">
                          <a:effectLst/>
                        </a:rPr>
                        <a:t>t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>
                          <a:effectLst/>
                        </a:rPr>
                        <a:t>5.5</a:t>
                      </a:r>
                      <a:endParaRPr lang="en-US" altLang="zh-CN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>
                          <a:effectLst/>
                        </a:rPr>
                        <a:t>mm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324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Shunt impedance  (</a:t>
                      </a:r>
                      <a:r>
                        <a:rPr lang="en-US" altLang="zh-CN" sz="1600" u="none" strike="noStrike" dirty="0" err="1">
                          <a:effectLst/>
                        </a:rPr>
                        <a:t>Rs</a:t>
                      </a:r>
                      <a:r>
                        <a:rPr lang="en-US" sz="1600" u="none" strike="noStrike" dirty="0">
                          <a:effectLst/>
                        </a:rPr>
                        <a:t>)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</a:rPr>
                        <a:t>60.3~67.8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>
                          <a:effectLst/>
                        </a:rPr>
                        <a:t>M</a:t>
                      </a:r>
                      <a:r>
                        <a:rPr lang="el-GR" altLang="zh-CN" sz="1600" u="none" strike="noStrike" dirty="0">
                          <a:effectLst/>
                        </a:rPr>
                        <a:t>Ω/</a:t>
                      </a:r>
                      <a:r>
                        <a:rPr lang="en-US" altLang="zh-CN" sz="1600" u="none" strike="noStrike" dirty="0">
                          <a:effectLst/>
                        </a:rPr>
                        <a:t>m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324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Quality factor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>
                          <a:effectLst/>
                        </a:rPr>
                        <a:t>15465~15373</a:t>
                      </a:r>
                      <a:endParaRPr lang="en-US" altLang="zh-CN" sz="1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324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Group velocity: Vg/c (%)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</a:rPr>
                        <a:t>2% ~ 0.94%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324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Filling time  (</a:t>
                      </a:r>
                      <a:r>
                        <a:rPr lang="en-US" altLang="zh-CN" sz="1600" u="none" strike="noStrike" dirty="0" err="1">
                          <a:effectLst/>
                        </a:rPr>
                        <a:t>t</a:t>
                      </a:r>
                      <a:r>
                        <a:rPr lang="en-US" altLang="zh-CN" sz="1600" u="none" strike="noStrike" baseline="-25000" dirty="0" err="1">
                          <a:effectLst/>
                        </a:rPr>
                        <a:t>f</a:t>
                      </a:r>
                      <a:r>
                        <a:rPr lang="en-US" altLang="zh-CN" sz="1600" u="none" strike="noStrike" dirty="0">
                          <a:effectLst/>
                        </a:rPr>
                        <a:t> </a:t>
                      </a:r>
                      <a:r>
                        <a:rPr lang="en-US" sz="1600" u="none" strike="noStrike" dirty="0">
                          <a:effectLst/>
                        </a:rPr>
                        <a:t>)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784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>
                          <a:effectLst/>
                        </a:rPr>
                        <a:t>ns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3246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600" u="none" strike="noStrike" dirty="0">
                          <a:effectLst/>
                        </a:rPr>
                        <a:t>Attenuation factor  (</a:t>
                      </a:r>
                      <a:r>
                        <a:rPr lang="el-GR" altLang="zh-CN" sz="1600" u="none" strike="noStrike" dirty="0">
                          <a:effectLst/>
                        </a:rPr>
                        <a:t>τ</a:t>
                      </a:r>
                      <a:r>
                        <a:rPr lang="en-US" sz="1600" u="none" strike="noStrike" dirty="0">
                          <a:effectLst/>
                        </a:rPr>
                        <a:t>)</a:t>
                      </a:r>
                      <a:endParaRPr lang="el-G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600" u="none" strike="noStrike" dirty="0">
                          <a:effectLst/>
                        </a:rPr>
                        <a:t>0.46</a:t>
                      </a:r>
                      <a:endParaRPr lang="en-US" altLang="zh-CN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dirty="0">
                          <a:effectLst/>
                        </a:rPr>
                        <a:t>Np</a:t>
                      </a:r>
                      <a:endParaRPr lang="en-US" altLang="zh-CN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000" y="2276872"/>
            <a:ext cx="5073674" cy="36885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6000" y="6058237"/>
            <a:ext cx="5073674" cy="68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761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内容占位符 1"/>
          <p:cNvSpPr>
            <a:spLocks noGrp="1"/>
          </p:cNvSpPr>
          <p:nvPr>
            <p:ph idx="1"/>
          </p:nvPr>
        </p:nvSpPr>
        <p:spPr>
          <a:xfrm>
            <a:off x="1008000" y="1700808"/>
            <a:ext cx="10081119" cy="260921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Arial Black" panose="020B0A04020102020204" pitchFamily="34" charset="0"/>
                <a:cs typeface="Arial" panose="020B0604020202020204" pitchFamily="34" charset="0"/>
              </a:rPr>
              <a:t>Mechanical design</a:t>
            </a:r>
          </a:p>
          <a:p>
            <a:pPr lvl="1">
              <a:spcBef>
                <a:spcPts val="120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Inner water-cooling has been adopted. 8 pipes are around the cavity.  </a:t>
            </a:r>
          </a:p>
          <a:p>
            <a:pPr lvl="1">
              <a:spcBef>
                <a:spcPts val="120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Compact coupler arrangements. The splitter is milling together with the coupling cavity.</a:t>
            </a:r>
          </a:p>
          <a:p>
            <a:pPr lvl="1">
              <a:spcBef>
                <a:spcPts val="1200"/>
              </a:spcBef>
            </a:pP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Two tuners are outside the cavity.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414686" y="3573016"/>
            <a:ext cx="9354761" cy="2654816"/>
            <a:chOff x="1548000" y="3825184"/>
            <a:chExt cx="9354761" cy="2654816"/>
          </a:xfrm>
        </p:grpSpPr>
        <p:pic>
          <p:nvPicPr>
            <p:cNvPr id="17" name="图片 16">
              <a:extLst>
                <a:ext uri="{FF2B5EF4-FFF2-40B4-BE49-F238E27FC236}">
                  <a16:creationId xmlns="" xmlns:a16="http://schemas.microsoft.com/office/drawing/2014/main" id="{06C5D2DA-6AC4-4742-8D92-301243773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92000" y="5220000"/>
              <a:ext cx="1832986" cy="126000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="" xmlns:a16="http://schemas.microsoft.com/office/drawing/2014/main" id="{37836E0D-300F-4C90-BC10-B0FFC0CCE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72000" y="3825184"/>
              <a:ext cx="1830761" cy="1260000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="" xmlns:a16="http://schemas.microsoft.com/office/drawing/2014/main" id="{8BEADA39-8EAC-45C5-AA8A-C495C05ADC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72000" y="5220000"/>
              <a:ext cx="1817795" cy="1260000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8000" y="5220000"/>
              <a:ext cx="1846473" cy="1260000"/>
            </a:xfrm>
            <a:prstGeom prst="rect">
              <a:avLst/>
            </a:prstGeom>
          </p:spPr>
        </p:pic>
        <p:pic>
          <p:nvPicPr>
            <p:cNvPr id="39" name="图片 3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36000" y="5220000"/>
              <a:ext cx="1631909" cy="1260000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51707112-5B85-44A9-AD26-CA21024112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164000" y="5220000"/>
              <a:ext cx="1797170" cy="1260000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="" xmlns:a16="http://schemas.microsoft.com/office/drawing/2014/main" id="{E4ADB59E-F0D0-4F3E-95DE-6D2FBAE22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34084" y="3825184"/>
              <a:ext cx="1841442" cy="1260000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558702" y="4366285"/>
            <a:ext cx="38322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dirty="0">
                <a:solidFill>
                  <a:srgbClr val="FF0000"/>
                </a:solidFill>
                <a:latin typeface="Arial Black" panose="020B0A04020102020204" pitchFamily="34" charset="0"/>
                <a:ea typeface="宋体" panose="02010600030101010101" pitchFamily="2" charset="-122"/>
              </a:rPr>
              <a:t>Splitter integrated with input/output cavity.</a:t>
            </a:r>
          </a:p>
        </p:txBody>
      </p:sp>
      <p:cxnSp>
        <p:nvCxnSpPr>
          <p:cNvPr id="5" name="直接箭头连接符 4"/>
          <p:cNvCxnSpPr/>
          <p:nvPr/>
        </p:nvCxnSpPr>
        <p:spPr>
          <a:xfrm flipV="1">
            <a:off x="4275179" y="4653136"/>
            <a:ext cx="0" cy="26094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900000" y="1080000"/>
            <a:ext cx="11171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4. Accelerating structure R&amp;D for CEPC</a:t>
            </a:r>
          </a:p>
        </p:txBody>
      </p:sp>
    </p:spTree>
    <p:extLst>
      <p:ext uri="{BB962C8B-B14F-4D97-AF65-F5344CB8AC3E}">
        <p14:creationId xmlns:p14="http://schemas.microsoft.com/office/powerpoint/2010/main" val="122156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66" y="1916832"/>
            <a:ext cx="3502953" cy="2088000"/>
          </a:xfrm>
          <a:prstGeom prst="rect">
            <a:avLst/>
          </a:prstGeom>
        </p:spPr>
      </p:pic>
      <p:sp>
        <p:nvSpPr>
          <p:cNvPr id="27" name="内容占位符 1"/>
          <p:cNvSpPr>
            <a:spLocks noGrp="1"/>
          </p:cNvSpPr>
          <p:nvPr>
            <p:ph idx="1"/>
          </p:nvPr>
        </p:nvSpPr>
        <p:spPr>
          <a:xfrm>
            <a:off x="1054646" y="1824169"/>
            <a:ext cx="5328592" cy="221668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Arial Black" panose="020B0A04020102020204" pitchFamily="34" charset="0"/>
                <a:cs typeface="Arial" panose="020B0604020202020204" pitchFamily="34" charset="0"/>
              </a:rPr>
              <a:t>Cold test</a:t>
            </a:r>
          </a:p>
          <a:p>
            <a:pPr lvl="1"/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The phase shift and t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he cumulative phase shift are</a:t>
            </a:r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 less than 1 </a:t>
            </a:r>
            <a:r>
              <a:rPr lang="en-US" altLang="zh-CN" sz="2200" dirty="0" err="1">
                <a:latin typeface="Arial" panose="020B0604020202020204" pitchFamily="34" charset="0"/>
                <a:cs typeface="Arial" panose="020B0604020202020204" pitchFamily="34" charset="0"/>
              </a:rPr>
              <a:t>deg</a:t>
            </a:r>
            <a:endParaRPr lang="en-US" altLang="zh-CN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altLang="zh-CN" sz="2200" dirty="0">
                <a:latin typeface="Arial" panose="020B0604020202020204" pitchFamily="34" charset="0"/>
                <a:cs typeface="Arial" panose="020B0604020202020204" pitchFamily="34" charset="0"/>
              </a:rPr>
              <a:t>The VSWR is 1.02 at working  frequency</a:t>
            </a:r>
            <a:endParaRPr lang="zh-CN" alt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900000" y="1080000"/>
            <a:ext cx="11171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4. Accelerating structure R&amp;D for CEPC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0" y="4392000"/>
            <a:ext cx="3348187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568" y="4392000"/>
            <a:ext cx="3245822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000" y="4392000"/>
            <a:ext cx="3261340" cy="1800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3040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内容占位符 2"/>
          <p:cNvSpPr>
            <a:spLocks noGrp="1"/>
          </p:cNvSpPr>
          <p:nvPr>
            <p:ph idx="1"/>
          </p:nvPr>
        </p:nvSpPr>
        <p:spPr>
          <a:xfrm>
            <a:off x="1126654" y="1844824"/>
            <a:ext cx="10081120" cy="576064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n"/>
            </a:pPr>
            <a:r>
              <a:rPr lang="en-US" altLang="zh-CN" sz="2400" dirty="0">
                <a:latin typeface="Arial Black" panose="020B0A04020102020204" pitchFamily="34" charset="0"/>
                <a:cs typeface="Arial" panose="020B0604020202020204" pitchFamily="34" charset="0"/>
              </a:rPr>
              <a:t>High power test </a:t>
            </a: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10" y="4689311"/>
            <a:ext cx="3406244" cy="154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824021" y="4797151"/>
            <a:ext cx="2317167" cy="1440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496000" y="4797151"/>
            <a:ext cx="2502849" cy="1440000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77905" y="2020369"/>
            <a:ext cx="5213845" cy="2520000"/>
          </a:xfrm>
          <a:prstGeom prst="rect">
            <a:avLst/>
          </a:prstGeom>
        </p:spPr>
      </p:pic>
      <p:sp>
        <p:nvSpPr>
          <p:cNvPr id="34" name="矩形 33"/>
          <p:cNvSpPr/>
          <p:nvPr/>
        </p:nvSpPr>
        <p:spPr>
          <a:xfrm>
            <a:off x="1126655" y="2396595"/>
            <a:ext cx="434578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latin typeface="+mn-ea"/>
              </a:rPr>
              <a:t>2020.6.8</a:t>
            </a:r>
            <a:r>
              <a:rPr lang="zh-CN" altLang="zh-CN" sz="2000" dirty="0" smtClean="0">
                <a:latin typeface="+mn-ea"/>
              </a:rPr>
              <a:t>，</a:t>
            </a:r>
            <a:r>
              <a:rPr lang="zh-CN" altLang="zh-CN" sz="2000" dirty="0">
                <a:latin typeface="+mn-ea"/>
              </a:rPr>
              <a:t>在高功率测试中，采用能量倍增系统进行了加速梯度的测量，测得调制器高压为</a:t>
            </a:r>
            <a:r>
              <a:rPr lang="en-US" altLang="zh-CN" sz="2000" dirty="0">
                <a:latin typeface="+mn-ea"/>
              </a:rPr>
              <a:t>37kV</a:t>
            </a:r>
            <a:r>
              <a:rPr lang="zh-CN" altLang="zh-CN" sz="2000" dirty="0">
                <a:latin typeface="+mn-ea"/>
              </a:rPr>
              <a:t>，输入至加速管的峰值功率为</a:t>
            </a:r>
            <a:r>
              <a:rPr lang="en-US" altLang="zh-CN" sz="2000" dirty="0">
                <a:latin typeface="+mn-ea"/>
              </a:rPr>
              <a:t>155.4MW,</a:t>
            </a:r>
            <a:r>
              <a:rPr lang="zh-CN" altLang="zh-CN" sz="2000" dirty="0">
                <a:latin typeface="+mn-ea"/>
              </a:rPr>
              <a:t>对应的加速梯度达到了</a:t>
            </a:r>
            <a:r>
              <a:rPr lang="en-US" altLang="zh-CN" sz="2000" dirty="0">
                <a:latin typeface="+mn-ea"/>
              </a:rPr>
              <a:t>33MV/m</a:t>
            </a:r>
            <a:r>
              <a:rPr lang="zh-CN" altLang="zh-CN" sz="2000" dirty="0">
                <a:latin typeface="+mn-ea"/>
              </a:rPr>
              <a:t>。</a:t>
            </a:r>
            <a:endParaRPr lang="zh-CN" altLang="en-US" sz="2000" dirty="0"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7320016" y="3933055"/>
            <a:ext cx="21595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400" dirty="0">
                <a:latin typeface="黑体" panose="02010609060101010101" pitchFamily="49" charset="-122"/>
                <a:ea typeface="黑体" panose="02010609060101010101" pitchFamily="49" charset="-122"/>
              </a:rPr>
              <a:t>高梯度加速结构运行情况</a:t>
            </a:r>
            <a:endParaRPr lang="zh-CN" altLang="en-US" sz="1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036401" y="6263733"/>
            <a:ext cx="159530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输入加速管的峰值功率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63158" y="6263991"/>
            <a:ext cx="272382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脉冲高压、速调管激励及速调管输出波形</a:t>
            </a:r>
            <a:endParaRPr lang="zh-CN" altLang="en-US" sz="11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34766" y="6263991"/>
            <a:ext cx="173637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100" dirty="0">
                <a:latin typeface="黑体" panose="02010609060101010101" pitchFamily="49" charset="-122"/>
                <a:ea typeface="黑体" panose="02010609060101010101" pitchFamily="49" charset="-122"/>
              </a:rPr>
              <a:t>高功率测试台上的加速管</a:t>
            </a:r>
          </a:p>
        </p:txBody>
      </p:sp>
      <p:sp>
        <p:nvSpPr>
          <p:cNvPr id="35" name="矩形 34"/>
          <p:cNvSpPr/>
          <p:nvPr/>
        </p:nvSpPr>
        <p:spPr>
          <a:xfrm>
            <a:off x="900000" y="1080000"/>
            <a:ext cx="111718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4. Accelerating structure R&amp;D for CEPC</a:t>
            </a:r>
          </a:p>
        </p:txBody>
      </p:sp>
    </p:spTree>
    <p:extLst>
      <p:ext uri="{BB962C8B-B14F-4D97-AF65-F5344CB8AC3E}">
        <p14:creationId xmlns:p14="http://schemas.microsoft.com/office/powerpoint/2010/main" val="146505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00000" y="1080000"/>
            <a:ext cx="6347334" cy="754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5. Summary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007739" y="2016016"/>
            <a:ext cx="10128027" cy="422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>
              <a:lnSpc>
                <a:spcPts val="3200"/>
              </a:lnSpc>
              <a:spcBef>
                <a:spcPts val="1800"/>
              </a:spcBef>
              <a:buClr>
                <a:srgbClr val="FF3300"/>
              </a:buClr>
              <a:buSzPct val="80000"/>
              <a:buFont typeface="Wingdings" pitchFamily="2" charset="2"/>
              <a:buChar char="n"/>
            </a:pPr>
            <a:r>
              <a:rPr lang="en-US" altLang="zh-CN" sz="2800" b="1" dirty="0">
                <a:latin typeface="+mn-lt"/>
                <a:ea typeface="华文中宋" pitchFamily="2" charset="-122"/>
              </a:rPr>
              <a:t>HERT full with the experience for accelerator key technology and components R&amp;D and manufacture.</a:t>
            </a:r>
            <a:r>
              <a:rPr lang="zh-CN" altLang="zh-CN" sz="2800" b="1" dirty="0">
                <a:latin typeface="+mn-lt"/>
                <a:ea typeface="华文中宋" pitchFamily="2" charset="-122"/>
              </a:rPr>
              <a:t> </a:t>
            </a:r>
            <a:endParaRPr lang="en-US" altLang="zh-CN" sz="2800" b="1" dirty="0">
              <a:latin typeface="+mn-lt"/>
              <a:ea typeface="华文中宋" pitchFamily="2" charset="-122"/>
            </a:endParaRPr>
          </a:p>
          <a:p>
            <a:pPr algn="just">
              <a:lnSpc>
                <a:spcPts val="3200"/>
              </a:lnSpc>
              <a:spcBef>
                <a:spcPts val="1800"/>
              </a:spcBef>
              <a:buClr>
                <a:srgbClr val="FF3300"/>
              </a:buClr>
              <a:buSzPct val="80000"/>
              <a:buFont typeface="Wingdings" pitchFamily="2" charset="2"/>
              <a:buChar char="n"/>
            </a:pPr>
            <a:r>
              <a:rPr lang="en-US" altLang="zh-CN" sz="2800" b="1" dirty="0">
                <a:latin typeface="+mn-lt"/>
                <a:ea typeface="华文中宋" pitchFamily="2" charset="-122"/>
              </a:rPr>
              <a:t>HERT has Successfully developed the several prototype for CPEC, such as subscale magnet, accelerating structure, SRF cavities and </a:t>
            </a:r>
            <a:r>
              <a:rPr lang="en-US" altLang="zh-CN" sz="2800" b="1" dirty="0" err="1">
                <a:latin typeface="+mn-lt"/>
                <a:ea typeface="华文中宋" pitchFamily="2" charset="-122"/>
              </a:rPr>
              <a:t>PFCs.</a:t>
            </a:r>
            <a:endParaRPr lang="en-US" altLang="zh-CN" sz="2800" b="1" dirty="0">
              <a:latin typeface="+mn-lt"/>
              <a:ea typeface="华文中宋" pitchFamily="2" charset="-122"/>
            </a:endParaRPr>
          </a:p>
          <a:p>
            <a:pPr algn="just">
              <a:lnSpc>
                <a:spcPts val="3200"/>
              </a:lnSpc>
              <a:spcBef>
                <a:spcPts val="1800"/>
              </a:spcBef>
              <a:buClr>
                <a:srgbClr val="FF3300"/>
              </a:buClr>
              <a:buSzPct val="80000"/>
              <a:buFont typeface="Wingdings" pitchFamily="2" charset="2"/>
              <a:buChar char="n"/>
            </a:pPr>
            <a:r>
              <a:rPr lang="en-US" altLang="zh-CN" sz="2800" b="1" dirty="0">
                <a:latin typeface="+mn-lt"/>
                <a:ea typeface="华文中宋" pitchFamily="2" charset="-122"/>
              </a:rPr>
              <a:t>HERT is willing to undertake more R@D work for CEPC Accelerator key technologies with domestic and international companies and institutes</a:t>
            </a:r>
          </a:p>
          <a:p>
            <a:pPr marL="360000" indent="0" algn="just">
              <a:lnSpc>
                <a:spcPts val="3200"/>
              </a:lnSpc>
              <a:spcBef>
                <a:spcPts val="1800"/>
              </a:spcBef>
              <a:spcAft>
                <a:spcPct val="20000"/>
              </a:spcAft>
              <a:buClr>
                <a:srgbClr val="FF3300"/>
              </a:buClr>
              <a:buSzPct val="80000"/>
              <a:buNone/>
            </a:pPr>
            <a:endParaRPr lang="en-US" altLang="zh-CN" sz="2800" b="1" dirty="0">
              <a:solidFill>
                <a:srgbClr val="000000"/>
              </a:solidFill>
              <a:latin typeface="+mn-lt"/>
              <a:ea typeface="华文中宋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071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982638" y="1844825"/>
            <a:ext cx="10152328" cy="2952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/>
          <a:lstStyle>
            <a:lvl1pPr marL="571500" indent="-5715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marL="0" indent="0" algn="ctr" eaLnBrk="1" hangingPunct="1">
              <a:spcBef>
                <a:spcPts val="1800"/>
              </a:spcBef>
              <a:buNone/>
            </a:pPr>
            <a:r>
              <a:rPr lang="en-US" altLang="zh-CN" sz="40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Thanks for your </a:t>
            </a:r>
            <a:r>
              <a:rPr lang="en-US" altLang="zh-CN" sz="4000" b="1" dirty="0" smtClean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attention</a:t>
            </a:r>
            <a:r>
              <a:rPr lang="zh-CN" altLang="en-US" sz="400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</a:rPr>
              <a:t>！</a:t>
            </a:r>
            <a:endParaRPr lang="en-US" altLang="zh-CN" sz="4000" b="1" dirty="0">
              <a:solidFill>
                <a:srgbClr val="0000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="" xmlns:a16="http://schemas.microsoft.com/office/drawing/2014/main" id="{22CAEE8A-8063-447D-9273-D012D8396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0"/>
            <a:ext cx="12216804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内容占位符 4">
            <a:extLst>
              <a:ext uri="{FF2B5EF4-FFF2-40B4-BE49-F238E27FC236}">
                <a16:creationId xmlns="" xmlns:a16="http://schemas.microsoft.com/office/drawing/2014/main" id="{FCDB1CD5-5B24-4279-9A42-8B69C496CD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31" y="5850634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A4348305-65CA-4A08-8721-EEE104B55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53726" y="5823266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Line 7">
            <a:extLst>
              <a:ext uri="{FF2B5EF4-FFF2-40B4-BE49-F238E27FC236}">
                <a16:creationId xmlns="" xmlns:a16="http://schemas.microsoft.com/office/drawing/2014/main" id="{6A62B800-2389-4217-AABB-90A03FC109B1}"/>
              </a:ext>
            </a:extLst>
          </p:cNvPr>
          <p:cNvSpPr>
            <a:spLocks noChangeShapeType="1"/>
          </p:cNvSpPr>
          <p:nvPr/>
        </p:nvSpPr>
        <p:spPr bwMode="auto">
          <a:xfrm>
            <a:off x="-25474" y="5517232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221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008000" y="1800000"/>
            <a:ext cx="9551702" cy="3363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1pPr>
            <a:lvl2pPr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charset="-122"/>
              </a:defRPr>
            </a:lvl9pPr>
          </a:lstStyle>
          <a:p>
            <a:pPr algn="just">
              <a:lnSpc>
                <a:spcPct val="130000"/>
              </a:lnSpc>
              <a:spcBef>
                <a:spcPts val="1200"/>
              </a:spcBef>
              <a:buClr>
                <a:srgbClr val="FF3300"/>
              </a:buClr>
              <a:buSzPct val="90000"/>
              <a:buFont typeface="Wingdings" pitchFamily="2" charset="2"/>
              <a:buChar char="n"/>
            </a:pPr>
            <a:r>
              <a:rPr lang="en-US" altLang="zh-CN" sz="2400" b="1" dirty="0">
                <a:latin typeface="Arial Black" panose="020B0A04020102020204" pitchFamily="34" charset="0"/>
                <a:ea typeface="华文中宋" pitchFamily="2" charset="-122"/>
              </a:rPr>
              <a:t>Project and Experience:</a:t>
            </a:r>
          </a:p>
          <a:p>
            <a:pPr marL="720000">
              <a:lnSpc>
                <a:spcPct val="13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BEPC/BEPCII, CSNS, SSRF, HEPS-TF, HLSII, THz, DCLS, SXFEL, </a:t>
            </a:r>
            <a:r>
              <a:rPr lang="el-GR" altLang="zh-CN" sz="24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ϒ</a:t>
            </a:r>
            <a:r>
              <a:rPr lang="en-US" altLang="zh-CN" sz="24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-LS, ADS, TPS …</a:t>
            </a:r>
          </a:p>
          <a:p>
            <a:pPr marL="720000">
              <a:lnSpc>
                <a:spcPct val="13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PLS/PLSII, PAL-FEL, PEFP, KEK-B, FIR/THz, RISP … </a:t>
            </a:r>
          </a:p>
          <a:p>
            <a:pPr marL="720000">
              <a:lnSpc>
                <a:spcPct val="13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PEPII, SPEAR3, NSLSII, CLS, ILC-ATF2, LCLSII…</a:t>
            </a:r>
          </a:p>
          <a:p>
            <a:pPr marL="720000">
              <a:lnSpc>
                <a:spcPct val="13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l"/>
            </a:pPr>
            <a:r>
              <a:rPr lang="en-US" altLang="zh-CN" sz="2400" b="1" dirty="0"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SPARK, LEG, E-XFEL, MAXIV, </a:t>
            </a:r>
            <a:r>
              <a:rPr lang="en-US" altLang="zh-CN" sz="2400" b="1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FERMI-</a:t>
            </a:r>
            <a:r>
              <a:rPr lang="en-US" altLang="zh-CN" sz="2400" b="1" dirty="0" err="1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Eletta</a:t>
            </a:r>
            <a:r>
              <a:rPr lang="en-US" altLang="zh-CN" sz="2400" b="1" dirty="0">
                <a:latin typeface="Arial" panose="020B0604020202020204" pitchFamily="34" charset="0"/>
                <a:ea typeface="宋体" pitchFamily="2" charset="-122"/>
                <a:cs typeface="Arial" panose="020B0604020202020204" pitchFamily="34" charset="0"/>
              </a:rPr>
              <a:t>,  KIPT-ADS …</a:t>
            </a:r>
            <a:endParaRPr lang="en-US" altLang="zh-CN" sz="2400" b="1" dirty="0"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ct val="110000"/>
              </a:lnSpc>
              <a:spcBef>
                <a:spcPts val="1000"/>
              </a:spcBef>
              <a:buClr>
                <a:srgbClr val="0000FF"/>
              </a:buClr>
              <a:buNone/>
            </a:pPr>
            <a:endParaRPr lang="zh-CN" altLang="en-US" sz="1800" b="1" dirty="0"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0000" y="1080000"/>
            <a:ext cx="6347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1.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Brief Introduction</a:t>
            </a: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83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899999" y="1080000"/>
            <a:ext cx="10811831" cy="1327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spcBef>
                <a:spcPct val="0"/>
              </a:spcBef>
            </a:pP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2. Magnets R&amp;D for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CEPC </a:t>
            </a:r>
            <a:r>
              <a:rPr lang="en-US" altLang="zh-CN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3200" b="1" dirty="0" smtClean="0">
                <a:latin typeface="Arial" panose="020B0604020202020204" pitchFamily="34" charset="0"/>
                <a:ea typeface="华文楷体"/>
                <a:cs typeface="Arial" panose="020B0604020202020204" pitchFamily="34" charset="0"/>
              </a:rPr>
              <a:t>Subscale Prototype) </a:t>
            </a:r>
            <a:endParaRPr lang="zh-CN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>
              <a:lnSpc>
                <a:spcPct val="150000"/>
              </a:lnSpc>
              <a:spcBef>
                <a:spcPct val="0"/>
              </a:spcBef>
            </a:pPr>
            <a:endParaRPr lang="en-US" altLang="zh-CN" sz="24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组合 6"/>
          <p:cNvGrpSpPr>
            <a:grpSpLocks noChangeAspect="1"/>
          </p:cNvGrpSpPr>
          <p:nvPr/>
        </p:nvGrpSpPr>
        <p:grpSpPr>
          <a:xfrm>
            <a:off x="404155" y="2420888"/>
            <a:ext cx="11444131" cy="2052000"/>
            <a:chOff x="-64951" y="1800000"/>
            <a:chExt cx="9034839" cy="1620000"/>
          </a:xfrm>
        </p:grpSpPr>
        <p:pic>
          <p:nvPicPr>
            <p:cNvPr id="8" name="Picture 3" descr="微信图片_201911181022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4047" y="1800000"/>
              <a:ext cx="2165640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 descr="微信图片_2019111810222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1800000"/>
              <a:ext cx="2165640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微信图片_20191118102230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800000"/>
              <a:ext cx="2165640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6" descr="微信图片_2019111810222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4951" y="1800000"/>
              <a:ext cx="2162149" cy="162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矩形 13"/>
          <p:cNvSpPr/>
          <p:nvPr/>
        </p:nvSpPr>
        <p:spPr>
          <a:xfrm>
            <a:off x="404155" y="4572000"/>
            <a:ext cx="2738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cs typeface="Times New Roman" panose="02020603050405020304" pitchFamily="18" charset="0"/>
              </a:rPr>
              <a:t>Dual A</a:t>
            </a:r>
            <a:r>
              <a:rPr lang="en-US" altLang="zh-CN" b="1" dirty="0" smtClean="0">
                <a:cs typeface="Times New Roman" panose="02020603050405020304" pitchFamily="18" charset="0"/>
              </a:rPr>
              <a:t>perture Dipole </a:t>
            </a:r>
            <a:r>
              <a:rPr lang="en-US" altLang="zh-CN" b="1" dirty="0">
                <a:cs typeface="Times New Roman" panose="02020603050405020304" pitchFamily="18" charset="0"/>
              </a:rPr>
              <a:t>of Collider Ring </a:t>
            </a:r>
            <a:endParaRPr lang="zh-CN" altLang="en-US" b="1" dirty="0"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14886" y="4572000"/>
            <a:ext cx="2743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cs typeface="Times New Roman" panose="02020603050405020304" pitchFamily="18" charset="0"/>
              </a:rPr>
              <a:t>Dual </a:t>
            </a:r>
            <a:r>
              <a:rPr lang="en-US" altLang="zh-CN" b="1" dirty="0" smtClean="0">
                <a:cs typeface="Times New Roman" panose="02020603050405020304" pitchFamily="18" charset="0"/>
              </a:rPr>
              <a:t>Aperture Quadruple </a:t>
            </a:r>
            <a:r>
              <a:rPr lang="en-US" altLang="zh-CN" b="1" dirty="0" smtClean="0">
                <a:ea typeface="微软雅黑" panose="020B0503020204020204" pitchFamily="34" charset="-122"/>
              </a:rPr>
              <a:t>of </a:t>
            </a:r>
            <a:r>
              <a:rPr lang="en-US" altLang="zh-CN" b="1" dirty="0">
                <a:cs typeface="Times New Roman" panose="02020603050405020304" pitchFamily="18" charset="0"/>
              </a:rPr>
              <a:t>Collider Ring </a:t>
            </a:r>
            <a:endParaRPr lang="zh-CN" altLang="en-US" b="1" dirty="0">
              <a:ea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79200" y="4572000"/>
            <a:ext cx="21321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ea typeface="华文楷体"/>
                <a:cs typeface="Times New Roman" pitchFamily="18" charset="0"/>
              </a:rPr>
              <a:t>Dipole of Booster</a:t>
            </a:r>
          </a:p>
          <a:p>
            <a:pPr algn="ctr"/>
            <a:r>
              <a:rPr lang="en-US" altLang="zh-CN" b="1" dirty="0" smtClean="0">
                <a:ea typeface="华文楷体"/>
                <a:cs typeface="Times New Roman" pitchFamily="18" charset="0"/>
              </a:rPr>
              <a:t> </a:t>
            </a:r>
            <a:r>
              <a:rPr lang="en-US" altLang="zh-CN" b="1" dirty="0">
                <a:ea typeface="华文楷体"/>
                <a:cs typeface="Times New Roman" pitchFamily="18" charset="0"/>
              </a:rPr>
              <a:t>(</a:t>
            </a:r>
            <a:r>
              <a:rPr lang="en-US" altLang="zh-CN" b="1" dirty="0" smtClean="0">
                <a:ea typeface="华文楷体"/>
                <a:cs typeface="Times New Roman" pitchFamily="18" charset="0"/>
              </a:rPr>
              <a:t>without </a:t>
            </a:r>
            <a:r>
              <a:rPr lang="en-US" altLang="zh-CN" b="1" dirty="0">
                <a:ea typeface="华文楷体"/>
                <a:cs typeface="Times New Roman" pitchFamily="18" charset="0"/>
              </a:rPr>
              <a:t>iron </a:t>
            </a:r>
            <a:r>
              <a:rPr lang="en-US" altLang="zh-CN" b="1" dirty="0" smtClean="0">
                <a:ea typeface="华文楷体"/>
                <a:cs typeface="Times New Roman" pitchFamily="18" charset="0"/>
              </a:rPr>
              <a:t>cores)</a:t>
            </a:r>
            <a:endParaRPr lang="zh-CN" altLang="en-US" dirty="0"/>
          </a:p>
        </p:txBody>
      </p:sp>
      <p:sp>
        <p:nvSpPr>
          <p:cNvPr id="20" name="矩形 19"/>
          <p:cNvSpPr/>
          <p:nvPr/>
        </p:nvSpPr>
        <p:spPr>
          <a:xfrm>
            <a:off x="9552710" y="4572000"/>
            <a:ext cx="184800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ea typeface="华文楷体"/>
                <a:cs typeface="Times New Roman" pitchFamily="18" charset="0"/>
              </a:rPr>
              <a:t>Dipole of Booster</a:t>
            </a:r>
          </a:p>
          <a:p>
            <a:pPr algn="ctr"/>
            <a:r>
              <a:rPr lang="en-US" altLang="zh-CN" b="1" dirty="0" smtClean="0">
                <a:ea typeface="华文楷体"/>
                <a:cs typeface="Times New Roman" pitchFamily="18" charset="0"/>
              </a:rPr>
              <a:t> </a:t>
            </a:r>
            <a:r>
              <a:rPr lang="en-US" altLang="zh-CN" b="1" dirty="0">
                <a:ea typeface="华文楷体"/>
                <a:cs typeface="Times New Roman" pitchFamily="18" charset="0"/>
              </a:rPr>
              <a:t>(</a:t>
            </a:r>
            <a:r>
              <a:rPr lang="en-US" altLang="zh-CN" b="1" dirty="0" smtClean="0">
                <a:ea typeface="华文楷体"/>
                <a:cs typeface="Times New Roman" pitchFamily="18" charset="0"/>
              </a:rPr>
              <a:t>with </a:t>
            </a:r>
            <a:r>
              <a:rPr lang="en-US" altLang="zh-CN" b="1" dirty="0">
                <a:ea typeface="华文楷体"/>
                <a:cs typeface="Times New Roman" pitchFamily="18" charset="0"/>
              </a:rPr>
              <a:t>iron </a:t>
            </a:r>
            <a:r>
              <a:rPr lang="en-US" altLang="zh-CN" b="1" dirty="0" smtClean="0">
                <a:ea typeface="华文楷体"/>
                <a:cs typeface="Times New Roman" pitchFamily="18" charset="0"/>
              </a:rPr>
              <a:t>cores)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8815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DAD </a:t>
            </a:r>
            <a:r>
              <a:rPr lang="en-US" altLang="zh-CN" sz="24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( </a:t>
            </a:r>
            <a:r>
              <a:rPr lang="en-US" altLang="zh-CN" sz="24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Dual Aperture 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</a:rPr>
              <a:t>Dipole </a:t>
            </a:r>
            <a:r>
              <a:rPr lang="en-US" altLang="zh-CN" sz="24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)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of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Collider Ring  </a:t>
            </a:r>
          </a:p>
        </p:txBody>
      </p:sp>
      <p:sp>
        <p:nvSpPr>
          <p:cNvPr id="16" name="内容占位符 2"/>
          <p:cNvSpPr>
            <a:spLocks noGrp="1"/>
          </p:cNvSpPr>
          <p:nvPr>
            <p:ph idx="1"/>
          </p:nvPr>
        </p:nvSpPr>
        <p:spPr>
          <a:xfrm>
            <a:off x="1015180" y="1670349"/>
            <a:ext cx="11056690" cy="2190699"/>
          </a:xfrm>
        </p:spPr>
        <p:txBody>
          <a:bodyPr>
            <a:normAutofit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altLang="zh-CN" sz="2400" dirty="0" smtClean="0">
                <a:solidFill>
                  <a:srgbClr val="C00000"/>
                </a:solidFill>
              </a:rPr>
              <a:t>     </a:t>
            </a:r>
            <a:r>
              <a:rPr lang="en-US" altLang="zh-CN" sz="24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Mechanical </a:t>
            </a:r>
            <a:r>
              <a:rPr lang="en-US" altLang="zh-CN" sz="2400" b="1" dirty="0">
                <a:solidFill>
                  <a:srgbClr val="C00000"/>
                </a:solidFill>
                <a:latin typeface="Arial Black" panose="020B0A04020102020204" pitchFamily="34" charset="0"/>
              </a:rPr>
              <a:t>design</a:t>
            </a:r>
            <a:endParaRPr lang="en-US" altLang="zh-CN" sz="2400" b="1" dirty="0" smtClean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>
              <a:spcBef>
                <a:spcPts val="300"/>
              </a:spcBef>
            </a:pPr>
            <a:r>
              <a:rPr lang="en-US" altLang="zh-CN" sz="2200" dirty="0" err="1" smtClean="0"/>
              <a:t>Liron</a:t>
            </a:r>
            <a:r>
              <a:rPr lang="en-US" altLang="zh-CN" sz="2200" dirty="0" smtClean="0"/>
              <a:t>=1m, solid yoke , three parts;</a:t>
            </a:r>
            <a:endParaRPr lang="en-US" altLang="zh-CN" sz="2200" dirty="0"/>
          </a:p>
          <a:p>
            <a:pPr>
              <a:spcBef>
                <a:spcPts val="300"/>
              </a:spcBef>
            </a:pPr>
            <a:r>
              <a:rPr lang="en-US" altLang="zh-CN" sz="2200" dirty="0" smtClean="0"/>
              <a:t>Main coils: aluminum bus bars, 4 turns, air cooled, interconnect by screw;</a:t>
            </a:r>
          </a:p>
          <a:p>
            <a:pPr>
              <a:spcBef>
                <a:spcPts val="300"/>
              </a:spcBef>
            </a:pPr>
            <a:r>
              <a:rPr lang="en-US" altLang="zh-CN" sz="2200" dirty="0" smtClean="0"/>
              <a:t>Trim coils: copper wire, 4 turns per pole, air cooled;</a:t>
            </a:r>
          </a:p>
          <a:p>
            <a:pPr>
              <a:spcBef>
                <a:spcPts val="300"/>
              </a:spcBef>
            </a:pPr>
            <a:r>
              <a:rPr lang="en-US" altLang="zh-CN" sz="2200" dirty="0" smtClean="0"/>
              <a:t>Two stainless steel supporters to increase rigidity of the overall structure. </a:t>
            </a:r>
          </a:p>
          <a:p>
            <a:pPr>
              <a:spcBef>
                <a:spcPts val="300"/>
              </a:spcBef>
            </a:pPr>
            <a:endParaRPr lang="en-US" altLang="zh-CN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endParaRPr lang="zh-CN" altLang="en-US" sz="2200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4"/>
          <a:srcRect l="5591" t="8070" r="5098" b="3830"/>
          <a:stretch/>
        </p:blipFill>
        <p:spPr>
          <a:xfrm>
            <a:off x="413549" y="3960000"/>
            <a:ext cx="3161377" cy="2160000"/>
          </a:xfrm>
          <a:prstGeom prst="rect">
            <a:avLst/>
          </a:prstGeom>
        </p:spPr>
      </p:pic>
      <p:pic>
        <p:nvPicPr>
          <p:cNvPr id="18" name="内容占位符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99"/>
          <a:stretch/>
        </p:blipFill>
        <p:spPr>
          <a:xfrm>
            <a:off x="3780000" y="3960000"/>
            <a:ext cx="4027883" cy="2160000"/>
          </a:xfrm>
          <a:prstGeom prst="rect">
            <a:avLst/>
          </a:prstGeom>
        </p:spPr>
      </p:pic>
      <p:sp>
        <p:nvSpPr>
          <p:cNvPr id="19" name="文本框 7"/>
          <p:cNvSpPr txBox="1"/>
          <p:nvPr/>
        </p:nvSpPr>
        <p:spPr>
          <a:xfrm>
            <a:off x="511727" y="6228000"/>
            <a:ext cx="31021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 model of dual aperture dipole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8"/>
          <p:cNvSpPr txBox="1"/>
          <p:nvPr/>
        </p:nvSpPr>
        <p:spPr>
          <a:xfrm>
            <a:off x="4404187" y="6228000"/>
            <a:ext cx="30591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Dual aperture dipole prototype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368946"/>
              </p:ext>
            </p:extLst>
          </p:nvPr>
        </p:nvGraphicFramePr>
        <p:xfrm>
          <a:off x="7967414" y="3573016"/>
          <a:ext cx="3765899" cy="3145536"/>
        </p:xfrm>
        <a:graphic>
          <a:graphicData uri="http://schemas.openxmlformats.org/drawingml/2006/table">
            <a:tbl>
              <a:tblPr firstRow="1" firstCol="1" bandRow="1">
                <a:tableStyleId>{22838BEF-8BB2-4498-84A7-C5851F593DF1}</a:tableStyleId>
              </a:tblPr>
              <a:tblGrid>
                <a:gridCol w="733951"/>
                <a:gridCol w="1879584"/>
                <a:gridCol w="1152364"/>
              </a:tblGrid>
              <a:tr h="12342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Magnetic strength </a:t>
                      </a: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T]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dirty="0" smtClean="0">
                          <a:effectLst/>
                          <a:latin typeface="+mn-lt"/>
                          <a:ea typeface="+mn-ea"/>
                        </a:rPr>
                        <a:t>0.0373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4732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Aperture [mm]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70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48768">
                <a:tc rowSpan="5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Main coil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Turns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dirty="0" smtClean="0"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195072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dirty="0" smtClean="0">
                          <a:effectLst/>
                          <a:latin typeface="+mn-lt"/>
                          <a:ea typeface="MS Mincho" panose="02020609040205080304" pitchFamily="49" charset="-128"/>
                        </a:rPr>
                        <a:t>Aluminum</a:t>
                      </a:r>
                      <a:endParaRPr lang="zh-CN" sz="1200" b="1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146304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Current [A]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dirty="0" smtClean="0">
                          <a:effectLst/>
                          <a:latin typeface="+mn-lt"/>
                          <a:ea typeface="+mn-ea"/>
                        </a:rPr>
                        <a:t>563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Current density [A/mm2]</a:t>
                      </a:r>
                      <a:endParaRPr lang="zh-CN" alt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</a:rPr>
                        <a:t>0.7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consumption [kW]</a:t>
                      </a:r>
                      <a:endParaRPr lang="zh-CN" alt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 smtClean="0">
                          <a:effectLst/>
                        </a:rPr>
                        <a:t>0.12</a:t>
                      </a:r>
                      <a:endParaRPr lang="zh-CN" altLang="en-US" sz="1200" b="1" dirty="0"/>
                    </a:p>
                  </a:txBody>
                  <a:tcPr marL="68580" marR="68580" marT="0" marB="0"/>
                </a:tc>
              </a:tr>
              <a:tr h="48768">
                <a:tc rowSpan="5"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Trim coil</a:t>
                      </a:r>
                      <a:endParaRPr lang="zh-CN" altLang="zh-CN" sz="1200" b="1" kern="1200" dirty="0" smtClean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Turns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</a:rPr>
                        <a:t>1</a:t>
                      </a:r>
                      <a:r>
                        <a:rPr lang="en-US" altLang="zh-CN" sz="1200" b="1" dirty="0" smtClean="0">
                          <a:effectLst/>
                          <a:latin typeface="+mn-lt"/>
                          <a:ea typeface="MS Mincho" panose="02020609040205080304" pitchFamily="49" charset="-128"/>
                        </a:rPr>
                        <a:t>×</a:t>
                      </a:r>
                      <a:r>
                        <a:rPr lang="en-US" altLang="zh-CN" sz="1200" b="1" dirty="0" smtClean="0">
                          <a:effectLst/>
                          <a:latin typeface="+mn-lt"/>
                          <a:ea typeface="+mn-ea"/>
                        </a:rPr>
                        <a:t>4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195072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Material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dirty="0" smtClean="0">
                          <a:effectLst/>
                          <a:latin typeface="+mn-lt"/>
                          <a:ea typeface="MS Mincho" panose="02020609040205080304" pitchFamily="49" charset="-128"/>
                        </a:rPr>
                        <a:t>Copper</a:t>
                      </a:r>
                      <a:endParaRPr lang="zh-CN" altLang="zh-CN" sz="1200" b="1" dirty="0">
                        <a:effectLst/>
                        <a:latin typeface="+mn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146304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Current [A]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dirty="0" smtClean="0">
                          <a:effectLst/>
                          <a:latin typeface="+mn-lt"/>
                          <a:ea typeface="+mn-ea"/>
                        </a:rPr>
                        <a:t>16.7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Current density [A/mm2]</a:t>
                      </a:r>
                      <a:endParaRPr lang="zh-CN" alt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dirty="0" smtClean="0">
                          <a:effectLst/>
                          <a:latin typeface="+mn-lt"/>
                          <a:ea typeface="+mn-ea"/>
                        </a:rPr>
                        <a:t>0.093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0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Power consumption [kW]</a:t>
                      </a:r>
                      <a:endParaRPr lang="zh-CN" alt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200" b="1" dirty="0" smtClean="0">
                          <a:effectLst/>
                        </a:rPr>
                        <a:t>0.0005</a:t>
                      </a:r>
                      <a:endParaRPr lang="zh-CN" altLang="en-US" sz="1200" b="1" dirty="0"/>
                    </a:p>
                  </a:txBody>
                  <a:tcPr marL="68580" marR="68580" marT="0" marB="0"/>
                </a:tc>
              </a:tr>
              <a:tr h="48768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 cross section(mm)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535*200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</a:tr>
              <a:tr h="195072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Iron length (mm)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1000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146304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Iron weight(kg)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510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 weight(kg)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22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  <a:tr h="0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Cu weight(kg)</a:t>
                      </a:r>
                      <a:endParaRPr lang="zh-CN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200" b="1" dirty="0" smtClean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</a:rPr>
                        <a:t>0.3</a:t>
                      </a:r>
                      <a:endParaRPr lang="zh-CN" sz="1200" b="1" dirty="0">
                        <a:effectLst/>
                        <a:latin typeface="Times New Roman" panose="02020603050405020304" pitchFamily="18" charset="0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3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5" name="内容占位符 2"/>
          <p:cNvSpPr>
            <a:spLocks noGrp="1"/>
          </p:cNvSpPr>
          <p:nvPr>
            <p:ph idx="1"/>
          </p:nvPr>
        </p:nvSpPr>
        <p:spPr>
          <a:xfrm>
            <a:off x="1087188" y="1692000"/>
            <a:ext cx="10192594" cy="18810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Magnetic </a:t>
            </a:r>
            <a:r>
              <a:rPr lang="en-US" altLang="zh-CN" sz="2400" dirty="0">
                <a:solidFill>
                  <a:srgbClr val="C00000"/>
                </a:solidFill>
                <a:latin typeface="Arial Black" panose="020B0A04020102020204" pitchFamily="34" charset="0"/>
              </a:rPr>
              <a:t>measurements: dipole transfer function</a:t>
            </a:r>
            <a:endParaRPr lang="en-US" altLang="zh-CN" sz="2400" dirty="0" smtClean="0"/>
          </a:p>
          <a:p>
            <a:pPr>
              <a:spcBef>
                <a:spcPts val="1200"/>
              </a:spcBef>
            </a:pPr>
            <a:r>
              <a:rPr lang="en-US" altLang="zh-CN" sz="2400" dirty="0" smtClean="0"/>
              <a:t>The transfer function at two apertures:</a:t>
            </a:r>
          </a:p>
          <a:p>
            <a:pPr lvl="1">
              <a:spcBef>
                <a:spcPts val="1200"/>
              </a:spcBef>
            </a:pPr>
            <a:r>
              <a:rPr lang="en-US" altLang="zh-CN" sz="2200" dirty="0" smtClean="0"/>
              <a:t>Center field difference &lt;0.3% in two apertures(residual field effect and different gaps at the two apertures).</a:t>
            </a:r>
          </a:p>
        </p:txBody>
      </p:sp>
      <p:sp>
        <p:nvSpPr>
          <p:cNvPr id="22" name="文本框 6"/>
          <p:cNvSpPr txBox="1"/>
          <p:nvPr/>
        </p:nvSpPr>
        <p:spPr>
          <a:xfrm>
            <a:off x="444183" y="6084000"/>
            <a:ext cx="3706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Dipole measured by a hall probe system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文本框 7"/>
          <p:cNvSpPr txBox="1"/>
          <p:nvPr/>
        </p:nvSpPr>
        <p:spPr>
          <a:xfrm>
            <a:off x="4727054" y="6084000"/>
            <a:ext cx="27163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B/I Transfer function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552321" y="3780000"/>
            <a:ext cx="3526661" cy="2139489"/>
            <a:chOff x="610339" y="2940257"/>
            <a:chExt cx="4061821" cy="2694648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9" t="22485" r="37798" b="32772"/>
            <a:stretch/>
          </p:blipFill>
          <p:spPr>
            <a:xfrm>
              <a:off x="610339" y="3330963"/>
              <a:ext cx="4061821" cy="2303942"/>
            </a:xfrm>
            <a:prstGeom prst="rect">
              <a:avLst/>
            </a:prstGeom>
          </p:spPr>
        </p:pic>
        <p:sp>
          <p:nvSpPr>
            <p:cNvPr id="27" name="文本框 9"/>
            <p:cNvSpPr txBox="1"/>
            <p:nvPr/>
          </p:nvSpPr>
          <p:spPr>
            <a:xfrm>
              <a:off x="2255345" y="2940257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Ap2</a:t>
              </a:r>
              <a:endParaRPr lang="zh-CN" altLang="en-US" dirty="0"/>
            </a:p>
          </p:txBody>
        </p:sp>
        <p:sp>
          <p:nvSpPr>
            <p:cNvPr id="28" name="文本框 10"/>
            <p:cNvSpPr txBox="1"/>
            <p:nvPr/>
          </p:nvSpPr>
          <p:spPr>
            <a:xfrm>
              <a:off x="3289537" y="2960091"/>
              <a:ext cx="5533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Ap1</a:t>
              </a:r>
              <a:endParaRPr lang="zh-CN" altLang="en-US" dirty="0"/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3398" y="3654381"/>
            <a:ext cx="3915498" cy="2340000"/>
          </a:xfrm>
          <a:prstGeom prst="rect">
            <a:avLst/>
          </a:prstGeom>
        </p:spPr>
      </p:pic>
      <p:sp>
        <p:nvSpPr>
          <p:cNvPr id="30" name="文本框 14"/>
          <p:cNvSpPr txBox="1"/>
          <p:nvPr/>
        </p:nvSpPr>
        <p:spPr>
          <a:xfrm>
            <a:off x="8399462" y="6084000"/>
            <a:ext cx="2986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 along z at different energy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5516" y="3668943"/>
            <a:ext cx="3395874" cy="234000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DAD </a:t>
            </a:r>
            <a:r>
              <a:rPr lang="en-US" altLang="zh-CN" sz="24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( </a:t>
            </a:r>
            <a:r>
              <a:rPr lang="en-US" altLang="zh-CN" sz="24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Dual Aperture 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</a:rPr>
              <a:t>Dipole </a:t>
            </a:r>
            <a:r>
              <a:rPr lang="en-US" altLang="zh-CN" sz="24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)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of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Collider Ring  </a:t>
            </a:r>
          </a:p>
        </p:txBody>
      </p:sp>
    </p:spTree>
    <p:extLst>
      <p:ext uri="{BB962C8B-B14F-4D97-AF65-F5344CB8AC3E}">
        <p14:creationId xmlns:p14="http://schemas.microsoft.com/office/powerpoint/2010/main" val="350793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05" y="144000"/>
            <a:ext cx="4561137" cy="64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69"/>
          <a:stretch>
            <a:fillRect/>
          </a:stretch>
        </p:blipFill>
        <p:spPr bwMode="auto">
          <a:xfrm>
            <a:off x="6479200" y="116632"/>
            <a:ext cx="4903691" cy="7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Line 7"/>
          <p:cNvSpPr>
            <a:spLocks noChangeShapeType="1"/>
          </p:cNvSpPr>
          <p:nvPr/>
        </p:nvSpPr>
        <p:spPr bwMode="auto">
          <a:xfrm>
            <a:off x="0" y="908720"/>
            <a:ext cx="1219041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内容占位符 2"/>
          <p:cNvSpPr>
            <a:spLocks noGrp="1"/>
          </p:cNvSpPr>
          <p:nvPr>
            <p:ph idx="1"/>
          </p:nvPr>
        </p:nvSpPr>
        <p:spPr>
          <a:xfrm>
            <a:off x="943172" y="1556792"/>
            <a:ext cx="11056690" cy="4927003"/>
          </a:xfrm>
        </p:spPr>
        <p:txBody>
          <a:bodyPr/>
          <a:lstStyle/>
          <a:p>
            <a:pPr marL="0" indent="0">
              <a:buNone/>
            </a:pPr>
            <a:r>
              <a:rPr lang="en-US" altLang="zh-CN" dirty="0" smtClean="0">
                <a:solidFill>
                  <a:srgbClr val="C00000"/>
                </a:solidFill>
              </a:rPr>
              <a:t>    </a:t>
            </a:r>
            <a:r>
              <a:rPr lang="en-US" altLang="zh-CN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Magnetic </a:t>
            </a:r>
            <a:r>
              <a:rPr lang="en-US" altLang="zh-CN" sz="2400" dirty="0">
                <a:solidFill>
                  <a:srgbClr val="C00000"/>
                </a:solidFill>
                <a:latin typeface="Arial Black" panose="020B0A04020102020204" pitchFamily="34" charset="0"/>
              </a:rPr>
              <a:t>measurements: field difference and harmonics</a:t>
            </a:r>
            <a:endParaRPr lang="en-US" altLang="zh-CN" sz="2400" dirty="0" smtClean="0">
              <a:latin typeface="Arial Black" panose="020B0A04020102020204" pitchFamily="34" charset="0"/>
            </a:endParaRPr>
          </a:p>
          <a:p>
            <a:r>
              <a:rPr lang="en-US" altLang="zh-CN" sz="2400" dirty="0" smtClean="0"/>
              <a:t>Integral field differences</a:t>
            </a:r>
          </a:p>
          <a:p>
            <a:pPr lvl="1"/>
            <a:r>
              <a:rPr lang="en-US" altLang="zh-CN" sz="2000" dirty="0" smtClean="0"/>
              <a:t>Difference is less than 0.15%@45GeV.</a:t>
            </a:r>
          </a:p>
          <a:p>
            <a:r>
              <a:rPr lang="en-US" altLang="zh-CN" sz="2400" dirty="0" err="1" smtClean="0"/>
              <a:t>Harmonics@Rref</a:t>
            </a:r>
            <a:r>
              <a:rPr lang="en-US" altLang="zh-CN" sz="2400" dirty="0" smtClean="0"/>
              <a:t>=13.5mm</a:t>
            </a:r>
          </a:p>
          <a:p>
            <a:pPr lvl="1"/>
            <a:endParaRPr lang="zh-CN" altLang="en-US" dirty="0"/>
          </a:p>
        </p:txBody>
      </p:sp>
      <p:graphicFrame>
        <p:nvGraphicFramePr>
          <p:cNvPr id="21" name="表格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2611274"/>
              </p:ext>
            </p:extLst>
          </p:nvPr>
        </p:nvGraphicFramePr>
        <p:xfrm>
          <a:off x="6209535" y="2089998"/>
          <a:ext cx="5069848" cy="177105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67462"/>
                <a:gridCol w="1267462"/>
                <a:gridCol w="1267462"/>
                <a:gridCol w="1267462"/>
              </a:tblGrid>
              <a:tr h="47082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E(</a:t>
                      </a:r>
                      <a:r>
                        <a:rPr lang="en-US" altLang="zh-CN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GeV</a:t>
                      </a:r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Ap1</a:t>
                      </a:r>
                    </a:p>
                    <a:p>
                      <a:pPr algn="ctr" fontAlgn="ctr"/>
                      <a:r>
                        <a:rPr lang="en-US" sz="1600" b="1" u="none" strike="noStrike" kern="1200" dirty="0" err="1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ByL</a:t>
                      </a:r>
                      <a:r>
                        <a:rPr lang="en-US" sz="16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(T.mm)</a:t>
                      </a:r>
                      <a:endParaRPr lang="en-US" sz="1600" b="1" u="none" strike="noStrike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Ap2</a:t>
                      </a:r>
                    </a:p>
                    <a:p>
                      <a:pPr algn="ctr" fontAlgn="ctr"/>
                      <a:r>
                        <a:rPr lang="en-US" sz="16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ByL</a:t>
                      </a:r>
                      <a:r>
                        <a:rPr lang="en-US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(T.mm)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1600" b="1" u="none" strike="noStrike" kern="1200" dirty="0" smtClean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Differ</a:t>
                      </a:r>
                      <a:endParaRPr lang="en-US" sz="1600" b="1" u="none" strike="noStrike" kern="1200" dirty="0">
                        <a:solidFill>
                          <a:schemeClr val="lt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4246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15.3972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15.3765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-0.13%</a:t>
                      </a:r>
                    </a:p>
                  </a:txBody>
                  <a:tcPr marL="9525" marR="9525" marT="9525" marB="0" anchor="ctr"/>
                </a:tc>
              </a:tr>
              <a:tr h="4246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27.3358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27.3199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-0.06%</a:t>
                      </a:r>
                    </a:p>
                  </a:txBody>
                  <a:tcPr marL="9525" marR="9525" marT="9525" marB="0" anchor="ctr"/>
                </a:tc>
              </a:tr>
              <a:tr h="42461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41.2001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41.1810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600" u="none" strike="noStrike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-0.05%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782" y="3292914"/>
            <a:ext cx="4144352" cy="3152683"/>
          </a:xfrm>
          <a:prstGeom prst="rect">
            <a:avLst/>
          </a:prstGeom>
        </p:spPr>
      </p:pic>
      <p:sp>
        <p:nvSpPr>
          <p:cNvPr id="33" name="文本框 12"/>
          <p:cNvSpPr txBox="1"/>
          <p:nvPr/>
        </p:nvSpPr>
        <p:spPr>
          <a:xfrm>
            <a:off x="1054646" y="6402814"/>
            <a:ext cx="4618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integral field in the vertical midplane (y=0)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4" name="表格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933180"/>
              </p:ext>
            </p:extLst>
          </p:nvPr>
        </p:nvGraphicFramePr>
        <p:xfrm>
          <a:off x="6638873" y="4206552"/>
          <a:ext cx="4401304" cy="246280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63468"/>
                <a:gridCol w="1491916"/>
                <a:gridCol w="1645920"/>
              </a:tblGrid>
              <a:tr h="41046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Ap1@45GeV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Ap2@45GeV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1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5.38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-1.40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1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113.24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-157.23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1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4.49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-2.00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1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0.015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2.14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  <a:tr h="4104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-5.29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2.60</a:t>
                      </a:r>
                      <a:endParaRPr lang="zh-CN" alt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0" marB="0" anchor="ctr"/>
                </a:tc>
              </a:tr>
            </a:tbl>
          </a:graphicData>
        </a:graphic>
      </p:graphicFrame>
      <p:sp>
        <p:nvSpPr>
          <p:cNvPr id="35" name="文本框 14"/>
          <p:cNvSpPr txBox="1"/>
          <p:nvPr/>
        </p:nvSpPr>
        <p:spPr>
          <a:xfrm>
            <a:off x="7468530" y="3851756"/>
            <a:ext cx="2803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Harmonics at two apertures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9999" y="1080000"/>
            <a:ext cx="10482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>
              <a:spcBef>
                <a:spcPct val="0"/>
              </a:spcBef>
              <a:buClr>
                <a:srgbClr val="C00000"/>
              </a:buClr>
              <a:buSzPct val="85000"/>
              <a:buFont typeface="Wingdings" panose="05000000000000000000" pitchFamily="2" charset="2"/>
              <a:buChar char="l"/>
            </a:pP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DAD </a:t>
            </a:r>
            <a:r>
              <a:rPr lang="en-US" altLang="zh-CN" sz="24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( </a:t>
            </a:r>
            <a:r>
              <a:rPr lang="en-US" altLang="zh-CN" sz="24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Dual Aperture </a:t>
            </a:r>
            <a:r>
              <a:rPr lang="en-US" altLang="zh-CN" sz="2400" dirty="0">
                <a:solidFill>
                  <a:srgbClr val="0000FF"/>
                </a:solidFill>
                <a:latin typeface="Arial Black" panose="020B0A04020102020204" pitchFamily="34" charset="0"/>
              </a:rPr>
              <a:t>Dipole </a:t>
            </a:r>
            <a:r>
              <a:rPr lang="en-US" altLang="zh-CN" sz="2400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) </a:t>
            </a:r>
            <a:r>
              <a:rPr lang="en-US" altLang="zh-CN" sz="32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of </a:t>
            </a:r>
            <a:r>
              <a:rPr lang="en-US" altLang="zh-CN" sz="3200" b="1" dirty="0">
                <a:solidFill>
                  <a:srgbClr val="0000FF"/>
                </a:solidFill>
                <a:latin typeface="Arial Black" panose="020B0A04020102020204" pitchFamily="34" charset="0"/>
              </a:rPr>
              <a:t>Collider Ring  </a:t>
            </a:r>
          </a:p>
        </p:txBody>
      </p:sp>
    </p:spTree>
    <p:extLst>
      <p:ext uri="{BB962C8B-B14F-4D97-AF65-F5344CB8AC3E}">
        <p14:creationId xmlns:p14="http://schemas.microsoft.com/office/powerpoint/2010/main" val="48551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403,&quot;width&quot;:6301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0800,&quot;width&quot;:8100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10260</TotalTime>
  <Words>2508</Words>
  <Application>Microsoft Office PowerPoint</Application>
  <PresentationFormat>自定义</PresentationFormat>
  <Paragraphs>396</Paragraphs>
  <Slides>46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47" baseType="lpstr">
      <vt:lpstr>Office 主题</vt:lpstr>
      <vt:lpstr>R&amp;D Activities for CEPC Accelerator Key Technologies at HERT</vt:lpstr>
      <vt:lpstr>Outline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      Physical design of DAQ prototype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zjb</dc:creator>
  <cp:lastModifiedBy>zhaojb</cp:lastModifiedBy>
  <cp:revision>1317</cp:revision>
  <dcterms:created xsi:type="dcterms:W3CDTF">2013-11-14T05:46:11Z</dcterms:created>
  <dcterms:modified xsi:type="dcterms:W3CDTF">2020-10-25T15:09:35Z</dcterms:modified>
</cp:coreProperties>
</file>