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6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936" r:id="rId2"/>
    <p:sldId id="937" r:id="rId3"/>
    <p:sldId id="455" r:id="rId4"/>
    <p:sldId id="459" r:id="rId5"/>
    <p:sldId id="453" r:id="rId6"/>
    <p:sldId id="460" r:id="rId7"/>
    <p:sldId id="462" r:id="rId8"/>
    <p:sldId id="905" r:id="rId9"/>
    <p:sldId id="271" r:id="rId10"/>
    <p:sldId id="939" r:id="rId11"/>
    <p:sldId id="319" r:id="rId12"/>
    <p:sldId id="314" r:id="rId13"/>
    <p:sldId id="305" r:id="rId14"/>
    <p:sldId id="938" r:id="rId15"/>
    <p:sldId id="334" r:id="rId16"/>
    <p:sldId id="942" r:id="rId17"/>
    <p:sldId id="943" r:id="rId18"/>
    <p:sldId id="944" r:id="rId19"/>
    <p:sldId id="277" r:id="rId20"/>
    <p:sldId id="299" r:id="rId21"/>
    <p:sldId id="947" r:id="rId22"/>
    <p:sldId id="948" r:id="rId23"/>
    <p:sldId id="946" r:id="rId24"/>
    <p:sldId id="949" r:id="rId25"/>
    <p:sldId id="332" r:id="rId26"/>
    <p:sldId id="941" r:id="rId27"/>
    <p:sldId id="333" r:id="rId28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900"/>
    <a:srgbClr val="0000FF"/>
    <a:srgbClr val="759E00"/>
    <a:srgbClr val="3366FF"/>
    <a:srgbClr val="4B76FF"/>
    <a:srgbClr val="638600"/>
    <a:srgbClr val="3B79CE"/>
    <a:srgbClr val="7199C9"/>
    <a:srgbClr val="009644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48" autoAdjust="0"/>
    <p:restoredTop sz="94608" autoAdjust="0"/>
  </p:normalViewPr>
  <p:slideViewPr>
    <p:cSldViewPr>
      <p:cViewPr varScale="1">
        <p:scale>
          <a:sx n="62" d="100"/>
          <a:sy n="62" d="100"/>
        </p:scale>
        <p:origin x="1518" y="2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9182"/>
    </p:cViewPr>
  </p:sorterViewPr>
  <p:notesViewPr>
    <p:cSldViewPr>
      <p:cViewPr varScale="1">
        <p:scale>
          <a:sx n="85" d="100"/>
          <a:sy n="85" d="100"/>
        </p:scale>
        <p:origin x="316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C787CF-DF26-4A86-A01F-7CD7536027AC}" type="datetimeFigureOut">
              <a:rPr lang="zh-CN" altLang="en-US" smtClean="0"/>
              <a:t>2020/10/26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369B33-E269-410F-A93E-DBDAB0AF58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60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E0D183-6031-4C32-B44B-14746A336CF0}" type="datetimeFigureOut">
              <a:rPr lang="zh-CN" altLang="en-US" smtClean="0"/>
              <a:pPr/>
              <a:t>2020/10/26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A1DF17-A28C-4D46-829F-D8D110C0931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46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4783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662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3874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高能所图标-单色.tif"/>
          <p:cNvPicPr>
            <a:picLocks noChangeAspect="1"/>
          </p:cNvPicPr>
          <p:nvPr userDrawn="1"/>
        </p:nvPicPr>
        <p:blipFill>
          <a:blip r:embed="rId2" cstate="email">
            <a:lum brigh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348880"/>
            <a:ext cx="5580112" cy="450912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77EEA-1649-4B8E-AA1F-7D1D7505F937}" type="datetime1">
              <a:rPr lang="zh-CN" altLang="en-US" smtClean="0"/>
              <a:t>2020/10/26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9144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1857357" y="6750024"/>
            <a:ext cx="7286644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9144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6929454" y="-2"/>
            <a:ext cx="2214546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179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840303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400" b="0" baseline="0">
                <a:latin typeface="Arial" panose="020B0604020202020204" pitchFamily="34" charset="0"/>
                <a:ea typeface="微软雅黑" pitchFamily="34" charset="-122"/>
              </a:defRPr>
            </a:lvl1pPr>
            <a:lvl2pPr marL="742950" indent="-285750">
              <a:buFont typeface="Wingdings" panose="05000000000000000000" pitchFamily="2" charset="2"/>
              <a:buChar char="Ø"/>
              <a:defRPr sz="20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sz="1800" baseline="0"/>
            </a:lvl3pPr>
            <a:lvl4pPr>
              <a:defRPr sz="1800" baseline="0"/>
            </a:lvl4pPr>
            <a:lvl5pPr>
              <a:defRPr sz="1800"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A3F0C-36AF-4B44-8BF6-53894499C18C}" type="datetime1">
              <a:rPr lang="zh-CN" altLang="en-US" smtClean="0"/>
              <a:t>2020/10/26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072494" cy="725470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9144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 userDrawn="1"/>
        </p:nvSpPr>
        <p:spPr>
          <a:xfrm>
            <a:off x="1857357" y="6750024"/>
            <a:ext cx="7286644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9144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14282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21F8E-BB82-4F8F-A353-08AC6187BFF5}" type="datetime1">
              <a:rPr lang="zh-CN" altLang="en-US" smtClean="0"/>
              <a:t>2020/10/26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781E6-5695-4180-8002-AA1B1D98A427}" type="datetime1">
              <a:rPr lang="zh-CN" altLang="en-US" smtClean="0"/>
              <a:t>2020/10/26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65383-652A-4D16-9074-E6A5356ECA34}" type="datetime1">
              <a:rPr lang="zh-CN" altLang="en-US" smtClean="0"/>
              <a:t>2020/10/26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CD0A59-102D-4A3E-8608-526231CD9A93}" type="datetime1">
              <a:rPr lang="zh-CN" altLang="en-US" smtClean="0"/>
              <a:t>2020/10/26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51" r:id="rId3"/>
    <p:sldLayoutId id="2147483652" r:id="rId4"/>
    <p:sldLayoutId id="2147483655" r:id="rId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7EF70-103F-42CE-9F6A-9F20EEA60D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sz="6000" dirty="0"/>
              <a:t>Design status of CEPC mechanics</a:t>
            </a:r>
            <a:endParaRPr lang="zh-CN" altLang="en-US" sz="6000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1B3F24E-B4EE-42A9-B4C6-10BE0E4D57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US" altLang="zh-CN" dirty="0" err="1"/>
              <a:t>Haijing</a:t>
            </a:r>
            <a:r>
              <a:rPr lang="en-US" altLang="zh-CN" dirty="0"/>
              <a:t> Wang</a:t>
            </a:r>
          </a:p>
          <a:p>
            <a:r>
              <a:rPr lang="en-US" altLang="zh-CN" dirty="0"/>
              <a:t>The 2020 Workshop of CEPC, Shanghai</a:t>
            </a:r>
          </a:p>
          <a:p>
            <a:r>
              <a:rPr lang="en-US" altLang="zh-CN" dirty="0"/>
              <a:t>Oct. 26-28, 2020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6871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0AB7620-D49F-40C4-A932-6DD18C262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10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0C51DFBB-6D22-4926-84B7-1A84BD22A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MDI Layout</a:t>
            </a:r>
            <a:endParaRPr lang="zh-CN" altLang="en-US" dirty="0"/>
          </a:p>
        </p:txBody>
      </p:sp>
      <p:sp>
        <p:nvSpPr>
          <p:cNvPr id="5" name="灯片编号占位符 2">
            <a:extLst>
              <a:ext uri="{FF2B5EF4-FFF2-40B4-BE49-F238E27FC236}">
                <a16:creationId xmlns:a16="http://schemas.microsoft.com/office/drawing/2014/main" id="{3F3CF7DB-86BD-4301-94C5-44E850373FD1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98B4EB0-06CE-481E-B32B-52DF58230A15}" type="slidenum">
              <a:rPr lang="zh-CN" altLang="en-US" smtClean="0"/>
              <a:pPr/>
              <a:t>10</a:t>
            </a:fld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5B84DB7-0447-4D2A-A3B2-AB03966077BD}"/>
              </a:ext>
            </a:extLst>
          </p:cNvPr>
          <p:cNvSpPr txBox="1"/>
          <p:nvPr/>
        </p:nvSpPr>
        <p:spPr>
          <a:xfrm>
            <a:off x="469806" y="1066343"/>
            <a:ext cx="7774602" cy="365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latin typeface="+mj-lt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zh-CN" dirty="0"/>
              <a:t>Difficulties: </a:t>
            </a:r>
          </a:p>
          <a:p>
            <a:pPr lvl="2"/>
            <a:r>
              <a:rPr lang="en-US" altLang="zh-CN" dirty="0"/>
              <a:t>Avoid SR</a:t>
            </a:r>
          </a:p>
          <a:p>
            <a:pPr lvl="2"/>
            <a:r>
              <a:rPr lang="en-US" altLang="zh-CN" dirty="0"/>
              <a:t>Limited longitudinal space: IP chamber, vacuum connector, Y-shape chamber, BPM, </a:t>
            </a:r>
            <a:r>
              <a:rPr lang="en-US" altLang="zh-CN" dirty="0" err="1"/>
              <a:t>Lumical</a:t>
            </a:r>
            <a:r>
              <a:rPr lang="en-US" altLang="zh-CN" dirty="0"/>
              <a:t>…</a:t>
            </a:r>
          </a:p>
          <a:p>
            <a:pPr lvl="2"/>
            <a:r>
              <a:rPr lang="en-US" altLang="zh-CN" dirty="0">
                <a:sym typeface="Wingdings" panose="05000000000000000000" pitchFamily="2" charset="2"/>
              </a:rPr>
              <a:t>Limited transversal space: all the structure should be within detection angle.</a:t>
            </a:r>
          </a:p>
          <a:p>
            <a:pPr lvl="2"/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397CDCB-333D-4C8E-A5DF-64CECF6CD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000" y="3201238"/>
            <a:ext cx="5400000" cy="3441451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7C3EFB4-3DD8-4FB8-A156-EBFB42169723}"/>
              </a:ext>
            </a:extLst>
          </p:cNvPr>
          <p:cNvSpPr txBox="1"/>
          <p:nvPr/>
        </p:nvSpPr>
        <p:spPr>
          <a:xfrm>
            <a:off x="7565140" y="4196961"/>
            <a:ext cx="679268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BPM 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0E481F1-228A-4751-B14C-02B5DBD412A5}"/>
              </a:ext>
            </a:extLst>
          </p:cNvPr>
          <p:cNvSpPr txBox="1"/>
          <p:nvPr/>
        </p:nvSpPr>
        <p:spPr>
          <a:xfrm>
            <a:off x="7560613" y="3312878"/>
            <a:ext cx="927463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 err="1"/>
              <a:t>Lumical</a:t>
            </a:r>
            <a:endParaRPr lang="zh-CN" altLang="en-US" dirty="0"/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FE762AC1-7224-457A-94EC-F5293E2A6E84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6156176" y="4381627"/>
            <a:ext cx="1408964" cy="374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FA3598B-3CB7-4AEB-91E1-9E14D4CDB966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6732241" y="3497544"/>
            <a:ext cx="828372" cy="72354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1B913168-6CB4-41D6-BC95-16E1B091173D}"/>
              </a:ext>
            </a:extLst>
          </p:cNvPr>
          <p:cNvSpPr txBox="1"/>
          <p:nvPr/>
        </p:nvSpPr>
        <p:spPr>
          <a:xfrm>
            <a:off x="7565140" y="5170814"/>
            <a:ext cx="1399348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Remote vacuum connector</a:t>
            </a:r>
            <a:endParaRPr lang="zh-CN" altLang="en-US" dirty="0"/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70ED9E20-3E8C-4D5F-A2CE-AF67003CCC6B}"/>
              </a:ext>
            </a:extLst>
          </p:cNvPr>
          <p:cNvCxnSpPr>
            <a:stCxn id="12" idx="1"/>
          </p:cNvCxnSpPr>
          <p:nvPr/>
        </p:nvCxnSpPr>
        <p:spPr>
          <a:xfrm flipH="1" flipV="1">
            <a:off x="5508104" y="4869160"/>
            <a:ext cx="2057036" cy="76331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4227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Integration and alignment scheme</a:t>
            </a:r>
            <a:endParaRPr lang="zh-CN" altLang="en-US" dirty="0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11</a:t>
            </a:fld>
            <a:endParaRPr lang="zh-CN" altLang="en-US" dirty="0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8F0D7CCC-165F-4B02-9147-106B456CF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01" y="4114386"/>
            <a:ext cx="4680000" cy="2717323"/>
          </a:xfrm>
          <a:prstGeom prst="rect">
            <a:avLst/>
          </a:prstGeom>
        </p:spPr>
      </p:pic>
      <p:graphicFrame>
        <p:nvGraphicFramePr>
          <p:cNvPr id="24" name="表格 23">
            <a:extLst>
              <a:ext uri="{FF2B5EF4-FFF2-40B4-BE49-F238E27FC236}">
                <a16:creationId xmlns:a16="http://schemas.microsoft.com/office/drawing/2014/main" id="{02FEAF80-1CD4-4693-BF4F-FF175A0474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6808274"/>
              </p:ext>
            </p:extLst>
          </p:nvPr>
        </p:nvGraphicFramePr>
        <p:xfrm>
          <a:off x="4644008" y="4564302"/>
          <a:ext cx="4138912" cy="2088232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114576">
                  <a:extLst>
                    <a:ext uri="{9D8B030D-6E8A-4147-A177-3AD203B41FA5}">
                      <a16:colId xmlns:a16="http://schemas.microsoft.com/office/drawing/2014/main" val="1364892000"/>
                    </a:ext>
                  </a:extLst>
                </a:gridCol>
                <a:gridCol w="3024336">
                  <a:extLst>
                    <a:ext uri="{9D8B030D-6E8A-4147-A177-3AD203B41FA5}">
                      <a16:colId xmlns:a16="http://schemas.microsoft.com/office/drawing/2014/main" val="2211230653"/>
                    </a:ext>
                  </a:extLst>
                </a:gridCol>
              </a:tblGrid>
              <a:tr h="763684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 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Distance from yoke boundary</a:t>
                      </a:r>
                      <a:r>
                        <a:rPr lang="en-US" altLang="zh-CN" sz="1600" kern="100" baseline="0" dirty="0">
                          <a:effectLst/>
                        </a:rPr>
                        <a:t> to connection location (m)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04241235"/>
                  </a:ext>
                </a:extLst>
              </a:tr>
              <a:tr h="331137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BEPCII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~2.3 (has manual operation space)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49718880"/>
                  </a:ext>
                </a:extLst>
              </a:tr>
              <a:tr h="331137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SuperKEKB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~3.5 </a:t>
                      </a:r>
                      <a:r>
                        <a:rPr lang="en-US" altLang="zh-CN" sz="1600" kern="100" dirty="0">
                          <a:effectLst/>
                        </a:rPr>
                        <a:t>(the longer side) 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70234365"/>
                  </a:ext>
                </a:extLst>
              </a:tr>
              <a:tr h="331137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FCC-ee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~4.37 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0546244"/>
                  </a:ext>
                </a:extLst>
              </a:tr>
              <a:tr h="331137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CEPC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~3.8-6.1 *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64820934"/>
                  </a:ext>
                </a:extLst>
              </a:tr>
            </a:tbl>
          </a:graphicData>
        </a:graphic>
      </p:graphicFrame>
      <p:pic>
        <p:nvPicPr>
          <p:cNvPr id="15" name="图片 14">
            <a:extLst>
              <a:ext uri="{FF2B5EF4-FFF2-40B4-BE49-F238E27FC236}">
                <a16:creationId xmlns:a16="http://schemas.microsoft.com/office/drawing/2014/main" id="{DDB974F5-5920-40FE-8626-54F158C8B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052736"/>
            <a:ext cx="7200000" cy="300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2877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12</a:t>
            </a:fld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64" y="1052736"/>
            <a:ext cx="5545694" cy="213172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475656" y="1197324"/>
            <a:ext cx="3564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Before and after BESIII push-in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5" name="内容占位符 14"/>
          <p:cNvSpPr>
            <a:spLocks noGrp="1"/>
          </p:cNvSpPr>
          <p:nvPr>
            <p:ph idx="1"/>
          </p:nvPr>
        </p:nvSpPr>
        <p:spPr>
          <a:xfrm>
            <a:off x="5580112" y="1052736"/>
            <a:ext cx="3384376" cy="2821215"/>
          </a:xfrm>
        </p:spPr>
        <p:txBody>
          <a:bodyPr>
            <a:noAutofit/>
          </a:bodyPr>
          <a:lstStyle/>
          <a:p>
            <a:r>
              <a:rPr lang="en-US" altLang="zh-CN" sz="1600" dirty="0"/>
              <a:t>Accelerator foundation is fixed. It is good at:</a:t>
            </a:r>
          </a:p>
          <a:p>
            <a:pPr lvl="1"/>
            <a:r>
              <a:rPr lang="en-US" altLang="zh-CN" sz="1400" dirty="0"/>
              <a:t>Beam stability.</a:t>
            </a:r>
          </a:p>
          <a:p>
            <a:pPr lvl="1"/>
            <a:r>
              <a:rPr lang="en-US" altLang="zh-CN" sz="1400" dirty="0"/>
              <a:t>Integration of detector before push-in.</a:t>
            </a:r>
          </a:p>
          <a:p>
            <a:r>
              <a:rPr lang="en-US" altLang="zh-CN" sz="1600" dirty="0"/>
              <a:t>Detector foundation is fixed. It is good at:</a:t>
            </a:r>
          </a:p>
          <a:p>
            <a:pPr lvl="1"/>
            <a:r>
              <a:rPr lang="en-US" altLang="zh-CN" sz="1400" dirty="0"/>
              <a:t>Detector stability</a:t>
            </a:r>
          </a:p>
          <a:p>
            <a:r>
              <a:rPr lang="en-US" altLang="zh-CN" sz="1600" dirty="0"/>
              <a:t>Maybe we can find balanced approach (very long distance with only beam pipes near MDI)</a:t>
            </a:r>
            <a:endParaRPr lang="zh-CN" altLang="en-US" sz="1600" dirty="0"/>
          </a:p>
        </p:txBody>
      </p:sp>
      <p:sp>
        <p:nvSpPr>
          <p:cNvPr id="16" name="文本框 15"/>
          <p:cNvSpPr txBox="1"/>
          <p:nvPr/>
        </p:nvSpPr>
        <p:spPr>
          <a:xfrm>
            <a:off x="928300" y="6169580"/>
            <a:ext cx="3564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Before Beast(II) push-in</a:t>
            </a:r>
            <a:endParaRPr lang="zh-CN" altLang="en-US" dirty="0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721" y="4288169"/>
            <a:ext cx="3600000" cy="2433306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5285209" y="6236969"/>
            <a:ext cx="3312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Detector push-pull arrangement of ILC </a:t>
            </a:r>
            <a:endParaRPr lang="zh-CN" altLang="en-US" dirty="0"/>
          </a:p>
        </p:txBody>
      </p:sp>
      <p:sp>
        <p:nvSpPr>
          <p:cNvPr id="19" name="标题 3"/>
          <p:cNvSpPr txBox="1">
            <a:spLocks/>
          </p:cNvSpPr>
          <p:nvPr/>
        </p:nvSpPr>
        <p:spPr>
          <a:xfrm>
            <a:off x="500034" y="142852"/>
            <a:ext cx="8072494" cy="7254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r>
              <a:rPr lang="en-US" altLang="zh-CN" dirty="0"/>
              <a:t>Integration and alignment scheme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213" y="3439308"/>
            <a:ext cx="4320000" cy="252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1562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25808" y="1112865"/>
            <a:ext cx="3503816" cy="440149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en-US" altLang="zh-CN" sz="2000" dirty="0"/>
              <a:t>Alignment scheme</a:t>
            </a:r>
          </a:p>
          <a:p>
            <a:endParaRPr lang="zh-CN" altLang="en-US" sz="20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13</a:t>
            </a:fld>
            <a:endParaRPr lang="zh-CN" altLang="en-US" dirty="0"/>
          </a:p>
        </p:txBody>
      </p:sp>
      <p:sp>
        <p:nvSpPr>
          <p:cNvPr id="6" name="标题 3"/>
          <p:cNvSpPr txBox="1">
            <a:spLocks/>
          </p:cNvSpPr>
          <p:nvPr/>
        </p:nvSpPr>
        <p:spPr>
          <a:xfrm>
            <a:off x="500034" y="142852"/>
            <a:ext cx="8072494" cy="7254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r>
              <a:rPr lang="en-US" altLang="zh-CN" dirty="0"/>
              <a:t>Integration and alignment scheme</a:t>
            </a:r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90" y="2085430"/>
            <a:ext cx="4680000" cy="2134972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1141612" y="3955695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From X. Wang</a:t>
            </a:r>
            <a:endParaRPr lang="zh-CN" altLang="en-US" dirty="0"/>
          </a:p>
        </p:txBody>
      </p:sp>
      <p:sp>
        <p:nvSpPr>
          <p:cNvPr id="16" name="内容占位符 2"/>
          <p:cNvSpPr txBox="1">
            <a:spLocks/>
          </p:cNvSpPr>
          <p:nvPr/>
        </p:nvSpPr>
        <p:spPr>
          <a:xfrm>
            <a:off x="4457728" y="1268760"/>
            <a:ext cx="4578768" cy="45314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en-US" altLang="zh-CN" sz="2000" dirty="0"/>
              <a:t>Alignment scenario:</a:t>
            </a:r>
          </a:p>
          <a:p>
            <a:pPr lvl="1">
              <a:spcBef>
                <a:spcPts val="500"/>
              </a:spcBef>
            </a:pPr>
            <a:r>
              <a:rPr lang="en-US" altLang="zh-CN" sz="1600" dirty="0"/>
              <a:t>Pre-align the SC magnets using </a:t>
            </a:r>
            <a:r>
              <a:rPr lang="en-US" altLang="zh-CN" sz="1600" dirty="0">
                <a:solidFill>
                  <a:srgbClr val="FF0000"/>
                </a:solidFill>
              </a:rPr>
              <a:t>vibrating wire system </a:t>
            </a:r>
            <a:r>
              <a:rPr lang="en-US" altLang="zh-CN" sz="1600" dirty="0"/>
              <a:t>to “certain location” to compensate the effect of loads. </a:t>
            </a:r>
          </a:p>
          <a:p>
            <a:pPr lvl="1">
              <a:spcBef>
                <a:spcPts val="500"/>
              </a:spcBef>
            </a:pPr>
            <a:r>
              <a:rPr lang="en-US" altLang="zh-CN" sz="1600" dirty="0"/>
              <a:t>Align the SC magnets in two cryostats using </a:t>
            </a:r>
            <a:r>
              <a:rPr lang="en-US" altLang="zh-CN" sz="1600" dirty="0">
                <a:solidFill>
                  <a:srgbClr val="FF0000"/>
                </a:solidFill>
              </a:rPr>
              <a:t>optical system</a:t>
            </a:r>
            <a:r>
              <a:rPr lang="en-US" altLang="zh-CN" sz="1600" dirty="0"/>
              <a:t>.</a:t>
            </a:r>
          </a:p>
          <a:p>
            <a:pPr lvl="1">
              <a:spcBef>
                <a:spcPts val="500"/>
              </a:spcBef>
            </a:pPr>
            <a:r>
              <a:rPr lang="en-US" altLang="zh-CN" sz="1600" dirty="0"/>
              <a:t>Measure misalignment using </a:t>
            </a:r>
            <a:r>
              <a:rPr lang="en-US" altLang="zh-CN" sz="1600" dirty="0">
                <a:solidFill>
                  <a:srgbClr val="FF0000"/>
                </a:solidFill>
              </a:rPr>
              <a:t>SSW and adjust by corrector magnets </a:t>
            </a:r>
            <a:r>
              <a:rPr lang="en-US" altLang="zh-CN" sz="1600" dirty="0"/>
              <a:t>meet the alignment requirements.</a:t>
            </a:r>
          </a:p>
          <a:p>
            <a:pPr lvl="1">
              <a:spcBef>
                <a:spcPts val="500"/>
              </a:spcBef>
            </a:pPr>
            <a:r>
              <a:rPr lang="en-US" altLang="zh-CN" sz="1600" dirty="0"/>
              <a:t>Details are under study.</a:t>
            </a:r>
            <a:endParaRPr lang="zh-CN" altLang="en-US" sz="1600" dirty="0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/>
          <a:srcRect t="38610"/>
          <a:stretch/>
        </p:blipFill>
        <p:spPr>
          <a:xfrm>
            <a:off x="4033200" y="4212394"/>
            <a:ext cx="5040000" cy="2277752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5323892" y="6305480"/>
            <a:ext cx="2458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0" dirty="0">
                <a:solidFill>
                  <a:schemeClr val="tx1"/>
                </a:solidFill>
              </a:rPr>
              <a:t>N. Ohuchi, IPAC2018</a:t>
            </a:r>
            <a:endParaRPr lang="zh-CN" altLang="en-US" sz="1800" b="0" dirty="0">
              <a:solidFill>
                <a:schemeClr val="tx1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05535" y="4967149"/>
            <a:ext cx="3437539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SSW measurement of </a:t>
            </a:r>
            <a:r>
              <a:rPr lang="en-US" altLang="zh-CN" dirty="0" err="1">
                <a:solidFill>
                  <a:schemeClr val="tx1"/>
                </a:solidFill>
              </a:rPr>
              <a:t>SuperKEKB</a:t>
            </a:r>
            <a:endParaRPr lang="en-US" altLang="zh-CN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/>
                </a:solidFill>
              </a:rPr>
              <a:t>Max. center misalignment is 0.69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/>
                </a:solidFill>
              </a:rPr>
              <a:t>“Every alignment errors are able to corrected by the corrector magnets. 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66858" y="4258789"/>
            <a:ext cx="4254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VWS is a candidate pre-alignment method, accuracy of magnet centers: </a:t>
            </a:r>
            <a:r>
              <a:rPr lang="zh-CN" altLang="en-US" dirty="0"/>
              <a:t>≤</a:t>
            </a:r>
            <a:r>
              <a:rPr lang="en-US" altLang="zh-CN" dirty="0"/>
              <a:t>10</a:t>
            </a:r>
            <a:r>
              <a:rPr lang="el-GR" altLang="zh-CN" dirty="0"/>
              <a:t> μ</a:t>
            </a:r>
            <a:r>
              <a:rPr lang="en-US" altLang="zh-CN" dirty="0"/>
              <a:t>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106279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C0701F8F-D971-4FC6-8956-F3EF82E22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p:sp>
        <p:nvSpPr>
          <p:cNvPr id="5" name="标题 3">
            <a:extLst>
              <a:ext uri="{FF2B5EF4-FFF2-40B4-BE49-F238E27FC236}">
                <a16:creationId xmlns:a16="http://schemas.microsoft.com/office/drawing/2014/main" id="{50DF77D2-9804-43D5-BAC9-487B73374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3" y="142875"/>
            <a:ext cx="8072437" cy="725488"/>
          </a:xfrm>
        </p:spPr>
        <p:txBody>
          <a:bodyPr>
            <a:normAutofit/>
          </a:bodyPr>
          <a:lstStyle/>
          <a:p>
            <a:r>
              <a:rPr lang="en-US" altLang="zh-CN" dirty="0"/>
              <a:t>Remote vacuum connector</a:t>
            </a:r>
            <a:endParaRPr lang="zh-CN" altLang="en-US" dirty="0"/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C732F96-CCF8-4D91-B3F0-96DC1E914A4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68131" y="1167627"/>
            <a:ext cx="8229600" cy="48402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latin typeface="+mj-lt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zh-CN" dirty="0"/>
              <a:t>Difficulties: </a:t>
            </a:r>
          </a:p>
          <a:p>
            <a:pPr lvl="2"/>
            <a:endParaRPr lang="en-US" altLang="zh-CN" dirty="0"/>
          </a:p>
          <a:p>
            <a:pPr lvl="2"/>
            <a:endParaRPr lang="en-US" altLang="zh-CN" dirty="0"/>
          </a:p>
          <a:p>
            <a:pPr lvl="2"/>
            <a:endParaRPr lang="en-US" altLang="zh-CN" dirty="0"/>
          </a:p>
          <a:p>
            <a:pPr lvl="2"/>
            <a:endParaRPr lang="en-US" altLang="zh-CN" dirty="0"/>
          </a:p>
          <a:p>
            <a:pPr lvl="2"/>
            <a:r>
              <a:rPr lang="en-US" altLang="zh-CN" dirty="0"/>
              <a:t>Longitudinal space: Bellows should </a:t>
            </a:r>
            <a:r>
              <a:rPr lang="en-US" altLang="zh-CN" dirty="0">
                <a:solidFill>
                  <a:srgbClr val="FF0000"/>
                </a:solidFill>
              </a:rPr>
              <a:t>absorb deformation when baking</a:t>
            </a:r>
            <a:r>
              <a:rPr lang="en-US" altLang="zh-CN" dirty="0"/>
              <a:t>. </a:t>
            </a:r>
            <a:r>
              <a:rPr lang="en-US" altLang="zh-CN" dirty="0">
                <a:sym typeface="Wingdings" panose="05000000000000000000" pitchFamily="2" charset="2"/>
              </a:rPr>
              <a:t>Add </a:t>
            </a:r>
            <a:r>
              <a:rPr lang="en-US" altLang="zh-CN" dirty="0">
                <a:solidFill>
                  <a:srgbClr val="FF0000"/>
                </a:solidFill>
                <a:sym typeface="Wingdings" panose="05000000000000000000" pitchFamily="2" charset="2"/>
              </a:rPr>
              <a:t>Z-direction support</a:t>
            </a:r>
            <a:r>
              <a:rPr lang="en-US" altLang="zh-CN" dirty="0">
                <a:sym typeface="Wingdings" panose="05000000000000000000" pitchFamily="2" charset="2"/>
              </a:rPr>
              <a:t>, length has been decreased to 83mm.</a:t>
            </a:r>
          </a:p>
          <a:p>
            <a:pPr lvl="2"/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sym typeface="Wingdings" panose="05000000000000000000" pitchFamily="2" charset="2"/>
              </a:rPr>
              <a:t>Minimize thermal loads: The thermal loads mainly includes </a:t>
            </a:r>
            <a:r>
              <a:rPr lang="en-US" altLang="zh-CN" dirty="0">
                <a:solidFill>
                  <a:srgbClr val="FF0000"/>
                </a:solidFill>
                <a:sym typeface="Wingdings" panose="05000000000000000000" pitchFamily="2" charset="2"/>
              </a:rPr>
              <a:t>SR power and HOM power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sym typeface="Wingdings" panose="05000000000000000000" pitchFamily="2" charset="2"/>
              </a:rPr>
              <a:t>. Avoid SR power by </a:t>
            </a:r>
            <a:r>
              <a:rPr lang="en-US" altLang="zh-CN" dirty="0">
                <a:solidFill>
                  <a:srgbClr val="FF0000"/>
                </a:solidFill>
                <a:sym typeface="Wingdings" panose="05000000000000000000" pitchFamily="2" charset="2"/>
              </a:rPr>
              <a:t>layout design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sym typeface="Wingdings" panose="05000000000000000000" pitchFamily="2" charset="2"/>
              </a:rPr>
              <a:t>, and decrease HOM power by </a:t>
            </a:r>
            <a:r>
              <a:rPr lang="en-US" altLang="zh-CN" dirty="0">
                <a:solidFill>
                  <a:srgbClr val="FF0000"/>
                </a:solidFill>
                <a:sym typeface="Wingdings" panose="05000000000000000000" pitchFamily="2" charset="2"/>
              </a:rPr>
              <a:t>RF finger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sym typeface="Wingdings" panose="05000000000000000000" pitchFamily="2" charset="2"/>
              </a:rPr>
              <a:t>.</a:t>
            </a:r>
            <a:endParaRPr lang="en-US" altLang="zh-CN" dirty="0">
              <a:sym typeface="Wingdings" panose="05000000000000000000" pitchFamily="2" charset="2"/>
            </a:endParaRPr>
          </a:p>
          <a:p>
            <a:pPr lvl="2"/>
            <a:r>
              <a:rPr lang="en-US" altLang="zh-CN" dirty="0">
                <a:sym typeface="Wingdings" panose="05000000000000000000" pitchFamily="2" charset="2"/>
              </a:rPr>
              <a:t>Cooling: It is hard to dissipate the heat at RF finger 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sym typeface="Wingdings" panose="05000000000000000000" pitchFamily="2" charset="2"/>
              </a:rPr>
              <a:t>which is thin, low thermal conductivity and far from the coolant. </a:t>
            </a:r>
            <a:r>
              <a:rPr lang="en-US" altLang="zh-CN" dirty="0">
                <a:solidFill>
                  <a:srgbClr val="FF0000"/>
                </a:solidFill>
                <a:sym typeface="Wingdings" panose="05000000000000000000" pitchFamily="2" charset="2"/>
              </a:rPr>
              <a:t>FEA</a:t>
            </a:r>
          </a:p>
          <a:p>
            <a:pPr lvl="2"/>
            <a:endParaRPr lang="en-US" altLang="zh-CN" dirty="0">
              <a:sym typeface="Wingdings" panose="05000000000000000000" pitchFamily="2" charset="2"/>
            </a:endParaRPr>
          </a:p>
          <a:p>
            <a:pPr lvl="2"/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DE9BB20-DBBE-46B4-9ADE-CF26CD6B1706}"/>
              </a:ext>
            </a:extLst>
          </p:cNvPr>
          <p:cNvSpPr/>
          <p:nvPr/>
        </p:nvSpPr>
        <p:spPr>
          <a:xfrm>
            <a:off x="5652120" y="1818618"/>
            <a:ext cx="25762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ym typeface="Wingdings" panose="05000000000000000000" pitchFamily="2" charset="2"/>
              </a:rPr>
              <a:t>Totally 4 mechanisms have been designed, one is focused on now.</a:t>
            </a:r>
            <a:endParaRPr lang="zh-CN" altLang="en-US" dirty="0"/>
          </a:p>
        </p:txBody>
      </p:sp>
      <p:sp>
        <p:nvSpPr>
          <p:cNvPr id="8" name="内容占位符 5">
            <a:extLst>
              <a:ext uri="{FF2B5EF4-FFF2-40B4-BE49-F238E27FC236}">
                <a16:creationId xmlns:a16="http://schemas.microsoft.com/office/drawing/2014/main" id="{AB429D65-2C46-43E9-9C1F-FBB2384375F2}"/>
              </a:ext>
            </a:extLst>
          </p:cNvPr>
          <p:cNvSpPr txBox="1">
            <a:spLocks/>
          </p:cNvSpPr>
          <p:nvPr/>
        </p:nvSpPr>
        <p:spPr>
          <a:xfrm>
            <a:off x="457200" y="1679879"/>
            <a:ext cx="5338936" cy="138908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Arial" panose="020B0604020202020204" pitchFamily="34" charset="0"/>
              <a:buChar char="•"/>
              <a:defRPr sz="2400" b="0" kern="1200" baseline="0">
                <a:solidFill>
                  <a:schemeClr val="tx1"/>
                </a:solidFill>
                <a:latin typeface="+mj-lt"/>
                <a:ea typeface="微软雅黑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en-US" altLang="zh-CN" dirty="0">
                <a:sym typeface="Wingdings" panose="05000000000000000000" pitchFamily="2" charset="2"/>
              </a:rPr>
              <a:t>Transversal space: All the structure should be </a:t>
            </a:r>
            <a:r>
              <a:rPr lang="en-US" altLang="zh-CN" dirty="0">
                <a:solidFill>
                  <a:srgbClr val="FF0000"/>
                </a:solidFill>
                <a:sym typeface="Wingdings" panose="05000000000000000000" pitchFamily="2" charset="2"/>
              </a:rPr>
              <a:t>within detection angle</a:t>
            </a:r>
            <a:r>
              <a:rPr lang="en-US" altLang="zh-CN" dirty="0">
                <a:sym typeface="Wingdings" panose="05000000000000000000" pitchFamily="2" charset="2"/>
              </a:rPr>
              <a:t>. </a:t>
            </a:r>
          </a:p>
          <a:p>
            <a:pPr lvl="2"/>
            <a:r>
              <a:rPr lang="en-US" altLang="zh-CN" dirty="0">
                <a:sym typeface="Wingdings" panose="05000000000000000000" pitchFamily="2" charset="2"/>
              </a:rPr>
              <a:t>Leak rate requirement: </a:t>
            </a:r>
            <a:r>
              <a:rPr lang="en-US" altLang="zh-CN" dirty="0">
                <a:solidFill>
                  <a:srgbClr val="FF0000"/>
                </a:solidFill>
                <a:sym typeface="Wingdings" panose="05000000000000000000" pitchFamily="2" charset="2"/>
              </a:rPr>
              <a:t>Ultra-high vacuum</a:t>
            </a:r>
            <a:r>
              <a:rPr lang="en-US" altLang="zh-CN" dirty="0">
                <a:sym typeface="Wingdings" panose="05000000000000000000" pitchFamily="2" charset="2"/>
              </a:rPr>
              <a:t>.</a:t>
            </a:r>
            <a:r>
              <a:rPr lang="en-US" altLang="zh-CN" dirty="0"/>
              <a:t>  Leak rate requirement: </a:t>
            </a:r>
            <a:r>
              <a:rPr lang="zh-CN" altLang="en-US" dirty="0">
                <a:solidFill>
                  <a:srgbClr val="FF0000"/>
                </a:solidFill>
              </a:rPr>
              <a:t>≤</a:t>
            </a:r>
            <a:r>
              <a:rPr lang="en-US" altLang="zh-CN" dirty="0">
                <a:solidFill>
                  <a:srgbClr val="FF0000"/>
                </a:solidFill>
              </a:rPr>
              <a:t>2.7e-11Pa.m3/s</a:t>
            </a:r>
          </a:p>
          <a:p>
            <a:pPr lvl="2"/>
            <a:endParaRPr lang="en-US" altLang="zh-CN" dirty="0">
              <a:sym typeface="Wingdings" panose="05000000000000000000" pitchFamily="2" charset="2"/>
            </a:endParaRPr>
          </a:p>
          <a:p>
            <a:pPr lvl="2"/>
            <a:endParaRPr lang="zh-CN" altLang="en-US" dirty="0"/>
          </a:p>
        </p:txBody>
      </p:sp>
      <p:sp>
        <p:nvSpPr>
          <p:cNvPr id="10" name="右大括号 9">
            <a:extLst>
              <a:ext uri="{FF2B5EF4-FFF2-40B4-BE49-F238E27FC236}">
                <a16:creationId xmlns:a16="http://schemas.microsoft.com/office/drawing/2014/main" id="{2DC32087-B324-4D11-9437-185E3A05A665}"/>
              </a:ext>
            </a:extLst>
          </p:cNvPr>
          <p:cNvSpPr/>
          <p:nvPr/>
        </p:nvSpPr>
        <p:spPr>
          <a:xfrm>
            <a:off x="5364088" y="1916831"/>
            <a:ext cx="288032" cy="96385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3478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Remote vacuum connector</a:t>
            </a:r>
            <a:endParaRPr lang="zh-CN" altLang="en-US" dirty="0"/>
          </a:p>
        </p:txBody>
      </p:sp>
      <p:sp>
        <p:nvSpPr>
          <p:cNvPr id="24" name="文本框 23"/>
          <p:cNvSpPr txBox="1"/>
          <p:nvPr/>
        </p:nvSpPr>
        <p:spPr>
          <a:xfrm>
            <a:off x="895972" y="1252563"/>
            <a:ext cx="245189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800" b="0" dirty="0">
                <a:solidFill>
                  <a:schemeClr val="tx1"/>
                </a:solidFill>
              </a:rPr>
              <a:t>Improved inflatable seal</a:t>
            </a:r>
            <a:endParaRPr lang="zh-CN" altLang="en-US" sz="1800" b="0" dirty="0">
              <a:solidFill>
                <a:schemeClr val="tx1"/>
              </a:solidFill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7C71627E-C6A1-4D88-8FAD-37BDBAF70D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45" b="9198"/>
          <a:stretch/>
        </p:blipFill>
        <p:spPr>
          <a:xfrm>
            <a:off x="4860032" y="1274871"/>
            <a:ext cx="3600000" cy="3909006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92D43267-38B7-43E0-A7F4-0233E0EA7867}"/>
              </a:ext>
            </a:extLst>
          </p:cNvPr>
          <p:cNvSpPr txBox="1"/>
          <p:nvPr/>
        </p:nvSpPr>
        <p:spPr>
          <a:xfrm>
            <a:off x="4414804" y="4921788"/>
            <a:ext cx="1818713" cy="646331"/>
          </a:xfrm>
          <a:prstGeom prst="rect">
            <a:avLst/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Two layers of edge sealing </a:t>
            </a:r>
            <a:endParaRPr lang="zh-CN" altLang="en-US" dirty="0"/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6AB7BE3B-FE09-4861-B695-3BE19AF20F93}"/>
              </a:ext>
            </a:extLst>
          </p:cNvPr>
          <p:cNvCxnSpPr>
            <a:cxnSpLocks/>
            <a:endCxn id="17" idx="0"/>
          </p:cNvCxnSpPr>
          <p:nvPr/>
        </p:nvCxnSpPr>
        <p:spPr>
          <a:xfrm flipH="1">
            <a:off x="5324161" y="3872466"/>
            <a:ext cx="77710" cy="1049322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内容占位符 5">
            <a:extLst>
              <a:ext uri="{FF2B5EF4-FFF2-40B4-BE49-F238E27FC236}">
                <a16:creationId xmlns:a16="http://schemas.microsoft.com/office/drawing/2014/main" id="{D25669F7-A743-464B-B93B-0BC63C9927D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7504" y="5911908"/>
            <a:ext cx="5416839" cy="8853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latin typeface="+mj-lt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zh-CN" dirty="0"/>
              <a:t>Replace the sealing membranes by two layers of edge sealing.</a:t>
            </a:r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0C44B33-1E35-41DC-BF43-04A4056DF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0440" y="3645024"/>
            <a:ext cx="2520000" cy="226688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737485A2-FA13-4A54-82F2-94C82BCC19A5}"/>
              </a:ext>
            </a:extLst>
          </p:cNvPr>
          <p:cNvSpPr txBox="1"/>
          <p:nvPr/>
        </p:nvSpPr>
        <p:spPr>
          <a:xfrm>
            <a:off x="339248" y="4166196"/>
            <a:ext cx="108012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RF finger</a:t>
            </a:r>
            <a:endParaRPr lang="zh-CN" altLang="en-US" dirty="0"/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683D324A-C0DA-4263-9A4C-B3AD477B5C12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1419368" y="4350862"/>
            <a:ext cx="1813206" cy="599165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ED0EEB2A-FF9A-4B12-9F6E-05C5E19DFED7}"/>
              </a:ext>
            </a:extLst>
          </p:cNvPr>
          <p:cNvSpPr txBox="1"/>
          <p:nvPr/>
        </p:nvSpPr>
        <p:spPr>
          <a:xfrm>
            <a:off x="5404176" y="5665759"/>
            <a:ext cx="3168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800" b="0" dirty="0">
                <a:solidFill>
                  <a:schemeClr val="tx1"/>
                </a:solidFill>
              </a:rPr>
              <a:t>Dimensions: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sz="1800" b="0" dirty="0">
                <a:solidFill>
                  <a:schemeClr val="tx1"/>
                </a:solidFill>
                <a:cs typeface="Times New Roman" panose="02020603050405020304" pitchFamily="18" charset="0"/>
              </a:rPr>
              <a:t>Transversal: Max. </a:t>
            </a:r>
            <a:r>
              <a:rPr lang="el-GR" altLang="zh-CN" sz="1800" b="0" dirty="0">
                <a:solidFill>
                  <a:schemeClr val="tx1"/>
                </a:solidFill>
                <a:cs typeface="Times New Roman" panose="02020603050405020304" pitchFamily="18" charset="0"/>
              </a:rPr>
              <a:t>ϕ</a:t>
            </a:r>
            <a:r>
              <a:rPr lang="en-US" altLang="zh-CN" sz="1800" b="0" dirty="0">
                <a:solidFill>
                  <a:schemeClr val="tx1"/>
                </a:solidFill>
                <a:cs typeface="Times New Roman" panose="02020603050405020304" pitchFamily="18" charset="0"/>
              </a:rPr>
              <a:t>174</a:t>
            </a:r>
            <a:r>
              <a:rPr lang="en-US" altLang="zh-CN" sz="1800" b="0" dirty="0">
                <a:solidFill>
                  <a:schemeClr val="tx1"/>
                </a:solidFill>
              </a:rPr>
              <a:t>mm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sz="1800" b="0" dirty="0">
                <a:solidFill>
                  <a:schemeClr val="tx1"/>
                </a:solidFill>
              </a:rPr>
              <a:t>Longitudinal: ~83mm</a:t>
            </a:r>
            <a:endParaRPr lang="zh-CN" altLang="en-US" sz="1800" b="0" dirty="0">
              <a:solidFill>
                <a:schemeClr val="tx1"/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C8169B3-D872-4FF1-9084-F273FEC98367}"/>
              </a:ext>
            </a:extLst>
          </p:cNvPr>
          <p:cNvSpPr txBox="1"/>
          <p:nvPr/>
        </p:nvSpPr>
        <p:spPr>
          <a:xfrm>
            <a:off x="4211960" y="1252563"/>
            <a:ext cx="144016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Low vacuum</a:t>
            </a:r>
            <a:endParaRPr lang="zh-CN" altLang="en-US" dirty="0"/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37B52D73-C4BC-4ACA-B61B-8E3B0A1A1EC5}"/>
              </a:ext>
            </a:extLst>
          </p:cNvPr>
          <p:cNvCxnSpPr/>
          <p:nvPr/>
        </p:nvCxnSpPr>
        <p:spPr>
          <a:xfrm>
            <a:off x="4932040" y="1644203"/>
            <a:ext cx="864098" cy="4595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>
            <a:extLst>
              <a:ext uri="{FF2B5EF4-FFF2-40B4-BE49-F238E27FC236}">
                <a16:creationId xmlns:a16="http://schemas.microsoft.com/office/drawing/2014/main" id="{9438CB70-3B20-4890-A4BB-E51936C26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961" y="1806561"/>
            <a:ext cx="2880000" cy="1881460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CA5F59B6-0834-4FF4-8BC7-99E1F6DC9FE8}"/>
              </a:ext>
            </a:extLst>
          </p:cNvPr>
          <p:cNvSpPr/>
          <p:nvPr/>
        </p:nvSpPr>
        <p:spPr>
          <a:xfrm>
            <a:off x="2815923" y="2045648"/>
            <a:ext cx="819973" cy="8458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1F80DAE0-8EA5-41A7-B612-B46F00C456DA}"/>
              </a:ext>
            </a:extLst>
          </p:cNvPr>
          <p:cNvCxnSpPr>
            <a:cxnSpLocks/>
            <a:stCxn id="4" idx="6"/>
          </p:cNvCxnSpPr>
          <p:nvPr/>
        </p:nvCxnSpPr>
        <p:spPr>
          <a:xfrm flipV="1">
            <a:off x="3635896" y="2288443"/>
            <a:ext cx="1440160" cy="1801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51186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内容占位符 5">
            <a:extLst>
              <a:ext uri="{FF2B5EF4-FFF2-40B4-BE49-F238E27FC236}">
                <a16:creationId xmlns:a16="http://schemas.microsoft.com/office/drawing/2014/main" id="{12C4B3E9-5B1D-47B4-A296-7F3B431753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5565722"/>
              </p:ext>
            </p:extLst>
          </p:nvPr>
        </p:nvGraphicFramePr>
        <p:xfrm>
          <a:off x="528128" y="1574800"/>
          <a:ext cx="8229600" cy="239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85998312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951654300"/>
                    </a:ext>
                  </a:extLst>
                </a:gridCol>
                <a:gridCol w="1441240">
                  <a:extLst>
                    <a:ext uri="{9D8B030D-6E8A-4147-A177-3AD203B41FA5}">
                      <a16:colId xmlns:a16="http://schemas.microsoft.com/office/drawing/2014/main" val="3850671658"/>
                    </a:ext>
                  </a:extLst>
                </a:gridCol>
                <a:gridCol w="2673560">
                  <a:extLst>
                    <a:ext uri="{9D8B030D-6E8A-4147-A177-3AD203B41FA5}">
                      <a16:colId xmlns:a16="http://schemas.microsoft.com/office/drawing/2014/main" val="22594854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Sealing methods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Within detection angle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Leak rate estimation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Remarks 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4143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RVC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NO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Successful used in S-KEKB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74990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Remote chain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Yes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Eliminated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25740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Inflatable seal*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Yes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Experience from CSNS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0012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Improved inflatable seal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Yes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Mainly focused on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5839164"/>
                  </a:ext>
                </a:extLst>
              </a:tr>
            </a:tbl>
          </a:graphicData>
        </a:graphic>
      </p:graphicFrame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C343458-029C-419F-AED1-4BA3CFC6D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69D24CCC-A3BE-485D-9888-F165F60C0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3" y="142875"/>
            <a:ext cx="8072437" cy="725488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Progress of remote vacuum connector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DDB4EFF-A800-491B-A83B-F95C675731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4311158"/>
            <a:ext cx="2160000" cy="2403967"/>
          </a:xfrm>
          <a:prstGeom prst="rect">
            <a:avLst/>
          </a:prstGeom>
        </p:spPr>
      </p:pic>
      <p:sp>
        <p:nvSpPr>
          <p:cNvPr id="8" name="星形: 五角 7">
            <a:extLst>
              <a:ext uri="{FF2B5EF4-FFF2-40B4-BE49-F238E27FC236}">
                <a16:creationId xmlns:a16="http://schemas.microsoft.com/office/drawing/2014/main" id="{38997F15-BE58-441F-A033-AF8316AAAE36}"/>
              </a:ext>
            </a:extLst>
          </p:cNvPr>
          <p:cNvSpPr/>
          <p:nvPr/>
        </p:nvSpPr>
        <p:spPr>
          <a:xfrm>
            <a:off x="4716016" y="2348880"/>
            <a:ext cx="144016" cy="14401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星形: 五角 8">
            <a:extLst>
              <a:ext uri="{FF2B5EF4-FFF2-40B4-BE49-F238E27FC236}">
                <a16:creationId xmlns:a16="http://schemas.microsoft.com/office/drawing/2014/main" id="{43912BCD-BB0A-48CF-BC25-8DF663B5B417}"/>
              </a:ext>
            </a:extLst>
          </p:cNvPr>
          <p:cNvSpPr/>
          <p:nvPr/>
        </p:nvSpPr>
        <p:spPr>
          <a:xfrm>
            <a:off x="4966250" y="2357264"/>
            <a:ext cx="144016" cy="14401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星形: 五角 9">
            <a:extLst>
              <a:ext uri="{FF2B5EF4-FFF2-40B4-BE49-F238E27FC236}">
                <a16:creationId xmlns:a16="http://schemas.microsoft.com/office/drawing/2014/main" id="{794DCAE4-CCA4-4377-970F-D57C64430184}"/>
              </a:ext>
            </a:extLst>
          </p:cNvPr>
          <p:cNvSpPr/>
          <p:nvPr/>
        </p:nvSpPr>
        <p:spPr>
          <a:xfrm>
            <a:off x="5216484" y="2348880"/>
            <a:ext cx="144016" cy="14401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星形: 五角 10">
            <a:extLst>
              <a:ext uri="{FF2B5EF4-FFF2-40B4-BE49-F238E27FC236}">
                <a16:creationId xmlns:a16="http://schemas.microsoft.com/office/drawing/2014/main" id="{77B93D18-F441-4AC2-AA4E-AF5289A91B98}"/>
              </a:ext>
            </a:extLst>
          </p:cNvPr>
          <p:cNvSpPr/>
          <p:nvPr/>
        </p:nvSpPr>
        <p:spPr>
          <a:xfrm>
            <a:off x="4716016" y="3539123"/>
            <a:ext cx="144016" cy="14401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星形: 五角 11">
            <a:extLst>
              <a:ext uri="{FF2B5EF4-FFF2-40B4-BE49-F238E27FC236}">
                <a16:creationId xmlns:a16="http://schemas.microsoft.com/office/drawing/2014/main" id="{755A7999-76A4-4DB3-A22C-46C042AA3995}"/>
              </a:ext>
            </a:extLst>
          </p:cNvPr>
          <p:cNvSpPr/>
          <p:nvPr/>
        </p:nvSpPr>
        <p:spPr>
          <a:xfrm>
            <a:off x="4966250" y="3530739"/>
            <a:ext cx="144016" cy="14401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星形: 五角 12">
            <a:extLst>
              <a:ext uri="{FF2B5EF4-FFF2-40B4-BE49-F238E27FC236}">
                <a16:creationId xmlns:a16="http://schemas.microsoft.com/office/drawing/2014/main" id="{1AF12C84-D298-436F-BD65-53C0107FD6D8}"/>
              </a:ext>
            </a:extLst>
          </p:cNvPr>
          <p:cNvSpPr/>
          <p:nvPr/>
        </p:nvSpPr>
        <p:spPr>
          <a:xfrm>
            <a:off x="4716016" y="2699132"/>
            <a:ext cx="144016" cy="14401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星形: 五角 13">
            <a:extLst>
              <a:ext uri="{FF2B5EF4-FFF2-40B4-BE49-F238E27FC236}">
                <a16:creationId xmlns:a16="http://schemas.microsoft.com/office/drawing/2014/main" id="{FDFE1E18-96FC-4C60-8092-B2EB9B9EB847}"/>
              </a:ext>
            </a:extLst>
          </p:cNvPr>
          <p:cNvSpPr/>
          <p:nvPr/>
        </p:nvSpPr>
        <p:spPr>
          <a:xfrm>
            <a:off x="4716016" y="3068960"/>
            <a:ext cx="144016" cy="14401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星形: 五角 14">
            <a:extLst>
              <a:ext uri="{FF2B5EF4-FFF2-40B4-BE49-F238E27FC236}">
                <a16:creationId xmlns:a16="http://schemas.microsoft.com/office/drawing/2014/main" id="{B6661C14-1BB7-448D-917C-5EC211E191AC}"/>
              </a:ext>
            </a:extLst>
          </p:cNvPr>
          <p:cNvSpPr/>
          <p:nvPr/>
        </p:nvSpPr>
        <p:spPr>
          <a:xfrm>
            <a:off x="5466718" y="2357264"/>
            <a:ext cx="144016" cy="14401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星形: 五角 15">
            <a:extLst>
              <a:ext uri="{FF2B5EF4-FFF2-40B4-BE49-F238E27FC236}">
                <a16:creationId xmlns:a16="http://schemas.microsoft.com/office/drawing/2014/main" id="{A6C21B24-EDD5-4423-A952-D1EFA0EB7E19}"/>
              </a:ext>
            </a:extLst>
          </p:cNvPr>
          <p:cNvSpPr/>
          <p:nvPr/>
        </p:nvSpPr>
        <p:spPr>
          <a:xfrm>
            <a:off x="4966250" y="3063701"/>
            <a:ext cx="144016" cy="14401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星形: 五角 16">
            <a:extLst>
              <a:ext uri="{FF2B5EF4-FFF2-40B4-BE49-F238E27FC236}">
                <a16:creationId xmlns:a16="http://schemas.microsoft.com/office/drawing/2014/main" id="{F5C787FD-56D7-4DC9-9E25-F041F194E72E}"/>
              </a:ext>
            </a:extLst>
          </p:cNvPr>
          <p:cNvSpPr/>
          <p:nvPr/>
        </p:nvSpPr>
        <p:spPr>
          <a:xfrm>
            <a:off x="5216484" y="3539123"/>
            <a:ext cx="144016" cy="14401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4534815D-7F01-4E89-AF04-38BA80090F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482"/>
          <a:stretch/>
        </p:blipFill>
        <p:spPr>
          <a:xfrm>
            <a:off x="6180000" y="4430788"/>
            <a:ext cx="2880000" cy="1925562"/>
          </a:xfrm>
          <a:prstGeom prst="rect">
            <a:avLst/>
          </a:prstGeom>
        </p:spPr>
      </p:pic>
      <p:sp>
        <p:nvSpPr>
          <p:cNvPr id="19" name="内容占位符 5">
            <a:extLst>
              <a:ext uri="{FF2B5EF4-FFF2-40B4-BE49-F238E27FC236}">
                <a16:creationId xmlns:a16="http://schemas.microsoft.com/office/drawing/2014/main" id="{BCB3AF15-0656-40D5-B2DC-F9257540FDFD}"/>
              </a:ext>
            </a:extLst>
          </p:cNvPr>
          <p:cNvSpPr txBox="1">
            <a:spLocks/>
          </p:cNvSpPr>
          <p:nvPr/>
        </p:nvSpPr>
        <p:spPr>
          <a:xfrm>
            <a:off x="2411760" y="4117840"/>
            <a:ext cx="4061306" cy="27269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Arial" panose="020B0604020202020204" pitchFamily="34" charset="0"/>
              <a:buChar char="•"/>
              <a:defRPr sz="2400" b="0" kern="1200" baseline="0">
                <a:solidFill>
                  <a:schemeClr val="tx1"/>
                </a:solidFill>
                <a:latin typeface="+mj-lt"/>
                <a:ea typeface="微软雅黑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* Our experience:</a:t>
            </a:r>
          </a:p>
          <a:p>
            <a:pPr marL="540000" lvl="2"/>
            <a:r>
              <a:rPr lang="en-US" altLang="zh-CN" dirty="0"/>
              <a:t>Single-layer </a:t>
            </a:r>
            <a:r>
              <a:rPr lang="en-US" altLang="zh-CN" dirty="0">
                <a:sym typeface="Wingdings" panose="05000000000000000000" pitchFamily="2" charset="2"/>
              </a:rPr>
              <a:t> double layer, leak rate can be improved from 1e-6 Pa.m3/s to </a:t>
            </a:r>
            <a:r>
              <a:rPr lang="en-US" altLang="zh-CN" dirty="0">
                <a:solidFill>
                  <a:srgbClr val="FF0000"/>
                </a:solidFill>
                <a:sym typeface="Wingdings" panose="05000000000000000000" pitchFamily="2" charset="2"/>
              </a:rPr>
              <a:t>8.5e-10 Pa.m3/s</a:t>
            </a:r>
            <a:r>
              <a:rPr lang="en-US" altLang="zh-CN" dirty="0">
                <a:sym typeface="Wingdings" panose="05000000000000000000" pitchFamily="2" charset="2"/>
              </a:rPr>
              <a:t>.</a:t>
            </a:r>
            <a:r>
              <a:rPr lang="zh-CN" altLang="en-US" dirty="0">
                <a:sym typeface="Wingdings" panose="05000000000000000000" pitchFamily="2" charset="2"/>
              </a:rPr>
              <a:t>（</a:t>
            </a:r>
            <a:r>
              <a:rPr lang="en-US" altLang="zh-CN" dirty="0">
                <a:sym typeface="Wingdings" panose="05000000000000000000" pitchFamily="2" charset="2"/>
              </a:rPr>
              <a:t>From D. Zhu</a:t>
            </a:r>
            <a:r>
              <a:rPr lang="zh-CN" altLang="en-US" dirty="0">
                <a:sym typeface="Wingdings" panose="05000000000000000000" pitchFamily="2" charset="2"/>
              </a:rPr>
              <a:t>）</a:t>
            </a:r>
            <a:endParaRPr lang="en-US" altLang="zh-CN" dirty="0"/>
          </a:p>
          <a:p>
            <a:pPr marL="540000" lvl="2">
              <a:lnSpc>
                <a:spcPct val="100000"/>
              </a:lnSpc>
            </a:pPr>
            <a:r>
              <a:rPr lang="en-US" altLang="zh-CN" dirty="0"/>
              <a:t>Replace membrane sealing by edge sealing </a:t>
            </a:r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F291970-04D1-4531-B9A4-0CE6962C6C18}"/>
              </a:ext>
            </a:extLst>
          </p:cNvPr>
          <p:cNvSpPr txBox="1"/>
          <p:nvPr/>
        </p:nvSpPr>
        <p:spPr>
          <a:xfrm>
            <a:off x="7164288" y="4725144"/>
            <a:ext cx="159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From J-parc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943558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E3F1EC2A-513F-48B6-AE12-3C4709635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2431189"/>
          </a:xfrm>
        </p:spPr>
        <p:txBody>
          <a:bodyPr/>
          <a:lstStyle/>
          <a:p>
            <a:r>
              <a:rPr lang="en-US" altLang="zh-CN" dirty="0"/>
              <a:t>Leak rate estimation of improved inflatable seal</a:t>
            </a:r>
          </a:p>
          <a:p>
            <a:pPr lvl="1"/>
            <a:r>
              <a:rPr lang="en-US" altLang="zh-CN" dirty="0"/>
              <a:t>Theoretical derivation (Roth’s model)</a:t>
            </a:r>
          </a:p>
          <a:p>
            <a:pPr lvl="1"/>
            <a:r>
              <a:rPr lang="en-US" altLang="zh-CN" dirty="0"/>
              <a:t>Flow conductance: </a:t>
            </a:r>
            <a:r>
              <a:rPr lang="en-US" altLang="zh-CN" dirty="0">
                <a:solidFill>
                  <a:srgbClr val="FF0000"/>
                </a:solidFill>
              </a:rPr>
              <a:t>10</a:t>
            </a:r>
            <a:r>
              <a:rPr lang="en-US" altLang="zh-CN" baseline="30000" dirty="0">
                <a:solidFill>
                  <a:srgbClr val="FF0000"/>
                </a:solidFill>
              </a:rPr>
              <a:t>-11</a:t>
            </a:r>
            <a:r>
              <a:rPr lang="en-US" altLang="zh-CN" dirty="0">
                <a:solidFill>
                  <a:srgbClr val="FF0000"/>
                </a:solidFill>
              </a:rPr>
              <a:t>~10</a:t>
            </a:r>
            <a:r>
              <a:rPr lang="en-US" altLang="zh-CN" baseline="30000" dirty="0">
                <a:solidFill>
                  <a:srgbClr val="FF0000"/>
                </a:solidFill>
              </a:rPr>
              <a:t>-12 </a:t>
            </a:r>
            <a:r>
              <a:rPr lang="en-US" altLang="zh-CN" dirty="0">
                <a:solidFill>
                  <a:srgbClr val="FF0000"/>
                </a:solidFill>
              </a:rPr>
              <a:t>m</a:t>
            </a:r>
            <a:r>
              <a:rPr lang="en-US" altLang="zh-CN" baseline="30000" dirty="0">
                <a:solidFill>
                  <a:srgbClr val="FF0000"/>
                </a:solidFill>
              </a:rPr>
              <a:t>3</a:t>
            </a:r>
            <a:r>
              <a:rPr lang="en-US" altLang="zh-CN" dirty="0">
                <a:solidFill>
                  <a:srgbClr val="FF0000"/>
                </a:solidFill>
              </a:rPr>
              <a:t>/s</a:t>
            </a:r>
            <a:r>
              <a:rPr lang="en-US" altLang="zh-CN" dirty="0"/>
              <a:t>.</a:t>
            </a:r>
          </a:p>
          <a:p>
            <a:pPr lvl="1"/>
            <a:r>
              <a:rPr lang="en-US" altLang="zh-CN" dirty="0"/>
              <a:t>Can fulfill the leak rate requirement when the pressure in low vacuum region is lower then </a:t>
            </a:r>
            <a:r>
              <a:rPr lang="en-US" altLang="zh-CN" dirty="0">
                <a:solidFill>
                  <a:srgbClr val="FF0000"/>
                </a:solidFill>
              </a:rPr>
              <a:t>1 Pa level</a:t>
            </a:r>
            <a:r>
              <a:rPr lang="en-US" altLang="zh-CN" dirty="0"/>
              <a:t>. </a:t>
            </a:r>
          </a:p>
          <a:p>
            <a:pPr lvl="1"/>
            <a:r>
              <a:rPr lang="en-US" altLang="zh-CN" dirty="0"/>
              <a:t>Roughly estimation.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9AE62E84-04E1-45FB-BFAE-AE9DA5C22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17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CD03BCF8-E272-423B-A71B-9529B5A23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Progress of remote vacuum connector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C9482FD-88A2-4026-898F-791F9F7B93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220" b="7143"/>
          <a:stretch/>
        </p:blipFill>
        <p:spPr>
          <a:xfrm>
            <a:off x="5086800" y="3483925"/>
            <a:ext cx="3600000" cy="267917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内容占位符 1">
            <a:extLst>
              <a:ext uri="{FF2B5EF4-FFF2-40B4-BE49-F238E27FC236}">
                <a16:creationId xmlns:a16="http://schemas.microsoft.com/office/drawing/2014/main" id="{F61CDAC3-27BF-4431-99E2-2F5DDA19BCAC}"/>
              </a:ext>
            </a:extLst>
          </p:cNvPr>
          <p:cNvSpPr txBox="1">
            <a:spLocks/>
          </p:cNvSpPr>
          <p:nvPr/>
        </p:nvSpPr>
        <p:spPr>
          <a:xfrm>
            <a:off x="504251" y="3385113"/>
            <a:ext cx="4582549" cy="24201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Next step</a:t>
            </a:r>
          </a:p>
          <a:p>
            <a:pPr lvl="1"/>
            <a:r>
              <a:rPr lang="en-US" altLang="zh-CN" dirty="0"/>
              <a:t>Consider the effect of flatness</a:t>
            </a:r>
          </a:p>
          <a:p>
            <a:pPr lvl="1"/>
            <a:r>
              <a:rPr lang="en-US" altLang="zh-CN" dirty="0"/>
              <a:t>Match the FEA with simple tests.</a:t>
            </a:r>
          </a:p>
          <a:p>
            <a:pPr lvl="1"/>
            <a:r>
              <a:rPr lang="en-US" altLang="zh-CN" dirty="0"/>
              <a:t>Deduce the leak rate by analogy and FEA.</a:t>
            </a:r>
          </a:p>
          <a:p>
            <a:pPr lvl="1"/>
            <a:r>
              <a:rPr lang="en-US" altLang="zh-CN" dirty="0"/>
              <a:t>Prototype.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3354E91-0A83-43ED-A275-C3D63C88F189}"/>
              </a:ext>
            </a:extLst>
          </p:cNvPr>
          <p:cNvSpPr txBox="1"/>
          <p:nvPr/>
        </p:nvSpPr>
        <p:spPr>
          <a:xfrm>
            <a:off x="5796136" y="170080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From X. Tang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71959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8079ADE-0841-4329-A482-841FC034D2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645"/>
          <a:stretch/>
        </p:blipFill>
        <p:spPr>
          <a:xfrm>
            <a:off x="4572000" y="4546993"/>
            <a:ext cx="4320000" cy="2168155"/>
          </a:xfrm>
          <a:prstGeom prst="rect">
            <a:avLst/>
          </a:prstGeom>
        </p:spPr>
      </p:pic>
      <p:sp>
        <p:nvSpPr>
          <p:cNvPr id="2" name="内容占位符 1">
            <a:extLst>
              <a:ext uri="{FF2B5EF4-FFF2-40B4-BE49-F238E27FC236}">
                <a16:creationId xmlns:a16="http://schemas.microsoft.com/office/drawing/2014/main" id="{356AC0AD-83D9-4DE0-A8B1-3577AB30C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2737"/>
            <a:ext cx="8229600" cy="1440160"/>
          </a:xfrm>
        </p:spPr>
        <p:txBody>
          <a:bodyPr>
            <a:normAutofit/>
          </a:bodyPr>
          <a:lstStyle/>
          <a:p>
            <a:r>
              <a:rPr lang="en-US" altLang="zh-CN" sz="2000" dirty="0">
                <a:sym typeface="Wingdings" panose="05000000000000000000" pitchFamily="2" charset="2"/>
              </a:rPr>
              <a:t>RF finger </a:t>
            </a:r>
            <a:r>
              <a:rPr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sym typeface="Wingdings" panose="05000000000000000000" pitchFamily="2" charset="2"/>
              </a:rPr>
              <a:t>is thin, low thermal conductivity and far from the coolant.</a:t>
            </a:r>
          </a:p>
          <a:p>
            <a:r>
              <a:rPr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sym typeface="Wingdings" panose="05000000000000000000" pitchFamily="2" charset="2"/>
              </a:rPr>
              <a:t>Maybe the materials can be replaced?</a:t>
            </a:r>
            <a:endParaRPr lang="zh-CN" altLang="en-US" sz="2000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137B1F24-E73D-463E-A9AA-B07A2C1B7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18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BEA5DA0C-A424-4D30-8FD4-A92FB2482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Progress of remote vacuum connector</a:t>
            </a:r>
            <a:endParaRPr lang="zh-CN" altLang="en-US" dirty="0"/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6F686C86-2623-4BEE-B843-8B7FD74223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6361678"/>
              </p:ext>
            </p:extLst>
          </p:nvPr>
        </p:nvGraphicFramePr>
        <p:xfrm>
          <a:off x="319839" y="2125188"/>
          <a:ext cx="4968954" cy="132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692">
                  <a:extLst>
                    <a:ext uri="{9D8B030D-6E8A-4147-A177-3AD203B41FA5}">
                      <a16:colId xmlns:a16="http://schemas.microsoft.com/office/drawing/2014/main" val="3068435868"/>
                    </a:ext>
                  </a:extLst>
                </a:gridCol>
                <a:gridCol w="710059">
                  <a:extLst>
                    <a:ext uri="{9D8B030D-6E8A-4147-A177-3AD203B41FA5}">
                      <a16:colId xmlns:a16="http://schemas.microsoft.com/office/drawing/2014/main" val="2899861627"/>
                    </a:ext>
                  </a:extLst>
                </a:gridCol>
                <a:gridCol w="710059">
                  <a:extLst>
                    <a:ext uri="{9D8B030D-6E8A-4147-A177-3AD203B41FA5}">
                      <a16:colId xmlns:a16="http://schemas.microsoft.com/office/drawing/2014/main" val="3357855066"/>
                    </a:ext>
                  </a:extLst>
                </a:gridCol>
                <a:gridCol w="1316144">
                  <a:extLst>
                    <a:ext uri="{9D8B030D-6E8A-4147-A177-3AD203B41FA5}">
                      <a16:colId xmlns:a16="http://schemas.microsoft.com/office/drawing/2014/main" val="145270055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CDR H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CDR Z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CDR High Luminosity Z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94046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Power density (W/cm</a:t>
                      </a:r>
                      <a:r>
                        <a:rPr lang="en-US" altLang="zh-CN" sz="1600" baseline="30000" dirty="0"/>
                        <a:t>2</a:t>
                      </a:r>
                      <a:r>
                        <a:rPr lang="en-US" altLang="zh-CN" sz="1600" dirty="0"/>
                        <a:t>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0.135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1.36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4.4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49692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Highest temperature (</a:t>
                      </a:r>
                      <a:r>
                        <a:rPr lang="zh-CN" altLang="en-US" sz="1600" dirty="0"/>
                        <a:t>℃</a:t>
                      </a:r>
                      <a:r>
                        <a:rPr lang="en-US" altLang="zh-CN" sz="1600" dirty="0"/>
                        <a:t>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44.5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248.8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rgbClr val="FF0000"/>
                          </a:solidFill>
                        </a:rPr>
                        <a:t>755</a:t>
                      </a:r>
                      <a:endParaRPr lang="zh-CN" alt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050867"/>
                  </a:ext>
                </a:extLst>
              </a:tr>
            </a:tbl>
          </a:graphicData>
        </a:graphic>
      </p:graphicFrame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9B52BACD-9BD6-45A2-8B4E-F0D588ED50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4191306"/>
              </p:ext>
            </p:extLst>
          </p:nvPr>
        </p:nvGraphicFramePr>
        <p:xfrm>
          <a:off x="519878" y="3749763"/>
          <a:ext cx="4432006" cy="266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9839">
                  <a:extLst>
                    <a:ext uri="{9D8B030D-6E8A-4147-A177-3AD203B41FA5}">
                      <a16:colId xmlns:a16="http://schemas.microsoft.com/office/drawing/2014/main" val="3471496539"/>
                    </a:ext>
                  </a:extLst>
                </a:gridCol>
                <a:gridCol w="1519839">
                  <a:extLst>
                    <a:ext uri="{9D8B030D-6E8A-4147-A177-3AD203B41FA5}">
                      <a16:colId xmlns:a16="http://schemas.microsoft.com/office/drawing/2014/main" val="2637309471"/>
                    </a:ext>
                  </a:extLst>
                </a:gridCol>
                <a:gridCol w="1392328">
                  <a:extLst>
                    <a:ext uri="{9D8B030D-6E8A-4147-A177-3AD203B41FA5}">
                      <a16:colId xmlns:a16="http://schemas.microsoft.com/office/drawing/2014/main" val="8112974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Structure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Material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Thermal conductivity W/(</a:t>
                      </a:r>
                      <a:r>
                        <a:rPr lang="en-US" altLang="zh-CN" dirty="0" err="1"/>
                        <a:t>m·K</a:t>
                      </a:r>
                      <a:r>
                        <a:rPr lang="en-US" altLang="zh-CN" dirty="0"/>
                        <a:t>)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2761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Bellows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316L</a:t>
                      </a:r>
                      <a:endParaRPr lang="zh-CN" alt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altLang="zh-CN" dirty="0"/>
                        <a:t>15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69763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Flange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316LN</a:t>
                      </a:r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4763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Squeezing finger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Inconel 625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9.8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07378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Sliding finger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err="1"/>
                        <a:t>BeCu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118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0609750"/>
                  </a:ext>
                </a:extLst>
              </a:tr>
            </a:tbl>
          </a:graphicData>
        </a:graphic>
      </p:graphicFrame>
      <p:pic>
        <p:nvPicPr>
          <p:cNvPr id="8" name="图片 7">
            <a:extLst>
              <a:ext uri="{FF2B5EF4-FFF2-40B4-BE49-F238E27FC236}">
                <a16:creationId xmlns:a16="http://schemas.microsoft.com/office/drawing/2014/main" id="{8AC6E680-F4D9-4529-B90B-B2623BACD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0396" y="1898912"/>
            <a:ext cx="1800000" cy="188719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380B8A0-23FB-4A9E-9AAB-022A41C695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0336" y="2174033"/>
            <a:ext cx="1800000" cy="2191071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B5BBEE35-F023-4DBB-8C64-5C2794400384}"/>
              </a:ext>
            </a:extLst>
          </p:cNvPr>
          <p:cNvSpPr txBox="1"/>
          <p:nvPr/>
        </p:nvSpPr>
        <p:spPr>
          <a:xfrm>
            <a:off x="5580112" y="1556792"/>
            <a:ext cx="97308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Coolant</a:t>
            </a:r>
            <a:endParaRPr lang="zh-CN" altLang="en-US" dirty="0"/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4A2B33DD-4C95-4B83-B248-3E53ED2F4071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5724128" y="1926124"/>
            <a:ext cx="342528" cy="50405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28D73D1C-D9B4-4C90-94CB-D6EBCB74F8A8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6066656" y="1926124"/>
            <a:ext cx="703933" cy="13640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A28BB947-08BE-46E2-99FE-60E46DF20C55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6066656" y="1926124"/>
            <a:ext cx="1457472" cy="11212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83263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1742E840-6CE7-4117-8BB2-238824245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552" y="1290796"/>
            <a:ext cx="5400000" cy="2580845"/>
          </a:xfrm>
          <a:prstGeom prst="rect">
            <a:avLst/>
          </a:prstGeom>
        </p:spPr>
      </p:pic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19</a:t>
            </a:fld>
            <a:endParaRPr lang="zh-CN" altLang="en-US" dirty="0"/>
          </a:p>
        </p:txBody>
      </p:sp>
      <p:sp>
        <p:nvSpPr>
          <p:cNvPr id="23" name="标题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072494" cy="725470"/>
          </a:xfrm>
        </p:spPr>
        <p:txBody>
          <a:bodyPr>
            <a:normAutofit/>
          </a:bodyPr>
          <a:lstStyle/>
          <a:p>
            <a:r>
              <a:rPr lang="en-US" altLang="zh-CN" dirty="0"/>
              <a:t>SC magnet supports</a:t>
            </a:r>
            <a:endParaRPr lang="zh-CN" altLang="en-US" dirty="0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3910516"/>
            <a:ext cx="5400000" cy="148184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/>
          <a:srcRect b="69402"/>
          <a:stretch/>
        </p:blipFill>
        <p:spPr>
          <a:xfrm>
            <a:off x="361639" y="5486211"/>
            <a:ext cx="5760000" cy="1228937"/>
          </a:xfrm>
          <a:prstGeom prst="rect">
            <a:avLst/>
          </a:prstGeom>
        </p:spPr>
      </p:pic>
      <p:sp>
        <p:nvSpPr>
          <p:cNvPr id="20" name="内容占位符 2"/>
          <p:cNvSpPr txBox="1">
            <a:spLocks/>
          </p:cNvSpPr>
          <p:nvPr/>
        </p:nvSpPr>
        <p:spPr>
          <a:xfrm>
            <a:off x="5341864" y="1498870"/>
            <a:ext cx="3533584" cy="17810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en-US" altLang="zh-CN" sz="2000" dirty="0"/>
              <a:t>Key points</a:t>
            </a:r>
          </a:p>
          <a:p>
            <a:pPr lvl="1">
              <a:spcBef>
                <a:spcPts val="500"/>
              </a:spcBef>
            </a:pPr>
            <a:r>
              <a:rPr lang="en-US" altLang="zh-CN" sz="1800" dirty="0"/>
              <a:t>Stability (static and modal)</a:t>
            </a:r>
          </a:p>
          <a:p>
            <a:pPr lvl="1">
              <a:spcBef>
                <a:spcPts val="500"/>
              </a:spcBef>
            </a:pPr>
            <a:r>
              <a:rPr lang="en-US" altLang="zh-CN" sz="1800" dirty="0"/>
              <a:t>Accuracy</a:t>
            </a:r>
          </a:p>
          <a:p>
            <a:pPr lvl="1">
              <a:spcBef>
                <a:spcPts val="500"/>
              </a:spcBef>
            </a:pPr>
            <a:r>
              <a:rPr lang="en-US" altLang="zh-CN" sz="1800" dirty="0"/>
              <a:t>Easy-operating</a:t>
            </a:r>
          </a:p>
          <a:p>
            <a:pPr lvl="1">
              <a:spcBef>
                <a:spcPts val="500"/>
              </a:spcBef>
            </a:pPr>
            <a:r>
              <a:rPr lang="en-US" altLang="zh-CN" sz="1800" dirty="0"/>
              <a:t>Dimensions </a:t>
            </a:r>
          </a:p>
          <a:p>
            <a:pPr lvl="1">
              <a:spcBef>
                <a:spcPts val="500"/>
              </a:spcBef>
            </a:pPr>
            <a:endParaRPr lang="en-US" altLang="zh-CN" sz="1800" dirty="0"/>
          </a:p>
          <a:p>
            <a:pPr lvl="1">
              <a:spcBef>
                <a:spcPts val="500"/>
              </a:spcBef>
            </a:pPr>
            <a:endParaRPr lang="en-US" altLang="zh-CN" dirty="0"/>
          </a:p>
          <a:p>
            <a:pPr lvl="1">
              <a:spcBef>
                <a:spcPts val="500"/>
              </a:spcBef>
            </a:pPr>
            <a:endParaRPr lang="en-US" altLang="zh-CN" sz="18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5002D24-9FA4-4F91-B7A0-BBAC8C87FA3F}"/>
              </a:ext>
            </a:extLst>
          </p:cNvPr>
          <p:cNvSpPr txBox="1"/>
          <p:nvPr/>
        </p:nvSpPr>
        <p:spPr>
          <a:xfrm>
            <a:off x="6156176" y="4221088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Deformation analyses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90022F6-4CA6-4DA3-B131-40F20E0DC659}"/>
              </a:ext>
            </a:extLst>
          </p:cNvPr>
          <p:cNvSpPr txBox="1"/>
          <p:nvPr/>
        </p:nvSpPr>
        <p:spPr>
          <a:xfrm>
            <a:off x="6156176" y="580526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Modal analyses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46790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EE06FC8-A942-4818-8A60-D37B779E3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4000" y="3429000"/>
            <a:ext cx="4320000" cy="3166521"/>
          </a:xfrm>
          <a:prstGeom prst="rect">
            <a:avLst/>
          </a:prstGeom>
        </p:spPr>
      </p:pic>
      <p:sp>
        <p:nvSpPr>
          <p:cNvPr id="2" name="内容占位符 1">
            <a:extLst>
              <a:ext uri="{FF2B5EF4-FFF2-40B4-BE49-F238E27FC236}">
                <a16:creationId xmlns:a16="http://schemas.microsoft.com/office/drawing/2014/main" id="{FB85F470-872A-47AA-9550-A131444D1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34" y="1340768"/>
            <a:ext cx="8229600" cy="5015581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dirty="0"/>
              <a:t>Overview</a:t>
            </a:r>
          </a:p>
          <a:p>
            <a:r>
              <a:rPr lang="en-US" altLang="zh-CN" dirty="0"/>
              <a:t>Design status for the accelerator</a:t>
            </a:r>
          </a:p>
          <a:p>
            <a:pPr lvl="1"/>
            <a:r>
              <a:rPr lang="en-US" altLang="zh-CN" dirty="0"/>
              <a:t>Magnet supports</a:t>
            </a:r>
          </a:p>
          <a:p>
            <a:pPr lvl="1"/>
            <a:r>
              <a:rPr lang="en-US" altLang="zh-CN" dirty="0"/>
              <a:t>Transportation and installation</a:t>
            </a:r>
          </a:p>
          <a:p>
            <a:r>
              <a:rPr lang="en-US" altLang="zh-CN" dirty="0"/>
              <a:t>Design status for the IR</a:t>
            </a:r>
          </a:p>
          <a:p>
            <a:pPr lvl="1"/>
            <a:r>
              <a:rPr lang="en-US" altLang="zh-CN" dirty="0"/>
              <a:t>MDI layout </a:t>
            </a:r>
          </a:p>
          <a:p>
            <a:pPr lvl="1"/>
            <a:r>
              <a:rPr lang="en-US" altLang="zh-CN" dirty="0"/>
              <a:t>Integration and alignment scheme</a:t>
            </a:r>
          </a:p>
          <a:p>
            <a:pPr lvl="1"/>
            <a:r>
              <a:rPr lang="en-US" altLang="zh-CN" dirty="0"/>
              <a:t>Remote vacuum connector</a:t>
            </a:r>
          </a:p>
          <a:p>
            <a:pPr lvl="1"/>
            <a:r>
              <a:rPr lang="en-US" altLang="zh-CN" dirty="0"/>
              <a:t>SC magnet supports</a:t>
            </a:r>
          </a:p>
          <a:p>
            <a:r>
              <a:rPr lang="en-US" altLang="zh-CN" dirty="0"/>
              <a:t>Movable Collimators</a:t>
            </a:r>
          </a:p>
          <a:p>
            <a:pPr lvl="1"/>
            <a:r>
              <a:rPr lang="en-US" altLang="zh-CN" dirty="0"/>
              <a:t>Structure design and FEA</a:t>
            </a:r>
          </a:p>
          <a:p>
            <a:pPr lvl="1"/>
            <a:r>
              <a:rPr lang="en-US" altLang="zh-CN" dirty="0"/>
              <a:t>Considerations for severe thermal loads</a:t>
            </a:r>
          </a:p>
          <a:p>
            <a:r>
              <a:rPr lang="en-US" altLang="zh-CN" dirty="0"/>
              <a:t>Lists to be done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9328B51-BCFB-4601-A63B-814E384B2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2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CF7E75BA-A198-40EB-86DD-082E0EC34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401590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179512" y="2968102"/>
            <a:ext cx="8939336" cy="3060223"/>
          </a:xfrm>
        </p:spPr>
        <p:txBody>
          <a:bodyPr>
            <a:normAutofit/>
          </a:bodyPr>
          <a:lstStyle/>
          <a:p>
            <a:pPr>
              <a:lnSpc>
                <a:spcPts val="1600"/>
              </a:lnSpc>
            </a:pPr>
            <a:r>
              <a:rPr lang="en-US" altLang="zh-CN" sz="2000" dirty="0"/>
              <a:t>High stiffness for stability                     Flexibility for high accuracy.</a:t>
            </a:r>
          </a:p>
          <a:p>
            <a:pPr>
              <a:lnSpc>
                <a:spcPts val="1600"/>
              </a:lnSpc>
            </a:pPr>
            <a:r>
              <a:rPr lang="en-US" altLang="zh-CN" sz="2000" dirty="0"/>
              <a:t>Studies on support stiffness is on-going.</a:t>
            </a:r>
          </a:p>
          <a:p>
            <a:pPr>
              <a:lnSpc>
                <a:spcPts val="1600"/>
              </a:lnSpc>
            </a:pPr>
            <a:r>
              <a:rPr lang="en-GB" altLang="zh-CN" sz="2000" dirty="0"/>
              <a:t>Motor driven wedges jacks for high stiffness and accuracy. </a:t>
            </a:r>
          </a:p>
          <a:p>
            <a:pPr>
              <a:lnSpc>
                <a:spcPts val="1600"/>
              </a:lnSpc>
            </a:pPr>
            <a:r>
              <a:rPr lang="en-US" altLang="zh-CN" sz="2000" dirty="0"/>
              <a:t>Auxiliary support, high damping material/structure are also in consideration</a:t>
            </a:r>
            <a:endParaRPr lang="zh-CN" altLang="en-US" sz="2000" dirty="0"/>
          </a:p>
          <a:p>
            <a:endParaRPr lang="en-US" altLang="zh-CN" sz="2000" dirty="0"/>
          </a:p>
          <a:p>
            <a:endParaRPr lang="zh-CN" altLang="en-US" sz="20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20</a:t>
            </a:fld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1064176"/>
            <a:ext cx="7200000" cy="1708072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6455151" y="1700808"/>
            <a:ext cx="1778712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High stability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271942" y="112474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From Y. Wang</a:t>
            </a:r>
            <a:endParaRPr lang="zh-CN" altLang="en-US" dirty="0"/>
          </a:p>
        </p:txBody>
      </p:sp>
      <p:cxnSp>
        <p:nvCxnSpPr>
          <p:cNvPr id="10" name="直接箭头连接符 9"/>
          <p:cNvCxnSpPr/>
          <p:nvPr/>
        </p:nvCxnSpPr>
        <p:spPr>
          <a:xfrm>
            <a:off x="3428958" y="3197795"/>
            <a:ext cx="1296144" cy="1518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3442638" y="2761596"/>
            <a:ext cx="1364494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000" dirty="0"/>
              <a:t>Confliction</a:t>
            </a:r>
            <a:endParaRPr lang="zh-CN" altLang="en-US" sz="2000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4568033"/>
            <a:ext cx="3600000" cy="202268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5151" y="4464626"/>
            <a:ext cx="3600000" cy="2248289"/>
          </a:xfrm>
          <a:prstGeom prst="rect">
            <a:avLst/>
          </a:prstGeom>
        </p:spPr>
      </p:pic>
      <p:sp>
        <p:nvSpPr>
          <p:cNvPr id="15" name="标题 1">
            <a:extLst>
              <a:ext uri="{FF2B5EF4-FFF2-40B4-BE49-F238E27FC236}">
                <a16:creationId xmlns:a16="http://schemas.microsoft.com/office/drawing/2014/main" id="{90C848EB-D854-4A1A-9E44-53C0D1EFB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34" y="142852"/>
            <a:ext cx="8072494" cy="725470"/>
          </a:xfrm>
        </p:spPr>
        <p:txBody>
          <a:bodyPr>
            <a:normAutofit/>
          </a:bodyPr>
          <a:lstStyle/>
          <a:p>
            <a:r>
              <a:rPr lang="en-US" altLang="zh-CN" dirty="0"/>
              <a:t>SC magnet supports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411177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F6E5E57D-A68B-433A-8994-BFFC81B95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2736"/>
            <a:ext cx="8579296" cy="4840303"/>
          </a:xfrm>
        </p:spPr>
        <p:txBody>
          <a:bodyPr/>
          <a:lstStyle/>
          <a:p>
            <a:r>
              <a:rPr lang="en-US" altLang="zh-CN" sz="2000" dirty="0"/>
              <a:t>Located in straight section between two dipoles, the length is 800 mm. </a:t>
            </a:r>
          </a:p>
          <a:p>
            <a:r>
              <a:rPr lang="en-US" altLang="zh-CN" sz="2000" dirty="0"/>
              <a:t>SR power: 7700W @120GeV, 30MW</a:t>
            </a:r>
          </a:p>
          <a:p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C7C81AD6-E1FC-4EB7-B406-C0EC94625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21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4DBB9815-12F5-4B28-8D2C-08B646A75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Movable collimators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FF8463C-FE7D-4C8B-BA65-0D2D94919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847" y="1935528"/>
            <a:ext cx="4680000" cy="259403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0C38B00-71AC-427C-9E4B-655BEE4CBF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604" b="20036"/>
          <a:stretch/>
        </p:blipFill>
        <p:spPr>
          <a:xfrm>
            <a:off x="141497" y="4529566"/>
            <a:ext cx="4862551" cy="187081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E13E6BE-A76F-4073-AF4F-4BF01F48F5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3" r="15299"/>
          <a:stretch/>
        </p:blipFill>
        <p:spPr>
          <a:xfrm>
            <a:off x="5240877" y="4630626"/>
            <a:ext cx="2379123" cy="1872581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C2B405F3-720D-45B8-B79E-6A78EBE01B60}"/>
              </a:ext>
            </a:extLst>
          </p:cNvPr>
          <p:cNvSpPr/>
          <p:nvPr/>
        </p:nvSpPr>
        <p:spPr>
          <a:xfrm>
            <a:off x="5993692" y="4535628"/>
            <a:ext cx="18968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/>
              <a:t>Loss-Factor:  0.045V/</a:t>
            </a:r>
            <a:r>
              <a:rPr lang="en-US" altLang="zh-CN" sz="1400" dirty="0" err="1"/>
              <a:t>pC</a:t>
            </a:r>
            <a:endParaRPr lang="zh-CN" altLang="en-US" sz="14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F9CBE58-22A7-4ECA-8082-3C84F7E10092}"/>
              </a:ext>
            </a:extLst>
          </p:cNvPr>
          <p:cNvSpPr txBox="1"/>
          <p:nvPr/>
        </p:nvSpPr>
        <p:spPr>
          <a:xfrm>
            <a:off x="5912277" y="4778323"/>
            <a:ext cx="3166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err="1"/>
              <a:t>P</a:t>
            </a:r>
            <a:r>
              <a:rPr lang="en-US" altLang="zh-CN" sz="1400" baseline="-25000" dirty="0" err="1"/>
              <a:t>loss</a:t>
            </a:r>
            <a:r>
              <a:rPr lang="en-US" altLang="zh-CN" sz="1400" dirty="0"/>
              <a:t>:  18.8w(Higgs)/76.1w(W)/265.8w(Z) </a:t>
            </a:r>
            <a:endParaRPr lang="zh-CN" altLang="en-US" sz="14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C2BFFDE-9233-4580-B36A-C77FF19D2DE3}"/>
              </a:ext>
            </a:extLst>
          </p:cNvPr>
          <p:cNvSpPr txBox="1"/>
          <p:nvPr/>
        </p:nvSpPr>
        <p:spPr>
          <a:xfrm>
            <a:off x="7164088" y="5301208"/>
            <a:ext cx="12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From Y. Liu</a:t>
            </a:r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0D6A0B2-A569-421A-B781-CD6A0C041EF7}"/>
              </a:ext>
            </a:extLst>
          </p:cNvPr>
          <p:cNvSpPr txBox="1"/>
          <p:nvPr/>
        </p:nvSpPr>
        <p:spPr>
          <a:xfrm>
            <a:off x="5455310" y="1542913"/>
            <a:ext cx="300881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Highest temperature: 148 </a:t>
            </a:r>
            <a:r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</a:rPr>
              <a:t>℃</a:t>
            </a:r>
            <a:endParaRPr lang="zh-CN" altLang="en-US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EE955288-BEB3-4A38-884B-50D9F336D7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6212" y="2193796"/>
            <a:ext cx="3501246" cy="1868541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B34E7F1C-DD30-403D-8F6A-D5D06595F82B}"/>
              </a:ext>
            </a:extLst>
          </p:cNvPr>
          <p:cNvSpPr txBox="1"/>
          <p:nvPr/>
        </p:nvSpPr>
        <p:spPr>
          <a:xfrm>
            <a:off x="6553200" y="2276872"/>
            <a:ext cx="16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From P. Zhang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588947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Considerations for severe thermal loads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53586" t="14848"/>
          <a:stretch/>
        </p:blipFill>
        <p:spPr>
          <a:xfrm>
            <a:off x="3199420" y="4175681"/>
            <a:ext cx="3341801" cy="226317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l="45338"/>
          <a:stretch/>
        </p:blipFill>
        <p:spPr>
          <a:xfrm>
            <a:off x="5796136" y="4193151"/>
            <a:ext cx="2951728" cy="2079084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467862" y="1973132"/>
            <a:ext cx="2880002" cy="1856502"/>
            <a:chOff x="5522034" y="3940103"/>
            <a:chExt cx="2880002" cy="1856502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00" t="36489" r="34934" b="35600"/>
            <a:stretch/>
          </p:blipFill>
          <p:spPr>
            <a:xfrm rot="10800000">
              <a:off x="5522034" y="3940103"/>
              <a:ext cx="2880000" cy="1527568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5999066" y="5458051"/>
              <a:ext cx="24029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chemeClr val="tx1"/>
                  </a:solidFill>
                </a:rPr>
                <a:t>GF-Cu composite</a:t>
              </a:r>
            </a:p>
          </p:txBody>
        </p:sp>
      </p:grpSp>
      <p:sp>
        <p:nvSpPr>
          <p:cNvPr id="11" name="内容占位符 2"/>
          <p:cNvSpPr txBox="1">
            <a:spLocks/>
          </p:cNvSpPr>
          <p:nvPr/>
        </p:nvSpPr>
        <p:spPr bwMode="auto">
          <a:xfrm>
            <a:off x="323528" y="1013065"/>
            <a:ext cx="8208912" cy="755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Pct val="90000"/>
              <a:buFont typeface="Wingdings" pitchFamily="2" charset="2"/>
              <a:buChar char="n"/>
              <a:defRPr sz="2000">
                <a:solidFill>
                  <a:srgbClr val="003399"/>
                </a:solidFill>
                <a:latin typeface="+mn-lt"/>
                <a:ea typeface="微软雅黑" pitchFamily="34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75000"/>
              <a:buFont typeface="Wingdings" pitchFamily="2" charset="2"/>
              <a:buChar char="l"/>
              <a:defRPr sz="1800">
                <a:solidFill>
                  <a:schemeClr val="tx1"/>
                </a:solidFill>
                <a:latin typeface="+mn-lt"/>
                <a:ea typeface="微软雅黑" pitchFamily="34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3399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3399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  <a:buClr>
                <a:srgbClr val="FFC000"/>
              </a:buClr>
              <a:buSzPct val="80000"/>
            </a:pPr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</a:rPr>
              <a:t>SR power: GF (Graphene film) –Cu composite</a:t>
            </a:r>
          </a:p>
          <a:p>
            <a:pPr eaLnBrk="1" hangingPunct="1"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  <a:buClr>
                <a:srgbClr val="FFC000"/>
              </a:buClr>
              <a:buSzPct val="80000"/>
            </a:pPr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</a:rPr>
              <a:t>Beam deposition: Aborting system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0D82A55-838B-430A-BC20-B9EB8B5EBD54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775"/>
          <a:stretch/>
        </p:blipFill>
        <p:spPr bwMode="auto">
          <a:xfrm>
            <a:off x="3456959" y="1969204"/>
            <a:ext cx="2880000" cy="1615440"/>
          </a:xfrm>
          <a:prstGeom prst="rect">
            <a:avLst/>
          </a:prstGeom>
          <a:noFill/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C0F6EF8-A1F3-4517-ABB7-A875377C031F}"/>
              </a:ext>
            </a:extLst>
          </p:cNvPr>
          <p:cNvSpPr txBox="1"/>
          <p:nvPr/>
        </p:nvSpPr>
        <p:spPr>
          <a:xfrm>
            <a:off x="3816839" y="3584644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GF-Cr composite</a:t>
            </a:r>
            <a:endParaRPr lang="zh-CN" altLang="en-US" sz="1600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6FA9B799-1A9C-4582-B681-886093DFF1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0513" y="1776320"/>
            <a:ext cx="2880000" cy="2001208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FA422BEE-B6C9-4EF2-BF3E-C9554A6AA6BF}"/>
              </a:ext>
            </a:extLst>
          </p:cNvPr>
          <p:cNvSpPr/>
          <p:nvPr/>
        </p:nvSpPr>
        <p:spPr>
          <a:xfrm>
            <a:off x="6541221" y="3678149"/>
            <a:ext cx="22565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 err="1"/>
              <a:t>Disregistry</a:t>
            </a:r>
            <a:r>
              <a:rPr lang="en-US" altLang="zh-CN" sz="1600" dirty="0"/>
              <a:t> of C-Cu &amp;C-Cr</a:t>
            </a:r>
            <a:endParaRPr lang="zh-CN" altLang="en-US" sz="1600" dirty="0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C6521AF6-B254-4444-8425-BDD098F07566}"/>
              </a:ext>
            </a:extLst>
          </p:cNvPr>
          <p:cNvGrpSpPr/>
          <p:nvPr/>
        </p:nvGrpSpPr>
        <p:grpSpPr>
          <a:xfrm>
            <a:off x="814" y="4220325"/>
            <a:ext cx="3600000" cy="2448000"/>
            <a:chOff x="406038" y="3061773"/>
            <a:chExt cx="3600000" cy="2448000"/>
          </a:xfrm>
        </p:grpSpPr>
        <p:pic>
          <p:nvPicPr>
            <p:cNvPr id="20" name="内容占位符 7">
              <a:extLst>
                <a:ext uri="{FF2B5EF4-FFF2-40B4-BE49-F238E27FC236}">
                  <a16:creationId xmlns:a16="http://schemas.microsoft.com/office/drawing/2014/main" id="{68F7F6BB-3E35-42E7-A307-23CE20DB0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038" y="3061773"/>
              <a:ext cx="3600000" cy="2448000"/>
            </a:xfrm>
            <a:prstGeom prst="rect">
              <a:avLst/>
            </a:prstGeom>
          </p:spPr>
        </p:pic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817FA247-E6BE-48CB-9605-34F78ECD12C5}"/>
                </a:ext>
              </a:extLst>
            </p:cNvPr>
            <p:cNvSpPr txBox="1"/>
            <p:nvPr/>
          </p:nvSpPr>
          <p:spPr>
            <a:xfrm>
              <a:off x="981702" y="3294226"/>
              <a:ext cx="30243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chemeClr val="tx1"/>
                  </a:solidFill>
                </a:rPr>
                <a:t>Y: Highest temperature;</a:t>
              </a:r>
            </a:p>
            <a:p>
              <a:r>
                <a:rPr lang="en-US" altLang="zh-CN" sz="1600" dirty="0">
                  <a:solidFill>
                    <a:schemeClr val="tx1"/>
                  </a:solidFill>
                </a:rPr>
                <a:t>X: Thickness of membrane of high thermal conductivity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2AB53413-8C9C-4811-927F-315C1C489F76}"/>
              </a:ext>
            </a:extLst>
          </p:cNvPr>
          <p:cNvSpPr txBox="1"/>
          <p:nvPr/>
        </p:nvSpPr>
        <p:spPr>
          <a:xfrm>
            <a:off x="1189926" y="5444325"/>
            <a:ext cx="16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From P. Zhang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3538972" y="6259279"/>
            <a:ext cx="52588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0" i="1" dirty="0">
                <a:solidFill>
                  <a:schemeClr val="tx1"/>
                </a:solidFill>
              </a:rPr>
              <a:t>Carsten Niebuhr, IAS MDI Workshop, Hongkong, 16.-17.01.20 </a:t>
            </a:r>
            <a:endParaRPr lang="zh-CN" altLang="en-US" sz="1600" b="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5323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16A52103-AFB5-4F4B-9523-CA75F025C2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Detailed design of optimization the magnet supports.</a:t>
            </a:r>
          </a:p>
          <a:p>
            <a:r>
              <a:rPr lang="en-US" altLang="zh-CN" dirty="0"/>
              <a:t>Further estimation the leak rate of the remote vacuum connector.</a:t>
            </a:r>
          </a:p>
          <a:p>
            <a:r>
              <a:rPr lang="en-US" altLang="zh-CN" dirty="0"/>
              <a:t>Detailed design of SC supports.</a:t>
            </a:r>
          </a:p>
          <a:p>
            <a:r>
              <a:rPr lang="en-US" altLang="zh-CN" dirty="0"/>
              <a:t>More detailed integration scheme with detector.</a:t>
            </a:r>
          </a:p>
          <a:p>
            <a:r>
              <a:rPr lang="en-US" altLang="zh-CN" dirty="0"/>
              <a:t>Alignment scheme.</a:t>
            </a:r>
          </a:p>
          <a:p>
            <a:r>
              <a:rPr lang="en-US" altLang="zh-CN" dirty="0"/>
              <a:t>Detailed design of movable collimators and further consideration of severe thermal loads</a:t>
            </a:r>
          </a:p>
          <a:p>
            <a:r>
              <a:rPr lang="en-US" altLang="zh-CN"/>
              <a:t>…</a:t>
            </a:r>
            <a:endParaRPr lang="en-US" altLang="zh-CN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4F686F5-6C6E-4376-83BB-2A965FDAF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23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23D9EB77-C808-4F62-A722-6B16124C0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Lists to be done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519125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EA081A-A8AE-4228-8058-94AC6C1E5E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Back ups</a:t>
            </a:r>
            <a:endParaRPr lang="zh-CN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86F30A0-02C8-4F5F-9D4A-F4D047A05A0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3533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图片 1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3703" y="1347338"/>
            <a:ext cx="2520000" cy="2080830"/>
          </a:xfrm>
          <a:prstGeom prst="rect">
            <a:avLst/>
          </a:prstGeom>
        </p:spPr>
      </p:pic>
      <p:grpSp>
        <p:nvGrpSpPr>
          <p:cNvPr id="47" name="组合 46"/>
          <p:cNvGrpSpPr/>
          <p:nvPr/>
        </p:nvGrpSpPr>
        <p:grpSpPr>
          <a:xfrm>
            <a:off x="35495" y="1347338"/>
            <a:ext cx="5616625" cy="5394030"/>
            <a:chOff x="-325096" y="1016237"/>
            <a:chExt cx="5616625" cy="5394030"/>
          </a:xfrm>
        </p:grpSpPr>
        <p:pic>
          <p:nvPicPr>
            <p:cNvPr id="48" name="图片 47"/>
            <p:cNvPicPr>
              <a:picLocks noChangeAspect="1"/>
            </p:cNvPicPr>
            <p:nvPr/>
          </p:nvPicPr>
          <p:blipFill rotWithShape="1">
            <a:blip r:embed="rId3"/>
            <a:srcRect t="10330" b="20454"/>
            <a:stretch/>
          </p:blipFill>
          <p:spPr>
            <a:xfrm>
              <a:off x="668693" y="1720964"/>
              <a:ext cx="4320000" cy="3824603"/>
            </a:xfrm>
            <a:prstGeom prst="rect">
              <a:avLst/>
            </a:prstGeom>
          </p:spPr>
        </p:pic>
        <p:sp>
          <p:nvSpPr>
            <p:cNvPr id="49" name="文本框 48"/>
            <p:cNvSpPr txBox="1"/>
            <p:nvPr/>
          </p:nvSpPr>
          <p:spPr>
            <a:xfrm>
              <a:off x="-325096" y="4584609"/>
              <a:ext cx="901419" cy="369332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solidFill>
                <a:srgbClr val="1AB39F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Bellows 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287994" y="5654785"/>
              <a:ext cx="821445" cy="646331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solidFill>
                <a:srgbClr val="1AB39F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Spline flange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057387" y="5899282"/>
              <a:ext cx="793981" cy="369332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solidFill>
                <a:srgbClr val="1AB39F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flange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2282344" y="1016237"/>
              <a:ext cx="1195189" cy="646331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solidFill>
                <a:srgbClr val="1AB39F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Pneumatic annular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4151314" y="5763936"/>
              <a:ext cx="904462" cy="646331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solidFill>
                <a:srgbClr val="1AB39F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Long tools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4326671" y="1182583"/>
              <a:ext cx="964858" cy="369332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solidFill>
                <a:srgbClr val="1AB39F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Support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cxnSp>
          <p:nvCxnSpPr>
            <p:cNvPr id="55" name="直接连接符 54"/>
            <p:cNvCxnSpPr>
              <a:endCxn id="49" idx="3"/>
            </p:cNvCxnSpPr>
            <p:nvPr/>
          </p:nvCxnSpPr>
          <p:spPr>
            <a:xfrm flipH="1">
              <a:off x="576323" y="3984445"/>
              <a:ext cx="1191384" cy="784830"/>
            </a:xfrm>
            <a:prstGeom prst="line">
              <a:avLst/>
            </a:prstGeom>
            <a:noFill/>
            <a:ln w="9525" cap="flat" cmpd="sng" algn="ctr">
              <a:solidFill>
                <a:srgbClr val="40BAD2"/>
              </a:solidFill>
              <a:prstDash val="solid"/>
            </a:ln>
            <a:effectLst/>
          </p:spPr>
        </p:cxnSp>
        <p:cxnSp>
          <p:nvCxnSpPr>
            <p:cNvPr id="56" name="直接连接符 55"/>
            <p:cNvCxnSpPr>
              <a:endCxn id="50" idx="0"/>
            </p:cNvCxnSpPr>
            <p:nvPr/>
          </p:nvCxnSpPr>
          <p:spPr>
            <a:xfrm flipH="1">
              <a:off x="698717" y="4191550"/>
              <a:ext cx="1822580" cy="1463235"/>
            </a:xfrm>
            <a:prstGeom prst="line">
              <a:avLst/>
            </a:prstGeom>
            <a:noFill/>
            <a:ln w="9525" cap="flat" cmpd="sng" algn="ctr">
              <a:solidFill>
                <a:srgbClr val="40BAD2"/>
              </a:solidFill>
              <a:prstDash val="solid"/>
            </a:ln>
            <a:effectLst/>
          </p:spPr>
        </p:cxnSp>
        <p:cxnSp>
          <p:nvCxnSpPr>
            <p:cNvPr id="57" name="直接连接符 56"/>
            <p:cNvCxnSpPr>
              <a:endCxn id="51" idx="0"/>
            </p:cNvCxnSpPr>
            <p:nvPr/>
          </p:nvCxnSpPr>
          <p:spPr>
            <a:xfrm>
              <a:off x="2997739" y="4191550"/>
              <a:ext cx="456639" cy="1707732"/>
            </a:xfrm>
            <a:prstGeom prst="line">
              <a:avLst/>
            </a:prstGeom>
            <a:noFill/>
            <a:ln w="9525" cap="flat" cmpd="sng" algn="ctr">
              <a:solidFill>
                <a:srgbClr val="40BAD2"/>
              </a:solidFill>
              <a:prstDash val="solid"/>
            </a:ln>
            <a:effectLst/>
          </p:spPr>
        </p:cxnSp>
        <p:cxnSp>
          <p:nvCxnSpPr>
            <p:cNvPr id="58" name="直接连接符 57"/>
            <p:cNvCxnSpPr>
              <a:stCxn id="52" idx="2"/>
            </p:cNvCxnSpPr>
            <p:nvPr/>
          </p:nvCxnSpPr>
          <p:spPr>
            <a:xfrm flipH="1">
              <a:off x="2668686" y="1662568"/>
              <a:ext cx="211253" cy="1187774"/>
            </a:xfrm>
            <a:prstGeom prst="line">
              <a:avLst/>
            </a:prstGeom>
            <a:noFill/>
            <a:ln w="9525" cap="flat" cmpd="sng" algn="ctr">
              <a:solidFill>
                <a:srgbClr val="40BAD2"/>
              </a:solidFill>
              <a:prstDash val="solid"/>
            </a:ln>
            <a:effectLst/>
          </p:spPr>
        </p:cxnSp>
        <p:cxnSp>
          <p:nvCxnSpPr>
            <p:cNvPr id="59" name="直接连接符 58"/>
            <p:cNvCxnSpPr>
              <a:stCxn id="54" idx="2"/>
            </p:cNvCxnSpPr>
            <p:nvPr/>
          </p:nvCxnSpPr>
          <p:spPr>
            <a:xfrm>
              <a:off x="4809100" y="1551915"/>
              <a:ext cx="50686" cy="850541"/>
            </a:xfrm>
            <a:prstGeom prst="line">
              <a:avLst/>
            </a:prstGeom>
            <a:noFill/>
            <a:ln w="9525" cap="flat" cmpd="sng" algn="ctr">
              <a:solidFill>
                <a:srgbClr val="40BAD2"/>
              </a:solidFill>
              <a:prstDash val="solid"/>
            </a:ln>
            <a:effectLst/>
          </p:spPr>
        </p:cxnSp>
        <p:cxnSp>
          <p:nvCxnSpPr>
            <p:cNvPr id="60" name="直接连接符 59"/>
            <p:cNvCxnSpPr>
              <a:endCxn id="53" idx="1"/>
            </p:cNvCxnSpPr>
            <p:nvPr/>
          </p:nvCxnSpPr>
          <p:spPr>
            <a:xfrm>
              <a:off x="3685079" y="5262014"/>
              <a:ext cx="466235" cy="825088"/>
            </a:xfrm>
            <a:prstGeom prst="line">
              <a:avLst/>
            </a:prstGeom>
            <a:noFill/>
            <a:ln w="9525" cap="flat" cmpd="sng" algn="ctr">
              <a:solidFill>
                <a:srgbClr val="40BAD2"/>
              </a:solidFill>
              <a:prstDash val="solid"/>
            </a:ln>
            <a:effectLst/>
          </p:spPr>
        </p:cxnSp>
        <p:sp>
          <p:nvSpPr>
            <p:cNvPr id="61" name="文本框 60"/>
            <p:cNvSpPr txBox="1"/>
            <p:nvPr/>
          </p:nvSpPr>
          <p:spPr>
            <a:xfrm>
              <a:off x="114695" y="1154847"/>
              <a:ext cx="1224136" cy="369332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solidFill>
                <a:srgbClr val="1AB39F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800" b="0" kern="0" dirty="0">
                  <a:solidFill>
                    <a:srgbClr val="000000"/>
                  </a:solidFill>
                  <a:latin typeface="Calibri"/>
                  <a:ea typeface="微软雅黑"/>
                </a:rPr>
                <a:t>Spline </a:t>
              </a: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gear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cxnSp>
          <p:nvCxnSpPr>
            <p:cNvPr id="62" name="直接连接符 61"/>
            <p:cNvCxnSpPr>
              <a:stCxn id="61" idx="2"/>
            </p:cNvCxnSpPr>
            <p:nvPr/>
          </p:nvCxnSpPr>
          <p:spPr>
            <a:xfrm>
              <a:off x="726763" y="1524179"/>
              <a:ext cx="1362267" cy="1069833"/>
            </a:xfrm>
            <a:prstGeom prst="line">
              <a:avLst/>
            </a:prstGeom>
            <a:noFill/>
            <a:ln w="9525" cap="flat" cmpd="sng" algn="ctr">
              <a:solidFill>
                <a:srgbClr val="40BAD2"/>
              </a:solidFill>
              <a:prstDash val="solid"/>
            </a:ln>
            <a:effectLst/>
          </p:spPr>
        </p:cxnSp>
        <p:sp>
          <p:nvSpPr>
            <p:cNvPr id="63" name="文本框 62"/>
            <p:cNvSpPr txBox="1"/>
            <p:nvPr/>
          </p:nvSpPr>
          <p:spPr>
            <a:xfrm>
              <a:off x="1484777" y="5654785"/>
              <a:ext cx="1137624" cy="646331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solidFill>
                <a:srgbClr val="1AB39F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Locking gear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cxnSp>
          <p:nvCxnSpPr>
            <p:cNvPr id="64" name="直接连接符 63"/>
            <p:cNvCxnSpPr>
              <a:endCxn id="63" idx="0"/>
            </p:cNvCxnSpPr>
            <p:nvPr/>
          </p:nvCxnSpPr>
          <p:spPr>
            <a:xfrm flipH="1">
              <a:off x="2053589" y="4839622"/>
              <a:ext cx="261863" cy="815163"/>
            </a:xfrm>
            <a:prstGeom prst="line">
              <a:avLst/>
            </a:prstGeom>
            <a:noFill/>
            <a:ln w="9525" cap="flat" cmpd="sng" algn="ctr">
              <a:solidFill>
                <a:srgbClr val="40BAD2"/>
              </a:solidFill>
              <a:prstDash val="solid"/>
            </a:ln>
            <a:effectLst/>
          </p:spPr>
        </p:cxnSp>
        <p:sp>
          <p:nvSpPr>
            <p:cNvPr id="65" name="文本框 64"/>
            <p:cNvSpPr txBox="1"/>
            <p:nvPr/>
          </p:nvSpPr>
          <p:spPr>
            <a:xfrm>
              <a:off x="1383115" y="1152704"/>
              <a:ext cx="820461" cy="369332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solidFill>
                <a:srgbClr val="1AB39F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Flange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cxnSp>
          <p:nvCxnSpPr>
            <p:cNvPr id="66" name="直接连接符 65"/>
            <p:cNvCxnSpPr>
              <a:stCxn id="65" idx="2"/>
            </p:cNvCxnSpPr>
            <p:nvPr/>
          </p:nvCxnSpPr>
          <p:spPr>
            <a:xfrm>
              <a:off x="1793346" y="1522036"/>
              <a:ext cx="939749" cy="1552240"/>
            </a:xfrm>
            <a:prstGeom prst="line">
              <a:avLst/>
            </a:prstGeom>
            <a:noFill/>
            <a:ln w="9525" cap="flat" cmpd="sng" algn="ctr">
              <a:solidFill>
                <a:srgbClr val="40BAD2"/>
              </a:solidFill>
              <a:prstDash val="solid"/>
            </a:ln>
            <a:effectLst/>
          </p:spPr>
        </p:cxnSp>
        <p:sp>
          <p:nvSpPr>
            <p:cNvPr id="67" name="椭圆 66"/>
            <p:cNvSpPr/>
            <p:nvPr/>
          </p:nvSpPr>
          <p:spPr>
            <a:xfrm>
              <a:off x="2215617" y="2908738"/>
              <a:ext cx="267600" cy="165538"/>
            </a:xfrm>
            <a:prstGeom prst="ellipse">
              <a:avLst/>
            </a:prstGeom>
            <a:noFill/>
            <a:ln w="28575" cap="flat" cmpd="sng" algn="ctr">
              <a:solidFill>
                <a:srgbClr val="EE7008"/>
              </a:solidFill>
              <a:prstDash val="solid"/>
            </a:ln>
            <a:effectLst/>
          </p:spPr>
          <p:txBody>
            <a:bodyPr rtlCol="0" anchor="ctr">
              <a:spAutoFit/>
            </a:bodyPr>
            <a:lstStyle/>
            <a:p>
              <a:pPr marL="800100" marR="0" lvl="0" indent="-342900" defTabSz="914400" eaLnBrk="1" fontAlgn="auto" latinLnBrk="0" hangingPunct="1">
                <a:lnSpc>
                  <a:spcPct val="12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+mj-ea"/>
                <a:buAutoNum type="circleNumDbPlain"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68" name="文本框 67"/>
            <p:cNvSpPr txBox="1"/>
            <p:nvPr/>
          </p:nvSpPr>
          <p:spPr>
            <a:xfrm>
              <a:off x="-222005" y="1910111"/>
              <a:ext cx="833453" cy="646331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solidFill>
                <a:srgbClr val="1AB39F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Screw</a:t>
              </a:r>
              <a:r>
                <a:rPr kumimoji="0" lang="en-US" altLang="zh-CN" sz="18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 thread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cxnSp>
          <p:nvCxnSpPr>
            <p:cNvPr id="69" name="直接连接符 68"/>
            <p:cNvCxnSpPr>
              <a:stCxn id="68" idx="3"/>
              <a:endCxn id="67" idx="2"/>
            </p:cNvCxnSpPr>
            <p:nvPr/>
          </p:nvCxnSpPr>
          <p:spPr>
            <a:xfrm>
              <a:off x="611448" y="2233277"/>
              <a:ext cx="1604169" cy="758230"/>
            </a:xfrm>
            <a:prstGeom prst="line">
              <a:avLst/>
            </a:prstGeom>
            <a:noFill/>
            <a:ln w="9525" cap="flat" cmpd="sng" algn="ctr">
              <a:solidFill>
                <a:srgbClr val="40BAD2"/>
              </a:solidFill>
              <a:prstDash val="solid"/>
            </a:ln>
            <a:effectLst/>
          </p:spPr>
        </p:cxnSp>
        <p:sp>
          <p:nvSpPr>
            <p:cNvPr id="73" name="椭圆 72"/>
            <p:cNvSpPr/>
            <p:nvPr/>
          </p:nvSpPr>
          <p:spPr>
            <a:xfrm>
              <a:off x="3078345" y="2682011"/>
              <a:ext cx="323045" cy="226727"/>
            </a:xfrm>
            <a:prstGeom prst="ellipse">
              <a:avLst/>
            </a:prstGeom>
            <a:noFill/>
            <a:ln w="28575" cap="flat" cmpd="sng" algn="ctr">
              <a:solidFill>
                <a:srgbClr val="FAB900"/>
              </a:solidFill>
              <a:prstDash val="solid"/>
            </a:ln>
            <a:effectLst/>
          </p:spPr>
          <p:txBody>
            <a:bodyPr rtlCol="0" anchor="ctr">
              <a:spAutoFit/>
            </a:bodyPr>
            <a:lstStyle/>
            <a:p>
              <a:pPr marL="800100" marR="0" lvl="0" indent="-342900" defTabSz="914400" eaLnBrk="1" fontAlgn="auto" latinLnBrk="0" hangingPunct="1">
                <a:lnSpc>
                  <a:spcPct val="12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+mj-ea"/>
                <a:buAutoNum type="circleNumDbPlain"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74" name="文本框 73"/>
            <p:cNvSpPr txBox="1"/>
            <p:nvPr/>
          </p:nvSpPr>
          <p:spPr>
            <a:xfrm>
              <a:off x="3556301" y="1016237"/>
              <a:ext cx="711734" cy="646331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solidFill>
                <a:srgbClr val="1AB39F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Limit pin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cxnSp>
          <p:nvCxnSpPr>
            <p:cNvPr id="75" name="直接连接符 74"/>
            <p:cNvCxnSpPr>
              <a:stCxn id="74" idx="2"/>
              <a:endCxn id="73" idx="0"/>
            </p:cNvCxnSpPr>
            <p:nvPr/>
          </p:nvCxnSpPr>
          <p:spPr>
            <a:xfrm flipH="1">
              <a:off x="3239868" y="1662568"/>
              <a:ext cx="672300" cy="1019443"/>
            </a:xfrm>
            <a:prstGeom prst="line">
              <a:avLst/>
            </a:prstGeom>
            <a:noFill/>
            <a:ln w="9525" cap="flat" cmpd="sng" algn="ctr">
              <a:solidFill>
                <a:srgbClr val="40BAD2"/>
              </a:solidFill>
              <a:prstDash val="solid"/>
            </a:ln>
            <a:effectLst/>
          </p:spPr>
        </p:cxnSp>
      </p:grpSp>
      <p:sp>
        <p:nvSpPr>
          <p:cNvPr id="102" name="文本框 101"/>
          <p:cNvSpPr txBox="1"/>
          <p:nvPr/>
        </p:nvSpPr>
        <p:spPr>
          <a:xfrm>
            <a:off x="6601174" y="1210146"/>
            <a:ext cx="1636744" cy="369332"/>
          </a:xfrm>
          <a:prstGeom prst="rect">
            <a:avLst/>
          </a:prstGeom>
          <a:solidFill>
            <a:srgbClr val="FFFFFF"/>
          </a:solidFill>
          <a:ln w="10795" cap="flat" cmpd="sng" algn="ctr">
            <a:solidFill>
              <a:srgbClr val="1AB39F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Spline flange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03" name="图片 1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8343" y="3331594"/>
            <a:ext cx="2160000" cy="2372385"/>
          </a:xfrm>
          <a:prstGeom prst="rect">
            <a:avLst/>
          </a:prstGeom>
        </p:spPr>
      </p:pic>
      <p:sp>
        <p:nvSpPr>
          <p:cNvPr id="104" name="文本框 103"/>
          <p:cNvSpPr txBox="1"/>
          <p:nvPr/>
        </p:nvSpPr>
        <p:spPr>
          <a:xfrm>
            <a:off x="6601174" y="3212976"/>
            <a:ext cx="1382185" cy="369332"/>
          </a:xfrm>
          <a:prstGeom prst="rect">
            <a:avLst/>
          </a:prstGeom>
          <a:solidFill>
            <a:srgbClr val="FFFFFF"/>
          </a:solidFill>
          <a:ln w="10795" cap="flat" cmpd="sng" algn="ctr">
            <a:solidFill>
              <a:srgbClr val="1AB39F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Spline gear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8" name="文本框 107"/>
          <p:cNvSpPr txBox="1"/>
          <p:nvPr/>
        </p:nvSpPr>
        <p:spPr>
          <a:xfrm>
            <a:off x="805249" y="987336"/>
            <a:ext cx="201622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800" b="0" dirty="0">
                <a:solidFill>
                  <a:schemeClr val="tx1"/>
                </a:solidFill>
              </a:rPr>
              <a:t>RVC Design</a:t>
            </a:r>
            <a:endParaRPr lang="zh-CN" altLang="en-US" sz="1800" b="0" dirty="0">
              <a:solidFill>
                <a:schemeClr val="tx1"/>
              </a:solidFill>
            </a:endParaRPr>
          </a:p>
        </p:txBody>
      </p:sp>
      <p:sp>
        <p:nvSpPr>
          <p:cNvPr id="109" name="文本框 108"/>
          <p:cNvSpPr txBox="1"/>
          <p:nvPr/>
        </p:nvSpPr>
        <p:spPr>
          <a:xfrm>
            <a:off x="5652120" y="5703979"/>
            <a:ext cx="3168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800" b="0" dirty="0">
                <a:solidFill>
                  <a:schemeClr val="tx1"/>
                </a:solidFill>
              </a:rPr>
              <a:t>Dimensions: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sz="1800" b="0" dirty="0">
                <a:solidFill>
                  <a:schemeClr val="tx1"/>
                </a:solidFill>
                <a:cs typeface="Times New Roman" panose="02020603050405020304" pitchFamily="18" charset="0"/>
              </a:rPr>
              <a:t>Transversal: Max. </a:t>
            </a:r>
            <a:r>
              <a:rPr lang="el-GR" altLang="zh-CN" sz="1800" b="0" dirty="0">
                <a:solidFill>
                  <a:schemeClr val="tx1"/>
                </a:solidFill>
                <a:cs typeface="Times New Roman" panose="02020603050405020304" pitchFamily="18" charset="0"/>
              </a:rPr>
              <a:t>ϕ</a:t>
            </a:r>
            <a:r>
              <a:rPr lang="en-US" altLang="zh-CN" sz="1800" b="0" dirty="0">
                <a:solidFill>
                  <a:schemeClr val="tx1"/>
                </a:solidFill>
              </a:rPr>
              <a:t>264mm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sz="1800" b="0" dirty="0">
                <a:solidFill>
                  <a:schemeClr val="tx1"/>
                </a:solidFill>
              </a:rPr>
              <a:t>Longitudinal: ~223mm</a:t>
            </a:r>
            <a:endParaRPr lang="zh-CN" altLang="en-US" sz="1800" b="0" dirty="0">
              <a:solidFill>
                <a:schemeClr val="tx1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3328190" y="6525344"/>
            <a:ext cx="65459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l" eaLnBrk="0" hangingPunct="0">
              <a:spcBef>
                <a:spcPct val="20000"/>
              </a:spcBef>
              <a:buClr>
                <a:srgbClr val="00B050"/>
              </a:buClr>
              <a:buSzPct val="75000"/>
            </a:pPr>
            <a:r>
              <a:rPr lang="en-US" altLang="zh-CN" sz="1400" b="0" i="1" dirty="0">
                <a:solidFill>
                  <a:schemeClr val="tx1"/>
                </a:solidFill>
                <a:latin typeface="+mn-lt"/>
                <a:ea typeface="微软雅黑" pitchFamily="34" charset="-122"/>
              </a:rPr>
              <a:t>* Cooperate with Shenyang </a:t>
            </a:r>
            <a:r>
              <a:rPr lang="en-US" altLang="zh-CN" sz="1400" b="0" i="1" dirty="0" err="1">
                <a:solidFill>
                  <a:schemeClr val="tx1"/>
                </a:solidFill>
                <a:latin typeface="+mn-lt"/>
                <a:ea typeface="微软雅黑" pitchFamily="34" charset="-122"/>
              </a:rPr>
              <a:t>Huiyu</a:t>
            </a:r>
            <a:r>
              <a:rPr lang="en-US" altLang="zh-CN" sz="1400" b="0" i="1" dirty="0">
                <a:solidFill>
                  <a:schemeClr val="tx1"/>
                </a:solidFill>
                <a:latin typeface="+mn-lt"/>
                <a:ea typeface="微软雅黑" pitchFamily="34" charset="-122"/>
              </a:rPr>
              <a:t> vacuum technics co., Ltd.</a:t>
            </a:r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B5C53074-3BCF-4F6B-BC1C-97849D5BD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Remote vacuum connector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492291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8006" y="1319955"/>
            <a:ext cx="2880000" cy="3177722"/>
          </a:xfrm>
          <a:prstGeom prst="rect">
            <a:avLst/>
          </a:prstGeom>
        </p:spPr>
      </p:pic>
      <p:sp>
        <p:nvSpPr>
          <p:cNvPr id="30" name="椭圆 29"/>
          <p:cNvSpPr/>
          <p:nvPr/>
        </p:nvSpPr>
        <p:spPr>
          <a:xfrm>
            <a:off x="7590821" y="2247900"/>
            <a:ext cx="610204" cy="845582"/>
          </a:xfrm>
          <a:prstGeom prst="ellipse">
            <a:avLst/>
          </a:prstGeom>
          <a:noFill/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pPr marL="800100" indent="-342900" algn="ctr">
              <a:lnSpc>
                <a:spcPct val="120000"/>
              </a:lnSpc>
              <a:spcBef>
                <a:spcPts val="600"/>
              </a:spcBef>
              <a:buFont typeface="+mj-ea"/>
              <a:buAutoNum type="circleNumDbPlain"/>
            </a:pPr>
            <a:endParaRPr lang="zh-CN" altLang="en-US" dirty="0"/>
          </a:p>
        </p:txBody>
      </p:sp>
      <p:sp>
        <p:nvSpPr>
          <p:cNvPr id="31" name="文本框 30"/>
          <p:cNvSpPr txBox="1"/>
          <p:nvPr/>
        </p:nvSpPr>
        <p:spPr>
          <a:xfrm>
            <a:off x="6595424" y="4511431"/>
            <a:ext cx="1405163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Pneumatic peanut ring</a:t>
            </a:r>
            <a:endParaRPr lang="zh-CN" altLang="en-US" dirty="0"/>
          </a:p>
        </p:txBody>
      </p:sp>
      <p:cxnSp>
        <p:nvCxnSpPr>
          <p:cNvPr id="33" name="直接连接符 32"/>
          <p:cNvCxnSpPr>
            <a:stCxn id="30" idx="4"/>
            <a:endCxn id="31" idx="0"/>
          </p:cNvCxnSpPr>
          <p:nvPr/>
        </p:nvCxnSpPr>
        <p:spPr>
          <a:xfrm flipH="1">
            <a:off x="7298006" y="3093482"/>
            <a:ext cx="597917" cy="14179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B4AFA96C-24EA-469D-B978-BF5355C970C5}"/>
              </a:ext>
            </a:extLst>
          </p:cNvPr>
          <p:cNvGrpSpPr>
            <a:grpSpLocks noChangeAspect="1"/>
          </p:cNvGrpSpPr>
          <p:nvPr/>
        </p:nvGrpSpPr>
        <p:grpSpPr>
          <a:xfrm>
            <a:off x="180404" y="1558812"/>
            <a:ext cx="5489150" cy="4390468"/>
            <a:chOff x="7254" y="989532"/>
            <a:chExt cx="6529701" cy="522274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125" y="989532"/>
              <a:ext cx="4320000" cy="4560000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466397" y="1561873"/>
              <a:ext cx="1405163" cy="384426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sz="1500" dirty="0"/>
                <a:t>Bevel gears</a:t>
              </a:r>
              <a:endParaRPr lang="zh-CN" altLang="en-US" sz="1500" dirty="0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438150" y="2724150"/>
              <a:ext cx="1123950" cy="384426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sz="1500" dirty="0"/>
                <a:t>Chains </a:t>
              </a:r>
              <a:endParaRPr lang="zh-CN" altLang="en-US" sz="1500" dirty="0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7254" y="3496697"/>
              <a:ext cx="1361715" cy="659017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sz="1500" dirty="0"/>
                <a:t>Bi-direction screw</a:t>
              </a:r>
              <a:endParaRPr lang="zh-CN" altLang="en-US" sz="1500" dirty="0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99942" y="4345522"/>
              <a:ext cx="1038390" cy="384426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sz="1500" dirty="0"/>
                <a:t>Support </a:t>
              </a:r>
              <a:endParaRPr lang="zh-CN" altLang="en-US" sz="1500" dirty="0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2811166" y="5553263"/>
              <a:ext cx="1300059" cy="659017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sz="1500" dirty="0"/>
                <a:t>Universal joint</a:t>
              </a:r>
              <a:endParaRPr lang="zh-CN" altLang="en-US" sz="1500" dirty="0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5332215" y="4920248"/>
              <a:ext cx="1204740" cy="659017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sz="1500" dirty="0"/>
                <a:t>Pneumatic tube</a:t>
              </a:r>
              <a:endParaRPr lang="zh-CN" altLang="en-US" sz="1500" dirty="0"/>
            </a:p>
          </p:txBody>
        </p:sp>
        <p:cxnSp>
          <p:nvCxnSpPr>
            <p:cNvPr id="14" name="直接连接符 13"/>
            <p:cNvCxnSpPr>
              <a:stCxn id="6" idx="2"/>
            </p:cNvCxnSpPr>
            <p:nvPr/>
          </p:nvCxnSpPr>
          <p:spPr>
            <a:xfrm>
              <a:off x="1168979" y="1946299"/>
              <a:ext cx="736677" cy="9625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981075" y="3114675"/>
              <a:ext cx="1158314" cy="4296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>
              <a:cxnSpLocks/>
              <a:stCxn id="8" idx="3"/>
            </p:cNvCxnSpPr>
            <p:nvPr/>
          </p:nvCxnSpPr>
          <p:spPr>
            <a:xfrm flipV="1">
              <a:off x="1368969" y="3513946"/>
              <a:ext cx="502589" cy="31225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>
              <a:cxnSpLocks/>
              <a:stCxn id="10" idx="3"/>
            </p:cNvCxnSpPr>
            <p:nvPr/>
          </p:nvCxnSpPr>
          <p:spPr>
            <a:xfrm>
              <a:off x="1238332" y="4537735"/>
              <a:ext cx="1064506" cy="3207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>
              <a:endCxn id="11" idx="0"/>
            </p:cNvCxnSpPr>
            <p:nvPr/>
          </p:nvCxnSpPr>
          <p:spPr>
            <a:xfrm flipH="1">
              <a:off x="3461195" y="3681363"/>
              <a:ext cx="8841" cy="18719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>
              <a:cxnSpLocks/>
              <a:endCxn id="12" idx="0"/>
            </p:cNvCxnSpPr>
            <p:nvPr/>
          </p:nvCxnSpPr>
          <p:spPr>
            <a:xfrm>
              <a:off x="5174756" y="2724150"/>
              <a:ext cx="759830" cy="219609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文本框 31"/>
            <p:cNvSpPr txBox="1"/>
            <p:nvPr/>
          </p:nvSpPr>
          <p:spPr>
            <a:xfrm>
              <a:off x="4304787" y="5776223"/>
              <a:ext cx="947493" cy="384426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sz="1500" dirty="0"/>
                <a:t>Bellows </a:t>
              </a:r>
              <a:endParaRPr lang="zh-CN" altLang="en-US" sz="1500" dirty="0"/>
            </a:p>
          </p:txBody>
        </p:sp>
        <p:cxnSp>
          <p:nvCxnSpPr>
            <p:cNvPr id="35" name="直接连接符 34"/>
            <p:cNvCxnSpPr>
              <a:endCxn id="32" idx="0"/>
            </p:cNvCxnSpPr>
            <p:nvPr/>
          </p:nvCxnSpPr>
          <p:spPr>
            <a:xfrm>
              <a:off x="3660497" y="3866029"/>
              <a:ext cx="1118036" cy="19101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标题 3">
            <a:extLst>
              <a:ext uri="{FF2B5EF4-FFF2-40B4-BE49-F238E27FC236}">
                <a16:creationId xmlns:a16="http://schemas.microsoft.com/office/drawing/2014/main" id="{09E64D1D-47DE-4372-9BB0-EEC0B823A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Remote vacuum connector</a:t>
            </a:r>
            <a:endParaRPr lang="zh-CN" altLang="en-US" dirty="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02773230-668C-463E-A958-639D792DA605}"/>
              </a:ext>
            </a:extLst>
          </p:cNvPr>
          <p:cNvSpPr txBox="1"/>
          <p:nvPr/>
        </p:nvSpPr>
        <p:spPr>
          <a:xfrm>
            <a:off x="5590645" y="5538045"/>
            <a:ext cx="3168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800" b="0" dirty="0">
                <a:solidFill>
                  <a:schemeClr val="tx1"/>
                </a:solidFill>
              </a:rPr>
              <a:t>Dimensions: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sz="1800" b="0" dirty="0">
                <a:solidFill>
                  <a:schemeClr val="tx1"/>
                </a:solidFill>
                <a:cs typeface="Times New Roman" panose="02020603050405020304" pitchFamily="18" charset="0"/>
              </a:rPr>
              <a:t>Transversal: Max. </a:t>
            </a:r>
            <a:r>
              <a:rPr lang="el-GR" altLang="zh-CN" sz="1800" b="0" dirty="0">
                <a:solidFill>
                  <a:schemeClr val="tx1"/>
                </a:solidFill>
                <a:cs typeface="Times New Roman" panose="02020603050405020304" pitchFamily="18" charset="0"/>
              </a:rPr>
              <a:t>ϕ</a:t>
            </a:r>
            <a:r>
              <a:rPr lang="en-US" altLang="zh-CN" sz="1800" b="0" dirty="0">
                <a:solidFill>
                  <a:schemeClr val="tx1"/>
                </a:solidFill>
              </a:rPr>
              <a:t>177mm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sz="1800" b="0" dirty="0">
                <a:solidFill>
                  <a:schemeClr val="tx1"/>
                </a:solidFill>
              </a:rPr>
              <a:t>Longitudinal: ~215mm</a:t>
            </a:r>
            <a:endParaRPr lang="zh-CN" altLang="en-US" sz="1800" b="0" dirty="0">
              <a:solidFill>
                <a:schemeClr val="tx1"/>
              </a:solidFill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CBD39ED7-8BDC-4435-AE84-289078B03CBF}"/>
              </a:ext>
            </a:extLst>
          </p:cNvPr>
          <p:cNvSpPr txBox="1"/>
          <p:nvPr/>
        </p:nvSpPr>
        <p:spPr>
          <a:xfrm>
            <a:off x="506373" y="1135289"/>
            <a:ext cx="1905387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800" b="0" dirty="0">
                <a:solidFill>
                  <a:schemeClr val="tx1"/>
                </a:solidFill>
              </a:rPr>
              <a:t>Remote chain seal</a:t>
            </a:r>
            <a:endParaRPr lang="zh-CN" altLang="en-US" sz="18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8573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/>
              <a:t>Remote </a:t>
            </a:r>
            <a:r>
              <a:rPr lang="en-US" altLang="zh-CN" dirty="0"/>
              <a:t>vacuum connector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0491" y="3165407"/>
            <a:ext cx="3600000" cy="2351825"/>
          </a:xfrm>
          <a:prstGeom prst="rect">
            <a:avLst/>
          </a:prstGeom>
        </p:spPr>
      </p:pic>
      <p:grpSp>
        <p:nvGrpSpPr>
          <p:cNvPr id="5" name="组合 4"/>
          <p:cNvGrpSpPr>
            <a:grpSpLocks noChangeAspect="1"/>
          </p:cNvGrpSpPr>
          <p:nvPr/>
        </p:nvGrpSpPr>
        <p:grpSpPr>
          <a:xfrm>
            <a:off x="323529" y="2276872"/>
            <a:ext cx="5472607" cy="3939665"/>
            <a:chOff x="566212" y="1281537"/>
            <a:chExt cx="7169482" cy="5161225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89442" y="1607336"/>
              <a:ext cx="5486400" cy="4657725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5892151" y="1719264"/>
              <a:ext cx="1261241" cy="483850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solidFill>
                <a:srgbClr val="40BAD2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Flange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634766" y="1281537"/>
              <a:ext cx="1158763" cy="483850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solidFill>
                <a:srgbClr val="40BAD2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Flange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566212" y="4164132"/>
              <a:ext cx="1625743" cy="846737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solidFill>
                <a:srgbClr val="40BAD2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Sealing membrane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625875" y="1662028"/>
              <a:ext cx="1330974" cy="483850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solidFill>
                <a:srgbClr val="40BAD2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bellows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4521996" y="5596025"/>
              <a:ext cx="1671145" cy="846737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solidFill>
                <a:srgbClr val="40BAD2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Guiderods</a:t>
              </a:r>
              <a:r>
                <a:rPr kumimoji="0" lang="en-US" altLang="zh-CN" sz="18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 and limits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608459" y="4977758"/>
              <a:ext cx="1127235" cy="483850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solidFill>
                <a:srgbClr val="40BAD2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Tubes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661332" y="3038004"/>
              <a:ext cx="1127235" cy="483850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solidFill>
                <a:srgbClr val="40BAD2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Flange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cxnSp>
          <p:nvCxnSpPr>
            <p:cNvPr id="14" name="直接连接符 13"/>
            <p:cNvCxnSpPr>
              <a:stCxn id="7" idx="2"/>
            </p:cNvCxnSpPr>
            <p:nvPr/>
          </p:nvCxnSpPr>
          <p:spPr>
            <a:xfrm flipH="1">
              <a:off x="5763613" y="2203114"/>
              <a:ext cx="759158" cy="726152"/>
            </a:xfrm>
            <a:prstGeom prst="line">
              <a:avLst/>
            </a:prstGeom>
            <a:noFill/>
            <a:ln w="9525" cap="flat" cmpd="sng" algn="ctr">
              <a:solidFill>
                <a:srgbClr val="40BAD2"/>
              </a:solidFill>
              <a:prstDash val="solid"/>
            </a:ln>
            <a:effectLst/>
          </p:spPr>
        </p:cxnSp>
        <p:cxnSp>
          <p:nvCxnSpPr>
            <p:cNvPr id="15" name="直接连接符 14"/>
            <p:cNvCxnSpPr>
              <a:stCxn id="8" idx="2"/>
            </p:cNvCxnSpPr>
            <p:nvPr/>
          </p:nvCxnSpPr>
          <p:spPr>
            <a:xfrm>
              <a:off x="4214149" y="1765387"/>
              <a:ext cx="122182" cy="1163879"/>
            </a:xfrm>
            <a:prstGeom prst="line">
              <a:avLst/>
            </a:prstGeom>
            <a:noFill/>
            <a:ln w="9525" cap="flat" cmpd="sng" algn="ctr">
              <a:solidFill>
                <a:srgbClr val="40BAD2"/>
              </a:solidFill>
              <a:prstDash val="solid"/>
            </a:ln>
            <a:effectLst/>
          </p:spPr>
        </p:cxnSp>
        <p:cxnSp>
          <p:nvCxnSpPr>
            <p:cNvPr id="16" name="直接连接符 15"/>
            <p:cNvCxnSpPr>
              <a:stCxn id="9" idx="3"/>
            </p:cNvCxnSpPr>
            <p:nvPr/>
          </p:nvCxnSpPr>
          <p:spPr>
            <a:xfrm flipV="1">
              <a:off x="2191955" y="4364571"/>
              <a:ext cx="493882" cy="222930"/>
            </a:xfrm>
            <a:prstGeom prst="line">
              <a:avLst/>
            </a:prstGeom>
            <a:noFill/>
            <a:ln w="9525" cap="flat" cmpd="sng" algn="ctr">
              <a:solidFill>
                <a:srgbClr val="40BAD2"/>
              </a:solidFill>
              <a:prstDash val="solid"/>
            </a:ln>
            <a:effectLst/>
          </p:spPr>
        </p:cxnSp>
        <p:cxnSp>
          <p:nvCxnSpPr>
            <p:cNvPr id="17" name="直接连接符 16"/>
            <p:cNvCxnSpPr>
              <a:stCxn id="13" idx="3"/>
            </p:cNvCxnSpPr>
            <p:nvPr/>
          </p:nvCxnSpPr>
          <p:spPr>
            <a:xfrm>
              <a:off x="1788567" y="3279929"/>
              <a:ext cx="1794542" cy="148851"/>
            </a:xfrm>
            <a:prstGeom prst="line">
              <a:avLst/>
            </a:prstGeom>
            <a:noFill/>
            <a:ln w="9525" cap="flat" cmpd="sng" algn="ctr">
              <a:solidFill>
                <a:srgbClr val="40BAD2"/>
              </a:solidFill>
              <a:prstDash val="solid"/>
            </a:ln>
            <a:effectLst/>
          </p:spPr>
        </p:cxnSp>
        <p:cxnSp>
          <p:nvCxnSpPr>
            <p:cNvPr id="18" name="直接连接符 17"/>
            <p:cNvCxnSpPr>
              <a:stCxn id="12" idx="0"/>
            </p:cNvCxnSpPr>
            <p:nvPr/>
          </p:nvCxnSpPr>
          <p:spPr>
            <a:xfrm flipH="1" flipV="1">
              <a:off x="6424655" y="4346706"/>
              <a:ext cx="747422" cy="631051"/>
            </a:xfrm>
            <a:prstGeom prst="line">
              <a:avLst/>
            </a:prstGeom>
            <a:noFill/>
            <a:ln w="9525" cap="flat" cmpd="sng" algn="ctr">
              <a:solidFill>
                <a:srgbClr val="40BAD2"/>
              </a:solidFill>
              <a:prstDash val="solid"/>
            </a:ln>
            <a:effectLst/>
          </p:spPr>
        </p:cxnSp>
        <p:cxnSp>
          <p:nvCxnSpPr>
            <p:cNvPr id="19" name="直接连接符 18"/>
            <p:cNvCxnSpPr>
              <a:stCxn id="10" idx="3"/>
            </p:cNvCxnSpPr>
            <p:nvPr/>
          </p:nvCxnSpPr>
          <p:spPr>
            <a:xfrm>
              <a:off x="2956850" y="1903952"/>
              <a:ext cx="1123291" cy="1242583"/>
            </a:xfrm>
            <a:prstGeom prst="line">
              <a:avLst/>
            </a:prstGeom>
            <a:noFill/>
            <a:ln w="9525" cap="flat" cmpd="sng" algn="ctr">
              <a:solidFill>
                <a:srgbClr val="40BAD2"/>
              </a:solidFill>
              <a:prstDash val="solid"/>
            </a:ln>
            <a:effectLst/>
          </p:spPr>
        </p:cxnSp>
        <p:cxnSp>
          <p:nvCxnSpPr>
            <p:cNvPr id="20" name="直接连接符 19"/>
            <p:cNvCxnSpPr/>
            <p:nvPr/>
          </p:nvCxnSpPr>
          <p:spPr>
            <a:xfrm flipH="1" flipV="1">
              <a:off x="4579951" y="5208104"/>
              <a:ext cx="771277" cy="387921"/>
            </a:xfrm>
            <a:prstGeom prst="line">
              <a:avLst/>
            </a:prstGeom>
            <a:noFill/>
            <a:ln w="9525" cap="flat" cmpd="sng" algn="ctr">
              <a:solidFill>
                <a:srgbClr val="40BAD2"/>
              </a:solidFill>
              <a:prstDash val="solid"/>
            </a:ln>
            <a:effectLst/>
          </p:spPr>
        </p:cxnSp>
      </p:grpSp>
      <p:sp>
        <p:nvSpPr>
          <p:cNvPr id="23" name="文本框 22"/>
          <p:cNvSpPr txBox="1"/>
          <p:nvPr/>
        </p:nvSpPr>
        <p:spPr>
          <a:xfrm>
            <a:off x="999291" y="1102127"/>
            <a:ext cx="1627095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800" b="0" dirty="0">
                <a:solidFill>
                  <a:schemeClr val="tx1"/>
                </a:solidFill>
              </a:rPr>
              <a:t>Inflatable seal</a:t>
            </a:r>
            <a:endParaRPr lang="zh-CN" altLang="en-US" sz="1800" b="0" dirty="0">
              <a:solidFill>
                <a:schemeClr val="tx1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652120" y="5703979"/>
            <a:ext cx="3168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800" b="0" dirty="0">
                <a:solidFill>
                  <a:schemeClr val="tx1"/>
                </a:solidFill>
              </a:rPr>
              <a:t>Dimensions: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sz="1800" b="0" dirty="0">
                <a:solidFill>
                  <a:schemeClr val="tx1"/>
                </a:solidFill>
                <a:cs typeface="Times New Roman" panose="02020603050405020304" pitchFamily="18" charset="0"/>
              </a:rPr>
              <a:t>Transversal: Max. </a:t>
            </a:r>
            <a:r>
              <a:rPr lang="el-GR" altLang="zh-CN" sz="1800" b="0" dirty="0">
                <a:solidFill>
                  <a:schemeClr val="tx1"/>
                </a:solidFill>
                <a:cs typeface="Times New Roman" panose="02020603050405020304" pitchFamily="18" charset="0"/>
              </a:rPr>
              <a:t>ϕ</a:t>
            </a:r>
            <a:r>
              <a:rPr lang="en-US" altLang="zh-CN" sz="1800" b="0" dirty="0">
                <a:solidFill>
                  <a:schemeClr val="tx1"/>
                </a:solidFill>
                <a:cs typeface="Times New Roman" panose="02020603050405020304" pitchFamily="18" charset="0"/>
              </a:rPr>
              <a:t>174</a:t>
            </a:r>
            <a:r>
              <a:rPr lang="en-US" altLang="zh-CN" sz="1800" b="0" dirty="0">
                <a:solidFill>
                  <a:schemeClr val="tx1"/>
                </a:solidFill>
              </a:rPr>
              <a:t>mm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sz="1800" b="0" dirty="0">
                <a:solidFill>
                  <a:schemeClr val="tx1"/>
                </a:solidFill>
              </a:rPr>
              <a:t>Longitudinal: ~67mm</a:t>
            </a:r>
            <a:endParaRPr lang="zh-CN" altLang="en-US" sz="1800" b="0" dirty="0">
              <a:solidFill>
                <a:schemeClr val="tx1"/>
              </a:solidFill>
            </a:endParaRPr>
          </a:p>
        </p:txBody>
      </p:sp>
      <p:sp>
        <p:nvSpPr>
          <p:cNvPr id="25" name="椭圆 24"/>
          <p:cNvSpPr/>
          <p:nvPr/>
        </p:nvSpPr>
        <p:spPr bwMode="auto">
          <a:xfrm>
            <a:off x="6084168" y="3861048"/>
            <a:ext cx="936104" cy="288032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588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华文中宋" pitchFamily="2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5403213" y="1169395"/>
            <a:ext cx="3454556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lvl="1" indent="-285750" algn="l">
              <a:buFont typeface="Arial" panose="020B0604020202020204" pitchFamily="34" charset="0"/>
              <a:buChar char="•"/>
            </a:pPr>
            <a:r>
              <a:rPr lang="en-US" altLang="zh-CN" sz="1800" b="0" dirty="0">
                <a:solidFill>
                  <a:schemeClr val="tx1"/>
                </a:solidFill>
              </a:rPr>
              <a:t>Experience from CSNS: leak rate ~10-7 Pa.m3/s level, four levels higher then CEPC requirement.</a:t>
            </a:r>
          </a:p>
        </p:txBody>
      </p:sp>
    </p:spTree>
    <p:extLst>
      <p:ext uri="{BB962C8B-B14F-4D97-AF65-F5344CB8AC3E}">
        <p14:creationId xmlns:p14="http://schemas.microsoft.com/office/powerpoint/2010/main" val="98373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0033" y="142852"/>
            <a:ext cx="8434073" cy="725470"/>
          </a:xfrm>
        </p:spPr>
        <p:txBody>
          <a:bodyPr>
            <a:noAutofit/>
          </a:bodyPr>
          <a:lstStyle/>
          <a:p>
            <a:r>
              <a:rPr lang="en-US" altLang="zh-CN" sz="2800" dirty="0"/>
              <a:t>Magnet supports </a:t>
            </a:r>
            <a:endParaRPr lang="zh-CN" altLang="en-US" sz="28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544" y="1106148"/>
            <a:ext cx="8229600" cy="452596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altLang="zh-CN" sz="2000" dirty="0"/>
              <a:t>Over 80% of the length is covered by magnets of about 138 types.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5490359"/>
              </p:ext>
            </p:extLst>
          </p:nvPr>
        </p:nvGraphicFramePr>
        <p:xfrm>
          <a:off x="611560" y="1556792"/>
          <a:ext cx="4680520" cy="1359139"/>
        </p:xfrm>
        <a:graphic>
          <a:graphicData uri="http://schemas.openxmlformats.org/drawingml/2006/table">
            <a:tbl>
              <a:tblPr firstRow="1" bandCol="1">
                <a:tableStyleId>{21E4AEA4-8DFA-4A89-87EB-49C32662AFE0}</a:tableStyleId>
              </a:tblPr>
              <a:tblGrid>
                <a:gridCol w="6957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8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70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94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</a:rPr>
                        <a:t> A</a:t>
                      </a:r>
                      <a:r>
                        <a:rPr lang="en-US" altLang="zh-CN" sz="1800" dirty="0">
                          <a:effectLst/>
                        </a:rPr>
                        <a:t>djustment Ranges of</a:t>
                      </a:r>
                      <a:r>
                        <a:rPr lang="en-US" altLang="zh-CN" sz="1800" baseline="0" dirty="0">
                          <a:effectLst/>
                        </a:rPr>
                        <a:t> magnets</a:t>
                      </a:r>
                      <a:endParaRPr lang="zh-CN" altLang="zh-CN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endParaRPr lang="zh-CN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endParaRPr lang="zh-CN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zh-CN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</a:rPr>
                        <a:t>X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</a:rPr>
                        <a:t>≥±20 mm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US" sz="1800" dirty="0" err="1">
                          <a:effectLst/>
                        </a:rPr>
                        <a:t>Δθx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US" sz="1800">
                          <a:effectLst/>
                        </a:rPr>
                        <a:t>≥±10 mrad</a:t>
                      </a:r>
                      <a:endParaRPr lang="zh-CN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US" sz="1800">
                          <a:effectLst/>
                        </a:rPr>
                        <a:t>Y</a:t>
                      </a:r>
                      <a:endParaRPr lang="zh-CN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</a:rPr>
                        <a:t>≥±30 mm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US" sz="1800" dirty="0" err="1">
                          <a:effectLst/>
                        </a:rPr>
                        <a:t>Δθy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</a:rPr>
                        <a:t>≥±10 </a:t>
                      </a:r>
                      <a:r>
                        <a:rPr lang="en-US" sz="1800" dirty="0" err="1">
                          <a:effectLst/>
                        </a:rPr>
                        <a:t>mrad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</a:rPr>
                        <a:t>Z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</a:rPr>
                        <a:t>≥±20 mm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US" sz="1800" dirty="0" err="1">
                          <a:effectLst/>
                        </a:rPr>
                        <a:t>Δθz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</a:rPr>
                        <a:t>≥±10 </a:t>
                      </a:r>
                      <a:r>
                        <a:rPr lang="en-US" sz="1800" dirty="0" err="1">
                          <a:effectLst/>
                        </a:rPr>
                        <a:t>mrad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8" name="组合 7"/>
          <p:cNvGrpSpPr/>
          <p:nvPr/>
        </p:nvGrpSpPr>
        <p:grpSpPr>
          <a:xfrm>
            <a:off x="5436097" y="1628800"/>
            <a:ext cx="3744416" cy="2664296"/>
            <a:chOff x="3131840" y="4725144"/>
            <a:chExt cx="2989232" cy="1859516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31840" y="4725144"/>
              <a:ext cx="2160000" cy="1859516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5405264" y="5209636"/>
              <a:ext cx="667201" cy="236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chemeClr val="tx1"/>
                  </a:solidFill>
                </a:rPr>
                <a:t>Booster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5453871" y="5924019"/>
              <a:ext cx="667201" cy="236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chemeClr val="tx1"/>
                  </a:solidFill>
                </a:rPr>
                <a:t>Collider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12" name="直接连接符 11"/>
            <p:cNvCxnSpPr/>
            <p:nvPr/>
          </p:nvCxnSpPr>
          <p:spPr bwMode="auto">
            <a:xfrm flipV="1">
              <a:off x="4644008" y="5378913"/>
              <a:ext cx="845974" cy="210328"/>
            </a:xfrm>
            <a:prstGeom prst="line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直接连接符 12"/>
            <p:cNvCxnSpPr/>
            <p:nvPr/>
          </p:nvCxnSpPr>
          <p:spPr bwMode="auto">
            <a:xfrm>
              <a:off x="4644008" y="6093296"/>
              <a:ext cx="809970" cy="0"/>
            </a:xfrm>
            <a:prstGeom prst="line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3080E209-17A5-4D1A-AA6B-70FCB15D2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188" y="2976502"/>
            <a:ext cx="4680000" cy="193113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F33571F-39E8-4B58-B707-248440DC79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429" y="4781744"/>
            <a:ext cx="4320000" cy="191702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9C8DA6D-7D8E-4DE5-9E3F-0B6616CD15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6097" y="4407295"/>
            <a:ext cx="3600000" cy="22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903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37" y="2060848"/>
            <a:ext cx="4320000" cy="180433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837" y="2586332"/>
            <a:ext cx="4320000" cy="354795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837" y="4086409"/>
            <a:ext cx="4181475" cy="204787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Magnet supports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000" dirty="0"/>
              <a:t>Plenty of supports to be designed.</a:t>
            </a:r>
          </a:p>
          <a:p>
            <a:r>
              <a:rPr lang="en-US" altLang="zh-CN" sz="2000" dirty="0"/>
              <a:t>We has began the cooperation on design with members of CIPC</a:t>
            </a:r>
            <a:endParaRPr lang="zh-CN" altLang="en-US" sz="2000" dirty="0"/>
          </a:p>
        </p:txBody>
      </p:sp>
      <p:sp>
        <p:nvSpPr>
          <p:cNvPr id="10" name="圆角矩形 9"/>
          <p:cNvSpPr/>
          <p:nvPr/>
        </p:nvSpPr>
        <p:spPr>
          <a:xfrm>
            <a:off x="1123797" y="2469164"/>
            <a:ext cx="508958" cy="17252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pPr marL="800100" indent="-342900" algn="ctr">
              <a:lnSpc>
                <a:spcPct val="120000"/>
              </a:lnSpc>
              <a:spcBef>
                <a:spcPts val="600"/>
              </a:spcBef>
              <a:buFont typeface="+mj-ea"/>
              <a:buAutoNum type="circleNumDbPlain"/>
            </a:pPr>
            <a:endParaRPr lang="zh-CN" altLang="en-US" dirty="0"/>
          </a:p>
        </p:txBody>
      </p:sp>
      <p:sp>
        <p:nvSpPr>
          <p:cNvPr id="11" name="圆角矩形 10"/>
          <p:cNvSpPr/>
          <p:nvPr/>
        </p:nvSpPr>
        <p:spPr>
          <a:xfrm>
            <a:off x="1112295" y="2758167"/>
            <a:ext cx="508958" cy="17252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pPr marL="800100" indent="-342900" algn="ctr">
              <a:lnSpc>
                <a:spcPct val="120000"/>
              </a:lnSpc>
              <a:spcBef>
                <a:spcPts val="600"/>
              </a:spcBef>
              <a:buFont typeface="+mj-ea"/>
              <a:buAutoNum type="circleNumDbPlain"/>
            </a:pPr>
            <a:endParaRPr lang="zh-CN" altLang="en-US" dirty="0"/>
          </a:p>
        </p:txBody>
      </p:sp>
      <p:sp>
        <p:nvSpPr>
          <p:cNvPr id="12" name="圆角矩形 11"/>
          <p:cNvSpPr/>
          <p:nvPr/>
        </p:nvSpPr>
        <p:spPr>
          <a:xfrm>
            <a:off x="1112295" y="3268544"/>
            <a:ext cx="508958" cy="17252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pPr marL="800100" indent="-342900" algn="ctr">
              <a:lnSpc>
                <a:spcPct val="120000"/>
              </a:lnSpc>
              <a:spcBef>
                <a:spcPts val="600"/>
              </a:spcBef>
              <a:buFont typeface="+mj-ea"/>
              <a:buAutoNum type="circleNumDbPlain"/>
            </a:pPr>
            <a:endParaRPr lang="zh-CN" altLang="en-US" dirty="0"/>
          </a:p>
        </p:txBody>
      </p:sp>
      <p:sp>
        <p:nvSpPr>
          <p:cNvPr id="13" name="圆角矩形 12"/>
          <p:cNvSpPr/>
          <p:nvPr/>
        </p:nvSpPr>
        <p:spPr>
          <a:xfrm>
            <a:off x="1080665" y="3662296"/>
            <a:ext cx="508958" cy="17252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pPr marL="800100" indent="-342900" algn="ctr">
              <a:lnSpc>
                <a:spcPct val="120000"/>
              </a:lnSpc>
              <a:spcBef>
                <a:spcPts val="600"/>
              </a:spcBef>
              <a:buFont typeface="+mj-ea"/>
              <a:buAutoNum type="circleNumDbPlain"/>
            </a:pPr>
            <a:endParaRPr lang="zh-CN" altLang="en-US" dirty="0"/>
          </a:p>
        </p:txBody>
      </p:sp>
      <p:sp>
        <p:nvSpPr>
          <p:cNvPr id="14" name="圆角矩形 13"/>
          <p:cNvSpPr/>
          <p:nvPr/>
        </p:nvSpPr>
        <p:spPr>
          <a:xfrm>
            <a:off x="6200691" y="3080911"/>
            <a:ext cx="568906" cy="118181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pPr marL="800100" indent="-342900" algn="ctr">
              <a:lnSpc>
                <a:spcPct val="120000"/>
              </a:lnSpc>
              <a:spcBef>
                <a:spcPts val="600"/>
              </a:spcBef>
              <a:buFont typeface="+mj-ea"/>
              <a:buAutoNum type="circleNumDbPlain"/>
            </a:pPr>
            <a:endParaRPr lang="zh-CN" altLang="en-US" dirty="0"/>
          </a:p>
        </p:txBody>
      </p:sp>
      <p:sp>
        <p:nvSpPr>
          <p:cNvPr id="16" name="圆角矩形 15"/>
          <p:cNvSpPr/>
          <p:nvPr/>
        </p:nvSpPr>
        <p:spPr>
          <a:xfrm>
            <a:off x="1742024" y="4564464"/>
            <a:ext cx="508958" cy="17252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pPr marL="800100" indent="-342900" algn="ctr">
              <a:lnSpc>
                <a:spcPct val="120000"/>
              </a:lnSpc>
              <a:spcBef>
                <a:spcPts val="600"/>
              </a:spcBef>
              <a:buFont typeface="+mj-ea"/>
              <a:buAutoNum type="circleNumDbPlain"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58900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标题 1">
            <a:extLst>
              <a:ext uri="{FF2B5EF4-FFF2-40B4-BE49-F238E27FC236}">
                <a16:creationId xmlns:a16="http://schemas.microsoft.com/office/drawing/2014/main" id="{E3E96C76-1E9A-451B-B493-248322EB9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33" y="142852"/>
            <a:ext cx="8434073" cy="725470"/>
          </a:xfrm>
        </p:spPr>
        <p:txBody>
          <a:bodyPr>
            <a:noAutofit/>
          </a:bodyPr>
          <a:lstStyle/>
          <a:p>
            <a:r>
              <a:rPr lang="en-US" altLang="zh-CN" sz="2800" dirty="0"/>
              <a:t>Magnet supports</a:t>
            </a:r>
            <a:endParaRPr lang="zh-CN" altLang="en-US" sz="2800" dirty="0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44CF9813-AA07-4F25-BCF4-47922A9C7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97" y="1485014"/>
            <a:ext cx="5400000" cy="1660700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B4EEE0BA-E72C-4BFC-9C89-6B16DE82AE61}"/>
              </a:ext>
            </a:extLst>
          </p:cNvPr>
          <p:cNvSpPr txBox="1"/>
          <p:nvPr/>
        </p:nvSpPr>
        <p:spPr>
          <a:xfrm>
            <a:off x="1360418" y="1143477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Optimization for dipole supports</a:t>
            </a:r>
            <a:endParaRPr lang="zh-CN" altLang="en-US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11E7A461-522A-420A-87AB-D2921163816A}"/>
              </a:ext>
            </a:extLst>
          </p:cNvPr>
          <p:cNvSpPr txBox="1"/>
          <p:nvPr/>
        </p:nvSpPr>
        <p:spPr>
          <a:xfrm>
            <a:off x="521454" y="5805264"/>
            <a:ext cx="4214266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altLang="zh-CN" sz="2000" dirty="0">
                <a:solidFill>
                  <a:schemeClr val="tx1"/>
                </a:solidFill>
              </a:rPr>
              <a:t>Magnet group people will check if the deformation is workable.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2DC3C806-0508-4DEB-91F3-2AA285B05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568" y="3129280"/>
            <a:ext cx="5400000" cy="165698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ED0E53E-099E-4596-8B22-6FCAD63F15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724" y="4365104"/>
            <a:ext cx="5052146" cy="1302320"/>
          </a:xfrm>
          <a:prstGeom prst="rect">
            <a:avLst/>
          </a:prstGeom>
        </p:spPr>
      </p:pic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B57B289C-A139-4534-905F-5F3267EB79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3836146"/>
              </p:ext>
            </p:extLst>
          </p:nvPr>
        </p:nvGraphicFramePr>
        <p:xfrm>
          <a:off x="5776796" y="1289243"/>
          <a:ext cx="3168352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128">
                  <a:extLst>
                    <a:ext uri="{9D8B030D-6E8A-4147-A177-3AD203B41FA5}">
                      <a16:colId xmlns:a16="http://schemas.microsoft.com/office/drawing/2014/main" val="1809034007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8694858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No. of supports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Max. deformation (um)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66558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19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5726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7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10130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5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4099001"/>
                  </a:ext>
                </a:extLst>
              </a:tr>
            </a:tbl>
          </a:graphicData>
        </a:graphic>
      </p:graphicFrame>
      <p:sp>
        <p:nvSpPr>
          <p:cNvPr id="3" name="矩形: 圆角 2">
            <a:extLst>
              <a:ext uri="{FF2B5EF4-FFF2-40B4-BE49-F238E27FC236}">
                <a16:creationId xmlns:a16="http://schemas.microsoft.com/office/drawing/2014/main" id="{12355CF7-C26B-4E87-9C11-BE1B7734B8B4}"/>
              </a:ext>
            </a:extLst>
          </p:cNvPr>
          <p:cNvSpPr/>
          <p:nvPr/>
        </p:nvSpPr>
        <p:spPr>
          <a:xfrm>
            <a:off x="5652120" y="2248123"/>
            <a:ext cx="3384376" cy="46079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内容占位符 2">
            <a:extLst>
              <a:ext uri="{FF2B5EF4-FFF2-40B4-BE49-F238E27FC236}">
                <a16:creationId xmlns:a16="http://schemas.microsoft.com/office/drawing/2014/main" id="{16E565D6-698C-43BE-8FE6-35A44F62B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4736" y="3184003"/>
            <a:ext cx="3281760" cy="248342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altLang="zh-CN" sz="2000" dirty="0"/>
              <a:t>Other magnet girders will be renewed too.</a:t>
            </a:r>
          </a:p>
          <a:p>
            <a:pPr lvl="1"/>
            <a:r>
              <a:rPr lang="en-US" altLang="zh-CN" sz="1800" dirty="0"/>
              <a:t>Simple &amp; flexible structure.</a:t>
            </a:r>
          </a:p>
          <a:p>
            <a:pPr lvl="1"/>
            <a:r>
              <a:rPr lang="en-US" altLang="zh-CN" sz="1800" dirty="0"/>
              <a:t>Small deformation &amp; good stability</a:t>
            </a:r>
          </a:p>
          <a:p>
            <a:pPr lvl="1"/>
            <a:r>
              <a:rPr lang="en-US" altLang="zh-CN" sz="1800" dirty="0"/>
              <a:t>Low cost</a:t>
            </a: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A6F4ADE3-5CEF-4767-B738-DC1C514D2648}"/>
              </a:ext>
            </a:extLst>
          </p:cNvPr>
          <p:cNvSpPr/>
          <p:nvPr/>
        </p:nvSpPr>
        <p:spPr>
          <a:xfrm>
            <a:off x="987364" y="6519446"/>
            <a:ext cx="5400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0" hangingPunct="0">
              <a:spcBef>
                <a:spcPct val="20000"/>
              </a:spcBef>
              <a:buClr>
                <a:srgbClr val="00B050"/>
              </a:buClr>
              <a:buSzPct val="75000"/>
            </a:pPr>
            <a:r>
              <a:rPr lang="en-US" altLang="zh-CN" sz="1400" b="0" i="1" dirty="0">
                <a:solidFill>
                  <a:schemeClr val="tx1"/>
                </a:solidFill>
                <a:latin typeface="+mn-lt"/>
                <a:ea typeface="微软雅黑" pitchFamily="34" charset="-122"/>
              </a:rPr>
              <a:t>* Cooperate </a:t>
            </a:r>
            <a:r>
              <a:rPr lang="en-US" altLang="zh-CN" sz="1400" i="1" dirty="0">
                <a:ea typeface="微软雅黑" pitchFamily="34" charset="-122"/>
              </a:rPr>
              <a:t>with </a:t>
            </a:r>
            <a:r>
              <a:rPr lang="en-US" altLang="zh-CN" sz="1400" i="1" dirty="0" err="1">
                <a:ea typeface="微软雅黑" pitchFamily="34" charset="-122"/>
              </a:rPr>
              <a:t>Keye</a:t>
            </a:r>
            <a:r>
              <a:rPr lang="en-US" altLang="zh-CN" sz="1400" i="1" dirty="0">
                <a:ea typeface="微软雅黑" pitchFamily="34" charset="-122"/>
              </a:rPr>
              <a:t> co., Ltd</a:t>
            </a:r>
            <a:endParaRPr lang="en-US" altLang="zh-CN" sz="1400" b="0" i="1" dirty="0">
              <a:solidFill>
                <a:schemeClr val="tx1"/>
              </a:solidFill>
              <a:latin typeface="+mn-lt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98106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884D9C0A-282A-47C0-B094-D562BB2C65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F2D05478-A95F-4433-871A-3BDE3E072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6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9E8AA674-97E6-418D-8EC9-D19B4D5FE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Transportation and installation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FBCB2D6-CAE2-46E3-B40A-EB0791198C2B}"/>
              </a:ext>
            </a:extLst>
          </p:cNvPr>
          <p:cNvSpPr txBox="1"/>
          <p:nvPr/>
        </p:nvSpPr>
        <p:spPr>
          <a:xfrm>
            <a:off x="755576" y="3609061"/>
            <a:ext cx="3960440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tx1"/>
                </a:solidFill>
              </a:rPr>
              <a:t>Transportation and coarse location of magnets in Collider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A7F157C-743D-4D01-BA9C-90D5E60F4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3140968"/>
            <a:ext cx="3600000" cy="331829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A5F739-65B5-491C-BDB8-C6A675A13E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322" y="4221088"/>
            <a:ext cx="4320000" cy="236805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0CE2D7E-85D7-4988-A2CD-A591D3F0E6C5}"/>
              </a:ext>
            </a:extLst>
          </p:cNvPr>
          <p:cNvSpPr txBox="1"/>
          <p:nvPr/>
        </p:nvSpPr>
        <p:spPr>
          <a:xfrm>
            <a:off x="5042322" y="2756932"/>
            <a:ext cx="3960440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tx1"/>
                </a:solidFill>
              </a:rPr>
              <a:t>Transportation and coarse location of magnets in Booster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DAE4A4C-7F85-49D6-8AC0-29ADA24FF5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743"/>
          <a:stretch/>
        </p:blipFill>
        <p:spPr>
          <a:xfrm>
            <a:off x="552580" y="964961"/>
            <a:ext cx="4320000" cy="2619285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74AFAA72-22CA-42E6-8404-0EF1AD125ED6}"/>
              </a:ext>
            </a:extLst>
          </p:cNvPr>
          <p:cNvSpPr txBox="1"/>
          <p:nvPr/>
        </p:nvSpPr>
        <p:spPr>
          <a:xfrm>
            <a:off x="4909792" y="1243747"/>
            <a:ext cx="2758552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altLang="zh-CN" sz="2000" dirty="0">
                <a:solidFill>
                  <a:schemeClr val="tx1"/>
                </a:solidFill>
              </a:rPr>
              <a:t>Flexible load support for “long” devices and “short” devices 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AB17EC2-F274-4F1A-BBEA-597CF7958A3C}"/>
              </a:ext>
            </a:extLst>
          </p:cNvPr>
          <p:cNvSpPr/>
          <p:nvPr/>
        </p:nvSpPr>
        <p:spPr>
          <a:xfrm>
            <a:off x="987363" y="6519446"/>
            <a:ext cx="78331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l" eaLnBrk="0" hangingPunct="0">
              <a:spcBef>
                <a:spcPct val="20000"/>
              </a:spcBef>
              <a:buClr>
                <a:srgbClr val="00B050"/>
              </a:buClr>
              <a:buSzPct val="75000"/>
            </a:pPr>
            <a:r>
              <a:rPr lang="en-US" altLang="zh-CN" sz="1400" b="0" i="1" dirty="0">
                <a:solidFill>
                  <a:schemeClr val="tx1"/>
                </a:solidFill>
                <a:latin typeface="+mn-lt"/>
                <a:ea typeface="微软雅黑" pitchFamily="34" charset="-122"/>
              </a:rPr>
              <a:t>* Cooperate with Beijing North Vehicle Group Corporation.</a:t>
            </a:r>
          </a:p>
        </p:txBody>
      </p:sp>
    </p:spTree>
    <p:extLst>
      <p:ext uri="{BB962C8B-B14F-4D97-AF65-F5344CB8AC3E}">
        <p14:creationId xmlns:p14="http://schemas.microsoft.com/office/powerpoint/2010/main" val="619959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F2D05478-A95F-4433-871A-3BDE3E072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7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9E8AA674-97E6-418D-8EC9-D19B4D5FE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Transportation and installation</a:t>
            </a:r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E925096-1865-40AC-9693-C0CB7532A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0507"/>
            <a:ext cx="4320000" cy="219905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E0FF945-D4A8-4989-975C-EE7066E88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418" y="3868731"/>
            <a:ext cx="4320000" cy="234633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9090BC4-2BBB-48D6-903C-C21A5E3BEB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596"/>
          <a:stretch/>
        </p:blipFill>
        <p:spPr>
          <a:xfrm>
            <a:off x="4320000" y="1122941"/>
            <a:ext cx="4320000" cy="2199054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2BD822D0-8687-450F-B492-C2D472764BB9}"/>
              </a:ext>
            </a:extLst>
          </p:cNvPr>
          <p:cNvSpPr txBox="1"/>
          <p:nvPr/>
        </p:nvSpPr>
        <p:spPr>
          <a:xfrm>
            <a:off x="5076056" y="4077072"/>
            <a:ext cx="3744416" cy="147732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>
              <a:lnSpc>
                <a:spcPts val="1600"/>
              </a:lnSpc>
              <a:spcBef>
                <a:spcPts val="8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000" b="0" baseline="0">
                <a:latin typeface="Arial" panose="020B0604020202020204" pitchFamily="34" charset="0"/>
                <a:ea typeface="微软雅黑" pitchFamily="34" charset="-122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sz="2000" baseline="0">
                <a:latin typeface="Arial" panose="020B0604020202020204" pitchFamily="34" charset="0"/>
                <a:ea typeface="微软雅黑" pitchFamily="34" charset="-122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baseline="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baseline="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baseline="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altLang="zh-CN" dirty="0"/>
              <a:t>Plinth installation and grouting</a:t>
            </a:r>
          </a:p>
          <a:p>
            <a:pPr lvl="1"/>
            <a:r>
              <a:rPr lang="en-US" altLang="zh-CN" dirty="0"/>
              <a:t>Pre-machined plinth.</a:t>
            </a:r>
          </a:p>
          <a:p>
            <a:pPr lvl="1"/>
            <a:r>
              <a:rPr lang="en-US" altLang="zh-CN" dirty="0"/>
              <a:t>Specialized tooling to improve efficiency.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622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>
            <a:extLst>
              <a:ext uri="{FF2B5EF4-FFF2-40B4-BE49-F238E27FC236}">
                <a16:creationId xmlns:a16="http://schemas.microsoft.com/office/drawing/2014/main" id="{A55BF2CE-63A9-4FC1-B191-6659A68062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152"/>
          <a:stretch/>
        </p:blipFill>
        <p:spPr>
          <a:xfrm>
            <a:off x="91508" y="5779230"/>
            <a:ext cx="7200000" cy="947854"/>
          </a:xfrm>
          <a:prstGeom prst="rect">
            <a:avLst/>
          </a:prstGeom>
        </p:spPr>
      </p:pic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000" dirty="0"/>
              <a:t>Vacuum layout</a:t>
            </a:r>
          </a:p>
          <a:p>
            <a:pPr lvl="1"/>
            <a:r>
              <a:rPr lang="en-US" altLang="zh-CN" sz="1600" dirty="0"/>
              <a:t>Inner diameter at IP: 28 mm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/>
          <a:p>
            <a:fld id="{098B4EB0-06CE-481E-B32B-52DF58230A15}" type="slidenum">
              <a:rPr lang="zh-CN" altLang="en-US" smtClean="0"/>
              <a:pPr/>
              <a:t>8</a:t>
            </a:fld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225B15A-BAC0-4C75-8D6D-CA77FBB519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440" y="2793042"/>
            <a:ext cx="7200000" cy="2832686"/>
          </a:xfrm>
          <a:prstGeom prst="rect">
            <a:avLst/>
          </a:prstGeom>
        </p:spPr>
      </p:pic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75E18C9E-A586-4464-BED3-C8D2EB6074DD}"/>
              </a:ext>
            </a:extLst>
          </p:cNvPr>
          <p:cNvCxnSpPr>
            <a:cxnSpLocks/>
          </p:cNvCxnSpPr>
          <p:nvPr/>
        </p:nvCxnSpPr>
        <p:spPr>
          <a:xfrm>
            <a:off x="1320592" y="2980580"/>
            <a:ext cx="0" cy="2176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AD6446BC-C151-4E29-B6C8-E18558A2D141}"/>
              </a:ext>
            </a:extLst>
          </p:cNvPr>
          <p:cNvSpPr txBox="1"/>
          <p:nvPr/>
        </p:nvSpPr>
        <p:spPr>
          <a:xfrm>
            <a:off x="1104568" y="2620540"/>
            <a:ext cx="50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Be</a:t>
            </a:r>
            <a:endParaRPr lang="zh-CN" altLang="en-US" sz="16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9EDCF20-E633-4072-88DC-6834D25C8A03}"/>
              </a:ext>
            </a:extLst>
          </p:cNvPr>
          <p:cNvSpPr txBox="1"/>
          <p:nvPr/>
        </p:nvSpPr>
        <p:spPr>
          <a:xfrm>
            <a:off x="1943004" y="2611248"/>
            <a:ext cx="50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Al</a:t>
            </a:r>
            <a:endParaRPr lang="zh-CN" altLang="en-US" sz="16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AB56DA6-1D78-4202-AB3D-3FA66EF31C61}"/>
              </a:ext>
            </a:extLst>
          </p:cNvPr>
          <p:cNvSpPr txBox="1"/>
          <p:nvPr/>
        </p:nvSpPr>
        <p:spPr>
          <a:xfrm>
            <a:off x="6414386" y="2620540"/>
            <a:ext cx="50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Cu</a:t>
            </a:r>
            <a:endParaRPr lang="zh-CN" altLang="en-US" sz="1600" dirty="0"/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727A5709-B5BB-4F4A-8ED2-47AE0B1FD46D}"/>
              </a:ext>
            </a:extLst>
          </p:cNvPr>
          <p:cNvCxnSpPr>
            <a:cxnSpLocks/>
          </p:cNvCxnSpPr>
          <p:nvPr/>
        </p:nvCxnSpPr>
        <p:spPr>
          <a:xfrm flipV="1">
            <a:off x="1032960" y="2370244"/>
            <a:ext cx="4032048" cy="174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DF4A211F-88A3-4637-BD0E-4D3F24D6BB83}"/>
              </a:ext>
            </a:extLst>
          </p:cNvPr>
          <p:cNvSpPr txBox="1"/>
          <p:nvPr/>
        </p:nvSpPr>
        <p:spPr>
          <a:xfrm>
            <a:off x="2331827" y="1927760"/>
            <a:ext cx="1293022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/>
              <a:t>IP chamber</a:t>
            </a:r>
          </a:p>
        </p:txBody>
      </p: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A6E80A59-7FE8-4938-8BC0-AC7677828A62}"/>
              </a:ext>
            </a:extLst>
          </p:cNvPr>
          <p:cNvCxnSpPr>
            <a:cxnSpLocks/>
          </p:cNvCxnSpPr>
          <p:nvPr/>
        </p:nvCxnSpPr>
        <p:spPr>
          <a:xfrm>
            <a:off x="5743607" y="2377965"/>
            <a:ext cx="176967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117E936D-DA85-4F72-8DFC-E7A342C9ACE1}"/>
              </a:ext>
            </a:extLst>
          </p:cNvPr>
          <p:cNvSpPr txBox="1"/>
          <p:nvPr/>
        </p:nvSpPr>
        <p:spPr>
          <a:xfrm>
            <a:off x="6211963" y="1760730"/>
            <a:ext cx="1034747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/>
              <a:t>Y-shape </a:t>
            </a:r>
          </a:p>
          <a:p>
            <a:r>
              <a:rPr lang="en-US" altLang="zh-CN" sz="1600" dirty="0"/>
              <a:t>chamber</a:t>
            </a:r>
            <a:endParaRPr lang="zh-CN" altLang="en-US" sz="1600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C405DE2-1BC7-43C1-B338-2604CD3E92AF}"/>
              </a:ext>
            </a:extLst>
          </p:cNvPr>
          <p:cNvSpPr txBox="1"/>
          <p:nvPr/>
        </p:nvSpPr>
        <p:spPr>
          <a:xfrm>
            <a:off x="7751990" y="1749098"/>
            <a:ext cx="1034747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/>
              <a:t>Cryostat  chamber</a:t>
            </a:r>
            <a:endParaRPr lang="zh-CN" altLang="en-US" sz="1600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C571D880-A303-422A-A301-5B39B3736CB5}"/>
              </a:ext>
            </a:extLst>
          </p:cNvPr>
          <p:cNvSpPr txBox="1"/>
          <p:nvPr/>
        </p:nvSpPr>
        <p:spPr>
          <a:xfrm>
            <a:off x="1152505" y="2403595"/>
            <a:ext cx="16795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Paraffin cooled</a:t>
            </a:r>
            <a:endParaRPr lang="zh-CN" altLang="en-US" sz="1600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947E727B-92B1-43DA-850D-0C975A7C8BAD}"/>
              </a:ext>
            </a:extLst>
          </p:cNvPr>
          <p:cNvSpPr txBox="1"/>
          <p:nvPr/>
        </p:nvSpPr>
        <p:spPr>
          <a:xfrm>
            <a:off x="6003227" y="2420536"/>
            <a:ext cx="16795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Water cooled</a:t>
            </a:r>
            <a:endParaRPr lang="zh-CN" altLang="en-US" sz="1600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3049AAB9-D21F-4304-B809-27FB231CD22D}"/>
              </a:ext>
            </a:extLst>
          </p:cNvPr>
          <p:cNvSpPr txBox="1"/>
          <p:nvPr/>
        </p:nvSpPr>
        <p:spPr>
          <a:xfrm>
            <a:off x="327381" y="3722603"/>
            <a:ext cx="409252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IP</a:t>
            </a:r>
            <a:endParaRPr lang="zh-CN" altLang="en-US" dirty="0"/>
          </a:p>
        </p:txBody>
      </p: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E9131ED6-B9DB-4BDB-8814-44AD08EB70B9}"/>
              </a:ext>
            </a:extLst>
          </p:cNvPr>
          <p:cNvCxnSpPr>
            <a:cxnSpLocks/>
            <a:stCxn id="22" idx="0"/>
          </p:cNvCxnSpPr>
          <p:nvPr/>
        </p:nvCxnSpPr>
        <p:spPr>
          <a:xfrm flipV="1">
            <a:off x="532007" y="3584568"/>
            <a:ext cx="409252" cy="1380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id="{0F4E4BB6-10E2-413A-9894-9BE26FBC6CBD}"/>
              </a:ext>
            </a:extLst>
          </p:cNvPr>
          <p:cNvSpPr txBox="1"/>
          <p:nvPr/>
        </p:nvSpPr>
        <p:spPr>
          <a:xfrm>
            <a:off x="6403931" y="4024081"/>
            <a:ext cx="1359958" cy="646331"/>
          </a:xfrm>
          <a:prstGeom prst="rect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IP BPM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err="1"/>
              <a:t>Lumical</a:t>
            </a:r>
            <a:r>
              <a:rPr lang="en-US" altLang="zh-CN" dirty="0"/>
              <a:t> </a:t>
            </a:r>
          </a:p>
        </p:txBody>
      </p: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CCC520BD-E448-4DF7-A7E5-5F57497B2919}"/>
              </a:ext>
            </a:extLst>
          </p:cNvPr>
          <p:cNvCxnSpPr>
            <a:cxnSpLocks/>
          </p:cNvCxnSpPr>
          <p:nvPr/>
        </p:nvCxnSpPr>
        <p:spPr>
          <a:xfrm flipH="1">
            <a:off x="7546168" y="2377852"/>
            <a:ext cx="155088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id="{22E5897B-B7C8-492A-BC05-727F7ECA857A}"/>
              </a:ext>
            </a:extLst>
          </p:cNvPr>
          <p:cNvSpPr txBox="1"/>
          <p:nvPr/>
        </p:nvSpPr>
        <p:spPr>
          <a:xfrm>
            <a:off x="3048984" y="2414468"/>
            <a:ext cx="16795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Water cooled</a:t>
            </a:r>
            <a:endParaRPr lang="zh-CN" altLang="en-US" sz="1600" dirty="0"/>
          </a:p>
        </p:txBody>
      </p: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0C394036-7FC2-4B0D-8B6C-14AB80DE4DE7}"/>
              </a:ext>
            </a:extLst>
          </p:cNvPr>
          <p:cNvCxnSpPr/>
          <p:nvPr/>
        </p:nvCxnSpPr>
        <p:spPr>
          <a:xfrm>
            <a:off x="5065008" y="2377852"/>
            <a:ext cx="67859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>
            <a:extLst>
              <a:ext uri="{FF2B5EF4-FFF2-40B4-BE49-F238E27FC236}">
                <a16:creationId xmlns:a16="http://schemas.microsoft.com/office/drawing/2014/main" id="{5A2CF93F-13F6-42D0-97CE-BA7422E4F79F}"/>
              </a:ext>
            </a:extLst>
          </p:cNvPr>
          <p:cNvSpPr txBox="1"/>
          <p:nvPr/>
        </p:nvSpPr>
        <p:spPr>
          <a:xfrm>
            <a:off x="4757796" y="1720701"/>
            <a:ext cx="1293022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/>
              <a:t>Vacuum connection</a:t>
            </a:r>
            <a:endParaRPr lang="zh-CN" altLang="en-US" sz="1600" dirty="0"/>
          </a:p>
        </p:txBody>
      </p: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CEE318FF-ED89-4871-A8D4-7DD3A3200056}"/>
              </a:ext>
            </a:extLst>
          </p:cNvPr>
          <p:cNvCxnSpPr>
            <a:stCxn id="24" idx="0"/>
          </p:cNvCxnSpPr>
          <p:nvPr/>
        </p:nvCxnSpPr>
        <p:spPr>
          <a:xfrm flipV="1">
            <a:off x="7083910" y="3642109"/>
            <a:ext cx="0" cy="3819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>
            <a:extLst>
              <a:ext uri="{FF2B5EF4-FFF2-40B4-BE49-F238E27FC236}">
                <a16:creationId xmlns:a16="http://schemas.microsoft.com/office/drawing/2014/main" id="{715726BD-4B40-4B15-80CE-E680F8ADA840}"/>
              </a:ext>
            </a:extLst>
          </p:cNvPr>
          <p:cNvSpPr txBox="1"/>
          <p:nvPr/>
        </p:nvSpPr>
        <p:spPr>
          <a:xfrm>
            <a:off x="4564547" y="2443125"/>
            <a:ext cx="16795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No forced cooling</a:t>
            </a:r>
            <a:endParaRPr lang="zh-CN" altLang="en-US" sz="1400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C1758E65-97C3-4173-AA2E-79CFF1E9D606}"/>
              </a:ext>
            </a:extLst>
          </p:cNvPr>
          <p:cNvSpPr txBox="1"/>
          <p:nvPr/>
        </p:nvSpPr>
        <p:spPr>
          <a:xfrm>
            <a:off x="5098882" y="2671279"/>
            <a:ext cx="9752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RF bellows</a:t>
            </a:r>
            <a:endParaRPr lang="zh-CN" altLang="en-US" sz="1400" dirty="0"/>
          </a:p>
        </p:txBody>
      </p:sp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CA7DD102-7661-40AE-8AF0-B3E1873CCA22}"/>
              </a:ext>
            </a:extLst>
          </p:cNvPr>
          <p:cNvCxnSpPr>
            <a:cxnSpLocks/>
          </p:cNvCxnSpPr>
          <p:nvPr/>
        </p:nvCxnSpPr>
        <p:spPr>
          <a:xfrm>
            <a:off x="2108717" y="2980580"/>
            <a:ext cx="0" cy="2176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16F8DF8A-ECF9-4B18-A33A-171DA1BE6B16}"/>
              </a:ext>
            </a:extLst>
          </p:cNvPr>
          <p:cNvCxnSpPr>
            <a:cxnSpLocks/>
          </p:cNvCxnSpPr>
          <p:nvPr/>
        </p:nvCxnSpPr>
        <p:spPr>
          <a:xfrm>
            <a:off x="5509415" y="2980580"/>
            <a:ext cx="0" cy="2176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C07EE0C3-0675-4114-A9B8-878195C72229}"/>
              </a:ext>
            </a:extLst>
          </p:cNvPr>
          <p:cNvCxnSpPr>
            <a:cxnSpLocks/>
          </p:cNvCxnSpPr>
          <p:nvPr/>
        </p:nvCxnSpPr>
        <p:spPr>
          <a:xfrm>
            <a:off x="6628466" y="2949802"/>
            <a:ext cx="0" cy="2176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图片 34">
            <a:extLst>
              <a:ext uri="{FF2B5EF4-FFF2-40B4-BE49-F238E27FC236}">
                <a16:creationId xmlns:a16="http://schemas.microsoft.com/office/drawing/2014/main" id="{D4816205-7C4E-412B-BFBC-B36AB061C5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1508" y="5198190"/>
            <a:ext cx="1800000" cy="1400279"/>
          </a:xfrm>
          <a:prstGeom prst="rect">
            <a:avLst/>
          </a:prstGeom>
        </p:spPr>
      </p:pic>
      <p:sp>
        <p:nvSpPr>
          <p:cNvPr id="36" name="椭圆 35">
            <a:extLst>
              <a:ext uri="{FF2B5EF4-FFF2-40B4-BE49-F238E27FC236}">
                <a16:creationId xmlns:a16="http://schemas.microsoft.com/office/drawing/2014/main" id="{597EE06D-F81D-4455-B60F-821D04AE9E54}"/>
              </a:ext>
            </a:extLst>
          </p:cNvPr>
          <p:cNvSpPr/>
          <p:nvPr/>
        </p:nvSpPr>
        <p:spPr>
          <a:xfrm>
            <a:off x="5098882" y="6059612"/>
            <a:ext cx="560136" cy="6721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A70C6BD5-CEB8-4100-8BCC-33544878561B}"/>
              </a:ext>
            </a:extLst>
          </p:cNvPr>
          <p:cNvCxnSpPr>
            <a:stCxn id="36" idx="6"/>
            <a:endCxn id="35" idx="1"/>
          </p:cNvCxnSpPr>
          <p:nvPr/>
        </p:nvCxnSpPr>
        <p:spPr>
          <a:xfrm flipV="1">
            <a:off x="5659018" y="5898330"/>
            <a:ext cx="1632490" cy="4973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标题 8">
            <a:extLst>
              <a:ext uri="{FF2B5EF4-FFF2-40B4-BE49-F238E27FC236}">
                <a16:creationId xmlns:a16="http://schemas.microsoft.com/office/drawing/2014/main" id="{66074C80-C135-473A-8F1F-D2241071E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MDI layout </a:t>
            </a:r>
            <a:endParaRPr lang="zh-CN" altLang="en-US" dirty="0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875A55DF-A5CA-4515-BD30-E139CE824EAA}"/>
              </a:ext>
            </a:extLst>
          </p:cNvPr>
          <p:cNvSpPr txBox="1"/>
          <p:nvPr/>
        </p:nvSpPr>
        <p:spPr>
          <a:xfrm>
            <a:off x="3347864" y="1052736"/>
            <a:ext cx="4968552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Semi-symmetry</a:t>
            </a:r>
            <a:r>
              <a:rPr lang="en-US" altLang="zh-CN" dirty="0"/>
              <a:t> layout to avoid SR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0682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64"/>
    </mc:Choice>
    <mc:Fallback xmlns="">
      <p:transition spd="slow" advTm="27364"/>
    </mc:Fallback>
  </mc:AlternateContent>
  <p:extLst mod="1">
    <p:ext uri="{3A86A75C-4F4B-4683-9AE1-C65F6400EC91}">
      <p14:laserTraceLst xmlns:p14="http://schemas.microsoft.com/office/powerpoint/2010/main">
        <p14:tracePtLst>
          <p14:tracePt t="5246" x="4933950" y="3994150"/>
          <p14:tracePt t="5254" x="4938713" y="3994150"/>
          <p14:tracePt t="5258" x="4948238" y="3989388"/>
          <p14:tracePt t="5266" x="4965700" y="3981450"/>
          <p14:tracePt t="5278" x="4965700" y="3971925"/>
          <p14:tracePt t="5308" x="4970463" y="3962400"/>
          <p14:tracePt t="5318" x="4979988" y="3948113"/>
          <p14:tracePt t="5326" x="5002213" y="3925888"/>
          <p14:tracePt t="5336" x="5021263" y="3898900"/>
          <p14:tracePt t="5341" x="5043488" y="3852863"/>
          <p14:tracePt t="5353" x="5075238" y="3821113"/>
          <p14:tracePt t="5356" x="5094288" y="3789363"/>
          <p14:tracePt t="5364" x="5130800" y="3748088"/>
          <p14:tracePt t="5371" x="5162550" y="3716338"/>
          <p14:tracePt t="5380" x="5208588" y="3665538"/>
          <p14:tracePt t="5388" x="5245100" y="3616325"/>
          <p14:tracePt t="5394" x="5294313" y="3584575"/>
          <p14:tracePt t="5400" x="5330825" y="3533775"/>
          <p14:tracePt t="5410" x="5359400" y="3502025"/>
          <p14:tracePt t="5414" x="5381625" y="3470275"/>
          <p14:tracePt t="5425" x="5399088" y="3451225"/>
          <p14:tracePt t="5437" x="5408613" y="3443288"/>
          <p14:tracePt t="5440" x="5418138" y="3438525"/>
          <p14:tracePt t="5450" x="5422900" y="3438525"/>
          <p14:tracePt t="5456" x="5422900" y="3419475"/>
          <p14:tracePt t="5467" x="5432425" y="3411538"/>
          <p14:tracePt t="5470" x="5449888" y="3406775"/>
          <p14:tracePt t="5480" x="5459413" y="3382963"/>
          <p14:tracePt t="5487" x="5468938" y="3365500"/>
          <p14:tracePt t="5496" x="5476875" y="3360738"/>
          <p14:tracePt t="5500" x="5481638" y="3341688"/>
          <p14:tracePt t="5510" x="5491163" y="3341688"/>
          <p14:tracePt t="5517" x="5491163" y="3333750"/>
          <p14:tracePt t="5596" x="5486400" y="3333750"/>
          <p14:tracePt t="5603" x="5472113" y="3324225"/>
          <p14:tracePt t="5612" x="5432425" y="3324225"/>
          <p14:tracePt t="5616" x="5376863" y="3324225"/>
          <p14:tracePt t="5626" x="5303838" y="3324225"/>
          <p14:tracePt t="5633" x="5189538" y="3309938"/>
          <p14:tracePt t="5642" x="5080000" y="3309938"/>
          <p14:tracePt t="5646" x="4953000" y="3309938"/>
          <p14:tracePt t="5657" x="4806950" y="3297238"/>
          <p14:tracePt t="5663" x="4624388" y="3282950"/>
          <p14:tracePt t="5675" x="4424363" y="3282950"/>
          <p14:tracePt t="5678" x="4217988" y="3251200"/>
          <p14:tracePt t="5688" x="4017963" y="3232150"/>
          <p14:tracePt t="5692" x="3798888" y="3232150"/>
          <p14:tracePt t="5702" x="3525838" y="3214688"/>
          <p14:tracePt t="5708" x="3292475" y="3200400"/>
          <p14:tracePt t="5718" x="3065463" y="3200400"/>
          <p14:tracePt t="5722" x="2841625" y="3200400"/>
          <p14:tracePt t="5732" x="2659063" y="3200400"/>
          <p14:tracePt t="5742" x="2476500" y="3200400"/>
          <p14:tracePt t="5748" x="2312988" y="3200400"/>
          <p14:tracePt t="5758" x="2166938" y="3209925"/>
          <p14:tracePt t="5762" x="2038350" y="3224213"/>
          <p14:tracePt t="5780" x="1897063" y="3260725"/>
          <p14:tracePt t="5788" x="1870075" y="3282950"/>
          <p14:tracePt t="5792" x="1846263" y="3302000"/>
          <p14:tracePt t="5802" x="1819275" y="3324225"/>
          <p14:tracePt t="5808" x="1797050" y="3351213"/>
          <p14:tracePt t="5819" x="1778000" y="3382963"/>
          <p14:tracePt t="5824" x="1770063" y="3414713"/>
          <p14:tracePt t="5834" x="1741488" y="3470275"/>
          <p14:tracePt t="5839" x="1741488" y="3511550"/>
          <p14:tracePt t="5848" x="1733550" y="3570288"/>
          <p14:tracePt t="5855" x="1733550" y="3625850"/>
          <p14:tracePt t="5865" x="1733550" y="3697288"/>
          <p14:tracePt t="5869" x="1741488" y="3794125"/>
          <p14:tracePt t="5890" x="1797050" y="4003675"/>
          <p14:tracePt t="5894" x="1855788" y="4117975"/>
          <p14:tracePt t="5905" x="1943100" y="4222750"/>
          <p14:tracePt t="5910" x="1989138" y="4337050"/>
          <p14:tracePt t="5920" x="2057400" y="4418013"/>
          <p14:tracePt t="5925" x="2125663" y="4505325"/>
          <p14:tracePt t="5939" x="2179638" y="4568825"/>
          <p14:tracePt t="5940" x="2230438" y="4619625"/>
          <p14:tracePt t="5951" x="2257425" y="4637088"/>
          <p14:tracePt t="5955" x="2279650" y="4660900"/>
          <p14:tracePt t="5964" x="2293938" y="4660900"/>
          <p14:tracePt t="5970" x="2293938" y="4664075"/>
          <p14:tracePt t="6268" x="2303463" y="4664075"/>
          <p14:tracePt t="6312" x="2312988" y="4664075"/>
          <p14:tracePt t="6322" x="2316163" y="4664075"/>
          <p14:tracePt t="6328" x="2325688" y="4664075"/>
          <p14:tracePt t="6339" x="2335213" y="4664075"/>
          <p14:tracePt t="6347" x="2344738" y="4664075"/>
          <p14:tracePt t="6352" x="2349500" y="4664075"/>
          <p14:tracePt t="6369" x="2357438" y="4664075"/>
          <p14:tracePt t="6544" x="2366963" y="4664075"/>
          <p14:tracePt t="6560" x="2366963" y="4656138"/>
          <p14:tracePt t="6570" x="2366963" y="4646613"/>
          <p14:tracePt t="6574" x="2366963" y="4632325"/>
          <p14:tracePt t="6584" x="2366963" y="4624388"/>
          <p14:tracePt t="6590" x="2366963" y="4614863"/>
          <p14:tracePt t="6601" x="2366963" y="4605338"/>
          <p14:tracePt t="6607" x="2366963" y="4591050"/>
          <p14:tracePt t="6617" x="2366963" y="4583113"/>
          <p14:tracePt t="6630" x="2366963" y="4564063"/>
          <p14:tracePt t="6637" x="2366963" y="4551363"/>
          <p14:tracePt t="6647" x="2362200" y="4541838"/>
          <p14:tracePt t="6652" x="2352675" y="4522788"/>
          <p14:tracePt t="6661" x="2344738" y="4514850"/>
          <p14:tracePt t="6666" x="2344738" y="4510088"/>
          <p14:tracePt t="6677" x="2330450" y="4491038"/>
          <p14:tracePt t="6681" x="2330450" y="4483100"/>
          <p14:tracePt t="6692" x="2320925" y="4473575"/>
          <p14:tracePt t="6696" x="2312988" y="4459288"/>
          <p14:tracePt t="6706" x="2312988" y="4441825"/>
          <p14:tracePt t="6712" x="2303463" y="4432300"/>
          <p14:tracePt t="6720" x="2298700" y="4422775"/>
          <p14:tracePt t="6726" x="2289175" y="4418013"/>
          <p14:tracePt t="6738" x="2289175" y="4410075"/>
          <p14:tracePt t="6746" x="2289175" y="4400550"/>
          <p14:tracePt t="6752" x="2279650" y="4395788"/>
          <p14:tracePt t="6762" x="2279650" y="4376738"/>
          <p14:tracePt t="6766" x="2279650" y="4368800"/>
          <p14:tracePt t="6777" x="2271713" y="4364038"/>
          <p14:tracePt t="6782" x="2271713" y="4354513"/>
          <p14:tracePt t="6792" x="2271713" y="4344988"/>
          <p14:tracePt t="6796" x="2271713" y="4337050"/>
          <p14:tracePt t="6807" x="2271713" y="4332288"/>
          <p14:tracePt t="6813" x="2271713" y="4322763"/>
          <p14:tracePt t="6823" x="2266950" y="4303713"/>
          <p14:tracePt t="6829" x="2266950" y="4286250"/>
          <p14:tracePt t="6836" x="2266950" y="4271963"/>
          <p14:tracePt t="6842" x="2266950" y="4240213"/>
          <p14:tracePt t="6854" x="2271713" y="4222750"/>
          <p14:tracePt t="6858" x="2271713" y="4203700"/>
          <p14:tracePt t="6870" x="2271713" y="4176713"/>
          <p14:tracePt t="6873" x="2271713" y="4167188"/>
          <p14:tracePt t="6889" x="2279650" y="4144963"/>
          <p14:tracePt t="7004" x="2279650" y="4154488"/>
          <p14:tracePt t="7028" x="2279650" y="4162425"/>
          <p14:tracePt t="7181" x="2266950" y="4162425"/>
          <p14:tracePt t="7191" x="2235200" y="4162425"/>
          <p14:tracePt t="7196" x="2198688" y="4162425"/>
          <p14:tracePt t="7207" x="2125663" y="4162425"/>
          <p14:tracePt t="7216" x="2033588" y="4162425"/>
          <p14:tracePt t="7220" x="1955800" y="4154488"/>
          <p14:tracePt t="7230" x="1901825" y="4154488"/>
          <p14:tracePt t="7237" x="1860550" y="4144963"/>
          <p14:tracePt t="7246" x="1819275" y="4144963"/>
          <p14:tracePt t="7250" x="1787525" y="4144963"/>
          <p14:tracePt t="7260" x="1760538" y="4135438"/>
          <p14:tracePt t="7266" x="1728788" y="4135438"/>
          <p14:tracePt t="7276" x="1709738" y="4135438"/>
          <p14:tracePt t="7280" x="1682750" y="4135438"/>
          <p14:tracePt t="7293" x="1651000" y="4122738"/>
          <p14:tracePt t="7297" x="1636713" y="4122738"/>
          <p14:tracePt t="7312" x="1619250" y="4122738"/>
          <p14:tracePt t="7320" x="1614488" y="4122738"/>
          <p14:tracePt t="7327" x="1604963" y="4122738"/>
          <p14:tracePt t="7343" x="1595438" y="4122738"/>
          <p14:tracePt t="7427" x="1587500" y="4122738"/>
          <p14:tracePt t="7439" x="1582738" y="4122738"/>
          <p14:tracePt t="7442" x="1573213" y="4122738"/>
          <p14:tracePt t="7454" x="1555750" y="4122738"/>
          <p14:tracePt t="7458" x="1527175" y="4122738"/>
          <p14:tracePt t="7470" x="1487488" y="4122738"/>
          <p14:tracePt t="7472" x="1417638" y="4122738"/>
          <p14:tracePt t="7482" x="1344613" y="4122738"/>
          <p14:tracePt t="7488" x="1231900" y="4108450"/>
          <p14:tracePt t="7498" x="1135063" y="4094163"/>
          <p14:tracePt t="7504" x="1025525" y="4081463"/>
          <p14:tracePt t="7513" x="949325" y="4067175"/>
          <p14:tracePt t="7523" x="876300" y="4067175"/>
          <p14:tracePt t="7529" x="811213" y="4044950"/>
          <p14:tracePt t="7540" x="752475" y="4030663"/>
          <p14:tracePt t="7547" x="711200" y="4021138"/>
          <p14:tracePt t="7557" x="679450" y="4013200"/>
          <p14:tracePt t="7558" x="638175" y="3989388"/>
          <p14:tracePt t="7572" x="620713" y="3981450"/>
          <p14:tracePt t="7579" x="588963" y="3971925"/>
          <p14:tracePt t="7584" x="555625" y="3962400"/>
          <p14:tracePt t="7588" x="538163" y="3952875"/>
          <p14:tracePt t="7598" x="533400" y="3944938"/>
          <p14:tracePt t="7607" x="515938" y="3935413"/>
          <p14:tracePt t="7619" x="515938" y="3925888"/>
          <p14:tracePt t="7747" x="520700" y="3925888"/>
          <p14:tracePt t="7760" x="523875" y="3930650"/>
          <p14:tracePt t="7766" x="533400" y="3930650"/>
          <p14:tracePt t="7777" x="552450" y="3930650"/>
          <p14:tracePt t="7780" x="555625" y="3940175"/>
          <p14:tracePt t="7790" x="565150" y="3940175"/>
          <p14:tracePt t="7796" x="574675" y="3944938"/>
          <p14:tracePt t="7812" x="579438" y="3944938"/>
          <p14:tracePt t="7820" x="588963" y="3944938"/>
          <p14:tracePt t="7882" x="596900" y="3944938"/>
          <p14:tracePt t="7897" x="596900" y="3952875"/>
          <p14:tracePt t="7914" x="620713" y="3962400"/>
          <p14:tracePt t="7923" x="638175" y="3971925"/>
          <p14:tracePt t="7926" x="647700" y="3981450"/>
          <p14:tracePt t="7938" x="657225" y="3984625"/>
          <p14:tracePt t="7942" x="657225" y="3994150"/>
          <p14:tracePt t="7953" x="661988" y="3994150"/>
          <p14:tracePt t="7962" x="661988" y="4003675"/>
          <p14:tracePt t="7972" x="669925" y="4003675"/>
          <p14:tracePt t="7982" x="669925" y="4008438"/>
          <p14:tracePt t="7996" x="669925" y="4017963"/>
          <p14:tracePt t="8009" x="679450" y="4035425"/>
          <p14:tracePt t="8013" x="688975" y="4035425"/>
          <p14:tracePt t="8023" x="693738" y="4044950"/>
          <p14:tracePt t="8038" x="701675" y="4044950"/>
          <p14:tracePt t="8060" x="711200" y="4044950"/>
          <p14:tracePt t="8072" x="715963" y="4044950"/>
          <p14:tracePt t="8094" x="725488" y="4044950"/>
          <p14:tracePt t="8098" x="735013" y="4040188"/>
          <p14:tracePt t="8107" x="738188" y="4030663"/>
          <p14:tracePt t="8115" x="747713" y="4021138"/>
          <p14:tracePt t="8118" x="757238" y="4017963"/>
          <p14:tracePt t="8128" x="766763" y="3998913"/>
          <p14:tracePt t="8143" x="766763" y="3989388"/>
          <p14:tracePt t="8147" x="779463" y="3989388"/>
          <p14:tracePt t="8156" x="779463" y="3971925"/>
          <p14:tracePt t="8162" x="788988" y="3971925"/>
          <p14:tracePt t="8168" x="788988" y="3967163"/>
          <p14:tracePt t="8174" x="798513" y="3957638"/>
          <p14:tracePt t="8187" x="806450" y="3957638"/>
          <p14:tracePt t="8199" x="811213" y="3957638"/>
          <p14:tracePt t="8204" x="811213" y="3948113"/>
          <p14:tracePt t="8311" x="820738" y="3952875"/>
          <p14:tracePt t="8314" x="830263" y="3962400"/>
          <p14:tracePt t="8320" x="839788" y="3981450"/>
          <p14:tracePt t="8331" x="839788" y="3984625"/>
          <p14:tracePt t="8338" x="839788" y="3994150"/>
          <p14:tracePt t="8347" x="842963" y="4003675"/>
          <p14:tracePt t="8352" x="842963" y="4008438"/>
          <p14:tracePt t="8361" x="842963" y="4025900"/>
          <p14:tracePt t="8367" x="842963" y="4044950"/>
          <p14:tracePt t="8380" x="852488" y="4071938"/>
          <p14:tracePt t="8390" x="852488" y="4086225"/>
          <p14:tracePt t="8396" x="852488" y="4094163"/>
          <p14:tracePt t="8407" x="852488" y="4103688"/>
          <p14:tracePt t="8420" x="862013" y="4108450"/>
          <p14:tracePt t="8492" x="862013" y="4117975"/>
          <p14:tracePt t="8496" x="862013" y="4125913"/>
          <p14:tracePt t="8507" x="862013" y="4130675"/>
          <p14:tracePt t="8513" x="862013" y="4149725"/>
          <p14:tracePt t="8527" x="871538" y="4167188"/>
          <p14:tracePt t="8542" x="871538" y="4186238"/>
          <p14:tracePt t="8556" x="871538" y="4208463"/>
          <p14:tracePt t="8567" x="871538" y="4227513"/>
          <p14:tracePt t="8579" x="879475" y="4235450"/>
          <p14:tracePt t="8584" x="879475" y="4244975"/>
          <p14:tracePt t="8592" x="879475" y="4249738"/>
          <p14:tracePt t="8598" x="879475" y="4268788"/>
          <p14:tracePt t="8609" x="884238" y="4268788"/>
          <p14:tracePt t="8612" x="884238" y="4286250"/>
          <p14:tracePt t="8623" x="884238" y="4291013"/>
          <p14:tracePt t="8628" x="884238" y="4300538"/>
          <p14:tracePt t="8642" x="884238" y="4308475"/>
          <p14:tracePt t="8653" x="884238" y="4313238"/>
          <p14:tracePt t="8658" x="893763" y="4322763"/>
          <p14:tracePt t="8668" x="893763" y="4332288"/>
          <p14:tracePt t="8672" x="903288" y="4340225"/>
          <p14:tracePt t="8686" x="903288" y="4344988"/>
          <p14:tracePt t="8689" x="903288" y="4354513"/>
          <p14:tracePt t="8698" x="912813" y="4364038"/>
          <p14:tracePt t="8704" x="912813" y="4368800"/>
          <p14:tracePt t="8717" x="915988" y="4368800"/>
          <p14:tracePt t="8718" x="925513" y="4376738"/>
          <p14:tracePt t="8728" x="935038" y="4386263"/>
          <p14:tracePt t="8737" x="939800" y="4386263"/>
          <p14:tracePt t="8746" x="966788" y="4405313"/>
          <p14:tracePt t="8755" x="998538" y="4413250"/>
          <p14:tracePt t="8759" x="1039813" y="4437063"/>
          <p14:tracePt t="8769" x="1117600" y="4449763"/>
          <p14:tracePt t="8776" x="1195388" y="4459288"/>
          <p14:tracePt t="8784" x="1290638" y="4473575"/>
          <p14:tracePt t="8791" x="1400175" y="4473575"/>
          <p14:tracePt t="8798" x="1546225" y="4473575"/>
          <p14:tracePt t="8807" x="1692275" y="4473575"/>
          <p14:tracePt t="8814" x="1851025" y="4473575"/>
          <p14:tracePt t="8820" x="2016125" y="4473575"/>
          <p14:tracePt t="8831" x="2198688" y="4473575"/>
          <p14:tracePt t="8835" x="2381250" y="4464050"/>
          <p14:tracePt t="8850" x="2805113" y="4432300"/>
          <p14:tracePt t="8860" x="3041650" y="4413250"/>
          <p14:tracePt t="8864" x="3279775" y="4400550"/>
          <p14:tracePt t="8877" x="3511550" y="4381500"/>
          <p14:tracePt t="8880" x="3740150" y="4381500"/>
          <p14:tracePt t="8913" x="4178300" y="4349750"/>
          <p14:tracePt t="8915" x="4273550" y="4337050"/>
          <p14:tracePt t="8920" x="4314825" y="4327525"/>
          <p14:tracePt t="8930" x="4322763" y="4318000"/>
          <p14:tracePt t="8937" x="4327525" y="4318000"/>
          <p14:tracePt t="8967" x="4327525" y="4313238"/>
          <p14:tracePt t="8980" x="4319588" y="4313238"/>
          <p14:tracePt t="8991" x="4310063" y="4303713"/>
          <p14:tracePt t="8996" x="4300538" y="4295775"/>
          <p14:tracePt t="9008" x="4295775" y="4295775"/>
          <p14:tracePt t="9012" x="4278313" y="4286250"/>
          <p14:tracePt t="9022" x="4259263" y="4286250"/>
          <p14:tracePt t="9026" x="4249738" y="4286250"/>
          <p14:tracePt t="9037" x="4227513" y="4276725"/>
          <p14:tracePt t="9046" x="4195763" y="4276725"/>
          <p14:tracePt t="9060" x="4168775" y="4276725"/>
          <p14:tracePt t="9062" x="4127500" y="4276725"/>
          <p14:tracePt t="9066" x="4086225" y="4268788"/>
          <p14:tracePt t="9076" x="4044950" y="4268788"/>
          <p14:tracePt t="9082" x="4027488" y="4268788"/>
          <p14:tracePt t="9092" x="4008438" y="4268788"/>
          <p14:tracePt t="9096" x="3990975" y="4268788"/>
          <p14:tracePt t="9203" x="3990975" y="4259263"/>
          <p14:tracePt t="9213" x="3995738" y="4259263"/>
          <p14:tracePt t="9223" x="4003675" y="4254500"/>
          <p14:tracePt t="9228" x="4003675" y="4244975"/>
          <p14:tracePt t="9239" x="4008438" y="4244975"/>
          <p14:tracePt t="9242" x="4017963" y="4235450"/>
          <p14:tracePt t="9259" x="4027488" y="4232275"/>
          <p14:tracePt t="9269" x="4032250" y="4222750"/>
          <p14:tracePt t="9275" x="4040188" y="4222750"/>
          <p14:tracePt t="9285" x="4049713" y="4213225"/>
          <p14:tracePt t="9289" x="4054475" y="4208463"/>
          <p14:tracePt t="9298" x="4064000" y="4208463"/>
          <p14:tracePt t="9306" x="4081463" y="4208463"/>
          <p14:tracePt t="9314" x="4108450" y="4195763"/>
          <p14:tracePt t="9318" x="4127500" y="4195763"/>
          <p14:tracePt t="9328" x="4159250" y="4186238"/>
          <p14:tracePt t="9334" x="4186238" y="4186238"/>
          <p14:tracePt t="9347" x="4227513" y="4186238"/>
          <p14:tracePt t="9355" x="4268788" y="4186238"/>
          <p14:tracePt t="9360" x="4310063" y="4186238"/>
          <p14:tracePt t="9371" x="4351338" y="4186238"/>
          <p14:tracePt t="9377" x="4383088" y="4186238"/>
          <p14:tracePt t="9385" x="4410075" y="4186238"/>
          <p14:tracePt t="9393" x="4437063" y="4186238"/>
          <p14:tracePt t="9400" x="4456113" y="4176713"/>
          <p14:tracePt t="9407" x="4473575" y="4176713"/>
          <p14:tracePt t="9417" x="4483100" y="4176713"/>
          <p14:tracePt t="9420" x="4492625" y="4176713"/>
          <p14:tracePt t="9461" x="4497388" y="4176713"/>
          <p14:tracePt t="9491" x="4505325" y="4176713"/>
          <p14:tracePt t="9495" x="4514850" y="4176713"/>
          <p14:tracePt t="9504" x="4524375" y="4176713"/>
          <p14:tracePt t="9516" x="4537075" y="4176713"/>
          <p14:tracePt t="9521" x="4546600" y="4176713"/>
          <p14:tracePt t="9530" x="4560888" y="4176713"/>
          <p14:tracePt t="9536" x="4570413" y="4167188"/>
          <p14:tracePt t="9546" x="4578350" y="4167188"/>
          <p14:tracePt t="9550" x="4587875" y="4167188"/>
          <p14:tracePt t="9560" x="4592638" y="4167188"/>
          <p14:tracePt t="9576" x="4602163" y="4162425"/>
          <p14:tracePt t="9597" x="4610100" y="4162425"/>
          <p14:tracePt t="9612" x="4624388" y="4162425"/>
          <p14:tracePt t="9627" x="4633913" y="4162425"/>
          <p14:tracePt t="9637" x="4643438" y="4162425"/>
          <p14:tracePt t="9642" x="4660900" y="4154488"/>
          <p14:tracePt t="9652" x="4665663" y="4154488"/>
          <p14:tracePt t="9657" x="4675188" y="4154488"/>
          <p14:tracePt t="9667" x="4692650" y="4144963"/>
          <p14:tracePt t="9676" x="4711700" y="4135438"/>
          <p14:tracePt t="9682" x="4738688" y="4125913"/>
          <p14:tracePt t="9692" x="4756150" y="4117975"/>
          <p14:tracePt t="9696" x="4787900" y="4103688"/>
          <p14:tracePt t="9708" x="4821238" y="4094163"/>
          <p14:tracePt t="9712" x="4838700" y="4086225"/>
          <p14:tracePt t="9724" x="4865688" y="4067175"/>
          <p14:tracePt t="9727" x="4889500" y="4044950"/>
          <p14:tracePt t="9739" x="4921250" y="4017963"/>
          <p14:tracePt t="9743" x="4948238" y="3994150"/>
          <p14:tracePt t="9753" x="4970463" y="3976688"/>
          <p14:tracePt t="9760" x="5002213" y="3944938"/>
          <p14:tracePt t="9768" x="5021263" y="3925888"/>
          <p14:tracePt t="9772" x="5030788" y="3903663"/>
          <p14:tracePt t="9783" x="5038725" y="3898900"/>
          <p14:tracePt t="9789" x="5043488" y="3889375"/>
          <p14:tracePt t="9798" x="5043488" y="3879850"/>
          <p14:tracePt t="9808" x="5043488" y="3875088"/>
          <p14:tracePt t="10009" x="5053013" y="3875088"/>
          <p14:tracePt t="10015" x="5053013" y="3867150"/>
          <p14:tracePt t="10030" x="5062538" y="3867150"/>
          <p14:tracePt t="10034" x="5067300" y="3867150"/>
          <p14:tracePt t="10044" x="5075238" y="3867150"/>
          <p14:tracePt t="10051" x="5094288" y="3867150"/>
          <p14:tracePt t="10061" x="5111750" y="3867150"/>
          <p14:tracePt t="10066" x="5126038" y="3867150"/>
          <p14:tracePt t="10077" x="5145088" y="3867150"/>
          <p14:tracePt t="10080" x="5162550" y="3867150"/>
          <p14:tracePt t="10090" x="5181600" y="3867150"/>
          <p14:tracePt t="10096" x="5189538" y="3857625"/>
          <p14:tracePt t="10108" x="5203825" y="3857625"/>
          <p14:tracePt t="10116" x="5213350" y="3857625"/>
          <p14:tracePt t="10121" x="5230813" y="3848100"/>
          <p14:tracePt t="10131" x="5235575" y="3843338"/>
          <p14:tracePt t="10137" x="5253038" y="3843338"/>
          <p14:tracePt t="10146" x="5262563" y="3835400"/>
          <p14:tracePt t="10150" x="5281613" y="3825875"/>
          <p14:tracePt t="10162" x="5286375" y="3825875"/>
          <p14:tracePt t="10167" x="5303838" y="3816350"/>
          <p14:tracePt t="10176" x="5313363" y="3806825"/>
          <p14:tracePt t="10180" x="5318125" y="3806825"/>
          <p14:tracePt t="10192" x="5318125" y="3803650"/>
          <p14:tracePt t="10196" x="5326063" y="3803650"/>
          <p14:tracePt t="10323" x="5322888" y="3803650"/>
          <p14:tracePt t="10331" x="5322888" y="3811588"/>
          <p14:tracePt t="10339" x="5322888" y="3821113"/>
          <p14:tracePt t="10346" x="5308600" y="3821113"/>
          <p14:tracePt t="10353" x="5308600" y="3848100"/>
          <p14:tracePt t="10359" x="5299075" y="3857625"/>
          <p14:tracePt t="10368" x="5289550" y="3875088"/>
          <p14:tracePt t="10372" x="5281613" y="3894138"/>
          <p14:tracePt t="10382" x="5272088" y="3921125"/>
          <p14:tracePt t="10390" x="5262563" y="3952875"/>
          <p14:tracePt t="10398" x="5262563" y="3971925"/>
          <p14:tracePt t="10402" x="5249863" y="4013200"/>
          <p14:tracePt t="10412" x="5240338" y="4030663"/>
          <p14:tracePt t="10427" x="5230813" y="4049713"/>
          <p14:tracePt t="10429" x="5230813" y="4081463"/>
          <p14:tracePt t="10443" x="5221288" y="4098925"/>
          <p14:tracePt t="10446" x="5221288" y="4117975"/>
          <p14:tracePt t="10457" x="5221288" y="4130675"/>
          <p14:tracePt t="10460" x="5218113" y="4130675"/>
          <p14:tracePt t="10468" x="5218113" y="4149725"/>
          <p14:tracePt t="10484" x="5218113" y="4159250"/>
          <p14:tracePt t="10516" x="5218113" y="4167188"/>
          <p14:tracePt t="10530" x="5218113" y="4171950"/>
          <p14:tracePt t="10547" x="5218113" y="4181475"/>
          <p14:tracePt t="10550" x="5208588" y="4181475"/>
          <p14:tracePt t="10706" x="5199063" y="4181475"/>
          <p14:tracePt t="10721" x="5189538" y="4176713"/>
          <p14:tracePt t="10727" x="5167313" y="4167188"/>
          <p14:tracePt t="10744" x="5126038" y="4167188"/>
          <p14:tracePt t="10746" x="5080000" y="4159250"/>
          <p14:tracePt t="10752" x="5021263" y="4144963"/>
          <p14:tracePt t="10762" x="4948238" y="4144963"/>
          <p14:tracePt t="10766" x="4875213" y="4144963"/>
          <p14:tracePt t="10776" x="4784725" y="4144963"/>
          <p14:tracePt t="10780" x="4656138" y="4144963"/>
          <p14:tracePt t="10793" x="4510088" y="4130675"/>
          <p14:tracePt t="10796" x="4327525" y="4130675"/>
          <p14:tracePt t="10810" x="4105275" y="4130675"/>
          <p14:tracePt t="10813" x="3789363" y="4089400"/>
          <p14:tracePt t="10823" x="3379788" y="4089400"/>
          <p14:tracePt t="10829" x="2963863" y="4071938"/>
          <p14:tracePt t="10836" x="2508250" y="4049713"/>
          <p14:tracePt t="10843" x="2057400" y="4025900"/>
          <p14:tracePt t="10853" x="1682750" y="4025900"/>
          <p14:tracePt t="10858" x="1341438" y="4003675"/>
          <p14:tracePt t="10868" x="1076325" y="4003675"/>
          <p14:tracePt t="10873" x="879475" y="4003675"/>
          <p14:tracePt t="10894" x="552450" y="3989388"/>
          <p14:tracePt t="10899" x="442913" y="3989388"/>
          <p14:tracePt t="10909" x="365125" y="3976688"/>
          <p14:tracePt t="10912" x="323850" y="3976688"/>
          <p14:tracePt t="10922" x="314325" y="3967163"/>
          <p14:tracePt t="10928" x="304800" y="3967163"/>
          <p14:tracePt t="10942" x="304800" y="3962400"/>
          <p14:tracePt t="10952" x="301625" y="3944938"/>
          <p14:tracePt t="10958" x="301625" y="3925888"/>
          <p14:tracePt t="10968" x="301625" y="3898900"/>
          <p14:tracePt t="10974" x="301625" y="3879850"/>
          <p14:tracePt t="10983" x="287338" y="3840163"/>
          <p14:tracePt t="10991" x="277813" y="3806825"/>
          <p14:tracePt t="10999" x="277813" y="3789363"/>
          <p14:tracePt t="11004" x="265113" y="3721100"/>
          <p14:tracePt t="11014" x="265113" y="3660775"/>
          <p14:tracePt t="11018" x="255588" y="3589338"/>
          <p14:tracePt t="11028" x="255588" y="3511550"/>
          <p14:tracePt t="11034" x="255588" y="3438525"/>
          <p14:tracePt t="11044" x="255588" y="3365500"/>
          <p14:tracePt t="11057" x="260350" y="3319463"/>
          <p14:tracePt t="11058" x="282575" y="3278188"/>
          <p14:tracePt t="11068" x="301625" y="3246438"/>
          <p14:tracePt t="11077" x="314325" y="3205163"/>
          <p14:tracePt t="11084" x="350838" y="3155950"/>
          <p14:tracePt t="11088" x="396875" y="3119438"/>
          <p14:tracePt t="11101" x="447675" y="3073400"/>
          <p14:tracePt t="11111" x="511175" y="3017838"/>
          <p14:tracePt t="11114" x="592138" y="2978150"/>
          <p14:tracePt t="11118" x="674688" y="2936875"/>
          <p14:tracePt t="11128" x="771525" y="2909888"/>
          <p14:tracePt t="11136" x="866775" y="2868613"/>
          <p14:tracePt t="11144" x="998538" y="2822575"/>
          <p14:tracePt t="11150" x="1130300" y="2781300"/>
          <p14:tracePt t="11161" x="1281113" y="2749550"/>
          <p14:tracePt t="11165" x="1427163" y="2703513"/>
          <p14:tracePt t="11175" x="1595438" y="2676525"/>
          <p14:tracePt t="11180" x="1760538" y="2662238"/>
          <p14:tracePt t="11190" x="1906588" y="2630488"/>
          <p14:tracePt t="11200" x="2057400" y="2617788"/>
          <p14:tracePt t="11206" x="2184400" y="2603500"/>
          <p14:tracePt t="11216" x="2312988" y="2589213"/>
          <p14:tracePt t="11221" x="2439988" y="2589213"/>
          <p14:tracePt t="11231" x="2586038" y="2571750"/>
          <p14:tracePt t="11241" x="2736850" y="2557463"/>
          <p14:tracePt t="11246" x="2827338" y="2557463"/>
          <p14:tracePt t="11250" x="2905125" y="2544763"/>
          <p14:tracePt t="11260" x="2959100" y="2544763"/>
          <p14:tracePt t="11266" x="2978150" y="2544763"/>
          <p14:tracePt t="11282" x="3000375" y="2544763"/>
          <p14:tracePt t="11380" x="3000375" y="2549525"/>
          <p14:tracePt t="11382" x="3000375" y="2557463"/>
          <p14:tracePt t="11392" x="3000375" y="2562225"/>
          <p14:tracePt t="11396" x="3000375" y="2571750"/>
          <p14:tracePt t="11407" x="3000375" y="2581275"/>
          <p14:tracePt t="11425" x="3000375" y="2589213"/>
          <p14:tracePt t="11426" x="3000375" y="2593975"/>
          <p14:tracePt t="11452" x="3000375" y="2603500"/>
          <p14:tracePt t="11493" x="3000375" y="2613025"/>
          <p14:tracePt t="12143" x="3000375" y="2635250"/>
          <p14:tracePt t="12153" x="3005138" y="2681288"/>
          <p14:tracePt t="12162" x="3028950" y="2740025"/>
          <p14:tracePt t="12168" x="3051175" y="2786063"/>
          <p14:tracePt t="12174" x="3065463" y="2827338"/>
          <p14:tracePt t="12187" x="3101975" y="2876550"/>
          <p14:tracePt t="12188" x="3109913" y="2917825"/>
          <p14:tracePt t="12198" x="3146425" y="2963863"/>
          <p14:tracePt t="12207" x="3165475" y="2995613"/>
          <p14:tracePt t="12214" x="3173413" y="3036888"/>
          <p14:tracePt t="12218" x="3187700" y="3068638"/>
          <p14:tracePt t="12228" x="3192463" y="3078163"/>
          <p14:tracePt t="12237" x="3192463" y="3090863"/>
          <p14:tracePt t="12244" x="3201988" y="3109913"/>
          <p14:tracePt t="12248" x="3201988" y="3127375"/>
          <p14:tracePt t="12261" x="3201988" y="3136900"/>
          <p14:tracePt t="12264" x="3201988" y="3146425"/>
          <p14:tracePt t="12281" x="3201988" y="3151188"/>
          <p14:tracePt t="12284" x="3201988" y="3160713"/>
          <p14:tracePt t="12290" x="3201988" y="3168650"/>
          <p14:tracePt t="12320" x="3201988" y="3173413"/>
          <p14:tracePt t="12361" x="3201988" y="3182938"/>
          <p14:tracePt t="12380" x="3209925" y="3182938"/>
          <p14:tracePt t="12421" x="3209925" y="3192463"/>
          <p14:tracePt t="12431" x="3209925" y="3209925"/>
          <p14:tracePt t="12443" x="3209925" y="3224213"/>
          <p14:tracePt t="12447" x="3209925" y="3241675"/>
          <p14:tracePt t="12450" x="3209925" y="3260725"/>
          <p14:tracePt t="12461" x="3209925" y="3287713"/>
          <p14:tracePt t="12466" x="3209925" y="3305175"/>
          <p14:tracePt t="12477" x="3209925" y="3346450"/>
          <p14:tracePt t="12482" x="3209925" y="3378200"/>
          <p14:tracePt t="12492" x="3209925" y="3419475"/>
          <p14:tracePt t="12496" x="3209925" y="3460750"/>
          <p14:tracePt t="12506" x="3209925" y="3502025"/>
          <p14:tracePt t="12512" x="3209925" y="3529013"/>
          <p14:tracePt t="12526" x="3206750" y="3602038"/>
          <p14:tracePt t="12536" x="3206750" y="3606800"/>
          <p14:tracePt t="12542" x="3206750" y="3625850"/>
          <p14:tracePt t="12552" x="3206750" y="3643313"/>
          <p14:tracePt t="12557" x="3206750" y="3660775"/>
          <p14:tracePt t="12567" x="3206750" y="3675063"/>
          <p14:tracePt t="12581" x="3197225" y="3697288"/>
          <p14:tracePt t="12582" x="3197225" y="3711575"/>
          <p14:tracePt t="12592" x="3197225" y="3730625"/>
          <p14:tracePt t="12596" x="3197225" y="3748088"/>
          <p14:tracePt t="12611" x="3187700" y="3757613"/>
          <p14:tracePt t="12613" x="3187700" y="3762375"/>
          <p14:tracePt t="12622" x="3187700" y="3779838"/>
          <p14:tracePt t="12638" x="3178175" y="3789363"/>
          <p14:tracePt t="12659" x="3178175" y="3798888"/>
          <p14:tracePt t="12714" x="3178175" y="3803650"/>
          <p14:tracePt t="12759" x="3178175" y="3811588"/>
          <p14:tracePt t="12818" x="3173413" y="3811588"/>
          <p14:tracePt t="12891" x="3173413" y="3821113"/>
          <p14:tracePt t="14121" x="3182938" y="3821113"/>
          <p14:tracePt t="14130" x="3214688" y="3821113"/>
          <p14:tracePt t="14137" x="3243263" y="3811588"/>
          <p14:tracePt t="14146" x="3275013" y="3811588"/>
          <p14:tracePt t="14150" x="3279775" y="3811588"/>
          <p14:tracePt t="14160" x="3287713" y="3806825"/>
          <p14:tracePt t="14166" x="3297238" y="3806825"/>
          <p14:tracePt t="14178" x="3306763" y="3806825"/>
          <p14:tracePt t="14181" x="3311525" y="3806825"/>
          <p14:tracePt t="14191" x="3328988" y="3806825"/>
          <p14:tracePt t="14197" x="3370263" y="3806825"/>
          <p14:tracePt t="14206" x="3411538" y="3794125"/>
          <p14:tracePt t="14210" x="3465513" y="3794125"/>
          <p14:tracePt t="14221" x="3525838" y="3794125"/>
          <p14:tracePt t="14231" x="3579813" y="3794125"/>
          <p14:tracePt t="14237" x="3640138" y="3794125"/>
          <p14:tracePt t="14246" x="3675063" y="3794125"/>
          <p14:tracePt t="14252" x="3716338" y="3794125"/>
          <p14:tracePt t="14262" x="3748088" y="3794125"/>
          <p14:tracePt t="14266" x="3789363" y="3794125"/>
          <p14:tracePt t="14277" x="3844925" y="3794125"/>
          <p14:tracePt t="14282" x="3898900" y="3794125"/>
          <p14:tracePt t="14292" x="3971925" y="3794125"/>
          <p14:tracePt t="14297" x="4068763" y="3794125"/>
          <p14:tracePt t="14306" x="4141788" y="3794125"/>
          <p14:tracePt t="14312" x="4232275" y="3794125"/>
          <p14:tracePt t="14322" x="4327525" y="3779838"/>
          <p14:tracePt t="14327" x="4419600" y="3779838"/>
          <p14:tracePt t="14338" x="4510088" y="3779838"/>
          <p14:tracePt t="14342" x="4583113" y="3779838"/>
          <p14:tracePt t="14353" x="4643438" y="3770313"/>
          <p14:tracePt t="14357" x="4702175" y="3757613"/>
          <p14:tracePt t="14366" x="4743450" y="3757613"/>
          <p14:tracePt t="14382" x="4857750" y="3748088"/>
          <p14:tracePt t="14393" x="4916488" y="3733800"/>
          <p14:tracePt t="14398" x="4975225" y="3721100"/>
          <p14:tracePt t="14412" x="5035550" y="3721100"/>
          <p14:tracePt t="14413" x="5089525" y="3721100"/>
          <p14:tracePt t="14423" x="5148263" y="3711575"/>
          <p14:tracePt t="14430" x="5208588" y="3711575"/>
          <p14:tracePt t="14438" x="5249863" y="3711575"/>
          <p14:tracePt t="14444" x="5276850" y="3711575"/>
          <p14:tracePt t="14452" x="5294313" y="3711575"/>
          <p14:tracePt t="14498" x="5299075" y="3711575"/>
          <p14:tracePt t="14504" x="5299075" y="3702050"/>
          <p14:tracePt t="14529" x="5299075" y="3694113"/>
          <p14:tracePt t="14535" x="5308600" y="3694113"/>
          <p14:tracePt t="14551" x="5318125" y="3689350"/>
          <p14:tracePt t="14555" x="5326063" y="3679825"/>
          <p14:tracePt t="14560" x="5330825" y="3679825"/>
          <p14:tracePt t="14577" x="5349875" y="3670300"/>
          <p14:tracePt t="14584" x="5359400" y="3670300"/>
          <p14:tracePt t="14588" x="5359400" y="3660775"/>
          <p14:tracePt t="14614" x="5362575" y="3660775"/>
          <p14:tracePt t="14638" x="5362575" y="3657600"/>
          <p14:tracePt t="14660" x="5372100" y="3657600"/>
          <p14:tracePt t="14686" x="5381625" y="3657600"/>
          <p14:tracePt t="14797" x="5376863" y="3657600"/>
          <p14:tracePt t="14808" x="5359400" y="3665538"/>
          <p14:tracePt t="14810" x="5340350" y="3689350"/>
          <p14:tracePt t="14822" x="5322888" y="3706813"/>
          <p14:tracePt t="14827" x="5289550" y="3738563"/>
          <p14:tracePt t="14837" x="5253038" y="3784600"/>
          <p14:tracePt t="14850" x="5230813" y="3830638"/>
          <p14:tracePt t="14852" x="5194300" y="3894138"/>
          <p14:tracePt t="14863" x="5181600" y="3952875"/>
          <p14:tracePt t="14866" x="5172075" y="3994150"/>
          <p14:tracePt t="14877" x="5157788" y="4054475"/>
          <p14:tracePt t="14883" x="5148263" y="4086225"/>
          <p14:tracePt t="14897" x="5148263" y="4167188"/>
          <p14:tracePt t="14906" x="5148263" y="4195763"/>
          <p14:tracePt t="14913" x="5148263" y="4235450"/>
          <p14:tracePt t="14922" x="5148263" y="4254500"/>
          <p14:tracePt t="14928" x="5153025" y="4286250"/>
          <p14:tracePt t="14938" x="5162550" y="4303713"/>
          <p14:tracePt t="14945" x="5176838" y="4332288"/>
          <p14:tracePt t="14953" x="5176838" y="4349750"/>
          <p14:tracePt t="14962" x="5184775" y="4368800"/>
          <p14:tracePt t="14968" x="5189538" y="4376738"/>
          <p14:tracePt t="14972" x="5199063" y="4386263"/>
          <p14:tracePt t="14982" x="5218113" y="4405313"/>
          <p14:tracePt t="14996" x="5235575" y="4413250"/>
          <p14:tracePt t="14998" x="5253038" y="4422775"/>
          <p14:tracePt t="15009" x="5272088" y="4441825"/>
          <p14:tracePt t="15013" x="5289550" y="4449763"/>
          <p14:tracePt t="15026" x="5322888" y="4449763"/>
          <p14:tracePt t="15028" x="5340350" y="4459288"/>
          <p14:tracePt t="15038" x="5359400" y="4459288"/>
          <p14:tracePt t="15042" x="5386388" y="4459288"/>
          <p14:tracePt t="15053" x="5418138" y="4459288"/>
          <p14:tracePt t="15058" x="5459413" y="4459288"/>
          <p14:tracePt t="15068" x="5513388" y="4473575"/>
          <p14:tracePt t="15077" x="5568950" y="4473575"/>
          <p14:tracePt t="15084" x="5610225" y="4473575"/>
          <p14:tracePt t="15088" x="5649913" y="4473575"/>
          <p14:tracePt t="15098" x="5691188" y="4473575"/>
          <p14:tracePt t="15111" x="5746750" y="4473575"/>
          <p14:tracePt t="15114" x="5788025" y="4464050"/>
          <p14:tracePt t="15118" x="5832475" y="4454525"/>
          <p14:tracePt t="15128" x="5861050" y="4446588"/>
          <p14:tracePt t="15135" x="5892800" y="4422775"/>
          <p14:tracePt t="15145" x="5910263" y="4413250"/>
          <p14:tracePt t="15156" x="5919788" y="4405313"/>
          <p14:tracePt t="15160" x="5929313" y="4400550"/>
          <p14:tracePt t="15170" x="5942013" y="4400550"/>
          <p14:tracePt t="15174" x="5951538" y="4391025"/>
          <p14:tracePt t="15190" x="5961063" y="4381500"/>
          <p14:tracePt t="15200" x="5965825" y="4381500"/>
          <p14:tracePt t="15204" x="5973763" y="4376738"/>
          <p14:tracePt t="15217" x="5983288" y="4368800"/>
          <p14:tracePt t="15220" x="6002338" y="4349750"/>
          <p14:tracePt t="15230" x="6019800" y="4332288"/>
          <p14:tracePt t="15234" x="6038850" y="4313238"/>
          <p14:tracePt t="15251" x="6065838" y="4271963"/>
          <p14:tracePt t="15260" x="6078538" y="4244975"/>
          <p14:tracePt t="15266" x="6088063" y="4227513"/>
          <p14:tracePt t="15277" x="6097588" y="4181475"/>
          <p14:tracePt t="15280" x="6107113" y="4162425"/>
          <p14:tracePt t="15290" x="6115050" y="4135438"/>
          <p14:tracePt t="15300" x="6124575" y="4103688"/>
          <p14:tracePt t="15306" x="6124575" y="4076700"/>
          <p14:tracePt t="15316" x="6124575" y="4044950"/>
          <p14:tracePt t="15320" x="6124575" y="4017963"/>
          <p14:tracePt t="15330" x="6119813" y="3984625"/>
          <p14:tracePt t="15336" x="6111875" y="3957638"/>
          <p14:tracePt t="15347" x="6102350" y="3911600"/>
          <p14:tracePt t="15350" x="6092825" y="3894138"/>
          <p14:tracePt t="15361" x="6078538" y="3867150"/>
          <p14:tracePt t="15366" x="6061075" y="3843338"/>
          <p14:tracePt t="15377" x="6042025" y="3816350"/>
          <p14:tracePt t="15380" x="6019800" y="3794125"/>
          <p14:tracePt t="15390" x="6010275" y="3775075"/>
          <p14:tracePt t="15397" x="6007100" y="3770313"/>
          <p14:tracePt t="15407" x="5997575" y="3762375"/>
          <p14:tracePt t="15412" x="5997575" y="3752850"/>
          <p14:tracePt t="15427" x="5988050" y="3752850"/>
          <p14:tracePt t="15452" x="5983288" y="3748088"/>
          <p14:tracePt t="15456" x="5973763" y="3738563"/>
          <p14:tracePt t="15477" x="5965825" y="3730625"/>
          <p14:tracePt t="15482" x="5956300" y="3730625"/>
          <p14:tracePt t="15496" x="5956300" y="3721100"/>
          <p14:tracePt t="15498" x="5951538" y="3721100"/>
          <p14:tracePt t="15509" x="5942013" y="3716338"/>
          <p14:tracePt t="15512" x="5934075" y="3716338"/>
          <p14:tracePt t="15523" x="5934075" y="3706813"/>
          <p14:tracePt t="15528" x="5929313" y="3706813"/>
          <p14:tracePt t="15539" x="5919788" y="3706813"/>
          <p14:tracePt t="15550" x="5910263" y="3697288"/>
          <p14:tracePt t="15553" x="5900738" y="3697288"/>
          <p14:tracePt t="15558" x="5900738" y="3694113"/>
          <p14:tracePt t="15613" x="5897563" y="3694113"/>
          <p14:tracePt t="15646" x="5888038" y="3694113"/>
          <p14:tracePt t="15659" x="5878513" y="3694113"/>
          <p14:tracePt t="15686" x="5873750" y="3694113"/>
          <p14:tracePt t="15699" x="5864225" y="3694113"/>
          <p14:tracePt t="15720" x="5846763" y="3694113"/>
          <p14:tracePt t="15730" x="5827713" y="3694113"/>
          <p14:tracePt t="15736" x="5824538" y="3694113"/>
          <p14:tracePt t="15747" x="5824538" y="3702050"/>
          <p14:tracePt t="15750" x="5805488" y="3702050"/>
          <p14:tracePt t="15761" x="5795963" y="3702050"/>
          <p14:tracePt t="15770" x="5791200" y="3702050"/>
          <p14:tracePt t="15777" x="5773738" y="3702050"/>
          <p14:tracePt t="15785" x="5764213" y="3711575"/>
          <p14:tracePt t="15800" x="5759450" y="3711575"/>
          <p14:tracePt t="15806" x="5751513" y="3711575"/>
          <p14:tracePt t="15831" x="5741988" y="3711575"/>
          <p14:tracePt t="15850" x="5732463" y="3711575"/>
          <p14:tracePt t="15860" x="5732463" y="3721100"/>
          <p14:tracePt t="15866" x="5727700" y="3721100"/>
          <p14:tracePt t="15930" x="5719763" y="3721100"/>
          <p14:tracePt t="15937" x="5719763" y="3725863"/>
          <p14:tracePt t="15947" x="5710238" y="3725863"/>
          <p14:tracePt t="15970" x="5710238" y="3733800"/>
          <p14:tracePt t="15976" x="5705475" y="3733800"/>
          <p14:tracePt t="15993" x="5705475" y="3743325"/>
          <p14:tracePt t="16725" x="5695950" y="3748088"/>
          <p14:tracePt t="16732" x="5668963" y="3757613"/>
          <p14:tracePt t="16738" x="5659438" y="3767138"/>
          <p14:tracePt t="16748" x="5632450" y="3775075"/>
          <p14:tracePt t="16752" x="5627688" y="3784600"/>
          <p14:tracePt t="16762" x="5610225" y="3784600"/>
          <p14:tracePt t="16768" x="5591175" y="3794125"/>
          <p14:tracePt t="16779" x="5573713" y="3794125"/>
          <p14:tracePt t="16784" x="5554663" y="3794125"/>
          <p14:tracePt t="16795" x="5554663" y="3803650"/>
          <p14:tracePt t="16806" x="5549900" y="3803650"/>
          <p14:tracePt t="17026" x="5549900" y="3806825"/>
          <p14:tracePt t="18279" x="5549900" y="3816350"/>
          <p14:tracePt t="18286" x="5549900" y="3825875"/>
          <p14:tracePt t="18302" x="5549900" y="3830638"/>
          <p14:tracePt t="18306" x="5540375" y="3830638"/>
          <p14:tracePt t="18316" x="5540375" y="3840163"/>
          <p14:tracePt t="18332" x="5540375" y="3848100"/>
          <p14:tracePt t="18376" x="5540375" y="3852863"/>
          <p14:tracePt t="18382" x="5540375" y="3862388"/>
          <p14:tracePt t="18393" x="5540375" y="3871913"/>
          <p14:tracePt t="18399" x="5532438" y="3879850"/>
          <p14:tracePt t="18410" x="5532438" y="3884613"/>
          <p14:tracePt t="18418" x="5522913" y="3903663"/>
          <p14:tracePt t="18422" x="5513388" y="3935413"/>
          <p14:tracePt t="18433" x="5513388" y="3948113"/>
          <p14:tracePt t="18438" x="5503863" y="3981450"/>
          <p14:tracePt t="18448" x="5495925" y="3998913"/>
          <p14:tracePt t="18452" x="5495925" y="4017963"/>
          <p14:tracePt t="18464" x="5486400" y="4035425"/>
          <p14:tracePt t="18473" x="5476875" y="4067175"/>
          <p14:tracePt t="18478" x="5468938" y="4086225"/>
          <p14:tracePt t="18483" x="5459413" y="4103688"/>
          <p14:tracePt t="18492" x="5449888" y="4113213"/>
          <p14:tracePt t="18498" x="5449888" y="4117975"/>
          <p14:tracePt t="18508" x="5449888" y="4125913"/>
          <p14:tracePt t="18528" x="5440363" y="4125913"/>
          <p14:tracePt t="18538" x="5440363" y="4135438"/>
          <p14:tracePt t="18569" x="5440363" y="4140200"/>
          <p14:tracePt t="18584" x="5440363" y="4149725"/>
          <p14:tracePt t="18594" x="5432425" y="4149725"/>
          <p14:tracePt t="18599" x="5432425" y="4159250"/>
          <p14:tracePt t="18610" x="5427663" y="4167188"/>
          <p14:tracePt t="18615" x="5427663" y="4171950"/>
          <p14:tracePt t="18631" x="5418138" y="4191000"/>
          <p14:tracePt t="18641" x="5418138" y="4195763"/>
          <p14:tracePt t="18645" x="5408613" y="4195763"/>
          <p14:tracePt t="18862" x="5413375" y="4195763"/>
          <p14:tracePt t="18873" x="5432425" y="4195763"/>
          <p14:tracePt t="18878" x="5435600" y="4195763"/>
          <p14:tracePt t="18886" x="5454650" y="4195763"/>
          <p14:tracePt t="18892" x="5481638" y="4195763"/>
          <p14:tracePt t="18902" x="5500688" y="4195763"/>
          <p14:tracePt t="18906" x="5532438" y="4195763"/>
          <p14:tracePt t="18924" x="5564188" y="4195763"/>
          <p14:tracePt t="18933" x="5581650" y="4195763"/>
          <p14:tracePt t="18936" x="5613400" y="4208463"/>
          <p14:tracePt t="18948" x="5618163" y="4208463"/>
          <p14:tracePt t="18952" x="5637213" y="4208463"/>
          <p14:tracePt t="18963" x="5646738" y="4208463"/>
          <p14:tracePt t="18967" x="5659438" y="4208463"/>
          <p14:tracePt t="18979" x="5668963" y="4208463"/>
          <p14:tracePt t="18982" x="5678488" y="4208463"/>
          <p14:tracePt t="18993" x="5691188" y="4208463"/>
          <p14:tracePt t="19003" x="5700713" y="4208463"/>
          <p14:tracePt t="19008" x="5710238" y="4208463"/>
          <p14:tracePt t="19018" x="5722938" y="4208463"/>
          <p14:tracePt t="19022" x="5741988" y="4208463"/>
          <p14:tracePt t="19033" x="5751513" y="4208463"/>
          <p14:tracePt t="19038" x="5768975" y="4208463"/>
          <p14:tracePt t="19048" x="5788025" y="4208463"/>
          <p14:tracePt t="19052" x="5800725" y="4208463"/>
          <p14:tracePt t="19071" x="5819775" y="4208463"/>
          <p14:tracePt t="19078" x="5824538" y="4208463"/>
          <p14:tracePt t="19094" x="5824538" y="4213225"/>
          <p14:tracePt t="19270" x="5832475" y="4213225"/>
          <p14:tracePt t="19472" x="5842000" y="4213225"/>
          <p14:tracePt t="19482" x="5851525" y="4213225"/>
          <p14:tracePt t="19493" x="5864225" y="4203700"/>
          <p14:tracePt t="19502" x="5883275" y="4203700"/>
          <p14:tracePt t="19506" x="5892800" y="4186238"/>
          <p14:tracePt t="19521" x="5910263" y="4176713"/>
          <p14:tracePt t="19522" x="5919788" y="4167188"/>
          <p14:tracePt t="19526" x="5937250" y="4149725"/>
          <p14:tracePt t="19536" x="5946775" y="4149725"/>
          <p14:tracePt t="19542" x="5961063" y="4130675"/>
          <p14:tracePt t="19553" x="5970588" y="4130675"/>
          <p14:tracePt t="19561" x="5978525" y="4113213"/>
          <p14:tracePt t="19568" x="5997575" y="4103688"/>
          <p14:tracePt t="19572" x="6007100" y="4098925"/>
          <p14:tracePt t="19582" x="6024563" y="4081463"/>
          <p14:tracePt t="19588" x="6042025" y="4071938"/>
          <p14:tracePt t="19598" x="6046788" y="4062413"/>
          <p14:tracePt t="19608" x="6065838" y="4054475"/>
          <p14:tracePt t="19613" x="6075363" y="4044950"/>
          <p14:tracePt t="19622" x="6083300" y="4040188"/>
          <p14:tracePt t="19628" x="6088063" y="4040188"/>
          <p14:tracePt t="19638" x="6097588" y="4040188"/>
          <p14:tracePt t="19644" x="6097588" y="4021138"/>
          <p14:tracePt t="19654" x="6107113" y="4021138"/>
          <p14:tracePt t="19734" x="6107113" y="4013200"/>
          <p14:tracePt t="19755" x="6111875" y="4013200"/>
          <p14:tracePt t="19759" x="6119813" y="4013200"/>
          <p14:tracePt t="19784" x="6129338" y="3998913"/>
          <p14:tracePt t="19800" x="6138863" y="3989388"/>
          <p14:tracePt t="19804" x="6143625" y="3989388"/>
          <p14:tracePt t="19814" x="6161088" y="3981450"/>
          <p14:tracePt t="19820" x="6170613" y="3971925"/>
          <p14:tracePt t="19831" x="6180138" y="3971925"/>
          <p14:tracePt t="19834" x="6192838" y="3971925"/>
          <p14:tracePt t="19847" x="6234113" y="3971925"/>
          <p14:tracePt t="19850" x="6289675" y="3971925"/>
          <p14:tracePt t="19860" x="6365875" y="3981450"/>
          <p14:tracePt t="19864" x="6480175" y="3994150"/>
          <p14:tracePt t="19884" x="6735763" y="4008438"/>
          <p14:tracePt t="19897" x="7010400" y="4008438"/>
          <p14:tracePt t="19906" x="7154863" y="4008438"/>
          <p14:tracePt t="19911" x="7297738" y="4008438"/>
          <p14:tracePt t="19924" x="7410450" y="4008438"/>
          <p14:tracePt t="19931" x="7502525" y="4008438"/>
          <p14:tracePt t="19936" x="7556500" y="4008438"/>
          <p14:tracePt t="19946" x="7583488" y="4008438"/>
          <p14:tracePt t="19951" x="7593013" y="4008438"/>
          <p14:tracePt t="20007" x="7593013" y="4017963"/>
          <p14:tracePt t="20066" x="7593013" y="4025900"/>
          <p14:tracePt t="20092" x="7588250" y="4025900"/>
          <p14:tracePt t="20113" x="7588250" y="4035425"/>
          <p14:tracePt t="20143" x="7583488" y="4035425"/>
          <p14:tracePt t="20277" x="7583488" y="4040188"/>
          <p14:tracePt t="21617" x="7575550" y="4040188"/>
          <p14:tracePt t="21620" x="7575550" y="4049713"/>
          <p14:tracePt t="21636" x="7566025" y="4057650"/>
          <p14:tracePt t="21646" x="7561263" y="4062413"/>
          <p14:tracePt t="21650" x="7551738" y="4062413"/>
          <p14:tracePt t="21660" x="7551738" y="4071938"/>
          <p14:tracePt t="21666" x="7543800" y="4071938"/>
          <p14:tracePt t="21676" x="7539038" y="4081463"/>
          <p14:tracePt t="21686" x="7529513" y="4086225"/>
          <p14:tracePt t="21690" x="7529513" y="4094163"/>
          <p14:tracePt t="21700" x="7519988" y="4103688"/>
          <p14:tracePt t="21706" x="7512050" y="4113213"/>
          <p14:tracePt t="21717" x="7507288" y="4117975"/>
          <p14:tracePt t="21722" x="7507288" y="4125913"/>
          <p14:tracePt t="21733" x="7497763" y="4135438"/>
          <p14:tracePt t="21736" x="7488238" y="4140200"/>
          <p14:tracePt t="21747" x="7488238" y="4159250"/>
          <p14:tracePt t="21752" x="7483475" y="4167188"/>
          <p14:tracePt t="21762" x="7475538" y="4171950"/>
          <p14:tracePt t="21768" x="7466013" y="4191000"/>
          <p14:tracePt t="21776" x="7466013" y="4198938"/>
          <p14:tracePt t="21783" x="7456488" y="4208463"/>
          <p14:tracePt t="21793" x="7446963" y="4222750"/>
          <p14:tracePt t="21799" x="7446963" y="4232275"/>
          <p14:tracePt t="21806" x="7442200" y="4240213"/>
          <p14:tracePt t="21812" x="7434263" y="4244975"/>
          <p14:tracePt t="21833" x="7424738" y="4254500"/>
          <p14:tracePt t="21851" x="7424738" y="4264025"/>
          <p14:tracePt t="21852" x="7424738" y="4271963"/>
          <p14:tracePt t="21867" x="7424738" y="4276725"/>
          <p14:tracePt t="21912" x="7424738" y="4286250"/>
          <p14:tracePt t="22651" x="7424738" y="4303713"/>
          <p14:tracePt t="22661" x="7424738" y="4332288"/>
          <p14:tracePt t="22666" x="7424738" y="4349750"/>
          <p14:tracePt t="22675" x="7429500" y="4376738"/>
          <p14:tracePt t="22681" x="7429500" y="4395788"/>
          <p14:tracePt t="22691" x="7451725" y="4427538"/>
          <p14:tracePt t="22697" x="7461250" y="4446588"/>
          <p14:tracePt t="22704" x="7461250" y="4478338"/>
          <p14:tracePt t="22710" x="7461250" y="4483100"/>
          <p14:tracePt t="22720" x="7470775" y="4500563"/>
          <p14:tracePt t="22724" x="7470775" y="4518025"/>
          <p14:tracePt t="22734" x="7478713" y="4546600"/>
          <p14:tracePt t="22741" x="7478713" y="4564063"/>
          <p14:tracePt t="22751" x="7488238" y="4573588"/>
          <p14:tracePt t="22754" x="7488238" y="4583113"/>
          <p14:tracePt t="22768" x="7488238" y="4587875"/>
          <p14:tracePt t="22781" x="7483475" y="4587875"/>
          <p14:tracePt t="22791" x="7442200" y="4554538"/>
          <p14:tracePt t="22796" x="7388225" y="4473575"/>
          <p14:tracePt t="22806" x="7315200" y="4337050"/>
          <p14:tracePt t="22810" x="7292975" y="4291013"/>
          <p14:tracePt t="22816" x="7246938" y="4176713"/>
          <p14:tracePt t="22820" x="7232650" y="4013200"/>
          <p14:tracePt t="23172" x="7224713" y="4003675"/>
          <p14:tracePt t="23174" x="7219950" y="4008438"/>
          <p14:tracePt t="23186" x="7200900" y="4025900"/>
          <p14:tracePt t="23197" x="7191375" y="4030663"/>
          <p14:tracePt t="23198" x="7183438" y="4040188"/>
          <p14:tracePt t="23208" x="7159625" y="4057650"/>
          <p14:tracePt t="23217" x="7110413" y="4117975"/>
          <p14:tracePt t="23225" x="7064375" y="4140200"/>
          <p14:tracePt t="23231" x="7042150" y="4186238"/>
          <p14:tracePt t="23240" x="7042150" y="4203700"/>
          <p14:tracePt t="23248" x="7042150" y="4222750"/>
          <p14:tracePt t="23254" x="7042150" y="4227513"/>
          <p14:tracePt t="23258" x="7042150" y="4244975"/>
          <p14:tracePt t="23270" x="7042150" y="4254500"/>
          <p14:tracePt t="23274" x="7042150" y="4259263"/>
          <p14:tracePt t="23300" x="7042150" y="4268788"/>
          <p14:tracePt t="23304" x="7042150" y="4276725"/>
          <p14:tracePt t="23314" x="7042150" y="4291013"/>
          <p14:tracePt t="23320" x="7032625" y="4300538"/>
          <p14:tracePt t="23330" x="7027863" y="4318000"/>
          <p14:tracePt t="23340" x="7013575" y="4349750"/>
          <p14:tracePt t="23346" x="7010400" y="4354513"/>
          <p14:tracePt t="23356" x="6991350" y="4373563"/>
          <p14:tracePt t="23360" x="6981825" y="4391025"/>
          <p14:tracePt t="23371" x="6959600" y="4437063"/>
          <p14:tracePt t="23374" x="6937375" y="4483100"/>
          <p14:tracePt t="23387" x="6900863" y="4527550"/>
          <p14:tracePt t="23390" x="6877050" y="4573588"/>
          <p14:tracePt t="23402" x="6840538" y="4619625"/>
          <p14:tracePt t="23407" x="6823075" y="4664075"/>
          <p14:tracePt t="23418" x="6791325" y="4697413"/>
          <p14:tracePt t="23420" x="6740525" y="4746625"/>
          <p14:tracePt t="23431" x="6704013" y="4797425"/>
          <p14:tracePt t="23440" x="6667500" y="4841875"/>
          <p14:tracePt t="23446" x="6635750" y="4875213"/>
          <p14:tracePt t="23452" x="6608763" y="4951413"/>
          <p14:tracePt t="23460" x="6567488" y="5065713"/>
          <p14:tracePt t="23470" x="6508750" y="5202238"/>
          <p14:tracePt t="23476" x="6448425" y="5299075"/>
          <p14:tracePt t="23488" x="6411913" y="5380038"/>
          <p14:tracePt t="23493" x="6357938" y="5462588"/>
          <p14:tracePt t="23507" x="6238875" y="5676900"/>
          <p14:tracePt t="23516" x="6184900" y="5795963"/>
          <p14:tracePt t="23522" x="6111875" y="5913438"/>
          <p14:tracePt t="23533" x="6019800" y="6046788"/>
          <p14:tracePt t="23536" x="5910263" y="6200775"/>
          <p14:tracePt t="23547" x="5837238" y="6319838"/>
          <p14:tracePt t="23552" x="5768975" y="6402388"/>
          <p14:tracePt t="23562" x="5715000" y="6483350"/>
          <p14:tracePt t="23566" x="5659438" y="6553200"/>
          <p14:tracePt t="23576" x="5637213" y="6597650"/>
          <p14:tracePt t="23583" x="5618163" y="6626225"/>
          <p14:tracePt t="23592" x="5595938" y="6657975"/>
          <p14:tracePt t="23598" x="5564188" y="6680200"/>
          <p14:tracePt t="23608" x="5545138" y="6707188"/>
          <p14:tracePt t="23618" x="5513388" y="6738938"/>
          <p14:tracePt t="23622" x="5476875" y="6789738"/>
          <p14:tracePt t="23636" x="5427663" y="6840538"/>
          <p14:tracePt t="23877" x="5126038" y="6840538"/>
          <p14:tracePt t="23887" x="5116513" y="6826250"/>
          <p14:tracePt t="23890" x="5108575" y="6807200"/>
          <p14:tracePt t="23900" x="5099050" y="6799263"/>
          <p14:tracePt t="23905" x="5099050" y="6770688"/>
          <p14:tracePt t="23923" x="5099050" y="6702425"/>
          <p14:tracePt t="23931" x="5099050" y="6661150"/>
          <p14:tracePt t="23940" x="5099050" y="6621463"/>
          <p14:tracePt t="23946" x="5099050" y="6589713"/>
          <p14:tracePt t="23956" x="5103813" y="6561138"/>
          <p14:tracePt t="23960" x="5103813" y="6543675"/>
          <p14:tracePt t="23971" x="5111750" y="6524625"/>
          <p14:tracePt t="23977" x="5121275" y="6507163"/>
          <p14:tracePt t="23991" x="5148263" y="6480175"/>
          <p14:tracePt t="24002" x="5167313" y="6470650"/>
          <p14:tracePt t="24007" x="5176838" y="6461125"/>
          <p14:tracePt t="24024" x="5208588" y="6443663"/>
          <p14:tracePt t="24030" x="5226050" y="6443663"/>
          <p14:tracePt t="24036" x="5257800" y="6443663"/>
          <p14:tracePt t="24046" x="5276850" y="6434138"/>
          <p14:tracePt t="24053" x="5303838" y="6434138"/>
          <p14:tracePt t="24060" x="5335588" y="6434138"/>
          <p14:tracePt t="24072" x="5376863" y="6434138"/>
          <p14:tracePt t="24076" x="5418138" y="6434138"/>
          <p14:tracePt t="24087" x="5472113" y="6434138"/>
          <p14:tracePt t="24092" x="5527675" y="6434138"/>
          <p14:tracePt t="24102" x="5618163" y="6434138"/>
          <p14:tracePt t="24106" x="5715000" y="6443663"/>
          <p14:tracePt t="24119" x="5805488" y="6443663"/>
          <p14:tracePt t="24123" x="5900738" y="6456363"/>
          <p14:tracePt t="24133" x="6010275" y="6470650"/>
          <p14:tracePt t="24142" x="6107113" y="6483350"/>
          <p14:tracePt t="24148" x="6180138" y="6497638"/>
          <p14:tracePt t="24152" x="6275388" y="6511925"/>
          <p14:tracePt t="24163" x="6334125" y="6524625"/>
          <p14:tracePt t="24173" x="6365875" y="6534150"/>
          <p14:tracePt t="24178" x="6394450" y="6534150"/>
          <p14:tracePt t="24183" x="6411913" y="6534150"/>
          <p14:tracePt t="24193" x="6421438" y="6534150"/>
          <p14:tracePt t="24199" x="6426200" y="6534150"/>
          <p14:tracePt t="24315" x="6416675" y="6534150"/>
          <p14:tracePt t="24328" x="6384925" y="6534150"/>
          <p14:tracePt t="24339" x="6375400" y="6534150"/>
          <p14:tracePt t="24349" x="6365875" y="6529388"/>
          <p14:tracePt t="24355" x="6365875" y="6519863"/>
          <p14:tracePt t="24358" x="6357938" y="6519863"/>
          <p14:tracePt t="24368" x="6357938" y="6516688"/>
          <p14:tracePt t="24380" x="6357938" y="6507163"/>
          <p14:tracePt t="24386" x="6357938" y="6497638"/>
          <p14:tracePt t="24395" x="6370638" y="6483350"/>
          <p14:tracePt t="24399" x="6380163" y="6475413"/>
          <p14:tracePt t="24411" x="6399213" y="6456363"/>
          <p14:tracePt t="24421" x="6443663" y="6424613"/>
          <p14:tracePt t="24424" x="6489700" y="6402388"/>
          <p14:tracePt t="24430" x="6567488" y="6375400"/>
          <p14:tracePt t="24441" x="6662738" y="6346825"/>
          <p14:tracePt t="24451" x="6777038" y="6319838"/>
          <p14:tracePt t="24454" x="6904038" y="6288088"/>
          <p14:tracePt t="24460" x="7037388" y="6261100"/>
          <p14:tracePt t="24470" x="7188200" y="6229350"/>
          <p14:tracePt t="24474" x="7332663" y="6200775"/>
          <p14:tracePt t="24486" x="7466013" y="6169025"/>
          <p14:tracePt t="24490" x="7561263" y="6142038"/>
          <p14:tracePt t="24502" x="7656513" y="6115050"/>
          <p14:tracePt t="24507" x="7734300" y="6091238"/>
          <p14:tracePt t="24523" x="7799388" y="6059488"/>
          <p14:tracePt t="24530" x="7816850" y="6059488"/>
          <p14:tracePt t="24692" x="7826375" y="6051550"/>
          <p14:tracePt t="24702" x="7835900" y="6051550"/>
          <p14:tracePt t="24707" x="7848600" y="6042025"/>
          <p14:tracePt t="24716" x="7858125" y="6032500"/>
          <p14:tracePt t="24723" x="7875588" y="6032500"/>
          <p14:tracePt t="24733" x="7880350" y="6027738"/>
          <p14:tracePt t="24741" x="7899400" y="6027738"/>
          <p14:tracePt t="24748" x="7907338" y="6018213"/>
          <p14:tracePt t="24754" x="7912100" y="6018213"/>
          <p14:tracePt t="24768" x="7921625" y="6010275"/>
          <p14:tracePt t="24778" x="7931150" y="6010275"/>
          <p14:tracePt t="24798" x="7940675" y="6010275"/>
          <p14:tracePt t="24808" x="7940675" y="6005513"/>
          <p14:tracePt t="24812" x="7943850" y="6005513"/>
          <p14:tracePt t="24835" x="7943850" y="5995988"/>
          <p14:tracePt t="24840" x="7953375" y="5986463"/>
          <p14:tracePt t="24852" x="7962900" y="5986463"/>
          <p14:tracePt t="24853" x="7967663" y="5978525"/>
          <p14:tracePt t="24866" x="7977188" y="5973763"/>
          <p14:tracePt t="24868" x="7994650" y="5964238"/>
          <p14:tracePt t="24879" x="8004175" y="5954713"/>
          <p14:tracePt t="24892" x="8016875" y="5946775"/>
          <p14:tracePt t="24896" x="8026400" y="5942013"/>
          <p14:tracePt t="24898" x="8035925" y="5932488"/>
          <p14:tracePt t="24908" x="8040688" y="5922963"/>
          <p14:tracePt t="24924" x="8050213" y="5913438"/>
          <p14:tracePt t="24932" x="8058150" y="5913438"/>
          <p14:tracePt t="24938" x="8067675" y="5910263"/>
          <p14:tracePt t="24947" x="8067675" y="5900738"/>
          <p14:tracePt t="24955" x="8081963" y="5891213"/>
          <p14:tracePt t="24958" x="8089900" y="5873750"/>
          <p14:tracePt t="24970" x="8099425" y="5873750"/>
          <p14:tracePt t="24974" x="8118475" y="5854700"/>
          <p14:tracePt t="24987" x="8126413" y="5837238"/>
          <p14:tracePt t="24996" x="8135938" y="5818188"/>
          <p14:tracePt t="25001" x="8167688" y="5786438"/>
          <p14:tracePt t="25010" x="8186738" y="5754688"/>
          <p14:tracePt t="25016" x="8231188" y="5708650"/>
          <p14:tracePt t="25024" x="8272463" y="5645150"/>
          <p14:tracePt t="25030" x="8359775" y="5562600"/>
          <p14:tracePt t="25041" x="8428038" y="5476875"/>
          <p14:tracePt t="25050" x="8496300" y="5394325"/>
          <p14:tracePt t="25054" x="8555038" y="5275263"/>
          <p14:tracePt t="25060" x="8642350" y="5157788"/>
          <p14:tracePt t="25070" x="8688388" y="5043488"/>
          <p14:tracePt t="25076" x="8761413" y="4924425"/>
          <p14:tracePt t="25088" x="8802688" y="4810125"/>
          <p14:tracePt t="25093" x="8861425" y="4697413"/>
          <p14:tracePt t="25100" x="8915400" y="4614863"/>
          <p14:tracePt t="25106" x="8961438" y="4495800"/>
          <p14:tracePt t="25116" x="9002713" y="4418013"/>
          <p14:tracePt t="25120" x="9043988" y="4318000"/>
          <p14:tracePt t="25130" x="9085263" y="4240213"/>
          <p14:tracePt t="25140" x="9107488" y="4176713"/>
          <p14:tracePt t="25146" x="9129713" y="4130675"/>
          <p14:tracePt t="25157" x="9139238" y="4103688"/>
          <p14:tracePt t="25392" x="9090025" y="4008438"/>
          <p14:tracePt t="25398" x="9048750" y="3984625"/>
          <p14:tracePt t="25408" x="9002713" y="3962400"/>
          <p14:tracePt t="25412" x="8956675" y="3940175"/>
          <p14:tracePt t="25424" x="8910638" y="3916363"/>
          <p14:tracePt t="25428" x="8866188" y="3894138"/>
          <p14:tracePt t="25438" x="8834438" y="3884613"/>
          <p14:tracePt t="25449" x="8793163" y="3862388"/>
          <p14:tracePt t="25455" x="8761413" y="3862388"/>
          <p14:tracePt t="25464" x="8732838" y="3852863"/>
          <p14:tracePt t="25468" x="8724900" y="3852863"/>
          <p14:tracePt t="25479" x="8715375" y="3852863"/>
          <p14:tracePt t="25561" x="8710613" y="3852863"/>
          <p14:tracePt t="25686" x="8710613" y="3843338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592" y="3065767"/>
            <a:ext cx="3600000" cy="190444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10A1113-2356-4765-BE7F-C37790EBE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72" y="4727634"/>
            <a:ext cx="2160000" cy="194304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536462" cy="725470"/>
          </a:xfrm>
        </p:spPr>
        <p:txBody>
          <a:bodyPr>
            <a:normAutofit/>
          </a:bodyPr>
          <a:lstStyle/>
          <a:p>
            <a:r>
              <a:rPr lang="en-US" altLang="zh-CN" dirty="0"/>
              <a:t>MDI layout</a:t>
            </a:r>
            <a:endParaRPr lang="zh-CN" altLang="en-US" dirty="0"/>
          </a:p>
        </p:txBody>
      </p:sp>
      <p:pic>
        <p:nvPicPr>
          <p:cNvPr id="10" name="内容占位符 9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79" y="996323"/>
            <a:ext cx="7200000" cy="2128326"/>
          </a:xfr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4409935"/>
            <a:ext cx="3600000" cy="2115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椭圆 12"/>
          <p:cNvSpPr/>
          <p:nvPr/>
        </p:nvSpPr>
        <p:spPr bwMode="auto">
          <a:xfrm>
            <a:off x="1331640" y="3356992"/>
            <a:ext cx="864096" cy="504056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588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华文中宋" pitchFamily="2" charset="-122"/>
            </a:endParaRPr>
          </a:p>
        </p:txBody>
      </p:sp>
      <p:sp>
        <p:nvSpPr>
          <p:cNvPr id="16" name="椭圆 15"/>
          <p:cNvSpPr/>
          <p:nvPr/>
        </p:nvSpPr>
        <p:spPr bwMode="auto">
          <a:xfrm>
            <a:off x="2299965" y="3352341"/>
            <a:ext cx="432048" cy="525688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588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华文中宋" pitchFamily="2" charset="-122"/>
            </a:endParaRPr>
          </a:p>
        </p:txBody>
      </p:sp>
      <p:cxnSp>
        <p:nvCxnSpPr>
          <p:cNvPr id="18" name="直接箭头连接符 17"/>
          <p:cNvCxnSpPr>
            <a:stCxn id="16" idx="4"/>
          </p:cNvCxnSpPr>
          <p:nvPr/>
        </p:nvCxnSpPr>
        <p:spPr bwMode="auto">
          <a:xfrm flipH="1">
            <a:off x="1435589" y="3878029"/>
            <a:ext cx="1080400" cy="1699210"/>
          </a:xfrm>
          <a:prstGeom prst="straightConnector1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椭圆 18"/>
          <p:cNvSpPr/>
          <p:nvPr/>
        </p:nvSpPr>
        <p:spPr bwMode="auto">
          <a:xfrm>
            <a:off x="2915816" y="3335360"/>
            <a:ext cx="2088512" cy="741712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588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华文中宋" pitchFamily="2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615844" y="2569127"/>
            <a:ext cx="1948044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b="0" dirty="0">
                <a:solidFill>
                  <a:schemeClr val="tx1"/>
                </a:solidFill>
              </a:rPr>
              <a:t>IP chamber by Q. Ji</a:t>
            </a:r>
            <a:endParaRPr lang="zh-CN" altLang="en-US" sz="1600" b="0" dirty="0">
              <a:solidFill>
                <a:schemeClr val="tx1"/>
              </a:solidFill>
            </a:endParaRPr>
          </a:p>
        </p:txBody>
      </p:sp>
      <p:cxnSp>
        <p:nvCxnSpPr>
          <p:cNvPr id="21" name="直接箭头连接符 20"/>
          <p:cNvCxnSpPr>
            <a:cxnSpLocks/>
            <a:stCxn id="19" idx="4"/>
            <a:endCxn id="12" idx="1"/>
          </p:cNvCxnSpPr>
          <p:nvPr/>
        </p:nvCxnSpPr>
        <p:spPr bwMode="auto">
          <a:xfrm>
            <a:off x="3960072" y="4077072"/>
            <a:ext cx="1115984" cy="1390733"/>
          </a:xfrm>
          <a:prstGeom prst="straightConnector1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6" name="文本框 25"/>
          <p:cNvSpPr txBox="1"/>
          <p:nvPr/>
        </p:nvSpPr>
        <p:spPr>
          <a:xfrm>
            <a:off x="2966520" y="5010740"/>
            <a:ext cx="1533472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altLang="zh-CN" sz="1800" b="0" dirty="0">
                <a:solidFill>
                  <a:schemeClr val="tx1"/>
                </a:solidFill>
              </a:rPr>
              <a:t>Connection interface of detector and accelerator</a:t>
            </a:r>
            <a:endParaRPr lang="zh-CN" altLang="en-US" sz="1800" b="0" dirty="0">
              <a:solidFill>
                <a:schemeClr val="tx1"/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076056" y="5800668"/>
            <a:ext cx="1922912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altLang="zh-CN" sz="1800" b="0" dirty="0">
                <a:solidFill>
                  <a:schemeClr val="tx1"/>
                </a:solidFill>
              </a:rPr>
              <a:t>SC magnets, cryostat and their support</a:t>
            </a:r>
            <a:endParaRPr lang="zh-CN" altLang="en-US" sz="1800" b="0" dirty="0">
              <a:solidFill>
                <a:schemeClr val="tx1"/>
              </a:solidFill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8331" y="3032956"/>
            <a:ext cx="2880000" cy="1414533"/>
          </a:xfrm>
          <a:prstGeom prst="rect">
            <a:avLst/>
          </a:prstGeom>
        </p:spPr>
      </p:pic>
      <p:sp>
        <p:nvSpPr>
          <p:cNvPr id="29" name="椭圆 28"/>
          <p:cNvSpPr/>
          <p:nvPr/>
        </p:nvSpPr>
        <p:spPr bwMode="auto">
          <a:xfrm>
            <a:off x="4716016" y="3124649"/>
            <a:ext cx="360040" cy="1024431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588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华文中宋" pitchFamily="2" charset="-122"/>
            </a:endParaRPr>
          </a:p>
        </p:txBody>
      </p:sp>
      <p:cxnSp>
        <p:nvCxnSpPr>
          <p:cNvPr id="31" name="直接箭头连接符 30"/>
          <p:cNvCxnSpPr>
            <a:stCxn id="29" idx="6"/>
          </p:cNvCxnSpPr>
          <p:nvPr/>
        </p:nvCxnSpPr>
        <p:spPr bwMode="auto">
          <a:xfrm flipV="1">
            <a:off x="5076056" y="2852936"/>
            <a:ext cx="1512168" cy="783929"/>
          </a:xfrm>
          <a:prstGeom prst="straightConnector1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2" name="文本框 31"/>
          <p:cNvSpPr txBox="1"/>
          <p:nvPr/>
        </p:nvSpPr>
        <p:spPr>
          <a:xfrm>
            <a:off x="5371876" y="2569127"/>
            <a:ext cx="328289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altLang="zh-CN" sz="1800" b="0" dirty="0">
                <a:solidFill>
                  <a:schemeClr val="tx1"/>
                </a:solidFill>
              </a:rPr>
              <a:t>First vacuum pump @±6.5m</a:t>
            </a:r>
            <a:endParaRPr lang="zh-CN" altLang="en-US" sz="1800" b="0" dirty="0">
              <a:solidFill>
                <a:schemeClr val="tx1"/>
              </a:solidFill>
            </a:endParaRPr>
          </a:p>
        </p:txBody>
      </p:sp>
      <p:cxnSp>
        <p:nvCxnSpPr>
          <p:cNvPr id="15" name="直接箭头连接符 14"/>
          <p:cNvCxnSpPr>
            <a:cxnSpLocks/>
            <a:stCxn id="13" idx="0"/>
          </p:cNvCxnSpPr>
          <p:nvPr/>
        </p:nvCxnSpPr>
        <p:spPr bwMode="auto">
          <a:xfrm flipV="1">
            <a:off x="1763688" y="2938459"/>
            <a:ext cx="288032" cy="418533"/>
          </a:xfrm>
          <a:prstGeom prst="straightConnector1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630768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20846</TotalTime>
  <Words>1367</Words>
  <Application>Microsoft Office PowerPoint</Application>
  <PresentationFormat>全屏显示(4:3)</PresentationFormat>
  <Paragraphs>325</Paragraphs>
  <Slides>27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7" baseType="lpstr">
      <vt:lpstr>MS Mincho</vt:lpstr>
      <vt:lpstr>华文中宋</vt:lpstr>
      <vt:lpstr>宋体</vt:lpstr>
      <vt:lpstr>微软雅黑</vt:lpstr>
      <vt:lpstr>Arial</vt:lpstr>
      <vt:lpstr>Arial Black</vt:lpstr>
      <vt:lpstr>Calibri</vt:lpstr>
      <vt:lpstr>Times New Roman</vt:lpstr>
      <vt:lpstr>Wingdings</vt:lpstr>
      <vt:lpstr>Office 主题</vt:lpstr>
      <vt:lpstr>Design status of CEPC mechanics</vt:lpstr>
      <vt:lpstr>Outline</vt:lpstr>
      <vt:lpstr>Magnet supports </vt:lpstr>
      <vt:lpstr>Magnet supports </vt:lpstr>
      <vt:lpstr>Magnet supports</vt:lpstr>
      <vt:lpstr>Transportation and installation</vt:lpstr>
      <vt:lpstr>Transportation and installation</vt:lpstr>
      <vt:lpstr>MDI layout </vt:lpstr>
      <vt:lpstr>MDI layout</vt:lpstr>
      <vt:lpstr>MDI Layout</vt:lpstr>
      <vt:lpstr>Integration and alignment scheme</vt:lpstr>
      <vt:lpstr>PowerPoint 演示文稿</vt:lpstr>
      <vt:lpstr>PowerPoint 演示文稿</vt:lpstr>
      <vt:lpstr>Remote vacuum connector</vt:lpstr>
      <vt:lpstr>Remote vacuum connector</vt:lpstr>
      <vt:lpstr>Progress of remote vacuum connector</vt:lpstr>
      <vt:lpstr>Progress of remote vacuum connector</vt:lpstr>
      <vt:lpstr>Progress of remote vacuum connector</vt:lpstr>
      <vt:lpstr>SC magnet supports</vt:lpstr>
      <vt:lpstr>SC magnet supports</vt:lpstr>
      <vt:lpstr>Movable collimators</vt:lpstr>
      <vt:lpstr>Considerations for severe thermal loads</vt:lpstr>
      <vt:lpstr>Lists to be done</vt:lpstr>
      <vt:lpstr>Back ups</vt:lpstr>
      <vt:lpstr>Remote vacuum connector</vt:lpstr>
      <vt:lpstr>Remote vacuum connector</vt:lpstr>
      <vt:lpstr>Remote vacuum connector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wanghaijing@ihep.ac.cn</cp:lastModifiedBy>
  <cp:revision>1645</cp:revision>
  <cp:lastPrinted>2013-10-17T01:59:13Z</cp:lastPrinted>
  <dcterms:created xsi:type="dcterms:W3CDTF">2012-09-04T11:33:36Z</dcterms:created>
  <dcterms:modified xsi:type="dcterms:W3CDTF">2020-10-26T12:54:59Z</dcterms:modified>
</cp:coreProperties>
</file>