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0"/>
  </p:notesMasterIdLst>
  <p:sldIdLst>
    <p:sldId id="256" r:id="rId2"/>
    <p:sldId id="257" r:id="rId3"/>
    <p:sldId id="264" r:id="rId4"/>
    <p:sldId id="270" r:id="rId5"/>
    <p:sldId id="269" r:id="rId6"/>
    <p:sldId id="325" r:id="rId7"/>
    <p:sldId id="326" r:id="rId8"/>
    <p:sldId id="265" r:id="rId9"/>
    <p:sldId id="284" r:id="rId10"/>
    <p:sldId id="281" r:id="rId11"/>
    <p:sldId id="309" r:id="rId12"/>
    <p:sldId id="315" r:id="rId13"/>
    <p:sldId id="323" r:id="rId14"/>
    <p:sldId id="316" r:id="rId15"/>
    <p:sldId id="324" r:id="rId16"/>
    <p:sldId id="287" r:id="rId17"/>
    <p:sldId id="289" r:id="rId18"/>
    <p:sldId id="290" r:id="rId19"/>
    <p:sldId id="330" r:id="rId20"/>
    <p:sldId id="331" r:id="rId21"/>
    <p:sldId id="333" r:id="rId22"/>
    <p:sldId id="267" r:id="rId23"/>
    <p:sldId id="332" r:id="rId24"/>
    <p:sldId id="258" r:id="rId25"/>
    <p:sldId id="259" r:id="rId26"/>
    <p:sldId id="329" r:id="rId27"/>
    <p:sldId id="260" r:id="rId28"/>
    <p:sldId id="261" r:id="rId29"/>
    <p:sldId id="262" r:id="rId30"/>
    <p:sldId id="271" r:id="rId31"/>
    <p:sldId id="297" r:id="rId32"/>
    <p:sldId id="294" r:id="rId33"/>
    <p:sldId id="312" r:id="rId34"/>
    <p:sldId id="292" r:id="rId35"/>
    <p:sldId id="322" r:id="rId36"/>
    <p:sldId id="314" r:id="rId37"/>
    <p:sldId id="277" r:id="rId38"/>
    <p:sldId id="31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lippo Bosi" initials="FB" lastIdx="1" clrIdx="0">
    <p:extLst>
      <p:ext uri="{19B8F6BF-5375-455C-9EA6-DF929625EA0E}">
        <p15:presenceInfo xmlns:p15="http://schemas.microsoft.com/office/powerpoint/2012/main" userId="S-1-5-21-446770165-1999449389-1125877562-32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4660"/>
  </p:normalViewPr>
  <p:slideViewPr>
    <p:cSldViewPr snapToGrid="0">
      <p:cViewPr varScale="1">
        <p:scale>
          <a:sx n="104" d="100"/>
          <a:sy n="104" d="100"/>
        </p:scale>
        <p:origin x="144"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47DC0-5BD9-4738-A19A-80C92F0B2200}" type="datetimeFigureOut">
              <a:rPr lang="it-IT" smtClean="0"/>
              <a:t>24/10/2020</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AFD63-3B2A-4FA4-9B35-BA857344E2E1}" type="slidenum">
              <a:rPr lang="it-IT" smtClean="0"/>
              <a:t>‹N›</a:t>
            </a:fld>
            <a:endParaRPr lang="it-IT"/>
          </a:p>
        </p:txBody>
      </p:sp>
    </p:spTree>
    <p:extLst>
      <p:ext uri="{BB962C8B-B14F-4D97-AF65-F5344CB8AC3E}">
        <p14:creationId xmlns:p14="http://schemas.microsoft.com/office/powerpoint/2010/main" val="3502346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0" name="Google Shape;82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FE8185-C3A3-4E70-A877-144A34B2F769}" type="datetime1">
              <a:rPr lang="it-IT" smtClean="0"/>
              <a:t>24/10/2020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F94D7C-BACD-4E9F-B56A-E38CB33A12AC}" type="slidenum">
              <a:rPr lang="it-IT" smtClean="0"/>
              <a:t>‹N›</a:t>
            </a:fld>
            <a:endParaRPr lang="it-IT"/>
          </a:p>
        </p:txBody>
      </p:sp>
    </p:spTree>
    <p:extLst>
      <p:ext uri="{BB962C8B-B14F-4D97-AF65-F5344CB8AC3E}">
        <p14:creationId xmlns:p14="http://schemas.microsoft.com/office/powerpoint/2010/main" val="408172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E98030-FCE8-4CDD-8C6A-CAE992A3AF0A}" type="datetime1">
              <a:rPr lang="it-IT" smtClean="0"/>
              <a:t>24/10/2020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F94D7C-BACD-4E9F-B56A-E38CB33A12AC}" type="slidenum">
              <a:rPr lang="it-IT" smtClean="0"/>
              <a:t>‹N›</a:t>
            </a:fld>
            <a:endParaRPr lang="it-IT"/>
          </a:p>
        </p:txBody>
      </p:sp>
    </p:spTree>
    <p:extLst>
      <p:ext uri="{BB962C8B-B14F-4D97-AF65-F5344CB8AC3E}">
        <p14:creationId xmlns:p14="http://schemas.microsoft.com/office/powerpoint/2010/main" val="737918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7C2363-114B-4251-B714-1F9F58D2E74F}" type="datetime1">
              <a:rPr lang="it-IT" smtClean="0"/>
              <a:t>24/10/2020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F94D7C-BACD-4E9F-B56A-E38CB33A12AC}" type="slidenum">
              <a:rPr lang="it-IT" smtClean="0"/>
              <a:t>‹N›</a:t>
            </a:fld>
            <a:endParaRPr lang="it-IT"/>
          </a:p>
        </p:txBody>
      </p:sp>
    </p:spTree>
    <p:extLst>
      <p:ext uri="{BB962C8B-B14F-4D97-AF65-F5344CB8AC3E}">
        <p14:creationId xmlns:p14="http://schemas.microsoft.com/office/powerpoint/2010/main" val="776663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Diapositiva titolo">
    <p:spTree>
      <p:nvGrpSpPr>
        <p:cNvPr id="1" name=""/>
        <p:cNvGrpSpPr/>
        <p:nvPr/>
      </p:nvGrpSpPr>
      <p:grpSpPr>
        <a:xfrm>
          <a:off x="0" y="0"/>
          <a:ext cx="0" cy="0"/>
          <a:chOff x="0" y="0"/>
          <a:chExt cx="0" cy="0"/>
        </a:xfrm>
      </p:grpSpPr>
      <p:sp>
        <p:nvSpPr>
          <p:cNvPr id="4" name="Rectangle 12"/>
          <p:cNvSpPr>
            <a:spLocks noChangeArrowheads="1"/>
          </p:cNvSpPr>
          <p:nvPr/>
        </p:nvSpPr>
        <p:spPr bwMode="auto">
          <a:xfrm>
            <a:off x="11379201" y="6400800"/>
            <a:ext cx="470000" cy="338554"/>
          </a:xfrm>
          <a:prstGeom prst="rect">
            <a:avLst/>
          </a:prstGeom>
          <a:noFill/>
          <a:ln w="9525">
            <a:noFill/>
            <a:miter lim="800000"/>
            <a:headEnd/>
            <a:tailEnd/>
          </a:ln>
          <a:effectLst/>
        </p:spPr>
        <p:txBody>
          <a:bodyPr wrap="none">
            <a:spAutoFit/>
          </a:bodyPr>
          <a:lstStyle/>
          <a:p>
            <a:pPr>
              <a:defRPr/>
            </a:pPr>
            <a:fld id="{73EA7F50-33E5-4771-B9A1-61141DFA2890}" type="slidenum">
              <a:rPr lang="en-US" sz="1600">
                <a:solidFill>
                  <a:schemeClr val="accent2"/>
                </a:solidFill>
                <a:latin typeface="Times New Roman" pitchFamily="18" charset="0"/>
              </a:rPr>
              <a:pPr>
                <a:defRPr/>
              </a:pPr>
              <a:t>‹N›</a:t>
            </a:fld>
            <a:endParaRPr lang="en-US" sz="1600" dirty="0">
              <a:solidFill>
                <a:schemeClr val="accent2"/>
              </a:solidFill>
              <a:latin typeface="Times New Roman" pitchFamily="18" charset="0"/>
            </a:endParaRP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6" name="Rectangle 5"/>
          <p:cNvSpPr>
            <a:spLocks noGrp="1" noChangeArrowheads="1"/>
          </p:cNvSpPr>
          <p:nvPr>
            <p:ph type="dt" sz="half" idx="10"/>
          </p:nvPr>
        </p:nvSpPr>
        <p:spPr>
          <a:xfrm>
            <a:off x="8737600" y="5943600"/>
            <a:ext cx="2844800" cy="476250"/>
          </a:xfrm>
        </p:spPr>
        <p:txBody>
          <a:bodyPr/>
          <a:lstStyle>
            <a:lvl1pPr>
              <a:defRPr/>
            </a:lvl1pPr>
          </a:lstStyle>
          <a:p>
            <a:pPr>
              <a:defRPr/>
            </a:pPr>
            <a:fld id="{A570F009-2274-4ECB-9434-23A41C8B44BA}" type="datetime1">
              <a:rPr lang="en-US" smtClean="0"/>
              <a:t>10/24/2020</a:t>
            </a:fld>
            <a:endParaRPr lang="en-US" dirty="0"/>
          </a:p>
        </p:txBody>
      </p:sp>
    </p:spTree>
    <p:extLst>
      <p:ext uri="{BB962C8B-B14F-4D97-AF65-F5344CB8AC3E}">
        <p14:creationId xmlns:p14="http://schemas.microsoft.com/office/powerpoint/2010/main" val="157873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27469C-A274-42AB-A8F1-8AAD7EDF21D7}" type="datetime1">
              <a:rPr lang="it-IT" smtClean="0"/>
              <a:t>24/10/2020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F94D7C-BACD-4E9F-B56A-E38CB33A12AC}" type="slidenum">
              <a:rPr lang="it-IT" smtClean="0"/>
              <a:t>‹N›</a:t>
            </a:fld>
            <a:endParaRPr lang="it-IT"/>
          </a:p>
        </p:txBody>
      </p:sp>
    </p:spTree>
    <p:extLst>
      <p:ext uri="{BB962C8B-B14F-4D97-AF65-F5344CB8AC3E}">
        <p14:creationId xmlns:p14="http://schemas.microsoft.com/office/powerpoint/2010/main" val="4215402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7BD1EE-17D4-434C-8287-D1D1890AF37D}" type="datetime1">
              <a:rPr lang="it-IT" smtClean="0"/>
              <a:t>24/10/2020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F94D7C-BACD-4E9F-B56A-E38CB33A12AC}" type="slidenum">
              <a:rPr lang="it-IT" smtClean="0"/>
              <a:t>‹N›</a:t>
            </a:fld>
            <a:endParaRPr lang="it-IT"/>
          </a:p>
        </p:txBody>
      </p:sp>
    </p:spTree>
    <p:extLst>
      <p:ext uri="{BB962C8B-B14F-4D97-AF65-F5344CB8AC3E}">
        <p14:creationId xmlns:p14="http://schemas.microsoft.com/office/powerpoint/2010/main" val="3426804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A86FC2-AFA6-4B5E-B3A1-7916DBA2A4B4}" type="datetime1">
              <a:rPr lang="it-IT" smtClean="0"/>
              <a:t>24/10/2020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BF94D7C-BACD-4E9F-B56A-E38CB33A12AC}" type="slidenum">
              <a:rPr lang="it-IT" smtClean="0"/>
              <a:t>‹N›</a:t>
            </a:fld>
            <a:endParaRPr lang="it-IT"/>
          </a:p>
        </p:txBody>
      </p:sp>
    </p:spTree>
    <p:extLst>
      <p:ext uri="{BB962C8B-B14F-4D97-AF65-F5344CB8AC3E}">
        <p14:creationId xmlns:p14="http://schemas.microsoft.com/office/powerpoint/2010/main" val="1117211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5DFB03-95E7-4BAD-96F1-C2A78F45A9C9}" type="datetime1">
              <a:rPr lang="it-IT" smtClean="0"/>
              <a:t>24/10/2020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BF94D7C-BACD-4E9F-B56A-E38CB33A12AC}" type="slidenum">
              <a:rPr lang="it-IT" smtClean="0"/>
              <a:t>‹N›</a:t>
            </a:fld>
            <a:endParaRPr lang="it-IT"/>
          </a:p>
        </p:txBody>
      </p:sp>
    </p:spTree>
    <p:extLst>
      <p:ext uri="{BB962C8B-B14F-4D97-AF65-F5344CB8AC3E}">
        <p14:creationId xmlns:p14="http://schemas.microsoft.com/office/powerpoint/2010/main" val="386189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C6EB2E-EB9A-4626-BE59-542C87A23D72}" type="datetime1">
              <a:rPr lang="it-IT" smtClean="0"/>
              <a:t>24/10/2020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BF94D7C-BACD-4E9F-B56A-E38CB33A12AC}" type="slidenum">
              <a:rPr lang="it-IT" smtClean="0"/>
              <a:t>‹N›</a:t>
            </a:fld>
            <a:endParaRPr lang="it-IT"/>
          </a:p>
        </p:txBody>
      </p:sp>
    </p:spTree>
    <p:extLst>
      <p:ext uri="{BB962C8B-B14F-4D97-AF65-F5344CB8AC3E}">
        <p14:creationId xmlns:p14="http://schemas.microsoft.com/office/powerpoint/2010/main" val="49517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6F28F92-015F-4845-95AB-9995550183B7}" type="datetime1">
              <a:rPr lang="it-IT" smtClean="0"/>
              <a:t>24/10/2020</a:t>
            </a:fld>
            <a:endParaRPr lang="it-I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a:p>
        </p:txBody>
      </p:sp>
      <p:sp>
        <p:nvSpPr>
          <p:cNvPr id="9" name="Slide Number Placeholder 8"/>
          <p:cNvSpPr>
            <a:spLocks noGrp="1"/>
          </p:cNvSpPr>
          <p:nvPr>
            <p:ph type="sldNum" sz="quarter" idx="12"/>
          </p:nvPr>
        </p:nvSpPr>
        <p:spPr/>
        <p:txBody>
          <a:bodyPr/>
          <a:lstStyle/>
          <a:p>
            <a:fld id="{5BF94D7C-BACD-4E9F-B56A-E38CB33A12AC}" type="slidenum">
              <a:rPr lang="it-IT" smtClean="0"/>
              <a:t>‹N›</a:t>
            </a:fld>
            <a:endParaRPr lang="it-IT"/>
          </a:p>
        </p:txBody>
      </p:sp>
    </p:spTree>
    <p:extLst>
      <p:ext uri="{BB962C8B-B14F-4D97-AF65-F5344CB8AC3E}">
        <p14:creationId xmlns:p14="http://schemas.microsoft.com/office/powerpoint/2010/main" val="1891946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E135E1E-C0C3-4CCF-823F-B9CA8BBAFA6B}" type="datetime1">
              <a:rPr lang="it-IT" smtClean="0"/>
              <a:t>24/10/2020</a:t>
            </a:fld>
            <a:endParaRPr lang="it-IT"/>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BF94D7C-BACD-4E9F-B56A-E38CB33A12AC}" type="slidenum">
              <a:rPr lang="it-IT" smtClean="0"/>
              <a:t>‹N›</a:t>
            </a:fld>
            <a:endParaRPr lang="it-IT"/>
          </a:p>
        </p:txBody>
      </p:sp>
    </p:spTree>
    <p:extLst>
      <p:ext uri="{BB962C8B-B14F-4D97-AF65-F5344CB8AC3E}">
        <p14:creationId xmlns:p14="http://schemas.microsoft.com/office/powerpoint/2010/main" val="82221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4CC5F-C81D-4A89-91D2-EFAB8E2983B6}" type="datetime1">
              <a:rPr lang="it-IT" smtClean="0"/>
              <a:t>24/10/2020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BF94D7C-BACD-4E9F-B56A-E38CB33A12AC}" type="slidenum">
              <a:rPr lang="it-IT" smtClean="0"/>
              <a:t>‹N›</a:t>
            </a:fld>
            <a:endParaRPr lang="it-IT"/>
          </a:p>
        </p:txBody>
      </p:sp>
    </p:spTree>
    <p:extLst>
      <p:ext uri="{BB962C8B-B14F-4D97-AF65-F5344CB8AC3E}">
        <p14:creationId xmlns:p14="http://schemas.microsoft.com/office/powerpoint/2010/main" val="111007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3557464-4367-4F74-80F3-09E0DF0C314B}" type="datetime1">
              <a:rPr lang="it-IT" smtClean="0"/>
              <a:t>24/10/2020</a:t>
            </a:fld>
            <a:endParaRPr lang="it-IT"/>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BF94D7C-BACD-4E9F-B56A-E38CB33A12AC}" type="slidenum">
              <a:rPr lang="it-IT" smtClean="0"/>
              <a:t>‹N›</a:t>
            </a:fld>
            <a:endParaRPr lang="it-IT"/>
          </a:p>
        </p:txBody>
      </p:sp>
    </p:spTree>
    <p:extLst>
      <p:ext uri="{BB962C8B-B14F-4D97-AF65-F5344CB8AC3E}">
        <p14:creationId xmlns:p14="http://schemas.microsoft.com/office/powerpoint/2010/main" val="6823985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2.png"/><Relationship Id="rId7" Type="http://schemas.openxmlformats.org/officeDocument/2006/relationships/image" Target="../media/image5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ites.google.com/a/unipi.it/research-in-the-pontecorvo-area/" TargetMode="Externa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3.png"/><Relationship Id="rId7" Type="http://schemas.openxmlformats.org/officeDocument/2006/relationships/image" Target="../media/image66.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5.emf"/><Relationship Id="rId5" Type="http://schemas.openxmlformats.org/officeDocument/2006/relationships/image" Target="../media/image64.emf"/><Relationship Id="rId10" Type="http://schemas.openxmlformats.org/officeDocument/2006/relationships/image" Target="../media/image69.emf"/><Relationship Id="rId4" Type="http://schemas.openxmlformats.org/officeDocument/2006/relationships/image" Target="../media/image63.emf"/><Relationship Id="rId9" Type="http://schemas.openxmlformats.org/officeDocument/2006/relationships/image" Target="../media/image68.em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1.emf"/><Relationship Id="rId4" Type="http://schemas.openxmlformats.org/officeDocument/2006/relationships/image" Target="../media/image70.emf"/></Relationships>
</file>

<file path=ppt/slides/_rels/slide29.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3.png"/><Relationship Id="rId7" Type="http://schemas.openxmlformats.org/officeDocument/2006/relationships/image" Target="../media/image75.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3.png"/><Relationship Id="rId2"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0.jpeg"/><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2.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5.jpeg"/><Relationship Id="rId4" Type="http://schemas.openxmlformats.org/officeDocument/2006/relationships/image" Target="../media/image4.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F40DD9-4387-4D18-896C-47329DA2B255}"/>
              </a:ext>
            </a:extLst>
          </p:cNvPr>
          <p:cNvSpPr txBox="1"/>
          <p:nvPr/>
        </p:nvSpPr>
        <p:spPr>
          <a:xfrm>
            <a:off x="765926" y="1659769"/>
            <a:ext cx="10764804" cy="1077218"/>
          </a:xfrm>
          <a:prstGeom prst="rect">
            <a:avLst/>
          </a:prstGeom>
          <a:noFill/>
        </p:spPr>
        <p:txBody>
          <a:bodyPr wrap="square" rtlCol="0">
            <a:spAutoFit/>
          </a:bodyPr>
          <a:lstStyle/>
          <a:p>
            <a:pPr algn="ctr"/>
            <a:r>
              <a:rPr lang="en-US" sz="3200" dirty="0">
                <a:latin typeface="Ink Free" panose="03080402000500000000" pitchFamily="66" charset="0"/>
              </a:rPr>
              <a:t>R&amp;D on low mass mechanics and highly integrated cooling for future inner tracking devices</a:t>
            </a:r>
            <a:endParaRPr lang="it-IT" sz="3200" dirty="0">
              <a:latin typeface="Ink Free" panose="03080402000500000000" pitchFamily="66" charset="0"/>
            </a:endParaRPr>
          </a:p>
        </p:txBody>
      </p:sp>
      <p:sp>
        <p:nvSpPr>
          <p:cNvPr id="13" name="TextBox 12">
            <a:extLst>
              <a:ext uri="{FF2B5EF4-FFF2-40B4-BE49-F238E27FC236}">
                <a16:creationId xmlns:a16="http://schemas.microsoft.com/office/drawing/2014/main" id="{02E4498F-17D9-4337-9E58-B172B24F2246}"/>
              </a:ext>
            </a:extLst>
          </p:cNvPr>
          <p:cNvSpPr txBox="1"/>
          <p:nvPr/>
        </p:nvSpPr>
        <p:spPr>
          <a:xfrm>
            <a:off x="3173399" y="2978877"/>
            <a:ext cx="5173646" cy="1131079"/>
          </a:xfrm>
          <a:prstGeom prst="rect">
            <a:avLst/>
          </a:prstGeom>
          <a:noFill/>
        </p:spPr>
        <p:txBody>
          <a:bodyPr wrap="square" rtlCol="0">
            <a:spAutoFit/>
          </a:bodyPr>
          <a:lstStyle/>
          <a:p>
            <a:pPr algn="ctr">
              <a:lnSpc>
                <a:spcPct val="200000"/>
              </a:lnSpc>
            </a:pPr>
            <a:r>
              <a:rPr lang="en-US" u="sng" dirty="0" err="1">
                <a:latin typeface="Ink Free" panose="03080402000500000000" pitchFamily="66" charset="0"/>
              </a:rPr>
              <a:t>F.Bosi</a:t>
            </a:r>
            <a:r>
              <a:rPr lang="en-US" dirty="0">
                <a:latin typeface="Ink Free" panose="03080402000500000000" pitchFamily="66" charset="0"/>
              </a:rPr>
              <a:t>, M. Massa</a:t>
            </a:r>
            <a:endParaRPr lang="en-US" b="0" i="0" dirty="0">
              <a:effectLst/>
              <a:latin typeface="Ink Free" panose="03080402000500000000" pitchFamily="66" charset="0"/>
            </a:endParaRPr>
          </a:p>
          <a:p>
            <a:pPr algn="ctr">
              <a:lnSpc>
                <a:spcPct val="200000"/>
              </a:lnSpc>
            </a:pPr>
            <a:r>
              <a:rPr lang="en-US" b="0" i="0" dirty="0" err="1">
                <a:effectLst/>
                <a:latin typeface="Ink Free" panose="03080402000500000000" pitchFamily="66" charset="0"/>
              </a:rPr>
              <a:t>Istituto</a:t>
            </a:r>
            <a:r>
              <a:rPr lang="en-US" b="0" i="0" dirty="0">
                <a:effectLst/>
                <a:latin typeface="Ink Free" panose="03080402000500000000" pitchFamily="66" charset="0"/>
              </a:rPr>
              <a:t> Nazionale di </a:t>
            </a:r>
            <a:r>
              <a:rPr lang="en-US" b="0" i="0" dirty="0" err="1">
                <a:effectLst/>
                <a:latin typeface="Ink Free" panose="03080402000500000000" pitchFamily="66" charset="0"/>
              </a:rPr>
              <a:t>Fisica</a:t>
            </a:r>
            <a:r>
              <a:rPr lang="en-US" b="0" i="0" dirty="0">
                <a:effectLst/>
                <a:latin typeface="Ink Free" panose="03080402000500000000" pitchFamily="66" charset="0"/>
              </a:rPr>
              <a:t> </a:t>
            </a:r>
            <a:r>
              <a:rPr lang="en-US" b="0" i="0" dirty="0" err="1">
                <a:effectLst/>
                <a:latin typeface="Ink Free" panose="03080402000500000000" pitchFamily="66" charset="0"/>
              </a:rPr>
              <a:t>Nucleare</a:t>
            </a:r>
            <a:r>
              <a:rPr lang="en-US" b="0" i="0" dirty="0">
                <a:effectLst/>
                <a:latin typeface="Ink Free" panose="03080402000500000000" pitchFamily="66" charset="0"/>
              </a:rPr>
              <a:t> (INFN) Pisa</a:t>
            </a:r>
          </a:p>
        </p:txBody>
      </p:sp>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1</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F1B85A88-B4C5-4EB5-96D3-550B482B6A89}"/>
              </a:ext>
            </a:extLst>
          </p:cNvPr>
          <p:cNvSpPr txBox="1"/>
          <p:nvPr/>
        </p:nvSpPr>
        <p:spPr>
          <a:xfrm>
            <a:off x="1222678" y="6430611"/>
            <a:ext cx="10921666"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Tree>
    <p:extLst>
      <p:ext uri="{BB962C8B-B14F-4D97-AF65-F5344CB8AC3E}">
        <p14:creationId xmlns:p14="http://schemas.microsoft.com/office/powerpoint/2010/main" val="4206649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10</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6A052D6-3DE1-442C-AFE1-163DA82FFD99}"/>
              </a:ext>
            </a:extLst>
          </p:cNvPr>
          <p:cNvGrpSpPr>
            <a:grpSpLocks/>
          </p:cNvGrpSpPr>
          <p:nvPr/>
        </p:nvGrpSpPr>
        <p:grpSpPr bwMode="auto">
          <a:xfrm>
            <a:off x="1055717" y="2723788"/>
            <a:ext cx="3733800" cy="3159125"/>
            <a:chOff x="4953000" y="1219200"/>
            <a:chExt cx="3733800" cy="3159369"/>
          </a:xfrm>
        </p:grpSpPr>
        <p:pic>
          <p:nvPicPr>
            <p:cNvPr id="13" name="Picture 8">
              <a:extLst>
                <a:ext uri="{FF2B5EF4-FFF2-40B4-BE49-F238E27FC236}">
                  <a16:creationId xmlns:a16="http://schemas.microsoft.com/office/drawing/2014/main" id="{FF0B157E-FDE7-40EC-9504-3B9B5EE043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1219200"/>
              <a:ext cx="3733800" cy="3159369"/>
            </a:xfrm>
            <a:prstGeom prst="rect">
              <a:avLst/>
            </a:prstGeom>
            <a:noFill/>
            <a:ln w="9525">
              <a:noFill/>
              <a:miter lim="800000"/>
              <a:headEnd/>
              <a:tailEnd/>
            </a:ln>
          </p:spPr>
        </p:pic>
        <p:sp>
          <p:nvSpPr>
            <p:cNvPr id="15" name="Text Box 6">
              <a:extLst>
                <a:ext uri="{FF2B5EF4-FFF2-40B4-BE49-F238E27FC236}">
                  <a16:creationId xmlns:a16="http://schemas.microsoft.com/office/drawing/2014/main" id="{4083CDF6-EC4A-4388-80E4-C75D8AAA56A0}"/>
                </a:ext>
              </a:extLst>
            </p:cNvPr>
            <p:cNvSpPr txBox="1">
              <a:spLocks noChangeArrowheads="1"/>
            </p:cNvSpPr>
            <p:nvPr/>
          </p:nvSpPr>
          <p:spPr bwMode="auto">
            <a:xfrm>
              <a:off x="5029200" y="1371600"/>
              <a:ext cx="2133600" cy="646331"/>
            </a:xfrm>
            <a:prstGeom prst="rect">
              <a:avLst/>
            </a:prstGeom>
            <a:noFill/>
            <a:ln w="9525">
              <a:noFill/>
              <a:miter lim="800000"/>
              <a:headEnd/>
              <a:tailEnd/>
            </a:ln>
          </p:spPr>
          <p:txBody>
            <a:bodyPr>
              <a:spAutoFit/>
            </a:bodyPr>
            <a:lstStyle/>
            <a:p>
              <a:pPr>
                <a:spcBef>
                  <a:spcPct val="50000"/>
                </a:spcBef>
              </a:pPr>
              <a:r>
                <a:rPr lang="en-US">
                  <a:solidFill>
                    <a:srgbClr val="FFFF00"/>
                  </a:solidFill>
                </a:rPr>
                <a:t>Net Microchannel Module Support</a:t>
              </a:r>
            </a:p>
          </p:txBody>
        </p:sp>
      </p:grpSp>
      <p:pic>
        <p:nvPicPr>
          <p:cNvPr id="16" name="Picture 9">
            <a:extLst>
              <a:ext uri="{FF2B5EF4-FFF2-40B4-BE49-F238E27FC236}">
                <a16:creationId xmlns:a16="http://schemas.microsoft.com/office/drawing/2014/main" id="{AA97B75C-B475-4B78-9C7F-1AC7E7308F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46717" y="3180988"/>
            <a:ext cx="4495800" cy="1379538"/>
          </a:xfrm>
          <a:prstGeom prst="rect">
            <a:avLst/>
          </a:prstGeom>
          <a:noFill/>
          <a:ln w="9525">
            <a:noFill/>
            <a:miter lim="800000"/>
            <a:headEnd/>
            <a:tailEnd/>
          </a:ln>
        </p:spPr>
      </p:pic>
      <p:sp>
        <p:nvSpPr>
          <p:cNvPr id="18" name="Rectangle 10">
            <a:extLst>
              <a:ext uri="{FF2B5EF4-FFF2-40B4-BE49-F238E27FC236}">
                <a16:creationId xmlns:a16="http://schemas.microsoft.com/office/drawing/2014/main" id="{36E0DF89-8B8E-4674-B27F-53A808ADE6C0}"/>
              </a:ext>
            </a:extLst>
          </p:cNvPr>
          <p:cNvSpPr>
            <a:spLocks noChangeArrowheads="1"/>
          </p:cNvSpPr>
          <p:nvPr/>
        </p:nvSpPr>
        <p:spPr bwMode="auto">
          <a:xfrm>
            <a:off x="979517" y="6040076"/>
            <a:ext cx="9677400" cy="646112"/>
          </a:xfrm>
          <a:prstGeom prst="rect">
            <a:avLst/>
          </a:prstGeom>
          <a:noFill/>
          <a:ln w="9525">
            <a:noFill/>
            <a:miter lim="800000"/>
            <a:headEnd/>
            <a:tailEnd/>
          </a:ln>
        </p:spPr>
        <p:txBody>
          <a:bodyPr>
            <a:spAutoFit/>
          </a:bodyPr>
          <a:lstStyle/>
          <a:p>
            <a:r>
              <a:rPr lang="en-US" dirty="0">
                <a:solidFill>
                  <a:srgbClr val="000099"/>
                </a:solidFill>
                <a:sym typeface="Wingdings" pitchFamily="2" charset="2"/>
              </a:rPr>
              <a:t>Material of the support structure: ( CFRP + peek tube + Water + CFRP Stiffeners)</a:t>
            </a:r>
            <a:r>
              <a:rPr lang="en-US" dirty="0">
                <a:sym typeface="Wingdings" pitchFamily="2" charset="2"/>
              </a:rPr>
              <a:t> 				</a:t>
            </a:r>
            <a:endParaRPr lang="en-US" b="1" i="1" baseline="-25000" dirty="0">
              <a:solidFill>
                <a:srgbClr val="FF0000"/>
              </a:solidFill>
              <a:sym typeface="Wingdings" pitchFamily="2" charset="2"/>
            </a:endParaRPr>
          </a:p>
        </p:txBody>
      </p:sp>
      <p:sp>
        <p:nvSpPr>
          <p:cNvPr id="19" name="Rectangle 11">
            <a:extLst>
              <a:ext uri="{FF2B5EF4-FFF2-40B4-BE49-F238E27FC236}">
                <a16:creationId xmlns:a16="http://schemas.microsoft.com/office/drawing/2014/main" id="{6EBD687D-6755-47C1-BC64-C0A60B9DD5FB}"/>
              </a:ext>
            </a:extLst>
          </p:cNvPr>
          <p:cNvSpPr>
            <a:spLocks noChangeArrowheads="1"/>
          </p:cNvSpPr>
          <p:nvPr/>
        </p:nvSpPr>
        <p:spPr bwMode="auto">
          <a:xfrm>
            <a:off x="4941917" y="2418988"/>
            <a:ext cx="4953000" cy="369332"/>
          </a:xfrm>
          <a:prstGeom prst="rect">
            <a:avLst/>
          </a:prstGeom>
          <a:solidFill>
            <a:srgbClr val="FFFF00"/>
          </a:solidFill>
          <a:ln w="28575">
            <a:solidFill>
              <a:srgbClr val="FF0000"/>
            </a:solidFill>
            <a:miter lim="800000"/>
            <a:headEnd/>
            <a:tailEnd/>
          </a:ln>
        </p:spPr>
        <p:txBody>
          <a:bodyPr>
            <a:spAutoFit/>
          </a:bodyPr>
          <a:lstStyle/>
          <a:p>
            <a:pPr algn="just">
              <a:spcBef>
                <a:spcPct val="50000"/>
              </a:spcBef>
            </a:pPr>
            <a:r>
              <a:rPr lang="en-US" dirty="0">
                <a:solidFill>
                  <a:srgbClr val="FF0000"/>
                </a:solidFill>
              </a:rPr>
              <a:t>Lower radiation length with net module support</a:t>
            </a:r>
            <a:endParaRPr lang="en-US" dirty="0"/>
          </a:p>
        </p:txBody>
      </p:sp>
      <p:sp>
        <p:nvSpPr>
          <p:cNvPr id="20" name="Rectangle 11">
            <a:extLst>
              <a:ext uri="{FF2B5EF4-FFF2-40B4-BE49-F238E27FC236}">
                <a16:creationId xmlns:a16="http://schemas.microsoft.com/office/drawing/2014/main" id="{E3A89736-1157-443F-A96A-D50E44DEF66D}"/>
              </a:ext>
            </a:extLst>
          </p:cNvPr>
          <p:cNvSpPr>
            <a:spLocks noChangeArrowheads="1"/>
          </p:cNvSpPr>
          <p:nvPr/>
        </p:nvSpPr>
        <p:spPr bwMode="auto">
          <a:xfrm>
            <a:off x="996656" y="1063263"/>
            <a:ext cx="8977854" cy="1371600"/>
          </a:xfrm>
          <a:prstGeom prst="rect">
            <a:avLst/>
          </a:prstGeom>
          <a:noFill/>
          <a:ln w="9525">
            <a:noFill/>
            <a:miter lim="800000"/>
            <a:headEnd/>
            <a:tailEnd/>
          </a:ln>
        </p:spPr>
        <p:txBody>
          <a:bodyPr/>
          <a:lstStyle/>
          <a:p>
            <a:pPr algn="just"/>
            <a:r>
              <a:rPr lang="en-US" dirty="0">
                <a:solidFill>
                  <a:srgbClr val="000099"/>
                </a:solidFill>
              </a:rPr>
              <a:t>Assuming further progress in MAPS sensor design, and looking to actual hybrid pixel, the required Power (analog + digit ), could step down to 1.5-1.0 W/cm</a:t>
            </a:r>
            <a:r>
              <a:rPr lang="en-US" baseline="30000" dirty="0">
                <a:solidFill>
                  <a:srgbClr val="000099"/>
                </a:solidFill>
              </a:rPr>
              <a:t>2</a:t>
            </a:r>
            <a:r>
              <a:rPr lang="en-US" dirty="0">
                <a:solidFill>
                  <a:srgbClr val="000099"/>
                </a:solidFill>
              </a:rPr>
              <a:t>.</a:t>
            </a:r>
          </a:p>
          <a:p>
            <a:pPr algn="just"/>
            <a:r>
              <a:rPr lang="en-US" dirty="0">
                <a:solidFill>
                  <a:srgbClr val="000099"/>
                </a:solidFill>
              </a:rPr>
              <a:t>We choose to design a lighter solution for the support structure .</a:t>
            </a:r>
          </a:p>
          <a:p>
            <a:pPr algn="just"/>
            <a:r>
              <a:rPr lang="en-US" dirty="0">
                <a:solidFill>
                  <a:srgbClr val="000099"/>
                </a:solidFill>
              </a:rPr>
              <a:t>The </a:t>
            </a:r>
            <a:r>
              <a:rPr lang="en-US" dirty="0">
                <a:solidFill>
                  <a:srgbClr val="FF0000"/>
                </a:solidFill>
              </a:rPr>
              <a:t>Net Module</a:t>
            </a:r>
            <a:r>
              <a:rPr lang="en-US" dirty="0">
                <a:solidFill>
                  <a:srgbClr val="000099"/>
                </a:solidFill>
              </a:rPr>
              <a:t> is a micro-channel support with vacancies of tubes with a step of 700 micron .</a:t>
            </a:r>
            <a:r>
              <a:rPr lang="en-US" dirty="0"/>
              <a:t> </a:t>
            </a:r>
          </a:p>
        </p:txBody>
      </p:sp>
      <p:pic>
        <p:nvPicPr>
          <p:cNvPr id="21" name="Picture 13" descr="D:\condivisione\SUPER-B_VIPIX\foto\foto_giulio_berkeley\Foto_giulio\6.jpg">
            <a:extLst>
              <a:ext uri="{FF2B5EF4-FFF2-40B4-BE49-F238E27FC236}">
                <a16:creationId xmlns:a16="http://schemas.microsoft.com/office/drawing/2014/main" id="{D4242154-1FE5-4198-ADA8-16A8C8E3DF9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46717" y="4611326"/>
            <a:ext cx="4495800" cy="1428750"/>
          </a:xfrm>
          <a:prstGeom prst="rect">
            <a:avLst/>
          </a:prstGeom>
          <a:noFill/>
          <a:ln w="9525">
            <a:noFill/>
            <a:miter lim="800000"/>
            <a:headEnd/>
            <a:tailEnd/>
          </a:ln>
        </p:spPr>
      </p:pic>
      <p:sp>
        <p:nvSpPr>
          <p:cNvPr id="22" name="Rettangolo 21">
            <a:extLst>
              <a:ext uri="{FF2B5EF4-FFF2-40B4-BE49-F238E27FC236}">
                <a16:creationId xmlns:a16="http://schemas.microsoft.com/office/drawing/2014/main" id="{87779816-F60E-4DDB-9318-D99D8F6828A7}"/>
              </a:ext>
            </a:extLst>
          </p:cNvPr>
          <p:cNvSpPr/>
          <p:nvPr/>
        </p:nvSpPr>
        <p:spPr>
          <a:xfrm>
            <a:off x="1055717" y="1632977"/>
            <a:ext cx="6296000" cy="314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a:extLst>
              <a:ext uri="{FF2B5EF4-FFF2-40B4-BE49-F238E27FC236}">
                <a16:creationId xmlns:a16="http://schemas.microsoft.com/office/drawing/2014/main" id="{32759426-B534-4A4B-9EB1-40AA84027AB6}"/>
              </a:ext>
            </a:extLst>
          </p:cNvPr>
          <p:cNvSpPr txBox="1"/>
          <p:nvPr/>
        </p:nvSpPr>
        <p:spPr>
          <a:xfrm>
            <a:off x="688324" y="6467929"/>
            <a:ext cx="9868146"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3" name="TextBox 2">
            <a:extLst>
              <a:ext uri="{FF2B5EF4-FFF2-40B4-BE49-F238E27FC236}">
                <a16:creationId xmlns:a16="http://schemas.microsoft.com/office/drawing/2014/main" id="{EF2A064B-64FA-48CF-B220-7EFFC99F20FE}"/>
              </a:ext>
            </a:extLst>
          </p:cNvPr>
          <p:cNvSpPr txBox="1"/>
          <p:nvPr/>
        </p:nvSpPr>
        <p:spPr>
          <a:xfrm>
            <a:off x="1252334" y="73238"/>
            <a:ext cx="9868146" cy="523220"/>
          </a:xfrm>
          <a:prstGeom prst="rect">
            <a:avLst/>
          </a:prstGeom>
          <a:noFill/>
        </p:spPr>
        <p:txBody>
          <a:bodyPr wrap="square" rtlCol="0">
            <a:spAutoFit/>
          </a:bodyPr>
          <a:lstStyle/>
          <a:p>
            <a:pPr algn="ctr"/>
            <a:r>
              <a:rPr lang="en-US" sz="2800" dirty="0">
                <a:latin typeface="Ink Free" panose="03080402000500000000" pitchFamily="66" charset="0"/>
              </a:rPr>
              <a:t>A possible improvement: Module Net Support</a:t>
            </a:r>
          </a:p>
        </p:txBody>
      </p:sp>
      <p:cxnSp>
        <p:nvCxnSpPr>
          <p:cNvPr id="24" name="Connettore 2 15">
            <a:extLst>
              <a:ext uri="{FF2B5EF4-FFF2-40B4-BE49-F238E27FC236}">
                <a16:creationId xmlns:a16="http://schemas.microsoft.com/office/drawing/2014/main" id="{20743F02-18AF-43C0-A057-F83A74073002}"/>
              </a:ext>
            </a:extLst>
          </p:cNvPr>
          <p:cNvCxnSpPr>
            <a:cxnSpLocks/>
          </p:cNvCxnSpPr>
          <p:nvPr/>
        </p:nvCxnSpPr>
        <p:spPr>
          <a:xfrm flipH="1" flipV="1">
            <a:off x="8385330" y="4124452"/>
            <a:ext cx="1509587" cy="3714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1DB2EB76-6346-4D1F-8575-A8BD082F671C}"/>
              </a:ext>
            </a:extLst>
          </p:cNvPr>
          <p:cNvSpPr txBox="1"/>
          <p:nvPr/>
        </p:nvSpPr>
        <p:spPr>
          <a:xfrm>
            <a:off x="9894917" y="4068087"/>
            <a:ext cx="1442301" cy="646331"/>
          </a:xfrm>
          <a:prstGeom prst="rect">
            <a:avLst/>
          </a:prstGeom>
          <a:solidFill>
            <a:schemeClr val="accent1">
              <a:lumMod val="40000"/>
              <a:lumOff val="60000"/>
            </a:schemeClr>
          </a:solidFill>
        </p:spPr>
        <p:txBody>
          <a:bodyPr wrap="square">
            <a:spAutoFit/>
          </a:bodyPr>
          <a:lstStyle/>
          <a:p>
            <a:r>
              <a:rPr lang="it-IT" dirty="0"/>
              <a:t>Carbon </a:t>
            </a:r>
            <a:r>
              <a:rPr lang="it-IT" dirty="0" err="1"/>
              <a:t>fiber</a:t>
            </a:r>
            <a:r>
              <a:rPr lang="it-IT" dirty="0"/>
              <a:t> </a:t>
            </a:r>
            <a:r>
              <a:rPr lang="it-IT" dirty="0" err="1"/>
              <a:t>stiffer</a:t>
            </a:r>
            <a:endParaRPr lang="it-IT" dirty="0"/>
          </a:p>
        </p:txBody>
      </p:sp>
      <p:cxnSp>
        <p:nvCxnSpPr>
          <p:cNvPr id="26" name="Connettore 2 15">
            <a:extLst>
              <a:ext uri="{FF2B5EF4-FFF2-40B4-BE49-F238E27FC236}">
                <a16:creationId xmlns:a16="http://schemas.microsoft.com/office/drawing/2014/main" id="{5A3F2BDA-9D0D-4180-ABE0-D78F1BFEFFA4}"/>
              </a:ext>
            </a:extLst>
          </p:cNvPr>
          <p:cNvCxnSpPr>
            <a:cxnSpLocks/>
          </p:cNvCxnSpPr>
          <p:nvPr/>
        </p:nvCxnSpPr>
        <p:spPr>
          <a:xfrm flipH="1" flipV="1">
            <a:off x="3691157" y="3590632"/>
            <a:ext cx="6669247" cy="4774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384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491445" y="-1351773"/>
            <a:ext cx="5528115" cy="9829800"/>
          </a:xfrm>
          <a:prstGeom prst="rect">
            <a:avLst/>
          </a:prstGeom>
        </p:spPr>
      </p:pic>
      <p:cxnSp>
        <p:nvCxnSpPr>
          <p:cNvPr id="6" name="Connettore diritto 5"/>
          <p:cNvCxnSpPr/>
          <p:nvPr/>
        </p:nvCxnSpPr>
        <p:spPr>
          <a:xfrm flipV="1">
            <a:off x="5159896" y="4581128"/>
            <a:ext cx="3528392" cy="72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5378449" y="4581128"/>
            <a:ext cx="1573416" cy="369332"/>
          </a:xfrm>
          <a:prstGeom prst="rect">
            <a:avLst/>
          </a:prstGeom>
          <a:noFill/>
          <a:ln w="19050">
            <a:solidFill>
              <a:srgbClr val="FF0000"/>
            </a:solidFill>
          </a:ln>
        </p:spPr>
        <p:txBody>
          <a:bodyPr wrap="square" rtlCol="0">
            <a:spAutoFit/>
          </a:bodyPr>
          <a:lstStyle/>
          <a:p>
            <a:r>
              <a:rPr lang="en-US" dirty="0"/>
              <a:t>  total   3769</a:t>
            </a:r>
            <a:endParaRPr lang="it-IT" dirty="0"/>
          </a:p>
        </p:txBody>
      </p:sp>
      <p:sp>
        <p:nvSpPr>
          <p:cNvPr id="11" name="CasellaDiTesto 10"/>
          <p:cNvSpPr txBox="1"/>
          <p:nvPr/>
        </p:nvSpPr>
        <p:spPr>
          <a:xfrm>
            <a:off x="7224746" y="4581128"/>
            <a:ext cx="1385854" cy="369332"/>
          </a:xfrm>
          <a:prstGeom prst="rect">
            <a:avLst/>
          </a:prstGeom>
          <a:noFill/>
          <a:ln w="19050">
            <a:solidFill>
              <a:srgbClr val="FF0000"/>
            </a:solidFill>
          </a:ln>
        </p:spPr>
        <p:txBody>
          <a:bodyPr wrap="square" rtlCol="0">
            <a:spAutoFit/>
          </a:bodyPr>
          <a:lstStyle/>
          <a:p>
            <a:r>
              <a:rPr lang="en-US" dirty="0"/>
              <a:t>Total 3244</a:t>
            </a:r>
            <a:endParaRPr lang="it-IT" dirty="0"/>
          </a:p>
        </p:txBody>
      </p:sp>
      <p:sp>
        <p:nvSpPr>
          <p:cNvPr id="12" name="Rettangolo 11"/>
          <p:cNvSpPr/>
          <p:nvPr/>
        </p:nvSpPr>
        <p:spPr>
          <a:xfrm>
            <a:off x="1398723" y="909941"/>
            <a:ext cx="9771680" cy="522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1828E5DF-6A76-49F5-B4AD-9BD74F0B0A34}"/>
              </a:ext>
            </a:extLst>
          </p:cNvPr>
          <p:cNvSpPr txBox="1"/>
          <p:nvPr/>
        </p:nvSpPr>
        <p:spPr>
          <a:xfrm>
            <a:off x="887650" y="6482753"/>
            <a:ext cx="10026428"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7" name="CasellaDiTesto 6">
            <a:extLst>
              <a:ext uri="{FF2B5EF4-FFF2-40B4-BE49-F238E27FC236}">
                <a16:creationId xmlns:a16="http://schemas.microsoft.com/office/drawing/2014/main" id="{60283F3F-608E-4D7D-9037-496E61FBB42F}"/>
              </a:ext>
            </a:extLst>
          </p:cNvPr>
          <p:cNvSpPr txBox="1"/>
          <p:nvPr/>
        </p:nvSpPr>
        <p:spPr>
          <a:xfrm>
            <a:off x="7412064" y="2290486"/>
            <a:ext cx="1425844" cy="369332"/>
          </a:xfrm>
          <a:prstGeom prst="rect">
            <a:avLst/>
          </a:prstGeom>
          <a:noFill/>
          <a:ln w="19050">
            <a:solidFill>
              <a:srgbClr val="FF0000"/>
            </a:solidFill>
          </a:ln>
        </p:spPr>
        <p:txBody>
          <a:bodyPr wrap="square" rtlCol="0">
            <a:spAutoFit/>
          </a:bodyPr>
          <a:lstStyle/>
          <a:p>
            <a:endParaRPr lang="it-IT" dirty="0"/>
          </a:p>
        </p:txBody>
      </p:sp>
      <p:sp>
        <p:nvSpPr>
          <p:cNvPr id="8" name="CasellaDiTesto 7">
            <a:extLst>
              <a:ext uri="{FF2B5EF4-FFF2-40B4-BE49-F238E27FC236}">
                <a16:creationId xmlns:a16="http://schemas.microsoft.com/office/drawing/2014/main" id="{A0C046EB-E644-49C0-8C26-93E03BC3F0FF}"/>
              </a:ext>
            </a:extLst>
          </p:cNvPr>
          <p:cNvSpPr txBox="1"/>
          <p:nvPr/>
        </p:nvSpPr>
        <p:spPr>
          <a:xfrm>
            <a:off x="5277701" y="2283679"/>
            <a:ext cx="1537679" cy="369332"/>
          </a:xfrm>
          <a:prstGeom prst="rect">
            <a:avLst/>
          </a:prstGeom>
          <a:noFill/>
          <a:ln w="19050">
            <a:solidFill>
              <a:srgbClr val="FF0000"/>
            </a:solidFill>
          </a:ln>
        </p:spPr>
        <p:txBody>
          <a:bodyPr wrap="square" rtlCol="0">
            <a:spAutoFit/>
          </a:bodyPr>
          <a:lstStyle/>
          <a:p>
            <a:r>
              <a:rPr lang="en-US" dirty="0"/>
              <a:t>  </a:t>
            </a:r>
            <a:endParaRPr lang="it-IT" dirty="0"/>
          </a:p>
        </p:txBody>
      </p:sp>
      <p:pic>
        <p:nvPicPr>
          <p:cNvPr id="3" name="Picture 2" descr="logoPI">
            <a:extLst>
              <a:ext uri="{FF2B5EF4-FFF2-40B4-BE49-F238E27FC236}">
                <a16:creationId xmlns:a16="http://schemas.microsoft.com/office/drawing/2014/main" id="{A32E2899-A69A-40A7-9103-634F2C97FC4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4" name="Picture 2">
            <a:extLst>
              <a:ext uri="{FF2B5EF4-FFF2-40B4-BE49-F238E27FC236}">
                <a16:creationId xmlns:a16="http://schemas.microsoft.com/office/drawing/2014/main" id="{425D2220-ACB5-4A2D-8F23-864C44BA4A7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61E5842-3528-43C2-875C-572BC0E84777}"/>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Mockup Board Power Consumption</a:t>
            </a:r>
            <a:endParaRPr lang="it-IT" sz="2800" dirty="0">
              <a:latin typeface="Ink Free" panose="03080402000500000000" pitchFamily="66" charset="0"/>
            </a:endParaRPr>
          </a:p>
        </p:txBody>
      </p:sp>
      <p:sp>
        <p:nvSpPr>
          <p:cNvPr id="13" name="Slide Number Placeholder 13">
            <a:extLst>
              <a:ext uri="{FF2B5EF4-FFF2-40B4-BE49-F238E27FC236}">
                <a16:creationId xmlns:a16="http://schemas.microsoft.com/office/drawing/2014/main" id="{AD02210B-969A-4ECE-82F3-7BEC4FBD4925}"/>
              </a:ext>
            </a:extLst>
          </p:cNvPr>
          <p:cNvSpPr>
            <a:spLocks noGrp="1"/>
          </p:cNvSpPr>
          <p:nvPr>
            <p:ph type="sldNum" sz="quarter" idx="12"/>
          </p:nvPr>
        </p:nvSpPr>
        <p:spPr>
          <a:xfrm>
            <a:off x="10914076" y="6459785"/>
            <a:ext cx="520117" cy="365125"/>
          </a:xfrm>
        </p:spPr>
        <p:txBody>
          <a:bodyPr/>
          <a:lstStyle/>
          <a:p>
            <a:fld id="{5BF94D7C-BACD-4E9F-B56A-E38CB33A12AC}" type="slidenum">
              <a:rPr lang="it-IT" smtClean="0">
                <a:solidFill>
                  <a:schemeClr val="tx1"/>
                </a:solidFill>
                <a:latin typeface="Ink Free" panose="03080402000500000000" pitchFamily="66" charset="0"/>
              </a:rPr>
              <a:t>11</a:t>
            </a:fld>
            <a:endParaRPr lang="it-IT" dirty="0">
              <a:solidFill>
                <a:schemeClr val="tx1"/>
              </a:solidFill>
              <a:latin typeface="Ink Free" panose="03080402000500000000" pitchFamily="66" charset="0"/>
            </a:endParaRPr>
          </a:p>
        </p:txBody>
      </p:sp>
    </p:spTree>
    <p:extLst>
      <p:ext uri="{BB962C8B-B14F-4D97-AF65-F5344CB8AC3E}">
        <p14:creationId xmlns:p14="http://schemas.microsoft.com/office/powerpoint/2010/main" val="2204000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a:extLst>
              <a:ext uri="{FF2B5EF4-FFF2-40B4-BE49-F238E27FC236}">
                <a16:creationId xmlns:a16="http://schemas.microsoft.com/office/drawing/2014/main" id="{77E31F08-A3A0-450C-9CCB-C07CBA7342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7584" y="3996123"/>
            <a:ext cx="3744415" cy="2378598"/>
          </a:xfrm>
          <a:prstGeom prst="rect">
            <a:avLst/>
          </a:prstGeom>
        </p:spPr>
      </p:pic>
      <p:pic>
        <p:nvPicPr>
          <p:cNvPr id="20" name="Immagine 19">
            <a:extLst>
              <a:ext uri="{FF2B5EF4-FFF2-40B4-BE49-F238E27FC236}">
                <a16:creationId xmlns:a16="http://schemas.microsoft.com/office/drawing/2014/main" id="{F413AC2A-2A98-4093-964C-A9711FFE09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700" y="1468392"/>
            <a:ext cx="8475785" cy="4845295"/>
          </a:xfrm>
          <a:prstGeom prst="rect">
            <a:avLst/>
          </a:prstGeom>
        </p:spPr>
      </p:pic>
      <p:sp>
        <p:nvSpPr>
          <p:cNvPr id="29" name="Freccia a destra 28"/>
          <p:cNvSpPr/>
          <p:nvPr/>
        </p:nvSpPr>
        <p:spPr>
          <a:xfrm rot="12338345">
            <a:off x="38438" y="1663883"/>
            <a:ext cx="533400" cy="222007"/>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ccia a destra 24"/>
          <p:cNvSpPr/>
          <p:nvPr/>
        </p:nvSpPr>
        <p:spPr>
          <a:xfrm rot="1484706">
            <a:off x="314716" y="1486963"/>
            <a:ext cx="599420" cy="195911"/>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p:cNvSpPr/>
          <p:nvPr/>
        </p:nvSpPr>
        <p:spPr>
          <a:xfrm>
            <a:off x="-55533" y="1920674"/>
            <a:ext cx="896246" cy="369332"/>
          </a:xfrm>
          <a:prstGeom prst="rect">
            <a:avLst/>
          </a:prstGeom>
        </p:spPr>
        <p:txBody>
          <a:bodyPr wrap="square">
            <a:spAutoFit/>
          </a:bodyPr>
          <a:lstStyle/>
          <a:p>
            <a:r>
              <a:rPr lang="en-US" dirty="0"/>
              <a:t>OUT</a:t>
            </a:r>
          </a:p>
        </p:txBody>
      </p:sp>
      <p:sp>
        <p:nvSpPr>
          <p:cNvPr id="5" name="Rettangolo 4"/>
          <p:cNvSpPr/>
          <p:nvPr/>
        </p:nvSpPr>
        <p:spPr>
          <a:xfrm>
            <a:off x="819874" y="1341225"/>
            <a:ext cx="391454" cy="369332"/>
          </a:xfrm>
          <a:prstGeom prst="rect">
            <a:avLst/>
          </a:prstGeom>
        </p:spPr>
        <p:txBody>
          <a:bodyPr wrap="none">
            <a:spAutoFit/>
          </a:bodyPr>
          <a:lstStyle/>
          <a:p>
            <a:r>
              <a:rPr lang="en-US" dirty="0"/>
              <a:t>IN</a:t>
            </a:r>
          </a:p>
        </p:txBody>
      </p:sp>
      <p:sp>
        <p:nvSpPr>
          <p:cNvPr id="2" name="Titolo 1"/>
          <p:cNvSpPr>
            <a:spLocks noGrp="1"/>
          </p:cNvSpPr>
          <p:nvPr>
            <p:ph type="title" idx="4294967295"/>
          </p:nvPr>
        </p:nvSpPr>
        <p:spPr>
          <a:xfrm>
            <a:off x="2266984" y="1472601"/>
            <a:ext cx="2598006" cy="908052"/>
          </a:xfrm>
          <a:solidFill>
            <a:schemeClr val="accent1">
              <a:lumMod val="20000"/>
              <a:lumOff val="80000"/>
            </a:schemeClr>
          </a:solidFill>
        </p:spPr>
        <p:txBody>
          <a:bodyPr>
            <a:noAutofit/>
          </a:bodyPr>
          <a:lstStyle/>
          <a:p>
            <a:r>
              <a:rPr lang="it-IT" sz="2000" dirty="0"/>
              <a:t>No temperature </a:t>
            </a:r>
            <a:r>
              <a:rPr lang="it-IT" sz="2000" dirty="0" err="1"/>
              <a:t>gradient</a:t>
            </a:r>
            <a:r>
              <a:rPr lang="it-IT" sz="2000" dirty="0"/>
              <a:t> </a:t>
            </a:r>
            <a:r>
              <a:rPr lang="it-IT" sz="2000" dirty="0" err="1"/>
              <a:t>along</a:t>
            </a:r>
            <a:r>
              <a:rPr lang="it-IT" sz="2000" dirty="0"/>
              <a:t> the </a:t>
            </a:r>
            <a:r>
              <a:rPr lang="it-IT" sz="2000" dirty="0" err="1"/>
              <a:t>module</a:t>
            </a:r>
            <a:r>
              <a:rPr lang="it-IT" sz="2000" dirty="0"/>
              <a:t> (</a:t>
            </a:r>
            <a:r>
              <a:rPr lang="it-IT" sz="2000" dirty="0" err="1">
                <a:latin typeface="Symbol" panose="05050102010706020507" pitchFamily="18" charset="2"/>
              </a:rPr>
              <a:t>D</a:t>
            </a:r>
            <a:r>
              <a:rPr lang="it-IT" sz="2000" dirty="0" err="1"/>
              <a:t>t</a:t>
            </a:r>
            <a:r>
              <a:rPr lang="it-IT" sz="2000" dirty="0"/>
              <a:t>&lt;1°C)</a:t>
            </a:r>
          </a:p>
        </p:txBody>
      </p:sp>
      <p:sp>
        <p:nvSpPr>
          <p:cNvPr id="30" name="CasellaDiTesto 29">
            <a:extLst>
              <a:ext uri="{FF2B5EF4-FFF2-40B4-BE49-F238E27FC236}">
                <a16:creationId xmlns:a16="http://schemas.microsoft.com/office/drawing/2014/main" id="{C3A370F5-4DB3-496E-A0E3-CDB7C322B516}"/>
              </a:ext>
            </a:extLst>
          </p:cNvPr>
          <p:cNvSpPr txBox="1"/>
          <p:nvPr/>
        </p:nvSpPr>
        <p:spPr>
          <a:xfrm>
            <a:off x="7753826" y="5641627"/>
            <a:ext cx="565251" cy="369332"/>
          </a:xfrm>
          <a:prstGeom prst="rect">
            <a:avLst/>
          </a:prstGeom>
          <a:noFill/>
        </p:spPr>
        <p:txBody>
          <a:bodyPr wrap="square" rtlCol="0">
            <a:spAutoFit/>
          </a:bodyPr>
          <a:lstStyle/>
          <a:p>
            <a:r>
              <a:rPr lang="en-US" dirty="0"/>
              <a:t>IN</a:t>
            </a:r>
            <a:endParaRPr lang="it-IT" dirty="0"/>
          </a:p>
        </p:txBody>
      </p:sp>
      <p:sp>
        <p:nvSpPr>
          <p:cNvPr id="3" name="CasellaDiTesto 2"/>
          <p:cNvSpPr txBox="1"/>
          <p:nvPr/>
        </p:nvSpPr>
        <p:spPr>
          <a:xfrm>
            <a:off x="7965808" y="4707608"/>
            <a:ext cx="672466" cy="369332"/>
          </a:xfrm>
          <a:prstGeom prst="rect">
            <a:avLst/>
          </a:prstGeom>
          <a:noFill/>
        </p:spPr>
        <p:txBody>
          <a:bodyPr wrap="square" rtlCol="0">
            <a:spAutoFit/>
          </a:bodyPr>
          <a:lstStyle/>
          <a:p>
            <a:r>
              <a:rPr lang="en-US" dirty="0"/>
              <a:t>OUT</a:t>
            </a:r>
            <a:endParaRPr lang="it-IT" dirty="0"/>
          </a:p>
        </p:txBody>
      </p:sp>
      <p:sp>
        <p:nvSpPr>
          <p:cNvPr id="35" name="Freccia a destra 34">
            <a:extLst>
              <a:ext uri="{FF2B5EF4-FFF2-40B4-BE49-F238E27FC236}">
                <a16:creationId xmlns:a16="http://schemas.microsoft.com/office/drawing/2014/main" id="{D0929232-E80E-446F-901A-B454211F66F5}"/>
              </a:ext>
            </a:extLst>
          </p:cNvPr>
          <p:cNvSpPr/>
          <p:nvPr/>
        </p:nvSpPr>
        <p:spPr>
          <a:xfrm rot="12338345" flipV="1">
            <a:off x="7697993" y="5529131"/>
            <a:ext cx="535630" cy="183225"/>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ccia a destra 36">
            <a:extLst>
              <a:ext uri="{FF2B5EF4-FFF2-40B4-BE49-F238E27FC236}">
                <a16:creationId xmlns:a16="http://schemas.microsoft.com/office/drawing/2014/main" id="{02C58D4F-631B-40AF-9814-98BCBE78339A}"/>
              </a:ext>
            </a:extLst>
          </p:cNvPr>
          <p:cNvSpPr/>
          <p:nvPr/>
        </p:nvSpPr>
        <p:spPr>
          <a:xfrm rot="1484706">
            <a:off x="8093878" y="5080183"/>
            <a:ext cx="420872" cy="171484"/>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Immagine 39">
            <a:extLst>
              <a:ext uri="{FF2B5EF4-FFF2-40B4-BE49-F238E27FC236}">
                <a16:creationId xmlns:a16="http://schemas.microsoft.com/office/drawing/2014/main" id="{9021DBC8-E54C-4DA3-A5EF-54CCF3A525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3064" y="556046"/>
            <a:ext cx="6662270" cy="3440077"/>
          </a:xfrm>
          <a:prstGeom prst="rect">
            <a:avLst/>
          </a:prstGeom>
        </p:spPr>
      </p:pic>
      <p:sp>
        <p:nvSpPr>
          <p:cNvPr id="22" name="Freccia a destra 21">
            <a:extLst>
              <a:ext uri="{FF2B5EF4-FFF2-40B4-BE49-F238E27FC236}">
                <a16:creationId xmlns:a16="http://schemas.microsoft.com/office/drawing/2014/main" id="{A7C2A63F-7523-493E-8A50-92A241C74919}"/>
              </a:ext>
            </a:extLst>
          </p:cNvPr>
          <p:cNvSpPr/>
          <p:nvPr/>
        </p:nvSpPr>
        <p:spPr>
          <a:xfrm rot="12281274" flipV="1">
            <a:off x="5523881" y="1161390"/>
            <a:ext cx="598989" cy="195033"/>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ccia a destra 32">
            <a:extLst>
              <a:ext uri="{FF2B5EF4-FFF2-40B4-BE49-F238E27FC236}">
                <a16:creationId xmlns:a16="http://schemas.microsoft.com/office/drawing/2014/main" id="{5E98E514-405B-4985-90C8-2A68625C3A9F}"/>
              </a:ext>
            </a:extLst>
          </p:cNvPr>
          <p:cNvSpPr/>
          <p:nvPr/>
        </p:nvSpPr>
        <p:spPr>
          <a:xfrm rot="1335076">
            <a:off x="6052838" y="822269"/>
            <a:ext cx="599420" cy="195911"/>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ttangolo 42">
            <a:extLst>
              <a:ext uri="{FF2B5EF4-FFF2-40B4-BE49-F238E27FC236}">
                <a16:creationId xmlns:a16="http://schemas.microsoft.com/office/drawing/2014/main" id="{7AE190DC-7A2D-4BF3-9DA2-F50D63F7D9A3}"/>
              </a:ext>
            </a:extLst>
          </p:cNvPr>
          <p:cNvSpPr/>
          <p:nvPr/>
        </p:nvSpPr>
        <p:spPr>
          <a:xfrm>
            <a:off x="6352548" y="566983"/>
            <a:ext cx="391454" cy="369332"/>
          </a:xfrm>
          <a:prstGeom prst="rect">
            <a:avLst/>
          </a:prstGeom>
        </p:spPr>
        <p:txBody>
          <a:bodyPr wrap="none">
            <a:spAutoFit/>
          </a:bodyPr>
          <a:lstStyle/>
          <a:p>
            <a:r>
              <a:rPr lang="en-US" dirty="0"/>
              <a:t>IN</a:t>
            </a:r>
          </a:p>
        </p:txBody>
      </p:sp>
      <p:sp>
        <p:nvSpPr>
          <p:cNvPr id="46" name="Rettangolo 45">
            <a:extLst>
              <a:ext uri="{FF2B5EF4-FFF2-40B4-BE49-F238E27FC236}">
                <a16:creationId xmlns:a16="http://schemas.microsoft.com/office/drawing/2014/main" id="{68D67561-1251-44A9-9303-E99D90E93E1A}"/>
              </a:ext>
            </a:extLst>
          </p:cNvPr>
          <p:cNvSpPr/>
          <p:nvPr/>
        </p:nvSpPr>
        <p:spPr>
          <a:xfrm>
            <a:off x="5073522" y="1705063"/>
            <a:ext cx="626387" cy="369332"/>
          </a:xfrm>
          <a:prstGeom prst="rect">
            <a:avLst/>
          </a:prstGeom>
        </p:spPr>
        <p:txBody>
          <a:bodyPr wrap="square">
            <a:spAutoFit/>
          </a:bodyPr>
          <a:lstStyle/>
          <a:p>
            <a:r>
              <a:rPr lang="en-US" dirty="0"/>
              <a:t>IN</a:t>
            </a:r>
          </a:p>
        </p:txBody>
      </p:sp>
      <p:sp>
        <p:nvSpPr>
          <p:cNvPr id="48" name="Freccia a destra 47">
            <a:extLst>
              <a:ext uri="{FF2B5EF4-FFF2-40B4-BE49-F238E27FC236}">
                <a16:creationId xmlns:a16="http://schemas.microsoft.com/office/drawing/2014/main" id="{F6C5BDA0-AC9C-4E3F-82C8-A2465823168F}"/>
              </a:ext>
            </a:extLst>
          </p:cNvPr>
          <p:cNvSpPr/>
          <p:nvPr/>
        </p:nvSpPr>
        <p:spPr>
          <a:xfrm rot="1335076">
            <a:off x="5467140" y="1941394"/>
            <a:ext cx="599420" cy="210684"/>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ccia a destra 49">
            <a:extLst>
              <a:ext uri="{FF2B5EF4-FFF2-40B4-BE49-F238E27FC236}">
                <a16:creationId xmlns:a16="http://schemas.microsoft.com/office/drawing/2014/main" id="{242B0924-BC24-4106-B948-3C650ADFB997}"/>
              </a:ext>
            </a:extLst>
          </p:cNvPr>
          <p:cNvSpPr/>
          <p:nvPr/>
        </p:nvSpPr>
        <p:spPr>
          <a:xfrm rot="12281274" flipV="1">
            <a:off x="5955147" y="1687976"/>
            <a:ext cx="598989" cy="195033"/>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ttangolo 52">
            <a:extLst>
              <a:ext uri="{FF2B5EF4-FFF2-40B4-BE49-F238E27FC236}">
                <a16:creationId xmlns:a16="http://schemas.microsoft.com/office/drawing/2014/main" id="{0D9E1F60-D0EC-4D3B-B18C-2275F05A3871}"/>
              </a:ext>
            </a:extLst>
          </p:cNvPr>
          <p:cNvSpPr/>
          <p:nvPr/>
        </p:nvSpPr>
        <p:spPr>
          <a:xfrm>
            <a:off x="5580791" y="809716"/>
            <a:ext cx="830449" cy="369332"/>
          </a:xfrm>
          <a:prstGeom prst="rect">
            <a:avLst/>
          </a:prstGeom>
        </p:spPr>
        <p:txBody>
          <a:bodyPr wrap="square">
            <a:spAutoFit/>
          </a:bodyPr>
          <a:lstStyle/>
          <a:p>
            <a:r>
              <a:rPr lang="en-US" dirty="0"/>
              <a:t>OUT</a:t>
            </a:r>
          </a:p>
        </p:txBody>
      </p:sp>
      <p:sp>
        <p:nvSpPr>
          <p:cNvPr id="55" name="Rettangolo 54">
            <a:extLst>
              <a:ext uri="{FF2B5EF4-FFF2-40B4-BE49-F238E27FC236}">
                <a16:creationId xmlns:a16="http://schemas.microsoft.com/office/drawing/2014/main" id="{269DD9B3-B9CC-4DB7-8EC7-EBA74236C462}"/>
              </a:ext>
            </a:extLst>
          </p:cNvPr>
          <p:cNvSpPr/>
          <p:nvPr/>
        </p:nvSpPr>
        <p:spPr>
          <a:xfrm>
            <a:off x="5347408" y="1472601"/>
            <a:ext cx="830449" cy="369332"/>
          </a:xfrm>
          <a:prstGeom prst="rect">
            <a:avLst/>
          </a:prstGeom>
        </p:spPr>
        <p:txBody>
          <a:bodyPr wrap="square">
            <a:spAutoFit/>
          </a:bodyPr>
          <a:lstStyle/>
          <a:p>
            <a:r>
              <a:rPr lang="en-US" dirty="0"/>
              <a:t>OUT</a:t>
            </a:r>
          </a:p>
        </p:txBody>
      </p:sp>
      <p:sp>
        <p:nvSpPr>
          <p:cNvPr id="26" name="CasellaDiTesto 25">
            <a:extLst>
              <a:ext uri="{FF2B5EF4-FFF2-40B4-BE49-F238E27FC236}">
                <a16:creationId xmlns:a16="http://schemas.microsoft.com/office/drawing/2014/main" id="{FFB3AE47-6F43-48DF-9D88-489BB37E8E8C}"/>
              </a:ext>
            </a:extLst>
          </p:cNvPr>
          <p:cNvSpPr txBox="1"/>
          <p:nvPr/>
        </p:nvSpPr>
        <p:spPr>
          <a:xfrm>
            <a:off x="1409232" y="6504945"/>
            <a:ext cx="9620841"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a:t>
            </a:r>
            <a:r>
              <a:rPr lang="en-US" sz="1800" b="0" i="0" u="sng" spc="-50" dirty="0">
                <a:solidFill>
                  <a:schemeClr val="tx1">
                    <a:lumMod val="85000"/>
                    <a:lumOff val="15000"/>
                  </a:schemeClr>
                </a:solidFill>
                <a:effectLst/>
                <a:latin typeface="+mj-lt"/>
                <a:ea typeface="+mj-ea"/>
                <a:cs typeface="+mj-cs"/>
              </a:rPr>
              <a:t> the </a:t>
            </a:r>
            <a:r>
              <a:rPr lang="en-US" sz="1800" b="0" i="0" spc="-50" dirty="0">
                <a:solidFill>
                  <a:schemeClr val="tx1">
                    <a:lumMod val="85000"/>
                    <a:lumOff val="15000"/>
                  </a:schemeClr>
                </a:solidFill>
                <a:effectLst/>
                <a:latin typeface="+mj-lt"/>
                <a:ea typeface="+mj-ea"/>
                <a:cs typeface="+mj-cs"/>
              </a:rPr>
              <a:t>High Energy Circular Electron Positron Collider (Oct. 26-28, 2020)</a:t>
            </a:r>
          </a:p>
        </p:txBody>
      </p:sp>
      <p:sp>
        <p:nvSpPr>
          <p:cNvPr id="28" name="CasellaDiTesto 27">
            <a:extLst>
              <a:ext uri="{FF2B5EF4-FFF2-40B4-BE49-F238E27FC236}">
                <a16:creationId xmlns:a16="http://schemas.microsoft.com/office/drawing/2014/main" id="{F8AB29BE-D216-488E-A4B9-3301C789C81A}"/>
              </a:ext>
            </a:extLst>
          </p:cNvPr>
          <p:cNvSpPr txBox="1"/>
          <p:nvPr/>
        </p:nvSpPr>
        <p:spPr>
          <a:xfrm>
            <a:off x="966219" y="765240"/>
            <a:ext cx="2739010" cy="400110"/>
          </a:xfrm>
          <a:prstGeom prst="rect">
            <a:avLst/>
          </a:prstGeom>
          <a:solidFill>
            <a:schemeClr val="accent1">
              <a:lumMod val="40000"/>
              <a:lumOff val="60000"/>
            </a:schemeClr>
          </a:solidFill>
        </p:spPr>
        <p:txBody>
          <a:bodyPr wrap="square">
            <a:spAutoFit/>
          </a:bodyPr>
          <a:lstStyle/>
          <a:p>
            <a:r>
              <a:rPr lang="it-IT" sz="2000" dirty="0" err="1"/>
              <a:t>Final</a:t>
            </a:r>
            <a:r>
              <a:rPr lang="it-IT" sz="2000" dirty="0"/>
              <a:t> </a:t>
            </a:r>
            <a:r>
              <a:rPr lang="it-IT" sz="2000" dirty="0" err="1"/>
              <a:t>experimental</a:t>
            </a:r>
            <a:r>
              <a:rPr lang="it-IT" sz="2000" dirty="0"/>
              <a:t> setup</a:t>
            </a:r>
          </a:p>
        </p:txBody>
      </p:sp>
      <p:sp>
        <p:nvSpPr>
          <p:cNvPr id="9" name="CasellaDiTesto 8">
            <a:extLst>
              <a:ext uri="{FF2B5EF4-FFF2-40B4-BE49-F238E27FC236}">
                <a16:creationId xmlns:a16="http://schemas.microsoft.com/office/drawing/2014/main" id="{AFC267AB-435E-4DCB-8E4D-C01481C5EAEA}"/>
              </a:ext>
            </a:extLst>
          </p:cNvPr>
          <p:cNvSpPr txBox="1"/>
          <p:nvPr/>
        </p:nvSpPr>
        <p:spPr>
          <a:xfrm>
            <a:off x="9669112" y="949874"/>
            <a:ext cx="1532622" cy="369332"/>
          </a:xfrm>
          <a:prstGeom prst="rect">
            <a:avLst/>
          </a:prstGeom>
          <a:solidFill>
            <a:schemeClr val="accent1">
              <a:lumMod val="20000"/>
              <a:lumOff val="80000"/>
            </a:schemeClr>
          </a:solidFill>
        </p:spPr>
        <p:txBody>
          <a:bodyPr wrap="square">
            <a:spAutoFit/>
          </a:bodyPr>
          <a:lstStyle/>
          <a:p>
            <a:r>
              <a:rPr lang="it-IT" sz="1800" dirty="0"/>
              <a:t>MCM Board</a:t>
            </a:r>
            <a:endParaRPr lang="it-IT" dirty="0"/>
          </a:p>
        </p:txBody>
      </p:sp>
      <p:pic>
        <p:nvPicPr>
          <p:cNvPr id="27" name="Picture 2">
            <a:extLst>
              <a:ext uri="{FF2B5EF4-FFF2-40B4-BE49-F238E27FC236}">
                <a16:creationId xmlns:a16="http://schemas.microsoft.com/office/drawing/2014/main" id="{9B2DDB0D-E87D-4CCF-BC7D-B70BD6EE0895}"/>
              </a:ext>
            </a:extLst>
          </p:cNvPr>
          <p:cNvPicPr>
            <a:picLocks noGrp="1" noChangeAspect="1" noChangeArrowheads="1"/>
          </p:cNvPicPr>
          <p:nvPr>
            <p:ph idx="1"/>
          </p:nvPr>
        </p:nvPicPr>
        <p:blipFill rotWithShape="1">
          <a:blip r:embed="rId6" cstate="screen">
            <a:extLst>
              <a:ext uri="{28A0092B-C50C-407E-A947-70E740481C1C}">
                <a14:useLocalDpi xmlns:a14="http://schemas.microsoft.com/office/drawing/2010/main"/>
              </a:ext>
            </a:extLst>
          </a:blip>
          <a:srcRect/>
          <a:stretch/>
        </p:blipFill>
        <p:spPr bwMode="auto">
          <a:xfrm>
            <a:off x="1038444" y="4812095"/>
            <a:ext cx="1735552" cy="109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Freccia a destra 4">
            <a:extLst>
              <a:ext uri="{FF2B5EF4-FFF2-40B4-BE49-F238E27FC236}">
                <a16:creationId xmlns:a16="http://schemas.microsoft.com/office/drawing/2014/main" id="{F8AA19D7-5C3D-4A95-98B9-048F31F2CB99}"/>
              </a:ext>
            </a:extLst>
          </p:cNvPr>
          <p:cNvSpPr/>
          <p:nvPr/>
        </p:nvSpPr>
        <p:spPr>
          <a:xfrm rot="10800000">
            <a:off x="2508005" y="5015223"/>
            <a:ext cx="820175" cy="2329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reccia a destra 7">
            <a:extLst>
              <a:ext uri="{FF2B5EF4-FFF2-40B4-BE49-F238E27FC236}">
                <a16:creationId xmlns:a16="http://schemas.microsoft.com/office/drawing/2014/main" id="{4F9868B1-2038-4B7A-BA2D-67355EC86680}"/>
              </a:ext>
            </a:extLst>
          </p:cNvPr>
          <p:cNvSpPr/>
          <p:nvPr/>
        </p:nvSpPr>
        <p:spPr>
          <a:xfrm>
            <a:off x="2486461" y="5451260"/>
            <a:ext cx="820175" cy="232909"/>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Freccia a destra 5">
            <a:extLst>
              <a:ext uri="{FF2B5EF4-FFF2-40B4-BE49-F238E27FC236}">
                <a16:creationId xmlns:a16="http://schemas.microsoft.com/office/drawing/2014/main" id="{B354EE38-D869-459A-AEC4-89A4E0F04FA7}"/>
              </a:ext>
            </a:extLst>
          </p:cNvPr>
          <p:cNvSpPr/>
          <p:nvPr/>
        </p:nvSpPr>
        <p:spPr>
          <a:xfrm rot="10800000">
            <a:off x="747184" y="5102125"/>
            <a:ext cx="268417" cy="227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Freccia a destra 9">
            <a:extLst>
              <a:ext uri="{FF2B5EF4-FFF2-40B4-BE49-F238E27FC236}">
                <a16:creationId xmlns:a16="http://schemas.microsoft.com/office/drawing/2014/main" id="{4DCCBF18-2F54-46D0-89E9-A46FEA2C8C8D}"/>
              </a:ext>
            </a:extLst>
          </p:cNvPr>
          <p:cNvSpPr/>
          <p:nvPr/>
        </p:nvSpPr>
        <p:spPr>
          <a:xfrm>
            <a:off x="784566" y="5308609"/>
            <a:ext cx="253876" cy="227315"/>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8" name="CasellaDiTesto 6">
            <a:extLst>
              <a:ext uri="{FF2B5EF4-FFF2-40B4-BE49-F238E27FC236}">
                <a16:creationId xmlns:a16="http://schemas.microsoft.com/office/drawing/2014/main" id="{C786F26C-C7D2-47F1-A592-8EF4184FF532}"/>
              </a:ext>
            </a:extLst>
          </p:cNvPr>
          <p:cNvSpPr txBox="1"/>
          <p:nvPr/>
        </p:nvSpPr>
        <p:spPr>
          <a:xfrm>
            <a:off x="3453866" y="4785389"/>
            <a:ext cx="1995704" cy="523220"/>
          </a:xfrm>
          <a:prstGeom prst="rect">
            <a:avLst/>
          </a:prstGeom>
          <a:solidFill>
            <a:schemeClr val="accent1">
              <a:lumMod val="40000"/>
              <a:lumOff val="60000"/>
            </a:schemeClr>
          </a:solidFill>
        </p:spPr>
        <p:txBody>
          <a:bodyPr wrap="square" rtlCol="0">
            <a:spAutoFit/>
          </a:bodyPr>
          <a:lstStyle/>
          <a:p>
            <a:r>
              <a:rPr lang="it-IT" sz="1400" dirty="0"/>
              <a:t>3D </a:t>
            </a:r>
            <a:r>
              <a:rPr lang="it-IT" sz="1400" dirty="0" err="1"/>
              <a:t>printing</a:t>
            </a:r>
            <a:r>
              <a:rPr lang="it-IT" sz="1400" dirty="0"/>
              <a:t> </a:t>
            </a:r>
            <a:r>
              <a:rPr lang="it-IT" sz="1400" dirty="0" err="1"/>
              <a:t>technology</a:t>
            </a:r>
            <a:endParaRPr lang="it-IT" sz="1400" dirty="0"/>
          </a:p>
          <a:p>
            <a:r>
              <a:rPr lang="en-US" sz="1400" dirty="0"/>
              <a:t>Material: Peek</a:t>
            </a:r>
            <a:endParaRPr lang="it-IT" sz="1400" dirty="0"/>
          </a:p>
        </p:txBody>
      </p:sp>
      <p:sp>
        <p:nvSpPr>
          <p:cNvPr id="39" name="CasellaDiTesto 13">
            <a:extLst>
              <a:ext uri="{FF2B5EF4-FFF2-40B4-BE49-F238E27FC236}">
                <a16:creationId xmlns:a16="http://schemas.microsoft.com/office/drawing/2014/main" id="{920FBF76-769C-4924-854C-7F66344A1CE8}"/>
              </a:ext>
            </a:extLst>
          </p:cNvPr>
          <p:cNvSpPr txBox="1"/>
          <p:nvPr/>
        </p:nvSpPr>
        <p:spPr>
          <a:xfrm>
            <a:off x="3409002" y="5422266"/>
            <a:ext cx="2768855" cy="307777"/>
          </a:xfrm>
          <a:prstGeom prst="rect">
            <a:avLst/>
          </a:prstGeom>
          <a:solidFill>
            <a:schemeClr val="accent1">
              <a:lumMod val="40000"/>
              <a:lumOff val="60000"/>
            </a:schemeClr>
          </a:solidFill>
        </p:spPr>
        <p:txBody>
          <a:bodyPr wrap="square" rtlCol="0">
            <a:spAutoFit/>
          </a:bodyPr>
          <a:lstStyle/>
          <a:p>
            <a:r>
              <a:rPr lang="en-US" sz="1400" dirty="0"/>
              <a:t>Opposite cooling flow by each side</a:t>
            </a:r>
          </a:p>
        </p:txBody>
      </p:sp>
      <p:sp>
        <p:nvSpPr>
          <p:cNvPr id="6" name="CasellaDiTesto 6">
            <a:extLst>
              <a:ext uri="{FF2B5EF4-FFF2-40B4-BE49-F238E27FC236}">
                <a16:creationId xmlns:a16="http://schemas.microsoft.com/office/drawing/2014/main" id="{860A18C8-F3F0-48D7-8C5E-DED4C21B94EA}"/>
              </a:ext>
            </a:extLst>
          </p:cNvPr>
          <p:cNvSpPr txBox="1"/>
          <p:nvPr/>
        </p:nvSpPr>
        <p:spPr>
          <a:xfrm>
            <a:off x="1521081" y="3982411"/>
            <a:ext cx="1324458" cy="584775"/>
          </a:xfrm>
          <a:prstGeom prst="rect">
            <a:avLst/>
          </a:prstGeom>
          <a:solidFill>
            <a:schemeClr val="accent1">
              <a:lumMod val="40000"/>
              <a:lumOff val="60000"/>
            </a:schemeClr>
          </a:solidFill>
        </p:spPr>
        <p:txBody>
          <a:bodyPr wrap="square" rtlCol="0">
            <a:spAutoFit/>
          </a:bodyPr>
          <a:lstStyle/>
          <a:p>
            <a:pPr algn="ctr"/>
            <a:r>
              <a:rPr lang="en-US" sz="1600" dirty="0"/>
              <a:t>Inlet/Outlet connector</a:t>
            </a:r>
            <a:endParaRPr lang="it-IT" sz="1600" dirty="0"/>
          </a:p>
        </p:txBody>
      </p:sp>
      <p:pic>
        <p:nvPicPr>
          <p:cNvPr id="7" name="Immagine 5" descr="Immagine che contiene remoto&#10;&#10;Descrizione generata automaticamente">
            <a:extLst>
              <a:ext uri="{FF2B5EF4-FFF2-40B4-BE49-F238E27FC236}">
                <a16:creationId xmlns:a16="http://schemas.microsoft.com/office/drawing/2014/main" id="{43CDEA64-B5FA-48FB-9493-1E330B511B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2437" y="3962072"/>
            <a:ext cx="1230036" cy="951794"/>
          </a:xfrm>
          <a:prstGeom prst="rect">
            <a:avLst/>
          </a:prstGeom>
        </p:spPr>
      </p:pic>
      <p:sp>
        <p:nvSpPr>
          <p:cNvPr id="8" name="TextBox 7">
            <a:extLst>
              <a:ext uri="{FF2B5EF4-FFF2-40B4-BE49-F238E27FC236}">
                <a16:creationId xmlns:a16="http://schemas.microsoft.com/office/drawing/2014/main" id="{ECD97B48-6E7F-4CF5-A570-ABF9461A6A0F}"/>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Microchannel cooling top/bottom for mockup board</a:t>
            </a:r>
          </a:p>
        </p:txBody>
      </p:sp>
      <p:pic>
        <p:nvPicPr>
          <p:cNvPr id="10" name="Picture 9" descr="logoPI">
            <a:extLst>
              <a:ext uri="{FF2B5EF4-FFF2-40B4-BE49-F238E27FC236}">
                <a16:creationId xmlns:a16="http://schemas.microsoft.com/office/drawing/2014/main" id="{E5EF1786-F690-45ED-B4A8-14FD3A67F78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1" name="Picture 2">
            <a:extLst>
              <a:ext uri="{FF2B5EF4-FFF2-40B4-BE49-F238E27FC236}">
                <a16:creationId xmlns:a16="http://schemas.microsoft.com/office/drawing/2014/main" id="{DF9EB2CC-B3B0-4BE2-BBDE-3422C7EDFCA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42" name="Slide Number Placeholder 13">
            <a:extLst>
              <a:ext uri="{FF2B5EF4-FFF2-40B4-BE49-F238E27FC236}">
                <a16:creationId xmlns:a16="http://schemas.microsoft.com/office/drawing/2014/main" id="{9AC449C8-2757-4CE2-8944-3BB6B125E81A}"/>
              </a:ext>
            </a:extLst>
          </p:cNvPr>
          <p:cNvSpPr>
            <a:spLocks noGrp="1"/>
          </p:cNvSpPr>
          <p:nvPr>
            <p:ph type="sldNum" sz="quarter" idx="12"/>
          </p:nvPr>
        </p:nvSpPr>
        <p:spPr>
          <a:xfrm>
            <a:off x="10914077" y="6459785"/>
            <a:ext cx="402672" cy="365125"/>
          </a:xfrm>
        </p:spPr>
        <p:txBody>
          <a:bodyPr/>
          <a:lstStyle/>
          <a:p>
            <a:fld id="{5BF94D7C-BACD-4E9F-B56A-E38CB33A12AC}" type="slidenum">
              <a:rPr lang="it-IT" smtClean="0">
                <a:solidFill>
                  <a:schemeClr val="tx1"/>
                </a:solidFill>
                <a:latin typeface="Ink Free" panose="03080402000500000000" pitchFamily="66" charset="0"/>
              </a:rPr>
              <a:t>12</a:t>
            </a:fld>
            <a:endParaRPr lang="it-IT" dirty="0">
              <a:solidFill>
                <a:schemeClr val="tx1"/>
              </a:solidFill>
              <a:latin typeface="Ink Free" panose="03080402000500000000" pitchFamily="66" charset="0"/>
            </a:endParaRPr>
          </a:p>
        </p:txBody>
      </p:sp>
      <p:cxnSp>
        <p:nvCxnSpPr>
          <p:cNvPr id="44" name="Connettore 2 15">
            <a:extLst>
              <a:ext uri="{FF2B5EF4-FFF2-40B4-BE49-F238E27FC236}">
                <a16:creationId xmlns:a16="http://schemas.microsoft.com/office/drawing/2014/main" id="{9900ACE7-FE82-46B4-A2FE-F1354FD754D6}"/>
              </a:ext>
            </a:extLst>
          </p:cNvPr>
          <p:cNvCxnSpPr>
            <a:cxnSpLocks/>
          </p:cNvCxnSpPr>
          <p:nvPr/>
        </p:nvCxnSpPr>
        <p:spPr>
          <a:xfrm flipH="1" flipV="1">
            <a:off x="2246233" y="2627253"/>
            <a:ext cx="2132475" cy="9905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ttore 2 15">
            <a:extLst>
              <a:ext uri="{FF2B5EF4-FFF2-40B4-BE49-F238E27FC236}">
                <a16:creationId xmlns:a16="http://schemas.microsoft.com/office/drawing/2014/main" id="{BD8DBBA3-7573-467D-8E12-6B250F3F542D}"/>
              </a:ext>
            </a:extLst>
          </p:cNvPr>
          <p:cNvCxnSpPr>
            <a:cxnSpLocks/>
          </p:cNvCxnSpPr>
          <p:nvPr/>
        </p:nvCxnSpPr>
        <p:spPr>
          <a:xfrm>
            <a:off x="2376997" y="2751263"/>
            <a:ext cx="2147446" cy="99185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ttore 2 15">
            <a:extLst>
              <a:ext uri="{FF2B5EF4-FFF2-40B4-BE49-F238E27FC236}">
                <a16:creationId xmlns:a16="http://schemas.microsoft.com/office/drawing/2014/main" id="{806566D5-1F11-4BD7-B994-DE0A8149F33A}"/>
              </a:ext>
            </a:extLst>
          </p:cNvPr>
          <p:cNvCxnSpPr>
            <a:cxnSpLocks/>
          </p:cNvCxnSpPr>
          <p:nvPr/>
        </p:nvCxnSpPr>
        <p:spPr>
          <a:xfrm flipH="1" flipV="1">
            <a:off x="2165036" y="2711077"/>
            <a:ext cx="2177084" cy="10144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ttore 2 15">
            <a:extLst>
              <a:ext uri="{FF2B5EF4-FFF2-40B4-BE49-F238E27FC236}">
                <a16:creationId xmlns:a16="http://schemas.microsoft.com/office/drawing/2014/main" id="{9460F62E-E230-49FF-BD91-221C07D4DA40}"/>
              </a:ext>
            </a:extLst>
          </p:cNvPr>
          <p:cNvCxnSpPr>
            <a:cxnSpLocks/>
          </p:cNvCxnSpPr>
          <p:nvPr/>
        </p:nvCxnSpPr>
        <p:spPr>
          <a:xfrm>
            <a:off x="2246233" y="2827090"/>
            <a:ext cx="2205485" cy="10176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Connettore 2 15">
            <a:extLst>
              <a:ext uri="{FF2B5EF4-FFF2-40B4-BE49-F238E27FC236}">
                <a16:creationId xmlns:a16="http://schemas.microsoft.com/office/drawing/2014/main" id="{55FEE6FF-D4CC-4A35-AA4D-361EEA9F8088}"/>
              </a:ext>
            </a:extLst>
          </p:cNvPr>
          <p:cNvCxnSpPr>
            <a:cxnSpLocks/>
          </p:cNvCxnSpPr>
          <p:nvPr/>
        </p:nvCxnSpPr>
        <p:spPr>
          <a:xfrm flipH="1" flipV="1">
            <a:off x="2027488" y="2793438"/>
            <a:ext cx="2210405" cy="10032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ttore 2 15">
            <a:extLst>
              <a:ext uri="{FF2B5EF4-FFF2-40B4-BE49-F238E27FC236}">
                <a16:creationId xmlns:a16="http://schemas.microsoft.com/office/drawing/2014/main" id="{0EA08304-88D5-4281-BDCB-270DA833F167}"/>
              </a:ext>
            </a:extLst>
          </p:cNvPr>
          <p:cNvCxnSpPr>
            <a:cxnSpLocks/>
          </p:cNvCxnSpPr>
          <p:nvPr/>
        </p:nvCxnSpPr>
        <p:spPr>
          <a:xfrm>
            <a:off x="2173223" y="2940112"/>
            <a:ext cx="2197298" cy="10005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Connettore 2 15">
            <a:extLst>
              <a:ext uri="{FF2B5EF4-FFF2-40B4-BE49-F238E27FC236}">
                <a16:creationId xmlns:a16="http://schemas.microsoft.com/office/drawing/2014/main" id="{50CBBA49-58F5-4627-82F8-DCA9F30A5555}"/>
              </a:ext>
            </a:extLst>
          </p:cNvPr>
          <p:cNvCxnSpPr>
            <a:cxnSpLocks/>
          </p:cNvCxnSpPr>
          <p:nvPr/>
        </p:nvCxnSpPr>
        <p:spPr>
          <a:xfrm flipH="1" flipV="1">
            <a:off x="1946292" y="2907289"/>
            <a:ext cx="2197869" cy="10111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4" name="CasellaDiTesto 83">
            <a:extLst>
              <a:ext uri="{FF2B5EF4-FFF2-40B4-BE49-F238E27FC236}">
                <a16:creationId xmlns:a16="http://schemas.microsoft.com/office/drawing/2014/main" id="{5CA7B3A4-F50F-4AFC-BDA2-4833FD600B8C}"/>
              </a:ext>
            </a:extLst>
          </p:cNvPr>
          <p:cNvSpPr txBox="1"/>
          <p:nvPr/>
        </p:nvSpPr>
        <p:spPr>
          <a:xfrm>
            <a:off x="3850328" y="2553574"/>
            <a:ext cx="2693416" cy="738664"/>
          </a:xfrm>
          <a:prstGeom prst="rect">
            <a:avLst/>
          </a:prstGeom>
          <a:solidFill>
            <a:schemeClr val="accent1">
              <a:lumMod val="20000"/>
              <a:lumOff val="80000"/>
            </a:schemeClr>
          </a:solidFill>
        </p:spPr>
        <p:txBody>
          <a:bodyPr wrap="square">
            <a:spAutoFit/>
          </a:bodyPr>
          <a:lstStyle/>
          <a:p>
            <a:r>
              <a:rPr lang="en-US" sz="1400" dirty="0"/>
              <a:t>Opposite cooling flow by each side</a:t>
            </a:r>
          </a:p>
          <a:p>
            <a:r>
              <a:rPr lang="en-US" sz="1400" dirty="0"/>
              <a:t>To have same temperature long the module</a:t>
            </a:r>
            <a:endParaRPr lang="it-IT" sz="1400" dirty="0"/>
          </a:p>
        </p:txBody>
      </p:sp>
      <p:cxnSp>
        <p:nvCxnSpPr>
          <p:cNvPr id="85" name="Connettore 2 15">
            <a:extLst>
              <a:ext uri="{FF2B5EF4-FFF2-40B4-BE49-F238E27FC236}">
                <a16:creationId xmlns:a16="http://schemas.microsoft.com/office/drawing/2014/main" id="{002B3C3D-1A93-4774-AA81-318B2AFCEDE3}"/>
              </a:ext>
            </a:extLst>
          </p:cNvPr>
          <p:cNvCxnSpPr>
            <a:cxnSpLocks/>
          </p:cNvCxnSpPr>
          <p:nvPr/>
        </p:nvCxnSpPr>
        <p:spPr>
          <a:xfrm flipH="1">
            <a:off x="3409002" y="2859832"/>
            <a:ext cx="441326" cy="752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80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13</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interni, scatola, tavolo, sedendo&#10;&#10;Descrizione generata automaticamente">
            <a:extLst>
              <a:ext uri="{FF2B5EF4-FFF2-40B4-BE49-F238E27FC236}">
                <a16:creationId xmlns:a16="http://schemas.microsoft.com/office/drawing/2014/main" id="{FB8E820C-A91E-4A6D-91EB-749918297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19725"/>
            <a:ext cx="5378322" cy="2156166"/>
          </a:xfrm>
          <a:prstGeom prst="rect">
            <a:avLst/>
          </a:prstGeom>
        </p:spPr>
      </p:pic>
      <p:sp>
        <p:nvSpPr>
          <p:cNvPr id="15" name="CasellaDiTesto 14">
            <a:extLst>
              <a:ext uri="{FF2B5EF4-FFF2-40B4-BE49-F238E27FC236}">
                <a16:creationId xmlns:a16="http://schemas.microsoft.com/office/drawing/2014/main" id="{C86B04C9-58C9-4090-B318-62FDC0AE9A37}"/>
              </a:ext>
            </a:extLst>
          </p:cNvPr>
          <p:cNvSpPr txBox="1"/>
          <p:nvPr/>
        </p:nvSpPr>
        <p:spPr>
          <a:xfrm>
            <a:off x="861848" y="6459785"/>
            <a:ext cx="9521405"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pic>
        <p:nvPicPr>
          <p:cNvPr id="10" name="Immagine 9" descr="Immagine che contiene interni, cucina, fotografia, largo&#10;&#10;Descrizione generata automaticamente">
            <a:extLst>
              <a:ext uri="{FF2B5EF4-FFF2-40B4-BE49-F238E27FC236}">
                <a16:creationId xmlns:a16="http://schemas.microsoft.com/office/drawing/2014/main" id="{8431AA9F-0041-495C-9558-F665E768AC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18634" y="1419726"/>
            <a:ext cx="6773365" cy="3344186"/>
          </a:xfrm>
          <a:prstGeom prst="rect">
            <a:avLst/>
          </a:prstGeom>
        </p:spPr>
      </p:pic>
      <p:pic>
        <p:nvPicPr>
          <p:cNvPr id="11" name="Immagine 10" descr="Immagine che contiene interni, cucina, fotografia, lavello&#10;&#10;Descrizione generata automaticamente">
            <a:extLst>
              <a:ext uri="{FF2B5EF4-FFF2-40B4-BE49-F238E27FC236}">
                <a16:creationId xmlns:a16="http://schemas.microsoft.com/office/drawing/2014/main" id="{B537FC43-D570-474B-BCD1-FC98D774B8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1" y="3630492"/>
            <a:ext cx="5378323" cy="2239874"/>
          </a:xfrm>
          <a:prstGeom prst="rect">
            <a:avLst/>
          </a:prstGeom>
        </p:spPr>
      </p:pic>
      <p:sp>
        <p:nvSpPr>
          <p:cNvPr id="27" name="CasellaDiTesto 26">
            <a:extLst>
              <a:ext uri="{FF2B5EF4-FFF2-40B4-BE49-F238E27FC236}">
                <a16:creationId xmlns:a16="http://schemas.microsoft.com/office/drawing/2014/main" id="{EC0CDA46-8434-4624-8D7F-2B74D176667B}"/>
              </a:ext>
            </a:extLst>
          </p:cNvPr>
          <p:cNvSpPr txBox="1"/>
          <p:nvPr/>
        </p:nvSpPr>
        <p:spPr>
          <a:xfrm>
            <a:off x="380582" y="1002031"/>
            <a:ext cx="4617156" cy="369332"/>
          </a:xfrm>
          <a:prstGeom prst="rect">
            <a:avLst/>
          </a:prstGeom>
          <a:noFill/>
        </p:spPr>
        <p:txBody>
          <a:bodyPr wrap="square">
            <a:spAutoFit/>
          </a:bodyPr>
          <a:lstStyle/>
          <a:p>
            <a:r>
              <a:rPr lang="en-US" dirty="0"/>
              <a:t>Top support prototype on the gluing mask</a:t>
            </a:r>
            <a:endParaRPr lang="it-IT" dirty="0"/>
          </a:p>
        </p:txBody>
      </p:sp>
      <p:sp>
        <p:nvSpPr>
          <p:cNvPr id="29" name="CasellaDiTesto 28">
            <a:extLst>
              <a:ext uri="{FF2B5EF4-FFF2-40B4-BE49-F238E27FC236}">
                <a16:creationId xmlns:a16="http://schemas.microsoft.com/office/drawing/2014/main" id="{D39D6B96-BB31-45E2-BB08-634E1323288F}"/>
              </a:ext>
            </a:extLst>
          </p:cNvPr>
          <p:cNvSpPr txBox="1"/>
          <p:nvPr/>
        </p:nvSpPr>
        <p:spPr>
          <a:xfrm>
            <a:off x="6096000" y="1621248"/>
            <a:ext cx="1682045" cy="369332"/>
          </a:xfrm>
          <a:prstGeom prst="rect">
            <a:avLst/>
          </a:prstGeom>
          <a:noFill/>
        </p:spPr>
        <p:txBody>
          <a:bodyPr wrap="square">
            <a:spAutoFit/>
          </a:bodyPr>
          <a:lstStyle/>
          <a:p>
            <a:r>
              <a:rPr lang="en-US" dirty="0"/>
              <a:t>Top prototype</a:t>
            </a:r>
            <a:endParaRPr lang="it-IT" dirty="0"/>
          </a:p>
        </p:txBody>
      </p:sp>
      <p:sp>
        <p:nvSpPr>
          <p:cNvPr id="31" name="CasellaDiTesto 30">
            <a:extLst>
              <a:ext uri="{FF2B5EF4-FFF2-40B4-BE49-F238E27FC236}">
                <a16:creationId xmlns:a16="http://schemas.microsoft.com/office/drawing/2014/main" id="{08B6D94C-97CF-4BA0-85C9-1FEB6CE07CBC}"/>
              </a:ext>
            </a:extLst>
          </p:cNvPr>
          <p:cNvSpPr txBox="1"/>
          <p:nvPr/>
        </p:nvSpPr>
        <p:spPr>
          <a:xfrm>
            <a:off x="5696763" y="5206204"/>
            <a:ext cx="3234067" cy="923330"/>
          </a:xfrm>
          <a:prstGeom prst="rect">
            <a:avLst/>
          </a:prstGeom>
          <a:noFill/>
        </p:spPr>
        <p:txBody>
          <a:bodyPr wrap="square">
            <a:spAutoFit/>
          </a:bodyPr>
          <a:lstStyle/>
          <a:p>
            <a:r>
              <a:rPr lang="en-US" dirty="0"/>
              <a:t>Plate in Aluminum for heath  diffusion glued on the bottom side of the module support</a:t>
            </a:r>
            <a:endParaRPr lang="it-IT" dirty="0"/>
          </a:p>
        </p:txBody>
      </p:sp>
      <p:sp>
        <p:nvSpPr>
          <p:cNvPr id="33" name="CasellaDiTesto 32">
            <a:extLst>
              <a:ext uri="{FF2B5EF4-FFF2-40B4-BE49-F238E27FC236}">
                <a16:creationId xmlns:a16="http://schemas.microsoft.com/office/drawing/2014/main" id="{6C84FC01-13DC-4BA8-B1AE-33B4103FF57B}"/>
              </a:ext>
            </a:extLst>
          </p:cNvPr>
          <p:cNvSpPr txBox="1"/>
          <p:nvPr/>
        </p:nvSpPr>
        <p:spPr>
          <a:xfrm>
            <a:off x="5606839" y="4259695"/>
            <a:ext cx="1420209" cy="369332"/>
          </a:xfrm>
          <a:prstGeom prst="rect">
            <a:avLst/>
          </a:prstGeom>
          <a:noFill/>
        </p:spPr>
        <p:txBody>
          <a:bodyPr wrap="square">
            <a:spAutoFit/>
          </a:bodyPr>
          <a:lstStyle/>
          <a:p>
            <a:r>
              <a:rPr lang="en-US" dirty="0"/>
              <a:t>Gluing Mask</a:t>
            </a:r>
            <a:endParaRPr lang="it-IT" dirty="0"/>
          </a:p>
        </p:txBody>
      </p:sp>
      <p:cxnSp>
        <p:nvCxnSpPr>
          <p:cNvPr id="34" name="Connettore 2 33">
            <a:extLst>
              <a:ext uri="{FF2B5EF4-FFF2-40B4-BE49-F238E27FC236}">
                <a16:creationId xmlns:a16="http://schemas.microsoft.com/office/drawing/2014/main" id="{9884BEBF-6675-43E6-AEF2-3E064852402E}"/>
              </a:ext>
            </a:extLst>
          </p:cNvPr>
          <p:cNvCxnSpPr>
            <a:cxnSpLocks/>
          </p:cNvCxnSpPr>
          <p:nvPr/>
        </p:nvCxnSpPr>
        <p:spPr>
          <a:xfrm>
            <a:off x="2889956" y="1365124"/>
            <a:ext cx="575734" cy="5956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D327C0DB-69D2-4010-8FC9-A52454468DE3}"/>
              </a:ext>
            </a:extLst>
          </p:cNvPr>
          <p:cNvCxnSpPr>
            <a:cxnSpLocks/>
          </p:cNvCxnSpPr>
          <p:nvPr/>
        </p:nvCxnSpPr>
        <p:spPr>
          <a:xfrm>
            <a:off x="7555237" y="1823430"/>
            <a:ext cx="414719" cy="167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299BB17F-40A3-4CAC-B908-AF107C5CDDF5}"/>
              </a:ext>
            </a:extLst>
          </p:cNvPr>
          <p:cNvCxnSpPr>
            <a:cxnSpLocks/>
            <a:stCxn id="33" idx="3"/>
          </p:cNvCxnSpPr>
          <p:nvPr/>
        </p:nvCxnSpPr>
        <p:spPr>
          <a:xfrm flipV="1">
            <a:off x="7027048" y="4063521"/>
            <a:ext cx="1586374" cy="3808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ECF29BA3-22E2-4E6E-9D39-71C1E5CE86DE}"/>
              </a:ext>
            </a:extLst>
          </p:cNvPr>
          <p:cNvCxnSpPr>
            <a:cxnSpLocks/>
          </p:cNvCxnSpPr>
          <p:nvPr/>
        </p:nvCxnSpPr>
        <p:spPr>
          <a:xfrm flipH="1" flipV="1">
            <a:off x="3589868" y="5524833"/>
            <a:ext cx="2106895" cy="4001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21BCD5C-9CB4-40F2-BBFF-90C0AE3049F4}"/>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First Module prototype</a:t>
            </a:r>
            <a:endParaRPr lang="en-US" sz="1400" dirty="0">
              <a:latin typeface="Ink Free" panose="03080402000500000000" pitchFamily="66" charset="0"/>
            </a:endParaRPr>
          </a:p>
        </p:txBody>
      </p:sp>
    </p:spTree>
    <p:extLst>
      <p:ext uri="{BB962C8B-B14F-4D97-AF65-F5344CB8AC3E}">
        <p14:creationId xmlns:p14="http://schemas.microsoft.com/office/powerpoint/2010/main" val="2055841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1762146" y="827432"/>
            <a:ext cx="8667708" cy="2808312"/>
            <a:chOff x="15404987" y="26142069"/>
            <a:chExt cx="9503597" cy="3226249"/>
          </a:xfrm>
        </p:grpSpPr>
        <p:pic>
          <p:nvPicPr>
            <p:cNvPr id="9" name="Immagin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26699" y="26299851"/>
              <a:ext cx="4081885" cy="3068467"/>
            </a:xfrm>
            <a:prstGeom prst="rect">
              <a:avLst/>
            </a:prstGeom>
          </p:spPr>
        </p:pic>
        <p:pic>
          <p:nvPicPr>
            <p:cNvPr id="10" name="Immagin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04987" y="26142069"/>
              <a:ext cx="5443959" cy="3124445"/>
            </a:xfrm>
            <a:prstGeom prst="rect">
              <a:avLst/>
            </a:prstGeom>
          </p:spPr>
        </p:pic>
      </p:grpSp>
      <p:pic>
        <p:nvPicPr>
          <p:cNvPr id="23" name="Picture 331" descr="Provino 1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6351" y="3738923"/>
            <a:ext cx="3640031" cy="2423976"/>
          </a:xfrm>
          <a:prstGeom prst="rect">
            <a:avLst/>
          </a:prstGeom>
          <a:ln>
            <a:solidFill>
              <a:schemeClr val="accent6"/>
            </a:solidFill>
          </a:ln>
        </p:spPr>
      </p:pic>
      <p:pic>
        <p:nvPicPr>
          <p:cNvPr id="28" name="Immagin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5618" y="3640736"/>
            <a:ext cx="4755656" cy="2681157"/>
          </a:xfrm>
          <a:prstGeom prst="rect">
            <a:avLst/>
          </a:prstGeom>
        </p:spPr>
      </p:pic>
      <p:sp>
        <p:nvSpPr>
          <p:cNvPr id="2" name="Rettangolo 1"/>
          <p:cNvSpPr/>
          <p:nvPr/>
        </p:nvSpPr>
        <p:spPr>
          <a:xfrm>
            <a:off x="3071664" y="2996952"/>
            <a:ext cx="26642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2714821" y="5579260"/>
            <a:ext cx="2592288" cy="3104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3260097" y="2943844"/>
            <a:ext cx="2376264" cy="369332"/>
          </a:xfrm>
          <a:prstGeom prst="rect">
            <a:avLst/>
          </a:prstGeom>
          <a:noFill/>
        </p:spPr>
        <p:txBody>
          <a:bodyPr wrap="square" rtlCol="0">
            <a:spAutoFit/>
          </a:bodyPr>
          <a:lstStyle/>
          <a:p>
            <a:r>
              <a:rPr lang="en-US" dirty="0"/>
              <a:t>Bidirectional Interface</a:t>
            </a:r>
            <a:endParaRPr lang="it-IT" dirty="0"/>
          </a:p>
        </p:txBody>
      </p:sp>
      <p:sp>
        <p:nvSpPr>
          <p:cNvPr id="5" name="CasellaDiTesto 4"/>
          <p:cNvSpPr txBox="1"/>
          <p:nvPr/>
        </p:nvSpPr>
        <p:spPr>
          <a:xfrm>
            <a:off x="2657369" y="5564481"/>
            <a:ext cx="2664296" cy="369332"/>
          </a:xfrm>
          <a:prstGeom prst="rect">
            <a:avLst/>
          </a:prstGeom>
          <a:noFill/>
        </p:spPr>
        <p:txBody>
          <a:bodyPr wrap="square" rtlCol="0">
            <a:spAutoFit/>
          </a:bodyPr>
          <a:lstStyle/>
          <a:p>
            <a:r>
              <a:rPr lang="en-US" dirty="0" err="1"/>
              <a:t>Monodirectional</a:t>
            </a:r>
            <a:r>
              <a:rPr lang="en-US" dirty="0"/>
              <a:t> Interface</a:t>
            </a:r>
            <a:endParaRPr lang="it-IT" dirty="0"/>
          </a:p>
        </p:txBody>
      </p:sp>
      <p:sp>
        <p:nvSpPr>
          <p:cNvPr id="6" name="CasellaDiTesto 5"/>
          <p:cNvSpPr txBox="1"/>
          <p:nvPr/>
        </p:nvSpPr>
        <p:spPr>
          <a:xfrm>
            <a:off x="2634483" y="3740869"/>
            <a:ext cx="1376482" cy="646331"/>
          </a:xfrm>
          <a:prstGeom prst="rect">
            <a:avLst/>
          </a:prstGeom>
          <a:noFill/>
        </p:spPr>
        <p:txBody>
          <a:bodyPr wrap="square" rtlCol="0">
            <a:spAutoFit/>
          </a:bodyPr>
          <a:lstStyle/>
          <a:p>
            <a:r>
              <a:rPr lang="en-US" dirty="0">
                <a:latin typeface="Symbol" panose="05050102010706020507" pitchFamily="18" charset="2"/>
              </a:rPr>
              <a:t>D</a:t>
            </a:r>
            <a:r>
              <a:rPr lang="en-US" dirty="0"/>
              <a:t>T=7 °C  W=2W/cm</a:t>
            </a:r>
            <a:r>
              <a:rPr lang="en-US" baseline="30000" dirty="0"/>
              <a:t>2</a:t>
            </a:r>
            <a:endParaRPr lang="it-IT" baseline="30000" dirty="0"/>
          </a:p>
        </p:txBody>
      </p:sp>
      <p:sp>
        <p:nvSpPr>
          <p:cNvPr id="7" name="Rettangolo 6"/>
          <p:cNvSpPr/>
          <p:nvPr/>
        </p:nvSpPr>
        <p:spPr>
          <a:xfrm>
            <a:off x="2374973" y="649819"/>
            <a:ext cx="1327541" cy="5720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2515744" y="649819"/>
            <a:ext cx="1296144" cy="369332"/>
          </a:xfrm>
          <a:prstGeom prst="rect">
            <a:avLst/>
          </a:prstGeom>
          <a:noFill/>
        </p:spPr>
        <p:txBody>
          <a:bodyPr wrap="square" rtlCol="0">
            <a:spAutoFit/>
          </a:bodyPr>
          <a:lstStyle/>
          <a:p>
            <a:r>
              <a:rPr lang="en-US" dirty="0">
                <a:latin typeface="Symbol" panose="05050102010706020507" pitchFamily="18" charset="2"/>
              </a:rPr>
              <a:t>D</a:t>
            </a:r>
            <a:r>
              <a:rPr lang="en-US" dirty="0"/>
              <a:t>T=1 °C</a:t>
            </a:r>
            <a:endParaRPr lang="it-IT" dirty="0"/>
          </a:p>
        </p:txBody>
      </p:sp>
      <p:sp>
        <p:nvSpPr>
          <p:cNvPr id="16" name="Rettangolo 15"/>
          <p:cNvSpPr/>
          <p:nvPr/>
        </p:nvSpPr>
        <p:spPr>
          <a:xfrm>
            <a:off x="2495158" y="3776003"/>
            <a:ext cx="1515808"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60742E6D-0975-4157-A474-17753CD9929B}"/>
              </a:ext>
            </a:extLst>
          </p:cNvPr>
          <p:cNvSpPr txBox="1"/>
          <p:nvPr/>
        </p:nvSpPr>
        <p:spPr>
          <a:xfrm>
            <a:off x="2463760" y="892252"/>
            <a:ext cx="1400112" cy="369332"/>
          </a:xfrm>
          <a:prstGeom prst="rect">
            <a:avLst/>
          </a:prstGeom>
          <a:noFill/>
        </p:spPr>
        <p:txBody>
          <a:bodyPr wrap="square">
            <a:spAutoFit/>
          </a:bodyPr>
          <a:lstStyle/>
          <a:p>
            <a:r>
              <a:rPr lang="en-US" dirty="0"/>
              <a:t>W=2W/cm</a:t>
            </a:r>
            <a:r>
              <a:rPr lang="en-US" baseline="30000" dirty="0"/>
              <a:t>2</a:t>
            </a:r>
            <a:endParaRPr lang="it-IT" dirty="0"/>
          </a:p>
        </p:txBody>
      </p:sp>
      <p:sp>
        <p:nvSpPr>
          <p:cNvPr id="14" name="CasellaDiTesto 13">
            <a:extLst>
              <a:ext uri="{FF2B5EF4-FFF2-40B4-BE49-F238E27FC236}">
                <a16:creationId xmlns:a16="http://schemas.microsoft.com/office/drawing/2014/main" id="{8C8740B9-D32F-4A92-B857-85C6BB45E2EE}"/>
              </a:ext>
            </a:extLst>
          </p:cNvPr>
          <p:cNvSpPr txBox="1"/>
          <p:nvPr/>
        </p:nvSpPr>
        <p:spPr>
          <a:xfrm>
            <a:off x="861848" y="6459785"/>
            <a:ext cx="9521405"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11" name="TextBox 10">
            <a:extLst>
              <a:ext uri="{FF2B5EF4-FFF2-40B4-BE49-F238E27FC236}">
                <a16:creationId xmlns:a16="http://schemas.microsoft.com/office/drawing/2014/main" id="{331FFD1E-9E5A-46AA-8CEE-1764FE38059B}"/>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Net Module sample </a:t>
            </a:r>
            <a:r>
              <a:rPr lang="en-US" sz="1400" dirty="0">
                <a:latin typeface="Ink Free" panose="03080402000500000000" pitchFamily="66" charset="0"/>
              </a:rPr>
              <a:t>( L= 120 mm - Dh=300 mm  </a:t>
            </a:r>
            <a:r>
              <a:rPr lang="en-US" sz="1400" dirty="0" err="1">
                <a:latin typeface="Ink Free" panose="03080402000500000000" pitchFamily="66" charset="0"/>
              </a:rPr>
              <a:t>th</a:t>
            </a:r>
            <a:r>
              <a:rPr lang="en-US" sz="1400" dirty="0">
                <a:latin typeface="Ink Free" panose="03080402000500000000" pitchFamily="66" charset="0"/>
              </a:rPr>
              <a:t>= 700 mm ) - coolant water-glycol @ 10 °C</a:t>
            </a:r>
          </a:p>
        </p:txBody>
      </p:sp>
      <p:pic>
        <p:nvPicPr>
          <p:cNvPr id="12" name="Picture 11" descr="logoPI">
            <a:extLst>
              <a:ext uri="{FF2B5EF4-FFF2-40B4-BE49-F238E27FC236}">
                <a16:creationId xmlns:a16="http://schemas.microsoft.com/office/drawing/2014/main" id="{9720B1EE-F04C-4A25-87E7-22DAED7A64F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3" name="Picture 2">
            <a:extLst>
              <a:ext uri="{FF2B5EF4-FFF2-40B4-BE49-F238E27FC236}">
                <a16:creationId xmlns:a16="http://schemas.microsoft.com/office/drawing/2014/main" id="{106D7C28-5F5C-4FC3-8B59-D66D0F3EA33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13">
            <a:extLst>
              <a:ext uri="{FF2B5EF4-FFF2-40B4-BE49-F238E27FC236}">
                <a16:creationId xmlns:a16="http://schemas.microsoft.com/office/drawing/2014/main" id="{7EA0DB4B-8291-491B-BCEA-A81EB715B9D9}"/>
              </a:ext>
            </a:extLst>
          </p:cNvPr>
          <p:cNvSpPr>
            <a:spLocks noGrp="1"/>
          </p:cNvSpPr>
          <p:nvPr>
            <p:ph type="sldNum" sz="quarter" idx="12"/>
          </p:nvPr>
        </p:nvSpPr>
        <p:spPr>
          <a:xfrm>
            <a:off x="10914076" y="6459785"/>
            <a:ext cx="416075" cy="365125"/>
          </a:xfrm>
        </p:spPr>
        <p:txBody>
          <a:bodyPr/>
          <a:lstStyle/>
          <a:p>
            <a:fld id="{5BF94D7C-BACD-4E9F-B56A-E38CB33A12AC}" type="slidenum">
              <a:rPr lang="it-IT" smtClean="0">
                <a:solidFill>
                  <a:schemeClr val="tx1"/>
                </a:solidFill>
                <a:latin typeface="Ink Free" panose="03080402000500000000" pitchFamily="66" charset="0"/>
              </a:rPr>
              <a:t>14</a:t>
            </a:fld>
            <a:endParaRPr lang="it-IT" dirty="0">
              <a:solidFill>
                <a:schemeClr val="tx1"/>
              </a:solidFill>
              <a:latin typeface="Ink Free" panose="03080402000500000000" pitchFamily="66" charset="0"/>
            </a:endParaRPr>
          </a:p>
        </p:txBody>
      </p:sp>
    </p:spTree>
    <p:extLst>
      <p:ext uri="{BB962C8B-B14F-4D97-AF65-F5344CB8AC3E}">
        <p14:creationId xmlns:p14="http://schemas.microsoft.com/office/powerpoint/2010/main" val="3023870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15</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7312D17E-1CC0-456B-89B6-B649B77208BE}"/>
              </a:ext>
            </a:extLst>
          </p:cNvPr>
          <p:cNvSpPr txBox="1"/>
          <p:nvPr/>
        </p:nvSpPr>
        <p:spPr>
          <a:xfrm>
            <a:off x="637793" y="6431525"/>
            <a:ext cx="9550354"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18" name="CasellaDiTesto 17">
            <a:extLst>
              <a:ext uri="{FF2B5EF4-FFF2-40B4-BE49-F238E27FC236}">
                <a16:creationId xmlns:a16="http://schemas.microsoft.com/office/drawing/2014/main" id="{86002C6A-FBC1-4061-88BF-51F972350FA3}"/>
              </a:ext>
            </a:extLst>
          </p:cNvPr>
          <p:cNvSpPr txBox="1"/>
          <p:nvPr/>
        </p:nvSpPr>
        <p:spPr>
          <a:xfrm>
            <a:off x="949271" y="1625951"/>
            <a:ext cx="9895668" cy="3338735"/>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First prototype of the microchannel support ready for cooling tests of the </a:t>
            </a:r>
            <a:r>
              <a:rPr lang="it-IT" dirty="0">
                <a:latin typeface="Times New Roman" panose="02020603050405020304" pitchFamily="18" charset="0"/>
                <a:cs typeface="Times New Roman" panose="02020603050405020304" pitchFamily="18" charset="0"/>
              </a:rPr>
              <a:t>MCM board</a:t>
            </a:r>
          </a:p>
          <a:p>
            <a:pPr marL="285750" indent="-285750">
              <a:lnSpc>
                <a:spcPct val="200000"/>
              </a:lnSpc>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Second </a:t>
            </a:r>
            <a:r>
              <a:rPr lang="it-IT" dirty="0" err="1">
                <a:latin typeface="Times New Roman" panose="02020603050405020304" pitchFamily="18" charset="0"/>
                <a:cs typeface="Times New Roman" panose="02020603050405020304" pitchFamily="18" charset="0"/>
              </a:rPr>
              <a:t>prototype</a:t>
            </a:r>
            <a:r>
              <a:rPr lang="it-IT" dirty="0">
                <a:latin typeface="Times New Roman" panose="02020603050405020304" pitchFamily="18" charset="0"/>
                <a:cs typeface="Times New Roman" panose="02020603050405020304" pitchFamily="18" charset="0"/>
              </a:rPr>
              <a:t> in </a:t>
            </a:r>
            <a:r>
              <a:rPr lang="it-IT" dirty="0" err="1">
                <a:latin typeface="Times New Roman" panose="02020603050405020304" pitchFamily="18" charset="0"/>
                <a:cs typeface="Times New Roman" panose="02020603050405020304" pitchFamily="18" charset="0"/>
              </a:rPr>
              <a:t>preparation</a:t>
            </a:r>
            <a:endParaRPr lang="it-IT" dirty="0">
              <a:latin typeface="Times New Roman" panose="02020603050405020304" pitchFamily="18" charset="0"/>
              <a:cs typeface="Times New Roman" panose="02020603050405020304" pitchFamily="18" charset="0"/>
            </a:endParaRPr>
          </a:p>
          <a:p>
            <a:pPr marL="285750" indent="-285750">
              <a:lnSpc>
                <a:spcPct val="200000"/>
              </a:lnSpc>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TFD lab ready for testing</a:t>
            </a:r>
          </a:p>
          <a:p>
            <a:pPr marL="285750" indent="-285750">
              <a:lnSpc>
                <a:spcPct val="200000"/>
              </a:lnSpc>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MCM </a:t>
            </a:r>
            <a:r>
              <a:rPr lang="it-IT" dirty="0" err="1">
                <a:latin typeface="Times New Roman" panose="02020603050405020304" pitchFamily="18" charset="0"/>
                <a:cs typeface="Times New Roman" panose="02020603050405020304" pitchFamily="18" charset="0"/>
              </a:rPr>
              <a:t>Mockup</a:t>
            </a:r>
            <a:r>
              <a:rPr lang="it-IT" dirty="0">
                <a:latin typeface="Times New Roman" panose="02020603050405020304" pitchFamily="18" charset="0"/>
                <a:cs typeface="Times New Roman" panose="02020603050405020304" pitchFamily="18" charset="0"/>
              </a:rPr>
              <a:t> Board in </a:t>
            </a:r>
            <a:r>
              <a:rPr lang="it-IT" dirty="0" err="1">
                <a:latin typeface="Times New Roman" panose="02020603050405020304" pitchFamily="18" charset="0"/>
                <a:cs typeface="Times New Roman" panose="02020603050405020304" pitchFamily="18" charset="0"/>
              </a:rPr>
              <a:t>our</a:t>
            </a:r>
            <a:r>
              <a:rPr lang="it-IT" dirty="0">
                <a:latin typeface="Times New Roman" panose="02020603050405020304" pitchFamily="18" charset="0"/>
                <a:cs typeface="Times New Roman" panose="02020603050405020304" pitchFamily="18" charset="0"/>
              </a:rPr>
              <a:t> hand</a:t>
            </a:r>
          </a:p>
          <a:p>
            <a:pPr marL="285750" indent="-285750">
              <a:lnSpc>
                <a:spcPct val="200000"/>
              </a:lnSpc>
              <a:buFont typeface="Arial" panose="020B0604020202020204" pitchFamily="34" charset="0"/>
              <a:buChar char="•"/>
            </a:pPr>
            <a:r>
              <a:rPr lang="it-IT" dirty="0" err="1">
                <a:latin typeface="Times New Roman" panose="02020603050405020304" pitchFamily="18" charset="0"/>
                <a:cs typeface="Times New Roman" panose="02020603050405020304" pitchFamily="18" charset="0"/>
              </a:rPr>
              <a:t>Final</a:t>
            </a:r>
            <a:r>
              <a:rPr lang="it-IT" dirty="0">
                <a:latin typeface="Times New Roman" panose="02020603050405020304" pitchFamily="18" charset="0"/>
                <a:cs typeface="Times New Roman" panose="02020603050405020304" pitchFamily="18" charset="0"/>
              </a:rPr>
              <a:t> setup on the MCM Board </a:t>
            </a:r>
            <a:r>
              <a:rPr lang="it-IT" dirty="0" err="1">
                <a:latin typeface="Times New Roman" panose="02020603050405020304" pitchFamily="18" charset="0"/>
                <a:cs typeface="Times New Roman" panose="02020603050405020304" pitchFamily="18" charset="0"/>
              </a:rPr>
              <a:t>will</a:t>
            </a:r>
            <a:r>
              <a:rPr lang="it-IT" dirty="0">
                <a:latin typeface="Times New Roman" panose="02020603050405020304" pitchFamily="18" charset="0"/>
                <a:cs typeface="Times New Roman" panose="02020603050405020304" pitchFamily="18" charset="0"/>
              </a:rPr>
              <a:t> be ready </a:t>
            </a:r>
            <a:r>
              <a:rPr lang="it-IT" dirty="0" err="1">
                <a:latin typeface="Times New Roman" panose="02020603050405020304" pitchFamily="18" charset="0"/>
                <a:cs typeface="Times New Roman" panose="02020603050405020304" pitchFamily="18" charset="0"/>
              </a:rPr>
              <a:t>at</a:t>
            </a:r>
            <a:r>
              <a:rPr lang="it-IT" dirty="0">
                <a:latin typeface="Times New Roman" panose="02020603050405020304" pitchFamily="18" charset="0"/>
                <a:cs typeface="Times New Roman" panose="02020603050405020304" pitchFamily="18" charset="0"/>
              </a:rPr>
              <a:t> the end of </a:t>
            </a:r>
            <a:r>
              <a:rPr lang="it-IT" dirty="0" err="1">
                <a:latin typeface="Times New Roman" panose="02020603050405020304" pitchFamily="18" charset="0"/>
                <a:cs typeface="Times New Roman" panose="02020603050405020304" pitchFamily="18" charset="0"/>
              </a:rPr>
              <a:t>October</a:t>
            </a:r>
            <a:r>
              <a:rPr lang="it-IT" dirty="0">
                <a:latin typeface="Times New Roman" panose="02020603050405020304" pitchFamily="18" charset="0"/>
                <a:cs typeface="Times New Roman" panose="02020603050405020304" pitchFamily="18" charset="0"/>
              </a:rPr>
              <a:t> 2020</a:t>
            </a:r>
          </a:p>
          <a:p>
            <a:pPr marL="285750" indent="-285750">
              <a:lnSpc>
                <a:spcPct val="200000"/>
              </a:lnSpc>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First </a:t>
            </a:r>
            <a:r>
              <a:rPr lang="it-IT" dirty="0" err="1">
                <a:latin typeface="Times New Roman" panose="02020603050405020304" pitchFamily="18" charset="0"/>
                <a:cs typeface="Times New Roman" panose="02020603050405020304" pitchFamily="18" charset="0"/>
              </a:rPr>
              <a:t>results</a:t>
            </a:r>
            <a:r>
              <a:rPr lang="it-IT" dirty="0">
                <a:latin typeface="Times New Roman" panose="02020603050405020304" pitchFamily="18" charset="0"/>
                <a:cs typeface="Times New Roman" panose="02020603050405020304" pitchFamily="18" charset="0"/>
              </a:rPr>
              <a:t> of the </a:t>
            </a:r>
            <a:r>
              <a:rPr lang="it-IT" dirty="0" err="1">
                <a:latin typeface="Times New Roman" panose="02020603050405020304" pitchFamily="18" charset="0"/>
                <a:cs typeface="Times New Roman" panose="02020603050405020304" pitchFamily="18" charset="0"/>
              </a:rPr>
              <a:t>thermo-hydraulic</a:t>
            </a:r>
            <a:r>
              <a:rPr lang="it-IT" dirty="0">
                <a:latin typeface="Times New Roman" panose="02020603050405020304" pitchFamily="18" charset="0"/>
                <a:cs typeface="Times New Roman" panose="02020603050405020304" pitchFamily="18" charset="0"/>
              </a:rPr>
              <a:t> test on the MCM </a:t>
            </a:r>
            <a:r>
              <a:rPr lang="it-IT" dirty="0" err="1">
                <a:latin typeface="Times New Roman" panose="02020603050405020304" pitchFamily="18" charset="0"/>
                <a:cs typeface="Times New Roman" panose="02020603050405020304" pitchFamily="18" charset="0"/>
              </a:rPr>
              <a:t>Mockup</a:t>
            </a:r>
            <a:r>
              <a:rPr lang="it-IT" dirty="0">
                <a:latin typeface="Times New Roman" panose="02020603050405020304" pitchFamily="18" charset="0"/>
                <a:cs typeface="Times New Roman" panose="02020603050405020304" pitchFamily="18" charset="0"/>
              </a:rPr>
              <a:t> Board ready by the end of the </a:t>
            </a:r>
            <a:r>
              <a:rPr lang="it-IT" dirty="0" err="1">
                <a:latin typeface="Times New Roman" panose="02020603050405020304" pitchFamily="18" charset="0"/>
                <a:cs typeface="Times New Roman" panose="02020603050405020304" pitchFamily="18" charset="0"/>
              </a:rPr>
              <a:t>year</a:t>
            </a:r>
            <a:r>
              <a:rPr lang="it-IT"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E0BC14DB-22A0-4118-9140-6AA257DD7959}"/>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Status of the AIDA Project</a:t>
            </a:r>
            <a:endParaRPr lang="it-IT" sz="2800" dirty="0">
              <a:latin typeface="Ink Free" panose="03080402000500000000" pitchFamily="66" charset="0"/>
            </a:endParaRPr>
          </a:p>
        </p:txBody>
      </p:sp>
    </p:spTree>
    <p:extLst>
      <p:ext uri="{BB962C8B-B14F-4D97-AF65-F5344CB8AC3E}">
        <p14:creationId xmlns:p14="http://schemas.microsoft.com/office/powerpoint/2010/main" val="2168490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3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Arial"/>
                <a:ea typeface="Arial"/>
                <a:cs typeface="Arial"/>
                <a:sym typeface="Arial"/>
              </a:rPr>
              <a:t>16</a:t>
            </a:fld>
            <a:endParaRPr>
              <a:solidFill>
                <a:schemeClr val="dk1"/>
              </a:solidFill>
              <a:latin typeface="Arial"/>
              <a:ea typeface="Arial"/>
              <a:cs typeface="Arial"/>
              <a:sym typeface="Arial"/>
            </a:endParaRPr>
          </a:p>
        </p:txBody>
      </p:sp>
      <p:pic>
        <p:nvPicPr>
          <p:cNvPr id="692" name="Google Shape;692;p32" descr="logoPI"/>
          <p:cNvPicPr preferRelativeResize="0"/>
          <p:nvPr/>
        </p:nvPicPr>
        <p:blipFill rotWithShape="1">
          <a:blip r:embed="rId3">
            <a:alphaModFix/>
          </a:blip>
          <a:srcRect/>
          <a:stretch/>
        </p:blipFill>
        <p:spPr>
          <a:xfrm>
            <a:off x="11090824" y="0"/>
            <a:ext cx="1101175" cy="720000"/>
          </a:xfrm>
          <a:prstGeom prst="rect">
            <a:avLst/>
          </a:prstGeom>
          <a:noFill/>
          <a:ln>
            <a:noFill/>
          </a:ln>
        </p:spPr>
      </p:pic>
      <p:pic>
        <p:nvPicPr>
          <p:cNvPr id="693" name="Google Shape;693;p32"/>
          <p:cNvPicPr preferRelativeResize="0"/>
          <p:nvPr/>
        </p:nvPicPr>
        <p:blipFill rotWithShape="1">
          <a:blip r:embed="rId4">
            <a:alphaModFix/>
          </a:blip>
          <a:srcRect/>
          <a:stretch/>
        </p:blipFill>
        <p:spPr>
          <a:xfrm>
            <a:off x="1" y="1"/>
            <a:ext cx="1222677" cy="720000"/>
          </a:xfrm>
          <a:prstGeom prst="rect">
            <a:avLst/>
          </a:prstGeom>
          <a:noFill/>
          <a:ln>
            <a:noFill/>
          </a:ln>
        </p:spPr>
      </p:pic>
      <p:sp>
        <p:nvSpPr>
          <p:cNvPr id="694" name="Google Shape;694;p32"/>
          <p:cNvSpPr txBox="1"/>
          <p:nvPr/>
        </p:nvSpPr>
        <p:spPr>
          <a:xfrm>
            <a:off x="990738" y="134254"/>
            <a:ext cx="5586609"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Arial"/>
                <a:ea typeface="Arial"/>
                <a:cs typeface="Arial"/>
                <a:sym typeface="Arial"/>
              </a:rPr>
              <a:t>Belle II VXD Upgrade </a:t>
            </a:r>
            <a:endParaRPr sz="2800" dirty="0">
              <a:solidFill>
                <a:schemeClr val="dk1"/>
              </a:solidFill>
              <a:latin typeface="Arial"/>
              <a:ea typeface="Arial"/>
              <a:cs typeface="Arial"/>
              <a:sym typeface="Arial"/>
            </a:endParaRPr>
          </a:p>
        </p:txBody>
      </p:sp>
      <p:sp>
        <p:nvSpPr>
          <p:cNvPr id="695" name="Google Shape;695;p32"/>
          <p:cNvSpPr/>
          <p:nvPr/>
        </p:nvSpPr>
        <p:spPr>
          <a:xfrm>
            <a:off x="5271247" y="1900517"/>
            <a:ext cx="4258236" cy="1048871"/>
          </a:xfrm>
          <a:prstGeom prst="rect">
            <a:avLst/>
          </a:prstGeom>
          <a:solidFill>
            <a:schemeClr val="lt1"/>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697" name="Google Shape;697;p32"/>
          <p:cNvPicPr preferRelativeResize="0"/>
          <p:nvPr/>
        </p:nvPicPr>
        <p:blipFill rotWithShape="1">
          <a:blip r:embed="rId5">
            <a:alphaModFix/>
          </a:blip>
          <a:srcRect/>
          <a:stretch/>
        </p:blipFill>
        <p:spPr>
          <a:xfrm>
            <a:off x="32887" y="832734"/>
            <a:ext cx="9699836" cy="5167233"/>
          </a:xfrm>
          <a:prstGeom prst="rect">
            <a:avLst/>
          </a:prstGeom>
          <a:noFill/>
          <a:ln>
            <a:noFill/>
          </a:ln>
        </p:spPr>
      </p:pic>
      <p:sp>
        <p:nvSpPr>
          <p:cNvPr id="698" name="Google Shape;698;p32"/>
          <p:cNvSpPr txBox="1"/>
          <p:nvPr/>
        </p:nvSpPr>
        <p:spPr>
          <a:xfrm>
            <a:off x="125260" y="6459785"/>
            <a:ext cx="10257993" cy="329834"/>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None/>
            </a:pPr>
            <a:r>
              <a:rPr lang="en-US" sz="1800" b="0" i="0" dirty="0">
                <a:solidFill>
                  <a:srgbClr val="262626"/>
                </a:solidFill>
                <a:latin typeface="Calibri"/>
                <a:ea typeface="Calibri"/>
                <a:cs typeface="Calibri"/>
                <a:sym typeface="Calibri"/>
              </a:rPr>
              <a:t>The 2020 International Workshop on the High Energy Circular Electron Positron Collider (Oct. 26-28, 2020)</a:t>
            </a:r>
            <a:endParaRPr dirty="0"/>
          </a:p>
        </p:txBody>
      </p:sp>
      <p:pic>
        <p:nvPicPr>
          <p:cNvPr id="2" name="Picture 1">
            <a:extLst>
              <a:ext uri="{FF2B5EF4-FFF2-40B4-BE49-F238E27FC236}">
                <a16:creationId xmlns:a16="http://schemas.microsoft.com/office/drawing/2014/main" id="{87895A43-9549-C249-B19C-3E61CF58C92B}"/>
              </a:ext>
            </a:extLst>
          </p:cNvPr>
          <p:cNvPicPr>
            <a:picLocks noChangeAspect="1"/>
          </p:cNvPicPr>
          <p:nvPr/>
        </p:nvPicPr>
        <p:blipFill>
          <a:blip r:embed="rId6"/>
          <a:stretch>
            <a:fillRect/>
          </a:stretch>
        </p:blipFill>
        <p:spPr>
          <a:xfrm>
            <a:off x="9198622" y="3746196"/>
            <a:ext cx="2818014" cy="2531877"/>
          </a:xfrm>
          <a:prstGeom prst="rect">
            <a:avLst/>
          </a:prstGeom>
        </p:spPr>
      </p:pic>
      <p:sp>
        <p:nvSpPr>
          <p:cNvPr id="3" name="TextBox 2">
            <a:extLst>
              <a:ext uri="{FF2B5EF4-FFF2-40B4-BE49-F238E27FC236}">
                <a16:creationId xmlns:a16="http://schemas.microsoft.com/office/drawing/2014/main" id="{79CF10EC-FAB6-854E-9A71-8AAF865E9634}"/>
              </a:ext>
            </a:extLst>
          </p:cNvPr>
          <p:cNvSpPr txBox="1"/>
          <p:nvPr/>
        </p:nvSpPr>
        <p:spPr>
          <a:xfrm>
            <a:off x="5586608" y="5958694"/>
            <a:ext cx="1656223" cy="307777"/>
          </a:xfrm>
          <a:prstGeom prst="rect">
            <a:avLst/>
          </a:prstGeom>
          <a:noFill/>
        </p:spPr>
        <p:txBody>
          <a:bodyPr wrap="none" rtlCol="0">
            <a:spAutoFit/>
          </a:bodyPr>
          <a:lstStyle/>
          <a:p>
            <a:r>
              <a:rPr lang="it-IT" dirty="0">
                <a:solidFill>
                  <a:srgbClr val="FF0000"/>
                </a:solidFill>
              </a:rPr>
              <a:t>Long </a:t>
            </a:r>
            <a:r>
              <a:rPr lang="it-IT" dirty="0" err="1">
                <a:solidFill>
                  <a:srgbClr val="FF0000"/>
                </a:solidFill>
              </a:rPr>
              <a:t>barrel</a:t>
            </a:r>
            <a:r>
              <a:rPr lang="it-IT" dirty="0">
                <a:solidFill>
                  <a:srgbClr val="FF0000"/>
                </a:solidFill>
              </a:rPr>
              <a:t> </a:t>
            </a:r>
            <a:r>
              <a:rPr lang="it-IT" dirty="0" err="1">
                <a:solidFill>
                  <a:srgbClr val="FF0000"/>
                </a:solidFill>
              </a:rPr>
              <a:t>staves</a:t>
            </a:r>
            <a:endParaRPr lang="it-IT" dirty="0">
              <a:solidFill>
                <a:srgbClr val="FF0000"/>
              </a:solidFill>
            </a:endParaRPr>
          </a:p>
        </p:txBody>
      </p:sp>
      <p:sp>
        <p:nvSpPr>
          <p:cNvPr id="13" name="TextBox 12">
            <a:extLst>
              <a:ext uri="{FF2B5EF4-FFF2-40B4-BE49-F238E27FC236}">
                <a16:creationId xmlns:a16="http://schemas.microsoft.com/office/drawing/2014/main" id="{E1D077E4-D900-3749-92C9-F48DC58A804A}"/>
              </a:ext>
            </a:extLst>
          </p:cNvPr>
          <p:cNvSpPr txBox="1"/>
          <p:nvPr/>
        </p:nvSpPr>
        <p:spPr>
          <a:xfrm>
            <a:off x="10073995" y="3429000"/>
            <a:ext cx="1891865" cy="307777"/>
          </a:xfrm>
          <a:prstGeom prst="rect">
            <a:avLst/>
          </a:prstGeom>
          <a:noFill/>
        </p:spPr>
        <p:txBody>
          <a:bodyPr wrap="none" rtlCol="0">
            <a:spAutoFit/>
          </a:bodyPr>
          <a:lstStyle/>
          <a:p>
            <a:r>
              <a:rPr lang="it-IT" dirty="0" err="1">
                <a:solidFill>
                  <a:srgbClr val="FF0000"/>
                </a:solidFill>
              </a:rPr>
              <a:t>Barrel</a:t>
            </a:r>
            <a:r>
              <a:rPr lang="it-IT" dirty="0">
                <a:solidFill>
                  <a:srgbClr val="FF0000"/>
                </a:solidFill>
              </a:rPr>
              <a:t> </a:t>
            </a:r>
            <a:r>
              <a:rPr lang="it-IT" dirty="0" err="1">
                <a:solidFill>
                  <a:srgbClr val="FF0000"/>
                </a:solidFill>
              </a:rPr>
              <a:t>staves</a:t>
            </a:r>
            <a:r>
              <a:rPr lang="it-IT" dirty="0">
                <a:solidFill>
                  <a:srgbClr val="FF0000"/>
                </a:solidFill>
              </a:rPr>
              <a:t> + disks:</a:t>
            </a:r>
          </a:p>
        </p:txBody>
      </p:sp>
      <p:sp>
        <p:nvSpPr>
          <p:cNvPr id="5" name="Rectangle 4">
            <a:extLst>
              <a:ext uri="{FF2B5EF4-FFF2-40B4-BE49-F238E27FC236}">
                <a16:creationId xmlns:a16="http://schemas.microsoft.com/office/drawing/2014/main" id="{2F075F20-991F-EE47-8FAB-FE50546084C3}"/>
              </a:ext>
            </a:extLst>
          </p:cNvPr>
          <p:cNvSpPr/>
          <p:nvPr/>
        </p:nvSpPr>
        <p:spPr>
          <a:xfrm>
            <a:off x="8718115" y="513567"/>
            <a:ext cx="1182343" cy="776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1CC38C48-6C0D-2746-8CC8-AAEAD55C0F9A}"/>
              </a:ext>
            </a:extLst>
          </p:cNvPr>
          <p:cNvSpPr txBox="1"/>
          <p:nvPr/>
        </p:nvSpPr>
        <p:spPr>
          <a:xfrm>
            <a:off x="5736156" y="58504"/>
            <a:ext cx="5186934" cy="1477328"/>
          </a:xfrm>
          <a:prstGeom prst="rect">
            <a:avLst/>
          </a:prstGeom>
          <a:solidFill>
            <a:schemeClr val="accent1"/>
          </a:solidFill>
        </p:spPr>
        <p:txBody>
          <a:bodyPr wrap="square" rtlCol="0">
            <a:spAutoFit/>
          </a:bodyPr>
          <a:lstStyle/>
          <a:p>
            <a:r>
              <a:rPr lang="it-IT" dirty="0"/>
              <a:t>To </a:t>
            </a:r>
            <a:r>
              <a:rPr lang="it-IT" dirty="0" err="1"/>
              <a:t>reach</a:t>
            </a:r>
            <a:r>
              <a:rPr lang="it-IT" dirty="0"/>
              <a:t> the design </a:t>
            </a:r>
            <a:r>
              <a:rPr lang="it-IT" dirty="0" err="1"/>
              <a:t>SuperKEKB</a:t>
            </a:r>
            <a:r>
              <a:rPr lang="it-IT" dirty="0"/>
              <a:t> </a:t>
            </a:r>
            <a:r>
              <a:rPr lang="it-IT" dirty="0" err="1"/>
              <a:t>luminosity</a:t>
            </a:r>
            <a:r>
              <a:rPr lang="it-IT" dirty="0"/>
              <a:t> an upgrade of the </a:t>
            </a:r>
            <a:r>
              <a:rPr lang="it-IT" dirty="0" err="1"/>
              <a:t>final</a:t>
            </a:r>
            <a:r>
              <a:rPr lang="it-IT" dirty="0"/>
              <a:t> </a:t>
            </a:r>
            <a:r>
              <a:rPr lang="it-IT" dirty="0" err="1"/>
              <a:t>focusing</a:t>
            </a:r>
            <a:r>
              <a:rPr lang="it-IT" dirty="0"/>
              <a:t> </a:t>
            </a:r>
            <a:r>
              <a:rPr lang="it-IT" dirty="0" err="1"/>
              <a:t>magnet</a:t>
            </a:r>
            <a:r>
              <a:rPr lang="it-IT" dirty="0"/>
              <a:t> </a:t>
            </a:r>
            <a:r>
              <a:rPr lang="it-IT" dirty="0" err="1"/>
              <a:t>has</a:t>
            </a:r>
            <a:r>
              <a:rPr lang="it-IT" dirty="0"/>
              <a:t> </a:t>
            </a:r>
            <a:r>
              <a:rPr lang="it-IT" dirty="0" err="1"/>
              <a:t>been</a:t>
            </a:r>
            <a:r>
              <a:rPr lang="it-IT" dirty="0"/>
              <a:t> </a:t>
            </a:r>
            <a:r>
              <a:rPr lang="it-IT" dirty="0" err="1"/>
              <a:t>proposed</a:t>
            </a:r>
            <a:r>
              <a:rPr lang="it-IT" dirty="0"/>
              <a:t>.</a:t>
            </a:r>
          </a:p>
          <a:p>
            <a:r>
              <a:rPr lang="it-IT" dirty="0"/>
              <a:t>The long </a:t>
            </a:r>
            <a:r>
              <a:rPr lang="it-IT" dirty="0" err="1"/>
              <a:t>shutdown</a:t>
            </a:r>
            <a:r>
              <a:rPr lang="it-IT" dirty="0"/>
              <a:t> in 2026 </a:t>
            </a:r>
            <a:r>
              <a:rPr lang="it-IT" dirty="0" err="1"/>
              <a:t>gives</a:t>
            </a:r>
            <a:r>
              <a:rPr lang="it-IT" dirty="0"/>
              <a:t> the </a:t>
            </a:r>
            <a:r>
              <a:rPr lang="it-IT" dirty="0" err="1"/>
              <a:t>opportunity</a:t>
            </a:r>
            <a:r>
              <a:rPr lang="it-IT" dirty="0"/>
              <a:t> to upgrade the VXD, to be more </a:t>
            </a:r>
            <a:r>
              <a:rPr lang="it-IT" dirty="0" err="1"/>
              <a:t>performant</a:t>
            </a:r>
            <a:r>
              <a:rPr lang="it-IT" dirty="0"/>
              <a:t> </a:t>
            </a:r>
          </a:p>
          <a:p>
            <a:r>
              <a:rPr lang="it-IT" dirty="0"/>
              <a:t>and </a:t>
            </a:r>
            <a:r>
              <a:rPr lang="it-IT" dirty="0" err="1"/>
              <a:t>robust</a:t>
            </a:r>
            <a:r>
              <a:rPr lang="it-IT" dirty="0"/>
              <a:t> </a:t>
            </a:r>
            <a:r>
              <a:rPr lang="it-IT" dirty="0" err="1"/>
              <a:t>against</a:t>
            </a:r>
            <a:r>
              <a:rPr lang="it-IT" dirty="0"/>
              <a:t> background.     </a:t>
            </a:r>
          </a:p>
        </p:txBody>
      </p:sp>
      <p:pic>
        <p:nvPicPr>
          <p:cNvPr id="17" name="Picture 16">
            <a:extLst>
              <a:ext uri="{FF2B5EF4-FFF2-40B4-BE49-F238E27FC236}">
                <a16:creationId xmlns:a16="http://schemas.microsoft.com/office/drawing/2014/main" id="{458199BA-974F-2C42-BDA8-2174EDFB0E1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023221" y="2124703"/>
            <a:ext cx="1993415" cy="1209755"/>
          </a:xfrm>
          <a:prstGeom prst="rect">
            <a:avLst/>
          </a:prstGeom>
        </p:spPr>
      </p:pic>
      <p:sp>
        <p:nvSpPr>
          <p:cNvPr id="7" name="TextBox 6">
            <a:extLst>
              <a:ext uri="{FF2B5EF4-FFF2-40B4-BE49-F238E27FC236}">
                <a16:creationId xmlns:a16="http://schemas.microsoft.com/office/drawing/2014/main" id="{35A4FE95-A14D-0546-914D-BEEC152E4298}"/>
              </a:ext>
            </a:extLst>
          </p:cNvPr>
          <p:cNvSpPr txBox="1"/>
          <p:nvPr/>
        </p:nvSpPr>
        <p:spPr>
          <a:xfrm>
            <a:off x="10002466" y="1472503"/>
            <a:ext cx="2167437" cy="523220"/>
          </a:xfrm>
          <a:prstGeom prst="rect">
            <a:avLst/>
          </a:prstGeom>
          <a:noFill/>
        </p:spPr>
        <p:txBody>
          <a:bodyPr wrap="square" rtlCol="0">
            <a:spAutoFit/>
          </a:bodyPr>
          <a:lstStyle/>
          <a:p>
            <a:r>
              <a:rPr lang="it-IT" dirty="0"/>
              <a:t>The Belle II </a:t>
            </a:r>
            <a:r>
              <a:rPr lang="it-IT" dirty="0" err="1"/>
              <a:t>vertex</a:t>
            </a:r>
            <a:r>
              <a:rPr lang="it-IT" dirty="0"/>
              <a:t> detector (SVD+PXD)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22" name="Google Shape;722;p34"/>
          <p:cNvPicPr preferRelativeResize="0"/>
          <p:nvPr/>
        </p:nvPicPr>
        <p:blipFill rotWithShape="1">
          <a:blip r:embed="rId3">
            <a:alphaModFix/>
          </a:blip>
          <a:srcRect/>
          <a:stretch/>
        </p:blipFill>
        <p:spPr>
          <a:xfrm>
            <a:off x="5707621" y="585180"/>
            <a:ext cx="6057149" cy="5018003"/>
          </a:xfrm>
          <a:prstGeom prst="rect">
            <a:avLst/>
          </a:prstGeom>
          <a:noFill/>
          <a:ln>
            <a:noFill/>
          </a:ln>
        </p:spPr>
      </p:pic>
      <p:sp>
        <p:nvSpPr>
          <p:cNvPr id="715" name="Google Shape;715;p3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Arial"/>
                <a:ea typeface="Arial"/>
                <a:cs typeface="Arial"/>
                <a:sym typeface="Arial"/>
              </a:rPr>
              <a:t>17</a:t>
            </a:fld>
            <a:endParaRPr>
              <a:solidFill>
                <a:schemeClr val="dk1"/>
              </a:solidFill>
              <a:latin typeface="Arial"/>
              <a:ea typeface="Arial"/>
              <a:cs typeface="Arial"/>
              <a:sym typeface="Arial"/>
            </a:endParaRPr>
          </a:p>
        </p:txBody>
      </p:sp>
      <p:pic>
        <p:nvPicPr>
          <p:cNvPr id="716" name="Google Shape;716;p34" descr="logoPI"/>
          <p:cNvPicPr preferRelativeResize="0"/>
          <p:nvPr/>
        </p:nvPicPr>
        <p:blipFill rotWithShape="1">
          <a:blip r:embed="rId4">
            <a:alphaModFix/>
          </a:blip>
          <a:srcRect/>
          <a:stretch/>
        </p:blipFill>
        <p:spPr>
          <a:xfrm>
            <a:off x="11090824" y="0"/>
            <a:ext cx="1101175" cy="720000"/>
          </a:xfrm>
          <a:prstGeom prst="rect">
            <a:avLst/>
          </a:prstGeom>
          <a:noFill/>
          <a:ln>
            <a:noFill/>
          </a:ln>
        </p:spPr>
      </p:pic>
      <p:pic>
        <p:nvPicPr>
          <p:cNvPr id="717" name="Google Shape;717;p34"/>
          <p:cNvPicPr preferRelativeResize="0"/>
          <p:nvPr/>
        </p:nvPicPr>
        <p:blipFill rotWithShape="1">
          <a:blip r:embed="rId5">
            <a:alphaModFix/>
          </a:blip>
          <a:srcRect/>
          <a:stretch/>
        </p:blipFill>
        <p:spPr>
          <a:xfrm>
            <a:off x="1" y="1"/>
            <a:ext cx="1222677" cy="720000"/>
          </a:xfrm>
          <a:prstGeom prst="rect">
            <a:avLst/>
          </a:prstGeom>
          <a:noFill/>
          <a:ln>
            <a:noFill/>
          </a:ln>
        </p:spPr>
      </p:pic>
      <p:sp>
        <p:nvSpPr>
          <p:cNvPr id="718" name="Google Shape;718;p34"/>
          <p:cNvSpPr txBox="1"/>
          <p:nvPr/>
        </p:nvSpPr>
        <p:spPr>
          <a:xfrm>
            <a:off x="573205" y="-14344"/>
            <a:ext cx="986814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Arial"/>
                <a:ea typeface="Arial"/>
                <a:cs typeface="Arial"/>
                <a:sym typeface="Arial"/>
              </a:rPr>
              <a:t>Belle II VXD Upgrade</a:t>
            </a:r>
            <a:endParaRPr sz="2800" dirty="0">
              <a:solidFill>
                <a:schemeClr val="dk1"/>
              </a:solidFill>
              <a:latin typeface="Arial"/>
              <a:ea typeface="Arial"/>
              <a:cs typeface="Arial"/>
              <a:sym typeface="Arial"/>
            </a:endParaRPr>
          </a:p>
        </p:txBody>
      </p:sp>
      <p:sp>
        <p:nvSpPr>
          <p:cNvPr id="719" name="Google Shape;719;p34"/>
          <p:cNvSpPr txBox="1"/>
          <p:nvPr/>
        </p:nvSpPr>
        <p:spPr>
          <a:xfrm>
            <a:off x="2" y="6459785"/>
            <a:ext cx="10247786" cy="329834"/>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None/>
            </a:pPr>
            <a:r>
              <a:rPr lang="en-US" sz="1800" b="0" i="0" dirty="0">
                <a:solidFill>
                  <a:srgbClr val="262626"/>
                </a:solidFill>
                <a:latin typeface="Calibri"/>
                <a:ea typeface="Calibri"/>
                <a:cs typeface="Calibri"/>
                <a:sym typeface="Calibri"/>
              </a:rPr>
              <a:t>The 2020 International Workshop on the High Energy Circular Electron Positron Collider (Oct. 26-28, 2020)</a:t>
            </a:r>
            <a:endParaRPr dirty="0"/>
          </a:p>
        </p:txBody>
      </p:sp>
      <p:sp>
        <p:nvSpPr>
          <p:cNvPr id="720" name="Google Shape;720;p34"/>
          <p:cNvSpPr txBox="1"/>
          <p:nvPr/>
        </p:nvSpPr>
        <p:spPr>
          <a:xfrm>
            <a:off x="4285673" y="5626530"/>
            <a:ext cx="3048000" cy="646290"/>
          </a:xfrm>
          <a:prstGeom prst="rect">
            <a:avLst/>
          </a:prstGeom>
          <a:solidFill>
            <a:srgbClr val="D5EAA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Simulation in progress to chose the better geometry</a:t>
            </a:r>
            <a:endParaRPr sz="1800" dirty="0">
              <a:solidFill>
                <a:schemeClr val="dk1"/>
              </a:solidFill>
              <a:latin typeface="Calibri"/>
              <a:ea typeface="Calibri"/>
              <a:cs typeface="Calibri"/>
              <a:sym typeface="Calibri"/>
            </a:endParaRPr>
          </a:p>
        </p:txBody>
      </p:sp>
      <p:pic>
        <p:nvPicPr>
          <p:cNvPr id="721" name="Google Shape;721;p34"/>
          <p:cNvPicPr preferRelativeResize="0"/>
          <p:nvPr/>
        </p:nvPicPr>
        <p:blipFill rotWithShape="1">
          <a:blip r:embed="rId6">
            <a:alphaModFix/>
          </a:blip>
          <a:srcRect/>
          <a:stretch/>
        </p:blipFill>
        <p:spPr>
          <a:xfrm>
            <a:off x="203200" y="612268"/>
            <a:ext cx="5504421" cy="4892605"/>
          </a:xfrm>
          <a:prstGeom prst="rect">
            <a:avLst/>
          </a:prstGeom>
          <a:noFill/>
          <a:ln>
            <a:noFill/>
          </a:ln>
        </p:spPr>
      </p:pic>
      <p:sp>
        <p:nvSpPr>
          <p:cNvPr id="723" name="Google Shape;723;p34"/>
          <p:cNvSpPr txBox="1"/>
          <p:nvPr/>
        </p:nvSpPr>
        <p:spPr>
          <a:xfrm>
            <a:off x="8020323" y="-70755"/>
            <a:ext cx="2611709"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Staves + disks in the forward region.  </a:t>
            </a:r>
            <a:endParaRPr sz="2400" dirty="0">
              <a:solidFill>
                <a:schemeClr val="dk1"/>
              </a:solidFill>
              <a:latin typeface="Calibri"/>
              <a:ea typeface="Calibri"/>
              <a:cs typeface="Calibri"/>
              <a:sym typeface="Calibri"/>
            </a:endParaRPr>
          </a:p>
        </p:txBody>
      </p:sp>
      <p:sp>
        <p:nvSpPr>
          <p:cNvPr id="724" name="Google Shape;724;p34"/>
          <p:cNvSpPr txBox="1"/>
          <p:nvPr/>
        </p:nvSpPr>
        <p:spPr>
          <a:xfrm>
            <a:off x="1422833" y="123556"/>
            <a:ext cx="179853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Long staves</a:t>
            </a:r>
            <a:endParaRPr sz="2400" dirty="0">
              <a:solidFill>
                <a:schemeClr val="dk1"/>
              </a:solidFill>
              <a:latin typeface="Calibri"/>
              <a:ea typeface="Calibri"/>
              <a:cs typeface="Calibri"/>
              <a:sym typeface="Calibri"/>
            </a:endParaRPr>
          </a:p>
        </p:txBody>
      </p:sp>
      <p:pic>
        <p:nvPicPr>
          <p:cNvPr id="725" name="Google Shape;725;p34"/>
          <p:cNvPicPr preferRelativeResize="0"/>
          <p:nvPr/>
        </p:nvPicPr>
        <p:blipFill rotWithShape="1">
          <a:blip r:embed="rId7">
            <a:alphaModFix/>
          </a:blip>
          <a:srcRect/>
          <a:stretch/>
        </p:blipFill>
        <p:spPr>
          <a:xfrm>
            <a:off x="7333673" y="4601241"/>
            <a:ext cx="2373192" cy="17650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3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Arial"/>
                <a:ea typeface="Arial"/>
                <a:cs typeface="Arial"/>
                <a:sym typeface="Arial"/>
              </a:rPr>
              <a:t>18</a:t>
            </a:fld>
            <a:endParaRPr>
              <a:solidFill>
                <a:schemeClr val="dk1"/>
              </a:solidFill>
              <a:latin typeface="Arial"/>
              <a:ea typeface="Arial"/>
              <a:cs typeface="Arial"/>
              <a:sym typeface="Arial"/>
            </a:endParaRPr>
          </a:p>
        </p:txBody>
      </p:sp>
      <p:pic>
        <p:nvPicPr>
          <p:cNvPr id="731" name="Google Shape;731;p35" descr="logoPI"/>
          <p:cNvPicPr preferRelativeResize="0"/>
          <p:nvPr/>
        </p:nvPicPr>
        <p:blipFill rotWithShape="1">
          <a:blip r:embed="rId3">
            <a:alphaModFix/>
          </a:blip>
          <a:srcRect/>
          <a:stretch/>
        </p:blipFill>
        <p:spPr>
          <a:xfrm>
            <a:off x="11090824" y="0"/>
            <a:ext cx="1101175" cy="720000"/>
          </a:xfrm>
          <a:prstGeom prst="rect">
            <a:avLst/>
          </a:prstGeom>
          <a:noFill/>
          <a:ln>
            <a:noFill/>
          </a:ln>
        </p:spPr>
      </p:pic>
      <p:pic>
        <p:nvPicPr>
          <p:cNvPr id="732" name="Google Shape;732;p35"/>
          <p:cNvPicPr preferRelativeResize="0"/>
          <p:nvPr/>
        </p:nvPicPr>
        <p:blipFill rotWithShape="1">
          <a:blip r:embed="rId4">
            <a:alphaModFix/>
          </a:blip>
          <a:srcRect/>
          <a:stretch/>
        </p:blipFill>
        <p:spPr>
          <a:xfrm>
            <a:off x="1" y="1"/>
            <a:ext cx="1222677" cy="720000"/>
          </a:xfrm>
          <a:prstGeom prst="rect">
            <a:avLst/>
          </a:prstGeom>
          <a:noFill/>
          <a:ln>
            <a:noFill/>
          </a:ln>
        </p:spPr>
      </p:pic>
      <p:sp>
        <p:nvSpPr>
          <p:cNvPr id="733" name="Google Shape;733;p35"/>
          <p:cNvSpPr txBox="1"/>
          <p:nvPr/>
        </p:nvSpPr>
        <p:spPr>
          <a:xfrm>
            <a:off x="1226330" y="59455"/>
            <a:ext cx="9620143" cy="954067"/>
          </a:xfrm>
          <a:prstGeom prst="rect">
            <a:avLst/>
          </a:prstGeom>
          <a:noFill/>
          <a:ln>
            <a:noFill/>
          </a:ln>
        </p:spPr>
        <p:txBody>
          <a:bodyPr spcFirstLastPara="1" wrap="square" lIns="91425" tIns="45700" rIns="91425" bIns="45700" anchor="t" anchorCtr="0">
            <a:spAutoFit/>
          </a:bodyPr>
          <a:lstStyle/>
          <a:p>
            <a:pPr algn="ctr"/>
            <a:r>
              <a:rPr lang="en-US" sz="2800" dirty="0">
                <a:solidFill>
                  <a:schemeClr val="dk1"/>
                </a:solidFill>
                <a:latin typeface="Arial"/>
                <a:ea typeface="Arial"/>
                <a:cs typeface="Arial"/>
                <a:sym typeface="Arial"/>
              </a:rPr>
              <a:t>Belle II VXD Upgrade: </a:t>
            </a:r>
            <a:r>
              <a:rPr lang="en-US" sz="2800" dirty="0">
                <a:solidFill>
                  <a:schemeClr val="dk1"/>
                </a:solidFill>
                <a:latin typeface="Calibri"/>
                <a:cs typeface="Calibri"/>
                <a:sym typeface="Calibri"/>
              </a:rPr>
              <a:t>d</a:t>
            </a:r>
            <a:r>
              <a:rPr lang="en-US" sz="2800" dirty="0">
                <a:solidFill>
                  <a:schemeClr val="dk1"/>
                </a:solidFill>
                <a:latin typeface="Calibri"/>
                <a:ea typeface="Calibri"/>
                <a:cs typeface="Calibri"/>
                <a:sym typeface="Calibri"/>
              </a:rPr>
              <a:t>esign of the ladder support structure</a:t>
            </a:r>
          </a:p>
          <a:p>
            <a:pPr marL="0" marR="0" lvl="0" indent="0" algn="ctr" rtl="0">
              <a:spcBef>
                <a:spcPts val="0"/>
              </a:spcBef>
              <a:spcAft>
                <a:spcPts val="0"/>
              </a:spcAft>
              <a:buNone/>
            </a:pPr>
            <a:endParaRPr sz="2800" dirty="0">
              <a:solidFill>
                <a:schemeClr val="dk1"/>
              </a:solidFill>
              <a:latin typeface="Arial"/>
              <a:ea typeface="Arial"/>
              <a:cs typeface="Arial"/>
              <a:sym typeface="Arial"/>
            </a:endParaRPr>
          </a:p>
        </p:txBody>
      </p:sp>
      <p:sp>
        <p:nvSpPr>
          <p:cNvPr id="734" name="Google Shape;734;p35"/>
          <p:cNvSpPr txBox="1"/>
          <p:nvPr/>
        </p:nvSpPr>
        <p:spPr>
          <a:xfrm>
            <a:off x="2" y="6459785"/>
            <a:ext cx="10383252" cy="329834"/>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None/>
            </a:pPr>
            <a:r>
              <a:rPr lang="en-US" sz="1800" b="0" i="0" dirty="0">
                <a:solidFill>
                  <a:srgbClr val="262626"/>
                </a:solidFill>
                <a:latin typeface="Calibri"/>
                <a:ea typeface="Calibri"/>
                <a:cs typeface="Calibri"/>
                <a:sym typeface="Calibri"/>
              </a:rPr>
              <a:t>The 2020 International Workshop on the High Energy Circular Electron Positron Collider (Oct. 26-28, 2020)</a:t>
            </a:r>
            <a:endParaRPr dirty="0"/>
          </a:p>
        </p:txBody>
      </p:sp>
      <p:pic>
        <p:nvPicPr>
          <p:cNvPr id="735" name="Google Shape;735;p35"/>
          <p:cNvPicPr preferRelativeResize="0"/>
          <p:nvPr/>
        </p:nvPicPr>
        <p:blipFill rotWithShape="1">
          <a:blip r:embed="rId5">
            <a:alphaModFix/>
          </a:blip>
          <a:srcRect/>
          <a:stretch/>
        </p:blipFill>
        <p:spPr>
          <a:xfrm>
            <a:off x="5777759" y="717190"/>
            <a:ext cx="3886089" cy="2726808"/>
          </a:xfrm>
          <a:prstGeom prst="rect">
            <a:avLst/>
          </a:prstGeom>
          <a:noFill/>
          <a:ln>
            <a:noFill/>
          </a:ln>
        </p:spPr>
      </p:pic>
      <p:pic>
        <p:nvPicPr>
          <p:cNvPr id="737" name="Google Shape;737;p35"/>
          <p:cNvPicPr preferRelativeResize="0"/>
          <p:nvPr/>
        </p:nvPicPr>
        <p:blipFill rotWithShape="1">
          <a:blip r:embed="rId6">
            <a:alphaModFix/>
          </a:blip>
          <a:srcRect/>
          <a:stretch/>
        </p:blipFill>
        <p:spPr>
          <a:xfrm>
            <a:off x="222232" y="719999"/>
            <a:ext cx="5311698" cy="3086373"/>
          </a:xfrm>
          <a:prstGeom prst="rect">
            <a:avLst/>
          </a:prstGeom>
          <a:noFill/>
          <a:ln>
            <a:noFill/>
          </a:ln>
        </p:spPr>
      </p:pic>
      <p:cxnSp>
        <p:nvCxnSpPr>
          <p:cNvPr id="742" name="Google Shape;742;p35"/>
          <p:cNvCxnSpPr/>
          <p:nvPr/>
        </p:nvCxnSpPr>
        <p:spPr>
          <a:xfrm flipH="1">
            <a:off x="8910430" y="1479012"/>
            <a:ext cx="886863" cy="601581"/>
          </a:xfrm>
          <a:prstGeom prst="straightConnector1">
            <a:avLst/>
          </a:prstGeom>
          <a:noFill/>
          <a:ln w="12700" cap="flat" cmpd="sng">
            <a:solidFill>
              <a:schemeClr val="dk1"/>
            </a:solidFill>
            <a:prstDash val="solid"/>
            <a:round/>
            <a:headEnd type="none" w="sm" len="sm"/>
            <a:tailEnd type="triangle" w="med" len="med"/>
          </a:ln>
        </p:spPr>
      </p:cxnSp>
      <p:sp>
        <p:nvSpPr>
          <p:cNvPr id="743" name="Google Shape;743;p35"/>
          <p:cNvSpPr txBox="1"/>
          <p:nvPr/>
        </p:nvSpPr>
        <p:spPr>
          <a:xfrm>
            <a:off x="9900458" y="626780"/>
            <a:ext cx="1729709" cy="1477287"/>
          </a:xfrm>
          <a:prstGeom prst="rect">
            <a:avLst/>
          </a:prstGeom>
          <a:solidFill>
            <a:schemeClr val="accent1">
              <a:lumMod val="40000"/>
              <a:lumOff val="6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Plate carbon fiber 1 (or 0.5) mm thick</a:t>
            </a:r>
          </a:p>
          <a:p>
            <a:pPr marL="0" marR="0" lvl="0" indent="0" algn="l" rtl="0">
              <a:spcBef>
                <a:spcPts val="0"/>
              </a:spcBef>
              <a:spcAft>
                <a:spcPts val="0"/>
              </a:spcAft>
              <a:buNone/>
            </a:pPr>
            <a:r>
              <a:rPr lang="en-US" dirty="0">
                <a:solidFill>
                  <a:schemeClr val="dk1"/>
                </a:solidFill>
                <a:latin typeface="Calibri"/>
                <a:ea typeface="Calibri"/>
                <a:cs typeface="Calibri"/>
                <a:sym typeface="Calibri"/>
              </a:rPr>
              <a:t>Reticular plane structure</a:t>
            </a:r>
            <a:endParaRPr sz="1800" dirty="0">
              <a:solidFill>
                <a:schemeClr val="dk1"/>
              </a:solidFill>
              <a:latin typeface="Calibri"/>
              <a:ea typeface="Calibri"/>
              <a:cs typeface="Calibri"/>
              <a:sym typeface="Calibri"/>
            </a:endParaRPr>
          </a:p>
        </p:txBody>
      </p:sp>
      <p:sp>
        <p:nvSpPr>
          <p:cNvPr id="746" name="Google Shape;746;p35"/>
          <p:cNvSpPr txBox="1"/>
          <p:nvPr/>
        </p:nvSpPr>
        <p:spPr>
          <a:xfrm>
            <a:off x="26441" y="679979"/>
            <a:ext cx="1826942" cy="1569620"/>
          </a:xfrm>
          <a:prstGeom prst="rect">
            <a:avLst/>
          </a:prstGeom>
          <a:solidFill>
            <a:schemeClr val="accent1">
              <a:lumMod val="40000"/>
              <a:lumOff val="6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Completed 3D reticular carbon fiber structure 1 (or 0.5) mm thick, composed of 3 plates.</a:t>
            </a:r>
            <a:endParaRPr sz="1600" dirty="0">
              <a:solidFill>
                <a:schemeClr val="dk1"/>
              </a:solidFill>
              <a:latin typeface="Calibri"/>
              <a:ea typeface="Calibri"/>
              <a:cs typeface="Calibri"/>
              <a:sym typeface="Calibri"/>
            </a:endParaRPr>
          </a:p>
        </p:txBody>
      </p:sp>
      <p:cxnSp>
        <p:nvCxnSpPr>
          <p:cNvPr id="749" name="Google Shape;749;p35"/>
          <p:cNvCxnSpPr/>
          <p:nvPr/>
        </p:nvCxnSpPr>
        <p:spPr>
          <a:xfrm flipH="1">
            <a:off x="1007446" y="1764942"/>
            <a:ext cx="4241502" cy="1876807"/>
          </a:xfrm>
          <a:prstGeom prst="straightConnector1">
            <a:avLst/>
          </a:prstGeom>
          <a:noFill/>
          <a:ln w="12700" cap="flat" cmpd="sng">
            <a:solidFill>
              <a:schemeClr val="dk1"/>
            </a:solidFill>
            <a:prstDash val="solid"/>
            <a:round/>
            <a:headEnd type="triangle" w="med" len="med"/>
            <a:tailEnd type="triangle" w="med" len="med"/>
          </a:ln>
        </p:spPr>
      </p:cxnSp>
      <p:sp>
        <p:nvSpPr>
          <p:cNvPr id="751" name="Google Shape;751;p35"/>
          <p:cNvSpPr txBox="1"/>
          <p:nvPr/>
        </p:nvSpPr>
        <p:spPr>
          <a:xfrm rot="-1630122">
            <a:off x="3326337" y="2569158"/>
            <a:ext cx="11896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704 mm</a:t>
            </a:r>
            <a:endParaRPr sz="1800">
              <a:solidFill>
                <a:schemeClr val="dk1"/>
              </a:solidFill>
              <a:latin typeface="Calibri"/>
              <a:ea typeface="Calibri"/>
              <a:cs typeface="Calibri"/>
              <a:sym typeface="Calibri"/>
            </a:endParaRPr>
          </a:p>
        </p:txBody>
      </p:sp>
      <p:cxnSp>
        <p:nvCxnSpPr>
          <p:cNvPr id="753" name="Google Shape;753;p35"/>
          <p:cNvCxnSpPr/>
          <p:nvPr/>
        </p:nvCxnSpPr>
        <p:spPr>
          <a:xfrm rot="10800000">
            <a:off x="4768087" y="1112399"/>
            <a:ext cx="557474" cy="137529"/>
          </a:xfrm>
          <a:prstGeom prst="straightConnector1">
            <a:avLst/>
          </a:prstGeom>
          <a:noFill/>
          <a:ln w="12700" cap="flat" cmpd="sng">
            <a:solidFill>
              <a:schemeClr val="dk1"/>
            </a:solidFill>
            <a:prstDash val="solid"/>
            <a:round/>
            <a:headEnd type="triangle" w="med" len="med"/>
            <a:tailEnd type="triangle" w="med" len="med"/>
          </a:ln>
        </p:spPr>
      </p:cxnSp>
      <p:sp>
        <p:nvSpPr>
          <p:cNvPr id="756" name="Google Shape;756;p35"/>
          <p:cNvSpPr txBox="1"/>
          <p:nvPr/>
        </p:nvSpPr>
        <p:spPr>
          <a:xfrm rot="716245">
            <a:off x="4668031" y="798518"/>
            <a:ext cx="11896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36 mm</a:t>
            </a:r>
            <a:endParaRPr sz="1800" dirty="0">
              <a:solidFill>
                <a:schemeClr val="dk1"/>
              </a:solidFill>
              <a:latin typeface="Calibri"/>
              <a:ea typeface="Calibri"/>
              <a:cs typeface="Calibri"/>
              <a:sym typeface="Calibri"/>
            </a:endParaRPr>
          </a:p>
        </p:txBody>
      </p:sp>
      <p:sp>
        <p:nvSpPr>
          <p:cNvPr id="757" name="Google Shape;757;p35"/>
          <p:cNvSpPr txBox="1"/>
          <p:nvPr/>
        </p:nvSpPr>
        <p:spPr>
          <a:xfrm>
            <a:off x="9663848" y="2177401"/>
            <a:ext cx="2501711" cy="1200329"/>
          </a:xfrm>
          <a:prstGeom prst="rect">
            <a:avLst/>
          </a:prstGeom>
          <a:solidFill>
            <a:schemeClr val="accent1">
              <a:lumMod val="40000"/>
              <a:lumOff val="6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Water-Jet cutting of laminated plane in carbon fiber.</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Cut precision: 50 micron</a:t>
            </a:r>
            <a:endParaRPr sz="1800" dirty="0">
              <a:solidFill>
                <a:schemeClr val="dk1"/>
              </a:solidFill>
              <a:latin typeface="Calibri"/>
              <a:ea typeface="Calibri"/>
              <a:cs typeface="Calibri"/>
              <a:sym typeface="Calibri"/>
            </a:endParaRPr>
          </a:p>
        </p:txBody>
      </p:sp>
      <p:pic>
        <p:nvPicPr>
          <p:cNvPr id="30" name="Google Shape;767;p36">
            <a:extLst>
              <a:ext uri="{FF2B5EF4-FFF2-40B4-BE49-F238E27FC236}">
                <a16:creationId xmlns:a16="http://schemas.microsoft.com/office/drawing/2014/main" id="{AF86DB35-CB4C-1748-913D-09684A0CB038}"/>
              </a:ext>
            </a:extLst>
          </p:cNvPr>
          <p:cNvPicPr preferRelativeResize="0"/>
          <p:nvPr/>
        </p:nvPicPr>
        <p:blipFill rotWithShape="1">
          <a:blip r:embed="rId7">
            <a:alphaModFix/>
          </a:blip>
          <a:srcRect/>
          <a:stretch/>
        </p:blipFill>
        <p:spPr>
          <a:xfrm>
            <a:off x="222232" y="4119798"/>
            <a:ext cx="3729995" cy="2033434"/>
          </a:xfrm>
          <a:prstGeom prst="rect">
            <a:avLst/>
          </a:prstGeom>
          <a:noFill/>
          <a:ln>
            <a:noFill/>
          </a:ln>
        </p:spPr>
      </p:pic>
      <p:sp>
        <p:nvSpPr>
          <p:cNvPr id="31" name="Google Shape;773;p36">
            <a:extLst>
              <a:ext uri="{FF2B5EF4-FFF2-40B4-BE49-F238E27FC236}">
                <a16:creationId xmlns:a16="http://schemas.microsoft.com/office/drawing/2014/main" id="{DDE65D67-818A-B449-96F8-DF02E9892640}"/>
              </a:ext>
            </a:extLst>
          </p:cNvPr>
          <p:cNvSpPr txBox="1"/>
          <p:nvPr/>
        </p:nvSpPr>
        <p:spPr>
          <a:xfrm>
            <a:off x="201772" y="4052540"/>
            <a:ext cx="251392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Mask to perform the 3D carbon fiber structure</a:t>
            </a:r>
            <a:endParaRPr sz="1800" dirty="0">
              <a:solidFill>
                <a:schemeClr val="dk1"/>
              </a:solidFill>
              <a:latin typeface="Calibri"/>
              <a:ea typeface="Calibri"/>
              <a:cs typeface="Calibri"/>
              <a:sym typeface="Calibri"/>
            </a:endParaRPr>
          </a:p>
        </p:txBody>
      </p:sp>
      <p:pic>
        <p:nvPicPr>
          <p:cNvPr id="32" name="Google Shape;768;p36">
            <a:extLst>
              <a:ext uri="{FF2B5EF4-FFF2-40B4-BE49-F238E27FC236}">
                <a16:creationId xmlns:a16="http://schemas.microsoft.com/office/drawing/2014/main" id="{387DB8A6-C1B4-D14F-A2FA-9BA5B75810E5}"/>
              </a:ext>
            </a:extLst>
          </p:cNvPr>
          <p:cNvPicPr preferRelativeResize="0"/>
          <p:nvPr/>
        </p:nvPicPr>
        <p:blipFill rotWithShape="1">
          <a:blip r:embed="rId8">
            <a:alphaModFix/>
          </a:blip>
          <a:srcRect/>
          <a:stretch/>
        </p:blipFill>
        <p:spPr>
          <a:xfrm>
            <a:off x="5883015" y="3653579"/>
            <a:ext cx="3586661" cy="2659539"/>
          </a:xfrm>
          <a:prstGeom prst="rect">
            <a:avLst/>
          </a:prstGeom>
          <a:noFill/>
          <a:ln>
            <a:noFill/>
          </a:ln>
        </p:spPr>
      </p:pic>
      <p:sp>
        <p:nvSpPr>
          <p:cNvPr id="3" name="Rectangle 2">
            <a:extLst>
              <a:ext uri="{FF2B5EF4-FFF2-40B4-BE49-F238E27FC236}">
                <a16:creationId xmlns:a16="http://schemas.microsoft.com/office/drawing/2014/main" id="{39F159CA-C69B-3846-8AE1-A816DAE80258}"/>
              </a:ext>
            </a:extLst>
          </p:cNvPr>
          <p:cNvSpPr/>
          <p:nvPr/>
        </p:nvSpPr>
        <p:spPr>
          <a:xfrm>
            <a:off x="3103549" y="5005178"/>
            <a:ext cx="3017999" cy="1200329"/>
          </a:xfrm>
          <a:prstGeom prst="rect">
            <a:avLst/>
          </a:prstGeom>
          <a:solidFill>
            <a:schemeClr val="accent1">
              <a:lumMod val="40000"/>
              <a:lumOff val="60000"/>
            </a:schemeClr>
          </a:solidFill>
        </p:spPr>
        <p:txBody>
          <a:bodyPr wrap="square">
            <a:spAutoFit/>
          </a:bodyPr>
          <a:lstStyle/>
          <a:p>
            <a:pPr lvl="0"/>
            <a:r>
              <a:rPr lang="en-US" sz="1800" dirty="0">
                <a:latin typeface="Calibri"/>
                <a:ea typeface="Calibri"/>
                <a:cs typeface="Calibri"/>
                <a:sym typeface="Calibri"/>
              </a:rPr>
              <a:t>Inner cooling circuit to shrink </a:t>
            </a:r>
          </a:p>
          <a:p>
            <a:pPr lvl="0"/>
            <a:r>
              <a:rPr lang="en-US" sz="1800" dirty="0">
                <a:latin typeface="Calibri"/>
                <a:ea typeface="Calibri"/>
                <a:cs typeface="Calibri"/>
                <a:sym typeface="Calibri"/>
              </a:rPr>
              <a:t>the internal mask and allow to </a:t>
            </a:r>
          </a:p>
          <a:p>
            <a:pPr lvl="0"/>
            <a:r>
              <a:rPr lang="en-US" sz="1800" dirty="0">
                <a:latin typeface="Calibri"/>
                <a:ea typeface="Calibri"/>
                <a:cs typeface="Calibri"/>
                <a:sym typeface="Calibri"/>
              </a:rPr>
              <a:t>extract the 3D carbon fiber structure</a:t>
            </a:r>
          </a:p>
        </p:txBody>
      </p:sp>
      <p:cxnSp>
        <p:nvCxnSpPr>
          <p:cNvPr id="35" name="Google Shape;770;p36">
            <a:extLst>
              <a:ext uri="{FF2B5EF4-FFF2-40B4-BE49-F238E27FC236}">
                <a16:creationId xmlns:a16="http://schemas.microsoft.com/office/drawing/2014/main" id="{66906020-D333-BB4D-990C-922571E52D48}"/>
              </a:ext>
            </a:extLst>
          </p:cNvPr>
          <p:cNvCxnSpPr>
            <a:cxnSpLocks/>
          </p:cNvCxnSpPr>
          <p:nvPr/>
        </p:nvCxnSpPr>
        <p:spPr>
          <a:xfrm flipV="1">
            <a:off x="5883015" y="5399026"/>
            <a:ext cx="664829" cy="412631"/>
          </a:xfrm>
          <a:prstGeom prst="straightConnector1">
            <a:avLst/>
          </a:prstGeom>
          <a:noFill/>
          <a:ln w="12700" cap="flat" cmpd="sng">
            <a:solidFill>
              <a:schemeClr val="dk1"/>
            </a:solidFill>
            <a:prstDash val="solid"/>
            <a:round/>
            <a:headEnd type="none" w="sm" len="sm"/>
            <a:tailEnd type="triangle" w="med" len="med"/>
          </a:ln>
        </p:spPr>
      </p:cxnSp>
      <p:sp>
        <p:nvSpPr>
          <p:cNvPr id="5" name="Rectangle 4">
            <a:extLst>
              <a:ext uri="{FF2B5EF4-FFF2-40B4-BE49-F238E27FC236}">
                <a16:creationId xmlns:a16="http://schemas.microsoft.com/office/drawing/2014/main" id="{14DD8CA2-14D8-054C-94EB-91BFAF4E03D7}"/>
              </a:ext>
            </a:extLst>
          </p:cNvPr>
          <p:cNvSpPr/>
          <p:nvPr/>
        </p:nvSpPr>
        <p:spPr>
          <a:xfrm>
            <a:off x="4207041" y="3788678"/>
            <a:ext cx="2773516" cy="369332"/>
          </a:xfrm>
          <a:prstGeom prst="rect">
            <a:avLst/>
          </a:prstGeom>
          <a:solidFill>
            <a:schemeClr val="accent1">
              <a:lumMod val="40000"/>
              <a:lumOff val="60000"/>
            </a:schemeClr>
          </a:solidFill>
        </p:spPr>
        <p:txBody>
          <a:bodyPr wrap="none">
            <a:spAutoFit/>
          </a:bodyPr>
          <a:lstStyle/>
          <a:p>
            <a:pPr lvl="0"/>
            <a:r>
              <a:rPr lang="en-US" sz="1800" dirty="0">
                <a:latin typeface="Calibri"/>
                <a:ea typeface="Calibri"/>
                <a:cs typeface="Calibri"/>
                <a:sym typeface="Calibri"/>
              </a:rPr>
              <a:t>Plate carbon fiber structure</a:t>
            </a:r>
          </a:p>
        </p:txBody>
      </p:sp>
      <p:cxnSp>
        <p:nvCxnSpPr>
          <p:cNvPr id="39" name="Google Shape;778;p36">
            <a:extLst>
              <a:ext uri="{FF2B5EF4-FFF2-40B4-BE49-F238E27FC236}">
                <a16:creationId xmlns:a16="http://schemas.microsoft.com/office/drawing/2014/main" id="{F353AD0D-C185-4340-9F29-2FE4A071956D}"/>
              </a:ext>
            </a:extLst>
          </p:cNvPr>
          <p:cNvCxnSpPr>
            <a:cxnSpLocks/>
          </p:cNvCxnSpPr>
          <p:nvPr/>
        </p:nvCxnSpPr>
        <p:spPr>
          <a:xfrm>
            <a:off x="6837183" y="3825821"/>
            <a:ext cx="1667990" cy="293977"/>
          </a:xfrm>
          <a:prstGeom prst="straightConnector1">
            <a:avLst/>
          </a:prstGeom>
          <a:noFill/>
          <a:ln w="12700" cap="flat" cmpd="sng">
            <a:solidFill>
              <a:schemeClr val="dk1"/>
            </a:solidFill>
            <a:prstDash val="solid"/>
            <a:round/>
            <a:headEnd type="none" w="sm" len="sm"/>
            <a:tailEnd type="triangle" w="med" len="med"/>
          </a:ln>
        </p:spPr>
      </p:cxnSp>
      <p:sp>
        <p:nvSpPr>
          <p:cNvPr id="41" name="Google Shape;775;p36">
            <a:extLst>
              <a:ext uri="{FF2B5EF4-FFF2-40B4-BE49-F238E27FC236}">
                <a16:creationId xmlns:a16="http://schemas.microsoft.com/office/drawing/2014/main" id="{8509F7A1-ED0F-3D45-8DA5-4A28A1A20596}"/>
              </a:ext>
            </a:extLst>
          </p:cNvPr>
          <p:cNvSpPr txBox="1"/>
          <p:nvPr/>
        </p:nvSpPr>
        <p:spPr>
          <a:xfrm>
            <a:off x="9527387" y="3650823"/>
            <a:ext cx="2638172" cy="923289"/>
          </a:xfrm>
          <a:prstGeom prst="rect">
            <a:avLst/>
          </a:prstGeom>
          <a:solidFill>
            <a:schemeClr val="accent1">
              <a:lumMod val="40000"/>
              <a:lumOff val="60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Precision brackets to hold the plate carbon fiber structure while gluing</a:t>
            </a:r>
            <a:endParaRPr sz="1800" dirty="0">
              <a:solidFill>
                <a:schemeClr val="dk1"/>
              </a:solidFill>
              <a:latin typeface="Calibri"/>
              <a:ea typeface="Calibri"/>
              <a:cs typeface="Calibri"/>
              <a:sym typeface="Calibri"/>
            </a:endParaRPr>
          </a:p>
        </p:txBody>
      </p:sp>
      <p:cxnSp>
        <p:nvCxnSpPr>
          <p:cNvPr id="43" name="Google Shape;778;p36">
            <a:extLst>
              <a:ext uri="{FF2B5EF4-FFF2-40B4-BE49-F238E27FC236}">
                <a16:creationId xmlns:a16="http://schemas.microsoft.com/office/drawing/2014/main" id="{CA47DC67-1A37-B940-9095-5A612ECA2859}"/>
              </a:ext>
            </a:extLst>
          </p:cNvPr>
          <p:cNvCxnSpPr>
            <a:cxnSpLocks/>
          </p:cNvCxnSpPr>
          <p:nvPr/>
        </p:nvCxnSpPr>
        <p:spPr>
          <a:xfrm flipH="1">
            <a:off x="8342334" y="3650823"/>
            <a:ext cx="1321515" cy="174998"/>
          </a:xfrm>
          <a:prstGeom prst="straightConnector1">
            <a:avLst/>
          </a:prstGeom>
          <a:noFill/>
          <a:ln w="12700" cap="flat" cmpd="sng">
            <a:solidFill>
              <a:schemeClr val="dk1"/>
            </a:solidFill>
            <a:prstDash val="solid"/>
            <a:round/>
            <a:headEnd type="none" w="sm" len="sm"/>
            <a:tailEnd type="triangle" w="med" len="med"/>
          </a:ln>
        </p:spPr>
      </p:cxnSp>
      <p:cxnSp>
        <p:nvCxnSpPr>
          <p:cNvPr id="46" name="Google Shape;778;p36">
            <a:extLst>
              <a:ext uri="{FF2B5EF4-FFF2-40B4-BE49-F238E27FC236}">
                <a16:creationId xmlns:a16="http://schemas.microsoft.com/office/drawing/2014/main" id="{5A6D0197-F782-704A-87B5-E0B6F8F51FD9}"/>
              </a:ext>
            </a:extLst>
          </p:cNvPr>
          <p:cNvCxnSpPr>
            <a:cxnSpLocks/>
          </p:cNvCxnSpPr>
          <p:nvPr/>
        </p:nvCxnSpPr>
        <p:spPr>
          <a:xfrm flipH="1">
            <a:off x="8680538" y="3641749"/>
            <a:ext cx="983310" cy="754887"/>
          </a:xfrm>
          <a:prstGeom prst="straightConnector1">
            <a:avLst/>
          </a:prstGeom>
          <a:noFill/>
          <a:ln w="12700" cap="flat" cmpd="sng">
            <a:solidFill>
              <a:schemeClr val="dk1"/>
            </a:solidFill>
            <a:prstDash val="solid"/>
            <a:round/>
            <a:headEnd type="none" w="sm" len="sm"/>
            <a:tailEnd type="triangle" w="med" len="med"/>
          </a:ln>
        </p:spPr>
      </p:cxnSp>
      <p:sp>
        <p:nvSpPr>
          <p:cNvPr id="12" name="Rectangle 11">
            <a:extLst>
              <a:ext uri="{FF2B5EF4-FFF2-40B4-BE49-F238E27FC236}">
                <a16:creationId xmlns:a16="http://schemas.microsoft.com/office/drawing/2014/main" id="{842FC6B4-4F5D-1749-9AFD-A84589F8989B}"/>
              </a:ext>
            </a:extLst>
          </p:cNvPr>
          <p:cNvSpPr/>
          <p:nvPr/>
        </p:nvSpPr>
        <p:spPr>
          <a:xfrm>
            <a:off x="8368774" y="5380572"/>
            <a:ext cx="3823225" cy="646331"/>
          </a:xfrm>
          <a:prstGeom prst="rect">
            <a:avLst/>
          </a:prstGeom>
          <a:solidFill>
            <a:schemeClr val="accent1">
              <a:lumMod val="40000"/>
              <a:lumOff val="60000"/>
            </a:schemeClr>
          </a:solidFill>
        </p:spPr>
        <p:txBody>
          <a:bodyPr wrap="square">
            <a:spAutoFit/>
          </a:bodyPr>
          <a:lstStyle/>
          <a:p>
            <a:pPr lvl="0"/>
            <a:r>
              <a:rPr lang="en-US" sz="1800" dirty="0">
                <a:latin typeface="Calibri"/>
                <a:ea typeface="Calibri"/>
                <a:cs typeface="Calibri"/>
                <a:sym typeface="Calibri"/>
              </a:rPr>
              <a:t>Triangular internal mask to join the 3 plates in the 3D carbon fiber structure</a:t>
            </a:r>
          </a:p>
        </p:txBody>
      </p:sp>
      <p:cxnSp>
        <p:nvCxnSpPr>
          <p:cNvPr id="50" name="Google Shape;778;p36">
            <a:extLst>
              <a:ext uri="{FF2B5EF4-FFF2-40B4-BE49-F238E27FC236}">
                <a16:creationId xmlns:a16="http://schemas.microsoft.com/office/drawing/2014/main" id="{67E79895-FB47-7248-BBCD-49EDC8E8CFD5}"/>
              </a:ext>
            </a:extLst>
          </p:cNvPr>
          <p:cNvCxnSpPr>
            <a:cxnSpLocks/>
          </p:cNvCxnSpPr>
          <p:nvPr/>
        </p:nvCxnSpPr>
        <p:spPr>
          <a:xfrm flipH="1" flipV="1">
            <a:off x="7797522" y="4543303"/>
            <a:ext cx="1113823" cy="878290"/>
          </a:xfrm>
          <a:prstGeom prst="straightConnector1">
            <a:avLst/>
          </a:prstGeom>
          <a:noFill/>
          <a:ln w="12700" cap="flat" cmpd="sng">
            <a:solidFill>
              <a:schemeClr val="dk1"/>
            </a:solidFill>
            <a:prstDash val="solid"/>
            <a:round/>
            <a:headEnd type="none" w="sm" len="sm"/>
            <a:tailEnd type="triangle" w="med" len="med"/>
          </a:ln>
        </p:spPr>
      </p:cxnSp>
      <p:cxnSp>
        <p:nvCxnSpPr>
          <p:cNvPr id="739" name="Google Shape;739;p35"/>
          <p:cNvCxnSpPr>
            <a:cxnSpLocks/>
          </p:cNvCxnSpPr>
          <p:nvPr/>
        </p:nvCxnSpPr>
        <p:spPr>
          <a:xfrm>
            <a:off x="1756481" y="1779802"/>
            <a:ext cx="330748" cy="508002"/>
          </a:xfrm>
          <a:prstGeom prst="straightConnector1">
            <a:avLst/>
          </a:prstGeom>
          <a:noFill/>
          <a:ln w="12700" cap="flat" cmpd="sng">
            <a:solidFill>
              <a:schemeClr val="dk1"/>
            </a:solidFill>
            <a:prstDash val="solid"/>
            <a:round/>
            <a:headEnd type="none" w="sm" len="sm"/>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92" name="Google Shape;792;p37"/>
          <p:cNvPicPr preferRelativeResize="0"/>
          <p:nvPr/>
        </p:nvPicPr>
        <p:blipFill rotWithShape="1">
          <a:blip r:embed="rId3">
            <a:alphaModFix/>
          </a:blip>
          <a:srcRect/>
          <a:stretch/>
        </p:blipFill>
        <p:spPr>
          <a:xfrm>
            <a:off x="162914" y="543043"/>
            <a:ext cx="5473797" cy="3252343"/>
          </a:xfrm>
          <a:prstGeom prst="rect">
            <a:avLst/>
          </a:prstGeom>
          <a:noFill/>
          <a:ln>
            <a:noFill/>
          </a:ln>
        </p:spPr>
      </p:pic>
      <p:pic>
        <p:nvPicPr>
          <p:cNvPr id="784" name="Google Shape;784;p37"/>
          <p:cNvPicPr preferRelativeResize="0"/>
          <p:nvPr/>
        </p:nvPicPr>
        <p:blipFill rotWithShape="1">
          <a:blip r:embed="rId4">
            <a:alphaModFix/>
          </a:blip>
          <a:srcRect/>
          <a:stretch/>
        </p:blipFill>
        <p:spPr>
          <a:xfrm>
            <a:off x="7692235" y="1135998"/>
            <a:ext cx="4499764" cy="4732961"/>
          </a:xfrm>
          <a:prstGeom prst="rect">
            <a:avLst/>
          </a:prstGeom>
          <a:noFill/>
          <a:ln>
            <a:noFill/>
          </a:ln>
        </p:spPr>
      </p:pic>
      <p:sp>
        <p:nvSpPr>
          <p:cNvPr id="786" name="Google Shape;786;p3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Arial"/>
                <a:ea typeface="Arial"/>
                <a:cs typeface="Arial"/>
                <a:sym typeface="Arial"/>
              </a:rPr>
              <a:t>19</a:t>
            </a:fld>
            <a:endParaRPr>
              <a:solidFill>
                <a:schemeClr val="dk1"/>
              </a:solidFill>
              <a:latin typeface="Arial"/>
              <a:ea typeface="Arial"/>
              <a:cs typeface="Arial"/>
              <a:sym typeface="Arial"/>
            </a:endParaRPr>
          </a:p>
        </p:txBody>
      </p:sp>
      <p:pic>
        <p:nvPicPr>
          <p:cNvPr id="787" name="Google Shape;787;p37" descr="logoPI"/>
          <p:cNvPicPr preferRelativeResize="0"/>
          <p:nvPr/>
        </p:nvPicPr>
        <p:blipFill rotWithShape="1">
          <a:blip r:embed="rId5">
            <a:alphaModFix/>
          </a:blip>
          <a:srcRect/>
          <a:stretch/>
        </p:blipFill>
        <p:spPr>
          <a:xfrm>
            <a:off x="11090824" y="0"/>
            <a:ext cx="1101175" cy="720000"/>
          </a:xfrm>
          <a:prstGeom prst="rect">
            <a:avLst/>
          </a:prstGeom>
          <a:noFill/>
          <a:ln>
            <a:noFill/>
          </a:ln>
        </p:spPr>
      </p:pic>
      <p:pic>
        <p:nvPicPr>
          <p:cNvPr id="788" name="Google Shape;788;p37"/>
          <p:cNvPicPr preferRelativeResize="0"/>
          <p:nvPr/>
        </p:nvPicPr>
        <p:blipFill rotWithShape="1">
          <a:blip r:embed="rId6">
            <a:alphaModFix/>
          </a:blip>
          <a:srcRect/>
          <a:stretch/>
        </p:blipFill>
        <p:spPr>
          <a:xfrm>
            <a:off x="1" y="1"/>
            <a:ext cx="1222677" cy="720000"/>
          </a:xfrm>
          <a:prstGeom prst="rect">
            <a:avLst/>
          </a:prstGeom>
          <a:noFill/>
          <a:ln>
            <a:noFill/>
          </a:ln>
        </p:spPr>
      </p:pic>
      <p:sp>
        <p:nvSpPr>
          <p:cNvPr id="789" name="Google Shape;789;p37"/>
          <p:cNvSpPr txBox="1"/>
          <p:nvPr/>
        </p:nvSpPr>
        <p:spPr>
          <a:xfrm>
            <a:off x="688323" y="-22650"/>
            <a:ext cx="10710361" cy="523180"/>
          </a:xfrm>
          <a:prstGeom prst="rect">
            <a:avLst/>
          </a:prstGeom>
          <a:noFill/>
          <a:ln>
            <a:noFill/>
          </a:ln>
        </p:spPr>
        <p:txBody>
          <a:bodyPr spcFirstLastPara="1" wrap="square" lIns="91425" tIns="45700" rIns="91425" bIns="45700" anchor="t" anchorCtr="0">
            <a:spAutoFit/>
          </a:bodyPr>
          <a:lstStyle/>
          <a:p>
            <a:pPr algn="ctr"/>
            <a:r>
              <a:rPr lang="en-US" sz="2800" dirty="0">
                <a:solidFill>
                  <a:schemeClr val="dk1"/>
                </a:solidFill>
                <a:latin typeface="Arial"/>
                <a:ea typeface="Arial"/>
                <a:cs typeface="Arial"/>
                <a:sym typeface="Arial"/>
              </a:rPr>
              <a:t>Belle II VXD Upgrade: </a:t>
            </a:r>
            <a:r>
              <a:rPr lang="en-US" sz="2800" dirty="0">
                <a:solidFill>
                  <a:schemeClr val="dk1"/>
                </a:solidFill>
                <a:latin typeface="Calibri"/>
                <a:ea typeface="Calibri"/>
                <a:cs typeface="Calibri"/>
                <a:sym typeface="Calibri"/>
              </a:rPr>
              <a:t>Design of the support disk structure</a:t>
            </a:r>
          </a:p>
        </p:txBody>
      </p:sp>
      <p:sp>
        <p:nvSpPr>
          <p:cNvPr id="791" name="Google Shape;791;p37"/>
          <p:cNvSpPr txBox="1"/>
          <p:nvPr/>
        </p:nvSpPr>
        <p:spPr>
          <a:xfrm>
            <a:off x="0" y="6455578"/>
            <a:ext cx="1094774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dirty="0">
                <a:solidFill>
                  <a:srgbClr val="262626"/>
                </a:solidFill>
                <a:latin typeface="Calibri"/>
                <a:ea typeface="Calibri"/>
                <a:cs typeface="Calibri"/>
                <a:sym typeface="Calibri"/>
              </a:rPr>
              <a:t>The 2020 International Workshop on the High Energy Circular Electron Positron Collider (Oct. 26-28, 2020</a:t>
            </a:r>
            <a:endParaRPr sz="1800" dirty="0">
              <a:solidFill>
                <a:schemeClr val="dk1"/>
              </a:solidFill>
              <a:latin typeface="Calibri"/>
              <a:ea typeface="Calibri"/>
              <a:cs typeface="Calibri"/>
              <a:sym typeface="Calibri"/>
            </a:endParaRPr>
          </a:p>
        </p:txBody>
      </p:sp>
      <p:sp>
        <p:nvSpPr>
          <p:cNvPr id="793" name="Google Shape;793;p37"/>
          <p:cNvSpPr txBox="1"/>
          <p:nvPr/>
        </p:nvSpPr>
        <p:spPr>
          <a:xfrm>
            <a:off x="10212559" y="1251776"/>
            <a:ext cx="197944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Carbon foam Allcomp low density K9 Hi-K</a:t>
            </a:r>
            <a:endParaRPr sz="1800">
              <a:solidFill>
                <a:schemeClr val="dk1"/>
              </a:solidFill>
              <a:latin typeface="Calibri"/>
              <a:ea typeface="Calibri"/>
              <a:cs typeface="Calibri"/>
              <a:sym typeface="Calibri"/>
            </a:endParaRPr>
          </a:p>
        </p:txBody>
      </p:sp>
      <p:sp>
        <p:nvSpPr>
          <p:cNvPr id="794" name="Google Shape;794;p37"/>
          <p:cNvSpPr txBox="1"/>
          <p:nvPr/>
        </p:nvSpPr>
        <p:spPr>
          <a:xfrm>
            <a:off x="7615588" y="1850413"/>
            <a:ext cx="891475"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Carbon </a:t>
            </a: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Fiber</a:t>
            </a: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KDU13</a:t>
            </a:r>
            <a:endParaRPr sz="1800" dirty="0">
              <a:solidFill>
                <a:schemeClr val="dk1"/>
              </a:solidFill>
              <a:latin typeface="Calibri"/>
              <a:ea typeface="Calibri"/>
              <a:cs typeface="Calibri"/>
              <a:sym typeface="Calibri"/>
            </a:endParaRPr>
          </a:p>
        </p:txBody>
      </p:sp>
      <p:sp>
        <p:nvSpPr>
          <p:cNvPr id="795" name="Google Shape;795;p37"/>
          <p:cNvSpPr txBox="1"/>
          <p:nvPr/>
        </p:nvSpPr>
        <p:spPr>
          <a:xfrm>
            <a:off x="7663247" y="4124675"/>
            <a:ext cx="11926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Cooling tube PTFE</a:t>
            </a:r>
            <a:endParaRPr sz="1800" dirty="0">
              <a:solidFill>
                <a:schemeClr val="dk1"/>
              </a:solidFill>
              <a:latin typeface="Calibri"/>
              <a:ea typeface="Calibri"/>
              <a:cs typeface="Calibri"/>
              <a:sym typeface="Calibri"/>
            </a:endParaRPr>
          </a:p>
        </p:txBody>
      </p:sp>
      <p:sp>
        <p:nvSpPr>
          <p:cNvPr id="796" name="Google Shape;796;p37"/>
          <p:cNvSpPr txBox="1"/>
          <p:nvPr/>
        </p:nvSpPr>
        <p:spPr>
          <a:xfrm>
            <a:off x="8875904" y="771738"/>
            <a:ext cx="152802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Disk 1 Ring 1 </a:t>
            </a:r>
            <a:endParaRPr sz="1800" b="1" dirty="0">
              <a:solidFill>
                <a:schemeClr val="dk1"/>
              </a:solidFill>
              <a:latin typeface="Calibri"/>
              <a:ea typeface="Calibri"/>
              <a:cs typeface="Calibri"/>
              <a:sym typeface="Calibri"/>
            </a:endParaRPr>
          </a:p>
        </p:txBody>
      </p:sp>
      <p:cxnSp>
        <p:nvCxnSpPr>
          <p:cNvPr id="800" name="Google Shape;800;p37"/>
          <p:cNvCxnSpPr>
            <a:cxnSpLocks/>
          </p:cNvCxnSpPr>
          <p:nvPr/>
        </p:nvCxnSpPr>
        <p:spPr>
          <a:xfrm flipH="1">
            <a:off x="10669173" y="2716488"/>
            <a:ext cx="394200" cy="621821"/>
          </a:xfrm>
          <a:prstGeom prst="straightConnector1">
            <a:avLst/>
          </a:prstGeom>
          <a:noFill/>
          <a:ln w="12700" cap="flat" cmpd="sng">
            <a:solidFill>
              <a:schemeClr val="dk1"/>
            </a:solidFill>
            <a:prstDash val="solid"/>
            <a:round/>
            <a:headEnd type="none" w="sm" len="sm"/>
            <a:tailEnd type="triangle" w="med" len="med"/>
          </a:ln>
        </p:spPr>
      </p:cxnSp>
      <p:cxnSp>
        <p:nvCxnSpPr>
          <p:cNvPr id="802" name="Google Shape;802;p37"/>
          <p:cNvCxnSpPr/>
          <p:nvPr/>
        </p:nvCxnSpPr>
        <p:spPr>
          <a:xfrm flipH="1">
            <a:off x="9814563" y="1285081"/>
            <a:ext cx="490576" cy="300444"/>
          </a:xfrm>
          <a:prstGeom prst="straightConnector1">
            <a:avLst/>
          </a:prstGeom>
          <a:noFill/>
          <a:ln w="12700" cap="flat" cmpd="sng">
            <a:solidFill>
              <a:schemeClr val="dk1"/>
            </a:solidFill>
            <a:prstDash val="solid"/>
            <a:round/>
            <a:headEnd type="none" w="sm" len="sm"/>
            <a:tailEnd type="triangle" w="med" len="med"/>
          </a:ln>
        </p:spPr>
      </p:cxnSp>
      <p:cxnSp>
        <p:nvCxnSpPr>
          <p:cNvPr id="803" name="Google Shape;803;p37"/>
          <p:cNvCxnSpPr>
            <a:cxnSpLocks/>
          </p:cNvCxnSpPr>
          <p:nvPr/>
        </p:nvCxnSpPr>
        <p:spPr>
          <a:xfrm>
            <a:off x="8039344" y="2703331"/>
            <a:ext cx="473232" cy="248563"/>
          </a:xfrm>
          <a:prstGeom prst="straightConnector1">
            <a:avLst/>
          </a:prstGeom>
          <a:noFill/>
          <a:ln w="12700" cap="flat" cmpd="sng">
            <a:solidFill>
              <a:schemeClr val="dk1"/>
            </a:solidFill>
            <a:prstDash val="solid"/>
            <a:round/>
            <a:headEnd type="none" w="sm" len="sm"/>
            <a:tailEnd type="triangle" w="med" len="med"/>
          </a:ln>
        </p:spPr>
      </p:cxnSp>
      <p:cxnSp>
        <p:nvCxnSpPr>
          <p:cNvPr id="804" name="Google Shape;804;p37"/>
          <p:cNvCxnSpPr>
            <a:cxnSpLocks/>
          </p:cNvCxnSpPr>
          <p:nvPr/>
        </p:nvCxnSpPr>
        <p:spPr>
          <a:xfrm>
            <a:off x="8507063" y="4447840"/>
            <a:ext cx="1611649" cy="365339"/>
          </a:xfrm>
          <a:prstGeom prst="straightConnector1">
            <a:avLst/>
          </a:prstGeom>
          <a:noFill/>
          <a:ln w="12700" cap="flat" cmpd="sng">
            <a:solidFill>
              <a:schemeClr val="dk1"/>
            </a:solidFill>
            <a:prstDash val="solid"/>
            <a:round/>
            <a:headEnd type="none" w="sm" len="sm"/>
            <a:tailEnd type="triangle" w="med" len="med"/>
          </a:ln>
        </p:spPr>
      </p:cxnSp>
      <p:sp>
        <p:nvSpPr>
          <p:cNvPr id="801" name="Google Shape;801;p37"/>
          <p:cNvSpPr txBox="1"/>
          <p:nvPr/>
        </p:nvSpPr>
        <p:spPr>
          <a:xfrm>
            <a:off x="11063373" y="2288756"/>
            <a:ext cx="1381543"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Pixel</a:t>
            </a: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silicon sensors</a:t>
            </a:r>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(2cmx2cm) on the 2 faces</a:t>
            </a:r>
            <a:endParaRPr sz="1800" dirty="0">
              <a:solidFill>
                <a:schemeClr val="dk1"/>
              </a:solidFill>
              <a:latin typeface="Calibri"/>
              <a:ea typeface="Calibri"/>
              <a:cs typeface="Calibri"/>
              <a:sym typeface="Calibri"/>
            </a:endParaRPr>
          </a:p>
        </p:txBody>
      </p:sp>
      <p:pic>
        <p:nvPicPr>
          <p:cNvPr id="24" name="Google Shape;815;p38">
            <a:extLst>
              <a:ext uri="{FF2B5EF4-FFF2-40B4-BE49-F238E27FC236}">
                <a16:creationId xmlns:a16="http://schemas.microsoft.com/office/drawing/2014/main" id="{E0FB24DF-1F20-7847-BB84-914E4041E757}"/>
              </a:ext>
            </a:extLst>
          </p:cNvPr>
          <p:cNvPicPr preferRelativeResize="0"/>
          <p:nvPr/>
        </p:nvPicPr>
        <p:blipFill rotWithShape="1">
          <a:blip r:embed="rId7">
            <a:alphaModFix/>
          </a:blip>
          <a:srcRect/>
          <a:stretch/>
        </p:blipFill>
        <p:spPr>
          <a:xfrm>
            <a:off x="162915" y="3820011"/>
            <a:ext cx="2974970" cy="2386328"/>
          </a:xfrm>
          <a:custGeom>
            <a:avLst/>
            <a:gdLst/>
            <a:ahLst/>
            <a:cxnLst/>
            <a:rect l="l" t="t" r="r" b="b"/>
            <a:pathLst>
              <a:path w="3929180" h="3270430" fill="none" extrusionOk="0">
                <a:moveTo>
                  <a:pt x="0" y="0"/>
                </a:moveTo>
                <a:cubicBezTo>
                  <a:pt x="248013" y="-263"/>
                  <a:pt x="474191" y="3494"/>
                  <a:pt x="600603" y="0"/>
                </a:cubicBezTo>
                <a:cubicBezTo>
                  <a:pt x="727015" y="-3494"/>
                  <a:pt x="917404" y="21581"/>
                  <a:pt x="1044039" y="0"/>
                </a:cubicBezTo>
                <a:cubicBezTo>
                  <a:pt x="1170674" y="-21581"/>
                  <a:pt x="1403941" y="33300"/>
                  <a:pt x="1566059" y="0"/>
                </a:cubicBezTo>
                <a:cubicBezTo>
                  <a:pt x="1728177" y="-33300"/>
                  <a:pt x="1903929" y="517"/>
                  <a:pt x="2205954" y="0"/>
                </a:cubicBezTo>
                <a:cubicBezTo>
                  <a:pt x="2507979" y="-517"/>
                  <a:pt x="2648361" y="46039"/>
                  <a:pt x="2767265" y="0"/>
                </a:cubicBezTo>
                <a:cubicBezTo>
                  <a:pt x="2886169" y="-46039"/>
                  <a:pt x="3152139" y="70578"/>
                  <a:pt x="3367869" y="0"/>
                </a:cubicBezTo>
                <a:cubicBezTo>
                  <a:pt x="3583599" y="-70578"/>
                  <a:pt x="3719882" y="26383"/>
                  <a:pt x="3929180" y="0"/>
                </a:cubicBezTo>
                <a:cubicBezTo>
                  <a:pt x="3992418" y="245899"/>
                  <a:pt x="3873635" y="386593"/>
                  <a:pt x="3929180" y="545072"/>
                </a:cubicBezTo>
                <a:cubicBezTo>
                  <a:pt x="3984725" y="703551"/>
                  <a:pt x="3878071" y="908170"/>
                  <a:pt x="3929180" y="1122848"/>
                </a:cubicBezTo>
                <a:cubicBezTo>
                  <a:pt x="3980289" y="1337526"/>
                  <a:pt x="3911612" y="1482108"/>
                  <a:pt x="3929180" y="1602511"/>
                </a:cubicBezTo>
                <a:cubicBezTo>
                  <a:pt x="3946748" y="1722914"/>
                  <a:pt x="3888050" y="1919148"/>
                  <a:pt x="3929180" y="2049469"/>
                </a:cubicBezTo>
                <a:cubicBezTo>
                  <a:pt x="3970310" y="2179790"/>
                  <a:pt x="3915712" y="2307643"/>
                  <a:pt x="3929180" y="2529133"/>
                </a:cubicBezTo>
                <a:cubicBezTo>
                  <a:pt x="3942648" y="2750623"/>
                  <a:pt x="3880005" y="3026743"/>
                  <a:pt x="3929180" y="3270430"/>
                </a:cubicBezTo>
                <a:cubicBezTo>
                  <a:pt x="3769762" y="3292420"/>
                  <a:pt x="3635129" y="3256857"/>
                  <a:pt x="3367869" y="3270430"/>
                </a:cubicBezTo>
                <a:cubicBezTo>
                  <a:pt x="3100609" y="3284003"/>
                  <a:pt x="2972514" y="3248416"/>
                  <a:pt x="2806557" y="3270430"/>
                </a:cubicBezTo>
                <a:cubicBezTo>
                  <a:pt x="2640600" y="3292444"/>
                  <a:pt x="2438024" y="3242628"/>
                  <a:pt x="2323829" y="3270430"/>
                </a:cubicBezTo>
                <a:cubicBezTo>
                  <a:pt x="2209634" y="3298232"/>
                  <a:pt x="1900349" y="3230837"/>
                  <a:pt x="1762518" y="3270430"/>
                </a:cubicBezTo>
                <a:cubicBezTo>
                  <a:pt x="1624687" y="3310023"/>
                  <a:pt x="1442486" y="3233869"/>
                  <a:pt x="1201206" y="3270430"/>
                </a:cubicBezTo>
                <a:cubicBezTo>
                  <a:pt x="959926" y="3306991"/>
                  <a:pt x="899131" y="3233773"/>
                  <a:pt x="639895" y="3270430"/>
                </a:cubicBezTo>
                <a:cubicBezTo>
                  <a:pt x="380659" y="3307087"/>
                  <a:pt x="276978" y="3235687"/>
                  <a:pt x="0" y="3270430"/>
                </a:cubicBezTo>
                <a:cubicBezTo>
                  <a:pt x="-8587" y="3146591"/>
                  <a:pt x="38801" y="2973737"/>
                  <a:pt x="0" y="2758063"/>
                </a:cubicBezTo>
                <a:cubicBezTo>
                  <a:pt x="-38801" y="2542389"/>
                  <a:pt x="9933" y="2461568"/>
                  <a:pt x="0" y="2212991"/>
                </a:cubicBezTo>
                <a:cubicBezTo>
                  <a:pt x="-9933" y="1964414"/>
                  <a:pt x="20105" y="1804793"/>
                  <a:pt x="0" y="1635215"/>
                </a:cubicBezTo>
                <a:cubicBezTo>
                  <a:pt x="-20105" y="1465637"/>
                  <a:pt x="68095" y="1321026"/>
                  <a:pt x="0" y="1057439"/>
                </a:cubicBezTo>
                <a:cubicBezTo>
                  <a:pt x="-68095" y="793852"/>
                  <a:pt x="144" y="679162"/>
                  <a:pt x="0" y="479663"/>
                </a:cubicBezTo>
                <a:cubicBezTo>
                  <a:pt x="-144" y="280164"/>
                  <a:pt x="44325" y="198161"/>
                  <a:pt x="0" y="0"/>
                </a:cubicBezTo>
                <a:close/>
              </a:path>
              <a:path w="3929180" h="3270430" extrusionOk="0">
                <a:moveTo>
                  <a:pt x="0" y="0"/>
                </a:moveTo>
                <a:cubicBezTo>
                  <a:pt x="165080" y="-55235"/>
                  <a:pt x="386891" y="61254"/>
                  <a:pt x="522020" y="0"/>
                </a:cubicBezTo>
                <a:cubicBezTo>
                  <a:pt x="657149" y="-61254"/>
                  <a:pt x="862173" y="33829"/>
                  <a:pt x="965456" y="0"/>
                </a:cubicBezTo>
                <a:cubicBezTo>
                  <a:pt x="1068739" y="-33829"/>
                  <a:pt x="1427980" y="35892"/>
                  <a:pt x="1605351" y="0"/>
                </a:cubicBezTo>
                <a:cubicBezTo>
                  <a:pt x="1782722" y="-35892"/>
                  <a:pt x="1935743" y="40625"/>
                  <a:pt x="2127370" y="0"/>
                </a:cubicBezTo>
                <a:cubicBezTo>
                  <a:pt x="2318997" y="-40625"/>
                  <a:pt x="2531653" y="4976"/>
                  <a:pt x="2649390" y="0"/>
                </a:cubicBezTo>
                <a:cubicBezTo>
                  <a:pt x="2767127" y="-4976"/>
                  <a:pt x="3103429" y="35566"/>
                  <a:pt x="3289285" y="0"/>
                </a:cubicBezTo>
                <a:cubicBezTo>
                  <a:pt x="3475142" y="-35566"/>
                  <a:pt x="3728073" y="9214"/>
                  <a:pt x="3929180" y="0"/>
                </a:cubicBezTo>
                <a:cubicBezTo>
                  <a:pt x="3939067" y="145645"/>
                  <a:pt x="3870358" y="410045"/>
                  <a:pt x="3929180" y="610480"/>
                </a:cubicBezTo>
                <a:cubicBezTo>
                  <a:pt x="3988002" y="810915"/>
                  <a:pt x="3922158" y="988621"/>
                  <a:pt x="3929180" y="1090143"/>
                </a:cubicBezTo>
                <a:cubicBezTo>
                  <a:pt x="3936202" y="1191665"/>
                  <a:pt x="3926504" y="1410564"/>
                  <a:pt x="3929180" y="1569806"/>
                </a:cubicBezTo>
                <a:cubicBezTo>
                  <a:pt x="3931856" y="1729048"/>
                  <a:pt x="3912176" y="1855210"/>
                  <a:pt x="3929180" y="2114878"/>
                </a:cubicBezTo>
                <a:cubicBezTo>
                  <a:pt x="3946184" y="2374546"/>
                  <a:pt x="3916382" y="2525712"/>
                  <a:pt x="3929180" y="2692654"/>
                </a:cubicBezTo>
                <a:cubicBezTo>
                  <a:pt x="3941978" y="2859596"/>
                  <a:pt x="3880997" y="3149885"/>
                  <a:pt x="3929180" y="3270430"/>
                </a:cubicBezTo>
                <a:cubicBezTo>
                  <a:pt x="3701914" y="3333449"/>
                  <a:pt x="3634285" y="3230762"/>
                  <a:pt x="3367869" y="3270430"/>
                </a:cubicBezTo>
                <a:cubicBezTo>
                  <a:pt x="3101453" y="3310098"/>
                  <a:pt x="3035900" y="3261498"/>
                  <a:pt x="2885141" y="3270430"/>
                </a:cubicBezTo>
                <a:cubicBezTo>
                  <a:pt x="2734382" y="3279362"/>
                  <a:pt x="2453920" y="3226952"/>
                  <a:pt x="2323829" y="3270430"/>
                </a:cubicBezTo>
                <a:cubicBezTo>
                  <a:pt x="2193738" y="3313908"/>
                  <a:pt x="1969784" y="3203521"/>
                  <a:pt x="1683934" y="3270430"/>
                </a:cubicBezTo>
                <a:cubicBezTo>
                  <a:pt x="1398084" y="3337339"/>
                  <a:pt x="1333138" y="3214945"/>
                  <a:pt x="1122623" y="3270430"/>
                </a:cubicBezTo>
                <a:cubicBezTo>
                  <a:pt x="912108" y="3325915"/>
                  <a:pt x="802443" y="3221463"/>
                  <a:pt x="679187" y="3270430"/>
                </a:cubicBezTo>
                <a:cubicBezTo>
                  <a:pt x="555931" y="3319397"/>
                  <a:pt x="208368" y="3249951"/>
                  <a:pt x="0" y="3270430"/>
                </a:cubicBezTo>
                <a:cubicBezTo>
                  <a:pt x="-12486" y="3012128"/>
                  <a:pt x="55688" y="2882638"/>
                  <a:pt x="0" y="2659950"/>
                </a:cubicBezTo>
                <a:cubicBezTo>
                  <a:pt x="-55688" y="2437262"/>
                  <a:pt x="59137" y="2219881"/>
                  <a:pt x="0" y="2049469"/>
                </a:cubicBezTo>
                <a:cubicBezTo>
                  <a:pt x="-59137" y="1879057"/>
                  <a:pt x="8985" y="1746388"/>
                  <a:pt x="0" y="1504398"/>
                </a:cubicBezTo>
                <a:cubicBezTo>
                  <a:pt x="-8985" y="1262408"/>
                  <a:pt x="48283" y="1196459"/>
                  <a:pt x="0" y="992030"/>
                </a:cubicBezTo>
                <a:cubicBezTo>
                  <a:pt x="-48283" y="787601"/>
                  <a:pt x="40020" y="719370"/>
                  <a:pt x="0" y="545072"/>
                </a:cubicBezTo>
                <a:cubicBezTo>
                  <a:pt x="-40020" y="370774"/>
                  <a:pt x="64022" y="166785"/>
                  <a:pt x="0" y="0"/>
                </a:cubicBezTo>
                <a:close/>
              </a:path>
            </a:pathLst>
          </a:custGeom>
          <a:noFill/>
          <a:ln w="19050" cap="flat" cmpd="dbl">
            <a:solidFill>
              <a:schemeClr val="dk1"/>
            </a:solidFill>
            <a:prstDash val="solid"/>
            <a:round/>
            <a:headEnd type="none" w="sm" len="sm"/>
            <a:tailEnd type="none" w="sm" len="sm"/>
          </a:ln>
        </p:spPr>
      </p:pic>
      <p:sp>
        <p:nvSpPr>
          <p:cNvPr id="2" name="Rectangle 1">
            <a:extLst>
              <a:ext uri="{FF2B5EF4-FFF2-40B4-BE49-F238E27FC236}">
                <a16:creationId xmlns:a16="http://schemas.microsoft.com/office/drawing/2014/main" id="{AFFC1BAF-B22F-E948-BE74-53D70D9A33F4}"/>
              </a:ext>
            </a:extLst>
          </p:cNvPr>
          <p:cNvSpPr/>
          <p:nvPr/>
        </p:nvSpPr>
        <p:spPr>
          <a:xfrm>
            <a:off x="178597" y="3862524"/>
            <a:ext cx="1726755" cy="400110"/>
          </a:xfrm>
          <a:prstGeom prst="rect">
            <a:avLst/>
          </a:prstGeom>
        </p:spPr>
        <p:txBody>
          <a:bodyPr wrap="none">
            <a:spAutoFit/>
          </a:bodyPr>
          <a:lstStyle/>
          <a:p>
            <a:pPr lvl="0" algn="ctr"/>
            <a:r>
              <a:rPr lang="en-US" sz="2000" dirty="0">
                <a:latin typeface="Candara"/>
                <a:ea typeface="Candara"/>
                <a:cs typeface="Candara"/>
                <a:sym typeface="Candara"/>
              </a:rPr>
              <a:t>Disk 1</a:t>
            </a:r>
            <a:r>
              <a:rPr lang="en-US" sz="2000" dirty="0">
                <a:latin typeface="Candara"/>
                <a:ea typeface="Candara"/>
                <a:cs typeface="Candara"/>
                <a:sym typeface="Wingdings" pitchFamily="2" charset="2"/>
              </a:rPr>
              <a:t> (2 rings)</a:t>
            </a:r>
            <a:endParaRPr lang="en-US" dirty="0"/>
          </a:p>
        </p:txBody>
      </p:sp>
      <p:pic>
        <p:nvPicPr>
          <p:cNvPr id="30" name="Google Shape;813;p38">
            <a:extLst>
              <a:ext uri="{FF2B5EF4-FFF2-40B4-BE49-F238E27FC236}">
                <a16:creationId xmlns:a16="http://schemas.microsoft.com/office/drawing/2014/main" id="{B803C80D-ADB2-D04F-8396-BB91D23F85EF}"/>
              </a:ext>
            </a:extLst>
          </p:cNvPr>
          <p:cNvPicPr preferRelativeResize="0"/>
          <p:nvPr/>
        </p:nvPicPr>
        <p:blipFill rotWithShape="1">
          <a:blip r:embed="rId8">
            <a:alphaModFix/>
          </a:blip>
          <a:srcRect/>
          <a:stretch/>
        </p:blipFill>
        <p:spPr>
          <a:xfrm>
            <a:off x="3960876" y="3820011"/>
            <a:ext cx="3664047" cy="2386328"/>
          </a:xfrm>
          <a:custGeom>
            <a:avLst/>
            <a:gdLst/>
            <a:ahLst/>
            <a:cxnLst/>
            <a:rect l="l" t="t" r="r" b="b"/>
            <a:pathLst>
              <a:path w="6297612" h="4179291" fill="none" extrusionOk="0">
                <a:moveTo>
                  <a:pt x="0" y="0"/>
                </a:moveTo>
                <a:cubicBezTo>
                  <a:pt x="217788" y="-36039"/>
                  <a:pt x="353962" y="35936"/>
                  <a:pt x="446558" y="0"/>
                </a:cubicBezTo>
                <a:cubicBezTo>
                  <a:pt x="539154" y="-35936"/>
                  <a:pt x="791618" y="10571"/>
                  <a:pt x="1082044" y="0"/>
                </a:cubicBezTo>
                <a:cubicBezTo>
                  <a:pt x="1372470" y="-10571"/>
                  <a:pt x="1481203" y="33573"/>
                  <a:pt x="1654554" y="0"/>
                </a:cubicBezTo>
                <a:cubicBezTo>
                  <a:pt x="1827905" y="-33573"/>
                  <a:pt x="1904282" y="21854"/>
                  <a:pt x="2038136" y="0"/>
                </a:cubicBezTo>
                <a:cubicBezTo>
                  <a:pt x="2171990" y="-21854"/>
                  <a:pt x="2297385" y="38987"/>
                  <a:pt x="2421718" y="0"/>
                </a:cubicBezTo>
                <a:cubicBezTo>
                  <a:pt x="2546051" y="-38987"/>
                  <a:pt x="2687723" y="29825"/>
                  <a:pt x="2931252" y="0"/>
                </a:cubicBezTo>
                <a:cubicBezTo>
                  <a:pt x="3174781" y="-29825"/>
                  <a:pt x="3411783" y="47941"/>
                  <a:pt x="3629715" y="0"/>
                </a:cubicBezTo>
                <a:cubicBezTo>
                  <a:pt x="3847647" y="-47941"/>
                  <a:pt x="4034535" y="68147"/>
                  <a:pt x="4265201" y="0"/>
                </a:cubicBezTo>
                <a:cubicBezTo>
                  <a:pt x="4495867" y="-68147"/>
                  <a:pt x="4571793" y="62158"/>
                  <a:pt x="4837711" y="0"/>
                </a:cubicBezTo>
                <a:cubicBezTo>
                  <a:pt x="5103629" y="-62158"/>
                  <a:pt x="5116574" y="3118"/>
                  <a:pt x="5221293" y="0"/>
                </a:cubicBezTo>
                <a:cubicBezTo>
                  <a:pt x="5326012" y="-3118"/>
                  <a:pt x="5470828" y="34741"/>
                  <a:pt x="5667851" y="0"/>
                </a:cubicBezTo>
                <a:cubicBezTo>
                  <a:pt x="5864874" y="-34741"/>
                  <a:pt x="6127873" y="47302"/>
                  <a:pt x="6297612" y="0"/>
                </a:cubicBezTo>
                <a:cubicBezTo>
                  <a:pt x="6332991" y="140105"/>
                  <a:pt x="6289349" y="436193"/>
                  <a:pt x="6297612" y="555249"/>
                </a:cubicBezTo>
                <a:cubicBezTo>
                  <a:pt x="6305875" y="674305"/>
                  <a:pt x="6279274" y="928356"/>
                  <a:pt x="6297612" y="1068704"/>
                </a:cubicBezTo>
                <a:cubicBezTo>
                  <a:pt x="6315950" y="1209053"/>
                  <a:pt x="6280536" y="1427377"/>
                  <a:pt x="6297612" y="1623953"/>
                </a:cubicBezTo>
                <a:cubicBezTo>
                  <a:pt x="6314688" y="1820529"/>
                  <a:pt x="6254034" y="1956778"/>
                  <a:pt x="6297612" y="2137409"/>
                </a:cubicBezTo>
                <a:cubicBezTo>
                  <a:pt x="6341190" y="2318040"/>
                  <a:pt x="6285420" y="2504312"/>
                  <a:pt x="6297612" y="2734450"/>
                </a:cubicBezTo>
                <a:cubicBezTo>
                  <a:pt x="6309804" y="2964588"/>
                  <a:pt x="6295460" y="3066776"/>
                  <a:pt x="6297612" y="3289699"/>
                </a:cubicBezTo>
                <a:cubicBezTo>
                  <a:pt x="6299764" y="3512622"/>
                  <a:pt x="6274784" y="3967268"/>
                  <a:pt x="6297612" y="4179291"/>
                </a:cubicBezTo>
                <a:cubicBezTo>
                  <a:pt x="6060699" y="4186824"/>
                  <a:pt x="5981810" y="4149556"/>
                  <a:pt x="5788078" y="4179291"/>
                </a:cubicBezTo>
                <a:cubicBezTo>
                  <a:pt x="5594346" y="4209026"/>
                  <a:pt x="5360400" y="4123747"/>
                  <a:pt x="5152592" y="4179291"/>
                </a:cubicBezTo>
                <a:cubicBezTo>
                  <a:pt x="4944784" y="4234835"/>
                  <a:pt x="4834837" y="4105687"/>
                  <a:pt x="4517105" y="4179291"/>
                </a:cubicBezTo>
                <a:cubicBezTo>
                  <a:pt x="4199373" y="4252895"/>
                  <a:pt x="4088537" y="4163984"/>
                  <a:pt x="3944595" y="4179291"/>
                </a:cubicBezTo>
                <a:cubicBezTo>
                  <a:pt x="3800653" y="4194598"/>
                  <a:pt x="3581778" y="4159797"/>
                  <a:pt x="3309109" y="4179291"/>
                </a:cubicBezTo>
                <a:cubicBezTo>
                  <a:pt x="3036440" y="4198785"/>
                  <a:pt x="2960361" y="4123666"/>
                  <a:pt x="2799575" y="4179291"/>
                </a:cubicBezTo>
                <a:cubicBezTo>
                  <a:pt x="2638789" y="4234916"/>
                  <a:pt x="2510577" y="4131860"/>
                  <a:pt x="2353017" y="4179291"/>
                </a:cubicBezTo>
                <a:cubicBezTo>
                  <a:pt x="2195457" y="4226722"/>
                  <a:pt x="1976370" y="4145813"/>
                  <a:pt x="1654554" y="4179291"/>
                </a:cubicBezTo>
                <a:cubicBezTo>
                  <a:pt x="1332738" y="4212769"/>
                  <a:pt x="1322518" y="4159141"/>
                  <a:pt x="1145020" y="4179291"/>
                </a:cubicBezTo>
                <a:cubicBezTo>
                  <a:pt x="967522" y="4199441"/>
                  <a:pt x="748184" y="4160850"/>
                  <a:pt x="635486" y="4179291"/>
                </a:cubicBezTo>
                <a:cubicBezTo>
                  <a:pt x="522788" y="4197732"/>
                  <a:pt x="271411" y="4114636"/>
                  <a:pt x="0" y="4179291"/>
                </a:cubicBezTo>
                <a:cubicBezTo>
                  <a:pt x="-11464" y="3955517"/>
                  <a:pt x="36339" y="3939287"/>
                  <a:pt x="0" y="3707628"/>
                </a:cubicBezTo>
                <a:cubicBezTo>
                  <a:pt x="-36339" y="3475969"/>
                  <a:pt x="25716" y="3292757"/>
                  <a:pt x="0" y="3152379"/>
                </a:cubicBezTo>
                <a:cubicBezTo>
                  <a:pt x="-25716" y="3012001"/>
                  <a:pt x="56207" y="2848443"/>
                  <a:pt x="0" y="2680717"/>
                </a:cubicBezTo>
                <a:cubicBezTo>
                  <a:pt x="-56207" y="2512991"/>
                  <a:pt x="12450" y="2352363"/>
                  <a:pt x="0" y="2167261"/>
                </a:cubicBezTo>
                <a:cubicBezTo>
                  <a:pt x="-12450" y="1982159"/>
                  <a:pt x="76423" y="1665841"/>
                  <a:pt x="0" y="1528426"/>
                </a:cubicBezTo>
                <a:cubicBezTo>
                  <a:pt x="-76423" y="1391011"/>
                  <a:pt x="14995" y="1221353"/>
                  <a:pt x="0" y="973178"/>
                </a:cubicBezTo>
                <a:cubicBezTo>
                  <a:pt x="-14995" y="725003"/>
                  <a:pt x="29389" y="414030"/>
                  <a:pt x="0" y="0"/>
                </a:cubicBezTo>
                <a:close/>
              </a:path>
              <a:path w="6297612" h="4179291" extrusionOk="0">
                <a:moveTo>
                  <a:pt x="0" y="0"/>
                </a:moveTo>
                <a:cubicBezTo>
                  <a:pt x="110420" y="-13376"/>
                  <a:pt x="249716" y="9049"/>
                  <a:pt x="446558" y="0"/>
                </a:cubicBezTo>
                <a:cubicBezTo>
                  <a:pt x="643400" y="-9049"/>
                  <a:pt x="728786" y="2782"/>
                  <a:pt x="830140" y="0"/>
                </a:cubicBezTo>
                <a:cubicBezTo>
                  <a:pt x="931494" y="-2782"/>
                  <a:pt x="1190858" y="6193"/>
                  <a:pt x="1339674" y="0"/>
                </a:cubicBezTo>
                <a:cubicBezTo>
                  <a:pt x="1488490" y="-6193"/>
                  <a:pt x="1715719" y="66373"/>
                  <a:pt x="1912184" y="0"/>
                </a:cubicBezTo>
                <a:cubicBezTo>
                  <a:pt x="2108649" y="-66373"/>
                  <a:pt x="2304550" y="9894"/>
                  <a:pt x="2547670" y="0"/>
                </a:cubicBezTo>
                <a:cubicBezTo>
                  <a:pt x="2790790" y="-9894"/>
                  <a:pt x="2832552" y="7898"/>
                  <a:pt x="2994228" y="0"/>
                </a:cubicBezTo>
                <a:cubicBezTo>
                  <a:pt x="3155904" y="-7898"/>
                  <a:pt x="3287225" y="56535"/>
                  <a:pt x="3503762" y="0"/>
                </a:cubicBezTo>
                <a:cubicBezTo>
                  <a:pt x="3720299" y="-56535"/>
                  <a:pt x="4031241" y="10970"/>
                  <a:pt x="4202225" y="0"/>
                </a:cubicBezTo>
                <a:cubicBezTo>
                  <a:pt x="4373209" y="-10970"/>
                  <a:pt x="4551445" y="5351"/>
                  <a:pt x="4837711" y="0"/>
                </a:cubicBezTo>
                <a:cubicBezTo>
                  <a:pt x="5123977" y="-5351"/>
                  <a:pt x="5091917" y="34678"/>
                  <a:pt x="5221293" y="0"/>
                </a:cubicBezTo>
                <a:cubicBezTo>
                  <a:pt x="5350669" y="-34678"/>
                  <a:pt x="5450164" y="5550"/>
                  <a:pt x="5667851" y="0"/>
                </a:cubicBezTo>
                <a:cubicBezTo>
                  <a:pt x="5885538" y="-5550"/>
                  <a:pt x="6090775" y="68903"/>
                  <a:pt x="6297612" y="0"/>
                </a:cubicBezTo>
                <a:cubicBezTo>
                  <a:pt x="6371934" y="185243"/>
                  <a:pt x="6248651" y="483373"/>
                  <a:pt x="6297612" y="638834"/>
                </a:cubicBezTo>
                <a:cubicBezTo>
                  <a:pt x="6346573" y="794295"/>
                  <a:pt x="6247867" y="882110"/>
                  <a:pt x="6297612" y="1110497"/>
                </a:cubicBezTo>
                <a:cubicBezTo>
                  <a:pt x="6347357" y="1338884"/>
                  <a:pt x="6260457" y="1442496"/>
                  <a:pt x="6297612" y="1749332"/>
                </a:cubicBezTo>
                <a:cubicBezTo>
                  <a:pt x="6334767" y="2056168"/>
                  <a:pt x="6252786" y="2093776"/>
                  <a:pt x="6297612" y="2388166"/>
                </a:cubicBezTo>
                <a:cubicBezTo>
                  <a:pt x="6342438" y="2682556"/>
                  <a:pt x="6289410" y="2801663"/>
                  <a:pt x="6297612" y="2985208"/>
                </a:cubicBezTo>
                <a:cubicBezTo>
                  <a:pt x="6305814" y="3168753"/>
                  <a:pt x="6252145" y="3350944"/>
                  <a:pt x="6297612" y="3624042"/>
                </a:cubicBezTo>
                <a:cubicBezTo>
                  <a:pt x="6343079" y="3897140"/>
                  <a:pt x="6280411" y="3956469"/>
                  <a:pt x="6297612" y="4179291"/>
                </a:cubicBezTo>
                <a:cubicBezTo>
                  <a:pt x="6058991" y="4185935"/>
                  <a:pt x="5953976" y="4121307"/>
                  <a:pt x="5725102" y="4179291"/>
                </a:cubicBezTo>
                <a:cubicBezTo>
                  <a:pt x="5496228" y="4237275"/>
                  <a:pt x="5360773" y="4156199"/>
                  <a:pt x="5152592" y="4179291"/>
                </a:cubicBezTo>
                <a:cubicBezTo>
                  <a:pt x="4944411" y="4202383"/>
                  <a:pt x="4818290" y="4132482"/>
                  <a:pt x="4517105" y="4179291"/>
                </a:cubicBezTo>
                <a:cubicBezTo>
                  <a:pt x="4215920" y="4226100"/>
                  <a:pt x="4171050" y="4165068"/>
                  <a:pt x="3944595" y="4179291"/>
                </a:cubicBezTo>
                <a:cubicBezTo>
                  <a:pt x="3718140" y="4193514"/>
                  <a:pt x="3694719" y="4167303"/>
                  <a:pt x="3498037" y="4179291"/>
                </a:cubicBezTo>
                <a:cubicBezTo>
                  <a:pt x="3301355" y="4191279"/>
                  <a:pt x="3214124" y="4135249"/>
                  <a:pt x="2988503" y="4179291"/>
                </a:cubicBezTo>
                <a:cubicBezTo>
                  <a:pt x="2762882" y="4223333"/>
                  <a:pt x="2659736" y="4171972"/>
                  <a:pt x="2478969" y="4179291"/>
                </a:cubicBezTo>
                <a:cubicBezTo>
                  <a:pt x="2298202" y="4186610"/>
                  <a:pt x="2186950" y="4130541"/>
                  <a:pt x="2032411" y="4179291"/>
                </a:cubicBezTo>
                <a:cubicBezTo>
                  <a:pt x="1877872" y="4228041"/>
                  <a:pt x="1774277" y="4148957"/>
                  <a:pt x="1648829" y="4179291"/>
                </a:cubicBezTo>
                <a:cubicBezTo>
                  <a:pt x="1523381" y="4209625"/>
                  <a:pt x="1450140" y="4170223"/>
                  <a:pt x="1265248" y="4179291"/>
                </a:cubicBezTo>
                <a:cubicBezTo>
                  <a:pt x="1080356" y="4188359"/>
                  <a:pt x="1012044" y="4178368"/>
                  <a:pt x="818690" y="4179291"/>
                </a:cubicBezTo>
                <a:cubicBezTo>
                  <a:pt x="625336" y="4180214"/>
                  <a:pt x="389938" y="4140276"/>
                  <a:pt x="0" y="4179291"/>
                </a:cubicBezTo>
                <a:cubicBezTo>
                  <a:pt x="-21741" y="3968923"/>
                  <a:pt x="17040" y="3845153"/>
                  <a:pt x="0" y="3582249"/>
                </a:cubicBezTo>
                <a:cubicBezTo>
                  <a:pt x="-17040" y="3319345"/>
                  <a:pt x="32528" y="3183976"/>
                  <a:pt x="0" y="3027001"/>
                </a:cubicBezTo>
                <a:cubicBezTo>
                  <a:pt x="-32528" y="2870026"/>
                  <a:pt x="36159" y="2647585"/>
                  <a:pt x="0" y="2429959"/>
                </a:cubicBezTo>
                <a:cubicBezTo>
                  <a:pt x="-36159" y="2212333"/>
                  <a:pt x="42026" y="2040144"/>
                  <a:pt x="0" y="1874711"/>
                </a:cubicBezTo>
                <a:cubicBezTo>
                  <a:pt x="-42026" y="1709278"/>
                  <a:pt x="47111" y="1409114"/>
                  <a:pt x="0" y="1277669"/>
                </a:cubicBezTo>
                <a:cubicBezTo>
                  <a:pt x="-47111" y="1146224"/>
                  <a:pt x="10199" y="1035825"/>
                  <a:pt x="0" y="806006"/>
                </a:cubicBezTo>
                <a:cubicBezTo>
                  <a:pt x="-10199" y="576187"/>
                  <a:pt x="53467" y="184943"/>
                  <a:pt x="0" y="0"/>
                </a:cubicBezTo>
                <a:close/>
              </a:path>
            </a:pathLst>
          </a:custGeom>
          <a:noFill/>
          <a:ln w="19050" cap="flat" cmpd="sng">
            <a:solidFill>
              <a:schemeClr val="dk1"/>
            </a:solidFill>
            <a:prstDash val="solid"/>
            <a:round/>
            <a:headEnd type="none" w="sm" len="sm"/>
            <a:tailEnd type="none" w="sm" len="sm"/>
          </a:ln>
        </p:spPr>
      </p:pic>
      <p:sp>
        <p:nvSpPr>
          <p:cNvPr id="6" name="Rectangle 5">
            <a:extLst>
              <a:ext uri="{FF2B5EF4-FFF2-40B4-BE49-F238E27FC236}">
                <a16:creationId xmlns:a16="http://schemas.microsoft.com/office/drawing/2014/main" id="{11AC7E0E-28FD-D143-A8E8-C634BC7D0976}"/>
              </a:ext>
            </a:extLst>
          </p:cNvPr>
          <p:cNvSpPr/>
          <p:nvPr/>
        </p:nvSpPr>
        <p:spPr>
          <a:xfrm>
            <a:off x="3137885" y="4239213"/>
            <a:ext cx="832279" cy="1384995"/>
          </a:xfrm>
          <a:prstGeom prst="rect">
            <a:avLst/>
          </a:prstGeom>
        </p:spPr>
        <p:txBody>
          <a:bodyPr wrap="none">
            <a:spAutoFit/>
          </a:bodyPr>
          <a:lstStyle/>
          <a:p>
            <a:r>
              <a:rPr lang="en-US" dirty="0">
                <a:latin typeface="Candara"/>
                <a:ea typeface="Candara"/>
                <a:cs typeface="Candara"/>
                <a:sym typeface="Candara"/>
              </a:rPr>
              <a:t>Detail </a:t>
            </a:r>
          </a:p>
          <a:p>
            <a:r>
              <a:rPr lang="en-US" dirty="0">
                <a:latin typeface="Candara"/>
                <a:ea typeface="Candara"/>
                <a:cs typeface="Candara"/>
                <a:sym typeface="Candara"/>
              </a:rPr>
              <a:t>of the</a:t>
            </a:r>
          </a:p>
          <a:p>
            <a:r>
              <a:rPr lang="en-US" dirty="0">
                <a:latin typeface="Noto Sans Symbols"/>
                <a:ea typeface="Noto Sans Symbols"/>
                <a:cs typeface="Noto Sans Symbols"/>
                <a:sym typeface="Noto Sans Symbols"/>
              </a:rPr>
              <a:t>sensor </a:t>
            </a:r>
          </a:p>
          <a:p>
            <a:r>
              <a:rPr lang="en-US" dirty="0">
                <a:latin typeface="Candara"/>
                <a:ea typeface="Candara"/>
                <a:cs typeface="Candara"/>
                <a:sym typeface="Candara"/>
              </a:rPr>
              <a:t>R-</a:t>
            </a:r>
            <a:r>
              <a:rPr lang="el-GR" dirty="0">
                <a:latin typeface="Noto Sans Symbols"/>
                <a:ea typeface="Noto Sans Symbols"/>
                <a:cs typeface="Noto Sans Symbols"/>
                <a:sym typeface="Noto Sans Symbols"/>
              </a:rPr>
              <a:t>Φ</a:t>
            </a:r>
            <a:endParaRPr lang="en-US" dirty="0">
              <a:latin typeface="Noto Sans Symbols"/>
              <a:ea typeface="Noto Sans Symbols"/>
              <a:cs typeface="Noto Sans Symbols"/>
              <a:sym typeface="Noto Sans Symbols"/>
            </a:endParaRPr>
          </a:p>
          <a:p>
            <a:r>
              <a:rPr lang="en-US" dirty="0">
                <a:latin typeface="Candara"/>
                <a:ea typeface="Candara"/>
                <a:cs typeface="Candara"/>
                <a:sym typeface="Candara"/>
              </a:rPr>
              <a:t>overlaps</a:t>
            </a:r>
          </a:p>
          <a:p>
            <a:endParaRPr lang="it-IT" dirty="0"/>
          </a:p>
        </p:txBody>
      </p:sp>
      <p:sp>
        <p:nvSpPr>
          <p:cNvPr id="32" name="Rectangle 31">
            <a:extLst>
              <a:ext uri="{FF2B5EF4-FFF2-40B4-BE49-F238E27FC236}">
                <a16:creationId xmlns:a16="http://schemas.microsoft.com/office/drawing/2014/main" id="{D68C887E-027F-0E44-9C12-9B9BF6969ED0}"/>
              </a:ext>
            </a:extLst>
          </p:cNvPr>
          <p:cNvSpPr/>
          <p:nvPr/>
        </p:nvSpPr>
        <p:spPr>
          <a:xfrm>
            <a:off x="3920852" y="3839560"/>
            <a:ext cx="1762021" cy="400110"/>
          </a:xfrm>
          <a:prstGeom prst="rect">
            <a:avLst/>
          </a:prstGeom>
        </p:spPr>
        <p:txBody>
          <a:bodyPr wrap="none">
            <a:spAutoFit/>
          </a:bodyPr>
          <a:lstStyle/>
          <a:p>
            <a:pPr lvl="0" algn="ctr"/>
            <a:r>
              <a:rPr lang="en-US" sz="2000" dirty="0">
                <a:latin typeface="Candara"/>
                <a:ea typeface="Candara"/>
                <a:cs typeface="Candara"/>
                <a:sym typeface="Candara"/>
              </a:rPr>
              <a:t>Disk 2</a:t>
            </a:r>
            <a:r>
              <a:rPr lang="en-US" sz="2000" dirty="0">
                <a:latin typeface="Candara"/>
                <a:ea typeface="Candara"/>
                <a:cs typeface="Candara"/>
                <a:sym typeface="Wingdings" pitchFamily="2" charset="2"/>
              </a:rPr>
              <a:t> (3 rings)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F40DD9-4387-4D18-896C-47329DA2B255}"/>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Outline</a:t>
            </a:r>
            <a:endParaRPr lang="it-IT" sz="2800" dirty="0">
              <a:latin typeface="Ink Free" panose="03080402000500000000" pitchFamily="66" charset="0"/>
            </a:endParaRPr>
          </a:p>
        </p:txBody>
      </p:sp>
      <p:sp>
        <p:nvSpPr>
          <p:cNvPr id="13" name="TextBox 12">
            <a:extLst>
              <a:ext uri="{FF2B5EF4-FFF2-40B4-BE49-F238E27FC236}">
                <a16:creationId xmlns:a16="http://schemas.microsoft.com/office/drawing/2014/main" id="{02E4498F-17D9-4337-9E58-B172B24F2246}"/>
              </a:ext>
            </a:extLst>
          </p:cNvPr>
          <p:cNvSpPr txBox="1"/>
          <p:nvPr/>
        </p:nvSpPr>
        <p:spPr>
          <a:xfrm>
            <a:off x="611339" y="1168385"/>
            <a:ext cx="4777403" cy="2479525"/>
          </a:xfrm>
          <a:prstGeom prst="rect">
            <a:avLst/>
          </a:prstGeom>
          <a:noFill/>
        </p:spPr>
        <p:txBody>
          <a:bodyPr wrap="square" rtlCol="0">
            <a:spAutoFit/>
          </a:bodyPr>
          <a:lstStyle/>
          <a:p>
            <a:pPr>
              <a:lnSpc>
                <a:spcPct val="200000"/>
              </a:lnSpc>
            </a:pPr>
            <a:endParaRPr lang="en-US" sz="1600" b="0" i="0" dirty="0">
              <a:effectLst/>
              <a:latin typeface="Times New Roman" panose="02020603050405020304" pitchFamily="18" charset="0"/>
              <a:cs typeface="Times New Roman" panose="02020603050405020304" pitchFamily="18" charset="0"/>
            </a:endParaRPr>
          </a:p>
          <a:p>
            <a:pPr marL="742950" lvl="1" indent="-285750">
              <a:lnSpc>
                <a:spcPct val="200000"/>
              </a:lnSpc>
              <a:buFont typeface="Arial" panose="020B0604020202020204" pitchFamily="34" charset="0"/>
              <a:buChar char="•"/>
            </a:pPr>
            <a:r>
              <a:rPr lang="en-US" sz="1600" dirty="0" err="1">
                <a:latin typeface="Times New Roman" panose="02020603050405020304" pitchFamily="18" charset="0"/>
                <a:cs typeface="Times New Roman" panose="02020603050405020304" pitchFamily="18" charset="0"/>
              </a:rPr>
              <a:t>CoolFPGA</a:t>
            </a:r>
            <a:r>
              <a:rPr lang="en-US" sz="1600" dirty="0">
                <a:latin typeface="Times New Roman" panose="02020603050405020304" pitchFamily="18" charset="0"/>
                <a:cs typeface="Times New Roman" panose="02020603050405020304" pitchFamily="18" charset="0"/>
              </a:rPr>
              <a:t> </a:t>
            </a:r>
          </a:p>
          <a:p>
            <a:pPr marL="742950" lvl="1" indent="-285750">
              <a:lnSpc>
                <a:spcPct val="20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AIDA 2020</a:t>
            </a:r>
          </a:p>
          <a:p>
            <a:pPr marL="742950" lvl="1" indent="-285750">
              <a:lnSpc>
                <a:spcPct val="200000"/>
              </a:lnSpc>
              <a:buFont typeface="Arial" panose="020B0604020202020204" pitchFamily="34" charset="0"/>
              <a:buChar char="•"/>
            </a:pPr>
            <a:r>
              <a:rPr lang="en-US" sz="1600" b="0" i="0" dirty="0">
                <a:effectLst/>
                <a:latin typeface="Times New Roman" panose="02020603050405020304" pitchFamily="18" charset="0"/>
                <a:cs typeface="Times New Roman" panose="02020603050405020304" pitchFamily="18" charset="0"/>
              </a:rPr>
              <a:t>Belle II VXD Upgrade</a:t>
            </a:r>
          </a:p>
          <a:p>
            <a:pPr marL="742950" lvl="1" indent="-285750">
              <a:lnSpc>
                <a:spcPct val="20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Conclusion</a:t>
            </a:r>
            <a:endParaRPr lang="en-US" sz="1600" b="0" i="0" dirty="0">
              <a:effectLst/>
              <a:latin typeface="Times New Roman" panose="02020603050405020304" pitchFamily="18" charset="0"/>
              <a:cs typeface="Times New Roman" panose="02020603050405020304" pitchFamily="18" charset="0"/>
            </a:endParaRPr>
          </a:p>
        </p:txBody>
      </p:sp>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a:xfrm>
            <a:off x="10914077" y="6459785"/>
            <a:ext cx="298406" cy="365125"/>
          </a:xfrm>
        </p:spPr>
        <p:txBody>
          <a:bodyPr/>
          <a:lstStyle/>
          <a:p>
            <a:fld id="{5BF94D7C-BACD-4E9F-B56A-E38CB33A12AC}" type="slidenum">
              <a:rPr lang="it-IT" smtClean="0">
                <a:solidFill>
                  <a:schemeClr val="tx1"/>
                </a:solidFill>
                <a:latin typeface="Ink Free" panose="03080402000500000000" pitchFamily="66" charset="0"/>
              </a:rPr>
              <a:t>2</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E4F11C-68A9-4A1F-BD5F-C894D0B45E9A}"/>
              </a:ext>
            </a:extLst>
          </p:cNvPr>
          <p:cNvSpPr txBox="1"/>
          <p:nvPr/>
        </p:nvSpPr>
        <p:spPr>
          <a:xfrm>
            <a:off x="5045955" y="621610"/>
            <a:ext cx="6166528" cy="5293757"/>
          </a:xfrm>
          <a:custGeom>
            <a:avLst/>
            <a:gdLst>
              <a:gd name="connsiteX0" fmla="*/ 0 w 6166528"/>
              <a:gd name="connsiteY0" fmla="*/ 0 h 5293757"/>
              <a:gd name="connsiteX1" fmla="*/ 498928 w 6166528"/>
              <a:gd name="connsiteY1" fmla="*/ 0 h 5293757"/>
              <a:gd name="connsiteX2" fmla="*/ 874526 w 6166528"/>
              <a:gd name="connsiteY2" fmla="*/ 0 h 5293757"/>
              <a:gd name="connsiteX3" fmla="*/ 1558450 w 6166528"/>
              <a:gd name="connsiteY3" fmla="*/ 0 h 5293757"/>
              <a:gd name="connsiteX4" fmla="*/ 2057378 w 6166528"/>
              <a:gd name="connsiteY4" fmla="*/ 0 h 5293757"/>
              <a:gd name="connsiteX5" fmla="*/ 2556306 w 6166528"/>
              <a:gd name="connsiteY5" fmla="*/ 0 h 5293757"/>
              <a:gd name="connsiteX6" fmla="*/ 3240230 w 6166528"/>
              <a:gd name="connsiteY6" fmla="*/ 0 h 5293757"/>
              <a:gd name="connsiteX7" fmla="*/ 3677493 w 6166528"/>
              <a:gd name="connsiteY7" fmla="*/ 0 h 5293757"/>
              <a:gd name="connsiteX8" fmla="*/ 4361417 w 6166528"/>
              <a:gd name="connsiteY8" fmla="*/ 0 h 5293757"/>
              <a:gd name="connsiteX9" fmla="*/ 5045341 w 6166528"/>
              <a:gd name="connsiteY9" fmla="*/ 0 h 5293757"/>
              <a:gd name="connsiteX10" fmla="*/ 5605935 w 6166528"/>
              <a:gd name="connsiteY10" fmla="*/ 0 h 5293757"/>
              <a:gd name="connsiteX11" fmla="*/ 6166528 w 6166528"/>
              <a:gd name="connsiteY11" fmla="*/ 0 h 5293757"/>
              <a:gd name="connsiteX12" fmla="*/ 6166528 w 6166528"/>
              <a:gd name="connsiteY12" fmla="*/ 535258 h 5293757"/>
              <a:gd name="connsiteX13" fmla="*/ 6166528 w 6166528"/>
              <a:gd name="connsiteY13" fmla="*/ 964640 h 5293757"/>
              <a:gd name="connsiteX14" fmla="*/ 6166528 w 6166528"/>
              <a:gd name="connsiteY14" fmla="*/ 1552835 h 5293757"/>
              <a:gd name="connsiteX15" fmla="*/ 6166528 w 6166528"/>
              <a:gd name="connsiteY15" fmla="*/ 2141031 h 5293757"/>
              <a:gd name="connsiteX16" fmla="*/ 6166528 w 6166528"/>
              <a:gd name="connsiteY16" fmla="*/ 2729226 h 5293757"/>
              <a:gd name="connsiteX17" fmla="*/ 6166528 w 6166528"/>
              <a:gd name="connsiteY17" fmla="*/ 3370359 h 5293757"/>
              <a:gd name="connsiteX18" fmla="*/ 6166528 w 6166528"/>
              <a:gd name="connsiteY18" fmla="*/ 4011491 h 5293757"/>
              <a:gd name="connsiteX19" fmla="*/ 6166528 w 6166528"/>
              <a:gd name="connsiteY19" fmla="*/ 4652624 h 5293757"/>
              <a:gd name="connsiteX20" fmla="*/ 6166528 w 6166528"/>
              <a:gd name="connsiteY20" fmla="*/ 5293757 h 5293757"/>
              <a:gd name="connsiteX21" fmla="*/ 5729265 w 6166528"/>
              <a:gd name="connsiteY21" fmla="*/ 5293757 h 5293757"/>
              <a:gd name="connsiteX22" fmla="*/ 5168672 w 6166528"/>
              <a:gd name="connsiteY22" fmla="*/ 5293757 h 5293757"/>
              <a:gd name="connsiteX23" fmla="*/ 4731409 w 6166528"/>
              <a:gd name="connsiteY23" fmla="*/ 5293757 h 5293757"/>
              <a:gd name="connsiteX24" fmla="*/ 4170815 w 6166528"/>
              <a:gd name="connsiteY24" fmla="*/ 5293757 h 5293757"/>
              <a:gd name="connsiteX25" fmla="*/ 3795218 w 6166528"/>
              <a:gd name="connsiteY25" fmla="*/ 5293757 h 5293757"/>
              <a:gd name="connsiteX26" fmla="*/ 3419620 w 6166528"/>
              <a:gd name="connsiteY26" fmla="*/ 5293757 h 5293757"/>
              <a:gd name="connsiteX27" fmla="*/ 2859027 w 6166528"/>
              <a:gd name="connsiteY27" fmla="*/ 5293757 h 5293757"/>
              <a:gd name="connsiteX28" fmla="*/ 2421764 w 6166528"/>
              <a:gd name="connsiteY28" fmla="*/ 5293757 h 5293757"/>
              <a:gd name="connsiteX29" fmla="*/ 1799505 w 6166528"/>
              <a:gd name="connsiteY29" fmla="*/ 5293757 h 5293757"/>
              <a:gd name="connsiteX30" fmla="*/ 1362242 w 6166528"/>
              <a:gd name="connsiteY30" fmla="*/ 5293757 h 5293757"/>
              <a:gd name="connsiteX31" fmla="*/ 739983 w 6166528"/>
              <a:gd name="connsiteY31" fmla="*/ 5293757 h 5293757"/>
              <a:gd name="connsiteX32" fmla="*/ 0 w 6166528"/>
              <a:gd name="connsiteY32" fmla="*/ 5293757 h 5293757"/>
              <a:gd name="connsiteX33" fmla="*/ 0 w 6166528"/>
              <a:gd name="connsiteY33" fmla="*/ 4652624 h 5293757"/>
              <a:gd name="connsiteX34" fmla="*/ 0 w 6166528"/>
              <a:gd name="connsiteY34" fmla="*/ 4011491 h 5293757"/>
              <a:gd name="connsiteX35" fmla="*/ 0 w 6166528"/>
              <a:gd name="connsiteY35" fmla="*/ 3317421 h 5293757"/>
              <a:gd name="connsiteX36" fmla="*/ 0 w 6166528"/>
              <a:gd name="connsiteY36" fmla="*/ 2782163 h 5293757"/>
              <a:gd name="connsiteX37" fmla="*/ 0 w 6166528"/>
              <a:gd name="connsiteY37" fmla="*/ 2088093 h 5293757"/>
              <a:gd name="connsiteX38" fmla="*/ 0 w 6166528"/>
              <a:gd name="connsiteY38" fmla="*/ 1605773 h 5293757"/>
              <a:gd name="connsiteX39" fmla="*/ 0 w 6166528"/>
              <a:gd name="connsiteY39" fmla="*/ 1176390 h 5293757"/>
              <a:gd name="connsiteX40" fmla="*/ 0 w 6166528"/>
              <a:gd name="connsiteY40" fmla="*/ 747008 h 5293757"/>
              <a:gd name="connsiteX41" fmla="*/ 0 w 6166528"/>
              <a:gd name="connsiteY41" fmla="*/ 0 h 52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166528" h="5293757" extrusionOk="0">
                <a:moveTo>
                  <a:pt x="0" y="0"/>
                </a:moveTo>
                <a:cubicBezTo>
                  <a:pt x="120952" y="-13276"/>
                  <a:pt x="261803" y="23519"/>
                  <a:pt x="498928" y="0"/>
                </a:cubicBezTo>
                <a:cubicBezTo>
                  <a:pt x="736053" y="-23519"/>
                  <a:pt x="750828" y="18251"/>
                  <a:pt x="874526" y="0"/>
                </a:cubicBezTo>
                <a:cubicBezTo>
                  <a:pt x="998224" y="-18251"/>
                  <a:pt x="1302516" y="16399"/>
                  <a:pt x="1558450" y="0"/>
                </a:cubicBezTo>
                <a:cubicBezTo>
                  <a:pt x="1814384" y="-16399"/>
                  <a:pt x="1915790" y="32711"/>
                  <a:pt x="2057378" y="0"/>
                </a:cubicBezTo>
                <a:cubicBezTo>
                  <a:pt x="2198966" y="-32711"/>
                  <a:pt x="2421816" y="11243"/>
                  <a:pt x="2556306" y="0"/>
                </a:cubicBezTo>
                <a:cubicBezTo>
                  <a:pt x="2690796" y="-11243"/>
                  <a:pt x="2982921" y="4831"/>
                  <a:pt x="3240230" y="0"/>
                </a:cubicBezTo>
                <a:cubicBezTo>
                  <a:pt x="3497539" y="-4831"/>
                  <a:pt x="3587914" y="45033"/>
                  <a:pt x="3677493" y="0"/>
                </a:cubicBezTo>
                <a:cubicBezTo>
                  <a:pt x="3767072" y="-45033"/>
                  <a:pt x="4063369" y="18051"/>
                  <a:pt x="4361417" y="0"/>
                </a:cubicBezTo>
                <a:cubicBezTo>
                  <a:pt x="4659465" y="-18051"/>
                  <a:pt x="4851484" y="65216"/>
                  <a:pt x="5045341" y="0"/>
                </a:cubicBezTo>
                <a:cubicBezTo>
                  <a:pt x="5239198" y="-65216"/>
                  <a:pt x="5451141" y="26398"/>
                  <a:pt x="5605935" y="0"/>
                </a:cubicBezTo>
                <a:cubicBezTo>
                  <a:pt x="5760729" y="-26398"/>
                  <a:pt x="5994053" y="60578"/>
                  <a:pt x="6166528" y="0"/>
                </a:cubicBezTo>
                <a:cubicBezTo>
                  <a:pt x="6176479" y="202651"/>
                  <a:pt x="6159809" y="421618"/>
                  <a:pt x="6166528" y="535258"/>
                </a:cubicBezTo>
                <a:cubicBezTo>
                  <a:pt x="6173247" y="648898"/>
                  <a:pt x="6137605" y="823899"/>
                  <a:pt x="6166528" y="964640"/>
                </a:cubicBezTo>
                <a:cubicBezTo>
                  <a:pt x="6195451" y="1105381"/>
                  <a:pt x="6136017" y="1430114"/>
                  <a:pt x="6166528" y="1552835"/>
                </a:cubicBezTo>
                <a:cubicBezTo>
                  <a:pt x="6197039" y="1675557"/>
                  <a:pt x="6112380" y="1960611"/>
                  <a:pt x="6166528" y="2141031"/>
                </a:cubicBezTo>
                <a:cubicBezTo>
                  <a:pt x="6220676" y="2321451"/>
                  <a:pt x="6165666" y="2577932"/>
                  <a:pt x="6166528" y="2729226"/>
                </a:cubicBezTo>
                <a:cubicBezTo>
                  <a:pt x="6167390" y="2880520"/>
                  <a:pt x="6112334" y="3201371"/>
                  <a:pt x="6166528" y="3370359"/>
                </a:cubicBezTo>
                <a:cubicBezTo>
                  <a:pt x="6220722" y="3539347"/>
                  <a:pt x="6137928" y="3691650"/>
                  <a:pt x="6166528" y="4011491"/>
                </a:cubicBezTo>
                <a:cubicBezTo>
                  <a:pt x="6195128" y="4331332"/>
                  <a:pt x="6094837" y="4513020"/>
                  <a:pt x="6166528" y="4652624"/>
                </a:cubicBezTo>
                <a:cubicBezTo>
                  <a:pt x="6238219" y="4792228"/>
                  <a:pt x="6106510" y="4995486"/>
                  <a:pt x="6166528" y="5293757"/>
                </a:cubicBezTo>
                <a:cubicBezTo>
                  <a:pt x="6029106" y="5315274"/>
                  <a:pt x="5913756" y="5247398"/>
                  <a:pt x="5729265" y="5293757"/>
                </a:cubicBezTo>
                <a:cubicBezTo>
                  <a:pt x="5544774" y="5340116"/>
                  <a:pt x="5320556" y="5240378"/>
                  <a:pt x="5168672" y="5293757"/>
                </a:cubicBezTo>
                <a:cubicBezTo>
                  <a:pt x="5016788" y="5347136"/>
                  <a:pt x="4844328" y="5258925"/>
                  <a:pt x="4731409" y="5293757"/>
                </a:cubicBezTo>
                <a:cubicBezTo>
                  <a:pt x="4618490" y="5328589"/>
                  <a:pt x="4357687" y="5249488"/>
                  <a:pt x="4170815" y="5293757"/>
                </a:cubicBezTo>
                <a:cubicBezTo>
                  <a:pt x="3983943" y="5338026"/>
                  <a:pt x="3905039" y="5264425"/>
                  <a:pt x="3795218" y="5293757"/>
                </a:cubicBezTo>
                <a:cubicBezTo>
                  <a:pt x="3685397" y="5323089"/>
                  <a:pt x="3576740" y="5293674"/>
                  <a:pt x="3419620" y="5293757"/>
                </a:cubicBezTo>
                <a:cubicBezTo>
                  <a:pt x="3262500" y="5293840"/>
                  <a:pt x="3095520" y="5261324"/>
                  <a:pt x="2859027" y="5293757"/>
                </a:cubicBezTo>
                <a:cubicBezTo>
                  <a:pt x="2622534" y="5326190"/>
                  <a:pt x="2637308" y="5252981"/>
                  <a:pt x="2421764" y="5293757"/>
                </a:cubicBezTo>
                <a:cubicBezTo>
                  <a:pt x="2206220" y="5334533"/>
                  <a:pt x="1944882" y="5273535"/>
                  <a:pt x="1799505" y="5293757"/>
                </a:cubicBezTo>
                <a:cubicBezTo>
                  <a:pt x="1654128" y="5313979"/>
                  <a:pt x="1481371" y="5268785"/>
                  <a:pt x="1362242" y="5293757"/>
                </a:cubicBezTo>
                <a:cubicBezTo>
                  <a:pt x="1243113" y="5318729"/>
                  <a:pt x="961645" y="5285995"/>
                  <a:pt x="739983" y="5293757"/>
                </a:cubicBezTo>
                <a:cubicBezTo>
                  <a:pt x="518321" y="5301519"/>
                  <a:pt x="309035" y="5228337"/>
                  <a:pt x="0" y="5293757"/>
                </a:cubicBezTo>
                <a:cubicBezTo>
                  <a:pt x="-70862" y="5008929"/>
                  <a:pt x="47079" y="4793218"/>
                  <a:pt x="0" y="4652624"/>
                </a:cubicBezTo>
                <a:cubicBezTo>
                  <a:pt x="-47079" y="4512030"/>
                  <a:pt x="38807" y="4222278"/>
                  <a:pt x="0" y="4011491"/>
                </a:cubicBezTo>
                <a:cubicBezTo>
                  <a:pt x="-38807" y="3800704"/>
                  <a:pt x="60569" y="3485047"/>
                  <a:pt x="0" y="3317421"/>
                </a:cubicBezTo>
                <a:cubicBezTo>
                  <a:pt x="-60569" y="3149795"/>
                  <a:pt x="40807" y="2917639"/>
                  <a:pt x="0" y="2782163"/>
                </a:cubicBezTo>
                <a:cubicBezTo>
                  <a:pt x="-40807" y="2646687"/>
                  <a:pt x="21983" y="2313469"/>
                  <a:pt x="0" y="2088093"/>
                </a:cubicBezTo>
                <a:cubicBezTo>
                  <a:pt x="-21983" y="1862717"/>
                  <a:pt x="31434" y="1711914"/>
                  <a:pt x="0" y="1605773"/>
                </a:cubicBezTo>
                <a:cubicBezTo>
                  <a:pt x="-31434" y="1499632"/>
                  <a:pt x="11835" y="1383919"/>
                  <a:pt x="0" y="1176390"/>
                </a:cubicBezTo>
                <a:cubicBezTo>
                  <a:pt x="-11835" y="968861"/>
                  <a:pt x="42357" y="881592"/>
                  <a:pt x="0" y="747008"/>
                </a:cubicBezTo>
                <a:cubicBezTo>
                  <a:pt x="-42357" y="612424"/>
                  <a:pt x="61985" y="310114"/>
                  <a:pt x="0" y="0"/>
                </a:cubicBezTo>
                <a:close/>
              </a:path>
            </a:pathLst>
          </a:custGeom>
          <a:noFill/>
          <a:ln w="12700">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US" sz="1200" b="1" dirty="0">
                <a:solidFill>
                  <a:srgbClr val="0070C0"/>
                </a:solidFill>
                <a:effectLst/>
                <a:latin typeface="Ink Free" panose="03080402000500000000" pitchFamily="66" charset="0"/>
              </a:rPr>
              <a:t>ABSTRACT</a:t>
            </a:r>
          </a:p>
          <a:p>
            <a:pPr algn="ctr"/>
            <a:endParaRPr lang="en-US" sz="1600" b="1" dirty="0">
              <a:latin typeface="Ink Free" panose="03080402000500000000" pitchFamily="66" charset="0"/>
            </a:endParaRPr>
          </a:p>
          <a:p>
            <a:pPr>
              <a:lnSpc>
                <a:spcPct val="150000"/>
              </a:lnSpc>
            </a:pPr>
            <a:r>
              <a:rPr lang="en-US" sz="1600" i="1" dirty="0">
                <a:solidFill>
                  <a:srgbClr val="0070C0"/>
                </a:solidFill>
                <a:latin typeface="Times New Roman" panose="02020603050405020304" pitchFamily="18" charset="0"/>
                <a:cs typeface="Times New Roman" panose="02020603050405020304" pitchFamily="18" charset="0"/>
              </a:rPr>
              <a:t>Inner tracking devices at future colliders will need to be compliant with very stringent requirements on position resolution of the sensors. To obtain the needed mechanical stability and the removal of the power dissipated by the read-out electronic, the support structures and cooling add an important contribution to the total material in the active area, in terms of radiation length.</a:t>
            </a:r>
            <a:endParaRPr lang="en-US" sz="1600"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1600" i="1" dirty="0">
                <a:solidFill>
                  <a:srgbClr val="0070C0"/>
                </a:solidFill>
                <a:latin typeface="Times New Roman" panose="02020603050405020304" pitchFamily="18" charset="0"/>
                <a:cs typeface="Times New Roman" panose="02020603050405020304" pitchFamily="18" charset="0"/>
              </a:rPr>
              <a:t>We present the status of the R&amp;D projects for future inner tracking devices developed at INFN Pisa focusing our attention on, both, “classical” lightweight solution and advanced solutions with DRIE processes on silicon wafers. The goals of these studies are to reach high efficiencies on heat transfer minimizing the thermal resistances and growing the ratio surface/volume and to minimize the material budget in active region.</a:t>
            </a:r>
            <a:endParaRPr lang="en-US" sz="1600" dirty="0">
              <a:solidFill>
                <a:srgbClr val="0070C0"/>
              </a:solidFill>
              <a:latin typeface="Times New Roman" panose="02020603050405020304" pitchFamily="18" charset="0"/>
              <a:cs typeface="Times New Roman" panose="02020603050405020304" pitchFamily="18" charset="0"/>
            </a:endParaRPr>
          </a:p>
        </p:txBody>
      </p:sp>
      <p:sp>
        <p:nvSpPr>
          <p:cNvPr id="10" name="CasellaDiTesto 9">
            <a:extLst>
              <a:ext uri="{FF2B5EF4-FFF2-40B4-BE49-F238E27FC236}">
                <a16:creationId xmlns:a16="http://schemas.microsoft.com/office/drawing/2014/main" id="{62880FC3-86E3-4222-9AD0-6B2C93E67CBB}"/>
              </a:ext>
            </a:extLst>
          </p:cNvPr>
          <p:cNvSpPr txBox="1"/>
          <p:nvPr/>
        </p:nvSpPr>
        <p:spPr>
          <a:xfrm>
            <a:off x="927785" y="6477430"/>
            <a:ext cx="9919180"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Tree>
    <p:extLst>
      <p:ext uri="{BB962C8B-B14F-4D97-AF65-F5344CB8AC3E}">
        <p14:creationId xmlns:p14="http://schemas.microsoft.com/office/powerpoint/2010/main" val="924566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3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1"/>
                </a:solidFill>
                <a:latin typeface="Arial"/>
                <a:ea typeface="Arial"/>
                <a:cs typeface="Arial"/>
                <a:sym typeface="Arial"/>
              </a:rPr>
              <a:t>20</a:t>
            </a:fld>
            <a:endParaRPr>
              <a:solidFill>
                <a:schemeClr val="dk1"/>
              </a:solidFill>
              <a:latin typeface="Arial"/>
              <a:ea typeface="Arial"/>
              <a:cs typeface="Arial"/>
              <a:sym typeface="Arial"/>
            </a:endParaRPr>
          </a:p>
        </p:txBody>
      </p:sp>
      <p:pic>
        <p:nvPicPr>
          <p:cNvPr id="823" name="Google Shape;823;p39" descr="logoPI"/>
          <p:cNvPicPr preferRelativeResize="0"/>
          <p:nvPr/>
        </p:nvPicPr>
        <p:blipFill rotWithShape="1">
          <a:blip r:embed="rId3">
            <a:alphaModFix/>
          </a:blip>
          <a:srcRect/>
          <a:stretch/>
        </p:blipFill>
        <p:spPr>
          <a:xfrm>
            <a:off x="11090824" y="0"/>
            <a:ext cx="1101175" cy="720000"/>
          </a:xfrm>
          <a:prstGeom prst="rect">
            <a:avLst/>
          </a:prstGeom>
          <a:noFill/>
          <a:ln>
            <a:noFill/>
          </a:ln>
        </p:spPr>
      </p:pic>
      <p:pic>
        <p:nvPicPr>
          <p:cNvPr id="824" name="Google Shape;824;p39"/>
          <p:cNvPicPr preferRelativeResize="0"/>
          <p:nvPr/>
        </p:nvPicPr>
        <p:blipFill rotWithShape="1">
          <a:blip r:embed="rId4">
            <a:alphaModFix/>
          </a:blip>
          <a:srcRect/>
          <a:stretch/>
        </p:blipFill>
        <p:spPr>
          <a:xfrm>
            <a:off x="1" y="1"/>
            <a:ext cx="1222677" cy="720000"/>
          </a:xfrm>
          <a:prstGeom prst="rect">
            <a:avLst/>
          </a:prstGeom>
          <a:noFill/>
          <a:ln>
            <a:noFill/>
          </a:ln>
        </p:spPr>
      </p:pic>
      <p:sp>
        <p:nvSpPr>
          <p:cNvPr id="825" name="Google Shape;825;p39"/>
          <p:cNvSpPr txBox="1"/>
          <p:nvPr/>
        </p:nvSpPr>
        <p:spPr>
          <a:xfrm>
            <a:off x="1161927" y="53405"/>
            <a:ext cx="9868146" cy="954067"/>
          </a:xfrm>
          <a:prstGeom prst="rect">
            <a:avLst/>
          </a:prstGeom>
          <a:noFill/>
          <a:ln>
            <a:noFill/>
          </a:ln>
        </p:spPr>
        <p:txBody>
          <a:bodyPr spcFirstLastPara="1" wrap="square" lIns="91425" tIns="45700" rIns="91425" bIns="45700" anchor="t" anchorCtr="0">
            <a:spAutoFit/>
          </a:bodyPr>
          <a:lstStyle/>
          <a:p>
            <a:pPr algn="ctr"/>
            <a:r>
              <a:rPr lang="en-US" sz="2800" dirty="0">
                <a:solidFill>
                  <a:schemeClr val="dk1"/>
                </a:solidFill>
                <a:latin typeface="Arial"/>
                <a:ea typeface="Arial"/>
                <a:cs typeface="Arial"/>
                <a:sym typeface="Arial"/>
              </a:rPr>
              <a:t>Belle II VXD Upgrade: </a:t>
            </a:r>
            <a:r>
              <a:rPr lang="en-US" sz="2800" dirty="0">
                <a:solidFill>
                  <a:schemeClr val="dk1"/>
                </a:solidFill>
                <a:latin typeface="Calibri"/>
                <a:ea typeface="Calibri"/>
                <a:cs typeface="Calibri"/>
                <a:sym typeface="Calibri"/>
              </a:rPr>
              <a:t>ANSYS  THERMAL ANALYSIS</a:t>
            </a:r>
          </a:p>
          <a:p>
            <a:pPr marL="0" marR="0" lvl="0" indent="0" algn="ctr" rtl="0">
              <a:spcBef>
                <a:spcPts val="0"/>
              </a:spcBef>
              <a:spcAft>
                <a:spcPts val="0"/>
              </a:spcAft>
              <a:buNone/>
            </a:pPr>
            <a:endParaRPr sz="2800" dirty="0">
              <a:solidFill>
                <a:schemeClr val="dk1"/>
              </a:solidFill>
              <a:latin typeface="Arial"/>
              <a:ea typeface="Arial"/>
              <a:cs typeface="Arial"/>
              <a:sym typeface="Arial"/>
            </a:endParaRPr>
          </a:p>
        </p:txBody>
      </p:sp>
      <p:sp>
        <p:nvSpPr>
          <p:cNvPr id="826" name="Google Shape;826;p39"/>
          <p:cNvSpPr txBox="1"/>
          <p:nvPr/>
        </p:nvSpPr>
        <p:spPr>
          <a:xfrm>
            <a:off x="0" y="6459785"/>
            <a:ext cx="10383253" cy="329834"/>
          </a:xfrm>
          <a:prstGeom prst="rect">
            <a:avLst/>
          </a:prstGeom>
          <a:noFill/>
          <a:ln>
            <a:noFill/>
          </a:ln>
        </p:spPr>
        <p:txBody>
          <a:bodyPr spcFirstLastPara="1" wrap="square" lIns="91425" tIns="45700" rIns="91425" bIns="45700" anchor="t" anchorCtr="0">
            <a:spAutoFit/>
          </a:bodyPr>
          <a:lstStyle/>
          <a:p>
            <a:pPr marL="0" marR="0" lvl="0" indent="0" algn="l" rtl="0">
              <a:lnSpc>
                <a:spcPct val="85000"/>
              </a:lnSpc>
              <a:spcBef>
                <a:spcPts val="0"/>
              </a:spcBef>
              <a:spcAft>
                <a:spcPts val="0"/>
              </a:spcAft>
              <a:buNone/>
            </a:pPr>
            <a:r>
              <a:rPr lang="en-US" sz="1800" b="0" i="0" dirty="0">
                <a:solidFill>
                  <a:srgbClr val="262626"/>
                </a:solidFill>
                <a:latin typeface="Calibri"/>
                <a:ea typeface="Calibri"/>
                <a:cs typeface="Calibri"/>
                <a:sym typeface="Calibri"/>
              </a:rPr>
              <a:t>The 2020 International Workshop on the High Energy Circular Electron Positron Collider (Oct. 26-28, 2020)</a:t>
            </a:r>
            <a:endParaRPr dirty="0"/>
          </a:p>
        </p:txBody>
      </p:sp>
      <p:sp>
        <p:nvSpPr>
          <p:cNvPr id="827" name="Google Shape;827;p39"/>
          <p:cNvSpPr txBox="1"/>
          <p:nvPr/>
        </p:nvSpPr>
        <p:spPr>
          <a:xfrm>
            <a:off x="4280735" y="688931"/>
            <a:ext cx="4073261"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Loads:</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200 </a:t>
            </a:r>
            <a:r>
              <a:rPr lang="en-US" sz="1800" dirty="0" err="1">
                <a:solidFill>
                  <a:schemeClr val="dk1"/>
                </a:solidFill>
                <a:latin typeface="Calibri"/>
                <a:ea typeface="Calibri"/>
                <a:cs typeface="Calibri"/>
                <a:sym typeface="Calibri"/>
              </a:rPr>
              <a:t>mW</a:t>
            </a:r>
            <a:r>
              <a:rPr lang="en-US" sz="1800" dirty="0">
                <a:solidFill>
                  <a:schemeClr val="dk1"/>
                </a:solidFill>
                <a:latin typeface="Calibri"/>
                <a:ea typeface="Calibri"/>
                <a:cs typeface="Calibri"/>
                <a:sym typeface="Calibri"/>
              </a:rPr>
              <a:t>/cm</a:t>
            </a:r>
            <a:r>
              <a:rPr lang="en-US" sz="1800" baseline="30000" dirty="0">
                <a:solidFill>
                  <a:schemeClr val="dk1"/>
                </a:solidFill>
                <a:latin typeface="Calibri"/>
                <a:ea typeface="Calibri"/>
                <a:cs typeface="Calibri"/>
                <a:sym typeface="Calibri"/>
              </a:rPr>
              <a:t>2</a:t>
            </a:r>
            <a:r>
              <a:rPr lang="en-US" sz="1800" dirty="0">
                <a:solidFill>
                  <a:schemeClr val="dk1"/>
                </a:solidFill>
                <a:latin typeface="Calibri"/>
                <a:ea typeface="Calibri"/>
                <a:cs typeface="Calibri"/>
                <a:sym typeface="Calibri"/>
              </a:rPr>
              <a:t> on the chips surface</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20 °C (fixed temperature) on the internal walls of the polyamide cooling pipes</a:t>
            </a:r>
            <a:endParaRPr dirty="0"/>
          </a:p>
        </p:txBody>
      </p:sp>
      <p:pic>
        <p:nvPicPr>
          <p:cNvPr id="828" name="Google Shape;828;p39"/>
          <p:cNvPicPr preferRelativeResize="0"/>
          <p:nvPr/>
        </p:nvPicPr>
        <p:blipFill rotWithShape="1">
          <a:blip r:embed="rId5">
            <a:alphaModFix/>
          </a:blip>
          <a:srcRect/>
          <a:stretch/>
        </p:blipFill>
        <p:spPr>
          <a:xfrm>
            <a:off x="0" y="1048004"/>
            <a:ext cx="4302492" cy="1859160"/>
          </a:xfrm>
          <a:prstGeom prst="rect">
            <a:avLst/>
          </a:prstGeom>
          <a:noFill/>
          <a:ln>
            <a:noFill/>
          </a:ln>
        </p:spPr>
      </p:pic>
      <p:pic>
        <p:nvPicPr>
          <p:cNvPr id="829" name="Google Shape;829;p39"/>
          <p:cNvPicPr preferRelativeResize="0"/>
          <p:nvPr/>
        </p:nvPicPr>
        <p:blipFill rotWithShape="1">
          <a:blip r:embed="rId6">
            <a:alphaModFix/>
          </a:blip>
          <a:srcRect/>
          <a:stretch/>
        </p:blipFill>
        <p:spPr>
          <a:xfrm>
            <a:off x="8332337" y="960027"/>
            <a:ext cx="3677929" cy="1863572"/>
          </a:xfrm>
          <a:prstGeom prst="rect">
            <a:avLst/>
          </a:prstGeom>
          <a:noFill/>
          <a:ln>
            <a:noFill/>
          </a:ln>
        </p:spPr>
      </p:pic>
      <p:pic>
        <p:nvPicPr>
          <p:cNvPr id="830" name="Google Shape;830;p39"/>
          <p:cNvPicPr preferRelativeResize="0"/>
          <p:nvPr/>
        </p:nvPicPr>
        <p:blipFill rotWithShape="1">
          <a:blip r:embed="rId7">
            <a:alphaModFix/>
          </a:blip>
          <a:srcRect/>
          <a:stretch/>
        </p:blipFill>
        <p:spPr>
          <a:xfrm>
            <a:off x="369575" y="3033331"/>
            <a:ext cx="5511935" cy="2601199"/>
          </a:xfrm>
          <a:prstGeom prst="rect">
            <a:avLst/>
          </a:prstGeom>
          <a:noFill/>
          <a:ln>
            <a:noFill/>
          </a:ln>
        </p:spPr>
      </p:pic>
      <p:pic>
        <p:nvPicPr>
          <p:cNvPr id="831" name="Google Shape;831;p39"/>
          <p:cNvPicPr preferRelativeResize="0"/>
          <p:nvPr/>
        </p:nvPicPr>
        <p:blipFill rotWithShape="1">
          <a:blip r:embed="rId8">
            <a:alphaModFix/>
          </a:blip>
          <a:srcRect/>
          <a:stretch/>
        </p:blipFill>
        <p:spPr>
          <a:xfrm>
            <a:off x="6445956" y="2936941"/>
            <a:ext cx="5676168" cy="2909333"/>
          </a:xfrm>
          <a:prstGeom prst="rect">
            <a:avLst/>
          </a:prstGeom>
          <a:noFill/>
          <a:ln>
            <a:noFill/>
          </a:ln>
        </p:spPr>
      </p:pic>
      <p:sp>
        <p:nvSpPr>
          <p:cNvPr id="832" name="Google Shape;832;p39"/>
          <p:cNvSpPr txBox="1"/>
          <p:nvPr/>
        </p:nvSpPr>
        <p:spPr>
          <a:xfrm>
            <a:off x="369575" y="5704903"/>
            <a:ext cx="72711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Maximum thermal gradient between Chips and water: 4,38 °C</a:t>
            </a:r>
            <a:endParaRPr sz="1800" u="sng">
              <a:solidFill>
                <a:schemeClr val="dk1"/>
              </a:solidFill>
              <a:latin typeface="Calibri"/>
              <a:ea typeface="Calibri"/>
              <a:cs typeface="Calibri"/>
              <a:sym typeface="Calibri"/>
            </a:endParaRPr>
          </a:p>
        </p:txBody>
      </p:sp>
      <p:sp>
        <p:nvSpPr>
          <p:cNvPr id="833" name="Google Shape;833;p39"/>
          <p:cNvSpPr txBox="1"/>
          <p:nvPr/>
        </p:nvSpPr>
        <p:spPr>
          <a:xfrm>
            <a:off x="6972370" y="2396295"/>
            <a:ext cx="15706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Back disk side</a:t>
            </a:r>
            <a:endParaRPr sz="1800" u="sng">
              <a:solidFill>
                <a:schemeClr val="dk1"/>
              </a:solidFill>
              <a:latin typeface="Calibri"/>
              <a:ea typeface="Calibri"/>
              <a:cs typeface="Calibri"/>
              <a:sym typeface="Calibri"/>
            </a:endParaRPr>
          </a:p>
        </p:txBody>
      </p:sp>
      <p:sp>
        <p:nvSpPr>
          <p:cNvPr id="834" name="Google Shape;834;p39"/>
          <p:cNvSpPr txBox="1"/>
          <p:nvPr/>
        </p:nvSpPr>
        <p:spPr>
          <a:xfrm>
            <a:off x="4240514" y="2497293"/>
            <a:ext cx="15706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Front disk side</a:t>
            </a:r>
            <a:endParaRPr sz="1800" u="sng">
              <a:solidFill>
                <a:schemeClr val="dk1"/>
              </a:solidFill>
              <a:latin typeface="Calibri"/>
              <a:ea typeface="Calibri"/>
              <a:cs typeface="Calibri"/>
              <a:sym typeface="Calibri"/>
            </a:endParaRPr>
          </a:p>
        </p:txBody>
      </p:sp>
      <p:cxnSp>
        <p:nvCxnSpPr>
          <p:cNvPr id="835" name="Google Shape;835;p39"/>
          <p:cNvCxnSpPr/>
          <p:nvPr/>
        </p:nvCxnSpPr>
        <p:spPr>
          <a:xfrm rot="10800000">
            <a:off x="3813909" y="2795698"/>
            <a:ext cx="2052194" cy="1"/>
          </a:xfrm>
          <a:prstGeom prst="straightConnector1">
            <a:avLst/>
          </a:prstGeom>
          <a:noFill/>
          <a:ln w="12700" cap="flat" cmpd="sng">
            <a:solidFill>
              <a:schemeClr val="dk1"/>
            </a:solidFill>
            <a:prstDash val="solid"/>
            <a:round/>
            <a:headEnd type="none" w="sm" len="sm"/>
            <a:tailEnd type="triangle" w="med" len="med"/>
          </a:ln>
        </p:spPr>
      </p:cxnSp>
      <p:cxnSp>
        <p:nvCxnSpPr>
          <p:cNvPr id="836" name="Google Shape;836;p39"/>
          <p:cNvCxnSpPr/>
          <p:nvPr/>
        </p:nvCxnSpPr>
        <p:spPr>
          <a:xfrm>
            <a:off x="7044267" y="2699483"/>
            <a:ext cx="1682044" cy="0"/>
          </a:xfrm>
          <a:prstGeom prst="straightConnector1">
            <a:avLst/>
          </a:prstGeom>
          <a:noFill/>
          <a:ln w="12700" cap="flat" cmpd="sng">
            <a:solidFill>
              <a:schemeClr val="dk1"/>
            </a:solidFill>
            <a:prstDash val="solid"/>
            <a:round/>
            <a:headEnd type="none" w="sm" len="sm"/>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21</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861848" y="476037"/>
            <a:ext cx="9868146" cy="523220"/>
          </a:xfrm>
          <a:prstGeom prst="rect">
            <a:avLst/>
          </a:prstGeom>
          <a:noFill/>
        </p:spPr>
        <p:txBody>
          <a:bodyPr wrap="square" rtlCol="0">
            <a:spAutoFit/>
          </a:bodyPr>
          <a:lstStyle/>
          <a:p>
            <a:pPr algn="ctr"/>
            <a:r>
              <a:rPr lang="en-US" sz="2800" dirty="0">
                <a:latin typeface="Ink Free" panose="03080402000500000000" pitchFamily="66" charset="0"/>
              </a:rPr>
              <a:t>BELLE2 UPGRADE</a:t>
            </a:r>
            <a:endParaRPr lang="it-IT" sz="2800" dirty="0">
              <a:latin typeface="Ink Free" panose="03080402000500000000" pitchFamily="66" charset="0"/>
            </a:endParaRPr>
          </a:p>
        </p:txBody>
      </p:sp>
      <p:sp>
        <p:nvSpPr>
          <p:cNvPr id="4" name="CasellaDiTesto 3">
            <a:extLst>
              <a:ext uri="{FF2B5EF4-FFF2-40B4-BE49-F238E27FC236}">
                <a16:creationId xmlns:a16="http://schemas.microsoft.com/office/drawing/2014/main" id="{704DB14B-9507-4315-85FB-DD9E1061634E}"/>
              </a:ext>
            </a:extLst>
          </p:cNvPr>
          <p:cNvSpPr txBox="1"/>
          <p:nvPr/>
        </p:nvSpPr>
        <p:spPr>
          <a:xfrm>
            <a:off x="861848" y="6459785"/>
            <a:ext cx="9521405"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5" name="Rectangle 1">
            <a:extLst>
              <a:ext uri="{FF2B5EF4-FFF2-40B4-BE49-F238E27FC236}">
                <a16:creationId xmlns:a16="http://schemas.microsoft.com/office/drawing/2014/main" id="{D8CF407C-A7C4-4DC7-8369-6F7F1C4ABDA4}"/>
              </a:ext>
            </a:extLst>
          </p:cNvPr>
          <p:cNvSpPr/>
          <p:nvPr/>
        </p:nvSpPr>
        <p:spPr>
          <a:xfrm>
            <a:off x="1313518" y="1940649"/>
            <a:ext cx="8586940" cy="2431435"/>
          </a:xfrm>
          <a:prstGeom prst="rect">
            <a:avLst/>
          </a:prstGeom>
        </p:spPr>
        <p:txBody>
          <a:bodyPr wrap="square">
            <a:spAutoFit/>
          </a:bodyPr>
          <a:lstStyle/>
          <a:p>
            <a:pPr lvl="0"/>
            <a:r>
              <a:rPr lang="en-US" sz="1900" dirty="0">
                <a:solidFill>
                  <a:schemeClr val="dk1"/>
                </a:solidFill>
                <a:latin typeface="Calibri"/>
                <a:ea typeface="Calibri"/>
                <a:cs typeface="Calibri"/>
                <a:sym typeface="Calibri"/>
              </a:rPr>
              <a:t>Work plan:</a:t>
            </a:r>
          </a:p>
          <a:p>
            <a:pPr lvl="0"/>
            <a:endParaRPr lang="en-US" sz="1900" dirty="0">
              <a:solidFill>
                <a:schemeClr val="dk1"/>
              </a:solidFill>
              <a:latin typeface="Calibri"/>
              <a:ea typeface="Calibri"/>
              <a:cs typeface="Calibri"/>
              <a:sym typeface="Calibri"/>
            </a:endParaRPr>
          </a:p>
          <a:p>
            <a:pPr marL="285750" lvl="0" indent="-285750">
              <a:buClr>
                <a:schemeClr val="dk1"/>
              </a:buClr>
              <a:buSzPts val="2400"/>
              <a:buFont typeface="Arial"/>
              <a:buChar char="•"/>
            </a:pPr>
            <a:r>
              <a:rPr lang="en-US" sz="1900" dirty="0">
                <a:solidFill>
                  <a:schemeClr val="dk1"/>
                </a:solidFill>
                <a:latin typeface="Calibri"/>
                <a:ea typeface="Calibri"/>
                <a:cs typeface="Calibri"/>
                <a:sym typeface="Calibri"/>
              </a:rPr>
              <a:t>Brings up both design of disk and long stave structures</a:t>
            </a:r>
            <a:endParaRPr lang="en-US" sz="1900" dirty="0"/>
          </a:p>
          <a:p>
            <a:pPr marL="285750" lvl="0" indent="-285750">
              <a:buClr>
                <a:schemeClr val="dk1"/>
              </a:buClr>
              <a:buSzPts val="2400"/>
              <a:buFont typeface="Arial"/>
              <a:buChar char="•"/>
            </a:pPr>
            <a:r>
              <a:rPr lang="en-US" sz="1900" dirty="0">
                <a:solidFill>
                  <a:schemeClr val="dk1"/>
                </a:solidFill>
                <a:latin typeface="Calibri"/>
                <a:ea typeface="Calibri"/>
                <a:cs typeface="Calibri"/>
                <a:sym typeface="Calibri"/>
              </a:rPr>
              <a:t>Order the laminated carbon fiber and carbon foam material end test the feasibility of the subtracted water jet technology</a:t>
            </a:r>
            <a:endParaRPr lang="en-US" sz="1900" dirty="0"/>
          </a:p>
          <a:p>
            <a:pPr marL="285750" indent="-285750">
              <a:buClr>
                <a:schemeClr val="dk1"/>
              </a:buClr>
              <a:buSzPts val="2400"/>
              <a:buFont typeface="Arial"/>
              <a:buChar char="•"/>
            </a:pPr>
            <a:r>
              <a:rPr lang="en-US" sz="1900" dirty="0">
                <a:solidFill>
                  <a:schemeClr val="dk1"/>
                </a:solidFill>
                <a:latin typeface="Calibri"/>
                <a:ea typeface="Calibri"/>
                <a:cs typeface="Calibri"/>
                <a:sym typeface="Calibri"/>
              </a:rPr>
              <a:t>At the beginning of the next year construct the first gluing mask </a:t>
            </a:r>
            <a:r>
              <a:rPr lang="en-US" sz="1900" dirty="0">
                <a:latin typeface="Calibri"/>
                <a:ea typeface="Calibri"/>
                <a:cs typeface="Calibri"/>
                <a:sym typeface="Calibri"/>
              </a:rPr>
              <a:t>prototype</a:t>
            </a:r>
            <a:endParaRPr lang="en-US" sz="1900" dirty="0"/>
          </a:p>
          <a:p>
            <a:pPr marL="285750" lvl="0" indent="-285750">
              <a:buClr>
                <a:schemeClr val="dk1"/>
              </a:buClr>
              <a:buSzPts val="2400"/>
              <a:buFont typeface="Arial"/>
              <a:buChar char="•"/>
            </a:pPr>
            <a:r>
              <a:rPr lang="en-US" sz="1900" dirty="0">
                <a:solidFill>
                  <a:schemeClr val="dk1"/>
                </a:solidFill>
                <a:latin typeface="Calibri"/>
                <a:ea typeface="Calibri"/>
                <a:cs typeface="Calibri"/>
                <a:sym typeface="Calibri"/>
              </a:rPr>
              <a:t>Submit the first support disk prototype to thermal test</a:t>
            </a:r>
            <a:endParaRPr lang="en-US" sz="1900" dirty="0"/>
          </a:p>
          <a:p>
            <a:pPr marL="285750" lvl="0" indent="-285750">
              <a:buClr>
                <a:schemeClr val="dk1"/>
              </a:buClr>
              <a:buSzPts val="2400"/>
              <a:buFont typeface="Arial"/>
              <a:buChar char="•"/>
            </a:pPr>
            <a:r>
              <a:rPr lang="en-US" sz="1900" dirty="0">
                <a:solidFill>
                  <a:schemeClr val="dk1"/>
                </a:solidFill>
                <a:latin typeface="Calibri"/>
                <a:ea typeface="Calibri"/>
                <a:cs typeface="Calibri"/>
                <a:sym typeface="Calibri"/>
              </a:rPr>
              <a:t>Realize the first stave 1 mm and 0.5 mm- thick to test its mechanical properties</a:t>
            </a:r>
          </a:p>
        </p:txBody>
      </p:sp>
    </p:spTree>
    <p:extLst>
      <p:ext uri="{BB962C8B-B14F-4D97-AF65-F5344CB8AC3E}">
        <p14:creationId xmlns:p14="http://schemas.microsoft.com/office/powerpoint/2010/main" val="2867705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22</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873820" y="431529"/>
            <a:ext cx="9868146" cy="523220"/>
          </a:xfrm>
          <a:prstGeom prst="rect">
            <a:avLst/>
          </a:prstGeom>
          <a:noFill/>
        </p:spPr>
        <p:txBody>
          <a:bodyPr wrap="square" rtlCol="0">
            <a:spAutoFit/>
          </a:bodyPr>
          <a:lstStyle/>
          <a:p>
            <a:pPr algn="ctr"/>
            <a:r>
              <a:rPr lang="en-US" sz="2800" dirty="0">
                <a:latin typeface="Ink Free" panose="03080402000500000000" pitchFamily="66" charset="0"/>
              </a:rPr>
              <a:t>Conclusions</a:t>
            </a:r>
            <a:endParaRPr lang="it-IT" sz="2800" dirty="0">
              <a:latin typeface="Ink Free" panose="03080402000500000000" pitchFamily="66" charset="0"/>
            </a:endParaRPr>
          </a:p>
        </p:txBody>
      </p:sp>
      <p:sp>
        <p:nvSpPr>
          <p:cNvPr id="3" name="TextBox 2">
            <a:extLst>
              <a:ext uri="{FF2B5EF4-FFF2-40B4-BE49-F238E27FC236}">
                <a16:creationId xmlns:a16="http://schemas.microsoft.com/office/drawing/2014/main" id="{EC286015-6C48-43EA-B5F7-F4BD14E7269A}"/>
              </a:ext>
            </a:extLst>
          </p:cNvPr>
          <p:cNvSpPr txBox="1"/>
          <p:nvPr/>
        </p:nvSpPr>
        <p:spPr>
          <a:xfrm>
            <a:off x="485668" y="1655539"/>
            <a:ext cx="11401286" cy="2531462"/>
          </a:xfrm>
          <a:prstGeom prst="rect">
            <a:avLst/>
          </a:prstGeom>
          <a:noFill/>
        </p:spPr>
        <p:txBody>
          <a:bodyPr wrap="square">
            <a:spAutoFit/>
          </a:bodyPr>
          <a:lstStyle/>
          <a:p>
            <a:pPr marL="742950" lvl="1"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Several R&amp;D activities started; we need more time to have significant/relevant results</a:t>
            </a:r>
          </a:p>
          <a:p>
            <a:pPr marL="742950" lvl="1"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Design of AIDA 2020, FPGA COOL and BELLE 2 Upgrade to bring up</a:t>
            </a:r>
          </a:p>
          <a:p>
            <a:pPr marL="742950" lvl="1"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Availability for collaborations with other institutes or research groups</a:t>
            </a:r>
          </a:p>
          <a:p>
            <a:pPr algn="l">
              <a:lnSpc>
                <a:spcPct val="150000"/>
              </a:lnSpc>
            </a:pPr>
            <a:endParaRPr lang="en-US" sz="2800" dirty="0">
              <a:latin typeface="Ink Free" panose="03080402000500000000" pitchFamily="66" charset="0"/>
            </a:endParaRPr>
          </a:p>
        </p:txBody>
      </p:sp>
      <p:sp>
        <p:nvSpPr>
          <p:cNvPr id="4" name="CasellaDiTesto 3">
            <a:extLst>
              <a:ext uri="{FF2B5EF4-FFF2-40B4-BE49-F238E27FC236}">
                <a16:creationId xmlns:a16="http://schemas.microsoft.com/office/drawing/2014/main" id="{704DB14B-9507-4315-85FB-DD9E1061634E}"/>
              </a:ext>
            </a:extLst>
          </p:cNvPr>
          <p:cNvSpPr txBox="1"/>
          <p:nvPr/>
        </p:nvSpPr>
        <p:spPr>
          <a:xfrm>
            <a:off x="861848" y="6459785"/>
            <a:ext cx="9521405"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Tree>
    <p:extLst>
      <p:ext uri="{BB962C8B-B14F-4D97-AF65-F5344CB8AC3E}">
        <p14:creationId xmlns:p14="http://schemas.microsoft.com/office/powerpoint/2010/main" val="2290134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23</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688324" y="2442068"/>
            <a:ext cx="9868146" cy="523220"/>
          </a:xfrm>
          <a:prstGeom prst="rect">
            <a:avLst/>
          </a:prstGeom>
          <a:noFill/>
        </p:spPr>
        <p:txBody>
          <a:bodyPr wrap="square" rtlCol="0">
            <a:spAutoFit/>
          </a:bodyPr>
          <a:lstStyle/>
          <a:p>
            <a:pPr algn="ctr"/>
            <a:r>
              <a:rPr lang="en-US" sz="2800" dirty="0">
                <a:latin typeface="Ink Free" panose="03080402000500000000" pitchFamily="66" charset="0"/>
              </a:rPr>
              <a:t>Thanks for your attention</a:t>
            </a:r>
            <a:endParaRPr lang="it-IT" sz="2800" dirty="0">
              <a:latin typeface="Ink Free" panose="03080402000500000000" pitchFamily="66" charset="0"/>
            </a:endParaRPr>
          </a:p>
        </p:txBody>
      </p:sp>
      <p:sp>
        <p:nvSpPr>
          <p:cNvPr id="10" name="CasellaDiTesto 9">
            <a:extLst>
              <a:ext uri="{FF2B5EF4-FFF2-40B4-BE49-F238E27FC236}">
                <a16:creationId xmlns:a16="http://schemas.microsoft.com/office/drawing/2014/main" id="{8B8C3AFA-B947-4D66-914E-E8E0E725D158}"/>
              </a:ext>
            </a:extLst>
          </p:cNvPr>
          <p:cNvSpPr txBox="1"/>
          <p:nvPr/>
        </p:nvSpPr>
        <p:spPr>
          <a:xfrm>
            <a:off x="1339372" y="6429776"/>
            <a:ext cx="10302039"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Tree>
    <p:extLst>
      <p:ext uri="{BB962C8B-B14F-4D97-AF65-F5344CB8AC3E}">
        <p14:creationId xmlns:p14="http://schemas.microsoft.com/office/powerpoint/2010/main" val="793968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24</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890994" y="3051668"/>
            <a:ext cx="9868146" cy="523220"/>
          </a:xfrm>
          <a:prstGeom prst="rect">
            <a:avLst/>
          </a:prstGeom>
          <a:noFill/>
        </p:spPr>
        <p:txBody>
          <a:bodyPr wrap="square" rtlCol="0">
            <a:spAutoFit/>
          </a:bodyPr>
          <a:lstStyle/>
          <a:p>
            <a:pPr algn="ctr"/>
            <a:r>
              <a:rPr lang="en-US" sz="2800" dirty="0">
                <a:latin typeface="Ink Free" panose="03080402000500000000" pitchFamily="66" charset="0"/>
              </a:rPr>
              <a:t>Backup</a:t>
            </a:r>
            <a:endParaRPr lang="it-IT" sz="2800" dirty="0">
              <a:latin typeface="Ink Free" panose="03080402000500000000" pitchFamily="66" charset="0"/>
            </a:endParaRPr>
          </a:p>
        </p:txBody>
      </p:sp>
      <p:sp>
        <p:nvSpPr>
          <p:cNvPr id="10" name="CasellaDiTesto 9">
            <a:extLst>
              <a:ext uri="{FF2B5EF4-FFF2-40B4-BE49-F238E27FC236}">
                <a16:creationId xmlns:a16="http://schemas.microsoft.com/office/drawing/2014/main" id="{8B8C3AFA-B947-4D66-914E-E8E0E725D158}"/>
              </a:ext>
            </a:extLst>
          </p:cNvPr>
          <p:cNvSpPr txBox="1"/>
          <p:nvPr/>
        </p:nvSpPr>
        <p:spPr>
          <a:xfrm>
            <a:off x="1339372" y="6429776"/>
            <a:ext cx="10302039"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Tree>
    <p:extLst>
      <p:ext uri="{BB962C8B-B14F-4D97-AF65-F5344CB8AC3E}">
        <p14:creationId xmlns:p14="http://schemas.microsoft.com/office/powerpoint/2010/main" val="3588639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25</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Our R&amp;D Facilities - Clean Rooms</a:t>
            </a:r>
            <a:endParaRPr lang="it-IT" sz="2800" dirty="0">
              <a:latin typeface="Ink Free" panose="03080402000500000000" pitchFamily="66" charset="0"/>
            </a:endParaRPr>
          </a:p>
        </p:txBody>
      </p:sp>
      <p:sp>
        <p:nvSpPr>
          <p:cNvPr id="15" name="TextBox 14">
            <a:extLst>
              <a:ext uri="{FF2B5EF4-FFF2-40B4-BE49-F238E27FC236}">
                <a16:creationId xmlns:a16="http://schemas.microsoft.com/office/drawing/2014/main" id="{E401EA6E-68F2-4343-A37C-ED3204AE7761}"/>
              </a:ext>
            </a:extLst>
          </p:cNvPr>
          <p:cNvSpPr txBox="1"/>
          <p:nvPr/>
        </p:nvSpPr>
        <p:spPr>
          <a:xfrm>
            <a:off x="289302" y="849606"/>
            <a:ext cx="8185426" cy="5045099"/>
          </a:xfrm>
          <a:prstGeom prst="rect">
            <a:avLst/>
          </a:prstGeom>
          <a:noFill/>
        </p:spPr>
        <p:txBody>
          <a:bodyPr wrap="square">
            <a:spAutoFit/>
          </a:bodyPr>
          <a:lstStyle/>
          <a:p>
            <a:pPr algn="l">
              <a:lnSpc>
                <a:spcPct val="150000"/>
              </a:lnSpc>
            </a:pPr>
            <a:r>
              <a:rPr lang="en-US" sz="1200" b="0" i="0" u="none" strike="noStrike" baseline="0" dirty="0">
                <a:latin typeface="Times New Roman" panose="02020603050405020304" pitchFamily="18" charset="0"/>
                <a:cs typeface="Times New Roman" panose="02020603050405020304" pitchFamily="18" charset="0"/>
              </a:rPr>
              <a:t>The INFN Pisa clean room area is 550 m</a:t>
            </a:r>
            <a:r>
              <a:rPr lang="en-US" sz="1200" b="0" i="0" u="none" strike="noStrike" baseline="30000" dirty="0">
                <a:latin typeface="Times New Roman" panose="02020603050405020304" pitchFamily="18" charset="0"/>
                <a:cs typeface="Times New Roman" panose="02020603050405020304" pitchFamily="18" charset="0"/>
              </a:rPr>
              <a:t>2</a:t>
            </a:r>
            <a:r>
              <a:rPr lang="en-US" sz="1200" b="0" i="0" u="none" strike="noStrike" baseline="0" dirty="0">
                <a:latin typeface="Times New Roman" panose="02020603050405020304" pitchFamily="18" charset="0"/>
                <a:cs typeface="Times New Roman" panose="02020603050405020304" pitchFamily="18" charset="0"/>
              </a:rPr>
              <a:t>, divided in group-specific and common rooms.</a:t>
            </a:r>
          </a:p>
          <a:p>
            <a:pPr algn="l">
              <a:lnSpc>
                <a:spcPct val="150000"/>
              </a:lnSpc>
            </a:pPr>
            <a:r>
              <a:rPr lang="en-US" sz="1200" dirty="0">
                <a:latin typeface="Times New Roman" panose="02020603050405020304" pitchFamily="18" charset="0"/>
                <a:cs typeface="Times New Roman" panose="02020603050405020304" pitchFamily="18" charset="0"/>
              </a:rPr>
              <a:t>We’re now widen the area with others 150 </a:t>
            </a:r>
            <a:r>
              <a:rPr lang="en-US" sz="1200" b="0" i="0" u="none" strike="noStrike" baseline="0" dirty="0">
                <a:latin typeface="Times New Roman" panose="02020603050405020304" pitchFamily="18" charset="0"/>
                <a:cs typeface="Times New Roman" panose="02020603050405020304" pitchFamily="18" charset="0"/>
              </a:rPr>
              <a:t>m</a:t>
            </a:r>
            <a:r>
              <a:rPr lang="en-US" sz="1200" b="0" i="0" u="none" strike="noStrike" baseline="30000" dirty="0">
                <a:latin typeface="Times New Roman" panose="02020603050405020304" pitchFamily="18" charset="0"/>
                <a:cs typeface="Times New Roman" panose="02020603050405020304" pitchFamily="18" charset="0"/>
              </a:rPr>
              <a:t>2</a:t>
            </a:r>
            <a:endParaRPr lang="en-US" sz="1200" dirty="0">
              <a:latin typeface="Times New Roman" panose="02020603050405020304" pitchFamily="18" charset="0"/>
              <a:cs typeface="Times New Roman" panose="02020603050405020304" pitchFamily="18" charset="0"/>
            </a:endParaRPr>
          </a:p>
          <a:p>
            <a:pPr algn="l">
              <a:lnSpc>
                <a:spcPct val="150000"/>
              </a:lnSpc>
            </a:pPr>
            <a:r>
              <a:rPr lang="en-US" sz="1200" dirty="0">
                <a:latin typeface="Times New Roman" panose="02020603050405020304" pitchFamily="18" charset="0"/>
                <a:cs typeface="Times New Roman" panose="02020603050405020304" pitchFamily="18" charset="0"/>
              </a:rPr>
              <a:t>The Clean Room area is ISO8 (class 100000) with some rooms with ISO7 (class 10000) standard.</a:t>
            </a:r>
          </a:p>
          <a:p>
            <a:pPr algn="l">
              <a:lnSpc>
                <a:spcPct val="150000"/>
              </a:lnSpc>
            </a:pPr>
            <a:r>
              <a:rPr lang="en-US" sz="1200" dirty="0">
                <a:latin typeface="Times New Roman" panose="02020603050405020304" pitchFamily="18" charset="0"/>
                <a:cs typeface="Times New Roman" panose="02020603050405020304" pitchFamily="18" charset="0"/>
              </a:rPr>
              <a:t>In every cleanroom workspace area the thermo hygrometric conditions are continuously monitored and are available:</a:t>
            </a:r>
          </a:p>
          <a:p>
            <a:pPr marL="171450" indent="-171450" algn="l">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Vacuum</a:t>
            </a:r>
          </a:p>
          <a:p>
            <a:pPr marL="171450" indent="-171450" algn="l">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Air pressure facilities (8 atm)</a:t>
            </a:r>
          </a:p>
          <a:p>
            <a:pPr marL="171450" indent="-171450" algn="l">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Dry air (dew point -40 °C)</a:t>
            </a:r>
          </a:p>
          <a:p>
            <a:pPr marL="171450" indent="-171450" algn="l">
              <a:lnSpc>
                <a:spcPct val="150000"/>
              </a:lnSpc>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lgn="l">
              <a:lnSpc>
                <a:spcPct val="150000"/>
              </a:lnSpc>
            </a:pPr>
            <a:r>
              <a:rPr lang="en-US" sz="1200" i="1" dirty="0">
                <a:latin typeface="Times New Roman" panose="02020603050405020304" pitchFamily="18" charset="0"/>
                <a:cs typeface="Times New Roman" panose="02020603050405020304" pitchFamily="18" charset="0"/>
              </a:rPr>
              <a:t>Other facilities/activities</a:t>
            </a:r>
            <a:r>
              <a:rPr lang="en-US" sz="1200" dirty="0">
                <a:latin typeface="Times New Roman" panose="02020603050405020304" pitchFamily="18" charset="0"/>
                <a:cs typeface="Times New Roman" panose="02020603050405020304" pitchFamily="18" charset="0"/>
              </a:rPr>
              <a:t>:</a:t>
            </a:r>
          </a:p>
          <a:p>
            <a:pPr marL="171450" indent="-171450" algn="l">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3D Metrology, with and w/o probe contact, CNC controlled and PCDIMIS metrological </a:t>
            </a:r>
            <a:r>
              <a:rPr lang="en-US" sz="1200" dirty="0" err="1">
                <a:latin typeface="Times New Roman" panose="02020603050405020304" pitchFamily="18" charset="0"/>
                <a:cs typeface="Times New Roman" panose="02020603050405020304" pitchFamily="18" charset="0"/>
              </a:rPr>
              <a:t>sw</a:t>
            </a:r>
            <a:endParaRPr lang="en-US" sz="1200" dirty="0">
              <a:latin typeface="Times New Roman" panose="02020603050405020304" pitchFamily="18" charset="0"/>
              <a:cs typeface="Times New Roman" panose="02020603050405020304" pitchFamily="18" charset="0"/>
            </a:endParaRPr>
          </a:p>
          <a:p>
            <a:pPr marL="171450" indent="-171450" algn="l">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Mechanical micro-mounting e.g.: Silicon sensors positioning under CMM for assembling module production</a:t>
            </a:r>
          </a:p>
          <a:p>
            <a:pPr marL="171450" indent="-171450" algn="l">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Optical inspection bench</a:t>
            </a:r>
          </a:p>
          <a:p>
            <a:pPr marL="171450" indent="-171450" algn="l">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Gluing robot dispensing</a:t>
            </a:r>
          </a:p>
          <a:p>
            <a:pPr marL="171450" indent="-171450" algn="l">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Micro-bonding: Manual/semi/automatic deep access bonding machine</a:t>
            </a:r>
          </a:p>
          <a:p>
            <a:pPr marL="171450" indent="-171450" algn="l">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Thermal Environment test: Humidity &amp; temperature test chamber for  thermal cycles on (large) detector assembly (Volume test 3300x3500x2500 mm3 / Temperature range -70°C - +80 °C)</a:t>
            </a:r>
          </a:p>
          <a:p>
            <a:pPr marL="171450" indent="-171450" algn="l">
              <a:lnSpc>
                <a:spcPct val="150000"/>
              </a:lnSpc>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Temperature measurement by I.R. thermo-camera – Resolution: 0.1 °C – Temperature range: -40/+250 °C – Experimental thermal analysis on prototypes of cooled read-out electronic for semiconductor detector</a:t>
            </a:r>
            <a:endParaRPr lang="it-IT" sz="1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6860197-664D-41D6-9010-3F6332B85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8048" y="707757"/>
            <a:ext cx="2400300" cy="1822976"/>
          </a:xfrm>
          <a:prstGeom prst="rect">
            <a:avLst/>
          </a:prstGeom>
          <a:ln w="28575" cmpd="dbl">
            <a:solidFill>
              <a:schemeClr val="tx1"/>
            </a:solidFill>
          </a:ln>
        </p:spPr>
      </p:pic>
      <p:pic>
        <p:nvPicPr>
          <p:cNvPr id="12" name="Picture 11">
            <a:extLst>
              <a:ext uri="{FF2B5EF4-FFF2-40B4-BE49-F238E27FC236}">
                <a16:creationId xmlns:a16="http://schemas.microsoft.com/office/drawing/2014/main" id="{2E44E865-6293-4BD4-A091-D4B022162F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3630" y="2583740"/>
            <a:ext cx="2400300" cy="1828800"/>
          </a:xfrm>
          <a:prstGeom prst="rect">
            <a:avLst/>
          </a:prstGeom>
          <a:ln w="28575" cmpd="dbl">
            <a:solidFill>
              <a:schemeClr val="tx1"/>
            </a:solidFill>
          </a:ln>
        </p:spPr>
      </p:pic>
      <p:pic>
        <p:nvPicPr>
          <p:cNvPr id="18" name="Picture 17">
            <a:extLst>
              <a:ext uri="{FF2B5EF4-FFF2-40B4-BE49-F238E27FC236}">
                <a16:creationId xmlns:a16="http://schemas.microsoft.com/office/drawing/2014/main" id="{60106969-D071-4386-9564-D1F938D272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3630" y="4465547"/>
            <a:ext cx="2400300" cy="1834624"/>
          </a:xfrm>
          <a:prstGeom prst="rect">
            <a:avLst/>
          </a:prstGeom>
          <a:ln w="28575" cmpd="dbl">
            <a:solidFill>
              <a:schemeClr val="tx1"/>
            </a:solidFill>
          </a:ln>
        </p:spPr>
      </p:pic>
      <p:sp>
        <p:nvSpPr>
          <p:cNvPr id="13" name="CasellaDiTesto 12">
            <a:extLst>
              <a:ext uri="{FF2B5EF4-FFF2-40B4-BE49-F238E27FC236}">
                <a16:creationId xmlns:a16="http://schemas.microsoft.com/office/drawing/2014/main" id="{6A3FF8C6-61FC-4A7A-AFBB-FDF17F9948BD}"/>
              </a:ext>
            </a:extLst>
          </p:cNvPr>
          <p:cNvSpPr txBox="1"/>
          <p:nvPr/>
        </p:nvSpPr>
        <p:spPr>
          <a:xfrm>
            <a:off x="1248777" y="6429776"/>
            <a:ext cx="9694445"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Tree>
    <p:extLst>
      <p:ext uri="{BB962C8B-B14F-4D97-AF65-F5344CB8AC3E}">
        <p14:creationId xmlns:p14="http://schemas.microsoft.com/office/powerpoint/2010/main" val="3169462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E4498F-17D9-4337-9E58-B172B24F2246}"/>
              </a:ext>
            </a:extLst>
          </p:cNvPr>
          <p:cNvSpPr txBox="1"/>
          <p:nvPr/>
        </p:nvSpPr>
        <p:spPr>
          <a:xfrm>
            <a:off x="0" y="1114905"/>
            <a:ext cx="11399548" cy="4628190"/>
          </a:xfrm>
          <a:prstGeom prst="rect">
            <a:avLst/>
          </a:prstGeom>
          <a:noFill/>
        </p:spPr>
        <p:txBody>
          <a:bodyPr wrap="square" rtlCol="0">
            <a:spAutoFit/>
          </a:bodyPr>
          <a:lstStyle/>
          <a:p>
            <a:pPr>
              <a:lnSpc>
                <a:spcPct val="150000"/>
              </a:lnSpc>
            </a:pPr>
            <a:r>
              <a:rPr lang="en-US" b="0" i="0" dirty="0">
                <a:effectLst/>
                <a:latin typeface="Ink Free" panose="03080402000500000000" pitchFamily="66" charset="0"/>
              </a:rPr>
              <a:t>Pisa is one of the largest INFN structures, with about 250 physics researchers (from grad student to full professor).</a:t>
            </a:r>
          </a:p>
          <a:p>
            <a:pPr>
              <a:lnSpc>
                <a:spcPct val="150000"/>
              </a:lnSpc>
            </a:pPr>
            <a:r>
              <a:rPr lang="en-US" b="0" i="0" dirty="0">
                <a:effectLst/>
                <a:latin typeface="Ink Free" panose="03080402000500000000" pitchFamily="66" charset="0"/>
              </a:rPr>
              <a:t>Involved in many experiments, both at accelerators and underground.</a:t>
            </a:r>
          </a:p>
          <a:p>
            <a:pPr>
              <a:lnSpc>
                <a:spcPct val="150000"/>
              </a:lnSpc>
            </a:pPr>
            <a:r>
              <a:rPr lang="en-US" b="0" i="0" dirty="0">
                <a:effectLst/>
                <a:latin typeface="Ink Free" panose="03080402000500000000" pitchFamily="66" charset="0"/>
              </a:rPr>
              <a:t>Home of Virgo GW interferometer.</a:t>
            </a:r>
          </a:p>
          <a:p>
            <a:pPr>
              <a:lnSpc>
                <a:spcPct val="150000"/>
              </a:lnSpc>
            </a:pPr>
            <a:r>
              <a:rPr lang="en-US" b="0" i="0" dirty="0">
                <a:effectLst/>
                <a:latin typeface="Ink Free" panose="03080402000500000000" pitchFamily="66" charset="0"/>
              </a:rPr>
              <a:t>For an overview of research at INFN and university:</a:t>
            </a:r>
          </a:p>
          <a:p>
            <a:pPr>
              <a:lnSpc>
                <a:spcPct val="150000"/>
              </a:lnSpc>
            </a:pPr>
            <a:r>
              <a:rPr lang="en-US" b="0" i="0" dirty="0">
                <a:effectLst/>
                <a:latin typeface="Ink Free" panose="03080402000500000000" pitchFamily="66" charset="0"/>
                <a:hlinkClick r:id="rId2"/>
              </a:rPr>
              <a:t>https://sites.google.com/a/unipi.it/research-in-the-pontecorvo-area/</a:t>
            </a:r>
            <a:endParaRPr lang="en-US" b="0" i="0" dirty="0">
              <a:effectLst/>
              <a:latin typeface="Ink Free" panose="03080402000500000000" pitchFamily="66" charset="0"/>
            </a:endParaRPr>
          </a:p>
          <a:p>
            <a:pPr>
              <a:lnSpc>
                <a:spcPct val="150000"/>
              </a:lnSpc>
            </a:pPr>
            <a:r>
              <a:rPr lang="en-US" b="0" i="0" dirty="0">
                <a:effectLst/>
                <a:latin typeface="Ink Free" panose="03080402000500000000" pitchFamily="66" charset="0"/>
              </a:rPr>
              <a:t>Technical divisions (about 20 engineers) to support the scientific activities:</a:t>
            </a:r>
          </a:p>
          <a:p>
            <a:pPr>
              <a:lnSpc>
                <a:spcPct val="150000"/>
              </a:lnSpc>
            </a:pPr>
            <a:r>
              <a:rPr lang="en-US" b="0" i="0" dirty="0">
                <a:effectLst/>
                <a:latin typeface="Ink Free" panose="03080402000500000000" pitchFamily="66" charset="0"/>
              </a:rPr>
              <a:t>Mechanics, Electronics, Computing, Advanced technology</a:t>
            </a:r>
          </a:p>
          <a:p>
            <a:pPr>
              <a:lnSpc>
                <a:spcPct val="150000"/>
              </a:lnSpc>
            </a:pPr>
            <a:r>
              <a:rPr lang="en-US" b="0" i="0" dirty="0">
                <a:effectLst/>
                <a:latin typeface="Ink Free" panose="03080402000500000000" pitchFamily="66" charset="0"/>
              </a:rPr>
              <a:t>The Advanced technology division (6 technicians + 3 Eng.) provides</a:t>
            </a:r>
          </a:p>
          <a:p>
            <a:pPr>
              <a:lnSpc>
                <a:spcPct val="150000"/>
              </a:lnSpc>
            </a:pPr>
            <a:r>
              <a:rPr lang="en-US" b="0" i="0" dirty="0">
                <a:effectLst/>
                <a:latin typeface="Ink Free" panose="03080402000500000000" pitchFamily="66" charset="0"/>
              </a:rPr>
              <a:t>engineering and technological support to the experimental activities of the</a:t>
            </a:r>
          </a:p>
          <a:p>
            <a:pPr>
              <a:lnSpc>
                <a:spcPct val="150000"/>
              </a:lnSpc>
            </a:pPr>
            <a:r>
              <a:rPr lang="en-US" b="0" i="0" dirty="0">
                <a:effectLst/>
                <a:latin typeface="Ink Free" panose="03080402000500000000" pitchFamily="66" charset="0"/>
              </a:rPr>
              <a:t>research groups.</a:t>
            </a:r>
          </a:p>
        </p:txBody>
      </p:sp>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26</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Brief History of the Pisa group</a:t>
            </a:r>
            <a:endParaRPr lang="it-IT" sz="2800" dirty="0">
              <a:latin typeface="Ink Free" panose="03080402000500000000" pitchFamily="66" charset="0"/>
            </a:endParaRPr>
          </a:p>
        </p:txBody>
      </p:sp>
      <p:pic>
        <p:nvPicPr>
          <p:cNvPr id="5" name="Picture 4">
            <a:extLst>
              <a:ext uri="{FF2B5EF4-FFF2-40B4-BE49-F238E27FC236}">
                <a16:creationId xmlns:a16="http://schemas.microsoft.com/office/drawing/2014/main" id="{6884D3A3-C2FB-412F-BF3F-C8CDD5E7D7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4946" y="2111513"/>
            <a:ext cx="4907053" cy="42189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asellaDiTesto 9">
            <a:extLst>
              <a:ext uri="{FF2B5EF4-FFF2-40B4-BE49-F238E27FC236}">
                <a16:creationId xmlns:a16="http://schemas.microsoft.com/office/drawing/2014/main" id="{8B8C3AFA-B947-4D66-914E-E8E0E725D158}"/>
              </a:ext>
            </a:extLst>
          </p:cNvPr>
          <p:cNvSpPr txBox="1"/>
          <p:nvPr/>
        </p:nvSpPr>
        <p:spPr>
          <a:xfrm>
            <a:off x="1339372" y="6429776"/>
            <a:ext cx="10302039"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Tree>
    <p:extLst>
      <p:ext uri="{BB962C8B-B14F-4D97-AF65-F5344CB8AC3E}">
        <p14:creationId xmlns:p14="http://schemas.microsoft.com/office/powerpoint/2010/main" val="536854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27</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Clean Rooms</a:t>
            </a:r>
            <a:endParaRPr lang="it-IT" sz="2800" dirty="0">
              <a:latin typeface="Ink Free" panose="03080402000500000000" pitchFamily="66" charset="0"/>
            </a:endParaRPr>
          </a:p>
        </p:txBody>
      </p:sp>
      <p:pic>
        <p:nvPicPr>
          <p:cNvPr id="10" name="Picture 9">
            <a:extLst>
              <a:ext uri="{FF2B5EF4-FFF2-40B4-BE49-F238E27FC236}">
                <a16:creationId xmlns:a16="http://schemas.microsoft.com/office/drawing/2014/main" id="{BD26DBA9-0943-4670-BCFC-FF8EA71611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939" y="903111"/>
            <a:ext cx="3798220" cy="2794571"/>
          </a:xfrm>
          <a:prstGeom prst="rect">
            <a:avLst/>
          </a:prstGeom>
        </p:spPr>
      </p:pic>
      <p:pic>
        <p:nvPicPr>
          <p:cNvPr id="13" name="Picture 12">
            <a:extLst>
              <a:ext uri="{FF2B5EF4-FFF2-40B4-BE49-F238E27FC236}">
                <a16:creationId xmlns:a16="http://schemas.microsoft.com/office/drawing/2014/main" id="{54063BCB-DC13-4AF3-82C6-699A8CAAC0E8}"/>
              </a:ext>
            </a:extLst>
          </p:cNvPr>
          <p:cNvPicPr>
            <a:picLocks noChangeAspect="1"/>
          </p:cNvPicPr>
          <p:nvPr/>
        </p:nvPicPr>
        <p:blipFill>
          <a:blip r:embed="rId5"/>
          <a:stretch>
            <a:fillRect/>
          </a:stretch>
        </p:blipFill>
        <p:spPr>
          <a:xfrm>
            <a:off x="8581730" y="903110"/>
            <a:ext cx="3401890" cy="2591756"/>
          </a:xfrm>
          <a:prstGeom prst="rect">
            <a:avLst/>
          </a:prstGeom>
        </p:spPr>
      </p:pic>
      <p:pic>
        <p:nvPicPr>
          <p:cNvPr id="19" name="Picture 18">
            <a:extLst>
              <a:ext uri="{FF2B5EF4-FFF2-40B4-BE49-F238E27FC236}">
                <a16:creationId xmlns:a16="http://schemas.microsoft.com/office/drawing/2014/main" id="{92B1706A-C3AC-4BC8-A360-62B4AF0ACD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310" y="3833560"/>
            <a:ext cx="1729739" cy="2193586"/>
          </a:xfrm>
          <a:prstGeom prst="rect">
            <a:avLst/>
          </a:prstGeom>
        </p:spPr>
      </p:pic>
      <p:pic>
        <p:nvPicPr>
          <p:cNvPr id="21" name="Picture 20">
            <a:extLst>
              <a:ext uri="{FF2B5EF4-FFF2-40B4-BE49-F238E27FC236}">
                <a16:creationId xmlns:a16="http://schemas.microsoft.com/office/drawing/2014/main" id="{16C80831-A697-401D-9D5D-D11C697FD160}"/>
              </a:ext>
            </a:extLst>
          </p:cNvPr>
          <p:cNvPicPr>
            <a:picLocks noChangeAspect="1"/>
          </p:cNvPicPr>
          <p:nvPr/>
        </p:nvPicPr>
        <p:blipFill>
          <a:blip r:embed="rId7"/>
          <a:stretch>
            <a:fillRect/>
          </a:stretch>
        </p:blipFill>
        <p:spPr>
          <a:xfrm>
            <a:off x="4748236" y="903111"/>
            <a:ext cx="3430311" cy="2591757"/>
          </a:xfrm>
          <a:prstGeom prst="rect">
            <a:avLst/>
          </a:prstGeom>
        </p:spPr>
      </p:pic>
      <p:pic>
        <p:nvPicPr>
          <p:cNvPr id="23" name="Picture 22">
            <a:extLst>
              <a:ext uri="{FF2B5EF4-FFF2-40B4-BE49-F238E27FC236}">
                <a16:creationId xmlns:a16="http://schemas.microsoft.com/office/drawing/2014/main" id="{3A6346CD-62FB-4CF6-B621-8F401F18D6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0458" y="3630315"/>
            <a:ext cx="1804365" cy="2661945"/>
          </a:xfrm>
          <a:prstGeom prst="rect">
            <a:avLst/>
          </a:prstGeom>
        </p:spPr>
      </p:pic>
      <p:pic>
        <p:nvPicPr>
          <p:cNvPr id="25" name="Picture 24">
            <a:extLst>
              <a:ext uri="{FF2B5EF4-FFF2-40B4-BE49-F238E27FC236}">
                <a16:creationId xmlns:a16="http://schemas.microsoft.com/office/drawing/2014/main" id="{0E8B4D26-12CA-4B1F-AB7D-60D74DE3CA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05420" y="3833560"/>
            <a:ext cx="2374658" cy="2311321"/>
          </a:xfrm>
          <a:prstGeom prst="rect">
            <a:avLst/>
          </a:prstGeom>
        </p:spPr>
      </p:pic>
      <p:pic>
        <p:nvPicPr>
          <p:cNvPr id="27" name="Picture 26">
            <a:extLst>
              <a:ext uri="{FF2B5EF4-FFF2-40B4-BE49-F238E27FC236}">
                <a16:creationId xmlns:a16="http://schemas.microsoft.com/office/drawing/2014/main" id="{1B27F698-ABDA-4A30-9011-B71912D6A07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17430" y="3833560"/>
            <a:ext cx="3313508" cy="2311321"/>
          </a:xfrm>
          <a:prstGeom prst="rect">
            <a:avLst/>
          </a:prstGeom>
        </p:spPr>
      </p:pic>
      <p:sp>
        <p:nvSpPr>
          <p:cNvPr id="16" name="CasellaDiTesto 15">
            <a:extLst>
              <a:ext uri="{FF2B5EF4-FFF2-40B4-BE49-F238E27FC236}">
                <a16:creationId xmlns:a16="http://schemas.microsoft.com/office/drawing/2014/main" id="{E0C2C135-7719-466F-ABF1-A49A439EE9A8}"/>
              </a:ext>
            </a:extLst>
          </p:cNvPr>
          <p:cNvSpPr txBox="1"/>
          <p:nvPr/>
        </p:nvSpPr>
        <p:spPr>
          <a:xfrm>
            <a:off x="1422733" y="6495076"/>
            <a:ext cx="10476498"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Tree>
    <p:extLst>
      <p:ext uri="{BB962C8B-B14F-4D97-AF65-F5344CB8AC3E}">
        <p14:creationId xmlns:p14="http://schemas.microsoft.com/office/powerpoint/2010/main" val="3710778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28</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Thermo-fluid-dynamic-lab</a:t>
            </a:r>
            <a:endParaRPr lang="it-IT" sz="2800" dirty="0">
              <a:latin typeface="Ink Free" panose="03080402000500000000" pitchFamily="66" charset="0"/>
            </a:endParaRPr>
          </a:p>
        </p:txBody>
      </p:sp>
      <p:sp>
        <p:nvSpPr>
          <p:cNvPr id="16" name="TextBox 15">
            <a:extLst>
              <a:ext uri="{FF2B5EF4-FFF2-40B4-BE49-F238E27FC236}">
                <a16:creationId xmlns:a16="http://schemas.microsoft.com/office/drawing/2014/main" id="{CDD1FB23-3BFC-429B-BFE2-65279E86EB63}"/>
              </a:ext>
            </a:extLst>
          </p:cNvPr>
          <p:cNvSpPr txBox="1"/>
          <p:nvPr/>
        </p:nvSpPr>
        <p:spPr>
          <a:xfrm>
            <a:off x="456108" y="690793"/>
            <a:ext cx="11401286" cy="4577985"/>
          </a:xfrm>
          <a:prstGeom prst="rect">
            <a:avLst/>
          </a:prstGeom>
          <a:noFill/>
        </p:spPr>
        <p:txBody>
          <a:bodyPr wrap="square">
            <a:spAutoFit/>
          </a:bodyPr>
          <a:lstStyle/>
          <a:p>
            <a:pPr algn="l">
              <a:lnSpc>
                <a:spcPct val="150000"/>
              </a:lnSpc>
            </a:pPr>
            <a:r>
              <a:rPr lang="en-US" sz="1400" dirty="0">
                <a:latin typeface="Times New Roman" panose="02020603050405020304" pitchFamily="18" charset="0"/>
                <a:cs typeface="Times New Roman" panose="02020603050405020304" pitchFamily="18" charset="0"/>
              </a:rPr>
              <a:t>The lab is used for cooling tests and thermal characterization of low mass support structure based on micro-channel technology.</a:t>
            </a:r>
          </a:p>
          <a:p>
            <a:pPr marL="285750" indent="-285750" algn="l">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Test bench and chiller for forced convection of liquid monophase</a:t>
            </a:r>
          </a:p>
          <a:p>
            <a:pPr marL="285750" indent="-285750" algn="l">
              <a:lnSpc>
                <a:spcPct val="15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Recently started the activity on micro-cooling in transition phase with CO2 fluid (some issues to resolve with the chiller) but we are waiting the delivery of the MARTA chiller for CMS experiment.</a:t>
            </a:r>
          </a:p>
          <a:p>
            <a:pPr marL="285750" indent="-285750" algn="l">
              <a:lnSpc>
                <a:spcPct val="150000"/>
              </a:lnSpc>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algn="l">
              <a:lnSpc>
                <a:spcPct val="150000"/>
              </a:lnSpc>
            </a:pPr>
            <a:r>
              <a:rPr lang="en-US" sz="1400" dirty="0">
                <a:latin typeface="Times New Roman" panose="02020603050405020304" pitchFamily="18" charset="0"/>
                <a:cs typeface="Times New Roman" panose="02020603050405020304" pitchFamily="18" charset="0"/>
              </a:rPr>
              <a:t>The instrumentation allows to measure/store the values of temperature/pressure/flow in the thermal exchange.</a:t>
            </a:r>
          </a:p>
          <a:p>
            <a:pPr algn="l">
              <a:lnSpc>
                <a:spcPct val="150000"/>
              </a:lnSpc>
            </a:pPr>
            <a:r>
              <a:rPr lang="en-US" sz="1400" dirty="0">
                <a:latin typeface="Times New Roman" panose="02020603050405020304" pitchFamily="18" charset="0"/>
                <a:cs typeface="Times New Roman" panose="02020603050405020304" pitchFamily="18" charset="0"/>
              </a:rPr>
              <a:t>A DAQ HW system with N.24 probe for temperatures, pressure and flow is present.</a:t>
            </a:r>
          </a:p>
          <a:p>
            <a:pPr algn="l">
              <a:lnSpc>
                <a:spcPct val="150000"/>
              </a:lnSpc>
            </a:pPr>
            <a:r>
              <a:rPr lang="en-US" sz="1400" dirty="0">
                <a:latin typeface="Times New Roman" panose="02020603050405020304" pitchFamily="18" charset="0"/>
                <a:cs typeface="Times New Roman" panose="02020603050405020304" pitchFamily="18" charset="0"/>
              </a:rPr>
              <a:t>The monophase chiller is dimensioned for a cooling power up to 0.5 kW primary and secondary cooling circuit</a:t>
            </a:r>
          </a:p>
          <a:p>
            <a:pPr algn="l">
              <a:lnSpc>
                <a:spcPct val="150000"/>
              </a:lnSpc>
            </a:pPr>
            <a:endParaRPr lang="en-US" sz="1400" dirty="0">
              <a:latin typeface="Times New Roman" panose="02020603050405020304" pitchFamily="18" charset="0"/>
              <a:cs typeface="Times New Roman" panose="02020603050405020304" pitchFamily="18" charset="0"/>
            </a:endParaRPr>
          </a:p>
          <a:p>
            <a:pPr algn="l">
              <a:lnSpc>
                <a:spcPct val="150000"/>
              </a:lnSpc>
            </a:pPr>
            <a:r>
              <a:rPr lang="en-US" sz="1400" dirty="0">
                <a:latin typeface="Times New Roman" panose="02020603050405020304" pitchFamily="18" charset="0"/>
                <a:cs typeface="Times New Roman" panose="02020603050405020304" pitchFamily="18" charset="0"/>
              </a:rPr>
              <a:t>The CO</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chiller for evaporative cooling has a wide settable range of coolant temperature (-20 °C to +10 °C), the system circuit control can set cooling power in the range 16 W ÷ 400 W and the coolant flow is settable from 0.05 to 1 Kg/min</a:t>
            </a:r>
          </a:p>
          <a:p>
            <a:pPr algn="l">
              <a:lnSpc>
                <a:spcPct val="150000"/>
              </a:lnSpc>
            </a:pPr>
            <a:endParaRPr lang="en-US" sz="1400" dirty="0">
              <a:latin typeface="Times New Roman" panose="02020603050405020304" pitchFamily="18" charset="0"/>
              <a:cs typeface="Times New Roman" panose="02020603050405020304" pitchFamily="18" charset="0"/>
            </a:endParaRPr>
          </a:p>
          <a:p>
            <a:pPr algn="l">
              <a:lnSpc>
                <a:spcPct val="150000"/>
              </a:lnSpc>
            </a:pPr>
            <a:r>
              <a:rPr lang="en-US" sz="1400" dirty="0">
                <a:latin typeface="Times New Roman" panose="02020603050405020304" pitchFamily="18" charset="0"/>
                <a:cs typeface="Times New Roman" panose="02020603050405020304" pitchFamily="18" charset="0"/>
              </a:rPr>
              <a:t>Next improvement  of the lab with MARTA System</a:t>
            </a:r>
          </a:p>
          <a:p>
            <a:pPr algn="l">
              <a:lnSpc>
                <a:spcPct val="150000"/>
              </a:lnSpc>
            </a:pPr>
            <a:r>
              <a:rPr lang="en-US" sz="1400" dirty="0">
                <a:latin typeface="Times New Roman" panose="02020603050405020304" pitchFamily="18" charset="0"/>
                <a:cs typeface="Times New Roman" panose="02020603050405020304" pitchFamily="18" charset="0"/>
              </a:rPr>
              <a:t> for CO</a:t>
            </a:r>
            <a:r>
              <a:rPr lang="en-US" sz="1400" baseline="-25000" dirty="0">
                <a:latin typeface="Times New Roman" panose="02020603050405020304" pitchFamily="18" charset="0"/>
                <a:cs typeface="Times New Roman" panose="02020603050405020304" pitchFamily="18" charset="0"/>
              </a:rPr>
              <a:t>2 </a:t>
            </a:r>
            <a:r>
              <a:rPr lang="en-US" sz="1400" dirty="0">
                <a:latin typeface="Times New Roman" panose="02020603050405020304" pitchFamily="18" charset="0"/>
                <a:cs typeface="Times New Roman" panose="02020603050405020304" pitchFamily="18" charset="0"/>
              </a:rPr>
              <a:t>cooling</a:t>
            </a:r>
          </a:p>
        </p:txBody>
      </p:sp>
      <p:pic>
        <p:nvPicPr>
          <p:cNvPr id="5" name="Picture 4">
            <a:extLst>
              <a:ext uri="{FF2B5EF4-FFF2-40B4-BE49-F238E27FC236}">
                <a16:creationId xmlns:a16="http://schemas.microsoft.com/office/drawing/2014/main" id="{15D43B05-7D07-4EE0-B007-CD27177A0F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81654" y="4295386"/>
            <a:ext cx="2628900" cy="2009350"/>
          </a:xfrm>
          <a:prstGeom prst="rect">
            <a:avLst/>
          </a:prstGeom>
        </p:spPr>
      </p:pic>
      <p:pic>
        <p:nvPicPr>
          <p:cNvPr id="7" name="Picture 6">
            <a:extLst>
              <a:ext uri="{FF2B5EF4-FFF2-40B4-BE49-F238E27FC236}">
                <a16:creationId xmlns:a16="http://schemas.microsoft.com/office/drawing/2014/main" id="{47782EDD-AA54-4F76-90CD-CE8522567FA3}"/>
              </a:ext>
            </a:extLst>
          </p:cNvPr>
          <p:cNvPicPr>
            <a:picLocks noChangeAspect="1"/>
          </p:cNvPicPr>
          <p:nvPr/>
        </p:nvPicPr>
        <p:blipFill>
          <a:blip r:embed="rId5"/>
          <a:stretch>
            <a:fillRect/>
          </a:stretch>
        </p:blipFill>
        <p:spPr>
          <a:xfrm>
            <a:off x="5027266" y="4618552"/>
            <a:ext cx="2689340" cy="1726659"/>
          </a:xfrm>
          <a:prstGeom prst="rect">
            <a:avLst/>
          </a:prstGeom>
        </p:spPr>
      </p:pic>
      <p:sp>
        <p:nvSpPr>
          <p:cNvPr id="22" name="TextBox 21">
            <a:extLst>
              <a:ext uri="{FF2B5EF4-FFF2-40B4-BE49-F238E27FC236}">
                <a16:creationId xmlns:a16="http://schemas.microsoft.com/office/drawing/2014/main" id="{26DDEFFD-0B8B-4D41-8C29-FB9F106D6AE4}"/>
              </a:ext>
            </a:extLst>
          </p:cNvPr>
          <p:cNvSpPr txBox="1"/>
          <p:nvPr/>
        </p:nvSpPr>
        <p:spPr>
          <a:xfrm rot="16200000">
            <a:off x="7150714" y="5198407"/>
            <a:ext cx="1841052" cy="584775"/>
          </a:xfrm>
          <a:prstGeom prst="rect">
            <a:avLst/>
          </a:prstGeom>
          <a:noFill/>
        </p:spPr>
        <p:txBody>
          <a:bodyPr wrap="square">
            <a:spAutoFit/>
          </a:bodyPr>
          <a:lstStyle/>
          <a:p>
            <a:pPr algn="ctr"/>
            <a:r>
              <a:rPr lang="en-US" sz="1600" b="0" i="0" u="none" strike="noStrike" baseline="0" dirty="0">
                <a:latin typeface="Ink Free" panose="03080402000500000000" pitchFamily="66" charset="0"/>
              </a:rPr>
              <a:t>Inlet/outlet pipes</a:t>
            </a:r>
          </a:p>
          <a:p>
            <a:pPr algn="ctr"/>
            <a:r>
              <a:rPr lang="en-US" sz="1600" b="0" i="0" u="none" strike="noStrike" baseline="0" dirty="0">
                <a:latin typeface="Ink Free" panose="03080402000500000000" pitchFamily="66" charset="0"/>
              </a:rPr>
              <a:t>for test section</a:t>
            </a:r>
            <a:endParaRPr lang="en-US" sz="1600" dirty="0">
              <a:latin typeface="Ink Free" panose="03080402000500000000" pitchFamily="66" charset="0"/>
            </a:endParaRPr>
          </a:p>
        </p:txBody>
      </p:sp>
      <p:sp>
        <p:nvSpPr>
          <p:cNvPr id="12" name="CasellaDiTesto 11">
            <a:extLst>
              <a:ext uri="{FF2B5EF4-FFF2-40B4-BE49-F238E27FC236}">
                <a16:creationId xmlns:a16="http://schemas.microsoft.com/office/drawing/2014/main" id="{40AE2F63-8D5D-43C2-B2D5-C59FC6E2428C}"/>
              </a:ext>
            </a:extLst>
          </p:cNvPr>
          <p:cNvSpPr txBox="1"/>
          <p:nvPr/>
        </p:nvSpPr>
        <p:spPr>
          <a:xfrm>
            <a:off x="1161927" y="6477430"/>
            <a:ext cx="10199771"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Tree>
    <p:extLst>
      <p:ext uri="{BB962C8B-B14F-4D97-AF65-F5344CB8AC3E}">
        <p14:creationId xmlns:p14="http://schemas.microsoft.com/office/powerpoint/2010/main" val="1113337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29</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Structural Test Lab</a:t>
            </a:r>
            <a:endParaRPr lang="it-IT" sz="2800" dirty="0">
              <a:latin typeface="Ink Free" panose="03080402000500000000" pitchFamily="66" charset="0"/>
            </a:endParaRPr>
          </a:p>
        </p:txBody>
      </p:sp>
      <p:sp>
        <p:nvSpPr>
          <p:cNvPr id="16" name="TextBox 15">
            <a:extLst>
              <a:ext uri="{FF2B5EF4-FFF2-40B4-BE49-F238E27FC236}">
                <a16:creationId xmlns:a16="http://schemas.microsoft.com/office/drawing/2014/main" id="{CDD1FB23-3BFC-429B-BFE2-65279E86EB63}"/>
              </a:ext>
            </a:extLst>
          </p:cNvPr>
          <p:cNvSpPr txBox="1"/>
          <p:nvPr/>
        </p:nvSpPr>
        <p:spPr>
          <a:xfrm>
            <a:off x="344557" y="998330"/>
            <a:ext cx="11401286" cy="3570208"/>
          </a:xfrm>
          <a:prstGeom prst="rect">
            <a:avLst/>
          </a:prstGeom>
          <a:noFill/>
        </p:spPr>
        <p:txBody>
          <a:bodyPr wrap="square">
            <a:spAutoFit/>
          </a:bodyPr>
          <a:lstStyle/>
          <a:p>
            <a:pPr algn="l">
              <a:lnSpc>
                <a:spcPct val="150000"/>
              </a:lnSpc>
            </a:pPr>
            <a:r>
              <a:rPr lang="en-US" sz="1600" dirty="0">
                <a:latin typeface="Ink Free" panose="03080402000500000000" pitchFamily="66" charset="0"/>
              </a:rPr>
              <a:t>The two main activities are:</a:t>
            </a:r>
          </a:p>
          <a:p>
            <a:pPr marL="285750" indent="-285750" algn="l">
              <a:lnSpc>
                <a:spcPct val="150000"/>
              </a:lnSpc>
              <a:buFont typeface="Arial" panose="020B0604020202020204" pitchFamily="34" charset="0"/>
              <a:buChar char="•"/>
            </a:pPr>
            <a:r>
              <a:rPr lang="en-US" sz="1600" b="1" dirty="0">
                <a:latin typeface="Ink Free" panose="03080402000500000000" pitchFamily="66" charset="0"/>
              </a:rPr>
              <a:t>Mechanical characterization of materials  </a:t>
            </a:r>
            <a:r>
              <a:rPr lang="en-US" sz="1600" dirty="0">
                <a:latin typeface="Ink Free" panose="03080402000500000000" pitchFamily="66" charset="0"/>
              </a:rPr>
              <a:t>(test up to 50.000 N)</a:t>
            </a:r>
          </a:p>
          <a:p>
            <a:pPr algn="l">
              <a:lnSpc>
                <a:spcPct val="150000"/>
              </a:lnSpc>
            </a:pPr>
            <a:endParaRPr lang="en-US" sz="1600" dirty="0">
              <a:latin typeface="Ink Free" panose="03080402000500000000" pitchFamily="66" charset="0"/>
            </a:endParaRPr>
          </a:p>
          <a:p>
            <a:pPr algn="l">
              <a:lnSpc>
                <a:spcPct val="150000"/>
              </a:lnSpc>
            </a:pPr>
            <a:endParaRPr lang="en-US" sz="1600" dirty="0">
              <a:latin typeface="Ink Free" panose="03080402000500000000" pitchFamily="66" charset="0"/>
            </a:endParaRPr>
          </a:p>
          <a:p>
            <a:pPr algn="l">
              <a:lnSpc>
                <a:spcPct val="150000"/>
              </a:lnSpc>
            </a:pPr>
            <a:endParaRPr lang="en-US" sz="1400" dirty="0">
              <a:latin typeface="Ink Free" panose="03080402000500000000" pitchFamily="66" charset="0"/>
            </a:endParaRPr>
          </a:p>
          <a:p>
            <a:pPr algn="l">
              <a:lnSpc>
                <a:spcPct val="150000"/>
              </a:lnSpc>
            </a:pPr>
            <a:endParaRPr lang="en-US" sz="1400" dirty="0">
              <a:latin typeface="Ink Free" panose="03080402000500000000" pitchFamily="66" charset="0"/>
            </a:endParaRPr>
          </a:p>
          <a:p>
            <a:pPr algn="l">
              <a:lnSpc>
                <a:spcPct val="150000"/>
              </a:lnSpc>
            </a:pPr>
            <a:endParaRPr lang="en-US" sz="1400" dirty="0">
              <a:latin typeface="Ink Free" panose="03080402000500000000" pitchFamily="66" charset="0"/>
            </a:endParaRPr>
          </a:p>
          <a:p>
            <a:pPr algn="l">
              <a:lnSpc>
                <a:spcPct val="150000"/>
              </a:lnSpc>
            </a:pPr>
            <a:endParaRPr lang="en-US" sz="1400" dirty="0">
              <a:latin typeface="Ink Free" panose="03080402000500000000" pitchFamily="66" charset="0"/>
            </a:endParaRPr>
          </a:p>
          <a:p>
            <a:pPr marL="285750" indent="-285750" algn="l">
              <a:lnSpc>
                <a:spcPct val="150000"/>
              </a:lnSpc>
              <a:buFont typeface="Arial" panose="020B0604020202020204" pitchFamily="34" charset="0"/>
              <a:buChar char="•"/>
            </a:pPr>
            <a:r>
              <a:rPr lang="en-US" sz="1600" b="1" dirty="0">
                <a:latin typeface="Ink Free" panose="03080402000500000000" pitchFamily="66" charset="0"/>
              </a:rPr>
              <a:t>Vibrational analysis</a:t>
            </a:r>
          </a:p>
          <a:p>
            <a:pPr algn="l">
              <a:lnSpc>
                <a:spcPct val="150000"/>
              </a:lnSpc>
            </a:pPr>
            <a:r>
              <a:rPr lang="en-US" sz="1600" dirty="0">
                <a:latin typeface="Ink Free" panose="03080402000500000000" pitchFamily="66" charset="0"/>
              </a:rPr>
              <a:t>Dynamic Shaker up to 10 Kg Up to 1000 Hz-sinusoidal and random</a:t>
            </a:r>
          </a:p>
        </p:txBody>
      </p:sp>
      <p:pic>
        <p:nvPicPr>
          <p:cNvPr id="4" name="Picture 3">
            <a:extLst>
              <a:ext uri="{FF2B5EF4-FFF2-40B4-BE49-F238E27FC236}">
                <a16:creationId xmlns:a16="http://schemas.microsoft.com/office/drawing/2014/main" id="{EC398EAC-684C-4A1F-9FE6-960F3ED7E8B0}"/>
              </a:ext>
            </a:extLst>
          </p:cNvPr>
          <p:cNvPicPr>
            <a:picLocks noChangeAspect="1"/>
          </p:cNvPicPr>
          <p:nvPr/>
        </p:nvPicPr>
        <p:blipFill>
          <a:blip r:embed="rId4"/>
          <a:stretch>
            <a:fillRect/>
          </a:stretch>
        </p:blipFill>
        <p:spPr>
          <a:xfrm>
            <a:off x="485913" y="2051930"/>
            <a:ext cx="2080524" cy="1596835"/>
          </a:xfrm>
          <a:prstGeom prst="rect">
            <a:avLst/>
          </a:prstGeom>
        </p:spPr>
      </p:pic>
      <p:pic>
        <p:nvPicPr>
          <p:cNvPr id="9" name="Picture 8">
            <a:extLst>
              <a:ext uri="{FF2B5EF4-FFF2-40B4-BE49-F238E27FC236}">
                <a16:creationId xmlns:a16="http://schemas.microsoft.com/office/drawing/2014/main" id="{4AB39330-261E-435A-8FFE-4C0EC42F96CA}"/>
              </a:ext>
            </a:extLst>
          </p:cNvPr>
          <p:cNvPicPr>
            <a:picLocks noChangeAspect="1"/>
          </p:cNvPicPr>
          <p:nvPr/>
        </p:nvPicPr>
        <p:blipFill>
          <a:blip r:embed="rId5"/>
          <a:stretch>
            <a:fillRect/>
          </a:stretch>
        </p:blipFill>
        <p:spPr>
          <a:xfrm>
            <a:off x="5384800" y="1962155"/>
            <a:ext cx="2288207" cy="1776383"/>
          </a:xfrm>
          <a:prstGeom prst="rect">
            <a:avLst/>
          </a:prstGeom>
        </p:spPr>
      </p:pic>
      <p:sp>
        <p:nvSpPr>
          <p:cNvPr id="19" name="TextBox 18">
            <a:extLst>
              <a:ext uri="{FF2B5EF4-FFF2-40B4-BE49-F238E27FC236}">
                <a16:creationId xmlns:a16="http://schemas.microsoft.com/office/drawing/2014/main" id="{4FFF849A-CEBD-4B98-B434-E42A7EFBAC21}"/>
              </a:ext>
            </a:extLst>
          </p:cNvPr>
          <p:cNvSpPr txBox="1"/>
          <p:nvPr/>
        </p:nvSpPr>
        <p:spPr>
          <a:xfrm>
            <a:off x="2583630" y="2204064"/>
            <a:ext cx="2881223" cy="923330"/>
          </a:xfrm>
          <a:prstGeom prst="rect">
            <a:avLst/>
          </a:prstGeom>
          <a:noFill/>
        </p:spPr>
        <p:txBody>
          <a:bodyPr wrap="square">
            <a:spAutoFit/>
          </a:bodyPr>
          <a:lstStyle/>
          <a:p>
            <a:pPr algn="ctr"/>
            <a:r>
              <a:rPr lang="en-US" dirty="0">
                <a:latin typeface="Ink Free" panose="03080402000500000000" pitchFamily="66" charset="0"/>
              </a:rPr>
              <a:t>Example of</a:t>
            </a:r>
          </a:p>
          <a:p>
            <a:pPr algn="ctr"/>
            <a:r>
              <a:rPr lang="en-US" dirty="0">
                <a:latin typeface="Ink Free" panose="03080402000500000000" pitchFamily="66" charset="0"/>
              </a:rPr>
              <a:t>Si specimen bending test</a:t>
            </a:r>
          </a:p>
          <a:p>
            <a:pPr algn="ctr"/>
            <a:r>
              <a:rPr lang="en-US" dirty="0">
                <a:latin typeface="Ink Free" panose="03080402000500000000" pitchFamily="66" charset="0"/>
              </a:rPr>
              <a:t>(Si</a:t>
            </a:r>
            <a:r>
              <a:rPr lang="en-US" baseline="-25000" dirty="0">
                <a:latin typeface="Ink Free" panose="03080402000500000000" pitchFamily="66" charset="0"/>
              </a:rPr>
              <a:t>th</a:t>
            </a:r>
            <a:r>
              <a:rPr lang="en-US" dirty="0">
                <a:latin typeface="Ink Free" panose="03080402000500000000" pitchFamily="66" charset="0"/>
              </a:rPr>
              <a:t> = 50 um)</a:t>
            </a:r>
            <a:endParaRPr lang="it-IT" dirty="0">
              <a:latin typeface="Ink Free" panose="03080402000500000000" pitchFamily="66" charset="0"/>
            </a:endParaRPr>
          </a:p>
        </p:txBody>
      </p:sp>
      <p:pic>
        <p:nvPicPr>
          <p:cNvPr id="13" name="Picture 12">
            <a:extLst>
              <a:ext uri="{FF2B5EF4-FFF2-40B4-BE49-F238E27FC236}">
                <a16:creationId xmlns:a16="http://schemas.microsoft.com/office/drawing/2014/main" id="{42851B0A-7206-4F8B-B7FE-D0F67D3076BA}"/>
              </a:ext>
            </a:extLst>
          </p:cNvPr>
          <p:cNvPicPr>
            <a:picLocks noChangeAspect="1"/>
          </p:cNvPicPr>
          <p:nvPr/>
        </p:nvPicPr>
        <p:blipFill>
          <a:blip r:embed="rId6"/>
          <a:stretch>
            <a:fillRect/>
          </a:stretch>
        </p:blipFill>
        <p:spPr>
          <a:xfrm>
            <a:off x="9033565" y="779142"/>
            <a:ext cx="3017078" cy="4065679"/>
          </a:xfrm>
          <a:prstGeom prst="rect">
            <a:avLst/>
          </a:prstGeom>
        </p:spPr>
      </p:pic>
      <p:pic>
        <p:nvPicPr>
          <p:cNvPr id="20" name="Picture 19">
            <a:extLst>
              <a:ext uri="{FF2B5EF4-FFF2-40B4-BE49-F238E27FC236}">
                <a16:creationId xmlns:a16="http://schemas.microsoft.com/office/drawing/2014/main" id="{D5FC2393-88D8-4ED6-B48F-3B668152EE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61927" y="4618552"/>
            <a:ext cx="2148840" cy="1636601"/>
          </a:xfrm>
          <a:prstGeom prst="rect">
            <a:avLst/>
          </a:prstGeom>
        </p:spPr>
      </p:pic>
      <p:pic>
        <p:nvPicPr>
          <p:cNvPr id="23" name="Picture 22">
            <a:extLst>
              <a:ext uri="{FF2B5EF4-FFF2-40B4-BE49-F238E27FC236}">
                <a16:creationId xmlns:a16="http://schemas.microsoft.com/office/drawing/2014/main" id="{23D13142-F385-4D61-8BA7-2A4D54F914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17523" y="3884702"/>
            <a:ext cx="1760220" cy="2370451"/>
          </a:xfrm>
          <a:prstGeom prst="rect">
            <a:avLst/>
          </a:prstGeom>
        </p:spPr>
      </p:pic>
      <p:sp>
        <p:nvSpPr>
          <p:cNvPr id="15" name="CasellaDiTesto 14">
            <a:extLst>
              <a:ext uri="{FF2B5EF4-FFF2-40B4-BE49-F238E27FC236}">
                <a16:creationId xmlns:a16="http://schemas.microsoft.com/office/drawing/2014/main" id="{70435920-95A5-4B54-99A9-FDDA08FD6D1C}"/>
              </a:ext>
            </a:extLst>
          </p:cNvPr>
          <p:cNvSpPr txBox="1"/>
          <p:nvPr/>
        </p:nvSpPr>
        <p:spPr>
          <a:xfrm>
            <a:off x="1222678" y="6477430"/>
            <a:ext cx="9526003"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Tree>
    <p:extLst>
      <p:ext uri="{BB962C8B-B14F-4D97-AF65-F5344CB8AC3E}">
        <p14:creationId xmlns:p14="http://schemas.microsoft.com/office/powerpoint/2010/main" val="2795141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3</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1161927" y="98390"/>
            <a:ext cx="9868146" cy="523220"/>
          </a:xfrm>
          <a:prstGeom prst="rect">
            <a:avLst/>
          </a:prstGeom>
          <a:noFill/>
        </p:spPr>
        <p:txBody>
          <a:bodyPr wrap="square" rtlCol="0">
            <a:spAutoFit/>
          </a:bodyPr>
          <a:lstStyle/>
          <a:p>
            <a:pPr algn="ctr"/>
            <a:r>
              <a:rPr lang="en-US" sz="2800" dirty="0" err="1">
                <a:latin typeface="Ink Free" panose="03080402000500000000" pitchFamily="66" charset="0"/>
              </a:rPr>
              <a:t>CoolFPGA</a:t>
            </a:r>
            <a:r>
              <a:rPr lang="en-US" sz="2800" dirty="0">
                <a:latin typeface="Ink Free" panose="03080402000500000000" pitchFamily="66" charset="0"/>
              </a:rPr>
              <a:t> - Microchannels on the surface of the die</a:t>
            </a:r>
          </a:p>
        </p:txBody>
      </p:sp>
      <p:pic>
        <p:nvPicPr>
          <p:cNvPr id="3074" name="Picture 2" descr="Fondazione Bruno Kessler: dati aziendali e social wall | Vox">
            <a:extLst>
              <a:ext uri="{FF2B5EF4-FFF2-40B4-BE49-F238E27FC236}">
                <a16:creationId xmlns:a16="http://schemas.microsoft.com/office/drawing/2014/main" id="{DBF200CA-AF5E-4EDB-89DC-8E9C6DE634E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02892" y="899939"/>
            <a:ext cx="1189107" cy="1189107"/>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131;p25">
            <a:extLst>
              <a:ext uri="{FF2B5EF4-FFF2-40B4-BE49-F238E27FC236}">
                <a16:creationId xmlns:a16="http://schemas.microsoft.com/office/drawing/2014/main" id="{267EB7E5-F39E-4884-A4DF-B45B34C65F12}"/>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72459" y="926977"/>
            <a:ext cx="3553182" cy="3866782"/>
          </a:xfrm>
          <a:prstGeom prst="rect">
            <a:avLst/>
          </a:prstGeom>
          <a:noFill/>
          <a:ln>
            <a:noFill/>
          </a:ln>
        </p:spPr>
      </p:pic>
      <p:pic>
        <p:nvPicPr>
          <p:cNvPr id="16" name="Google Shape;132;p25">
            <a:extLst>
              <a:ext uri="{FF2B5EF4-FFF2-40B4-BE49-F238E27FC236}">
                <a16:creationId xmlns:a16="http://schemas.microsoft.com/office/drawing/2014/main" id="{609A3329-6D2D-48F7-B8B7-CDB2C146E04C}"/>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065352" y="909327"/>
            <a:ext cx="3283739" cy="1721504"/>
          </a:xfrm>
          <a:prstGeom prst="rect">
            <a:avLst/>
          </a:prstGeom>
          <a:noFill/>
          <a:ln>
            <a:noFill/>
          </a:ln>
        </p:spPr>
      </p:pic>
      <p:sp>
        <p:nvSpPr>
          <p:cNvPr id="28" name="Google Shape;143;p25">
            <a:extLst>
              <a:ext uri="{FF2B5EF4-FFF2-40B4-BE49-F238E27FC236}">
                <a16:creationId xmlns:a16="http://schemas.microsoft.com/office/drawing/2014/main" id="{0114FB4C-F6FA-4C69-ACE8-A6C16BDCFC24}"/>
              </a:ext>
            </a:extLst>
          </p:cNvPr>
          <p:cNvSpPr txBox="1"/>
          <p:nvPr/>
        </p:nvSpPr>
        <p:spPr>
          <a:xfrm>
            <a:off x="1049096" y="704627"/>
            <a:ext cx="2000966" cy="333600"/>
          </a:xfrm>
          <a:prstGeom prst="rect">
            <a:avLst/>
          </a:prstGeom>
          <a:noFill/>
          <a:ln>
            <a:noFill/>
          </a:ln>
        </p:spPr>
        <p:txBody>
          <a:bodyPr spcFirstLastPara="1" wrap="square" lIns="121900" tIns="121900" rIns="121900" bIns="121900" anchor="t" anchorCtr="0">
            <a:noAutofit/>
          </a:bodyPr>
          <a:lstStyle/>
          <a:p>
            <a:pPr algn="ctr"/>
            <a:r>
              <a:rPr lang="en" sz="1400" b="1" dirty="0">
                <a:latin typeface="Ink Free" panose="03080402000500000000" pitchFamily="66" charset="0"/>
              </a:rPr>
              <a:t>Traditional, air based</a:t>
            </a:r>
            <a:endParaRPr sz="1400" b="1" dirty="0">
              <a:latin typeface="Ink Free" panose="03080402000500000000" pitchFamily="66" charset="0"/>
            </a:endParaRPr>
          </a:p>
        </p:txBody>
      </p:sp>
      <p:sp>
        <p:nvSpPr>
          <p:cNvPr id="29" name="Google Shape;144;p25">
            <a:extLst>
              <a:ext uri="{FF2B5EF4-FFF2-40B4-BE49-F238E27FC236}">
                <a16:creationId xmlns:a16="http://schemas.microsoft.com/office/drawing/2014/main" id="{9B3CBC8E-77B3-4AAC-9406-CEDC5CB88B4B}"/>
              </a:ext>
            </a:extLst>
          </p:cNvPr>
          <p:cNvSpPr txBox="1"/>
          <p:nvPr/>
        </p:nvSpPr>
        <p:spPr>
          <a:xfrm>
            <a:off x="620193" y="2961743"/>
            <a:ext cx="2920812" cy="385343"/>
          </a:xfrm>
          <a:prstGeom prst="rect">
            <a:avLst/>
          </a:prstGeom>
          <a:noFill/>
          <a:ln w="19050">
            <a:solidFill>
              <a:srgbClr val="FF0000"/>
            </a:solidFill>
          </a:ln>
        </p:spPr>
        <p:txBody>
          <a:bodyPr spcFirstLastPara="1" wrap="square" lIns="121900" tIns="121900" rIns="121900" bIns="121900" anchor="t" anchorCtr="0">
            <a:noAutofit/>
          </a:bodyPr>
          <a:lstStyle/>
          <a:p>
            <a:r>
              <a:rPr lang="en" sz="1200" b="1" dirty="0">
                <a:latin typeface="Ink Free" panose="03080402000500000000" pitchFamily="66" charset="0"/>
              </a:rPr>
              <a:t>Microchannels on the surface of the die</a:t>
            </a:r>
            <a:endParaRPr sz="1200" b="1" dirty="0">
              <a:latin typeface="Ink Free" panose="03080402000500000000" pitchFamily="66" charset="0"/>
            </a:endParaRPr>
          </a:p>
        </p:txBody>
      </p:sp>
      <p:sp>
        <p:nvSpPr>
          <p:cNvPr id="5" name="TextBox 4">
            <a:extLst>
              <a:ext uri="{FF2B5EF4-FFF2-40B4-BE49-F238E27FC236}">
                <a16:creationId xmlns:a16="http://schemas.microsoft.com/office/drawing/2014/main" id="{7ED19422-8AD2-41D8-A945-2F2BDADD9917}"/>
              </a:ext>
            </a:extLst>
          </p:cNvPr>
          <p:cNvSpPr txBox="1"/>
          <p:nvPr/>
        </p:nvSpPr>
        <p:spPr>
          <a:xfrm>
            <a:off x="272459" y="5349162"/>
            <a:ext cx="3980153" cy="861774"/>
          </a:xfrm>
          <a:custGeom>
            <a:avLst/>
            <a:gdLst>
              <a:gd name="connsiteX0" fmla="*/ 0 w 3980153"/>
              <a:gd name="connsiteY0" fmla="*/ 0 h 861774"/>
              <a:gd name="connsiteX1" fmla="*/ 528792 w 3980153"/>
              <a:gd name="connsiteY1" fmla="*/ 0 h 861774"/>
              <a:gd name="connsiteX2" fmla="*/ 977980 w 3980153"/>
              <a:gd name="connsiteY2" fmla="*/ 0 h 861774"/>
              <a:gd name="connsiteX3" fmla="*/ 1626177 w 3980153"/>
              <a:gd name="connsiteY3" fmla="*/ 0 h 861774"/>
              <a:gd name="connsiteX4" fmla="*/ 2154969 w 3980153"/>
              <a:gd name="connsiteY4" fmla="*/ 0 h 861774"/>
              <a:gd name="connsiteX5" fmla="*/ 2683760 w 3980153"/>
              <a:gd name="connsiteY5" fmla="*/ 0 h 861774"/>
              <a:gd name="connsiteX6" fmla="*/ 3331957 w 3980153"/>
              <a:gd name="connsiteY6" fmla="*/ 0 h 861774"/>
              <a:gd name="connsiteX7" fmla="*/ 3980153 w 3980153"/>
              <a:gd name="connsiteY7" fmla="*/ 0 h 861774"/>
              <a:gd name="connsiteX8" fmla="*/ 3980153 w 3980153"/>
              <a:gd name="connsiteY8" fmla="*/ 448122 h 861774"/>
              <a:gd name="connsiteX9" fmla="*/ 3980153 w 3980153"/>
              <a:gd name="connsiteY9" fmla="*/ 861774 h 861774"/>
              <a:gd name="connsiteX10" fmla="*/ 3491163 w 3980153"/>
              <a:gd name="connsiteY10" fmla="*/ 861774 h 861774"/>
              <a:gd name="connsiteX11" fmla="*/ 2922569 w 3980153"/>
              <a:gd name="connsiteY11" fmla="*/ 861774 h 861774"/>
              <a:gd name="connsiteX12" fmla="*/ 2393778 w 3980153"/>
              <a:gd name="connsiteY12" fmla="*/ 861774 h 861774"/>
              <a:gd name="connsiteX13" fmla="*/ 1745581 w 3980153"/>
              <a:gd name="connsiteY13" fmla="*/ 861774 h 861774"/>
              <a:gd name="connsiteX14" fmla="*/ 1097385 w 3980153"/>
              <a:gd name="connsiteY14" fmla="*/ 861774 h 861774"/>
              <a:gd name="connsiteX15" fmla="*/ 608395 w 3980153"/>
              <a:gd name="connsiteY15" fmla="*/ 861774 h 861774"/>
              <a:gd name="connsiteX16" fmla="*/ 0 w 3980153"/>
              <a:gd name="connsiteY16" fmla="*/ 861774 h 861774"/>
              <a:gd name="connsiteX17" fmla="*/ 0 w 3980153"/>
              <a:gd name="connsiteY17" fmla="*/ 413652 h 861774"/>
              <a:gd name="connsiteX18" fmla="*/ 0 w 3980153"/>
              <a:gd name="connsiteY18"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0153" h="861774" extrusionOk="0">
                <a:moveTo>
                  <a:pt x="0" y="0"/>
                </a:moveTo>
                <a:cubicBezTo>
                  <a:pt x="161814" y="-13975"/>
                  <a:pt x="338049" y="48541"/>
                  <a:pt x="528792" y="0"/>
                </a:cubicBezTo>
                <a:cubicBezTo>
                  <a:pt x="719535" y="-48541"/>
                  <a:pt x="859164" y="16332"/>
                  <a:pt x="977980" y="0"/>
                </a:cubicBezTo>
                <a:cubicBezTo>
                  <a:pt x="1096796" y="-16332"/>
                  <a:pt x="1422031" y="15670"/>
                  <a:pt x="1626177" y="0"/>
                </a:cubicBezTo>
                <a:cubicBezTo>
                  <a:pt x="1830323" y="-15670"/>
                  <a:pt x="1894244" y="29366"/>
                  <a:pt x="2154969" y="0"/>
                </a:cubicBezTo>
                <a:cubicBezTo>
                  <a:pt x="2415694" y="-29366"/>
                  <a:pt x="2483509" y="22259"/>
                  <a:pt x="2683760" y="0"/>
                </a:cubicBezTo>
                <a:cubicBezTo>
                  <a:pt x="2884011" y="-22259"/>
                  <a:pt x="3164744" y="12332"/>
                  <a:pt x="3331957" y="0"/>
                </a:cubicBezTo>
                <a:cubicBezTo>
                  <a:pt x="3499170" y="-12332"/>
                  <a:pt x="3772930" y="57239"/>
                  <a:pt x="3980153" y="0"/>
                </a:cubicBezTo>
                <a:cubicBezTo>
                  <a:pt x="4021522" y="117273"/>
                  <a:pt x="3977401" y="281491"/>
                  <a:pt x="3980153" y="448122"/>
                </a:cubicBezTo>
                <a:cubicBezTo>
                  <a:pt x="3982905" y="614753"/>
                  <a:pt x="3943697" y="773318"/>
                  <a:pt x="3980153" y="861774"/>
                </a:cubicBezTo>
                <a:cubicBezTo>
                  <a:pt x="3819664" y="865047"/>
                  <a:pt x="3609455" y="857141"/>
                  <a:pt x="3491163" y="861774"/>
                </a:cubicBezTo>
                <a:cubicBezTo>
                  <a:pt x="3372871" y="866407"/>
                  <a:pt x="3119589" y="852864"/>
                  <a:pt x="2922569" y="861774"/>
                </a:cubicBezTo>
                <a:cubicBezTo>
                  <a:pt x="2725549" y="870684"/>
                  <a:pt x="2558296" y="861763"/>
                  <a:pt x="2393778" y="861774"/>
                </a:cubicBezTo>
                <a:cubicBezTo>
                  <a:pt x="2229260" y="861785"/>
                  <a:pt x="1977806" y="816947"/>
                  <a:pt x="1745581" y="861774"/>
                </a:cubicBezTo>
                <a:cubicBezTo>
                  <a:pt x="1513356" y="906601"/>
                  <a:pt x="1364753" y="798228"/>
                  <a:pt x="1097385" y="861774"/>
                </a:cubicBezTo>
                <a:cubicBezTo>
                  <a:pt x="830017" y="925320"/>
                  <a:pt x="834597" y="816867"/>
                  <a:pt x="608395" y="861774"/>
                </a:cubicBezTo>
                <a:cubicBezTo>
                  <a:pt x="382193" y="906681"/>
                  <a:pt x="267368" y="824768"/>
                  <a:pt x="0" y="861774"/>
                </a:cubicBezTo>
                <a:cubicBezTo>
                  <a:pt x="-52049" y="678546"/>
                  <a:pt x="40731" y="547851"/>
                  <a:pt x="0" y="413652"/>
                </a:cubicBezTo>
                <a:cubicBezTo>
                  <a:pt x="-40731" y="279453"/>
                  <a:pt x="4542" y="145745"/>
                  <a:pt x="0" y="0"/>
                </a:cubicBezTo>
                <a:close/>
              </a:path>
            </a:pathLst>
          </a:custGeom>
          <a:noFill/>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1000" b="1" dirty="0">
                <a:effectLst/>
                <a:latin typeface="Ink Free" panose="03080402000500000000" pitchFamily="66" charset="0"/>
                <a:ea typeface="Calibri" panose="020F0502020204030204" pitchFamily="34" charset="0"/>
                <a:cs typeface="Times New Roman" panose="02020603050405020304" pitchFamily="18" charset="0"/>
              </a:rPr>
              <a:t>Reference:</a:t>
            </a:r>
          </a:p>
          <a:p>
            <a:r>
              <a:rPr lang="en-US" sz="1000" dirty="0" err="1">
                <a:effectLst/>
                <a:latin typeface="Ink Free" panose="03080402000500000000" pitchFamily="66" charset="0"/>
                <a:ea typeface="Calibri" panose="020F0502020204030204" pitchFamily="34" charset="0"/>
                <a:cs typeface="Times New Roman" panose="02020603050405020304" pitchFamily="18" charset="0"/>
              </a:rPr>
              <a:t>Sarvey</a:t>
            </a:r>
            <a:r>
              <a:rPr lang="en-US" sz="1000" dirty="0">
                <a:effectLst/>
                <a:latin typeface="Ink Free" panose="03080402000500000000" pitchFamily="66" charset="0"/>
                <a:ea typeface="Calibri" panose="020F0502020204030204" pitchFamily="34" charset="0"/>
                <a:cs typeface="Times New Roman" panose="02020603050405020304" pitchFamily="18" charset="0"/>
              </a:rPr>
              <a:t>, Zhang, Cheung, </a:t>
            </a:r>
            <a:r>
              <a:rPr lang="en-US" sz="1000" dirty="0" err="1">
                <a:effectLst/>
                <a:latin typeface="Ink Free" panose="03080402000500000000" pitchFamily="66" charset="0"/>
                <a:ea typeface="Calibri" panose="020F0502020204030204" pitchFamily="34" charset="0"/>
                <a:cs typeface="Times New Roman" panose="02020603050405020304" pitchFamily="18" charset="0"/>
              </a:rPr>
              <a:t>Gutala</a:t>
            </a:r>
            <a:r>
              <a:rPr lang="en-US" sz="1000" dirty="0">
                <a:effectLst/>
                <a:latin typeface="Ink Free" panose="03080402000500000000" pitchFamily="66" charset="0"/>
                <a:ea typeface="Calibri" panose="020F0502020204030204" pitchFamily="34" charset="0"/>
                <a:cs typeface="Times New Roman" panose="02020603050405020304" pitchFamily="18" charset="0"/>
              </a:rPr>
              <a:t>, Rahman, </a:t>
            </a:r>
            <a:r>
              <a:rPr lang="en-US" sz="1000" dirty="0" err="1">
                <a:effectLst/>
                <a:latin typeface="Ink Free" panose="03080402000500000000" pitchFamily="66" charset="0"/>
                <a:ea typeface="Calibri" panose="020F0502020204030204" pitchFamily="34" charset="0"/>
                <a:cs typeface="Times New Roman" panose="02020603050405020304" pitchFamily="18" charset="0"/>
              </a:rPr>
              <a:t>Dasu</a:t>
            </a:r>
            <a:r>
              <a:rPr lang="en-US" sz="1000" dirty="0">
                <a:effectLst/>
                <a:latin typeface="Ink Free" panose="03080402000500000000" pitchFamily="66" charset="0"/>
                <a:ea typeface="Calibri" panose="020F0502020204030204" pitchFamily="34" charset="0"/>
                <a:cs typeface="Times New Roman" panose="02020603050405020304" pitchFamily="18" charset="0"/>
              </a:rPr>
              <a:t>, </a:t>
            </a:r>
            <a:r>
              <a:rPr lang="en-US" sz="1000" dirty="0" err="1">
                <a:effectLst/>
                <a:latin typeface="Ink Free" panose="03080402000500000000" pitchFamily="66" charset="0"/>
                <a:ea typeface="Calibri" panose="020F0502020204030204" pitchFamily="34" charset="0"/>
                <a:cs typeface="Times New Roman" panose="02020603050405020304" pitchFamily="18" charset="0"/>
              </a:rPr>
              <a:t>Bakir</a:t>
            </a:r>
            <a:r>
              <a:rPr lang="en-US" sz="1000" dirty="0">
                <a:effectLst/>
                <a:latin typeface="Ink Free" panose="03080402000500000000" pitchFamily="66" charset="0"/>
                <a:ea typeface="Calibri" panose="020F0502020204030204" pitchFamily="34" charset="0"/>
                <a:cs typeface="Times New Roman" panose="02020603050405020304" pitchFamily="18" charset="0"/>
              </a:rPr>
              <a:t> (2017)</a:t>
            </a:r>
            <a:br>
              <a:rPr lang="en-US" sz="1000" dirty="0">
                <a:effectLst/>
                <a:latin typeface="Ink Free" panose="03080402000500000000" pitchFamily="66" charset="0"/>
                <a:ea typeface="Calibri" panose="020F0502020204030204" pitchFamily="34" charset="0"/>
                <a:cs typeface="Times New Roman" panose="02020603050405020304" pitchFamily="18" charset="0"/>
              </a:rPr>
            </a:br>
            <a:r>
              <a:rPr lang="en-US" sz="1000" dirty="0">
                <a:effectLst/>
                <a:latin typeface="Ink Free" panose="03080402000500000000" pitchFamily="66" charset="0"/>
                <a:ea typeface="Calibri" panose="020F0502020204030204" pitchFamily="34" charset="0"/>
                <a:cs typeface="Times New Roman" panose="02020603050405020304" pitchFamily="18" charset="0"/>
              </a:rPr>
              <a:t>Monolithic Integration of a </a:t>
            </a:r>
            <a:r>
              <a:rPr lang="en-US" sz="1000" dirty="0" err="1">
                <a:effectLst/>
                <a:latin typeface="Ink Free" panose="03080402000500000000" pitchFamily="66" charset="0"/>
                <a:ea typeface="Calibri" panose="020F0502020204030204" pitchFamily="34" charset="0"/>
                <a:cs typeface="Times New Roman" panose="02020603050405020304" pitchFamily="18" charset="0"/>
              </a:rPr>
              <a:t>Micropin</a:t>
            </a:r>
            <a:r>
              <a:rPr lang="en-US" sz="1000" dirty="0">
                <a:effectLst/>
                <a:latin typeface="Ink Free" panose="03080402000500000000" pitchFamily="66" charset="0"/>
                <a:ea typeface="Calibri" panose="020F0502020204030204" pitchFamily="34" charset="0"/>
                <a:cs typeface="Times New Roman" panose="02020603050405020304" pitchFamily="18" charset="0"/>
              </a:rPr>
              <a:t>-Fin Heat Sink in a 28-nm FPGA. </a:t>
            </a:r>
            <a:br>
              <a:rPr lang="en-US" sz="1000" dirty="0">
                <a:effectLst/>
                <a:latin typeface="Ink Free" panose="03080402000500000000" pitchFamily="66" charset="0"/>
                <a:ea typeface="Calibri" panose="020F0502020204030204" pitchFamily="34" charset="0"/>
                <a:cs typeface="Times New Roman" panose="02020603050405020304" pitchFamily="18" charset="0"/>
              </a:rPr>
            </a:br>
            <a:r>
              <a:rPr lang="en-US" sz="1000" dirty="0">
                <a:effectLst/>
                <a:latin typeface="Ink Free" panose="03080402000500000000" pitchFamily="66" charset="0"/>
                <a:ea typeface="Calibri" panose="020F0502020204030204" pitchFamily="34" charset="0"/>
                <a:cs typeface="Times New Roman" panose="02020603050405020304" pitchFamily="18" charset="0"/>
              </a:rPr>
              <a:t>IEEE Transactions on Components, Packaging and Manufacturing Technology. PP. 1-8. 10.1109/TCPMT.2017.2740721</a:t>
            </a:r>
            <a:endParaRPr lang="it-IT" sz="1000" dirty="0"/>
          </a:p>
        </p:txBody>
      </p:sp>
      <p:sp>
        <p:nvSpPr>
          <p:cNvPr id="30" name="TextBox 29">
            <a:extLst>
              <a:ext uri="{FF2B5EF4-FFF2-40B4-BE49-F238E27FC236}">
                <a16:creationId xmlns:a16="http://schemas.microsoft.com/office/drawing/2014/main" id="{3DF0C148-8232-469D-A907-EB39EE71FBBA}"/>
              </a:ext>
            </a:extLst>
          </p:cNvPr>
          <p:cNvSpPr txBox="1"/>
          <p:nvPr/>
        </p:nvSpPr>
        <p:spPr>
          <a:xfrm>
            <a:off x="3800009" y="2659387"/>
            <a:ext cx="4068864" cy="2459263"/>
          </a:xfrm>
          <a:prstGeom prst="rect">
            <a:avLst/>
          </a:prstGeom>
          <a:noFill/>
        </p:spPr>
        <p:txBody>
          <a:bodyPr wrap="square">
            <a:spAutoFit/>
          </a:bodyPr>
          <a:lstStyle/>
          <a:p>
            <a:pPr>
              <a:lnSpc>
                <a:spcPct val="107000"/>
              </a:lnSpc>
              <a:spcAft>
                <a:spcPts val="800"/>
              </a:spcAft>
            </a:pPr>
            <a:r>
              <a:rPr lang="en-US" sz="14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Pros compared to traditional heat-sinks</a:t>
            </a:r>
            <a:r>
              <a:rPr lang="en-US" sz="14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ü"/>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More efficient way to cool down the device (e.g. high surface/volume ratio, low thermal resistances between the fluid and the circuit dissipating power)</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ü"/>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Less obstruction for traditional air-based cooling for other boards components</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ü"/>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It overcomes limitations on device density on PCB due to the limited air-based cooling capability of crates</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DB29978A-79CA-4837-8A58-24B3DDD82881}"/>
              </a:ext>
            </a:extLst>
          </p:cNvPr>
          <p:cNvSpPr txBox="1"/>
          <p:nvPr/>
        </p:nvSpPr>
        <p:spPr>
          <a:xfrm>
            <a:off x="8033750" y="2917891"/>
            <a:ext cx="3885791" cy="1204112"/>
          </a:xfrm>
          <a:prstGeom prst="rect">
            <a:avLst/>
          </a:prstGeom>
          <a:noFill/>
        </p:spPr>
        <p:txBody>
          <a:bodyPr wrap="square">
            <a:spAutoFit/>
          </a:bodyPr>
          <a:lstStyle/>
          <a:p>
            <a:pPr>
              <a:lnSpc>
                <a:spcPct val="107000"/>
              </a:lnSpc>
              <a:spcAft>
                <a:spcPts val="800"/>
              </a:spcAft>
            </a:pPr>
            <a:r>
              <a:rPr lang="en-US" sz="1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Cons compared to traditional heat-sinks</a:t>
            </a:r>
            <a:r>
              <a:rPr lang="en-US" sz="14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û"/>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Risks due to manipulation of the bare die</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û"/>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Probably less suitable for large scale systems (in case we need to manipulate O(1k) devices)</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Google Shape;140;p25">
            <a:extLst>
              <a:ext uri="{FF2B5EF4-FFF2-40B4-BE49-F238E27FC236}">
                <a16:creationId xmlns:a16="http://schemas.microsoft.com/office/drawing/2014/main" id="{A41A22DD-1503-4D91-9899-239780988FB0}"/>
              </a:ext>
            </a:extLst>
          </p:cNvPr>
          <p:cNvSpPr txBox="1"/>
          <p:nvPr/>
        </p:nvSpPr>
        <p:spPr>
          <a:xfrm>
            <a:off x="4854857" y="5247983"/>
            <a:ext cx="5850610" cy="996427"/>
          </a:xfrm>
          <a:custGeom>
            <a:avLst/>
            <a:gdLst>
              <a:gd name="connsiteX0" fmla="*/ 0 w 5850610"/>
              <a:gd name="connsiteY0" fmla="*/ 0 h 996427"/>
              <a:gd name="connsiteX1" fmla="*/ 409543 w 5850610"/>
              <a:gd name="connsiteY1" fmla="*/ 0 h 996427"/>
              <a:gd name="connsiteX2" fmla="*/ 994604 w 5850610"/>
              <a:gd name="connsiteY2" fmla="*/ 0 h 996427"/>
              <a:gd name="connsiteX3" fmla="*/ 1404146 w 5850610"/>
              <a:gd name="connsiteY3" fmla="*/ 0 h 996427"/>
              <a:gd name="connsiteX4" fmla="*/ 1813689 w 5850610"/>
              <a:gd name="connsiteY4" fmla="*/ 0 h 996427"/>
              <a:gd name="connsiteX5" fmla="*/ 2340244 w 5850610"/>
              <a:gd name="connsiteY5" fmla="*/ 0 h 996427"/>
              <a:gd name="connsiteX6" fmla="*/ 2808293 w 5850610"/>
              <a:gd name="connsiteY6" fmla="*/ 0 h 996427"/>
              <a:gd name="connsiteX7" fmla="*/ 3451860 w 5850610"/>
              <a:gd name="connsiteY7" fmla="*/ 0 h 996427"/>
              <a:gd name="connsiteX8" fmla="*/ 4095427 w 5850610"/>
              <a:gd name="connsiteY8" fmla="*/ 0 h 996427"/>
              <a:gd name="connsiteX9" fmla="*/ 4797500 w 5850610"/>
              <a:gd name="connsiteY9" fmla="*/ 0 h 996427"/>
              <a:gd name="connsiteX10" fmla="*/ 5265549 w 5850610"/>
              <a:gd name="connsiteY10" fmla="*/ 0 h 996427"/>
              <a:gd name="connsiteX11" fmla="*/ 5850610 w 5850610"/>
              <a:gd name="connsiteY11" fmla="*/ 0 h 996427"/>
              <a:gd name="connsiteX12" fmla="*/ 5850610 w 5850610"/>
              <a:gd name="connsiteY12" fmla="*/ 468321 h 996427"/>
              <a:gd name="connsiteX13" fmla="*/ 5850610 w 5850610"/>
              <a:gd name="connsiteY13" fmla="*/ 996427 h 996427"/>
              <a:gd name="connsiteX14" fmla="*/ 5382561 w 5850610"/>
              <a:gd name="connsiteY14" fmla="*/ 996427 h 996427"/>
              <a:gd name="connsiteX15" fmla="*/ 4797500 w 5850610"/>
              <a:gd name="connsiteY15" fmla="*/ 996427 h 996427"/>
              <a:gd name="connsiteX16" fmla="*/ 4270945 w 5850610"/>
              <a:gd name="connsiteY16" fmla="*/ 996427 h 996427"/>
              <a:gd name="connsiteX17" fmla="*/ 3744390 w 5850610"/>
              <a:gd name="connsiteY17" fmla="*/ 996427 h 996427"/>
              <a:gd name="connsiteX18" fmla="*/ 3100823 w 5850610"/>
              <a:gd name="connsiteY18" fmla="*/ 996427 h 996427"/>
              <a:gd name="connsiteX19" fmla="*/ 2457256 w 5850610"/>
              <a:gd name="connsiteY19" fmla="*/ 996427 h 996427"/>
              <a:gd name="connsiteX20" fmla="*/ 1755183 w 5850610"/>
              <a:gd name="connsiteY20" fmla="*/ 996427 h 996427"/>
              <a:gd name="connsiteX21" fmla="*/ 1287134 w 5850610"/>
              <a:gd name="connsiteY21" fmla="*/ 996427 h 996427"/>
              <a:gd name="connsiteX22" fmla="*/ 819085 w 5850610"/>
              <a:gd name="connsiteY22" fmla="*/ 996427 h 996427"/>
              <a:gd name="connsiteX23" fmla="*/ 0 w 5850610"/>
              <a:gd name="connsiteY23" fmla="*/ 996427 h 996427"/>
              <a:gd name="connsiteX24" fmla="*/ 0 w 5850610"/>
              <a:gd name="connsiteY24" fmla="*/ 528106 h 996427"/>
              <a:gd name="connsiteX25" fmla="*/ 0 w 5850610"/>
              <a:gd name="connsiteY25" fmla="*/ 0 h 99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50610" h="996427" extrusionOk="0">
                <a:moveTo>
                  <a:pt x="0" y="0"/>
                </a:moveTo>
                <a:cubicBezTo>
                  <a:pt x="146943" y="-8102"/>
                  <a:pt x="309617" y="9573"/>
                  <a:pt x="409543" y="0"/>
                </a:cubicBezTo>
                <a:cubicBezTo>
                  <a:pt x="509469" y="-9573"/>
                  <a:pt x="873231" y="16991"/>
                  <a:pt x="994604" y="0"/>
                </a:cubicBezTo>
                <a:cubicBezTo>
                  <a:pt x="1115977" y="-16991"/>
                  <a:pt x="1303578" y="14797"/>
                  <a:pt x="1404146" y="0"/>
                </a:cubicBezTo>
                <a:cubicBezTo>
                  <a:pt x="1504714" y="-14797"/>
                  <a:pt x="1614963" y="47001"/>
                  <a:pt x="1813689" y="0"/>
                </a:cubicBezTo>
                <a:cubicBezTo>
                  <a:pt x="2012415" y="-47001"/>
                  <a:pt x="2091533" y="47981"/>
                  <a:pt x="2340244" y="0"/>
                </a:cubicBezTo>
                <a:cubicBezTo>
                  <a:pt x="2588956" y="-47981"/>
                  <a:pt x="2705356" y="42851"/>
                  <a:pt x="2808293" y="0"/>
                </a:cubicBezTo>
                <a:cubicBezTo>
                  <a:pt x="2911230" y="-42851"/>
                  <a:pt x="3206396" y="3924"/>
                  <a:pt x="3451860" y="0"/>
                </a:cubicBezTo>
                <a:cubicBezTo>
                  <a:pt x="3697324" y="-3924"/>
                  <a:pt x="3787759" y="72439"/>
                  <a:pt x="4095427" y="0"/>
                </a:cubicBezTo>
                <a:cubicBezTo>
                  <a:pt x="4403095" y="-72439"/>
                  <a:pt x="4655597" y="62012"/>
                  <a:pt x="4797500" y="0"/>
                </a:cubicBezTo>
                <a:cubicBezTo>
                  <a:pt x="4939403" y="-62012"/>
                  <a:pt x="5159606" y="681"/>
                  <a:pt x="5265549" y="0"/>
                </a:cubicBezTo>
                <a:cubicBezTo>
                  <a:pt x="5371492" y="-681"/>
                  <a:pt x="5562025" y="11316"/>
                  <a:pt x="5850610" y="0"/>
                </a:cubicBezTo>
                <a:cubicBezTo>
                  <a:pt x="5860064" y="148163"/>
                  <a:pt x="5832457" y="337612"/>
                  <a:pt x="5850610" y="468321"/>
                </a:cubicBezTo>
                <a:cubicBezTo>
                  <a:pt x="5868763" y="599030"/>
                  <a:pt x="5798422" y="858569"/>
                  <a:pt x="5850610" y="996427"/>
                </a:cubicBezTo>
                <a:cubicBezTo>
                  <a:pt x="5687068" y="1016864"/>
                  <a:pt x="5579048" y="975026"/>
                  <a:pt x="5382561" y="996427"/>
                </a:cubicBezTo>
                <a:cubicBezTo>
                  <a:pt x="5186074" y="1017828"/>
                  <a:pt x="5073235" y="937294"/>
                  <a:pt x="4797500" y="996427"/>
                </a:cubicBezTo>
                <a:cubicBezTo>
                  <a:pt x="4521765" y="1055560"/>
                  <a:pt x="4448315" y="966694"/>
                  <a:pt x="4270945" y="996427"/>
                </a:cubicBezTo>
                <a:cubicBezTo>
                  <a:pt x="4093576" y="1026160"/>
                  <a:pt x="3991546" y="938567"/>
                  <a:pt x="3744390" y="996427"/>
                </a:cubicBezTo>
                <a:cubicBezTo>
                  <a:pt x="3497234" y="1054287"/>
                  <a:pt x="3308847" y="943889"/>
                  <a:pt x="3100823" y="996427"/>
                </a:cubicBezTo>
                <a:cubicBezTo>
                  <a:pt x="2892799" y="1048965"/>
                  <a:pt x="2642550" y="957498"/>
                  <a:pt x="2457256" y="996427"/>
                </a:cubicBezTo>
                <a:cubicBezTo>
                  <a:pt x="2271962" y="1035356"/>
                  <a:pt x="2104357" y="980987"/>
                  <a:pt x="1755183" y="996427"/>
                </a:cubicBezTo>
                <a:cubicBezTo>
                  <a:pt x="1406009" y="1011867"/>
                  <a:pt x="1385396" y="961080"/>
                  <a:pt x="1287134" y="996427"/>
                </a:cubicBezTo>
                <a:cubicBezTo>
                  <a:pt x="1188872" y="1031774"/>
                  <a:pt x="929770" y="944364"/>
                  <a:pt x="819085" y="996427"/>
                </a:cubicBezTo>
                <a:cubicBezTo>
                  <a:pt x="708400" y="1048490"/>
                  <a:pt x="267036" y="910295"/>
                  <a:pt x="0" y="996427"/>
                </a:cubicBezTo>
                <a:cubicBezTo>
                  <a:pt x="-19238" y="874026"/>
                  <a:pt x="54190" y="724929"/>
                  <a:pt x="0" y="528106"/>
                </a:cubicBezTo>
                <a:cubicBezTo>
                  <a:pt x="-54190" y="331283"/>
                  <a:pt x="33141" y="241653"/>
                  <a:pt x="0" y="0"/>
                </a:cubicBezTo>
                <a:close/>
              </a:path>
            </a:pathLst>
          </a:custGeom>
          <a:noFill/>
          <a:ln>
            <a:solidFill>
              <a:schemeClr val="accent1"/>
            </a:solidFill>
            <a:extLst>
              <a:ext uri="{C807C97D-BFC1-408E-A445-0C87EB9F89A2}">
                <ask:lineSketchStyleProps xmlns:ask="http://schemas.microsoft.com/office/drawing/2018/sketchyshapes" sd="515511900">
                  <a:prstGeom prst="rect">
                    <a:avLst/>
                  </a:prstGeom>
                  <ask:type>
                    <ask:lineSketchScribble/>
                  </ask:type>
                </ask:lineSketchStyleProps>
              </a:ext>
            </a:extLst>
          </a:ln>
        </p:spPr>
        <p:txBody>
          <a:bodyPr wrap="square" rtlCol="0">
            <a:spAutoFit/>
          </a:bodyPr>
          <a:lstStyle>
            <a:defPPr>
              <a:defRPr lang="en-US"/>
            </a:defPPr>
            <a:lvl1pPr>
              <a:defRPr sz="1000">
                <a:effectLst/>
                <a:latin typeface="Ink Free" panose="03080402000500000000" pitchFamily="66" charset="0"/>
                <a:ea typeface="Calibri" panose="020F0502020204030204" pitchFamily="34" charset="0"/>
                <a:cs typeface="Times New Roman" panose="02020603050405020304" pitchFamily="18" charset="0"/>
              </a:defRPr>
            </a:lvl1pPr>
          </a:lstStyle>
          <a:p>
            <a:pPr>
              <a:lnSpc>
                <a:spcPct val="150000"/>
              </a:lnSpc>
            </a:pPr>
            <a:r>
              <a:rPr lang="en" b="1" dirty="0"/>
              <a:t>INFN Grant: CoolFPGA  (2019-2021)</a:t>
            </a:r>
            <a:r>
              <a:rPr lang="it-IT" dirty="0"/>
              <a:t>  </a:t>
            </a:r>
            <a:r>
              <a:rPr lang="it-IT" b="1" dirty="0"/>
              <a:t>PI: A. </a:t>
            </a:r>
            <a:r>
              <a:rPr lang="it-IT" b="1" dirty="0" err="1"/>
              <a:t>Coccaro</a:t>
            </a:r>
            <a:r>
              <a:rPr lang="it-IT" b="1" dirty="0"/>
              <a:t> (INFN-</a:t>
            </a:r>
            <a:r>
              <a:rPr lang="it-IT" b="1" dirty="0" err="1"/>
              <a:t>Ge</a:t>
            </a:r>
            <a:r>
              <a:rPr lang="it-IT" b="1" dirty="0"/>
              <a:t>), P. Francavilla (INFN-</a:t>
            </a:r>
            <a:r>
              <a:rPr lang="it-IT" b="1" dirty="0" err="1"/>
              <a:t>Pi</a:t>
            </a:r>
            <a:r>
              <a:rPr lang="it-IT" b="1" dirty="0"/>
              <a:t>)</a:t>
            </a:r>
            <a:br>
              <a:rPr lang="en" b="1" dirty="0"/>
            </a:br>
            <a:r>
              <a:rPr lang="en" dirty="0"/>
              <a:t>In collaboration with FBK Trento</a:t>
            </a:r>
            <a:endParaRPr dirty="0"/>
          </a:p>
          <a:p>
            <a:pPr>
              <a:lnSpc>
                <a:spcPct val="150000"/>
              </a:lnSpc>
            </a:pPr>
            <a:r>
              <a:rPr lang="en" dirty="0"/>
              <a:t>People involved: M. Boscardin (FBK), F. Bosi (INFN-Pi) M. Massa (INFN-Pi), F. Palla (INFN-Pi), R. Dell’Orso (INFN-Pi)</a:t>
            </a:r>
            <a:endParaRPr dirty="0"/>
          </a:p>
        </p:txBody>
      </p:sp>
      <p:pic>
        <p:nvPicPr>
          <p:cNvPr id="18" name="Picture 16" descr="logoPI">
            <a:extLst>
              <a:ext uri="{FF2B5EF4-FFF2-40B4-BE49-F238E27FC236}">
                <a16:creationId xmlns:a16="http://schemas.microsoft.com/office/drawing/2014/main" id="{F8E7C7DD-968C-4415-A137-16A0101BDE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5" y="0"/>
            <a:ext cx="1101175" cy="720000"/>
          </a:xfrm>
          <a:prstGeom prst="rect">
            <a:avLst/>
          </a:prstGeom>
          <a:noFill/>
          <a:ln>
            <a:noFill/>
          </a:ln>
        </p:spPr>
      </p:pic>
      <p:pic>
        <p:nvPicPr>
          <p:cNvPr id="19" name="Picture 2">
            <a:extLst>
              <a:ext uri="{FF2B5EF4-FFF2-40B4-BE49-F238E27FC236}">
                <a16:creationId xmlns:a16="http://schemas.microsoft.com/office/drawing/2014/main" id="{07162668-C59D-418C-AF79-328A65929E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 y="1"/>
            <a:ext cx="1222677"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ondazione Bruno Kessler: dati aziendali e social wall | Vox">
            <a:extLst>
              <a:ext uri="{FF2B5EF4-FFF2-40B4-BE49-F238E27FC236}">
                <a16:creationId xmlns:a16="http://schemas.microsoft.com/office/drawing/2014/main" id="{90E19CFC-895B-4CFB-BAD7-9D797D4ECF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02893" y="899939"/>
            <a:ext cx="1189107" cy="1189107"/>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0BC35998-62C5-4DA3-9890-F1D036CAE0C4}"/>
              </a:ext>
            </a:extLst>
          </p:cNvPr>
          <p:cNvSpPr txBox="1"/>
          <p:nvPr/>
        </p:nvSpPr>
        <p:spPr>
          <a:xfrm>
            <a:off x="1222678" y="6462136"/>
            <a:ext cx="10067424"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4" name="Rectangle 26">
            <a:extLst>
              <a:ext uri="{FF2B5EF4-FFF2-40B4-BE49-F238E27FC236}">
                <a16:creationId xmlns:a16="http://schemas.microsoft.com/office/drawing/2014/main" id="{0F4530D7-AA20-4BBF-8A48-0CB2629A7926}"/>
              </a:ext>
            </a:extLst>
          </p:cNvPr>
          <p:cNvSpPr/>
          <p:nvPr/>
        </p:nvSpPr>
        <p:spPr>
          <a:xfrm>
            <a:off x="984064" y="805549"/>
            <a:ext cx="2556941" cy="242855"/>
          </a:xfrm>
          <a:prstGeom prst="rect">
            <a:avLst/>
          </a:prstGeom>
          <a:noFill/>
          <a:ln w="1905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19619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B131C6-9FCE-4067-94E3-75611CE5B4BD}"/>
              </a:ext>
            </a:extLst>
          </p:cNvPr>
          <p:cNvSpPr txBox="1"/>
          <p:nvPr/>
        </p:nvSpPr>
        <p:spPr>
          <a:xfrm>
            <a:off x="620571" y="644617"/>
            <a:ext cx="11295080" cy="1569660"/>
          </a:xfrm>
          <a:prstGeom prst="rect">
            <a:avLst/>
          </a:prstGeom>
          <a:noFill/>
        </p:spPr>
        <p:txBody>
          <a:bodyPr wrap="none" rtlCol="0">
            <a:spAutoFit/>
          </a:bodyPr>
          <a:lstStyle/>
          <a:p>
            <a:r>
              <a:rPr lang="en-GB" sz="1600" dirty="0">
                <a:solidFill>
                  <a:srgbClr val="002060"/>
                </a:solidFill>
                <a:latin typeface="Comic Sans MS" panose="030F0702030302020204" pitchFamily="66" charset="0"/>
                <a:sym typeface="Symbol" panose="05050102010706020507" pitchFamily="18" charset="2"/>
              </a:rPr>
              <a:t> </a:t>
            </a:r>
            <a:r>
              <a:rPr lang="en-GB" sz="1600" dirty="0">
                <a:solidFill>
                  <a:srgbClr val="002060"/>
                </a:solidFill>
                <a:latin typeface="Comic Sans MS" panose="030F0702030302020204" pitchFamily="66" charset="0"/>
              </a:rPr>
              <a:t>The design of the first version of the 16 layer MCM-board in HDI-technology was completed.</a:t>
            </a:r>
          </a:p>
          <a:p>
            <a:r>
              <a:rPr lang="en-GB" sz="1600" dirty="0">
                <a:solidFill>
                  <a:srgbClr val="002060"/>
                </a:solidFill>
                <a:latin typeface="Comic Sans MS" panose="030F0702030302020204" pitchFamily="66" charset="0"/>
                <a:sym typeface="Symbol" panose="05050102010706020507" pitchFamily="18" charset="2"/>
              </a:rPr>
              <a:t> </a:t>
            </a:r>
            <a:r>
              <a:rPr lang="en-GB" sz="1600" dirty="0">
                <a:solidFill>
                  <a:srgbClr val="002060"/>
                </a:solidFill>
                <a:latin typeface="Comic Sans MS" panose="030F0702030302020204" pitchFamily="66" charset="0"/>
              </a:rPr>
              <a:t>25 panels, each with 4 MCM-boards, were ordered in the middle of September 2019. They were </a:t>
            </a:r>
          </a:p>
          <a:p>
            <a:r>
              <a:rPr lang="en-GB" sz="1600" dirty="0">
                <a:solidFill>
                  <a:srgbClr val="002060"/>
                </a:solidFill>
                <a:latin typeface="Comic Sans MS" panose="030F0702030302020204" pitchFamily="66" charset="0"/>
              </a:rPr>
              <a:t>delivered at the end of October 2019.</a:t>
            </a:r>
          </a:p>
          <a:p>
            <a:r>
              <a:rPr lang="en-GB" sz="1600" dirty="0">
                <a:solidFill>
                  <a:srgbClr val="002060"/>
                </a:solidFill>
                <a:latin typeface="Comic Sans MS" panose="030F0702030302020204" pitchFamily="66" charset="0"/>
                <a:sym typeface="Symbol" panose="05050102010706020507" pitchFamily="18" charset="2"/>
              </a:rPr>
              <a:t> An assembly of two boards for testing purpose was completed by the DESY electronics workshop. The f</a:t>
            </a:r>
            <a:r>
              <a:rPr lang="en-GB" sz="1600" dirty="0">
                <a:solidFill>
                  <a:srgbClr val="002060"/>
                </a:solidFill>
                <a:latin typeface="Comic Sans MS" panose="030F0702030302020204" pitchFamily="66" charset="0"/>
              </a:rPr>
              <a:t>irst test </a:t>
            </a:r>
          </a:p>
          <a:p>
            <a:r>
              <a:rPr lang="en-GB" sz="1600" dirty="0">
                <a:solidFill>
                  <a:srgbClr val="002060"/>
                </a:solidFill>
                <a:latin typeface="Comic Sans MS" panose="030F0702030302020204" pitchFamily="66" charset="0"/>
              </a:rPr>
              <a:t>in Lund in November-December showed some bugs in the PCB-design. Some bugs were fixed and others not, either </a:t>
            </a:r>
          </a:p>
          <a:p>
            <a:r>
              <a:rPr lang="en-GB" sz="1600" dirty="0">
                <a:solidFill>
                  <a:srgbClr val="002060"/>
                </a:solidFill>
                <a:latin typeface="Comic Sans MS" panose="030F0702030302020204" pitchFamily="66" charset="0"/>
              </a:rPr>
              <a:t>because their function was not critical for the upcoming tests or that it was impossible to fix them.</a:t>
            </a:r>
          </a:p>
        </p:txBody>
      </p:sp>
      <p:pic>
        <p:nvPicPr>
          <p:cNvPr id="5" name="Picture 4">
            <a:extLst>
              <a:ext uri="{FF2B5EF4-FFF2-40B4-BE49-F238E27FC236}">
                <a16:creationId xmlns:a16="http://schemas.microsoft.com/office/drawing/2014/main" id="{33FD521E-1F8F-44D2-8400-70C9232FB5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3668" y="2483755"/>
            <a:ext cx="1850501" cy="1346848"/>
          </a:xfrm>
          <a:prstGeom prst="rect">
            <a:avLst/>
          </a:prstGeom>
        </p:spPr>
      </p:pic>
      <p:sp>
        <p:nvSpPr>
          <p:cNvPr id="6" name="TextBox 5">
            <a:extLst>
              <a:ext uri="{FF2B5EF4-FFF2-40B4-BE49-F238E27FC236}">
                <a16:creationId xmlns:a16="http://schemas.microsoft.com/office/drawing/2014/main" id="{D780DA8D-7B61-4246-B793-D8060816038F}"/>
              </a:ext>
            </a:extLst>
          </p:cNvPr>
          <p:cNvSpPr txBox="1"/>
          <p:nvPr/>
        </p:nvSpPr>
        <p:spPr>
          <a:xfrm>
            <a:off x="535613" y="3878008"/>
            <a:ext cx="11501867" cy="2554545"/>
          </a:xfrm>
          <a:prstGeom prst="rect">
            <a:avLst/>
          </a:prstGeom>
          <a:noFill/>
        </p:spPr>
        <p:txBody>
          <a:bodyPr wrap="none" rtlCol="0">
            <a:spAutoFit/>
          </a:bodyPr>
          <a:lstStyle/>
          <a:p>
            <a:r>
              <a:rPr lang="en-GB" sz="1600" dirty="0">
                <a:solidFill>
                  <a:srgbClr val="002060"/>
                </a:solidFill>
                <a:latin typeface="Comic Sans MS" panose="030F0702030302020204" pitchFamily="66" charset="0"/>
                <a:sym typeface="Symbol" panose="05050102010706020507" pitchFamily="18" charset="2"/>
              </a:rPr>
              <a:t> </a:t>
            </a:r>
            <a:r>
              <a:rPr lang="en-GB" sz="1600" dirty="0">
                <a:solidFill>
                  <a:srgbClr val="002060"/>
                </a:solidFill>
                <a:latin typeface="Comic Sans MS" panose="030F0702030302020204" pitchFamily="66" charset="0"/>
              </a:rPr>
              <a:t>For the tests of single MCM-boards a prototype LV-board was designed. The final LV-board will supply </a:t>
            </a:r>
          </a:p>
          <a:p>
            <a:r>
              <a:rPr lang="en-GB" sz="1600" dirty="0">
                <a:solidFill>
                  <a:srgbClr val="002060"/>
                </a:solidFill>
                <a:latin typeface="Comic Sans MS" panose="030F0702030302020204" pitchFamily="66" charset="0"/>
              </a:rPr>
              <a:t>voltages for 5 MCM-boards.</a:t>
            </a:r>
          </a:p>
          <a:p>
            <a:r>
              <a:rPr lang="en-GB" sz="1600" dirty="0">
                <a:solidFill>
                  <a:srgbClr val="002060"/>
                </a:solidFill>
                <a:latin typeface="Comic Sans MS" panose="030F0702030302020204" pitchFamily="66" charset="0"/>
                <a:sym typeface="Symbol" panose="05050102010706020507" pitchFamily="18" charset="2"/>
              </a:rPr>
              <a:t> </a:t>
            </a:r>
            <a:r>
              <a:rPr lang="en-GB" sz="1600" dirty="0">
                <a:solidFill>
                  <a:srgbClr val="002060"/>
                </a:solidFill>
                <a:latin typeface="Comic Sans MS" panose="030F0702030302020204" pitchFamily="66" charset="0"/>
              </a:rPr>
              <a:t>Improvements: previously we had 7 voltage levels, now this is reduced to two.</a:t>
            </a:r>
          </a:p>
          <a:p>
            <a:r>
              <a:rPr lang="en-GB" sz="1600" dirty="0">
                <a:solidFill>
                  <a:srgbClr val="002060"/>
                </a:solidFill>
                <a:latin typeface="Comic Sans MS" panose="030F0702030302020204" pitchFamily="66" charset="0"/>
                <a:sym typeface="Symbol" panose="05050102010706020507" pitchFamily="18" charset="2"/>
              </a:rPr>
              <a:t> </a:t>
            </a:r>
            <a:r>
              <a:rPr lang="en-GB" sz="1600" dirty="0">
                <a:solidFill>
                  <a:srgbClr val="002060"/>
                </a:solidFill>
                <a:latin typeface="Comic Sans MS" panose="030F0702030302020204" pitchFamily="66" charset="0"/>
              </a:rPr>
              <a:t>In our tests at DESY, in the beginning of January 2020, we managed to communicate with the SALTRO-chips i.e.</a:t>
            </a:r>
          </a:p>
          <a:p>
            <a:r>
              <a:rPr lang="en-GB" sz="1600" dirty="0">
                <a:solidFill>
                  <a:srgbClr val="002060"/>
                </a:solidFill>
                <a:latin typeface="Comic Sans MS" panose="030F0702030302020204" pitchFamily="66" charset="0"/>
              </a:rPr>
              <a:t>we could read and write data. The noise level was quite low. Pedestal runs were preformed and gave good results.</a:t>
            </a:r>
          </a:p>
          <a:p>
            <a:r>
              <a:rPr lang="en-GB" sz="1600" dirty="0">
                <a:solidFill>
                  <a:srgbClr val="002060"/>
                </a:solidFill>
                <a:latin typeface="Comic Sans MS" panose="030F0702030302020204" pitchFamily="66" charset="0"/>
                <a:sym typeface="Symbol" panose="05050102010706020507" pitchFamily="18" charset="2"/>
              </a:rPr>
              <a:t> </a:t>
            </a:r>
            <a:r>
              <a:rPr lang="en-GB" sz="1600" dirty="0">
                <a:solidFill>
                  <a:srgbClr val="002060"/>
                </a:solidFill>
                <a:latin typeface="Comic Sans MS" panose="030F0702030302020204" pitchFamily="66" charset="0"/>
              </a:rPr>
              <a:t>However, this first version of the MCM-board also exhibited some problems, the cause of which we have pinned </a:t>
            </a:r>
          </a:p>
          <a:p>
            <a:r>
              <a:rPr lang="en-GB" sz="1600" dirty="0">
                <a:solidFill>
                  <a:srgbClr val="002060"/>
                </a:solidFill>
                <a:latin typeface="Comic Sans MS" panose="030F0702030302020204" pitchFamily="66" charset="0"/>
              </a:rPr>
              <a:t>down by careful debugging.</a:t>
            </a:r>
          </a:p>
          <a:p>
            <a:r>
              <a:rPr lang="en-GB" sz="1600" dirty="0">
                <a:solidFill>
                  <a:srgbClr val="002060"/>
                </a:solidFill>
                <a:latin typeface="Comic Sans MS" panose="030F0702030302020204" pitchFamily="66" charset="0"/>
                <a:sym typeface="Symbol" panose="05050102010706020507" pitchFamily="18" charset="2"/>
              </a:rPr>
              <a:t> The</a:t>
            </a:r>
            <a:r>
              <a:rPr lang="en-GB" sz="1600" dirty="0">
                <a:solidFill>
                  <a:srgbClr val="002060"/>
                </a:solidFill>
                <a:latin typeface="Comic Sans MS" panose="030F0702030302020204" pitchFamily="66" charset="0"/>
              </a:rPr>
              <a:t> order of a second version of the  PCB has been sent out and the expected delivery time is June 2020. We hope </a:t>
            </a:r>
          </a:p>
          <a:p>
            <a:r>
              <a:rPr lang="en-GB" sz="1600" dirty="0">
                <a:solidFill>
                  <a:srgbClr val="002060"/>
                </a:solidFill>
                <a:latin typeface="Comic Sans MS" panose="030F0702030302020204" pitchFamily="66" charset="0"/>
              </a:rPr>
              <a:t>that DESY can find a slot for assembly soon after. </a:t>
            </a:r>
          </a:p>
          <a:p>
            <a:r>
              <a:rPr lang="en-GB" sz="1600" dirty="0">
                <a:solidFill>
                  <a:srgbClr val="002060"/>
                </a:solidFill>
                <a:latin typeface="Comic Sans MS" panose="030F0702030302020204" pitchFamily="66" charset="0"/>
                <a:sym typeface="Symbol" panose="05050102010706020507" pitchFamily="18" charset="2"/>
              </a:rPr>
              <a:t> </a:t>
            </a:r>
            <a:r>
              <a:rPr lang="en-GB" sz="1600" dirty="0">
                <a:solidFill>
                  <a:srgbClr val="002060"/>
                </a:solidFill>
                <a:latin typeface="Comic Sans MS" panose="030F0702030302020204" pitchFamily="66" charset="0"/>
              </a:rPr>
              <a:t>The problem of finding a FPGA programmer remains.</a:t>
            </a:r>
            <a:endParaRPr lang="en-SE" sz="1600" dirty="0"/>
          </a:p>
        </p:txBody>
      </p:sp>
      <p:pic>
        <p:nvPicPr>
          <p:cNvPr id="7" name="Picture 6">
            <a:extLst>
              <a:ext uri="{FF2B5EF4-FFF2-40B4-BE49-F238E27FC236}">
                <a16:creationId xmlns:a16="http://schemas.microsoft.com/office/drawing/2014/main" id="{9A7FB18D-B03D-478A-966A-8BBA76FC4C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63228" y="2436349"/>
            <a:ext cx="1739886" cy="1394253"/>
          </a:xfrm>
          <a:prstGeom prst="rect">
            <a:avLst/>
          </a:prstGeom>
        </p:spPr>
      </p:pic>
      <p:pic>
        <p:nvPicPr>
          <p:cNvPr id="8" name="Picture 7">
            <a:extLst>
              <a:ext uri="{FF2B5EF4-FFF2-40B4-BE49-F238E27FC236}">
                <a16:creationId xmlns:a16="http://schemas.microsoft.com/office/drawing/2014/main" id="{31B3C8C4-816A-42CC-9485-73B4168E75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74845" y="2436350"/>
            <a:ext cx="1726529" cy="1394252"/>
          </a:xfrm>
          <a:prstGeom prst="rect">
            <a:avLst/>
          </a:prstGeom>
        </p:spPr>
      </p:pic>
      <p:pic>
        <p:nvPicPr>
          <p:cNvPr id="9" name="Picture 8">
            <a:extLst>
              <a:ext uri="{FF2B5EF4-FFF2-40B4-BE49-F238E27FC236}">
                <a16:creationId xmlns:a16="http://schemas.microsoft.com/office/drawing/2014/main" id="{C6BDED2D-0554-4B50-A595-2020AC1C60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42986" y="2419333"/>
            <a:ext cx="1739886" cy="1408220"/>
          </a:xfrm>
          <a:prstGeom prst="rect">
            <a:avLst/>
          </a:prstGeom>
        </p:spPr>
      </p:pic>
      <p:cxnSp>
        <p:nvCxnSpPr>
          <p:cNvPr id="12" name="Straight Arrow Connector 11">
            <a:extLst>
              <a:ext uri="{FF2B5EF4-FFF2-40B4-BE49-F238E27FC236}">
                <a16:creationId xmlns:a16="http://schemas.microsoft.com/office/drawing/2014/main" id="{A879B22B-4465-444C-8572-FAEF1A4988DD}"/>
              </a:ext>
            </a:extLst>
          </p:cNvPr>
          <p:cNvCxnSpPr>
            <a:cxnSpLocks/>
          </p:cNvCxnSpPr>
          <p:nvPr/>
        </p:nvCxnSpPr>
        <p:spPr>
          <a:xfrm flipV="1">
            <a:off x="3099580" y="2483755"/>
            <a:ext cx="0" cy="3009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9ECB7BD-8A47-4069-A831-6CA14BAA1B0F}"/>
              </a:ext>
            </a:extLst>
          </p:cNvPr>
          <p:cNvCxnSpPr>
            <a:cxnSpLocks/>
          </p:cNvCxnSpPr>
          <p:nvPr/>
        </p:nvCxnSpPr>
        <p:spPr>
          <a:xfrm>
            <a:off x="2281197" y="2365744"/>
            <a:ext cx="38575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918BE75-12BA-4652-AA5F-A72843F50DA4}"/>
              </a:ext>
            </a:extLst>
          </p:cNvPr>
          <p:cNvCxnSpPr>
            <a:cxnSpLocks/>
          </p:cNvCxnSpPr>
          <p:nvPr/>
        </p:nvCxnSpPr>
        <p:spPr>
          <a:xfrm flipH="1">
            <a:off x="1044122" y="2361732"/>
            <a:ext cx="40800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0090C2B-4E19-4EB2-B143-00CD24A6CB60}"/>
              </a:ext>
            </a:extLst>
          </p:cNvPr>
          <p:cNvSpPr txBox="1"/>
          <p:nvPr/>
        </p:nvSpPr>
        <p:spPr>
          <a:xfrm>
            <a:off x="1470950" y="2172366"/>
            <a:ext cx="829073" cy="307777"/>
          </a:xfrm>
          <a:prstGeom prst="rect">
            <a:avLst/>
          </a:prstGeom>
          <a:noFill/>
        </p:spPr>
        <p:txBody>
          <a:bodyPr wrap="none" rtlCol="0">
            <a:spAutoFit/>
          </a:bodyPr>
          <a:lstStyle/>
          <a:p>
            <a:r>
              <a:rPr lang="en-GB" sz="1400" dirty="0"/>
              <a:t>32.5 mm</a:t>
            </a:r>
            <a:endParaRPr lang="en-SE" sz="1400" dirty="0"/>
          </a:p>
        </p:txBody>
      </p:sp>
      <p:cxnSp>
        <p:nvCxnSpPr>
          <p:cNvPr id="24" name="Straight Arrow Connector 23">
            <a:extLst>
              <a:ext uri="{FF2B5EF4-FFF2-40B4-BE49-F238E27FC236}">
                <a16:creationId xmlns:a16="http://schemas.microsoft.com/office/drawing/2014/main" id="{D088B43A-43AC-4E2B-82D4-F2965D99F836}"/>
              </a:ext>
            </a:extLst>
          </p:cNvPr>
          <p:cNvCxnSpPr>
            <a:cxnSpLocks/>
            <a:stCxn id="29" idx="1"/>
          </p:cNvCxnSpPr>
          <p:nvPr/>
        </p:nvCxnSpPr>
        <p:spPr>
          <a:xfrm flipH="1">
            <a:off x="3077516" y="3451186"/>
            <a:ext cx="1" cy="3320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1FCEE4B-3319-4480-9ECB-E8CE75B48655}"/>
              </a:ext>
            </a:extLst>
          </p:cNvPr>
          <p:cNvSpPr txBox="1"/>
          <p:nvPr/>
        </p:nvSpPr>
        <p:spPr>
          <a:xfrm rot="16200000">
            <a:off x="2731107" y="2950888"/>
            <a:ext cx="692818" cy="307777"/>
          </a:xfrm>
          <a:prstGeom prst="rect">
            <a:avLst/>
          </a:prstGeom>
          <a:noFill/>
        </p:spPr>
        <p:txBody>
          <a:bodyPr wrap="none" rtlCol="0">
            <a:spAutoFit/>
          </a:bodyPr>
          <a:lstStyle/>
          <a:p>
            <a:r>
              <a:rPr lang="en-GB" sz="1400" dirty="0"/>
              <a:t>25 mm</a:t>
            </a:r>
            <a:endParaRPr lang="en-SE" sz="1400" dirty="0"/>
          </a:p>
        </p:txBody>
      </p:sp>
      <p:sp>
        <p:nvSpPr>
          <p:cNvPr id="16" name="CasellaDiTesto 15">
            <a:extLst>
              <a:ext uri="{FF2B5EF4-FFF2-40B4-BE49-F238E27FC236}">
                <a16:creationId xmlns:a16="http://schemas.microsoft.com/office/drawing/2014/main" id="{F5CFF629-A2A1-4881-B79E-CF94B2D12D21}"/>
              </a:ext>
            </a:extLst>
          </p:cNvPr>
          <p:cNvSpPr txBox="1"/>
          <p:nvPr/>
        </p:nvSpPr>
        <p:spPr>
          <a:xfrm>
            <a:off x="1044122" y="6449941"/>
            <a:ext cx="10066575"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2" name="CasellaDiTesto 11">
            <a:extLst>
              <a:ext uri="{FF2B5EF4-FFF2-40B4-BE49-F238E27FC236}">
                <a16:creationId xmlns:a16="http://schemas.microsoft.com/office/drawing/2014/main" id="{99DB53B0-6598-4666-AC67-C92288DBC6DB}"/>
              </a:ext>
            </a:extLst>
          </p:cNvPr>
          <p:cNvSpPr txBox="1"/>
          <p:nvPr/>
        </p:nvSpPr>
        <p:spPr>
          <a:xfrm>
            <a:off x="7989377" y="5911667"/>
            <a:ext cx="3930515" cy="338554"/>
          </a:xfrm>
          <a:prstGeom prst="rect">
            <a:avLst/>
          </a:prstGeom>
          <a:solidFill>
            <a:schemeClr val="accent1">
              <a:lumMod val="40000"/>
              <a:lumOff val="60000"/>
            </a:schemeClr>
          </a:solidFill>
          <a:ln>
            <a:solidFill>
              <a:schemeClr val="tx1"/>
            </a:solidFill>
          </a:ln>
        </p:spPr>
        <p:txBody>
          <a:bodyPr wrap="square">
            <a:spAutoFit/>
          </a:bodyPr>
          <a:lstStyle/>
          <a:p>
            <a:r>
              <a:rPr lang="en-US" sz="1600" b="0" dirty="0">
                <a:sym typeface="Calibri"/>
              </a:rPr>
              <a:t>Contact person: Leif </a:t>
            </a:r>
            <a:r>
              <a:rPr lang="en-US" sz="1600" b="0" dirty="0" err="1">
                <a:sym typeface="Calibri"/>
              </a:rPr>
              <a:t>Jönsson</a:t>
            </a:r>
            <a:r>
              <a:rPr lang="en-US" sz="1600" b="0" dirty="0">
                <a:sym typeface="Calibri"/>
              </a:rPr>
              <a:t>, Lund University</a:t>
            </a:r>
          </a:p>
        </p:txBody>
      </p:sp>
      <p:pic>
        <p:nvPicPr>
          <p:cNvPr id="3" name="Picture 2" descr="logoPI">
            <a:extLst>
              <a:ext uri="{FF2B5EF4-FFF2-40B4-BE49-F238E27FC236}">
                <a16:creationId xmlns:a16="http://schemas.microsoft.com/office/drawing/2014/main" id="{AA80DBBA-7D45-461D-B040-A1E7DC3C4EF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1" name="Picture 2">
            <a:extLst>
              <a:ext uri="{FF2B5EF4-FFF2-40B4-BE49-F238E27FC236}">
                <a16:creationId xmlns:a16="http://schemas.microsoft.com/office/drawing/2014/main" id="{80928236-892E-4DFC-B4DC-C275C7EE1AB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17E83BD-234C-4EE8-94B3-7FEC0B32FB4F}"/>
              </a:ext>
            </a:extLst>
          </p:cNvPr>
          <p:cNvSpPr txBox="1"/>
          <p:nvPr/>
        </p:nvSpPr>
        <p:spPr>
          <a:xfrm>
            <a:off x="1161927" y="98390"/>
            <a:ext cx="9868146" cy="369332"/>
          </a:xfrm>
          <a:prstGeom prst="rect">
            <a:avLst/>
          </a:prstGeom>
          <a:noFill/>
        </p:spPr>
        <p:txBody>
          <a:bodyPr wrap="square" rtlCol="0">
            <a:spAutoFit/>
          </a:bodyPr>
          <a:lstStyle/>
          <a:p>
            <a:pPr algn="ctr"/>
            <a:r>
              <a:rPr lang="en-US" dirty="0">
                <a:latin typeface="Ink Free" panose="03080402000500000000" pitchFamily="66" charset="0"/>
              </a:rPr>
              <a:t>Design of a Multi Chip Module for a general-purpose readout system for MPGD:s</a:t>
            </a:r>
          </a:p>
        </p:txBody>
      </p:sp>
    </p:spTree>
    <p:extLst>
      <p:ext uri="{BB962C8B-B14F-4D97-AF65-F5344CB8AC3E}">
        <p14:creationId xmlns:p14="http://schemas.microsoft.com/office/powerpoint/2010/main" val="1642570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893977" y="1786931"/>
            <a:ext cx="1598212" cy="369332"/>
          </a:xfrm>
          <a:prstGeom prst="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3803948" y="1976072"/>
            <a:ext cx="1037337" cy="376591"/>
          </a:xfrm>
          <a:prstGeom prst="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1" name="Picture 2"/>
          <p:cNvPicPr>
            <a:picLocks noChangeAspect="1" noChangeArrowheads="1"/>
          </p:cNvPicPr>
          <p:nvPr/>
        </p:nvPicPr>
        <p:blipFill>
          <a:blip r:embed="rId2" cstate="print"/>
          <a:srcRect/>
          <a:stretch>
            <a:fillRect/>
          </a:stretch>
        </p:blipFill>
        <p:spPr bwMode="auto">
          <a:xfrm>
            <a:off x="2414543" y="2424466"/>
            <a:ext cx="3124200" cy="2418045"/>
          </a:xfrm>
          <a:prstGeom prst="rect">
            <a:avLst/>
          </a:prstGeom>
          <a:blipFill>
            <a:blip r:embed="rId3"/>
            <a:tile tx="0" ty="0" sx="100000" sy="100000" flip="none" algn="tl"/>
          </a:blipFill>
          <a:ln w="9525">
            <a:noFill/>
            <a:miter lim="800000"/>
            <a:headEnd/>
            <a:tailEnd/>
          </a:ln>
        </p:spPr>
      </p:pic>
      <p:pic>
        <p:nvPicPr>
          <p:cNvPr id="32" name="Picture 3"/>
          <p:cNvPicPr>
            <a:picLocks noChangeAspect="1" noChangeArrowheads="1"/>
          </p:cNvPicPr>
          <p:nvPr/>
        </p:nvPicPr>
        <p:blipFill>
          <a:blip r:embed="rId4" cstate="print"/>
          <a:srcRect/>
          <a:stretch>
            <a:fillRect/>
          </a:stretch>
        </p:blipFill>
        <p:spPr bwMode="auto">
          <a:xfrm>
            <a:off x="6759348" y="2225286"/>
            <a:ext cx="3139337" cy="2418045"/>
          </a:xfrm>
          <a:prstGeom prst="rect">
            <a:avLst/>
          </a:prstGeom>
          <a:noFill/>
          <a:ln w="9525">
            <a:noFill/>
            <a:miter lim="800000"/>
            <a:headEnd/>
            <a:tailEnd/>
          </a:ln>
        </p:spPr>
      </p:pic>
      <p:sp>
        <p:nvSpPr>
          <p:cNvPr id="33" name="Rectangle 10"/>
          <p:cNvSpPr/>
          <p:nvPr/>
        </p:nvSpPr>
        <p:spPr>
          <a:xfrm>
            <a:off x="5946436" y="1677009"/>
            <a:ext cx="1701533" cy="3077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Box 11"/>
          <p:cNvSpPr txBox="1"/>
          <p:nvPr/>
        </p:nvSpPr>
        <p:spPr>
          <a:xfrm>
            <a:off x="5946435" y="1664661"/>
            <a:ext cx="1764714" cy="307777"/>
          </a:xfrm>
          <a:prstGeom prst="rect">
            <a:avLst/>
          </a:prstGeom>
          <a:noFill/>
        </p:spPr>
        <p:txBody>
          <a:bodyPr wrap="none" rtlCol="0">
            <a:spAutoFit/>
          </a:bodyPr>
          <a:lstStyle/>
          <a:p>
            <a:r>
              <a:rPr lang="sv-SE" sz="1400" dirty="0"/>
              <a:t>Panasonic connectors</a:t>
            </a:r>
          </a:p>
        </p:txBody>
      </p:sp>
      <p:cxnSp>
        <p:nvCxnSpPr>
          <p:cNvPr id="35" name="Straight Arrow Connector 13"/>
          <p:cNvCxnSpPr>
            <a:stCxn id="33" idx="2"/>
          </p:cNvCxnSpPr>
          <p:nvPr/>
        </p:nvCxnSpPr>
        <p:spPr>
          <a:xfrm>
            <a:off x="6797202" y="1984785"/>
            <a:ext cx="348874" cy="4396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18"/>
          <p:cNvSpPr txBox="1"/>
          <p:nvPr/>
        </p:nvSpPr>
        <p:spPr>
          <a:xfrm>
            <a:off x="6708772" y="4984814"/>
            <a:ext cx="1230593" cy="307777"/>
          </a:xfrm>
          <a:prstGeom prst="rect">
            <a:avLst/>
          </a:prstGeom>
          <a:noFill/>
        </p:spPr>
        <p:txBody>
          <a:bodyPr wrap="none" rtlCol="0">
            <a:spAutoFit/>
          </a:bodyPr>
          <a:lstStyle/>
          <a:p>
            <a:r>
              <a:rPr lang="sv-SE" sz="1400" dirty="0"/>
              <a:t>Carrier Boards</a:t>
            </a:r>
          </a:p>
        </p:txBody>
      </p:sp>
      <p:sp>
        <p:nvSpPr>
          <p:cNvPr id="37" name="Rectangle 19"/>
          <p:cNvSpPr/>
          <p:nvPr/>
        </p:nvSpPr>
        <p:spPr>
          <a:xfrm>
            <a:off x="6708771" y="5000996"/>
            <a:ext cx="1230593" cy="237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8" name="Straight Arrow Connector 21"/>
          <p:cNvCxnSpPr/>
          <p:nvPr/>
        </p:nvCxnSpPr>
        <p:spPr>
          <a:xfrm flipV="1">
            <a:off x="6971640" y="3828073"/>
            <a:ext cx="150795" cy="11567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22"/>
          <p:cNvSpPr txBox="1"/>
          <p:nvPr/>
        </p:nvSpPr>
        <p:spPr>
          <a:xfrm>
            <a:off x="4679769" y="5334609"/>
            <a:ext cx="559769" cy="307777"/>
          </a:xfrm>
          <a:prstGeom prst="rect">
            <a:avLst/>
          </a:prstGeom>
          <a:noFill/>
        </p:spPr>
        <p:txBody>
          <a:bodyPr wrap="none" rtlCol="0">
            <a:spAutoFit/>
          </a:bodyPr>
          <a:lstStyle/>
          <a:p>
            <a:r>
              <a:rPr lang="sv-SE" sz="1400" dirty="0"/>
              <a:t>CPLD</a:t>
            </a:r>
          </a:p>
        </p:txBody>
      </p:sp>
      <p:sp>
        <p:nvSpPr>
          <p:cNvPr id="40" name="TextBox 23"/>
          <p:cNvSpPr txBox="1"/>
          <p:nvPr/>
        </p:nvSpPr>
        <p:spPr>
          <a:xfrm>
            <a:off x="3043977" y="1468582"/>
            <a:ext cx="1564595" cy="307777"/>
          </a:xfrm>
          <a:prstGeom prst="rect">
            <a:avLst/>
          </a:prstGeom>
          <a:noFill/>
        </p:spPr>
        <p:txBody>
          <a:bodyPr wrap="none" rtlCol="0">
            <a:spAutoFit/>
          </a:bodyPr>
          <a:lstStyle/>
          <a:p>
            <a:r>
              <a:rPr lang="sv-SE" sz="1400" dirty="0"/>
              <a:t>Samtec connectors</a:t>
            </a:r>
          </a:p>
        </p:txBody>
      </p:sp>
      <p:sp>
        <p:nvSpPr>
          <p:cNvPr id="41" name="Rectangle 24"/>
          <p:cNvSpPr/>
          <p:nvPr/>
        </p:nvSpPr>
        <p:spPr>
          <a:xfrm>
            <a:off x="3037428" y="1483978"/>
            <a:ext cx="1564595" cy="3077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ctangle 25"/>
          <p:cNvSpPr/>
          <p:nvPr/>
        </p:nvSpPr>
        <p:spPr>
          <a:xfrm>
            <a:off x="4671366" y="5334609"/>
            <a:ext cx="576577" cy="3035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3" name="Straight Arrow Connector 27"/>
          <p:cNvCxnSpPr/>
          <p:nvPr/>
        </p:nvCxnSpPr>
        <p:spPr>
          <a:xfrm flipH="1" flipV="1">
            <a:off x="3897486" y="3690992"/>
            <a:ext cx="834836" cy="16317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30"/>
          <p:cNvCxnSpPr/>
          <p:nvPr/>
        </p:nvCxnSpPr>
        <p:spPr>
          <a:xfrm flipH="1">
            <a:off x="2950466" y="1814345"/>
            <a:ext cx="93511" cy="1640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3782696" y="1976071"/>
            <a:ext cx="1079843" cy="369332"/>
          </a:xfrm>
          <a:prstGeom prst="rect">
            <a:avLst/>
          </a:prstGeom>
          <a:noFill/>
        </p:spPr>
        <p:txBody>
          <a:bodyPr wrap="square" rtlCol="0">
            <a:spAutoFit/>
          </a:bodyPr>
          <a:lstStyle/>
          <a:p>
            <a:r>
              <a:rPr lang="it-IT" dirty="0"/>
              <a:t>TOP SIDE</a:t>
            </a:r>
          </a:p>
        </p:txBody>
      </p:sp>
      <p:sp>
        <p:nvSpPr>
          <p:cNvPr id="52" name="Rettangolo 51"/>
          <p:cNvSpPr/>
          <p:nvPr/>
        </p:nvSpPr>
        <p:spPr>
          <a:xfrm>
            <a:off x="8010727" y="1773534"/>
            <a:ext cx="1497526" cy="369332"/>
          </a:xfrm>
          <a:prstGeom prst="rect">
            <a:avLst/>
          </a:prstGeom>
        </p:spPr>
        <p:txBody>
          <a:bodyPr wrap="none">
            <a:spAutoFit/>
          </a:bodyPr>
          <a:lstStyle/>
          <a:p>
            <a:r>
              <a:rPr lang="it-IT" dirty="0"/>
              <a:t>BOTTOM SIDE</a:t>
            </a:r>
          </a:p>
        </p:txBody>
      </p:sp>
      <p:sp>
        <p:nvSpPr>
          <p:cNvPr id="53" name="Rettangolo 52"/>
          <p:cNvSpPr/>
          <p:nvPr/>
        </p:nvSpPr>
        <p:spPr>
          <a:xfrm>
            <a:off x="2359335" y="2630032"/>
            <a:ext cx="3199926" cy="6870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Rettangolo 55"/>
          <p:cNvSpPr/>
          <p:nvPr/>
        </p:nvSpPr>
        <p:spPr>
          <a:xfrm>
            <a:off x="6708771" y="2679420"/>
            <a:ext cx="3195796" cy="158417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p:cNvSpPr/>
          <p:nvPr/>
        </p:nvSpPr>
        <p:spPr>
          <a:xfrm>
            <a:off x="2320547" y="3956330"/>
            <a:ext cx="3191407" cy="6870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0" name="Connettore 2 59"/>
          <p:cNvCxnSpPr/>
          <p:nvPr/>
        </p:nvCxnSpPr>
        <p:spPr>
          <a:xfrm>
            <a:off x="2170564" y="2622095"/>
            <a:ext cx="0" cy="687001"/>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2" name="Connettore 2 61"/>
          <p:cNvCxnSpPr/>
          <p:nvPr/>
        </p:nvCxnSpPr>
        <p:spPr>
          <a:xfrm>
            <a:off x="6504899" y="2679420"/>
            <a:ext cx="0" cy="158417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3" name="CasellaDiTesto 62"/>
          <p:cNvSpPr txBox="1"/>
          <p:nvPr/>
        </p:nvSpPr>
        <p:spPr>
          <a:xfrm>
            <a:off x="1524000" y="2780928"/>
            <a:ext cx="720080" cy="369332"/>
          </a:xfrm>
          <a:prstGeom prst="rect">
            <a:avLst/>
          </a:prstGeom>
          <a:noFill/>
        </p:spPr>
        <p:txBody>
          <a:bodyPr wrap="square" rtlCol="0">
            <a:spAutoFit/>
          </a:bodyPr>
          <a:lstStyle/>
          <a:p>
            <a:r>
              <a:rPr lang="it-IT" dirty="0"/>
              <a:t>7 mm</a:t>
            </a:r>
          </a:p>
        </p:txBody>
      </p:sp>
      <p:sp>
        <p:nvSpPr>
          <p:cNvPr id="64" name="Rettangolo 63"/>
          <p:cNvSpPr/>
          <p:nvPr/>
        </p:nvSpPr>
        <p:spPr>
          <a:xfrm>
            <a:off x="5645027" y="3280551"/>
            <a:ext cx="840295" cy="369332"/>
          </a:xfrm>
          <a:prstGeom prst="rect">
            <a:avLst/>
          </a:prstGeom>
        </p:spPr>
        <p:txBody>
          <a:bodyPr wrap="none">
            <a:spAutoFit/>
          </a:bodyPr>
          <a:lstStyle/>
          <a:p>
            <a:r>
              <a:rPr lang="it-IT" dirty="0"/>
              <a:t>18 mm</a:t>
            </a:r>
          </a:p>
        </p:txBody>
      </p:sp>
      <p:sp>
        <p:nvSpPr>
          <p:cNvPr id="65" name="CasellaDiTesto 64"/>
          <p:cNvSpPr txBox="1"/>
          <p:nvPr/>
        </p:nvSpPr>
        <p:spPr>
          <a:xfrm>
            <a:off x="3177799" y="5784689"/>
            <a:ext cx="5854081" cy="461665"/>
          </a:xfrm>
          <a:prstGeom prst="rect">
            <a:avLst/>
          </a:prstGeom>
          <a:noFill/>
        </p:spPr>
        <p:txBody>
          <a:bodyPr wrap="square" rtlCol="0">
            <a:spAutoFit/>
          </a:bodyPr>
          <a:lstStyle/>
          <a:p>
            <a:r>
              <a:rPr lang="it-IT" sz="2400" dirty="0" err="1"/>
              <a:t>Distance</a:t>
            </a:r>
            <a:r>
              <a:rPr lang="it-IT" sz="2400" dirty="0"/>
              <a:t> </a:t>
            </a:r>
            <a:r>
              <a:rPr lang="it-IT" sz="2400" dirty="0" err="1"/>
              <a:t>defining</a:t>
            </a:r>
            <a:r>
              <a:rPr lang="it-IT" sz="2400" dirty="0"/>
              <a:t> the </a:t>
            </a:r>
            <a:r>
              <a:rPr lang="it-IT" sz="2400" dirty="0" err="1"/>
              <a:t>microchannel</a:t>
            </a:r>
            <a:r>
              <a:rPr lang="it-IT" sz="2400" dirty="0"/>
              <a:t>  </a:t>
            </a:r>
            <a:r>
              <a:rPr lang="it-IT" sz="2400" dirty="0" err="1"/>
              <a:t>numbers</a:t>
            </a:r>
            <a:endParaRPr lang="it-IT" sz="2400" dirty="0"/>
          </a:p>
        </p:txBody>
      </p:sp>
      <p:sp>
        <p:nvSpPr>
          <p:cNvPr id="4" name="Rettangolo 3"/>
          <p:cNvSpPr/>
          <p:nvPr/>
        </p:nvSpPr>
        <p:spPr>
          <a:xfrm>
            <a:off x="3177799" y="5784689"/>
            <a:ext cx="5854081" cy="461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CasellaDiTesto 44">
            <a:extLst>
              <a:ext uri="{FF2B5EF4-FFF2-40B4-BE49-F238E27FC236}">
                <a16:creationId xmlns:a16="http://schemas.microsoft.com/office/drawing/2014/main" id="{0B6485F0-B279-4516-9653-0CEF1F49338E}"/>
              </a:ext>
            </a:extLst>
          </p:cNvPr>
          <p:cNvSpPr txBox="1"/>
          <p:nvPr/>
        </p:nvSpPr>
        <p:spPr>
          <a:xfrm>
            <a:off x="810458" y="6483851"/>
            <a:ext cx="10271953"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pic>
        <p:nvPicPr>
          <p:cNvPr id="6" name="Picture 5" descr="logoPI">
            <a:extLst>
              <a:ext uri="{FF2B5EF4-FFF2-40B4-BE49-F238E27FC236}">
                <a16:creationId xmlns:a16="http://schemas.microsoft.com/office/drawing/2014/main" id="{CCD94516-689D-4497-835D-49E3B75B85D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7" name="Picture 2">
            <a:extLst>
              <a:ext uri="{FF2B5EF4-FFF2-40B4-BE49-F238E27FC236}">
                <a16:creationId xmlns:a16="http://schemas.microsoft.com/office/drawing/2014/main" id="{6B860896-166F-4CF6-8D07-9A1E0A36A0C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348EAE-F79F-4F76-B1F6-6FF9FEAE416D}"/>
              </a:ext>
            </a:extLst>
          </p:cNvPr>
          <p:cNvSpPr txBox="1"/>
          <p:nvPr/>
        </p:nvSpPr>
        <p:spPr>
          <a:xfrm>
            <a:off x="1161927" y="98390"/>
            <a:ext cx="9868146" cy="369332"/>
          </a:xfrm>
          <a:prstGeom prst="rect">
            <a:avLst/>
          </a:prstGeom>
          <a:noFill/>
        </p:spPr>
        <p:txBody>
          <a:bodyPr wrap="square" rtlCol="0">
            <a:spAutoFit/>
          </a:bodyPr>
          <a:lstStyle/>
          <a:p>
            <a:pPr algn="ctr"/>
            <a:r>
              <a:rPr lang="en-US" dirty="0">
                <a:latin typeface="Ink Free" panose="03080402000500000000" pitchFamily="66" charset="0"/>
              </a:rPr>
              <a:t>The MCM faces </a:t>
            </a:r>
          </a:p>
        </p:txBody>
      </p:sp>
    </p:spTree>
    <p:extLst>
      <p:ext uri="{BB962C8B-B14F-4D97-AF65-F5344CB8AC3E}">
        <p14:creationId xmlns:p14="http://schemas.microsoft.com/office/powerpoint/2010/main" val="1625536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537304" y="746531"/>
            <a:ext cx="9144000" cy="5221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7608168" y="5987018"/>
            <a:ext cx="2016224" cy="369332"/>
          </a:xfrm>
          <a:prstGeom prst="rect">
            <a:avLst/>
          </a:prstGeom>
          <a:noFill/>
          <a:ln w="28575">
            <a:solidFill>
              <a:srgbClr val="FF0000"/>
            </a:solidFill>
          </a:ln>
        </p:spPr>
        <p:txBody>
          <a:bodyPr wrap="square" rtlCol="0">
            <a:spAutoFit/>
          </a:bodyPr>
          <a:lstStyle/>
          <a:p>
            <a:r>
              <a:rPr lang="it-IT" dirty="0"/>
              <a:t>  Max   1.0 W/cm2</a:t>
            </a:r>
          </a:p>
        </p:txBody>
      </p:sp>
      <p:cxnSp>
        <p:nvCxnSpPr>
          <p:cNvPr id="12" name="Connettore 2 11"/>
          <p:cNvCxnSpPr>
            <a:stCxn id="7" idx="0"/>
          </p:cNvCxnSpPr>
          <p:nvPr/>
        </p:nvCxnSpPr>
        <p:spPr>
          <a:xfrm flipH="1" flipV="1">
            <a:off x="6160212" y="2527488"/>
            <a:ext cx="2456068" cy="34595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7" idx="0"/>
          </p:cNvCxnSpPr>
          <p:nvPr/>
        </p:nvCxnSpPr>
        <p:spPr>
          <a:xfrm flipH="1" flipV="1">
            <a:off x="6312024" y="3861048"/>
            <a:ext cx="2304256" cy="21259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a:off x="2495600" y="2202457"/>
            <a:ext cx="0" cy="43204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639616" y="2234395"/>
            <a:ext cx="892088" cy="400110"/>
          </a:xfrm>
          <a:prstGeom prst="rect">
            <a:avLst/>
          </a:prstGeom>
          <a:noFill/>
        </p:spPr>
        <p:txBody>
          <a:bodyPr wrap="square" rtlCol="0">
            <a:spAutoFit/>
          </a:bodyPr>
          <a:lstStyle/>
          <a:p>
            <a:r>
              <a:rPr lang="it-IT" sz="2000" dirty="0"/>
              <a:t>7mm</a:t>
            </a:r>
          </a:p>
        </p:txBody>
      </p:sp>
      <p:sp>
        <p:nvSpPr>
          <p:cNvPr id="20" name="Segnaposto piè di pagina 19"/>
          <p:cNvSpPr>
            <a:spLocks noGrp="1"/>
          </p:cNvSpPr>
          <p:nvPr>
            <p:ph type="ftr" sz="quarter" idx="11"/>
          </p:nvPr>
        </p:nvSpPr>
        <p:spPr>
          <a:xfrm>
            <a:off x="2351584" y="6356351"/>
            <a:ext cx="3672408" cy="365125"/>
          </a:xfrm>
        </p:spPr>
        <p:txBody>
          <a:bodyPr/>
          <a:lstStyle/>
          <a:p>
            <a:r>
              <a:rPr lang="en-US" dirty="0" err="1"/>
              <a:t>F.Bosi</a:t>
            </a:r>
            <a:r>
              <a:rPr lang="en-US" dirty="0"/>
              <a:t>-Oxford Meeting AIDA 2020-2nd April 2019</a:t>
            </a:r>
            <a:endParaRPr lang="it-IT" dirty="0"/>
          </a:p>
        </p:txBody>
      </p:sp>
      <p:sp>
        <p:nvSpPr>
          <p:cNvPr id="17" name="CasellaDiTesto 16"/>
          <p:cNvSpPr txBox="1"/>
          <p:nvPr/>
        </p:nvSpPr>
        <p:spPr>
          <a:xfrm>
            <a:off x="2956174" y="3460938"/>
            <a:ext cx="892088" cy="400110"/>
          </a:xfrm>
          <a:prstGeom prst="rect">
            <a:avLst/>
          </a:prstGeom>
          <a:noFill/>
        </p:spPr>
        <p:txBody>
          <a:bodyPr wrap="square" rtlCol="0">
            <a:spAutoFit/>
          </a:bodyPr>
          <a:lstStyle/>
          <a:p>
            <a:r>
              <a:rPr lang="it-IT" sz="2000" dirty="0"/>
              <a:t>18mm</a:t>
            </a:r>
          </a:p>
        </p:txBody>
      </p:sp>
      <p:cxnSp>
        <p:nvCxnSpPr>
          <p:cNvPr id="21" name="Connettore 2 20"/>
          <p:cNvCxnSpPr/>
          <p:nvPr/>
        </p:nvCxnSpPr>
        <p:spPr>
          <a:xfrm>
            <a:off x="2639616" y="3367742"/>
            <a:ext cx="0" cy="70933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a:off x="2279576" y="4594149"/>
            <a:ext cx="7344816"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ttangolo 7"/>
          <p:cNvSpPr/>
          <p:nvPr/>
        </p:nvSpPr>
        <p:spPr>
          <a:xfrm>
            <a:off x="1703512" y="831535"/>
            <a:ext cx="7992888" cy="397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5555940" y="4257253"/>
            <a:ext cx="1332148" cy="369332"/>
          </a:xfrm>
          <a:prstGeom prst="rect">
            <a:avLst/>
          </a:prstGeom>
          <a:noFill/>
        </p:spPr>
        <p:txBody>
          <a:bodyPr wrap="square" rtlCol="0">
            <a:spAutoFit/>
          </a:bodyPr>
          <a:lstStyle/>
          <a:p>
            <a:r>
              <a:rPr lang="en-US" dirty="0"/>
              <a:t>166.5 mm</a:t>
            </a:r>
            <a:endParaRPr lang="it-IT" dirty="0"/>
          </a:p>
        </p:txBody>
      </p:sp>
      <p:sp>
        <p:nvSpPr>
          <p:cNvPr id="5" name="Rettangolo 4">
            <a:extLst>
              <a:ext uri="{FF2B5EF4-FFF2-40B4-BE49-F238E27FC236}">
                <a16:creationId xmlns:a16="http://schemas.microsoft.com/office/drawing/2014/main" id="{6045C3D6-8172-4AF6-966C-81B5F0A5C82D}"/>
              </a:ext>
            </a:extLst>
          </p:cNvPr>
          <p:cNvSpPr/>
          <p:nvPr/>
        </p:nvSpPr>
        <p:spPr>
          <a:xfrm>
            <a:off x="1703512" y="1229145"/>
            <a:ext cx="1252657" cy="2400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4CE84D87-6FBC-4482-9DF8-EC08B8D13DBA}"/>
              </a:ext>
            </a:extLst>
          </p:cNvPr>
          <p:cNvSpPr/>
          <p:nvPr/>
        </p:nvSpPr>
        <p:spPr>
          <a:xfrm>
            <a:off x="1952978" y="2850665"/>
            <a:ext cx="1255211" cy="2937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2" descr="logoPI">
            <a:extLst>
              <a:ext uri="{FF2B5EF4-FFF2-40B4-BE49-F238E27FC236}">
                <a16:creationId xmlns:a16="http://schemas.microsoft.com/office/drawing/2014/main" id="{738EF494-E045-4B6D-AD45-EF2BA0F64E8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4" name="Picture 2">
            <a:extLst>
              <a:ext uri="{FF2B5EF4-FFF2-40B4-BE49-F238E27FC236}">
                <a16:creationId xmlns:a16="http://schemas.microsoft.com/office/drawing/2014/main" id="{8BE638DA-07DC-4152-BF50-9F890B9AAC1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C7BAB05-6D0D-4B08-9CC5-212B04A7A8F6}"/>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MCM ladder thermal specifications</a:t>
            </a:r>
            <a:endParaRPr lang="it-IT" sz="2800" dirty="0">
              <a:latin typeface="Ink Free" panose="03080402000500000000" pitchFamily="66" charset="0"/>
            </a:endParaRPr>
          </a:p>
        </p:txBody>
      </p:sp>
    </p:spTree>
    <p:extLst>
      <p:ext uri="{BB962C8B-B14F-4D97-AF65-F5344CB8AC3E}">
        <p14:creationId xmlns:p14="http://schemas.microsoft.com/office/powerpoint/2010/main" val="479925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537304" y="746531"/>
            <a:ext cx="9144000" cy="5221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8392775" y="5892268"/>
            <a:ext cx="2016224" cy="369332"/>
          </a:xfrm>
          <a:prstGeom prst="rect">
            <a:avLst/>
          </a:prstGeom>
          <a:noFill/>
          <a:ln w="28575">
            <a:solidFill>
              <a:srgbClr val="FF0000"/>
            </a:solidFill>
          </a:ln>
        </p:spPr>
        <p:txBody>
          <a:bodyPr wrap="square" rtlCol="0">
            <a:spAutoFit/>
          </a:bodyPr>
          <a:lstStyle/>
          <a:p>
            <a:r>
              <a:rPr lang="it-IT" dirty="0"/>
              <a:t>  Max   1.0 W/cm2</a:t>
            </a:r>
          </a:p>
        </p:txBody>
      </p:sp>
      <p:cxnSp>
        <p:nvCxnSpPr>
          <p:cNvPr id="18" name="Connettore 2 17"/>
          <p:cNvCxnSpPr/>
          <p:nvPr/>
        </p:nvCxnSpPr>
        <p:spPr>
          <a:xfrm>
            <a:off x="2495600" y="2202457"/>
            <a:ext cx="0" cy="43204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639616" y="2234395"/>
            <a:ext cx="892088" cy="400110"/>
          </a:xfrm>
          <a:prstGeom prst="rect">
            <a:avLst/>
          </a:prstGeom>
          <a:noFill/>
        </p:spPr>
        <p:txBody>
          <a:bodyPr wrap="square" rtlCol="0">
            <a:spAutoFit/>
          </a:bodyPr>
          <a:lstStyle/>
          <a:p>
            <a:r>
              <a:rPr lang="it-IT" sz="2000" dirty="0"/>
              <a:t>7mm</a:t>
            </a:r>
          </a:p>
        </p:txBody>
      </p:sp>
      <p:sp>
        <p:nvSpPr>
          <p:cNvPr id="20" name="Segnaposto piè di pagina 19"/>
          <p:cNvSpPr>
            <a:spLocks noGrp="1"/>
          </p:cNvSpPr>
          <p:nvPr>
            <p:ph type="ftr" sz="quarter" idx="11"/>
          </p:nvPr>
        </p:nvSpPr>
        <p:spPr>
          <a:xfrm>
            <a:off x="2351584" y="6356351"/>
            <a:ext cx="3672408" cy="365125"/>
          </a:xfrm>
        </p:spPr>
        <p:txBody>
          <a:bodyPr/>
          <a:lstStyle/>
          <a:p>
            <a:r>
              <a:rPr lang="en-US" dirty="0" err="1"/>
              <a:t>F.Bosi</a:t>
            </a:r>
            <a:r>
              <a:rPr lang="en-US" dirty="0"/>
              <a:t>-Oxford Meeting AIDA 2020-2nd April 2019</a:t>
            </a:r>
            <a:endParaRPr lang="it-IT" dirty="0"/>
          </a:p>
        </p:txBody>
      </p:sp>
      <p:sp>
        <p:nvSpPr>
          <p:cNvPr id="17" name="CasellaDiTesto 16"/>
          <p:cNvSpPr txBox="1"/>
          <p:nvPr/>
        </p:nvSpPr>
        <p:spPr>
          <a:xfrm>
            <a:off x="2956174" y="3460938"/>
            <a:ext cx="892088" cy="400110"/>
          </a:xfrm>
          <a:prstGeom prst="rect">
            <a:avLst/>
          </a:prstGeom>
          <a:noFill/>
        </p:spPr>
        <p:txBody>
          <a:bodyPr wrap="square" rtlCol="0">
            <a:spAutoFit/>
          </a:bodyPr>
          <a:lstStyle/>
          <a:p>
            <a:r>
              <a:rPr lang="it-IT" sz="2000" dirty="0"/>
              <a:t>18mm</a:t>
            </a:r>
          </a:p>
        </p:txBody>
      </p:sp>
      <p:cxnSp>
        <p:nvCxnSpPr>
          <p:cNvPr id="21" name="Connettore 2 20"/>
          <p:cNvCxnSpPr/>
          <p:nvPr/>
        </p:nvCxnSpPr>
        <p:spPr>
          <a:xfrm>
            <a:off x="2639616" y="3367742"/>
            <a:ext cx="0" cy="70933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a:off x="2279576" y="4594149"/>
            <a:ext cx="7344816"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ttangolo 7"/>
          <p:cNvSpPr/>
          <p:nvPr/>
        </p:nvSpPr>
        <p:spPr>
          <a:xfrm>
            <a:off x="1703512" y="831535"/>
            <a:ext cx="7992888" cy="397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5555940" y="4257253"/>
            <a:ext cx="1332148" cy="369332"/>
          </a:xfrm>
          <a:prstGeom prst="rect">
            <a:avLst/>
          </a:prstGeom>
          <a:noFill/>
        </p:spPr>
        <p:txBody>
          <a:bodyPr wrap="square" rtlCol="0">
            <a:spAutoFit/>
          </a:bodyPr>
          <a:lstStyle/>
          <a:p>
            <a:r>
              <a:rPr lang="en-US" dirty="0"/>
              <a:t>166.5 mm</a:t>
            </a:r>
            <a:endParaRPr lang="it-IT" dirty="0"/>
          </a:p>
        </p:txBody>
      </p:sp>
      <p:pic>
        <p:nvPicPr>
          <p:cNvPr id="15" name="Immagin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600442" y="192472"/>
            <a:ext cx="5544617" cy="7689447"/>
          </a:xfrm>
          <a:prstGeom prst="rect">
            <a:avLst/>
          </a:prstGeom>
        </p:spPr>
      </p:pic>
      <p:sp>
        <p:nvSpPr>
          <p:cNvPr id="3" name="Rettangolo 2"/>
          <p:cNvSpPr/>
          <p:nvPr/>
        </p:nvSpPr>
        <p:spPr>
          <a:xfrm>
            <a:off x="8228998" y="4786009"/>
            <a:ext cx="2199053"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2 15"/>
          <p:cNvCxnSpPr/>
          <p:nvPr/>
        </p:nvCxnSpPr>
        <p:spPr>
          <a:xfrm flipH="1" flipV="1">
            <a:off x="6360745" y="3771183"/>
            <a:ext cx="2304256" cy="21259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Connettore 2 4"/>
          <p:cNvCxnSpPr>
            <a:stCxn id="7" idx="1"/>
          </p:cNvCxnSpPr>
          <p:nvPr/>
        </p:nvCxnSpPr>
        <p:spPr>
          <a:xfrm flipH="1" flipV="1">
            <a:off x="7208196" y="5369668"/>
            <a:ext cx="1184579" cy="7072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logoPI">
            <a:extLst>
              <a:ext uri="{FF2B5EF4-FFF2-40B4-BE49-F238E27FC236}">
                <a16:creationId xmlns:a16="http://schemas.microsoft.com/office/drawing/2014/main" id="{0D88E91F-CAF4-437D-A39A-83300C1334E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2" name="Picture 2">
            <a:extLst>
              <a:ext uri="{FF2B5EF4-FFF2-40B4-BE49-F238E27FC236}">
                <a16:creationId xmlns:a16="http://schemas.microsoft.com/office/drawing/2014/main" id="{EEE9DA76-2B3F-4E8C-93AD-6FE252BD58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EAF6240-B6FB-409E-92B1-49C163B8FF9F}"/>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MCM ladder thermal specifications</a:t>
            </a:r>
            <a:endParaRPr lang="it-IT" sz="2800" dirty="0">
              <a:latin typeface="Ink Free" panose="03080402000500000000" pitchFamily="66" charset="0"/>
            </a:endParaRPr>
          </a:p>
        </p:txBody>
      </p:sp>
    </p:spTree>
    <p:extLst>
      <p:ext uri="{BB962C8B-B14F-4D97-AF65-F5344CB8AC3E}">
        <p14:creationId xmlns:p14="http://schemas.microsoft.com/office/powerpoint/2010/main" val="1519350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137388" y="737991"/>
            <a:ext cx="3669336" cy="230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ccia a destra 4"/>
          <p:cNvSpPr/>
          <p:nvPr/>
        </p:nvSpPr>
        <p:spPr>
          <a:xfrm rot="10800000">
            <a:off x="5146946" y="1225377"/>
            <a:ext cx="115212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p:cNvSpPr/>
          <p:nvPr/>
        </p:nvSpPr>
        <p:spPr>
          <a:xfrm>
            <a:off x="5158652" y="2199173"/>
            <a:ext cx="1152128" cy="288032"/>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p:cNvSpPr/>
          <p:nvPr/>
        </p:nvSpPr>
        <p:spPr>
          <a:xfrm rot="10800000">
            <a:off x="1633332" y="1479264"/>
            <a:ext cx="504056" cy="412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a:off x="1715791" y="1849901"/>
            <a:ext cx="504056" cy="412372"/>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p:cNvSpPr txBox="1"/>
          <p:nvPr/>
        </p:nvSpPr>
        <p:spPr>
          <a:xfrm>
            <a:off x="6548850" y="1208396"/>
            <a:ext cx="3669336" cy="954107"/>
          </a:xfrm>
          <a:prstGeom prst="rect">
            <a:avLst/>
          </a:prstGeom>
          <a:solidFill>
            <a:schemeClr val="accent1">
              <a:lumMod val="40000"/>
              <a:lumOff val="60000"/>
            </a:schemeClr>
          </a:solidFill>
        </p:spPr>
        <p:txBody>
          <a:bodyPr wrap="square" rtlCol="0">
            <a:spAutoFit/>
          </a:bodyPr>
          <a:lstStyle/>
          <a:p>
            <a:r>
              <a:rPr lang="it-IT" sz="2800" dirty="0"/>
              <a:t>3D </a:t>
            </a:r>
            <a:r>
              <a:rPr lang="it-IT" sz="2800" dirty="0" err="1"/>
              <a:t>printing</a:t>
            </a:r>
            <a:r>
              <a:rPr lang="it-IT" sz="2800" dirty="0"/>
              <a:t> </a:t>
            </a:r>
            <a:r>
              <a:rPr lang="it-IT" sz="2800" dirty="0" err="1"/>
              <a:t>technology</a:t>
            </a:r>
            <a:endParaRPr lang="it-IT" sz="2800" dirty="0"/>
          </a:p>
          <a:p>
            <a:r>
              <a:rPr lang="en-US" sz="2800" dirty="0"/>
              <a:t>Material: Peek</a:t>
            </a:r>
            <a:endParaRPr lang="it-IT" sz="2800" dirty="0"/>
          </a:p>
        </p:txBody>
      </p:sp>
      <p:pic>
        <p:nvPicPr>
          <p:cNvPr id="3" name="Immagin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1060" y="3172969"/>
            <a:ext cx="7089368" cy="3149027"/>
          </a:xfrm>
          <a:prstGeom prst="rect">
            <a:avLst/>
          </a:prstGeom>
        </p:spPr>
      </p:pic>
      <p:sp>
        <p:nvSpPr>
          <p:cNvPr id="11" name="CasellaDiTesto 10">
            <a:extLst>
              <a:ext uri="{FF2B5EF4-FFF2-40B4-BE49-F238E27FC236}">
                <a16:creationId xmlns:a16="http://schemas.microsoft.com/office/drawing/2014/main" id="{176FAC68-88AB-4646-B272-C641D94A9A5C}"/>
              </a:ext>
            </a:extLst>
          </p:cNvPr>
          <p:cNvSpPr txBox="1"/>
          <p:nvPr/>
        </p:nvSpPr>
        <p:spPr>
          <a:xfrm>
            <a:off x="1179550" y="6457588"/>
            <a:ext cx="9862887"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pic>
        <p:nvPicPr>
          <p:cNvPr id="9" name="Immagine 8">
            <a:extLst>
              <a:ext uri="{FF2B5EF4-FFF2-40B4-BE49-F238E27FC236}">
                <a16:creationId xmlns:a16="http://schemas.microsoft.com/office/drawing/2014/main" id="{9A6C3F41-97AE-4AE1-A12E-2FB2C2BC48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0595" y="3136143"/>
            <a:ext cx="4667207" cy="3222677"/>
          </a:xfrm>
          <a:prstGeom prst="rect">
            <a:avLst/>
          </a:prstGeom>
        </p:spPr>
      </p:pic>
      <p:sp>
        <p:nvSpPr>
          <p:cNvPr id="14" name="CasellaDiTesto 13">
            <a:extLst>
              <a:ext uri="{FF2B5EF4-FFF2-40B4-BE49-F238E27FC236}">
                <a16:creationId xmlns:a16="http://schemas.microsoft.com/office/drawing/2014/main" id="{FC18EA6F-F24E-4F8F-8B88-57D822D98677}"/>
              </a:ext>
            </a:extLst>
          </p:cNvPr>
          <p:cNvSpPr txBox="1"/>
          <p:nvPr/>
        </p:nvSpPr>
        <p:spPr>
          <a:xfrm>
            <a:off x="6430348" y="2261271"/>
            <a:ext cx="5640080" cy="830997"/>
          </a:xfrm>
          <a:prstGeom prst="rect">
            <a:avLst/>
          </a:prstGeom>
          <a:solidFill>
            <a:schemeClr val="accent1">
              <a:lumMod val="40000"/>
              <a:lumOff val="60000"/>
            </a:schemeClr>
          </a:solidFill>
        </p:spPr>
        <p:txBody>
          <a:bodyPr wrap="square" rtlCol="0">
            <a:spAutoFit/>
          </a:bodyPr>
          <a:lstStyle/>
          <a:p>
            <a:r>
              <a:rPr lang="en-US" sz="2400" dirty="0"/>
              <a:t>Opposite cooling flow by one side</a:t>
            </a:r>
          </a:p>
          <a:p>
            <a:r>
              <a:rPr lang="en-US" sz="2400" dirty="0"/>
              <a:t>To have same temperature long the module</a:t>
            </a:r>
            <a:endParaRPr lang="it-IT" sz="2400" dirty="0"/>
          </a:p>
        </p:txBody>
      </p:sp>
      <p:pic>
        <p:nvPicPr>
          <p:cNvPr id="4" name="Picture 3" descr="logoPI">
            <a:extLst>
              <a:ext uri="{FF2B5EF4-FFF2-40B4-BE49-F238E27FC236}">
                <a16:creationId xmlns:a16="http://schemas.microsoft.com/office/drawing/2014/main" id="{F46BDBB6-DA2E-49F6-BF19-EE5E5D728DD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3" name="Picture 2">
            <a:extLst>
              <a:ext uri="{FF2B5EF4-FFF2-40B4-BE49-F238E27FC236}">
                <a16:creationId xmlns:a16="http://schemas.microsoft.com/office/drawing/2014/main" id="{54B92170-F914-4ED5-9294-BD1B0EE41D6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F5F06D7-6E2A-4A89-9070-B2746194F2C4}"/>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Bidirectional Hydraulic Interface</a:t>
            </a:r>
            <a:endParaRPr lang="it-IT" sz="2800" dirty="0">
              <a:latin typeface="Ink Free" panose="03080402000500000000" pitchFamily="66" charset="0"/>
            </a:endParaRPr>
          </a:p>
        </p:txBody>
      </p:sp>
    </p:spTree>
    <p:extLst>
      <p:ext uri="{BB962C8B-B14F-4D97-AF65-F5344CB8AC3E}">
        <p14:creationId xmlns:p14="http://schemas.microsoft.com/office/powerpoint/2010/main" val="128951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gatto, posando&#10;&#10;Descrizione generata automaticamente">
            <a:extLst>
              <a:ext uri="{FF2B5EF4-FFF2-40B4-BE49-F238E27FC236}">
                <a16:creationId xmlns:a16="http://schemas.microsoft.com/office/drawing/2014/main" id="{19747BFA-F9DC-4D17-8E01-6DFF4EA44F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0924" y="1239228"/>
            <a:ext cx="3586270" cy="2859561"/>
          </a:xfrm>
          <a:prstGeom prst="rect">
            <a:avLst/>
          </a:prstGeom>
        </p:spPr>
      </p:pic>
      <p:sp>
        <p:nvSpPr>
          <p:cNvPr id="73" name="Rectangle 72">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sedendo, edificio, valigia, posando&#10;&#10;Descrizione generata automaticamente">
            <a:extLst>
              <a:ext uri="{FF2B5EF4-FFF2-40B4-BE49-F238E27FC236}">
                <a16:creationId xmlns:a16="http://schemas.microsoft.com/office/drawing/2014/main" id="{837DCABB-B3BF-438B-99F6-FE4197C56B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5630" y="1239229"/>
            <a:ext cx="3707269" cy="2859563"/>
          </a:xfrm>
          <a:prstGeom prst="rect">
            <a:avLst/>
          </a:prstGeom>
        </p:spPr>
      </p:pic>
      <p:sp>
        <p:nvSpPr>
          <p:cNvPr id="75" name="Rectangle 74">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remoto&#10;&#10;Descrizione generata automaticamente">
            <a:extLst>
              <a:ext uri="{FF2B5EF4-FFF2-40B4-BE49-F238E27FC236}">
                <a16:creationId xmlns:a16="http://schemas.microsoft.com/office/drawing/2014/main" id="{95DC30D3-30C7-429B-9AD8-E66006A242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57870" y="1239229"/>
            <a:ext cx="3695515" cy="2859565"/>
          </a:xfrm>
          <a:prstGeom prst="rect">
            <a:avLst/>
          </a:prstGeom>
        </p:spPr>
      </p:pic>
      <p:cxnSp>
        <p:nvCxnSpPr>
          <p:cNvPr id="77" name="Straight Connector 76">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5BF94D7C-BACD-4E9F-B56A-E38CB33A12AC}" type="slidenum">
              <a:rPr lang="en-US" smtClean="0"/>
              <a:pPr>
                <a:spcAft>
                  <a:spcPts val="600"/>
                </a:spcAft>
              </a:pPr>
              <a:t>35</a:t>
            </a:fld>
            <a:endParaRPr lang="en-US"/>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89BF45-E0FD-4F9E-844F-7942DCEA2DA9}"/>
              </a:ext>
            </a:extLst>
          </p:cNvPr>
          <p:cNvSpPr txBox="1"/>
          <p:nvPr/>
        </p:nvSpPr>
        <p:spPr>
          <a:xfrm>
            <a:off x="721086" y="6334316"/>
            <a:ext cx="10124175" cy="446314"/>
          </a:xfrm>
          <a:prstGeom prst="rect">
            <a:avLst/>
          </a:prstGeom>
        </p:spPr>
        <p:txBody>
          <a:bodyPr vert="horz" lIns="91440" tIns="45720" rIns="91440" bIns="45720" rtlCol="0" anchor="b">
            <a:normAutofit fontScale="55000" lnSpcReduction="20000"/>
          </a:bodyPr>
          <a:lstStyle/>
          <a:p>
            <a:pPr defTabSz="914400">
              <a:lnSpc>
                <a:spcPct val="85000"/>
              </a:lnSpc>
              <a:spcBef>
                <a:spcPct val="0"/>
              </a:spcBef>
              <a:spcAft>
                <a:spcPts val="600"/>
              </a:spcAft>
            </a:pPr>
            <a:r>
              <a:rPr lang="en-US" sz="33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10" name="CasellaDiTesto 9">
            <a:extLst>
              <a:ext uri="{FF2B5EF4-FFF2-40B4-BE49-F238E27FC236}">
                <a16:creationId xmlns:a16="http://schemas.microsoft.com/office/drawing/2014/main" id="{60237523-47C5-4750-AEA1-376C719B0AC5}"/>
              </a:ext>
            </a:extLst>
          </p:cNvPr>
          <p:cNvSpPr txBox="1"/>
          <p:nvPr/>
        </p:nvSpPr>
        <p:spPr>
          <a:xfrm>
            <a:off x="1052973" y="4418442"/>
            <a:ext cx="6211159" cy="1200329"/>
          </a:xfrm>
          <a:prstGeom prst="rect">
            <a:avLst/>
          </a:prstGeom>
          <a:noFill/>
        </p:spPr>
        <p:txBody>
          <a:bodyPr wrap="square" rtlCol="0">
            <a:spAutoFit/>
          </a:bodyPr>
          <a:lstStyle/>
          <a:p>
            <a:r>
              <a:rPr lang="en-US" dirty="0"/>
              <a:t>First prototype in peek material</a:t>
            </a:r>
          </a:p>
          <a:p>
            <a:r>
              <a:rPr lang="en-US" dirty="0" err="1"/>
              <a:t>Roboze</a:t>
            </a:r>
            <a:r>
              <a:rPr lang="en-US" dirty="0"/>
              <a:t> Italian Company</a:t>
            </a:r>
          </a:p>
          <a:p>
            <a:r>
              <a:rPr lang="en-US" dirty="0"/>
              <a:t>Precision of the processes 200 micron</a:t>
            </a:r>
          </a:p>
          <a:p>
            <a:r>
              <a:rPr lang="en-US" dirty="0"/>
              <a:t>Square channel  W=1mm for microchannel side of 700 micron</a:t>
            </a:r>
            <a:endParaRPr lang="it-IT" dirty="0"/>
          </a:p>
        </p:txBody>
      </p:sp>
      <p:pic>
        <p:nvPicPr>
          <p:cNvPr id="2" name="Picture 1" descr="logoPI">
            <a:extLst>
              <a:ext uri="{FF2B5EF4-FFF2-40B4-BE49-F238E27FC236}">
                <a16:creationId xmlns:a16="http://schemas.microsoft.com/office/drawing/2014/main" id="{13097733-BC5F-45C8-95AE-FEF588DD195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4" name="Picture 2">
            <a:extLst>
              <a:ext uri="{FF2B5EF4-FFF2-40B4-BE49-F238E27FC236}">
                <a16:creationId xmlns:a16="http://schemas.microsoft.com/office/drawing/2014/main" id="{E9198F7E-9166-4AB0-95FA-A49A3B5A626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0EECD29-10F7-4B34-9494-BB8BE504EFB9}"/>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Bidirectional Hydraulic Interface Prototype</a:t>
            </a:r>
            <a:endParaRPr lang="it-IT" sz="2800" dirty="0">
              <a:latin typeface="Ink Free" panose="03080402000500000000" pitchFamily="66" charset="0"/>
            </a:endParaRPr>
          </a:p>
        </p:txBody>
      </p:sp>
    </p:spTree>
    <p:extLst>
      <p:ext uri="{BB962C8B-B14F-4D97-AF65-F5344CB8AC3E}">
        <p14:creationId xmlns:p14="http://schemas.microsoft.com/office/powerpoint/2010/main" val="1834801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76665" y="697029"/>
            <a:ext cx="5752954" cy="3149315"/>
          </a:xfrm>
          <a:prstGeom prst="rect">
            <a:avLst/>
          </a:prstGeom>
        </p:spPr>
      </p:pic>
      <p:pic>
        <p:nvPicPr>
          <p:cNvPr id="10" name="Segnaposto contenuto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2872" y="3590081"/>
            <a:ext cx="5596747" cy="2790626"/>
          </a:xfrm>
          <a:prstGeom prst="rect">
            <a:avLst/>
          </a:prstGeom>
        </p:spPr>
      </p:pic>
      <p:pic>
        <p:nvPicPr>
          <p:cNvPr id="11" name="Segnaposto contenuto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5110" y="3288945"/>
            <a:ext cx="5327762" cy="3112851"/>
          </a:xfrm>
          <a:prstGeom prst="rect">
            <a:avLst/>
          </a:prstGeom>
        </p:spPr>
      </p:pic>
      <p:sp>
        <p:nvSpPr>
          <p:cNvPr id="12" name="CasellaDiTesto 11"/>
          <p:cNvSpPr txBox="1"/>
          <p:nvPr/>
        </p:nvSpPr>
        <p:spPr>
          <a:xfrm>
            <a:off x="6913370" y="5059671"/>
            <a:ext cx="1964987" cy="1200329"/>
          </a:xfrm>
          <a:prstGeom prst="rect">
            <a:avLst/>
          </a:prstGeom>
          <a:noFill/>
        </p:spPr>
        <p:txBody>
          <a:bodyPr wrap="square" rtlCol="0">
            <a:spAutoFit/>
          </a:bodyPr>
          <a:lstStyle/>
          <a:p>
            <a:r>
              <a:rPr lang="en-US" dirty="0"/>
              <a:t>Top side</a:t>
            </a:r>
          </a:p>
          <a:p>
            <a:r>
              <a:rPr lang="en-US" dirty="0"/>
              <a:t>Micro-cooling structure completed</a:t>
            </a:r>
            <a:endParaRPr lang="it-IT" dirty="0"/>
          </a:p>
        </p:txBody>
      </p:sp>
      <p:sp>
        <p:nvSpPr>
          <p:cNvPr id="13" name="CasellaDiTesto 12"/>
          <p:cNvSpPr txBox="1"/>
          <p:nvPr/>
        </p:nvSpPr>
        <p:spPr>
          <a:xfrm>
            <a:off x="1060315" y="4985394"/>
            <a:ext cx="1507787" cy="1200329"/>
          </a:xfrm>
          <a:prstGeom prst="rect">
            <a:avLst/>
          </a:prstGeom>
          <a:noFill/>
        </p:spPr>
        <p:txBody>
          <a:bodyPr wrap="square" rtlCol="0">
            <a:spAutoFit/>
          </a:bodyPr>
          <a:lstStyle/>
          <a:p>
            <a:r>
              <a:rPr lang="en-US" dirty="0"/>
              <a:t>Bottom side</a:t>
            </a:r>
          </a:p>
          <a:p>
            <a:r>
              <a:rPr lang="en-US" dirty="0"/>
              <a:t>Micro-cooling structure completed</a:t>
            </a:r>
            <a:endParaRPr lang="it-IT" dirty="0"/>
          </a:p>
        </p:txBody>
      </p:sp>
      <p:pic>
        <p:nvPicPr>
          <p:cNvPr id="8" name="Segnaposto contenuto 7"/>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a:stretch/>
        </p:blipFill>
        <p:spPr>
          <a:xfrm>
            <a:off x="605110" y="688155"/>
            <a:ext cx="5171555" cy="2617513"/>
          </a:xfrm>
          <a:prstGeom prst="rect">
            <a:avLst/>
          </a:prstGeom>
        </p:spPr>
      </p:pic>
      <p:sp>
        <p:nvSpPr>
          <p:cNvPr id="14" name="CasellaDiTesto 13"/>
          <p:cNvSpPr txBox="1"/>
          <p:nvPr/>
        </p:nvSpPr>
        <p:spPr>
          <a:xfrm>
            <a:off x="833007" y="2271686"/>
            <a:ext cx="1735095" cy="646331"/>
          </a:xfrm>
          <a:prstGeom prst="rect">
            <a:avLst/>
          </a:prstGeom>
          <a:solidFill>
            <a:schemeClr val="accent1">
              <a:lumMod val="40000"/>
              <a:lumOff val="60000"/>
            </a:schemeClr>
          </a:solidFill>
        </p:spPr>
        <p:txBody>
          <a:bodyPr wrap="square" rtlCol="0">
            <a:spAutoFit/>
          </a:bodyPr>
          <a:lstStyle/>
          <a:p>
            <a:r>
              <a:rPr lang="en-US" dirty="0"/>
              <a:t>MCM Board</a:t>
            </a:r>
          </a:p>
          <a:p>
            <a:r>
              <a:rPr lang="en-US" dirty="0"/>
              <a:t>Bottom side</a:t>
            </a:r>
            <a:endParaRPr lang="it-IT" dirty="0"/>
          </a:p>
        </p:txBody>
      </p:sp>
      <p:sp>
        <p:nvSpPr>
          <p:cNvPr id="15" name="CasellaDiTesto 14"/>
          <p:cNvSpPr txBox="1"/>
          <p:nvPr/>
        </p:nvSpPr>
        <p:spPr>
          <a:xfrm>
            <a:off x="8823116" y="1259859"/>
            <a:ext cx="1709418" cy="646331"/>
          </a:xfrm>
          <a:prstGeom prst="rect">
            <a:avLst/>
          </a:prstGeom>
          <a:solidFill>
            <a:schemeClr val="accent1">
              <a:lumMod val="40000"/>
              <a:lumOff val="60000"/>
            </a:schemeClr>
          </a:solidFill>
        </p:spPr>
        <p:txBody>
          <a:bodyPr wrap="square" rtlCol="0">
            <a:spAutoFit/>
          </a:bodyPr>
          <a:lstStyle/>
          <a:p>
            <a:r>
              <a:rPr lang="en-US" dirty="0"/>
              <a:t>MCM Board </a:t>
            </a:r>
          </a:p>
          <a:p>
            <a:r>
              <a:rPr lang="en-US" dirty="0"/>
              <a:t>Top side</a:t>
            </a:r>
            <a:endParaRPr lang="it-IT" dirty="0"/>
          </a:p>
        </p:txBody>
      </p:sp>
      <p:sp>
        <p:nvSpPr>
          <p:cNvPr id="16" name="CasellaDiTesto 15"/>
          <p:cNvSpPr txBox="1"/>
          <p:nvPr/>
        </p:nvSpPr>
        <p:spPr>
          <a:xfrm>
            <a:off x="3134499" y="3676596"/>
            <a:ext cx="1439694" cy="646331"/>
          </a:xfrm>
          <a:prstGeom prst="rect">
            <a:avLst/>
          </a:prstGeom>
          <a:solidFill>
            <a:schemeClr val="accent1">
              <a:lumMod val="40000"/>
              <a:lumOff val="60000"/>
            </a:schemeClr>
          </a:solidFill>
        </p:spPr>
        <p:txBody>
          <a:bodyPr wrap="square" rtlCol="0">
            <a:spAutoFit/>
          </a:bodyPr>
          <a:lstStyle/>
          <a:p>
            <a:r>
              <a:rPr lang="en-US" dirty="0"/>
              <a:t>Opposite flux</a:t>
            </a:r>
          </a:p>
          <a:p>
            <a:r>
              <a:rPr lang="it-IT" dirty="0"/>
              <a:t>(</a:t>
            </a:r>
            <a:r>
              <a:rPr lang="it-IT" dirty="0" err="1">
                <a:latin typeface="Symbol" panose="05050102010706020507" pitchFamily="18" charset="2"/>
              </a:rPr>
              <a:t>D</a:t>
            </a:r>
            <a:r>
              <a:rPr lang="it-IT" dirty="0" err="1"/>
              <a:t>t</a:t>
            </a:r>
            <a:r>
              <a:rPr lang="it-IT" dirty="0"/>
              <a:t>&lt;1°C)</a:t>
            </a:r>
          </a:p>
        </p:txBody>
      </p:sp>
      <p:sp>
        <p:nvSpPr>
          <p:cNvPr id="17" name="CasellaDiTesto 16"/>
          <p:cNvSpPr txBox="1"/>
          <p:nvPr/>
        </p:nvSpPr>
        <p:spPr>
          <a:xfrm>
            <a:off x="8731245" y="4112204"/>
            <a:ext cx="1536970" cy="646331"/>
          </a:xfrm>
          <a:prstGeom prst="rect">
            <a:avLst/>
          </a:prstGeom>
          <a:noFill/>
        </p:spPr>
        <p:txBody>
          <a:bodyPr wrap="square" rtlCol="0">
            <a:spAutoFit/>
          </a:bodyPr>
          <a:lstStyle/>
          <a:p>
            <a:r>
              <a:rPr lang="en-US" dirty="0"/>
              <a:t>Opposite flux</a:t>
            </a:r>
          </a:p>
          <a:p>
            <a:r>
              <a:rPr lang="it-IT" dirty="0"/>
              <a:t>(</a:t>
            </a:r>
            <a:r>
              <a:rPr lang="it-IT" dirty="0" err="1">
                <a:latin typeface="Symbol" panose="05050102010706020507" pitchFamily="18" charset="2"/>
              </a:rPr>
              <a:t>D</a:t>
            </a:r>
            <a:r>
              <a:rPr lang="it-IT" dirty="0" err="1"/>
              <a:t>t</a:t>
            </a:r>
            <a:r>
              <a:rPr lang="it-IT" dirty="0"/>
              <a:t>&lt;1°C)</a:t>
            </a:r>
          </a:p>
        </p:txBody>
      </p:sp>
      <p:sp>
        <p:nvSpPr>
          <p:cNvPr id="18" name="CasellaDiTesto 17">
            <a:extLst>
              <a:ext uri="{FF2B5EF4-FFF2-40B4-BE49-F238E27FC236}">
                <a16:creationId xmlns:a16="http://schemas.microsoft.com/office/drawing/2014/main" id="{451EB7B3-33B3-4175-A5C4-078F35202FF4}"/>
              </a:ext>
            </a:extLst>
          </p:cNvPr>
          <p:cNvSpPr txBox="1"/>
          <p:nvPr/>
        </p:nvSpPr>
        <p:spPr>
          <a:xfrm>
            <a:off x="994564" y="6461486"/>
            <a:ext cx="9273651"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pic>
        <p:nvPicPr>
          <p:cNvPr id="3" name="Picture 2" descr="logoPI">
            <a:extLst>
              <a:ext uri="{FF2B5EF4-FFF2-40B4-BE49-F238E27FC236}">
                <a16:creationId xmlns:a16="http://schemas.microsoft.com/office/drawing/2014/main" id="{29B2671E-609B-4F61-838E-5F61C724C2D8}"/>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5" name="Picture 2">
            <a:extLst>
              <a:ext uri="{FF2B5EF4-FFF2-40B4-BE49-F238E27FC236}">
                <a16:creationId xmlns:a16="http://schemas.microsoft.com/office/drawing/2014/main" id="{3F677434-0A8A-46A5-97E7-E932A5A97EA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279"/>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6E28F3-E254-41CA-B2F4-8F729F5EEE0F}"/>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Multichip real module – Bottom and Top side</a:t>
            </a:r>
            <a:endParaRPr lang="it-IT" sz="2800" dirty="0">
              <a:latin typeface="Ink Free" panose="03080402000500000000" pitchFamily="66" charset="0"/>
            </a:endParaRPr>
          </a:p>
        </p:txBody>
      </p:sp>
    </p:spTree>
    <p:extLst>
      <p:ext uri="{BB962C8B-B14F-4D97-AF65-F5344CB8AC3E}">
        <p14:creationId xmlns:p14="http://schemas.microsoft.com/office/powerpoint/2010/main" val="3094388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37</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688324" y="133660"/>
            <a:ext cx="9868146" cy="523220"/>
          </a:xfrm>
          <a:prstGeom prst="rect">
            <a:avLst/>
          </a:prstGeom>
          <a:solidFill>
            <a:schemeClr val="bg1"/>
          </a:solidFill>
        </p:spPr>
        <p:txBody>
          <a:bodyPr wrap="square" rtlCol="0">
            <a:spAutoFit/>
          </a:bodyPr>
          <a:lstStyle/>
          <a:p>
            <a:pPr algn="ctr"/>
            <a:r>
              <a:rPr lang="en-US" sz="2800">
                <a:latin typeface="Ink Free" panose="03080402000500000000" pitchFamily="66" charset="0"/>
              </a:rPr>
              <a:t>Belle II VXD Upgrade</a:t>
            </a:r>
            <a:endParaRPr lang="it-IT" sz="2800" dirty="0">
              <a:latin typeface="Ink Free" panose="03080402000500000000" pitchFamily="66" charset="0"/>
            </a:endParaRPr>
          </a:p>
        </p:txBody>
      </p:sp>
      <p:pic>
        <p:nvPicPr>
          <p:cNvPr id="5" name="Immagine 4">
            <a:extLst>
              <a:ext uri="{FF2B5EF4-FFF2-40B4-BE49-F238E27FC236}">
                <a16:creationId xmlns:a16="http://schemas.microsoft.com/office/drawing/2014/main" id="{905C2C56-0A4C-423D-A41F-296D593552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8235" y="930834"/>
            <a:ext cx="10847293" cy="5121399"/>
          </a:xfrm>
          <a:prstGeom prst="rect">
            <a:avLst/>
          </a:prstGeom>
        </p:spPr>
      </p:pic>
      <p:sp>
        <p:nvSpPr>
          <p:cNvPr id="6" name="Rettangolo 5">
            <a:extLst>
              <a:ext uri="{FF2B5EF4-FFF2-40B4-BE49-F238E27FC236}">
                <a16:creationId xmlns:a16="http://schemas.microsoft.com/office/drawing/2014/main" id="{05380879-FD2C-4F4D-8A7E-FFCBE2059F74}"/>
              </a:ext>
            </a:extLst>
          </p:cNvPr>
          <p:cNvSpPr/>
          <p:nvPr/>
        </p:nvSpPr>
        <p:spPr>
          <a:xfrm>
            <a:off x="5271247" y="1900517"/>
            <a:ext cx="4258236" cy="10488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7" name="Rettangolo 6">
            <a:extLst>
              <a:ext uri="{FF2B5EF4-FFF2-40B4-BE49-F238E27FC236}">
                <a16:creationId xmlns:a16="http://schemas.microsoft.com/office/drawing/2014/main" id="{64757AB6-2CBE-4428-B77D-BE331C29FDE3}"/>
              </a:ext>
            </a:extLst>
          </p:cNvPr>
          <p:cNvSpPr/>
          <p:nvPr/>
        </p:nvSpPr>
        <p:spPr>
          <a:xfrm>
            <a:off x="5208494" y="5002306"/>
            <a:ext cx="3792071" cy="52891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ln>
                <a:solidFill>
                  <a:schemeClr val="bg1"/>
                </a:solidFill>
              </a:ln>
            </a:endParaRPr>
          </a:p>
        </p:txBody>
      </p:sp>
      <p:sp>
        <p:nvSpPr>
          <p:cNvPr id="3" name="CasellaDiTesto 2">
            <a:extLst>
              <a:ext uri="{FF2B5EF4-FFF2-40B4-BE49-F238E27FC236}">
                <a16:creationId xmlns:a16="http://schemas.microsoft.com/office/drawing/2014/main" id="{ED89C0C9-489C-4B6F-93EE-C597D46FBF63}"/>
              </a:ext>
            </a:extLst>
          </p:cNvPr>
          <p:cNvSpPr txBox="1"/>
          <p:nvPr/>
        </p:nvSpPr>
        <p:spPr>
          <a:xfrm>
            <a:off x="861848" y="6459785"/>
            <a:ext cx="9521405"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Tree>
    <p:extLst>
      <p:ext uri="{BB962C8B-B14F-4D97-AF65-F5344CB8AC3E}">
        <p14:creationId xmlns:p14="http://schemas.microsoft.com/office/powerpoint/2010/main" val="4006056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38</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688324" y="133660"/>
            <a:ext cx="9868146" cy="523220"/>
          </a:xfrm>
          <a:prstGeom prst="rect">
            <a:avLst/>
          </a:prstGeom>
          <a:solidFill>
            <a:schemeClr val="bg1"/>
          </a:solidFill>
        </p:spPr>
        <p:txBody>
          <a:bodyPr wrap="square" rtlCol="0">
            <a:spAutoFit/>
          </a:bodyPr>
          <a:lstStyle/>
          <a:p>
            <a:pPr algn="ctr"/>
            <a:r>
              <a:rPr lang="en-US" sz="2800">
                <a:latin typeface="Ink Free" panose="03080402000500000000" pitchFamily="66" charset="0"/>
              </a:rPr>
              <a:t>Belle II VXD Upgrade</a:t>
            </a:r>
            <a:endParaRPr lang="it-IT" sz="2800" dirty="0">
              <a:latin typeface="Ink Free" panose="03080402000500000000" pitchFamily="66" charset="0"/>
            </a:endParaRPr>
          </a:p>
        </p:txBody>
      </p:sp>
      <p:sp>
        <p:nvSpPr>
          <p:cNvPr id="6" name="Rettangolo 5">
            <a:extLst>
              <a:ext uri="{FF2B5EF4-FFF2-40B4-BE49-F238E27FC236}">
                <a16:creationId xmlns:a16="http://schemas.microsoft.com/office/drawing/2014/main" id="{05380879-FD2C-4F4D-8A7E-FFCBE2059F74}"/>
              </a:ext>
            </a:extLst>
          </p:cNvPr>
          <p:cNvSpPr/>
          <p:nvPr/>
        </p:nvSpPr>
        <p:spPr>
          <a:xfrm>
            <a:off x="5271247" y="1900517"/>
            <a:ext cx="4258236" cy="10488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7" name="Rettangolo 6">
            <a:extLst>
              <a:ext uri="{FF2B5EF4-FFF2-40B4-BE49-F238E27FC236}">
                <a16:creationId xmlns:a16="http://schemas.microsoft.com/office/drawing/2014/main" id="{64757AB6-2CBE-4428-B77D-BE331C29FDE3}"/>
              </a:ext>
            </a:extLst>
          </p:cNvPr>
          <p:cNvSpPr/>
          <p:nvPr/>
        </p:nvSpPr>
        <p:spPr>
          <a:xfrm>
            <a:off x="5208494" y="5002306"/>
            <a:ext cx="3792071" cy="52891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ln>
                <a:solidFill>
                  <a:schemeClr val="bg1"/>
                </a:solidFill>
              </a:ln>
            </a:endParaRPr>
          </a:p>
        </p:txBody>
      </p:sp>
      <p:pic>
        <p:nvPicPr>
          <p:cNvPr id="3" name="Immagine 2">
            <a:extLst>
              <a:ext uri="{FF2B5EF4-FFF2-40B4-BE49-F238E27FC236}">
                <a16:creationId xmlns:a16="http://schemas.microsoft.com/office/drawing/2014/main" id="{F030CD33-044B-42F8-A5B3-BBD0065063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63505" y="991795"/>
            <a:ext cx="9573436" cy="5062409"/>
          </a:xfrm>
          <a:prstGeom prst="rect">
            <a:avLst/>
          </a:prstGeom>
        </p:spPr>
      </p:pic>
      <p:sp>
        <p:nvSpPr>
          <p:cNvPr id="4" name="CasellaDiTesto 3">
            <a:extLst>
              <a:ext uri="{FF2B5EF4-FFF2-40B4-BE49-F238E27FC236}">
                <a16:creationId xmlns:a16="http://schemas.microsoft.com/office/drawing/2014/main" id="{B8F1309A-E273-4790-98AC-4232C7E7A6E1}"/>
              </a:ext>
            </a:extLst>
          </p:cNvPr>
          <p:cNvSpPr txBox="1"/>
          <p:nvPr/>
        </p:nvSpPr>
        <p:spPr>
          <a:xfrm>
            <a:off x="861848" y="6459785"/>
            <a:ext cx="9521405"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11" name="CasellaDiTesto 10">
            <a:extLst>
              <a:ext uri="{FF2B5EF4-FFF2-40B4-BE49-F238E27FC236}">
                <a16:creationId xmlns:a16="http://schemas.microsoft.com/office/drawing/2014/main" id="{31273C04-9A2D-423A-94F4-FFDCC45A7872}"/>
              </a:ext>
            </a:extLst>
          </p:cNvPr>
          <p:cNvSpPr txBox="1"/>
          <p:nvPr/>
        </p:nvSpPr>
        <p:spPr>
          <a:xfrm>
            <a:off x="5271247" y="925108"/>
            <a:ext cx="2314886" cy="584775"/>
          </a:xfrm>
          <a:prstGeom prst="rect">
            <a:avLst/>
          </a:prstGeom>
          <a:noFill/>
        </p:spPr>
        <p:txBody>
          <a:bodyPr wrap="square" rtlCol="0">
            <a:spAutoFit/>
          </a:bodyPr>
          <a:lstStyle/>
          <a:p>
            <a:r>
              <a:rPr lang="en-US" sz="3200" dirty="0"/>
              <a:t>1° </a:t>
            </a:r>
            <a:r>
              <a:rPr lang="en-US" sz="3200" dirty="0" err="1"/>
              <a:t>Hypotesys</a:t>
            </a:r>
            <a:endParaRPr lang="it-IT" sz="3200" dirty="0"/>
          </a:p>
        </p:txBody>
      </p:sp>
    </p:spTree>
    <p:extLst>
      <p:ext uri="{BB962C8B-B14F-4D97-AF65-F5344CB8AC3E}">
        <p14:creationId xmlns:p14="http://schemas.microsoft.com/office/powerpoint/2010/main" val="1040415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F73178-8A10-4226-B7CC-184DB2AC4298}"/>
              </a:ext>
            </a:extLst>
          </p:cNvPr>
          <p:cNvSpPr>
            <a:spLocks noGrp="1"/>
          </p:cNvSpPr>
          <p:nvPr>
            <p:ph type="ctrTitle"/>
          </p:nvPr>
        </p:nvSpPr>
        <p:spPr>
          <a:xfrm>
            <a:off x="4183320" y="215617"/>
            <a:ext cx="3667246" cy="556311"/>
          </a:xfrm>
        </p:spPr>
        <p:txBody>
          <a:bodyPr>
            <a:noAutofit/>
          </a:bodyPr>
          <a:lstStyle/>
          <a:p>
            <a:r>
              <a:rPr lang="it-IT" sz="2800" dirty="0"/>
              <a:t>EXPERIMENTAL SETUP</a:t>
            </a:r>
          </a:p>
        </p:txBody>
      </p:sp>
      <p:sp>
        <p:nvSpPr>
          <p:cNvPr id="4" name="Rettangolo 3">
            <a:extLst>
              <a:ext uri="{FF2B5EF4-FFF2-40B4-BE49-F238E27FC236}">
                <a16:creationId xmlns:a16="http://schemas.microsoft.com/office/drawing/2014/main" id="{17FD5D7E-A2DE-4407-A996-C72146617318}"/>
              </a:ext>
            </a:extLst>
          </p:cNvPr>
          <p:cNvSpPr/>
          <p:nvPr/>
        </p:nvSpPr>
        <p:spPr>
          <a:xfrm>
            <a:off x="1645819" y="1129538"/>
            <a:ext cx="650757" cy="153304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5" name="Rettangolo 4">
            <a:extLst>
              <a:ext uri="{FF2B5EF4-FFF2-40B4-BE49-F238E27FC236}">
                <a16:creationId xmlns:a16="http://schemas.microsoft.com/office/drawing/2014/main" id="{103AFCA3-7B71-4B96-86D7-BA2666A8CEF4}"/>
              </a:ext>
            </a:extLst>
          </p:cNvPr>
          <p:cNvSpPr/>
          <p:nvPr/>
        </p:nvSpPr>
        <p:spPr>
          <a:xfrm>
            <a:off x="1653170" y="3825380"/>
            <a:ext cx="8823760" cy="1159385"/>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6" name="Rettangolo 5">
            <a:extLst>
              <a:ext uri="{FF2B5EF4-FFF2-40B4-BE49-F238E27FC236}">
                <a16:creationId xmlns:a16="http://schemas.microsoft.com/office/drawing/2014/main" id="{06F980C1-D335-4DB6-AFA1-975B9D59862B}"/>
              </a:ext>
            </a:extLst>
          </p:cNvPr>
          <p:cNvSpPr/>
          <p:nvPr/>
        </p:nvSpPr>
        <p:spPr>
          <a:xfrm>
            <a:off x="2302135" y="1129550"/>
            <a:ext cx="968189" cy="1533029"/>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7" name="Rettangolo 6">
            <a:extLst>
              <a:ext uri="{FF2B5EF4-FFF2-40B4-BE49-F238E27FC236}">
                <a16:creationId xmlns:a16="http://schemas.microsoft.com/office/drawing/2014/main" id="{6DA60A9B-6CBB-4D29-87C3-68557584D896}"/>
              </a:ext>
            </a:extLst>
          </p:cNvPr>
          <p:cNvSpPr/>
          <p:nvPr/>
        </p:nvSpPr>
        <p:spPr>
          <a:xfrm>
            <a:off x="8921676" y="1129550"/>
            <a:ext cx="968189" cy="1521524"/>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8" name="Rettangolo 7">
            <a:extLst>
              <a:ext uri="{FF2B5EF4-FFF2-40B4-BE49-F238E27FC236}">
                <a16:creationId xmlns:a16="http://schemas.microsoft.com/office/drawing/2014/main" id="{9BFF803B-B126-45A3-9B2D-0CA6125F69E7}"/>
              </a:ext>
            </a:extLst>
          </p:cNvPr>
          <p:cNvSpPr/>
          <p:nvPr/>
        </p:nvSpPr>
        <p:spPr>
          <a:xfrm>
            <a:off x="1928920" y="2651054"/>
            <a:ext cx="1744783" cy="1185831"/>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9" name="Rettangolo 8">
            <a:extLst>
              <a:ext uri="{FF2B5EF4-FFF2-40B4-BE49-F238E27FC236}">
                <a16:creationId xmlns:a16="http://schemas.microsoft.com/office/drawing/2014/main" id="{3BBE16FA-26E8-445E-838E-5A84419966EE}"/>
              </a:ext>
            </a:extLst>
          </p:cNvPr>
          <p:cNvSpPr/>
          <p:nvPr/>
        </p:nvSpPr>
        <p:spPr>
          <a:xfrm>
            <a:off x="8552331" y="2651053"/>
            <a:ext cx="1731979" cy="1211018"/>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1" name="Rettangolo 10">
            <a:extLst>
              <a:ext uri="{FF2B5EF4-FFF2-40B4-BE49-F238E27FC236}">
                <a16:creationId xmlns:a16="http://schemas.microsoft.com/office/drawing/2014/main" id="{B2FBC903-85DF-481A-BF3B-A6E7A14C3686}"/>
              </a:ext>
            </a:extLst>
          </p:cNvPr>
          <p:cNvSpPr/>
          <p:nvPr/>
        </p:nvSpPr>
        <p:spPr>
          <a:xfrm>
            <a:off x="3270323" y="1141063"/>
            <a:ext cx="5643167" cy="1509968"/>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2" name="Rettangolo 11">
            <a:extLst>
              <a:ext uri="{FF2B5EF4-FFF2-40B4-BE49-F238E27FC236}">
                <a16:creationId xmlns:a16="http://schemas.microsoft.com/office/drawing/2014/main" id="{B716D364-1CF9-4D9B-B27C-9D5EE57CFBDA}"/>
              </a:ext>
            </a:extLst>
          </p:cNvPr>
          <p:cNvSpPr/>
          <p:nvPr/>
        </p:nvSpPr>
        <p:spPr>
          <a:xfrm>
            <a:off x="9886282" y="1129538"/>
            <a:ext cx="590648" cy="1521516"/>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F4B3C466-A2A7-4A96-B44E-6133A3390492}"/>
              </a:ext>
            </a:extLst>
          </p:cNvPr>
          <p:cNvSpPr/>
          <p:nvPr/>
        </p:nvSpPr>
        <p:spPr>
          <a:xfrm rot="5400000">
            <a:off x="2218264" y="1022012"/>
            <a:ext cx="1085811" cy="650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a:extLst>
              <a:ext uri="{FF2B5EF4-FFF2-40B4-BE49-F238E27FC236}">
                <a16:creationId xmlns:a16="http://schemas.microsoft.com/office/drawing/2014/main" id="{5AB7780F-7FA8-42A9-9570-D3A1F1533801}"/>
              </a:ext>
            </a:extLst>
          </p:cNvPr>
          <p:cNvSpPr/>
          <p:nvPr/>
        </p:nvSpPr>
        <p:spPr>
          <a:xfrm rot="16200000">
            <a:off x="8837805" y="901115"/>
            <a:ext cx="1085811" cy="6507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D1E76440-A564-4532-9B4C-994B09AAA8A2}"/>
              </a:ext>
            </a:extLst>
          </p:cNvPr>
          <p:cNvSpPr/>
          <p:nvPr/>
        </p:nvSpPr>
        <p:spPr>
          <a:xfrm>
            <a:off x="1645921" y="2651054"/>
            <a:ext cx="265352" cy="1178648"/>
          </a:xfrm>
          <a:prstGeom prst="rect">
            <a:avLst/>
          </a:prstGeom>
          <a:solidFill>
            <a:srgbClr val="FFC0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17" name="Rettangolo 16">
            <a:extLst>
              <a:ext uri="{FF2B5EF4-FFF2-40B4-BE49-F238E27FC236}">
                <a16:creationId xmlns:a16="http://schemas.microsoft.com/office/drawing/2014/main" id="{5EF33F0C-8ED4-40F8-A10F-7D24BB882637}"/>
              </a:ext>
            </a:extLst>
          </p:cNvPr>
          <p:cNvSpPr/>
          <p:nvPr/>
        </p:nvSpPr>
        <p:spPr>
          <a:xfrm>
            <a:off x="10265604" y="2651030"/>
            <a:ext cx="211326" cy="1178649"/>
          </a:xfrm>
          <a:prstGeom prst="rect">
            <a:avLst/>
          </a:prstGeom>
          <a:solidFill>
            <a:srgbClr val="FFC0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8" name="Rettangolo 17">
            <a:extLst>
              <a:ext uri="{FF2B5EF4-FFF2-40B4-BE49-F238E27FC236}">
                <a16:creationId xmlns:a16="http://schemas.microsoft.com/office/drawing/2014/main" id="{0B8628D7-09BA-41AA-88C0-36C499CA634B}"/>
              </a:ext>
            </a:extLst>
          </p:cNvPr>
          <p:cNvSpPr/>
          <p:nvPr/>
        </p:nvSpPr>
        <p:spPr>
          <a:xfrm>
            <a:off x="3658498" y="2662578"/>
            <a:ext cx="4894727" cy="1199493"/>
          </a:xfrm>
          <a:prstGeom prst="rect">
            <a:avLst/>
          </a:prstGeom>
          <a:solidFill>
            <a:schemeClr val="accent1">
              <a:lumMod val="40000"/>
              <a:lumOff val="60000"/>
            </a:schemeClr>
          </a:solidFill>
          <a:ln>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9" name="CasellaDiTesto 18">
            <a:extLst>
              <a:ext uri="{FF2B5EF4-FFF2-40B4-BE49-F238E27FC236}">
                <a16:creationId xmlns:a16="http://schemas.microsoft.com/office/drawing/2014/main" id="{477C81C6-176C-4206-9F5B-96B7B6A2A5FC}"/>
              </a:ext>
            </a:extLst>
          </p:cNvPr>
          <p:cNvSpPr txBox="1"/>
          <p:nvPr/>
        </p:nvSpPr>
        <p:spPr>
          <a:xfrm>
            <a:off x="5192082" y="1580767"/>
            <a:ext cx="1893346" cy="369332"/>
          </a:xfrm>
          <a:prstGeom prst="rect">
            <a:avLst/>
          </a:prstGeom>
          <a:solidFill>
            <a:srgbClr val="FFFF00"/>
          </a:solidFill>
        </p:spPr>
        <p:txBody>
          <a:bodyPr wrap="square" rtlCol="0">
            <a:spAutoFit/>
          </a:bodyPr>
          <a:lstStyle/>
          <a:p>
            <a:pPr algn="ctr"/>
            <a:r>
              <a:rPr lang="it-IT" dirty="0"/>
              <a:t>SILICON 1</a:t>
            </a:r>
          </a:p>
        </p:txBody>
      </p:sp>
      <p:sp>
        <p:nvSpPr>
          <p:cNvPr id="20" name="CasellaDiTesto 19">
            <a:extLst>
              <a:ext uri="{FF2B5EF4-FFF2-40B4-BE49-F238E27FC236}">
                <a16:creationId xmlns:a16="http://schemas.microsoft.com/office/drawing/2014/main" id="{401CC740-89E2-4756-B887-639312F0D2DB}"/>
              </a:ext>
            </a:extLst>
          </p:cNvPr>
          <p:cNvSpPr txBox="1"/>
          <p:nvPr/>
        </p:nvSpPr>
        <p:spPr>
          <a:xfrm>
            <a:off x="5008930" y="4249504"/>
            <a:ext cx="2650219" cy="369332"/>
          </a:xfrm>
          <a:prstGeom prst="rect">
            <a:avLst/>
          </a:prstGeom>
          <a:solidFill>
            <a:srgbClr val="FFFF00"/>
          </a:solidFill>
        </p:spPr>
        <p:txBody>
          <a:bodyPr wrap="square" rtlCol="0">
            <a:spAutoFit/>
          </a:bodyPr>
          <a:lstStyle/>
          <a:p>
            <a:r>
              <a:rPr lang="it-IT" dirty="0"/>
              <a:t>         SILICON 2/PYREX</a:t>
            </a:r>
          </a:p>
        </p:txBody>
      </p:sp>
      <p:cxnSp>
        <p:nvCxnSpPr>
          <p:cNvPr id="22" name="Connettore 2 21">
            <a:extLst>
              <a:ext uri="{FF2B5EF4-FFF2-40B4-BE49-F238E27FC236}">
                <a16:creationId xmlns:a16="http://schemas.microsoft.com/office/drawing/2014/main" id="{FB425360-67A9-43E2-88FF-853643318B21}"/>
              </a:ext>
            </a:extLst>
          </p:cNvPr>
          <p:cNvCxnSpPr>
            <a:cxnSpLocks/>
          </p:cNvCxnSpPr>
          <p:nvPr/>
        </p:nvCxnSpPr>
        <p:spPr>
          <a:xfrm flipH="1">
            <a:off x="969078" y="1096706"/>
            <a:ext cx="15206" cy="273297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AC33B0CA-5273-4337-88C8-49A5FEC38A8C}"/>
              </a:ext>
            </a:extLst>
          </p:cNvPr>
          <p:cNvCxnSpPr>
            <a:cxnSpLocks/>
          </p:cNvCxnSpPr>
          <p:nvPr/>
        </p:nvCxnSpPr>
        <p:spPr>
          <a:xfrm flipH="1">
            <a:off x="969078" y="3841247"/>
            <a:ext cx="1" cy="118584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ttangolo 29">
            <a:extLst>
              <a:ext uri="{FF2B5EF4-FFF2-40B4-BE49-F238E27FC236}">
                <a16:creationId xmlns:a16="http://schemas.microsoft.com/office/drawing/2014/main" id="{AAA61BB1-AD4D-4791-82AD-DCBE0858F29D}"/>
              </a:ext>
            </a:extLst>
          </p:cNvPr>
          <p:cNvSpPr/>
          <p:nvPr/>
        </p:nvSpPr>
        <p:spPr>
          <a:xfrm>
            <a:off x="1645921" y="4962762"/>
            <a:ext cx="8823760" cy="1090753"/>
          </a:xfrm>
          <a:prstGeom prst="rect">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31" name="CasellaDiTesto 30">
            <a:extLst>
              <a:ext uri="{FF2B5EF4-FFF2-40B4-BE49-F238E27FC236}">
                <a16:creationId xmlns:a16="http://schemas.microsoft.com/office/drawing/2014/main" id="{BA123288-B9F4-4456-886C-D2C8022E32BB}"/>
              </a:ext>
            </a:extLst>
          </p:cNvPr>
          <p:cNvSpPr txBox="1"/>
          <p:nvPr/>
        </p:nvSpPr>
        <p:spPr>
          <a:xfrm>
            <a:off x="4627034" y="5298141"/>
            <a:ext cx="2861534" cy="369332"/>
          </a:xfrm>
          <a:prstGeom prst="rect">
            <a:avLst/>
          </a:prstGeom>
          <a:solidFill>
            <a:srgbClr val="FFFF00"/>
          </a:solidFill>
        </p:spPr>
        <p:txBody>
          <a:bodyPr wrap="square" rtlCol="0">
            <a:spAutoFit/>
          </a:bodyPr>
          <a:lstStyle/>
          <a:p>
            <a:pPr algn="ctr"/>
            <a:r>
              <a:rPr lang="it-IT" dirty="0"/>
              <a:t>CHIP  TO COOL</a:t>
            </a:r>
          </a:p>
        </p:txBody>
      </p:sp>
      <p:sp>
        <p:nvSpPr>
          <p:cNvPr id="32" name="CasellaDiTesto 31">
            <a:extLst>
              <a:ext uri="{FF2B5EF4-FFF2-40B4-BE49-F238E27FC236}">
                <a16:creationId xmlns:a16="http://schemas.microsoft.com/office/drawing/2014/main" id="{9C997CFC-D62E-4D90-A2DA-763886FCEF1F}"/>
              </a:ext>
            </a:extLst>
          </p:cNvPr>
          <p:cNvSpPr txBox="1"/>
          <p:nvPr/>
        </p:nvSpPr>
        <p:spPr>
          <a:xfrm>
            <a:off x="1778597" y="272621"/>
            <a:ext cx="1707694" cy="369332"/>
          </a:xfrm>
          <a:prstGeom prst="rect">
            <a:avLst/>
          </a:prstGeom>
          <a:solidFill>
            <a:srgbClr val="FFFF00"/>
          </a:solidFill>
        </p:spPr>
        <p:txBody>
          <a:bodyPr wrap="square" rtlCol="0">
            <a:spAutoFit/>
          </a:bodyPr>
          <a:lstStyle/>
          <a:p>
            <a:r>
              <a:rPr lang="it-IT" dirty="0"/>
              <a:t>     FLUID INPUT</a:t>
            </a:r>
          </a:p>
        </p:txBody>
      </p:sp>
      <p:sp>
        <p:nvSpPr>
          <p:cNvPr id="34" name="CasellaDiTesto 33">
            <a:extLst>
              <a:ext uri="{FF2B5EF4-FFF2-40B4-BE49-F238E27FC236}">
                <a16:creationId xmlns:a16="http://schemas.microsoft.com/office/drawing/2014/main" id="{0283878B-6157-4BA2-B86A-B54E6F201938}"/>
              </a:ext>
            </a:extLst>
          </p:cNvPr>
          <p:cNvSpPr txBox="1"/>
          <p:nvPr/>
        </p:nvSpPr>
        <p:spPr>
          <a:xfrm>
            <a:off x="8358303" y="309107"/>
            <a:ext cx="1821511" cy="369332"/>
          </a:xfrm>
          <a:prstGeom prst="rect">
            <a:avLst/>
          </a:prstGeom>
          <a:solidFill>
            <a:srgbClr val="FFFF00"/>
          </a:solidFill>
        </p:spPr>
        <p:txBody>
          <a:bodyPr wrap="square" rtlCol="0">
            <a:spAutoFit/>
          </a:bodyPr>
          <a:lstStyle/>
          <a:p>
            <a:r>
              <a:rPr lang="it-IT" dirty="0"/>
              <a:t> FLUID    OUTPUT</a:t>
            </a:r>
          </a:p>
        </p:txBody>
      </p:sp>
      <p:sp>
        <p:nvSpPr>
          <p:cNvPr id="35" name="CasellaDiTesto 34">
            <a:extLst>
              <a:ext uri="{FF2B5EF4-FFF2-40B4-BE49-F238E27FC236}">
                <a16:creationId xmlns:a16="http://schemas.microsoft.com/office/drawing/2014/main" id="{CE339D01-432D-4FB9-A487-6FA7593AE89A}"/>
              </a:ext>
            </a:extLst>
          </p:cNvPr>
          <p:cNvSpPr txBox="1"/>
          <p:nvPr/>
        </p:nvSpPr>
        <p:spPr>
          <a:xfrm>
            <a:off x="129988" y="2079630"/>
            <a:ext cx="1095489" cy="646331"/>
          </a:xfrm>
          <a:prstGeom prst="rect">
            <a:avLst/>
          </a:prstGeom>
          <a:noFill/>
        </p:spPr>
        <p:txBody>
          <a:bodyPr wrap="square" rtlCol="0">
            <a:spAutoFit/>
          </a:bodyPr>
          <a:lstStyle/>
          <a:p>
            <a:r>
              <a:rPr lang="it-IT" dirty="0" err="1"/>
              <a:t>Th</a:t>
            </a:r>
            <a:r>
              <a:rPr lang="it-IT" dirty="0"/>
              <a:t> 625 micron</a:t>
            </a:r>
          </a:p>
        </p:txBody>
      </p:sp>
      <p:cxnSp>
        <p:nvCxnSpPr>
          <p:cNvPr id="37" name="Connettore 2 36">
            <a:extLst>
              <a:ext uri="{FF2B5EF4-FFF2-40B4-BE49-F238E27FC236}">
                <a16:creationId xmlns:a16="http://schemas.microsoft.com/office/drawing/2014/main" id="{0F7036DA-CC22-4FED-97CD-E8010594E231}"/>
              </a:ext>
            </a:extLst>
          </p:cNvPr>
          <p:cNvCxnSpPr>
            <a:cxnSpLocks/>
          </p:cNvCxnSpPr>
          <p:nvPr/>
        </p:nvCxnSpPr>
        <p:spPr>
          <a:xfrm>
            <a:off x="5271247" y="2651053"/>
            <a:ext cx="0" cy="1178628"/>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CasellaDiTesto 38">
            <a:extLst>
              <a:ext uri="{FF2B5EF4-FFF2-40B4-BE49-F238E27FC236}">
                <a16:creationId xmlns:a16="http://schemas.microsoft.com/office/drawing/2014/main" id="{D90EA24E-5AC1-4572-BD81-6D63F154C194}"/>
              </a:ext>
            </a:extLst>
          </p:cNvPr>
          <p:cNvSpPr txBox="1"/>
          <p:nvPr/>
        </p:nvSpPr>
        <p:spPr>
          <a:xfrm>
            <a:off x="5432612" y="3065929"/>
            <a:ext cx="2377429" cy="369332"/>
          </a:xfrm>
          <a:prstGeom prst="rect">
            <a:avLst/>
          </a:prstGeom>
          <a:solidFill>
            <a:srgbClr val="FFFF00"/>
          </a:solidFill>
        </p:spPr>
        <p:txBody>
          <a:bodyPr wrap="square" rtlCol="0">
            <a:spAutoFit/>
          </a:bodyPr>
          <a:lstStyle/>
          <a:p>
            <a:r>
              <a:rPr lang="it-IT" dirty="0"/>
              <a:t>300/250/200 micron</a:t>
            </a:r>
          </a:p>
        </p:txBody>
      </p:sp>
      <p:sp>
        <p:nvSpPr>
          <p:cNvPr id="41" name="CasellaDiTesto 40">
            <a:extLst>
              <a:ext uri="{FF2B5EF4-FFF2-40B4-BE49-F238E27FC236}">
                <a16:creationId xmlns:a16="http://schemas.microsoft.com/office/drawing/2014/main" id="{29929162-22E8-452B-98A3-D1BE731ACD83}"/>
              </a:ext>
            </a:extLst>
          </p:cNvPr>
          <p:cNvSpPr txBox="1"/>
          <p:nvPr/>
        </p:nvSpPr>
        <p:spPr>
          <a:xfrm>
            <a:off x="66292" y="4383655"/>
            <a:ext cx="917992" cy="643438"/>
          </a:xfrm>
          <a:prstGeom prst="rect">
            <a:avLst/>
          </a:prstGeom>
          <a:noFill/>
        </p:spPr>
        <p:txBody>
          <a:bodyPr wrap="square">
            <a:spAutoFit/>
          </a:bodyPr>
          <a:lstStyle/>
          <a:p>
            <a:r>
              <a:rPr lang="it-IT" dirty="0" err="1"/>
              <a:t>Th</a:t>
            </a:r>
            <a:r>
              <a:rPr lang="it-IT" dirty="0"/>
              <a:t> 450 micron</a:t>
            </a:r>
          </a:p>
        </p:txBody>
      </p:sp>
      <p:sp>
        <p:nvSpPr>
          <p:cNvPr id="3" name="CasellaDiTesto 2">
            <a:extLst>
              <a:ext uri="{FF2B5EF4-FFF2-40B4-BE49-F238E27FC236}">
                <a16:creationId xmlns:a16="http://schemas.microsoft.com/office/drawing/2014/main" id="{86A8C0D3-C0E2-4FE8-89C3-F140800BC379}"/>
              </a:ext>
            </a:extLst>
          </p:cNvPr>
          <p:cNvSpPr txBox="1"/>
          <p:nvPr/>
        </p:nvSpPr>
        <p:spPr>
          <a:xfrm>
            <a:off x="10712741" y="2463192"/>
            <a:ext cx="1116302" cy="646331"/>
          </a:xfrm>
          <a:prstGeom prst="rect">
            <a:avLst/>
          </a:prstGeom>
          <a:noFill/>
        </p:spPr>
        <p:txBody>
          <a:bodyPr wrap="square" rtlCol="0">
            <a:spAutoFit/>
          </a:bodyPr>
          <a:lstStyle/>
          <a:p>
            <a:r>
              <a:rPr lang="en-US" dirty="0"/>
              <a:t>Metallic Bonding</a:t>
            </a:r>
            <a:endParaRPr lang="it-IT" dirty="0"/>
          </a:p>
        </p:txBody>
      </p:sp>
      <p:cxnSp>
        <p:nvCxnSpPr>
          <p:cNvPr id="14" name="Connettore 2 13">
            <a:extLst>
              <a:ext uri="{FF2B5EF4-FFF2-40B4-BE49-F238E27FC236}">
                <a16:creationId xmlns:a16="http://schemas.microsoft.com/office/drawing/2014/main" id="{0D5EA2B0-017B-4E19-81DD-183A9911EC1C}"/>
              </a:ext>
            </a:extLst>
          </p:cNvPr>
          <p:cNvCxnSpPr>
            <a:cxnSpLocks/>
          </p:cNvCxnSpPr>
          <p:nvPr/>
        </p:nvCxnSpPr>
        <p:spPr>
          <a:xfrm flipH="1">
            <a:off x="10526240" y="3065929"/>
            <a:ext cx="564884" cy="78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785593E0-1C30-4835-92AD-09D77A9E3F0B}"/>
              </a:ext>
            </a:extLst>
          </p:cNvPr>
          <p:cNvCxnSpPr>
            <a:cxnSpLocks/>
          </p:cNvCxnSpPr>
          <p:nvPr/>
        </p:nvCxnSpPr>
        <p:spPr>
          <a:xfrm>
            <a:off x="1645819" y="2651031"/>
            <a:ext cx="14444" cy="1190202"/>
          </a:xfrm>
          <a:prstGeom prst="line">
            <a:avLst/>
          </a:prstGeom>
        </p:spPr>
        <p:style>
          <a:lnRef idx="1">
            <a:schemeClr val="dk1"/>
          </a:lnRef>
          <a:fillRef idx="0">
            <a:schemeClr val="dk1"/>
          </a:fillRef>
          <a:effectRef idx="0">
            <a:schemeClr val="dk1"/>
          </a:effectRef>
          <a:fontRef idx="minor">
            <a:schemeClr val="tx1"/>
          </a:fontRef>
        </p:style>
      </p:cxnSp>
      <p:cxnSp>
        <p:nvCxnSpPr>
          <p:cNvPr id="27" name="Connettore diritto 26">
            <a:extLst>
              <a:ext uri="{FF2B5EF4-FFF2-40B4-BE49-F238E27FC236}">
                <a16:creationId xmlns:a16="http://schemas.microsoft.com/office/drawing/2014/main" id="{79F397AC-1344-496E-B2BC-C0EF75AB6807}"/>
              </a:ext>
            </a:extLst>
          </p:cNvPr>
          <p:cNvCxnSpPr>
            <a:cxnSpLocks/>
          </p:cNvCxnSpPr>
          <p:nvPr/>
        </p:nvCxnSpPr>
        <p:spPr>
          <a:xfrm>
            <a:off x="10476931" y="2651031"/>
            <a:ext cx="5558" cy="1178648"/>
          </a:xfrm>
          <a:prstGeom prst="line">
            <a:avLst/>
          </a:prstGeom>
        </p:spPr>
        <p:style>
          <a:lnRef idx="1">
            <a:schemeClr val="dk1"/>
          </a:lnRef>
          <a:fillRef idx="0">
            <a:schemeClr val="dk1"/>
          </a:fillRef>
          <a:effectRef idx="0">
            <a:schemeClr val="dk1"/>
          </a:effectRef>
          <a:fontRef idx="minor">
            <a:schemeClr val="tx1"/>
          </a:fontRef>
        </p:style>
      </p:cxnSp>
      <p:cxnSp>
        <p:nvCxnSpPr>
          <p:cNvPr id="38" name="Connettore diritto 37">
            <a:extLst>
              <a:ext uri="{FF2B5EF4-FFF2-40B4-BE49-F238E27FC236}">
                <a16:creationId xmlns:a16="http://schemas.microsoft.com/office/drawing/2014/main" id="{14865A8D-F78D-4A51-8671-29B20AF3F4BB}"/>
              </a:ext>
            </a:extLst>
          </p:cNvPr>
          <p:cNvCxnSpPr>
            <a:cxnSpLocks/>
          </p:cNvCxnSpPr>
          <p:nvPr/>
        </p:nvCxnSpPr>
        <p:spPr>
          <a:xfrm>
            <a:off x="1645819" y="3829679"/>
            <a:ext cx="8838360" cy="20868"/>
          </a:xfrm>
          <a:prstGeom prst="line">
            <a:avLst/>
          </a:prstGeom>
        </p:spPr>
        <p:style>
          <a:lnRef idx="1">
            <a:schemeClr val="dk1"/>
          </a:lnRef>
          <a:fillRef idx="0">
            <a:schemeClr val="dk1"/>
          </a:fillRef>
          <a:effectRef idx="0">
            <a:schemeClr val="dk1"/>
          </a:effectRef>
          <a:fontRef idx="minor">
            <a:schemeClr val="tx1"/>
          </a:fontRef>
        </p:style>
      </p:cxnSp>
      <p:pic>
        <p:nvPicPr>
          <p:cNvPr id="46" name="Picture 16" descr="logoPI">
            <a:extLst>
              <a:ext uri="{FF2B5EF4-FFF2-40B4-BE49-F238E27FC236}">
                <a16:creationId xmlns:a16="http://schemas.microsoft.com/office/drawing/2014/main" id="{58D2BCA9-1A0D-4984-8D2A-E5D7DD25BF3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5" y="0"/>
            <a:ext cx="1101175" cy="720000"/>
          </a:xfrm>
          <a:prstGeom prst="rect">
            <a:avLst/>
          </a:prstGeom>
          <a:noFill/>
          <a:ln>
            <a:noFill/>
          </a:ln>
        </p:spPr>
      </p:pic>
      <p:pic>
        <p:nvPicPr>
          <p:cNvPr id="48" name="Picture 2">
            <a:extLst>
              <a:ext uri="{FF2B5EF4-FFF2-40B4-BE49-F238E27FC236}">
                <a16:creationId xmlns:a16="http://schemas.microsoft.com/office/drawing/2014/main" id="{4DC667F8-9057-48CA-808A-EB90350C5E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 y="1"/>
            <a:ext cx="1222677" cy="72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Fondazione Bruno Kessler: dati aziendali e social wall | Vox">
            <a:extLst>
              <a:ext uri="{FF2B5EF4-FFF2-40B4-BE49-F238E27FC236}">
                <a16:creationId xmlns:a16="http://schemas.microsoft.com/office/drawing/2014/main" id="{96BD0F11-9133-40A4-BB4D-2C45C35588B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02893" y="899939"/>
            <a:ext cx="1189107" cy="1189107"/>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D55F7A83-4AC5-4C3F-A718-F07F5FCEEE86}"/>
              </a:ext>
            </a:extLst>
          </p:cNvPr>
          <p:cNvSpPr txBox="1"/>
          <p:nvPr/>
        </p:nvSpPr>
        <p:spPr>
          <a:xfrm>
            <a:off x="969078" y="6422406"/>
            <a:ext cx="9698044"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42" name="Slide Number Placeholder 13">
            <a:extLst>
              <a:ext uri="{FF2B5EF4-FFF2-40B4-BE49-F238E27FC236}">
                <a16:creationId xmlns:a16="http://schemas.microsoft.com/office/drawing/2014/main" id="{C241FCBD-1E62-4861-B192-6E861426BF04}"/>
              </a:ext>
            </a:extLst>
          </p:cNvPr>
          <p:cNvSpPr>
            <a:spLocks noGrp="1"/>
          </p:cNvSpPr>
          <p:nvPr>
            <p:ph type="sldNum" sz="quarter" idx="12"/>
          </p:nvPr>
        </p:nvSpPr>
        <p:spPr>
          <a:xfrm>
            <a:off x="10914077" y="6459785"/>
            <a:ext cx="298406" cy="365125"/>
          </a:xfrm>
        </p:spPr>
        <p:txBody>
          <a:bodyPr/>
          <a:lstStyle/>
          <a:p>
            <a:fld id="{5BF94D7C-BACD-4E9F-B56A-E38CB33A12AC}" type="slidenum">
              <a:rPr lang="it-IT" smtClean="0">
                <a:solidFill>
                  <a:schemeClr val="tx1"/>
                </a:solidFill>
                <a:latin typeface="Ink Free" panose="03080402000500000000" pitchFamily="66" charset="0"/>
              </a:rPr>
              <a:t>4</a:t>
            </a:fld>
            <a:endParaRPr lang="it-IT" dirty="0">
              <a:solidFill>
                <a:schemeClr val="tx1"/>
              </a:solidFill>
              <a:latin typeface="Ink Free" panose="03080402000500000000" pitchFamily="66" charset="0"/>
            </a:endParaRPr>
          </a:p>
        </p:txBody>
      </p:sp>
    </p:spTree>
    <p:extLst>
      <p:ext uri="{BB962C8B-B14F-4D97-AF65-F5344CB8AC3E}">
        <p14:creationId xmlns:p14="http://schemas.microsoft.com/office/powerpoint/2010/main" val="2570560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5</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1161927" y="152890"/>
            <a:ext cx="9868146" cy="523220"/>
          </a:xfrm>
          <a:prstGeom prst="rect">
            <a:avLst/>
          </a:prstGeom>
          <a:noFill/>
        </p:spPr>
        <p:txBody>
          <a:bodyPr wrap="square" rtlCol="0">
            <a:spAutoFit/>
          </a:bodyPr>
          <a:lstStyle/>
          <a:p>
            <a:pPr algn="ctr"/>
            <a:r>
              <a:rPr lang="en-US" sz="2800" dirty="0" err="1">
                <a:latin typeface="Ink Free" panose="03080402000500000000" pitchFamily="66" charset="0"/>
              </a:rPr>
              <a:t>CoolFPGA</a:t>
            </a:r>
            <a:r>
              <a:rPr lang="en-US" sz="2800" dirty="0">
                <a:latin typeface="Ink Free" panose="03080402000500000000" pitchFamily="66" charset="0"/>
              </a:rPr>
              <a:t> – Specifications and status</a:t>
            </a:r>
          </a:p>
        </p:txBody>
      </p:sp>
      <p:pic>
        <p:nvPicPr>
          <p:cNvPr id="3074" name="Picture 2" descr="Fondazione Bruno Kessler: dati aziendali e social wall | Vox">
            <a:extLst>
              <a:ext uri="{FF2B5EF4-FFF2-40B4-BE49-F238E27FC236}">
                <a16:creationId xmlns:a16="http://schemas.microsoft.com/office/drawing/2014/main" id="{DBF200CA-AF5E-4EDB-89DC-8E9C6DE634E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41420" y="1003362"/>
            <a:ext cx="1189107" cy="118910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51;p26">
            <a:extLst>
              <a:ext uri="{FF2B5EF4-FFF2-40B4-BE49-F238E27FC236}">
                <a16:creationId xmlns:a16="http://schemas.microsoft.com/office/drawing/2014/main" id="{98E589F6-E106-4F40-8111-B162279D6B07}"/>
              </a:ext>
            </a:extLst>
          </p:cNvPr>
          <p:cNvSpPr txBox="1"/>
          <p:nvPr/>
        </p:nvSpPr>
        <p:spPr>
          <a:xfrm>
            <a:off x="7340695" y="653128"/>
            <a:ext cx="3344490" cy="2832763"/>
          </a:xfrm>
          <a:custGeom>
            <a:avLst/>
            <a:gdLst>
              <a:gd name="connsiteX0" fmla="*/ 0 w 3344490"/>
              <a:gd name="connsiteY0" fmla="*/ 0 h 2832763"/>
              <a:gd name="connsiteX1" fmla="*/ 557415 w 3344490"/>
              <a:gd name="connsiteY1" fmla="*/ 0 h 2832763"/>
              <a:gd name="connsiteX2" fmla="*/ 1014495 w 3344490"/>
              <a:gd name="connsiteY2" fmla="*/ 0 h 2832763"/>
              <a:gd name="connsiteX3" fmla="*/ 1505021 w 3344490"/>
              <a:gd name="connsiteY3" fmla="*/ 0 h 2832763"/>
              <a:gd name="connsiteX4" fmla="*/ 2062436 w 3344490"/>
              <a:gd name="connsiteY4" fmla="*/ 0 h 2832763"/>
              <a:gd name="connsiteX5" fmla="*/ 2519516 w 3344490"/>
              <a:gd name="connsiteY5" fmla="*/ 0 h 2832763"/>
              <a:gd name="connsiteX6" fmla="*/ 3344490 w 3344490"/>
              <a:gd name="connsiteY6" fmla="*/ 0 h 2832763"/>
              <a:gd name="connsiteX7" fmla="*/ 3344490 w 3344490"/>
              <a:gd name="connsiteY7" fmla="*/ 594880 h 2832763"/>
              <a:gd name="connsiteX8" fmla="*/ 3344490 w 3344490"/>
              <a:gd name="connsiteY8" fmla="*/ 1161433 h 2832763"/>
              <a:gd name="connsiteX9" fmla="*/ 3344490 w 3344490"/>
              <a:gd name="connsiteY9" fmla="*/ 1699658 h 2832763"/>
              <a:gd name="connsiteX10" fmla="*/ 3344490 w 3344490"/>
              <a:gd name="connsiteY10" fmla="*/ 2181228 h 2832763"/>
              <a:gd name="connsiteX11" fmla="*/ 3344490 w 3344490"/>
              <a:gd name="connsiteY11" fmla="*/ 2832763 h 2832763"/>
              <a:gd name="connsiteX12" fmla="*/ 2787075 w 3344490"/>
              <a:gd name="connsiteY12" fmla="*/ 2832763 h 2832763"/>
              <a:gd name="connsiteX13" fmla="*/ 2263105 w 3344490"/>
              <a:gd name="connsiteY13" fmla="*/ 2832763 h 2832763"/>
              <a:gd name="connsiteX14" fmla="*/ 1739135 w 3344490"/>
              <a:gd name="connsiteY14" fmla="*/ 2832763 h 2832763"/>
              <a:gd name="connsiteX15" fmla="*/ 1215165 w 3344490"/>
              <a:gd name="connsiteY15" fmla="*/ 2832763 h 2832763"/>
              <a:gd name="connsiteX16" fmla="*/ 590860 w 3344490"/>
              <a:gd name="connsiteY16" fmla="*/ 2832763 h 2832763"/>
              <a:gd name="connsiteX17" fmla="*/ 0 w 3344490"/>
              <a:gd name="connsiteY17" fmla="*/ 2832763 h 2832763"/>
              <a:gd name="connsiteX18" fmla="*/ 0 w 3344490"/>
              <a:gd name="connsiteY18" fmla="*/ 2351193 h 2832763"/>
              <a:gd name="connsiteX19" fmla="*/ 0 w 3344490"/>
              <a:gd name="connsiteY19" fmla="*/ 1812968 h 2832763"/>
              <a:gd name="connsiteX20" fmla="*/ 0 w 3344490"/>
              <a:gd name="connsiteY20" fmla="*/ 1331399 h 2832763"/>
              <a:gd name="connsiteX21" fmla="*/ 0 w 3344490"/>
              <a:gd name="connsiteY21" fmla="*/ 736518 h 2832763"/>
              <a:gd name="connsiteX22" fmla="*/ 0 w 3344490"/>
              <a:gd name="connsiteY22" fmla="*/ 0 h 283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44490" h="2832763" extrusionOk="0">
                <a:moveTo>
                  <a:pt x="0" y="0"/>
                </a:moveTo>
                <a:cubicBezTo>
                  <a:pt x="170964" y="-57819"/>
                  <a:pt x="282610" y="51097"/>
                  <a:pt x="557415" y="0"/>
                </a:cubicBezTo>
                <a:cubicBezTo>
                  <a:pt x="832221" y="-51097"/>
                  <a:pt x="917262" y="40444"/>
                  <a:pt x="1014495" y="0"/>
                </a:cubicBezTo>
                <a:cubicBezTo>
                  <a:pt x="1111728" y="-40444"/>
                  <a:pt x="1351032" y="41154"/>
                  <a:pt x="1505021" y="0"/>
                </a:cubicBezTo>
                <a:cubicBezTo>
                  <a:pt x="1659010" y="-41154"/>
                  <a:pt x="1906661" y="11061"/>
                  <a:pt x="2062436" y="0"/>
                </a:cubicBezTo>
                <a:cubicBezTo>
                  <a:pt x="2218211" y="-11061"/>
                  <a:pt x="2309620" y="29264"/>
                  <a:pt x="2519516" y="0"/>
                </a:cubicBezTo>
                <a:cubicBezTo>
                  <a:pt x="2729412" y="-29264"/>
                  <a:pt x="3066942" y="1336"/>
                  <a:pt x="3344490" y="0"/>
                </a:cubicBezTo>
                <a:cubicBezTo>
                  <a:pt x="3369315" y="189870"/>
                  <a:pt x="3284975" y="345419"/>
                  <a:pt x="3344490" y="594880"/>
                </a:cubicBezTo>
                <a:cubicBezTo>
                  <a:pt x="3404005" y="844341"/>
                  <a:pt x="3314949" y="995139"/>
                  <a:pt x="3344490" y="1161433"/>
                </a:cubicBezTo>
                <a:cubicBezTo>
                  <a:pt x="3374031" y="1327727"/>
                  <a:pt x="3323020" y="1540592"/>
                  <a:pt x="3344490" y="1699658"/>
                </a:cubicBezTo>
                <a:cubicBezTo>
                  <a:pt x="3365960" y="1858724"/>
                  <a:pt x="3300127" y="2071257"/>
                  <a:pt x="3344490" y="2181228"/>
                </a:cubicBezTo>
                <a:cubicBezTo>
                  <a:pt x="3388853" y="2291199"/>
                  <a:pt x="3326933" y="2624171"/>
                  <a:pt x="3344490" y="2832763"/>
                </a:cubicBezTo>
                <a:cubicBezTo>
                  <a:pt x="3199404" y="2846997"/>
                  <a:pt x="2959381" y="2800705"/>
                  <a:pt x="2787075" y="2832763"/>
                </a:cubicBezTo>
                <a:cubicBezTo>
                  <a:pt x="2614769" y="2864821"/>
                  <a:pt x="2515310" y="2827860"/>
                  <a:pt x="2263105" y="2832763"/>
                </a:cubicBezTo>
                <a:cubicBezTo>
                  <a:pt x="2010900" y="2837666"/>
                  <a:pt x="1938856" y="2821221"/>
                  <a:pt x="1739135" y="2832763"/>
                </a:cubicBezTo>
                <a:cubicBezTo>
                  <a:pt x="1539414" y="2844305"/>
                  <a:pt x="1367980" y="2808509"/>
                  <a:pt x="1215165" y="2832763"/>
                </a:cubicBezTo>
                <a:cubicBezTo>
                  <a:pt x="1062350" y="2857017"/>
                  <a:pt x="790418" y="2779594"/>
                  <a:pt x="590860" y="2832763"/>
                </a:cubicBezTo>
                <a:cubicBezTo>
                  <a:pt x="391302" y="2885932"/>
                  <a:pt x="198708" y="2765172"/>
                  <a:pt x="0" y="2832763"/>
                </a:cubicBezTo>
                <a:cubicBezTo>
                  <a:pt x="-24816" y="2715628"/>
                  <a:pt x="26959" y="2546220"/>
                  <a:pt x="0" y="2351193"/>
                </a:cubicBezTo>
                <a:cubicBezTo>
                  <a:pt x="-26959" y="2156166"/>
                  <a:pt x="37529" y="1991284"/>
                  <a:pt x="0" y="1812968"/>
                </a:cubicBezTo>
                <a:cubicBezTo>
                  <a:pt x="-37529" y="1634652"/>
                  <a:pt x="36167" y="1484442"/>
                  <a:pt x="0" y="1331399"/>
                </a:cubicBezTo>
                <a:cubicBezTo>
                  <a:pt x="-36167" y="1178356"/>
                  <a:pt x="68889" y="950264"/>
                  <a:pt x="0" y="736518"/>
                </a:cubicBezTo>
                <a:cubicBezTo>
                  <a:pt x="-68889" y="522772"/>
                  <a:pt x="52635" y="202237"/>
                  <a:pt x="0" y="0"/>
                </a:cubicBezTo>
                <a:close/>
              </a:path>
            </a:pathLst>
          </a:custGeom>
          <a:noFill/>
          <a:ln>
            <a:solidFill>
              <a:schemeClr val="accent1"/>
            </a:solidFill>
            <a:extLst>
              <a:ext uri="{C807C97D-BFC1-408E-A445-0C87EB9F89A2}">
                <ask:lineSketchStyleProps xmlns:ask="http://schemas.microsoft.com/office/drawing/2018/sketchyshapes" sd="3736673711">
                  <a:prstGeom prst="rect">
                    <a:avLst/>
                  </a:prstGeom>
                  <ask:type>
                    <ask:lineSketchScribble/>
                  </ask:type>
                </ask:lineSketchStyleProps>
              </a:ext>
            </a:extLst>
          </a:ln>
        </p:spPr>
        <p:txBody>
          <a:bodyPr wrap="square" rtlCol="0">
            <a:spAutoFit/>
          </a:bodyPr>
          <a:lstStyle>
            <a:defPPr>
              <a:defRPr lang="en-US"/>
            </a:defPPr>
            <a:lvl1pPr>
              <a:lnSpc>
                <a:spcPct val="150000"/>
              </a:lnSpc>
              <a:defRPr sz="1000" b="1">
                <a:effectLst/>
                <a:latin typeface="Ink Free" panose="03080402000500000000" pitchFamily="66" charset="0"/>
                <a:ea typeface="Calibri" panose="020F0502020204030204" pitchFamily="34" charset="0"/>
                <a:cs typeface="Times New Roman" panose="02020603050405020304" pitchFamily="18" charset="0"/>
              </a:defRPr>
            </a:lvl1pPr>
          </a:lstStyle>
          <a:p>
            <a:r>
              <a:rPr lang="en" sz="1200" b="0" dirty="0">
                <a:latin typeface="Times New Roman" panose="02020603050405020304" pitchFamily="18" charset="0"/>
                <a:sym typeface="Calibri"/>
              </a:rPr>
              <a:t>Plate Thickness: about 1 mm</a:t>
            </a:r>
            <a:endParaRPr sz="1200" b="0" dirty="0">
              <a:latin typeface="Times New Roman" panose="02020603050405020304" pitchFamily="18" charset="0"/>
            </a:endParaRPr>
          </a:p>
          <a:p>
            <a:r>
              <a:rPr lang="en" sz="1200" b="0" dirty="0">
                <a:latin typeface="Times New Roman" panose="02020603050405020304" pitchFamily="18" charset="0"/>
                <a:sym typeface="Calibri"/>
              </a:rPr>
              <a:t>Microchannel cross section: 0.1 x 0.3 mm</a:t>
            </a:r>
            <a:r>
              <a:rPr lang="en" sz="1200" b="0" baseline="30000" dirty="0">
                <a:latin typeface="Times New Roman" panose="02020603050405020304" pitchFamily="18" charset="0"/>
                <a:sym typeface="Calibri"/>
              </a:rPr>
              <a:t>2</a:t>
            </a:r>
            <a:endParaRPr sz="1200" b="0" baseline="30000" dirty="0">
              <a:latin typeface="Times New Roman" panose="02020603050405020304" pitchFamily="18" charset="0"/>
              <a:sym typeface="Calibri"/>
            </a:endParaRPr>
          </a:p>
          <a:p>
            <a:r>
              <a:rPr lang="en" sz="1200" b="0" dirty="0">
                <a:latin typeface="Times New Roman" panose="02020603050405020304" pitchFamily="18" charset="0"/>
                <a:sym typeface="Calibri"/>
              </a:rPr>
              <a:t>Plate dimensions: 41 x 41 mm</a:t>
            </a:r>
            <a:r>
              <a:rPr lang="en" sz="1200" b="0" baseline="30000" dirty="0">
                <a:latin typeface="Times New Roman" panose="02020603050405020304" pitchFamily="18" charset="0"/>
                <a:sym typeface="Calibri"/>
              </a:rPr>
              <a:t>2</a:t>
            </a:r>
            <a:r>
              <a:rPr lang="en" sz="1200" b="0" dirty="0">
                <a:latin typeface="Times New Roman" panose="02020603050405020304" pitchFamily="18" charset="0"/>
                <a:sym typeface="Calibri"/>
              </a:rPr>
              <a:t> </a:t>
            </a:r>
            <a:r>
              <a:rPr lang="en-US" sz="1200" b="0" dirty="0">
                <a:latin typeface="Times New Roman" panose="02020603050405020304" pitchFamily="18" charset="0"/>
                <a:sym typeface="Calibri"/>
              </a:rPr>
              <a:t>- 51.2x51.2 mm</a:t>
            </a:r>
            <a:r>
              <a:rPr lang="en-US" sz="1200" b="0" baseline="30000" dirty="0">
                <a:latin typeface="Times New Roman" panose="02020603050405020304" pitchFamily="18" charset="0"/>
                <a:sym typeface="Calibri"/>
              </a:rPr>
              <a:t>2</a:t>
            </a:r>
            <a:endParaRPr sz="1200" b="0" baseline="30000" dirty="0">
              <a:latin typeface="Times New Roman" panose="02020603050405020304" pitchFamily="18" charset="0"/>
            </a:endParaRPr>
          </a:p>
          <a:p>
            <a:r>
              <a:rPr lang="en" sz="1200" b="0" dirty="0">
                <a:latin typeface="Times New Roman" panose="02020603050405020304" pitchFamily="18" charset="0"/>
                <a:sym typeface="Calibri"/>
              </a:rPr>
              <a:t>Tube input-output: external diameter 3 mm</a:t>
            </a:r>
            <a:endParaRPr sz="1200" b="0" dirty="0">
              <a:latin typeface="Times New Roman" panose="02020603050405020304" pitchFamily="18" charset="0"/>
            </a:endParaRPr>
          </a:p>
          <a:p>
            <a:r>
              <a:rPr lang="en" sz="1200" b="0" dirty="0">
                <a:latin typeface="Times New Roman" panose="02020603050405020304" pitchFamily="18" charset="0"/>
                <a:sym typeface="Calibri"/>
              </a:rPr>
              <a:t>Power FPGA:  7 W/cm</a:t>
            </a:r>
            <a:r>
              <a:rPr lang="en" sz="1200" b="0" baseline="30000" dirty="0">
                <a:latin typeface="Times New Roman" panose="02020603050405020304" pitchFamily="18" charset="0"/>
                <a:sym typeface="Calibri"/>
              </a:rPr>
              <a:t>2</a:t>
            </a:r>
            <a:endParaRPr lang="en" sz="1200" b="0" dirty="0">
              <a:latin typeface="Times New Roman" panose="02020603050405020304" pitchFamily="18" charset="0"/>
            </a:endParaRPr>
          </a:p>
          <a:p>
            <a:r>
              <a:rPr lang="en" sz="1200" b="0" dirty="0">
                <a:latin typeface="Times New Roman" panose="02020603050405020304" pitchFamily="18" charset="0"/>
                <a:sym typeface="Calibri"/>
              </a:rPr>
              <a:t>Coolant: water + ethylene glycol</a:t>
            </a:r>
          </a:p>
          <a:p>
            <a:r>
              <a:rPr lang="en" sz="1200" b="0" dirty="0">
                <a:latin typeface="Times New Roman" panose="02020603050405020304" pitchFamily="18" charset="0"/>
                <a:sym typeface="Calibri"/>
              </a:rPr>
              <a:t>Possibility to use CO2 transition phase cooling</a:t>
            </a:r>
            <a:endParaRPr sz="1200" b="0" dirty="0">
              <a:latin typeface="Times New Roman" panose="02020603050405020304" pitchFamily="18" charset="0"/>
              <a:sym typeface="Calibri"/>
            </a:endParaRPr>
          </a:p>
          <a:p>
            <a:r>
              <a:rPr lang="en" sz="1200" b="0" dirty="0">
                <a:latin typeface="Times New Roman" panose="02020603050405020304" pitchFamily="18" charset="0"/>
                <a:sym typeface="Calibri"/>
              </a:rPr>
              <a:t>Max coolant Pressure : 12 atm</a:t>
            </a:r>
            <a:endParaRPr sz="1200" b="0" dirty="0">
              <a:latin typeface="Times New Roman" panose="02020603050405020304" pitchFamily="18" charset="0"/>
            </a:endParaRPr>
          </a:p>
          <a:p>
            <a:r>
              <a:rPr lang="en" sz="1200" b="0" dirty="0">
                <a:latin typeface="Times New Roman" panose="02020603050405020304" pitchFamily="18" charset="0"/>
                <a:sym typeface="Calibri"/>
              </a:rPr>
              <a:t>Coolant Temperature: -5°C</a:t>
            </a:r>
            <a:endParaRPr sz="1200" b="0" dirty="0">
              <a:latin typeface="Times New Roman" panose="02020603050405020304" pitchFamily="18" charset="0"/>
            </a:endParaRPr>
          </a:p>
          <a:p>
            <a:r>
              <a:rPr lang="en" sz="1200" b="0" dirty="0">
                <a:latin typeface="Times New Roman" panose="02020603050405020304" pitchFamily="18" charset="0"/>
                <a:sym typeface="Calibri"/>
              </a:rPr>
              <a:t>Max temperature FPGA: 50 °C</a:t>
            </a:r>
            <a:endParaRPr sz="1200" b="0" dirty="0">
              <a:latin typeface="Times New Roman" panose="02020603050405020304" pitchFamily="18" charset="0"/>
              <a:sym typeface="Calibri"/>
            </a:endParaRPr>
          </a:p>
        </p:txBody>
      </p:sp>
      <p:sp>
        <p:nvSpPr>
          <p:cNvPr id="9" name="Google Shape;154;p26">
            <a:extLst>
              <a:ext uri="{FF2B5EF4-FFF2-40B4-BE49-F238E27FC236}">
                <a16:creationId xmlns:a16="http://schemas.microsoft.com/office/drawing/2014/main" id="{6614BC38-A2F6-4515-A89E-A1A039ABACDA}"/>
              </a:ext>
            </a:extLst>
          </p:cNvPr>
          <p:cNvSpPr txBox="1"/>
          <p:nvPr/>
        </p:nvSpPr>
        <p:spPr>
          <a:xfrm>
            <a:off x="246838" y="732834"/>
            <a:ext cx="4247974" cy="700000"/>
          </a:xfrm>
          <a:custGeom>
            <a:avLst/>
            <a:gdLst>
              <a:gd name="connsiteX0" fmla="*/ 0 w 4247974"/>
              <a:gd name="connsiteY0" fmla="*/ 0 h 700000"/>
              <a:gd name="connsiteX1" fmla="*/ 530997 w 4247974"/>
              <a:gd name="connsiteY1" fmla="*/ 0 h 700000"/>
              <a:gd name="connsiteX2" fmla="*/ 934554 w 4247974"/>
              <a:gd name="connsiteY2" fmla="*/ 0 h 700000"/>
              <a:gd name="connsiteX3" fmla="*/ 1380592 w 4247974"/>
              <a:gd name="connsiteY3" fmla="*/ 0 h 700000"/>
              <a:gd name="connsiteX4" fmla="*/ 1911588 w 4247974"/>
              <a:gd name="connsiteY4" fmla="*/ 0 h 700000"/>
              <a:gd name="connsiteX5" fmla="*/ 2315146 w 4247974"/>
              <a:gd name="connsiteY5" fmla="*/ 0 h 700000"/>
              <a:gd name="connsiteX6" fmla="*/ 2931102 w 4247974"/>
              <a:gd name="connsiteY6" fmla="*/ 0 h 700000"/>
              <a:gd name="connsiteX7" fmla="*/ 3504579 w 4247974"/>
              <a:gd name="connsiteY7" fmla="*/ 0 h 700000"/>
              <a:gd name="connsiteX8" fmla="*/ 4247974 w 4247974"/>
              <a:gd name="connsiteY8" fmla="*/ 0 h 700000"/>
              <a:gd name="connsiteX9" fmla="*/ 4247974 w 4247974"/>
              <a:gd name="connsiteY9" fmla="*/ 364000 h 700000"/>
              <a:gd name="connsiteX10" fmla="*/ 4247974 w 4247974"/>
              <a:gd name="connsiteY10" fmla="*/ 700000 h 700000"/>
              <a:gd name="connsiteX11" fmla="*/ 3632018 w 4247974"/>
              <a:gd name="connsiteY11" fmla="*/ 700000 h 700000"/>
              <a:gd name="connsiteX12" fmla="*/ 3101021 w 4247974"/>
              <a:gd name="connsiteY12" fmla="*/ 700000 h 700000"/>
              <a:gd name="connsiteX13" fmla="*/ 2612504 w 4247974"/>
              <a:gd name="connsiteY13" fmla="*/ 700000 h 700000"/>
              <a:gd name="connsiteX14" fmla="*/ 2123987 w 4247974"/>
              <a:gd name="connsiteY14" fmla="*/ 700000 h 700000"/>
              <a:gd name="connsiteX15" fmla="*/ 1635470 w 4247974"/>
              <a:gd name="connsiteY15" fmla="*/ 700000 h 700000"/>
              <a:gd name="connsiteX16" fmla="*/ 1019514 w 4247974"/>
              <a:gd name="connsiteY16" fmla="*/ 700000 h 700000"/>
              <a:gd name="connsiteX17" fmla="*/ 573476 w 4247974"/>
              <a:gd name="connsiteY17" fmla="*/ 700000 h 700000"/>
              <a:gd name="connsiteX18" fmla="*/ 0 w 4247974"/>
              <a:gd name="connsiteY18" fmla="*/ 700000 h 700000"/>
              <a:gd name="connsiteX19" fmla="*/ 0 w 4247974"/>
              <a:gd name="connsiteY19" fmla="*/ 343000 h 700000"/>
              <a:gd name="connsiteX20" fmla="*/ 0 w 4247974"/>
              <a:gd name="connsiteY20" fmla="*/ 0 h 7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7974" h="700000" extrusionOk="0">
                <a:moveTo>
                  <a:pt x="0" y="0"/>
                </a:moveTo>
                <a:cubicBezTo>
                  <a:pt x="216780" y="-15835"/>
                  <a:pt x="388356" y="28400"/>
                  <a:pt x="530997" y="0"/>
                </a:cubicBezTo>
                <a:cubicBezTo>
                  <a:pt x="673638" y="-28400"/>
                  <a:pt x="764028" y="26754"/>
                  <a:pt x="934554" y="0"/>
                </a:cubicBezTo>
                <a:cubicBezTo>
                  <a:pt x="1105080" y="-26754"/>
                  <a:pt x="1281892" y="26270"/>
                  <a:pt x="1380592" y="0"/>
                </a:cubicBezTo>
                <a:cubicBezTo>
                  <a:pt x="1479292" y="-26270"/>
                  <a:pt x="1695360" y="37272"/>
                  <a:pt x="1911588" y="0"/>
                </a:cubicBezTo>
                <a:cubicBezTo>
                  <a:pt x="2127816" y="-37272"/>
                  <a:pt x="2117691" y="36497"/>
                  <a:pt x="2315146" y="0"/>
                </a:cubicBezTo>
                <a:cubicBezTo>
                  <a:pt x="2512601" y="-36497"/>
                  <a:pt x="2794309" y="29469"/>
                  <a:pt x="2931102" y="0"/>
                </a:cubicBezTo>
                <a:cubicBezTo>
                  <a:pt x="3067895" y="-29469"/>
                  <a:pt x="3372150" y="62124"/>
                  <a:pt x="3504579" y="0"/>
                </a:cubicBezTo>
                <a:cubicBezTo>
                  <a:pt x="3637008" y="-62124"/>
                  <a:pt x="3988308" y="16543"/>
                  <a:pt x="4247974" y="0"/>
                </a:cubicBezTo>
                <a:cubicBezTo>
                  <a:pt x="4250240" y="89798"/>
                  <a:pt x="4245110" y="221945"/>
                  <a:pt x="4247974" y="364000"/>
                </a:cubicBezTo>
                <a:cubicBezTo>
                  <a:pt x="4250838" y="506055"/>
                  <a:pt x="4222897" y="536224"/>
                  <a:pt x="4247974" y="700000"/>
                </a:cubicBezTo>
                <a:cubicBezTo>
                  <a:pt x="3979461" y="738567"/>
                  <a:pt x="3862597" y="693672"/>
                  <a:pt x="3632018" y="700000"/>
                </a:cubicBezTo>
                <a:cubicBezTo>
                  <a:pt x="3401439" y="706328"/>
                  <a:pt x="3328173" y="680145"/>
                  <a:pt x="3101021" y="700000"/>
                </a:cubicBezTo>
                <a:cubicBezTo>
                  <a:pt x="2873869" y="719855"/>
                  <a:pt x="2815334" y="684457"/>
                  <a:pt x="2612504" y="700000"/>
                </a:cubicBezTo>
                <a:cubicBezTo>
                  <a:pt x="2409674" y="715543"/>
                  <a:pt x="2300052" y="664055"/>
                  <a:pt x="2123987" y="700000"/>
                </a:cubicBezTo>
                <a:cubicBezTo>
                  <a:pt x="1947922" y="735945"/>
                  <a:pt x="1876825" y="647758"/>
                  <a:pt x="1635470" y="700000"/>
                </a:cubicBezTo>
                <a:cubicBezTo>
                  <a:pt x="1394115" y="752242"/>
                  <a:pt x="1241562" y="675886"/>
                  <a:pt x="1019514" y="700000"/>
                </a:cubicBezTo>
                <a:cubicBezTo>
                  <a:pt x="797466" y="724114"/>
                  <a:pt x="777627" y="654351"/>
                  <a:pt x="573476" y="700000"/>
                </a:cubicBezTo>
                <a:cubicBezTo>
                  <a:pt x="369325" y="745649"/>
                  <a:pt x="131029" y="679783"/>
                  <a:pt x="0" y="700000"/>
                </a:cubicBezTo>
                <a:cubicBezTo>
                  <a:pt x="-14368" y="589936"/>
                  <a:pt x="41708" y="454161"/>
                  <a:pt x="0" y="343000"/>
                </a:cubicBezTo>
                <a:cubicBezTo>
                  <a:pt x="-41708" y="231839"/>
                  <a:pt x="35794" y="110205"/>
                  <a:pt x="0" y="0"/>
                </a:cubicBezTo>
                <a:close/>
              </a:path>
            </a:pathLst>
          </a:custGeom>
          <a:noFill/>
          <a:ln>
            <a:solidFill>
              <a:schemeClr val="accent1"/>
            </a:solidFill>
            <a:extLst>
              <a:ext uri="{C807C97D-BFC1-408E-A445-0C87EB9F89A2}">
                <ask:lineSketchStyleProps xmlns:ask="http://schemas.microsoft.com/office/drawing/2018/sketchyshapes" sd="3736673711">
                  <a:prstGeom prst="rect">
                    <a:avLst/>
                  </a:prstGeom>
                  <ask:type>
                    <ask:lineSketchScribble/>
                  </ask:type>
                </ask:lineSketchStyleProps>
              </a:ext>
            </a:extLst>
          </a:ln>
        </p:spPr>
        <p:txBody>
          <a:bodyPr wrap="square" rtlCol="0">
            <a:spAutoFit/>
          </a:bodyPr>
          <a:lstStyle>
            <a:defPPr>
              <a:defRPr lang="en-US"/>
            </a:defPPr>
            <a:lvl1pPr>
              <a:lnSpc>
                <a:spcPct val="150000"/>
              </a:lnSpc>
              <a:defRPr sz="1000" b="1">
                <a:effectLst/>
                <a:latin typeface="Ink Free" panose="03080402000500000000" pitchFamily="66" charset="0"/>
                <a:ea typeface="Calibri" panose="020F0502020204030204" pitchFamily="34" charset="0"/>
                <a:cs typeface="Times New Roman" panose="02020603050405020304" pitchFamily="18" charset="0"/>
              </a:defRPr>
            </a:lvl1pPr>
          </a:lstStyle>
          <a:p>
            <a:r>
              <a:rPr lang="en" sz="1400" b="0" dirty="0">
                <a:latin typeface="Times New Roman" panose="02020603050405020304" pitchFamily="18" charset="0"/>
                <a:sym typeface="Calibri"/>
              </a:rPr>
              <a:t>The Plate will be glued on-top of the FPGA chip.</a:t>
            </a:r>
            <a:endParaRPr sz="1400" b="0" dirty="0">
              <a:latin typeface="Times New Roman" panose="02020603050405020304" pitchFamily="18" charset="0"/>
            </a:endParaRPr>
          </a:p>
          <a:p>
            <a:r>
              <a:rPr lang="en" sz="1400" b="0" dirty="0">
                <a:latin typeface="Times New Roman" panose="02020603050405020304" pitchFamily="18" charset="0"/>
                <a:sym typeface="Calibri"/>
              </a:rPr>
              <a:t>Very safe way to cool the chip</a:t>
            </a:r>
            <a:r>
              <a:rPr lang="en" sz="1200" b="0" dirty="0">
                <a:latin typeface="Times New Roman" panose="02020603050405020304" pitchFamily="18" charset="0"/>
                <a:sym typeface="Calibri"/>
              </a:rPr>
              <a:t>.</a:t>
            </a:r>
            <a:endParaRPr sz="1200" b="0" dirty="0">
              <a:latin typeface="Times New Roman" panose="02020603050405020304" pitchFamily="18" charset="0"/>
              <a:sym typeface="Calibri"/>
            </a:endParaRPr>
          </a:p>
        </p:txBody>
      </p:sp>
      <p:pic>
        <p:nvPicPr>
          <p:cNvPr id="10" name="Picture 9">
            <a:extLst>
              <a:ext uri="{FF2B5EF4-FFF2-40B4-BE49-F238E27FC236}">
                <a16:creationId xmlns:a16="http://schemas.microsoft.com/office/drawing/2014/main" id="{B0165885-BBD0-4679-BA6A-5AD6C020B2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5319" y="667300"/>
            <a:ext cx="1263500" cy="930616"/>
          </a:xfrm>
          <a:noFill/>
          <a:ln>
            <a:solidFill>
              <a:schemeClr val="accent1"/>
            </a:solidFill>
          </a:ln>
        </p:spPr>
      </p:pic>
      <p:grpSp>
        <p:nvGrpSpPr>
          <p:cNvPr id="7" name="Group 6">
            <a:extLst>
              <a:ext uri="{FF2B5EF4-FFF2-40B4-BE49-F238E27FC236}">
                <a16:creationId xmlns:a16="http://schemas.microsoft.com/office/drawing/2014/main" id="{2AEF1CC8-A994-4604-AE07-E2C4E9E66607}"/>
              </a:ext>
            </a:extLst>
          </p:cNvPr>
          <p:cNvGrpSpPr/>
          <p:nvPr/>
        </p:nvGrpSpPr>
        <p:grpSpPr>
          <a:xfrm>
            <a:off x="1284873" y="1520330"/>
            <a:ext cx="3645510" cy="2196068"/>
            <a:chOff x="1937814" y="1547629"/>
            <a:chExt cx="3645510" cy="2196068"/>
          </a:xfrm>
        </p:grpSpPr>
        <p:pic>
          <p:nvPicPr>
            <p:cNvPr id="3" name="Google Shape;150;p26">
              <a:extLst>
                <a:ext uri="{FF2B5EF4-FFF2-40B4-BE49-F238E27FC236}">
                  <a16:creationId xmlns:a16="http://schemas.microsoft.com/office/drawing/2014/main" id="{FA22D68B-D969-4EAA-8E3E-FA94E37434B0}"/>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937814" y="1547629"/>
              <a:ext cx="3023774" cy="2196068"/>
            </a:xfrm>
            <a:prstGeom prst="rect">
              <a:avLst/>
            </a:prstGeom>
            <a:noFill/>
            <a:ln>
              <a:noFill/>
            </a:ln>
          </p:spPr>
        </p:pic>
        <p:cxnSp>
          <p:nvCxnSpPr>
            <p:cNvPr id="12" name="Straight Connector 11">
              <a:extLst>
                <a:ext uri="{FF2B5EF4-FFF2-40B4-BE49-F238E27FC236}">
                  <a16:creationId xmlns:a16="http://schemas.microsoft.com/office/drawing/2014/main" id="{8669E3A6-55E2-40BD-89E0-8E12092209C9}"/>
                </a:ext>
              </a:extLst>
            </p:cNvPr>
            <p:cNvCxnSpPr>
              <a:cxnSpLocks/>
            </p:cNvCxnSpPr>
            <p:nvPr/>
          </p:nvCxnSpPr>
          <p:spPr>
            <a:xfrm flipH="1">
              <a:off x="4296905" y="1660898"/>
              <a:ext cx="1286419" cy="1092781"/>
            </a:xfrm>
            <a:prstGeom prst="line">
              <a:avLst/>
            </a:prstGeom>
            <a:ln>
              <a:tailEnd type="oval" w="lg" len="lg"/>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1CB67419-50DE-44F2-9134-F80ADF9213DF}"/>
              </a:ext>
            </a:extLst>
          </p:cNvPr>
          <p:cNvSpPr txBox="1"/>
          <p:nvPr/>
        </p:nvSpPr>
        <p:spPr>
          <a:xfrm>
            <a:off x="4972015" y="1014567"/>
            <a:ext cx="1608679" cy="738664"/>
          </a:xfrm>
          <a:prstGeom prst="rect">
            <a:avLst/>
          </a:prstGeom>
          <a:noFill/>
        </p:spPr>
        <p:txBody>
          <a:bodyPr wrap="square">
            <a:spAutoFit/>
          </a:bodyPr>
          <a:lstStyle/>
          <a:p>
            <a:pPr algn="ctr"/>
            <a:r>
              <a:rPr lang="en-US" sz="1400" dirty="0">
                <a:latin typeface="Times New Roman" panose="02020603050405020304" pitchFamily="18" charset="0"/>
                <a:cs typeface="Times New Roman" panose="02020603050405020304" pitchFamily="18" charset="0"/>
              </a:rPr>
              <a:t>Commercial peek fluid connection (input/output)</a:t>
            </a:r>
            <a:endParaRPr lang="it-IT" sz="1400"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99DC8FEA-EDFC-4E61-94E3-B0F764C6200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16825" y="3119078"/>
            <a:ext cx="2838346" cy="2620072"/>
          </a:xfrm>
          <a:prstGeom prst="rect">
            <a:avLst/>
          </a:prstGeom>
        </p:spPr>
      </p:pic>
      <p:sp>
        <p:nvSpPr>
          <p:cNvPr id="27" name="TextBox 26">
            <a:extLst>
              <a:ext uri="{FF2B5EF4-FFF2-40B4-BE49-F238E27FC236}">
                <a16:creationId xmlns:a16="http://schemas.microsoft.com/office/drawing/2014/main" id="{09F5563B-C80E-4804-B56F-F4D8987D3173}"/>
              </a:ext>
            </a:extLst>
          </p:cNvPr>
          <p:cNvSpPr txBox="1"/>
          <p:nvPr/>
        </p:nvSpPr>
        <p:spPr>
          <a:xfrm>
            <a:off x="7163867" y="4142148"/>
            <a:ext cx="2289465" cy="523220"/>
          </a:xfrm>
          <a:prstGeom prst="rect">
            <a:avLst/>
          </a:prstGeom>
          <a:noFill/>
        </p:spPr>
        <p:txBody>
          <a:bodyPr wrap="square">
            <a:spAutoFit/>
          </a:bodyPr>
          <a:lstStyle/>
          <a:p>
            <a:pPr algn="ctr"/>
            <a:r>
              <a:rPr lang="en-US" sz="1400" dirty="0">
                <a:latin typeface="Times New Roman" panose="02020603050405020304" pitchFamily="18" charset="0"/>
                <a:cs typeface="Times New Roman" panose="02020603050405020304" pitchFamily="18" charset="0"/>
              </a:rPr>
              <a:t>Wafer layout with some lateral samples</a:t>
            </a:r>
            <a:endParaRPr lang="it-IT" sz="14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89615107-7A7F-4BFD-9192-6B34B557E7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51940" y="3330468"/>
            <a:ext cx="2775240" cy="2661786"/>
          </a:xfrm>
          <a:prstGeom prst="rect">
            <a:avLst/>
          </a:prstGeom>
        </p:spPr>
      </p:pic>
      <p:sp>
        <p:nvSpPr>
          <p:cNvPr id="38" name="TextBox 37">
            <a:extLst>
              <a:ext uri="{FF2B5EF4-FFF2-40B4-BE49-F238E27FC236}">
                <a16:creationId xmlns:a16="http://schemas.microsoft.com/office/drawing/2014/main" id="{22059C28-425B-4A5D-8884-56C8CF55B542}"/>
              </a:ext>
            </a:extLst>
          </p:cNvPr>
          <p:cNvSpPr txBox="1"/>
          <p:nvPr/>
        </p:nvSpPr>
        <p:spPr>
          <a:xfrm>
            <a:off x="87500" y="3743697"/>
            <a:ext cx="4692894" cy="2027286"/>
          </a:xfrm>
          <a:prstGeom prst="rect">
            <a:avLst/>
          </a:prstGeom>
          <a:noFill/>
        </p:spPr>
        <p:txBody>
          <a:bodyPr wrap="square">
            <a:spAutoFit/>
          </a:bodyPr>
          <a:lstStyle/>
          <a:p>
            <a:pPr algn="l">
              <a:lnSpc>
                <a:spcPct val="150000"/>
              </a:lnSpc>
            </a:pPr>
            <a:r>
              <a:rPr lang="en-US" sz="1200" b="1" dirty="0">
                <a:latin typeface="Times New Roman" panose="02020603050405020304" pitchFamily="18" charset="0"/>
                <a:cs typeface="Times New Roman" panose="02020603050405020304" pitchFamily="18" charset="0"/>
              </a:rPr>
              <a:t>Process description:</a:t>
            </a:r>
          </a:p>
          <a:p>
            <a:pPr marL="742950" lvl="1" indent="-285750">
              <a:lnSpc>
                <a:spcPct val="20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 Design of the microchannel structures</a:t>
            </a:r>
          </a:p>
          <a:p>
            <a:pPr marL="742950" lvl="1" indent="-285750">
              <a:lnSpc>
                <a:spcPct val="200000"/>
              </a:lnSpc>
              <a:buFont typeface="Arial" panose="020B0604020202020204" pitchFamily="34" charset="0"/>
              <a:buChar char="•"/>
            </a:pPr>
            <a:r>
              <a:rPr lang="en-US" sz="1400" b="0" i="0" dirty="0">
                <a:effectLst/>
                <a:latin typeface="Times New Roman" panose="02020603050405020304" pitchFamily="18" charset="0"/>
                <a:cs typeface="Times New Roman" panose="02020603050405020304" pitchFamily="18" charset="0"/>
              </a:rPr>
              <a:t>Masks Manufacturing for DRIE process</a:t>
            </a:r>
          </a:p>
          <a:p>
            <a:pPr marL="742950" lvl="1" indent="-285750">
              <a:lnSpc>
                <a:spcPct val="20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Metallic bonding to seal the contact surfaces</a:t>
            </a:r>
          </a:p>
          <a:p>
            <a:pPr marL="742950" lvl="1" indent="-285750">
              <a:lnSpc>
                <a:spcPct val="200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Gluing on top surface of the hydraulic connection</a:t>
            </a:r>
          </a:p>
        </p:txBody>
      </p:sp>
      <p:sp>
        <p:nvSpPr>
          <p:cNvPr id="21" name="CasellaDiTesto 20">
            <a:extLst>
              <a:ext uri="{FF2B5EF4-FFF2-40B4-BE49-F238E27FC236}">
                <a16:creationId xmlns:a16="http://schemas.microsoft.com/office/drawing/2014/main" id="{38F53F15-BD2A-43C3-BA39-B7372D8142A6}"/>
              </a:ext>
            </a:extLst>
          </p:cNvPr>
          <p:cNvSpPr txBox="1"/>
          <p:nvPr/>
        </p:nvSpPr>
        <p:spPr>
          <a:xfrm>
            <a:off x="7163867" y="5213522"/>
            <a:ext cx="2775240" cy="738664"/>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 N.3 sample/wafer of side 41.5mm</a:t>
            </a:r>
          </a:p>
          <a:p>
            <a:r>
              <a:rPr lang="en-US" sz="1400" dirty="0">
                <a:latin typeface="Times New Roman" panose="02020603050405020304" pitchFamily="18" charset="0"/>
                <a:cs typeface="Times New Roman" panose="02020603050405020304" pitchFamily="18" charset="0"/>
              </a:rPr>
              <a:t>- N.1 sample/wafer of side 51.2 mm</a:t>
            </a:r>
          </a:p>
          <a:p>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Several</a:t>
            </a:r>
            <a:r>
              <a:rPr lang="it-IT" sz="1400" dirty="0">
                <a:latin typeface="Times New Roman" panose="02020603050405020304" pitchFamily="18" charset="0"/>
                <a:cs typeface="Times New Roman" panose="02020603050405020304" pitchFamily="18" charset="0"/>
              </a:rPr>
              <a:t> test </a:t>
            </a:r>
            <a:r>
              <a:rPr lang="it-IT" sz="1400" dirty="0" err="1">
                <a:latin typeface="Times New Roman" panose="02020603050405020304" pitchFamily="18" charset="0"/>
                <a:cs typeface="Times New Roman" panose="02020603050405020304" pitchFamily="18" charset="0"/>
              </a:rPr>
              <a:t>structures</a:t>
            </a:r>
            <a:endParaRPr lang="it-IT" sz="1400" dirty="0">
              <a:latin typeface="Times New Roman" panose="02020603050405020304" pitchFamily="18" charset="0"/>
              <a:cs typeface="Times New Roman" panose="02020603050405020304" pitchFamily="18" charset="0"/>
            </a:endParaRPr>
          </a:p>
        </p:txBody>
      </p:sp>
      <p:sp>
        <p:nvSpPr>
          <p:cNvPr id="5" name="TextBox 12">
            <a:extLst>
              <a:ext uri="{FF2B5EF4-FFF2-40B4-BE49-F238E27FC236}">
                <a16:creationId xmlns:a16="http://schemas.microsoft.com/office/drawing/2014/main" id="{7DC00C1D-2617-4535-83E0-B6DA990C4D5F}"/>
              </a:ext>
            </a:extLst>
          </p:cNvPr>
          <p:cNvSpPr txBox="1"/>
          <p:nvPr/>
        </p:nvSpPr>
        <p:spPr>
          <a:xfrm>
            <a:off x="5020331" y="2197272"/>
            <a:ext cx="1608679" cy="738664"/>
          </a:xfrm>
          <a:prstGeom prst="rect">
            <a:avLst/>
          </a:prstGeom>
          <a:noFill/>
        </p:spPr>
        <p:txBody>
          <a:bodyPr wrap="square">
            <a:spAutoFit/>
          </a:bodyPr>
          <a:lstStyle/>
          <a:p>
            <a:pPr algn="ctr"/>
            <a:r>
              <a:rPr lang="en-US" sz="1400" dirty="0">
                <a:latin typeface="Times New Roman" panose="02020603050405020304" pitchFamily="18" charset="0"/>
                <a:cs typeface="Times New Roman" panose="02020603050405020304" pitchFamily="18" charset="0"/>
              </a:rPr>
              <a:t>Specific connection peek for fluid (input/output)</a:t>
            </a:r>
            <a:endParaRPr lang="it-IT" sz="1400" dirty="0">
              <a:latin typeface="Times New Roman" panose="02020603050405020304" pitchFamily="18" charset="0"/>
              <a:cs typeface="Times New Roman" panose="02020603050405020304" pitchFamily="18" charset="0"/>
            </a:endParaRPr>
          </a:p>
        </p:txBody>
      </p:sp>
      <p:sp>
        <p:nvSpPr>
          <p:cNvPr id="24" name="CasellaDiTesto 23">
            <a:extLst>
              <a:ext uri="{FF2B5EF4-FFF2-40B4-BE49-F238E27FC236}">
                <a16:creationId xmlns:a16="http://schemas.microsoft.com/office/drawing/2014/main" id="{1CAED4CB-A813-4FD1-959A-426709921AD5}"/>
              </a:ext>
            </a:extLst>
          </p:cNvPr>
          <p:cNvSpPr txBox="1"/>
          <p:nvPr/>
        </p:nvSpPr>
        <p:spPr>
          <a:xfrm>
            <a:off x="1222678" y="6425487"/>
            <a:ext cx="9590959"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23" name="Google Shape;154;p26">
            <a:extLst>
              <a:ext uri="{FF2B5EF4-FFF2-40B4-BE49-F238E27FC236}">
                <a16:creationId xmlns:a16="http://schemas.microsoft.com/office/drawing/2014/main" id="{29AAF31D-D2E0-47A6-B2A1-34E5E5C5C157}"/>
              </a:ext>
            </a:extLst>
          </p:cNvPr>
          <p:cNvSpPr txBox="1"/>
          <p:nvPr/>
        </p:nvSpPr>
        <p:spPr>
          <a:xfrm>
            <a:off x="2634039" y="3374777"/>
            <a:ext cx="1751106" cy="346249"/>
          </a:xfrm>
          <a:custGeom>
            <a:avLst/>
            <a:gdLst>
              <a:gd name="connsiteX0" fmla="*/ 0 w 1751106"/>
              <a:gd name="connsiteY0" fmla="*/ 0 h 346249"/>
              <a:gd name="connsiteX1" fmla="*/ 583702 w 1751106"/>
              <a:gd name="connsiteY1" fmla="*/ 0 h 346249"/>
              <a:gd name="connsiteX2" fmla="*/ 1114871 w 1751106"/>
              <a:gd name="connsiteY2" fmla="*/ 0 h 346249"/>
              <a:gd name="connsiteX3" fmla="*/ 1751106 w 1751106"/>
              <a:gd name="connsiteY3" fmla="*/ 0 h 346249"/>
              <a:gd name="connsiteX4" fmla="*/ 1751106 w 1751106"/>
              <a:gd name="connsiteY4" fmla="*/ 346249 h 346249"/>
              <a:gd name="connsiteX5" fmla="*/ 1167404 w 1751106"/>
              <a:gd name="connsiteY5" fmla="*/ 346249 h 346249"/>
              <a:gd name="connsiteX6" fmla="*/ 601213 w 1751106"/>
              <a:gd name="connsiteY6" fmla="*/ 346249 h 346249"/>
              <a:gd name="connsiteX7" fmla="*/ 0 w 1751106"/>
              <a:gd name="connsiteY7" fmla="*/ 346249 h 346249"/>
              <a:gd name="connsiteX8" fmla="*/ 0 w 1751106"/>
              <a:gd name="connsiteY8" fmla="*/ 0 h 34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106" h="346249" extrusionOk="0">
                <a:moveTo>
                  <a:pt x="0" y="0"/>
                </a:moveTo>
                <a:cubicBezTo>
                  <a:pt x="152158" y="-60111"/>
                  <a:pt x="372956" y="40220"/>
                  <a:pt x="583702" y="0"/>
                </a:cubicBezTo>
                <a:cubicBezTo>
                  <a:pt x="794448" y="-40220"/>
                  <a:pt x="932651" y="53694"/>
                  <a:pt x="1114871" y="0"/>
                </a:cubicBezTo>
                <a:cubicBezTo>
                  <a:pt x="1297091" y="-53694"/>
                  <a:pt x="1610878" y="66744"/>
                  <a:pt x="1751106" y="0"/>
                </a:cubicBezTo>
                <a:cubicBezTo>
                  <a:pt x="1768190" y="118050"/>
                  <a:pt x="1722448" y="197833"/>
                  <a:pt x="1751106" y="346249"/>
                </a:cubicBezTo>
                <a:cubicBezTo>
                  <a:pt x="1543467" y="397874"/>
                  <a:pt x="1295018" y="294661"/>
                  <a:pt x="1167404" y="346249"/>
                </a:cubicBezTo>
                <a:cubicBezTo>
                  <a:pt x="1039790" y="397837"/>
                  <a:pt x="862991" y="333878"/>
                  <a:pt x="601213" y="346249"/>
                </a:cubicBezTo>
                <a:cubicBezTo>
                  <a:pt x="339435" y="358620"/>
                  <a:pt x="130018" y="341255"/>
                  <a:pt x="0" y="346249"/>
                </a:cubicBezTo>
                <a:cubicBezTo>
                  <a:pt x="-24489" y="212533"/>
                  <a:pt x="15209" y="102778"/>
                  <a:pt x="0" y="0"/>
                </a:cubicBezTo>
                <a:close/>
              </a:path>
            </a:pathLst>
          </a:custGeom>
          <a:noFill/>
          <a:ln>
            <a:solidFill>
              <a:schemeClr val="bg1"/>
            </a:solidFill>
            <a:extLst>
              <a:ext uri="{C807C97D-BFC1-408E-A445-0C87EB9F89A2}">
                <ask:lineSketchStyleProps xmlns:ask="http://schemas.microsoft.com/office/drawing/2018/sketchyshapes" sd="3736673711">
                  <a:prstGeom prst="rect">
                    <a:avLst/>
                  </a:prstGeom>
                  <ask:type>
                    <ask:lineSketchScribble/>
                  </ask:type>
                </ask:lineSketchStyleProps>
              </a:ext>
            </a:extLst>
          </a:ln>
        </p:spPr>
        <p:txBody>
          <a:bodyPr wrap="square" rtlCol="0">
            <a:spAutoFit/>
          </a:bodyPr>
          <a:lstStyle>
            <a:defPPr>
              <a:defRPr lang="en-US"/>
            </a:defPPr>
            <a:lvl1pPr>
              <a:lnSpc>
                <a:spcPct val="150000"/>
              </a:lnSpc>
              <a:defRPr sz="1000" b="1">
                <a:effectLst/>
                <a:latin typeface="Ink Free" panose="03080402000500000000" pitchFamily="66" charset="0"/>
                <a:ea typeface="Calibri" panose="020F0502020204030204" pitchFamily="34" charset="0"/>
                <a:cs typeface="Times New Roman" panose="02020603050405020304" pitchFamily="18" charset="0"/>
              </a:defRPr>
            </a:lvl1pPr>
          </a:lstStyle>
          <a:p>
            <a:r>
              <a:rPr lang="en-US" sz="1200" dirty="0">
                <a:sym typeface="Calibri"/>
              </a:rPr>
              <a:t>E.g.: Biggest structure</a:t>
            </a:r>
            <a:endParaRPr sz="1200" dirty="0">
              <a:sym typeface="Calibri"/>
            </a:endParaRPr>
          </a:p>
        </p:txBody>
      </p:sp>
      <p:sp>
        <p:nvSpPr>
          <p:cNvPr id="26" name="CasellaDiTesto 25">
            <a:extLst>
              <a:ext uri="{FF2B5EF4-FFF2-40B4-BE49-F238E27FC236}">
                <a16:creationId xmlns:a16="http://schemas.microsoft.com/office/drawing/2014/main" id="{A3DDE749-9DB4-4660-A98C-3EB72751CBE1}"/>
              </a:ext>
            </a:extLst>
          </p:cNvPr>
          <p:cNvSpPr txBox="1"/>
          <p:nvPr/>
        </p:nvSpPr>
        <p:spPr>
          <a:xfrm>
            <a:off x="7512732" y="4694867"/>
            <a:ext cx="1591733" cy="523220"/>
          </a:xfrm>
          <a:prstGeom prst="rect">
            <a:avLst/>
          </a:prstGeom>
          <a:noFill/>
        </p:spPr>
        <p:txBody>
          <a:bodyPr wrap="square">
            <a:spAutoFit/>
          </a:bodyPr>
          <a:lstStyle/>
          <a:p>
            <a:pPr algn="ctr"/>
            <a:r>
              <a:rPr lang="en-US" sz="1400" dirty="0">
                <a:latin typeface="Times New Roman" panose="02020603050405020304" pitchFamily="18" charset="0"/>
                <a:cs typeface="Times New Roman" panose="02020603050405020304" pitchFamily="18" charset="0"/>
              </a:rPr>
              <a:t>Production: N.12  wafers</a:t>
            </a:r>
            <a:endParaRPr lang="it-IT" sz="1400" dirty="0">
              <a:latin typeface="Times New Roman" panose="02020603050405020304" pitchFamily="18" charset="0"/>
              <a:cs typeface="Times New Roman" panose="02020603050405020304" pitchFamily="18" charset="0"/>
            </a:endParaRPr>
          </a:p>
        </p:txBody>
      </p:sp>
      <p:cxnSp>
        <p:nvCxnSpPr>
          <p:cNvPr id="28" name="Straight Connector 11">
            <a:extLst>
              <a:ext uri="{FF2B5EF4-FFF2-40B4-BE49-F238E27FC236}">
                <a16:creationId xmlns:a16="http://schemas.microsoft.com/office/drawing/2014/main" id="{B8824418-79F6-416D-B0C6-786D875F862E}"/>
              </a:ext>
            </a:extLst>
          </p:cNvPr>
          <p:cNvCxnSpPr>
            <a:cxnSpLocks/>
          </p:cNvCxnSpPr>
          <p:nvPr/>
        </p:nvCxnSpPr>
        <p:spPr>
          <a:xfrm flipH="1">
            <a:off x="7006396" y="4525668"/>
            <a:ext cx="680455" cy="425117"/>
          </a:xfrm>
          <a:prstGeom prst="line">
            <a:avLst/>
          </a:prstGeom>
          <a:ln>
            <a:tailEnd type="oval" w="lg" len="lg"/>
          </a:ln>
        </p:spPr>
        <p:style>
          <a:lnRef idx="1">
            <a:schemeClr val="accent1"/>
          </a:lnRef>
          <a:fillRef idx="0">
            <a:schemeClr val="accent1"/>
          </a:fillRef>
          <a:effectRef idx="0">
            <a:schemeClr val="accent1"/>
          </a:effectRef>
          <a:fontRef idx="minor">
            <a:schemeClr val="tx1"/>
          </a:fontRef>
        </p:style>
      </p:cxnSp>
      <p:cxnSp>
        <p:nvCxnSpPr>
          <p:cNvPr id="29" name="Straight Connector 11">
            <a:extLst>
              <a:ext uri="{FF2B5EF4-FFF2-40B4-BE49-F238E27FC236}">
                <a16:creationId xmlns:a16="http://schemas.microsoft.com/office/drawing/2014/main" id="{3F143664-96DA-4596-96FF-0AEE41DB2DD4}"/>
              </a:ext>
            </a:extLst>
          </p:cNvPr>
          <p:cNvCxnSpPr>
            <a:cxnSpLocks/>
          </p:cNvCxnSpPr>
          <p:nvPr/>
        </p:nvCxnSpPr>
        <p:spPr>
          <a:xfrm flipV="1">
            <a:off x="9012940" y="4261635"/>
            <a:ext cx="687867" cy="264033"/>
          </a:xfrm>
          <a:prstGeom prst="line">
            <a:avLst/>
          </a:prstGeom>
          <a:ln>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056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6</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1714664" y="-60565"/>
            <a:ext cx="7444810" cy="523220"/>
          </a:xfrm>
          <a:prstGeom prst="rect">
            <a:avLst/>
          </a:prstGeom>
          <a:noFill/>
        </p:spPr>
        <p:txBody>
          <a:bodyPr wrap="square" rtlCol="0">
            <a:spAutoFit/>
          </a:bodyPr>
          <a:lstStyle/>
          <a:p>
            <a:pPr algn="ctr"/>
            <a:r>
              <a:rPr lang="en-US" sz="2800" dirty="0" err="1">
                <a:latin typeface="Ink Free" panose="03080402000500000000" pitchFamily="66" charset="0"/>
              </a:rPr>
              <a:t>CoolFPGA</a:t>
            </a:r>
            <a:r>
              <a:rPr lang="en-US" sz="2800" dirty="0">
                <a:latin typeface="Ink Free" panose="03080402000500000000" pitchFamily="66" charset="0"/>
              </a:rPr>
              <a:t> – Specifications and status</a:t>
            </a:r>
          </a:p>
        </p:txBody>
      </p:sp>
      <p:pic>
        <p:nvPicPr>
          <p:cNvPr id="3074" name="Picture 2" descr="Fondazione Bruno Kessler: dati aziendali e social wall | Vox">
            <a:extLst>
              <a:ext uri="{FF2B5EF4-FFF2-40B4-BE49-F238E27FC236}">
                <a16:creationId xmlns:a16="http://schemas.microsoft.com/office/drawing/2014/main" id="{DBF200CA-AF5E-4EDB-89DC-8E9C6DE634E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41420" y="1003362"/>
            <a:ext cx="1189107" cy="11891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165885-BBD0-4679-BA6A-5AD6C020B2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5319" y="667300"/>
            <a:ext cx="1263500" cy="930616"/>
          </a:xfrm>
          <a:noFill/>
          <a:ln>
            <a:solidFill>
              <a:schemeClr val="accent1"/>
            </a:solidFill>
          </a:ln>
        </p:spPr>
      </p:pic>
      <p:pic>
        <p:nvPicPr>
          <p:cNvPr id="16" name="Immagine 15">
            <a:extLst>
              <a:ext uri="{FF2B5EF4-FFF2-40B4-BE49-F238E27FC236}">
                <a16:creationId xmlns:a16="http://schemas.microsoft.com/office/drawing/2014/main" id="{D46B2E59-5126-429F-8177-7E7F3C54FD0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94290" y="1255002"/>
            <a:ext cx="5261701" cy="3025704"/>
          </a:xfrm>
          <a:prstGeom prst="rect">
            <a:avLst/>
          </a:prstGeom>
        </p:spPr>
      </p:pic>
      <p:pic>
        <p:nvPicPr>
          <p:cNvPr id="18" name="Immagine 17">
            <a:extLst>
              <a:ext uri="{FF2B5EF4-FFF2-40B4-BE49-F238E27FC236}">
                <a16:creationId xmlns:a16="http://schemas.microsoft.com/office/drawing/2014/main" id="{3E3ACE1F-B7B2-4AA4-AFB5-18249A7B4F5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2947" y="1251075"/>
            <a:ext cx="5284266" cy="3025704"/>
          </a:xfrm>
          <a:prstGeom prst="rect">
            <a:avLst/>
          </a:prstGeom>
        </p:spPr>
      </p:pic>
      <p:cxnSp>
        <p:nvCxnSpPr>
          <p:cNvPr id="30" name="Connettore 2 29">
            <a:extLst>
              <a:ext uri="{FF2B5EF4-FFF2-40B4-BE49-F238E27FC236}">
                <a16:creationId xmlns:a16="http://schemas.microsoft.com/office/drawing/2014/main" id="{16345F93-91CE-4E71-9632-620B9200694A}"/>
              </a:ext>
            </a:extLst>
          </p:cNvPr>
          <p:cNvCxnSpPr>
            <a:cxnSpLocks/>
          </p:cNvCxnSpPr>
          <p:nvPr/>
        </p:nvCxnSpPr>
        <p:spPr>
          <a:xfrm flipH="1">
            <a:off x="730401" y="1429663"/>
            <a:ext cx="563930" cy="250064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75A10F36-25BE-40F0-B584-88BDB3A9B4CF}"/>
              </a:ext>
            </a:extLst>
          </p:cNvPr>
          <p:cNvCxnSpPr>
            <a:cxnSpLocks/>
          </p:cNvCxnSpPr>
          <p:nvPr/>
        </p:nvCxnSpPr>
        <p:spPr>
          <a:xfrm flipH="1">
            <a:off x="6068819" y="1362685"/>
            <a:ext cx="598311" cy="251457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32811A0A-4CE5-4808-A21A-B7B33FFC044A}"/>
              </a:ext>
            </a:extLst>
          </p:cNvPr>
          <p:cNvSpPr txBox="1"/>
          <p:nvPr/>
        </p:nvSpPr>
        <p:spPr>
          <a:xfrm>
            <a:off x="5625774" y="1540090"/>
            <a:ext cx="1095489" cy="369332"/>
          </a:xfrm>
          <a:prstGeom prst="rect">
            <a:avLst/>
          </a:prstGeom>
          <a:noFill/>
        </p:spPr>
        <p:txBody>
          <a:bodyPr wrap="square" rtlCol="0">
            <a:spAutoFit/>
          </a:bodyPr>
          <a:lstStyle/>
          <a:p>
            <a:r>
              <a:rPr lang="it-IT" dirty="0"/>
              <a:t>51.5 mm</a:t>
            </a:r>
          </a:p>
        </p:txBody>
      </p:sp>
      <p:sp>
        <p:nvSpPr>
          <p:cNvPr id="32" name="CasellaDiTesto 31">
            <a:extLst>
              <a:ext uri="{FF2B5EF4-FFF2-40B4-BE49-F238E27FC236}">
                <a16:creationId xmlns:a16="http://schemas.microsoft.com/office/drawing/2014/main" id="{4FCF9DFE-6855-45C8-B361-28E6921C72DE}"/>
              </a:ext>
            </a:extLst>
          </p:cNvPr>
          <p:cNvSpPr txBox="1"/>
          <p:nvPr/>
        </p:nvSpPr>
        <p:spPr>
          <a:xfrm>
            <a:off x="372947" y="1561628"/>
            <a:ext cx="1095489" cy="369332"/>
          </a:xfrm>
          <a:prstGeom prst="rect">
            <a:avLst/>
          </a:prstGeom>
          <a:noFill/>
        </p:spPr>
        <p:txBody>
          <a:bodyPr wrap="square" rtlCol="0">
            <a:spAutoFit/>
          </a:bodyPr>
          <a:lstStyle/>
          <a:p>
            <a:r>
              <a:rPr lang="it-IT" dirty="0"/>
              <a:t>41 mm</a:t>
            </a:r>
          </a:p>
        </p:txBody>
      </p:sp>
      <p:sp>
        <p:nvSpPr>
          <p:cNvPr id="33" name="CasellaDiTesto 32">
            <a:extLst>
              <a:ext uri="{FF2B5EF4-FFF2-40B4-BE49-F238E27FC236}">
                <a16:creationId xmlns:a16="http://schemas.microsoft.com/office/drawing/2014/main" id="{1DA30099-0428-4005-92B5-BF2C860ABD8B}"/>
              </a:ext>
            </a:extLst>
          </p:cNvPr>
          <p:cNvSpPr txBox="1"/>
          <p:nvPr/>
        </p:nvSpPr>
        <p:spPr>
          <a:xfrm>
            <a:off x="1148664" y="551357"/>
            <a:ext cx="4259427" cy="646331"/>
          </a:xfrm>
          <a:prstGeom prst="rect">
            <a:avLst/>
          </a:prstGeom>
          <a:solidFill>
            <a:schemeClr val="accent1">
              <a:lumMod val="20000"/>
              <a:lumOff val="80000"/>
            </a:schemeClr>
          </a:solidFill>
        </p:spPr>
        <p:txBody>
          <a:bodyPr wrap="square" rtlCol="0">
            <a:spAutoFit/>
          </a:bodyPr>
          <a:lstStyle/>
          <a:p>
            <a:r>
              <a:rPr lang="it-IT" dirty="0"/>
              <a:t>Silicon - DRIE </a:t>
            </a:r>
            <a:r>
              <a:rPr lang="it-IT" dirty="0" err="1"/>
              <a:t>process</a:t>
            </a:r>
            <a:r>
              <a:rPr lang="it-IT" dirty="0"/>
              <a:t> for </a:t>
            </a:r>
          </a:p>
          <a:p>
            <a:r>
              <a:rPr lang="it-IT" dirty="0"/>
              <a:t>CHIP XILINX KINTEX ULTRASCALA XCKU040</a:t>
            </a:r>
          </a:p>
        </p:txBody>
      </p:sp>
      <p:sp>
        <p:nvSpPr>
          <p:cNvPr id="34" name="CasellaDiTesto 33">
            <a:extLst>
              <a:ext uri="{FF2B5EF4-FFF2-40B4-BE49-F238E27FC236}">
                <a16:creationId xmlns:a16="http://schemas.microsoft.com/office/drawing/2014/main" id="{1D3F3E86-6C93-4962-89BA-F8A4260627F6}"/>
              </a:ext>
            </a:extLst>
          </p:cNvPr>
          <p:cNvSpPr txBox="1"/>
          <p:nvPr/>
        </p:nvSpPr>
        <p:spPr>
          <a:xfrm>
            <a:off x="7063652" y="506712"/>
            <a:ext cx="2941564" cy="646331"/>
          </a:xfrm>
          <a:prstGeom prst="rect">
            <a:avLst/>
          </a:prstGeom>
          <a:solidFill>
            <a:schemeClr val="accent1">
              <a:lumMod val="20000"/>
              <a:lumOff val="80000"/>
            </a:schemeClr>
          </a:solidFill>
        </p:spPr>
        <p:txBody>
          <a:bodyPr wrap="square" rtlCol="0">
            <a:spAutoFit/>
          </a:bodyPr>
          <a:lstStyle/>
          <a:p>
            <a:r>
              <a:rPr lang="it-IT" dirty="0"/>
              <a:t>Silicon - DRIE </a:t>
            </a:r>
            <a:r>
              <a:rPr lang="it-IT" dirty="0" err="1"/>
              <a:t>Process</a:t>
            </a:r>
            <a:r>
              <a:rPr lang="it-IT" dirty="0"/>
              <a:t> for CHIP INTEL STRATIX10 MX</a:t>
            </a:r>
          </a:p>
        </p:txBody>
      </p:sp>
      <p:pic>
        <p:nvPicPr>
          <p:cNvPr id="35" name="Immagine 34">
            <a:extLst>
              <a:ext uri="{FF2B5EF4-FFF2-40B4-BE49-F238E27FC236}">
                <a16:creationId xmlns:a16="http://schemas.microsoft.com/office/drawing/2014/main" id="{5974E49F-0E80-46C5-9111-B40EF85CC3E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33652" y="4105855"/>
            <a:ext cx="3199890" cy="2353930"/>
          </a:xfrm>
          <a:prstGeom prst="rect">
            <a:avLst/>
          </a:prstGeom>
        </p:spPr>
      </p:pic>
      <p:pic>
        <p:nvPicPr>
          <p:cNvPr id="6" name="Immagine 5">
            <a:extLst>
              <a:ext uri="{FF2B5EF4-FFF2-40B4-BE49-F238E27FC236}">
                <a16:creationId xmlns:a16="http://schemas.microsoft.com/office/drawing/2014/main" id="{F6D83E5A-B299-46B9-A00C-139B69DBE84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2947" y="4108892"/>
            <a:ext cx="3199892" cy="2417433"/>
          </a:xfrm>
          <a:prstGeom prst="rect">
            <a:avLst/>
          </a:prstGeom>
        </p:spPr>
      </p:pic>
      <p:sp>
        <p:nvSpPr>
          <p:cNvPr id="41" name="CasellaDiTesto 40">
            <a:extLst>
              <a:ext uri="{FF2B5EF4-FFF2-40B4-BE49-F238E27FC236}">
                <a16:creationId xmlns:a16="http://schemas.microsoft.com/office/drawing/2014/main" id="{AE27573F-1283-45C4-AC8C-A41AC8B815AE}"/>
              </a:ext>
            </a:extLst>
          </p:cNvPr>
          <p:cNvSpPr txBox="1"/>
          <p:nvPr/>
        </p:nvSpPr>
        <p:spPr>
          <a:xfrm>
            <a:off x="3641998" y="4397902"/>
            <a:ext cx="1362678" cy="1077218"/>
          </a:xfrm>
          <a:prstGeom prst="rect">
            <a:avLst/>
          </a:prstGeom>
          <a:noFill/>
        </p:spPr>
        <p:txBody>
          <a:bodyPr wrap="square" rtlCol="0">
            <a:spAutoFit/>
          </a:bodyPr>
          <a:lstStyle/>
          <a:p>
            <a:pPr algn="ctr"/>
            <a:r>
              <a:rPr lang="it-IT" sz="1600" dirty="0" err="1"/>
              <a:t>Specific</a:t>
            </a:r>
            <a:r>
              <a:rPr lang="it-IT" sz="1600" dirty="0"/>
              <a:t> </a:t>
            </a:r>
            <a:r>
              <a:rPr lang="it-IT" sz="1600" dirty="0" err="1"/>
              <a:t>peek</a:t>
            </a:r>
            <a:r>
              <a:rPr lang="it-IT" sz="1600" dirty="0"/>
              <a:t> connection</a:t>
            </a:r>
          </a:p>
          <a:p>
            <a:pPr algn="ctr"/>
            <a:r>
              <a:rPr lang="it-IT" sz="1600" dirty="0"/>
              <a:t>By </a:t>
            </a:r>
            <a:r>
              <a:rPr lang="it-IT" sz="1600" dirty="0" err="1"/>
              <a:t>Roboze</a:t>
            </a:r>
            <a:r>
              <a:rPr lang="it-IT" sz="1600" dirty="0"/>
              <a:t> Company </a:t>
            </a:r>
          </a:p>
        </p:txBody>
      </p:sp>
      <p:sp>
        <p:nvSpPr>
          <p:cNvPr id="50" name="CasellaDiTesto 49">
            <a:extLst>
              <a:ext uri="{FF2B5EF4-FFF2-40B4-BE49-F238E27FC236}">
                <a16:creationId xmlns:a16="http://schemas.microsoft.com/office/drawing/2014/main" id="{D027F82B-E52D-4490-A308-DD613615A693}"/>
              </a:ext>
            </a:extLst>
          </p:cNvPr>
          <p:cNvSpPr txBox="1"/>
          <p:nvPr/>
        </p:nvSpPr>
        <p:spPr>
          <a:xfrm>
            <a:off x="1222678" y="6554141"/>
            <a:ext cx="9440029"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48" name="CasellaDiTesto 47">
            <a:extLst>
              <a:ext uri="{FF2B5EF4-FFF2-40B4-BE49-F238E27FC236}">
                <a16:creationId xmlns:a16="http://schemas.microsoft.com/office/drawing/2014/main" id="{AB44A14B-40AE-43FB-8660-147152A8F5A5}"/>
              </a:ext>
            </a:extLst>
          </p:cNvPr>
          <p:cNvSpPr txBox="1"/>
          <p:nvPr/>
        </p:nvSpPr>
        <p:spPr>
          <a:xfrm>
            <a:off x="4554355" y="3560972"/>
            <a:ext cx="1095489" cy="646331"/>
          </a:xfrm>
          <a:prstGeom prst="rect">
            <a:avLst/>
          </a:prstGeom>
          <a:noFill/>
        </p:spPr>
        <p:txBody>
          <a:bodyPr wrap="square" rtlCol="0">
            <a:spAutoFit/>
          </a:bodyPr>
          <a:lstStyle/>
          <a:p>
            <a:r>
              <a:rPr lang="it-IT" dirty="0" err="1"/>
              <a:t>Th</a:t>
            </a:r>
            <a:r>
              <a:rPr lang="it-IT" dirty="0"/>
              <a:t> 625 micron</a:t>
            </a:r>
          </a:p>
        </p:txBody>
      </p:sp>
      <p:sp>
        <p:nvSpPr>
          <p:cNvPr id="49" name="CasellaDiTesto 48">
            <a:extLst>
              <a:ext uri="{FF2B5EF4-FFF2-40B4-BE49-F238E27FC236}">
                <a16:creationId xmlns:a16="http://schemas.microsoft.com/office/drawing/2014/main" id="{0C7056BE-2D73-4936-9C63-3CCA513B87D0}"/>
              </a:ext>
            </a:extLst>
          </p:cNvPr>
          <p:cNvSpPr txBox="1"/>
          <p:nvPr/>
        </p:nvSpPr>
        <p:spPr>
          <a:xfrm>
            <a:off x="9775698" y="3426478"/>
            <a:ext cx="1095489" cy="646331"/>
          </a:xfrm>
          <a:prstGeom prst="rect">
            <a:avLst/>
          </a:prstGeom>
          <a:noFill/>
        </p:spPr>
        <p:txBody>
          <a:bodyPr wrap="square" rtlCol="0">
            <a:spAutoFit/>
          </a:bodyPr>
          <a:lstStyle/>
          <a:p>
            <a:r>
              <a:rPr lang="it-IT" dirty="0" err="1"/>
              <a:t>Th</a:t>
            </a:r>
            <a:r>
              <a:rPr lang="it-IT" dirty="0"/>
              <a:t> 625 micron</a:t>
            </a:r>
          </a:p>
        </p:txBody>
      </p:sp>
      <p:pic>
        <p:nvPicPr>
          <p:cNvPr id="56" name="Immagine 55">
            <a:extLst>
              <a:ext uri="{FF2B5EF4-FFF2-40B4-BE49-F238E27FC236}">
                <a16:creationId xmlns:a16="http://schemas.microsoft.com/office/drawing/2014/main" id="{3E3BA568-AE91-4E9A-A63C-CA73D691246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063204" y="4308522"/>
            <a:ext cx="2349242" cy="1968583"/>
          </a:xfrm>
          <a:prstGeom prst="rect">
            <a:avLst/>
          </a:prstGeom>
        </p:spPr>
      </p:pic>
      <p:sp>
        <p:nvSpPr>
          <p:cNvPr id="43" name="CasellaDiTesto 42">
            <a:extLst>
              <a:ext uri="{FF2B5EF4-FFF2-40B4-BE49-F238E27FC236}">
                <a16:creationId xmlns:a16="http://schemas.microsoft.com/office/drawing/2014/main" id="{C6FF4859-CDBF-4645-8177-A97F97FC3FC8}"/>
              </a:ext>
            </a:extLst>
          </p:cNvPr>
          <p:cNvSpPr txBox="1"/>
          <p:nvPr/>
        </p:nvSpPr>
        <p:spPr>
          <a:xfrm>
            <a:off x="7303577" y="4402669"/>
            <a:ext cx="1530076" cy="1077218"/>
          </a:xfrm>
          <a:prstGeom prst="rect">
            <a:avLst/>
          </a:prstGeom>
          <a:noFill/>
        </p:spPr>
        <p:txBody>
          <a:bodyPr wrap="square" rtlCol="0">
            <a:spAutoFit/>
          </a:bodyPr>
          <a:lstStyle/>
          <a:p>
            <a:pPr algn="r"/>
            <a:r>
              <a:rPr lang="it-IT" sz="1600" dirty="0"/>
              <a:t>General assembly for Silicon of 41 mm</a:t>
            </a:r>
          </a:p>
        </p:txBody>
      </p:sp>
    </p:spTree>
    <p:extLst>
      <p:ext uri="{BB962C8B-B14F-4D97-AF65-F5344CB8AC3E}">
        <p14:creationId xmlns:p14="http://schemas.microsoft.com/office/powerpoint/2010/main" val="912863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7</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1989113" y="196780"/>
            <a:ext cx="7444810" cy="523220"/>
          </a:xfrm>
          <a:prstGeom prst="rect">
            <a:avLst/>
          </a:prstGeom>
          <a:noFill/>
        </p:spPr>
        <p:txBody>
          <a:bodyPr wrap="square" rtlCol="0">
            <a:spAutoFit/>
          </a:bodyPr>
          <a:lstStyle/>
          <a:p>
            <a:pPr algn="ctr"/>
            <a:r>
              <a:rPr lang="en-US" sz="2800" dirty="0" err="1">
                <a:latin typeface="Ink Free" panose="03080402000500000000" pitchFamily="66" charset="0"/>
              </a:rPr>
              <a:t>CoolFPGA</a:t>
            </a:r>
            <a:r>
              <a:rPr lang="en-US" sz="2800" dirty="0">
                <a:latin typeface="Ink Free" panose="03080402000500000000" pitchFamily="66" charset="0"/>
              </a:rPr>
              <a:t> – Work Planning</a:t>
            </a:r>
          </a:p>
        </p:txBody>
      </p:sp>
      <p:sp>
        <p:nvSpPr>
          <p:cNvPr id="50" name="CasellaDiTesto 49">
            <a:extLst>
              <a:ext uri="{FF2B5EF4-FFF2-40B4-BE49-F238E27FC236}">
                <a16:creationId xmlns:a16="http://schemas.microsoft.com/office/drawing/2014/main" id="{D027F82B-E52D-4490-A308-DD613615A693}"/>
              </a:ext>
            </a:extLst>
          </p:cNvPr>
          <p:cNvSpPr txBox="1"/>
          <p:nvPr/>
        </p:nvSpPr>
        <p:spPr>
          <a:xfrm>
            <a:off x="1222678" y="6554141"/>
            <a:ext cx="9440029"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3" name="TextBox 37">
            <a:extLst>
              <a:ext uri="{FF2B5EF4-FFF2-40B4-BE49-F238E27FC236}">
                <a16:creationId xmlns:a16="http://schemas.microsoft.com/office/drawing/2014/main" id="{A1584AAF-8596-4FB2-8662-BCF35CA89142}"/>
              </a:ext>
            </a:extLst>
          </p:cNvPr>
          <p:cNvSpPr txBox="1"/>
          <p:nvPr/>
        </p:nvSpPr>
        <p:spPr>
          <a:xfrm>
            <a:off x="866566" y="1257425"/>
            <a:ext cx="9689904" cy="4012893"/>
          </a:xfrm>
          <a:prstGeom prst="rect">
            <a:avLst/>
          </a:prstGeom>
          <a:noFill/>
        </p:spPr>
        <p:txBody>
          <a:bodyPr wrap="square">
            <a:spAutoFit/>
          </a:bodyPr>
          <a:lstStyle/>
          <a:p>
            <a:pPr>
              <a:lnSpc>
                <a:spcPct val="150000"/>
              </a:lnSpc>
            </a:pPr>
            <a:r>
              <a:rPr lang="en-US" sz="1400" b="1" dirty="0">
                <a:latin typeface="Times New Roman" panose="02020603050405020304" pitchFamily="18" charset="0"/>
                <a:cs typeface="Times New Roman" panose="02020603050405020304" pitchFamily="18" charset="0"/>
              </a:rPr>
              <a:t>Where are We? </a:t>
            </a:r>
            <a:r>
              <a:rPr lang="en-US" sz="1400" dirty="0">
                <a:latin typeface="Times New Roman" panose="02020603050405020304" pitchFamily="18" charset="0"/>
                <a:cs typeface="Times New Roman" panose="02020603050405020304" pitchFamily="18" charset="0"/>
              </a:rPr>
              <a:t>Some negative impacts due to Covid-19 but……..</a:t>
            </a:r>
          </a:p>
          <a:p>
            <a:pPr marL="342900" indent="-342900">
              <a:lnSpc>
                <a:spcPct val="150000"/>
              </a:lnSpc>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Placed the order to FBK for 12 Wafers</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Placed the order for Kapton foil heaters</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Placed the order for commercial thermo-hydraulic interface</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our hand the hydraulic interface made by </a:t>
            </a:r>
            <a:r>
              <a:rPr lang="en-US" dirty="0" err="1">
                <a:latin typeface="Times New Roman" panose="02020603050405020304" pitchFamily="18" charset="0"/>
                <a:cs typeface="Times New Roman" panose="02020603050405020304" pitchFamily="18" charset="0"/>
              </a:rPr>
              <a:t>Roboze</a:t>
            </a:r>
            <a:r>
              <a:rPr lang="en-US" dirty="0">
                <a:latin typeface="Times New Roman" panose="02020603050405020304" pitchFamily="18" charset="0"/>
                <a:cs typeface="Times New Roman" panose="02020603050405020304" pitchFamily="18" charset="0"/>
              </a:rPr>
              <a:t> Industry</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Delivery of the silicon with microchannel before the end of the year</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Design and construction of the mechanical set to glue the Hydraulic interface on to the chip from now to the end of the year</a:t>
            </a:r>
          </a:p>
          <a:p>
            <a:pPr marL="342900" indent="-34290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Starting with the thermo-hydraulic test beginning next year</a:t>
            </a:r>
          </a:p>
        </p:txBody>
      </p:sp>
      <p:pic>
        <p:nvPicPr>
          <p:cNvPr id="4" name="Picture 2" descr="Fondazione Bruno Kessler: dati aziendali e social wall | Vox">
            <a:extLst>
              <a:ext uri="{FF2B5EF4-FFF2-40B4-BE49-F238E27FC236}">
                <a16:creationId xmlns:a16="http://schemas.microsoft.com/office/drawing/2014/main" id="{2295A2B0-9BF2-4754-BCBE-71D193CED9D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12582" y="945094"/>
            <a:ext cx="1189107" cy="118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07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6E6736F-62C9-4B35-AC81-C404AC680B7C}"/>
              </a:ext>
            </a:extLst>
          </p:cNvPr>
          <p:cNvSpPr>
            <a:spLocks noGrp="1"/>
          </p:cNvSpPr>
          <p:nvPr>
            <p:ph type="sldNum" sz="quarter" idx="12"/>
          </p:nvPr>
        </p:nvSpPr>
        <p:spPr/>
        <p:txBody>
          <a:bodyPr/>
          <a:lstStyle/>
          <a:p>
            <a:fld id="{5BF94D7C-BACD-4E9F-B56A-E38CB33A12AC}" type="slidenum">
              <a:rPr lang="it-IT" smtClean="0">
                <a:solidFill>
                  <a:schemeClr val="tx1"/>
                </a:solidFill>
                <a:latin typeface="Ink Free" panose="03080402000500000000" pitchFamily="66" charset="0"/>
              </a:rPr>
              <a:t>8</a:t>
            </a:fld>
            <a:endParaRPr lang="it-IT" dirty="0">
              <a:solidFill>
                <a:schemeClr val="tx1"/>
              </a:solidFill>
              <a:latin typeface="Ink Free" panose="03080402000500000000" pitchFamily="66" charset="0"/>
            </a:endParaRPr>
          </a:p>
        </p:txBody>
      </p:sp>
      <p:pic>
        <p:nvPicPr>
          <p:cNvPr id="17" name="Picture 16" descr="logoPI">
            <a:extLst>
              <a:ext uri="{FF2B5EF4-FFF2-40B4-BE49-F238E27FC236}">
                <a16:creationId xmlns:a16="http://schemas.microsoft.com/office/drawing/2014/main" id="{7A7C5E7C-8D80-4E21-8932-AF0D12608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1026" name="Picture 2">
            <a:extLst>
              <a:ext uri="{FF2B5EF4-FFF2-40B4-BE49-F238E27FC236}">
                <a16:creationId xmlns:a16="http://schemas.microsoft.com/office/drawing/2014/main" id="{2232F896-3473-4ED4-8188-2135A082C7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885A8A-8A98-413E-9403-3FD8B1400467}"/>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AIDA 2020</a:t>
            </a:r>
            <a:endParaRPr lang="it-IT" sz="2800" dirty="0">
              <a:latin typeface="Ink Free" panose="03080402000500000000" pitchFamily="66" charset="0"/>
            </a:endParaRPr>
          </a:p>
        </p:txBody>
      </p:sp>
      <p:sp>
        <p:nvSpPr>
          <p:cNvPr id="3" name="Google Shape;154;p26">
            <a:extLst>
              <a:ext uri="{FF2B5EF4-FFF2-40B4-BE49-F238E27FC236}">
                <a16:creationId xmlns:a16="http://schemas.microsoft.com/office/drawing/2014/main" id="{81528E7C-AFF8-4E50-AE1A-D1A9C60EF7F4}"/>
              </a:ext>
            </a:extLst>
          </p:cNvPr>
          <p:cNvSpPr txBox="1"/>
          <p:nvPr/>
        </p:nvSpPr>
        <p:spPr>
          <a:xfrm>
            <a:off x="1093439" y="661157"/>
            <a:ext cx="7156563" cy="417422"/>
          </a:xfrm>
          <a:custGeom>
            <a:avLst/>
            <a:gdLst>
              <a:gd name="connsiteX0" fmla="*/ 0 w 7156563"/>
              <a:gd name="connsiteY0" fmla="*/ 0 h 417422"/>
              <a:gd name="connsiteX1" fmla="*/ 596380 w 7156563"/>
              <a:gd name="connsiteY1" fmla="*/ 0 h 417422"/>
              <a:gd name="connsiteX2" fmla="*/ 978064 w 7156563"/>
              <a:gd name="connsiteY2" fmla="*/ 0 h 417422"/>
              <a:gd name="connsiteX3" fmla="*/ 1431313 w 7156563"/>
              <a:gd name="connsiteY3" fmla="*/ 0 h 417422"/>
              <a:gd name="connsiteX4" fmla="*/ 2027693 w 7156563"/>
              <a:gd name="connsiteY4" fmla="*/ 0 h 417422"/>
              <a:gd name="connsiteX5" fmla="*/ 2409376 w 7156563"/>
              <a:gd name="connsiteY5" fmla="*/ 0 h 417422"/>
              <a:gd name="connsiteX6" fmla="*/ 3148888 w 7156563"/>
              <a:gd name="connsiteY6" fmla="*/ 0 h 417422"/>
              <a:gd name="connsiteX7" fmla="*/ 3816834 w 7156563"/>
              <a:gd name="connsiteY7" fmla="*/ 0 h 417422"/>
              <a:gd name="connsiteX8" fmla="*/ 4413214 w 7156563"/>
              <a:gd name="connsiteY8" fmla="*/ 0 h 417422"/>
              <a:gd name="connsiteX9" fmla="*/ 5152725 w 7156563"/>
              <a:gd name="connsiteY9" fmla="*/ 0 h 417422"/>
              <a:gd name="connsiteX10" fmla="*/ 5534409 w 7156563"/>
              <a:gd name="connsiteY10" fmla="*/ 0 h 417422"/>
              <a:gd name="connsiteX11" fmla="*/ 6202355 w 7156563"/>
              <a:gd name="connsiteY11" fmla="*/ 0 h 417422"/>
              <a:gd name="connsiteX12" fmla="*/ 7156563 w 7156563"/>
              <a:gd name="connsiteY12" fmla="*/ 0 h 417422"/>
              <a:gd name="connsiteX13" fmla="*/ 7156563 w 7156563"/>
              <a:gd name="connsiteY13" fmla="*/ 417422 h 417422"/>
              <a:gd name="connsiteX14" fmla="*/ 6488617 w 7156563"/>
              <a:gd name="connsiteY14" fmla="*/ 417422 h 417422"/>
              <a:gd name="connsiteX15" fmla="*/ 5963803 w 7156563"/>
              <a:gd name="connsiteY15" fmla="*/ 417422 h 417422"/>
              <a:gd name="connsiteX16" fmla="*/ 5224291 w 7156563"/>
              <a:gd name="connsiteY16" fmla="*/ 417422 h 417422"/>
              <a:gd name="connsiteX17" fmla="*/ 4771042 w 7156563"/>
              <a:gd name="connsiteY17" fmla="*/ 417422 h 417422"/>
              <a:gd name="connsiteX18" fmla="*/ 4389359 w 7156563"/>
              <a:gd name="connsiteY18" fmla="*/ 417422 h 417422"/>
              <a:gd name="connsiteX19" fmla="*/ 3721413 w 7156563"/>
              <a:gd name="connsiteY19" fmla="*/ 417422 h 417422"/>
              <a:gd name="connsiteX20" fmla="*/ 3053467 w 7156563"/>
              <a:gd name="connsiteY20" fmla="*/ 417422 h 417422"/>
              <a:gd name="connsiteX21" fmla="*/ 2600218 w 7156563"/>
              <a:gd name="connsiteY21" fmla="*/ 417422 h 417422"/>
              <a:gd name="connsiteX22" fmla="*/ 2146969 w 7156563"/>
              <a:gd name="connsiteY22" fmla="*/ 417422 h 417422"/>
              <a:gd name="connsiteX23" fmla="*/ 1479023 w 7156563"/>
              <a:gd name="connsiteY23" fmla="*/ 417422 h 417422"/>
              <a:gd name="connsiteX24" fmla="*/ 1097340 w 7156563"/>
              <a:gd name="connsiteY24" fmla="*/ 417422 h 417422"/>
              <a:gd name="connsiteX25" fmla="*/ 0 w 7156563"/>
              <a:gd name="connsiteY25" fmla="*/ 417422 h 417422"/>
              <a:gd name="connsiteX26" fmla="*/ 0 w 7156563"/>
              <a:gd name="connsiteY26" fmla="*/ 0 h 4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56563" h="417422" extrusionOk="0">
                <a:moveTo>
                  <a:pt x="0" y="0"/>
                </a:moveTo>
                <a:cubicBezTo>
                  <a:pt x="258458" y="-16033"/>
                  <a:pt x="439603" y="32451"/>
                  <a:pt x="596380" y="0"/>
                </a:cubicBezTo>
                <a:cubicBezTo>
                  <a:pt x="753157" y="-32451"/>
                  <a:pt x="866344" y="16036"/>
                  <a:pt x="978064" y="0"/>
                </a:cubicBezTo>
                <a:cubicBezTo>
                  <a:pt x="1089784" y="-16036"/>
                  <a:pt x="1230968" y="6273"/>
                  <a:pt x="1431313" y="0"/>
                </a:cubicBezTo>
                <a:cubicBezTo>
                  <a:pt x="1631658" y="-6273"/>
                  <a:pt x="1811637" y="3480"/>
                  <a:pt x="2027693" y="0"/>
                </a:cubicBezTo>
                <a:cubicBezTo>
                  <a:pt x="2243749" y="-3480"/>
                  <a:pt x="2256249" y="10678"/>
                  <a:pt x="2409376" y="0"/>
                </a:cubicBezTo>
                <a:cubicBezTo>
                  <a:pt x="2562503" y="-10678"/>
                  <a:pt x="2991440" y="59510"/>
                  <a:pt x="3148888" y="0"/>
                </a:cubicBezTo>
                <a:cubicBezTo>
                  <a:pt x="3306336" y="-59510"/>
                  <a:pt x="3491861" y="11514"/>
                  <a:pt x="3816834" y="0"/>
                </a:cubicBezTo>
                <a:cubicBezTo>
                  <a:pt x="4141807" y="-11514"/>
                  <a:pt x="4192339" y="62918"/>
                  <a:pt x="4413214" y="0"/>
                </a:cubicBezTo>
                <a:cubicBezTo>
                  <a:pt x="4634089" y="-62918"/>
                  <a:pt x="4912418" y="32886"/>
                  <a:pt x="5152725" y="0"/>
                </a:cubicBezTo>
                <a:cubicBezTo>
                  <a:pt x="5393032" y="-32886"/>
                  <a:pt x="5390084" y="16850"/>
                  <a:pt x="5534409" y="0"/>
                </a:cubicBezTo>
                <a:cubicBezTo>
                  <a:pt x="5678734" y="-16850"/>
                  <a:pt x="5937419" y="79000"/>
                  <a:pt x="6202355" y="0"/>
                </a:cubicBezTo>
                <a:cubicBezTo>
                  <a:pt x="6467291" y="-79000"/>
                  <a:pt x="6806761" y="41809"/>
                  <a:pt x="7156563" y="0"/>
                </a:cubicBezTo>
                <a:cubicBezTo>
                  <a:pt x="7170437" y="146137"/>
                  <a:pt x="7148836" y="243055"/>
                  <a:pt x="7156563" y="417422"/>
                </a:cubicBezTo>
                <a:cubicBezTo>
                  <a:pt x="6931915" y="479911"/>
                  <a:pt x="6717923" y="341551"/>
                  <a:pt x="6488617" y="417422"/>
                </a:cubicBezTo>
                <a:cubicBezTo>
                  <a:pt x="6259311" y="493293"/>
                  <a:pt x="6116949" y="399638"/>
                  <a:pt x="5963803" y="417422"/>
                </a:cubicBezTo>
                <a:cubicBezTo>
                  <a:pt x="5810657" y="435206"/>
                  <a:pt x="5508976" y="362458"/>
                  <a:pt x="5224291" y="417422"/>
                </a:cubicBezTo>
                <a:cubicBezTo>
                  <a:pt x="4939606" y="472386"/>
                  <a:pt x="4934499" y="381851"/>
                  <a:pt x="4771042" y="417422"/>
                </a:cubicBezTo>
                <a:cubicBezTo>
                  <a:pt x="4607585" y="452993"/>
                  <a:pt x="4466638" y="407312"/>
                  <a:pt x="4389359" y="417422"/>
                </a:cubicBezTo>
                <a:cubicBezTo>
                  <a:pt x="4312080" y="427532"/>
                  <a:pt x="4038877" y="400362"/>
                  <a:pt x="3721413" y="417422"/>
                </a:cubicBezTo>
                <a:cubicBezTo>
                  <a:pt x="3403949" y="434482"/>
                  <a:pt x="3380962" y="371400"/>
                  <a:pt x="3053467" y="417422"/>
                </a:cubicBezTo>
                <a:cubicBezTo>
                  <a:pt x="2725972" y="463444"/>
                  <a:pt x="2755309" y="411925"/>
                  <a:pt x="2600218" y="417422"/>
                </a:cubicBezTo>
                <a:cubicBezTo>
                  <a:pt x="2445127" y="422919"/>
                  <a:pt x="2371770" y="376709"/>
                  <a:pt x="2146969" y="417422"/>
                </a:cubicBezTo>
                <a:cubicBezTo>
                  <a:pt x="1922168" y="458135"/>
                  <a:pt x="1724454" y="413643"/>
                  <a:pt x="1479023" y="417422"/>
                </a:cubicBezTo>
                <a:cubicBezTo>
                  <a:pt x="1233592" y="421201"/>
                  <a:pt x="1209043" y="386070"/>
                  <a:pt x="1097340" y="417422"/>
                </a:cubicBezTo>
                <a:cubicBezTo>
                  <a:pt x="985637" y="448774"/>
                  <a:pt x="430830" y="368662"/>
                  <a:pt x="0" y="417422"/>
                </a:cubicBezTo>
                <a:cubicBezTo>
                  <a:pt x="-39561" y="316511"/>
                  <a:pt x="13238" y="171732"/>
                  <a:pt x="0" y="0"/>
                </a:cubicBezTo>
                <a:close/>
              </a:path>
            </a:pathLst>
          </a:custGeom>
          <a:noFill/>
          <a:ln>
            <a:solidFill>
              <a:schemeClr val="accent1"/>
            </a:solidFill>
            <a:extLst>
              <a:ext uri="{C807C97D-BFC1-408E-A445-0C87EB9F89A2}">
                <ask:lineSketchStyleProps xmlns:ask="http://schemas.microsoft.com/office/drawing/2018/sketchyshapes" sd="3736673711">
                  <a:prstGeom prst="rect">
                    <a:avLst/>
                  </a:prstGeom>
                  <ask:type>
                    <ask:lineSketchScribble/>
                  </ask:type>
                </ask:lineSketchStyleProps>
              </a:ext>
            </a:extLst>
          </a:ln>
        </p:spPr>
        <p:txBody>
          <a:bodyPr wrap="square" rtlCol="0">
            <a:spAutoFit/>
          </a:bodyPr>
          <a:lstStyle>
            <a:defPPr>
              <a:defRPr lang="en-US"/>
            </a:defPPr>
            <a:lvl1pPr>
              <a:lnSpc>
                <a:spcPct val="150000"/>
              </a:lnSpc>
              <a:defRPr sz="1000" b="1">
                <a:effectLst/>
                <a:latin typeface="Ink Free" panose="03080402000500000000" pitchFamily="66" charset="0"/>
                <a:ea typeface="Calibri" panose="020F0502020204030204" pitchFamily="34" charset="0"/>
                <a:cs typeface="Times New Roman" panose="02020603050405020304" pitchFamily="18" charset="0"/>
              </a:defRPr>
            </a:lvl1pPr>
          </a:lstStyle>
          <a:p>
            <a:r>
              <a:rPr lang="en-US" sz="1600" b="0" dirty="0">
                <a:latin typeface="Times New Roman" panose="02020603050405020304" pitchFamily="18" charset="0"/>
                <a:sym typeface="Calibri"/>
              </a:rPr>
              <a:t>Cooling of the multi chip module for a general-purpose readout system for MPGD’s</a:t>
            </a:r>
          </a:p>
        </p:txBody>
      </p:sp>
      <p:sp>
        <p:nvSpPr>
          <p:cNvPr id="9" name="CasellaDiTesto 8">
            <a:extLst>
              <a:ext uri="{FF2B5EF4-FFF2-40B4-BE49-F238E27FC236}">
                <a16:creationId xmlns:a16="http://schemas.microsoft.com/office/drawing/2014/main" id="{DC70AD4A-6E97-4136-97E2-0FCC24B76830}"/>
              </a:ext>
            </a:extLst>
          </p:cNvPr>
          <p:cNvSpPr txBox="1"/>
          <p:nvPr/>
        </p:nvSpPr>
        <p:spPr>
          <a:xfrm>
            <a:off x="857751" y="6453870"/>
            <a:ext cx="10476498"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pic>
        <p:nvPicPr>
          <p:cNvPr id="6" name="Immagine 5" descr="Immagine che contiene verde, gabbia&#10;&#10;Descrizione generata automaticamente">
            <a:extLst>
              <a:ext uri="{FF2B5EF4-FFF2-40B4-BE49-F238E27FC236}">
                <a16:creationId xmlns:a16="http://schemas.microsoft.com/office/drawing/2014/main" id="{8A4E8147-EDF2-47C4-92C9-9CF2D6BCCD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1164722"/>
            <a:ext cx="2727257" cy="1673544"/>
          </a:xfrm>
          <a:prstGeom prst="rect">
            <a:avLst/>
          </a:prstGeom>
        </p:spPr>
      </p:pic>
      <p:pic>
        <p:nvPicPr>
          <p:cNvPr id="10" name="Immagine 9" descr="Immagine che contiene tabellonesegnapunti, circuito&#10;&#10;Descrizione generata automaticamente">
            <a:extLst>
              <a:ext uri="{FF2B5EF4-FFF2-40B4-BE49-F238E27FC236}">
                <a16:creationId xmlns:a16="http://schemas.microsoft.com/office/drawing/2014/main" id="{BED00900-E4CC-48BD-886B-16FA9F08EC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11882" y="1160793"/>
            <a:ext cx="2584118" cy="1677473"/>
          </a:xfrm>
          <a:prstGeom prst="rect">
            <a:avLst/>
          </a:prstGeom>
        </p:spPr>
      </p:pic>
      <p:sp>
        <p:nvSpPr>
          <p:cNvPr id="15" name="CasellaDiTesto 14">
            <a:extLst>
              <a:ext uri="{FF2B5EF4-FFF2-40B4-BE49-F238E27FC236}">
                <a16:creationId xmlns:a16="http://schemas.microsoft.com/office/drawing/2014/main" id="{BCF51843-3A14-4562-B68F-F0B3F6133B7D}"/>
              </a:ext>
            </a:extLst>
          </p:cNvPr>
          <p:cNvSpPr txBox="1"/>
          <p:nvPr/>
        </p:nvSpPr>
        <p:spPr>
          <a:xfrm>
            <a:off x="2597202" y="2956347"/>
            <a:ext cx="6997593" cy="738664"/>
          </a:xfrm>
          <a:prstGeom prst="rect">
            <a:avLst/>
          </a:prstGeom>
          <a:noFill/>
        </p:spPr>
        <p:txBody>
          <a:bodyPr wrap="square">
            <a:spAutoFit/>
          </a:bodyPr>
          <a:lstStyle/>
          <a:p>
            <a:r>
              <a:rPr lang="en-US" sz="1400" b="0" dirty="0">
                <a:latin typeface="Times New Roman" panose="02020603050405020304" pitchFamily="18" charset="0"/>
                <a:cs typeface="Times New Roman" panose="02020603050405020304" pitchFamily="18" charset="0"/>
                <a:sym typeface="Calibri"/>
              </a:rPr>
              <a:t>Last version of the panel with MCM Board top and bottom</a:t>
            </a:r>
          </a:p>
          <a:p>
            <a:r>
              <a:rPr lang="en-US" sz="1400" b="0" dirty="0">
                <a:latin typeface="Times New Roman" panose="02020603050405020304" pitchFamily="18" charset="0"/>
                <a:cs typeface="Times New Roman" panose="02020603050405020304" pitchFamily="18" charset="0"/>
                <a:sym typeface="Calibri"/>
              </a:rPr>
              <a:t>The MCM Board works in principle but has some unwanted noise that the group is struggling.</a:t>
            </a:r>
          </a:p>
          <a:p>
            <a:r>
              <a:rPr lang="en-US" sz="1400" b="0" dirty="0">
                <a:latin typeface="Times New Roman" panose="02020603050405020304" pitchFamily="18" charset="0"/>
                <a:cs typeface="Times New Roman" panose="02020603050405020304" pitchFamily="18" charset="0"/>
                <a:sym typeface="Calibri"/>
              </a:rPr>
              <a:t>When this will be solved ready for production</a:t>
            </a:r>
          </a:p>
        </p:txBody>
      </p:sp>
      <p:sp>
        <p:nvSpPr>
          <p:cNvPr id="12" name="CasellaDiTesto 11">
            <a:extLst>
              <a:ext uri="{FF2B5EF4-FFF2-40B4-BE49-F238E27FC236}">
                <a16:creationId xmlns:a16="http://schemas.microsoft.com/office/drawing/2014/main" id="{E6406620-B905-42DB-BDDC-59C0F568ADF5}"/>
              </a:ext>
            </a:extLst>
          </p:cNvPr>
          <p:cNvSpPr txBox="1"/>
          <p:nvPr/>
        </p:nvSpPr>
        <p:spPr>
          <a:xfrm>
            <a:off x="8326466" y="725915"/>
            <a:ext cx="3676972" cy="307777"/>
          </a:xfrm>
          <a:prstGeom prst="rect">
            <a:avLst/>
          </a:prstGeom>
          <a:solidFill>
            <a:schemeClr val="accent1">
              <a:lumMod val="40000"/>
              <a:lumOff val="60000"/>
            </a:schemeClr>
          </a:solidFill>
          <a:ln>
            <a:solidFill>
              <a:schemeClr val="tx1"/>
            </a:solidFill>
          </a:ln>
        </p:spPr>
        <p:txBody>
          <a:bodyPr wrap="square">
            <a:spAutoFit/>
          </a:bodyPr>
          <a:lstStyle/>
          <a:p>
            <a:r>
              <a:rPr lang="en-US" sz="1400" b="0" dirty="0">
                <a:sym typeface="Calibri"/>
              </a:rPr>
              <a:t>Contact person: Leif </a:t>
            </a:r>
            <a:r>
              <a:rPr lang="en-US" sz="1400" b="0" dirty="0" err="1">
                <a:sym typeface="Calibri"/>
              </a:rPr>
              <a:t>Jönsson</a:t>
            </a:r>
            <a:r>
              <a:rPr lang="en-US" sz="1400" b="0" dirty="0">
                <a:sym typeface="Calibri"/>
              </a:rPr>
              <a:t>, Lund University</a:t>
            </a:r>
          </a:p>
        </p:txBody>
      </p:sp>
      <p:sp>
        <p:nvSpPr>
          <p:cNvPr id="13" name="CasellaDiTesto 6">
            <a:extLst>
              <a:ext uri="{FF2B5EF4-FFF2-40B4-BE49-F238E27FC236}">
                <a16:creationId xmlns:a16="http://schemas.microsoft.com/office/drawing/2014/main" id="{05F9EFC5-6EA3-4286-BABA-0CB6CE5AA580}"/>
              </a:ext>
            </a:extLst>
          </p:cNvPr>
          <p:cNvSpPr txBox="1"/>
          <p:nvPr/>
        </p:nvSpPr>
        <p:spPr>
          <a:xfrm>
            <a:off x="4624902" y="5412459"/>
            <a:ext cx="2127344" cy="369332"/>
          </a:xfrm>
          <a:prstGeom prst="rect">
            <a:avLst/>
          </a:prstGeom>
          <a:noFill/>
          <a:ln w="28575">
            <a:solidFill>
              <a:srgbClr val="FF0000"/>
            </a:solidFill>
          </a:ln>
        </p:spPr>
        <p:txBody>
          <a:bodyPr wrap="square" rtlCol="0">
            <a:spAutoFit/>
          </a:bodyPr>
          <a:lstStyle/>
          <a:p>
            <a:r>
              <a:rPr lang="it-IT" dirty="0"/>
              <a:t>  Max   1.0 W/cm</a:t>
            </a:r>
            <a:r>
              <a:rPr lang="it-IT" baseline="30000" dirty="0"/>
              <a:t>2</a:t>
            </a:r>
          </a:p>
        </p:txBody>
      </p:sp>
      <p:pic>
        <p:nvPicPr>
          <p:cNvPr id="16" name="Immagine 14">
            <a:extLst>
              <a:ext uri="{FF2B5EF4-FFF2-40B4-BE49-F238E27FC236}">
                <a16:creationId xmlns:a16="http://schemas.microsoft.com/office/drawing/2014/main" id="{8939D8F5-FBC3-4F21-971F-AA1A1CD3B5F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1444919" y="3712720"/>
            <a:ext cx="2214450" cy="3071069"/>
          </a:xfrm>
          <a:prstGeom prst="rect">
            <a:avLst/>
          </a:prstGeom>
        </p:spPr>
      </p:pic>
      <p:cxnSp>
        <p:nvCxnSpPr>
          <p:cNvPr id="18" name="Connettore 2 15">
            <a:extLst>
              <a:ext uri="{FF2B5EF4-FFF2-40B4-BE49-F238E27FC236}">
                <a16:creationId xmlns:a16="http://schemas.microsoft.com/office/drawing/2014/main" id="{908B1950-538A-481E-A916-43CABEB6F65B}"/>
              </a:ext>
            </a:extLst>
          </p:cNvPr>
          <p:cNvCxnSpPr>
            <a:cxnSpLocks/>
            <a:stCxn id="13" idx="0"/>
          </p:cNvCxnSpPr>
          <p:nvPr/>
        </p:nvCxnSpPr>
        <p:spPr>
          <a:xfrm flipH="1" flipV="1">
            <a:off x="3079150" y="4612081"/>
            <a:ext cx="2609424" cy="8003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4">
            <a:extLst>
              <a:ext uri="{FF2B5EF4-FFF2-40B4-BE49-F238E27FC236}">
                <a16:creationId xmlns:a16="http://schemas.microsoft.com/office/drawing/2014/main" id="{514B8383-E2B6-4B88-9685-5EC974FD49EC}"/>
              </a:ext>
            </a:extLst>
          </p:cNvPr>
          <p:cNvCxnSpPr>
            <a:cxnSpLocks/>
            <a:stCxn id="13" idx="1"/>
          </p:cNvCxnSpPr>
          <p:nvPr/>
        </p:nvCxnSpPr>
        <p:spPr>
          <a:xfrm flipH="1">
            <a:off x="3164388" y="5597125"/>
            <a:ext cx="1460514" cy="1262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Google Shape;154;p26">
            <a:extLst>
              <a:ext uri="{FF2B5EF4-FFF2-40B4-BE49-F238E27FC236}">
                <a16:creationId xmlns:a16="http://schemas.microsoft.com/office/drawing/2014/main" id="{5ABBC0AF-9C48-4E79-964A-C70CEE53AB53}"/>
              </a:ext>
            </a:extLst>
          </p:cNvPr>
          <p:cNvSpPr txBox="1"/>
          <p:nvPr/>
        </p:nvSpPr>
        <p:spPr>
          <a:xfrm>
            <a:off x="1449619" y="3674412"/>
            <a:ext cx="2136197" cy="417422"/>
          </a:xfrm>
          <a:custGeom>
            <a:avLst/>
            <a:gdLst>
              <a:gd name="connsiteX0" fmla="*/ 0 w 2136197"/>
              <a:gd name="connsiteY0" fmla="*/ 0 h 417422"/>
              <a:gd name="connsiteX1" fmla="*/ 534049 w 2136197"/>
              <a:gd name="connsiteY1" fmla="*/ 0 h 417422"/>
              <a:gd name="connsiteX2" fmla="*/ 1004013 w 2136197"/>
              <a:gd name="connsiteY2" fmla="*/ 0 h 417422"/>
              <a:gd name="connsiteX3" fmla="*/ 1495338 w 2136197"/>
              <a:gd name="connsiteY3" fmla="*/ 0 h 417422"/>
              <a:gd name="connsiteX4" fmla="*/ 2136197 w 2136197"/>
              <a:gd name="connsiteY4" fmla="*/ 0 h 417422"/>
              <a:gd name="connsiteX5" fmla="*/ 2136197 w 2136197"/>
              <a:gd name="connsiteY5" fmla="*/ 417422 h 417422"/>
              <a:gd name="connsiteX6" fmla="*/ 1666234 w 2136197"/>
              <a:gd name="connsiteY6" fmla="*/ 417422 h 417422"/>
              <a:gd name="connsiteX7" fmla="*/ 1153546 w 2136197"/>
              <a:gd name="connsiteY7" fmla="*/ 417422 h 417422"/>
              <a:gd name="connsiteX8" fmla="*/ 662221 w 2136197"/>
              <a:gd name="connsiteY8" fmla="*/ 417422 h 417422"/>
              <a:gd name="connsiteX9" fmla="*/ 0 w 2136197"/>
              <a:gd name="connsiteY9" fmla="*/ 417422 h 417422"/>
              <a:gd name="connsiteX10" fmla="*/ 0 w 2136197"/>
              <a:gd name="connsiteY10" fmla="*/ 0 h 4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6197" h="417422" extrusionOk="0">
                <a:moveTo>
                  <a:pt x="0" y="0"/>
                </a:moveTo>
                <a:cubicBezTo>
                  <a:pt x="176546" y="-1363"/>
                  <a:pt x="296205" y="53424"/>
                  <a:pt x="534049" y="0"/>
                </a:cubicBezTo>
                <a:cubicBezTo>
                  <a:pt x="771893" y="-53424"/>
                  <a:pt x="847499" y="41983"/>
                  <a:pt x="1004013" y="0"/>
                </a:cubicBezTo>
                <a:cubicBezTo>
                  <a:pt x="1160527" y="-41983"/>
                  <a:pt x="1310714" y="10949"/>
                  <a:pt x="1495338" y="0"/>
                </a:cubicBezTo>
                <a:cubicBezTo>
                  <a:pt x="1679963" y="-10949"/>
                  <a:pt x="1880824" y="54036"/>
                  <a:pt x="2136197" y="0"/>
                </a:cubicBezTo>
                <a:cubicBezTo>
                  <a:pt x="2180960" y="87178"/>
                  <a:pt x="2111750" y="283590"/>
                  <a:pt x="2136197" y="417422"/>
                </a:cubicBezTo>
                <a:cubicBezTo>
                  <a:pt x="1978672" y="437403"/>
                  <a:pt x="1855724" y="393469"/>
                  <a:pt x="1666234" y="417422"/>
                </a:cubicBezTo>
                <a:cubicBezTo>
                  <a:pt x="1476744" y="441375"/>
                  <a:pt x="1389317" y="370603"/>
                  <a:pt x="1153546" y="417422"/>
                </a:cubicBezTo>
                <a:cubicBezTo>
                  <a:pt x="917775" y="464241"/>
                  <a:pt x="880883" y="388217"/>
                  <a:pt x="662221" y="417422"/>
                </a:cubicBezTo>
                <a:cubicBezTo>
                  <a:pt x="443559" y="446627"/>
                  <a:pt x="150491" y="397190"/>
                  <a:pt x="0" y="417422"/>
                </a:cubicBezTo>
                <a:cubicBezTo>
                  <a:pt x="-27968" y="318038"/>
                  <a:pt x="44793" y="126834"/>
                  <a:pt x="0" y="0"/>
                </a:cubicBezTo>
                <a:close/>
              </a:path>
            </a:pathLst>
          </a:custGeom>
          <a:noFill/>
          <a:ln>
            <a:solidFill>
              <a:schemeClr val="accent1"/>
            </a:solidFill>
            <a:extLst>
              <a:ext uri="{C807C97D-BFC1-408E-A445-0C87EB9F89A2}">
                <ask:lineSketchStyleProps xmlns:ask="http://schemas.microsoft.com/office/drawing/2018/sketchyshapes" sd="3736673711">
                  <a:prstGeom prst="rect">
                    <a:avLst/>
                  </a:prstGeom>
                  <ask:type>
                    <ask:lineSketchScribble/>
                  </ask:type>
                </ask:lineSketchStyleProps>
              </a:ext>
            </a:extLst>
          </a:ln>
        </p:spPr>
        <p:txBody>
          <a:bodyPr wrap="square" rtlCol="0">
            <a:spAutoFit/>
          </a:bodyPr>
          <a:lstStyle>
            <a:defPPr>
              <a:defRPr lang="en-US"/>
            </a:defPPr>
            <a:lvl1pPr>
              <a:lnSpc>
                <a:spcPct val="150000"/>
              </a:lnSpc>
              <a:defRPr sz="1000" b="1">
                <a:effectLst/>
                <a:latin typeface="Ink Free" panose="03080402000500000000" pitchFamily="66" charset="0"/>
                <a:ea typeface="Calibri" panose="020F0502020204030204" pitchFamily="34" charset="0"/>
                <a:cs typeface="Times New Roman" panose="02020603050405020304" pitchFamily="18" charset="0"/>
              </a:defRPr>
            </a:lvl1pPr>
          </a:lstStyle>
          <a:p>
            <a:r>
              <a:rPr lang="en-US" sz="1600" b="0" dirty="0">
                <a:latin typeface="Times New Roman" panose="02020603050405020304" pitchFamily="18" charset="0"/>
                <a:sym typeface="Calibri"/>
              </a:rPr>
              <a:t>Thermal specifications</a:t>
            </a:r>
          </a:p>
        </p:txBody>
      </p:sp>
      <p:pic>
        <p:nvPicPr>
          <p:cNvPr id="23" name="Immagine 4">
            <a:extLst>
              <a:ext uri="{FF2B5EF4-FFF2-40B4-BE49-F238E27FC236}">
                <a16:creationId xmlns:a16="http://schemas.microsoft.com/office/drawing/2014/main" id="{EDF085EB-E4A4-4D71-A857-02174342DC1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6200000">
            <a:off x="7574456" y="3463336"/>
            <a:ext cx="1859638" cy="3390966"/>
          </a:xfrm>
          <a:prstGeom prst="rect">
            <a:avLst/>
          </a:prstGeom>
        </p:spPr>
      </p:pic>
      <p:sp>
        <p:nvSpPr>
          <p:cNvPr id="25" name="Google Shape;154;p26">
            <a:extLst>
              <a:ext uri="{FF2B5EF4-FFF2-40B4-BE49-F238E27FC236}">
                <a16:creationId xmlns:a16="http://schemas.microsoft.com/office/drawing/2014/main" id="{00DBA88A-7875-49C0-893B-FA77E4657FC4}"/>
              </a:ext>
            </a:extLst>
          </p:cNvPr>
          <p:cNvSpPr txBox="1"/>
          <p:nvPr/>
        </p:nvSpPr>
        <p:spPr>
          <a:xfrm>
            <a:off x="7972807" y="3789689"/>
            <a:ext cx="1448273" cy="417422"/>
          </a:xfrm>
          <a:custGeom>
            <a:avLst/>
            <a:gdLst>
              <a:gd name="connsiteX0" fmla="*/ 0 w 1448273"/>
              <a:gd name="connsiteY0" fmla="*/ 0 h 417422"/>
              <a:gd name="connsiteX1" fmla="*/ 482758 w 1448273"/>
              <a:gd name="connsiteY1" fmla="*/ 0 h 417422"/>
              <a:gd name="connsiteX2" fmla="*/ 922067 w 1448273"/>
              <a:gd name="connsiteY2" fmla="*/ 0 h 417422"/>
              <a:gd name="connsiteX3" fmla="*/ 1448273 w 1448273"/>
              <a:gd name="connsiteY3" fmla="*/ 0 h 417422"/>
              <a:gd name="connsiteX4" fmla="*/ 1448273 w 1448273"/>
              <a:gd name="connsiteY4" fmla="*/ 417422 h 417422"/>
              <a:gd name="connsiteX5" fmla="*/ 965515 w 1448273"/>
              <a:gd name="connsiteY5" fmla="*/ 417422 h 417422"/>
              <a:gd name="connsiteX6" fmla="*/ 497240 w 1448273"/>
              <a:gd name="connsiteY6" fmla="*/ 417422 h 417422"/>
              <a:gd name="connsiteX7" fmla="*/ 0 w 1448273"/>
              <a:gd name="connsiteY7" fmla="*/ 417422 h 417422"/>
              <a:gd name="connsiteX8" fmla="*/ 0 w 1448273"/>
              <a:gd name="connsiteY8" fmla="*/ 0 h 41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273" h="417422" extrusionOk="0">
                <a:moveTo>
                  <a:pt x="0" y="0"/>
                </a:moveTo>
                <a:cubicBezTo>
                  <a:pt x="121717" y="-9104"/>
                  <a:pt x="353076" y="15135"/>
                  <a:pt x="482758" y="0"/>
                </a:cubicBezTo>
                <a:cubicBezTo>
                  <a:pt x="612440" y="-15135"/>
                  <a:pt x="705647" y="35070"/>
                  <a:pt x="922067" y="0"/>
                </a:cubicBezTo>
                <a:cubicBezTo>
                  <a:pt x="1138487" y="-35070"/>
                  <a:pt x="1285198" y="42917"/>
                  <a:pt x="1448273" y="0"/>
                </a:cubicBezTo>
                <a:cubicBezTo>
                  <a:pt x="1468044" y="172612"/>
                  <a:pt x="1408851" y="259039"/>
                  <a:pt x="1448273" y="417422"/>
                </a:cubicBezTo>
                <a:cubicBezTo>
                  <a:pt x="1262697" y="438945"/>
                  <a:pt x="1112759" y="379707"/>
                  <a:pt x="965515" y="417422"/>
                </a:cubicBezTo>
                <a:cubicBezTo>
                  <a:pt x="818271" y="455137"/>
                  <a:pt x="648406" y="393602"/>
                  <a:pt x="497240" y="417422"/>
                </a:cubicBezTo>
                <a:cubicBezTo>
                  <a:pt x="346075" y="441242"/>
                  <a:pt x="206866" y="368641"/>
                  <a:pt x="0" y="417422"/>
                </a:cubicBezTo>
                <a:cubicBezTo>
                  <a:pt x="-9348" y="331361"/>
                  <a:pt x="3164" y="132564"/>
                  <a:pt x="0" y="0"/>
                </a:cubicBezTo>
                <a:close/>
              </a:path>
            </a:pathLst>
          </a:custGeom>
          <a:noFill/>
          <a:ln>
            <a:solidFill>
              <a:schemeClr val="accent1"/>
            </a:solidFill>
            <a:extLst>
              <a:ext uri="{C807C97D-BFC1-408E-A445-0C87EB9F89A2}">
                <ask:lineSketchStyleProps xmlns:ask="http://schemas.microsoft.com/office/drawing/2018/sketchyshapes" sd="3736673711">
                  <a:prstGeom prst="rect">
                    <a:avLst/>
                  </a:prstGeom>
                  <ask:type>
                    <ask:lineSketchScribble/>
                  </ask:type>
                </ask:lineSketchStyleProps>
              </a:ext>
            </a:extLst>
          </a:ln>
        </p:spPr>
        <p:txBody>
          <a:bodyPr wrap="square" rtlCol="0" anchor="ctr" anchorCtr="0">
            <a:spAutoFit/>
          </a:bodyPr>
          <a:lstStyle>
            <a:defPPr>
              <a:defRPr lang="en-US"/>
            </a:defPPr>
            <a:lvl1pPr>
              <a:lnSpc>
                <a:spcPct val="150000"/>
              </a:lnSpc>
              <a:defRPr sz="1000" b="1">
                <a:effectLst/>
                <a:latin typeface="Ink Free" panose="03080402000500000000" pitchFamily="66" charset="0"/>
                <a:ea typeface="Calibri" panose="020F0502020204030204" pitchFamily="34" charset="0"/>
                <a:cs typeface="Times New Roman" panose="02020603050405020304" pitchFamily="18" charset="0"/>
              </a:defRPr>
            </a:lvl1pPr>
          </a:lstStyle>
          <a:p>
            <a:r>
              <a:rPr lang="en-US" sz="1600" b="0" dirty="0">
                <a:latin typeface="Times New Roman" panose="02020603050405020304" pitchFamily="18" charset="0"/>
                <a:sym typeface="Calibri"/>
              </a:rPr>
              <a:t>Board mockup</a:t>
            </a:r>
          </a:p>
        </p:txBody>
      </p:sp>
      <p:sp>
        <p:nvSpPr>
          <p:cNvPr id="27" name="Rectangle 26">
            <a:extLst>
              <a:ext uri="{FF2B5EF4-FFF2-40B4-BE49-F238E27FC236}">
                <a16:creationId xmlns:a16="http://schemas.microsoft.com/office/drawing/2014/main" id="{FCB36277-1E0B-4054-97C8-67DD8EEF0A7F}"/>
              </a:ext>
            </a:extLst>
          </p:cNvPr>
          <p:cNvSpPr/>
          <p:nvPr/>
        </p:nvSpPr>
        <p:spPr>
          <a:xfrm>
            <a:off x="7177537" y="4683920"/>
            <a:ext cx="2722921" cy="154002"/>
          </a:xfrm>
          <a:prstGeom prst="rect">
            <a:avLst/>
          </a:prstGeom>
          <a:no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pic>
        <p:nvPicPr>
          <p:cNvPr id="28" name="Immagine 4">
            <a:extLst>
              <a:ext uri="{FF2B5EF4-FFF2-40B4-BE49-F238E27FC236}">
                <a16:creationId xmlns:a16="http://schemas.microsoft.com/office/drawing/2014/main" id="{C4BA06EC-5964-4E06-9058-1320060F4E4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132018" y="3566076"/>
            <a:ext cx="1983782" cy="1457990"/>
          </a:xfrm>
          <a:prstGeom prst="rect">
            <a:avLst/>
          </a:prstGeom>
        </p:spPr>
      </p:pic>
      <p:pic>
        <p:nvPicPr>
          <p:cNvPr id="30" name="Immagine 3">
            <a:extLst>
              <a:ext uri="{FF2B5EF4-FFF2-40B4-BE49-F238E27FC236}">
                <a16:creationId xmlns:a16="http://schemas.microsoft.com/office/drawing/2014/main" id="{97EEF83A-5B8A-4209-9311-5F7F0FBA79E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132018" y="5007698"/>
            <a:ext cx="2005138" cy="1324495"/>
          </a:xfrm>
          <a:prstGeom prst="rect">
            <a:avLst/>
          </a:prstGeom>
        </p:spPr>
      </p:pic>
      <p:sp>
        <p:nvSpPr>
          <p:cNvPr id="34" name="TextBox 33">
            <a:extLst>
              <a:ext uri="{FF2B5EF4-FFF2-40B4-BE49-F238E27FC236}">
                <a16:creationId xmlns:a16="http://schemas.microsoft.com/office/drawing/2014/main" id="{AF5FD49E-7DEF-4B29-A002-F35096996BD6}"/>
              </a:ext>
            </a:extLst>
          </p:cNvPr>
          <p:cNvSpPr txBox="1"/>
          <p:nvPr/>
        </p:nvSpPr>
        <p:spPr>
          <a:xfrm>
            <a:off x="10153374" y="2718484"/>
            <a:ext cx="1983782" cy="786754"/>
          </a:xfrm>
          <a:noFill/>
          <a:ln>
            <a:solidFill>
              <a:schemeClr val="accent1"/>
            </a:solidFill>
          </a:ln>
        </p:spPr>
        <p:txBody>
          <a:bodyPr wrap="square" rtlCol="0" anchor="ctr" anchorCtr="0">
            <a:spAutoFit/>
          </a:bodyPr>
          <a:lstStyle>
            <a:defPPr>
              <a:defRPr lang="en-US"/>
            </a:defPPr>
            <a:lvl1pPr>
              <a:lnSpc>
                <a:spcPct val="150000"/>
              </a:lnSpc>
              <a:defRPr sz="1600" b="0">
                <a:effectLst/>
                <a:latin typeface="Times New Roman" panose="02020603050405020304" pitchFamily="18" charset="0"/>
                <a:ea typeface="Calibri" panose="020F0502020204030204" pitchFamily="34" charset="0"/>
                <a:cs typeface="Times New Roman" panose="02020603050405020304" pitchFamily="18" charset="0"/>
              </a:defRPr>
            </a:lvl1pPr>
          </a:lstStyle>
          <a:p>
            <a:pPr algn="ctr"/>
            <a:r>
              <a:rPr lang="en-US" dirty="0"/>
              <a:t>MCM Mockup </a:t>
            </a:r>
          </a:p>
          <a:p>
            <a:pPr algn="ctr"/>
            <a:r>
              <a:rPr lang="en-US" dirty="0"/>
              <a:t>Top and bottom side</a:t>
            </a:r>
            <a:endParaRPr lang="it-IT" dirty="0"/>
          </a:p>
        </p:txBody>
      </p:sp>
      <p:sp>
        <p:nvSpPr>
          <p:cNvPr id="4" name="Rectangle 26">
            <a:extLst>
              <a:ext uri="{FF2B5EF4-FFF2-40B4-BE49-F238E27FC236}">
                <a16:creationId xmlns:a16="http://schemas.microsoft.com/office/drawing/2014/main" id="{EDB629DC-AFAC-41B0-87F8-50AAC95BB38F}"/>
              </a:ext>
            </a:extLst>
          </p:cNvPr>
          <p:cNvSpPr/>
          <p:nvPr/>
        </p:nvSpPr>
        <p:spPr>
          <a:xfrm>
            <a:off x="2224356" y="4155524"/>
            <a:ext cx="1863323" cy="201028"/>
          </a:xfrm>
          <a:prstGeom prst="rect">
            <a:avLst/>
          </a:prstGeom>
          <a:no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6954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34"/>
          <p:cNvSpPr>
            <a:spLocks noChangeArrowheads="1"/>
          </p:cNvSpPr>
          <p:nvPr/>
        </p:nvSpPr>
        <p:spPr bwMode="auto">
          <a:xfrm>
            <a:off x="3350209" y="1712534"/>
            <a:ext cx="5557265" cy="1617071"/>
          </a:xfrm>
          <a:prstGeom prst="rect">
            <a:avLst/>
          </a:prstGeom>
          <a:solidFill>
            <a:schemeClr val="accent1">
              <a:lumMod val="40000"/>
              <a:lumOff val="60000"/>
            </a:schemeClr>
          </a:solidFill>
          <a:ln w="9525">
            <a:solidFill>
              <a:schemeClr val="accent1">
                <a:lumMod val="20000"/>
                <a:lumOff val="80000"/>
              </a:schemeClr>
            </a:solidFill>
            <a:miter lim="800000"/>
            <a:headEnd/>
            <a:tailEnd/>
          </a:ln>
        </p:spPr>
        <p:txBody>
          <a:bodyPr anchor="ctr"/>
          <a:lstStyle/>
          <a:p>
            <a:pPr algn="ctr"/>
            <a:r>
              <a:rPr lang="en-US" dirty="0">
                <a:solidFill>
                  <a:srgbClr val="FF0000"/>
                </a:solidFill>
              </a:rPr>
              <a:t>The single base microchannel unit</a:t>
            </a:r>
          </a:p>
          <a:p>
            <a:pPr>
              <a:lnSpc>
                <a:spcPct val="150000"/>
              </a:lnSpc>
            </a:pPr>
            <a:r>
              <a:rPr lang="en-US" dirty="0">
                <a:solidFill>
                  <a:srgbClr val="000099"/>
                </a:solidFill>
              </a:rPr>
              <a:t>A square CF micro-tube with an internal peek tube 50 </a:t>
            </a:r>
            <a:r>
              <a:rPr lang="en-US" dirty="0">
                <a:solidFill>
                  <a:srgbClr val="000099"/>
                </a:solidFill>
                <a:latin typeface="Symbol" pitchFamily="18" charset="2"/>
              </a:rPr>
              <a:t>m</a:t>
            </a:r>
            <a:r>
              <a:rPr lang="en-US" dirty="0">
                <a:solidFill>
                  <a:srgbClr val="000099"/>
                </a:solidFill>
              </a:rPr>
              <a:t>m thick used to avoid moisture on carbon fiber</a:t>
            </a:r>
          </a:p>
        </p:txBody>
      </p:sp>
      <p:pic>
        <p:nvPicPr>
          <p:cNvPr id="31" name="Picture 13" descr="D:\condivisione\SUPER-B_VIPIX\foto\foto_giulio_berkeley\Foto_giulio\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2063" y="4960999"/>
            <a:ext cx="4114800" cy="1404534"/>
          </a:xfrm>
          <a:prstGeom prst="rect">
            <a:avLst/>
          </a:prstGeom>
          <a:noFill/>
          <a:ln w="9525">
            <a:noFill/>
            <a:miter lim="800000"/>
            <a:headEnd/>
            <a:tailEnd/>
          </a:ln>
        </p:spPr>
      </p:pic>
      <p:sp>
        <p:nvSpPr>
          <p:cNvPr id="32" name="Rectangle 34"/>
          <p:cNvSpPr>
            <a:spLocks noChangeArrowheads="1"/>
          </p:cNvSpPr>
          <p:nvPr/>
        </p:nvSpPr>
        <p:spPr bwMode="auto">
          <a:xfrm>
            <a:off x="4360951" y="5015329"/>
            <a:ext cx="4673601" cy="1350204"/>
          </a:xfrm>
          <a:prstGeom prst="rect">
            <a:avLst/>
          </a:prstGeom>
          <a:solidFill>
            <a:schemeClr val="accent1">
              <a:lumMod val="40000"/>
              <a:lumOff val="60000"/>
            </a:schemeClr>
          </a:solidFill>
          <a:ln w="38100">
            <a:solidFill>
              <a:srgbClr val="FF0000"/>
            </a:solidFill>
            <a:miter lim="800000"/>
            <a:headEnd/>
            <a:tailEnd/>
          </a:ln>
        </p:spPr>
        <p:txBody>
          <a:bodyPr anchor="ctr">
            <a:normAutofit/>
          </a:bodyPr>
          <a:lstStyle/>
          <a:p>
            <a:pPr algn="ctr"/>
            <a:r>
              <a:rPr lang="en-US" dirty="0">
                <a:solidFill>
                  <a:srgbClr val="FF0000"/>
                </a:solidFill>
              </a:rPr>
              <a:t>Net micro-channel module support</a:t>
            </a:r>
          </a:p>
          <a:p>
            <a:r>
              <a:rPr lang="en-US" dirty="0">
                <a:solidFill>
                  <a:srgbClr val="000099"/>
                </a:solidFill>
              </a:rPr>
              <a:t>Alternated microtube structure with step of 700 micron </a:t>
            </a:r>
          </a:p>
          <a:p>
            <a:r>
              <a:rPr lang="en-US" dirty="0">
                <a:solidFill>
                  <a:srgbClr val="000099"/>
                </a:solidFill>
              </a:rPr>
              <a:t>The total radiation length </a:t>
            </a:r>
            <a:r>
              <a:rPr lang="en-US" sz="1600" baseline="30000" dirty="0">
                <a:solidFill>
                  <a:srgbClr val="FF0000"/>
                </a:solidFill>
                <a:sym typeface="Wingdings" pitchFamily="2" charset="2"/>
              </a:rPr>
              <a:t>(*)</a:t>
            </a:r>
            <a:r>
              <a:rPr lang="en-US" dirty="0">
                <a:solidFill>
                  <a:srgbClr val="000099"/>
                </a:solidFill>
              </a:rPr>
              <a:t> is</a:t>
            </a:r>
            <a:r>
              <a:rPr lang="en-US" dirty="0">
                <a:solidFill>
                  <a:srgbClr val="FF0000"/>
                </a:solidFill>
              </a:rPr>
              <a:t> 0.15 %X</a:t>
            </a:r>
            <a:r>
              <a:rPr lang="en-US" baseline="-25000" dirty="0">
                <a:solidFill>
                  <a:srgbClr val="FF0000"/>
                </a:solidFill>
              </a:rPr>
              <a:t>0</a:t>
            </a:r>
            <a:endParaRPr lang="en-US" dirty="0">
              <a:solidFill>
                <a:srgbClr val="FF0000"/>
              </a:solidFill>
            </a:endParaRPr>
          </a:p>
        </p:txBody>
      </p:sp>
      <p:sp>
        <p:nvSpPr>
          <p:cNvPr id="33" name="Rectangle 10"/>
          <p:cNvSpPr>
            <a:spLocks noChangeArrowheads="1"/>
          </p:cNvSpPr>
          <p:nvPr/>
        </p:nvSpPr>
        <p:spPr bwMode="auto">
          <a:xfrm>
            <a:off x="9055114" y="5150162"/>
            <a:ext cx="2955385" cy="1074662"/>
          </a:xfrm>
          <a:prstGeom prst="rect">
            <a:avLst/>
          </a:prstGeom>
          <a:noFill/>
          <a:ln w="9525">
            <a:noFill/>
            <a:miter lim="800000"/>
            <a:headEnd/>
            <a:tailEnd/>
          </a:ln>
        </p:spPr>
        <p:txBody>
          <a:bodyPr wrap="square">
            <a:normAutofit/>
          </a:bodyPr>
          <a:lstStyle/>
          <a:p>
            <a:r>
              <a:rPr lang="en-US" sz="1400" baseline="30000" dirty="0">
                <a:solidFill>
                  <a:srgbClr val="FF0000"/>
                </a:solidFill>
                <a:sym typeface="Wingdings" pitchFamily="2" charset="2"/>
              </a:rPr>
              <a:t>(*)</a:t>
            </a:r>
            <a:r>
              <a:rPr lang="en-US" sz="1400" dirty="0">
                <a:solidFill>
                  <a:srgbClr val="000099"/>
                </a:solidFill>
                <a:sym typeface="Wingdings" pitchFamily="2" charset="2"/>
              </a:rPr>
              <a:t>: Material of the support structure: ( C.F. material + peek tube + Water)</a:t>
            </a:r>
            <a:r>
              <a:rPr lang="en-US" sz="1400" dirty="0">
                <a:sym typeface="Wingdings" pitchFamily="2" charset="2"/>
              </a:rPr>
              <a:t>			</a:t>
            </a:r>
            <a:endParaRPr lang="en-US" sz="1400" b="1" i="1" baseline="-25000" dirty="0">
              <a:solidFill>
                <a:srgbClr val="FF0000"/>
              </a:solidFill>
              <a:sym typeface="Wingdings" pitchFamily="2" charset="2"/>
            </a:endParaRPr>
          </a:p>
        </p:txBody>
      </p:sp>
      <p:grpSp>
        <p:nvGrpSpPr>
          <p:cNvPr id="4" name="Group 36"/>
          <p:cNvGrpSpPr/>
          <p:nvPr/>
        </p:nvGrpSpPr>
        <p:grpSpPr>
          <a:xfrm>
            <a:off x="210511" y="1708739"/>
            <a:ext cx="2913380" cy="2274333"/>
            <a:chOff x="76200" y="1219199"/>
            <a:chExt cx="2913380" cy="2274333"/>
          </a:xfrm>
        </p:grpSpPr>
        <p:grpSp>
          <p:nvGrpSpPr>
            <p:cNvPr id="5" name="Group 26"/>
            <p:cNvGrpSpPr/>
            <p:nvPr/>
          </p:nvGrpSpPr>
          <p:grpSpPr>
            <a:xfrm>
              <a:off x="76200" y="1219199"/>
              <a:ext cx="2905718" cy="2274333"/>
              <a:chOff x="6019800" y="2514599"/>
              <a:chExt cx="2905718" cy="2274333"/>
            </a:xfrm>
          </p:grpSpPr>
          <p:pic>
            <p:nvPicPr>
              <p:cNvPr id="17415" name="Picture 23" descr="tubetto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2514600"/>
                <a:ext cx="2895600" cy="2230438"/>
              </a:xfrm>
              <a:prstGeom prst="rect">
                <a:avLst/>
              </a:prstGeom>
              <a:noFill/>
              <a:ln w="9525">
                <a:noFill/>
                <a:miter lim="800000"/>
                <a:headEnd/>
                <a:tailEnd/>
              </a:ln>
            </p:spPr>
          </p:pic>
          <p:sp>
            <p:nvSpPr>
              <p:cNvPr id="17416" name="Rectangle 24"/>
              <p:cNvSpPr>
                <a:spLocks noChangeArrowheads="1"/>
              </p:cNvSpPr>
              <p:nvPr/>
            </p:nvSpPr>
            <p:spPr bwMode="auto">
              <a:xfrm rot="-5638652">
                <a:off x="6061075" y="3616325"/>
                <a:ext cx="893763" cy="366713"/>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700 </a:t>
                </a:r>
                <a:r>
                  <a:rPr lang="en-US">
                    <a:solidFill>
                      <a:schemeClr val="bg1"/>
                    </a:solidFill>
                    <a:latin typeface="Symbol" pitchFamily="18" charset="2"/>
                  </a:rPr>
                  <a:t>m</a:t>
                </a:r>
                <a:r>
                  <a:rPr lang="en-US">
                    <a:solidFill>
                      <a:schemeClr val="bg1"/>
                    </a:solidFill>
                    <a:latin typeface="Times New Roman" pitchFamily="18" charset="0"/>
                  </a:rPr>
                  <a:t>m</a:t>
                </a:r>
              </a:p>
            </p:txBody>
          </p:sp>
          <p:sp>
            <p:nvSpPr>
              <p:cNvPr id="17417" name="Rectangle 25"/>
              <p:cNvSpPr>
                <a:spLocks noChangeArrowheads="1"/>
              </p:cNvSpPr>
              <p:nvPr/>
            </p:nvSpPr>
            <p:spPr bwMode="auto">
              <a:xfrm rot="-207077">
                <a:off x="6858000" y="2667000"/>
                <a:ext cx="893763" cy="366713"/>
              </a:xfrm>
              <a:prstGeom prst="rect">
                <a:avLst/>
              </a:prstGeom>
              <a:noFill/>
              <a:ln w="9525">
                <a:noFill/>
                <a:miter lim="800000"/>
                <a:headEnd/>
                <a:tailEnd/>
              </a:ln>
            </p:spPr>
            <p:txBody>
              <a:bodyPr wrap="none">
                <a:spAutoFit/>
              </a:bodyPr>
              <a:lstStyle/>
              <a:p>
                <a:r>
                  <a:rPr lang="en-US" dirty="0">
                    <a:solidFill>
                      <a:schemeClr val="bg1"/>
                    </a:solidFill>
                    <a:latin typeface="Times New Roman" pitchFamily="18" charset="0"/>
                  </a:rPr>
                  <a:t>700 </a:t>
                </a:r>
                <a:r>
                  <a:rPr lang="en-US" dirty="0">
                    <a:solidFill>
                      <a:schemeClr val="bg1"/>
                    </a:solidFill>
                    <a:latin typeface="Symbol" pitchFamily="18" charset="2"/>
                  </a:rPr>
                  <a:t>m</a:t>
                </a:r>
                <a:r>
                  <a:rPr lang="en-US" dirty="0">
                    <a:solidFill>
                      <a:schemeClr val="bg1"/>
                    </a:solidFill>
                    <a:latin typeface="Times New Roman" pitchFamily="18" charset="0"/>
                  </a:rPr>
                  <a:t>m</a:t>
                </a:r>
              </a:p>
            </p:txBody>
          </p:sp>
          <p:sp>
            <p:nvSpPr>
              <p:cNvPr id="17418" name="Line 26"/>
              <p:cNvSpPr>
                <a:spLocks noChangeShapeType="1"/>
              </p:cNvSpPr>
              <p:nvPr/>
            </p:nvSpPr>
            <p:spPr bwMode="auto">
              <a:xfrm>
                <a:off x="6705600" y="3200400"/>
                <a:ext cx="76200" cy="1066800"/>
              </a:xfrm>
              <a:prstGeom prst="line">
                <a:avLst/>
              </a:prstGeom>
              <a:noFill/>
              <a:ln w="9525">
                <a:solidFill>
                  <a:schemeClr val="bg1"/>
                </a:solidFill>
                <a:round/>
                <a:headEnd type="triangle" w="med" len="med"/>
                <a:tailEnd type="triangle" w="med" len="med"/>
              </a:ln>
            </p:spPr>
            <p:txBody>
              <a:bodyPr/>
              <a:lstStyle/>
              <a:p>
                <a:endParaRPr lang="it-IT"/>
              </a:p>
            </p:txBody>
          </p:sp>
          <p:sp>
            <p:nvSpPr>
              <p:cNvPr id="17419" name="Line 27"/>
              <p:cNvSpPr>
                <a:spLocks noChangeShapeType="1"/>
              </p:cNvSpPr>
              <p:nvPr/>
            </p:nvSpPr>
            <p:spPr bwMode="auto">
              <a:xfrm flipV="1">
                <a:off x="6781800" y="2971800"/>
                <a:ext cx="1143000" cy="76200"/>
              </a:xfrm>
              <a:prstGeom prst="line">
                <a:avLst/>
              </a:prstGeom>
              <a:noFill/>
              <a:ln w="9525">
                <a:solidFill>
                  <a:schemeClr val="bg1"/>
                </a:solidFill>
                <a:round/>
                <a:headEnd type="triangle" w="med" len="med"/>
                <a:tailEnd type="triangle" w="med" len="med"/>
              </a:ln>
            </p:spPr>
            <p:txBody>
              <a:bodyPr/>
              <a:lstStyle/>
              <a:p>
                <a:endParaRPr lang="it-IT"/>
              </a:p>
            </p:txBody>
          </p:sp>
          <p:sp>
            <p:nvSpPr>
              <p:cNvPr id="17420" name="Rectangle 28"/>
              <p:cNvSpPr>
                <a:spLocks noChangeArrowheads="1"/>
              </p:cNvSpPr>
              <p:nvPr/>
            </p:nvSpPr>
            <p:spPr bwMode="auto">
              <a:xfrm>
                <a:off x="6248400" y="4419600"/>
                <a:ext cx="2457724" cy="369332"/>
              </a:xfrm>
              <a:prstGeom prst="rect">
                <a:avLst/>
              </a:prstGeom>
              <a:noFill/>
              <a:ln w="9525">
                <a:noFill/>
                <a:miter lim="800000"/>
                <a:headEnd/>
                <a:tailEnd/>
              </a:ln>
            </p:spPr>
            <p:txBody>
              <a:bodyPr wrap="none">
                <a:spAutoFit/>
              </a:bodyPr>
              <a:lstStyle/>
              <a:p>
                <a:r>
                  <a:rPr lang="en-US" dirty="0">
                    <a:solidFill>
                      <a:srgbClr val="FFFF00"/>
                    </a:solidFill>
                  </a:rPr>
                  <a:t>Carbon Fiber Pultrusion</a:t>
                </a:r>
                <a:r>
                  <a:rPr lang="en-US" dirty="0">
                    <a:solidFill>
                      <a:srgbClr val="000099"/>
                    </a:solidFill>
                  </a:rPr>
                  <a:t> </a:t>
                </a:r>
              </a:p>
            </p:txBody>
          </p:sp>
          <p:sp>
            <p:nvSpPr>
              <p:cNvPr id="23" name="Line Callout 2 22"/>
              <p:cNvSpPr/>
              <p:nvPr/>
            </p:nvSpPr>
            <p:spPr>
              <a:xfrm>
                <a:off x="7732215" y="2514599"/>
                <a:ext cx="1193303" cy="351641"/>
              </a:xfrm>
              <a:prstGeom prst="borderCallout2">
                <a:avLst>
                  <a:gd name="adj1" fmla="val 100031"/>
                  <a:gd name="adj2" fmla="val 50741"/>
                  <a:gd name="adj3" fmla="val 278182"/>
                  <a:gd name="adj4" fmla="val 42967"/>
                  <a:gd name="adj5" fmla="val 353243"/>
                  <a:gd name="adj6" fmla="val -7778"/>
                </a:avLst>
              </a:prstGeom>
              <a:noFill/>
              <a:ln>
                <a:solidFill>
                  <a:srgbClr val="C0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a:solidFill>
                      <a:srgbClr val="000099"/>
                    </a:solidFill>
                    <a:latin typeface="Comic Sans MS" pitchFamily="66" charset="0"/>
                    <a:cs typeface="Times New Roman" pitchFamily="18" charset="0"/>
                  </a:rPr>
                  <a:t>Peek pipe</a:t>
                </a:r>
              </a:p>
            </p:txBody>
          </p:sp>
        </p:grpSp>
        <p:cxnSp>
          <p:nvCxnSpPr>
            <p:cNvPr id="35" name="Straight Arrow Connector 34"/>
            <p:cNvCxnSpPr/>
            <p:nvPr/>
          </p:nvCxnSpPr>
          <p:spPr>
            <a:xfrm rot="16200000" flipH="1">
              <a:off x="1257300" y="2247900"/>
              <a:ext cx="381000" cy="304800"/>
            </a:xfrm>
            <a:prstGeom prst="straightConnector1">
              <a:avLst/>
            </a:prstGeom>
            <a:ln w="19050">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36" name="Rectangle 35"/>
            <p:cNvSpPr/>
            <p:nvPr/>
          </p:nvSpPr>
          <p:spPr>
            <a:xfrm>
              <a:off x="1676400" y="2438400"/>
              <a:ext cx="1313180" cy="369332"/>
            </a:xfrm>
            <a:prstGeom prst="rect">
              <a:avLst/>
            </a:prstGeom>
          </p:spPr>
          <p:txBody>
            <a:bodyPr wrap="none">
              <a:spAutoFit/>
            </a:bodyPr>
            <a:lstStyle/>
            <a:p>
              <a:r>
                <a:rPr lang="en-US" dirty="0">
                  <a:solidFill>
                    <a:schemeClr val="bg1"/>
                  </a:solidFill>
                  <a:latin typeface="Times New Roman" pitchFamily="18" charset="0"/>
                </a:rPr>
                <a:t>Dh=300 </a:t>
              </a:r>
              <a:r>
                <a:rPr lang="en-US" dirty="0">
                  <a:solidFill>
                    <a:schemeClr val="bg1"/>
                  </a:solidFill>
                  <a:latin typeface="Symbol" pitchFamily="18" charset="2"/>
                </a:rPr>
                <a:t>m</a:t>
              </a:r>
              <a:r>
                <a:rPr lang="en-US" dirty="0">
                  <a:solidFill>
                    <a:schemeClr val="bg1"/>
                  </a:solidFill>
                  <a:latin typeface="Times New Roman" pitchFamily="18" charset="0"/>
                </a:rPr>
                <a:t>m</a:t>
              </a:r>
            </a:p>
          </p:txBody>
        </p:sp>
      </p:grpSp>
      <p:sp>
        <p:nvSpPr>
          <p:cNvPr id="46" name="Right Arrow 45"/>
          <p:cNvSpPr/>
          <p:nvPr/>
        </p:nvSpPr>
        <p:spPr>
          <a:xfrm rot="10800000">
            <a:off x="3712115" y="5150162"/>
            <a:ext cx="990600" cy="3048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a:extLst>
              <a:ext uri="{FF2B5EF4-FFF2-40B4-BE49-F238E27FC236}">
                <a16:creationId xmlns:a16="http://schemas.microsoft.com/office/drawing/2014/main" id="{5CBCF0D2-BA5C-4134-AB0D-70B88AC449CD}"/>
              </a:ext>
            </a:extLst>
          </p:cNvPr>
          <p:cNvSpPr txBox="1"/>
          <p:nvPr/>
        </p:nvSpPr>
        <p:spPr>
          <a:xfrm>
            <a:off x="294467" y="697830"/>
            <a:ext cx="11542363" cy="584775"/>
          </a:xfrm>
          <a:prstGeom prst="rect">
            <a:avLst/>
          </a:prstGeom>
          <a:noFill/>
        </p:spPr>
        <p:txBody>
          <a:bodyPr wrap="square">
            <a:spAutoFit/>
          </a:bodyPr>
          <a:lstStyle/>
          <a:p>
            <a:r>
              <a:rPr lang="en-US" sz="1600" dirty="0">
                <a:solidFill>
                  <a:srgbClr val="000099"/>
                </a:solidFill>
              </a:rPr>
              <a:t>Obtained by pultrusion of C.F. </a:t>
            </a:r>
            <a:r>
              <a:rPr lang="en-US" sz="1600" dirty="0" err="1">
                <a:solidFill>
                  <a:srgbClr val="000099"/>
                </a:solidFill>
              </a:rPr>
              <a:t>TohoTenax</a:t>
            </a:r>
            <a:r>
              <a:rPr lang="en-US" sz="1600" dirty="0">
                <a:solidFill>
                  <a:srgbClr val="000099"/>
                </a:solidFill>
              </a:rPr>
              <a:t> HTS 40 , adding and  gluing  in  special masks, side by side, single micro-tube. The inner diameter of the peek micro-tube is 300 </a:t>
            </a:r>
            <a:r>
              <a:rPr lang="en-US" sz="1600" dirty="0">
                <a:solidFill>
                  <a:srgbClr val="000099"/>
                </a:solidFill>
                <a:latin typeface="Symbol" pitchFamily="18" charset="2"/>
              </a:rPr>
              <a:t>m</a:t>
            </a:r>
            <a:r>
              <a:rPr lang="en-US" sz="1600" dirty="0">
                <a:solidFill>
                  <a:srgbClr val="000099"/>
                </a:solidFill>
              </a:rPr>
              <a:t>m, the thickness of the square composite  profile  is  700 </a:t>
            </a:r>
            <a:r>
              <a:rPr lang="en-US" sz="1600" dirty="0">
                <a:solidFill>
                  <a:srgbClr val="000099"/>
                </a:solidFill>
                <a:latin typeface="Symbol" pitchFamily="18" charset="2"/>
              </a:rPr>
              <a:t>m</a:t>
            </a:r>
            <a:r>
              <a:rPr lang="en-US" sz="1600" dirty="0">
                <a:solidFill>
                  <a:srgbClr val="000099"/>
                </a:solidFill>
              </a:rPr>
              <a:t>m . </a:t>
            </a:r>
          </a:p>
        </p:txBody>
      </p:sp>
      <p:sp>
        <p:nvSpPr>
          <p:cNvPr id="38" name="Rectangle 34">
            <a:extLst>
              <a:ext uri="{FF2B5EF4-FFF2-40B4-BE49-F238E27FC236}">
                <a16:creationId xmlns:a16="http://schemas.microsoft.com/office/drawing/2014/main" id="{06F34DE2-5265-48FE-AFD3-FDBA8F691321}"/>
              </a:ext>
            </a:extLst>
          </p:cNvPr>
          <p:cNvSpPr>
            <a:spLocks noChangeArrowheads="1"/>
          </p:cNvSpPr>
          <p:nvPr/>
        </p:nvSpPr>
        <p:spPr bwMode="auto">
          <a:xfrm>
            <a:off x="8959163" y="3393733"/>
            <a:ext cx="3200400" cy="1567266"/>
          </a:xfrm>
          <a:prstGeom prst="rect">
            <a:avLst/>
          </a:prstGeom>
          <a:solidFill>
            <a:schemeClr val="accent1">
              <a:lumMod val="40000"/>
              <a:lumOff val="60000"/>
            </a:schemeClr>
          </a:solidFill>
          <a:ln w="38100">
            <a:solidFill>
              <a:srgbClr val="FF0000"/>
            </a:solidFill>
            <a:miter lim="800000"/>
            <a:headEnd/>
            <a:tailEnd/>
          </a:ln>
        </p:spPr>
        <p:txBody>
          <a:bodyPr anchor="ctr"/>
          <a:lstStyle/>
          <a:p>
            <a:pPr algn="ctr">
              <a:lnSpc>
                <a:spcPct val="150000"/>
              </a:lnSpc>
            </a:pPr>
            <a:r>
              <a:rPr lang="en-US" dirty="0">
                <a:solidFill>
                  <a:srgbClr val="FF0000"/>
                </a:solidFill>
              </a:rPr>
              <a:t>Full micro-channel module</a:t>
            </a:r>
            <a:endParaRPr lang="en-US" sz="2000" i="1" dirty="0">
              <a:solidFill>
                <a:srgbClr val="FF0000"/>
              </a:solidFill>
              <a:latin typeface="Garamond" pitchFamily="18" charset="0"/>
            </a:endParaRPr>
          </a:p>
          <a:p>
            <a:pPr>
              <a:lnSpc>
                <a:spcPct val="150000"/>
              </a:lnSpc>
            </a:pPr>
            <a:r>
              <a:rPr lang="en-US" dirty="0">
                <a:solidFill>
                  <a:srgbClr val="000099"/>
                </a:solidFill>
              </a:rPr>
              <a:t>The total radiation length </a:t>
            </a:r>
            <a:r>
              <a:rPr lang="en-US" sz="1600" baseline="30000" dirty="0">
                <a:solidFill>
                  <a:srgbClr val="FF0000"/>
                </a:solidFill>
                <a:sym typeface="Wingdings" pitchFamily="2" charset="2"/>
              </a:rPr>
              <a:t>(*)</a:t>
            </a:r>
            <a:r>
              <a:rPr lang="en-US" dirty="0">
                <a:solidFill>
                  <a:srgbClr val="000099"/>
                </a:solidFill>
              </a:rPr>
              <a:t> of this support is</a:t>
            </a:r>
            <a:r>
              <a:rPr lang="en-US" dirty="0">
                <a:solidFill>
                  <a:srgbClr val="FF0000"/>
                </a:solidFill>
              </a:rPr>
              <a:t> 0.28 %X</a:t>
            </a:r>
            <a:r>
              <a:rPr lang="en-US" baseline="-25000" dirty="0">
                <a:solidFill>
                  <a:srgbClr val="FF0000"/>
                </a:solidFill>
              </a:rPr>
              <a:t>0</a:t>
            </a:r>
            <a:endParaRPr lang="en-US" dirty="0">
              <a:solidFill>
                <a:srgbClr val="FF0000"/>
              </a:solidFill>
            </a:endParaRPr>
          </a:p>
        </p:txBody>
      </p:sp>
      <p:grpSp>
        <p:nvGrpSpPr>
          <p:cNvPr id="39" name="Group 28">
            <a:extLst>
              <a:ext uri="{FF2B5EF4-FFF2-40B4-BE49-F238E27FC236}">
                <a16:creationId xmlns:a16="http://schemas.microsoft.com/office/drawing/2014/main" id="{BB9B22E9-2575-49AA-9F64-2750A55EE5FF}"/>
              </a:ext>
            </a:extLst>
          </p:cNvPr>
          <p:cNvGrpSpPr/>
          <p:nvPr/>
        </p:nvGrpSpPr>
        <p:grpSpPr>
          <a:xfrm>
            <a:off x="3123891" y="3380417"/>
            <a:ext cx="5817492" cy="1631064"/>
            <a:chOff x="152400" y="2743200"/>
            <a:chExt cx="5727700" cy="1469066"/>
          </a:xfrm>
        </p:grpSpPr>
        <p:pic>
          <p:nvPicPr>
            <p:cNvPr id="40" name="Picture 21" descr="attestato">
              <a:extLst>
                <a:ext uri="{FF2B5EF4-FFF2-40B4-BE49-F238E27FC236}">
                  <a16:creationId xmlns:a16="http://schemas.microsoft.com/office/drawing/2014/main" id="{61EB907F-F3A3-4FD4-A9BB-F4AD534A07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2743200"/>
              <a:ext cx="5727700" cy="1447800"/>
            </a:xfrm>
            <a:prstGeom prst="rect">
              <a:avLst/>
            </a:prstGeom>
            <a:noFill/>
            <a:ln w="9525">
              <a:noFill/>
              <a:miter lim="800000"/>
              <a:headEnd/>
              <a:tailEnd/>
            </a:ln>
          </p:spPr>
        </p:pic>
        <p:grpSp>
          <p:nvGrpSpPr>
            <p:cNvPr id="41" name="Group 27">
              <a:extLst>
                <a:ext uri="{FF2B5EF4-FFF2-40B4-BE49-F238E27FC236}">
                  <a16:creationId xmlns:a16="http://schemas.microsoft.com/office/drawing/2014/main" id="{CF559FFC-D18D-4045-BEFD-C245C2191343}"/>
                </a:ext>
              </a:extLst>
            </p:cNvPr>
            <p:cNvGrpSpPr/>
            <p:nvPr/>
          </p:nvGrpSpPr>
          <p:grpSpPr>
            <a:xfrm>
              <a:off x="152400" y="2819400"/>
              <a:ext cx="3429000" cy="1392866"/>
              <a:chOff x="152400" y="2819400"/>
              <a:chExt cx="3429000" cy="1392866"/>
            </a:xfrm>
          </p:grpSpPr>
          <p:sp>
            <p:nvSpPr>
              <p:cNvPr id="43" name="TextBox 21">
                <a:extLst>
                  <a:ext uri="{FF2B5EF4-FFF2-40B4-BE49-F238E27FC236}">
                    <a16:creationId xmlns:a16="http://schemas.microsoft.com/office/drawing/2014/main" id="{52169697-826F-4BB8-9894-B6F437D77A53}"/>
                  </a:ext>
                </a:extLst>
              </p:cNvPr>
              <p:cNvSpPr txBox="1">
                <a:spLocks noChangeArrowheads="1"/>
              </p:cNvSpPr>
              <p:nvPr/>
            </p:nvSpPr>
            <p:spPr bwMode="auto">
              <a:xfrm>
                <a:off x="2438400" y="2819400"/>
                <a:ext cx="1143000" cy="277208"/>
              </a:xfrm>
              <a:prstGeom prst="rect">
                <a:avLst/>
              </a:prstGeom>
              <a:noFill/>
              <a:ln w="9525">
                <a:noFill/>
                <a:miter lim="800000"/>
                <a:headEnd/>
                <a:tailEnd/>
              </a:ln>
            </p:spPr>
            <p:txBody>
              <a:bodyPr>
                <a:spAutoFit/>
              </a:bodyPr>
              <a:lstStyle/>
              <a:p>
                <a:endParaRPr lang="it-IT" sz="1400" dirty="0">
                  <a:solidFill>
                    <a:schemeClr val="bg1"/>
                  </a:solidFill>
                </a:endParaRPr>
              </a:p>
            </p:txBody>
          </p:sp>
          <p:sp>
            <p:nvSpPr>
              <p:cNvPr id="45" name="Rectangle 24">
                <a:extLst>
                  <a:ext uri="{FF2B5EF4-FFF2-40B4-BE49-F238E27FC236}">
                    <a16:creationId xmlns:a16="http://schemas.microsoft.com/office/drawing/2014/main" id="{0F1EF614-BBE5-4390-9BC5-C105FA37A301}"/>
                  </a:ext>
                </a:extLst>
              </p:cNvPr>
              <p:cNvSpPr>
                <a:spLocks noChangeArrowheads="1"/>
              </p:cNvSpPr>
              <p:nvPr/>
            </p:nvSpPr>
            <p:spPr bwMode="auto">
              <a:xfrm rot="16200000">
                <a:off x="-65087" y="3265487"/>
                <a:ext cx="742950" cy="307975"/>
              </a:xfrm>
              <a:prstGeom prst="rect">
                <a:avLst/>
              </a:prstGeom>
              <a:noFill/>
              <a:ln w="9525">
                <a:noFill/>
                <a:miter lim="800000"/>
                <a:headEnd/>
                <a:tailEnd/>
              </a:ln>
            </p:spPr>
            <p:txBody>
              <a:bodyPr wrap="none">
                <a:spAutoFit/>
              </a:bodyPr>
              <a:lstStyle/>
              <a:p>
                <a:r>
                  <a:rPr lang="en-US" sz="1400">
                    <a:solidFill>
                      <a:schemeClr val="bg1"/>
                    </a:solidFill>
                    <a:latin typeface="Times New Roman" pitchFamily="18" charset="0"/>
                  </a:rPr>
                  <a:t>700 </a:t>
                </a:r>
                <a:r>
                  <a:rPr lang="en-US" sz="1400">
                    <a:solidFill>
                      <a:schemeClr val="bg1"/>
                    </a:solidFill>
                    <a:latin typeface="Symbol" pitchFamily="18" charset="2"/>
                  </a:rPr>
                  <a:t>m</a:t>
                </a:r>
                <a:r>
                  <a:rPr lang="en-US" sz="1400">
                    <a:solidFill>
                      <a:schemeClr val="bg1"/>
                    </a:solidFill>
                    <a:latin typeface="Times New Roman" pitchFamily="18" charset="0"/>
                  </a:rPr>
                  <a:t>m</a:t>
                </a:r>
              </a:p>
            </p:txBody>
          </p:sp>
          <p:cxnSp>
            <p:nvCxnSpPr>
              <p:cNvPr id="47" name="Straight Arrow Connector 24">
                <a:extLst>
                  <a:ext uri="{FF2B5EF4-FFF2-40B4-BE49-F238E27FC236}">
                    <a16:creationId xmlns:a16="http://schemas.microsoft.com/office/drawing/2014/main" id="{60D17E37-6148-44CD-BFA7-460F2832E61D}"/>
                  </a:ext>
                </a:extLst>
              </p:cNvPr>
              <p:cNvCxnSpPr/>
              <p:nvPr/>
            </p:nvCxnSpPr>
            <p:spPr>
              <a:xfrm rot="5400000">
                <a:off x="267494" y="3466306"/>
                <a:ext cx="381000" cy="1588"/>
              </a:xfrm>
              <a:prstGeom prst="straightConnector1">
                <a:avLst/>
              </a:prstGeom>
              <a:ln w="19050">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48" name="Rectangle 28">
                <a:extLst>
                  <a:ext uri="{FF2B5EF4-FFF2-40B4-BE49-F238E27FC236}">
                    <a16:creationId xmlns:a16="http://schemas.microsoft.com/office/drawing/2014/main" id="{5EF5DA00-D489-4FE9-AE10-4BC19D5F33F4}"/>
                  </a:ext>
                </a:extLst>
              </p:cNvPr>
              <p:cNvSpPr>
                <a:spLocks noChangeArrowheads="1"/>
              </p:cNvSpPr>
              <p:nvPr/>
            </p:nvSpPr>
            <p:spPr bwMode="auto">
              <a:xfrm>
                <a:off x="1219200" y="3842934"/>
                <a:ext cx="2234394" cy="369332"/>
              </a:xfrm>
              <a:prstGeom prst="rect">
                <a:avLst/>
              </a:prstGeom>
              <a:noFill/>
              <a:ln w="9525">
                <a:noFill/>
                <a:miter lim="800000"/>
                <a:headEnd/>
                <a:tailEnd/>
              </a:ln>
            </p:spPr>
            <p:txBody>
              <a:bodyPr wrap="none">
                <a:spAutoFit/>
              </a:bodyPr>
              <a:lstStyle/>
              <a:p>
                <a:r>
                  <a:rPr lang="en-US" dirty="0">
                    <a:solidFill>
                      <a:srgbClr val="FFFF00"/>
                    </a:solidFill>
                  </a:rPr>
                  <a:t>Support Cross Section</a:t>
                </a:r>
                <a:endParaRPr lang="en-US" dirty="0">
                  <a:solidFill>
                    <a:srgbClr val="000099"/>
                  </a:solidFill>
                </a:endParaRPr>
              </a:p>
            </p:txBody>
          </p:sp>
        </p:grpSp>
      </p:grpSp>
      <p:sp>
        <p:nvSpPr>
          <p:cNvPr id="49" name="Right Arrow 43">
            <a:extLst>
              <a:ext uri="{FF2B5EF4-FFF2-40B4-BE49-F238E27FC236}">
                <a16:creationId xmlns:a16="http://schemas.microsoft.com/office/drawing/2014/main" id="{7D37D623-9FFF-466B-B6D5-4173F411EE7F}"/>
              </a:ext>
            </a:extLst>
          </p:cNvPr>
          <p:cNvSpPr/>
          <p:nvPr/>
        </p:nvSpPr>
        <p:spPr>
          <a:xfrm rot="10800000">
            <a:off x="8260007" y="3495357"/>
            <a:ext cx="990600" cy="3048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a:extLst>
              <a:ext uri="{FF2B5EF4-FFF2-40B4-BE49-F238E27FC236}">
                <a16:creationId xmlns:a16="http://schemas.microsoft.com/office/drawing/2014/main" id="{336F2CAA-2E1A-47B9-946B-529B2B8B1EB7}"/>
              </a:ext>
            </a:extLst>
          </p:cNvPr>
          <p:cNvSpPr txBox="1"/>
          <p:nvPr/>
        </p:nvSpPr>
        <p:spPr>
          <a:xfrm>
            <a:off x="1699907" y="6459809"/>
            <a:ext cx="9553860" cy="329834"/>
          </a:xfrm>
          <a:prstGeom prst="rect">
            <a:avLst/>
          </a:prstGeom>
          <a:noFill/>
        </p:spPr>
        <p:txBody>
          <a:bodyPr wrap="square">
            <a:spAutoFit/>
          </a:bodyPr>
          <a:lstStyle/>
          <a:p>
            <a:pPr defTabSz="914400">
              <a:lnSpc>
                <a:spcPct val="85000"/>
              </a:lnSpc>
              <a:spcBef>
                <a:spcPct val="0"/>
              </a:spcBef>
              <a:spcAft>
                <a:spcPts val="600"/>
              </a:spcAft>
            </a:pPr>
            <a:r>
              <a:rPr lang="en-US" sz="1800" b="0" i="0" spc="-50" dirty="0">
                <a:solidFill>
                  <a:schemeClr val="tx1">
                    <a:lumMod val="85000"/>
                    <a:lumOff val="15000"/>
                  </a:schemeClr>
                </a:solidFill>
                <a:effectLst/>
                <a:latin typeface="+mj-lt"/>
                <a:ea typeface="+mj-ea"/>
                <a:cs typeface="+mj-cs"/>
              </a:rPr>
              <a:t>The 2020 International Workshop on the High Energy Circular Electron Positron Collider (Oct. 26-28, 2020)</a:t>
            </a:r>
          </a:p>
        </p:txBody>
      </p:sp>
      <p:sp>
        <p:nvSpPr>
          <p:cNvPr id="2" name="TextBox 1">
            <a:extLst>
              <a:ext uri="{FF2B5EF4-FFF2-40B4-BE49-F238E27FC236}">
                <a16:creationId xmlns:a16="http://schemas.microsoft.com/office/drawing/2014/main" id="{E282CF8A-1AF8-4145-928E-602C0CC5B0F9}"/>
              </a:ext>
            </a:extLst>
          </p:cNvPr>
          <p:cNvSpPr txBox="1"/>
          <p:nvPr/>
        </p:nvSpPr>
        <p:spPr>
          <a:xfrm>
            <a:off x="1161927" y="98390"/>
            <a:ext cx="9868146" cy="523220"/>
          </a:xfrm>
          <a:prstGeom prst="rect">
            <a:avLst/>
          </a:prstGeom>
          <a:noFill/>
        </p:spPr>
        <p:txBody>
          <a:bodyPr wrap="square" rtlCol="0">
            <a:spAutoFit/>
          </a:bodyPr>
          <a:lstStyle/>
          <a:p>
            <a:pPr algn="ctr"/>
            <a:r>
              <a:rPr lang="en-US" sz="2800" dirty="0">
                <a:latin typeface="Ink Free" panose="03080402000500000000" pitchFamily="66" charset="0"/>
              </a:rPr>
              <a:t>Our first cooling proposal: Microchannel Module Support</a:t>
            </a:r>
          </a:p>
        </p:txBody>
      </p:sp>
      <p:pic>
        <p:nvPicPr>
          <p:cNvPr id="3" name="Picture 2" descr="logoPI">
            <a:extLst>
              <a:ext uri="{FF2B5EF4-FFF2-40B4-BE49-F238E27FC236}">
                <a16:creationId xmlns:a16="http://schemas.microsoft.com/office/drawing/2014/main" id="{401FC4A1-E379-44E8-8439-010ADD327F9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90824" y="0"/>
            <a:ext cx="1101175" cy="720000"/>
          </a:xfrm>
          <a:prstGeom prst="rect">
            <a:avLst/>
          </a:prstGeom>
          <a:noFill/>
          <a:ln>
            <a:noFill/>
          </a:ln>
        </p:spPr>
      </p:pic>
      <p:pic>
        <p:nvPicPr>
          <p:cNvPr id="6" name="Picture 2">
            <a:extLst>
              <a:ext uri="{FF2B5EF4-FFF2-40B4-BE49-F238E27FC236}">
                <a16:creationId xmlns:a16="http://schemas.microsoft.com/office/drawing/2014/main" id="{FDD28572-2D46-41EF-BA70-C8288FD1DCC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 y="1"/>
            <a:ext cx="1222677" cy="720000"/>
          </a:xfrm>
          <a:prstGeom prst="rect">
            <a:avLst/>
          </a:prstGeom>
          <a:noFill/>
          <a:extLst>
            <a:ext uri="{909E8E84-426E-40DD-AFC4-6F175D3DCCD1}">
              <a14:hiddenFill xmlns:a14="http://schemas.microsoft.com/office/drawing/2010/main">
                <a:solidFill>
                  <a:srgbClr val="FFFFFF"/>
                </a:solidFill>
              </a14:hiddenFill>
            </a:ext>
          </a:extLst>
        </p:spPr>
      </p:pic>
      <p:sp>
        <p:nvSpPr>
          <p:cNvPr id="42" name="Slide Number Placeholder 13">
            <a:extLst>
              <a:ext uri="{FF2B5EF4-FFF2-40B4-BE49-F238E27FC236}">
                <a16:creationId xmlns:a16="http://schemas.microsoft.com/office/drawing/2014/main" id="{6089BF35-8AA8-4D00-80A7-A26BDB2B97B3}"/>
              </a:ext>
            </a:extLst>
          </p:cNvPr>
          <p:cNvSpPr txBox="1">
            <a:spLocks/>
          </p:cNvSpPr>
          <p:nvPr/>
        </p:nvSpPr>
        <p:spPr>
          <a:xfrm>
            <a:off x="11253766" y="6413987"/>
            <a:ext cx="583063" cy="41092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Ink Free" panose="03080402000500000000" pitchFamily="66" charset="0"/>
              </a:rPr>
              <a:t>10</a:t>
            </a:r>
            <a:endParaRPr lang="it-IT" dirty="0">
              <a:latin typeface="Ink Free" panose="03080402000500000000" pitchFamily="66" charset="0"/>
            </a:endParaRPr>
          </a:p>
        </p:txBody>
      </p:sp>
    </p:spTree>
    <p:extLst>
      <p:ext uri="{BB962C8B-B14F-4D97-AF65-F5344CB8AC3E}">
        <p14:creationId xmlns:p14="http://schemas.microsoft.com/office/powerpoint/2010/main" val="2841214399"/>
      </p:ext>
    </p:extLst>
  </p:cSld>
  <p:clrMapOvr>
    <a:masterClrMapping/>
  </p:clrMapOvr>
  <p:transition spd="slow">
    <p:wipe/>
  </p:transition>
</p:sld>
</file>

<file path=ppt/theme/theme1.xml><?xml version="1.0" encoding="utf-8"?>
<a:theme xmlns:a="http://schemas.openxmlformats.org/drawingml/2006/main" name="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1297</TotalTime>
  <Words>3493</Words>
  <Application>Microsoft Office PowerPoint</Application>
  <PresentationFormat>Widescreen</PresentationFormat>
  <Paragraphs>418</Paragraphs>
  <Slides>38</Slides>
  <Notes>8</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38</vt:i4>
      </vt:variant>
    </vt:vector>
  </HeadingPairs>
  <TitlesOfParts>
    <vt:vector size="50" baseType="lpstr">
      <vt:lpstr>Arial</vt:lpstr>
      <vt:lpstr>Calibri</vt:lpstr>
      <vt:lpstr>Calibri Light</vt:lpstr>
      <vt:lpstr>Candara</vt:lpstr>
      <vt:lpstr>Comic Sans MS</vt:lpstr>
      <vt:lpstr>Garamond</vt:lpstr>
      <vt:lpstr>Ink Free</vt:lpstr>
      <vt:lpstr>Noto Sans Symbols</vt:lpstr>
      <vt:lpstr>Symbol</vt:lpstr>
      <vt:lpstr>Times New Roman</vt:lpstr>
      <vt:lpstr>Wingdings</vt:lpstr>
      <vt:lpstr>Retrospect</vt:lpstr>
      <vt:lpstr>Presentazione standard di PowerPoint</vt:lpstr>
      <vt:lpstr>Presentazione standard di PowerPoint</vt:lpstr>
      <vt:lpstr>Presentazione standard di PowerPoint</vt:lpstr>
      <vt:lpstr>EXPERIMENTAL SETUP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 temperature gradient along the module (Dt&lt;1°C)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Filippo Bosi</dc:creator>
  <cp:lastModifiedBy>Filippo Bosi</cp:lastModifiedBy>
  <cp:revision>123</cp:revision>
  <dcterms:created xsi:type="dcterms:W3CDTF">2020-10-18T16:51:46Z</dcterms:created>
  <dcterms:modified xsi:type="dcterms:W3CDTF">2020-10-25T15:28:25Z</dcterms:modified>
</cp:coreProperties>
</file>