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handoutMasterIdLst>
    <p:handoutMasterId r:id="rId21"/>
  </p:handoutMasterIdLst>
  <p:sldIdLst>
    <p:sldId id="261" r:id="rId2"/>
    <p:sldId id="418" r:id="rId3"/>
    <p:sldId id="448" r:id="rId4"/>
    <p:sldId id="468" r:id="rId5"/>
    <p:sldId id="469" r:id="rId6"/>
    <p:sldId id="470" r:id="rId7"/>
    <p:sldId id="471" r:id="rId8"/>
    <p:sldId id="472" r:id="rId9"/>
    <p:sldId id="481" r:id="rId10"/>
    <p:sldId id="480" r:id="rId11"/>
    <p:sldId id="439" r:id="rId12"/>
    <p:sldId id="475" r:id="rId13"/>
    <p:sldId id="476" r:id="rId14"/>
    <p:sldId id="477" r:id="rId15"/>
    <p:sldId id="474" r:id="rId16"/>
    <p:sldId id="446" r:id="rId17"/>
    <p:sldId id="479" r:id="rId18"/>
    <p:sldId id="466"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孟才" initials="孟才" lastIdx="1" clrIdx="0">
    <p:extLst>
      <p:ext uri="{19B8F6BF-5375-455C-9EA6-DF929625EA0E}">
        <p15:presenceInfo xmlns:p15="http://schemas.microsoft.com/office/powerpoint/2012/main" userId="9dded5530b46db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5587" autoAdjust="0"/>
  </p:normalViewPr>
  <p:slideViewPr>
    <p:cSldViewPr snapToGrid="0">
      <p:cViewPr varScale="1">
        <p:scale>
          <a:sx n="88" d="100"/>
          <a:sy n="88" d="100"/>
        </p:scale>
        <p:origin x="182" y="62"/>
      </p:cViewPr>
      <p:guideLst/>
    </p:cSldViewPr>
  </p:slideViewPr>
  <p:notesTextViewPr>
    <p:cViewPr>
      <p:scale>
        <a:sx n="1" d="1"/>
        <a:sy n="1" d="1"/>
      </p:scale>
      <p:origin x="0" y="0"/>
    </p:cViewPr>
  </p:notesTextViewPr>
  <p:notesViewPr>
    <p:cSldViewPr snapToGrid="0">
      <p:cViewPr varScale="1">
        <p:scale>
          <a:sx n="70" d="100"/>
          <a:sy n="70" d="100"/>
        </p:scale>
        <p:origin x="278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6650D-9494-41FF-9806-8B83AE6D8378}" type="datetimeFigureOut">
              <a:rPr lang="zh-CN" altLang="en-US" smtClean="0"/>
              <a:t>21/01/14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AEF94D-5812-4AAB-BFF2-D0A300FCBCB3}" type="slidenum">
              <a:rPr lang="zh-CN" altLang="en-US" smtClean="0"/>
              <a:t>‹#›</a:t>
            </a:fld>
            <a:endParaRPr lang="zh-CN" altLang="en-US"/>
          </a:p>
        </p:txBody>
      </p:sp>
    </p:spTree>
    <p:extLst>
      <p:ext uri="{BB962C8B-B14F-4D97-AF65-F5344CB8AC3E}">
        <p14:creationId xmlns:p14="http://schemas.microsoft.com/office/powerpoint/2010/main" val="311769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A4537-8308-4F40-AB51-228B839276B7}" type="datetimeFigureOut">
              <a:rPr lang="zh-CN" altLang="en-US" smtClean="0"/>
              <a:t>21/01/14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6EE03-0A88-4680-904D-DAEB55ADA7D5}" type="slidenum">
              <a:rPr lang="zh-CN" altLang="en-US" smtClean="0"/>
              <a:t>‹#›</a:t>
            </a:fld>
            <a:endParaRPr lang="zh-CN" altLang="en-US"/>
          </a:p>
        </p:txBody>
      </p:sp>
    </p:spTree>
    <p:extLst>
      <p:ext uri="{BB962C8B-B14F-4D97-AF65-F5344CB8AC3E}">
        <p14:creationId xmlns:p14="http://schemas.microsoft.com/office/powerpoint/2010/main" val="236028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1</a:t>
            </a:fld>
            <a:endParaRPr lang="zh-CN" altLang="en-US"/>
          </a:p>
        </p:txBody>
      </p:sp>
    </p:spTree>
    <p:extLst>
      <p:ext uri="{BB962C8B-B14F-4D97-AF65-F5344CB8AC3E}">
        <p14:creationId xmlns:p14="http://schemas.microsoft.com/office/powerpoint/2010/main" val="234975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2</a:t>
            </a:fld>
            <a:endParaRPr lang="zh-CN" altLang="en-US"/>
          </a:p>
        </p:txBody>
      </p:sp>
    </p:spTree>
    <p:extLst>
      <p:ext uri="{BB962C8B-B14F-4D97-AF65-F5344CB8AC3E}">
        <p14:creationId xmlns:p14="http://schemas.microsoft.com/office/powerpoint/2010/main" val="299282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3</a:t>
            </a:fld>
            <a:endParaRPr lang="zh-CN" altLang="en-US"/>
          </a:p>
        </p:txBody>
      </p:sp>
    </p:spTree>
    <p:extLst>
      <p:ext uri="{BB962C8B-B14F-4D97-AF65-F5344CB8AC3E}">
        <p14:creationId xmlns:p14="http://schemas.microsoft.com/office/powerpoint/2010/main" val="209197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316EE03-0A88-4680-904D-DAEB55ADA7D5}" type="slidenum">
              <a:rPr lang="zh-CN" altLang="en-US" smtClean="0"/>
              <a:t>18</a:t>
            </a:fld>
            <a:endParaRPr lang="zh-CN" altLang="en-US"/>
          </a:p>
        </p:txBody>
      </p:sp>
    </p:spTree>
    <p:extLst>
      <p:ext uri="{BB962C8B-B14F-4D97-AF65-F5344CB8AC3E}">
        <p14:creationId xmlns:p14="http://schemas.microsoft.com/office/powerpoint/2010/main" val="1868798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grpSp>
        <p:nvGrpSpPr>
          <p:cNvPr id="11" name="组合 2"/>
          <p:cNvGrpSpPr>
            <a:grpSpLocks/>
          </p:cNvGrpSpPr>
          <p:nvPr userDrawn="1"/>
        </p:nvGrpSpPr>
        <p:grpSpPr bwMode="auto">
          <a:xfrm>
            <a:off x="0" y="1643081"/>
            <a:ext cx="12192000" cy="2500294"/>
            <a:chOff x="0" y="1643074"/>
            <a:chExt cx="9144000" cy="2500282"/>
          </a:xfrm>
        </p:grpSpPr>
        <p:sp>
          <p:nvSpPr>
            <p:cNvPr id="12" name="矩形 11"/>
            <p:cNvSpPr/>
            <p:nvPr/>
          </p:nvSpPr>
          <p:spPr>
            <a:xfrm>
              <a:off x="0" y="4071942"/>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矩形 12"/>
            <p:cNvSpPr/>
            <p:nvPr/>
          </p:nvSpPr>
          <p:spPr>
            <a:xfrm>
              <a:off x="0" y="1643074"/>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2" name="标题 1"/>
          <p:cNvSpPr>
            <a:spLocks noGrp="1"/>
          </p:cNvSpPr>
          <p:nvPr>
            <p:ph type="ctrTitle"/>
          </p:nvPr>
        </p:nvSpPr>
        <p:spPr>
          <a:xfrm>
            <a:off x="914400" y="2130426"/>
            <a:ext cx="10363200" cy="1470025"/>
          </a:xfrm>
          <a:prstGeom prst="rect">
            <a:avLst/>
          </a:prstGeom>
        </p:spPr>
        <p:txBody>
          <a:bodyPr/>
          <a:lstStyle>
            <a:lvl1pPr>
              <a:lnSpc>
                <a:spcPct val="200000"/>
              </a:lnSpc>
              <a:defRPr sz="3600" b="1">
                <a:solidFill>
                  <a:schemeClr val="bg1"/>
                </a:solidFill>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副标题 2"/>
          <p:cNvSpPr>
            <a:spLocks noGrp="1"/>
          </p:cNvSpPr>
          <p:nvPr>
            <p:ph type="subTitle" idx="1"/>
          </p:nvPr>
        </p:nvSpPr>
        <p:spPr>
          <a:xfrm>
            <a:off x="1828800" y="4286252"/>
            <a:ext cx="8534400" cy="726924"/>
          </a:xfrm>
          <a:prstGeom prst="rect">
            <a:avLst/>
          </a:prstGeom>
        </p:spPr>
        <p:txBody>
          <a:bodyPr/>
          <a:lstStyle>
            <a:lvl1pPr marL="0" indent="0" algn="ctr">
              <a:buNone/>
              <a:defRPr sz="2800" b="1">
                <a:solidFill>
                  <a:schemeClr val="tx1">
                    <a:tint val="75000"/>
                  </a:schemeClr>
                </a:solidFill>
                <a:latin typeface="黑体" panose="02010609060101010101" pitchFamily="49" charset="-122"/>
                <a:ea typeface="黑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en-US" altLang="zh-CN" dirty="0"/>
          </a:p>
        </p:txBody>
      </p:sp>
      <p:sp>
        <p:nvSpPr>
          <p:cNvPr id="26" name="内容占位符 25"/>
          <p:cNvSpPr>
            <a:spLocks noGrp="1"/>
          </p:cNvSpPr>
          <p:nvPr>
            <p:ph sz="quarter" idx="12"/>
          </p:nvPr>
        </p:nvSpPr>
        <p:spPr>
          <a:xfrm>
            <a:off x="2663182" y="5227563"/>
            <a:ext cx="6865639" cy="914400"/>
          </a:xfrm>
          <a:prstGeom prst="rect">
            <a:avLst/>
          </a:prstGeom>
        </p:spPr>
        <p:txBody>
          <a:bodyPr/>
          <a:lstStyle>
            <a:lvl1pPr marL="0" indent="0">
              <a:buNone/>
              <a:defRPr sz="2400">
                <a:latin typeface="华文中宋" panose="02010600040101010101" pitchFamily="2" charset="-122"/>
                <a:ea typeface="华文中宋" panose="02010600040101010101" pitchFamily="2" charset="-122"/>
              </a:defRPr>
            </a:lvl1pPr>
          </a:lstStyle>
          <a:p>
            <a:pPr lvl="0"/>
            <a:r>
              <a:rPr lang="zh-CN" altLang="en-US" dirty="0"/>
              <a:t>单击此处编辑母版文本样式</a:t>
            </a: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4" y="436172"/>
            <a:ext cx="3768517" cy="732228"/>
          </a:xfrm>
          <a:prstGeom prst="rect">
            <a:avLst/>
          </a:prstGeom>
        </p:spPr>
      </p:pic>
    </p:spTree>
    <p:extLst>
      <p:ext uri="{BB962C8B-B14F-4D97-AF65-F5344CB8AC3E}">
        <p14:creationId xmlns:p14="http://schemas.microsoft.com/office/powerpoint/2010/main" val="218607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22197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117828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359672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167124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Tree>
    <p:extLst>
      <p:ext uri="{BB962C8B-B14F-4D97-AF65-F5344CB8AC3E}">
        <p14:creationId xmlns:p14="http://schemas.microsoft.com/office/powerpoint/2010/main" val="48559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861868" y="1855821"/>
            <a:ext cx="8371114" cy="1649376"/>
          </a:xfrm>
          <a:prstGeom prst="rect">
            <a:avLst/>
          </a:prstGeom>
          <a:solidFill>
            <a:srgbClr val="00B0F0"/>
          </a:solidFill>
        </p:spPr>
        <p:txBody>
          <a:bodyPr anchor="b">
            <a:scene3d>
              <a:camera prst="orthographicFront"/>
              <a:lightRig rig="soft" dir="t">
                <a:rot lat="0" lon="0" rev="15600000"/>
              </a:lightRig>
            </a:scene3d>
            <a:sp3d extrusionH="57150" prstMaterial="softEdge">
              <a:bevelT w="25400" h="38100"/>
            </a:sp3d>
          </a:bodyPr>
          <a:lstStyle>
            <a:lvl1pPr algn="l">
              <a:lnSpc>
                <a:spcPct val="100000"/>
              </a:lnSpc>
              <a:defRPr sz="7200" b="1" cap="none" spc="0">
                <a:ln>
                  <a:solidFill>
                    <a:srgbClr val="FF0000"/>
                  </a:solidFill>
                </a:ln>
                <a:solidFill>
                  <a:srgbClr val="FF0000"/>
                </a:solidFill>
                <a:effectLst/>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861868" y="3788228"/>
            <a:ext cx="8459022" cy="2775857"/>
          </a:xfrm>
        </p:spPr>
        <p:txBody>
          <a:bodyPr>
            <a:normAutofit/>
          </a:bodyPr>
          <a:lstStyle>
            <a:lvl1pPr marL="342900" indent="-342900" algn="l">
              <a:buFont typeface="Arial" panose="020B0604020202020204" pitchFamily="34" charset="0"/>
              <a:buChar char="•"/>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5" name="矩形 4"/>
          <p:cNvSpPr/>
          <p:nvPr userDrawn="1"/>
        </p:nvSpPr>
        <p:spPr>
          <a:xfrm>
            <a:off x="0" y="2468238"/>
            <a:ext cx="1861868" cy="4245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0080582" y="2468238"/>
            <a:ext cx="2111418" cy="4245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97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72440" y="30481"/>
            <a:ext cx="4831080" cy="894079"/>
          </a:xfrm>
          <a:prstGeom prst="rect">
            <a:avLst/>
          </a:prstGeom>
        </p:spPr>
        <p:txBody>
          <a:bodyPr/>
          <a:lstStyle>
            <a:lvl1pPr>
              <a:lnSpc>
                <a:spcPct val="150000"/>
              </a:lnSpc>
              <a:defRPr b="1">
                <a:solidFill>
                  <a:schemeClr val="bg1"/>
                </a:solidFill>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Ø"/>
              <a:defRPr sz="2600"/>
            </a:lvl1pPr>
            <a:lvl2pPr marL="685800" indent="-228600">
              <a:buFont typeface="Arial" panose="020B0604020202020204" pitchFamily="34" charset="0"/>
              <a:buChar char="•"/>
              <a:defRPr>
                <a:solidFill>
                  <a:srgbClr val="0070C0"/>
                </a:solidFill>
              </a:defRPr>
            </a:lvl2pPr>
            <a:lvl3pPr marL="1143000" indent="-228600">
              <a:buFont typeface="Wingdings" panose="05000000000000000000" pitchFamily="2" charset="2"/>
              <a:buChar char="ü"/>
              <a:defRPr/>
            </a:lvl3pPr>
            <a:lvl4pPr marL="1600200" indent="-228600">
              <a:buFont typeface="Wingdings" panose="05000000000000000000" pitchFamily="2" charset="2"/>
              <a:buChar char="p"/>
              <a:defRPr/>
            </a:lvl4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2" name="文本占位符 11"/>
          <p:cNvSpPr>
            <a:spLocks noGrp="1"/>
          </p:cNvSpPr>
          <p:nvPr>
            <p:ph type="body" sz="quarter" idx="13"/>
          </p:nvPr>
        </p:nvSpPr>
        <p:spPr>
          <a:xfrm>
            <a:off x="5730240" y="233680"/>
            <a:ext cx="6147435" cy="690880"/>
          </a:xfrm>
        </p:spPr>
        <p:txBody>
          <a:bodyPr>
            <a:noAutofit/>
          </a:bodyPr>
          <a:lstStyle>
            <a:lvl1pPr marL="0" indent="0">
              <a:lnSpc>
                <a:spcPct val="120000"/>
              </a:lnSpc>
              <a:buNone/>
              <a:defRPr sz="3200" b="1">
                <a:solidFill>
                  <a:srgbClr val="FFC000"/>
                </a:solidFill>
                <a:latin typeface="Times New Roman" panose="02020603050405020304" pitchFamily="18" charset="0"/>
                <a:cs typeface="Times New Roman" panose="02020603050405020304" pitchFamily="18" charset="0"/>
              </a:defRPr>
            </a:lvl1pPr>
          </a:lstStyle>
          <a:p>
            <a:pPr lvl="0"/>
            <a:r>
              <a:rPr lang="zh-CN" altLang="en-US" dirty="0"/>
              <a:t>编辑母版文本样式</a:t>
            </a:r>
          </a:p>
        </p:txBody>
      </p:sp>
      <p:sp>
        <p:nvSpPr>
          <p:cNvPr id="11" name="矩形 10"/>
          <p:cNvSpPr/>
          <p:nvPr userDrawn="1"/>
        </p:nvSpPr>
        <p:spPr bwMode="auto">
          <a:xfrm>
            <a:off x="0" y="6502300"/>
            <a:ext cx="12192000" cy="29310"/>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13" name="组合 12"/>
          <p:cNvGrpSpPr/>
          <p:nvPr userDrawn="1"/>
        </p:nvGrpSpPr>
        <p:grpSpPr>
          <a:xfrm>
            <a:off x="8678333" y="6534224"/>
            <a:ext cx="2354010" cy="313416"/>
            <a:chOff x="2784098" y="6454578"/>
            <a:chExt cx="6359904" cy="399511"/>
          </a:xfrm>
        </p:grpSpPr>
        <p:sp>
          <p:nvSpPr>
            <p:cNvPr id="14" name="文本框 13"/>
            <p:cNvSpPr txBox="1"/>
            <p:nvPr/>
          </p:nvSpPr>
          <p:spPr>
            <a:xfrm>
              <a:off x="2784098" y="6461765"/>
              <a:ext cx="6359904" cy="392324"/>
            </a:xfrm>
            <a:prstGeom prst="rect">
              <a:avLst/>
            </a:prstGeom>
            <a:solidFill>
              <a:srgbClr val="000099"/>
            </a:solidFill>
            <a:ln>
              <a:noFill/>
            </a:ln>
          </p:spPr>
          <p:txBody>
            <a:bodyPr wrap="square" rtlCol="0">
              <a:spAutoFit/>
            </a:bodyPr>
            <a:lstStyle/>
            <a:p>
              <a:pPr algn="ctr"/>
              <a:r>
                <a:rPr lang="en-US" altLang="zh-CN" sz="1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CEPC </a:t>
              </a:r>
              <a:r>
                <a:rPr lang="en-US" altLang="zh-CN" sz="1400" b="1" baseline="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Linac</a:t>
              </a:r>
              <a:endParaRPr lang="zh-CN" altLang="en-US" sz="1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 name="直角三角形 14"/>
            <p:cNvSpPr/>
            <p:nvPr/>
          </p:nvSpPr>
          <p:spPr>
            <a:xfrm flipV="1">
              <a:off x="2784098" y="6454578"/>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9" name="页脚占位符 28"/>
          <p:cNvSpPr>
            <a:spLocks noGrp="1"/>
          </p:cNvSpPr>
          <p:nvPr>
            <p:ph type="ftr" sz="quarter" idx="15"/>
          </p:nvPr>
        </p:nvSpPr>
        <p:spPr>
          <a:xfrm>
            <a:off x="-1" y="6502300"/>
            <a:ext cx="6952891" cy="365125"/>
          </a:xfrm>
        </p:spPr>
        <p:txBody>
          <a:bodyPr/>
          <a:lstStyle/>
          <a:p>
            <a:endParaRPr lang="zh-CN" altLang="en-US" dirty="0"/>
          </a:p>
        </p:txBody>
      </p:sp>
      <p:sp>
        <p:nvSpPr>
          <p:cNvPr id="31" name="矩形 30"/>
          <p:cNvSpPr/>
          <p:nvPr userDrawn="1"/>
        </p:nvSpPr>
        <p:spPr>
          <a:xfrm>
            <a:off x="17252" y="6539837"/>
            <a:ext cx="8330881" cy="30778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b="1" dirty="0">
                <a:solidFill>
                  <a:schemeClr val="bg1"/>
                </a:solidFill>
                <a:latin typeface="Comic Sans MS" panose="030F0702030302020204" pitchFamily="66" charset="0"/>
              </a:rPr>
              <a:t>CEPC Workshop</a:t>
            </a:r>
            <a:r>
              <a:rPr lang="en-US" altLang="zh-CN" sz="1200" b="1" baseline="0" dirty="0">
                <a:solidFill>
                  <a:schemeClr val="bg1"/>
                </a:solidFill>
                <a:latin typeface="Comic Sans MS" panose="030F0702030302020204" pitchFamily="66" charset="0"/>
              </a:rPr>
              <a:t> 2020</a:t>
            </a:r>
            <a:r>
              <a:rPr lang="en-US" altLang="zh-CN" sz="1200" b="1" dirty="0">
                <a:solidFill>
                  <a:schemeClr val="bg1"/>
                </a:solidFill>
                <a:latin typeface="Comic Sans MS" panose="030F0702030302020204" pitchFamily="66" charset="0"/>
              </a:rPr>
              <a:t>, Shanghai, China, October 26~28,2020                    Cai</a:t>
            </a:r>
            <a:r>
              <a:rPr lang="en-US" altLang="zh-CN" sz="1200" b="1" baseline="0" dirty="0">
                <a:solidFill>
                  <a:schemeClr val="bg1"/>
                </a:solidFill>
                <a:latin typeface="Comic Sans MS" panose="030F0702030302020204" pitchFamily="66" charset="0"/>
              </a:rPr>
              <a:t> Meng</a:t>
            </a:r>
            <a:endParaRPr lang="zh-CN" altLang="en-US" sz="1200" b="1" dirty="0">
              <a:solidFill>
                <a:schemeClr val="bg1"/>
              </a:solidFill>
              <a:latin typeface="Comic Sans MS" panose="030F0702030302020204" pitchFamily="66" charset="0"/>
            </a:endParaRPr>
          </a:p>
        </p:txBody>
      </p:sp>
      <p:sp>
        <p:nvSpPr>
          <p:cNvPr id="32" name="矩形 31"/>
          <p:cNvSpPr/>
          <p:nvPr userDrawn="1"/>
        </p:nvSpPr>
        <p:spPr>
          <a:xfrm>
            <a:off x="11291976" y="6542580"/>
            <a:ext cx="793631" cy="30503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685800" rtl="0" eaLnBrk="1" fontAlgn="auto" latinLnBrk="0" hangingPunct="1">
              <a:lnSpc>
                <a:spcPct val="100000"/>
              </a:lnSpc>
              <a:spcBef>
                <a:spcPts val="0"/>
              </a:spcBef>
              <a:spcAft>
                <a:spcPts val="0"/>
              </a:spcAft>
              <a:buClrTx/>
              <a:buSzTx/>
              <a:buFontTx/>
              <a:buNone/>
              <a:tabLst/>
              <a:defRPr/>
            </a:pPr>
            <a:fld id="{3771D156-31C7-4A0D-88C3-08F7D3EE48DA}" type="slidenum">
              <a:rPr lang="en-US" altLang="zh-CN" sz="1400" b="1" smtClean="0">
                <a:solidFill>
                  <a:srgbClr val="FF0000"/>
                </a:solidFill>
                <a:latin typeface="Calibri" panose="020F0502020204030204" pitchFamily="34" charset="0"/>
                <a:cs typeface="Calibri" panose="020F0502020204030204" pitchFamily="34" charset="0"/>
              </a:rPr>
              <a:pPr marL="0" marR="0" indent="0" algn="ctr" defTabSz="685800" rtl="0" eaLnBrk="1" fontAlgn="auto" latinLnBrk="0" hangingPunct="1">
                <a:lnSpc>
                  <a:spcPct val="100000"/>
                </a:lnSpc>
                <a:spcBef>
                  <a:spcPts val="0"/>
                </a:spcBef>
                <a:spcAft>
                  <a:spcPts val="0"/>
                </a:spcAft>
                <a:buClrTx/>
                <a:buSzTx/>
                <a:buFontTx/>
                <a:buNone/>
                <a:tabLst/>
                <a:defRPr/>
              </a:pPr>
              <a:t>‹#›</a:t>
            </a:fld>
            <a:endParaRPr lang="zh-CN" altLang="en-US" sz="1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3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378674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138958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24156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248716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798C91C-952E-4B54-AB6D-0DB235DE1A43}" type="slidenum">
              <a:rPr lang="zh-CN" altLang="en-US" smtClean="0"/>
              <a:t>‹#›</a:t>
            </a:fld>
            <a:endParaRPr lang="zh-CN" altLang="en-US"/>
          </a:p>
        </p:txBody>
      </p:sp>
    </p:spTree>
    <p:extLst>
      <p:ext uri="{BB962C8B-B14F-4D97-AF65-F5344CB8AC3E}">
        <p14:creationId xmlns:p14="http://schemas.microsoft.com/office/powerpoint/2010/main" val="343504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09040"/>
            <a:ext cx="10515600" cy="496792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8C91C-952E-4B54-AB6D-0DB235DE1A43}" type="slidenum">
              <a:rPr lang="zh-CN" altLang="en-US" smtClean="0"/>
              <a:t>‹#›</a:t>
            </a:fld>
            <a:endParaRPr lang="zh-CN" altLang="en-US"/>
          </a:p>
        </p:txBody>
      </p:sp>
      <p:grpSp>
        <p:nvGrpSpPr>
          <p:cNvPr id="8" name="组合 2"/>
          <p:cNvGrpSpPr>
            <a:grpSpLocks/>
          </p:cNvGrpSpPr>
          <p:nvPr userDrawn="1"/>
        </p:nvGrpSpPr>
        <p:grpSpPr bwMode="auto">
          <a:xfrm>
            <a:off x="0" y="0"/>
            <a:ext cx="12192000" cy="1026160"/>
            <a:chOff x="0" y="1643074"/>
            <a:chExt cx="9144000" cy="2500282"/>
          </a:xfrm>
        </p:grpSpPr>
        <p:sp>
          <p:nvSpPr>
            <p:cNvPr id="9" name="矩形 8"/>
            <p:cNvSpPr/>
            <p:nvPr/>
          </p:nvSpPr>
          <p:spPr>
            <a:xfrm>
              <a:off x="0" y="4071942"/>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矩形 9"/>
            <p:cNvSpPr/>
            <p:nvPr/>
          </p:nvSpPr>
          <p:spPr>
            <a:xfrm>
              <a:off x="0" y="1643074"/>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zh-CN" altLang="en-US" sz="1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pic>
        <p:nvPicPr>
          <p:cNvPr id="11" name="图片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35590" y="-24685"/>
            <a:ext cx="1636420" cy="963641"/>
          </a:xfrm>
          <a:prstGeom prst="rect">
            <a:avLst/>
          </a:prstGeom>
        </p:spPr>
      </p:pic>
    </p:spTree>
    <p:extLst>
      <p:ext uri="{BB962C8B-B14F-4D97-AF65-F5344CB8AC3E}">
        <p14:creationId xmlns:p14="http://schemas.microsoft.com/office/powerpoint/2010/main" val="90927632"/>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67645" y="2290713"/>
            <a:ext cx="11444141" cy="1517716"/>
          </a:xfrm>
        </p:spPr>
        <p:txBody>
          <a:bodyPr>
            <a:normAutofit/>
          </a:bodyPr>
          <a:lstStyle/>
          <a:p>
            <a:pPr algn="ctr">
              <a:lnSpc>
                <a:spcPct val="100000"/>
              </a:lnSpc>
            </a:pPr>
            <a:r>
              <a:rPr lang="en-US" sz="5400" dirty="0">
                <a:effectLst/>
              </a:rPr>
              <a:t>CEPC Lina</a:t>
            </a:r>
            <a:r>
              <a:rPr lang="en-US" altLang="zh-CN" sz="5400" dirty="0">
                <a:effectLst/>
              </a:rPr>
              <a:t>c</a:t>
            </a:r>
            <a:endParaRPr lang="zh-CN" altLang="en-US" sz="4400" b="0" dirty="0">
              <a:effectLst/>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2559650" y="5227243"/>
            <a:ext cx="7366818" cy="1428160"/>
          </a:xfrm>
        </p:spPr>
        <p:txBody>
          <a:bodyPr>
            <a:normAutofit/>
          </a:bodyPr>
          <a:lstStyle/>
          <a:p>
            <a:pPr>
              <a:lnSpc>
                <a:spcPct val="150000"/>
              </a:lnSpc>
            </a:pPr>
            <a:r>
              <a:rPr lang="en-US" altLang="zh-CN" sz="1800" u="sng" dirty="0">
                <a:solidFill>
                  <a:schemeClr val="tx1"/>
                </a:solidFill>
                <a:latin typeface="Times New Roman" panose="02020603050405020304" pitchFamily="18" charset="0"/>
                <a:cs typeface="Times New Roman" panose="02020603050405020304" pitchFamily="18" charset="0"/>
              </a:rPr>
              <a:t>C. Meng</a:t>
            </a:r>
            <a:r>
              <a:rPr lang="en-US" altLang="zh-CN" sz="1800" dirty="0">
                <a:solidFill>
                  <a:schemeClr val="tx1"/>
                </a:solidFill>
                <a:latin typeface="Times New Roman" panose="02020603050405020304" pitchFamily="18" charset="0"/>
                <a:cs typeface="Times New Roman" panose="02020603050405020304" pitchFamily="18" charset="0"/>
              </a:rPr>
              <a:t>, J. Zhang, X. Li, G. Pei, G. Shu, D. Li, J. Gao, Y. Chi</a:t>
            </a:r>
          </a:p>
          <a:p>
            <a:pPr>
              <a:lnSpc>
                <a:spcPct val="150000"/>
              </a:lnSpc>
            </a:pPr>
            <a:r>
              <a:rPr lang="en-US" altLang="zh-CN" sz="2400" dirty="0">
                <a:solidFill>
                  <a:schemeClr val="tx1"/>
                </a:solidFill>
                <a:latin typeface="Times New Roman" panose="02020603050405020304" pitchFamily="18" charset="0"/>
                <a:cs typeface="Times New Roman" panose="02020603050405020304" pitchFamily="18" charset="0"/>
              </a:rPr>
              <a:t>Institute of High Energy Physics, CAS </a:t>
            </a:r>
          </a:p>
          <a:p>
            <a:pPr>
              <a:lnSpc>
                <a:spcPct val="150000"/>
              </a:lnSpc>
            </a:pPr>
            <a:endParaRPr lang="en-US" altLang="zh-CN" sz="20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984658" y="4209016"/>
            <a:ext cx="8516802" cy="772006"/>
          </a:xfrm>
          <a:prstGeom prst="rect">
            <a:avLst/>
          </a:prstGeom>
          <a:noFill/>
        </p:spPr>
        <p:txBody>
          <a:bodyPr wrap="square" rtlCol="0">
            <a:spAutoFit/>
          </a:bodyPr>
          <a:lstStyle/>
          <a:p>
            <a:pPr algn="ctr">
              <a:spcAft>
                <a:spcPts val="500"/>
              </a:spcAft>
            </a:pPr>
            <a:r>
              <a:rPr lang="en-US" altLang="zh-CN" sz="2000" b="1" dirty="0">
                <a:solidFill>
                  <a:srgbClr val="F4791C"/>
                </a:solidFill>
                <a:latin typeface="Arial Rounded MT Bold" panose="020F0704030504030204" pitchFamily="34" charset="0"/>
                <a:ea typeface="Arial Unicode MS" panose="020B0604020202020204" pitchFamily="34" charset="-122"/>
                <a:cs typeface="Arial Unicode MS" panose="020B0604020202020204" pitchFamily="34" charset="-122"/>
              </a:rPr>
              <a:t>CEPC Workshop 2020</a:t>
            </a:r>
          </a:p>
          <a:p>
            <a:pPr algn="ctr">
              <a:spcAft>
                <a:spcPts val="500"/>
              </a:spcAft>
            </a:pPr>
            <a:r>
              <a:rPr lang="en-US" altLang="zh-CN" sz="2000" b="1" dirty="0">
                <a:solidFill>
                  <a:srgbClr val="F4791C"/>
                </a:solidFill>
                <a:latin typeface="Arial Rounded MT Bold" panose="020F0704030504030204" pitchFamily="34" charset="0"/>
                <a:ea typeface="Arial Unicode MS" panose="020B0604020202020204" pitchFamily="34" charset="-122"/>
                <a:cs typeface="Arial Unicode MS" panose="020B0604020202020204" pitchFamily="34" charset="-122"/>
              </a:rPr>
              <a:t>Oct. 26, 2020</a:t>
            </a:r>
          </a:p>
        </p:txBody>
      </p:sp>
      <p:grpSp>
        <p:nvGrpSpPr>
          <p:cNvPr id="5" name="组合 4"/>
          <p:cNvGrpSpPr/>
          <p:nvPr/>
        </p:nvGrpSpPr>
        <p:grpSpPr>
          <a:xfrm>
            <a:off x="7552194" y="460282"/>
            <a:ext cx="4639806" cy="769441"/>
            <a:chOff x="4497077" y="389339"/>
            <a:chExt cx="5353333" cy="951241"/>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077" y="389339"/>
              <a:ext cx="1541104" cy="907513"/>
            </a:xfrm>
            <a:prstGeom prst="rect">
              <a:avLst/>
            </a:prstGeom>
          </p:spPr>
        </p:pic>
        <p:sp>
          <p:nvSpPr>
            <p:cNvPr id="13" name="文本框 12"/>
            <p:cNvSpPr txBox="1"/>
            <p:nvPr/>
          </p:nvSpPr>
          <p:spPr>
            <a:xfrm>
              <a:off x="6038181" y="389339"/>
              <a:ext cx="3812229" cy="951241"/>
            </a:xfrm>
            <a:prstGeom prst="rect">
              <a:avLst/>
            </a:prstGeom>
            <a:noFill/>
          </p:spPr>
          <p:txBody>
            <a:bodyPr wrap="none" rtlCol="0">
              <a:spAutoFit/>
            </a:bodyPr>
            <a:lstStyle/>
            <a:p>
              <a:pPr algn="ctr"/>
              <a:r>
                <a:rPr lang="zh-CN" altLang="en-US" sz="2400" dirty="0">
                  <a:latin typeface="华文行楷" panose="02010800040101010101" pitchFamily="2" charset="-122"/>
                  <a:ea typeface="华文行楷" panose="02010800040101010101" pitchFamily="2" charset="-122"/>
                </a:rPr>
                <a:t>环形正负电子对撞机</a:t>
              </a:r>
              <a:endParaRPr lang="en-US" altLang="zh-CN" sz="2400" dirty="0">
                <a:latin typeface="华文行楷" panose="02010800040101010101" pitchFamily="2" charset="-122"/>
                <a:ea typeface="华文行楷" panose="02010800040101010101" pitchFamily="2" charset="-122"/>
              </a:endParaRPr>
            </a:p>
            <a:p>
              <a:r>
                <a:rPr lang="en-US" altLang="zh-CN" sz="2000" dirty="0">
                  <a:latin typeface="Monotype Corsiva" panose="03010101010201010101" pitchFamily="66" charset="0"/>
                </a:rPr>
                <a:t>Circular Electron Positron Collider</a:t>
              </a:r>
              <a:endParaRPr lang="zh-CN" altLang="en-US" sz="2000" dirty="0">
                <a:latin typeface="Monotype Corsiva" panose="03010101010201010101" pitchFamily="66" charset="0"/>
              </a:endParaRPr>
            </a:p>
          </p:txBody>
        </p:sp>
      </p:grpSp>
    </p:spTree>
    <p:extLst>
      <p:ext uri="{BB962C8B-B14F-4D97-AF65-F5344CB8AC3E}">
        <p14:creationId xmlns:p14="http://schemas.microsoft.com/office/powerpoint/2010/main" val="332917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794E-079C-40B8-A093-5C62ABB6BE6E}"/>
              </a:ext>
            </a:extLst>
          </p:cNvPr>
          <p:cNvSpPr>
            <a:spLocks noGrp="1"/>
          </p:cNvSpPr>
          <p:nvPr>
            <p:ph type="title"/>
          </p:nvPr>
        </p:nvSpPr>
        <p:spPr/>
        <p:txBody>
          <a:bodyPr/>
          <a:lstStyle/>
          <a:p>
            <a:r>
              <a:rPr lang="en-US" altLang="zh-CN" dirty="0"/>
              <a:t>Alternative scheme</a:t>
            </a:r>
            <a:endParaRPr lang="zh-CN" altLang="en-US" dirty="0"/>
          </a:p>
        </p:txBody>
      </p:sp>
      <p:sp>
        <p:nvSpPr>
          <p:cNvPr id="3" name="Content Placeholder 2">
            <a:extLst>
              <a:ext uri="{FF2B5EF4-FFF2-40B4-BE49-F238E27FC236}">
                <a16:creationId xmlns:a16="http://schemas.microsoft.com/office/drawing/2014/main" id="{5A155B7B-E8A9-46C1-ADCC-7E1A3497F99F}"/>
              </a:ext>
            </a:extLst>
          </p:cNvPr>
          <p:cNvSpPr>
            <a:spLocks noGrp="1"/>
          </p:cNvSpPr>
          <p:nvPr>
            <p:ph idx="1"/>
          </p:nvPr>
        </p:nvSpPr>
        <p:spPr>
          <a:xfrm>
            <a:off x="838199" y="1209040"/>
            <a:ext cx="11075127" cy="4967923"/>
          </a:xfrm>
        </p:spPr>
        <p:txBody>
          <a:bodyPr/>
          <a:lstStyle/>
          <a:p>
            <a:r>
              <a:rPr lang="en-US" altLang="zh-CN" dirty="0"/>
              <a:t>For C-band accelerating structure, shorter bunch length is needed, so a chicane at the beginning of TAS was introduced.</a:t>
            </a:r>
          </a:p>
          <a:p>
            <a:r>
              <a:rPr lang="en-US" altLang="zh-CN" dirty="0"/>
              <a:t>R56=-0.1m</a:t>
            </a:r>
          </a:p>
          <a:p>
            <a:pPr lvl="1"/>
            <a:r>
              <a:rPr lang="en-US" altLang="zh-CN" dirty="0"/>
              <a:t>Angle: 10 degree</a:t>
            </a:r>
          </a:p>
          <a:p>
            <a:pPr lvl="1"/>
            <a:r>
              <a:rPr lang="en-US" altLang="zh-CN" dirty="0"/>
              <a:t>L=1.13m</a:t>
            </a:r>
            <a:endParaRPr lang="zh-CN" altLang="en-US" dirty="0"/>
          </a:p>
        </p:txBody>
      </p:sp>
      <p:sp>
        <p:nvSpPr>
          <p:cNvPr id="4" name="Text Placeholder 3">
            <a:extLst>
              <a:ext uri="{FF2B5EF4-FFF2-40B4-BE49-F238E27FC236}">
                <a16:creationId xmlns:a16="http://schemas.microsoft.com/office/drawing/2014/main" id="{27B71FDB-42A6-4DCD-95B2-C01150B62955}"/>
              </a:ext>
            </a:extLst>
          </p:cNvPr>
          <p:cNvSpPr>
            <a:spLocks noGrp="1"/>
          </p:cNvSpPr>
          <p:nvPr>
            <p:ph type="body" sz="quarter" idx="13"/>
          </p:nvPr>
        </p:nvSpPr>
        <p:spPr/>
        <p:txBody>
          <a:bodyPr/>
          <a:lstStyle/>
          <a:p>
            <a:r>
              <a:rPr lang="en-US" altLang="zh-CN" dirty="0"/>
              <a:t>Chicane</a:t>
            </a:r>
            <a:endParaRPr lang="zh-CN" altLang="en-US" dirty="0"/>
          </a:p>
        </p:txBody>
      </p:sp>
      <p:pic>
        <p:nvPicPr>
          <p:cNvPr id="5" name="Picture 4">
            <a:extLst>
              <a:ext uri="{FF2B5EF4-FFF2-40B4-BE49-F238E27FC236}">
                <a16:creationId xmlns:a16="http://schemas.microsoft.com/office/drawing/2014/main" id="{86C2E295-729E-43A8-9694-9AD80F17C617}"/>
              </a:ext>
            </a:extLst>
          </p:cNvPr>
          <p:cNvPicPr>
            <a:picLocks noChangeAspect="1"/>
          </p:cNvPicPr>
          <p:nvPr/>
        </p:nvPicPr>
        <p:blipFill>
          <a:blip r:embed="rId2"/>
          <a:stretch>
            <a:fillRect/>
          </a:stretch>
        </p:blipFill>
        <p:spPr>
          <a:xfrm>
            <a:off x="6278880" y="4612482"/>
            <a:ext cx="5808617" cy="1812675"/>
          </a:xfrm>
          <a:prstGeom prst="rect">
            <a:avLst/>
          </a:prstGeom>
        </p:spPr>
      </p:pic>
      <p:pic>
        <p:nvPicPr>
          <p:cNvPr id="6" name="Picture 5">
            <a:extLst>
              <a:ext uri="{FF2B5EF4-FFF2-40B4-BE49-F238E27FC236}">
                <a16:creationId xmlns:a16="http://schemas.microsoft.com/office/drawing/2014/main" id="{D745A287-1025-4B87-BB69-7EAF4F1AD978}"/>
              </a:ext>
            </a:extLst>
          </p:cNvPr>
          <p:cNvPicPr>
            <a:picLocks noChangeAspect="1"/>
          </p:cNvPicPr>
          <p:nvPr/>
        </p:nvPicPr>
        <p:blipFill>
          <a:blip r:embed="rId3"/>
          <a:stretch>
            <a:fillRect/>
          </a:stretch>
        </p:blipFill>
        <p:spPr>
          <a:xfrm>
            <a:off x="7715386" y="1976846"/>
            <a:ext cx="4392250" cy="2432005"/>
          </a:xfrm>
          <a:prstGeom prst="rect">
            <a:avLst/>
          </a:prstGeom>
        </p:spPr>
      </p:pic>
      <p:pic>
        <p:nvPicPr>
          <p:cNvPr id="8" name="Picture 7">
            <a:extLst>
              <a:ext uri="{FF2B5EF4-FFF2-40B4-BE49-F238E27FC236}">
                <a16:creationId xmlns:a16="http://schemas.microsoft.com/office/drawing/2014/main" id="{17A9E6D9-54DC-4B2C-B544-489F3A7C1880}"/>
              </a:ext>
            </a:extLst>
          </p:cNvPr>
          <p:cNvPicPr>
            <a:picLocks noChangeAspect="1"/>
          </p:cNvPicPr>
          <p:nvPr/>
        </p:nvPicPr>
        <p:blipFill rotWithShape="1">
          <a:blip r:embed="rId4">
            <a:extLst>
              <a:ext uri="{28A0092B-C50C-407E-A947-70E740481C1C}">
                <a14:useLocalDpi xmlns:a14="http://schemas.microsoft.com/office/drawing/2010/main" val="0"/>
              </a:ext>
            </a:extLst>
          </a:blip>
          <a:srcRect b="7713"/>
          <a:stretch/>
        </p:blipFill>
        <p:spPr>
          <a:xfrm>
            <a:off x="1325882" y="3319583"/>
            <a:ext cx="4430484" cy="3153831"/>
          </a:xfrm>
          <a:prstGeom prst="rect">
            <a:avLst/>
          </a:prstGeom>
        </p:spPr>
      </p:pic>
    </p:spTree>
    <p:extLst>
      <p:ext uri="{BB962C8B-B14F-4D97-AF65-F5344CB8AC3E}">
        <p14:creationId xmlns:p14="http://schemas.microsoft.com/office/powerpoint/2010/main" val="39535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503" t="4705" r="8487" b="3096"/>
          <a:stretch/>
        </p:blipFill>
        <p:spPr>
          <a:xfrm>
            <a:off x="4252545" y="1231449"/>
            <a:ext cx="7939455" cy="5070853"/>
          </a:xfrm>
          <a:prstGeom prst="rect">
            <a:avLst/>
          </a:prstGeom>
        </p:spPr>
      </p:pic>
      <p:sp>
        <p:nvSpPr>
          <p:cNvPr id="2" name="标题 1"/>
          <p:cNvSpPr>
            <a:spLocks noGrp="1"/>
          </p:cNvSpPr>
          <p:nvPr>
            <p:ph type="title"/>
          </p:nvPr>
        </p:nvSpPr>
        <p:spPr/>
        <p:txBody>
          <a:bodyPr/>
          <a:lstStyle/>
          <a:p>
            <a:r>
              <a:rPr lang="en-US" altLang="zh-CN" dirty="0"/>
              <a:t>Alternative scheme</a:t>
            </a:r>
            <a:endParaRPr lang="en-US" dirty="0"/>
          </a:p>
        </p:txBody>
      </p:sp>
      <p:sp>
        <p:nvSpPr>
          <p:cNvPr id="3" name="内容占位符 2"/>
          <p:cNvSpPr>
            <a:spLocks noGrp="1"/>
          </p:cNvSpPr>
          <p:nvPr>
            <p:ph idx="1"/>
          </p:nvPr>
        </p:nvSpPr>
        <p:spPr>
          <a:xfrm>
            <a:off x="172188" y="1461988"/>
            <a:ext cx="4260476" cy="4967923"/>
          </a:xfrm>
        </p:spPr>
        <p:txBody>
          <a:bodyPr/>
          <a:lstStyle/>
          <a:p>
            <a:r>
              <a:rPr lang="en-US" dirty="0"/>
              <a:t>Energy</a:t>
            </a:r>
          </a:p>
          <a:p>
            <a:pPr lvl="1"/>
            <a:r>
              <a:rPr lang="en-US" dirty="0"/>
              <a:t>20 GeV</a:t>
            </a:r>
          </a:p>
          <a:p>
            <a:r>
              <a:rPr lang="en-US" dirty="0"/>
              <a:t>Energy spread</a:t>
            </a:r>
          </a:p>
          <a:p>
            <a:pPr lvl="1"/>
            <a:r>
              <a:rPr lang="en-US" dirty="0"/>
              <a:t>0.2%</a:t>
            </a:r>
          </a:p>
          <a:p>
            <a:pPr lvl="1"/>
            <a:r>
              <a:rPr lang="en-US" dirty="0"/>
              <a:t>Rms Bunch length~ 0.5mm</a:t>
            </a:r>
            <a:endParaRPr lang="en-US" dirty="0">
              <a:sym typeface="Wingdings" panose="05000000000000000000" pitchFamily="2" charset="2"/>
            </a:endParaRPr>
          </a:p>
          <a:p>
            <a:r>
              <a:rPr lang="en-US" dirty="0"/>
              <a:t>Emittance </a:t>
            </a:r>
          </a:p>
          <a:p>
            <a:pPr lvl="1"/>
            <a:r>
              <a:rPr lang="en-US" dirty="0"/>
              <a:t>15nm</a:t>
            </a:r>
          </a:p>
          <a:p>
            <a:endParaRPr lang="en-US" dirty="0"/>
          </a:p>
        </p:txBody>
      </p:sp>
      <p:sp>
        <p:nvSpPr>
          <p:cNvPr id="4" name="文本占位符 3"/>
          <p:cNvSpPr>
            <a:spLocks noGrp="1"/>
          </p:cNvSpPr>
          <p:nvPr>
            <p:ph type="body" sz="quarter" idx="13"/>
          </p:nvPr>
        </p:nvSpPr>
        <p:spPr/>
        <p:txBody>
          <a:bodyPr/>
          <a:lstStyle/>
          <a:p>
            <a:r>
              <a:rPr lang="en-US" dirty="0"/>
              <a:t>Beam dynamics</a:t>
            </a:r>
          </a:p>
        </p:txBody>
      </p:sp>
    </p:spTree>
    <p:extLst>
      <p:ext uri="{BB962C8B-B14F-4D97-AF65-F5344CB8AC3E}">
        <p14:creationId xmlns:p14="http://schemas.microsoft.com/office/powerpoint/2010/main" val="3027344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9463B6-A1B7-40B7-AF82-DDB0B3BDC8A3}"/>
              </a:ext>
            </a:extLst>
          </p:cNvPr>
          <p:cNvPicPr>
            <a:picLocks noChangeAspect="1"/>
          </p:cNvPicPr>
          <p:nvPr/>
        </p:nvPicPr>
        <p:blipFill rotWithShape="1">
          <a:blip r:embed="rId2"/>
          <a:srcRect l="3302" t="4109" r="6944"/>
          <a:stretch/>
        </p:blipFill>
        <p:spPr>
          <a:xfrm>
            <a:off x="8177349" y="1193173"/>
            <a:ext cx="3912212" cy="3026664"/>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F46454-FDF9-4C5D-A9FB-B0BD26891788}"/>
                  </a:ext>
                </a:extLst>
              </p:cNvPr>
              <p:cNvSpPr>
                <a:spLocks noGrp="1"/>
              </p:cNvSpPr>
              <p:nvPr>
                <p:ph idx="1"/>
              </p:nvPr>
            </p:nvSpPr>
            <p:spPr>
              <a:xfrm>
                <a:off x="263435" y="1217750"/>
                <a:ext cx="10515600" cy="3432628"/>
              </a:xfrm>
            </p:spPr>
            <p:txBody>
              <a:bodyPr/>
              <a:lstStyle/>
              <a:p>
                <a:r>
                  <a:rPr lang="en-US" altLang="zh-CN" dirty="0"/>
                  <a:t>Very challenging design (high bunch charge + short bunch length)</a:t>
                </a:r>
              </a:p>
              <a:p>
                <a:pPr lvl="1"/>
                <a:r>
                  <a:rPr lang="en-US" altLang="zh-CN" dirty="0"/>
                  <a:t>Longitudinal shape</a:t>
                </a:r>
              </a:p>
              <a:p>
                <a:pPr lvl="2"/>
                <a:r>
                  <a:rPr lang="en-US" altLang="zh-CN" dirty="0"/>
                  <a:t>Generation</a:t>
                </a:r>
              </a:p>
              <a:p>
                <a:pPr lvl="2"/>
                <a:r>
                  <a:rPr lang="en-US" altLang="zh-CN" dirty="0"/>
                  <a:t>Acceleration and transmission</a:t>
                </a:r>
              </a:p>
              <a:p>
                <a:pPr lvl="1"/>
                <a:r>
                  <a:rPr lang="en-US" altLang="zh-CN" dirty="0"/>
                  <a:t>Bunch compressor</a:t>
                </a:r>
              </a:p>
              <a:p>
                <a:pPr lvl="1"/>
                <a:r>
                  <a:rPr lang="en-US" altLang="zh-CN" dirty="0"/>
                  <a:t>Beam acceleration</a:t>
                </a:r>
              </a:p>
              <a:p>
                <a:pPr lvl="1"/>
                <a:r>
                  <a:rPr lang="en-US" altLang="zh-CN" dirty="0"/>
                  <a:t>FFS</a:t>
                </a:r>
              </a:p>
              <a:p>
                <a:pPr lvl="2"/>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m:t>
                        </m:r>
                      </m:sub>
                    </m:sSub>
                    <m:r>
                      <a:rPr lang="en-US" altLang="zh-CN" b="0" i="1" smtClean="0">
                        <a:latin typeface="Cambria Math" panose="02040503050406030204" pitchFamily="18" charset="0"/>
                      </a:rPr>
                      <m:t>=</m:t>
                    </m:r>
                    <m:r>
                      <a:rPr lang="en-US" altLang="zh-CN" i="1">
                        <a:latin typeface="Cambria Math" panose="02040503050406030204" pitchFamily="18" charset="0"/>
                      </a:rPr>
                      <m:t>15</m:t>
                    </m:r>
                    <m:r>
                      <a:rPr lang="en-US" altLang="zh-CN" i="1" smtClean="0">
                        <a:latin typeface="Cambria Math" panose="02040503050406030204" pitchFamily="18" charset="0"/>
                      </a:rPr>
                      <m:t>6</m:t>
                    </m:r>
                    <m:r>
                      <a:rPr lang="en-US" altLang="zh-CN" b="0" i="1" smtClean="0">
                        <a:latin typeface="Cambria Math" panose="02040503050406030204" pitchFamily="18" charset="0"/>
                      </a:rPr>
                      <m:t>.0 </m:t>
                    </m:r>
                    <m:r>
                      <a:rPr lang="en-US" altLang="zh-CN" i="1">
                        <a:latin typeface="Cambria Math" panose="02040503050406030204" pitchFamily="18" charset="0"/>
                      </a:rPr>
                      <m:t>𝑚𝑚</m:t>
                    </m:r>
                    <m:r>
                      <a:rPr lang="en-US" altLang="zh-CN" i="1">
                        <a:latin typeface="Cambria Math" panose="02040503050406030204" pitchFamily="18" charset="0"/>
                      </a:rPr>
                      <m:t>  </m:t>
                    </m:r>
                    <m:d>
                      <m:dPr>
                        <m:ctrlPr>
                          <a:rPr lang="en-US" altLang="zh-CN" i="1">
                            <a:latin typeface="Cambria Math" panose="02040503050406030204" pitchFamily="18" charset="0"/>
                          </a:rPr>
                        </m:ctrlPr>
                      </m:dPr>
                      <m:e>
                        <m:r>
                          <a:rPr lang="en-US" altLang="zh-CN" i="1">
                            <a:latin typeface="Cambria Math" panose="02040503050406030204" pitchFamily="18" charset="0"/>
                          </a:rPr>
                          <m:t>𝑉</m:t>
                        </m:r>
                        <m:r>
                          <a:rPr lang="en-US" altLang="zh-CN" i="1">
                            <a:latin typeface="Cambria Math" panose="02040503050406030204" pitchFamily="18" charset="0"/>
                          </a:rPr>
                          <m:t>1.0</m:t>
                        </m:r>
                      </m:e>
                    </m:d>
                  </m:oMath>
                </a14:m>
                <a:endParaRPr lang="en-US" altLang="zh-CN" i="1" dirty="0">
                  <a:latin typeface="Cambria Math" panose="02040503050406030204" pitchFamily="18" charset="0"/>
                </a:endParaRPr>
              </a:p>
              <a:p>
                <a:pPr lvl="2"/>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m:t>
                        </m:r>
                      </m:sub>
                    </m:sSub>
                    <m:r>
                      <a:rPr lang="en-US" altLang="zh-CN" i="1">
                        <a:latin typeface="Cambria Math" panose="02040503050406030204" pitchFamily="18" charset="0"/>
                      </a:rPr>
                      <m:t>=</m:t>
                    </m:r>
                    <m:r>
                      <a:rPr lang="en-US" altLang="zh-CN" b="0" i="1" smtClean="0">
                        <a:latin typeface="Cambria Math" panose="02040503050406030204" pitchFamily="18" charset="0"/>
                      </a:rPr>
                      <m:t>   </m:t>
                    </m:r>
                    <m:r>
                      <a:rPr lang="en-US" altLang="zh-CN" i="1">
                        <a:latin typeface="Cambria Math" panose="02040503050406030204" pitchFamily="18" charset="0"/>
                      </a:rPr>
                      <m:t>14.6 </m:t>
                    </m:r>
                    <m:r>
                      <a:rPr lang="en-US" altLang="zh-CN" i="1">
                        <a:latin typeface="Cambria Math" panose="02040503050406030204" pitchFamily="18" charset="0"/>
                      </a:rPr>
                      <m:t>𝑚𝑚</m:t>
                    </m:r>
                    <m:r>
                      <a:rPr lang="en-US" altLang="zh-CN" i="1">
                        <a:latin typeface="Cambria Math" panose="02040503050406030204" pitchFamily="18" charset="0"/>
                      </a:rPr>
                      <m:t>  (</m:t>
                    </m:r>
                    <m:r>
                      <a:rPr lang="en-US" altLang="zh-CN" i="1">
                        <a:latin typeface="Cambria Math" panose="02040503050406030204" pitchFamily="18" charset="0"/>
                      </a:rPr>
                      <m:t>𝑉</m:t>
                    </m:r>
                    <m:r>
                      <a:rPr lang="en-US" altLang="zh-CN" i="1">
                        <a:latin typeface="Cambria Math" panose="02040503050406030204" pitchFamily="18" charset="0"/>
                      </a:rPr>
                      <m:t>2.0)</m:t>
                    </m:r>
                  </m:oMath>
                </a14:m>
                <a:endParaRPr lang="en-US" altLang="zh-CN" dirty="0"/>
              </a:p>
              <a:p>
                <a:pPr lvl="1"/>
                <a:endParaRPr lang="zh-CN" altLang="en-US" dirty="0"/>
              </a:p>
            </p:txBody>
          </p:sp>
        </mc:Choice>
        <mc:Fallback xmlns="">
          <p:sp>
            <p:nvSpPr>
              <p:cNvPr id="3" name="Content Placeholder 2">
                <a:extLst>
                  <a:ext uri="{FF2B5EF4-FFF2-40B4-BE49-F238E27FC236}">
                    <a16:creationId xmlns:a16="http://schemas.microsoft.com/office/drawing/2014/main" id="{E7F46454-FDF9-4C5D-A9FB-B0BD26891788}"/>
                  </a:ext>
                </a:extLst>
              </p:cNvPr>
              <p:cNvSpPr>
                <a:spLocks noGrp="1" noRot="1" noChangeAspect="1" noMove="1" noResize="1" noEditPoints="1" noAdjustHandles="1" noChangeArrowheads="1" noChangeShapeType="1" noTextEdit="1"/>
              </p:cNvSpPr>
              <p:nvPr>
                <p:ph idx="1"/>
              </p:nvPr>
            </p:nvSpPr>
            <p:spPr>
              <a:xfrm>
                <a:off x="263435" y="1217750"/>
                <a:ext cx="10515600" cy="3432628"/>
              </a:xfrm>
              <a:blipFill>
                <a:blip r:embed="rId3"/>
                <a:stretch>
                  <a:fillRect l="-870" t="-2664" b="-710"/>
                </a:stretch>
              </a:blipFill>
            </p:spPr>
            <p:txBody>
              <a:bodyPr/>
              <a:lstStyle/>
              <a:p>
                <a:r>
                  <a:rPr lang="zh-CN" altLang="en-US">
                    <a:noFill/>
                  </a:rPr>
                  <a:t> </a:t>
                </a:r>
              </a:p>
            </p:txBody>
          </p:sp>
        </mc:Fallback>
      </mc:AlternateContent>
      <p:sp>
        <p:nvSpPr>
          <p:cNvPr id="2" name="Title 1">
            <a:extLst>
              <a:ext uri="{FF2B5EF4-FFF2-40B4-BE49-F238E27FC236}">
                <a16:creationId xmlns:a16="http://schemas.microsoft.com/office/drawing/2014/main" id="{822FB474-B6BB-4714-836A-BFDAE146DA5E}"/>
              </a:ext>
            </a:extLst>
          </p:cNvPr>
          <p:cNvSpPr>
            <a:spLocks noGrp="1"/>
          </p:cNvSpPr>
          <p:nvPr>
            <p:ph type="title"/>
          </p:nvPr>
        </p:nvSpPr>
        <p:spPr/>
        <p:txBody>
          <a:bodyPr/>
          <a:lstStyle/>
          <a:p>
            <a:r>
              <a:rPr lang="en-US" altLang="zh-CN" dirty="0"/>
              <a:t>PWFA scheme</a:t>
            </a:r>
            <a:endParaRPr lang="zh-CN" altLang="en-US" dirty="0"/>
          </a:p>
        </p:txBody>
      </p:sp>
      <p:sp>
        <p:nvSpPr>
          <p:cNvPr id="4" name="Text Placeholder 3">
            <a:extLst>
              <a:ext uri="{FF2B5EF4-FFF2-40B4-BE49-F238E27FC236}">
                <a16:creationId xmlns:a16="http://schemas.microsoft.com/office/drawing/2014/main" id="{31D41AC2-E9F0-487A-801B-CB8BC75CBA9E}"/>
              </a:ext>
            </a:extLst>
          </p:cNvPr>
          <p:cNvSpPr>
            <a:spLocks noGrp="1"/>
          </p:cNvSpPr>
          <p:nvPr>
            <p:ph type="body" sz="quarter" idx="13"/>
          </p:nvPr>
        </p:nvSpPr>
        <p:spPr/>
        <p:txBody>
          <a:bodyPr/>
          <a:lstStyle/>
          <a:p>
            <a:endParaRPr lang="zh-CN" altLang="en-US"/>
          </a:p>
        </p:txBody>
      </p:sp>
      <p:pic>
        <p:nvPicPr>
          <p:cNvPr id="6" name="图片 4">
            <a:extLst>
              <a:ext uri="{FF2B5EF4-FFF2-40B4-BE49-F238E27FC236}">
                <a16:creationId xmlns:a16="http://schemas.microsoft.com/office/drawing/2014/main" id="{B8EFD875-8A54-40F3-8F6D-D6D97E9F2790}"/>
              </a:ext>
            </a:extLst>
          </p:cNvPr>
          <p:cNvPicPr>
            <a:picLocks noChangeAspect="1"/>
          </p:cNvPicPr>
          <p:nvPr/>
        </p:nvPicPr>
        <p:blipFill>
          <a:blip r:embed="rId4"/>
          <a:stretch>
            <a:fillRect/>
          </a:stretch>
        </p:blipFill>
        <p:spPr>
          <a:xfrm>
            <a:off x="151693" y="4522186"/>
            <a:ext cx="6092352" cy="2022505"/>
          </a:xfrm>
          <a:prstGeom prst="rect">
            <a:avLst/>
          </a:prstGeom>
        </p:spPr>
      </p:pic>
      <p:pic>
        <p:nvPicPr>
          <p:cNvPr id="7" name="Picture 6">
            <a:extLst>
              <a:ext uri="{FF2B5EF4-FFF2-40B4-BE49-F238E27FC236}">
                <a16:creationId xmlns:a16="http://schemas.microsoft.com/office/drawing/2014/main" id="{5E0EC967-2E5E-4AC8-B029-0441AD03F864}"/>
              </a:ext>
            </a:extLst>
          </p:cNvPr>
          <p:cNvPicPr>
            <a:picLocks noChangeAspect="1"/>
          </p:cNvPicPr>
          <p:nvPr/>
        </p:nvPicPr>
        <p:blipFill>
          <a:blip r:embed="rId5"/>
          <a:stretch>
            <a:fillRect/>
          </a:stretch>
        </p:blipFill>
        <p:spPr>
          <a:xfrm>
            <a:off x="6244045" y="4195024"/>
            <a:ext cx="5878285" cy="2360906"/>
          </a:xfrm>
          <a:prstGeom prst="rect">
            <a:avLst/>
          </a:prstGeom>
        </p:spPr>
      </p:pic>
    </p:spTree>
    <p:extLst>
      <p:ext uri="{BB962C8B-B14F-4D97-AF65-F5344CB8AC3E}">
        <p14:creationId xmlns:p14="http://schemas.microsoft.com/office/powerpoint/2010/main" val="319069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0E3E6B9-FBA5-43B5-9BBE-960DF715B583}"/>
              </a:ext>
            </a:extLst>
          </p:cNvPr>
          <p:cNvPicPr>
            <a:picLocks noChangeAspect="1"/>
          </p:cNvPicPr>
          <p:nvPr/>
        </p:nvPicPr>
        <p:blipFill>
          <a:blip r:embed="rId2"/>
          <a:stretch>
            <a:fillRect/>
          </a:stretch>
        </p:blipFill>
        <p:spPr>
          <a:xfrm>
            <a:off x="4824549" y="3871508"/>
            <a:ext cx="2920065" cy="2589970"/>
          </a:xfrm>
          <a:prstGeom prst="rect">
            <a:avLst/>
          </a:prstGeom>
        </p:spPr>
      </p:pic>
      <p:sp>
        <p:nvSpPr>
          <p:cNvPr id="2" name="Title 1">
            <a:extLst>
              <a:ext uri="{FF2B5EF4-FFF2-40B4-BE49-F238E27FC236}">
                <a16:creationId xmlns:a16="http://schemas.microsoft.com/office/drawing/2014/main" id="{CF7B8F6B-29A5-4556-812C-F98223526B32}"/>
              </a:ext>
            </a:extLst>
          </p:cNvPr>
          <p:cNvSpPr>
            <a:spLocks noGrp="1"/>
          </p:cNvSpPr>
          <p:nvPr>
            <p:ph type="title"/>
          </p:nvPr>
        </p:nvSpPr>
        <p:spPr/>
        <p:txBody>
          <a:bodyPr/>
          <a:lstStyle/>
          <a:p>
            <a:r>
              <a:rPr lang="en-US" altLang="zh-CN" dirty="0"/>
              <a:t>PWFA scheme</a:t>
            </a:r>
            <a:endParaRPr lang="zh-CN" altLang="en-US" dirty="0"/>
          </a:p>
        </p:txBody>
      </p:sp>
      <p:sp>
        <p:nvSpPr>
          <p:cNvPr id="3" name="Content Placeholder 2">
            <a:extLst>
              <a:ext uri="{FF2B5EF4-FFF2-40B4-BE49-F238E27FC236}">
                <a16:creationId xmlns:a16="http://schemas.microsoft.com/office/drawing/2014/main" id="{E38DA144-F66C-4C6D-9310-294A539F17F1}"/>
              </a:ext>
            </a:extLst>
          </p:cNvPr>
          <p:cNvSpPr>
            <a:spLocks noGrp="1"/>
          </p:cNvSpPr>
          <p:nvPr>
            <p:ph idx="1"/>
          </p:nvPr>
        </p:nvSpPr>
        <p:spPr>
          <a:xfrm>
            <a:off x="603068" y="1060995"/>
            <a:ext cx="6746966" cy="5479143"/>
          </a:xfrm>
        </p:spPr>
        <p:txBody>
          <a:bodyPr>
            <a:normAutofit/>
          </a:bodyPr>
          <a:lstStyle/>
          <a:p>
            <a:r>
              <a:rPr lang="en-US" altLang="zh-CN" dirty="0"/>
              <a:t>RF gun </a:t>
            </a:r>
          </a:p>
          <a:p>
            <a:pPr lvl="1"/>
            <a:r>
              <a:rPr lang="en-US" altLang="zh-CN" dirty="0"/>
              <a:t>Laser shaping</a:t>
            </a:r>
          </a:p>
          <a:p>
            <a:pPr lvl="2">
              <a:buFont typeface="Wingdings" panose="05000000000000000000" pitchFamily="2" charset="2"/>
              <a:buChar char="p"/>
            </a:pPr>
            <a:r>
              <a:rPr lang="en-US" altLang="zh-CN" dirty="0"/>
              <a:t>Space charge: deformation</a:t>
            </a:r>
          </a:p>
          <a:p>
            <a:pPr lvl="2">
              <a:buFont typeface="Wingdings" panose="05000000000000000000" pitchFamily="2" charset="2"/>
              <a:buChar char="p"/>
            </a:pPr>
            <a:r>
              <a:rPr lang="en-US" altLang="zh-CN" dirty="0"/>
              <a:t>Longitudinal and transverse distribution coupling</a:t>
            </a:r>
          </a:p>
          <a:p>
            <a:pPr lvl="1"/>
            <a:r>
              <a:rPr lang="en-US" altLang="zh-CN" dirty="0">
                <a:solidFill>
                  <a:srgbClr val="FF0000"/>
                </a:solidFill>
              </a:rPr>
              <a:t>Need more effort to optimization</a:t>
            </a:r>
          </a:p>
          <a:p>
            <a:r>
              <a:rPr lang="en-US" altLang="zh-CN" dirty="0"/>
              <a:t>Bunch compressor</a:t>
            </a:r>
          </a:p>
          <a:p>
            <a:pPr lvl="1"/>
            <a:r>
              <a:rPr lang="en-US" altLang="zh-CN" dirty="0"/>
              <a:t>bunch length </a:t>
            </a:r>
          </a:p>
          <a:p>
            <a:pPr lvl="1"/>
            <a:r>
              <a:rPr lang="en-US" altLang="zh-CN" dirty="0"/>
              <a:t>longitudinal shape</a:t>
            </a:r>
          </a:p>
          <a:p>
            <a:pPr lvl="2"/>
            <a:r>
              <a:rPr lang="en-US" altLang="zh-CN" dirty="0"/>
              <a:t> deformation</a:t>
            </a:r>
          </a:p>
          <a:p>
            <a:r>
              <a:rPr lang="en-US" altLang="zh-CN" dirty="0"/>
              <a:t>Longitudinal modulation </a:t>
            </a:r>
          </a:p>
          <a:p>
            <a:pPr lvl="1"/>
            <a:r>
              <a:rPr lang="en-US" altLang="zh-CN" dirty="0"/>
              <a:t>@ transport line</a:t>
            </a:r>
          </a:p>
          <a:p>
            <a:pPr lvl="1"/>
            <a:r>
              <a:rPr lang="en-US" altLang="zh-CN" dirty="0"/>
              <a:t>Under investigation</a:t>
            </a:r>
          </a:p>
        </p:txBody>
      </p:sp>
      <p:sp>
        <p:nvSpPr>
          <p:cNvPr id="4" name="Text Placeholder 3">
            <a:extLst>
              <a:ext uri="{FF2B5EF4-FFF2-40B4-BE49-F238E27FC236}">
                <a16:creationId xmlns:a16="http://schemas.microsoft.com/office/drawing/2014/main" id="{EFD78114-BD2E-42FA-849A-6CA8ED8284BC}"/>
              </a:ext>
            </a:extLst>
          </p:cNvPr>
          <p:cNvSpPr>
            <a:spLocks noGrp="1"/>
          </p:cNvSpPr>
          <p:nvPr>
            <p:ph type="body" sz="quarter" idx="13"/>
          </p:nvPr>
        </p:nvSpPr>
        <p:spPr/>
        <p:txBody>
          <a:bodyPr/>
          <a:lstStyle/>
          <a:p>
            <a:r>
              <a:rPr lang="en-US" altLang="zh-CN" dirty="0"/>
              <a:t>Longitudinal shape</a:t>
            </a:r>
            <a:endParaRPr lang="zh-CN" altLang="en-US" dirty="0"/>
          </a:p>
        </p:txBody>
      </p:sp>
      <p:grpSp>
        <p:nvGrpSpPr>
          <p:cNvPr id="5" name="Group 4">
            <a:extLst>
              <a:ext uri="{FF2B5EF4-FFF2-40B4-BE49-F238E27FC236}">
                <a16:creationId xmlns:a16="http://schemas.microsoft.com/office/drawing/2014/main" id="{CC8F2617-A087-41C3-8D11-AF3E273F791A}"/>
              </a:ext>
            </a:extLst>
          </p:cNvPr>
          <p:cNvGrpSpPr/>
          <p:nvPr/>
        </p:nvGrpSpPr>
        <p:grpSpPr>
          <a:xfrm>
            <a:off x="7724502" y="1114695"/>
            <a:ext cx="4406538" cy="2629990"/>
            <a:chOff x="6366147" y="2876377"/>
            <a:chExt cx="5525252" cy="3552604"/>
          </a:xfrm>
        </p:grpSpPr>
        <p:pic>
          <p:nvPicPr>
            <p:cNvPr id="6" name="Picture 18">
              <a:extLst>
                <a:ext uri="{FF2B5EF4-FFF2-40B4-BE49-F238E27FC236}">
                  <a16:creationId xmlns:a16="http://schemas.microsoft.com/office/drawing/2014/main" id="{795FEC22-143D-4D7B-A383-BF1209656323}"/>
                </a:ext>
              </a:extLst>
            </p:cNvPr>
            <p:cNvPicPr>
              <a:picLocks noChangeAspect="1"/>
            </p:cNvPicPr>
            <p:nvPr/>
          </p:nvPicPr>
          <p:blipFill>
            <a:blip r:embed="rId3"/>
            <a:stretch>
              <a:fillRect/>
            </a:stretch>
          </p:blipFill>
          <p:spPr>
            <a:xfrm>
              <a:off x="6366147" y="2876377"/>
              <a:ext cx="2700000" cy="1679190"/>
            </a:xfrm>
            <a:prstGeom prst="rect">
              <a:avLst/>
            </a:prstGeom>
          </p:spPr>
        </p:pic>
        <p:pic>
          <p:nvPicPr>
            <p:cNvPr id="7" name="Picture 22">
              <a:extLst>
                <a:ext uri="{FF2B5EF4-FFF2-40B4-BE49-F238E27FC236}">
                  <a16:creationId xmlns:a16="http://schemas.microsoft.com/office/drawing/2014/main" id="{EE942CF3-DB0E-48CF-8F98-93FF9E4BECEF}"/>
                </a:ext>
              </a:extLst>
            </p:cNvPr>
            <p:cNvPicPr>
              <a:picLocks noChangeAspect="1"/>
            </p:cNvPicPr>
            <p:nvPr/>
          </p:nvPicPr>
          <p:blipFill>
            <a:blip r:embed="rId4"/>
            <a:stretch>
              <a:fillRect/>
            </a:stretch>
          </p:blipFill>
          <p:spPr>
            <a:xfrm>
              <a:off x="9191399" y="2885803"/>
              <a:ext cx="2700000" cy="1653356"/>
            </a:xfrm>
            <a:prstGeom prst="rect">
              <a:avLst/>
            </a:prstGeom>
          </p:spPr>
        </p:pic>
        <p:pic>
          <p:nvPicPr>
            <p:cNvPr id="8" name="Picture 8">
              <a:extLst>
                <a:ext uri="{FF2B5EF4-FFF2-40B4-BE49-F238E27FC236}">
                  <a16:creationId xmlns:a16="http://schemas.microsoft.com/office/drawing/2014/main" id="{BA8110D9-4E30-4D90-BC59-1E309510FF3E}"/>
                </a:ext>
              </a:extLst>
            </p:cNvPr>
            <p:cNvPicPr>
              <a:picLocks noChangeAspect="1"/>
            </p:cNvPicPr>
            <p:nvPr/>
          </p:nvPicPr>
          <p:blipFill>
            <a:blip r:embed="rId5"/>
            <a:stretch>
              <a:fillRect/>
            </a:stretch>
          </p:blipFill>
          <p:spPr>
            <a:xfrm>
              <a:off x="6366147" y="4616878"/>
              <a:ext cx="2700000" cy="1788226"/>
            </a:xfrm>
            <a:prstGeom prst="rect">
              <a:avLst/>
            </a:prstGeom>
          </p:spPr>
        </p:pic>
        <p:pic>
          <p:nvPicPr>
            <p:cNvPr id="9" name="图片 2">
              <a:extLst>
                <a:ext uri="{FF2B5EF4-FFF2-40B4-BE49-F238E27FC236}">
                  <a16:creationId xmlns:a16="http://schemas.microsoft.com/office/drawing/2014/main" id="{E1A7E3C1-4BF9-4C8C-B203-D4F1C800BBF8}"/>
                </a:ext>
              </a:extLst>
            </p:cNvPr>
            <p:cNvPicPr>
              <a:picLocks noChangeAspect="1"/>
            </p:cNvPicPr>
            <p:nvPr/>
          </p:nvPicPr>
          <p:blipFill>
            <a:blip r:embed="rId6"/>
            <a:stretch>
              <a:fillRect/>
            </a:stretch>
          </p:blipFill>
          <p:spPr>
            <a:xfrm>
              <a:off x="9191399" y="4579170"/>
              <a:ext cx="2700000" cy="1849811"/>
            </a:xfrm>
            <a:prstGeom prst="rect">
              <a:avLst/>
            </a:prstGeom>
          </p:spPr>
        </p:pic>
        <p:sp>
          <p:nvSpPr>
            <p:cNvPr id="10" name="TextBox 9">
              <a:extLst>
                <a:ext uri="{FF2B5EF4-FFF2-40B4-BE49-F238E27FC236}">
                  <a16:creationId xmlns:a16="http://schemas.microsoft.com/office/drawing/2014/main" id="{AE6D647C-1EF0-49FA-989D-F9D3AAE8F4DB}"/>
                </a:ext>
              </a:extLst>
            </p:cNvPr>
            <p:cNvSpPr txBox="1"/>
            <p:nvPr/>
          </p:nvSpPr>
          <p:spPr>
            <a:xfrm>
              <a:off x="8088197" y="3704735"/>
              <a:ext cx="721672" cy="369332"/>
            </a:xfrm>
            <a:prstGeom prst="rect">
              <a:avLst/>
            </a:prstGeom>
            <a:noFill/>
          </p:spPr>
          <p:txBody>
            <a:bodyPr wrap="none" rtlCol="0">
              <a:spAutoFit/>
            </a:bodyPr>
            <a:lstStyle/>
            <a:p>
              <a:r>
                <a:rPr lang="en-US" altLang="zh-CN" dirty="0"/>
                <a:t>6.5nC</a:t>
              </a:r>
              <a:endParaRPr lang="zh-CN" altLang="en-US" dirty="0"/>
            </a:p>
          </p:txBody>
        </p:sp>
        <p:sp>
          <p:nvSpPr>
            <p:cNvPr id="11" name="TextBox 10">
              <a:extLst>
                <a:ext uri="{FF2B5EF4-FFF2-40B4-BE49-F238E27FC236}">
                  <a16:creationId xmlns:a16="http://schemas.microsoft.com/office/drawing/2014/main" id="{851A9C1C-BBEB-495C-9CAE-95CECD9B4E61}"/>
                </a:ext>
              </a:extLst>
            </p:cNvPr>
            <p:cNvSpPr txBox="1"/>
            <p:nvPr/>
          </p:nvSpPr>
          <p:spPr>
            <a:xfrm>
              <a:off x="8080341" y="4743254"/>
              <a:ext cx="721672" cy="369332"/>
            </a:xfrm>
            <a:prstGeom prst="rect">
              <a:avLst/>
            </a:prstGeom>
            <a:noFill/>
          </p:spPr>
          <p:txBody>
            <a:bodyPr wrap="none" rtlCol="0">
              <a:spAutoFit/>
            </a:bodyPr>
            <a:lstStyle/>
            <a:p>
              <a:r>
                <a:rPr lang="en-US" altLang="zh-CN" dirty="0"/>
                <a:t>1.2nC</a:t>
              </a:r>
              <a:endParaRPr lang="zh-CN" altLang="en-US" dirty="0"/>
            </a:p>
          </p:txBody>
        </p:sp>
        <p:sp>
          <p:nvSpPr>
            <p:cNvPr id="12" name="TextBox 11">
              <a:extLst>
                <a:ext uri="{FF2B5EF4-FFF2-40B4-BE49-F238E27FC236}">
                  <a16:creationId xmlns:a16="http://schemas.microsoft.com/office/drawing/2014/main" id="{391DB259-231C-430F-A217-3FE4B0267C32}"/>
                </a:ext>
              </a:extLst>
            </p:cNvPr>
            <p:cNvSpPr txBox="1"/>
            <p:nvPr/>
          </p:nvSpPr>
          <p:spPr>
            <a:xfrm>
              <a:off x="6796726" y="3016578"/>
              <a:ext cx="678391" cy="369332"/>
            </a:xfrm>
            <a:prstGeom prst="rect">
              <a:avLst/>
            </a:prstGeom>
            <a:noFill/>
          </p:spPr>
          <p:txBody>
            <a:bodyPr wrap="none" rtlCol="0">
              <a:spAutoFit/>
            </a:bodyPr>
            <a:lstStyle/>
            <a:p>
              <a:r>
                <a:rPr lang="en-US" altLang="zh-CN" dirty="0">
                  <a:solidFill>
                    <a:srgbClr val="FF0000"/>
                  </a:solidFill>
                </a:rPr>
                <a:t>Laser</a:t>
              </a:r>
              <a:endParaRPr lang="zh-CN" altLang="en-US" dirty="0">
                <a:solidFill>
                  <a:srgbClr val="FF0000"/>
                </a:solidFill>
              </a:endParaRPr>
            </a:p>
          </p:txBody>
        </p:sp>
        <p:sp>
          <p:nvSpPr>
            <p:cNvPr id="13" name="Rectangle 12">
              <a:extLst>
                <a:ext uri="{FF2B5EF4-FFF2-40B4-BE49-F238E27FC236}">
                  <a16:creationId xmlns:a16="http://schemas.microsoft.com/office/drawing/2014/main" id="{EA485BE5-862C-4388-82C4-A86469C620C4}"/>
                </a:ext>
              </a:extLst>
            </p:cNvPr>
            <p:cNvSpPr/>
            <p:nvPr/>
          </p:nvSpPr>
          <p:spPr>
            <a:xfrm>
              <a:off x="9631220" y="3008664"/>
              <a:ext cx="720069" cy="369332"/>
            </a:xfrm>
            <a:prstGeom prst="rect">
              <a:avLst/>
            </a:prstGeom>
          </p:spPr>
          <p:txBody>
            <a:bodyPr wrap="none">
              <a:spAutoFit/>
            </a:bodyPr>
            <a:lstStyle/>
            <a:p>
              <a:r>
                <a:rPr lang="en-US" altLang="zh-CN" dirty="0">
                  <a:solidFill>
                    <a:srgbClr val="FF0000"/>
                  </a:solidFill>
                </a:rPr>
                <a:t>Beam</a:t>
              </a:r>
              <a:endParaRPr lang="zh-CN" altLang="en-US" dirty="0">
                <a:solidFill>
                  <a:srgbClr val="FF0000"/>
                </a:solidFill>
              </a:endParaRPr>
            </a:p>
          </p:txBody>
        </p:sp>
      </p:grpSp>
      <p:pic>
        <p:nvPicPr>
          <p:cNvPr id="14" name="Content Placeholder 4">
            <a:extLst>
              <a:ext uri="{FF2B5EF4-FFF2-40B4-BE49-F238E27FC236}">
                <a16:creationId xmlns:a16="http://schemas.microsoft.com/office/drawing/2014/main" id="{A5C30CD3-3521-48D8-8045-5D8DFF466F1B}"/>
              </a:ext>
            </a:extLst>
          </p:cNvPr>
          <p:cNvPicPr>
            <a:picLocks noChangeAspect="1"/>
          </p:cNvPicPr>
          <p:nvPr/>
        </p:nvPicPr>
        <p:blipFill>
          <a:blip r:embed="rId7"/>
          <a:stretch>
            <a:fillRect/>
          </a:stretch>
        </p:blipFill>
        <p:spPr>
          <a:xfrm>
            <a:off x="7747890" y="3884024"/>
            <a:ext cx="4444110" cy="2551950"/>
          </a:xfrm>
          <a:prstGeom prst="rect">
            <a:avLst/>
          </a:prstGeom>
        </p:spPr>
      </p:pic>
    </p:spTree>
    <p:extLst>
      <p:ext uri="{BB962C8B-B14F-4D97-AF65-F5344CB8AC3E}">
        <p14:creationId xmlns:p14="http://schemas.microsoft.com/office/powerpoint/2010/main" val="156611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2D6A-3B5B-44C3-9000-5A0C412B5466}"/>
              </a:ext>
            </a:extLst>
          </p:cNvPr>
          <p:cNvSpPr>
            <a:spLocks noGrp="1"/>
          </p:cNvSpPr>
          <p:nvPr>
            <p:ph type="title"/>
          </p:nvPr>
        </p:nvSpPr>
        <p:spPr/>
        <p:txBody>
          <a:bodyPr/>
          <a:lstStyle/>
          <a:p>
            <a:r>
              <a:rPr lang="en-US" altLang="zh-CN" dirty="0"/>
              <a:t>PWFA</a:t>
            </a:r>
            <a:endParaRPr lang="zh-CN" altLang="en-US" dirty="0"/>
          </a:p>
        </p:txBody>
      </p:sp>
      <p:sp>
        <p:nvSpPr>
          <p:cNvPr id="3" name="Content Placeholder 2">
            <a:extLst>
              <a:ext uri="{FF2B5EF4-FFF2-40B4-BE49-F238E27FC236}">
                <a16:creationId xmlns:a16="http://schemas.microsoft.com/office/drawing/2014/main" id="{EA574C13-2075-497C-948D-FD9CE09B7334}"/>
              </a:ext>
            </a:extLst>
          </p:cNvPr>
          <p:cNvSpPr>
            <a:spLocks noGrp="1"/>
          </p:cNvSpPr>
          <p:nvPr>
            <p:ph idx="1"/>
          </p:nvPr>
        </p:nvSpPr>
        <p:spPr>
          <a:xfrm>
            <a:off x="0" y="1078412"/>
            <a:ext cx="12287794" cy="4967923"/>
          </a:xfrm>
        </p:spPr>
        <p:txBody>
          <a:bodyPr/>
          <a:lstStyle/>
          <a:p>
            <a:r>
              <a:rPr lang="en-US" altLang="zh-CN" dirty="0"/>
              <a:t>Main Linac</a:t>
            </a:r>
          </a:p>
          <a:p>
            <a:pPr lvl="1"/>
            <a:r>
              <a:rPr lang="en-US" altLang="zh-CN" dirty="0"/>
              <a:t>The longitudinal shape could be almost maintained</a:t>
            </a:r>
          </a:p>
          <a:p>
            <a:pPr lvl="1"/>
            <a:r>
              <a:rPr lang="en-US" altLang="zh-CN" dirty="0"/>
              <a:t>The energy spread is too large for the FFS, which is because of the short range wakefield. </a:t>
            </a:r>
          </a:p>
          <a:p>
            <a:pPr lvl="1"/>
            <a:r>
              <a:rPr lang="en-US" altLang="zh-CN" dirty="0"/>
              <a:t>A new chicane at the main linac has been introduced, the design is under optimization</a:t>
            </a:r>
          </a:p>
          <a:p>
            <a:pPr lvl="2"/>
            <a:r>
              <a:rPr lang="en-US" altLang="zh-CN" dirty="0"/>
              <a:t>Long bunch length before the chicane to compensate energy spread</a:t>
            </a:r>
          </a:p>
          <a:p>
            <a:r>
              <a:rPr lang="en-US" altLang="zh-CN" dirty="0"/>
              <a:t>Preliminary design of the driven Linac was proposed, but have not fully meet the beam requirements of plasma acceleration. Further optimization and new method are needed.</a:t>
            </a:r>
          </a:p>
          <a:p>
            <a:pPr lvl="1"/>
            <a:endParaRPr lang="zh-CN" altLang="en-US" dirty="0"/>
          </a:p>
        </p:txBody>
      </p:sp>
      <p:sp>
        <p:nvSpPr>
          <p:cNvPr id="4" name="Text Placeholder 3">
            <a:extLst>
              <a:ext uri="{FF2B5EF4-FFF2-40B4-BE49-F238E27FC236}">
                <a16:creationId xmlns:a16="http://schemas.microsoft.com/office/drawing/2014/main" id="{8699B45A-FC39-413B-8A18-2A9778D74773}"/>
              </a:ext>
            </a:extLst>
          </p:cNvPr>
          <p:cNvSpPr>
            <a:spLocks noGrp="1"/>
          </p:cNvSpPr>
          <p:nvPr>
            <p:ph type="body" sz="quarter" idx="13"/>
          </p:nvPr>
        </p:nvSpPr>
        <p:spPr/>
        <p:txBody>
          <a:bodyPr/>
          <a:lstStyle/>
          <a:p>
            <a:r>
              <a:rPr lang="en-US" altLang="zh-CN" dirty="0"/>
              <a:t>Acceleration</a:t>
            </a:r>
            <a:endParaRPr lang="zh-CN" altLang="en-US" dirty="0"/>
          </a:p>
        </p:txBody>
      </p:sp>
      <p:pic>
        <p:nvPicPr>
          <p:cNvPr id="10" name="Picture 9">
            <a:extLst>
              <a:ext uri="{FF2B5EF4-FFF2-40B4-BE49-F238E27FC236}">
                <a16:creationId xmlns:a16="http://schemas.microsoft.com/office/drawing/2014/main" id="{BBB6DCE4-494A-46C8-A414-65947DFEA6E7}"/>
              </a:ext>
            </a:extLst>
          </p:cNvPr>
          <p:cNvPicPr>
            <a:picLocks noChangeAspect="1"/>
          </p:cNvPicPr>
          <p:nvPr/>
        </p:nvPicPr>
        <p:blipFill rotWithShape="1">
          <a:blip r:embed="rId2"/>
          <a:srcRect t="11426" r="13747" b="6112"/>
          <a:stretch/>
        </p:blipFill>
        <p:spPr>
          <a:xfrm>
            <a:off x="4310742" y="3852798"/>
            <a:ext cx="3866606" cy="2596543"/>
          </a:xfrm>
          <a:prstGeom prst="rect">
            <a:avLst/>
          </a:prstGeom>
        </p:spPr>
      </p:pic>
      <p:pic>
        <p:nvPicPr>
          <p:cNvPr id="11" name="Picture 10">
            <a:extLst>
              <a:ext uri="{FF2B5EF4-FFF2-40B4-BE49-F238E27FC236}">
                <a16:creationId xmlns:a16="http://schemas.microsoft.com/office/drawing/2014/main" id="{BF7A994B-A428-4DC7-BDE0-64FA1E0370E2}"/>
              </a:ext>
            </a:extLst>
          </p:cNvPr>
          <p:cNvPicPr>
            <a:picLocks noChangeAspect="1"/>
          </p:cNvPicPr>
          <p:nvPr/>
        </p:nvPicPr>
        <p:blipFill rotWithShape="1">
          <a:blip r:embed="rId3"/>
          <a:srcRect t="9307" r="13432" b="7805"/>
          <a:stretch/>
        </p:blipFill>
        <p:spPr>
          <a:xfrm>
            <a:off x="0" y="3806784"/>
            <a:ext cx="4293326" cy="2613329"/>
          </a:xfrm>
          <a:prstGeom prst="rect">
            <a:avLst/>
          </a:prstGeom>
        </p:spPr>
      </p:pic>
      <p:pic>
        <p:nvPicPr>
          <p:cNvPr id="12" name="Picture 11">
            <a:extLst>
              <a:ext uri="{FF2B5EF4-FFF2-40B4-BE49-F238E27FC236}">
                <a16:creationId xmlns:a16="http://schemas.microsoft.com/office/drawing/2014/main" id="{8AC4678B-B9F7-468D-8AF1-416EAFDC8FC9}"/>
              </a:ext>
            </a:extLst>
          </p:cNvPr>
          <p:cNvPicPr>
            <a:picLocks noChangeAspect="1"/>
          </p:cNvPicPr>
          <p:nvPr/>
        </p:nvPicPr>
        <p:blipFill rotWithShape="1">
          <a:blip r:embed="rId4"/>
          <a:srcRect t="11326" r="13116" b="6944"/>
          <a:stretch/>
        </p:blipFill>
        <p:spPr>
          <a:xfrm>
            <a:off x="8197728" y="3843503"/>
            <a:ext cx="3994272" cy="2618257"/>
          </a:xfrm>
          <a:prstGeom prst="rect">
            <a:avLst/>
          </a:prstGeom>
        </p:spPr>
      </p:pic>
    </p:spTree>
    <p:extLst>
      <p:ext uri="{BB962C8B-B14F-4D97-AF65-F5344CB8AC3E}">
        <p14:creationId xmlns:p14="http://schemas.microsoft.com/office/powerpoint/2010/main" val="3458494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C10C-797F-45B4-B956-60827FC23A9F}"/>
              </a:ext>
            </a:extLst>
          </p:cNvPr>
          <p:cNvSpPr>
            <a:spLocks noGrp="1"/>
          </p:cNvSpPr>
          <p:nvPr>
            <p:ph type="title"/>
          </p:nvPr>
        </p:nvSpPr>
        <p:spPr>
          <a:xfrm>
            <a:off x="472440" y="30481"/>
            <a:ext cx="5257800" cy="894079"/>
          </a:xfrm>
        </p:spPr>
        <p:txBody>
          <a:bodyPr/>
          <a:lstStyle/>
          <a:p>
            <a:r>
              <a:rPr lang="en-US" altLang="zh-CN" dirty="0"/>
              <a:t>Other consideration</a:t>
            </a:r>
            <a:endParaRPr lang="zh-CN" altLang="en-US" dirty="0"/>
          </a:p>
        </p:txBody>
      </p:sp>
      <p:sp>
        <p:nvSpPr>
          <p:cNvPr id="3" name="Content Placeholder 2">
            <a:extLst>
              <a:ext uri="{FF2B5EF4-FFF2-40B4-BE49-F238E27FC236}">
                <a16:creationId xmlns:a16="http://schemas.microsoft.com/office/drawing/2014/main" id="{A5398EEF-BA9D-48C2-ABC6-9856DB48959F}"/>
              </a:ext>
            </a:extLst>
          </p:cNvPr>
          <p:cNvSpPr>
            <a:spLocks noGrp="1"/>
          </p:cNvSpPr>
          <p:nvPr>
            <p:ph idx="1"/>
          </p:nvPr>
        </p:nvSpPr>
        <p:spPr>
          <a:xfrm>
            <a:off x="289559" y="1052286"/>
            <a:ext cx="5466807" cy="3171372"/>
          </a:xfrm>
        </p:spPr>
        <p:txBody>
          <a:bodyPr/>
          <a:lstStyle/>
          <a:p>
            <a:r>
              <a:rPr lang="en-US" altLang="zh-CN" dirty="0"/>
              <a:t>Bunch space</a:t>
            </a:r>
          </a:p>
          <a:p>
            <a:pPr lvl="1"/>
            <a:r>
              <a:rPr lang="en-US" altLang="zh-CN" dirty="0"/>
              <a:t>Collider ring 650 MHz, booster 1300MHz, Linac 2860 MHz</a:t>
            </a:r>
          </a:p>
          <a:p>
            <a:pPr lvl="2"/>
            <a:r>
              <a:rPr lang="en-US" altLang="zh-CN" dirty="0"/>
              <a:t>Common frequency: f0=130 MHz/n</a:t>
            </a:r>
          </a:p>
          <a:p>
            <a:pPr lvl="2"/>
            <a:r>
              <a:rPr lang="en-US" altLang="zh-CN" dirty="0"/>
              <a:t>Bunch space </a:t>
            </a:r>
            <a:r>
              <a:rPr lang="en-US" altLang="zh-CN" dirty="0" err="1"/>
              <a:t>f_bunch</a:t>
            </a:r>
            <a:r>
              <a:rPr lang="en-US" altLang="zh-CN" dirty="0"/>
              <a:t>=k*f0</a:t>
            </a:r>
          </a:p>
          <a:p>
            <a:pPr lvl="2"/>
            <a:r>
              <a:rPr lang="en-US" altLang="zh-CN" dirty="0"/>
              <a:t>SHB frequency</a:t>
            </a:r>
          </a:p>
          <a:p>
            <a:pPr lvl="3"/>
            <a:r>
              <a:rPr lang="en-US" altLang="zh-CN" dirty="0"/>
              <a:t> f_shb1=m1*</a:t>
            </a:r>
            <a:r>
              <a:rPr lang="en-US" altLang="zh-CN" dirty="0" err="1"/>
              <a:t>f_bunch</a:t>
            </a:r>
            <a:endParaRPr lang="en-US" altLang="zh-CN" dirty="0"/>
          </a:p>
          <a:p>
            <a:pPr lvl="3"/>
            <a:r>
              <a:rPr lang="en-US" altLang="zh-CN" dirty="0"/>
              <a:t>f_shb2=m2*f_shb1</a:t>
            </a:r>
          </a:p>
          <a:p>
            <a:pPr lvl="2"/>
            <a:r>
              <a:rPr lang="en-US" altLang="zh-CN" dirty="0" err="1"/>
              <a:t>f_linac</a:t>
            </a:r>
            <a:r>
              <a:rPr lang="en-US" altLang="zh-CN" dirty="0"/>
              <a:t>=N*f_shb2</a:t>
            </a:r>
          </a:p>
        </p:txBody>
      </p:sp>
      <p:sp>
        <p:nvSpPr>
          <p:cNvPr id="4" name="Text Placeholder 3">
            <a:extLst>
              <a:ext uri="{FF2B5EF4-FFF2-40B4-BE49-F238E27FC236}">
                <a16:creationId xmlns:a16="http://schemas.microsoft.com/office/drawing/2014/main" id="{C7C84907-DB7D-43D5-B174-AEA71F378AB4}"/>
              </a:ext>
            </a:extLst>
          </p:cNvPr>
          <p:cNvSpPr>
            <a:spLocks noGrp="1"/>
          </p:cNvSpPr>
          <p:nvPr>
            <p:ph type="body" sz="quarter" idx="13"/>
          </p:nvPr>
        </p:nvSpPr>
        <p:spPr/>
        <p:txBody>
          <a:bodyPr/>
          <a:lstStyle/>
          <a:p>
            <a:r>
              <a:rPr lang="en-US" altLang="zh-CN" dirty="0"/>
              <a:t>Two-bunch acceleration</a:t>
            </a:r>
            <a:endParaRPr lang="zh-CN" altLang="en-US" dirty="0"/>
          </a:p>
        </p:txBody>
      </p:sp>
      <p:graphicFrame>
        <p:nvGraphicFramePr>
          <p:cNvPr id="5" name="Table 4">
            <a:extLst>
              <a:ext uri="{FF2B5EF4-FFF2-40B4-BE49-F238E27FC236}">
                <a16:creationId xmlns:a16="http://schemas.microsoft.com/office/drawing/2014/main" id="{D40659A2-B13B-4F18-AB88-0CDEBE661BB5}"/>
              </a:ext>
            </a:extLst>
          </p:cNvPr>
          <p:cNvGraphicFramePr>
            <a:graphicFrameLocks noGrp="1"/>
          </p:cNvGraphicFramePr>
          <p:nvPr>
            <p:extLst>
              <p:ext uri="{D42A27DB-BD31-4B8C-83A1-F6EECF244321}">
                <p14:modId xmlns:p14="http://schemas.microsoft.com/office/powerpoint/2010/main" val="2605456075"/>
              </p:ext>
            </p:extLst>
          </p:nvPr>
        </p:nvGraphicFramePr>
        <p:xfrm>
          <a:off x="5942062" y="1442357"/>
          <a:ext cx="6101892" cy="2499360"/>
        </p:xfrm>
        <a:graphic>
          <a:graphicData uri="http://schemas.openxmlformats.org/drawingml/2006/table">
            <a:tbl>
              <a:tblPr>
                <a:tableStyleId>{5C22544A-7EE6-4342-B048-85BDC9FD1C3A}</a:tableStyleId>
              </a:tblPr>
              <a:tblGrid>
                <a:gridCol w="2149158">
                  <a:extLst>
                    <a:ext uri="{9D8B030D-6E8A-4147-A177-3AD203B41FA5}">
                      <a16:colId xmlns:a16="http://schemas.microsoft.com/office/drawing/2014/main" val="1409532488"/>
                    </a:ext>
                  </a:extLst>
                </a:gridCol>
                <a:gridCol w="674567">
                  <a:extLst>
                    <a:ext uri="{9D8B030D-6E8A-4147-A177-3AD203B41FA5}">
                      <a16:colId xmlns:a16="http://schemas.microsoft.com/office/drawing/2014/main" val="3435747243"/>
                    </a:ext>
                  </a:extLst>
                </a:gridCol>
                <a:gridCol w="548640">
                  <a:extLst>
                    <a:ext uri="{9D8B030D-6E8A-4147-A177-3AD203B41FA5}">
                      <a16:colId xmlns:a16="http://schemas.microsoft.com/office/drawing/2014/main" val="444972145"/>
                    </a:ext>
                  </a:extLst>
                </a:gridCol>
                <a:gridCol w="969328">
                  <a:extLst>
                    <a:ext uri="{9D8B030D-6E8A-4147-A177-3AD203B41FA5}">
                      <a16:colId xmlns:a16="http://schemas.microsoft.com/office/drawing/2014/main" val="1897492948"/>
                    </a:ext>
                  </a:extLst>
                </a:gridCol>
                <a:gridCol w="1085632">
                  <a:extLst>
                    <a:ext uri="{9D8B030D-6E8A-4147-A177-3AD203B41FA5}">
                      <a16:colId xmlns:a16="http://schemas.microsoft.com/office/drawing/2014/main" val="2661370797"/>
                    </a:ext>
                  </a:extLst>
                </a:gridCol>
                <a:gridCol w="674567">
                  <a:extLst>
                    <a:ext uri="{9D8B030D-6E8A-4147-A177-3AD203B41FA5}">
                      <a16:colId xmlns:a16="http://schemas.microsoft.com/office/drawing/2014/main" val="2972994838"/>
                    </a:ext>
                  </a:extLst>
                </a:gridCol>
              </a:tblGrid>
              <a:tr h="289560">
                <a:tc>
                  <a:txBody>
                    <a:bodyPr/>
                    <a:lstStyle/>
                    <a:p>
                      <a:pPr algn="ctr" rtl="0" fontAlgn="ctr"/>
                      <a:r>
                        <a:rPr lang="zh-CN" altLang="en-US" sz="2000" b="1" u="none" strike="noStrike" dirty="0">
                          <a:effectLst/>
                        </a:rPr>
                        <a:t>　</a:t>
                      </a:r>
                      <a:endParaRPr lang="zh-CN" alt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gridSpan="2">
                  <a:txBody>
                    <a:bodyPr/>
                    <a:lstStyle/>
                    <a:p>
                      <a:pPr algn="ctr" rtl="0" fontAlgn="ctr"/>
                      <a:r>
                        <a:rPr lang="en-US" sz="2000" b="1" u="none" strike="noStrike" dirty="0">
                          <a:effectLst/>
                        </a:rPr>
                        <a:t>frequency</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hMerge="1">
                  <a:txBody>
                    <a:bodyPr/>
                    <a:lstStyle/>
                    <a:p>
                      <a:endParaRPr lang="zh-CN" altLang="en-US"/>
                    </a:p>
                  </a:txBody>
                  <a:tcPr/>
                </a:tc>
                <a:tc>
                  <a:txBody>
                    <a:bodyPr/>
                    <a:lstStyle/>
                    <a:p>
                      <a:pPr algn="ctr" rtl="0" fontAlgn="ctr"/>
                      <a:r>
                        <a:rPr lang="en-US" sz="2000" b="1" u="none" strike="noStrike" dirty="0">
                          <a:effectLst/>
                        </a:rPr>
                        <a:t>Multiple</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gridSpan="2">
                  <a:txBody>
                    <a:bodyPr/>
                    <a:lstStyle/>
                    <a:p>
                      <a:pPr algn="ctr" rtl="0" fontAlgn="ctr"/>
                      <a:r>
                        <a:rPr lang="en-US" sz="2000" b="1" u="none" strike="noStrike" dirty="0">
                          <a:effectLst/>
                        </a:rPr>
                        <a:t>Period</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hMerge="1">
                  <a:txBody>
                    <a:bodyPr/>
                    <a:lstStyle/>
                    <a:p>
                      <a:endParaRPr lang="zh-CN" altLang="en-US"/>
                    </a:p>
                  </a:txBody>
                  <a:tcPr/>
                </a:tc>
                <a:extLst>
                  <a:ext uri="{0D108BD9-81ED-4DB2-BD59-A6C34878D82A}">
                    <a16:rowId xmlns:a16="http://schemas.microsoft.com/office/drawing/2014/main" val="3098005219"/>
                  </a:ext>
                </a:extLst>
              </a:tr>
              <a:tr h="289560">
                <a:tc>
                  <a:txBody>
                    <a:bodyPr/>
                    <a:lstStyle/>
                    <a:p>
                      <a:pPr algn="ctr" rtl="0" fontAlgn="ctr"/>
                      <a:r>
                        <a:rPr lang="en-US" sz="2000" b="1" u="none" strike="noStrike" dirty="0">
                          <a:effectLst/>
                        </a:rPr>
                        <a:t>Common frequency</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13</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MHz</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1</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76.9231</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ns</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extLst>
                  <a:ext uri="{0D108BD9-81ED-4DB2-BD59-A6C34878D82A}">
                    <a16:rowId xmlns:a16="http://schemas.microsoft.com/office/drawing/2014/main" val="2716735977"/>
                  </a:ext>
                </a:extLst>
              </a:tr>
              <a:tr h="289560">
                <a:tc>
                  <a:txBody>
                    <a:bodyPr/>
                    <a:lstStyle/>
                    <a:p>
                      <a:pPr algn="ctr" rtl="0" fontAlgn="ctr"/>
                      <a:r>
                        <a:rPr lang="en-US" sz="2000" b="1" u="none" strike="noStrike" dirty="0">
                          <a:effectLst/>
                        </a:rPr>
                        <a:t>Two bunch</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13</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dirty="0">
                          <a:effectLst/>
                        </a:rPr>
                        <a:t>MHz</a:t>
                      </a:r>
                      <a:endParaRPr lang="en-US"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1</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b="1" u="none" strike="noStrike" dirty="0">
                          <a:solidFill>
                            <a:srgbClr val="FF0000"/>
                          </a:solidFill>
                          <a:effectLst/>
                        </a:rPr>
                        <a:t>76.9231</a:t>
                      </a:r>
                      <a:endParaRPr lang="en-US" altLang="zh-CN" sz="2000" b="1" i="0" u="none" strike="noStrike" dirty="0">
                        <a:solidFill>
                          <a:srgbClr val="FF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ns</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extLst>
                  <a:ext uri="{0D108BD9-81ED-4DB2-BD59-A6C34878D82A}">
                    <a16:rowId xmlns:a16="http://schemas.microsoft.com/office/drawing/2014/main" val="974258486"/>
                  </a:ext>
                </a:extLst>
              </a:tr>
              <a:tr h="289560">
                <a:tc>
                  <a:txBody>
                    <a:bodyPr/>
                    <a:lstStyle/>
                    <a:p>
                      <a:pPr algn="ctr" rtl="0" fontAlgn="ctr"/>
                      <a:r>
                        <a:rPr lang="en-US" sz="2000" b="1" u="none" strike="noStrike" dirty="0">
                          <a:effectLst/>
                        </a:rPr>
                        <a:t>SHB1</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143</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MHz</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11</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6.9930</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ns</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extLst>
                  <a:ext uri="{0D108BD9-81ED-4DB2-BD59-A6C34878D82A}">
                    <a16:rowId xmlns:a16="http://schemas.microsoft.com/office/drawing/2014/main" val="1524387401"/>
                  </a:ext>
                </a:extLst>
              </a:tr>
              <a:tr h="289560">
                <a:tc>
                  <a:txBody>
                    <a:bodyPr/>
                    <a:lstStyle/>
                    <a:p>
                      <a:pPr algn="ctr" rtl="0" fontAlgn="ctr"/>
                      <a:r>
                        <a:rPr lang="en-US" sz="2000" b="1" u="none" strike="noStrike" dirty="0">
                          <a:effectLst/>
                        </a:rPr>
                        <a:t>SHB2</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572</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MHz</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44</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1.7483</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ns</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extLst>
                  <a:ext uri="{0D108BD9-81ED-4DB2-BD59-A6C34878D82A}">
                    <a16:rowId xmlns:a16="http://schemas.microsoft.com/office/drawing/2014/main" val="198023074"/>
                  </a:ext>
                </a:extLst>
              </a:tr>
              <a:tr h="289560">
                <a:tc>
                  <a:txBody>
                    <a:bodyPr/>
                    <a:lstStyle/>
                    <a:p>
                      <a:pPr algn="ctr" rtl="0" fontAlgn="ctr"/>
                      <a:r>
                        <a:rPr lang="en-US" sz="2000" b="1" u="none" strike="noStrike" dirty="0">
                          <a:effectLst/>
                        </a:rPr>
                        <a:t>LINAC</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2860</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MHz</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220</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0.3497</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ns</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extLst>
                  <a:ext uri="{0D108BD9-81ED-4DB2-BD59-A6C34878D82A}">
                    <a16:rowId xmlns:a16="http://schemas.microsoft.com/office/drawing/2014/main" val="1396591219"/>
                  </a:ext>
                </a:extLst>
              </a:tr>
              <a:tr h="289560">
                <a:tc>
                  <a:txBody>
                    <a:bodyPr/>
                    <a:lstStyle/>
                    <a:p>
                      <a:pPr algn="ctr" rtl="0" fontAlgn="ctr"/>
                      <a:r>
                        <a:rPr lang="en-US" sz="2000" b="1" u="none" strike="noStrike" dirty="0">
                          <a:effectLst/>
                        </a:rPr>
                        <a:t>Booster</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1300</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a:effectLst/>
                        </a:rPr>
                        <a:t>MHz</a:t>
                      </a:r>
                      <a:endParaRPr lang="en-US"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100</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0.7692</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dirty="0">
                          <a:effectLst/>
                        </a:rPr>
                        <a:t>ns</a:t>
                      </a:r>
                      <a:endParaRPr lang="en-US"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extLst>
                  <a:ext uri="{0D108BD9-81ED-4DB2-BD59-A6C34878D82A}">
                    <a16:rowId xmlns:a16="http://schemas.microsoft.com/office/drawing/2014/main" val="3419600820"/>
                  </a:ext>
                </a:extLst>
              </a:tr>
              <a:tr h="289560">
                <a:tc>
                  <a:txBody>
                    <a:bodyPr/>
                    <a:lstStyle/>
                    <a:p>
                      <a:pPr algn="ctr" rtl="0" fontAlgn="ctr"/>
                      <a:r>
                        <a:rPr lang="en-US" sz="2000" b="1" u="none" strike="noStrike" dirty="0">
                          <a:effectLst/>
                        </a:rPr>
                        <a:t>Ring</a:t>
                      </a:r>
                      <a:endParaRPr lang="en-US" sz="2000" b="1"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650</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dirty="0">
                          <a:effectLst/>
                        </a:rPr>
                        <a:t>MHz</a:t>
                      </a:r>
                      <a:endParaRPr lang="en-US"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a:effectLst/>
                        </a:rPr>
                        <a:t>50</a:t>
                      </a:r>
                      <a:endParaRPr lang="en-US" altLang="zh-CN" sz="2000" b="0" i="0" u="none" strike="noStrike">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altLang="zh-CN" sz="2000" u="none" strike="noStrike" dirty="0">
                          <a:effectLst/>
                        </a:rPr>
                        <a:t>1.5385</a:t>
                      </a:r>
                      <a:endParaRPr lang="en-US" altLang="zh-CN"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tc>
                  <a:txBody>
                    <a:bodyPr/>
                    <a:lstStyle/>
                    <a:p>
                      <a:pPr algn="ctr" rtl="0" fontAlgn="ctr"/>
                      <a:r>
                        <a:rPr lang="en-US" sz="2000" u="none" strike="noStrike" dirty="0">
                          <a:effectLst/>
                        </a:rPr>
                        <a:t>ns</a:t>
                      </a:r>
                      <a:endParaRPr lang="en-US" sz="2000" b="0" i="0" u="none" strike="noStrike" dirty="0">
                        <a:solidFill>
                          <a:srgbClr val="000000"/>
                        </a:solidFill>
                        <a:effectLst/>
                        <a:latin typeface="Calibri" panose="020F0502020204030204" pitchFamily="34" charset="0"/>
                        <a:ea typeface="等线" panose="02010600030101010101" pitchFamily="2" charset="-122"/>
                      </a:endParaRPr>
                    </a:p>
                  </a:txBody>
                  <a:tcPr marL="7620" marR="7620" marT="7620" marB="0" anchor="ctr"/>
                </a:tc>
                <a:extLst>
                  <a:ext uri="{0D108BD9-81ED-4DB2-BD59-A6C34878D82A}">
                    <a16:rowId xmlns:a16="http://schemas.microsoft.com/office/drawing/2014/main" val="2742922000"/>
                  </a:ext>
                </a:extLst>
              </a:tr>
            </a:tbl>
          </a:graphicData>
        </a:graphic>
      </p:graphicFrame>
      <p:sp>
        <p:nvSpPr>
          <p:cNvPr id="6" name="Content Placeholder 2">
            <a:extLst>
              <a:ext uri="{FF2B5EF4-FFF2-40B4-BE49-F238E27FC236}">
                <a16:creationId xmlns:a16="http://schemas.microsoft.com/office/drawing/2014/main" id="{0053D6D2-FBE3-4E70-AD63-78CCAC036453}"/>
              </a:ext>
            </a:extLst>
          </p:cNvPr>
          <p:cNvSpPr txBox="1">
            <a:spLocks/>
          </p:cNvSpPr>
          <p:nvPr/>
        </p:nvSpPr>
        <p:spPr>
          <a:xfrm>
            <a:off x="280850" y="4153988"/>
            <a:ext cx="7086601" cy="24558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Ø"/>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dirty="0"/>
              <a:t>If RF gun is used, the bunch space is more flexible</a:t>
            </a:r>
          </a:p>
          <a:p>
            <a:r>
              <a:rPr lang="en-US" altLang="zh-CN" dirty="0"/>
              <a:t>Energy</a:t>
            </a:r>
          </a:p>
          <a:p>
            <a:pPr lvl="1"/>
            <a:r>
              <a:rPr lang="en-US" altLang="zh-CN" dirty="0"/>
              <a:t>SLED timing for energy compensation</a:t>
            </a:r>
          </a:p>
          <a:p>
            <a:pPr lvl="1"/>
            <a:r>
              <a:rPr lang="en-US" altLang="zh-CN" dirty="0"/>
              <a:t>BPM can distinguish the orbits of the two bunch </a:t>
            </a:r>
          </a:p>
          <a:p>
            <a:pPr lvl="2"/>
            <a:r>
              <a:rPr lang="en-US" altLang="zh-CN" dirty="0"/>
              <a:t>energy measurement and orbit correction</a:t>
            </a:r>
          </a:p>
          <a:p>
            <a:r>
              <a:rPr lang="en-US" altLang="zh-CN" dirty="0"/>
              <a:t>Positron source</a:t>
            </a:r>
          </a:p>
          <a:p>
            <a:pPr lvl="1"/>
            <a:r>
              <a:rPr lang="en-US" altLang="zh-CN" dirty="0"/>
              <a:t>Thermal Stress/shock wave effect</a:t>
            </a:r>
            <a:endParaRPr lang="zh-CN" altLang="en-US" dirty="0"/>
          </a:p>
        </p:txBody>
      </p:sp>
      <p:sp>
        <p:nvSpPr>
          <p:cNvPr id="7" name="Content Placeholder 2">
            <a:extLst>
              <a:ext uri="{FF2B5EF4-FFF2-40B4-BE49-F238E27FC236}">
                <a16:creationId xmlns:a16="http://schemas.microsoft.com/office/drawing/2014/main" id="{2BB2AFC6-A07B-46BF-A3E1-26E748EF9CAC}"/>
              </a:ext>
            </a:extLst>
          </p:cNvPr>
          <p:cNvSpPr txBox="1">
            <a:spLocks/>
          </p:cNvSpPr>
          <p:nvPr/>
        </p:nvSpPr>
        <p:spPr>
          <a:xfrm>
            <a:off x="6633755" y="4602479"/>
            <a:ext cx="5558245" cy="1833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Ø"/>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Scheme is possible, however difficulty</a:t>
            </a:r>
          </a:p>
          <a:p>
            <a:pPr lvl="1"/>
            <a:r>
              <a:rPr lang="en-US" altLang="zh-CN" dirty="0"/>
              <a:t>beam commissioning</a:t>
            </a:r>
          </a:p>
          <a:p>
            <a:pPr lvl="1"/>
            <a:r>
              <a:rPr lang="en-US" altLang="zh-CN" dirty="0"/>
              <a:t>LLRF</a:t>
            </a:r>
          </a:p>
          <a:p>
            <a:pPr lvl="1"/>
            <a:r>
              <a:rPr lang="en-US" altLang="zh-CN" dirty="0"/>
              <a:t>BPM</a:t>
            </a:r>
          </a:p>
          <a:p>
            <a:pPr lvl="1"/>
            <a:endParaRPr lang="zh-CN" altLang="en-US" dirty="0"/>
          </a:p>
        </p:txBody>
      </p:sp>
    </p:spTree>
    <p:extLst>
      <p:ext uri="{BB962C8B-B14F-4D97-AF65-F5344CB8AC3E}">
        <p14:creationId xmlns:p14="http://schemas.microsoft.com/office/powerpoint/2010/main" val="124487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Summary</a:t>
            </a:r>
          </a:p>
        </p:txBody>
      </p:sp>
      <p:sp>
        <p:nvSpPr>
          <p:cNvPr id="3" name="内容占位符 2"/>
          <p:cNvSpPr>
            <a:spLocks noGrp="1"/>
          </p:cNvSpPr>
          <p:nvPr>
            <p:ph idx="1"/>
          </p:nvPr>
        </p:nvSpPr>
        <p:spPr>
          <a:xfrm>
            <a:off x="515982" y="1318350"/>
            <a:ext cx="11397343" cy="4967923"/>
          </a:xfrm>
        </p:spPr>
        <p:txBody>
          <a:bodyPr>
            <a:normAutofit/>
          </a:bodyPr>
          <a:lstStyle/>
          <a:p>
            <a:pPr algn="just"/>
            <a:r>
              <a:rPr lang="en-US" dirty="0"/>
              <a:t>The design of different schemes of the  CEPC Linac is continuous refinement.</a:t>
            </a:r>
          </a:p>
          <a:p>
            <a:pPr algn="just"/>
            <a:r>
              <a:rPr lang="en-US" dirty="0"/>
              <a:t>Some changes are in consideration for better </a:t>
            </a:r>
            <a:r>
              <a:rPr lang="en-US" altLang="zh-CN" dirty="0"/>
              <a:t>compatibility and easier physical design.</a:t>
            </a:r>
          </a:p>
          <a:p>
            <a:pPr algn="just"/>
            <a:r>
              <a:rPr lang="en-US" dirty="0"/>
              <a:t>The baseline scheme and alternative scheme can meet the requirements and have potential for further parameter requirements. </a:t>
            </a:r>
            <a:endParaRPr lang="en-US" altLang="zh-CN" dirty="0"/>
          </a:p>
          <a:p>
            <a:pPr algn="just"/>
            <a:r>
              <a:rPr lang="en-US" dirty="0"/>
              <a:t>The scheme with beam based plasma wakefield acceleration (PWFA) was proposed. Although the preliminary design was finished, there is still a certain distance from the goal, and more effort and new methods are needed.</a:t>
            </a:r>
          </a:p>
        </p:txBody>
      </p:sp>
      <p:sp>
        <p:nvSpPr>
          <p:cNvPr id="4" name="文本占位符 3"/>
          <p:cNvSpPr>
            <a:spLocks noGrp="1"/>
          </p:cNvSpPr>
          <p:nvPr>
            <p:ph type="body" sz="quarter" idx="13"/>
          </p:nvPr>
        </p:nvSpPr>
        <p:spPr/>
        <p:txBody>
          <a:bodyPr/>
          <a:lstStyle/>
          <a:p>
            <a:endParaRPr lang="en-US"/>
          </a:p>
        </p:txBody>
      </p:sp>
      <p:sp>
        <p:nvSpPr>
          <p:cNvPr id="6" name="矩形 5"/>
          <p:cNvSpPr/>
          <p:nvPr/>
        </p:nvSpPr>
        <p:spPr>
          <a:xfrm>
            <a:off x="1793944" y="5157992"/>
            <a:ext cx="8464177" cy="923330"/>
          </a:xfrm>
          <a:prstGeom prst="rect">
            <a:avLst/>
          </a:prstGeom>
          <a:noFill/>
        </p:spPr>
        <p:txBody>
          <a:bodyPr wrap="none" lIns="91440" tIns="45720" rIns="91440" bIns="45720">
            <a:spAutoFit/>
          </a:bodyPr>
          <a:lstStyle/>
          <a:p>
            <a:pPr algn="ctr"/>
            <a:r>
              <a:rPr lang="en-US" altLang="zh-CN" sz="5400" b="0" cap="none" spc="0" dirty="0">
                <a:ln w="0"/>
                <a:solidFill>
                  <a:srgbClr val="FF0000"/>
                </a:solidFill>
                <a:effectLst>
                  <a:outerShdw blurRad="38100" dist="19050" dir="2700000" algn="tl" rotWithShape="0">
                    <a:schemeClr val="dk1">
                      <a:alpha val="40000"/>
                    </a:schemeClr>
                  </a:outerShdw>
                </a:effectLst>
              </a:rPr>
              <a:t>Thank you for your attention!</a:t>
            </a:r>
            <a:endParaRPr lang="zh-CN" altLang="en-U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33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1CC9-CCFA-4DE5-AC63-B3E4794D7DB9}"/>
              </a:ext>
            </a:extLst>
          </p:cNvPr>
          <p:cNvSpPr>
            <a:spLocks noGrp="1"/>
          </p:cNvSpPr>
          <p:nvPr>
            <p:ph type="title"/>
          </p:nvPr>
        </p:nvSpPr>
        <p:spPr/>
        <p:txBody>
          <a:bodyPr/>
          <a:lstStyle/>
          <a:p>
            <a:r>
              <a:rPr lang="en-US" altLang="zh-CN" dirty="0"/>
              <a:t>energy spread </a:t>
            </a:r>
            <a:endParaRPr lang="zh-CN" altLang="en-US" dirty="0"/>
          </a:p>
        </p:txBody>
      </p:sp>
      <p:sp>
        <p:nvSpPr>
          <p:cNvPr id="4" name="Text Placeholder 3">
            <a:extLst>
              <a:ext uri="{FF2B5EF4-FFF2-40B4-BE49-F238E27FC236}">
                <a16:creationId xmlns:a16="http://schemas.microsoft.com/office/drawing/2014/main" id="{24E3CA9B-4BEF-45E2-A6BB-ECE630B3D3A2}"/>
              </a:ext>
            </a:extLst>
          </p:cNvPr>
          <p:cNvSpPr>
            <a:spLocks noGrp="1"/>
          </p:cNvSpPr>
          <p:nvPr>
            <p:ph type="body" sz="quarter" idx="13"/>
          </p:nvPr>
        </p:nvSpPr>
        <p:spPr/>
        <p:txBody>
          <a:bodyPr/>
          <a:lstStyle/>
          <a:p>
            <a:r>
              <a:rPr lang="en-US" altLang="zh-CN" dirty="0"/>
              <a:t>Wakefield </a:t>
            </a:r>
            <a:endParaRPr lang="zh-CN" altLang="en-US" dirty="0"/>
          </a:p>
        </p:txBody>
      </p:sp>
      <p:pic>
        <p:nvPicPr>
          <p:cNvPr id="5" name="Content Placeholder 4">
            <a:extLst>
              <a:ext uri="{FF2B5EF4-FFF2-40B4-BE49-F238E27FC236}">
                <a16:creationId xmlns:a16="http://schemas.microsoft.com/office/drawing/2014/main" id="{EE45F957-9AC3-4DD0-96A3-1DB8A43F80CE}"/>
              </a:ext>
            </a:extLst>
          </p:cNvPr>
          <p:cNvPicPr>
            <a:picLocks noGrp="1" noChangeAspect="1"/>
          </p:cNvPicPr>
          <p:nvPr>
            <p:ph idx="1"/>
          </p:nvPr>
        </p:nvPicPr>
        <p:blipFill>
          <a:blip r:embed="rId2"/>
          <a:stretch>
            <a:fillRect/>
          </a:stretch>
        </p:blipFill>
        <p:spPr>
          <a:xfrm>
            <a:off x="1460871" y="1209675"/>
            <a:ext cx="9270257" cy="4967288"/>
          </a:xfrm>
          <a:prstGeom prst="rect">
            <a:avLst/>
          </a:prstGeom>
        </p:spPr>
      </p:pic>
    </p:spTree>
    <p:extLst>
      <p:ext uri="{BB962C8B-B14F-4D97-AF65-F5344CB8AC3E}">
        <p14:creationId xmlns:p14="http://schemas.microsoft.com/office/powerpoint/2010/main" val="121530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Alternative design</a:t>
            </a:r>
          </a:p>
        </p:txBody>
      </p:sp>
      <p:sp>
        <p:nvSpPr>
          <p:cNvPr id="3" name="内容占位符 2"/>
          <p:cNvSpPr>
            <a:spLocks noGrp="1"/>
          </p:cNvSpPr>
          <p:nvPr>
            <p:ph idx="1"/>
          </p:nvPr>
        </p:nvSpPr>
        <p:spPr>
          <a:xfrm>
            <a:off x="269867" y="1077073"/>
            <a:ext cx="11766624" cy="4967923"/>
          </a:xfrm>
        </p:spPr>
        <p:txBody>
          <a:bodyPr/>
          <a:lstStyle/>
          <a:p>
            <a:r>
              <a:rPr lang="en-US" sz="2400" dirty="0"/>
              <a:t>The cost </a:t>
            </a:r>
            <a:r>
              <a:rPr lang="en-US" sz="2400" b="1" dirty="0">
                <a:solidFill>
                  <a:srgbClr val="FF0000"/>
                </a:solidFill>
              </a:rPr>
              <a:t>not </a:t>
            </a:r>
            <a:r>
              <a:rPr lang="en-US" sz="2400" dirty="0"/>
              <a:t>included </a:t>
            </a:r>
          </a:p>
          <a:p>
            <a:pPr lvl="1"/>
            <a:r>
              <a:rPr lang="en-US" sz="2200" dirty="0"/>
              <a:t>Source &amp; Damping ring &amp; transport lines  @ LINAC</a:t>
            </a:r>
          </a:p>
          <a:p>
            <a:pPr lvl="1"/>
            <a:r>
              <a:rPr lang="en-US" sz="2200" dirty="0"/>
              <a:t>All LTB </a:t>
            </a:r>
            <a:r>
              <a:rPr lang="en-US" altLang="zh-CN" sz="2200" dirty="0"/>
              <a:t>hardware device</a:t>
            </a:r>
            <a:endParaRPr lang="en-US" sz="2200" dirty="0"/>
          </a:p>
          <a:p>
            <a:r>
              <a:rPr lang="en-US" sz="2400" dirty="0"/>
              <a:t>The cost increase 0.34 Billion CNY (38%), the energy grows up from 10 GeV to 20GeV</a:t>
            </a:r>
          </a:p>
        </p:txBody>
      </p:sp>
      <p:sp>
        <p:nvSpPr>
          <p:cNvPr id="4" name="文本占位符 3"/>
          <p:cNvSpPr>
            <a:spLocks noGrp="1"/>
          </p:cNvSpPr>
          <p:nvPr>
            <p:ph type="body" sz="quarter" idx="13"/>
          </p:nvPr>
        </p:nvSpPr>
        <p:spPr/>
        <p:txBody>
          <a:bodyPr/>
          <a:lstStyle/>
          <a:p>
            <a:r>
              <a:rPr lang="en-US" dirty="0">
                <a:solidFill>
                  <a:srgbClr val="FF0000"/>
                </a:solidFill>
              </a:rPr>
              <a:t>COST!</a:t>
            </a:r>
          </a:p>
        </p:txBody>
      </p:sp>
      <p:graphicFrame>
        <p:nvGraphicFramePr>
          <p:cNvPr id="6" name="表格 5"/>
          <p:cNvGraphicFramePr>
            <a:graphicFrameLocks noGrp="1"/>
          </p:cNvGraphicFramePr>
          <p:nvPr>
            <p:extLst/>
          </p:nvPr>
        </p:nvGraphicFramePr>
        <p:xfrm>
          <a:off x="710307" y="2923099"/>
          <a:ext cx="10664833" cy="3384078"/>
        </p:xfrm>
        <a:graphic>
          <a:graphicData uri="http://schemas.openxmlformats.org/drawingml/2006/table">
            <a:tbl>
              <a:tblPr firstRow="1" bandRow="1">
                <a:tableStyleId>{5C22544A-7EE6-4342-B048-85BDC9FD1C3A}</a:tableStyleId>
              </a:tblPr>
              <a:tblGrid>
                <a:gridCol w="695643">
                  <a:extLst>
                    <a:ext uri="{9D8B030D-6E8A-4147-A177-3AD203B41FA5}">
                      <a16:colId xmlns:a16="http://schemas.microsoft.com/office/drawing/2014/main" val="20000"/>
                    </a:ext>
                  </a:extLst>
                </a:gridCol>
                <a:gridCol w="3259209">
                  <a:extLst>
                    <a:ext uri="{9D8B030D-6E8A-4147-A177-3AD203B41FA5}">
                      <a16:colId xmlns:a16="http://schemas.microsoft.com/office/drawing/2014/main" val="20001"/>
                    </a:ext>
                  </a:extLst>
                </a:gridCol>
                <a:gridCol w="2257743">
                  <a:extLst>
                    <a:ext uri="{9D8B030D-6E8A-4147-A177-3AD203B41FA5}">
                      <a16:colId xmlns:a16="http://schemas.microsoft.com/office/drawing/2014/main" val="20002"/>
                    </a:ext>
                  </a:extLst>
                </a:gridCol>
                <a:gridCol w="2627630">
                  <a:extLst>
                    <a:ext uri="{9D8B030D-6E8A-4147-A177-3AD203B41FA5}">
                      <a16:colId xmlns:a16="http://schemas.microsoft.com/office/drawing/2014/main" val="20003"/>
                    </a:ext>
                  </a:extLst>
                </a:gridCol>
                <a:gridCol w="1824608">
                  <a:extLst>
                    <a:ext uri="{9D8B030D-6E8A-4147-A177-3AD203B41FA5}">
                      <a16:colId xmlns:a16="http://schemas.microsoft.com/office/drawing/2014/main" val="20004"/>
                    </a:ext>
                  </a:extLst>
                </a:gridCol>
              </a:tblGrid>
              <a:tr h="180000">
                <a:tc rowSpan="2">
                  <a:txBody>
                    <a:bodyPr/>
                    <a:lstStyle/>
                    <a:p>
                      <a:pPr algn="ctr"/>
                      <a:r>
                        <a:rPr lang="en-US" altLang="zh-CN" sz="2200" dirty="0"/>
                        <a:t>No.</a:t>
                      </a:r>
                      <a:endParaRPr lang="zh-CN" altLang="en-US" sz="2200" dirty="0"/>
                    </a:p>
                  </a:txBody>
                  <a:tcPr anchor="ctr"/>
                </a:tc>
                <a:tc rowSpan="2">
                  <a:txBody>
                    <a:bodyPr/>
                    <a:lstStyle/>
                    <a:p>
                      <a:r>
                        <a:rPr lang="en-US" altLang="zh-CN" sz="2200" dirty="0"/>
                        <a:t>System</a:t>
                      </a:r>
                      <a:endParaRPr lang="zh-CN" altLang="en-US" sz="2200" dirty="0"/>
                    </a:p>
                  </a:txBody>
                  <a:tcPr anchor="ctr"/>
                </a:tc>
                <a:tc gridSpan="3">
                  <a:txBody>
                    <a:bodyPr/>
                    <a:lstStyle/>
                    <a:p>
                      <a:pPr algn="ctr"/>
                      <a:r>
                        <a:rPr lang="en-US" altLang="zh-CN" sz="2200" dirty="0"/>
                        <a:t>Price </a:t>
                      </a:r>
                      <a:r>
                        <a:rPr lang="zh-CN" altLang="en-US" sz="2200" dirty="0"/>
                        <a:t>（</a:t>
                      </a:r>
                      <a:r>
                        <a:rPr lang="en-US" altLang="zh-CN" sz="2200" dirty="0"/>
                        <a:t>Ten thousand</a:t>
                      </a:r>
                      <a:r>
                        <a:rPr lang="zh-CN" altLang="en-US" sz="2200" dirty="0"/>
                        <a:t>）</a:t>
                      </a:r>
                    </a:p>
                  </a:txBody>
                  <a:tcPr anchor="ct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0000"/>
                  </a:ext>
                </a:extLst>
              </a:tr>
              <a:tr h="180000">
                <a:tc vMerge="1">
                  <a:txBody>
                    <a:bodyPr/>
                    <a:lstStyle/>
                    <a:p>
                      <a:endParaRPr lang="zh-CN" altLang="en-US" dirty="0"/>
                    </a:p>
                  </a:txBody>
                  <a:tcPr/>
                </a:tc>
                <a:tc vMerge="1">
                  <a:txBody>
                    <a:bodyPr/>
                    <a:lstStyle/>
                    <a:p>
                      <a:endParaRPr lang="zh-CN" altLang="en-US" dirty="0"/>
                    </a:p>
                  </a:txBody>
                  <a:tcPr/>
                </a:tc>
                <a:tc>
                  <a:txBody>
                    <a:bodyPr/>
                    <a:lstStyle/>
                    <a:p>
                      <a:r>
                        <a:rPr lang="en-US" altLang="zh-CN" sz="2200" dirty="0"/>
                        <a:t>S-band (10 GeV)</a:t>
                      </a:r>
                      <a:endParaRPr lang="zh-CN" altLang="en-US" sz="2200" dirty="0"/>
                    </a:p>
                  </a:txBody>
                  <a:tcPr anchor="ctr"/>
                </a:tc>
                <a:tc>
                  <a:txBody>
                    <a:bodyPr/>
                    <a:lstStyle/>
                    <a:p>
                      <a:r>
                        <a:rPr lang="en-US" altLang="zh-CN" sz="2200" dirty="0"/>
                        <a:t>S&amp;C-band (20 GeV)</a:t>
                      </a:r>
                      <a:endParaRPr lang="zh-CN" altLang="en-US" sz="2200" dirty="0"/>
                    </a:p>
                  </a:txBody>
                  <a:tcPr anchor="ctr"/>
                </a:tc>
                <a:tc>
                  <a:txBody>
                    <a:bodyPr/>
                    <a:lstStyle/>
                    <a:p>
                      <a:pPr algn="ctr"/>
                      <a:r>
                        <a:rPr lang="en-US" altLang="zh-CN" sz="2200" dirty="0"/>
                        <a:t>Gap</a:t>
                      </a:r>
                      <a:endParaRPr lang="zh-CN" altLang="en-US" sz="2200" dirty="0"/>
                    </a:p>
                  </a:txBody>
                  <a:tcPr anchor="ctr"/>
                </a:tc>
                <a:extLst>
                  <a:ext uri="{0D108BD9-81ED-4DB2-BD59-A6C34878D82A}">
                    <a16:rowId xmlns:a16="http://schemas.microsoft.com/office/drawing/2014/main" val="10001"/>
                  </a:ext>
                </a:extLst>
              </a:tr>
              <a:tr h="180000">
                <a:tc>
                  <a:txBody>
                    <a:bodyPr/>
                    <a:lstStyle/>
                    <a:p>
                      <a:pPr algn="ctr" fontAlgn="b"/>
                      <a:r>
                        <a:rPr lang="en-US" altLang="zh-CN" sz="1800" u="none" strike="noStrike" dirty="0">
                          <a:effectLst/>
                        </a:rPr>
                        <a:t>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sz="1800" u="none" strike="noStrike" dirty="0">
                          <a:effectLst/>
                        </a:rPr>
                        <a:t>RF system (</a:t>
                      </a:r>
                      <a:r>
                        <a:rPr lang="en-US" sz="1800" u="none" strike="noStrike" dirty="0" err="1">
                          <a:effectLst/>
                        </a:rPr>
                        <a:t>Ch</a:t>
                      </a:r>
                      <a:r>
                        <a:rPr lang="en-US" sz="1800" u="none" strike="noStrike" dirty="0">
                          <a:effectLst/>
                        </a:rPr>
                        <a:t> 6.5.1)</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33338</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45622</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12284</a:t>
                      </a:r>
                    </a:p>
                  </a:txBody>
                  <a:tcPr marL="6862" marR="6862" marT="6862" marB="0" anchor="ctr"/>
                </a:tc>
                <a:extLst>
                  <a:ext uri="{0D108BD9-81ED-4DB2-BD59-A6C34878D82A}">
                    <a16:rowId xmlns:a16="http://schemas.microsoft.com/office/drawing/2014/main" val="10002"/>
                  </a:ext>
                </a:extLst>
              </a:tr>
              <a:tr h="180000">
                <a:tc>
                  <a:txBody>
                    <a:bodyPr/>
                    <a:lstStyle/>
                    <a:p>
                      <a:pPr algn="ctr" fontAlgn="b"/>
                      <a:r>
                        <a:rPr lang="en-US" altLang="zh-CN" sz="1800" u="none" strike="noStrike" dirty="0">
                          <a:effectLst/>
                        </a:rPr>
                        <a:t>2</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sz="1800" u="none" strike="noStrike" dirty="0">
                          <a:effectLst/>
                        </a:rPr>
                        <a:t>RF power source (</a:t>
                      </a:r>
                      <a:r>
                        <a:rPr lang="en-US" sz="1800" u="none" strike="noStrike" dirty="0" err="1">
                          <a:effectLst/>
                        </a:rPr>
                        <a:t>Ch</a:t>
                      </a:r>
                      <a:r>
                        <a:rPr lang="en-US" sz="1800" u="none" strike="noStrike" dirty="0">
                          <a:effectLst/>
                        </a:rPr>
                        <a:t> 6.5.2)</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a:effectLst/>
                        </a:rPr>
                        <a:t>32190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46740</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14550</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extLst>
                  <a:ext uri="{0D108BD9-81ED-4DB2-BD59-A6C34878D82A}">
                    <a16:rowId xmlns:a16="http://schemas.microsoft.com/office/drawing/2014/main" val="10003"/>
                  </a:ext>
                </a:extLst>
              </a:tr>
              <a:tr h="180000">
                <a:tc>
                  <a:txBody>
                    <a:bodyPr/>
                    <a:lstStyle/>
                    <a:p>
                      <a:pPr algn="ctr" fontAlgn="b"/>
                      <a:r>
                        <a:rPr lang="en-US" altLang="zh-CN" sz="1800" u="none" strike="noStrike" dirty="0">
                          <a:effectLst/>
                        </a:rPr>
                        <a:t>3</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sz="1800" u="none" strike="noStrike" dirty="0">
                          <a:effectLst/>
                        </a:rPr>
                        <a:t>Magnets (</a:t>
                      </a:r>
                      <a:r>
                        <a:rPr lang="en-US" sz="1800" u="none" strike="noStrike" dirty="0" err="1">
                          <a:effectLst/>
                        </a:rPr>
                        <a:t>Ch</a:t>
                      </a:r>
                      <a:r>
                        <a:rPr lang="en-US" sz="1800" u="none" strike="noStrike" dirty="0">
                          <a:effectLst/>
                        </a:rPr>
                        <a:t> 6.5.3)</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2183</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a:effectLst/>
                        </a:rPr>
                        <a:t>3323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1140</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extLst>
                  <a:ext uri="{0D108BD9-81ED-4DB2-BD59-A6C34878D82A}">
                    <a16:rowId xmlns:a16="http://schemas.microsoft.com/office/drawing/2014/main" val="10004"/>
                  </a:ext>
                </a:extLst>
              </a:tr>
              <a:tr h="180000">
                <a:tc>
                  <a:txBody>
                    <a:bodyPr/>
                    <a:lstStyle/>
                    <a:p>
                      <a:pPr algn="ctr" fontAlgn="b"/>
                      <a:r>
                        <a:rPr lang="en-US" altLang="zh-CN" sz="1800" u="none" strike="noStrike" dirty="0">
                          <a:effectLst/>
                        </a:rPr>
                        <a:t>4</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sz="1800" u="none" strike="noStrike" dirty="0">
                          <a:effectLst/>
                        </a:rPr>
                        <a:t>Magnet power supplies (</a:t>
                      </a:r>
                      <a:r>
                        <a:rPr lang="en-US" sz="1800" u="none" strike="noStrike" dirty="0" err="1">
                          <a:effectLst/>
                        </a:rPr>
                        <a:t>Ch</a:t>
                      </a:r>
                      <a:r>
                        <a:rPr lang="en-US" sz="1800" u="none" strike="noStrike" dirty="0">
                          <a:effectLst/>
                        </a:rPr>
                        <a:t> 6.5.4)</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2050</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2328</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278</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extLst>
                  <a:ext uri="{0D108BD9-81ED-4DB2-BD59-A6C34878D82A}">
                    <a16:rowId xmlns:a16="http://schemas.microsoft.com/office/drawing/2014/main" val="10005"/>
                  </a:ext>
                </a:extLst>
              </a:tr>
              <a:tr h="180000">
                <a:tc>
                  <a:txBody>
                    <a:bodyPr/>
                    <a:lstStyle/>
                    <a:p>
                      <a:pPr algn="ctr" fontAlgn="b"/>
                      <a:r>
                        <a:rPr lang="en-US" altLang="zh-CN" sz="1800" u="none" strike="noStrike" dirty="0">
                          <a:effectLst/>
                        </a:rPr>
                        <a:t>5</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sz="1800" u="none" strike="noStrike" dirty="0">
                          <a:effectLst/>
                        </a:rPr>
                        <a:t>Vacuum system (Ch.6.5.5)</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6060</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10221</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1847</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extLst>
                  <a:ext uri="{0D108BD9-81ED-4DB2-BD59-A6C34878D82A}">
                    <a16:rowId xmlns:a16="http://schemas.microsoft.com/office/drawing/2014/main" val="10006"/>
                  </a:ext>
                </a:extLst>
              </a:tr>
              <a:tr h="180000">
                <a:tc>
                  <a:txBody>
                    <a:bodyPr/>
                    <a:lstStyle/>
                    <a:p>
                      <a:pPr algn="ctr" fontAlgn="b"/>
                      <a:r>
                        <a:rPr lang="en-US" altLang="zh-CN" sz="1800" u="none" strike="noStrike" dirty="0">
                          <a:effectLst/>
                        </a:rPr>
                        <a:t>6</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sz="1800" u="none" strike="noStrike" dirty="0">
                          <a:effectLst/>
                        </a:rPr>
                        <a:t>Instrumentation (</a:t>
                      </a:r>
                      <a:r>
                        <a:rPr lang="en-US" sz="1800" u="none" strike="noStrike" dirty="0" err="1">
                          <a:effectLst/>
                        </a:rPr>
                        <a:t>Ch</a:t>
                      </a:r>
                      <a:r>
                        <a:rPr lang="en-US" sz="1800" u="none" strike="noStrike" dirty="0">
                          <a:effectLst/>
                        </a:rPr>
                        <a:t> 6.5.6)</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a:effectLst/>
                        </a:rPr>
                        <a:t>6400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7335</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935</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extLst>
                  <a:ext uri="{0D108BD9-81ED-4DB2-BD59-A6C34878D82A}">
                    <a16:rowId xmlns:a16="http://schemas.microsoft.com/office/drawing/2014/main" val="10007"/>
                  </a:ext>
                </a:extLst>
              </a:tr>
              <a:tr h="180000">
                <a:tc>
                  <a:txBody>
                    <a:bodyPr/>
                    <a:lstStyle/>
                    <a:p>
                      <a:pPr algn="ctr" fontAlgn="b"/>
                      <a:r>
                        <a:rPr lang="en-US" altLang="zh-CN" sz="1800" u="none" strike="noStrike" dirty="0">
                          <a:effectLst/>
                        </a:rPr>
                        <a:t>7</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sz="1800" u="none" strike="noStrike" dirty="0">
                          <a:effectLst/>
                        </a:rPr>
                        <a:t>Control system (</a:t>
                      </a:r>
                      <a:r>
                        <a:rPr lang="en-US" sz="1800" u="none" strike="noStrike" dirty="0" err="1">
                          <a:effectLst/>
                        </a:rPr>
                        <a:t>Ch</a:t>
                      </a:r>
                      <a:r>
                        <a:rPr lang="en-US" sz="1800" u="none" strike="noStrike" dirty="0">
                          <a:effectLst/>
                        </a:rPr>
                        <a:t> 6.5.7)</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a:effectLst/>
                        </a:rPr>
                        <a:t>5793</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solidFill>
                            <a:schemeClr val="tx1"/>
                          </a:solidFill>
                          <a:effectLst/>
                        </a:rPr>
                        <a:t>6112</a:t>
                      </a:r>
                      <a:endParaRPr lang="en-US" altLang="zh-CN" sz="1800" b="0" i="0" u="none" strike="noStrike" dirty="0">
                        <a:solidFill>
                          <a:schemeClr val="tx1"/>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319</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extLst>
                  <a:ext uri="{0D108BD9-81ED-4DB2-BD59-A6C34878D82A}">
                    <a16:rowId xmlns:a16="http://schemas.microsoft.com/office/drawing/2014/main" val="10008"/>
                  </a:ext>
                </a:extLst>
              </a:tr>
              <a:tr h="180000">
                <a:tc>
                  <a:txBody>
                    <a:bodyPr/>
                    <a:lstStyle/>
                    <a:p>
                      <a:pPr algn="ctr" fontAlgn="b"/>
                      <a:r>
                        <a:rPr lang="en-US" altLang="zh-CN" sz="1800" u="none" strike="noStrike" dirty="0">
                          <a:effectLst/>
                        </a:rPr>
                        <a:t>8</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sz="1800" u="none" strike="noStrike" dirty="0">
                          <a:effectLst/>
                        </a:rPr>
                        <a:t>Mechanical systems (</a:t>
                      </a:r>
                      <a:r>
                        <a:rPr lang="en-US" sz="1800" u="none" strike="noStrike" dirty="0" err="1">
                          <a:effectLst/>
                        </a:rPr>
                        <a:t>Ch</a:t>
                      </a:r>
                      <a:r>
                        <a:rPr lang="en-US" sz="1800" u="none" strike="noStrike" dirty="0">
                          <a:effectLst/>
                        </a:rPr>
                        <a:t> 6.5.8)</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a:effectLst/>
                        </a:rPr>
                        <a:t>1070</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a:effectLst/>
                        </a:rPr>
                        <a:t>1327</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257</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extLst>
                  <a:ext uri="{0D108BD9-81ED-4DB2-BD59-A6C34878D82A}">
                    <a16:rowId xmlns:a16="http://schemas.microsoft.com/office/drawing/2014/main" val="10009"/>
                  </a:ext>
                </a:extLst>
              </a:tr>
              <a:tr h="180000">
                <a:tc>
                  <a:txBody>
                    <a:bodyPr/>
                    <a:lstStyle/>
                    <a:p>
                      <a:pPr algn="ctr" fontAlgn="b"/>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sz="1800" u="none" strike="noStrike" dirty="0">
                          <a:effectLst/>
                        </a:rPr>
                        <a:t>Total</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a:effectLst/>
                        </a:rPr>
                        <a:t>89084</a:t>
                      </a:r>
                      <a:endParaRPr lang="en-US" altLang="zh-CN" sz="1800" b="0" i="0" u="none" strike="noStrike">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123008</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tc>
                  <a:txBody>
                    <a:bodyPr/>
                    <a:lstStyle/>
                    <a:p>
                      <a:pPr algn="ctr" fontAlgn="b"/>
                      <a:r>
                        <a:rPr lang="en-US" altLang="zh-CN" sz="1800" u="none" strike="noStrike" dirty="0">
                          <a:effectLst/>
                        </a:rPr>
                        <a:t>33924</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txBody>
                  <a:tcPr marL="6862" marR="6862" marT="6862" marB="0" anchor="ctr"/>
                </a:tc>
                <a:extLst>
                  <a:ext uri="{0D108BD9-81ED-4DB2-BD59-A6C34878D82A}">
                    <a16:rowId xmlns:a16="http://schemas.microsoft.com/office/drawing/2014/main" val="10010"/>
                  </a:ext>
                </a:extLst>
              </a:tr>
            </a:tbl>
          </a:graphicData>
        </a:graphic>
      </p:graphicFrame>
      <p:sp>
        <p:nvSpPr>
          <p:cNvPr id="7" name="文本框 6"/>
          <p:cNvSpPr txBox="1"/>
          <p:nvPr/>
        </p:nvSpPr>
        <p:spPr>
          <a:xfrm>
            <a:off x="10562253" y="1106404"/>
            <a:ext cx="1625774" cy="400110"/>
          </a:xfrm>
          <a:prstGeom prst="rect">
            <a:avLst/>
          </a:prstGeom>
          <a:noFill/>
        </p:spPr>
        <p:txBody>
          <a:bodyPr wrap="square" rtlCol="0">
            <a:spAutoFit/>
          </a:bodyPr>
          <a:lstStyle/>
          <a:p>
            <a:r>
              <a:rPr lang="en-US" sz="2000" dirty="0"/>
              <a:t>@J. R. Zhang</a:t>
            </a:r>
          </a:p>
        </p:txBody>
      </p:sp>
    </p:spTree>
    <p:extLst>
      <p:ext uri="{BB962C8B-B14F-4D97-AF65-F5344CB8AC3E}">
        <p14:creationId xmlns:p14="http://schemas.microsoft.com/office/powerpoint/2010/main" val="340874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a:xfrm>
            <a:off x="838200" y="1209040"/>
            <a:ext cx="6807925" cy="4967923"/>
          </a:xfrm>
        </p:spPr>
        <p:txBody>
          <a:bodyPr>
            <a:normAutofit/>
          </a:bodyPr>
          <a:lstStyle/>
          <a:p>
            <a:pPr>
              <a:lnSpc>
                <a:spcPct val="150000"/>
              </a:lnSpc>
            </a:pPr>
            <a:r>
              <a:rPr lang="en-US" sz="3200" dirty="0"/>
              <a:t>Introduction </a:t>
            </a:r>
          </a:p>
          <a:p>
            <a:pPr>
              <a:lnSpc>
                <a:spcPct val="150000"/>
              </a:lnSpc>
            </a:pPr>
            <a:r>
              <a:rPr lang="en-US" altLang="zh-CN" sz="3200" dirty="0"/>
              <a:t>Progress on </a:t>
            </a:r>
            <a:r>
              <a:rPr lang="en-US" sz="3200" dirty="0"/>
              <a:t>CEPC Linac </a:t>
            </a:r>
            <a:r>
              <a:rPr lang="en-US" altLang="zh-CN" sz="3200" dirty="0"/>
              <a:t>design</a:t>
            </a:r>
            <a:endParaRPr lang="en-US" sz="3200" dirty="0"/>
          </a:p>
          <a:p>
            <a:pPr>
              <a:lnSpc>
                <a:spcPct val="150000"/>
              </a:lnSpc>
            </a:pPr>
            <a:r>
              <a:rPr lang="en-US" sz="3200" dirty="0"/>
              <a:t>Summary</a:t>
            </a:r>
          </a:p>
          <a:p>
            <a:endParaRPr lang="en-US" dirty="0"/>
          </a:p>
        </p:txBody>
      </p:sp>
      <p:sp>
        <p:nvSpPr>
          <p:cNvPr id="4" name="文本占位符 3"/>
          <p:cNvSpPr>
            <a:spLocks noGrp="1"/>
          </p:cNvSpPr>
          <p:nvPr>
            <p:ph type="body" sz="quarter" idx="13"/>
          </p:nvPr>
        </p:nvSpPr>
        <p:spPr/>
        <p:txBody>
          <a:bodyPr/>
          <a:lstStyle/>
          <a:p>
            <a:endParaRPr lang="en-US"/>
          </a:p>
        </p:txBody>
      </p:sp>
      <p:pic>
        <p:nvPicPr>
          <p:cNvPr id="5" name="图片 4">
            <a:extLst>
              <a:ext uri="{FF2B5EF4-FFF2-40B4-BE49-F238E27FC236}">
                <a16:creationId xmlns:a16="http://schemas.microsoft.com/office/drawing/2014/main" id="{BF58B50B-8496-475C-897C-38EB9F363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199" y="2822421"/>
            <a:ext cx="5930242" cy="3630916"/>
          </a:xfrm>
          <a:prstGeom prst="rect">
            <a:avLst/>
          </a:prstGeom>
        </p:spPr>
      </p:pic>
    </p:spTree>
    <p:extLst>
      <p:ext uri="{BB962C8B-B14F-4D97-AF65-F5344CB8AC3E}">
        <p14:creationId xmlns:p14="http://schemas.microsoft.com/office/powerpoint/2010/main" val="350624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a:xfrm>
            <a:off x="402772" y="1117327"/>
            <a:ext cx="5257800" cy="5414101"/>
          </a:xfrm>
        </p:spPr>
        <p:txBody>
          <a:bodyPr>
            <a:normAutofit lnSpcReduction="10000"/>
          </a:bodyPr>
          <a:lstStyle/>
          <a:p>
            <a:r>
              <a:rPr lang="en-US" dirty="0"/>
              <a:t>CEPC layout</a:t>
            </a:r>
          </a:p>
          <a:p>
            <a:pPr lvl="1"/>
            <a:r>
              <a:rPr lang="en-US" dirty="0"/>
              <a:t>10 GeV Linac</a:t>
            </a:r>
          </a:p>
          <a:p>
            <a:pPr lvl="1"/>
            <a:r>
              <a:rPr lang="en-US" dirty="0"/>
              <a:t>10-120GeV Booster</a:t>
            </a:r>
          </a:p>
          <a:p>
            <a:pPr lvl="1"/>
            <a:r>
              <a:rPr lang="en-US" dirty="0"/>
              <a:t>120 GeV Collider</a:t>
            </a:r>
          </a:p>
          <a:p>
            <a:pPr lvl="1"/>
            <a:r>
              <a:rPr lang="en-US" dirty="0"/>
              <a:t>Transport lines</a:t>
            </a:r>
          </a:p>
          <a:p>
            <a:r>
              <a:rPr lang="en-US" altLang="zh-CN" dirty="0"/>
              <a:t>CEPC Linac</a:t>
            </a:r>
          </a:p>
          <a:p>
            <a:pPr lvl="1"/>
            <a:r>
              <a:rPr lang="en-US" altLang="zh-CN" dirty="0"/>
              <a:t>Baseline scheme</a:t>
            </a:r>
          </a:p>
          <a:p>
            <a:pPr lvl="2"/>
            <a:r>
              <a:rPr lang="en-US" altLang="zh-CN" dirty="0"/>
              <a:t>10 GeV (S-band)</a:t>
            </a:r>
          </a:p>
          <a:p>
            <a:pPr lvl="1"/>
            <a:r>
              <a:rPr lang="en-US" altLang="zh-CN" dirty="0"/>
              <a:t>Alternative scheme</a:t>
            </a:r>
          </a:p>
          <a:p>
            <a:pPr lvl="2"/>
            <a:r>
              <a:rPr lang="en-US" altLang="zh-CN" dirty="0"/>
              <a:t>20 GeV (S+C-band)</a:t>
            </a:r>
          </a:p>
          <a:p>
            <a:pPr lvl="1"/>
            <a:r>
              <a:rPr lang="en-US" altLang="zh-CN" dirty="0"/>
              <a:t>PWFA scheme</a:t>
            </a:r>
          </a:p>
          <a:p>
            <a:pPr lvl="2"/>
            <a:r>
              <a:rPr lang="en-US" altLang="zh-CN" dirty="0"/>
              <a:t>45 GeV</a:t>
            </a:r>
          </a:p>
          <a:p>
            <a:pPr lvl="2"/>
            <a:r>
              <a:rPr lang="en-US" altLang="zh-CN" sz="2200" dirty="0"/>
              <a:t>S-band driven linac</a:t>
            </a:r>
          </a:p>
          <a:p>
            <a:pPr lvl="2"/>
            <a:r>
              <a:rPr lang="en-US" altLang="zh-CN" sz="2200" dirty="0"/>
              <a:t>Plasma acceleration</a:t>
            </a:r>
            <a:endParaRPr lang="en-US" sz="2200" dirty="0"/>
          </a:p>
        </p:txBody>
      </p:sp>
      <p:sp>
        <p:nvSpPr>
          <p:cNvPr id="4" name="文本占位符 3"/>
          <p:cNvSpPr>
            <a:spLocks noGrp="1"/>
          </p:cNvSpPr>
          <p:nvPr>
            <p:ph type="body" sz="quarter" idx="13"/>
          </p:nvPr>
        </p:nvSpPr>
        <p:spPr/>
        <p:txBody>
          <a:bodyPr/>
          <a:lstStyle/>
          <a:p>
            <a:r>
              <a:rPr lang="en-US" dirty="0"/>
              <a:t>CEPC </a:t>
            </a:r>
            <a:r>
              <a:rPr lang="en-US" altLang="zh-CN" dirty="0"/>
              <a:t>Linac </a:t>
            </a:r>
            <a:endParaRPr lang="en-US" dirty="0"/>
          </a:p>
        </p:txBody>
      </p:sp>
      <p:pic>
        <p:nvPicPr>
          <p:cNvPr id="47" name="内容占位符 34">
            <a:extLst>
              <a:ext uri="{FF2B5EF4-FFF2-40B4-BE49-F238E27FC236}">
                <a16:creationId xmlns:a16="http://schemas.microsoft.com/office/drawing/2014/main" id="{CB8CB866-E39F-4E7F-A7A6-C99FE69D4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19" y="1060911"/>
            <a:ext cx="7560000" cy="1390225"/>
          </a:xfrm>
          <a:prstGeom prst="rect">
            <a:avLst/>
          </a:prstGeom>
        </p:spPr>
      </p:pic>
      <p:grpSp>
        <p:nvGrpSpPr>
          <p:cNvPr id="48" name="组合 8">
            <a:extLst>
              <a:ext uri="{FF2B5EF4-FFF2-40B4-BE49-F238E27FC236}">
                <a16:creationId xmlns:a16="http://schemas.microsoft.com/office/drawing/2014/main" id="{10F1AC3E-5703-4FD7-A049-67B94E9B7753}"/>
              </a:ext>
            </a:extLst>
          </p:cNvPr>
          <p:cNvGrpSpPr>
            <a:grpSpLocks noChangeAspect="1"/>
          </p:cNvGrpSpPr>
          <p:nvPr/>
        </p:nvGrpSpPr>
        <p:grpSpPr>
          <a:xfrm>
            <a:off x="4445019" y="2738707"/>
            <a:ext cx="7560000" cy="1561299"/>
            <a:chOff x="100734" y="4548882"/>
            <a:chExt cx="9065464" cy="1872209"/>
          </a:xfrm>
        </p:grpSpPr>
        <p:grpSp>
          <p:nvGrpSpPr>
            <p:cNvPr id="49" name="组合 9">
              <a:extLst>
                <a:ext uri="{FF2B5EF4-FFF2-40B4-BE49-F238E27FC236}">
                  <a16:creationId xmlns:a16="http://schemas.microsoft.com/office/drawing/2014/main" id="{C5BB0319-AA72-4F3C-A14D-F54BBEBC4EED}"/>
                </a:ext>
              </a:extLst>
            </p:cNvPr>
            <p:cNvGrpSpPr/>
            <p:nvPr/>
          </p:nvGrpSpPr>
          <p:grpSpPr>
            <a:xfrm>
              <a:off x="100734" y="4548882"/>
              <a:ext cx="9065464" cy="1872209"/>
              <a:chOff x="78536" y="3814393"/>
              <a:chExt cx="9065464" cy="1872209"/>
            </a:xfrm>
          </p:grpSpPr>
          <p:pic>
            <p:nvPicPr>
              <p:cNvPr id="51" name="图片 11">
                <a:extLst>
                  <a:ext uri="{FF2B5EF4-FFF2-40B4-BE49-F238E27FC236}">
                    <a16:creationId xmlns:a16="http://schemas.microsoft.com/office/drawing/2014/main" id="{2B1CF492-CA36-486C-94E7-5E8443C6B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36" y="3814393"/>
                <a:ext cx="9065464" cy="1516771"/>
              </a:xfrm>
              <a:prstGeom prst="rect">
                <a:avLst/>
              </a:prstGeom>
            </p:spPr>
          </p:pic>
          <p:sp>
            <p:nvSpPr>
              <p:cNvPr id="52" name="文本框 13">
                <a:extLst>
                  <a:ext uri="{FF2B5EF4-FFF2-40B4-BE49-F238E27FC236}">
                    <a16:creationId xmlns:a16="http://schemas.microsoft.com/office/drawing/2014/main" id="{41E29D01-7DAD-4D24-87F5-315E3773C967}"/>
                  </a:ext>
                </a:extLst>
              </p:cNvPr>
              <p:cNvSpPr txBox="1"/>
              <p:nvPr/>
            </p:nvSpPr>
            <p:spPr>
              <a:xfrm>
                <a:off x="939698" y="5280630"/>
                <a:ext cx="3187499" cy="405972"/>
              </a:xfrm>
              <a:prstGeom prst="rect">
                <a:avLst/>
              </a:prstGeom>
              <a:noFill/>
            </p:spPr>
            <p:txBody>
              <a:bodyPr wrap="none" rtlCol="0">
                <a:spAutoFit/>
              </a:bodyPr>
              <a:lstStyle/>
              <a:p>
                <a:r>
                  <a:rPr lang="en-US" altLang="zh-CN" sz="1600" b="1" dirty="0"/>
                  <a:t>S-band</a:t>
                </a:r>
                <a:r>
                  <a:rPr lang="en-US" altLang="zh-CN" sz="1600" dirty="0"/>
                  <a:t> Accelerating structure</a:t>
                </a:r>
                <a:endParaRPr lang="en-US" sz="1600" dirty="0"/>
              </a:p>
            </p:txBody>
          </p:sp>
          <p:sp>
            <p:nvSpPr>
              <p:cNvPr id="53" name="文本框 14">
                <a:extLst>
                  <a:ext uri="{FF2B5EF4-FFF2-40B4-BE49-F238E27FC236}">
                    <a16:creationId xmlns:a16="http://schemas.microsoft.com/office/drawing/2014/main" id="{B59F9FB4-B141-4FC9-8E0C-FAA7734D181C}"/>
                  </a:ext>
                </a:extLst>
              </p:cNvPr>
              <p:cNvSpPr txBox="1"/>
              <p:nvPr/>
            </p:nvSpPr>
            <p:spPr>
              <a:xfrm>
                <a:off x="5159491" y="5249300"/>
                <a:ext cx="3200954" cy="405972"/>
              </a:xfrm>
              <a:prstGeom prst="rect">
                <a:avLst/>
              </a:prstGeom>
              <a:noFill/>
            </p:spPr>
            <p:txBody>
              <a:bodyPr wrap="none" rtlCol="0">
                <a:spAutoFit/>
              </a:bodyPr>
              <a:lstStyle/>
              <a:p>
                <a:r>
                  <a:rPr lang="en-US" altLang="zh-CN" sz="1600" b="1" dirty="0"/>
                  <a:t>C-band</a:t>
                </a:r>
                <a:r>
                  <a:rPr lang="en-US" altLang="zh-CN" sz="1600" dirty="0"/>
                  <a:t> Accelerating structure</a:t>
                </a:r>
                <a:endParaRPr lang="en-US" sz="1600" dirty="0"/>
              </a:p>
            </p:txBody>
          </p:sp>
        </p:grpSp>
        <p:sp>
          <p:nvSpPr>
            <p:cNvPr id="50" name="矩形 10">
              <a:extLst>
                <a:ext uri="{FF2B5EF4-FFF2-40B4-BE49-F238E27FC236}">
                  <a16:creationId xmlns:a16="http://schemas.microsoft.com/office/drawing/2014/main" id="{C2179288-B3A9-4613-B458-A4EBFABD3D83}"/>
                </a:ext>
              </a:extLst>
            </p:cNvPr>
            <p:cNvSpPr/>
            <p:nvPr/>
          </p:nvSpPr>
          <p:spPr>
            <a:xfrm>
              <a:off x="5512489" y="4613524"/>
              <a:ext cx="1920077" cy="369332"/>
            </a:xfrm>
            <a:prstGeom prst="rect">
              <a:avLst/>
            </a:prstGeom>
          </p:spPr>
          <p:txBody>
            <a:bodyPr wrap="none">
              <a:spAutoFit/>
            </a:bodyPr>
            <a:lstStyle/>
            <a:p>
              <a:r>
                <a:rPr lang="en-US" b="1" dirty="0">
                  <a:solidFill>
                    <a:srgbClr val="FF0000"/>
                  </a:solidFill>
                </a:rPr>
                <a:t>Alternative </a:t>
              </a:r>
              <a:r>
                <a:rPr lang="en-US" altLang="zh-CN" b="1" dirty="0">
                  <a:solidFill>
                    <a:srgbClr val="FF0000"/>
                  </a:solidFill>
                </a:rPr>
                <a:t>design</a:t>
              </a:r>
            </a:p>
          </p:txBody>
        </p:sp>
      </p:grpSp>
      <p:pic>
        <p:nvPicPr>
          <p:cNvPr id="54" name="图片 4">
            <a:extLst>
              <a:ext uri="{FF2B5EF4-FFF2-40B4-BE49-F238E27FC236}">
                <a16:creationId xmlns:a16="http://schemas.microsoft.com/office/drawing/2014/main" id="{5B341A5A-AD54-4F3C-A6D0-2719D87674BE}"/>
              </a:ext>
            </a:extLst>
          </p:cNvPr>
          <p:cNvPicPr>
            <a:picLocks noChangeAspect="1"/>
          </p:cNvPicPr>
          <p:nvPr/>
        </p:nvPicPr>
        <p:blipFill>
          <a:blip r:embed="rId5"/>
          <a:stretch>
            <a:fillRect/>
          </a:stretch>
        </p:blipFill>
        <p:spPr>
          <a:xfrm>
            <a:off x="4445019" y="4583146"/>
            <a:ext cx="7560000" cy="1941555"/>
          </a:xfrm>
          <a:prstGeom prst="rect">
            <a:avLst/>
          </a:prstGeom>
        </p:spPr>
      </p:pic>
    </p:spTree>
    <p:extLst>
      <p:ext uri="{BB962C8B-B14F-4D97-AF65-F5344CB8AC3E}">
        <p14:creationId xmlns:p14="http://schemas.microsoft.com/office/powerpoint/2010/main" val="349442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D83C-1C29-44F6-8D3E-C832E5783730}"/>
              </a:ext>
            </a:extLst>
          </p:cNvPr>
          <p:cNvSpPr>
            <a:spLocks noGrp="1"/>
          </p:cNvSpPr>
          <p:nvPr>
            <p:ph type="title"/>
          </p:nvPr>
        </p:nvSpPr>
        <p:spPr/>
        <p:txBody>
          <a:bodyPr/>
          <a:lstStyle/>
          <a:p>
            <a:r>
              <a:rPr lang="en-US" altLang="zh-CN" dirty="0"/>
              <a:t>Introduction</a:t>
            </a:r>
            <a:endParaRPr lang="zh-CN" altLang="en-US" dirty="0"/>
          </a:p>
        </p:txBody>
      </p:sp>
      <p:sp>
        <p:nvSpPr>
          <p:cNvPr id="3" name="Content Placeholder 2">
            <a:extLst>
              <a:ext uri="{FF2B5EF4-FFF2-40B4-BE49-F238E27FC236}">
                <a16:creationId xmlns:a16="http://schemas.microsoft.com/office/drawing/2014/main" id="{2FCBBE1C-03AD-4352-B6AE-C95157716BD4}"/>
              </a:ext>
            </a:extLst>
          </p:cNvPr>
          <p:cNvSpPr>
            <a:spLocks noGrp="1"/>
          </p:cNvSpPr>
          <p:nvPr>
            <p:ph idx="1"/>
          </p:nvPr>
        </p:nvSpPr>
        <p:spPr>
          <a:xfrm>
            <a:off x="452845" y="1209040"/>
            <a:ext cx="11608525" cy="2457269"/>
          </a:xfrm>
        </p:spPr>
        <p:txBody>
          <a:bodyPr>
            <a:normAutofit/>
          </a:bodyPr>
          <a:lstStyle/>
          <a:p>
            <a:r>
              <a:rPr lang="en-US" altLang="zh-CN" dirty="0"/>
              <a:t>For the baseline scheme, detailed and solid design is still in progress. However, based on some considerations, more optimized scheme is also being considered. </a:t>
            </a:r>
          </a:p>
          <a:p>
            <a:r>
              <a:rPr lang="en-US" altLang="zh-CN" dirty="0"/>
              <a:t>Here mainly discuss some new changes and considerations to the Linac design, </a:t>
            </a:r>
            <a:r>
              <a:rPr lang="en-US" altLang="zh-CN" b="1" dirty="0"/>
              <a:t>only in the physics design stage</a:t>
            </a:r>
            <a:r>
              <a:rPr lang="en-US" altLang="zh-CN" dirty="0"/>
              <a:t>.</a:t>
            </a:r>
          </a:p>
        </p:txBody>
      </p:sp>
      <p:sp>
        <p:nvSpPr>
          <p:cNvPr id="4" name="Text Placeholder 3">
            <a:extLst>
              <a:ext uri="{FF2B5EF4-FFF2-40B4-BE49-F238E27FC236}">
                <a16:creationId xmlns:a16="http://schemas.microsoft.com/office/drawing/2014/main" id="{2EB8B38C-83E0-4695-8E36-BDA6FB7C2771}"/>
              </a:ext>
            </a:extLst>
          </p:cNvPr>
          <p:cNvSpPr>
            <a:spLocks noGrp="1"/>
          </p:cNvSpPr>
          <p:nvPr>
            <p:ph type="body" sz="quarter" idx="13"/>
          </p:nvPr>
        </p:nvSpPr>
        <p:spPr/>
        <p:txBody>
          <a:bodyPr/>
          <a:lstStyle/>
          <a:p>
            <a:endParaRPr lang="zh-CN" altLang="en-US" dirty="0"/>
          </a:p>
        </p:txBody>
      </p:sp>
      <p:graphicFrame>
        <p:nvGraphicFramePr>
          <p:cNvPr id="6" name="表格 4">
            <a:extLst>
              <a:ext uri="{FF2B5EF4-FFF2-40B4-BE49-F238E27FC236}">
                <a16:creationId xmlns:a16="http://schemas.microsoft.com/office/drawing/2014/main" id="{6E42D41F-1BAC-46B5-AF4D-9B24D77429AF}"/>
              </a:ext>
            </a:extLst>
          </p:cNvPr>
          <p:cNvGraphicFramePr>
            <a:graphicFrameLocks noGrp="1"/>
          </p:cNvGraphicFramePr>
          <p:nvPr>
            <p:extLst>
              <p:ext uri="{D42A27DB-BD31-4B8C-83A1-F6EECF244321}">
                <p14:modId xmlns:p14="http://schemas.microsoft.com/office/powerpoint/2010/main" val="1222010364"/>
              </p:ext>
            </p:extLst>
          </p:nvPr>
        </p:nvGraphicFramePr>
        <p:xfrm>
          <a:off x="2035421" y="3168117"/>
          <a:ext cx="8197150" cy="3189138"/>
        </p:xfrm>
        <a:graphic>
          <a:graphicData uri="http://schemas.openxmlformats.org/drawingml/2006/table">
            <a:tbl>
              <a:tblPr firstRow="1" firstCol="1" bandRow="1">
                <a:tableStyleId>{21E4AEA4-8DFA-4A89-87EB-49C32662AFE0}</a:tableStyleId>
              </a:tblPr>
              <a:tblGrid>
                <a:gridCol w="3102583">
                  <a:extLst>
                    <a:ext uri="{9D8B030D-6E8A-4147-A177-3AD203B41FA5}">
                      <a16:colId xmlns:a16="http://schemas.microsoft.com/office/drawing/2014/main" val="20000"/>
                    </a:ext>
                  </a:extLst>
                </a:gridCol>
                <a:gridCol w="1179489">
                  <a:extLst>
                    <a:ext uri="{9D8B030D-6E8A-4147-A177-3AD203B41FA5}">
                      <a16:colId xmlns:a16="http://schemas.microsoft.com/office/drawing/2014/main" val="20001"/>
                    </a:ext>
                  </a:extLst>
                </a:gridCol>
                <a:gridCol w="764344">
                  <a:extLst>
                    <a:ext uri="{9D8B030D-6E8A-4147-A177-3AD203B41FA5}">
                      <a16:colId xmlns:a16="http://schemas.microsoft.com/office/drawing/2014/main" val="20002"/>
                    </a:ext>
                  </a:extLst>
                </a:gridCol>
                <a:gridCol w="1638334">
                  <a:extLst>
                    <a:ext uri="{9D8B030D-6E8A-4147-A177-3AD203B41FA5}">
                      <a16:colId xmlns:a16="http://schemas.microsoft.com/office/drawing/2014/main" val="20003"/>
                    </a:ext>
                  </a:extLst>
                </a:gridCol>
                <a:gridCol w="1512400">
                  <a:extLst>
                    <a:ext uri="{9D8B030D-6E8A-4147-A177-3AD203B41FA5}">
                      <a16:colId xmlns:a16="http://schemas.microsoft.com/office/drawing/2014/main" val="4230188965"/>
                    </a:ext>
                  </a:extLst>
                </a:gridCol>
              </a:tblGrid>
              <a:tr h="493252">
                <a:tc>
                  <a:txBody>
                    <a:bodyPr/>
                    <a:lstStyle/>
                    <a:p>
                      <a:pPr algn="ctr">
                        <a:spcAft>
                          <a:spcPts val="0"/>
                        </a:spcAft>
                      </a:pPr>
                      <a:r>
                        <a:rPr lang="en-US" sz="2000" kern="100" dirty="0">
                          <a:effectLst/>
                          <a:latin typeface="+mn-lt"/>
                        </a:rPr>
                        <a:t>Parameter</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2000" kern="100" dirty="0">
                          <a:effectLst/>
                          <a:latin typeface="+mn-lt"/>
                        </a:rPr>
                        <a:t>Symbol</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2000" kern="100" dirty="0">
                          <a:effectLst/>
                          <a:latin typeface="+mn-lt"/>
                        </a:rPr>
                        <a:t>Unit</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2000" b="1" kern="100" dirty="0">
                          <a:solidFill>
                            <a:schemeClr val="lt1"/>
                          </a:solidFill>
                          <a:effectLst/>
                          <a:latin typeface="+mn-lt"/>
                          <a:ea typeface="+mn-ea"/>
                          <a:cs typeface="+mn-cs"/>
                        </a:rPr>
                        <a:t>Baseline</a:t>
                      </a:r>
                      <a:endParaRPr lang="zh-CN" sz="2000" b="1" kern="100" dirty="0">
                        <a:solidFill>
                          <a:schemeClr val="lt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1800" b="1" kern="100" dirty="0">
                          <a:solidFill>
                            <a:schemeClr val="lt1"/>
                          </a:solidFill>
                          <a:effectLst/>
                          <a:latin typeface="+mn-lt"/>
                          <a:ea typeface="+mn-ea"/>
                          <a:cs typeface="+mn-cs"/>
                        </a:rPr>
                        <a:t>Alternative</a:t>
                      </a:r>
                      <a:endParaRPr lang="zh-CN" sz="1800" b="1" kern="100" dirty="0">
                        <a:solidFill>
                          <a:schemeClr val="lt1"/>
                        </a:solidFill>
                        <a:effectLst/>
                        <a:latin typeface="+mn-lt"/>
                        <a:ea typeface="+mn-ea"/>
                        <a:cs typeface="+mn-cs"/>
                      </a:endParaRPr>
                    </a:p>
                  </a:txBody>
                  <a:tcPr marL="51435" marR="51435" marT="0" marB="0" anchor="ctr"/>
                </a:tc>
                <a:extLst>
                  <a:ext uri="{0D108BD9-81ED-4DB2-BD59-A6C34878D82A}">
                    <a16:rowId xmlns:a16="http://schemas.microsoft.com/office/drawing/2014/main" val="10000"/>
                  </a:ext>
                </a:extLst>
              </a:tr>
              <a:tr h="443730">
                <a:tc>
                  <a:txBody>
                    <a:bodyPr/>
                    <a:lstStyle/>
                    <a:p>
                      <a:pPr algn="ctr">
                        <a:spcAft>
                          <a:spcPts val="0"/>
                        </a:spcAft>
                      </a:pPr>
                      <a:r>
                        <a:rPr lang="en-US" altLang="zh-CN" sz="1800" kern="100" dirty="0">
                          <a:effectLst/>
                          <a:latin typeface="+mn-lt"/>
                        </a:rPr>
                        <a:t>e</a:t>
                      </a:r>
                      <a:r>
                        <a:rPr lang="en-US" sz="1800" kern="100" baseline="30000" dirty="0">
                          <a:effectLst/>
                          <a:latin typeface="+mn-lt"/>
                        </a:rPr>
                        <a:t>-</a:t>
                      </a:r>
                      <a:r>
                        <a:rPr lang="en-US" sz="1800" kern="100" dirty="0">
                          <a:effectLst/>
                          <a:latin typeface="+mn-lt"/>
                        </a:rPr>
                        <a:t> /</a:t>
                      </a: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a:t>
                      </a:r>
                      <a:r>
                        <a:rPr lang="en-US" sz="1800" kern="100" dirty="0">
                          <a:effectLst/>
                          <a:latin typeface="+mn-lt"/>
                        </a:rPr>
                        <a:t>beam energy</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kern="100" dirty="0" err="1">
                          <a:effectLst/>
                          <a:latin typeface="+mn-lt"/>
                        </a:rPr>
                        <a:t>E</a:t>
                      </a:r>
                      <a:r>
                        <a:rPr lang="en-US" sz="1800" i="1" kern="100" baseline="-25000" dirty="0" err="1">
                          <a:effectLst/>
                          <a:latin typeface="+mn-lt"/>
                        </a:rPr>
                        <a:t>e</a:t>
                      </a:r>
                      <a:r>
                        <a:rPr lang="en-US" sz="1800" kern="100" baseline="-25000" dirty="0">
                          <a:effectLst/>
                          <a:latin typeface="+mn-lt"/>
                        </a:rPr>
                        <a:t>-</a:t>
                      </a:r>
                      <a:r>
                        <a:rPr lang="en-US" sz="1800" kern="100" baseline="0" dirty="0">
                          <a:effectLst/>
                          <a:latin typeface="+mn-lt"/>
                        </a:rPr>
                        <a:t>/</a:t>
                      </a:r>
                      <a:r>
                        <a:rPr lang="en-US" altLang="zh-CN" sz="1800" i="1" kern="100" dirty="0" err="1">
                          <a:effectLst/>
                          <a:latin typeface="+mn-lt"/>
                        </a:rPr>
                        <a:t>E</a:t>
                      </a:r>
                      <a:r>
                        <a:rPr lang="en-US" altLang="zh-CN" sz="1800" i="1" kern="100" baseline="-25000" dirty="0" err="1">
                          <a:effectLst/>
                          <a:latin typeface="+mn-lt"/>
                        </a:rPr>
                        <a:t>e</a:t>
                      </a:r>
                      <a:r>
                        <a:rPr lang="en-US" altLang="zh-CN" sz="1800" i="1" kern="100" baseline="-25000" dirty="0">
                          <a:effectLst/>
                          <a:latin typeface="+mn-lt"/>
                        </a:rPr>
                        <a:t>+</a:t>
                      </a:r>
                      <a:endParaRPr lang="zh-CN" altLang="zh-CN" sz="1600" i="1" kern="100" dirty="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sz="1800" kern="100" dirty="0" err="1">
                          <a:effectLst/>
                          <a:latin typeface="+mn-lt"/>
                        </a:rPr>
                        <a:t>GeV</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b="0" kern="100" dirty="0">
                          <a:solidFill>
                            <a:schemeClr val="tx1"/>
                          </a:solidFill>
                          <a:effectLst/>
                          <a:latin typeface="+mn-lt"/>
                          <a:ea typeface="+mn-ea"/>
                          <a:cs typeface="+mn-cs"/>
                        </a:rPr>
                        <a:t>10</a:t>
                      </a:r>
                      <a:endParaRPr lang="zh-CN" sz="18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1800" b="0" kern="100" dirty="0">
                          <a:solidFill>
                            <a:schemeClr val="tx1"/>
                          </a:solidFill>
                          <a:effectLst/>
                          <a:latin typeface="+mn-lt"/>
                          <a:ea typeface="+mn-ea"/>
                          <a:cs typeface="+mn-cs"/>
                        </a:rPr>
                        <a:t>20</a:t>
                      </a:r>
                      <a:endParaRPr lang="zh-CN" altLang="en-US" sz="18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1"/>
                  </a:ext>
                </a:extLst>
              </a:tr>
              <a:tr h="443730">
                <a:tc>
                  <a:txBody>
                    <a:bodyPr/>
                    <a:lstStyle/>
                    <a:p>
                      <a:pPr algn="ctr">
                        <a:spcAft>
                          <a:spcPts val="0"/>
                        </a:spcAft>
                      </a:pPr>
                      <a:r>
                        <a:rPr lang="en-US" sz="1800" kern="100" dirty="0">
                          <a:effectLst/>
                          <a:latin typeface="+mn-lt"/>
                        </a:rPr>
                        <a:t>Repetition rate</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i="1" kern="100" dirty="0" err="1">
                          <a:effectLst/>
                          <a:latin typeface="+mn-lt"/>
                        </a:rPr>
                        <a:t>f</a:t>
                      </a:r>
                      <a:r>
                        <a:rPr lang="en-US" sz="1800" i="1" kern="100" baseline="-25000" dirty="0" err="1">
                          <a:effectLst/>
                          <a:latin typeface="+mn-lt"/>
                        </a:rPr>
                        <a:t>rep</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Hz</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b="0" kern="100" dirty="0">
                          <a:effectLst/>
                          <a:latin typeface="+mn-lt"/>
                          <a:sym typeface="Wingdings" panose="05000000000000000000" pitchFamily="2" charset="2"/>
                        </a:rPr>
                        <a:t>100</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b="0" kern="100" dirty="0">
                          <a:effectLst/>
                          <a:latin typeface="+mn-lt"/>
                          <a:ea typeface="宋体" panose="02010600030101010101" pitchFamily="2" charset="-122"/>
                          <a:cs typeface="Times New Roman" panose="02020603050405020304" pitchFamily="18" charset="0"/>
                        </a:rPr>
                        <a:t>100</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443730">
                <a:tc rowSpan="2">
                  <a:txBody>
                    <a:bodyPr/>
                    <a:lstStyle/>
                    <a:p>
                      <a:pPr algn="ctr">
                        <a:spcAft>
                          <a:spcPts val="0"/>
                        </a:spcAft>
                      </a:pP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/e</a:t>
                      </a:r>
                      <a:r>
                        <a:rPr lang="en-US" altLang="zh-CN" sz="1800" kern="100" baseline="30000" dirty="0">
                          <a:effectLst/>
                          <a:latin typeface="+mn-lt"/>
                        </a:rPr>
                        <a:t>+</a:t>
                      </a:r>
                      <a:r>
                        <a:rPr lang="en-US" altLang="zh-CN" sz="1800" kern="100" dirty="0">
                          <a:effectLst/>
                          <a:latin typeface="+mn-lt"/>
                        </a:rPr>
                        <a:t> </a:t>
                      </a:r>
                      <a:r>
                        <a:rPr lang="en-US" sz="1800" kern="100" dirty="0">
                          <a:effectLst/>
                          <a:latin typeface="+mn-lt"/>
                        </a:rPr>
                        <a:t> bunch population </a:t>
                      </a: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kern="100" baseline="0" dirty="0">
                          <a:effectLst/>
                          <a:latin typeface="+mn-lt"/>
                        </a:rPr>
                        <a:t>Ne-/</a:t>
                      </a:r>
                      <a:r>
                        <a:rPr lang="en-US" altLang="zh-CN" sz="1800" i="1" kern="100" baseline="0" dirty="0">
                          <a:effectLst/>
                          <a:latin typeface="+mn-lt"/>
                        </a:rPr>
                        <a:t>Ne+</a:t>
                      </a:r>
                      <a:endParaRPr lang="zh-CN" altLang="zh-CN" sz="1600" i="1" kern="100" baseline="0" dirty="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 </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sz="1800" b="0" kern="100" dirty="0">
                          <a:solidFill>
                            <a:schemeClr val="tx1"/>
                          </a:solidFill>
                          <a:effectLst/>
                          <a:latin typeface="+mn-lt"/>
                          <a:ea typeface="+mn-ea"/>
                          <a:cs typeface="+mn-cs"/>
                        </a:rPr>
                        <a:t>&gt;9.4×10</a:t>
                      </a:r>
                      <a:r>
                        <a:rPr lang="en-US" sz="1800" b="0" kern="100" baseline="30000" dirty="0">
                          <a:solidFill>
                            <a:schemeClr val="tx1"/>
                          </a:solidFill>
                          <a:effectLst/>
                          <a:latin typeface="+mn-lt"/>
                          <a:ea typeface="+mn-ea"/>
                          <a:cs typeface="+mn-cs"/>
                        </a:rPr>
                        <a:t>9</a:t>
                      </a:r>
                      <a:endParaRPr lang="zh-CN" sz="1800" b="0" kern="100" baseline="300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sz="1800" b="0" kern="100" dirty="0">
                          <a:solidFill>
                            <a:schemeClr val="tx1"/>
                          </a:solidFill>
                          <a:effectLst/>
                          <a:latin typeface="+mn-lt"/>
                          <a:ea typeface="+mn-ea"/>
                          <a:cs typeface="+mn-cs"/>
                        </a:rPr>
                        <a:t>&gt;9.4×10</a:t>
                      </a:r>
                      <a:r>
                        <a:rPr lang="en-US" sz="1800" b="0" kern="100" baseline="30000" dirty="0">
                          <a:solidFill>
                            <a:schemeClr val="tx1"/>
                          </a:solidFill>
                          <a:effectLst/>
                          <a:latin typeface="+mn-lt"/>
                          <a:ea typeface="+mn-ea"/>
                          <a:cs typeface="+mn-cs"/>
                        </a:rPr>
                        <a:t>9</a:t>
                      </a:r>
                      <a:endParaRPr lang="zh-CN" sz="1800" b="0" kern="100" baseline="300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3"/>
                  </a:ext>
                </a:extLst>
              </a:tr>
              <a:tr h="443730">
                <a:tc vMerge="1">
                  <a:txBody>
                    <a:bodyPr/>
                    <a:lstStyle/>
                    <a:p>
                      <a:pPr algn="ctr">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400" i="1" kern="100" baseline="0" dirty="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err="1">
                          <a:effectLst/>
                          <a:latin typeface="+mn-lt"/>
                          <a:ea typeface="宋体" panose="02010600030101010101" pitchFamily="2" charset="-122"/>
                          <a:cs typeface="Times New Roman" panose="02020603050405020304" pitchFamily="18" charset="0"/>
                        </a:rPr>
                        <a:t>nC</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800" b="0" kern="100" dirty="0">
                          <a:solidFill>
                            <a:schemeClr val="tx1"/>
                          </a:solidFill>
                          <a:effectLst/>
                          <a:latin typeface="+mn-lt"/>
                          <a:ea typeface="+mn-ea"/>
                          <a:cs typeface="+mn-cs"/>
                        </a:rPr>
                        <a:t>&gt;1.5 (3)</a:t>
                      </a:r>
                      <a:endParaRPr lang="zh-CN" sz="18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800" b="0" kern="100" dirty="0">
                          <a:solidFill>
                            <a:schemeClr val="tx1"/>
                          </a:solidFill>
                          <a:effectLst/>
                          <a:latin typeface="+mn-lt"/>
                          <a:ea typeface="+mn-ea"/>
                          <a:cs typeface="+mn-cs"/>
                        </a:rPr>
                        <a:t>&gt;1.5 (3)</a:t>
                      </a:r>
                      <a:endParaRPr lang="zh-CN" sz="18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4"/>
                  </a:ext>
                </a:extLst>
              </a:tr>
              <a:tr h="443730">
                <a:tc>
                  <a:txBody>
                    <a:bodyPr/>
                    <a:lstStyle/>
                    <a:p>
                      <a:pPr algn="ctr">
                        <a:spcAft>
                          <a:spcPts val="0"/>
                        </a:spcAft>
                      </a:pPr>
                      <a:r>
                        <a:rPr lang="en-US" sz="1800" kern="100" dirty="0">
                          <a:effectLst/>
                          <a:latin typeface="+mn-lt"/>
                        </a:rPr>
                        <a:t>Energy spread (</a:t>
                      </a: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/e</a:t>
                      </a:r>
                      <a:r>
                        <a:rPr lang="en-US" altLang="zh-CN" sz="1800" kern="100" baseline="30000" dirty="0">
                          <a:effectLst/>
                          <a:latin typeface="+mn-lt"/>
                        </a:rPr>
                        <a:t>+</a:t>
                      </a:r>
                      <a:r>
                        <a:rPr lang="en-US" altLang="zh-CN" sz="1800" kern="100" dirty="0">
                          <a:effectLst/>
                          <a:latin typeface="+mn-lt"/>
                        </a:rPr>
                        <a:t> </a:t>
                      </a:r>
                      <a:r>
                        <a:rPr lang="en-US" sz="1800" kern="100" dirty="0">
                          <a:effectLst/>
                          <a:latin typeface="+mn-lt"/>
                        </a:rPr>
                        <a:t>)</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i="1" kern="100" dirty="0" err="1">
                          <a:effectLst/>
                          <a:latin typeface="+mn-lt"/>
                        </a:rPr>
                        <a:t>σ</a:t>
                      </a:r>
                      <a:r>
                        <a:rPr lang="en-US" sz="1800" i="1" kern="100" baseline="-25000" dirty="0" err="1">
                          <a:effectLst/>
                          <a:latin typeface="+mn-lt"/>
                        </a:rPr>
                        <a:t>E</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 </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800" b="0" kern="100" dirty="0">
                          <a:solidFill>
                            <a:schemeClr val="tx1"/>
                          </a:solidFill>
                          <a:effectLst/>
                          <a:latin typeface="+mn-lt"/>
                          <a:ea typeface="+mn-ea"/>
                          <a:cs typeface="+mn-cs"/>
                        </a:rPr>
                        <a:t>&lt;2×10</a:t>
                      </a:r>
                      <a:r>
                        <a:rPr lang="en-US" altLang="zh-CN" sz="1800" b="0" kern="100" baseline="30000" dirty="0">
                          <a:solidFill>
                            <a:schemeClr val="tx1"/>
                          </a:solidFill>
                          <a:effectLst/>
                          <a:latin typeface="+mn-lt"/>
                          <a:ea typeface="+mn-ea"/>
                          <a:cs typeface="+mn-cs"/>
                        </a:rPr>
                        <a:t>-3</a:t>
                      </a:r>
                      <a:endParaRPr lang="zh-CN" altLang="zh-CN" sz="1800" b="0" kern="100" baseline="30000" dirty="0">
                        <a:solidFill>
                          <a:schemeClr val="tx1"/>
                        </a:solidFill>
                        <a:effectLst/>
                        <a:latin typeface="+mn-lt"/>
                        <a:ea typeface="+mn-ea"/>
                        <a:cs typeface="+mn-cs"/>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800" b="0" kern="100" dirty="0">
                          <a:solidFill>
                            <a:schemeClr val="tx1"/>
                          </a:solidFill>
                          <a:effectLst/>
                          <a:latin typeface="+mn-lt"/>
                          <a:ea typeface="+mn-ea"/>
                          <a:cs typeface="+mn-cs"/>
                        </a:rPr>
                        <a:t>&lt;2×10</a:t>
                      </a:r>
                      <a:r>
                        <a:rPr lang="en-US" altLang="zh-CN" sz="1800" b="0" kern="100" baseline="30000" dirty="0">
                          <a:solidFill>
                            <a:schemeClr val="tx1"/>
                          </a:solidFill>
                          <a:effectLst/>
                          <a:latin typeface="+mn-lt"/>
                          <a:ea typeface="+mn-ea"/>
                          <a:cs typeface="+mn-cs"/>
                        </a:rPr>
                        <a:t>-3</a:t>
                      </a:r>
                      <a:endParaRPr lang="zh-CN" altLang="zh-CN" sz="1800" b="0" kern="100" baseline="300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5"/>
                  </a:ext>
                </a:extLst>
              </a:tr>
              <a:tr h="477236">
                <a:tc>
                  <a:txBody>
                    <a:bodyPr/>
                    <a:lstStyle/>
                    <a:p>
                      <a:pPr algn="ctr">
                        <a:spcAft>
                          <a:spcPts val="0"/>
                        </a:spcAft>
                      </a:pPr>
                      <a:r>
                        <a:rPr lang="en-US" sz="1800" kern="100" dirty="0">
                          <a:effectLst/>
                          <a:latin typeface="+mn-lt"/>
                        </a:rPr>
                        <a:t>Emittance (</a:t>
                      </a: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/e</a:t>
                      </a:r>
                      <a:r>
                        <a:rPr lang="en-US" altLang="zh-CN" sz="1800" kern="100" baseline="30000" dirty="0">
                          <a:effectLst/>
                          <a:latin typeface="+mn-lt"/>
                        </a:rPr>
                        <a:t>+</a:t>
                      </a:r>
                      <a:r>
                        <a:rPr lang="en-US" altLang="zh-CN" sz="1800" kern="100" dirty="0">
                          <a:effectLst/>
                          <a:latin typeface="+mn-lt"/>
                        </a:rPr>
                        <a:t> </a:t>
                      </a:r>
                      <a:r>
                        <a:rPr lang="en-US" sz="1800" kern="100" dirty="0">
                          <a:effectLst/>
                          <a:latin typeface="+mn-lt"/>
                        </a:rPr>
                        <a:t>) Req.</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Segoe Script" panose="030B0504020000000003" pitchFamily="66" charset="0"/>
                        </a:rPr>
                        <a:t> </a:t>
                      </a:r>
                      <a:r>
                        <a:rPr lang="el-GR" sz="1800" i="1" kern="100" dirty="0">
                          <a:effectLst/>
                          <a:latin typeface="Times New Roman" panose="02020603050405020304" pitchFamily="18" charset="0"/>
                          <a:cs typeface="Times New Roman" panose="02020603050405020304" pitchFamily="18" charset="0"/>
                        </a:rPr>
                        <a:t>ε</a:t>
                      </a:r>
                      <a:r>
                        <a:rPr lang="en-US" sz="1800" i="1" kern="100" baseline="-25000" dirty="0">
                          <a:effectLst/>
                          <a:latin typeface="Times New Roman" panose="02020603050405020304" pitchFamily="18" charset="0"/>
                          <a:cs typeface="Times New Roman" panose="02020603050405020304" pitchFamily="18" charset="0"/>
                        </a:rPr>
                        <a:t>r</a:t>
                      </a:r>
                      <a:r>
                        <a:rPr lang="en-US" sz="1800" i="1" kern="100" dirty="0">
                          <a:effectLst/>
                          <a:latin typeface="+mn-lt"/>
                        </a:rPr>
                        <a:t> </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 </a:t>
                      </a:r>
                      <a:r>
                        <a:rPr lang="en-US" sz="1800" kern="100" dirty="0">
                          <a:solidFill>
                            <a:schemeClr val="dk1"/>
                          </a:solidFill>
                          <a:effectLst/>
                          <a:latin typeface="+mn-lt"/>
                          <a:ea typeface="+mn-ea"/>
                          <a:cs typeface="+mn-cs"/>
                        </a:rPr>
                        <a:t>n</a:t>
                      </a:r>
                      <a:r>
                        <a:rPr lang="en-US" altLang="zh-CN" sz="1800" kern="100" dirty="0">
                          <a:solidFill>
                            <a:schemeClr val="dk1"/>
                          </a:solidFill>
                          <a:effectLst/>
                          <a:latin typeface="+mn-lt"/>
                          <a:ea typeface="+mn-ea"/>
                          <a:cs typeface="+mn-cs"/>
                        </a:rPr>
                        <a:t>m</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800" b="0" kern="100" dirty="0">
                          <a:solidFill>
                            <a:schemeClr val="tx1"/>
                          </a:solidFill>
                          <a:effectLst/>
                          <a:latin typeface="+mn-lt"/>
                          <a:ea typeface="+mn-ea"/>
                          <a:cs typeface="+mn-cs"/>
                          <a:sym typeface="Wingdings" panose="05000000000000000000" pitchFamily="2" charset="2"/>
                        </a:rPr>
                        <a:t>40</a:t>
                      </a:r>
                      <a:endParaRPr lang="en-US" sz="18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800" b="0" kern="100" dirty="0">
                          <a:solidFill>
                            <a:schemeClr val="tx1"/>
                          </a:solidFill>
                          <a:effectLst/>
                          <a:latin typeface="+mn-lt"/>
                          <a:ea typeface="+mn-ea"/>
                          <a:cs typeface="+mn-cs"/>
                        </a:rPr>
                        <a:t>40</a:t>
                      </a:r>
                    </a:p>
                  </a:txBody>
                  <a:tcPr marL="51435" marR="51435"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3109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D83C-1C29-44F6-8D3E-C832E5783730}"/>
              </a:ext>
            </a:extLst>
          </p:cNvPr>
          <p:cNvSpPr>
            <a:spLocks noGrp="1"/>
          </p:cNvSpPr>
          <p:nvPr>
            <p:ph type="title"/>
          </p:nvPr>
        </p:nvSpPr>
        <p:spPr/>
        <p:txBody>
          <a:bodyPr/>
          <a:lstStyle/>
          <a:p>
            <a:r>
              <a:rPr lang="en-US" altLang="zh-CN" dirty="0"/>
              <a:t>Introduction</a:t>
            </a:r>
            <a:endParaRPr lang="zh-CN" altLang="en-US" dirty="0"/>
          </a:p>
        </p:txBody>
      </p:sp>
      <p:sp>
        <p:nvSpPr>
          <p:cNvPr id="3" name="Content Placeholder 2">
            <a:extLst>
              <a:ext uri="{FF2B5EF4-FFF2-40B4-BE49-F238E27FC236}">
                <a16:creationId xmlns:a16="http://schemas.microsoft.com/office/drawing/2014/main" id="{2FCBBE1C-03AD-4352-B6AE-C95157716BD4}"/>
              </a:ext>
            </a:extLst>
          </p:cNvPr>
          <p:cNvSpPr>
            <a:spLocks noGrp="1"/>
          </p:cNvSpPr>
          <p:nvPr>
            <p:ph idx="1"/>
          </p:nvPr>
        </p:nvSpPr>
        <p:spPr>
          <a:xfrm>
            <a:off x="296092" y="1200331"/>
            <a:ext cx="11643360" cy="4967923"/>
          </a:xfrm>
        </p:spPr>
        <p:txBody>
          <a:bodyPr/>
          <a:lstStyle/>
          <a:p>
            <a:pPr algn="just"/>
            <a:r>
              <a:rPr lang="en-US" altLang="zh-CN" dirty="0"/>
              <a:t>For the baseline scheme, as the requirements for the performance and capabilities of the CEPC are being pushed forward, the requirements for the Linac also is being updated</a:t>
            </a:r>
          </a:p>
          <a:p>
            <a:pPr lvl="1" algn="just"/>
            <a:r>
              <a:rPr lang="en-US" altLang="zh-CN" sz="2200" dirty="0"/>
              <a:t>Design for larger parameter range and more potential</a:t>
            </a:r>
          </a:p>
          <a:p>
            <a:pPr lvl="1" algn="just"/>
            <a:r>
              <a:rPr lang="en-US" altLang="zh-CN" sz="2200" b="1" dirty="0"/>
              <a:t>Maybe</a:t>
            </a:r>
            <a:r>
              <a:rPr lang="en-US" altLang="zh-CN" sz="2200" dirty="0"/>
              <a:t> 10nm-emittance for “High luminosity scheme at Higgs energy” in C.</a:t>
            </a:r>
            <a:r>
              <a:rPr lang="zh-CN" altLang="en-US" sz="2200" dirty="0"/>
              <a:t> </a:t>
            </a:r>
            <a:r>
              <a:rPr lang="en-US" altLang="zh-CN" sz="2200" dirty="0"/>
              <a:t>H.</a:t>
            </a:r>
            <a:r>
              <a:rPr lang="zh-CN" altLang="en-US" sz="2200" dirty="0"/>
              <a:t> </a:t>
            </a:r>
            <a:r>
              <a:rPr lang="en-US" altLang="zh-CN" sz="2200" dirty="0"/>
              <a:t>Yu’s report</a:t>
            </a:r>
          </a:p>
          <a:p>
            <a:pPr lvl="1" algn="just"/>
            <a:r>
              <a:rPr lang="en-US" altLang="zh-CN" sz="2200" b="1" dirty="0"/>
              <a:t>Maybe</a:t>
            </a:r>
            <a:r>
              <a:rPr lang="en-US" altLang="zh-CN" sz="2200" dirty="0"/>
              <a:t> two-bunch-per-pulse or 200-Hz-repetition rate for “High luminosity scheme at Z energy” in D. Wang’s report </a:t>
            </a:r>
          </a:p>
          <a:p>
            <a:pPr algn="just"/>
            <a:r>
              <a:rPr lang="en-US" altLang="zh-CN" dirty="0"/>
              <a:t>For the alternative scheme, is it possible that the starting energy of the C-band accelerating structure is lower?</a:t>
            </a:r>
          </a:p>
          <a:p>
            <a:pPr lvl="1"/>
            <a:r>
              <a:rPr lang="en-US" altLang="zh-CN" sz="2200" dirty="0"/>
              <a:t>Yes</a:t>
            </a:r>
          </a:p>
          <a:p>
            <a:pPr lvl="1"/>
            <a:r>
              <a:rPr lang="en-US" altLang="zh-CN" sz="2200" dirty="0"/>
              <a:t>Also, the alternative scheme can be used</a:t>
            </a:r>
          </a:p>
          <a:p>
            <a:pPr marL="457200" lvl="1" indent="0">
              <a:buNone/>
            </a:pPr>
            <a:r>
              <a:rPr lang="en-US" altLang="zh-CN" sz="2200" dirty="0"/>
              <a:t> as an updated to the baseline scheme</a:t>
            </a:r>
          </a:p>
          <a:p>
            <a:pPr lvl="1"/>
            <a:endParaRPr lang="zh-CN" altLang="en-US" dirty="0"/>
          </a:p>
        </p:txBody>
      </p:sp>
      <p:sp>
        <p:nvSpPr>
          <p:cNvPr id="4" name="Text Placeholder 3">
            <a:extLst>
              <a:ext uri="{FF2B5EF4-FFF2-40B4-BE49-F238E27FC236}">
                <a16:creationId xmlns:a16="http://schemas.microsoft.com/office/drawing/2014/main" id="{2EB8B38C-83E0-4695-8E36-BDA6FB7C2771}"/>
              </a:ext>
            </a:extLst>
          </p:cNvPr>
          <p:cNvSpPr>
            <a:spLocks noGrp="1"/>
          </p:cNvSpPr>
          <p:nvPr>
            <p:ph type="body" sz="quarter" idx="13"/>
          </p:nvPr>
        </p:nvSpPr>
        <p:spPr/>
        <p:txBody>
          <a:bodyPr/>
          <a:lstStyle/>
          <a:p>
            <a:r>
              <a:rPr lang="en-US" altLang="zh-CN" dirty="0"/>
              <a:t>Consideration</a:t>
            </a:r>
            <a:endParaRPr lang="zh-CN" altLang="en-US" dirty="0"/>
          </a:p>
        </p:txBody>
      </p:sp>
      <p:pic>
        <p:nvPicPr>
          <p:cNvPr id="5" name="Picture 4">
            <a:extLst>
              <a:ext uri="{FF2B5EF4-FFF2-40B4-BE49-F238E27FC236}">
                <a16:creationId xmlns:a16="http://schemas.microsoft.com/office/drawing/2014/main" id="{8F029D67-5929-4145-AA96-11C5C4607FE4}"/>
              </a:ext>
            </a:extLst>
          </p:cNvPr>
          <p:cNvPicPr>
            <a:picLocks noChangeAspect="1"/>
          </p:cNvPicPr>
          <p:nvPr/>
        </p:nvPicPr>
        <p:blipFill>
          <a:blip r:embed="rId2"/>
          <a:stretch>
            <a:fillRect/>
          </a:stretch>
        </p:blipFill>
        <p:spPr>
          <a:xfrm>
            <a:off x="6343611" y="4284617"/>
            <a:ext cx="5848389" cy="2310058"/>
          </a:xfrm>
          <a:prstGeom prst="rect">
            <a:avLst/>
          </a:prstGeom>
        </p:spPr>
      </p:pic>
    </p:spTree>
    <p:extLst>
      <p:ext uri="{BB962C8B-B14F-4D97-AF65-F5344CB8AC3E}">
        <p14:creationId xmlns:p14="http://schemas.microsoft.com/office/powerpoint/2010/main" val="253906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99E2-B23A-4739-B9B0-91AFEC04A68F}"/>
              </a:ext>
            </a:extLst>
          </p:cNvPr>
          <p:cNvSpPr>
            <a:spLocks noGrp="1"/>
          </p:cNvSpPr>
          <p:nvPr>
            <p:ph type="title"/>
          </p:nvPr>
        </p:nvSpPr>
        <p:spPr/>
        <p:txBody>
          <a:bodyPr/>
          <a:lstStyle/>
          <a:p>
            <a:r>
              <a:rPr lang="en-US" altLang="zh-CN" dirty="0"/>
              <a:t>CEPC Linac</a:t>
            </a:r>
            <a:endParaRPr lang="zh-CN" altLang="en-US" dirty="0"/>
          </a:p>
        </p:txBody>
      </p:sp>
      <p:sp>
        <p:nvSpPr>
          <p:cNvPr id="3" name="Content Placeholder 2">
            <a:extLst>
              <a:ext uri="{FF2B5EF4-FFF2-40B4-BE49-F238E27FC236}">
                <a16:creationId xmlns:a16="http://schemas.microsoft.com/office/drawing/2014/main" id="{A3B807CB-4038-41B9-B6B7-60518D5289B4}"/>
              </a:ext>
            </a:extLst>
          </p:cNvPr>
          <p:cNvSpPr>
            <a:spLocks noGrp="1"/>
          </p:cNvSpPr>
          <p:nvPr>
            <p:ph idx="1"/>
          </p:nvPr>
        </p:nvSpPr>
        <p:spPr>
          <a:xfrm>
            <a:off x="557349" y="1217749"/>
            <a:ext cx="11390811" cy="3206205"/>
          </a:xfrm>
        </p:spPr>
        <p:txBody>
          <a:bodyPr>
            <a:normAutofit/>
          </a:bodyPr>
          <a:lstStyle/>
          <a:p>
            <a:pPr algn="just"/>
            <a:r>
              <a:rPr lang="en-US" altLang="zh-CN" dirty="0"/>
              <a:t>The energy of electron bypass transport line (EBTL) is from 4GeV to 1.1 GeV</a:t>
            </a:r>
          </a:p>
          <a:p>
            <a:pPr lvl="1" algn="just"/>
            <a:r>
              <a:rPr lang="en-US" altLang="zh-CN" dirty="0"/>
              <a:t>Reduce the survey design difficulty of the positron source</a:t>
            </a:r>
          </a:p>
          <a:p>
            <a:pPr lvl="1" algn="just"/>
            <a:r>
              <a:rPr lang="en-US" altLang="zh-CN" dirty="0"/>
              <a:t>Better compatibility between baseline scheme and alternative scheme</a:t>
            </a:r>
          </a:p>
          <a:p>
            <a:pPr lvl="2" algn="just"/>
            <a:r>
              <a:rPr lang="en-US" altLang="zh-CN" sz="2200" dirty="0"/>
              <a:t>In this case the starting energy of the C-band accelerating structure of the alternative scheme can be 1.1 GeV just after damping ring; </a:t>
            </a:r>
          </a:p>
          <a:p>
            <a:pPr lvl="2" algn="just"/>
            <a:r>
              <a:rPr lang="en-US" altLang="zh-CN" sz="2200" dirty="0"/>
              <a:t>For the alternative scheme or lower emittance (no smaller than 10 nm) baseline scheme, only the design of the third acceleration section (TAS) need update and other parts can basically fixed.</a:t>
            </a:r>
            <a:endParaRPr lang="zh-CN" altLang="en-US" sz="2200" dirty="0"/>
          </a:p>
        </p:txBody>
      </p:sp>
      <p:sp>
        <p:nvSpPr>
          <p:cNvPr id="4" name="Text Placeholder 3">
            <a:extLst>
              <a:ext uri="{FF2B5EF4-FFF2-40B4-BE49-F238E27FC236}">
                <a16:creationId xmlns:a16="http://schemas.microsoft.com/office/drawing/2014/main" id="{1996290D-8AD5-4F8F-99F3-70151DA30C97}"/>
              </a:ext>
            </a:extLst>
          </p:cNvPr>
          <p:cNvSpPr>
            <a:spLocks noGrp="1"/>
          </p:cNvSpPr>
          <p:nvPr>
            <p:ph type="body" sz="quarter" idx="13"/>
          </p:nvPr>
        </p:nvSpPr>
        <p:spPr/>
        <p:txBody>
          <a:bodyPr/>
          <a:lstStyle/>
          <a:p>
            <a:r>
              <a:rPr lang="en-US" altLang="zh-CN" dirty="0"/>
              <a:t>Layout update</a:t>
            </a:r>
            <a:endParaRPr lang="zh-CN" altLang="en-US" dirty="0"/>
          </a:p>
        </p:txBody>
      </p:sp>
      <p:pic>
        <p:nvPicPr>
          <p:cNvPr id="5" name="Picture 4">
            <a:extLst>
              <a:ext uri="{FF2B5EF4-FFF2-40B4-BE49-F238E27FC236}">
                <a16:creationId xmlns:a16="http://schemas.microsoft.com/office/drawing/2014/main" id="{DF46D3ED-0606-4859-8381-DD3535C415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776" y="4046854"/>
            <a:ext cx="11284133" cy="2510700"/>
          </a:xfrm>
          <a:prstGeom prst="rect">
            <a:avLst/>
          </a:prstGeom>
          <a:noFill/>
          <a:ln>
            <a:noFill/>
          </a:ln>
        </p:spPr>
      </p:pic>
    </p:spTree>
    <p:extLst>
      <p:ext uri="{BB962C8B-B14F-4D97-AF65-F5344CB8AC3E}">
        <p14:creationId xmlns:p14="http://schemas.microsoft.com/office/powerpoint/2010/main" val="79227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46D3ED-0606-4859-8381-DD3535C415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776" y="4046854"/>
            <a:ext cx="11284133" cy="2510700"/>
          </a:xfrm>
          <a:prstGeom prst="rect">
            <a:avLst/>
          </a:prstGeom>
          <a:noFill/>
          <a:ln>
            <a:noFill/>
          </a:ln>
        </p:spPr>
      </p:pic>
      <p:sp>
        <p:nvSpPr>
          <p:cNvPr id="2" name="Title 1">
            <a:extLst>
              <a:ext uri="{FF2B5EF4-FFF2-40B4-BE49-F238E27FC236}">
                <a16:creationId xmlns:a16="http://schemas.microsoft.com/office/drawing/2014/main" id="{890299E2-B23A-4739-B9B0-91AFEC04A68F}"/>
              </a:ext>
            </a:extLst>
          </p:cNvPr>
          <p:cNvSpPr>
            <a:spLocks noGrp="1"/>
          </p:cNvSpPr>
          <p:nvPr>
            <p:ph type="title"/>
          </p:nvPr>
        </p:nvSpPr>
        <p:spPr/>
        <p:txBody>
          <a:bodyPr/>
          <a:lstStyle/>
          <a:p>
            <a:r>
              <a:rPr lang="en-US" altLang="zh-CN" dirty="0"/>
              <a:t>CEPC Linac</a:t>
            </a:r>
            <a:endParaRPr lang="zh-CN" altLang="en-US" dirty="0"/>
          </a:p>
        </p:txBody>
      </p:sp>
      <p:sp>
        <p:nvSpPr>
          <p:cNvPr id="3" name="Content Placeholder 2">
            <a:extLst>
              <a:ext uri="{FF2B5EF4-FFF2-40B4-BE49-F238E27FC236}">
                <a16:creationId xmlns:a16="http://schemas.microsoft.com/office/drawing/2014/main" id="{A3B807CB-4038-41B9-B6B7-60518D5289B4}"/>
              </a:ext>
            </a:extLst>
          </p:cNvPr>
          <p:cNvSpPr>
            <a:spLocks noGrp="1"/>
          </p:cNvSpPr>
          <p:nvPr>
            <p:ph idx="1"/>
          </p:nvPr>
        </p:nvSpPr>
        <p:spPr>
          <a:xfrm>
            <a:off x="557349" y="1209041"/>
            <a:ext cx="11390811" cy="3171370"/>
          </a:xfrm>
        </p:spPr>
        <p:txBody>
          <a:bodyPr>
            <a:normAutofit/>
          </a:bodyPr>
          <a:lstStyle/>
          <a:p>
            <a:pPr algn="just"/>
            <a:r>
              <a:rPr lang="en-US" altLang="zh-CN" dirty="0"/>
              <a:t>The deflection direction of the EBTL is from horizontal to vertical, the distance between EBTL and main linac is from 2 m (H) to 1.2 m (V) </a:t>
            </a:r>
          </a:p>
          <a:p>
            <a:pPr lvl="1" algn="just"/>
            <a:r>
              <a:rPr lang="en-US" altLang="zh-CN" dirty="0"/>
              <a:t>Easier layout design to avoid the interference with energy analyzing station, transport lines between the Linac and damping ring, waveguide and positron source</a:t>
            </a:r>
          </a:p>
          <a:p>
            <a:pPr lvl="1" algn="just"/>
            <a:r>
              <a:rPr lang="en-US" altLang="zh-CN" dirty="0"/>
              <a:t>Reduce the tunnel width and maybe no need to increase the height (3.5m)</a:t>
            </a:r>
          </a:p>
          <a:p>
            <a:pPr algn="just"/>
            <a:r>
              <a:rPr lang="en-US" altLang="zh-CN" dirty="0"/>
              <a:t>8 normal accelerating structures are replaced by 10 larger aperture accelerating structure (same type in PSPAS) at the beginning of the second acceleration section (SAS) to reduce the risk of beam loss</a:t>
            </a:r>
          </a:p>
        </p:txBody>
      </p:sp>
      <p:sp>
        <p:nvSpPr>
          <p:cNvPr id="4" name="Text Placeholder 3">
            <a:extLst>
              <a:ext uri="{FF2B5EF4-FFF2-40B4-BE49-F238E27FC236}">
                <a16:creationId xmlns:a16="http://schemas.microsoft.com/office/drawing/2014/main" id="{1996290D-8AD5-4F8F-99F3-70151DA30C97}"/>
              </a:ext>
            </a:extLst>
          </p:cNvPr>
          <p:cNvSpPr>
            <a:spLocks noGrp="1"/>
          </p:cNvSpPr>
          <p:nvPr>
            <p:ph type="body" sz="quarter" idx="13"/>
          </p:nvPr>
        </p:nvSpPr>
        <p:spPr/>
        <p:txBody>
          <a:bodyPr/>
          <a:lstStyle/>
          <a:p>
            <a:r>
              <a:rPr lang="en-US" altLang="zh-CN" dirty="0"/>
              <a:t>Layout update</a:t>
            </a:r>
            <a:endParaRPr lang="zh-CN" altLang="en-US" dirty="0"/>
          </a:p>
        </p:txBody>
      </p:sp>
    </p:spTree>
    <p:extLst>
      <p:ext uri="{BB962C8B-B14F-4D97-AF65-F5344CB8AC3E}">
        <p14:creationId xmlns:p14="http://schemas.microsoft.com/office/powerpoint/2010/main" val="111941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9C22-59C1-4D21-A9AD-4420FF62CE32}"/>
              </a:ext>
            </a:extLst>
          </p:cNvPr>
          <p:cNvSpPr>
            <a:spLocks noGrp="1"/>
          </p:cNvSpPr>
          <p:nvPr>
            <p:ph type="title"/>
          </p:nvPr>
        </p:nvSpPr>
        <p:spPr/>
        <p:txBody>
          <a:bodyPr/>
          <a:lstStyle/>
          <a:p>
            <a:r>
              <a:rPr lang="en-US" altLang="zh-CN" dirty="0"/>
              <a:t>Baseline scheme</a:t>
            </a:r>
            <a:endParaRPr lang="zh-CN" altLang="en-US" dirty="0"/>
          </a:p>
        </p:txBody>
      </p:sp>
      <p:sp>
        <p:nvSpPr>
          <p:cNvPr id="3" name="Content Placeholder 2">
            <a:extLst>
              <a:ext uri="{FF2B5EF4-FFF2-40B4-BE49-F238E27FC236}">
                <a16:creationId xmlns:a16="http://schemas.microsoft.com/office/drawing/2014/main" id="{EB00ECF7-848B-41C0-B2A2-FBB3610EAC76}"/>
              </a:ext>
            </a:extLst>
          </p:cNvPr>
          <p:cNvSpPr>
            <a:spLocks noGrp="1"/>
          </p:cNvSpPr>
          <p:nvPr>
            <p:ph idx="1"/>
          </p:nvPr>
        </p:nvSpPr>
        <p:spPr/>
        <p:txBody>
          <a:bodyPr/>
          <a:lstStyle/>
          <a:p>
            <a:r>
              <a:rPr lang="en-US" altLang="zh-CN" dirty="0"/>
              <a:t>Beam dynamics results of the baseline scheme can meet the requirements</a:t>
            </a:r>
          </a:p>
          <a:p>
            <a:r>
              <a:rPr lang="en-US" altLang="zh-CN" dirty="0"/>
              <a:t>The EBTL adopts achromatic design </a:t>
            </a:r>
          </a:p>
          <a:p>
            <a:endParaRPr lang="zh-CN" altLang="en-US" dirty="0"/>
          </a:p>
        </p:txBody>
      </p:sp>
      <p:sp>
        <p:nvSpPr>
          <p:cNvPr id="4" name="Text Placeholder 3">
            <a:extLst>
              <a:ext uri="{FF2B5EF4-FFF2-40B4-BE49-F238E27FC236}">
                <a16:creationId xmlns:a16="http://schemas.microsoft.com/office/drawing/2014/main" id="{2759C6E1-4E78-41DF-A9FE-FCC57FE0DC1B}"/>
              </a:ext>
            </a:extLst>
          </p:cNvPr>
          <p:cNvSpPr>
            <a:spLocks noGrp="1"/>
          </p:cNvSpPr>
          <p:nvPr>
            <p:ph type="body" sz="quarter" idx="13"/>
          </p:nvPr>
        </p:nvSpPr>
        <p:spPr/>
        <p:txBody>
          <a:bodyPr/>
          <a:lstStyle/>
          <a:p>
            <a:r>
              <a:rPr lang="en-US" altLang="zh-CN" dirty="0"/>
              <a:t>Electron beam</a:t>
            </a:r>
            <a:endParaRPr lang="zh-CN" altLang="en-US" dirty="0"/>
          </a:p>
        </p:txBody>
      </p:sp>
      <p:pic>
        <p:nvPicPr>
          <p:cNvPr id="6" name="Picture 5">
            <a:extLst>
              <a:ext uri="{FF2B5EF4-FFF2-40B4-BE49-F238E27FC236}">
                <a16:creationId xmlns:a16="http://schemas.microsoft.com/office/drawing/2014/main" id="{3BE37C4D-33EC-4444-BD87-A0C3190C9F1B}"/>
              </a:ext>
            </a:extLst>
          </p:cNvPr>
          <p:cNvPicPr>
            <a:picLocks noChangeAspect="1"/>
          </p:cNvPicPr>
          <p:nvPr/>
        </p:nvPicPr>
        <p:blipFill rotWithShape="1">
          <a:blip r:embed="rId2">
            <a:extLst>
              <a:ext uri="{28A0092B-C50C-407E-A947-70E740481C1C}">
                <a14:useLocalDpi xmlns:a14="http://schemas.microsoft.com/office/drawing/2010/main" val="0"/>
              </a:ext>
            </a:extLst>
          </a:blip>
          <a:srcRect t="3451" r="12869" b="6838"/>
          <a:stretch/>
        </p:blipFill>
        <p:spPr>
          <a:xfrm>
            <a:off x="8181226" y="2699658"/>
            <a:ext cx="3925600" cy="3117667"/>
          </a:xfrm>
          <a:prstGeom prst="rect">
            <a:avLst/>
          </a:prstGeom>
        </p:spPr>
      </p:pic>
      <p:pic>
        <p:nvPicPr>
          <p:cNvPr id="8" name="Picture 7">
            <a:extLst>
              <a:ext uri="{FF2B5EF4-FFF2-40B4-BE49-F238E27FC236}">
                <a16:creationId xmlns:a16="http://schemas.microsoft.com/office/drawing/2014/main" id="{D226E450-751A-4D99-B8E4-6FE89E3D3B66}"/>
              </a:ext>
            </a:extLst>
          </p:cNvPr>
          <p:cNvPicPr>
            <a:picLocks noChangeAspect="1"/>
          </p:cNvPicPr>
          <p:nvPr/>
        </p:nvPicPr>
        <p:blipFill rotWithShape="1">
          <a:blip r:embed="rId3"/>
          <a:srcRect l="1094" t="11809" r="14110" b="7557"/>
          <a:stretch/>
        </p:blipFill>
        <p:spPr>
          <a:xfrm>
            <a:off x="4612778" y="2743200"/>
            <a:ext cx="3547154" cy="3135085"/>
          </a:xfrm>
          <a:prstGeom prst="rect">
            <a:avLst/>
          </a:prstGeom>
        </p:spPr>
      </p:pic>
      <p:pic>
        <p:nvPicPr>
          <p:cNvPr id="5" name="Picture 4">
            <a:extLst>
              <a:ext uri="{FF2B5EF4-FFF2-40B4-BE49-F238E27FC236}">
                <a16:creationId xmlns:a16="http://schemas.microsoft.com/office/drawing/2014/main" id="{E83E6BEA-B384-44F5-A98C-51C7AA8D9EBF}"/>
              </a:ext>
            </a:extLst>
          </p:cNvPr>
          <p:cNvPicPr>
            <a:picLocks noChangeAspect="1"/>
          </p:cNvPicPr>
          <p:nvPr/>
        </p:nvPicPr>
        <p:blipFill>
          <a:blip r:embed="rId4"/>
          <a:stretch>
            <a:fillRect/>
          </a:stretch>
        </p:blipFill>
        <p:spPr>
          <a:xfrm>
            <a:off x="0" y="2763611"/>
            <a:ext cx="4588202" cy="3097258"/>
          </a:xfrm>
          <a:prstGeom prst="rect">
            <a:avLst/>
          </a:prstGeom>
        </p:spPr>
      </p:pic>
    </p:spTree>
    <p:extLst>
      <p:ext uri="{BB962C8B-B14F-4D97-AF65-F5344CB8AC3E}">
        <p14:creationId xmlns:p14="http://schemas.microsoft.com/office/powerpoint/2010/main" val="391483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D958-483A-4281-8A9B-BACB5F39DECD}"/>
              </a:ext>
            </a:extLst>
          </p:cNvPr>
          <p:cNvSpPr>
            <a:spLocks noGrp="1"/>
          </p:cNvSpPr>
          <p:nvPr>
            <p:ph type="title"/>
          </p:nvPr>
        </p:nvSpPr>
        <p:spPr/>
        <p:txBody>
          <a:bodyPr/>
          <a:lstStyle/>
          <a:p>
            <a:r>
              <a:rPr lang="en-US" altLang="zh-CN" dirty="0"/>
              <a:t>Baseline scheme</a:t>
            </a:r>
            <a:endParaRPr lang="zh-CN" altLang="en-US" dirty="0"/>
          </a:p>
        </p:txBody>
      </p:sp>
      <p:sp>
        <p:nvSpPr>
          <p:cNvPr id="3" name="Content Placeholder 2">
            <a:extLst>
              <a:ext uri="{FF2B5EF4-FFF2-40B4-BE49-F238E27FC236}">
                <a16:creationId xmlns:a16="http://schemas.microsoft.com/office/drawing/2014/main" id="{B18D34F4-B40B-445B-903A-4BEDF0ECCB5B}"/>
              </a:ext>
            </a:extLst>
          </p:cNvPr>
          <p:cNvSpPr>
            <a:spLocks noGrp="1"/>
          </p:cNvSpPr>
          <p:nvPr>
            <p:ph idx="1"/>
          </p:nvPr>
        </p:nvSpPr>
        <p:spPr>
          <a:xfrm>
            <a:off x="411479" y="1200332"/>
            <a:ext cx="11493137" cy="4967923"/>
          </a:xfrm>
        </p:spPr>
        <p:txBody>
          <a:bodyPr/>
          <a:lstStyle/>
          <a:p>
            <a:r>
              <a:rPr lang="en-US" altLang="zh-CN" dirty="0"/>
              <a:t>The emittance of electron beam is 5 nm without errors </a:t>
            </a:r>
          </a:p>
          <a:p>
            <a:pPr lvl="1"/>
            <a:r>
              <a:rPr lang="en-US" altLang="zh-CN" dirty="0"/>
              <a:t>Based on beam distribution of the electron gun in 10A, which is the optimized current, the emittance maybe is larger at a low current</a:t>
            </a:r>
          </a:p>
          <a:p>
            <a:pPr lvl="1"/>
            <a:r>
              <a:rPr lang="en-US" altLang="zh-CN" dirty="0"/>
              <a:t>The electron linac can meet the lower emittance requirement.</a:t>
            </a:r>
            <a:endParaRPr lang="zh-CN" altLang="en-US" dirty="0"/>
          </a:p>
          <a:p>
            <a:r>
              <a:rPr lang="en-US" altLang="zh-CN" dirty="0"/>
              <a:t>The emittance of positron beam is 30 nm without errors </a:t>
            </a:r>
          </a:p>
          <a:p>
            <a:pPr lvl="1"/>
            <a:r>
              <a:rPr lang="en-US" altLang="zh-CN" dirty="0"/>
              <a:t>More damping are needed in the damping ring for positron beam</a:t>
            </a:r>
            <a:endParaRPr lang="zh-CN" altLang="en-US" dirty="0"/>
          </a:p>
        </p:txBody>
      </p:sp>
      <p:sp>
        <p:nvSpPr>
          <p:cNvPr id="4" name="Text Placeholder 3">
            <a:extLst>
              <a:ext uri="{FF2B5EF4-FFF2-40B4-BE49-F238E27FC236}">
                <a16:creationId xmlns:a16="http://schemas.microsoft.com/office/drawing/2014/main" id="{A47E9A72-B66C-4622-841C-0972A939616F}"/>
              </a:ext>
            </a:extLst>
          </p:cNvPr>
          <p:cNvSpPr>
            <a:spLocks noGrp="1"/>
          </p:cNvSpPr>
          <p:nvPr>
            <p:ph type="body" sz="quarter" idx="13"/>
          </p:nvPr>
        </p:nvSpPr>
        <p:spPr/>
        <p:txBody>
          <a:bodyPr/>
          <a:lstStyle/>
          <a:p>
            <a:r>
              <a:rPr lang="en-US" altLang="zh-CN" dirty="0"/>
              <a:t>Lower emittance</a:t>
            </a:r>
            <a:endParaRPr lang="zh-CN" altLang="en-US" dirty="0"/>
          </a:p>
        </p:txBody>
      </p:sp>
      <p:graphicFrame>
        <p:nvGraphicFramePr>
          <p:cNvPr id="5" name="表格 4">
            <a:extLst>
              <a:ext uri="{FF2B5EF4-FFF2-40B4-BE49-F238E27FC236}">
                <a16:creationId xmlns:a16="http://schemas.microsoft.com/office/drawing/2014/main" id="{6AC91D22-EE32-4F34-81C4-BE46218E0773}"/>
              </a:ext>
            </a:extLst>
          </p:cNvPr>
          <p:cNvGraphicFramePr>
            <a:graphicFrameLocks noGrp="1"/>
          </p:cNvGraphicFramePr>
          <p:nvPr>
            <p:extLst>
              <p:ext uri="{D42A27DB-BD31-4B8C-83A1-F6EECF244321}">
                <p14:modId xmlns:p14="http://schemas.microsoft.com/office/powerpoint/2010/main" val="944504468"/>
              </p:ext>
            </p:extLst>
          </p:nvPr>
        </p:nvGraphicFramePr>
        <p:xfrm>
          <a:off x="1643536" y="3788227"/>
          <a:ext cx="8388739" cy="2607334"/>
        </p:xfrm>
        <a:graphic>
          <a:graphicData uri="http://schemas.openxmlformats.org/drawingml/2006/table">
            <a:tbl>
              <a:tblPr firstRow="1" firstCol="1" bandRow="1">
                <a:tableStyleId>{21E4AEA4-8DFA-4A89-87EB-49C32662AFE0}</a:tableStyleId>
              </a:tblPr>
              <a:tblGrid>
                <a:gridCol w="3175098">
                  <a:extLst>
                    <a:ext uri="{9D8B030D-6E8A-4147-A177-3AD203B41FA5}">
                      <a16:colId xmlns:a16="http://schemas.microsoft.com/office/drawing/2014/main" val="20000"/>
                    </a:ext>
                  </a:extLst>
                </a:gridCol>
                <a:gridCol w="1207057">
                  <a:extLst>
                    <a:ext uri="{9D8B030D-6E8A-4147-A177-3AD203B41FA5}">
                      <a16:colId xmlns:a16="http://schemas.microsoft.com/office/drawing/2014/main" val="20001"/>
                    </a:ext>
                  </a:extLst>
                </a:gridCol>
                <a:gridCol w="782209">
                  <a:extLst>
                    <a:ext uri="{9D8B030D-6E8A-4147-A177-3AD203B41FA5}">
                      <a16:colId xmlns:a16="http://schemas.microsoft.com/office/drawing/2014/main" val="20002"/>
                    </a:ext>
                  </a:extLst>
                </a:gridCol>
                <a:gridCol w="1676626">
                  <a:extLst>
                    <a:ext uri="{9D8B030D-6E8A-4147-A177-3AD203B41FA5}">
                      <a16:colId xmlns:a16="http://schemas.microsoft.com/office/drawing/2014/main" val="20003"/>
                    </a:ext>
                  </a:extLst>
                </a:gridCol>
                <a:gridCol w="1547749">
                  <a:extLst>
                    <a:ext uri="{9D8B030D-6E8A-4147-A177-3AD203B41FA5}">
                      <a16:colId xmlns:a16="http://schemas.microsoft.com/office/drawing/2014/main" val="4230188965"/>
                    </a:ext>
                  </a:extLst>
                </a:gridCol>
              </a:tblGrid>
              <a:tr h="374444">
                <a:tc>
                  <a:txBody>
                    <a:bodyPr/>
                    <a:lstStyle/>
                    <a:p>
                      <a:pPr algn="ctr">
                        <a:spcAft>
                          <a:spcPts val="0"/>
                        </a:spcAft>
                      </a:pPr>
                      <a:r>
                        <a:rPr lang="en-US" sz="2000" kern="100" dirty="0">
                          <a:effectLst/>
                          <a:latin typeface="+mn-lt"/>
                        </a:rPr>
                        <a:t>Parameter</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2000" kern="100" dirty="0">
                          <a:effectLst/>
                          <a:latin typeface="+mn-lt"/>
                        </a:rPr>
                        <a:t>Symbol</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2000" kern="100" dirty="0">
                          <a:effectLst/>
                          <a:latin typeface="+mn-lt"/>
                        </a:rPr>
                        <a:t>Unit</a:t>
                      </a:r>
                      <a:endParaRPr lang="zh-CN" sz="16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2000" b="1" kern="100" dirty="0">
                          <a:solidFill>
                            <a:schemeClr val="lt1"/>
                          </a:solidFill>
                          <a:effectLst/>
                          <a:latin typeface="+mn-lt"/>
                          <a:ea typeface="+mn-ea"/>
                          <a:cs typeface="+mn-cs"/>
                        </a:rPr>
                        <a:t>required</a:t>
                      </a:r>
                      <a:endParaRPr lang="zh-CN" sz="2000" b="1" kern="100" dirty="0">
                        <a:solidFill>
                          <a:schemeClr val="lt1"/>
                        </a:solidFill>
                        <a:effectLst/>
                        <a:latin typeface="+mn-lt"/>
                        <a:ea typeface="+mn-ea"/>
                        <a:cs typeface="+mn-cs"/>
                      </a:endParaRPr>
                    </a:p>
                  </a:txBody>
                  <a:tcPr marL="51435" marR="51435" marT="0" marB="0" anchor="ctr"/>
                </a:tc>
                <a:tc>
                  <a:txBody>
                    <a:bodyPr/>
                    <a:lstStyle/>
                    <a:p>
                      <a:pPr marL="0" algn="ctr" defTabSz="914400" rtl="0" eaLnBrk="1" latinLnBrk="0" hangingPunct="1">
                        <a:spcAft>
                          <a:spcPts val="0"/>
                        </a:spcAft>
                      </a:pPr>
                      <a:r>
                        <a:rPr lang="en-US" altLang="zh-CN" sz="1800" b="1" kern="100" dirty="0">
                          <a:solidFill>
                            <a:schemeClr val="lt1"/>
                          </a:solidFill>
                          <a:effectLst/>
                          <a:latin typeface="+mn-lt"/>
                          <a:ea typeface="+mn-ea"/>
                          <a:cs typeface="+mn-cs"/>
                        </a:rPr>
                        <a:t>Designed</a:t>
                      </a:r>
                      <a:endParaRPr lang="zh-CN" sz="1800" b="1" kern="100" dirty="0">
                        <a:solidFill>
                          <a:schemeClr val="lt1"/>
                        </a:solidFill>
                        <a:effectLst/>
                        <a:latin typeface="+mn-lt"/>
                        <a:ea typeface="+mn-ea"/>
                        <a:cs typeface="+mn-cs"/>
                      </a:endParaRPr>
                    </a:p>
                  </a:txBody>
                  <a:tcPr marL="51435" marR="51435" marT="0" marB="0" anchor="ctr"/>
                </a:tc>
                <a:extLst>
                  <a:ext uri="{0D108BD9-81ED-4DB2-BD59-A6C34878D82A}">
                    <a16:rowId xmlns:a16="http://schemas.microsoft.com/office/drawing/2014/main" val="10000"/>
                  </a:ext>
                </a:extLst>
              </a:tr>
              <a:tr h="336850">
                <a:tc>
                  <a:txBody>
                    <a:bodyPr/>
                    <a:lstStyle/>
                    <a:p>
                      <a:pPr algn="ctr">
                        <a:spcAft>
                          <a:spcPts val="0"/>
                        </a:spcAft>
                      </a:pPr>
                      <a:r>
                        <a:rPr lang="en-US" altLang="zh-CN" sz="1800" kern="100" dirty="0">
                          <a:effectLst/>
                          <a:latin typeface="+mn-lt"/>
                        </a:rPr>
                        <a:t>e</a:t>
                      </a:r>
                      <a:r>
                        <a:rPr lang="en-US" sz="1800" kern="100" baseline="30000" dirty="0">
                          <a:effectLst/>
                          <a:latin typeface="+mn-lt"/>
                        </a:rPr>
                        <a:t>-</a:t>
                      </a:r>
                      <a:r>
                        <a:rPr lang="en-US" sz="1800" kern="100" dirty="0">
                          <a:effectLst/>
                          <a:latin typeface="+mn-lt"/>
                        </a:rPr>
                        <a:t> /</a:t>
                      </a: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a:t>
                      </a:r>
                      <a:r>
                        <a:rPr lang="en-US" sz="1800" kern="100" dirty="0">
                          <a:effectLst/>
                          <a:latin typeface="+mn-lt"/>
                        </a:rPr>
                        <a:t>beam energy</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kern="100" dirty="0" err="1">
                          <a:effectLst/>
                          <a:latin typeface="+mn-lt"/>
                        </a:rPr>
                        <a:t>E</a:t>
                      </a:r>
                      <a:r>
                        <a:rPr lang="en-US" sz="1800" i="1" kern="100" baseline="-25000" dirty="0" err="1">
                          <a:effectLst/>
                          <a:latin typeface="+mn-lt"/>
                        </a:rPr>
                        <a:t>e</a:t>
                      </a:r>
                      <a:r>
                        <a:rPr lang="en-US" sz="1800" kern="100" baseline="-25000" dirty="0">
                          <a:effectLst/>
                          <a:latin typeface="+mn-lt"/>
                        </a:rPr>
                        <a:t>-</a:t>
                      </a:r>
                      <a:r>
                        <a:rPr lang="en-US" sz="1800" kern="100" baseline="0" dirty="0">
                          <a:effectLst/>
                          <a:latin typeface="+mn-lt"/>
                        </a:rPr>
                        <a:t>/</a:t>
                      </a:r>
                      <a:r>
                        <a:rPr lang="en-US" altLang="zh-CN" sz="1800" i="1" kern="100" dirty="0" err="1">
                          <a:effectLst/>
                          <a:latin typeface="+mn-lt"/>
                        </a:rPr>
                        <a:t>E</a:t>
                      </a:r>
                      <a:r>
                        <a:rPr lang="en-US" altLang="zh-CN" sz="1800" i="1" kern="100" baseline="-25000" dirty="0" err="1">
                          <a:effectLst/>
                          <a:latin typeface="+mn-lt"/>
                        </a:rPr>
                        <a:t>e</a:t>
                      </a:r>
                      <a:r>
                        <a:rPr lang="en-US" altLang="zh-CN" sz="1800" i="1" kern="100" baseline="-25000" dirty="0">
                          <a:effectLst/>
                          <a:latin typeface="+mn-lt"/>
                        </a:rPr>
                        <a:t>+</a:t>
                      </a:r>
                      <a:endParaRPr lang="zh-CN" altLang="zh-CN" sz="1600" i="1" kern="100" dirty="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sz="1800" kern="100" dirty="0" err="1">
                          <a:effectLst/>
                          <a:latin typeface="+mn-lt"/>
                        </a:rPr>
                        <a:t>GeV</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b="0" kern="100" dirty="0">
                          <a:solidFill>
                            <a:schemeClr val="tx1"/>
                          </a:solidFill>
                          <a:effectLst/>
                          <a:latin typeface="+mn-lt"/>
                          <a:ea typeface="+mn-ea"/>
                          <a:cs typeface="+mn-cs"/>
                        </a:rPr>
                        <a:t>10</a:t>
                      </a:r>
                      <a:endParaRPr lang="zh-CN" sz="1800" b="0" kern="100" dirty="0">
                        <a:solidFill>
                          <a:schemeClr val="tx1"/>
                        </a:solidFill>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algn="ctr" defTabSz="914400" rtl="0" eaLnBrk="1" latinLnBrk="0" hangingPunct="1">
                        <a:spcAft>
                          <a:spcPts val="0"/>
                        </a:spcAft>
                      </a:pPr>
                      <a:r>
                        <a:rPr lang="en-US" altLang="zh-CN" sz="1800" b="0" kern="100" dirty="0">
                          <a:solidFill>
                            <a:schemeClr val="tx1"/>
                          </a:solidFill>
                          <a:effectLst/>
                          <a:latin typeface="+mn-lt"/>
                          <a:ea typeface="+mn-ea"/>
                          <a:cs typeface="+mn-cs"/>
                        </a:rPr>
                        <a:t>10</a:t>
                      </a:r>
                      <a:endParaRPr lang="zh-CN" altLang="en-US" sz="18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1"/>
                  </a:ext>
                </a:extLst>
              </a:tr>
              <a:tr h="336850">
                <a:tc>
                  <a:txBody>
                    <a:bodyPr/>
                    <a:lstStyle/>
                    <a:p>
                      <a:pPr algn="ctr">
                        <a:spcAft>
                          <a:spcPts val="0"/>
                        </a:spcAft>
                      </a:pPr>
                      <a:r>
                        <a:rPr lang="en-US" sz="1800" kern="100" dirty="0">
                          <a:effectLst/>
                          <a:latin typeface="+mn-lt"/>
                        </a:rPr>
                        <a:t>Repetition rate</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i="1" kern="100" dirty="0" err="1">
                          <a:effectLst/>
                          <a:latin typeface="+mn-lt"/>
                        </a:rPr>
                        <a:t>f</a:t>
                      </a:r>
                      <a:r>
                        <a:rPr lang="en-US" sz="1800" i="1" kern="100" baseline="-25000" dirty="0" err="1">
                          <a:effectLst/>
                          <a:latin typeface="+mn-lt"/>
                        </a:rPr>
                        <a:t>rep</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Hz</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b="0" kern="100" dirty="0">
                          <a:effectLst/>
                          <a:latin typeface="+mn-lt"/>
                          <a:sym typeface="Wingdings" panose="05000000000000000000" pitchFamily="2" charset="2"/>
                        </a:rPr>
                        <a:t>100</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altLang="zh-CN" sz="1800" b="0" kern="100" dirty="0">
                          <a:effectLst/>
                          <a:latin typeface="+mn-lt"/>
                          <a:ea typeface="宋体" panose="02010600030101010101" pitchFamily="2" charset="-122"/>
                          <a:cs typeface="Times New Roman" panose="02020603050405020304" pitchFamily="18" charset="0"/>
                        </a:rPr>
                        <a:t>100</a:t>
                      </a:r>
                      <a:endParaRPr lang="zh-CN" sz="1800" b="0" kern="100" dirty="0">
                        <a:effectLst/>
                        <a:latin typeface="+mn-lt"/>
                        <a:ea typeface="宋体"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336850">
                <a:tc rowSpan="2">
                  <a:txBody>
                    <a:bodyPr/>
                    <a:lstStyle/>
                    <a:p>
                      <a:pPr algn="ctr">
                        <a:spcAft>
                          <a:spcPts val="0"/>
                        </a:spcAft>
                      </a:pP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/e</a:t>
                      </a:r>
                      <a:r>
                        <a:rPr lang="en-US" altLang="zh-CN" sz="1800" kern="100" baseline="30000" dirty="0">
                          <a:effectLst/>
                          <a:latin typeface="+mn-lt"/>
                        </a:rPr>
                        <a:t>+</a:t>
                      </a:r>
                      <a:r>
                        <a:rPr lang="en-US" altLang="zh-CN" sz="1800" kern="100" dirty="0">
                          <a:effectLst/>
                          <a:latin typeface="+mn-lt"/>
                        </a:rPr>
                        <a:t> </a:t>
                      </a:r>
                      <a:r>
                        <a:rPr lang="en-US" sz="1800" kern="100" dirty="0">
                          <a:effectLst/>
                          <a:latin typeface="+mn-lt"/>
                        </a:rPr>
                        <a:t> bunch population </a:t>
                      </a: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kern="100" baseline="0" dirty="0">
                          <a:effectLst/>
                          <a:latin typeface="+mn-lt"/>
                        </a:rPr>
                        <a:t>Ne-/</a:t>
                      </a:r>
                      <a:r>
                        <a:rPr lang="en-US" altLang="zh-CN" sz="1800" i="1" kern="100" baseline="0" dirty="0">
                          <a:effectLst/>
                          <a:latin typeface="+mn-lt"/>
                        </a:rPr>
                        <a:t>Ne+</a:t>
                      </a:r>
                      <a:endParaRPr lang="zh-CN" altLang="zh-CN" sz="1600" i="1" kern="100" baseline="0" dirty="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 </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sz="1800" b="0" kern="100" dirty="0">
                          <a:solidFill>
                            <a:schemeClr val="tx1"/>
                          </a:solidFill>
                          <a:effectLst/>
                          <a:latin typeface="+mn-lt"/>
                          <a:ea typeface="+mn-ea"/>
                          <a:cs typeface="+mn-cs"/>
                        </a:rPr>
                        <a:t>9.4×10</a:t>
                      </a:r>
                      <a:r>
                        <a:rPr lang="en-US" sz="1800" b="0" kern="100" baseline="30000" dirty="0">
                          <a:solidFill>
                            <a:schemeClr val="tx1"/>
                          </a:solidFill>
                          <a:effectLst/>
                          <a:latin typeface="+mn-lt"/>
                          <a:ea typeface="+mn-ea"/>
                          <a:cs typeface="+mn-cs"/>
                        </a:rPr>
                        <a:t>9</a:t>
                      </a:r>
                      <a:endParaRPr lang="zh-CN" sz="1800" b="0" kern="100" baseline="30000" dirty="0">
                        <a:solidFill>
                          <a:schemeClr val="tx1"/>
                        </a:solidFill>
                        <a:effectLst/>
                        <a:latin typeface="+mn-lt"/>
                        <a:ea typeface="+mn-ea"/>
                        <a:cs typeface="+mn-cs"/>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800" b="0" kern="100" dirty="0">
                          <a:solidFill>
                            <a:schemeClr val="tx1"/>
                          </a:solidFill>
                          <a:effectLst/>
                          <a:latin typeface="+mn-lt"/>
                          <a:ea typeface="+mn-ea"/>
                          <a:cs typeface="+mn-cs"/>
                        </a:rPr>
                        <a:t>1.9×10</a:t>
                      </a:r>
                      <a:r>
                        <a:rPr lang="en-US" altLang="zh-CN" sz="1800" b="0" kern="100" baseline="30000" dirty="0">
                          <a:solidFill>
                            <a:schemeClr val="tx1"/>
                          </a:solidFill>
                          <a:effectLst/>
                          <a:latin typeface="+mn-lt"/>
                          <a:ea typeface="+mn-ea"/>
                          <a:cs typeface="+mn-cs"/>
                        </a:rPr>
                        <a:t>10</a:t>
                      </a:r>
                      <a:endParaRPr lang="zh-CN" altLang="zh-CN" sz="1800" b="0" kern="100" baseline="300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3"/>
                  </a:ext>
                </a:extLst>
              </a:tr>
              <a:tr h="336850">
                <a:tc vMerge="1">
                  <a:txBody>
                    <a:bodyPr/>
                    <a:lstStyle/>
                    <a:p>
                      <a:pPr algn="ctr">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400" i="1" kern="100" baseline="0" dirty="0">
                        <a:effectLst/>
                        <a:latin typeface="+mn-lt"/>
                        <a:ea typeface="+mn-ea"/>
                        <a:cs typeface="Times New Roman" panose="02020603050405020304" pitchFamily="18" charset="0"/>
                      </a:endParaRPr>
                    </a:p>
                  </a:txBody>
                  <a:tcPr marL="51435" marR="51435" marT="0" marB="0" anchor="ctr"/>
                </a:tc>
                <a:tc>
                  <a:txBody>
                    <a:bodyPr/>
                    <a:lstStyle/>
                    <a:p>
                      <a:pPr algn="ctr">
                        <a:spcAft>
                          <a:spcPts val="0"/>
                        </a:spcAft>
                      </a:pPr>
                      <a:r>
                        <a:rPr lang="en-US" altLang="zh-CN" sz="1800" kern="100" dirty="0" err="1">
                          <a:effectLst/>
                          <a:latin typeface="+mn-lt"/>
                          <a:ea typeface="宋体" panose="02010600030101010101" pitchFamily="2" charset="-122"/>
                          <a:cs typeface="Times New Roman" panose="02020603050405020304" pitchFamily="18" charset="0"/>
                        </a:rPr>
                        <a:t>nC</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800" b="0" kern="100" dirty="0">
                          <a:solidFill>
                            <a:schemeClr val="tx1"/>
                          </a:solidFill>
                          <a:effectLst/>
                          <a:latin typeface="+mn-lt"/>
                          <a:ea typeface="+mn-ea"/>
                          <a:cs typeface="+mn-cs"/>
                        </a:rPr>
                        <a:t>1.5</a:t>
                      </a:r>
                      <a:endParaRPr lang="zh-CN" sz="18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800" b="0" kern="100" dirty="0">
                          <a:solidFill>
                            <a:schemeClr val="tx1"/>
                          </a:solidFill>
                          <a:effectLst/>
                          <a:latin typeface="+mn-lt"/>
                          <a:ea typeface="+mn-ea"/>
                          <a:cs typeface="+mn-cs"/>
                        </a:rPr>
                        <a:t>3</a:t>
                      </a:r>
                      <a:endParaRPr lang="zh-CN" sz="18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4"/>
                  </a:ext>
                </a:extLst>
              </a:tr>
              <a:tr h="336850">
                <a:tc>
                  <a:txBody>
                    <a:bodyPr/>
                    <a:lstStyle/>
                    <a:p>
                      <a:pPr algn="ctr">
                        <a:spcAft>
                          <a:spcPts val="0"/>
                        </a:spcAft>
                      </a:pPr>
                      <a:r>
                        <a:rPr lang="en-US" sz="1800" kern="100" dirty="0">
                          <a:effectLst/>
                          <a:latin typeface="+mn-lt"/>
                        </a:rPr>
                        <a:t>Energy spread (</a:t>
                      </a: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/e</a:t>
                      </a:r>
                      <a:r>
                        <a:rPr lang="en-US" altLang="zh-CN" sz="1800" kern="100" baseline="30000" dirty="0">
                          <a:effectLst/>
                          <a:latin typeface="+mn-lt"/>
                        </a:rPr>
                        <a:t>+</a:t>
                      </a:r>
                      <a:r>
                        <a:rPr lang="en-US" altLang="zh-CN" sz="1800" kern="100" dirty="0">
                          <a:effectLst/>
                          <a:latin typeface="+mn-lt"/>
                        </a:rPr>
                        <a:t> </a:t>
                      </a:r>
                      <a:r>
                        <a:rPr lang="en-US" sz="1800" kern="100" dirty="0">
                          <a:effectLst/>
                          <a:latin typeface="+mn-lt"/>
                        </a:rPr>
                        <a:t>)</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i="1" kern="100" dirty="0" err="1">
                          <a:effectLst/>
                          <a:latin typeface="+mn-lt"/>
                        </a:rPr>
                        <a:t>σ</a:t>
                      </a:r>
                      <a:r>
                        <a:rPr lang="en-US" sz="1800" i="1" kern="100" baseline="-25000" dirty="0" err="1">
                          <a:effectLst/>
                          <a:latin typeface="+mn-lt"/>
                        </a:rPr>
                        <a:t>E</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 </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800" b="0" kern="100" dirty="0">
                          <a:solidFill>
                            <a:schemeClr val="tx1"/>
                          </a:solidFill>
                          <a:effectLst/>
                          <a:latin typeface="+mn-lt"/>
                          <a:ea typeface="+mn-ea"/>
                          <a:cs typeface="+mn-cs"/>
                        </a:rPr>
                        <a:t>&lt;2×10</a:t>
                      </a:r>
                      <a:r>
                        <a:rPr lang="en-US" altLang="zh-CN" sz="1800" b="0" kern="100" baseline="30000" dirty="0">
                          <a:solidFill>
                            <a:schemeClr val="tx1"/>
                          </a:solidFill>
                          <a:effectLst/>
                          <a:latin typeface="+mn-lt"/>
                          <a:ea typeface="+mn-ea"/>
                          <a:cs typeface="+mn-cs"/>
                        </a:rPr>
                        <a:t>-3</a:t>
                      </a:r>
                      <a:endParaRPr lang="zh-CN" altLang="zh-CN" sz="1800" b="0" kern="100" baseline="30000" dirty="0">
                        <a:solidFill>
                          <a:schemeClr val="tx1"/>
                        </a:solidFill>
                        <a:effectLst/>
                        <a:latin typeface="+mn-lt"/>
                        <a:ea typeface="+mn-ea"/>
                        <a:cs typeface="+mn-cs"/>
                      </a:endParaRPr>
                    </a:p>
                  </a:txBody>
                  <a:tcPr marL="51435" marR="51435" marT="0" marB="0" anchor="ctr"/>
                </a:tc>
                <a:tc>
                  <a:txBody>
                    <a:bodyPr/>
                    <a:lstStyle/>
                    <a:p>
                      <a:pPr marL="0" marR="0" lvl="0" indent="69850" algn="ctr" defTabSz="914400" rtl="0" eaLnBrk="1" fontAlgn="auto" latinLnBrk="0" hangingPunct="1">
                        <a:lnSpc>
                          <a:spcPct val="100000"/>
                        </a:lnSpc>
                        <a:spcBef>
                          <a:spcPts val="0"/>
                        </a:spcBef>
                        <a:spcAft>
                          <a:spcPts val="0"/>
                        </a:spcAft>
                        <a:buClrTx/>
                        <a:buSzTx/>
                        <a:buFontTx/>
                        <a:buNone/>
                        <a:tabLst/>
                        <a:defRPr/>
                      </a:pPr>
                      <a:r>
                        <a:rPr lang="en-US" altLang="zh-CN" sz="1800" b="0" kern="100" dirty="0">
                          <a:solidFill>
                            <a:schemeClr val="tx1"/>
                          </a:solidFill>
                          <a:effectLst/>
                          <a:latin typeface="+mn-lt"/>
                          <a:ea typeface="+mn-ea"/>
                          <a:cs typeface="+mn-cs"/>
                        </a:rPr>
                        <a:t>&lt;2×10</a:t>
                      </a:r>
                      <a:r>
                        <a:rPr lang="en-US" altLang="zh-CN" sz="1800" b="0" kern="100" baseline="30000" dirty="0">
                          <a:solidFill>
                            <a:schemeClr val="tx1"/>
                          </a:solidFill>
                          <a:effectLst/>
                          <a:latin typeface="+mn-lt"/>
                          <a:ea typeface="+mn-ea"/>
                          <a:cs typeface="+mn-cs"/>
                        </a:rPr>
                        <a:t>-3</a:t>
                      </a:r>
                      <a:endParaRPr lang="zh-CN" altLang="zh-CN" sz="1800" b="0" kern="100" baseline="300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5"/>
                  </a:ext>
                </a:extLst>
              </a:tr>
              <a:tr h="362286">
                <a:tc>
                  <a:txBody>
                    <a:bodyPr/>
                    <a:lstStyle/>
                    <a:p>
                      <a:pPr algn="ctr">
                        <a:spcAft>
                          <a:spcPts val="0"/>
                        </a:spcAft>
                      </a:pPr>
                      <a:r>
                        <a:rPr lang="en-US" sz="1800" kern="100" dirty="0">
                          <a:effectLst/>
                          <a:latin typeface="+mn-lt"/>
                        </a:rPr>
                        <a:t>Emittance (</a:t>
                      </a: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/e</a:t>
                      </a:r>
                      <a:r>
                        <a:rPr lang="en-US" altLang="zh-CN" sz="1800" kern="100" baseline="30000" dirty="0">
                          <a:effectLst/>
                          <a:latin typeface="+mn-lt"/>
                        </a:rPr>
                        <a:t>+</a:t>
                      </a:r>
                      <a:r>
                        <a:rPr lang="en-US" altLang="zh-CN" sz="1800" kern="100" dirty="0">
                          <a:effectLst/>
                          <a:latin typeface="+mn-lt"/>
                        </a:rPr>
                        <a:t> </a:t>
                      </a:r>
                      <a:r>
                        <a:rPr lang="en-US" sz="1800" kern="100" dirty="0">
                          <a:effectLst/>
                          <a:latin typeface="+mn-lt"/>
                        </a:rPr>
                        <a:t>) Req.</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Segoe Script" panose="030B0504020000000003" pitchFamily="66" charset="0"/>
                        </a:rPr>
                        <a:t> </a:t>
                      </a:r>
                      <a:r>
                        <a:rPr lang="el-GR" sz="1800" i="1" kern="100" dirty="0">
                          <a:effectLst/>
                          <a:latin typeface="Times New Roman" panose="02020603050405020304" pitchFamily="18" charset="0"/>
                          <a:cs typeface="Times New Roman" panose="02020603050405020304" pitchFamily="18" charset="0"/>
                        </a:rPr>
                        <a:t>ε</a:t>
                      </a:r>
                      <a:r>
                        <a:rPr lang="en-US" sz="1800" i="1" kern="100" baseline="-25000" dirty="0">
                          <a:effectLst/>
                          <a:latin typeface="Times New Roman" panose="02020603050405020304" pitchFamily="18" charset="0"/>
                          <a:cs typeface="Times New Roman" panose="02020603050405020304" pitchFamily="18" charset="0"/>
                        </a:rPr>
                        <a:t>r</a:t>
                      </a:r>
                      <a:r>
                        <a:rPr lang="en-US" sz="1800" i="1" kern="100" dirty="0">
                          <a:effectLst/>
                          <a:latin typeface="+mn-lt"/>
                        </a:rPr>
                        <a:t> </a:t>
                      </a:r>
                      <a:endParaRPr lang="zh-CN" sz="1800" i="1"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lt"/>
                        </a:rPr>
                        <a:t> </a:t>
                      </a:r>
                      <a:r>
                        <a:rPr lang="en-US" sz="1800" kern="100" dirty="0">
                          <a:solidFill>
                            <a:schemeClr val="dk1"/>
                          </a:solidFill>
                          <a:effectLst/>
                          <a:latin typeface="+mn-lt"/>
                          <a:ea typeface="+mn-ea"/>
                          <a:cs typeface="+mn-cs"/>
                        </a:rPr>
                        <a:t>n</a:t>
                      </a:r>
                      <a:r>
                        <a:rPr lang="en-US" altLang="zh-CN" sz="1800" kern="100" dirty="0">
                          <a:solidFill>
                            <a:schemeClr val="dk1"/>
                          </a:solidFill>
                          <a:effectLst/>
                          <a:latin typeface="+mn-lt"/>
                          <a:ea typeface="+mn-ea"/>
                          <a:cs typeface="+mn-cs"/>
                        </a:rPr>
                        <a:t>m</a:t>
                      </a:r>
                      <a:endParaRPr lang="zh-CN" sz="1800" kern="100" dirty="0">
                        <a:effectLst/>
                        <a:latin typeface="+mn-lt"/>
                        <a:ea typeface="宋体" panose="02010600030101010101" pitchFamily="2" charset="-122"/>
                        <a:cs typeface="Times New Roman" panose="02020603050405020304" pitchFamily="18" charset="0"/>
                      </a:endParaRPr>
                    </a:p>
                  </a:txBody>
                  <a:tcPr marL="51435" marR="51435" marT="0" marB="0" anchor="ctr"/>
                </a:tc>
                <a:tc>
                  <a:txBody>
                    <a:bodyPr/>
                    <a:lstStyle/>
                    <a:p>
                      <a:pPr marL="0" indent="69850" algn="ctr" defTabSz="914400" rtl="0" eaLnBrk="1" latinLnBrk="0" hangingPunct="1">
                        <a:spcAft>
                          <a:spcPts val="0"/>
                        </a:spcAft>
                      </a:pPr>
                      <a:r>
                        <a:rPr lang="en-US" altLang="zh-CN" sz="1800" b="0" kern="100" dirty="0">
                          <a:solidFill>
                            <a:schemeClr val="tx1"/>
                          </a:solidFill>
                          <a:effectLst/>
                          <a:latin typeface="+mn-lt"/>
                          <a:ea typeface="+mn-ea"/>
                          <a:cs typeface="+mn-cs"/>
                          <a:sym typeface="Wingdings" panose="05000000000000000000" pitchFamily="2" charset="2"/>
                        </a:rPr>
                        <a:t>40</a:t>
                      </a:r>
                      <a:endParaRPr lang="en-US" sz="1800" b="0" kern="100" dirty="0">
                        <a:solidFill>
                          <a:schemeClr val="tx1"/>
                        </a:solidFill>
                        <a:effectLst/>
                        <a:latin typeface="+mn-lt"/>
                        <a:ea typeface="+mn-ea"/>
                        <a:cs typeface="+mn-cs"/>
                      </a:endParaRPr>
                    </a:p>
                  </a:txBody>
                  <a:tcPr marL="51435" marR="51435" marT="0" marB="0" anchor="ctr"/>
                </a:tc>
                <a:tc>
                  <a:txBody>
                    <a:bodyPr/>
                    <a:lstStyle/>
                    <a:p>
                      <a:pPr marL="0" indent="69850" algn="ctr" defTabSz="914400" rtl="0" eaLnBrk="1" latinLnBrk="0" hangingPunct="1">
                        <a:spcAft>
                          <a:spcPts val="0"/>
                        </a:spcAft>
                      </a:pPr>
                      <a:r>
                        <a:rPr lang="en-US" altLang="zh-CN" sz="1800" b="0" kern="100" dirty="0">
                          <a:solidFill>
                            <a:schemeClr val="tx1"/>
                          </a:solidFill>
                          <a:effectLst/>
                          <a:latin typeface="+mn-lt"/>
                          <a:ea typeface="+mn-ea"/>
                          <a:cs typeface="+mn-cs"/>
                        </a:rPr>
                        <a:t>5</a:t>
                      </a: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a:t>
                      </a:r>
                      <a:r>
                        <a:rPr lang="en-US" altLang="zh-CN" sz="1800" b="0" kern="100" dirty="0">
                          <a:solidFill>
                            <a:schemeClr val="tx1"/>
                          </a:solidFill>
                          <a:effectLst/>
                          <a:latin typeface="+mn-lt"/>
                          <a:ea typeface="+mn-ea"/>
                          <a:cs typeface="+mn-cs"/>
                        </a:rPr>
                        <a:t> </a:t>
                      </a:r>
                    </a:p>
                    <a:p>
                      <a:pPr marL="0" indent="69850" algn="ctr" defTabSz="914400" rtl="0" eaLnBrk="1" latinLnBrk="0" hangingPunct="1">
                        <a:spcAft>
                          <a:spcPts val="0"/>
                        </a:spcAft>
                      </a:pPr>
                      <a:r>
                        <a:rPr lang="en-US" altLang="zh-CN" sz="1800" b="0" kern="100" dirty="0">
                          <a:solidFill>
                            <a:schemeClr val="tx1"/>
                          </a:solidFill>
                          <a:effectLst/>
                          <a:latin typeface="+mn-lt"/>
                          <a:ea typeface="+mn-ea"/>
                          <a:cs typeface="+mn-cs"/>
                        </a:rPr>
                        <a:t>30</a:t>
                      </a:r>
                      <a:r>
                        <a:rPr lang="en-US" altLang="zh-CN" sz="1800" kern="100" dirty="0">
                          <a:effectLst/>
                          <a:latin typeface="+mn-lt"/>
                        </a:rPr>
                        <a:t>(e</a:t>
                      </a:r>
                      <a:r>
                        <a:rPr lang="en-US" altLang="zh-CN" sz="1800" kern="100" baseline="30000" dirty="0">
                          <a:effectLst/>
                          <a:latin typeface="+mn-lt"/>
                        </a:rPr>
                        <a:t>+</a:t>
                      </a:r>
                      <a:r>
                        <a:rPr lang="en-US" altLang="zh-CN" sz="1800" kern="100" dirty="0">
                          <a:effectLst/>
                          <a:latin typeface="+mn-lt"/>
                        </a:rPr>
                        <a:t> )</a:t>
                      </a:r>
                      <a:endParaRPr lang="en-US" altLang="zh-CN" sz="1800" b="0" kern="100" dirty="0">
                        <a:solidFill>
                          <a:schemeClr val="tx1"/>
                        </a:solidFill>
                        <a:effectLst/>
                        <a:latin typeface="+mn-lt"/>
                        <a:ea typeface="+mn-ea"/>
                        <a:cs typeface="+mn-cs"/>
                      </a:endParaRPr>
                    </a:p>
                  </a:txBody>
                  <a:tcPr marL="51435" marR="51435"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05442760"/>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HEPS</Template>
  <TotalTime>61979</TotalTime>
  <Words>1364</Words>
  <Application>Microsoft Office PowerPoint</Application>
  <PresentationFormat>Widescreen</PresentationFormat>
  <Paragraphs>321</Paragraphs>
  <Slides>18</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18</vt:i4>
      </vt:variant>
    </vt:vector>
  </HeadingPairs>
  <TitlesOfParts>
    <vt:vector size="36" baseType="lpstr">
      <vt:lpstr>Arial Unicode MS</vt:lpstr>
      <vt:lpstr>等线</vt:lpstr>
      <vt:lpstr>黑体</vt:lpstr>
      <vt:lpstr>华文行楷</vt:lpstr>
      <vt:lpstr>华文中宋</vt:lpstr>
      <vt:lpstr>楷体</vt:lpstr>
      <vt:lpstr>宋体</vt:lpstr>
      <vt:lpstr>Arial</vt:lpstr>
      <vt:lpstr>Arial Rounded MT Bold</vt:lpstr>
      <vt:lpstr>Calibri</vt:lpstr>
      <vt:lpstr>Calibri Light</vt:lpstr>
      <vt:lpstr>Cambria Math</vt:lpstr>
      <vt:lpstr>Comic Sans MS</vt:lpstr>
      <vt:lpstr>Monotype Corsiva</vt:lpstr>
      <vt:lpstr>Segoe Script</vt:lpstr>
      <vt:lpstr>Times New Roman</vt:lpstr>
      <vt:lpstr>Wingdings</vt:lpstr>
      <vt:lpstr>Office 主题</vt:lpstr>
      <vt:lpstr>CEPC Linac</vt:lpstr>
      <vt:lpstr>Outline</vt:lpstr>
      <vt:lpstr>Introduction</vt:lpstr>
      <vt:lpstr>Introduction</vt:lpstr>
      <vt:lpstr>Introduction</vt:lpstr>
      <vt:lpstr>CEPC Linac</vt:lpstr>
      <vt:lpstr>CEPC Linac</vt:lpstr>
      <vt:lpstr>Baseline scheme</vt:lpstr>
      <vt:lpstr>Baseline scheme</vt:lpstr>
      <vt:lpstr>Alternative scheme</vt:lpstr>
      <vt:lpstr>Alternative scheme</vt:lpstr>
      <vt:lpstr>PWFA scheme</vt:lpstr>
      <vt:lpstr>PWFA scheme</vt:lpstr>
      <vt:lpstr>PWFA</vt:lpstr>
      <vt:lpstr>Other consideration</vt:lpstr>
      <vt:lpstr>Summary</vt:lpstr>
      <vt:lpstr>energy spread </vt:lpstr>
      <vt:lpstr>Alternative design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孟才</dc:creator>
  <cp:lastModifiedBy>孟 才</cp:lastModifiedBy>
  <cp:revision>639</cp:revision>
  <dcterms:created xsi:type="dcterms:W3CDTF">2016-06-16T12:03:06Z</dcterms:created>
  <dcterms:modified xsi:type="dcterms:W3CDTF">2021-01-14T14:17:03Z</dcterms:modified>
</cp:coreProperties>
</file>