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530" r:id="rId4"/>
    <p:sldId id="564" r:id="rId5"/>
    <p:sldId id="495" r:id="rId6"/>
    <p:sldId id="565" r:id="rId7"/>
    <p:sldId id="566" r:id="rId8"/>
    <p:sldId id="567" r:id="rId9"/>
    <p:sldId id="568" r:id="rId10"/>
    <p:sldId id="569" r:id="rId11"/>
    <p:sldId id="570" r:id="rId12"/>
    <p:sldId id="571" r:id="rId13"/>
    <p:sldId id="572" r:id="rId14"/>
    <p:sldId id="573" r:id="rId15"/>
    <p:sldId id="574" r:id="rId16"/>
    <p:sldId id="575" r:id="rId17"/>
    <p:sldId id="576" r:id="rId18"/>
    <p:sldId id="577" r:id="rId19"/>
    <p:sldId id="578" r:id="rId20"/>
    <p:sldId id="579" r:id="rId21"/>
    <p:sldId id="580" r:id="rId22"/>
    <p:sldId id="581" r:id="rId23"/>
    <p:sldId id="582" r:id="rId24"/>
    <p:sldId id="583" r:id="rId25"/>
    <p:sldId id="584" r:id="rId26"/>
    <p:sldId id="585" r:id="rId27"/>
    <p:sldId id="586" r:id="rId28"/>
    <p:sldId id="587" r:id="rId29"/>
    <p:sldId id="588" r:id="rId30"/>
    <p:sldId id="589" r:id="rId31"/>
    <p:sldId id="592" r:id="rId32"/>
    <p:sldId id="593" r:id="rId33"/>
    <p:sldId id="594" r:id="rId34"/>
    <p:sldId id="595" r:id="rId35"/>
    <p:sldId id="596" r:id="rId36"/>
    <p:sldId id="590" r:id="rId37"/>
    <p:sldId id="597" r:id="rId38"/>
    <p:sldId id="598" r:id="rId39"/>
    <p:sldId id="591" r:id="rId4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20" autoAdjust="0"/>
  </p:normalViewPr>
  <p:slideViewPr>
    <p:cSldViewPr>
      <p:cViewPr varScale="1">
        <p:scale>
          <a:sx n="76" d="100"/>
          <a:sy n="76" d="100"/>
        </p:scale>
        <p:origin x="13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3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2400" dirty="0" smtClean="0"/>
              <a:t>Record</a:t>
            </a:r>
            <a:r>
              <a:rPr lang="en-US" altLang="zh-CN" sz="2400" baseline="0" dirty="0" smtClean="0"/>
              <a:t> of the total vibration strength during</a:t>
            </a:r>
          </a:p>
          <a:p>
            <a:pPr>
              <a:defRPr/>
            </a:pPr>
            <a:r>
              <a:rPr lang="en-US" altLang="zh-CN" sz="2400" baseline="0" dirty="0" smtClean="0"/>
              <a:t> crane operation and transport</a:t>
            </a:r>
            <a:endParaRPr lang="zh-CN" altLang="en-US" sz="2400" dirty="0"/>
          </a:p>
        </c:rich>
      </c:tx>
      <c:layout>
        <c:manualLayout>
          <c:xMode val="edge"/>
          <c:yMode val="edge"/>
          <c:x val="0.16990231059598029"/>
          <c:y val="2.860511117027338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rgbClr val="FF0000"/>
              </a:solidFill>
              <a:round/>
            </a:ln>
            <a:effectLst>
              <a:outerShdw blurRad="50800" dist="50800" dir="5400000" sx="1000" sy="1000" algn="ctr" rotWithShape="0">
                <a:srgbClr val="000000">
                  <a:alpha val="43137"/>
                </a:srgbClr>
              </a:outerShdw>
              <a:softEdge rad="0"/>
            </a:effectLst>
          </c:spPr>
          <c:marker>
            <c:symbol val="none"/>
          </c:marker>
          <c:cat>
            <c:strRef>
              <c:f>'[39407_0202201800000199_43998(00000199).xls]sheet1'!$A$3:$A$192</c:f>
              <c:strCache>
                <c:ptCount val="190"/>
                <c:pt idx="0">
                  <c:v>2019-12-23 12:22:46</c:v>
                </c:pt>
                <c:pt idx="1">
                  <c:v>2019-12-23 12:27:46</c:v>
                </c:pt>
                <c:pt idx="2">
                  <c:v>2019-12-23 12:32:46</c:v>
                </c:pt>
                <c:pt idx="3">
                  <c:v>2019-12-23 12:37:46</c:v>
                </c:pt>
                <c:pt idx="4">
                  <c:v>2019-12-23 13:07:46</c:v>
                </c:pt>
                <c:pt idx="5">
                  <c:v>2019-12-23 13:37:46</c:v>
                </c:pt>
                <c:pt idx="6">
                  <c:v>2019-12-23 14:07:46</c:v>
                </c:pt>
                <c:pt idx="7">
                  <c:v>2019-12-23 14:37:46</c:v>
                </c:pt>
                <c:pt idx="8">
                  <c:v>2019-12-23 15:07:46</c:v>
                </c:pt>
                <c:pt idx="9">
                  <c:v>2019-12-23 15:37:46</c:v>
                </c:pt>
                <c:pt idx="10">
                  <c:v>2019-12-23 16:07:46</c:v>
                </c:pt>
                <c:pt idx="11">
                  <c:v>2019-12-23 16:37:46</c:v>
                </c:pt>
                <c:pt idx="12">
                  <c:v>2019-12-23 17:07:46</c:v>
                </c:pt>
                <c:pt idx="13">
                  <c:v>2019-12-23 17:37:46</c:v>
                </c:pt>
                <c:pt idx="14">
                  <c:v>2019-12-23 18:07:46</c:v>
                </c:pt>
                <c:pt idx="15">
                  <c:v>2019-12-23 18:37:46</c:v>
                </c:pt>
                <c:pt idx="16">
                  <c:v>2019-12-23 19:07:46</c:v>
                </c:pt>
                <c:pt idx="17">
                  <c:v>2019-12-23 19:37:46</c:v>
                </c:pt>
                <c:pt idx="18">
                  <c:v>2019-12-23 20:07:46</c:v>
                </c:pt>
                <c:pt idx="19">
                  <c:v>2019-12-23 20:37:46</c:v>
                </c:pt>
                <c:pt idx="20">
                  <c:v>2019-12-23 21:07:46</c:v>
                </c:pt>
                <c:pt idx="21">
                  <c:v>2019-12-23 21:37:46</c:v>
                </c:pt>
                <c:pt idx="22">
                  <c:v>2019-12-23 22:07:46</c:v>
                </c:pt>
                <c:pt idx="23">
                  <c:v>2019-12-23 22:37:46</c:v>
                </c:pt>
                <c:pt idx="24">
                  <c:v>2019-12-23 23:07:46</c:v>
                </c:pt>
                <c:pt idx="25">
                  <c:v>2019-12-23 23:37:46</c:v>
                </c:pt>
                <c:pt idx="26">
                  <c:v>2019-12-24 00:07:46</c:v>
                </c:pt>
                <c:pt idx="27">
                  <c:v>2019-12-24 00:37:46</c:v>
                </c:pt>
                <c:pt idx="28">
                  <c:v>2019-12-24 01:07:46</c:v>
                </c:pt>
                <c:pt idx="29">
                  <c:v>2019-12-24 01:37:46</c:v>
                </c:pt>
                <c:pt idx="30">
                  <c:v>2019-12-24 02:07:46</c:v>
                </c:pt>
                <c:pt idx="31">
                  <c:v>2019-12-24 02:37:46</c:v>
                </c:pt>
                <c:pt idx="32">
                  <c:v>2019-12-24 03:07:46</c:v>
                </c:pt>
                <c:pt idx="33">
                  <c:v>2019-12-24 03:37:46</c:v>
                </c:pt>
                <c:pt idx="34">
                  <c:v>2019-12-24 04:07:46</c:v>
                </c:pt>
                <c:pt idx="35">
                  <c:v>2019-12-24 04:37:46</c:v>
                </c:pt>
                <c:pt idx="36">
                  <c:v>2019-12-24 05:07:46</c:v>
                </c:pt>
                <c:pt idx="37">
                  <c:v>2019-12-24 05:37:46</c:v>
                </c:pt>
                <c:pt idx="38">
                  <c:v>2019-12-24 06:07:46</c:v>
                </c:pt>
                <c:pt idx="39">
                  <c:v>2019-12-24 06:37:46</c:v>
                </c:pt>
                <c:pt idx="40">
                  <c:v>2019-12-24 07:07:46</c:v>
                </c:pt>
                <c:pt idx="41">
                  <c:v>2019-12-24 07:37:46</c:v>
                </c:pt>
                <c:pt idx="42">
                  <c:v>2019-12-24 08:07:46</c:v>
                </c:pt>
                <c:pt idx="43">
                  <c:v>2019-12-24 08:37:46</c:v>
                </c:pt>
                <c:pt idx="44">
                  <c:v>2019-12-24 09:07:46</c:v>
                </c:pt>
                <c:pt idx="45">
                  <c:v>2019-12-24 09:37:46</c:v>
                </c:pt>
                <c:pt idx="46">
                  <c:v>2019-12-24 10:07:46</c:v>
                </c:pt>
                <c:pt idx="47">
                  <c:v>2019-12-24 10:37:46</c:v>
                </c:pt>
                <c:pt idx="48">
                  <c:v>2019-12-24 11:07:46</c:v>
                </c:pt>
                <c:pt idx="49">
                  <c:v>2019-12-24 11:12:46</c:v>
                </c:pt>
                <c:pt idx="50">
                  <c:v>2019-12-24 11:17:46</c:v>
                </c:pt>
                <c:pt idx="51">
                  <c:v>2019-12-24 11:47:46</c:v>
                </c:pt>
                <c:pt idx="52">
                  <c:v>2019-12-24 12:17:46</c:v>
                </c:pt>
                <c:pt idx="53">
                  <c:v>2019-12-24 12:47:46</c:v>
                </c:pt>
                <c:pt idx="54">
                  <c:v>2019-12-24 13:17:46</c:v>
                </c:pt>
                <c:pt idx="55">
                  <c:v>2019-12-24 13:47:46</c:v>
                </c:pt>
                <c:pt idx="56">
                  <c:v>2019-12-24 13:52:46</c:v>
                </c:pt>
                <c:pt idx="57">
                  <c:v>2019-12-24 14:22:46</c:v>
                </c:pt>
                <c:pt idx="58">
                  <c:v>2019-12-24 14:27:46</c:v>
                </c:pt>
                <c:pt idx="59">
                  <c:v>2019-12-24 14:32:46</c:v>
                </c:pt>
                <c:pt idx="60">
                  <c:v>2019-12-24 15:02:46</c:v>
                </c:pt>
                <c:pt idx="61">
                  <c:v>2019-12-24 15:32:46</c:v>
                </c:pt>
                <c:pt idx="62">
                  <c:v>2019-12-24 15:37:46</c:v>
                </c:pt>
                <c:pt idx="63">
                  <c:v>2019-12-24 15:42:46</c:v>
                </c:pt>
                <c:pt idx="64">
                  <c:v>2019-12-24 16:12:46</c:v>
                </c:pt>
                <c:pt idx="65">
                  <c:v>2019-12-24 16:42:46</c:v>
                </c:pt>
                <c:pt idx="66">
                  <c:v>2019-12-24 17:12:46</c:v>
                </c:pt>
                <c:pt idx="67">
                  <c:v>2019-12-24 17:42:46</c:v>
                </c:pt>
                <c:pt idx="68">
                  <c:v>2019-12-24 18:12:46</c:v>
                </c:pt>
                <c:pt idx="69">
                  <c:v>2019-12-24 18:42:46</c:v>
                </c:pt>
                <c:pt idx="70">
                  <c:v>2019-12-24 19:12:46</c:v>
                </c:pt>
                <c:pt idx="71">
                  <c:v>2019-12-24 19:42:46</c:v>
                </c:pt>
                <c:pt idx="72">
                  <c:v>2019-12-24 20:12:46</c:v>
                </c:pt>
                <c:pt idx="73">
                  <c:v>2019-12-24 20:42:46</c:v>
                </c:pt>
                <c:pt idx="74">
                  <c:v>2019-12-24 21:12:46</c:v>
                </c:pt>
                <c:pt idx="75">
                  <c:v>2019-12-24 21:42:46</c:v>
                </c:pt>
                <c:pt idx="76">
                  <c:v>2019-12-24 22:12:46</c:v>
                </c:pt>
                <c:pt idx="77">
                  <c:v>2019-12-24 22:42:46</c:v>
                </c:pt>
                <c:pt idx="78">
                  <c:v>2019-12-24 23:12:46</c:v>
                </c:pt>
                <c:pt idx="79">
                  <c:v>2019-12-24 23:42:46</c:v>
                </c:pt>
                <c:pt idx="80">
                  <c:v>2019-12-25 00:12:46</c:v>
                </c:pt>
                <c:pt idx="81">
                  <c:v>2019-12-25 00:42:46</c:v>
                </c:pt>
                <c:pt idx="82">
                  <c:v>2019-12-25 01:12:46</c:v>
                </c:pt>
                <c:pt idx="83">
                  <c:v>2019-12-25 01:42:46</c:v>
                </c:pt>
                <c:pt idx="84">
                  <c:v>2019-12-25 02:12:46</c:v>
                </c:pt>
                <c:pt idx="85">
                  <c:v>2019-12-25 02:42:46</c:v>
                </c:pt>
                <c:pt idx="86">
                  <c:v>2019-12-25 03:12:46</c:v>
                </c:pt>
                <c:pt idx="87">
                  <c:v>2019-12-25 03:42:46</c:v>
                </c:pt>
                <c:pt idx="88">
                  <c:v>2019-12-25 04:12:46</c:v>
                </c:pt>
                <c:pt idx="89">
                  <c:v>2019-12-25 04:42:46</c:v>
                </c:pt>
                <c:pt idx="90">
                  <c:v>2019-12-25 05:12:46</c:v>
                </c:pt>
                <c:pt idx="91">
                  <c:v>2019-12-25 05:42:46</c:v>
                </c:pt>
                <c:pt idx="92">
                  <c:v>2019-12-25 06:12:46</c:v>
                </c:pt>
                <c:pt idx="93">
                  <c:v>2019-12-25 06:42:46</c:v>
                </c:pt>
                <c:pt idx="94">
                  <c:v>2019-12-25 07:12:46</c:v>
                </c:pt>
                <c:pt idx="95">
                  <c:v>2019-12-25 07:42:46</c:v>
                </c:pt>
                <c:pt idx="96">
                  <c:v>2019-12-25 08:12:46</c:v>
                </c:pt>
                <c:pt idx="97">
                  <c:v>2019-12-25 08:42:46</c:v>
                </c:pt>
                <c:pt idx="98">
                  <c:v>2019-12-25 08:47:46</c:v>
                </c:pt>
                <c:pt idx="99">
                  <c:v>2019-12-25 08:52:46</c:v>
                </c:pt>
                <c:pt idx="100">
                  <c:v>2019-12-25 09:22:46</c:v>
                </c:pt>
                <c:pt idx="101">
                  <c:v>2019-12-25 09:52:46</c:v>
                </c:pt>
                <c:pt idx="102">
                  <c:v>2019-12-25 10:22:46</c:v>
                </c:pt>
                <c:pt idx="103">
                  <c:v>2019-12-25 10:52:46</c:v>
                </c:pt>
                <c:pt idx="104">
                  <c:v>2019-12-25 11:22:46</c:v>
                </c:pt>
                <c:pt idx="105">
                  <c:v>2019-12-25 11:52:46</c:v>
                </c:pt>
                <c:pt idx="106">
                  <c:v>2019-12-25 12:22:46</c:v>
                </c:pt>
                <c:pt idx="107">
                  <c:v>2019-12-25 12:52:46</c:v>
                </c:pt>
                <c:pt idx="108">
                  <c:v>2019-12-25 13:22:46</c:v>
                </c:pt>
                <c:pt idx="109">
                  <c:v>2019-12-25 13:52:46</c:v>
                </c:pt>
                <c:pt idx="110">
                  <c:v>2019-12-25 14:22:46</c:v>
                </c:pt>
                <c:pt idx="111">
                  <c:v>2019-12-25 14:52:46</c:v>
                </c:pt>
                <c:pt idx="112">
                  <c:v>2019-12-25 15:22:46</c:v>
                </c:pt>
                <c:pt idx="113">
                  <c:v>2019-12-25 15:27:46</c:v>
                </c:pt>
                <c:pt idx="114">
                  <c:v>2019-12-25 15:57:46</c:v>
                </c:pt>
                <c:pt idx="115">
                  <c:v>2019-12-25 16:27:46</c:v>
                </c:pt>
                <c:pt idx="116">
                  <c:v>2019-12-25 16:57:46</c:v>
                </c:pt>
                <c:pt idx="117">
                  <c:v>2019-12-25 17:27:46</c:v>
                </c:pt>
                <c:pt idx="118">
                  <c:v>2019-12-25 17:57:46</c:v>
                </c:pt>
                <c:pt idx="119">
                  <c:v>2019-12-25 18:27:46</c:v>
                </c:pt>
                <c:pt idx="120">
                  <c:v>2019-12-25 18:57:46</c:v>
                </c:pt>
                <c:pt idx="121">
                  <c:v>2019-12-25 19:27:46</c:v>
                </c:pt>
                <c:pt idx="122">
                  <c:v>2019-12-25 19:32:46</c:v>
                </c:pt>
                <c:pt idx="123">
                  <c:v>2019-12-25 20:02:46</c:v>
                </c:pt>
                <c:pt idx="124">
                  <c:v>2019-12-25 20:07:46</c:v>
                </c:pt>
                <c:pt idx="125">
                  <c:v>2019-12-25 20:37:46</c:v>
                </c:pt>
                <c:pt idx="126">
                  <c:v>2019-12-25 21:07:46</c:v>
                </c:pt>
                <c:pt idx="127">
                  <c:v>2019-12-25 21:37:46</c:v>
                </c:pt>
                <c:pt idx="128">
                  <c:v>2019-12-25 22:07:46</c:v>
                </c:pt>
                <c:pt idx="129">
                  <c:v>2019-12-25 22:37:46</c:v>
                </c:pt>
                <c:pt idx="130">
                  <c:v>2019-12-25 23:07:46</c:v>
                </c:pt>
                <c:pt idx="131">
                  <c:v>2019-12-25 23:37:46</c:v>
                </c:pt>
                <c:pt idx="132">
                  <c:v>2019-12-26 00:07:46</c:v>
                </c:pt>
                <c:pt idx="133">
                  <c:v>2019-12-26 00:37:46</c:v>
                </c:pt>
                <c:pt idx="134">
                  <c:v>2019-12-26 01:07:46</c:v>
                </c:pt>
                <c:pt idx="135">
                  <c:v>2019-12-26 01:37:46</c:v>
                </c:pt>
                <c:pt idx="136">
                  <c:v>2019-12-26 02:07:46</c:v>
                </c:pt>
                <c:pt idx="137">
                  <c:v>2019-12-26 02:37:46</c:v>
                </c:pt>
                <c:pt idx="138">
                  <c:v>2019-12-26 03:07:46</c:v>
                </c:pt>
                <c:pt idx="139">
                  <c:v>2019-12-26 03:37:46</c:v>
                </c:pt>
                <c:pt idx="140">
                  <c:v>2019-12-26 04:07:46</c:v>
                </c:pt>
                <c:pt idx="141">
                  <c:v>2019-12-26 04:37:46</c:v>
                </c:pt>
                <c:pt idx="142">
                  <c:v>2019-12-26 05:07:46</c:v>
                </c:pt>
                <c:pt idx="143">
                  <c:v>2019-12-26 05:37:46</c:v>
                </c:pt>
                <c:pt idx="144">
                  <c:v>2019-12-26 06:07:46</c:v>
                </c:pt>
                <c:pt idx="145">
                  <c:v>2019-12-26 06:37:46</c:v>
                </c:pt>
                <c:pt idx="146">
                  <c:v>2019-12-26 07:07:46</c:v>
                </c:pt>
                <c:pt idx="147">
                  <c:v>2019-12-26 07:37:46</c:v>
                </c:pt>
                <c:pt idx="148">
                  <c:v>2019-12-26 08:07:46</c:v>
                </c:pt>
                <c:pt idx="149">
                  <c:v>2019-12-26 08:37:46</c:v>
                </c:pt>
                <c:pt idx="150">
                  <c:v>2019-12-26 09:07:46</c:v>
                </c:pt>
                <c:pt idx="151">
                  <c:v>2019-12-26 09:12:46</c:v>
                </c:pt>
                <c:pt idx="152">
                  <c:v>2019-12-26 09:17:46</c:v>
                </c:pt>
                <c:pt idx="153">
                  <c:v>2019-12-26 09:22:46</c:v>
                </c:pt>
                <c:pt idx="154">
                  <c:v>2019-12-26 09:27:46</c:v>
                </c:pt>
                <c:pt idx="155">
                  <c:v>2019-12-26 09:32:46</c:v>
                </c:pt>
                <c:pt idx="156">
                  <c:v>2019-12-26 09:37:46</c:v>
                </c:pt>
                <c:pt idx="157">
                  <c:v>2019-12-26 09:42:46</c:v>
                </c:pt>
                <c:pt idx="158">
                  <c:v>2019-12-26 09:47:46</c:v>
                </c:pt>
                <c:pt idx="159">
                  <c:v>2019-12-26 09:52:46</c:v>
                </c:pt>
                <c:pt idx="160">
                  <c:v>2019-12-26 09:57:46</c:v>
                </c:pt>
                <c:pt idx="161">
                  <c:v>2019-12-26 10:02:46</c:v>
                </c:pt>
                <c:pt idx="162">
                  <c:v>2019-12-26 10:07:46</c:v>
                </c:pt>
                <c:pt idx="163">
                  <c:v>2019-12-26 10:12:46</c:v>
                </c:pt>
                <c:pt idx="164">
                  <c:v>2019-12-26 10:17:46</c:v>
                </c:pt>
                <c:pt idx="165">
                  <c:v>2019-12-26 10:22:46</c:v>
                </c:pt>
                <c:pt idx="166">
                  <c:v>2019-12-26 10:27:46</c:v>
                </c:pt>
                <c:pt idx="167">
                  <c:v>2019-12-26 10:32:46</c:v>
                </c:pt>
                <c:pt idx="168">
                  <c:v>2019-12-26 10:37:46</c:v>
                </c:pt>
                <c:pt idx="169">
                  <c:v>2019-12-26 10:42:46</c:v>
                </c:pt>
                <c:pt idx="170">
                  <c:v>2019-12-26 10:47:46</c:v>
                </c:pt>
                <c:pt idx="171">
                  <c:v>2019-12-26 10:52:46</c:v>
                </c:pt>
                <c:pt idx="172">
                  <c:v>2019-12-26 10:57:46</c:v>
                </c:pt>
                <c:pt idx="173">
                  <c:v>2019-12-26 11:02:46</c:v>
                </c:pt>
                <c:pt idx="174">
                  <c:v>2019-12-26 11:07:46</c:v>
                </c:pt>
                <c:pt idx="175">
                  <c:v>2019-12-26 11:12:46</c:v>
                </c:pt>
                <c:pt idx="176">
                  <c:v>2019-12-26 11:17:46</c:v>
                </c:pt>
                <c:pt idx="177">
                  <c:v>2019-12-26 11:22:46</c:v>
                </c:pt>
                <c:pt idx="178">
                  <c:v>2019-12-26 11:27:46</c:v>
                </c:pt>
                <c:pt idx="179">
                  <c:v>2019-12-26 11:32:46</c:v>
                </c:pt>
                <c:pt idx="180">
                  <c:v>2019-12-26 12:02:46</c:v>
                </c:pt>
                <c:pt idx="181">
                  <c:v>2019-12-26 12:32:46</c:v>
                </c:pt>
                <c:pt idx="182">
                  <c:v>2019-12-26 13:02:46</c:v>
                </c:pt>
                <c:pt idx="183">
                  <c:v>2019-12-26 13:32:46</c:v>
                </c:pt>
                <c:pt idx="184">
                  <c:v>2019-12-26 14:02:46</c:v>
                </c:pt>
                <c:pt idx="185">
                  <c:v>2019-12-26 14:32:46</c:v>
                </c:pt>
                <c:pt idx="186">
                  <c:v>2019-12-26 14:37:46</c:v>
                </c:pt>
                <c:pt idx="187">
                  <c:v>2019-12-26 14:42:46</c:v>
                </c:pt>
                <c:pt idx="188">
                  <c:v>2019-12-26 14:47:46</c:v>
                </c:pt>
                <c:pt idx="189">
                  <c:v>2019-12-26 14:52:46</c:v>
                </c:pt>
              </c:strCache>
            </c:strRef>
          </c:cat>
          <c:val>
            <c:numRef>
              <c:f>'[39407_0202201800000199_43998(00000199).xls]sheet1'!$Q$3:$Q$192</c:f>
              <c:numCache>
                <c:formatCode>General</c:formatCode>
                <c:ptCount val="190"/>
                <c:pt idx="0">
                  <c:v>1.1000000000000001</c:v>
                </c:pt>
                <c:pt idx="1">
                  <c:v>1.2</c:v>
                </c:pt>
                <c:pt idx="2">
                  <c:v>1.1000000000000001</c:v>
                </c:pt>
                <c:pt idx="3">
                  <c:v>1.5</c:v>
                </c:pt>
                <c:pt idx="4">
                  <c:v>1.1000000000000001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1.1000000000000001</c:v>
                </c:pt>
                <c:pt idx="8">
                  <c:v>1.3</c:v>
                </c:pt>
                <c:pt idx="9">
                  <c:v>1.1000000000000001</c:v>
                </c:pt>
                <c:pt idx="10">
                  <c:v>1.1000000000000001</c:v>
                </c:pt>
                <c:pt idx="11">
                  <c:v>1.1000000000000001</c:v>
                </c:pt>
                <c:pt idx="12">
                  <c:v>1.1000000000000001</c:v>
                </c:pt>
                <c:pt idx="13">
                  <c:v>1.1000000000000001</c:v>
                </c:pt>
                <c:pt idx="14">
                  <c:v>1.1000000000000001</c:v>
                </c:pt>
                <c:pt idx="15">
                  <c:v>1.1000000000000001</c:v>
                </c:pt>
                <c:pt idx="16">
                  <c:v>1.1000000000000001</c:v>
                </c:pt>
                <c:pt idx="17">
                  <c:v>1.1000000000000001</c:v>
                </c:pt>
                <c:pt idx="18">
                  <c:v>1.1000000000000001</c:v>
                </c:pt>
                <c:pt idx="19">
                  <c:v>1.1000000000000001</c:v>
                </c:pt>
                <c:pt idx="20">
                  <c:v>1.1000000000000001</c:v>
                </c:pt>
                <c:pt idx="21">
                  <c:v>1.1000000000000001</c:v>
                </c:pt>
                <c:pt idx="22">
                  <c:v>1.1000000000000001</c:v>
                </c:pt>
                <c:pt idx="23">
                  <c:v>1.1000000000000001</c:v>
                </c:pt>
                <c:pt idx="24">
                  <c:v>1.1000000000000001</c:v>
                </c:pt>
                <c:pt idx="25">
                  <c:v>1.1000000000000001</c:v>
                </c:pt>
                <c:pt idx="26">
                  <c:v>1.1000000000000001</c:v>
                </c:pt>
                <c:pt idx="27">
                  <c:v>1.1000000000000001</c:v>
                </c:pt>
                <c:pt idx="28">
                  <c:v>1.1000000000000001</c:v>
                </c:pt>
                <c:pt idx="29">
                  <c:v>1.1000000000000001</c:v>
                </c:pt>
                <c:pt idx="30">
                  <c:v>1.1000000000000001</c:v>
                </c:pt>
                <c:pt idx="31">
                  <c:v>1.1000000000000001</c:v>
                </c:pt>
                <c:pt idx="32">
                  <c:v>1.1000000000000001</c:v>
                </c:pt>
                <c:pt idx="33">
                  <c:v>1.1000000000000001</c:v>
                </c:pt>
                <c:pt idx="34">
                  <c:v>1.1000000000000001</c:v>
                </c:pt>
                <c:pt idx="35">
                  <c:v>1.1000000000000001</c:v>
                </c:pt>
                <c:pt idx="36">
                  <c:v>1.1000000000000001</c:v>
                </c:pt>
                <c:pt idx="37">
                  <c:v>1.1000000000000001</c:v>
                </c:pt>
                <c:pt idx="38">
                  <c:v>1.1000000000000001</c:v>
                </c:pt>
                <c:pt idx="39">
                  <c:v>1.1000000000000001</c:v>
                </c:pt>
                <c:pt idx="40">
                  <c:v>1.1000000000000001</c:v>
                </c:pt>
                <c:pt idx="41">
                  <c:v>1.1000000000000001</c:v>
                </c:pt>
                <c:pt idx="42">
                  <c:v>1.1000000000000001</c:v>
                </c:pt>
                <c:pt idx="43">
                  <c:v>1.1000000000000001</c:v>
                </c:pt>
                <c:pt idx="44">
                  <c:v>1.1000000000000001</c:v>
                </c:pt>
                <c:pt idx="45">
                  <c:v>1.1000000000000001</c:v>
                </c:pt>
                <c:pt idx="46">
                  <c:v>1.1000000000000001</c:v>
                </c:pt>
                <c:pt idx="47">
                  <c:v>1.4</c:v>
                </c:pt>
                <c:pt idx="48">
                  <c:v>1.3</c:v>
                </c:pt>
                <c:pt idx="49">
                  <c:v>1.5</c:v>
                </c:pt>
                <c:pt idx="50">
                  <c:v>1.3</c:v>
                </c:pt>
                <c:pt idx="51">
                  <c:v>1.5</c:v>
                </c:pt>
                <c:pt idx="52">
                  <c:v>1.3</c:v>
                </c:pt>
                <c:pt idx="53">
                  <c:v>1.3</c:v>
                </c:pt>
                <c:pt idx="54">
                  <c:v>1.1000000000000001</c:v>
                </c:pt>
                <c:pt idx="55">
                  <c:v>1.1000000000000001</c:v>
                </c:pt>
                <c:pt idx="56">
                  <c:v>1.3</c:v>
                </c:pt>
                <c:pt idx="57">
                  <c:v>1.3</c:v>
                </c:pt>
                <c:pt idx="58">
                  <c:v>1.3</c:v>
                </c:pt>
                <c:pt idx="59">
                  <c:v>1.1000000000000001</c:v>
                </c:pt>
                <c:pt idx="60">
                  <c:v>1.3</c:v>
                </c:pt>
                <c:pt idx="61">
                  <c:v>1.1000000000000001</c:v>
                </c:pt>
                <c:pt idx="62">
                  <c:v>1.7</c:v>
                </c:pt>
                <c:pt idx="63">
                  <c:v>1.1000000000000001</c:v>
                </c:pt>
                <c:pt idx="64">
                  <c:v>1.3</c:v>
                </c:pt>
                <c:pt idx="65">
                  <c:v>1.3</c:v>
                </c:pt>
                <c:pt idx="66">
                  <c:v>1.3</c:v>
                </c:pt>
                <c:pt idx="67">
                  <c:v>1.3</c:v>
                </c:pt>
                <c:pt idx="68">
                  <c:v>1.1000000000000001</c:v>
                </c:pt>
                <c:pt idx="69">
                  <c:v>1.1000000000000001</c:v>
                </c:pt>
                <c:pt idx="70">
                  <c:v>1.1000000000000001</c:v>
                </c:pt>
                <c:pt idx="71">
                  <c:v>1.1000000000000001</c:v>
                </c:pt>
                <c:pt idx="72">
                  <c:v>1.1000000000000001</c:v>
                </c:pt>
                <c:pt idx="73">
                  <c:v>1.1000000000000001</c:v>
                </c:pt>
                <c:pt idx="74">
                  <c:v>1.1000000000000001</c:v>
                </c:pt>
                <c:pt idx="75">
                  <c:v>1.1000000000000001</c:v>
                </c:pt>
                <c:pt idx="76">
                  <c:v>1.1000000000000001</c:v>
                </c:pt>
                <c:pt idx="77">
                  <c:v>1.1000000000000001</c:v>
                </c:pt>
                <c:pt idx="78">
                  <c:v>1.1000000000000001</c:v>
                </c:pt>
                <c:pt idx="79">
                  <c:v>1.1000000000000001</c:v>
                </c:pt>
                <c:pt idx="80">
                  <c:v>1.1000000000000001</c:v>
                </c:pt>
                <c:pt idx="81">
                  <c:v>1.1000000000000001</c:v>
                </c:pt>
                <c:pt idx="82">
                  <c:v>1.1000000000000001</c:v>
                </c:pt>
                <c:pt idx="83">
                  <c:v>1.1000000000000001</c:v>
                </c:pt>
                <c:pt idx="84">
                  <c:v>1.1000000000000001</c:v>
                </c:pt>
                <c:pt idx="85">
                  <c:v>1.1000000000000001</c:v>
                </c:pt>
                <c:pt idx="86">
                  <c:v>1.1000000000000001</c:v>
                </c:pt>
                <c:pt idx="87">
                  <c:v>1.1000000000000001</c:v>
                </c:pt>
                <c:pt idx="88">
                  <c:v>1.1000000000000001</c:v>
                </c:pt>
                <c:pt idx="89">
                  <c:v>1.1000000000000001</c:v>
                </c:pt>
                <c:pt idx="90">
                  <c:v>1.1000000000000001</c:v>
                </c:pt>
                <c:pt idx="91">
                  <c:v>1.1000000000000001</c:v>
                </c:pt>
                <c:pt idx="92">
                  <c:v>1.1000000000000001</c:v>
                </c:pt>
                <c:pt idx="93">
                  <c:v>1.1000000000000001</c:v>
                </c:pt>
                <c:pt idx="94">
                  <c:v>1.1000000000000001</c:v>
                </c:pt>
                <c:pt idx="95">
                  <c:v>1.1000000000000001</c:v>
                </c:pt>
                <c:pt idx="96">
                  <c:v>1.1000000000000001</c:v>
                </c:pt>
                <c:pt idx="97">
                  <c:v>1.3</c:v>
                </c:pt>
                <c:pt idx="98">
                  <c:v>1.3</c:v>
                </c:pt>
                <c:pt idx="99">
                  <c:v>0.9</c:v>
                </c:pt>
                <c:pt idx="100">
                  <c:v>1.3</c:v>
                </c:pt>
                <c:pt idx="101">
                  <c:v>1.3</c:v>
                </c:pt>
                <c:pt idx="102">
                  <c:v>1.3</c:v>
                </c:pt>
                <c:pt idx="103">
                  <c:v>1.3</c:v>
                </c:pt>
                <c:pt idx="104">
                  <c:v>1.5</c:v>
                </c:pt>
                <c:pt idx="105">
                  <c:v>1.3</c:v>
                </c:pt>
                <c:pt idx="106">
                  <c:v>1.3</c:v>
                </c:pt>
                <c:pt idx="107">
                  <c:v>1.3</c:v>
                </c:pt>
                <c:pt idx="108">
                  <c:v>1.3</c:v>
                </c:pt>
                <c:pt idx="109">
                  <c:v>1.3</c:v>
                </c:pt>
                <c:pt idx="110">
                  <c:v>1.3</c:v>
                </c:pt>
                <c:pt idx="111">
                  <c:v>1.3</c:v>
                </c:pt>
                <c:pt idx="112">
                  <c:v>1.3</c:v>
                </c:pt>
                <c:pt idx="113">
                  <c:v>1.5</c:v>
                </c:pt>
                <c:pt idx="114">
                  <c:v>1.3</c:v>
                </c:pt>
                <c:pt idx="115">
                  <c:v>1.3</c:v>
                </c:pt>
                <c:pt idx="116">
                  <c:v>1.3</c:v>
                </c:pt>
                <c:pt idx="117">
                  <c:v>1.4</c:v>
                </c:pt>
                <c:pt idx="118">
                  <c:v>1.3</c:v>
                </c:pt>
                <c:pt idx="119">
                  <c:v>1.3</c:v>
                </c:pt>
                <c:pt idx="120">
                  <c:v>1.1000000000000001</c:v>
                </c:pt>
                <c:pt idx="121">
                  <c:v>1.3</c:v>
                </c:pt>
                <c:pt idx="122">
                  <c:v>1.5</c:v>
                </c:pt>
                <c:pt idx="123">
                  <c:v>1.1000000000000001</c:v>
                </c:pt>
                <c:pt idx="124">
                  <c:v>1.1000000000000001</c:v>
                </c:pt>
                <c:pt idx="125">
                  <c:v>1.5</c:v>
                </c:pt>
                <c:pt idx="126">
                  <c:v>1.2</c:v>
                </c:pt>
                <c:pt idx="127">
                  <c:v>1.1000000000000001</c:v>
                </c:pt>
                <c:pt idx="128">
                  <c:v>1.1000000000000001</c:v>
                </c:pt>
                <c:pt idx="129">
                  <c:v>1.1000000000000001</c:v>
                </c:pt>
                <c:pt idx="130">
                  <c:v>1</c:v>
                </c:pt>
                <c:pt idx="131">
                  <c:v>1.1000000000000001</c:v>
                </c:pt>
                <c:pt idx="132">
                  <c:v>1.1000000000000001</c:v>
                </c:pt>
                <c:pt idx="133">
                  <c:v>1.1000000000000001</c:v>
                </c:pt>
                <c:pt idx="134">
                  <c:v>1.1000000000000001</c:v>
                </c:pt>
                <c:pt idx="135">
                  <c:v>1.1000000000000001</c:v>
                </c:pt>
                <c:pt idx="136">
                  <c:v>1.1000000000000001</c:v>
                </c:pt>
                <c:pt idx="137">
                  <c:v>1.1000000000000001</c:v>
                </c:pt>
                <c:pt idx="138">
                  <c:v>1.1000000000000001</c:v>
                </c:pt>
                <c:pt idx="139">
                  <c:v>1.1000000000000001</c:v>
                </c:pt>
                <c:pt idx="140">
                  <c:v>1.1000000000000001</c:v>
                </c:pt>
                <c:pt idx="141">
                  <c:v>1.1000000000000001</c:v>
                </c:pt>
                <c:pt idx="142">
                  <c:v>1.1000000000000001</c:v>
                </c:pt>
                <c:pt idx="143">
                  <c:v>1.1000000000000001</c:v>
                </c:pt>
                <c:pt idx="144">
                  <c:v>1.1000000000000001</c:v>
                </c:pt>
                <c:pt idx="145">
                  <c:v>1.1000000000000001</c:v>
                </c:pt>
                <c:pt idx="146">
                  <c:v>1.1000000000000001</c:v>
                </c:pt>
                <c:pt idx="147">
                  <c:v>1.1000000000000001</c:v>
                </c:pt>
                <c:pt idx="148">
                  <c:v>1.1000000000000001</c:v>
                </c:pt>
                <c:pt idx="149">
                  <c:v>1.1000000000000001</c:v>
                </c:pt>
                <c:pt idx="150">
                  <c:v>1.1000000000000001</c:v>
                </c:pt>
                <c:pt idx="151">
                  <c:v>1.1000000000000001</c:v>
                </c:pt>
                <c:pt idx="152">
                  <c:v>1</c:v>
                </c:pt>
                <c:pt idx="153">
                  <c:v>1.2</c:v>
                </c:pt>
                <c:pt idx="154">
                  <c:v>1.4</c:v>
                </c:pt>
                <c:pt idx="155">
                  <c:v>1.8</c:v>
                </c:pt>
                <c:pt idx="156">
                  <c:v>2.4</c:v>
                </c:pt>
                <c:pt idx="157">
                  <c:v>1.1000000000000001</c:v>
                </c:pt>
                <c:pt idx="158">
                  <c:v>1.1000000000000001</c:v>
                </c:pt>
                <c:pt idx="159">
                  <c:v>1.3</c:v>
                </c:pt>
                <c:pt idx="160">
                  <c:v>2.5</c:v>
                </c:pt>
                <c:pt idx="161">
                  <c:v>1.5</c:v>
                </c:pt>
                <c:pt idx="162">
                  <c:v>1.6</c:v>
                </c:pt>
                <c:pt idx="163">
                  <c:v>1.1000000000000001</c:v>
                </c:pt>
                <c:pt idx="164">
                  <c:v>0.9</c:v>
                </c:pt>
                <c:pt idx="165">
                  <c:v>1.5</c:v>
                </c:pt>
                <c:pt idx="166">
                  <c:v>1.1000000000000001</c:v>
                </c:pt>
                <c:pt idx="167">
                  <c:v>1.1000000000000001</c:v>
                </c:pt>
                <c:pt idx="168">
                  <c:v>0.9</c:v>
                </c:pt>
                <c:pt idx="169">
                  <c:v>0.9</c:v>
                </c:pt>
                <c:pt idx="170">
                  <c:v>0.9</c:v>
                </c:pt>
                <c:pt idx="171">
                  <c:v>0.9</c:v>
                </c:pt>
                <c:pt idx="172">
                  <c:v>1.3</c:v>
                </c:pt>
                <c:pt idx="173">
                  <c:v>0.9</c:v>
                </c:pt>
                <c:pt idx="174">
                  <c:v>1.1000000000000001</c:v>
                </c:pt>
                <c:pt idx="175">
                  <c:v>1.1000000000000001</c:v>
                </c:pt>
                <c:pt idx="176">
                  <c:v>1.2</c:v>
                </c:pt>
                <c:pt idx="177">
                  <c:v>1.3</c:v>
                </c:pt>
                <c:pt idx="178">
                  <c:v>1.1000000000000001</c:v>
                </c:pt>
                <c:pt idx="179">
                  <c:v>1.2</c:v>
                </c:pt>
                <c:pt idx="180">
                  <c:v>1.8</c:v>
                </c:pt>
                <c:pt idx="181">
                  <c:v>1.1000000000000001</c:v>
                </c:pt>
                <c:pt idx="182">
                  <c:v>1.1000000000000001</c:v>
                </c:pt>
                <c:pt idx="183">
                  <c:v>1.1000000000000001</c:v>
                </c:pt>
                <c:pt idx="184">
                  <c:v>1.1000000000000001</c:v>
                </c:pt>
                <c:pt idx="185">
                  <c:v>1.1000000000000001</c:v>
                </c:pt>
                <c:pt idx="186">
                  <c:v>1.1000000000000001</c:v>
                </c:pt>
                <c:pt idx="187">
                  <c:v>0.9</c:v>
                </c:pt>
                <c:pt idx="188">
                  <c:v>0.9</c:v>
                </c:pt>
                <c:pt idx="189">
                  <c:v>1.5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6872768"/>
        <c:axId val="1926871136"/>
      </c:lineChart>
      <c:catAx>
        <c:axId val="1926872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26871136"/>
        <c:crosses val="autoZero"/>
        <c:auto val="1"/>
        <c:lblAlgn val="ctr"/>
        <c:lblOffset val="100"/>
        <c:noMultiLvlLbl val="0"/>
      </c:catAx>
      <c:valAx>
        <c:axId val="192687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</a:t>
                </a:r>
                <a:r>
                  <a:rPr lang="en-US" altLang="zh-CN" sz="18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Vibration Strength</a:t>
                </a:r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/g</a:t>
                </a:r>
                <a:endParaRPr lang="zh-CN" alt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2687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92061-FD9F-442E-B368-74342559EF8B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BCCBB-CF1D-4F10-A92E-437201EA2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28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BCCBB-CF1D-4F10-A92E-437201EA24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8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75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05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4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18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5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51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09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05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4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47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4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00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13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77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88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86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70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11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87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40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82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12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11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01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3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458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89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905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88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0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39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8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37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42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4072-9DBB-4548-A320-7B7084E6A65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193D-3DC0-4FD4-9E6D-7938D892DD6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032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6C8C-74FE-4A91-AD8B-883C8709A03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46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2F18-7705-48FF-96D4-B4DD211F03A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239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E1A7-2D63-4EB8-A276-144F9122F3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0492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0B4D-F85E-4728-A754-E85BC8FAB39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752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C4C7-4E85-4D3C-A923-58F055B06CE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5816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04FA-AD0C-446E-B41D-E9C4813668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479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6DF6-9BDA-483C-8C46-520800D1275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318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F0E0-E283-4E8A-9805-66934B943F4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387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8EF4-D253-4068-A27A-69554DD0418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985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225D-A226-46D3-B99E-B7CD54E3D4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384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178C-2C35-4FDC-B6B0-6370467C228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CE61F-A7F7-44A5-BFC2-F004E9E299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10" Type="http://schemas.openxmlformats.org/officeDocument/2006/relationships/image" Target="../media/image27.jpeg"/><Relationship Id="rId4" Type="http://schemas.openxmlformats.org/officeDocument/2006/relationships/oleObject" Target="../embeddings/oleObject14.bin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.JPG"/><Relationship Id="rId11" Type="http://schemas.openxmlformats.org/officeDocument/2006/relationships/image" Target="../media/image34.jpeg"/><Relationship Id="rId5" Type="http://schemas.openxmlformats.org/officeDocument/2006/relationships/image" Target="../media/image3.emf"/><Relationship Id="rId10" Type="http://schemas.openxmlformats.org/officeDocument/2006/relationships/image" Target="../media/image33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JPG"/><Relationship Id="rId11" Type="http://schemas.openxmlformats.org/officeDocument/2006/relationships/image" Target="../media/image53.jpeg"/><Relationship Id="rId5" Type="http://schemas.openxmlformats.org/officeDocument/2006/relationships/image" Target="../media/image3.emf"/><Relationship Id="rId10" Type="http://schemas.openxmlformats.org/officeDocument/2006/relationships/image" Target="../media/image52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9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5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10" Type="http://schemas.openxmlformats.org/officeDocument/2006/relationships/image" Target="../media/image70.jpeg"/><Relationship Id="rId4" Type="http://schemas.openxmlformats.org/officeDocument/2006/relationships/oleObject" Target="../embeddings/oleObject32.bin"/><Relationship Id="rId9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6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4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10" Type="http://schemas.openxmlformats.org/officeDocument/2006/relationships/image" Target="../media/image8.jpe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4" y="5847523"/>
            <a:ext cx="9161254" cy="1010477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520" y="2026878"/>
            <a:ext cx="8712968" cy="1278429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Work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of 650MHz800kW CEPC 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klystron’s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development in GLVAC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95536" y="3259588"/>
            <a:ext cx="8424936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flipV="1">
            <a:off x="395536" y="1916832"/>
            <a:ext cx="8424936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副标题 2"/>
          <p:cNvSpPr txBox="1">
            <a:spLocks/>
          </p:cNvSpPr>
          <p:nvPr/>
        </p:nvSpPr>
        <p:spPr>
          <a:xfrm>
            <a:off x="815681" y="3501009"/>
            <a:ext cx="7512627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0"/>
          </p:nvPr>
        </p:nvSpPr>
        <p:spPr>
          <a:xfrm>
            <a:off x="3437872" y="4715455"/>
            <a:ext cx="2340263" cy="365125"/>
          </a:xfrm>
        </p:spPr>
        <p:txBody>
          <a:bodyPr/>
          <a:lstStyle/>
          <a:p>
            <a:pPr algn="ctr"/>
            <a:fld id="{81C06C67-647B-4116-9993-32C69389DF21}" type="datetime1">
              <a:rPr lang="zh-CN" altLang="en-US" sz="20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2020/10/25</a:t>
            </a:fld>
            <a:endParaRPr lang="zh-CN" altLang="en-US" sz="20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日期占位符 5"/>
          <p:cNvSpPr txBox="1">
            <a:spLocks/>
          </p:cNvSpPr>
          <p:nvPr/>
        </p:nvSpPr>
        <p:spPr>
          <a:xfrm>
            <a:off x="2496844" y="4167768"/>
            <a:ext cx="414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Wang </a:t>
            </a:r>
            <a:r>
              <a:rPr lang="en-US" altLang="zh-CN" sz="2000" dirty="0" err="1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Shaozhe</a:t>
            </a:r>
            <a:endParaRPr lang="zh-CN" altLang="en-US" sz="20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 descr="C:\Users\ltt\Desktop\研究院log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6207"/>
            <a:ext cx="5812185" cy="858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4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142"/>
    </mc:Choice>
    <mc:Fallback xmlns="">
      <p:transition advTm="1914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786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10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93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00704" y="5206548"/>
            <a:ext cx="4918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full-automatic Gaseous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Cleaning Machine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36388" y="5206548"/>
            <a:ext cx="2664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YVM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4" y="1196225"/>
            <a:ext cx="2821105" cy="376147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59" y="1196224"/>
            <a:ext cx="5015297" cy="37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2234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391344" y="980728"/>
            <a:ext cx="7429128" cy="4872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first CEPC klystron in GLVAC</a:t>
            </a:r>
            <a:endParaRPr lang="en-US" altLang="zh-CN" dirty="0" smtClean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Facilities establishment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Components manufacture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Final assembly &amp; baking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The following process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Klystron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pack &amp; transport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Test result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5350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11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16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26762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971600" y="283400"/>
            <a:ext cx="42275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12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3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923928" y="931899"/>
            <a:ext cx="4817808" cy="5050171"/>
            <a:chOff x="3279043" y="999130"/>
            <a:chExt cx="4817808" cy="505017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lum bright="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43" y="999130"/>
              <a:ext cx="2300715" cy="30676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999130"/>
              <a:ext cx="2300715" cy="30676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1" t="38029" r="714" b="13049"/>
            <a:stretch/>
          </p:blipFill>
          <p:spPr>
            <a:xfrm>
              <a:off x="3279043" y="4249101"/>
              <a:ext cx="4817808" cy="180020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762528" y="1220256"/>
            <a:ext cx="297471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1.8 meters high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collector and its water jacket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brazing its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whole perpendicularity is less than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0.2mm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Leak hunting for the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copper part in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leak rate less than -10 Pa· m3 /s after brazed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782568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971600" y="283400"/>
            <a:ext cx="42275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13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779911" y="1052736"/>
            <a:ext cx="5380375" cy="4724116"/>
            <a:chOff x="1043608" y="946745"/>
            <a:chExt cx="6480720" cy="4626246"/>
          </a:xfrm>
        </p:grpSpPr>
        <p:grpSp>
          <p:nvGrpSpPr>
            <p:cNvPr id="22" name="组合 21"/>
            <p:cNvGrpSpPr/>
            <p:nvPr/>
          </p:nvGrpSpPr>
          <p:grpSpPr>
            <a:xfrm>
              <a:off x="1043608" y="946745"/>
              <a:ext cx="6336704" cy="4379179"/>
              <a:chOff x="2339751" y="1535672"/>
              <a:chExt cx="6336704" cy="4379179"/>
            </a:xfrm>
          </p:grpSpPr>
          <p:pic>
            <p:nvPicPr>
              <p:cNvPr id="24" name="图片 23" descr="C:\Users\THINKPAD\Desktop\微信图片_20190505140854.jpg"/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99" r="25255"/>
              <a:stretch/>
            </p:blipFill>
            <p:spPr bwMode="auto">
              <a:xfrm>
                <a:off x="2339751" y="1535672"/>
                <a:ext cx="1656184" cy="437917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1" y="1535672"/>
                <a:ext cx="4536504" cy="3024336"/>
              </a:xfrm>
              <a:prstGeom prst="rect">
                <a:avLst/>
              </a:prstGeom>
            </p:spPr>
          </p:pic>
        </p:grp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/>
            <a:srcRect r="13351"/>
            <a:stretch/>
          </p:blipFill>
          <p:spPr>
            <a:xfrm>
              <a:off x="2850616" y="3910014"/>
              <a:ext cx="4673712" cy="1662977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/>
        </p:nvSpPr>
        <p:spPr>
          <a:xfrm>
            <a:off x="740011" y="1311265"/>
            <a:ext cx="291468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2.2 meters long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coils system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Error between magnetic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field measurement and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less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 3%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27347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971600" y="283400"/>
            <a:ext cx="42275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14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8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491992" y="2007666"/>
            <a:ext cx="6709048" cy="3869629"/>
            <a:chOff x="822686" y="1664547"/>
            <a:chExt cx="6845658" cy="387618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4" t="8533" r="16466"/>
            <a:stretch/>
          </p:blipFill>
          <p:spPr>
            <a:xfrm>
              <a:off x="822686" y="1664547"/>
              <a:ext cx="4130458" cy="387618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6351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r="10464"/>
            <a:stretch/>
          </p:blipFill>
          <p:spPr>
            <a:xfrm>
              <a:off x="5153491" y="1664548"/>
              <a:ext cx="2514853" cy="245769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18" b="19242"/>
            <a:stretch/>
          </p:blipFill>
          <p:spPr>
            <a:xfrm>
              <a:off x="5153491" y="4203487"/>
              <a:ext cx="2514853" cy="1332385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971600" y="983200"/>
            <a:ext cx="520292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Shell of oil cylinder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High-pressure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components (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passed 200kV test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361289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971600" y="283400"/>
            <a:ext cx="42275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07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27584" y="2060848"/>
            <a:ext cx="8228601" cy="2880920"/>
            <a:chOff x="224111" y="1988848"/>
            <a:chExt cx="8228601" cy="288092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1"/>
            <a:stretch/>
          </p:blipFill>
          <p:spPr>
            <a:xfrm rot="5400000">
              <a:off x="-65559" y="2278518"/>
              <a:ext cx="2880920" cy="230157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65" b="7335"/>
            <a:stretch/>
          </p:blipFill>
          <p:spPr>
            <a:xfrm>
              <a:off x="2552161" y="1988848"/>
              <a:ext cx="5900551" cy="2880918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875798" y="1042377"/>
            <a:ext cx="5202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Operation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support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7480510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971600" y="283400"/>
            <a:ext cx="42275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Components manufacture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16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31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27584" y="1628800"/>
            <a:ext cx="7961643" cy="4230819"/>
            <a:chOff x="498789" y="1628800"/>
            <a:chExt cx="7961643" cy="423081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0" t="5900" r="24801" b="9051"/>
            <a:stretch/>
          </p:blipFill>
          <p:spPr>
            <a:xfrm>
              <a:off x="7636407" y="1873169"/>
              <a:ext cx="824025" cy="166865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62"/>
            <a:stretch/>
          </p:blipFill>
          <p:spPr>
            <a:xfrm>
              <a:off x="611560" y="4258670"/>
              <a:ext cx="1296144" cy="153011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89" y="1628800"/>
              <a:ext cx="2121904" cy="220954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1" b="19551"/>
            <a:stretch/>
          </p:blipFill>
          <p:spPr>
            <a:xfrm>
              <a:off x="3479612" y="1844003"/>
              <a:ext cx="3036604" cy="169781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653" y="4229989"/>
              <a:ext cx="2075723" cy="155679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4" t="19460" r="11565"/>
            <a:stretch/>
          </p:blipFill>
          <p:spPr>
            <a:xfrm>
              <a:off x="2801177" y="4144364"/>
              <a:ext cx="2082524" cy="1715255"/>
            </a:xfrm>
            <a:prstGeom prst="rect">
              <a:avLst/>
            </a:prstGeom>
          </p:spPr>
        </p:pic>
        <p:cxnSp>
          <p:nvCxnSpPr>
            <p:cNvPr id="27" name="直接箭头连接符 26"/>
            <p:cNvCxnSpPr/>
            <p:nvPr/>
          </p:nvCxnSpPr>
          <p:spPr>
            <a:xfrm>
              <a:off x="2441140" y="2746502"/>
              <a:ext cx="83471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6588224" y="2732737"/>
              <a:ext cx="83471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>
              <a:off x="8244408" y="3754614"/>
              <a:ext cx="0" cy="12961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H="1">
              <a:off x="4936165" y="5048067"/>
              <a:ext cx="800472" cy="53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H="1">
              <a:off x="1902465" y="5051062"/>
              <a:ext cx="800472" cy="53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">
              <a:extLst>
                <a:ext uri="{FF2B5EF4-FFF2-40B4-BE49-F238E27FC236}">
                  <a16:creationId xmlns="" xmlns:a16="http://schemas.microsoft.com/office/drawing/2014/main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784" y="2285869"/>
              <a:ext cx="1179427" cy="336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Drawing</a:t>
              </a:r>
              <a:endPara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">
              <a:extLst>
                <a:ext uri="{FF2B5EF4-FFF2-40B4-BE49-F238E27FC236}">
                  <a16:creationId xmlns="" xmlns:a16="http://schemas.microsoft.com/office/drawing/2014/main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5868" y="2261149"/>
              <a:ext cx="1179427" cy="336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Assembly</a:t>
              </a:r>
            </a:p>
          </p:txBody>
        </p:sp>
        <p:sp>
          <p:nvSpPr>
            <p:cNvPr id="34" name="文本框 3">
              <a:extLst>
                <a:ext uri="{FF2B5EF4-FFF2-40B4-BE49-F238E27FC236}">
                  <a16:creationId xmlns="" xmlns:a16="http://schemas.microsoft.com/office/drawing/2014/main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3525" y="3773664"/>
              <a:ext cx="1179427" cy="336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leak hunting</a:t>
              </a:r>
            </a:p>
          </p:txBody>
        </p:sp>
        <p:sp>
          <p:nvSpPr>
            <p:cNvPr id="35" name="文本框 3">
              <a:extLst>
                <a:ext uri="{FF2B5EF4-FFF2-40B4-BE49-F238E27FC236}">
                  <a16:creationId xmlns="" xmlns:a16="http://schemas.microsoft.com/office/drawing/2014/main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6687" y="4622840"/>
              <a:ext cx="11794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Baking test</a:t>
              </a:r>
              <a:endPara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">
              <a:extLst>
                <a:ext uri="{FF2B5EF4-FFF2-40B4-BE49-F238E27FC236}">
                  <a16:creationId xmlns="" xmlns:a16="http://schemas.microsoft.com/office/drawing/2014/main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8742" y="4619430"/>
              <a:ext cx="1179427" cy="336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Pinch off</a:t>
              </a:r>
              <a:endPara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53254" y="1052736"/>
            <a:ext cx="5202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Insulating part for klystron baking</a:t>
            </a:r>
          </a:p>
        </p:txBody>
      </p:sp>
    </p:spTree>
    <p:extLst>
      <p:ext uri="{BB962C8B-B14F-4D97-AF65-F5344CB8AC3E}">
        <p14:creationId xmlns:p14="http://schemas.microsoft.com/office/powerpoint/2010/main" val="298340641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391344" y="980728"/>
            <a:ext cx="7429128" cy="4872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first CEPC klystron in GLVAC</a:t>
            </a:r>
            <a:endParaRPr lang="en-US" altLang="zh-CN" dirty="0" smtClean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Facilities establishment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Components manufacture</a:t>
            </a: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The following process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Klystron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pack &amp; transport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Test result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5350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17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4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31358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965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76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75798" y="1735350"/>
            <a:ext cx="8166414" cy="3680355"/>
            <a:chOff x="1177419" y="1313421"/>
            <a:chExt cx="10161168" cy="4426338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419" y="1313422"/>
              <a:ext cx="3319753" cy="4426337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127" y="1313421"/>
              <a:ext cx="3319753" cy="442633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834" y="1313421"/>
              <a:ext cx="3319753" cy="4426337"/>
            </a:xfrm>
            <a:prstGeom prst="rect">
              <a:avLst/>
            </a:prstGeom>
          </p:spPr>
        </p:pic>
      </p:grpSp>
      <p:sp>
        <p:nvSpPr>
          <p:cNvPr id="42" name="矩形 41"/>
          <p:cNvSpPr/>
          <p:nvPr/>
        </p:nvSpPr>
        <p:spPr>
          <a:xfrm>
            <a:off x="913035" y="1052736"/>
            <a:ext cx="6323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 and leak hunting of the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cavities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5413950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965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19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00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71872" y="1700808"/>
            <a:ext cx="8164624" cy="4176464"/>
            <a:chOff x="117172" y="1422058"/>
            <a:chExt cx="9161724" cy="410198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8" t="1701" r="23225" b="8000"/>
            <a:stretch/>
          </p:blipFill>
          <p:spPr>
            <a:xfrm>
              <a:off x="5799334" y="1422058"/>
              <a:ext cx="3479562" cy="4099210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>
              <a:off x="117172" y="1422058"/>
              <a:ext cx="5613066" cy="4101988"/>
              <a:chOff x="3044952" y="899910"/>
              <a:chExt cx="6635313" cy="4668634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5" r="5417"/>
              <a:stretch/>
            </p:blipFill>
            <p:spPr>
              <a:xfrm>
                <a:off x="6615871" y="899910"/>
                <a:ext cx="3064394" cy="4668634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4952" y="899910"/>
                <a:ext cx="3499104" cy="4665472"/>
              </a:xfrm>
              <a:prstGeom prst="rect">
                <a:avLst/>
              </a:prstGeom>
            </p:spPr>
          </p:pic>
        </p:grpSp>
      </p:grpSp>
      <p:sp>
        <p:nvSpPr>
          <p:cNvPr id="21" name="矩形 20"/>
          <p:cNvSpPr/>
          <p:nvPr/>
        </p:nvSpPr>
        <p:spPr>
          <a:xfrm>
            <a:off x="913035" y="890136"/>
            <a:ext cx="63232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 and leak hunting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e-gun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adjusting, the concentricity of the cavities is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±0.18mm </a:t>
            </a:r>
          </a:p>
        </p:txBody>
      </p:sp>
    </p:spTree>
    <p:extLst>
      <p:ext uri="{BB962C8B-B14F-4D97-AF65-F5344CB8AC3E}">
        <p14:creationId xmlns:p14="http://schemas.microsoft.com/office/powerpoint/2010/main" val="341671179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391344" y="980728"/>
            <a:ext cx="7429128" cy="4872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first CEPC klystron in GLVAC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Facilities establishment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   Components manufacture</a:t>
            </a:r>
            <a:endParaRPr lang="en-US" altLang="zh-CN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Final assembly &amp; baking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   The following process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   Klystron </a:t>
            </a: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pack &amp; transport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   Test result</a:t>
            </a:r>
            <a:endParaRPr lang="en-US" altLang="zh-CN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5350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2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46032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965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20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2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125524" y="1393711"/>
            <a:ext cx="7100817" cy="4555569"/>
            <a:chOff x="822960" y="1040559"/>
            <a:chExt cx="7100817" cy="45555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733"/>
                      </a14:imgEffect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100" y="1040559"/>
              <a:ext cx="3416677" cy="455556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" y="1042315"/>
              <a:ext cx="3415360" cy="4553813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913035" y="930206"/>
            <a:ext cx="6323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Assembly and leak hunting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collector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7627850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965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21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4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06156" y="1112926"/>
            <a:ext cx="6480719" cy="5030714"/>
            <a:chOff x="1475656" y="1104091"/>
            <a:chExt cx="6480719" cy="503071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36" t="15883" r="18004"/>
            <a:stretch/>
          </p:blipFill>
          <p:spPr>
            <a:xfrm>
              <a:off x="1475656" y="1652294"/>
              <a:ext cx="2520280" cy="448251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340" y="1104091"/>
              <a:ext cx="3773035" cy="5030714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971600" y="962144"/>
            <a:ext cx="6323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End of final assembly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101660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965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22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68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75798" y="1650122"/>
            <a:ext cx="8141008" cy="4046571"/>
            <a:chOff x="467544" y="1507818"/>
            <a:chExt cx="8568951" cy="393643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507818"/>
              <a:ext cx="2952328" cy="3936436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3535857" y="1507818"/>
              <a:ext cx="5500638" cy="3928269"/>
              <a:chOff x="728599" y="1597446"/>
              <a:chExt cx="7009188" cy="457449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99" y="1597446"/>
                <a:ext cx="3430698" cy="4574264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6919" y="1597446"/>
                <a:ext cx="3430868" cy="4574490"/>
              </a:xfrm>
              <a:prstGeom prst="rect">
                <a:avLst/>
              </a:prstGeom>
            </p:spPr>
          </p:pic>
        </p:grpSp>
      </p:grpSp>
      <p:sp>
        <p:nvSpPr>
          <p:cNvPr id="25" name="矩形 24"/>
          <p:cNvSpPr/>
          <p:nvPr/>
        </p:nvSpPr>
        <p:spPr>
          <a:xfrm>
            <a:off x="985043" y="962144"/>
            <a:ext cx="6323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Move the klystron to the baking oven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010953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965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23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0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34922" y="2049711"/>
            <a:ext cx="7977260" cy="3842332"/>
            <a:chOff x="389266" y="1211560"/>
            <a:chExt cx="8637636" cy="436424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8"/>
            <a:stretch/>
          </p:blipFill>
          <p:spPr>
            <a:xfrm>
              <a:off x="389266" y="1211560"/>
              <a:ext cx="2795735" cy="193395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523" y="3465973"/>
              <a:ext cx="2795735" cy="209680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66" b="22267"/>
            <a:stretch/>
          </p:blipFill>
          <p:spPr>
            <a:xfrm>
              <a:off x="3332997" y="1211560"/>
              <a:ext cx="5667681" cy="214808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0"/>
            <a:srcRect l="14877" t="8667" r="13478" b="58400"/>
            <a:stretch/>
          </p:blipFill>
          <p:spPr>
            <a:xfrm>
              <a:off x="389267" y="3256702"/>
              <a:ext cx="2795734" cy="2311686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4" t="34800" r="9051" b="16134"/>
            <a:stretch/>
          </p:blipFill>
          <p:spPr>
            <a:xfrm>
              <a:off x="6269153" y="3479007"/>
              <a:ext cx="2757749" cy="2096801"/>
            </a:xfrm>
            <a:prstGeom prst="rect">
              <a:avLst/>
            </a:prstGeom>
          </p:spPr>
        </p:pic>
      </p:grpSp>
      <p:sp>
        <p:nvSpPr>
          <p:cNvPr id="28" name="矩形 27"/>
          <p:cNvSpPr/>
          <p:nvPr/>
        </p:nvSpPr>
        <p:spPr>
          <a:xfrm>
            <a:off x="1034922" y="984649"/>
            <a:ext cx="790743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Measurement of electron emission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capability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emission current is 52mA at 1kV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which the theoretical value is between 45-55mA </a:t>
            </a:r>
          </a:p>
        </p:txBody>
      </p:sp>
    </p:spTree>
    <p:extLst>
      <p:ext uri="{BB962C8B-B14F-4D97-AF65-F5344CB8AC3E}">
        <p14:creationId xmlns:p14="http://schemas.microsoft.com/office/powerpoint/2010/main" val="318059141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965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Final assembly &amp; baking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24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14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75798" y="2436954"/>
            <a:ext cx="8160698" cy="2810393"/>
            <a:chOff x="201926" y="1839322"/>
            <a:chExt cx="8763133" cy="266637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26" y="1840056"/>
              <a:ext cx="3554191" cy="2665643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67" b="16800"/>
            <a:stretch/>
          </p:blipFill>
          <p:spPr>
            <a:xfrm>
              <a:off x="3904386" y="1839322"/>
              <a:ext cx="2293596" cy="266564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00"/>
            <a:stretch/>
          </p:blipFill>
          <p:spPr>
            <a:xfrm rot="5400000">
              <a:off x="6310434" y="1849899"/>
              <a:ext cx="2665202" cy="2644049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985042" y="962144"/>
            <a:ext cx="87715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Pinch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Before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pinch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off, the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vacuum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tube is better than 3.3e-8Pa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pinch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off,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current of titanium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 is almost 0mA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2084249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391344" y="980728"/>
            <a:ext cx="7429128" cy="4872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first CEPC klystron in GLVAC</a:t>
            </a:r>
            <a:endParaRPr lang="en-US" altLang="zh-CN" dirty="0" smtClean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Facilities establishment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Components manufacture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Final assembly &amp; baking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following process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Klystron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pack &amp; transport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Test result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5350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36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7439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233307" y="283400"/>
            <a:ext cx="35863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 following process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26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58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84008" y="1995544"/>
            <a:ext cx="6294595" cy="4150234"/>
            <a:chOff x="1600032" y="1988841"/>
            <a:chExt cx="6294595" cy="415023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32" y="1988841"/>
              <a:ext cx="3112675" cy="415023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63174" y="2507622"/>
              <a:ext cx="4150232" cy="3112674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129058" y="962144"/>
            <a:ext cx="79794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Taken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the baking oven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Installation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solenoid system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7003564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233307" y="283400"/>
            <a:ext cx="35863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 following process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27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81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68738" y="1788709"/>
            <a:ext cx="6662613" cy="4389107"/>
            <a:chOff x="693774" y="1789338"/>
            <a:chExt cx="6662613" cy="438910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74" y="1789338"/>
              <a:ext cx="3291830" cy="438910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918" y="1789338"/>
              <a:ext cx="3230469" cy="242879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918" y="4263428"/>
              <a:ext cx="3230469" cy="1915017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1129058" y="962144"/>
            <a:ext cx="78477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Put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tube onto the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operation support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Installation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 oil cylinder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the oil storage test   </a:t>
            </a:r>
          </a:p>
        </p:txBody>
      </p:sp>
    </p:spTree>
    <p:extLst>
      <p:ext uri="{BB962C8B-B14F-4D97-AF65-F5344CB8AC3E}">
        <p14:creationId xmlns:p14="http://schemas.microsoft.com/office/powerpoint/2010/main" val="70630555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233307" y="283400"/>
            <a:ext cx="35863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 following process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04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1"/>
          <a:stretch/>
        </p:blipFill>
        <p:spPr>
          <a:xfrm>
            <a:off x="875798" y="2215543"/>
            <a:ext cx="8146323" cy="345246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115616" y="1149957"/>
            <a:ext cx="8037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following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 was down</a:t>
            </a:r>
          </a:p>
        </p:txBody>
      </p:sp>
    </p:spTree>
    <p:extLst>
      <p:ext uri="{BB962C8B-B14F-4D97-AF65-F5344CB8AC3E}">
        <p14:creationId xmlns:p14="http://schemas.microsoft.com/office/powerpoint/2010/main" val="2840131194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391344" y="980728"/>
            <a:ext cx="7429128" cy="4872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first CEPC klystron in GLVAC</a:t>
            </a:r>
            <a:endParaRPr lang="en-US" altLang="zh-CN" dirty="0" smtClean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Facilities establishment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Components manufacture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Final assembly &amp; baking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The following process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Klystron pack &amp; transport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Test result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5350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29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27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87803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391344" y="980728"/>
            <a:ext cx="7429128" cy="4872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first CEPC klystron in GLVAC</a:t>
            </a:r>
            <a:endParaRPr lang="en-US" altLang="zh-CN" dirty="0" smtClean="0">
              <a:solidFill>
                <a:schemeClr val="accent1">
                  <a:lumMod val="40000"/>
                  <a:lumOff val="6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Facilities establishment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Components manufacture</a:t>
            </a: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Final assembly &amp; baking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The following process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Klystron </a:t>
            </a: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pack &amp; transport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Test result</a:t>
            </a: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5350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5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90542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30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9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283400"/>
            <a:ext cx="42126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Klystron pack &amp; transport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763688" y="1665711"/>
            <a:ext cx="6426549" cy="4326320"/>
            <a:chOff x="326896" y="2039337"/>
            <a:chExt cx="6125954" cy="402144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96" y="2039337"/>
              <a:ext cx="3016081" cy="402144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769" y="2039337"/>
              <a:ext cx="3016081" cy="4021441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057050" y="962144"/>
            <a:ext cx="8771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Klystron packing</a:t>
            </a:r>
          </a:p>
        </p:txBody>
      </p:sp>
    </p:spTree>
    <p:extLst>
      <p:ext uri="{BB962C8B-B14F-4D97-AF65-F5344CB8AC3E}">
        <p14:creationId xmlns:p14="http://schemas.microsoft.com/office/powerpoint/2010/main" val="1418874122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31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1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283400"/>
            <a:ext cx="42126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Klystron pack &amp; transport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875798" y="2030025"/>
            <a:ext cx="8172692" cy="3159656"/>
            <a:chOff x="-27973" y="1761777"/>
            <a:chExt cx="9019707" cy="33688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1" y="1761777"/>
              <a:ext cx="4491743" cy="336880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73" y="1767581"/>
              <a:ext cx="4484005" cy="3363004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985042" y="1002214"/>
            <a:ext cx="8771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Transport by air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cushion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vehicle</a:t>
            </a:r>
          </a:p>
        </p:txBody>
      </p:sp>
    </p:spTree>
    <p:extLst>
      <p:ext uri="{BB962C8B-B14F-4D97-AF65-F5344CB8AC3E}">
        <p14:creationId xmlns:p14="http://schemas.microsoft.com/office/powerpoint/2010/main" val="3853003670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32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283400"/>
            <a:ext cx="42126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Klystron pack &amp; transport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401378" y="1383423"/>
            <a:ext cx="6266966" cy="4717402"/>
            <a:chOff x="1401378" y="1383423"/>
            <a:chExt cx="6266966" cy="471740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14" y="1383423"/>
              <a:ext cx="3082430" cy="231182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378" y="1387071"/>
              <a:ext cx="3078568" cy="230892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378" y="3786231"/>
              <a:ext cx="3078568" cy="230892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14" y="3789002"/>
              <a:ext cx="3082430" cy="2311823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985042" y="962144"/>
            <a:ext cx="8771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 the package</a:t>
            </a:r>
          </a:p>
        </p:txBody>
      </p:sp>
    </p:spTree>
    <p:extLst>
      <p:ext uri="{BB962C8B-B14F-4D97-AF65-F5344CB8AC3E}">
        <p14:creationId xmlns:p14="http://schemas.microsoft.com/office/powerpoint/2010/main" val="346784944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33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6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283400"/>
            <a:ext cx="42126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Klystron pack &amp; transport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832835" y="2060848"/>
            <a:ext cx="8275669" cy="2939199"/>
            <a:chOff x="171357" y="1700809"/>
            <a:chExt cx="8902589" cy="308321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14045" y="2086211"/>
              <a:ext cx="3083215" cy="231241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70373" y="2086211"/>
              <a:ext cx="3083215" cy="231241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700809"/>
              <a:ext cx="4141906" cy="3083215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/>
        </p:nvSpPr>
        <p:spPr>
          <a:xfrm>
            <a:off x="971600" y="1074222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Hoisting and move to the test platform</a:t>
            </a:r>
          </a:p>
        </p:txBody>
      </p:sp>
    </p:spTree>
    <p:extLst>
      <p:ext uri="{BB962C8B-B14F-4D97-AF65-F5344CB8AC3E}">
        <p14:creationId xmlns:p14="http://schemas.microsoft.com/office/powerpoint/2010/main" val="326077689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34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88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283400"/>
            <a:ext cx="42126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Klystron pack &amp; transport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38292" y="1872725"/>
            <a:ext cx="8213551" cy="4002079"/>
            <a:chOff x="146303" y="477998"/>
            <a:chExt cx="11667745" cy="4871242"/>
          </a:xfrm>
        </p:grpSpPr>
        <p:graphicFrame>
          <p:nvGraphicFramePr>
            <p:cNvPr id="18" name="图表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83445062"/>
                </p:ext>
              </p:extLst>
            </p:nvPr>
          </p:nvGraphicFramePr>
          <p:xfrm>
            <a:off x="146303" y="477998"/>
            <a:ext cx="11667745" cy="48712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9" name="矩形 18"/>
            <p:cNvSpPr/>
            <p:nvPr/>
          </p:nvSpPr>
          <p:spPr>
            <a:xfrm>
              <a:off x="1050779" y="2002536"/>
              <a:ext cx="688104" cy="1709928"/>
            </a:xfrm>
            <a:prstGeom prst="rect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622166" y="1934029"/>
              <a:ext cx="1356359" cy="1709928"/>
            </a:xfrm>
            <a:prstGeom prst="rect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382653" y="1934029"/>
              <a:ext cx="2084833" cy="1709928"/>
            </a:xfrm>
            <a:prstGeom prst="rect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9413748" y="1934029"/>
              <a:ext cx="2244853" cy="1709928"/>
            </a:xfrm>
            <a:prstGeom prst="rect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13920" y="1384824"/>
              <a:ext cx="1967201" cy="636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400" b="1" kern="0" dirty="0" smtClean="0">
                  <a:solidFill>
                    <a:srgbClr val="FF0000"/>
                  </a:solidFill>
                </a:rPr>
                <a:t>Crane operation in GLVAC</a:t>
              </a:r>
              <a:endPara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192779" y="1408150"/>
              <a:ext cx="2399491" cy="636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400" b="1" kern="0" dirty="0" smtClean="0">
                  <a:solidFill>
                    <a:srgbClr val="FF0000"/>
                  </a:solidFill>
                </a:rPr>
                <a:t>Transport situation</a:t>
              </a:r>
            </a:p>
            <a:p>
              <a:pPr lvl="0" algn="ctr">
                <a:defRPr/>
              </a:pP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Day 1</a:t>
              </a:r>
              <a:endPara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291072" y="1408150"/>
              <a:ext cx="2369923" cy="636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400" b="1" kern="0" dirty="0">
                  <a:solidFill>
                    <a:srgbClr val="FF0000"/>
                  </a:solidFill>
                </a:rPr>
                <a:t>Transport situation</a:t>
              </a:r>
            </a:p>
            <a:p>
              <a:pPr lvl="0" algn="ctr">
                <a:defRPr/>
              </a:pPr>
              <a:r>
                <a:rPr lang="en-US" altLang="zh-CN" sz="1400" b="1" kern="0" dirty="0">
                  <a:solidFill>
                    <a:srgbClr val="FF0000"/>
                  </a:solidFill>
                </a:rPr>
                <a:t>Day </a:t>
              </a:r>
              <a:r>
                <a:rPr lang="en-US" altLang="zh-CN" sz="1400" b="1" kern="0" dirty="0" smtClean="0">
                  <a:solidFill>
                    <a:srgbClr val="FF0000"/>
                  </a:solidFill>
                </a:rPr>
                <a:t>2</a:t>
              </a:r>
              <a:endParaRPr lang="en-US" altLang="zh-CN" sz="1400" b="1" kern="0" dirty="0">
                <a:solidFill>
                  <a:srgbClr val="FF0000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569957" y="1408150"/>
              <a:ext cx="2088642" cy="636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400" b="1" kern="0" dirty="0">
                  <a:solidFill>
                    <a:srgbClr val="FF0000"/>
                  </a:solidFill>
                </a:rPr>
                <a:t>Crane operation in </a:t>
              </a:r>
              <a:r>
                <a:rPr lang="en-US" altLang="zh-CN" sz="1400" b="1" kern="0" dirty="0" smtClean="0">
                  <a:solidFill>
                    <a:srgbClr val="FF0000"/>
                  </a:solidFill>
                </a:rPr>
                <a:t>IHEP</a:t>
              </a:r>
              <a:endParaRPr lang="en-US" altLang="zh-CN" sz="1400" b="1" kern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971600" y="962144"/>
            <a:ext cx="8771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Record the vibration situation all the time</a:t>
            </a:r>
          </a:p>
        </p:txBody>
      </p:sp>
    </p:spTree>
    <p:extLst>
      <p:ext uri="{BB962C8B-B14F-4D97-AF65-F5344CB8AC3E}">
        <p14:creationId xmlns:p14="http://schemas.microsoft.com/office/powerpoint/2010/main" val="1475405549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391344" y="980728"/>
            <a:ext cx="7429128" cy="4872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first CEPC klystron in GLVAC</a:t>
            </a:r>
            <a:endParaRPr lang="en-US" altLang="zh-CN" dirty="0" smtClean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Facilities establishment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Components manufacture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Final assembly &amp; baking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The following process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Klystron pack &amp; transport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Test result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5350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4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03629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36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1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283400"/>
            <a:ext cx="17767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Test result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875799" y="3114049"/>
            <a:ext cx="8160698" cy="2619207"/>
            <a:chOff x="211257" y="3461568"/>
            <a:chExt cx="8781055" cy="244550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57" y="3461568"/>
              <a:ext cx="4354013" cy="2445504"/>
            </a:xfrm>
            <a:prstGeom prst="rect">
              <a:avLst/>
            </a:prstGeom>
          </p:spPr>
        </p:pic>
        <p:pic>
          <p:nvPicPr>
            <p:cNvPr id="26" name="图片 25" descr="C:\Users\THINKPAD\Desktop\微信图片_20200528150845.png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729" y="3467493"/>
              <a:ext cx="4341583" cy="24395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矩形 30"/>
          <p:cNvSpPr/>
          <p:nvPr/>
        </p:nvSpPr>
        <p:spPr>
          <a:xfrm>
            <a:off x="827584" y="98595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klystron has been tested in IHEP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Output power: 400kW CW or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800kW 40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 duty ratio (limited by the test platform)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Efficiency: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62% (63% design value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Gain: 43dB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Bandwidth: &gt;1MHz (1dB)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367785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37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31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04651" y="283400"/>
            <a:ext cx="16546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Next One</a:t>
            </a:r>
            <a:endParaRPr lang="en-US" altLang="zh-CN" sz="2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510556" y="1491480"/>
            <a:ext cx="691078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2020 - 3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rd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2021 Components manufacture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 Final assembly </a:t>
            </a:r>
            <a:endParaRPr lang="en-US" altLang="zh-CN" sz="16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2021 Baking</a:t>
            </a:r>
          </a:p>
          <a:p>
            <a:pPr marL="285750" indent="-285750" algn="just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2021 Transport &amp; Test</a:t>
            </a:r>
          </a:p>
        </p:txBody>
      </p:sp>
    </p:spTree>
    <p:extLst>
      <p:ext uri="{BB962C8B-B14F-4D97-AF65-F5344CB8AC3E}">
        <p14:creationId xmlns:p14="http://schemas.microsoft.com/office/powerpoint/2010/main" val="2398265931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38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9041" y="284462"/>
            <a:ext cx="30909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Acknowledgement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049041" y="1306985"/>
            <a:ext cx="7864903" cy="4577193"/>
          </a:xfrm>
          <a:prstGeom prst="roundRect">
            <a:avLst/>
          </a:prstGeom>
          <a:blipFill dpi="0" rotWithShape="1">
            <a:blip r:embed="rId7">
              <a:alphaModFix amt="39000"/>
              <a:lum contrast="-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glow>
              <a:schemeClr val="accent1">
                <a:alpha val="35000"/>
              </a:schemeClr>
            </a:glow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>
            <a:extLst>
              <a:ext uri="{FF2B5EF4-FFF2-40B4-BE49-F238E27FC236}">
                <a16:creationId xmlns="" xmlns:a16="http://schemas.microsoft.com/office/drawing/2014/main" id="{72DBDA7F-3906-48C2-BB5F-5F657D660DEC}"/>
              </a:ext>
            </a:extLst>
          </p:cNvPr>
          <p:cNvSpPr txBox="1">
            <a:spLocks/>
          </p:cNvSpPr>
          <p:nvPr/>
        </p:nvSpPr>
        <p:spPr bwMode="auto">
          <a:xfrm>
            <a:off x="664370" y="1255822"/>
            <a:ext cx="8229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5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Thanks !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36278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76697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Work of first CEPC klystron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2829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4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0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570171"/>
            <a:ext cx="80583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 develop the 650MHz/800kW CW klystron for CEPC and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push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its efficiency up to 80%,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IHEP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IECAS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GLVAC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established the collaboration group for the klystron development in 12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2017, and its group meeting was held every 3 months. 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9" b="10824"/>
          <a:stretch/>
        </p:blipFill>
        <p:spPr bwMode="auto">
          <a:xfrm>
            <a:off x="1325924" y="3097293"/>
            <a:ext cx="6760576" cy="268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3">
            <a:extLst>
              <a:ext uri="{FF2B5EF4-FFF2-40B4-BE49-F238E27FC236}">
                <a16:creationId xmlns="" xmlns:a16="http://schemas.microsoft.com/office/drawing/2014/main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436" y="5692157"/>
            <a:ext cx="7405552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group meeting held in GLVAC (6</a:t>
            </a:r>
            <a:r>
              <a:rPr lang="en-US" altLang="zh-CN" sz="1600" baseline="30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2018) </a:t>
            </a:r>
            <a:endParaRPr lang="en-US" altLang="zh-CN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="" xmlns:a16="http://schemas.microsoft.com/office/drawing/2014/main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973" y="900468"/>
            <a:ext cx="7405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 IS A JOINT PROJECT 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 rot="16200000">
            <a:off x="-3063130" y="3039295"/>
            <a:ext cx="6854914" cy="78249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</p:spTree>
    <p:extLst>
      <p:ext uri="{BB962C8B-B14F-4D97-AF65-F5344CB8AC3E}">
        <p14:creationId xmlns:p14="http://schemas.microsoft.com/office/powerpoint/2010/main" val="6757357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76697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Work of first CEPC klystron in GLVAC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2829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 rot="16200000">
            <a:off x="-3063130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755576" y="1040217"/>
            <a:ext cx="8581513" cy="4885972"/>
            <a:chOff x="772639" y="745065"/>
            <a:chExt cx="8467452" cy="488597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90" y="1854638"/>
              <a:ext cx="6084168" cy="2547512"/>
            </a:xfrm>
            <a:prstGeom prst="rect">
              <a:avLst/>
            </a:prstGeom>
          </p:spPr>
        </p:pic>
        <p:cxnSp>
          <p:nvCxnSpPr>
            <p:cNvPr id="20" name="直接连接符 19"/>
            <p:cNvCxnSpPr/>
            <p:nvPr/>
          </p:nvCxnSpPr>
          <p:spPr>
            <a:xfrm flipH="1" flipV="1">
              <a:off x="1464066" y="1747187"/>
              <a:ext cx="515646" cy="699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745065"/>
              <a:ext cx="1296144" cy="12961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aphicFrame>
          <p:nvGraphicFramePr>
            <p:cNvPr id="23" name="对象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4056451"/>
                </p:ext>
              </p:extLst>
            </p:nvPr>
          </p:nvGraphicFramePr>
          <p:xfrm>
            <a:off x="2176690" y="4724531"/>
            <a:ext cx="1047750" cy="817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26" name="CorelDRAW" r:id="rId9" imgW="5427360" imgH="4215600" progId="CorelDRAW.Graphic.12">
                    <p:embed/>
                  </p:oleObj>
                </mc:Choice>
                <mc:Fallback>
                  <p:oleObj name="CorelDRAW" r:id="rId9" imgW="5427360" imgH="4215600" progId="CorelDRAW.Graphic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6690" y="4724531"/>
                          <a:ext cx="1047750" cy="817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4" name="直接连接符 23"/>
            <p:cNvCxnSpPr/>
            <p:nvPr/>
          </p:nvCxnSpPr>
          <p:spPr>
            <a:xfrm flipV="1">
              <a:off x="5148064" y="1854638"/>
              <a:ext cx="201906" cy="494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808122" y="4092569"/>
              <a:ext cx="416318" cy="4697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39" y="872407"/>
              <a:ext cx="1274234" cy="8575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文本框 3">
              <a:extLst>
                <a:ext uri="{FF2B5EF4-FFF2-40B4-BE49-F238E27FC236}">
                  <a16:creationId xmlns="" xmlns:a16="http://schemas.microsoft.com/office/drawing/2014/main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987" y="808434"/>
              <a:ext cx="3275708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Design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Final </a:t>
              </a: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assembly (participate)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Baking </a:t>
              </a:r>
              <a:r>
                <a:rPr lang="en-US" altLang="zh-CN" sz="1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participate)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Following </a:t>
              </a: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process (</a:t>
              </a:r>
              <a:r>
                <a:rPr lang="en-US" altLang="zh-CN" sz="1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participate</a:t>
              </a: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Test</a:t>
              </a:r>
              <a:endPara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3">
              <a:extLst>
                <a:ext uri="{FF2B5EF4-FFF2-40B4-BE49-F238E27FC236}">
                  <a16:creationId xmlns="" xmlns:a16="http://schemas.microsoft.com/office/drawing/2014/main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6910" y="793878"/>
              <a:ext cx="3163181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E-gun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Cavities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Final assembly (</a:t>
              </a: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participate)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Baking (participate</a:t>
              </a:r>
              <a:r>
                <a:rPr lang="en-US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">
              <a:extLst>
                <a:ext uri="{FF2B5EF4-FFF2-40B4-BE49-F238E27FC236}">
                  <a16:creationId xmlns="" xmlns:a16="http://schemas.microsoft.com/office/drawing/2014/main" id="{CF5FFC27-0152-440A-AEAE-542939956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4238" y="4430708"/>
              <a:ext cx="247901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Collector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Coils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Oil cylinder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Operation support</a:t>
              </a:r>
            </a:p>
          </p:txBody>
        </p:sp>
      </p:grpSp>
      <p:sp>
        <p:nvSpPr>
          <p:cNvPr id="32" name="文本框 3">
            <a:extLst>
              <a:ext uri="{FF2B5EF4-FFF2-40B4-BE49-F238E27FC236}">
                <a16:creationId xmlns="" xmlns:a16="http://schemas.microsoft.com/office/drawing/2014/main" id="{CF5FFC27-0152-440A-AEAE-542939956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306" y="4725859"/>
            <a:ext cx="37033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Final assembly &amp; baking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Following 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Klystron 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pack &amp; transport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(participate)</a:t>
            </a:r>
          </a:p>
        </p:txBody>
      </p:sp>
    </p:spTree>
    <p:extLst>
      <p:ext uri="{BB962C8B-B14F-4D97-AF65-F5344CB8AC3E}">
        <p14:creationId xmlns:p14="http://schemas.microsoft.com/office/powerpoint/2010/main" val="528337675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1391344" y="980728"/>
            <a:ext cx="7429128" cy="4872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first CEPC klystron in GLVAC</a:t>
            </a:r>
            <a:endParaRPr lang="en-US" altLang="zh-CN" dirty="0" smtClean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Facilities establishment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Components manufacture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Final assembly &amp; baking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The following process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 Klystron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pack &amp; transport</a:t>
            </a:r>
          </a:p>
          <a:p>
            <a:pPr marL="720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5B9BD5">
                    <a:lumMod val="40000"/>
                    <a:lumOff val="60000"/>
                  </a:srgbClr>
                </a:solidFill>
                <a:latin typeface="微软雅黑" pitchFamily="34" charset="-122"/>
                <a:ea typeface="微软雅黑" pitchFamily="34" charset="-122"/>
              </a:rPr>
              <a:t>   Test result</a:t>
            </a:r>
            <a:endParaRPr lang="en-US" altLang="zh-CN" dirty="0">
              <a:solidFill>
                <a:srgbClr val="5B9BD5">
                  <a:lumMod val="40000"/>
                  <a:lumOff val="6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5350" y="283400"/>
            <a:ext cx="1324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6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00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21141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786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7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22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 b="9683"/>
          <a:stretch/>
        </p:blipFill>
        <p:spPr>
          <a:xfrm>
            <a:off x="885879" y="1638201"/>
            <a:ext cx="3034301" cy="344121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16561" y="5134510"/>
            <a:ext cx="27729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Baking-workshop B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uilding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45888" y="1636013"/>
            <a:ext cx="4998147" cy="3461010"/>
            <a:chOff x="3518269" y="1613919"/>
            <a:chExt cx="4998147" cy="346101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269" y="1613919"/>
              <a:ext cx="4614679" cy="346101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0" r="24533"/>
            <a:stretch/>
          </p:blipFill>
          <p:spPr>
            <a:xfrm>
              <a:off x="7140725" y="1613919"/>
              <a:ext cx="1375691" cy="345393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3995936" y="5139429"/>
            <a:ext cx="5374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Electricity expansion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400kW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05085" y="975886"/>
            <a:ext cx="8460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Invest capital of all in GLVAC is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than RMB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20,000,000</a:t>
            </a:r>
          </a:p>
        </p:txBody>
      </p:sp>
    </p:spTree>
    <p:extLst>
      <p:ext uri="{BB962C8B-B14F-4D97-AF65-F5344CB8AC3E}">
        <p14:creationId xmlns:p14="http://schemas.microsoft.com/office/powerpoint/2010/main" val="5859294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786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8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45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40312" y="5060566"/>
            <a:ext cx="28786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Largest baking oven in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than 8 meters high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50" y="980728"/>
            <a:ext cx="5096198" cy="382214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9" y="980728"/>
            <a:ext cx="2866611" cy="3822148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48889" y="5060566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meters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CL-100K air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Cleanliness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clean room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8088877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flipV="1">
            <a:off x="264963" y="6265717"/>
            <a:ext cx="7512627" cy="1187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4963" y="771060"/>
            <a:ext cx="8711829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04609" y="6434245"/>
            <a:ext cx="7083815" cy="29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Work of 650MHz800kW CEPC klystron’s development in GLVAC</a:t>
            </a:r>
          </a:p>
        </p:txBody>
      </p:sp>
      <p:sp>
        <p:nvSpPr>
          <p:cNvPr id="15" name="矩形 14"/>
          <p:cNvSpPr/>
          <p:nvPr/>
        </p:nvSpPr>
        <p:spPr>
          <a:xfrm>
            <a:off x="1043608" y="283400"/>
            <a:ext cx="3786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Facilities establishment</a:t>
            </a:r>
            <a:endParaRPr lang="en-US" altLang="zh-CN" sz="2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5798" y="6356351"/>
            <a:ext cx="428811" cy="365125"/>
          </a:xfrm>
        </p:spPr>
        <p:txBody>
          <a:bodyPr/>
          <a:lstStyle/>
          <a:p>
            <a:pPr algn="l"/>
            <a:fld id="{529CE61F-A7F7-44A5-BFC2-F004E9E2992D}" type="slidenum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 algn="l"/>
              <a:t>9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7885113" y="5924550"/>
          <a:ext cx="10477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69" name="CorelDRAW" r:id="rId4" imgW="5427360" imgH="4215600" progId="CorelDRAW.Graphic.12">
                  <p:embed/>
                </p:oleObj>
              </mc:Choice>
              <mc:Fallback>
                <p:oleObj name="CorelDRAW" r:id="rId4" imgW="5427360" imgH="42156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924550"/>
                        <a:ext cx="10477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255823" y="6339735"/>
            <a:ext cx="1523322" cy="365125"/>
          </a:xfrm>
        </p:spPr>
        <p:txBody>
          <a:bodyPr/>
          <a:lstStyle/>
          <a:p>
            <a:fld id="{C916193D-3DC0-4FD4-9E6D-7938D892DD60}" type="datetime1">
              <a:rPr lang="zh-CN" altLang="en-US" sz="1600" smtClean="0">
                <a:solidFill>
                  <a:srgbClr val="5B9BD5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pPr/>
              <a:t>2020/10/25</a:t>
            </a:fld>
            <a:endParaRPr lang="zh-CN" altLang="en-US" sz="1600" dirty="0">
              <a:solidFill>
                <a:srgbClr val="5B9BD5">
                  <a:lumMod val="50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3058535" y="3039295"/>
            <a:ext cx="6854914" cy="78249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99867" y="1259161"/>
            <a:ext cx="8280920" cy="3259770"/>
            <a:chOff x="107504" y="1031752"/>
            <a:chExt cx="9033059" cy="348277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6" r="12988"/>
            <a:stretch/>
          </p:blipFill>
          <p:spPr>
            <a:xfrm>
              <a:off x="107504" y="1031752"/>
              <a:ext cx="3547159" cy="348277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480" y="1031752"/>
              <a:ext cx="2612083" cy="348277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0"/>
            <a:stretch/>
          </p:blipFill>
          <p:spPr>
            <a:xfrm>
              <a:off x="3779912" y="1031752"/>
              <a:ext cx="2683377" cy="3482778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611560" y="4800229"/>
            <a:ext cx="3784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coordinate measuring system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863318" y="4800229"/>
            <a:ext cx="3787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Special 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equipment of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Vacuum </a:t>
            </a:r>
            <a:r>
              <a:rPr lang="en-US" altLang="zh-CN" sz="16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Ovens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439909"/>
      </p:ext>
    </p:extLst>
  </p:cSld>
  <p:clrMapOvr>
    <a:masterClrMapping/>
  </p:clrMapOvr>
  <p:transition advTm="13432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41306</TotalTime>
  <Words>1236</Words>
  <Application>Microsoft Office PowerPoint</Application>
  <PresentationFormat>全屏显示(4:3)</PresentationFormat>
  <Paragraphs>330</Paragraphs>
  <Slides>38</Slides>
  <Notes>38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2_Office 主题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WSZ</dc:creator>
  <cp:lastModifiedBy>W SZ</cp:lastModifiedBy>
  <cp:revision>1226</cp:revision>
  <dcterms:created xsi:type="dcterms:W3CDTF">2018-01-15T07:21:15Z</dcterms:created>
  <dcterms:modified xsi:type="dcterms:W3CDTF">2020-10-25T03:13:38Z</dcterms:modified>
</cp:coreProperties>
</file>