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836" r:id="rId2"/>
    <p:sldId id="1139" r:id="rId3"/>
    <p:sldId id="1134" r:id="rId4"/>
    <p:sldId id="1115" r:id="rId5"/>
    <p:sldId id="1106" r:id="rId6"/>
    <p:sldId id="1129" r:id="rId7"/>
    <p:sldId id="1110" r:id="rId8"/>
    <p:sldId id="1117" r:id="rId9"/>
    <p:sldId id="1102" r:id="rId10"/>
    <p:sldId id="1120" r:id="rId11"/>
    <p:sldId id="1119" r:id="rId12"/>
    <p:sldId id="1133" r:id="rId13"/>
    <p:sldId id="1136" r:id="rId14"/>
    <p:sldId id="1123" r:id="rId15"/>
    <p:sldId id="1127" r:id="rId16"/>
    <p:sldId id="1126" r:id="rId17"/>
    <p:sldId id="302" r:id="rId18"/>
    <p:sldId id="364" r:id="rId19"/>
    <p:sldId id="304" r:id="rId20"/>
    <p:sldId id="350" r:id="rId21"/>
    <p:sldId id="352" r:id="rId22"/>
    <p:sldId id="353" r:id="rId23"/>
    <p:sldId id="354" r:id="rId24"/>
    <p:sldId id="355" r:id="rId25"/>
    <p:sldId id="356" r:id="rId26"/>
    <p:sldId id="360" r:id="rId27"/>
    <p:sldId id="357" r:id="rId28"/>
    <p:sldId id="358" r:id="rId29"/>
    <p:sldId id="359" r:id="rId30"/>
    <p:sldId id="363" r:id="rId31"/>
    <p:sldId id="1104" r:id="rId32"/>
    <p:sldId id="1097" r:id="rId33"/>
  </p:sldIdLst>
  <p:sldSz cx="6858000" cy="5143500"/>
  <p:notesSz cx="6858000" cy="9144000"/>
  <p:custDataLst>
    <p:tags r:id="rId35"/>
  </p:custDataLst>
  <p:defaultTextStyle>
    <a:defPPr>
      <a:defRPr lang="zh-CN"/>
    </a:defPPr>
    <a:lvl1pPr marL="0" algn="l" defTabSz="914282" rtl="0" eaLnBrk="1" latinLnBrk="0" hangingPunct="1">
      <a:defRPr sz="1800" kern="1200">
        <a:solidFill>
          <a:schemeClr val="tx1"/>
        </a:solidFill>
        <a:latin typeface="+mn-lt"/>
        <a:ea typeface="+mn-ea"/>
        <a:cs typeface="+mn-cs"/>
      </a:defRPr>
    </a:lvl1pPr>
    <a:lvl2pPr marL="457140" algn="l" defTabSz="914282" rtl="0" eaLnBrk="1" latinLnBrk="0" hangingPunct="1">
      <a:defRPr sz="1800" kern="1200">
        <a:solidFill>
          <a:schemeClr val="tx1"/>
        </a:solidFill>
        <a:latin typeface="+mn-lt"/>
        <a:ea typeface="+mn-ea"/>
        <a:cs typeface="+mn-cs"/>
      </a:defRPr>
    </a:lvl2pPr>
    <a:lvl3pPr marL="914282" algn="l" defTabSz="914282" rtl="0" eaLnBrk="1" latinLnBrk="0" hangingPunct="1">
      <a:defRPr sz="1800" kern="1200">
        <a:solidFill>
          <a:schemeClr val="tx1"/>
        </a:solidFill>
        <a:latin typeface="+mn-lt"/>
        <a:ea typeface="+mn-ea"/>
        <a:cs typeface="+mn-cs"/>
      </a:defRPr>
    </a:lvl3pPr>
    <a:lvl4pPr marL="1371422" algn="l" defTabSz="914282" rtl="0" eaLnBrk="1" latinLnBrk="0" hangingPunct="1">
      <a:defRPr sz="1800" kern="1200">
        <a:solidFill>
          <a:schemeClr val="tx1"/>
        </a:solidFill>
        <a:latin typeface="+mn-lt"/>
        <a:ea typeface="+mn-ea"/>
        <a:cs typeface="+mn-cs"/>
      </a:defRPr>
    </a:lvl4pPr>
    <a:lvl5pPr marL="1828563" algn="l" defTabSz="914282" rtl="0" eaLnBrk="1" latinLnBrk="0" hangingPunct="1">
      <a:defRPr sz="1800" kern="1200">
        <a:solidFill>
          <a:schemeClr val="tx1"/>
        </a:solidFill>
        <a:latin typeface="+mn-lt"/>
        <a:ea typeface="+mn-ea"/>
        <a:cs typeface="+mn-cs"/>
      </a:defRPr>
    </a:lvl5pPr>
    <a:lvl6pPr marL="2285704" algn="l" defTabSz="914282" rtl="0" eaLnBrk="1" latinLnBrk="0" hangingPunct="1">
      <a:defRPr sz="1800" kern="1200">
        <a:solidFill>
          <a:schemeClr val="tx1"/>
        </a:solidFill>
        <a:latin typeface="+mn-lt"/>
        <a:ea typeface="+mn-ea"/>
        <a:cs typeface="+mn-cs"/>
      </a:defRPr>
    </a:lvl6pPr>
    <a:lvl7pPr marL="2742845" algn="l" defTabSz="914282" rtl="0" eaLnBrk="1" latinLnBrk="0" hangingPunct="1">
      <a:defRPr sz="1800" kern="1200">
        <a:solidFill>
          <a:schemeClr val="tx1"/>
        </a:solidFill>
        <a:latin typeface="+mn-lt"/>
        <a:ea typeface="+mn-ea"/>
        <a:cs typeface="+mn-cs"/>
      </a:defRPr>
    </a:lvl7pPr>
    <a:lvl8pPr marL="3199985" algn="l" defTabSz="914282" rtl="0" eaLnBrk="1" latinLnBrk="0" hangingPunct="1">
      <a:defRPr sz="1800" kern="1200">
        <a:solidFill>
          <a:schemeClr val="tx1"/>
        </a:solidFill>
        <a:latin typeface="+mn-lt"/>
        <a:ea typeface="+mn-ea"/>
        <a:cs typeface="+mn-cs"/>
      </a:defRPr>
    </a:lvl8pPr>
    <a:lvl9pPr marL="3657126" algn="l" defTabSz="91428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482AB"/>
    <a:srgbClr val="CD6182"/>
    <a:srgbClr val="F8F5F2"/>
    <a:srgbClr val="F9F2D1"/>
    <a:srgbClr val="F3ECD6"/>
    <a:srgbClr val="E5E2D1"/>
    <a:srgbClr val="008F92"/>
    <a:srgbClr val="F4DBC2"/>
    <a:srgbClr val="0075BF"/>
    <a:srgbClr val="034E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826" autoAdjust="0"/>
  </p:normalViewPr>
  <p:slideViewPr>
    <p:cSldViewPr>
      <p:cViewPr varScale="1">
        <p:scale>
          <a:sx n="89" d="100"/>
          <a:sy n="89" d="100"/>
        </p:scale>
        <p:origin x="1284" y="52"/>
      </p:cViewPr>
      <p:guideLst>
        <p:guide orient="horz" pos="1620"/>
        <p:guide pos="216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65" d="100"/>
          <a:sy n="65" d="100"/>
        </p:scale>
        <p:origin x="-336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7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 Id="rId4" Type="http://schemas.openxmlformats.org/officeDocument/2006/relationships/image" Target="../media/image7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pPr/>
              <a:t>2020/10/26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pPr/>
              <a:t>‹#›</a:t>
            </a:fld>
            <a:endParaRPr lang="zh-CN" altLang="en-US"/>
          </a:p>
        </p:txBody>
      </p:sp>
    </p:spTree>
    <p:extLst>
      <p:ext uri="{BB962C8B-B14F-4D97-AF65-F5344CB8AC3E}">
        <p14:creationId xmlns:p14="http://schemas.microsoft.com/office/powerpoint/2010/main" val="48234476"/>
      </p:ext>
    </p:extLst>
  </p:cSld>
  <p:clrMap bg1="lt1" tx1="dk1" bg2="lt2" tx2="dk2" accent1="accent1" accent2="accent2" accent3="accent3" accent4="accent4" accent5="accent5" accent6="accent6" hlink="hlink" folHlink="folHlink"/>
  <p:notesStyle>
    <a:lvl1pPr marL="0" algn="l" defTabSz="914282" rtl="0" eaLnBrk="1" latinLnBrk="0" hangingPunct="1">
      <a:defRPr sz="1200" kern="1200">
        <a:solidFill>
          <a:schemeClr val="tx1"/>
        </a:solidFill>
        <a:latin typeface="+mn-lt"/>
        <a:ea typeface="+mn-ea"/>
        <a:cs typeface="+mn-cs"/>
      </a:defRPr>
    </a:lvl1pPr>
    <a:lvl2pPr marL="457140" algn="l" defTabSz="914282" rtl="0" eaLnBrk="1" latinLnBrk="0" hangingPunct="1">
      <a:defRPr sz="1200" kern="1200">
        <a:solidFill>
          <a:schemeClr val="tx1"/>
        </a:solidFill>
        <a:latin typeface="+mn-lt"/>
        <a:ea typeface="+mn-ea"/>
        <a:cs typeface="+mn-cs"/>
      </a:defRPr>
    </a:lvl2pPr>
    <a:lvl3pPr marL="914282" algn="l" defTabSz="914282" rtl="0" eaLnBrk="1" latinLnBrk="0" hangingPunct="1">
      <a:defRPr sz="1200" kern="1200">
        <a:solidFill>
          <a:schemeClr val="tx1"/>
        </a:solidFill>
        <a:latin typeface="+mn-lt"/>
        <a:ea typeface="+mn-ea"/>
        <a:cs typeface="+mn-cs"/>
      </a:defRPr>
    </a:lvl3pPr>
    <a:lvl4pPr marL="1371422" algn="l" defTabSz="914282" rtl="0" eaLnBrk="1" latinLnBrk="0" hangingPunct="1">
      <a:defRPr sz="1200" kern="1200">
        <a:solidFill>
          <a:schemeClr val="tx1"/>
        </a:solidFill>
        <a:latin typeface="+mn-lt"/>
        <a:ea typeface="+mn-ea"/>
        <a:cs typeface="+mn-cs"/>
      </a:defRPr>
    </a:lvl4pPr>
    <a:lvl5pPr marL="1828563" algn="l" defTabSz="914282" rtl="0" eaLnBrk="1" latinLnBrk="0" hangingPunct="1">
      <a:defRPr sz="1200" kern="1200">
        <a:solidFill>
          <a:schemeClr val="tx1"/>
        </a:solidFill>
        <a:latin typeface="+mn-lt"/>
        <a:ea typeface="+mn-ea"/>
        <a:cs typeface="+mn-cs"/>
      </a:defRPr>
    </a:lvl5pPr>
    <a:lvl6pPr marL="2285704" algn="l" defTabSz="914282" rtl="0" eaLnBrk="1" latinLnBrk="0" hangingPunct="1">
      <a:defRPr sz="1200" kern="1200">
        <a:solidFill>
          <a:schemeClr val="tx1"/>
        </a:solidFill>
        <a:latin typeface="+mn-lt"/>
        <a:ea typeface="+mn-ea"/>
        <a:cs typeface="+mn-cs"/>
      </a:defRPr>
    </a:lvl6pPr>
    <a:lvl7pPr marL="2742845" algn="l" defTabSz="914282" rtl="0" eaLnBrk="1" latinLnBrk="0" hangingPunct="1">
      <a:defRPr sz="1200" kern="1200">
        <a:solidFill>
          <a:schemeClr val="tx1"/>
        </a:solidFill>
        <a:latin typeface="+mn-lt"/>
        <a:ea typeface="+mn-ea"/>
        <a:cs typeface="+mn-cs"/>
      </a:defRPr>
    </a:lvl7pPr>
    <a:lvl8pPr marL="3199985" algn="l" defTabSz="914282" rtl="0" eaLnBrk="1" latinLnBrk="0" hangingPunct="1">
      <a:defRPr sz="1200" kern="1200">
        <a:solidFill>
          <a:schemeClr val="tx1"/>
        </a:solidFill>
        <a:latin typeface="+mn-lt"/>
        <a:ea typeface="+mn-ea"/>
        <a:cs typeface="+mn-cs"/>
      </a:defRPr>
    </a:lvl8pPr>
    <a:lvl9pPr marL="3657126" algn="l" defTabSz="9142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1</a:t>
            </a:fld>
            <a:endParaRPr lang="zh-CN" altLang="en-US"/>
          </a:p>
        </p:txBody>
      </p:sp>
    </p:spTree>
    <p:extLst>
      <p:ext uri="{BB962C8B-B14F-4D97-AF65-F5344CB8AC3E}">
        <p14:creationId xmlns:p14="http://schemas.microsoft.com/office/powerpoint/2010/main" val="3849263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r>
              <a:rPr lang="zh-CN" altLang="en-US" dirty="0"/>
              <a:t>最优的压力和流速下，通过参数分析，分析整个降温过程。</a:t>
            </a:r>
            <a:r>
              <a:rPr lang="en-US" altLang="zh-CN" dirty="0"/>
              <a:t>【1】</a:t>
            </a:r>
            <a:r>
              <a:rPr lang="zh-CN" altLang="en-US" dirty="0"/>
              <a:t>制冷机性能的变化，制冷量随温度的变化；</a:t>
            </a:r>
            <a:r>
              <a:rPr lang="en-US" altLang="zh-CN" dirty="0"/>
              <a:t>【2】</a:t>
            </a:r>
            <a:r>
              <a:rPr lang="zh-CN" altLang="en-US" dirty="0"/>
              <a:t>换热器的全温区适应性；</a:t>
            </a:r>
            <a:r>
              <a:rPr lang="en-US" altLang="zh-CN" dirty="0"/>
              <a:t>【3】MRI</a:t>
            </a:r>
            <a:r>
              <a:rPr lang="zh-CN" altLang="en-US" dirty="0"/>
              <a:t>磁体内部的对流换热强度弱，所以在磁体的设计初期就要考虑降温过程。</a:t>
            </a:r>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11</a:t>
            </a:fld>
            <a:endParaRPr lang="zh-CN" altLang="en-US"/>
          </a:p>
        </p:txBody>
      </p:sp>
    </p:spTree>
    <p:extLst>
      <p:ext uri="{BB962C8B-B14F-4D97-AF65-F5344CB8AC3E}">
        <p14:creationId xmlns:p14="http://schemas.microsoft.com/office/powerpoint/2010/main" val="785727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31</a:t>
            </a:fld>
            <a:endParaRPr lang="zh-CN" altLang="en-US"/>
          </a:p>
        </p:txBody>
      </p:sp>
    </p:spTree>
    <p:extLst>
      <p:ext uri="{BB962C8B-B14F-4D97-AF65-F5344CB8AC3E}">
        <p14:creationId xmlns:p14="http://schemas.microsoft.com/office/powerpoint/2010/main" val="2177143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32</a:t>
            </a:fld>
            <a:endParaRPr lang="zh-CN" altLang="en-US"/>
          </a:p>
        </p:txBody>
      </p:sp>
    </p:spTree>
    <p:extLst>
      <p:ext uri="{BB962C8B-B14F-4D97-AF65-F5344CB8AC3E}">
        <p14:creationId xmlns:p14="http://schemas.microsoft.com/office/powerpoint/2010/main" val="2454956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en-US" altLang="zh-CN" dirty="0">
              <a:latin typeface="Arial" panose="020B0604020202020204" pitchFamily="34" charset="0"/>
              <a:cs typeface="Arial" panose="020B0604020202020204" pitchFamily="34" charset="0"/>
            </a:endParaRPr>
          </a:p>
        </p:txBody>
      </p:sp>
      <p:sp>
        <p:nvSpPr>
          <p:cNvPr id="2765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EB1A4BA-4B7A-4397-A4F0-20D5E77B0178}" type="slidenum">
              <a:rPr lang="zh-CN" altLang="en-US" smtClean="0"/>
              <a:pPr/>
              <a:t>2</a:t>
            </a:fld>
            <a:endParaRPr lang="zh-CN" altLang="en-US"/>
          </a:p>
        </p:txBody>
      </p:sp>
    </p:spTree>
    <p:extLst>
      <p:ext uri="{BB962C8B-B14F-4D97-AF65-F5344CB8AC3E}">
        <p14:creationId xmlns:p14="http://schemas.microsoft.com/office/powerpoint/2010/main" val="3807855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3</a:t>
            </a:fld>
            <a:endParaRPr lang="zh-CN" altLang="en-US"/>
          </a:p>
        </p:txBody>
      </p:sp>
    </p:spTree>
    <p:extLst>
      <p:ext uri="{BB962C8B-B14F-4D97-AF65-F5344CB8AC3E}">
        <p14:creationId xmlns:p14="http://schemas.microsoft.com/office/powerpoint/2010/main" val="1130564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r>
              <a:rPr lang="zh-CN" altLang="en-US" dirty="0"/>
              <a:t>超导磁体在测试过程中，和成品后的预降温过程中，要消耗大量的液氮和液氦（</a:t>
            </a:r>
            <a:r>
              <a:rPr lang="en-US" altLang="zh-CN" dirty="0"/>
              <a:t>5000L</a:t>
            </a:r>
            <a:r>
              <a:rPr lang="zh-CN" altLang="en-US" dirty="0"/>
              <a:t>液氮</a:t>
            </a:r>
            <a:r>
              <a:rPr lang="en-US" altLang="zh-CN" dirty="0"/>
              <a:t>&amp;1000L</a:t>
            </a:r>
            <a:r>
              <a:rPr lang="zh-CN" altLang="en-US" dirty="0"/>
              <a:t>液氦），成本很高。</a:t>
            </a:r>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4</a:t>
            </a:fld>
            <a:endParaRPr lang="zh-CN" altLang="en-US"/>
          </a:p>
        </p:txBody>
      </p:sp>
    </p:spTree>
    <p:extLst>
      <p:ext uri="{BB962C8B-B14F-4D97-AF65-F5344CB8AC3E}">
        <p14:creationId xmlns:p14="http://schemas.microsoft.com/office/powerpoint/2010/main" val="1087165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5</a:t>
            </a:fld>
            <a:endParaRPr lang="zh-CN" altLang="en-US"/>
          </a:p>
        </p:txBody>
      </p:sp>
    </p:spTree>
    <p:extLst>
      <p:ext uri="{BB962C8B-B14F-4D97-AF65-F5344CB8AC3E}">
        <p14:creationId xmlns:p14="http://schemas.microsoft.com/office/powerpoint/2010/main" val="3377412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7</a:t>
            </a:fld>
            <a:endParaRPr lang="zh-CN" altLang="en-US"/>
          </a:p>
        </p:txBody>
      </p:sp>
    </p:spTree>
    <p:extLst>
      <p:ext uri="{BB962C8B-B14F-4D97-AF65-F5344CB8AC3E}">
        <p14:creationId xmlns:p14="http://schemas.microsoft.com/office/powerpoint/2010/main" val="160114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r>
              <a:rPr lang="zh-CN" altLang="en-US" dirty="0"/>
              <a:t>整个系统划分成多个模块，分别建模，从</a:t>
            </a:r>
            <a:r>
              <a:rPr lang="en-US" altLang="zh-CN" dirty="0"/>
              <a:t>300K</a:t>
            </a:r>
            <a:r>
              <a:rPr lang="zh-CN" altLang="en-US" dirty="0"/>
              <a:t>降温，</a:t>
            </a:r>
            <a:r>
              <a:rPr lang="en-US" altLang="zh-CN" dirty="0"/>
              <a:t>10</a:t>
            </a:r>
            <a:r>
              <a:rPr lang="zh-CN" altLang="en-US" dirty="0"/>
              <a:t>分钟一个微元（实际是</a:t>
            </a:r>
            <a:r>
              <a:rPr lang="en-US" altLang="zh-CN" dirty="0"/>
              <a:t>1</a:t>
            </a:r>
            <a:r>
              <a:rPr lang="zh-CN" altLang="en-US" dirty="0"/>
              <a:t>分钟间隔），达到一个近似的能量平衡状态，逐步迭代下去，等制冷机的冷量与外部负荷达到平衡后，就结束全过程。</a:t>
            </a:r>
          </a:p>
        </p:txBody>
      </p:sp>
      <p:sp>
        <p:nvSpPr>
          <p:cNvPr id="4" name="灯片编号占位符 3"/>
          <p:cNvSpPr>
            <a:spLocks noGrp="1"/>
          </p:cNvSpPr>
          <p:nvPr>
            <p:ph type="sldNum" sz="quarter" idx="5"/>
          </p:nvPr>
        </p:nvSpPr>
        <p:spPr/>
        <p:txBody>
          <a:bodyPr/>
          <a:lstStyle/>
          <a:p>
            <a:fld id="{7795A699-AB68-4A20-99FB-6F69DC266D45}" type="slidenum">
              <a:rPr lang="zh-CN" altLang="en-US" smtClean="0"/>
              <a:pPr/>
              <a:t>8</a:t>
            </a:fld>
            <a:endParaRPr lang="zh-CN" altLang="en-US"/>
          </a:p>
        </p:txBody>
      </p:sp>
    </p:spTree>
    <p:extLst>
      <p:ext uri="{BB962C8B-B14F-4D97-AF65-F5344CB8AC3E}">
        <p14:creationId xmlns:p14="http://schemas.microsoft.com/office/powerpoint/2010/main" val="3025537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r>
              <a:rPr lang="zh-CN" altLang="en-US" dirty="0"/>
              <a:t>图的标题</a:t>
            </a:r>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9</a:t>
            </a:fld>
            <a:endParaRPr lang="zh-CN" altLang="en-US"/>
          </a:p>
        </p:txBody>
      </p:sp>
    </p:spTree>
    <p:extLst>
      <p:ext uri="{BB962C8B-B14F-4D97-AF65-F5344CB8AC3E}">
        <p14:creationId xmlns:p14="http://schemas.microsoft.com/office/powerpoint/2010/main" val="2903393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r>
              <a:rPr lang="zh-CN" altLang="en-US" dirty="0"/>
              <a:t>风机会带来几百瓦的焓增，这就是热负荷。理想气体焓只与温度有关，所以有一个较大的温升。</a:t>
            </a:r>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10</a:t>
            </a:fld>
            <a:endParaRPr lang="zh-CN" altLang="en-US"/>
          </a:p>
        </p:txBody>
      </p:sp>
    </p:spTree>
    <p:extLst>
      <p:ext uri="{BB962C8B-B14F-4D97-AF65-F5344CB8AC3E}">
        <p14:creationId xmlns:p14="http://schemas.microsoft.com/office/powerpoint/2010/main" val="2939368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2CE49F7-3665-478C-9A15-3332B5C17FAA}" type="datetime1">
              <a:rPr lang="zh-CN" altLang="en-US" smtClean="0"/>
              <a:t>2020/10/26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pPr/>
              <a:t>‹#›</a:t>
            </a:fld>
            <a:endParaRPr lang="zh-CN" altLang="en-US"/>
          </a:p>
        </p:txBody>
      </p:sp>
    </p:spTree>
    <p:extLst>
      <p:ext uri="{BB962C8B-B14F-4D97-AF65-F5344CB8AC3E}">
        <p14:creationId xmlns:p14="http://schemas.microsoft.com/office/powerpoint/2010/main" val="29321356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274858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9787156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431212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717214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476743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4305289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05862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80769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746523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103107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6C3E5E2-68A7-4C1F-A270-339923F6CD9B}" type="datetime1">
              <a:rPr lang="zh-CN" altLang="en-US" smtClean="0"/>
              <a:t>2020/10/26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pPr/>
              <a:t>‹#›</a:t>
            </a:fld>
            <a:endParaRPr lang="zh-CN" altLang="en-US"/>
          </a:p>
        </p:txBody>
      </p:sp>
    </p:spTree>
    <p:extLst>
      <p:ext uri="{BB962C8B-B14F-4D97-AF65-F5344CB8AC3E}">
        <p14:creationId xmlns:p14="http://schemas.microsoft.com/office/powerpoint/2010/main" val="29321356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618518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403537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60197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4173090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154931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45041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809896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786859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E3F1207-169C-4C56-B614-DB8C4BEC2B90}" type="datetime1">
              <a:rPr lang="zh-CN" altLang="en-US" smtClean="0"/>
              <a:t>2020/10/26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pPr/>
              <a:t>‹#›</a:t>
            </a:fld>
            <a:endParaRPr lang="zh-CN" altLang="en-US"/>
          </a:p>
        </p:txBody>
      </p:sp>
    </p:spTree>
    <p:extLst>
      <p:ext uri="{BB962C8B-B14F-4D97-AF65-F5344CB8AC3E}">
        <p14:creationId xmlns:p14="http://schemas.microsoft.com/office/powerpoint/2010/main" val="29321356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379DAB5-DC21-4BCD-B902-88F6B2EE133C}" type="datetime1">
              <a:rPr lang="zh-CN" altLang="en-US" smtClean="0"/>
              <a:t>2020/10/26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pPr/>
              <a:t>‹#›</a:t>
            </a:fld>
            <a:endParaRPr lang="zh-CN" altLang="en-US"/>
          </a:p>
        </p:txBody>
      </p:sp>
    </p:spTree>
    <p:extLst>
      <p:ext uri="{BB962C8B-B14F-4D97-AF65-F5344CB8AC3E}">
        <p14:creationId xmlns:p14="http://schemas.microsoft.com/office/powerpoint/2010/main" val="29321356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22482FD-8D3F-444C-9FF1-73A5275A1284}" type="datetime1">
              <a:rPr lang="zh-CN" altLang="en-US" smtClean="0"/>
              <a:t>2020/10/26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pPr/>
              <a:t>‹#›</a:t>
            </a:fld>
            <a:endParaRPr lang="zh-CN" altLang="en-US"/>
          </a:p>
        </p:txBody>
      </p:sp>
    </p:spTree>
    <p:extLst>
      <p:ext uri="{BB962C8B-B14F-4D97-AF65-F5344CB8AC3E}">
        <p14:creationId xmlns:p14="http://schemas.microsoft.com/office/powerpoint/2010/main" val="29321356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4" name="Rectangle 9"/>
          <p:cNvSpPr/>
          <p:nvPr userDrawn="1"/>
        </p:nvSpPr>
        <p:spPr>
          <a:xfrm>
            <a:off x="6375271" y="241918"/>
            <a:ext cx="274487" cy="2153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65" tIns="34282" rIns="68565" bIns="34282" rtlCol="0" anchor="ctr"/>
          <a:lstStyle/>
          <a:p>
            <a:pPr algn="ctr"/>
            <a:endParaRPr lang="en-US" sz="1350" dirty="0"/>
          </a:p>
        </p:txBody>
      </p:sp>
      <p:sp>
        <p:nvSpPr>
          <p:cNvPr id="6" name="Isosceles Triangle 10"/>
          <p:cNvSpPr/>
          <p:nvPr userDrawn="1"/>
        </p:nvSpPr>
        <p:spPr>
          <a:xfrm rot="10610802">
            <a:off x="6378552" y="316260"/>
            <a:ext cx="274936" cy="196391"/>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65" tIns="34282" rIns="68565" bIns="34282" rtlCol="0" anchor="ctr"/>
          <a:lstStyle/>
          <a:p>
            <a:pPr algn="ctr"/>
            <a:endParaRPr lang="en-US" sz="1350"/>
          </a:p>
        </p:txBody>
      </p:sp>
      <p:sp>
        <p:nvSpPr>
          <p:cNvPr id="7" name="Slide Number Placeholder 5"/>
          <p:cNvSpPr txBox="1">
            <a:spLocks/>
          </p:cNvSpPr>
          <p:nvPr userDrawn="1"/>
        </p:nvSpPr>
        <p:spPr>
          <a:xfrm>
            <a:off x="6389614" y="204940"/>
            <a:ext cx="252811" cy="350586"/>
          </a:xfrm>
          <a:prstGeom prst="rect">
            <a:avLst/>
          </a:prstGeom>
        </p:spPr>
        <p:txBody>
          <a:bodyPr vert="horz" lIns="0" tIns="0" rIns="0" bIns="34282"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4FFB07-917D-5348-AE2D-F9A4E0AD1751}" type="slidenum">
              <a:rPr lang="en-US" sz="750" smtClean="0"/>
              <a:pPr/>
              <a:t>‹#›</a:t>
            </a:fld>
            <a:endParaRPr lang="en-US" sz="750" dirty="0"/>
          </a:p>
        </p:txBody>
      </p:sp>
      <p:grpSp>
        <p:nvGrpSpPr>
          <p:cNvPr id="2" name="Group 5"/>
          <p:cNvGrpSpPr/>
          <p:nvPr userDrawn="1"/>
        </p:nvGrpSpPr>
        <p:grpSpPr>
          <a:xfrm>
            <a:off x="260564" y="4731991"/>
            <a:ext cx="168062" cy="221156"/>
            <a:chOff x="4328868" y="5502988"/>
            <a:chExt cx="500307" cy="493774"/>
          </a:xfrm>
        </p:grpSpPr>
        <p:sp>
          <p:nvSpPr>
            <p:cNvPr id="9" name="Freeform 7">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sp>
          <p:nvSpPr>
            <p:cNvPr id="10"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grpSp>
      <p:grpSp>
        <p:nvGrpSpPr>
          <p:cNvPr id="3" name="Group 9"/>
          <p:cNvGrpSpPr/>
          <p:nvPr userDrawn="1"/>
        </p:nvGrpSpPr>
        <p:grpSpPr>
          <a:xfrm flipH="1">
            <a:off x="700282" y="4731991"/>
            <a:ext cx="168062" cy="221156"/>
            <a:chOff x="4328868" y="5502988"/>
            <a:chExt cx="500307" cy="493774"/>
          </a:xfrm>
        </p:grpSpPr>
        <p:sp>
          <p:nvSpPr>
            <p:cNvPr id="12" name="Freeform 1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sp>
          <p:nvSpPr>
            <p:cNvPr id="13"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grpSp>
      <p:cxnSp>
        <p:nvCxnSpPr>
          <p:cNvPr id="14" name="Straight Connector 3"/>
          <p:cNvCxnSpPr/>
          <p:nvPr userDrawn="1"/>
        </p:nvCxnSpPr>
        <p:spPr>
          <a:xfrm>
            <a:off x="414532" y="4845350"/>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5" name="Picture 3" descr="C:\Users\Administrator\Desktop\微立体创业计划\005.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6652" y="210344"/>
            <a:ext cx="4572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16" name="Picture 4" descr="C:\Users\Administrator\Desktop\微立体创业计划\00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10952" y="219717"/>
            <a:ext cx="4572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17" name="矩形 3"/>
          <p:cNvSpPr>
            <a:spLocks noChangeArrowheads="1"/>
          </p:cNvSpPr>
          <p:nvPr userDrawn="1"/>
        </p:nvSpPr>
        <p:spPr bwMode="auto">
          <a:xfrm>
            <a:off x="890719" y="612723"/>
            <a:ext cx="1944126" cy="173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51437" tIns="25719" rIns="51437" bIns="25719">
            <a:spAutoFit/>
          </a:bodyPr>
          <a:lstStyle/>
          <a:p>
            <a:r>
              <a:rPr lang="en-US" altLang="zh-CN" sz="788" b="0" dirty="0">
                <a:solidFill>
                  <a:schemeClr val="tx1">
                    <a:lumMod val="85000"/>
                    <a:lumOff val="15000"/>
                  </a:schemeClr>
                </a:solidFill>
                <a:latin typeface="微软雅黑" pitchFamily="34" charset="-122"/>
                <a:ea typeface="微软雅黑" pitchFamily="34" charset="-122"/>
                <a:sym typeface="Arial" pitchFamily="34" charset="0"/>
              </a:rPr>
              <a:t>Click here to add the title text content</a:t>
            </a:r>
            <a:endParaRPr lang="zh-CN" altLang="en-US" sz="788" b="0" dirty="0">
              <a:solidFill>
                <a:schemeClr val="tx1">
                  <a:lumMod val="85000"/>
                  <a:lumOff val="15000"/>
                </a:schemeClr>
              </a:solidFill>
              <a:latin typeface="微软雅黑" pitchFamily="34" charset="-122"/>
              <a:ea typeface="微软雅黑" pitchFamily="34" charset="-122"/>
              <a:sym typeface="Arial" pitchFamily="34" charset="0"/>
            </a:endParaRPr>
          </a:p>
        </p:txBody>
      </p:sp>
      <p:sp>
        <p:nvSpPr>
          <p:cNvPr id="18" name="标题 1"/>
          <p:cNvSpPr>
            <a:spLocks noGrp="1"/>
          </p:cNvSpPr>
          <p:nvPr>
            <p:ph type="title"/>
          </p:nvPr>
        </p:nvSpPr>
        <p:spPr>
          <a:xfrm>
            <a:off x="888487" y="288976"/>
            <a:ext cx="2446828"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68582" tIns="34292" rIns="68582" bIns="34292">
            <a:spAutoFit/>
          </a:bodyPr>
          <a:lstStyle>
            <a:lvl1pPr>
              <a:defRPr lang="zh-CN" altLang="en-US" sz="1500" b="0">
                <a:solidFill>
                  <a:schemeClr val="tx1">
                    <a:lumMod val="85000"/>
                    <a:lumOff val="15000"/>
                  </a:schemeClr>
                </a:solidFill>
                <a:latin typeface="微软雅黑" pitchFamily="34" charset="-122"/>
                <a:cs typeface="+mn-cs"/>
              </a:defRPr>
            </a:lvl1pPr>
          </a:lstStyle>
          <a:p>
            <a:pPr lvl="0" algn="l"/>
            <a:r>
              <a:rPr lang="zh-CN" altLang="en-US" dirty="0"/>
              <a:t>单击此处编辑母版标题样式</a:t>
            </a:r>
          </a:p>
        </p:txBody>
      </p:sp>
    </p:spTree>
    <p:extLst>
      <p:ext uri="{BB962C8B-B14F-4D97-AF65-F5344CB8AC3E}">
        <p14:creationId xmlns:p14="http://schemas.microsoft.com/office/powerpoint/2010/main" val="160921018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50000">
                                          <p:cBhvr additive="base">
                                            <p:cTn id="7" dur="1200" fill="hold"/>
                                            <p:tgtEl>
                                              <p:spTgt spid="15"/>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50000">
                                          <p:cBhvr additive="base">
                                            <p:cTn id="11" dur="12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16"/>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200" fill="hold"/>
                                            <p:tgtEl>
                                              <p:spTgt spid="15"/>
                                            </p:tgtEl>
                                            <p:attrNameLst>
                                              <p:attrName>ppt_x</p:attrName>
                                            </p:attrNameLst>
                                          </p:cBhvr>
                                          <p:tavLst>
                                            <p:tav tm="0">
                                              <p:val>
                                                <p:strVal val="0-#ppt_w/2"/>
                                              </p:val>
                                            </p:tav>
                                            <p:tav tm="100000">
                                              <p:val>
                                                <p:strVal val="#ppt_x"/>
                                              </p:val>
                                            </p:tav>
                                          </p:tavLst>
                                        </p:anim>
                                        <p:anim calcmode="lin" valueType="num">
                                          <p:cBhvr additive="base">
                                            <p:cTn id="8" dur="12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200" fill="hold"/>
                                            <p:tgtEl>
                                              <p:spTgt spid="16"/>
                                            </p:tgtEl>
                                            <p:attrNameLst>
                                              <p:attrName>ppt_x</p:attrName>
                                            </p:attrNameLst>
                                          </p:cBhvr>
                                          <p:tavLst>
                                            <p:tav tm="0">
                                              <p:val>
                                                <p:strVal val="#ppt_x"/>
                                              </p:val>
                                            </p:tav>
                                            <p:tav tm="100000">
                                              <p:val>
                                                <p:strVal val="#ppt_x"/>
                                              </p:val>
                                            </p:tav>
                                          </p:tavLst>
                                        </p:anim>
                                        <p:anim calcmode="lin" valueType="num">
                                          <p:cBhvr additive="base">
                                            <p:cTn id="12" dur="1200" fill="hold"/>
                                            <p:tgtEl>
                                              <p:spTgt spid="16"/>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857250" y="841772"/>
            <a:ext cx="5143500" cy="1790700"/>
          </a:xfrm>
        </p:spPr>
        <p:txBody>
          <a:bodyPr anchor="b"/>
          <a:lstStyle>
            <a:lvl1pPr algn="ctr">
              <a:defRPr sz="3375"/>
            </a:lvl1pPr>
          </a:lstStyle>
          <a:p>
            <a:r>
              <a:rPr lang="zh-CN" altLang="en-US"/>
              <a:t>单击此处编辑母版标题样式</a:t>
            </a:r>
            <a:endParaRPr lang="en-US" dirty="0"/>
          </a:p>
        </p:txBody>
      </p:sp>
      <p:sp>
        <p:nvSpPr>
          <p:cNvPr id="3" name="Subtitle 2"/>
          <p:cNvSpPr>
            <a:spLocks noGrp="1"/>
          </p:cNvSpPr>
          <p:nvPr>
            <p:ph type="subTitle" idx="1"/>
          </p:nvPr>
        </p:nvSpPr>
        <p:spPr>
          <a:xfrm>
            <a:off x="857250" y="2701528"/>
            <a:ext cx="51435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0C82C6F4-800C-48F4-9394-B350A7A52837}" type="datetime1">
              <a:rPr lang="zh-CN" altLang="en-US" smtClean="0"/>
              <a:t>2020/10/26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lvl1pPr>
              <a:defRPr sz="1100" b="1">
                <a:latin typeface="微软雅黑" panose="020B0503020204020204" pitchFamily="34" charset="-122"/>
                <a:ea typeface="微软雅黑" panose="020B0503020204020204" pitchFamily="34" charset="-122"/>
              </a:defRPr>
            </a:lvl1pPr>
          </a:lstStyle>
          <a:p>
            <a:fld id="{670F15A6-E82C-4E1E-834E-C415C51F7DF3}" type="slidenum">
              <a:rPr lang="zh-CN" altLang="en-US" smtClean="0"/>
              <a:pPr/>
              <a:t>‹#›</a:t>
            </a:fld>
            <a:endParaRPr lang="zh-CN" altLang="en-US"/>
          </a:p>
        </p:txBody>
      </p:sp>
    </p:spTree>
    <p:extLst>
      <p:ext uri="{BB962C8B-B14F-4D97-AF65-F5344CB8AC3E}">
        <p14:creationId xmlns:p14="http://schemas.microsoft.com/office/powerpoint/2010/main" val="416459998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9" y="0"/>
            <a:ext cx="6857624" cy="5143500"/>
          </a:xfrm>
          <a:prstGeom prst="rect">
            <a:avLst/>
          </a:prstGeom>
        </p:spPr>
      </p:pic>
      <p:grpSp>
        <p:nvGrpSpPr>
          <p:cNvPr id="2" name="组合 3"/>
          <p:cNvGrpSpPr/>
          <p:nvPr userDrawn="1"/>
        </p:nvGrpSpPr>
        <p:grpSpPr bwMode="auto">
          <a:xfrm flipH="1">
            <a:off x="-1" y="248018"/>
            <a:ext cx="1347875" cy="507206"/>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dirty="0">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dirty="0">
                <a:cs typeface="+mn-ea"/>
                <a:sym typeface="+mn-lt"/>
              </a:endParaRPr>
            </a:p>
          </p:txBody>
        </p:sp>
      </p:grpSp>
      <p:sp>
        <p:nvSpPr>
          <p:cNvPr id="6" name="文本框 12"/>
          <p:cNvSpPr txBox="1">
            <a:spLocks noChangeArrowheads="1"/>
          </p:cNvSpPr>
          <p:nvPr userDrawn="1"/>
        </p:nvSpPr>
        <p:spPr bwMode="auto">
          <a:xfrm>
            <a:off x="-1" y="370297"/>
            <a:ext cx="1347068" cy="48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767" tIns="24383" rIns="48767" bIns="24383">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35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Tree>
    <p:extLst>
      <p:ext uri="{BB962C8B-B14F-4D97-AF65-F5344CB8AC3E}">
        <p14:creationId xmlns:p14="http://schemas.microsoft.com/office/powerpoint/2010/main" val="211680807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6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C2894B8-8CB4-4CAF-9AD2-6B2CE734AB95}" type="datetime1">
              <a:rPr lang="zh-CN" altLang="en-US" smtClean="0"/>
              <a:t>2020/10/26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9DA58E-532F-41E9-A14C-57F0126E1521}" type="slidenum">
              <a:rPr lang="zh-CN" altLang="en-US" smtClean="0"/>
              <a:pPr/>
              <a:t>‹#›</a:t>
            </a:fld>
            <a:endParaRPr lang="zh-CN" altLang="en-US"/>
          </a:p>
        </p:txBody>
      </p:sp>
    </p:spTree>
    <p:extLst>
      <p:ext uri="{BB962C8B-B14F-4D97-AF65-F5344CB8AC3E}">
        <p14:creationId xmlns:p14="http://schemas.microsoft.com/office/powerpoint/2010/main" val="147502902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342901" y="205979"/>
            <a:ext cx="6172200" cy="857250"/>
          </a:xfrm>
          <a:prstGeom prst="rect">
            <a:avLst/>
          </a:prstGeom>
        </p:spPr>
        <p:txBody>
          <a:bodyPr vert="horz" lIns="91428" tIns="45714" rIns="91428" bIns="45714" rtlCol="0" anchor="ctr">
            <a:normAutofit/>
          </a:bodyPr>
          <a:lstStyle/>
          <a:p>
            <a:r>
              <a:rPr lang="zh-CN" altLang="en-US"/>
              <a:t>单击此处编辑母版标题样式</a:t>
            </a:r>
          </a:p>
        </p:txBody>
      </p:sp>
      <p:sp>
        <p:nvSpPr>
          <p:cNvPr id="3" name="文本占位符 2"/>
          <p:cNvSpPr>
            <a:spLocks noGrp="1"/>
          </p:cNvSpPr>
          <p:nvPr>
            <p:ph type="body" idx="1"/>
          </p:nvPr>
        </p:nvSpPr>
        <p:spPr>
          <a:xfrm>
            <a:off x="342901" y="1200151"/>
            <a:ext cx="6172200" cy="3394472"/>
          </a:xfrm>
          <a:prstGeom prst="rect">
            <a:avLst/>
          </a:prstGeom>
        </p:spPr>
        <p:txBody>
          <a:bodyPr vert="horz" lIns="91428" tIns="45714" rIns="91428" bIns="45714"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342901" y="4767264"/>
            <a:ext cx="1600200" cy="273844"/>
          </a:xfrm>
          <a:prstGeom prst="rect">
            <a:avLst/>
          </a:prstGeom>
        </p:spPr>
        <p:txBody>
          <a:bodyPr vert="horz" lIns="91428" tIns="45714" rIns="91428" bIns="45714" rtlCol="0" anchor="ctr"/>
          <a:lstStyle>
            <a:lvl1pPr algn="l">
              <a:defRPr sz="900">
                <a:solidFill>
                  <a:schemeClr val="tx1">
                    <a:tint val="75000"/>
                  </a:schemeClr>
                </a:solidFill>
              </a:defRPr>
            </a:lvl1pPr>
          </a:lstStyle>
          <a:p>
            <a:fld id="{0758E7C7-6D60-40A6-8B72-47BAAF180A8A}" type="datetime1">
              <a:rPr lang="zh-CN" altLang="en-US" smtClean="0"/>
              <a:t>2020/10/26</a:t>
            </a:fld>
            <a:endParaRPr lang="zh-CN" altLang="en-US"/>
          </a:p>
        </p:txBody>
      </p:sp>
      <p:sp>
        <p:nvSpPr>
          <p:cNvPr id="5" name="页脚占位符 4"/>
          <p:cNvSpPr>
            <a:spLocks noGrp="1"/>
          </p:cNvSpPr>
          <p:nvPr>
            <p:ph type="ftr" sz="quarter" idx="3"/>
          </p:nvPr>
        </p:nvSpPr>
        <p:spPr>
          <a:xfrm>
            <a:off x="2343151" y="4767264"/>
            <a:ext cx="2171700" cy="273844"/>
          </a:xfrm>
          <a:prstGeom prst="rect">
            <a:avLst/>
          </a:prstGeom>
        </p:spPr>
        <p:txBody>
          <a:bodyPr vert="horz" lIns="91428" tIns="45714" rIns="91428" bIns="45714"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5257800" y="4767264"/>
            <a:ext cx="1600200" cy="273844"/>
          </a:xfrm>
          <a:prstGeom prst="rect">
            <a:avLst/>
          </a:prstGeom>
        </p:spPr>
        <p:txBody>
          <a:bodyPr vert="horz" lIns="91428" tIns="45714" rIns="91428" bIns="45714" rtlCol="0" anchor="ctr"/>
          <a:lstStyle>
            <a:lvl1pPr algn="r">
              <a:defRPr sz="1100" b="1">
                <a:solidFill>
                  <a:schemeClr val="accent3">
                    <a:lumMod val="60000"/>
                    <a:lumOff val="40000"/>
                  </a:schemeClr>
                </a:solidFill>
                <a:latin typeface="微软雅黑" panose="020B0503020204020204" pitchFamily="34" charset="-122"/>
                <a:ea typeface="微软雅黑" panose="020B0503020204020204" pitchFamily="34" charset="-122"/>
              </a:defRPr>
            </a:lvl1pPr>
          </a:lstStyle>
          <a:p>
            <a:fld id="{2EEFC946-6D13-4F8C-9740-992A906A613E}" type="slidenum">
              <a:rPr lang="zh-CN" altLang="en-US" smtClean="0"/>
              <a:pPr/>
              <a:t>‹#›</a:t>
            </a:fld>
            <a:endParaRPr lang="zh-CN" altLang="en-US"/>
          </a:p>
        </p:txBody>
      </p:sp>
    </p:spTree>
    <p:extLst>
      <p:ext uri="{BB962C8B-B14F-4D97-AF65-F5344CB8AC3E}">
        <p14:creationId xmlns:p14="http://schemas.microsoft.com/office/powerpoint/2010/main" val="3795072685"/>
      </p:ext>
    </p:extLst>
  </p:cSld>
  <p:clrMap bg1="lt1" tx1="dk1" bg2="lt2" tx2="dk2" accent1="accent1" accent2="accent2" accent3="accent3" accent4="accent4" accent5="accent5" accent6="accent6" hlink="hlink" folHlink="folHlink"/>
  <p:sldLayoutIdLst>
    <p:sldLayoutId id="2147483655" r:id="rId1"/>
    <p:sldLayoutId id="2147483670" r:id="rId2"/>
    <p:sldLayoutId id="2147483671" r:id="rId3"/>
    <p:sldLayoutId id="2147483672" r:id="rId4"/>
    <p:sldLayoutId id="2147483673" r:id="rId5"/>
    <p:sldLayoutId id="2147483663" r:id="rId6"/>
    <p:sldLayoutId id="2147483665"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690" r:id="rId23"/>
    <p:sldLayoutId id="2147483691" r:id="rId24"/>
    <p:sldLayoutId id="2147483692" r:id="rId25"/>
    <p:sldLayoutId id="2147483693" r:id="rId26"/>
    <p:sldLayoutId id="2147483694" r:id="rId27"/>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hf hdr="0" ftr="0" dt="0"/>
  <p:txStyles>
    <p:titleStyle>
      <a:lvl1pPr algn="ctr" defTabSz="685712" rtl="0" eaLnBrk="1" latinLnBrk="0" hangingPunct="1">
        <a:spcBef>
          <a:spcPct val="0"/>
        </a:spcBef>
        <a:buNone/>
        <a:defRPr sz="3300" kern="1200">
          <a:solidFill>
            <a:schemeClr val="tx1"/>
          </a:solidFill>
          <a:latin typeface="+mj-lt"/>
          <a:ea typeface="+mj-ea"/>
          <a:cs typeface="+mj-cs"/>
        </a:defRPr>
      </a:lvl1pPr>
    </p:titleStyle>
    <p:bodyStyle>
      <a:lvl1pPr marL="257141" indent="-257141" algn="l" defTabSz="685712"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41" indent="-214285" algn="l" defTabSz="685712"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139" indent="-171428" algn="l" defTabSz="685712"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199995" indent="-171428" algn="l" defTabSz="685712"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2850" indent="-171428" algn="l" defTabSz="685712"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706" indent="-171428" algn="l" defTabSz="685712"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561" indent="-171428" algn="l" defTabSz="685712"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417" indent="-171428" algn="l" defTabSz="685712"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273" indent="-171428" algn="l" defTabSz="685712"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zh-CN"/>
      </a:defPPr>
      <a:lvl1pPr marL="0" algn="l" defTabSz="685712" rtl="0" eaLnBrk="1" latinLnBrk="0" hangingPunct="1">
        <a:defRPr sz="1350" kern="1200">
          <a:solidFill>
            <a:schemeClr val="tx1"/>
          </a:solidFill>
          <a:latin typeface="+mn-lt"/>
          <a:ea typeface="+mn-ea"/>
          <a:cs typeface="+mn-cs"/>
        </a:defRPr>
      </a:lvl1pPr>
      <a:lvl2pPr marL="342855" algn="l" defTabSz="685712" rtl="0" eaLnBrk="1" latinLnBrk="0" hangingPunct="1">
        <a:defRPr sz="1350" kern="1200">
          <a:solidFill>
            <a:schemeClr val="tx1"/>
          </a:solidFill>
          <a:latin typeface="+mn-lt"/>
          <a:ea typeface="+mn-ea"/>
          <a:cs typeface="+mn-cs"/>
        </a:defRPr>
      </a:lvl2pPr>
      <a:lvl3pPr marL="685712" algn="l" defTabSz="685712" rtl="0" eaLnBrk="1" latinLnBrk="0" hangingPunct="1">
        <a:defRPr sz="1350" kern="1200">
          <a:solidFill>
            <a:schemeClr val="tx1"/>
          </a:solidFill>
          <a:latin typeface="+mn-lt"/>
          <a:ea typeface="+mn-ea"/>
          <a:cs typeface="+mn-cs"/>
        </a:defRPr>
      </a:lvl3pPr>
      <a:lvl4pPr marL="1028567" algn="l" defTabSz="685712" rtl="0" eaLnBrk="1" latinLnBrk="0" hangingPunct="1">
        <a:defRPr sz="1350" kern="1200">
          <a:solidFill>
            <a:schemeClr val="tx1"/>
          </a:solidFill>
          <a:latin typeface="+mn-lt"/>
          <a:ea typeface="+mn-ea"/>
          <a:cs typeface="+mn-cs"/>
        </a:defRPr>
      </a:lvl4pPr>
      <a:lvl5pPr marL="1371422" algn="l" defTabSz="685712" rtl="0" eaLnBrk="1" latinLnBrk="0" hangingPunct="1">
        <a:defRPr sz="1350" kern="1200">
          <a:solidFill>
            <a:schemeClr val="tx1"/>
          </a:solidFill>
          <a:latin typeface="+mn-lt"/>
          <a:ea typeface="+mn-ea"/>
          <a:cs typeface="+mn-cs"/>
        </a:defRPr>
      </a:lvl5pPr>
      <a:lvl6pPr marL="1714278" algn="l" defTabSz="685712" rtl="0" eaLnBrk="1" latinLnBrk="0" hangingPunct="1">
        <a:defRPr sz="1350" kern="1200">
          <a:solidFill>
            <a:schemeClr val="tx1"/>
          </a:solidFill>
          <a:latin typeface="+mn-lt"/>
          <a:ea typeface="+mn-ea"/>
          <a:cs typeface="+mn-cs"/>
        </a:defRPr>
      </a:lvl6pPr>
      <a:lvl7pPr marL="2057134" algn="l" defTabSz="685712" rtl="0" eaLnBrk="1" latinLnBrk="0" hangingPunct="1">
        <a:defRPr sz="1350" kern="1200">
          <a:solidFill>
            <a:schemeClr val="tx1"/>
          </a:solidFill>
          <a:latin typeface="+mn-lt"/>
          <a:ea typeface="+mn-ea"/>
          <a:cs typeface="+mn-cs"/>
        </a:defRPr>
      </a:lvl7pPr>
      <a:lvl8pPr marL="2399989" algn="l" defTabSz="685712" rtl="0" eaLnBrk="1" latinLnBrk="0" hangingPunct="1">
        <a:defRPr sz="1350" kern="1200">
          <a:solidFill>
            <a:schemeClr val="tx1"/>
          </a:solidFill>
          <a:latin typeface="+mn-lt"/>
          <a:ea typeface="+mn-ea"/>
          <a:cs typeface="+mn-cs"/>
        </a:defRPr>
      </a:lvl8pPr>
      <a:lvl9pPr marL="2742845" algn="l" defTabSz="68571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9.xml"/><Relationship Id="rId7"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32.wmf"/><Relationship Id="rId4" Type="http://schemas.openxmlformats.org/officeDocument/2006/relationships/oleObject" Target="../embeddings/oleObject5.bin"/><Relationship Id="rId9" Type="http://schemas.openxmlformats.org/officeDocument/2006/relationships/image" Target="../media/image34.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37.jp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6.jpg"/><Relationship Id="rId5" Type="http://schemas.openxmlformats.org/officeDocument/2006/relationships/image" Target="../media/image35.wmf"/><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tiff"/><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9.xml"/><Relationship Id="rId1" Type="http://schemas.openxmlformats.org/officeDocument/2006/relationships/vmlDrawing" Target="../drawings/vmlDrawing6.vml"/><Relationship Id="rId5" Type="http://schemas.openxmlformats.org/officeDocument/2006/relationships/image" Target="../media/image57.png"/><Relationship Id="rId4" Type="http://schemas.openxmlformats.org/officeDocument/2006/relationships/image" Target="../media/image56.wmf"/></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slideLayout" Target="../slideLayouts/slideLayout9.xml"/><Relationship Id="rId1" Type="http://schemas.openxmlformats.org/officeDocument/2006/relationships/vmlDrawing" Target="../drawings/vmlDrawing7.v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jpeg"/><Relationship Id="rId9" Type="http://schemas.openxmlformats.org/officeDocument/2006/relationships/image" Target="../media/image59.wmf"/></Relationships>
</file>

<file path=ppt/slides/_rels/slide2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9.xml"/><Relationship Id="rId5" Type="http://schemas.openxmlformats.org/officeDocument/2006/relationships/image" Target="../media/image69.png"/><Relationship Id="rId4" Type="http://schemas.openxmlformats.org/officeDocument/2006/relationships/image" Target="../media/image68.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1.bin"/><Relationship Id="rId7" Type="http://schemas.openxmlformats.org/officeDocument/2006/relationships/image" Target="../media/image71.wmf"/><Relationship Id="rId2" Type="http://schemas.openxmlformats.org/officeDocument/2006/relationships/slideLayout" Target="../slideLayouts/slideLayout9.xml"/><Relationship Id="rId1" Type="http://schemas.openxmlformats.org/officeDocument/2006/relationships/vmlDrawing" Target="../drawings/vmlDrawing8.vml"/><Relationship Id="rId6" Type="http://schemas.openxmlformats.org/officeDocument/2006/relationships/oleObject" Target="../embeddings/oleObject12.bin"/><Relationship Id="rId5" Type="http://schemas.openxmlformats.org/officeDocument/2006/relationships/image" Target="../media/image72.png"/><Relationship Id="rId4" Type="http://schemas.openxmlformats.org/officeDocument/2006/relationships/image" Target="../media/image70.wmf"/></Relationships>
</file>

<file path=ppt/slides/_rels/slide25.x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9.xml"/><Relationship Id="rId1" Type="http://schemas.openxmlformats.org/officeDocument/2006/relationships/vmlDrawing" Target="../drawings/vmlDrawing9.vml"/><Relationship Id="rId6" Type="http://schemas.openxmlformats.org/officeDocument/2006/relationships/image" Target="../media/image74.wmf"/><Relationship Id="rId5" Type="http://schemas.openxmlformats.org/officeDocument/2006/relationships/oleObject" Target="../embeddings/oleObject14.bin"/><Relationship Id="rId10" Type="http://schemas.openxmlformats.org/officeDocument/2006/relationships/image" Target="../media/image76.wmf"/><Relationship Id="rId4" Type="http://schemas.openxmlformats.org/officeDocument/2006/relationships/image" Target="../media/image73.wmf"/><Relationship Id="rId9" Type="http://schemas.openxmlformats.org/officeDocument/2006/relationships/oleObject" Target="../embeddings/oleObject16.bin"/></Relationships>
</file>

<file path=ppt/slides/_rels/slide2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82.jpeg"/><Relationship Id="rId7" Type="http://schemas.openxmlformats.org/officeDocument/2006/relationships/image" Target="../media/image52.jpeg"/><Relationship Id="rId2" Type="http://schemas.openxmlformats.org/officeDocument/2006/relationships/image" Target="../media/image81.png"/><Relationship Id="rId1" Type="http://schemas.openxmlformats.org/officeDocument/2006/relationships/slideLayout" Target="../slideLayouts/slideLayout9.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8.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7.jpeg"/><Relationship Id="rId5" Type="http://schemas.openxmlformats.org/officeDocument/2006/relationships/notesSlide" Target="../notesSlides/notesSlide4.xml"/><Relationship Id="rId4"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6.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notesSlide" Target="../notesSlides/notesSlide7.xml"/><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slideLayout" Target="../slideLayouts/slideLayout1.xml"/><Relationship Id="rId16" Type="http://schemas.openxmlformats.org/officeDocument/2006/relationships/image" Target="../media/image27.png"/><Relationship Id="rId1" Type="http://schemas.openxmlformats.org/officeDocument/2006/relationships/vmlDrawing" Target="../drawings/vmlDrawing2.vml"/><Relationship Id="rId6" Type="http://schemas.openxmlformats.org/officeDocument/2006/relationships/image" Target="../media/image17.emf"/><Relationship Id="rId11" Type="http://schemas.openxmlformats.org/officeDocument/2006/relationships/image" Target="../media/image22.png"/><Relationship Id="rId5" Type="http://schemas.openxmlformats.org/officeDocument/2006/relationships/image" Target="../media/image16.emf"/><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package" Target="../embeddings/Microsoft_Word_Document.docx"/><Relationship Id="rId9" Type="http://schemas.openxmlformats.org/officeDocument/2006/relationships/image" Target="../media/image20.png"/><Relationship Id="rId1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8.xml"/><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29.wmf"/><Relationship Id="rId4" Type="http://schemas.openxmlformats.org/officeDocument/2006/relationships/oleObject" Target="../embeddings/oleObject2.bin"/><Relationship Id="rId9" Type="http://schemas.openxmlformats.org/officeDocument/2006/relationships/image" Target="../media/image3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59"/>
          <p:cNvSpPr>
            <a:spLocks noChangeArrowheads="1"/>
          </p:cNvSpPr>
          <p:nvPr/>
        </p:nvSpPr>
        <p:spPr bwMode="auto">
          <a:xfrm>
            <a:off x="764704" y="2109147"/>
            <a:ext cx="5485307" cy="487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3800"/>
              </a:lnSpc>
              <a:buNone/>
            </a:pPr>
            <a:r>
              <a:rPr lang="zh-CN" altLang="en-US" b="1" dirty="0">
                <a:solidFill>
                  <a:schemeClr val="tx1">
                    <a:lumMod val="75000"/>
                    <a:lumOff val="25000"/>
                  </a:schemeClr>
                </a:solidFill>
                <a:latin typeface="Arial" panose="020B0604020202020204" pitchFamily="34" charset="0"/>
                <a:cs typeface="Arial" panose="020B0604020202020204" pitchFamily="34" charset="0"/>
              </a:rPr>
              <a:t>低温系统关键技术和设备产品</a:t>
            </a:r>
            <a:endParaRPr lang="en-US" altLang="zh-CN"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 name="文本框 4">
            <a:extLst>
              <a:ext uri="{FF2B5EF4-FFF2-40B4-BE49-F238E27FC236}">
                <a16:creationId xmlns:a16="http://schemas.microsoft.com/office/drawing/2014/main" id="{60653255-9A54-41AD-8089-FC416D30FD26}"/>
              </a:ext>
            </a:extLst>
          </p:cNvPr>
          <p:cNvSpPr txBox="1"/>
          <p:nvPr/>
        </p:nvSpPr>
        <p:spPr>
          <a:xfrm>
            <a:off x="1628800" y="3264888"/>
            <a:ext cx="4221088" cy="387735"/>
          </a:xfrm>
          <a:prstGeom prst="rect">
            <a:avLst/>
          </a:prstGeom>
          <a:solidFill>
            <a:srgbClr val="F8F5F2"/>
          </a:solidFill>
        </p:spPr>
        <p:txBody>
          <a:bodyPr wrap="square" rtlCol="0">
            <a:spAutoFit/>
          </a:bodyPr>
          <a:lstStyle/>
          <a:p>
            <a:pPr algn="ctr">
              <a:lnSpc>
                <a:spcPts val="2500"/>
              </a:lnSpc>
            </a:pPr>
            <a:r>
              <a:rPr lang="zh-CN" altLang="en-US" b="1" dirty="0">
                <a:latin typeface="微软雅黑" panose="020B0503020204020204" pitchFamily="34" charset="-122"/>
                <a:ea typeface="微软雅黑" panose="020B0503020204020204" pitchFamily="34" charset="-122"/>
              </a:rPr>
              <a:t>报告人：孙大明</a:t>
            </a:r>
            <a:endParaRPr lang="en-US" altLang="zh-CN" sz="1400" b="1" dirty="0">
              <a:latin typeface="微软雅黑" panose="020B0503020204020204" pitchFamily="34" charset="-122"/>
              <a:ea typeface="微软雅黑" panose="020B0503020204020204" pitchFamily="34" charset="-122"/>
            </a:endParaRPr>
          </a:p>
        </p:txBody>
      </p:sp>
      <p:pic>
        <p:nvPicPr>
          <p:cNvPr id="3" name="图片 2">
            <a:extLst>
              <a:ext uri="{FF2B5EF4-FFF2-40B4-BE49-F238E27FC236}">
                <a16:creationId xmlns:a16="http://schemas.microsoft.com/office/drawing/2014/main" id="{D97FECD5-7828-4751-B15B-9DD23BEE29FE}"/>
              </a:ext>
            </a:extLst>
          </p:cNvPr>
          <p:cNvPicPr>
            <a:picLocks noChangeAspect="1"/>
          </p:cNvPicPr>
          <p:nvPr/>
        </p:nvPicPr>
        <p:blipFill rotWithShape="1">
          <a:blip r:embed="rId3"/>
          <a:srcRect r="65022"/>
          <a:stretch/>
        </p:blipFill>
        <p:spPr>
          <a:xfrm>
            <a:off x="116632" y="191972"/>
            <a:ext cx="1008112" cy="1077902"/>
          </a:xfrm>
          <a:prstGeom prst="rect">
            <a:avLst/>
          </a:prstGeom>
        </p:spPr>
      </p:pic>
      <p:sp>
        <p:nvSpPr>
          <p:cNvPr id="10" name="文本框 9">
            <a:extLst>
              <a:ext uri="{FF2B5EF4-FFF2-40B4-BE49-F238E27FC236}">
                <a16:creationId xmlns:a16="http://schemas.microsoft.com/office/drawing/2014/main" id="{60653255-9A54-41AD-8089-FC416D30FD26}"/>
              </a:ext>
            </a:extLst>
          </p:cNvPr>
          <p:cNvSpPr txBox="1"/>
          <p:nvPr/>
        </p:nvSpPr>
        <p:spPr>
          <a:xfrm>
            <a:off x="1628800" y="3646531"/>
            <a:ext cx="4221088" cy="696088"/>
          </a:xfrm>
          <a:prstGeom prst="rect">
            <a:avLst/>
          </a:prstGeom>
          <a:solidFill>
            <a:srgbClr val="F8F5F2"/>
          </a:solidFill>
        </p:spPr>
        <p:txBody>
          <a:bodyPr wrap="square" rtlCol="0">
            <a:spAutoFit/>
          </a:bodyPr>
          <a:lstStyle/>
          <a:p>
            <a:pPr algn="ctr">
              <a:lnSpc>
                <a:spcPts val="2500"/>
              </a:lnSpc>
            </a:pPr>
            <a:r>
              <a:rPr lang="zh-CN" altLang="en-US" sz="1400" b="1" dirty="0">
                <a:latin typeface="微软雅黑" panose="020B0503020204020204" pitchFamily="34" charset="-122"/>
                <a:ea typeface="微软雅黑" panose="020B0503020204020204" pitchFamily="34" charset="-122"/>
              </a:rPr>
              <a:t>江苏克劳特低温技术有限公司</a:t>
            </a:r>
            <a:endParaRPr lang="en-US" altLang="zh-CN" sz="1400" b="1" dirty="0">
              <a:latin typeface="微软雅黑" panose="020B0503020204020204" pitchFamily="34" charset="-122"/>
              <a:ea typeface="微软雅黑" panose="020B0503020204020204" pitchFamily="34" charset="-122"/>
            </a:endParaRPr>
          </a:p>
          <a:p>
            <a:pPr algn="ctr">
              <a:lnSpc>
                <a:spcPts val="2500"/>
              </a:lnSpc>
            </a:pPr>
            <a:r>
              <a:rPr lang="zh-CN" altLang="en-US" sz="1400" b="1" dirty="0">
                <a:latin typeface="微软雅黑" panose="020B0503020204020204" pitchFamily="34" charset="-122"/>
                <a:ea typeface="微软雅黑" panose="020B0503020204020204" pitchFamily="34" charset="-122"/>
              </a:rPr>
              <a:t>浙江大学工业技术转化研究院</a:t>
            </a:r>
            <a:endParaRPr lang="en-US" altLang="zh-CN" sz="1400" b="1" dirty="0">
              <a:latin typeface="微软雅黑" panose="020B0503020204020204" pitchFamily="34" charset="-122"/>
              <a:ea typeface="微软雅黑" panose="020B0503020204020204" pitchFamily="34" charset="-122"/>
            </a:endParaRPr>
          </a:p>
        </p:txBody>
      </p:sp>
      <p:pic>
        <p:nvPicPr>
          <p:cNvPr id="4" name="图片 4" descr="LOGO最终版.jpg">
            <a:extLst>
              <a:ext uri="{FF2B5EF4-FFF2-40B4-BE49-F238E27FC236}">
                <a16:creationId xmlns:a16="http://schemas.microsoft.com/office/drawing/2014/main" id="{9E912994-818E-4B4F-82BD-E984451F9A0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33177" y="191972"/>
            <a:ext cx="2073630" cy="96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7010203"/>
      </p:ext>
    </p:extLst>
  </p:cSld>
  <p:clrMapOvr>
    <a:masterClrMapping/>
  </p:clrMapOvr>
  <p:transition spd="slow" advClick="0" advTm="0">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a:extLst>
              <a:ext uri="{FF2B5EF4-FFF2-40B4-BE49-F238E27FC236}">
                <a16:creationId xmlns:a16="http://schemas.microsoft.com/office/drawing/2014/main" id="{7D08011E-437C-4D6A-93FE-9329D280B3FF}"/>
              </a:ext>
            </a:extLst>
          </p:cNvPr>
          <p:cNvSpPr txBox="1"/>
          <p:nvPr/>
        </p:nvSpPr>
        <p:spPr>
          <a:xfrm>
            <a:off x="242646" y="935258"/>
            <a:ext cx="3186354" cy="300082"/>
          </a:xfrm>
          <a:prstGeom prst="rect">
            <a:avLst/>
          </a:prstGeom>
          <a:noFill/>
        </p:spPr>
        <p:txBody>
          <a:bodyPr wrap="square" rtlCol="0">
            <a:spAutoFit/>
          </a:bodyPr>
          <a:lstStyle/>
          <a:p>
            <a:r>
              <a:rPr lang="zh-CN" altLang="en-US" sz="1350" dirty="0">
                <a:solidFill>
                  <a:schemeClr val="bg1">
                    <a:lumMod val="50000"/>
                  </a:schemeClr>
                </a:solidFill>
                <a:latin typeface="微软雅黑" panose="020B0503020204020204" pitchFamily="34" charset="-122"/>
                <a:ea typeface="微软雅黑" panose="020B0503020204020204" pitchFamily="34" charset="-122"/>
              </a:rPr>
              <a:t>模型计算</a:t>
            </a:r>
            <a:r>
              <a:rPr lang="en-US" altLang="zh-CN" sz="1350" dirty="0">
                <a:solidFill>
                  <a:schemeClr val="bg1">
                    <a:lumMod val="50000"/>
                  </a:schemeClr>
                </a:solidFill>
                <a:latin typeface="微软雅黑" panose="020B0503020204020204" pitchFamily="34" charset="-122"/>
                <a:ea typeface="微软雅黑" panose="020B0503020204020204" pitchFamily="34" charset="-122"/>
              </a:rPr>
              <a:t>&gt;&gt;</a:t>
            </a:r>
            <a:r>
              <a:rPr lang="zh-CN" altLang="en-US" sz="1350" dirty="0">
                <a:solidFill>
                  <a:schemeClr val="bg1">
                    <a:lumMod val="50000"/>
                  </a:schemeClr>
                </a:solidFill>
                <a:latin typeface="微软雅黑" panose="020B0503020204020204" pitchFamily="34" charset="-122"/>
                <a:ea typeface="微软雅黑" panose="020B0503020204020204" pitchFamily="34" charset="-122"/>
              </a:rPr>
              <a:t>运行参数优化</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&gt;&gt;</a:t>
            </a:r>
            <a:r>
              <a:rPr lang="zh-CN" altLang="en-US" sz="1050" dirty="0">
                <a:solidFill>
                  <a:schemeClr val="bg1">
                    <a:lumMod val="50000"/>
                  </a:schemeClr>
                </a:solidFill>
                <a:latin typeface="微软雅黑" panose="020B0503020204020204" pitchFamily="34" charset="-122"/>
                <a:ea typeface="微软雅黑" panose="020B0503020204020204" pitchFamily="34" charset="-122"/>
              </a:rPr>
              <a:t>体积流速</a:t>
            </a:r>
            <a:endParaRPr lang="zh-CN" altLang="en-US" sz="13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文本框 18">
            <a:extLst>
              <a:ext uri="{FF2B5EF4-FFF2-40B4-BE49-F238E27FC236}">
                <a16:creationId xmlns:a16="http://schemas.microsoft.com/office/drawing/2014/main" id="{24BAC68C-C415-4839-95AD-70A9D1594DA4}"/>
              </a:ext>
            </a:extLst>
          </p:cNvPr>
          <p:cNvSpPr txBox="1"/>
          <p:nvPr/>
        </p:nvSpPr>
        <p:spPr>
          <a:xfrm>
            <a:off x="242646" y="1163655"/>
            <a:ext cx="3834427" cy="219291"/>
          </a:xfrm>
          <a:prstGeom prst="rect">
            <a:avLst/>
          </a:prstGeom>
          <a:noFill/>
        </p:spPr>
        <p:txBody>
          <a:bodyPr wrap="square" rtlCol="0">
            <a:spAutoFit/>
          </a:bodyPr>
          <a:lstStyle/>
          <a:p>
            <a:r>
              <a:rPr lang="en-US" altLang="zh-CN" sz="825" dirty="0">
                <a:solidFill>
                  <a:schemeClr val="bg1">
                    <a:lumMod val="50000"/>
                  </a:schemeClr>
                </a:solidFill>
              </a:rPr>
              <a:t> MODULE CALCULATION &gt;&gt; Operation Parameters Optimization </a:t>
            </a:r>
            <a:r>
              <a:rPr lang="en-US" altLang="zh-CN" sz="675" dirty="0">
                <a:solidFill>
                  <a:schemeClr val="bg1">
                    <a:lumMod val="50000"/>
                  </a:schemeClr>
                </a:solidFill>
              </a:rPr>
              <a:t>&gt;&gt; Volume Flow Rate</a:t>
            </a:r>
            <a:endParaRPr lang="zh-CN" altLang="en-US" sz="825" dirty="0">
              <a:solidFill>
                <a:schemeClr val="bg1">
                  <a:lumMod val="50000"/>
                </a:schemeClr>
              </a:solidFill>
            </a:endParaRPr>
          </a:p>
        </p:txBody>
      </p:sp>
      <p:sp>
        <p:nvSpPr>
          <p:cNvPr id="3" name="矩形 2">
            <a:extLst>
              <a:ext uri="{FF2B5EF4-FFF2-40B4-BE49-F238E27FC236}">
                <a16:creationId xmlns:a16="http://schemas.microsoft.com/office/drawing/2014/main" id="{78798E10-C900-4C29-ACF2-442251DDBCCB}"/>
              </a:ext>
            </a:extLst>
          </p:cNvPr>
          <p:cNvSpPr/>
          <p:nvPr/>
        </p:nvSpPr>
        <p:spPr>
          <a:xfrm>
            <a:off x="4747643" y="2992758"/>
            <a:ext cx="2027531" cy="1546577"/>
          </a:xfrm>
          <a:prstGeom prst="rect">
            <a:avLst/>
          </a:prstGeom>
        </p:spPr>
        <p:txBody>
          <a:bodyPr wrap="square">
            <a:spAutoFit/>
          </a:bodyPr>
          <a:lstStyle/>
          <a:p>
            <a:pPr indent="200025" algn="just">
              <a:lnSpc>
                <a:spcPct val="150000"/>
              </a:lnSpc>
            </a:pPr>
            <a:r>
              <a:rPr lang="zh-CN" altLang="en-US" sz="900" kern="100" dirty="0">
                <a:latin typeface="微软雅黑" panose="020B0503020204020204" pitchFamily="34" charset="-122"/>
                <a:ea typeface="微软雅黑" panose="020B0503020204020204" pitchFamily="34" charset="-122"/>
                <a:cs typeface="Times New Roman" panose="02020603050405020304" pitchFamily="18" charset="0"/>
              </a:rPr>
              <a:t>由于氦气体积流速对压降的影响，所以当流速增加时，磁体所能达到的的最低冷却温度也会增加，但与充气压力不同，其上升趋势逐渐变缓达到极限值。如果此极限值可满足实际要求中的降温目标，可适当增加氦气流速加强换热以减小降温时间。</a:t>
            </a:r>
            <a:endParaRPr lang="en-US" altLang="zh-CN" sz="9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Rectangle 26">
            <a:extLst>
              <a:ext uri="{FF2B5EF4-FFF2-40B4-BE49-F238E27FC236}">
                <a16:creationId xmlns:a16="http://schemas.microsoft.com/office/drawing/2014/main" id="{9C88813A-176F-4498-9EA4-285AB6192124}"/>
              </a:ext>
            </a:extLst>
          </p:cNvPr>
          <p:cNvSpPr>
            <a:spLocks noChangeArrowheads="1"/>
          </p:cNvSpPr>
          <p:nvPr/>
        </p:nvSpPr>
        <p:spPr bwMode="auto">
          <a:xfrm>
            <a:off x="97768" y="2723559"/>
            <a:ext cx="519832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zh-CN" altLang="en-US" sz="1350"/>
          </a:p>
        </p:txBody>
      </p:sp>
      <p:sp>
        <p:nvSpPr>
          <p:cNvPr id="8" name="文本框 7">
            <a:extLst>
              <a:ext uri="{FF2B5EF4-FFF2-40B4-BE49-F238E27FC236}">
                <a16:creationId xmlns:a16="http://schemas.microsoft.com/office/drawing/2014/main" id="{0E4FD4D9-C61E-47B3-B89F-A5AD3A3B323F}"/>
              </a:ext>
            </a:extLst>
          </p:cNvPr>
          <p:cNvSpPr txBox="1"/>
          <p:nvPr/>
        </p:nvSpPr>
        <p:spPr>
          <a:xfrm>
            <a:off x="2726922" y="1731442"/>
            <a:ext cx="990110" cy="253916"/>
          </a:xfrm>
          <a:prstGeom prst="rect">
            <a:avLst/>
          </a:prstGeom>
          <a:solidFill>
            <a:schemeClr val="accent4"/>
          </a:solidFill>
        </p:spPr>
        <p:txBody>
          <a:bodyPr wrap="square" rtlCol="0">
            <a:spAutoFit/>
          </a:bodyPr>
          <a:lstStyle/>
          <a:p>
            <a:r>
              <a:rPr lang="en-US" altLang="zh-CN" sz="1050" dirty="0">
                <a:solidFill>
                  <a:schemeClr val="bg1"/>
                </a:solidFill>
                <a:latin typeface="微软雅黑" panose="020B0503020204020204" pitchFamily="34" charset="-122"/>
                <a:ea typeface="微软雅黑" panose="020B0503020204020204" pitchFamily="34" charset="-122"/>
              </a:rPr>
              <a:t>1.</a:t>
            </a:r>
            <a:r>
              <a:rPr lang="zh-CN" altLang="en-US" sz="1050" dirty="0">
                <a:solidFill>
                  <a:schemeClr val="bg1"/>
                </a:solidFill>
                <a:latin typeface="微软雅黑" panose="020B0503020204020204" pitchFamily="34" charset="-122"/>
                <a:ea typeface="微软雅黑" panose="020B0503020204020204" pitchFamily="34" charset="-122"/>
              </a:rPr>
              <a:t>换热效率</a:t>
            </a:r>
          </a:p>
        </p:txBody>
      </p:sp>
      <p:sp>
        <p:nvSpPr>
          <p:cNvPr id="9" name="文本框 8">
            <a:extLst>
              <a:ext uri="{FF2B5EF4-FFF2-40B4-BE49-F238E27FC236}">
                <a16:creationId xmlns:a16="http://schemas.microsoft.com/office/drawing/2014/main" id="{0A456394-C2D0-4BCA-8074-D69C584C2519}"/>
              </a:ext>
            </a:extLst>
          </p:cNvPr>
          <p:cNvSpPr txBox="1"/>
          <p:nvPr/>
        </p:nvSpPr>
        <p:spPr>
          <a:xfrm>
            <a:off x="2667916" y="1962274"/>
            <a:ext cx="4107257" cy="369332"/>
          </a:xfrm>
          <a:prstGeom prst="rect">
            <a:avLst/>
          </a:prstGeom>
          <a:noFill/>
        </p:spPr>
        <p:txBody>
          <a:bodyPr wrap="square" rtlCol="0">
            <a:spAutoFit/>
          </a:bodyPr>
          <a:lstStyle/>
          <a:p>
            <a:pPr indent="200025" algn="just"/>
            <a:r>
              <a:rPr lang="zh-CN" altLang="en-US" sz="9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系统流量要求范围内，当流速增加时（尤其是当流动状态由层流转捩为湍流时），对流换热系数将会明显增大，有利于缩短降温时间。</a:t>
            </a:r>
            <a:endParaRPr lang="en-US" altLang="zh-CN" sz="9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文本框 11">
            <a:extLst>
              <a:ext uri="{FF2B5EF4-FFF2-40B4-BE49-F238E27FC236}">
                <a16:creationId xmlns:a16="http://schemas.microsoft.com/office/drawing/2014/main" id="{5600A245-DDBE-4C29-AFAA-019B7CC430FC}"/>
              </a:ext>
            </a:extLst>
          </p:cNvPr>
          <p:cNvSpPr txBox="1"/>
          <p:nvPr/>
        </p:nvSpPr>
        <p:spPr>
          <a:xfrm>
            <a:off x="2726922" y="2333404"/>
            <a:ext cx="846094" cy="253916"/>
          </a:xfrm>
          <a:prstGeom prst="rect">
            <a:avLst/>
          </a:prstGeom>
          <a:solidFill>
            <a:schemeClr val="accent4"/>
          </a:solidFill>
        </p:spPr>
        <p:txBody>
          <a:bodyPr wrap="square" rtlCol="0">
            <a:spAutoFit/>
          </a:bodyPr>
          <a:lstStyle/>
          <a:p>
            <a:r>
              <a:rPr lang="en-US" altLang="zh-CN" sz="1050" dirty="0">
                <a:solidFill>
                  <a:schemeClr val="bg1"/>
                </a:solidFill>
                <a:latin typeface="微软雅黑" panose="020B0503020204020204" pitchFamily="34" charset="-122"/>
                <a:ea typeface="微软雅黑" panose="020B0503020204020204" pitchFamily="34" charset="-122"/>
              </a:rPr>
              <a:t>2.</a:t>
            </a:r>
            <a:r>
              <a:rPr lang="zh-CN" altLang="en-US" sz="1050" dirty="0">
                <a:solidFill>
                  <a:schemeClr val="bg1"/>
                </a:solidFill>
                <a:latin typeface="微软雅黑" panose="020B0503020204020204" pitchFamily="34" charset="-122"/>
                <a:ea typeface="微软雅黑" panose="020B0503020204020204" pitchFamily="34" charset="-122"/>
              </a:rPr>
              <a:t>压  降</a:t>
            </a:r>
          </a:p>
        </p:txBody>
      </p:sp>
      <p:sp>
        <p:nvSpPr>
          <p:cNvPr id="13" name="文本框 12">
            <a:extLst>
              <a:ext uri="{FF2B5EF4-FFF2-40B4-BE49-F238E27FC236}">
                <a16:creationId xmlns:a16="http://schemas.microsoft.com/office/drawing/2014/main" id="{300C2672-F1CC-4FEE-AE5F-834F843E0107}"/>
              </a:ext>
            </a:extLst>
          </p:cNvPr>
          <p:cNvSpPr txBox="1"/>
          <p:nvPr/>
        </p:nvSpPr>
        <p:spPr>
          <a:xfrm>
            <a:off x="2667916" y="2540386"/>
            <a:ext cx="4107257" cy="369332"/>
          </a:xfrm>
          <a:prstGeom prst="rect">
            <a:avLst/>
          </a:prstGeom>
          <a:noFill/>
        </p:spPr>
        <p:txBody>
          <a:bodyPr wrap="square" rtlCol="0">
            <a:spAutoFit/>
          </a:bodyPr>
          <a:lstStyle/>
          <a:p>
            <a:pPr indent="200025" algn="just"/>
            <a:r>
              <a:rPr lang="zh-CN" altLang="en-US" sz="9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氦气流速对系统压降影响很大，流速增加的同时压降会快速上升，风机处氦气焓增相应变大，不利于缩短降温时间。</a:t>
            </a:r>
            <a:endParaRPr lang="en-US" altLang="zh-CN" sz="9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文本框 9">
            <a:extLst>
              <a:ext uri="{FF2B5EF4-FFF2-40B4-BE49-F238E27FC236}">
                <a16:creationId xmlns:a16="http://schemas.microsoft.com/office/drawing/2014/main" id="{BD5E6FBF-69F9-41CD-8946-46F5B20AA7AD}"/>
              </a:ext>
            </a:extLst>
          </p:cNvPr>
          <p:cNvSpPr txBox="1"/>
          <p:nvPr/>
        </p:nvSpPr>
        <p:spPr>
          <a:xfrm>
            <a:off x="2619899" y="1259294"/>
            <a:ext cx="4155272" cy="715581"/>
          </a:xfrm>
          <a:prstGeom prst="rect">
            <a:avLst/>
          </a:prstGeom>
          <a:noFill/>
        </p:spPr>
        <p:txBody>
          <a:bodyPr wrap="square" rtlCol="0">
            <a:spAutoFit/>
          </a:bodyPr>
          <a:lstStyle>
            <a:defPPr>
              <a:defRPr lang="zh-CN"/>
            </a:defPPr>
            <a:lvl1pPr lvl="0" indent="266700" algn="just">
              <a:lnSpc>
                <a:spcPct val="150000"/>
              </a:lnSpc>
              <a:defRPr sz="1200" kern="100">
                <a:solidFill>
                  <a:prstClr val="black"/>
                </a:solidFill>
                <a:latin typeface="微软雅黑" panose="020B0503020204020204" pitchFamily="34" charset="-122"/>
                <a:ea typeface="微软雅黑" panose="020B0503020204020204" pitchFamily="34" charset="-122"/>
                <a:cs typeface="Times New Roman" panose="02020603050405020304" pitchFamily="18" charset="0"/>
              </a:defRPr>
            </a:lvl1pPr>
          </a:lstStyle>
          <a:p>
            <a:r>
              <a:rPr lang="zh-CN" altLang="en-US" sz="900" dirty="0"/>
              <a:t>优化结果：充气压力</a:t>
            </a:r>
            <a:r>
              <a:rPr lang="en-US" altLang="zh-CN" sz="900" dirty="0"/>
              <a:t>=3.0 bar</a:t>
            </a:r>
            <a:r>
              <a:rPr lang="zh-CN" altLang="en-US" sz="900" dirty="0"/>
              <a:t>，管路氦气体积流速</a:t>
            </a:r>
            <a:r>
              <a:rPr lang="en-US" altLang="zh-CN" sz="900" dirty="0"/>
              <a:t>u=11 m/s</a:t>
            </a:r>
            <a:r>
              <a:rPr lang="zh-CN" altLang="en-US" sz="900" dirty="0"/>
              <a:t>时，系统降温至</a:t>
            </a:r>
            <a:r>
              <a:rPr lang="en-US" altLang="zh-CN" sz="900" dirty="0"/>
              <a:t>60 K</a:t>
            </a:r>
            <a:r>
              <a:rPr lang="zh-CN" altLang="en-US" sz="900" dirty="0"/>
              <a:t>以下的时间最短，为</a:t>
            </a:r>
            <a:r>
              <a:rPr lang="en-US" altLang="zh-CN" sz="900" dirty="0"/>
              <a:t>74.89 h</a:t>
            </a:r>
            <a:r>
              <a:rPr lang="zh-CN" altLang="en-US" sz="900" dirty="0"/>
              <a:t>。</a:t>
            </a:r>
            <a:endParaRPr lang="zh-CN" altLang="zh-CN" sz="900" dirty="0"/>
          </a:p>
          <a:p>
            <a:endParaRPr lang="zh-CN" altLang="en-US" sz="900" dirty="0"/>
          </a:p>
        </p:txBody>
      </p:sp>
      <p:graphicFrame>
        <p:nvGraphicFramePr>
          <p:cNvPr id="16" name="对象 15">
            <a:extLst>
              <a:ext uri="{FF2B5EF4-FFF2-40B4-BE49-F238E27FC236}">
                <a16:creationId xmlns:a16="http://schemas.microsoft.com/office/drawing/2014/main" id="{A0C48517-F212-4109-A102-1FCD26AC92C0}"/>
              </a:ext>
            </a:extLst>
          </p:cNvPr>
          <p:cNvGraphicFramePr>
            <a:graphicFrameLocks noChangeAspect="1"/>
          </p:cNvGraphicFramePr>
          <p:nvPr>
            <p:extLst>
              <p:ext uri="{D42A27DB-BD31-4B8C-83A1-F6EECF244321}">
                <p14:modId xmlns:p14="http://schemas.microsoft.com/office/powerpoint/2010/main" val="2154673624"/>
              </p:ext>
            </p:extLst>
          </p:nvPr>
        </p:nvGraphicFramePr>
        <p:xfrm>
          <a:off x="-15085" y="1237890"/>
          <a:ext cx="2685677" cy="1911614"/>
        </p:xfrm>
        <a:graphic>
          <a:graphicData uri="http://schemas.openxmlformats.org/presentationml/2006/ole">
            <mc:AlternateContent xmlns:mc="http://schemas.openxmlformats.org/markup-compatibility/2006">
              <mc:Choice xmlns:v="urn:schemas-microsoft-com:vml" Requires="v">
                <p:oleObj spid="_x0000_s11622" name="Graph" r:id="rId4" imgW="10692360" imgH="7560720" progId="Origin50.Graph">
                  <p:embed/>
                </p:oleObj>
              </mc:Choice>
              <mc:Fallback>
                <p:oleObj name="Graph" r:id="rId4" imgW="10692360" imgH="7560720" progId="Origin50.Graph">
                  <p:embed/>
                  <p:pic>
                    <p:nvPicPr>
                      <p:cNvPr id="8" name="对象 7">
                        <a:extLst>
                          <a:ext uri="{FF2B5EF4-FFF2-40B4-BE49-F238E27FC236}">
                            <a16:creationId xmlns:a16="http://schemas.microsoft.com/office/drawing/2014/main" id="{8453464E-21A0-4FB9-B02B-FD05E6C868CF}"/>
                          </a:ext>
                        </a:extLst>
                      </p:cNvPr>
                      <p:cNvPicPr/>
                      <p:nvPr/>
                    </p:nvPicPr>
                    <p:blipFill>
                      <a:blip r:embed="rId5"/>
                      <a:stretch>
                        <a:fillRect/>
                      </a:stretch>
                    </p:blipFill>
                    <p:spPr>
                      <a:xfrm>
                        <a:off x="-15085" y="1237890"/>
                        <a:ext cx="2685677" cy="1911614"/>
                      </a:xfrm>
                      <a:prstGeom prst="rect">
                        <a:avLst/>
                      </a:prstGeom>
                    </p:spPr>
                  </p:pic>
                </p:oleObj>
              </mc:Fallback>
            </mc:AlternateContent>
          </a:graphicData>
        </a:graphic>
      </p:graphicFrame>
      <p:graphicFrame>
        <p:nvGraphicFramePr>
          <p:cNvPr id="2" name="对象 1">
            <a:extLst>
              <a:ext uri="{FF2B5EF4-FFF2-40B4-BE49-F238E27FC236}">
                <a16:creationId xmlns:a16="http://schemas.microsoft.com/office/drawing/2014/main" id="{4456EEF3-1BD7-416F-95ED-CAEFE08940CA}"/>
              </a:ext>
            </a:extLst>
          </p:cNvPr>
          <p:cNvGraphicFramePr>
            <a:graphicFrameLocks noChangeAspect="1"/>
          </p:cNvGraphicFramePr>
          <p:nvPr>
            <p:extLst>
              <p:ext uri="{D42A27DB-BD31-4B8C-83A1-F6EECF244321}">
                <p14:modId xmlns:p14="http://schemas.microsoft.com/office/powerpoint/2010/main" val="193553503"/>
              </p:ext>
            </p:extLst>
          </p:nvPr>
        </p:nvGraphicFramePr>
        <p:xfrm>
          <a:off x="-26943" y="2859154"/>
          <a:ext cx="2646842" cy="1872836"/>
        </p:xfrm>
        <a:graphic>
          <a:graphicData uri="http://schemas.openxmlformats.org/presentationml/2006/ole">
            <mc:AlternateContent xmlns:mc="http://schemas.openxmlformats.org/markup-compatibility/2006">
              <mc:Choice xmlns:v="urn:schemas-microsoft-com:vml" Requires="v">
                <p:oleObj spid="_x0000_s11623" name="Graph" r:id="rId6" imgW="10692360" imgH="7560720" progId="Origin50.Graph">
                  <p:embed/>
                </p:oleObj>
              </mc:Choice>
              <mc:Fallback>
                <p:oleObj name="Graph" r:id="rId6" imgW="10692360" imgH="7560720" progId="Origin50.Graph">
                  <p:embed/>
                  <p:pic>
                    <p:nvPicPr>
                      <p:cNvPr id="0" name=""/>
                      <p:cNvPicPr/>
                      <p:nvPr/>
                    </p:nvPicPr>
                    <p:blipFill>
                      <a:blip r:embed="rId7"/>
                      <a:stretch>
                        <a:fillRect/>
                      </a:stretch>
                    </p:blipFill>
                    <p:spPr>
                      <a:xfrm>
                        <a:off x="-26943" y="2859154"/>
                        <a:ext cx="2646842" cy="1872836"/>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id="{E6D81B26-57A1-4F53-8FB8-B575FA10B43A}"/>
              </a:ext>
            </a:extLst>
          </p:cNvPr>
          <p:cNvGraphicFramePr>
            <a:graphicFrameLocks noChangeAspect="1"/>
          </p:cNvGraphicFramePr>
          <p:nvPr>
            <p:extLst>
              <p:ext uri="{D42A27DB-BD31-4B8C-83A1-F6EECF244321}">
                <p14:modId xmlns:p14="http://schemas.microsoft.com/office/powerpoint/2010/main" val="1299044917"/>
              </p:ext>
            </p:extLst>
          </p:nvPr>
        </p:nvGraphicFramePr>
        <p:xfrm>
          <a:off x="2262886" y="2882197"/>
          <a:ext cx="2624276" cy="1849793"/>
        </p:xfrm>
        <a:graphic>
          <a:graphicData uri="http://schemas.openxmlformats.org/presentationml/2006/ole">
            <mc:AlternateContent xmlns:mc="http://schemas.openxmlformats.org/markup-compatibility/2006">
              <mc:Choice xmlns:v="urn:schemas-microsoft-com:vml" Requires="v">
                <p:oleObj spid="_x0000_s11624" name="Graph" r:id="rId8" imgW="10323720" imgH="7193160" progId="Origin50.Graph">
                  <p:embed/>
                </p:oleObj>
              </mc:Choice>
              <mc:Fallback>
                <p:oleObj name="Graph" r:id="rId8" imgW="10323720" imgH="7193160" progId="Origin50.Graph">
                  <p:embed/>
                  <p:pic>
                    <p:nvPicPr>
                      <p:cNvPr id="0" name=""/>
                      <p:cNvPicPr/>
                      <p:nvPr/>
                    </p:nvPicPr>
                    <p:blipFill>
                      <a:blip r:embed="rId9"/>
                      <a:stretch>
                        <a:fillRect/>
                      </a:stretch>
                    </p:blipFill>
                    <p:spPr>
                      <a:xfrm>
                        <a:off x="2262886" y="2882197"/>
                        <a:ext cx="2624276" cy="1849793"/>
                      </a:xfrm>
                      <a:prstGeom prst="rect">
                        <a:avLst/>
                      </a:prstGeom>
                    </p:spPr>
                  </p:pic>
                </p:oleObj>
              </mc:Fallback>
            </mc:AlternateContent>
          </a:graphicData>
        </a:graphic>
      </p:graphicFrame>
      <p:sp>
        <p:nvSpPr>
          <p:cNvPr id="4" name="灯片编号占位符 3">
            <a:extLst>
              <a:ext uri="{FF2B5EF4-FFF2-40B4-BE49-F238E27FC236}">
                <a16:creationId xmlns:a16="http://schemas.microsoft.com/office/drawing/2014/main" id="{5C224907-EBEF-479C-83DB-EF34DB1B80F2}"/>
              </a:ext>
            </a:extLst>
          </p:cNvPr>
          <p:cNvSpPr>
            <a:spLocks noGrp="1"/>
          </p:cNvSpPr>
          <p:nvPr>
            <p:ph type="sldNum" sz="quarter" idx="12"/>
          </p:nvPr>
        </p:nvSpPr>
        <p:spPr/>
        <p:txBody>
          <a:bodyPr/>
          <a:lstStyle/>
          <a:p>
            <a:fld id="{2EEFC946-6D13-4F8C-9740-992A906A613E}" type="slidenum">
              <a:rPr lang="zh-CN" altLang="en-US" smtClean="0"/>
              <a:pPr/>
              <a:t>10</a:t>
            </a:fld>
            <a:endParaRPr lang="zh-CN" altLang="en-US"/>
          </a:p>
        </p:txBody>
      </p:sp>
      <p:sp>
        <p:nvSpPr>
          <p:cNvPr id="17" name="文本框 16">
            <a:extLst>
              <a:ext uri="{FF2B5EF4-FFF2-40B4-BE49-F238E27FC236}">
                <a16:creationId xmlns:a16="http://schemas.microsoft.com/office/drawing/2014/main" id="{844035AF-C7A7-424D-8101-A36DF477152D}"/>
              </a:ext>
            </a:extLst>
          </p:cNvPr>
          <p:cNvSpPr txBox="1"/>
          <p:nvPr/>
        </p:nvSpPr>
        <p:spPr>
          <a:xfrm>
            <a:off x="230383" y="198096"/>
            <a:ext cx="6417713" cy="461665"/>
          </a:xfrm>
          <a:prstGeom prst="rect">
            <a:avLst/>
          </a:prstGeom>
          <a:noFill/>
        </p:spPr>
        <p:txBody>
          <a:bodyPr wrap="square" rtlCol="0">
            <a:spAutoFit/>
          </a:bodyPr>
          <a:lstStyle/>
          <a:p>
            <a:pPr algn="ct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一、</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MRI</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超导磁体机械式降温系统</a:t>
            </a:r>
          </a:p>
        </p:txBody>
      </p:sp>
    </p:spTree>
    <p:extLst>
      <p:ext uri="{BB962C8B-B14F-4D97-AF65-F5344CB8AC3E}">
        <p14:creationId xmlns:p14="http://schemas.microsoft.com/office/powerpoint/2010/main" val="3536235645"/>
      </p:ext>
    </p:extLst>
  </p:cSld>
  <p:clrMapOvr>
    <a:masterClrMapping/>
  </p:clrMapOvr>
  <p:transition spd="slow" advClick="0" advTm="0">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a:extLst>
              <a:ext uri="{FF2B5EF4-FFF2-40B4-BE49-F238E27FC236}">
                <a16:creationId xmlns:a16="http://schemas.microsoft.com/office/drawing/2014/main" id="{7D08011E-437C-4D6A-93FE-9329D280B3FF}"/>
              </a:ext>
            </a:extLst>
          </p:cNvPr>
          <p:cNvSpPr txBox="1"/>
          <p:nvPr/>
        </p:nvSpPr>
        <p:spPr>
          <a:xfrm>
            <a:off x="242646" y="827918"/>
            <a:ext cx="3186354" cy="300082"/>
          </a:xfrm>
          <a:prstGeom prst="rect">
            <a:avLst/>
          </a:prstGeom>
          <a:noFill/>
        </p:spPr>
        <p:txBody>
          <a:bodyPr wrap="square" rtlCol="0">
            <a:spAutoFit/>
          </a:bodyPr>
          <a:lstStyle/>
          <a:p>
            <a:r>
              <a:rPr lang="zh-CN" altLang="en-US" sz="1350" dirty="0">
                <a:solidFill>
                  <a:schemeClr val="bg1">
                    <a:lumMod val="50000"/>
                  </a:schemeClr>
                </a:solidFill>
                <a:latin typeface="微软雅黑" panose="020B0503020204020204" pitchFamily="34" charset="-122"/>
                <a:ea typeface="微软雅黑" panose="020B0503020204020204" pitchFamily="34" charset="-122"/>
              </a:rPr>
              <a:t>模型计算</a:t>
            </a:r>
            <a:r>
              <a:rPr lang="en-US" altLang="zh-CN" sz="1350" dirty="0">
                <a:solidFill>
                  <a:schemeClr val="bg1">
                    <a:lumMod val="50000"/>
                  </a:schemeClr>
                </a:solidFill>
                <a:latin typeface="微软雅黑" panose="020B0503020204020204" pitchFamily="34" charset="-122"/>
                <a:ea typeface="微软雅黑" panose="020B0503020204020204" pitchFamily="34" charset="-122"/>
              </a:rPr>
              <a:t>&gt;&gt;</a:t>
            </a:r>
            <a:r>
              <a:rPr lang="zh-CN" altLang="en-US" sz="1350" dirty="0">
                <a:solidFill>
                  <a:schemeClr val="bg1">
                    <a:lumMod val="50000"/>
                  </a:schemeClr>
                </a:solidFill>
                <a:latin typeface="微软雅黑" panose="020B0503020204020204" pitchFamily="34" charset="-122"/>
                <a:ea typeface="微软雅黑" panose="020B0503020204020204" pitchFamily="34" charset="-122"/>
              </a:rPr>
              <a:t>参数分析</a:t>
            </a:r>
          </a:p>
        </p:txBody>
      </p:sp>
      <p:sp>
        <p:nvSpPr>
          <p:cNvPr id="19" name="文本框 18">
            <a:extLst>
              <a:ext uri="{FF2B5EF4-FFF2-40B4-BE49-F238E27FC236}">
                <a16:creationId xmlns:a16="http://schemas.microsoft.com/office/drawing/2014/main" id="{24BAC68C-C415-4839-95AD-70A9D1594DA4}"/>
              </a:ext>
            </a:extLst>
          </p:cNvPr>
          <p:cNvSpPr txBox="1"/>
          <p:nvPr/>
        </p:nvSpPr>
        <p:spPr>
          <a:xfrm>
            <a:off x="242646" y="1056315"/>
            <a:ext cx="2928625" cy="219291"/>
          </a:xfrm>
          <a:prstGeom prst="rect">
            <a:avLst/>
          </a:prstGeom>
          <a:noFill/>
        </p:spPr>
        <p:txBody>
          <a:bodyPr wrap="square" rtlCol="0">
            <a:spAutoFit/>
          </a:bodyPr>
          <a:lstStyle/>
          <a:p>
            <a:r>
              <a:rPr lang="en-US" altLang="zh-CN" sz="825" dirty="0">
                <a:solidFill>
                  <a:schemeClr val="bg1">
                    <a:lumMod val="50000"/>
                  </a:schemeClr>
                </a:solidFill>
              </a:rPr>
              <a:t> MODULE CALCULATION &gt;&gt; Parameters Analysis</a:t>
            </a:r>
            <a:endParaRPr lang="zh-CN" altLang="en-US" sz="825" dirty="0">
              <a:solidFill>
                <a:schemeClr val="bg1">
                  <a:lumMod val="50000"/>
                </a:schemeClr>
              </a:solidFill>
            </a:endParaRPr>
          </a:p>
        </p:txBody>
      </p:sp>
      <p:graphicFrame>
        <p:nvGraphicFramePr>
          <p:cNvPr id="10" name="对象 9">
            <a:extLst>
              <a:ext uri="{FF2B5EF4-FFF2-40B4-BE49-F238E27FC236}">
                <a16:creationId xmlns:a16="http://schemas.microsoft.com/office/drawing/2014/main" id="{5A8CEE11-F8C5-4418-9BA0-53ED5C906650}"/>
              </a:ext>
            </a:extLst>
          </p:cNvPr>
          <p:cNvGraphicFramePr>
            <a:graphicFrameLocks noChangeAspect="1"/>
          </p:cNvGraphicFramePr>
          <p:nvPr>
            <p:extLst>
              <p:ext uri="{D42A27DB-BD31-4B8C-83A1-F6EECF244321}">
                <p14:modId xmlns:p14="http://schemas.microsoft.com/office/powerpoint/2010/main" val="84345549"/>
              </p:ext>
            </p:extLst>
          </p:nvPr>
        </p:nvGraphicFramePr>
        <p:xfrm>
          <a:off x="19756" y="2806439"/>
          <a:ext cx="2582582" cy="1800493"/>
        </p:xfrm>
        <a:graphic>
          <a:graphicData uri="http://schemas.openxmlformats.org/presentationml/2006/ole">
            <mc:AlternateContent xmlns:mc="http://schemas.openxmlformats.org/markup-compatibility/2006">
              <mc:Choice xmlns:v="urn:schemas-microsoft-com:vml" Requires="v">
                <p:oleObj spid="_x0000_s5663" name="Graph" r:id="rId4" imgW="10323720" imgH="7193160" progId="Origin50.Graph">
                  <p:embed/>
                </p:oleObj>
              </mc:Choice>
              <mc:Fallback>
                <p:oleObj name="Graph" r:id="rId4" imgW="10323720" imgH="7193160" progId="Origin50.Graph">
                  <p:embed/>
                  <p:pic>
                    <p:nvPicPr>
                      <p:cNvPr id="0" name=""/>
                      <p:cNvPicPr/>
                      <p:nvPr/>
                    </p:nvPicPr>
                    <p:blipFill>
                      <a:blip r:embed="rId5"/>
                      <a:stretch>
                        <a:fillRect/>
                      </a:stretch>
                    </p:blipFill>
                    <p:spPr>
                      <a:xfrm>
                        <a:off x="19756" y="2806439"/>
                        <a:ext cx="2582582" cy="1800493"/>
                      </a:xfrm>
                      <a:prstGeom prst="rect">
                        <a:avLst/>
                      </a:prstGeom>
                    </p:spPr>
                  </p:pic>
                </p:oleObj>
              </mc:Fallback>
            </mc:AlternateContent>
          </a:graphicData>
        </a:graphic>
      </p:graphicFrame>
      <p:sp>
        <p:nvSpPr>
          <p:cNvPr id="11" name="矩形 10">
            <a:extLst>
              <a:ext uri="{FF2B5EF4-FFF2-40B4-BE49-F238E27FC236}">
                <a16:creationId xmlns:a16="http://schemas.microsoft.com/office/drawing/2014/main" id="{A00250B8-9A27-4DF7-AADB-18193A6773C5}"/>
              </a:ext>
            </a:extLst>
          </p:cNvPr>
          <p:cNvSpPr/>
          <p:nvPr/>
        </p:nvSpPr>
        <p:spPr>
          <a:xfrm>
            <a:off x="2433453" y="1095468"/>
            <a:ext cx="4343919" cy="1858201"/>
          </a:xfrm>
          <a:prstGeom prst="rect">
            <a:avLst/>
          </a:prstGeom>
        </p:spPr>
        <p:txBody>
          <a:bodyPr wrap="square">
            <a:spAutoFit/>
          </a:bodyPr>
          <a:lstStyle/>
          <a:p>
            <a:pPr indent="200025" algn="just">
              <a:lnSpc>
                <a:spcPct val="150000"/>
              </a:lnSpc>
            </a:pPr>
            <a:r>
              <a:rPr lang="en-US" altLang="zh-CN" sz="1050" b="1" i="1" kern="100" dirty="0">
                <a:solidFill>
                  <a:schemeClr val="accent2"/>
                </a:solidFill>
                <a:latin typeface="微软雅黑" panose="020B0503020204020204" pitchFamily="34" charset="-122"/>
                <a:ea typeface="微软雅黑" panose="020B0503020204020204" pitchFamily="34" charset="-122"/>
                <a:cs typeface="Times New Roman" panose="02020603050405020304" pitchFamily="18" charset="0"/>
              </a:rPr>
              <a:t>1. </a:t>
            </a:r>
            <a:r>
              <a:rPr lang="zh-CN" altLang="zh-CN" sz="900" kern="100" dirty="0">
                <a:latin typeface="微软雅黑" panose="020B0503020204020204" pitchFamily="34" charset="-122"/>
                <a:ea typeface="微软雅黑" panose="020B0503020204020204" pitchFamily="34" charset="-122"/>
                <a:cs typeface="Times New Roman" panose="02020603050405020304" pitchFamily="18" charset="0"/>
              </a:rPr>
              <a:t>随着冷端温度降低斯特林制冷机的制冷量也相应降低，</a:t>
            </a:r>
            <a:r>
              <a:rPr lang="en-US" altLang="zh-CN" sz="900" kern="100" dirty="0">
                <a:latin typeface="微软雅黑" panose="020B0503020204020204" pitchFamily="34" charset="-122"/>
                <a:ea typeface="微软雅黑" panose="020B0503020204020204" pitchFamily="34" charset="-122"/>
                <a:cs typeface="Times New Roman" panose="02020603050405020304" pitchFamily="18" charset="0"/>
              </a:rPr>
              <a:t>MRI</a:t>
            </a:r>
            <a:r>
              <a:rPr lang="zh-CN" altLang="zh-CN" sz="900" kern="100" dirty="0">
                <a:latin typeface="微软雅黑" panose="020B0503020204020204" pitchFamily="34" charset="-122"/>
                <a:ea typeface="微软雅黑" panose="020B0503020204020204" pitchFamily="34" charset="-122"/>
                <a:cs typeface="Times New Roman" panose="02020603050405020304" pitchFamily="18" charset="0"/>
              </a:rPr>
              <a:t>磁体的降温过程呈现逐渐放缓的趋势</a:t>
            </a:r>
            <a:r>
              <a:rPr lang="zh-CN" altLang="en-US" sz="900"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900" kern="1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en-US" altLang="zh-CN" sz="900" dirty="0">
                <a:latin typeface="微软雅黑" panose="020B0503020204020204" pitchFamily="34" charset="-122"/>
                <a:ea typeface="微软雅黑" panose="020B0503020204020204" pitchFamily="34" charset="-122"/>
              </a:rPr>
              <a:t>     </a:t>
            </a:r>
            <a:r>
              <a:rPr lang="en-US" altLang="zh-CN" sz="1050" i="1" dirty="0">
                <a:latin typeface="微软雅黑" panose="020B0503020204020204" pitchFamily="34" charset="-122"/>
                <a:ea typeface="微软雅黑" panose="020B0503020204020204" pitchFamily="34" charset="-122"/>
              </a:rPr>
              <a:t> </a:t>
            </a:r>
            <a:r>
              <a:rPr lang="en-US" altLang="zh-CN" sz="1050" b="1" i="1" kern="100" dirty="0">
                <a:solidFill>
                  <a:schemeClr val="accent2"/>
                </a:solidFill>
                <a:latin typeface="微软雅黑" panose="020B0503020204020204" pitchFamily="34" charset="-122"/>
                <a:ea typeface="微软雅黑" panose="020B0503020204020204" pitchFamily="34" charset="-122"/>
                <a:cs typeface="Times New Roman" panose="02020603050405020304" pitchFamily="18" charset="0"/>
              </a:rPr>
              <a:t>2.</a:t>
            </a:r>
            <a:r>
              <a:rPr lang="en-US" altLang="zh-CN" sz="1050" i="1" dirty="0">
                <a:latin typeface="微软雅黑" panose="020B0503020204020204" pitchFamily="34" charset="-122"/>
                <a:ea typeface="微软雅黑" panose="020B0503020204020204" pitchFamily="34" charset="-122"/>
              </a:rPr>
              <a:t> </a:t>
            </a:r>
            <a:r>
              <a:rPr lang="zh-CN" altLang="zh-CN" sz="900" dirty="0">
                <a:latin typeface="微软雅黑" panose="020B0503020204020204" pitchFamily="34" charset="-122"/>
                <a:ea typeface="微软雅黑" panose="020B0503020204020204" pitchFamily="34" charset="-122"/>
                <a:cs typeface="Times New Roman" panose="02020603050405020304" pitchFamily="18" charset="0"/>
              </a:rPr>
              <a:t>降温阶段初期，制冷机冷端温度已经降低到了</a:t>
            </a:r>
            <a:r>
              <a:rPr lang="en-US" altLang="zh-CN" sz="900" dirty="0">
                <a:latin typeface="微软雅黑" panose="020B0503020204020204" pitchFamily="34" charset="-122"/>
                <a:ea typeface="微软雅黑" panose="020B0503020204020204" pitchFamily="34" charset="-122"/>
              </a:rPr>
              <a:t>100 K</a:t>
            </a:r>
            <a:r>
              <a:rPr lang="zh-CN" altLang="zh-CN" sz="900" dirty="0">
                <a:latin typeface="微软雅黑" panose="020B0503020204020204" pitchFamily="34" charset="-122"/>
                <a:ea typeface="微软雅黑" panose="020B0503020204020204" pitchFamily="34" charset="-122"/>
                <a:cs typeface="Times New Roman" panose="02020603050405020304" pitchFamily="18" charset="0"/>
              </a:rPr>
              <a:t>左右，</a:t>
            </a:r>
            <a:r>
              <a:rPr lang="zh-CN" altLang="en-US" sz="900" dirty="0">
                <a:latin typeface="微软雅黑" panose="020B0503020204020204" pitchFamily="34" charset="-122"/>
                <a:ea typeface="微软雅黑" panose="020B0503020204020204" pitchFamily="34" charset="-122"/>
                <a:cs typeface="Times New Roman" panose="02020603050405020304" pitchFamily="18" charset="0"/>
              </a:rPr>
              <a:t>与</a:t>
            </a:r>
            <a:r>
              <a:rPr lang="en-US" altLang="zh-CN" sz="900" dirty="0">
                <a:latin typeface="微软雅黑" panose="020B0503020204020204" pitchFamily="34" charset="-122"/>
                <a:ea typeface="微软雅黑" panose="020B0503020204020204" pitchFamily="34" charset="-122"/>
                <a:cs typeface="Times New Roman" panose="02020603050405020304" pitchFamily="18" charset="0"/>
              </a:rPr>
              <a:t>MRI</a:t>
            </a:r>
            <a:r>
              <a:rPr lang="zh-CN" altLang="en-US" sz="900" dirty="0">
                <a:latin typeface="微软雅黑" panose="020B0503020204020204" pitchFamily="34" charset="-122"/>
                <a:ea typeface="微软雅黑" panose="020B0503020204020204" pitchFamily="34" charset="-122"/>
                <a:cs typeface="Times New Roman" panose="02020603050405020304" pitchFamily="18" charset="0"/>
              </a:rPr>
              <a:t>磁体温差很大</a:t>
            </a:r>
            <a:r>
              <a:rPr lang="zh-CN" altLang="zh-CN" sz="900" dirty="0">
                <a:latin typeface="微软雅黑" panose="020B0503020204020204" pitchFamily="34" charset="-122"/>
                <a:ea typeface="微软雅黑" panose="020B0503020204020204" pitchFamily="34" charset="-122"/>
                <a:cs typeface="Times New Roman" panose="02020603050405020304" pitchFamily="18" charset="0"/>
              </a:rPr>
              <a:t>，随着降温的持续进行二者温差逐渐缩小</a:t>
            </a:r>
            <a:r>
              <a:rPr lang="zh-CN" altLang="en-US" sz="9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900" dirty="0">
                <a:latin typeface="微软雅黑" panose="020B0503020204020204" pitchFamily="34" charset="-122"/>
                <a:ea typeface="微软雅黑" panose="020B0503020204020204" pitchFamily="34" charset="-122"/>
                <a:cs typeface="Times New Roman" panose="02020603050405020304" pitchFamily="18" charset="0"/>
              </a:rPr>
              <a:t>这一现象说明制冷机冷端换热器的换热效率</a:t>
            </a:r>
            <a:r>
              <a:rPr lang="zh-CN" altLang="en-US" sz="900" dirty="0">
                <a:latin typeface="微软雅黑" panose="020B0503020204020204" pitchFamily="34" charset="-122"/>
                <a:ea typeface="微软雅黑" panose="020B0503020204020204" pitchFamily="34" charset="-122"/>
                <a:cs typeface="Times New Roman" panose="02020603050405020304" pitchFamily="18" charset="0"/>
              </a:rPr>
              <a:t>尚需提高。</a:t>
            </a:r>
            <a:r>
              <a:rPr lang="en-US" altLang="zh-CN" sz="900" dirty="0">
                <a:latin typeface="微软雅黑" panose="020B0503020204020204" pitchFamily="34" charset="-122"/>
                <a:ea typeface="微软雅黑" panose="020B0503020204020204" pitchFamily="34" charset="-122"/>
              </a:rPr>
              <a:t> </a:t>
            </a:r>
          </a:p>
          <a:p>
            <a:pPr>
              <a:lnSpc>
                <a:spcPct val="150000"/>
              </a:lnSpc>
            </a:pPr>
            <a:r>
              <a:rPr lang="zh-CN" altLang="en-US" sz="900" dirty="0">
                <a:latin typeface="微软雅黑" panose="020B0503020204020204" pitchFamily="34" charset="-122"/>
                <a:ea typeface="微软雅黑" panose="020B0503020204020204" pitchFamily="34" charset="-122"/>
              </a:rPr>
              <a:t>     </a:t>
            </a:r>
            <a:r>
              <a:rPr lang="zh-CN" altLang="en-US" sz="1050" i="1" dirty="0">
                <a:latin typeface="微软雅黑" panose="020B0503020204020204" pitchFamily="34" charset="-122"/>
                <a:ea typeface="微软雅黑" panose="020B0503020204020204" pitchFamily="34" charset="-122"/>
              </a:rPr>
              <a:t> </a:t>
            </a:r>
            <a:r>
              <a:rPr lang="en-US" altLang="zh-CN" sz="1050" b="1" i="1" kern="100" dirty="0">
                <a:solidFill>
                  <a:schemeClr val="accent2"/>
                </a:solidFill>
                <a:latin typeface="微软雅黑" panose="020B0503020204020204" pitchFamily="34" charset="-122"/>
                <a:ea typeface="微软雅黑" panose="020B0503020204020204" pitchFamily="34" charset="-122"/>
                <a:cs typeface="Times New Roman" panose="02020603050405020304" pitchFamily="18" charset="0"/>
              </a:rPr>
              <a:t>3.</a:t>
            </a:r>
            <a:r>
              <a:rPr lang="en-US" altLang="zh-CN" sz="1050" i="1" dirty="0">
                <a:latin typeface="微软雅黑" panose="020B0503020204020204" pitchFamily="34" charset="-122"/>
                <a:ea typeface="微软雅黑" panose="020B0503020204020204" pitchFamily="34" charset="-122"/>
              </a:rPr>
              <a:t> </a:t>
            </a:r>
            <a:r>
              <a:rPr lang="zh-CN" altLang="en-US" sz="900" dirty="0">
                <a:latin typeface="微软雅黑" panose="020B0503020204020204" pitchFamily="34" charset="-122"/>
                <a:ea typeface="微软雅黑" panose="020B0503020204020204" pitchFamily="34" charset="-122"/>
              </a:rPr>
              <a:t>制冷机冷端换热器的对流换热系数远大于</a:t>
            </a:r>
            <a:r>
              <a:rPr lang="en-US" altLang="zh-CN" sz="900" dirty="0">
                <a:latin typeface="微软雅黑" panose="020B0503020204020204" pitchFamily="34" charset="-122"/>
                <a:ea typeface="微软雅黑" panose="020B0503020204020204" pitchFamily="34" charset="-122"/>
              </a:rPr>
              <a:t>MRI</a:t>
            </a:r>
            <a:r>
              <a:rPr lang="zh-CN" altLang="en-US" sz="900" dirty="0">
                <a:latin typeface="微软雅黑" panose="020B0503020204020204" pitchFamily="34" charset="-122"/>
                <a:ea typeface="微软雅黑" panose="020B0503020204020204" pitchFamily="34" charset="-122"/>
              </a:rPr>
              <a:t>处的换热系数，而且由于</a:t>
            </a:r>
            <a:r>
              <a:rPr lang="en-US" altLang="zh-CN" sz="900" dirty="0">
                <a:latin typeface="微软雅黑" panose="020B0503020204020204" pitchFamily="34" charset="-122"/>
                <a:ea typeface="微软雅黑" panose="020B0503020204020204" pitchFamily="34" charset="-122"/>
              </a:rPr>
              <a:t>MRI</a:t>
            </a:r>
            <a:r>
              <a:rPr lang="zh-CN" altLang="en-US" sz="900" dirty="0">
                <a:latin typeface="微软雅黑" panose="020B0503020204020204" pitchFamily="34" charset="-122"/>
                <a:ea typeface="微软雅黑" panose="020B0503020204020204" pitchFamily="34" charset="-122"/>
              </a:rPr>
              <a:t>处流道横截面积大，氦气流速较低始终是层流状态，其换热系数存在一个极限值，对缩短系统降温时间不利。</a:t>
            </a:r>
            <a:endParaRPr lang="en-US" altLang="zh-CN" sz="900" dirty="0">
              <a:latin typeface="微软雅黑" panose="020B0503020204020204" pitchFamily="34" charset="-122"/>
              <a:ea typeface="微软雅黑" panose="020B0503020204020204" pitchFamily="34" charset="-122"/>
            </a:endParaRPr>
          </a:p>
        </p:txBody>
      </p:sp>
      <p:sp>
        <p:nvSpPr>
          <p:cNvPr id="12" name="矩形 11">
            <a:extLst>
              <a:ext uri="{FF2B5EF4-FFF2-40B4-BE49-F238E27FC236}">
                <a16:creationId xmlns:a16="http://schemas.microsoft.com/office/drawing/2014/main" id="{FCF33B48-DB08-4982-B50E-EF500636F3D1}"/>
              </a:ext>
            </a:extLst>
          </p:cNvPr>
          <p:cNvSpPr/>
          <p:nvPr/>
        </p:nvSpPr>
        <p:spPr>
          <a:xfrm>
            <a:off x="4622000" y="2925249"/>
            <a:ext cx="2052228" cy="750205"/>
          </a:xfrm>
          <a:prstGeom prst="rect">
            <a:avLst/>
          </a:prstGeom>
        </p:spPr>
        <p:txBody>
          <a:bodyPr wrap="square">
            <a:spAutoFit/>
          </a:bodyPr>
          <a:lstStyle/>
          <a:p>
            <a:pPr>
              <a:lnSpc>
                <a:spcPct val="150000"/>
              </a:lnSpc>
            </a:pPr>
            <a:r>
              <a:rPr lang="en-US" altLang="zh-CN" sz="9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050" b="1" i="1" kern="100" dirty="0">
                <a:solidFill>
                  <a:schemeClr val="accent2"/>
                </a:solidFill>
                <a:latin typeface="微软雅黑" panose="020B0503020204020204" pitchFamily="34" charset="-122"/>
                <a:ea typeface="微软雅黑" panose="020B0503020204020204" pitchFamily="34" charset="-122"/>
                <a:cs typeface="Times New Roman" panose="02020603050405020304" pitchFamily="18" charset="0"/>
              </a:rPr>
              <a:t>4.</a:t>
            </a:r>
            <a:r>
              <a:rPr lang="en-US" altLang="zh-CN" sz="1050" i="1"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900" dirty="0">
                <a:latin typeface="微软雅黑" panose="020B0503020204020204" pitchFamily="34" charset="-122"/>
                <a:ea typeface="微软雅黑" panose="020B0503020204020204" pitchFamily="34" charset="-122"/>
                <a:cs typeface="Times New Roman" panose="02020603050405020304" pitchFamily="18" charset="0"/>
              </a:rPr>
              <a:t>氦气温度越低黏度越小，即雷诺数</a:t>
            </a:r>
            <a:r>
              <a:rPr lang="en-US" altLang="zh-CN" sz="900" dirty="0">
                <a:latin typeface="微软雅黑" panose="020B0503020204020204" pitchFamily="34" charset="-122"/>
                <a:ea typeface="微软雅黑" panose="020B0503020204020204" pitchFamily="34" charset="-122"/>
              </a:rPr>
              <a:t>Re</a:t>
            </a:r>
            <a:r>
              <a:rPr lang="zh-CN" altLang="zh-CN" sz="900" dirty="0">
                <a:latin typeface="微软雅黑" panose="020B0503020204020204" pitchFamily="34" charset="-122"/>
                <a:ea typeface="微软雅黑" panose="020B0503020204020204" pitchFamily="34" charset="-122"/>
                <a:cs typeface="Times New Roman" panose="02020603050405020304" pitchFamily="18" charset="0"/>
              </a:rPr>
              <a:t>越大，所以对流换热会随温度的降低持续增强直至达到极限值</a:t>
            </a:r>
            <a:r>
              <a:rPr lang="zh-CN" altLang="en-US" sz="900"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900" dirty="0"/>
          </a:p>
        </p:txBody>
      </p:sp>
      <p:pic>
        <p:nvPicPr>
          <p:cNvPr id="3" name="图片 2">
            <a:extLst>
              <a:ext uri="{FF2B5EF4-FFF2-40B4-BE49-F238E27FC236}">
                <a16:creationId xmlns:a16="http://schemas.microsoft.com/office/drawing/2014/main" id="{FD82FB12-011C-4C61-A9D8-A30007545DD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53184" y="2932314"/>
            <a:ext cx="2117954" cy="1619538"/>
          </a:xfrm>
          <a:prstGeom prst="rect">
            <a:avLst/>
          </a:prstGeom>
        </p:spPr>
      </p:pic>
      <p:pic>
        <p:nvPicPr>
          <p:cNvPr id="6" name="图片 5">
            <a:extLst>
              <a:ext uri="{FF2B5EF4-FFF2-40B4-BE49-F238E27FC236}">
                <a16:creationId xmlns:a16="http://schemas.microsoft.com/office/drawing/2014/main" id="{F7E35790-EEEE-4C3D-B7E2-75803BB5052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7483" y="1248619"/>
            <a:ext cx="2327126" cy="1705424"/>
          </a:xfrm>
          <a:prstGeom prst="rect">
            <a:avLst/>
          </a:prstGeom>
        </p:spPr>
      </p:pic>
      <p:sp>
        <p:nvSpPr>
          <p:cNvPr id="2" name="灯片编号占位符 1">
            <a:extLst>
              <a:ext uri="{FF2B5EF4-FFF2-40B4-BE49-F238E27FC236}">
                <a16:creationId xmlns:a16="http://schemas.microsoft.com/office/drawing/2014/main" id="{DFC85424-B1B3-47E0-854C-815B970BEDF7}"/>
              </a:ext>
            </a:extLst>
          </p:cNvPr>
          <p:cNvSpPr>
            <a:spLocks noGrp="1"/>
          </p:cNvSpPr>
          <p:nvPr>
            <p:ph type="sldNum" sz="quarter" idx="12"/>
          </p:nvPr>
        </p:nvSpPr>
        <p:spPr/>
        <p:txBody>
          <a:bodyPr/>
          <a:lstStyle/>
          <a:p>
            <a:fld id="{2EEFC946-6D13-4F8C-9740-992A906A613E}" type="slidenum">
              <a:rPr lang="zh-CN" altLang="en-US" smtClean="0"/>
              <a:pPr/>
              <a:t>11</a:t>
            </a:fld>
            <a:endParaRPr lang="zh-CN" altLang="en-US"/>
          </a:p>
        </p:txBody>
      </p:sp>
      <p:sp>
        <p:nvSpPr>
          <p:cNvPr id="15" name="文本框 14">
            <a:extLst>
              <a:ext uri="{FF2B5EF4-FFF2-40B4-BE49-F238E27FC236}">
                <a16:creationId xmlns:a16="http://schemas.microsoft.com/office/drawing/2014/main" id="{EBE2DB6F-7339-491E-80DF-03E2568AD7EA}"/>
              </a:ext>
            </a:extLst>
          </p:cNvPr>
          <p:cNvSpPr txBox="1"/>
          <p:nvPr/>
        </p:nvSpPr>
        <p:spPr>
          <a:xfrm>
            <a:off x="230383" y="198096"/>
            <a:ext cx="6417713" cy="461665"/>
          </a:xfrm>
          <a:prstGeom prst="rect">
            <a:avLst/>
          </a:prstGeom>
          <a:noFill/>
        </p:spPr>
        <p:txBody>
          <a:bodyPr wrap="square" rtlCol="0">
            <a:spAutoFit/>
          </a:bodyPr>
          <a:lstStyle/>
          <a:p>
            <a:pPr algn="ct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一、</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MRI</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超导磁体机械式降温系统</a:t>
            </a:r>
          </a:p>
        </p:txBody>
      </p:sp>
    </p:spTree>
    <p:extLst>
      <p:ext uri="{BB962C8B-B14F-4D97-AF65-F5344CB8AC3E}">
        <p14:creationId xmlns:p14="http://schemas.microsoft.com/office/powerpoint/2010/main" val="28719672"/>
      </p:ext>
    </p:extLst>
  </p:cSld>
  <p:clrMapOvr>
    <a:masterClrMapping/>
  </p:clrMapOvr>
  <p:transition spd="slow" advClick="0" advTm="0">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微信图片_20180806162501.png"/>
          <p:cNvPicPr/>
          <p:nvPr/>
        </p:nvPicPr>
        <p:blipFill>
          <a:blip r:embed="rId2" cstate="print"/>
          <a:stretch>
            <a:fillRect/>
          </a:stretch>
        </p:blipFill>
        <p:spPr>
          <a:xfrm>
            <a:off x="404664" y="774035"/>
            <a:ext cx="6188710" cy="3957955"/>
          </a:xfrm>
          <a:prstGeom prst="rect">
            <a:avLst/>
          </a:prstGeom>
        </p:spPr>
      </p:pic>
      <p:sp>
        <p:nvSpPr>
          <p:cNvPr id="4" name="文本框 3"/>
          <p:cNvSpPr txBox="1"/>
          <p:nvPr/>
        </p:nvSpPr>
        <p:spPr>
          <a:xfrm>
            <a:off x="763752" y="1498032"/>
            <a:ext cx="723275" cy="307777"/>
          </a:xfrm>
          <a:prstGeom prst="rect">
            <a:avLst/>
          </a:prstGeom>
          <a:noFill/>
        </p:spPr>
        <p:txBody>
          <a:bodyPr wrap="none" rtlCol="0">
            <a:spAutoFit/>
          </a:bodyPr>
          <a:lstStyle/>
          <a:p>
            <a:r>
              <a:rPr lang="zh-CN" altLang="en-US" sz="1400" b="1" dirty="0">
                <a:solidFill>
                  <a:srgbClr val="C00000"/>
                </a:solidFill>
              </a:rPr>
              <a:t>制冷机</a:t>
            </a:r>
          </a:p>
        </p:txBody>
      </p:sp>
      <p:cxnSp>
        <p:nvCxnSpPr>
          <p:cNvPr id="6" name="直接箭头连接符 5"/>
          <p:cNvCxnSpPr/>
          <p:nvPr/>
        </p:nvCxnSpPr>
        <p:spPr>
          <a:xfrm>
            <a:off x="1423179" y="1719235"/>
            <a:ext cx="301099" cy="13472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844824" y="802617"/>
            <a:ext cx="723275" cy="307777"/>
          </a:xfrm>
          <a:prstGeom prst="rect">
            <a:avLst/>
          </a:prstGeom>
          <a:noFill/>
        </p:spPr>
        <p:txBody>
          <a:bodyPr wrap="none" rtlCol="0">
            <a:spAutoFit/>
          </a:bodyPr>
          <a:lstStyle/>
          <a:p>
            <a:r>
              <a:rPr lang="zh-CN" altLang="en-US" sz="1400" b="1" dirty="0">
                <a:solidFill>
                  <a:srgbClr val="C00000"/>
                </a:solidFill>
              </a:rPr>
              <a:t>低温泵</a:t>
            </a:r>
          </a:p>
        </p:txBody>
      </p:sp>
      <p:cxnSp>
        <p:nvCxnSpPr>
          <p:cNvPr id="8" name="直接箭头连接符 7"/>
          <p:cNvCxnSpPr/>
          <p:nvPr/>
        </p:nvCxnSpPr>
        <p:spPr>
          <a:xfrm>
            <a:off x="2479829" y="1071359"/>
            <a:ext cx="589131" cy="7826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269369" y="2445235"/>
            <a:ext cx="902811" cy="307777"/>
          </a:xfrm>
          <a:prstGeom prst="rect">
            <a:avLst/>
          </a:prstGeom>
          <a:noFill/>
        </p:spPr>
        <p:txBody>
          <a:bodyPr wrap="none" rtlCol="0">
            <a:spAutoFit/>
          </a:bodyPr>
          <a:lstStyle/>
          <a:p>
            <a:r>
              <a:rPr lang="zh-CN" altLang="en-US" sz="1400" b="1" dirty="0">
                <a:solidFill>
                  <a:srgbClr val="C00000"/>
                </a:solidFill>
              </a:rPr>
              <a:t>测试容器</a:t>
            </a:r>
          </a:p>
        </p:txBody>
      </p:sp>
      <p:cxnSp>
        <p:nvCxnSpPr>
          <p:cNvPr id="11" name="直接箭头连接符 10"/>
          <p:cNvCxnSpPr/>
          <p:nvPr/>
        </p:nvCxnSpPr>
        <p:spPr>
          <a:xfrm flipH="1">
            <a:off x="4653138" y="2643758"/>
            <a:ext cx="648070" cy="35976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1539992" y="3286894"/>
            <a:ext cx="902811" cy="523220"/>
          </a:xfrm>
          <a:prstGeom prst="rect">
            <a:avLst/>
          </a:prstGeom>
          <a:noFill/>
        </p:spPr>
        <p:txBody>
          <a:bodyPr wrap="none" rtlCol="0">
            <a:spAutoFit/>
          </a:bodyPr>
          <a:lstStyle/>
          <a:p>
            <a:r>
              <a:rPr lang="zh-CN" altLang="en-US" sz="1400" b="1" dirty="0">
                <a:solidFill>
                  <a:srgbClr val="C00000"/>
                </a:solidFill>
              </a:rPr>
              <a:t>过冷液氮</a:t>
            </a:r>
            <a:endParaRPr lang="en-US" altLang="zh-CN" sz="1400" b="1" dirty="0">
              <a:solidFill>
                <a:srgbClr val="C00000"/>
              </a:solidFill>
            </a:endParaRPr>
          </a:p>
          <a:p>
            <a:r>
              <a:rPr lang="zh-CN" altLang="en-US" sz="1400" b="1" dirty="0">
                <a:solidFill>
                  <a:srgbClr val="C00000"/>
                </a:solidFill>
              </a:rPr>
              <a:t>生产冷箱</a:t>
            </a:r>
          </a:p>
        </p:txBody>
      </p:sp>
      <p:cxnSp>
        <p:nvCxnSpPr>
          <p:cNvPr id="16" name="直接箭头连接符 15"/>
          <p:cNvCxnSpPr/>
          <p:nvPr/>
        </p:nvCxnSpPr>
        <p:spPr>
          <a:xfrm flipV="1">
            <a:off x="2479829" y="3291830"/>
            <a:ext cx="437261" cy="25667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C2E264BB-8295-4401-A906-BFE10DCC1CC5}"/>
              </a:ext>
            </a:extLst>
          </p:cNvPr>
          <p:cNvSpPr txBox="1"/>
          <p:nvPr/>
        </p:nvSpPr>
        <p:spPr>
          <a:xfrm>
            <a:off x="260648" y="189413"/>
            <a:ext cx="6153275" cy="461665"/>
          </a:xfrm>
          <a:prstGeom prst="rect">
            <a:avLst/>
          </a:prstGeom>
          <a:noFill/>
        </p:spPr>
        <p:txBody>
          <a:bodyPr wrap="square" rtlCol="0">
            <a:spAutoFit/>
          </a:bodyPr>
          <a:lstStyle/>
          <a:p>
            <a:pPr algn="ct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二、小型超导磁体冷却用过冷液氮系统</a:t>
            </a:r>
          </a:p>
        </p:txBody>
      </p:sp>
      <p:sp>
        <p:nvSpPr>
          <p:cNvPr id="3" name="灯片编号占位符 2">
            <a:extLst>
              <a:ext uri="{FF2B5EF4-FFF2-40B4-BE49-F238E27FC236}">
                <a16:creationId xmlns:a16="http://schemas.microsoft.com/office/drawing/2014/main" id="{CF212A37-B878-45B6-B8E3-4F664FDB4F4B}"/>
              </a:ext>
            </a:extLst>
          </p:cNvPr>
          <p:cNvSpPr>
            <a:spLocks noGrp="1"/>
          </p:cNvSpPr>
          <p:nvPr>
            <p:ph type="sldNum" sz="quarter" idx="12"/>
          </p:nvPr>
        </p:nvSpPr>
        <p:spPr/>
        <p:txBody>
          <a:bodyPr/>
          <a:lstStyle/>
          <a:p>
            <a:fld id="{2EEFC946-6D13-4F8C-9740-992A906A613E}" type="slidenum">
              <a:rPr lang="zh-CN" altLang="en-US" smtClean="0"/>
              <a:pPr/>
              <a:t>12</a:t>
            </a:fld>
            <a:endParaRPr lang="zh-CN" altLang="en-US"/>
          </a:p>
        </p:txBody>
      </p:sp>
    </p:spTree>
    <p:extLst>
      <p:ext uri="{BB962C8B-B14F-4D97-AF65-F5344CB8AC3E}">
        <p14:creationId xmlns:p14="http://schemas.microsoft.com/office/powerpoint/2010/main" val="231906626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F:\doctoral\engineering\超导电缆液氮冷却\超导电缆迫流冷却3.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883" y="1685907"/>
            <a:ext cx="4196519" cy="2730381"/>
          </a:xfrm>
          <a:prstGeom prst="rect">
            <a:avLst/>
          </a:prstGeom>
          <a:noFill/>
          <a:ln>
            <a:noFill/>
          </a:ln>
        </p:spPr>
      </p:pic>
      <p:sp>
        <p:nvSpPr>
          <p:cNvPr id="5" name="文本框 4"/>
          <p:cNvSpPr txBox="1"/>
          <p:nvPr/>
        </p:nvSpPr>
        <p:spPr>
          <a:xfrm>
            <a:off x="4109632" y="4627797"/>
            <a:ext cx="963725" cy="248209"/>
          </a:xfrm>
          <a:prstGeom prst="rect">
            <a:avLst/>
          </a:prstGeom>
          <a:noFill/>
        </p:spPr>
        <p:txBody>
          <a:bodyPr wrap="none" rtlCol="0">
            <a:spAutoFit/>
          </a:bodyPr>
          <a:lstStyle/>
          <a:p>
            <a:r>
              <a:rPr lang="zh-CN" altLang="en-US" sz="1013" b="1" dirty="0">
                <a:solidFill>
                  <a:srgbClr val="C00000"/>
                </a:solidFill>
              </a:rPr>
              <a:t>斯特林制冷机</a:t>
            </a:r>
          </a:p>
        </p:txBody>
      </p:sp>
      <p:cxnSp>
        <p:nvCxnSpPr>
          <p:cNvPr id="7" name="直接箭头连接符 6"/>
          <p:cNvCxnSpPr>
            <a:stCxn id="5" idx="0"/>
          </p:cNvCxnSpPr>
          <p:nvPr/>
        </p:nvCxnSpPr>
        <p:spPr>
          <a:xfrm flipH="1" flipV="1">
            <a:off x="4301914" y="4416289"/>
            <a:ext cx="289581" cy="2115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a:off x="4609561" y="2608853"/>
            <a:ext cx="123319" cy="12979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9" name="等腰三角形 8"/>
          <p:cNvSpPr/>
          <p:nvPr/>
        </p:nvSpPr>
        <p:spPr>
          <a:xfrm>
            <a:off x="4612705" y="3228156"/>
            <a:ext cx="123319" cy="12979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0" name="等腰三角形 9"/>
          <p:cNvSpPr/>
          <p:nvPr/>
        </p:nvSpPr>
        <p:spPr>
          <a:xfrm>
            <a:off x="4609561" y="3895529"/>
            <a:ext cx="123319" cy="12979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1" name="文本框 10"/>
          <p:cNvSpPr txBox="1"/>
          <p:nvPr/>
        </p:nvSpPr>
        <p:spPr>
          <a:xfrm>
            <a:off x="4912402" y="4185553"/>
            <a:ext cx="574196" cy="248209"/>
          </a:xfrm>
          <a:prstGeom prst="rect">
            <a:avLst/>
          </a:prstGeom>
          <a:noFill/>
        </p:spPr>
        <p:txBody>
          <a:bodyPr wrap="none" rtlCol="0">
            <a:spAutoFit/>
          </a:bodyPr>
          <a:lstStyle/>
          <a:p>
            <a:r>
              <a:rPr lang="zh-CN" altLang="en-US" sz="1013" b="1" dirty="0">
                <a:solidFill>
                  <a:srgbClr val="C00000"/>
                </a:solidFill>
              </a:rPr>
              <a:t>低温阀</a:t>
            </a:r>
          </a:p>
        </p:txBody>
      </p:sp>
      <p:cxnSp>
        <p:nvCxnSpPr>
          <p:cNvPr id="13" name="直接箭头连接符 12"/>
          <p:cNvCxnSpPr/>
          <p:nvPr/>
        </p:nvCxnSpPr>
        <p:spPr>
          <a:xfrm flipH="1" flipV="1">
            <a:off x="4787421" y="4025319"/>
            <a:ext cx="240350" cy="145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圆柱形 13"/>
          <p:cNvSpPr/>
          <p:nvPr/>
        </p:nvSpPr>
        <p:spPr>
          <a:xfrm>
            <a:off x="5269785" y="2299603"/>
            <a:ext cx="964607" cy="172571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13" dirty="0"/>
              <a:t>液氮储罐</a:t>
            </a:r>
            <a:endParaRPr lang="en-US" altLang="zh-CN" sz="1013" dirty="0"/>
          </a:p>
          <a:p>
            <a:pPr algn="ctr"/>
            <a:r>
              <a:rPr lang="en-US" altLang="zh-CN" sz="1013" dirty="0"/>
              <a:t>5m</a:t>
            </a:r>
            <a:r>
              <a:rPr lang="en-US" altLang="zh-CN" sz="1013" baseline="30000" dirty="0"/>
              <a:t>3</a:t>
            </a:r>
            <a:endParaRPr lang="zh-CN" altLang="en-US" sz="1013" baseline="30000" dirty="0"/>
          </a:p>
        </p:txBody>
      </p:sp>
      <p:cxnSp>
        <p:nvCxnSpPr>
          <p:cNvPr id="16" name="直接连接符 15"/>
          <p:cNvCxnSpPr/>
          <p:nvPr/>
        </p:nvCxnSpPr>
        <p:spPr>
          <a:xfrm flipH="1">
            <a:off x="4912403" y="3293051"/>
            <a:ext cx="357382"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等腰三角形 18"/>
          <p:cNvSpPr/>
          <p:nvPr/>
        </p:nvSpPr>
        <p:spPr>
          <a:xfrm>
            <a:off x="5091094" y="3228156"/>
            <a:ext cx="68010" cy="12979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cxnSp>
        <p:nvCxnSpPr>
          <p:cNvPr id="21" name="直接箭头连接符 20"/>
          <p:cNvCxnSpPr/>
          <p:nvPr/>
        </p:nvCxnSpPr>
        <p:spPr>
          <a:xfrm flipV="1">
            <a:off x="5057089" y="3421238"/>
            <a:ext cx="34005" cy="7498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2" name="图片 21"/>
          <p:cNvPicPr>
            <a:picLocks noChangeAspect="1"/>
          </p:cNvPicPr>
          <p:nvPr/>
        </p:nvPicPr>
        <p:blipFill>
          <a:blip r:embed="rId3"/>
          <a:stretch>
            <a:fillRect/>
          </a:stretch>
        </p:blipFill>
        <p:spPr>
          <a:xfrm>
            <a:off x="2282317" y="2499619"/>
            <a:ext cx="380405" cy="348258"/>
          </a:xfrm>
          <a:prstGeom prst="rect">
            <a:avLst/>
          </a:prstGeom>
        </p:spPr>
      </p:pic>
      <p:cxnSp>
        <p:nvCxnSpPr>
          <p:cNvPr id="24" name="直接箭头连接符 23"/>
          <p:cNvCxnSpPr>
            <a:stCxn id="22" idx="2"/>
          </p:cNvCxnSpPr>
          <p:nvPr/>
        </p:nvCxnSpPr>
        <p:spPr>
          <a:xfrm>
            <a:off x="2472520" y="2847877"/>
            <a:ext cx="70028" cy="314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0EF41EAE-1A2F-4957-AECC-CF1D52A0E5CE}"/>
              </a:ext>
            </a:extLst>
          </p:cNvPr>
          <p:cNvSpPr txBox="1"/>
          <p:nvPr/>
        </p:nvSpPr>
        <p:spPr>
          <a:xfrm>
            <a:off x="188640" y="159784"/>
            <a:ext cx="6408712" cy="400110"/>
          </a:xfrm>
          <a:prstGeom prst="rect">
            <a:avLst/>
          </a:prstGeom>
          <a:noFill/>
        </p:spPr>
        <p:txBody>
          <a:bodyPr wrap="square" rtlCol="0">
            <a:spAutoFit/>
          </a:bodyPr>
          <a:lstStyle/>
          <a:p>
            <a:pPr algn="ct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三、超导电缆冷却系统</a:t>
            </a:r>
          </a:p>
        </p:txBody>
      </p:sp>
      <p:pic>
        <p:nvPicPr>
          <p:cNvPr id="18" name="图片 17"/>
          <p:cNvPicPr/>
          <p:nvPr/>
        </p:nvPicPr>
        <p:blipFill>
          <a:blip r:embed="rId4"/>
          <a:stretch>
            <a:fillRect/>
          </a:stretch>
        </p:blipFill>
        <p:spPr>
          <a:xfrm>
            <a:off x="4128879" y="836867"/>
            <a:ext cx="2171511" cy="742841"/>
          </a:xfrm>
          <a:prstGeom prst="rect">
            <a:avLst/>
          </a:prstGeom>
        </p:spPr>
      </p:pic>
      <p:cxnSp>
        <p:nvCxnSpPr>
          <p:cNvPr id="3" name="直接箭头连接符 2"/>
          <p:cNvCxnSpPr/>
          <p:nvPr/>
        </p:nvCxnSpPr>
        <p:spPr>
          <a:xfrm flipV="1">
            <a:off x="4128879" y="1579708"/>
            <a:ext cx="480682" cy="4159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灯片编号占位符 1">
            <a:extLst>
              <a:ext uri="{FF2B5EF4-FFF2-40B4-BE49-F238E27FC236}">
                <a16:creationId xmlns:a16="http://schemas.microsoft.com/office/drawing/2014/main" id="{38551FF6-7882-4474-8263-CCA891E6D939}"/>
              </a:ext>
            </a:extLst>
          </p:cNvPr>
          <p:cNvSpPr>
            <a:spLocks noGrp="1"/>
          </p:cNvSpPr>
          <p:nvPr>
            <p:ph type="sldNum" sz="quarter" idx="12"/>
          </p:nvPr>
        </p:nvSpPr>
        <p:spPr/>
        <p:txBody>
          <a:bodyPr/>
          <a:lstStyle/>
          <a:p>
            <a:fld id="{670F15A6-E82C-4E1E-834E-C415C51F7DF3}" type="slidenum">
              <a:rPr lang="zh-CN" altLang="en-US" smtClean="0"/>
              <a:pPr/>
              <a:t>13</a:t>
            </a:fld>
            <a:endParaRPr lang="zh-CN" altLang="en-US"/>
          </a:p>
        </p:txBody>
      </p:sp>
    </p:spTree>
    <p:extLst>
      <p:ext uri="{BB962C8B-B14F-4D97-AF65-F5344CB8AC3E}">
        <p14:creationId xmlns:p14="http://schemas.microsoft.com/office/powerpoint/2010/main" val="386469432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http://www.cryote.com/sites/default/files/products/ct-srss-0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32" y="1048985"/>
            <a:ext cx="2718302" cy="2832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p:cNvPicPr>
          <p:nvPr/>
        </p:nvPicPr>
        <p:blipFill>
          <a:blip r:embed="rId3"/>
          <a:stretch>
            <a:fillRect/>
          </a:stretch>
        </p:blipFill>
        <p:spPr>
          <a:xfrm>
            <a:off x="2996952" y="1048985"/>
            <a:ext cx="3769738" cy="2832970"/>
          </a:xfrm>
          <a:prstGeom prst="rect">
            <a:avLst/>
          </a:prstGeom>
        </p:spPr>
      </p:pic>
      <p:sp>
        <p:nvSpPr>
          <p:cNvPr id="3" name="文本框 2">
            <a:extLst>
              <a:ext uri="{FF2B5EF4-FFF2-40B4-BE49-F238E27FC236}">
                <a16:creationId xmlns:a16="http://schemas.microsoft.com/office/drawing/2014/main" id="{FE8C169F-1F9D-454A-9768-1E6C62CD447A}"/>
              </a:ext>
            </a:extLst>
          </p:cNvPr>
          <p:cNvSpPr txBox="1"/>
          <p:nvPr/>
        </p:nvSpPr>
        <p:spPr>
          <a:xfrm>
            <a:off x="116632" y="3881955"/>
            <a:ext cx="2718302" cy="307777"/>
          </a:xfrm>
          <a:prstGeom prst="rect">
            <a:avLst/>
          </a:prstGeom>
          <a:noFill/>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制冷量：</a:t>
            </a:r>
            <a:r>
              <a:rPr lang="en-US" altLang="zh-CN" sz="1400" dirty="0">
                <a:latin typeface="微软雅黑" panose="020B0503020204020204" pitchFamily="34" charset="-122"/>
                <a:ea typeface="微软雅黑" panose="020B0503020204020204" pitchFamily="34" charset="-122"/>
              </a:rPr>
              <a:t>1100 W @ 77 K</a:t>
            </a:r>
            <a:endParaRPr lang="zh-CN" altLang="en-US" sz="1400" dirty="0">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id="{1B97035E-2BE4-45A0-BB6B-5FCED40AF6AC}"/>
              </a:ext>
            </a:extLst>
          </p:cNvPr>
          <p:cNvSpPr txBox="1"/>
          <p:nvPr/>
        </p:nvSpPr>
        <p:spPr>
          <a:xfrm>
            <a:off x="2996952" y="3881955"/>
            <a:ext cx="3744416" cy="307777"/>
          </a:xfrm>
          <a:prstGeom prst="rect">
            <a:avLst/>
          </a:prstGeom>
          <a:noFill/>
        </p:spPr>
        <p:txBody>
          <a:bodyPr wrap="square" rtlCol="0">
            <a:spAutoFit/>
          </a:bodyPr>
          <a:lstStyle>
            <a:defPPr>
              <a:defRPr lang="zh-CN"/>
            </a:defPPr>
            <a:lvl1pPr algn="ctr">
              <a:defRPr sz="1050">
                <a:latin typeface="微软雅黑" panose="020B0503020204020204" pitchFamily="34" charset="-122"/>
                <a:ea typeface="微软雅黑" panose="020B0503020204020204" pitchFamily="34" charset="-122"/>
              </a:defRPr>
            </a:lvl1pPr>
          </a:lstStyle>
          <a:p>
            <a:r>
              <a:rPr lang="zh-CN" altLang="en-US" sz="1400" dirty="0"/>
              <a:t>制冷量：</a:t>
            </a:r>
            <a:r>
              <a:rPr lang="en-US" altLang="zh-CN" sz="1400" dirty="0"/>
              <a:t>4500 W @ 77 K</a:t>
            </a:r>
            <a:endParaRPr lang="zh-CN" altLang="en-US" sz="1400" dirty="0"/>
          </a:p>
        </p:txBody>
      </p:sp>
      <p:sp>
        <p:nvSpPr>
          <p:cNvPr id="10" name="文本框 9">
            <a:extLst>
              <a:ext uri="{FF2B5EF4-FFF2-40B4-BE49-F238E27FC236}">
                <a16:creationId xmlns:a16="http://schemas.microsoft.com/office/drawing/2014/main" id="{0EF41EAE-1A2F-4957-AECC-CF1D52A0E5CE}"/>
              </a:ext>
            </a:extLst>
          </p:cNvPr>
          <p:cNvSpPr txBox="1"/>
          <p:nvPr/>
        </p:nvSpPr>
        <p:spPr>
          <a:xfrm>
            <a:off x="1196752" y="267494"/>
            <a:ext cx="4608512" cy="400110"/>
          </a:xfrm>
          <a:prstGeom prst="rect">
            <a:avLst/>
          </a:prstGeom>
          <a:noFill/>
        </p:spPr>
        <p:txBody>
          <a:bodyPr wrap="square" rtlCol="0">
            <a:spAutoFit/>
          </a:bodyPr>
          <a:lstStyle/>
          <a:p>
            <a:pPr algn="ct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四、大冷量斯特林低温制冷机</a:t>
            </a:r>
          </a:p>
        </p:txBody>
      </p:sp>
      <p:sp>
        <p:nvSpPr>
          <p:cNvPr id="2" name="灯片编号占位符 1">
            <a:extLst>
              <a:ext uri="{FF2B5EF4-FFF2-40B4-BE49-F238E27FC236}">
                <a16:creationId xmlns:a16="http://schemas.microsoft.com/office/drawing/2014/main" id="{212514EC-26FF-48AB-B15B-6673BB2BCC0A}"/>
              </a:ext>
            </a:extLst>
          </p:cNvPr>
          <p:cNvSpPr>
            <a:spLocks noGrp="1"/>
          </p:cNvSpPr>
          <p:nvPr>
            <p:ph type="sldNum" sz="quarter" idx="12"/>
          </p:nvPr>
        </p:nvSpPr>
        <p:spPr/>
        <p:txBody>
          <a:bodyPr/>
          <a:lstStyle/>
          <a:p>
            <a:fld id="{2EEFC946-6D13-4F8C-9740-992A906A613E}" type="slidenum">
              <a:rPr lang="zh-CN" altLang="en-US" smtClean="0"/>
              <a:pPr/>
              <a:t>14</a:t>
            </a:fld>
            <a:endParaRPr lang="zh-CN" altLang="en-US"/>
          </a:p>
        </p:txBody>
      </p:sp>
    </p:spTree>
    <p:extLst>
      <p:ext uri="{BB962C8B-B14F-4D97-AF65-F5344CB8AC3E}">
        <p14:creationId xmlns:p14="http://schemas.microsoft.com/office/powerpoint/2010/main" val="3275913958"/>
      </p:ext>
    </p:extLst>
  </p:cSld>
  <p:clrMapOvr>
    <a:masterClrMapping/>
  </p:clrMapOvr>
  <p:transition spd="slow" advClick="0" advTm="0">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2">
            <a:extLst>
              <a:ext uri="{28A0092B-C50C-407E-A947-70E740481C1C}">
                <a14:useLocalDpi xmlns:a14="http://schemas.microsoft.com/office/drawing/2010/main" val="0"/>
              </a:ext>
            </a:extLst>
          </a:blip>
          <a:srcRect/>
          <a:stretch>
            <a:fillRect/>
          </a:stretch>
        </p:blipFill>
        <p:spPr bwMode="auto">
          <a:xfrm>
            <a:off x="4653136" y="1240941"/>
            <a:ext cx="1782197" cy="2861489"/>
          </a:xfrm>
          <a:prstGeom prst="rect">
            <a:avLst/>
          </a:prstGeom>
          <a:noFill/>
          <a:ln>
            <a:noFill/>
          </a:ln>
        </p:spPr>
      </p:pic>
      <p:pic>
        <p:nvPicPr>
          <p:cNvPr id="4" name="图片 3"/>
          <p:cNvPicPr>
            <a:picLocks noChangeAspect="1"/>
          </p:cNvPicPr>
          <p:nvPr/>
        </p:nvPicPr>
        <p:blipFill>
          <a:blip r:embed="rId3"/>
          <a:stretch>
            <a:fillRect/>
          </a:stretch>
        </p:blipFill>
        <p:spPr>
          <a:xfrm>
            <a:off x="2603159" y="1240941"/>
            <a:ext cx="1579676" cy="2861489"/>
          </a:xfrm>
          <a:prstGeom prst="rect">
            <a:avLst/>
          </a:prstGeom>
        </p:spPr>
      </p:pic>
      <p:sp>
        <p:nvSpPr>
          <p:cNvPr id="5" name="文本框 4"/>
          <p:cNvSpPr txBox="1"/>
          <p:nvPr/>
        </p:nvSpPr>
        <p:spPr>
          <a:xfrm>
            <a:off x="2598840" y="4129063"/>
            <a:ext cx="1579675" cy="307777"/>
          </a:xfrm>
          <a:prstGeom prst="rect">
            <a:avLst/>
          </a:prstGeom>
          <a:noFill/>
        </p:spPr>
        <p:txBody>
          <a:bodyPr wrap="square" rtlCol="0">
            <a:spAutoFit/>
          </a:bodyPr>
          <a:lstStyle>
            <a:defPPr>
              <a:defRPr lang="zh-CN"/>
            </a:defPPr>
            <a:lvl1pPr algn="ctr">
              <a:defRPr sz="1400">
                <a:latin typeface="微软雅黑" panose="020B0503020204020204" pitchFamily="34" charset="-122"/>
                <a:ea typeface="微软雅黑" panose="020B0503020204020204" pitchFamily="34" charset="-122"/>
              </a:defRPr>
            </a:lvl1pPr>
          </a:lstStyle>
          <a:p>
            <a:r>
              <a:rPr lang="zh-CN" altLang="en-US" dirty="0"/>
              <a:t>液氮离心泵</a:t>
            </a:r>
          </a:p>
        </p:txBody>
      </p:sp>
      <p:sp>
        <p:nvSpPr>
          <p:cNvPr id="6" name="文本框 5"/>
          <p:cNvSpPr txBox="1"/>
          <p:nvPr/>
        </p:nvSpPr>
        <p:spPr>
          <a:xfrm>
            <a:off x="4653135" y="4127069"/>
            <a:ext cx="1782197" cy="307777"/>
          </a:xfrm>
          <a:prstGeom prst="rect">
            <a:avLst/>
          </a:prstGeom>
          <a:noFill/>
        </p:spPr>
        <p:txBody>
          <a:bodyPr wrap="square" rtlCol="0">
            <a:spAutoFit/>
          </a:bodyPr>
          <a:lstStyle>
            <a:defPPr>
              <a:defRPr lang="zh-CN"/>
            </a:defPPr>
            <a:lvl1pPr algn="ctr">
              <a:defRPr sz="1400">
                <a:latin typeface="微软雅黑" panose="020B0503020204020204" pitchFamily="34" charset="-122"/>
                <a:ea typeface="微软雅黑" panose="020B0503020204020204" pitchFamily="34" charset="-122"/>
              </a:defRPr>
            </a:lvl1pPr>
          </a:lstStyle>
          <a:p>
            <a:r>
              <a:rPr lang="zh-CN" altLang="en-US" dirty="0"/>
              <a:t>低温离心风机</a:t>
            </a:r>
          </a:p>
        </p:txBody>
      </p:sp>
      <p:pic>
        <p:nvPicPr>
          <p:cNvPr id="10" name="Picture 23" descr="C:\Users\Administrator\Desktop\TIM截图20180612145414.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486" y="1160150"/>
            <a:ext cx="1256282" cy="3044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10"/>
          <p:cNvSpPr txBox="1"/>
          <p:nvPr/>
        </p:nvSpPr>
        <p:spPr>
          <a:xfrm>
            <a:off x="584683" y="4127069"/>
            <a:ext cx="1539537" cy="307777"/>
          </a:xfrm>
          <a:prstGeom prst="rect">
            <a:avLst/>
          </a:prstGeom>
          <a:noFill/>
        </p:spPr>
        <p:txBody>
          <a:bodyPr wrap="square" rtlCol="0">
            <a:spAutoFit/>
          </a:bodyPr>
          <a:lstStyle>
            <a:defPPr>
              <a:defRPr lang="zh-CN"/>
            </a:defPPr>
            <a:lvl1pPr algn="ctr">
              <a:defRPr sz="1400">
                <a:latin typeface="微软雅黑" panose="020B0503020204020204" pitchFamily="34" charset="-122"/>
                <a:ea typeface="微软雅黑" panose="020B0503020204020204" pitchFamily="34" charset="-122"/>
              </a:defRPr>
            </a:lvl1pPr>
          </a:lstStyle>
          <a:p>
            <a:r>
              <a:rPr lang="zh-CN" altLang="en-US" dirty="0"/>
              <a:t>低温离心泵</a:t>
            </a:r>
          </a:p>
        </p:txBody>
      </p:sp>
      <p:sp>
        <p:nvSpPr>
          <p:cNvPr id="3" name="灯片编号占位符 2">
            <a:extLst>
              <a:ext uri="{FF2B5EF4-FFF2-40B4-BE49-F238E27FC236}">
                <a16:creationId xmlns:a16="http://schemas.microsoft.com/office/drawing/2014/main" id="{643494F1-2251-4C1C-92DF-F342C14625E5}"/>
              </a:ext>
            </a:extLst>
          </p:cNvPr>
          <p:cNvSpPr>
            <a:spLocks noGrp="1"/>
          </p:cNvSpPr>
          <p:nvPr>
            <p:ph type="sldNum" sz="quarter" idx="12"/>
          </p:nvPr>
        </p:nvSpPr>
        <p:spPr/>
        <p:txBody>
          <a:bodyPr/>
          <a:lstStyle/>
          <a:p>
            <a:fld id="{2EEFC946-6D13-4F8C-9740-992A906A613E}" type="slidenum">
              <a:rPr lang="zh-CN" altLang="en-US" smtClean="0"/>
              <a:pPr/>
              <a:t>15</a:t>
            </a:fld>
            <a:endParaRPr lang="zh-CN" altLang="en-US"/>
          </a:p>
        </p:txBody>
      </p:sp>
      <p:sp>
        <p:nvSpPr>
          <p:cNvPr id="13" name="文本框 12">
            <a:extLst>
              <a:ext uri="{FF2B5EF4-FFF2-40B4-BE49-F238E27FC236}">
                <a16:creationId xmlns:a16="http://schemas.microsoft.com/office/drawing/2014/main" id="{909694A1-47E6-4AEF-B5EF-F0D22DC12622}"/>
              </a:ext>
            </a:extLst>
          </p:cNvPr>
          <p:cNvSpPr txBox="1"/>
          <p:nvPr/>
        </p:nvSpPr>
        <p:spPr>
          <a:xfrm>
            <a:off x="1196752" y="267494"/>
            <a:ext cx="4608512" cy="400110"/>
          </a:xfrm>
          <a:prstGeom prst="rect">
            <a:avLst/>
          </a:prstGeom>
          <a:noFill/>
        </p:spPr>
        <p:txBody>
          <a:bodyPr wrap="square" rtlCol="0">
            <a:spAutoFit/>
          </a:bodyPr>
          <a:lstStyle/>
          <a:p>
            <a:pPr algn="ct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四、低温泵和冷氦气循环风机</a:t>
            </a:r>
          </a:p>
        </p:txBody>
      </p:sp>
    </p:spTree>
    <p:extLst>
      <p:ext uri="{BB962C8B-B14F-4D97-AF65-F5344CB8AC3E}">
        <p14:creationId xmlns:p14="http://schemas.microsoft.com/office/powerpoint/2010/main" val="2566350506"/>
      </p:ext>
    </p:extLst>
  </p:cSld>
  <p:clrMapOvr>
    <a:masterClrMapping/>
  </p:clrMapOvr>
  <p:transition spd="slow" advClick="0" advTm="0">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807" y="1491630"/>
            <a:ext cx="1293019" cy="2590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F:\理化所阶段硬盘\E盘文件\低温阀研制\低温阀DN1-1.8K-手动-徐林-设计报告\手动低温阀照片\低温阀-热沉.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8033" y="1486961"/>
            <a:ext cx="445592" cy="2590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F:\理化所阶段硬盘\E盘文件\低温阀研制\原子能研究院401低温阀\低温阀介绍\气动低温调节阀DN32.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4833" y="1486961"/>
            <a:ext cx="863501" cy="2590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9542" y="1486961"/>
            <a:ext cx="698302" cy="2590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E:\技术部\照片\产品照片\VCPH-2510.tiff"/>
          <p:cNvPicPr>
            <a:picLocks noChangeAspect="1" noChangeArrowheads="1"/>
          </p:cNvPicPr>
          <p:nvPr/>
        </p:nvPicPr>
        <p:blipFill>
          <a:blip r:embed="rId6" cstate="print">
            <a:extLst>
              <a:ext uri="{28A0092B-C50C-407E-A947-70E740481C1C}">
                <a14:useLocalDpi xmlns:a14="http://schemas.microsoft.com/office/drawing/2010/main" val="0"/>
              </a:ext>
            </a:extLst>
          </a:blip>
          <a:srcRect l="8591" r="15469"/>
          <a:stretch>
            <a:fillRect/>
          </a:stretch>
        </p:blipFill>
        <p:spPr bwMode="auto">
          <a:xfrm>
            <a:off x="4589052" y="1495731"/>
            <a:ext cx="685800" cy="2563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VCPN-2510"/>
          <p:cNvPicPr>
            <a:picLocks noChangeAspect="1" noChangeArrowheads="1"/>
          </p:cNvPicPr>
          <p:nvPr/>
        </p:nvPicPr>
        <p:blipFill>
          <a:blip r:embed="rId7" cstate="print">
            <a:extLst>
              <a:ext uri="{28A0092B-C50C-407E-A947-70E740481C1C}">
                <a14:useLocalDpi xmlns:a14="http://schemas.microsoft.com/office/drawing/2010/main" val="0"/>
              </a:ext>
            </a:extLst>
          </a:blip>
          <a:srcRect l="35333" t="2438" r="35075"/>
          <a:stretch>
            <a:fillRect/>
          </a:stretch>
        </p:blipFill>
        <p:spPr bwMode="auto">
          <a:xfrm>
            <a:off x="5546061" y="1473093"/>
            <a:ext cx="1177306" cy="2586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a:extLst>
              <a:ext uri="{FF2B5EF4-FFF2-40B4-BE49-F238E27FC236}">
                <a16:creationId xmlns:a16="http://schemas.microsoft.com/office/drawing/2014/main" id="{8C39460F-D364-4E75-82DC-81B4BF52EB99}"/>
              </a:ext>
            </a:extLst>
          </p:cNvPr>
          <p:cNvSpPr>
            <a:spLocks noGrp="1"/>
          </p:cNvSpPr>
          <p:nvPr>
            <p:ph type="sldNum" sz="quarter" idx="12"/>
          </p:nvPr>
        </p:nvSpPr>
        <p:spPr/>
        <p:txBody>
          <a:bodyPr/>
          <a:lstStyle/>
          <a:p>
            <a:fld id="{2EEFC946-6D13-4F8C-9740-992A906A613E}" type="slidenum">
              <a:rPr lang="zh-CN" altLang="en-US" smtClean="0"/>
              <a:pPr/>
              <a:t>16</a:t>
            </a:fld>
            <a:endParaRPr lang="zh-CN" altLang="en-US"/>
          </a:p>
        </p:txBody>
      </p:sp>
      <p:sp>
        <p:nvSpPr>
          <p:cNvPr id="13" name="文本框 12">
            <a:extLst>
              <a:ext uri="{FF2B5EF4-FFF2-40B4-BE49-F238E27FC236}">
                <a16:creationId xmlns:a16="http://schemas.microsoft.com/office/drawing/2014/main" id="{2C9C7D40-2776-4AB6-90EF-D0152F7BD7DA}"/>
              </a:ext>
            </a:extLst>
          </p:cNvPr>
          <p:cNvSpPr txBox="1"/>
          <p:nvPr/>
        </p:nvSpPr>
        <p:spPr>
          <a:xfrm>
            <a:off x="1196752" y="267494"/>
            <a:ext cx="4608512" cy="400110"/>
          </a:xfrm>
          <a:prstGeom prst="rect">
            <a:avLst/>
          </a:prstGeom>
          <a:noFill/>
        </p:spPr>
        <p:txBody>
          <a:bodyPr wrap="square" rtlCol="0">
            <a:spAutoFit/>
          </a:bodyPr>
          <a:lstStyle/>
          <a:p>
            <a:pPr algn="ct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四、超低温调节阀</a:t>
            </a:r>
          </a:p>
        </p:txBody>
      </p:sp>
    </p:spTree>
    <p:extLst>
      <p:ext uri="{BB962C8B-B14F-4D97-AF65-F5344CB8AC3E}">
        <p14:creationId xmlns:p14="http://schemas.microsoft.com/office/powerpoint/2010/main" val="1835514284"/>
      </p:ext>
    </p:extLst>
  </p:cSld>
  <p:clrMapOvr>
    <a:masterClrMapping/>
  </p:clrMapOvr>
  <p:transition spd="slow" advClick="0" advTm="0">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矩形 12">
            <a:extLst>
              <a:ext uri="{FF2B5EF4-FFF2-40B4-BE49-F238E27FC236}">
                <a16:creationId xmlns:a16="http://schemas.microsoft.com/office/drawing/2014/main" id="{5A02B6C1-057D-48AF-94C2-664044136F92}"/>
              </a:ext>
            </a:extLst>
          </p:cNvPr>
          <p:cNvSpPr>
            <a:spLocks noChangeArrowheads="1"/>
          </p:cNvSpPr>
          <p:nvPr/>
        </p:nvSpPr>
        <p:spPr bwMode="auto">
          <a:xfrm>
            <a:off x="4793456" y="4564856"/>
            <a:ext cx="2057400" cy="571500"/>
          </a:xfrm>
          <a:prstGeom prst="rect">
            <a:avLst/>
          </a:prstGeom>
          <a:solidFill>
            <a:schemeClr val="bg1"/>
          </a:solidFill>
          <a:ln w="9525" algn="ctr">
            <a:solidFill>
              <a:schemeClr val="bg1"/>
            </a:solidFill>
            <a:round/>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350">
              <a:cs typeface="Arial" panose="020B0604020202020204" pitchFamily="34" charset="0"/>
            </a:endParaRPr>
          </a:p>
        </p:txBody>
      </p:sp>
      <p:sp>
        <p:nvSpPr>
          <p:cNvPr id="9219" name="文本框 6">
            <a:extLst>
              <a:ext uri="{FF2B5EF4-FFF2-40B4-BE49-F238E27FC236}">
                <a16:creationId xmlns:a16="http://schemas.microsoft.com/office/drawing/2014/main" id="{4663A762-763E-44CA-B937-8E8AC90E5984}"/>
              </a:ext>
            </a:extLst>
          </p:cNvPr>
          <p:cNvSpPr txBox="1">
            <a:spLocks noChangeArrowheads="1"/>
          </p:cNvSpPr>
          <p:nvPr/>
        </p:nvSpPr>
        <p:spPr bwMode="auto">
          <a:xfrm>
            <a:off x="84487" y="4551581"/>
            <a:ext cx="4894699"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600" b="1" dirty="0">
                <a:solidFill>
                  <a:srgbClr val="FF0000"/>
                </a:solidFill>
                <a:latin typeface="黑体" panose="02010609060101010101" pitchFamily="49" charset="-122"/>
                <a:ea typeface="黑体" panose="02010609060101010101" pitchFamily="49" charset="-122"/>
              </a:rPr>
              <a:t>极低温、定制</a:t>
            </a:r>
            <a:r>
              <a:rPr lang="en-US" altLang="zh-CN" sz="1600" b="1" dirty="0" err="1">
                <a:solidFill>
                  <a:srgbClr val="FF0000"/>
                </a:solidFill>
                <a:latin typeface="黑体" panose="02010609060101010101" pitchFamily="49" charset="-122"/>
                <a:ea typeface="黑体" panose="02010609060101010101" pitchFamily="49" charset="-122"/>
              </a:rPr>
              <a:t>Kv</a:t>
            </a:r>
            <a:r>
              <a:rPr lang="zh-CN" altLang="en-US" sz="1600" b="1" dirty="0">
                <a:solidFill>
                  <a:srgbClr val="FF0000"/>
                </a:solidFill>
                <a:latin typeface="黑体" panose="02010609060101010101" pitchFamily="49" charset="-122"/>
                <a:ea typeface="黑体" panose="02010609060101010101" pitchFamily="49" charset="-122"/>
              </a:rPr>
              <a:t>、小口径、“零泄漏”、精密调节</a:t>
            </a:r>
            <a:r>
              <a:rPr lang="en-US" altLang="zh-CN" sz="1600" b="1" dirty="0">
                <a:solidFill>
                  <a:srgbClr val="FF0000"/>
                </a:solidFill>
                <a:latin typeface="黑体" panose="02010609060101010101" pitchFamily="49" charset="-122"/>
                <a:ea typeface="黑体" panose="02010609060101010101" pitchFamily="49" charset="-122"/>
              </a:rPr>
              <a:t>——</a:t>
            </a:r>
            <a:r>
              <a:rPr lang="zh-CN" altLang="en-US" sz="1600" b="1" dirty="0">
                <a:solidFill>
                  <a:srgbClr val="FF0000"/>
                </a:solidFill>
                <a:latin typeface="黑体" panose="02010609060101010101" pitchFamily="49" charset="-122"/>
                <a:ea typeface="黑体" panose="02010609060101010101" pitchFamily="49" charset="-122"/>
              </a:rPr>
              <a:t>填补国内空白</a:t>
            </a:r>
          </a:p>
        </p:txBody>
      </p:sp>
      <p:sp>
        <p:nvSpPr>
          <p:cNvPr id="9220" name="标题 1">
            <a:extLst>
              <a:ext uri="{FF2B5EF4-FFF2-40B4-BE49-F238E27FC236}">
                <a16:creationId xmlns:a16="http://schemas.microsoft.com/office/drawing/2014/main" id="{8025223A-8718-4655-9CE8-B612328568BA}"/>
              </a:ext>
            </a:extLst>
          </p:cNvPr>
          <p:cNvSpPr>
            <a:spLocks noGrp="1" noChangeArrowheads="1"/>
          </p:cNvSpPr>
          <p:nvPr>
            <p:ph type="title"/>
          </p:nvPr>
        </p:nvSpPr>
        <p:spPr>
          <a:xfrm>
            <a:off x="84488" y="741427"/>
            <a:ext cx="3425331" cy="457200"/>
          </a:xfrm>
        </p:spPr>
        <p:txBody>
          <a:bodyPr>
            <a:normAutofit/>
          </a:bodyPr>
          <a:lstStyle/>
          <a:p>
            <a:pPr algn="l"/>
            <a:r>
              <a:rPr lang="zh-CN" altLang="en-US" sz="1800" b="1" dirty="0">
                <a:solidFill>
                  <a:srgbClr val="000099"/>
                </a:solidFill>
                <a:latin typeface="微软雅黑" panose="020B0503020204020204" pitchFamily="34" charset="-122"/>
                <a:ea typeface="微软雅黑" panose="020B0503020204020204" pitchFamily="34" charset="-122"/>
              </a:rPr>
              <a:t>低温气动调节阀技术参数</a:t>
            </a:r>
          </a:p>
        </p:txBody>
      </p:sp>
      <p:sp>
        <p:nvSpPr>
          <p:cNvPr id="9221" name="矩形 18">
            <a:extLst>
              <a:ext uri="{FF2B5EF4-FFF2-40B4-BE49-F238E27FC236}">
                <a16:creationId xmlns:a16="http://schemas.microsoft.com/office/drawing/2014/main" id="{46C862F1-9972-4C27-871D-4B2FF3AA1018}"/>
              </a:ext>
            </a:extLst>
          </p:cNvPr>
          <p:cNvSpPr>
            <a:spLocks noChangeArrowheads="1"/>
          </p:cNvSpPr>
          <p:nvPr/>
        </p:nvSpPr>
        <p:spPr bwMode="auto">
          <a:xfrm>
            <a:off x="6012656" y="4229100"/>
            <a:ext cx="719138" cy="319088"/>
          </a:xfrm>
          <a:prstGeom prst="rect">
            <a:avLst/>
          </a:prstGeom>
          <a:solidFill>
            <a:schemeClr val="bg1"/>
          </a:solidFill>
          <a:ln w="9525" algn="ctr">
            <a:solidFill>
              <a:schemeClr val="bg1"/>
            </a:solidFill>
            <a:round/>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350">
                <a:cs typeface="Arial" panose="020B0604020202020204" pitchFamily="34" charset="0"/>
              </a:rPr>
              <a:t>-269</a:t>
            </a:r>
            <a:r>
              <a:rPr lang="zh-CN" altLang="en-US" sz="1350">
                <a:cs typeface="Arial" panose="020B0604020202020204" pitchFamily="34" charset="0"/>
              </a:rPr>
              <a:t>℃</a:t>
            </a:r>
          </a:p>
        </p:txBody>
      </p:sp>
      <p:sp>
        <p:nvSpPr>
          <p:cNvPr id="5" name="圆角矩形 4">
            <a:extLst>
              <a:ext uri="{FF2B5EF4-FFF2-40B4-BE49-F238E27FC236}">
                <a16:creationId xmlns:a16="http://schemas.microsoft.com/office/drawing/2014/main" id="{FDC855C4-2F50-48C5-B6D6-98444F45C8B2}"/>
              </a:ext>
            </a:extLst>
          </p:cNvPr>
          <p:cNvSpPr/>
          <p:nvPr/>
        </p:nvSpPr>
        <p:spPr bwMode="auto">
          <a:xfrm>
            <a:off x="3757960" y="844676"/>
            <a:ext cx="2592288" cy="317897"/>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defRPr/>
            </a:pPr>
            <a:r>
              <a:rPr lang="zh-CN" altLang="en-US" sz="1600" b="1" dirty="0">
                <a:cs typeface="Arial" charset="0"/>
              </a:rPr>
              <a:t>低温调节阀（</a:t>
            </a:r>
            <a:r>
              <a:rPr lang="en-US" altLang="zh-CN" sz="1600" b="1" dirty="0">
                <a:cs typeface="Arial" charset="0"/>
              </a:rPr>
              <a:t>CT-VC</a:t>
            </a:r>
            <a:r>
              <a:rPr lang="zh-CN" altLang="en-US" sz="1600" b="1" dirty="0">
                <a:cs typeface="Arial" charset="0"/>
              </a:rPr>
              <a:t>）</a:t>
            </a:r>
          </a:p>
        </p:txBody>
      </p:sp>
      <p:pic>
        <p:nvPicPr>
          <p:cNvPr id="9223" name="Picture 2" descr="E:\技术部\照片\产品照片\VCPH-2510.tiff">
            <a:extLst>
              <a:ext uri="{FF2B5EF4-FFF2-40B4-BE49-F238E27FC236}">
                <a16:creationId xmlns:a16="http://schemas.microsoft.com/office/drawing/2014/main" id="{A5BB50B3-3066-47D3-ACB1-7B6EBEA05A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2" r="-2"/>
          <a:stretch>
            <a:fillRect/>
          </a:stretch>
        </p:blipFill>
        <p:spPr bwMode="auto">
          <a:xfrm>
            <a:off x="4663678" y="1259681"/>
            <a:ext cx="1337072" cy="379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矩形 18">
            <a:extLst>
              <a:ext uri="{FF2B5EF4-FFF2-40B4-BE49-F238E27FC236}">
                <a16:creationId xmlns:a16="http://schemas.microsoft.com/office/drawing/2014/main" id="{E4F81455-9E53-4E48-BB26-9363EC24C866}"/>
              </a:ext>
            </a:extLst>
          </p:cNvPr>
          <p:cNvSpPr>
            <a:spLocks noChangeArrowheads="1"/>
          </p:cNvSpPr>
          <p:nvPr/>
        </p:nvSpPr>
        <p:spPr bwMode="auto">
          <a:xfrm>
            <a:off x="6012656" y="3109912"/>
            <a:ext cx="719138" cy="319088"/>
          </a:xfrm>
          <a:prstGeom prst="rect">
            <a:avLst/>
          </a:prstGeom>
          <a:solidFill>
            <a:schemeClr val="bg1"/>
          </a:solidFill>
          <a:ln w="9525" algn="ctr">
            <a:solidFill>
              <a:schemeClr val="bg1"/>
            </a:solidFill>
            <a:round/>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350">
                <a:cs typeface="Arial" panose="020B0604020202020204" pitchFamily="34" charset="0"/>
              </a:rPr>
              <a:t>-162</a:t>
            </a:r>
            <a:r>
              <a:rPr lang="zh-CN" altLang="en-US" sz="1350">
                <a:cs typeface="Arial" panose="020B0604020202020204" pitchFamily="34" charset="0"/>
              </a:rPr>
              <a:t>℃</a:t>
            </a:r>
          </a:p>
        </p:txBody>
      </p:sp>
      <p:sp>
        <p:nvSpPr>
          <p:cNvPr id="9225" name="矩形 18">
            <a:extLst>
              <a:ext uri="{FF2B5EF4-FFF2-40B4-BE49-F238E27FC236}">
                <a16:creationId xmlns:a16="http://schemas.microsoft.com/office/drawing/2014/main" id="{880C278C-753E-4BDE-BF04-D841FEF077C9}"/>
              </a:ext>
            </a:extLst>
          </p:cNvPr>
          <p:cNvSpPr>
            <a:spLocks noChangeArrowheads="1"/>
          </p:cNvSpPr>
          <p:nvPr/>
        </p:nvSpPr>
        <p:spPr bwMode="auto">
          <a:xfrm>
            <a:off x="6012656" y="3624262"/>
            <a:ext cx="719138" cy="319088"/>
          </a:xfrm>
          <a:prstGeom prst="rect">
            <a:avLst/>
          </a:prstGeom>
          <a:solidFill>
            <a:schemeClr val="bg1"/>
          </a:solidFill>
          <a:ln w="9525" algn="ctr">
            <a:solidFill>
              <a:schemeClr val="bg1"/>
            </a:solidFill>
            <a:round/>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350">
                <a:cs typeface="Arial" panose="020B0604020202020204" pitchFamily="34" charset="0"/>
              </a:rPr>
              <a:t>-196</a:t>
            </a:r>
            <a:r>
              <a:rPr lang="zh-CN" altLang="en-US" sz="1350">
                <a:cs typeface="Arial" panose="020B0604020202020204" pitchFamily="34" charset="0"/>
              </a:rPr>
              <a:t>℃</a:t>
            </a:r>
          </a:p>
        </p:txBody>
      </p:sp>
      <p:sp>
        <p:nvSpPr>
          <p:cNvPr id="9226" name="矩形 18">
            <a:extLst>
              <a:ext uri="{FF2B5EF4-FFF2-40B4-BE49-F238E27FC236}">
                <a16:creationId xmlns:a16="http://schemas.microsoft.com/office/drawing/2014/main" id="{BEE645C7-A6F3-4764-852F-1D9CC6DFAFA5}"/>
              </a:ext>
            </a:extLst>
          </p:cNvPr>
          <p:cNvSpPr>
            <a:spLocks noChangeArrowheads="1"/>
          </p:cNvSpPr>
          <p:nvPr/>
        </p:nvSpPr>
        <p:spPr bwMode="auto">
          <a:xfrm>
            <a:off x="6012656" y="2505076"/>
            <a:ext cx="719138" cy="317897"/>
          </a:xfrm>
          <a:prstGeom prst="rect">
            <a:avLst/>
          </a:prstGeom>
          <a:solidFill>
            <a:schemeClr val="bg1"/>
          </a:solidFill>
          <a:ln w="9525" algn="ctr">
            <a:solidFill>
              <a:schemeClr val="bg1"/>
            </a:solidFill>
            <a:round/>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350">
                <a:cs typeface="Arial" panose="020B0604020202020204" pitchFamily="34" charset="0"/>
              </a:rPr>
              <a:t>30</a:t>
            </a:r>
            <a:r>
              <a:rPr lang="zh-CN" altLang="en-US" sz="1350">
                <a:cs typeface="Arial" panose="020B0604020202020204" pitchFamily="34" charset="0"/>
              </a:rPr>
              <a:t>℃</a:t>
            </a:r>
          </a:p>
        </p:txBody>
      </p:sp>
      <p:cxnSp>
        <p:nvCxnSpPr>
          <p:cNvPr id="9227" name="直接箭头连接符 2">
            <a:extLst>
              <a:ext uri="{FF2B5EF4-FFF2-40B4-BE49-F238E27FC236}">
                <a16:creationId xmlns:a16="http://schemas.microsoft.com/office/drawing/2014/main" id="{1B581ED1-64B7-43F7-8EB2-ABEC880C2A2A}"/>
              </a:ext>
            </a:extLst>
          </p:cNvPr>
          <p:cNvCxnSpPr>
            <a:cxnSpLocks noChangeShapeType="1"/>
          </p:cNvCxnSpPr>
          <p:nvPr/>
        </p:nvCxnSpPr>
        <p:spPr bwMode="auto">
          <a:xfrm flipV="1">
            <a:off x="5829300" y="1371600"/>
            <a:ext cx="0" cy="348615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pic>
        <p:nvPicPr>
          <p:cNvPr id="9228" name="Picture 3" descr="VCPN-2510">
            <a:extLst>
              <a:ext uri="{FF2B5EF4-FFF2-40B4-BE49-F238E27FC236}">
                <a16:creationId xmlns:a16="http://schemas.microsoft.com/office/drawing/2014/main" id="{419E9CAD-E94F-4B51-97DE-591CB3D545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31775" t="2438" r="35075"/>
          <a:stretch>
            <a:fillRect/>
          </a:stretch>
        </p:blipFill>
        <p:spPr bwMode="auto">
          <a:xfrm>
            <a:off x="3650457" y="1314450"/>
            <a:ext cx="1207294"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表格 3">
            <a:extLst>
              <a:ext uri="{FF2B5EF4-FFF2-40B4-BE49-F238E27FC236}">
                <a16:creationId xmlns:a16="http://schemas.microsoft.com/office/drawing/2014/main" id="{ABDCD2B9-677A-4D0B-8DA6-335543550432}"/>
              </a:ext>
            </a:extLst>
          </p:cNvPr>
          <p:cNvGraphicFramePr>
            <a:graphicFrameLocks noGrp="1"/>
          </p:cNvGraphicFramePr>
          <p:nvPr/>
        </p:nvGraphicFramePr>
        <p:xfrm>
          <a:off x="120253" y="1428750"/>
          <a:ext cx="3537347" cy="3119784"/>
        </p:xfrm>
        <a:graphic>
          <a:graphicData uri="http://schemas.openxmlformats.org/drawingml/2006/table">
            <a:tbl>
              <a:tblPr/>
              <a:tblGrid>
                <a:gridCol w="1137047">
                  <a:extLst>
                    <a:ext uri="{9D8B030D-6E8A-4147-A177-3AD203B41FA5}">
                      <a16:colId xmlns:a16="http://schemas.microsoft.com/office/drawing/2014/main" val="20000"/>
                    </a:ext>
                  </a:extLst>
                </a:gridCol>
                <a:gridCol w="2400300">
                  <a:extLst>
                    <a:ext uri="{9D8B030D-6E8A-4147-A177-3AD203B41FA5}">
                      <a16:colId xmlns:a16="http://schemas.microsoft.com/office/drawing/2014/main" val="20001"/>
                    </a:ext>
                  </a:extLst>
                </a:gridCol>
              </a:tblGrid>
              <a:tr h="240506">
                <a:tc>
                  <a:txBody>
                    <a:bodyPr/>
                    <a:lstStyle>
                      <a:lvl1pPr>
                        <a:spcBef>
                          <a:spcPct val="20000"/>
                        </a:spcBef>
                        <a:buClr>
                          <a:srgbClr val="FF7C23"/>
                        </a:buClr>
                        <a:defRPr kumimoji="1">
                          <a:solidFill>
                            <a:schemeClr val="tx1"/>
                          </a:solidFill>
                          <a:latin typeface="华文细黑" pitchFamily="2" charset="-122"/>
                          <a:ea typeface="华文细黑" pitchFamily="2" charset="-122"/>
                        </a:defRPr>
                      </a:lvl1pPr>
                      <a:lvl2pPr marL="742950" indent="-285750">
                        <a:spcBef>
                          <a:spcPct val="20000"/>
                        </a:spcBef>
                        <a:buClr>
                          <a:srgbClr val="FF7C23"/>
                        </a:buClr>
                        <a:defRPr kumimoji="1" sz="2400">
                          <a:solidFill>
                            <a:schemeClr val="tx1"/>
                          </a:solidFill>
                          <a:latin typeface="华文细黑" pitchFamily="2" charset="-122"/>
                          <a:ea typeface="华文细黑" pitchFamily="2" charset="-122"/>
                        </a:defRPr>
                      </a:lvl2pPr>
                      <a:lvl3pPr marL="1143000" indent="-228600">
                        <a:spcBef>
                          <a:spcPct val="20000"/>
                        </a:spcBef>
                        <a:buClr>
                          <a:srgbClr val="FF7C23"/>
                        </a:buClr>
                        <a:defRPr kumimoji="1" sz="1400">
                          <a:solidFill>
                            <a:schemeClr val="tx1"/>
                          </a:solidFill>
                          <a:latin typeface="华文细黑" pitchFamily="2" charset="-122"/>
                          <a:ea typeface="华文细黑" pitchFamily="2" charset="-122"/>
                        </a:defRPr>
                      </a:lvl3pPr>
                      <a:lvl4pPr marL="1600200" indent="-228600">
                        <a:spcBef>
                          <a:spcPct val="20000"/>
                        </a:spcBef>
                        <a:buClr>
                          <a:srgbClr val="FF7C23"/>
                        </a:buClr>
                        <a:defRPr kumimoji="1" sz="1200">
                          <a:solidFill>
                            <a:schemeClr val="tx1"/>
                          </a:solidFill>
                          <a:latin typeface="华文细黑" pitchFamily="2" charset="-122"/>
                          <a:ea typeface="华文细黑" pitchFamily="2" charset="-122"/>
                        </a:defRPr>
                      </a:lvl4pPr>
                      <a:lvl5pPr marL="2057400" indent="-228600">
                        <a:spcBef>
                          <a:spcPct val="20000"/>
                        </a:spcBef>
                        <a:buClr>
                          <a:srgbClr val="FF7C23"/>
                        </a:buClr>
                        <a:defRPr kumimoji="1" sz="1200">
                          <a:solidFill>
                            <a:schemeClr val="tx1"/>
                          </a:solidFill>
                          <a:latin typeface="华文细黑" pitchFamily="2" charset="-122"/>
                          <a:ea typeface="华文细黑" pitchFamily="2" charset="-122"/>
                        </a:defRPr>
                      </a:lvl5pPr>
                      <a:lvl6pPr marL="25146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6pPr>
                      <a:lvl7pPr marL="29718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7pPr>
                      <a:lvl8pPr marL="34290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8pPr>
                      <a:lvl9pPr marL="38862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zh-CN" sz="1100" b="1" i="0" u="none" strike="noStrike" cap="none" normalizeH="0" baseline="0" dirty="0">
                          <a:ln>
                            <a:noFill/>
                          </a:ln>
                          <a:solidFill>
                            <a:srgbClr val="FFFFFF"/>
                          </a:solidFill>
                          <a:effectLst/>
                          <a:latin typeface="Arial" charset="0"/>
                          <a:ea typeface="宋体" charset="-122"/>
                        </a:rPr>
                        <a:t>技术参数</a:t>
                      </a:r>
                      <a:endParaRPr kumimoji="0" lang="zh-CN" altLang="zh-CN" sz="1100" b="1" i="0" u="none" strike="noStrike" cap="none" normalizeH="0" baseline="0" dirty="0">
                        <a:ln>
                          <a:noFill/>
                        </a:ln>
                        <a:solidFill>
                          <a:srgbClr val="FFFFFF"/>
                        </a:solidFill>
                        <a:effectLst/>
                        <a:latin typeface="Calibri" pitchFamily="34" charset="0"/>
                        <a:ea typeface="宋体" charset="-122"/>
                        <a:cs typeface="Times New Roman" pitchFamily="18" charset="0"/>
                      </a:endParaRPr>
                    </a:p>
                  </a:txBody>
                  <a:tcPr marL="51440" marR="5144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9900"/>
                    </a:solidFill>
                  </a:tcPr>
                </a:tc>
                <a:tc>
                  <a:txBody>
                    <a:bodyPr/>
                    <a:lstStyle>
                      <a:lvl1pPr>
                        <a:spcBef>
                          <a:spcPct val="20000"/>
                        </a:spcBef>
                        <a:buClr>
                          <a:srgbClr val="FF7C23"/>
                        </a:buClr>
                        <a:defRPr kumimoji="1">
                          <a:solidFill>
                            <a:schemeClr val="tx1"/>
                          </a:solidFill>
                          <a:latin typeface="华文细黑" pitchFamily="2" charset="-122"/>
                          <a:ea typeface="华文细黑" pitchFamily="2" charset="-122"/>
                        </a:defRPr>
                      </a:lvl1pPr>
                      <a:lvl2pPr marL="742950" indent="-285750">
                        <a:spcBef>
                          <a:spcPct val="20000"/>
                        </a:spcBef>
                        <a:buClr>
                          <a:srgbClr val="FF7C23"/>
                        </a:buClr>
                        <a:defRPr kumimoji="1" sz="2400">
                          <a:solidFill>
                            <a:schemeClr val="tx1"/>
                          </a:solidFill>
                          <a:latin typeface="华文细黑" pitchFamily="2" charset="-122"/>
                          <a:ea typeface="华文细黑" pitchFamily="2" charset="-122"/>
                        </a:defRPr>
                      </a:lvl2pPr>
                      <a:lvl3pPr marL="1143000" indent="-228600">
                        <a:spcBef>
                          <a:spcPct val="20000"/>
                        </a:spcBef>
                        <a:buClr>
                          <a:srgbClr val="FF7C23"/>
                        </a:buClr>
                        <a:defRPr kumimoji="1" sz="1400">
                          <a:solidFill>
                            <a:schemeClr val="tx1"/>
                          </a:solidFill>
                          <a:latin typeface="华文细黑" pitchFamily="2" charset="-122"/>
                          <a:ea typeface="华文细黑" pitchFamily="2" charset="-122"/>
                        </a:defRPr>
                      </a:lvl3pPr>
                      <a:lvl4pPr marL="1600200" indent="-228600">
                        <a:spcBef>
                          <a:spcPct val="20000"/>
                        </a:spcBef>
                        <a:buClr>
                          <a:srgbClr val="FF7C23"/>
                        </a:buClr>
                        <a:defRPr kumimoji="1" sz="1200">
                          <a:solidFill>
                            <a:schemeClr val="tx1"/>
                          </a:solidFill>
                          <a:latin typeface="华文细黑" pitchFamily="2" charset="-122"/>
                          <a:ea typeface="华文细黑" pitchFamily="2" charset="-122"/>
                        </a:defRPr>
                      </a:lvl4pPr>
                      <a:lvl5pPr marL="2057400" indent="-228600">
                        <a:spcBef>
                          <a:spcPct val="20000"/>
                        </a:spcBef>
                        <a:buClr>
                          <a:srgbClr val="FF7C23"/>
                        </a:buClr>
                        <a:defRPr kumimoji="1" sz="1200">
                          <a:solidFill>
                            <a:schemeClr val="tx1"/>
                          </a:solidFill>
                          <a:latin typeface="华文细黑" pitchFamily="2" charset="-122"/>
                          <a:ea typeface="华文细黑" pitchFamily="2" charset="-122"/>
                        </a:defRPr>
                      </a:lvl5pPr>
                      <a:lvl6pPr marL="25146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6pPr>
                      <a:lvl7pPr marL="29718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7pPr>
                      <a:lvl8pPr marL="34290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8pPr>
                      <a:lvl9pPr marL="38862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zh-CN" sz="1100" b="1" i="0" u="none" strike="noStrike" cap="none" normalizeH="0" baseline="0">
                          <a:ln>
                            <a:noFill/>
                          </a:ln>
                          <a:solidFill>
                            <a:srgbClr val="FFFFFF"/>
                          </a:solidFill>
                          <a:effectLst/>
                          <a:latin typeface="Arial" charset="0"/>
                          <a:ea typeface="宋体" charset="-122"/>
                        </a:rPr>
                        <a:t>指标</a:t>
                      </a:r>
                      <a:endParaRPr kumimoji="0" lang="zh-CN" altLang="zh-CN" sz="1100" b="1" i="0" u="none" strike="noStrike" cap="none" normalizeH="0" baseline="0">
                        <a:ln>
                          <a:noFill/>
                        </a:ln>
                        <a:solidFill>
                          <a:srgbClr val="FFFFFF"/>
                        </a:solidFill>
                        <a:effectLst/>
                        <a:latin typeface="Calibri" pitchFamily="34" charset="0"/>
                        <a:ea typeface="宋体" charset="-122"/>
                        <a:cs typeface="Times New Roman" pitchFamily="18" charset="0"/>
                      </a:endParaRPr>
                    </a:p>
                  </a:txBody>
                  <a:tcPr marL="51440" marR="5144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9900"/>
                    </a:solidFill>
                  </a:tcPr>
                </a:tc>
                <a:extLst>
                  <a:ext uri="{0D108BD9-81ED-4DB2-BD59-A6C34878D82A}">
                    <a16:rowId xmlns:a16="http://schemas.microsoft.com/office/drawing/2014/main" val="10000"/>
                  </a:ext>
                </a:extLst>
              </a:tr>
              <a:tr h="240506">
                <a:tc>
                  <a:txBody>
                    <a:bodyPr/>
                    <a:lstStyle>
                      <a:lvl1pPr>
                        <a:spcBef>
                          <a:spcPct val="20000"/>
                        </a:spcBef>
                        <a:buClr>
                          <a:srgbClr val="FF7C23"/>
                        </a:buClr>
                        <a:defRPr kumimoji="1">
                          <a:solidFill>
                            <a:schemeClr val="tx1"/>
                          </a:solidFill>
                          <a:latin typeface="华文细黑" pitchFamily="2" charset="-122"/>
                          <a:ea typeface="华文细黑" pitchFamily="2" charset="-122"/>
                        </a:defRPr>
                      </a:lvl1pPr>
                      <a:lvl2pPr marL="742950" indent="-285750">
                        <a:spcBef>
                          <a:spcPct val="20000"/>
                        </a:spcBef>
                        <a:buClr>
                          <a:srgbClr val="FF7C23"/>
                        </a:buClr>
                        <a:defRPr kumimoji="1" sz="2400">
                          <a:solidFill>
                            <a:schemeClr val="tx1"/>
                          </a:solidFill>
                          <a:latin typeface="华文细黑" pitchFamily="2" charset="-122"/>
                          <a:ea typeface="华文细黑" pitchFamily="2" charset="-122"/>
                        </a:defRPr>
                      </a:lvl2pPr>
                      <a:lvl3pPr marL="1143000" indent="-228600">
                        <a:spcBef>
                          <a:spcPct val="20000"/>
                        </a:spcBef>
                        <a:buClr>
                          <a:srgbClr val="FF7C23"/>
                        </a:buClr>
                        <a:defRPr kumimoji="1" sz="1400">
                          <a:solidFill>
                            <a:schemeClr val="tx1"/>
                          </a:solidFill>
                          <a:latin typeface="华文细黑" pitchFamily="2" charset="-122"/>
                          <a:ea typeface="华文细黑" pitchFamily="2" charset="-122"/>
                        </a:defRPr>
                      </a:lvl3pPr>
                      <a:lvl4pPr marL="1600200" indent="-228600">
                        <a:spcBef>
                          <a:spcPct val="20000"/>
                        </a:spcBef>
                        <a:buClr>
                          <a:srgbClr val="FF7C23"/>
                        </a:buClr>
                        <a:defRPr kumimoji="1" sz="1200">
                          <a:solidFill>
                            <a:schemeClr val="tx1"/>
                          </a:solidFill>
                          <a:latin typeface="华文细黑" pitchFamily="2" charset="-122"/>
                          <a:ea typeface="华文细黑" pitchFamily="2" charset="-122"/>
                        </a:defRPr>
                      </a:lvl4pPr>
                      <a:lvl5pPr marL="2057400" indent="-228600">
                        <a:spcBef>
                          <a:spcPct val="20000"/>
                        </a:spcBef>
                        <a:buClr>
                          <a:srgbClr val="FF7C23"/>
                        </a:buClr>
                        <a:defRPr kumimoji="1" sz="1200">
                          <a:solidFill>
                            <a:schemeClr val="tx1"/>
                          </a:solidFill>
                          <a:latin typeface="华文细黑" pitchFamily="2" charset="-122"/>
                          <a:ea typeface="华文细黑" pitchFamily="2" charset="-122"/>
                        </a:defRPr>
                      </a:lvl5pPr>
                      <a:lvl6pPr marL="25146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6pPr>
                      <a:lvl7pPr marL="29718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7pPr>
                      <a:lvl8pPr marL="34290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8pPr>
                      <a:lvl9pPr marL="38862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en-US" sz="1100" b="1" i="0" u="none" strike="noStrike" cap="none" normalizeH="0" baseline="0">
                          <a:ln>
                            <a:noFill/>
                          </a:ln>
                          <a:solidFill>
                            <a:srgbClr val="FFFFFF"/>
                          </a:solidFill>
                          <a:effectLst/>
                          <a:latin typeface="Arial" charset="0"/>
                          <a:ea typeface="宋体" charset="-122"/>
                        </a:rPr>
                        <a:t>工作温区</a:t>
                      </a:r>
                      <a:endParaRPr kumimoji="0" lang="zh-CN" altLang="zh-CN" sz="1100" b="1" i="0" u="none" strike="noStrike" cap="none" normalizeH="0" baseline="0">
                        <a:ln>
                          <a:noFill/>
                        </a:ln>
                        <a:solidFill>
                          <a:srgbClr val="FFFFFF"/>
                        </a:solidFill>
                        <a:effectLst/>
                        <a:latin typeface="Calibri" pitchFamily="34" charset="0"/>
                        <a:ea typeface="宋体" charset="-122"/>
                        <a:cs typeface="Times New Roman" pitchFamily="18" charset="0"/>
                      </a:endParaRPr>
                    </a:p>
                  </a:txBody>
                  <a:tcPr marL="51440" marR="5144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9900"/>
                    </a:solidFill>
                  </a:tcPr>
                </a:tc>
                <a:tc>
                  <a:txBody>
                    <a:bodyPr/>
                    <a:lstStyle>
                      <a:lvl1pPr>
                        <a:spcBef>
                          <a:spcPct val="20000"/>
                        </a:spcBef>
                        <a:buClr>
                          <a:srgbClr val="FF7C23"/>
                        </a:buClr>
                        <a:defRPr kumimoji="1">
                          <a:solidFill>
                            <a:schemeClr val="tx1"/>
                          </a:solidFill>
                          <a:latin typeface="华文细黑" pitchFamily="2" charset="-122"/>
                          <a:ea typeface="华文细黑" pitchFamily="2" charset="-122"/>
                        </a:defRPr>
                      </a:lvl1pPr>
                      <a:lvl2pPr marL="742950" indent="-285750">
                        <a:spcBef>
                          <a:spcPct val="20000"/>
                        </a:spcBef>
                        <a:buClr>
                          <a:srgbClr val="FF7C23"/>
                        </a:buClr>
                        <a:defRPr kumimoji="1" sz="2400">
                          <a:solidFill>
                            <a:schemeClr val="tx1"/>
                          </a:solidFill>
                          <a:latin typeface="华文细黑" pitchFamily="2" charset="-122"/>
                          <a:ea typeface="华文细黑" pitchFamily="2" charset="-122"/>
                        </a:defRPr>
                      </a:lvl2pPr>
                      <a:lvl3pPr marL="1143000" indent="-228600">
                        <a:spcBef>
                          <a:spcPct val="20000"/>
                        </a:spcBef>
                        <a:buClr>
                          <a:srgbClr val="FF7C23"/>
                        </a:buClr>
                        <a:defRPr kumimoji="1" sz="1400">
                          <a:solidFill>
                            <a:schemeClr val="tx1"/>
                          </a:solidFill>
                          <a:latin typeface="华文细黑" pitchFamily="2" charset="-122"/>
                          <a:ea typeface="华文细黑" pitchFamily="2" charset="-122"/>
                        </a:defRPr>
                      </a:lvl3pPr>
                      <a:lvl4pPr marL="1600200" indent="-228600">
                        <a:spcBef>
                          <a:spcPct val="20000"/>
                        </a:spcBef>
                        <a:buClr>
                          <a:srgbClr val="FF7C23"/>
                        </a:buClr>
                        <a:defRPr kumimoji="1" sz="1200">
                          <a:solidFill>
                            <a:schemeClr val="tx1"/>
                          </a:solidFill>
                          <a:latin typeface="华文细黑" pitchFamily="2" charset="-122"/>
                          <a:ea typeface="华文细黑" pitchFamily="2" charset="-122"/>
                        </a:defRPr>
                      </a:lvl4pPr>
                      <a:lvl5pPr marL="2057400" indent="-228600">
                        <a:spcBef>
                          <a:spcPct val="20000"/>
                        </a:spcBef>
                        <a:buClr>
                          <a:srgbClr val="FF7C23"/>
                        </a:buClr>
                        <a:defRPr kumimoji="1" sz="1200">
                          <a:solidFill>
                            <a:schemeClr val="tx1"/>
                          </a:solidFill>
                          <a:latin typeface="华文细黑" pitchFamily="2" charset="-122"/>
                          <a:ea typeface="华文细黑" pitchFamily="2" charset="-122"/>
                        </a:defRPr>
                      </a:lvl5pPr>
                      <a:lvl6pPr marL="25146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6pPr>
                      <a:lvl7pPr marL="29718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7pPr>
                      <a:lvl8pPr marL="34290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8pPr>
                      <a:lvl9pPr marL="38862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en-US" sz="1100" b="0" i="0" u="none" strike="noStrike" cap="none" normalizeH="0" baseline="0">
                          <a:ln>
                            <a:noFill/>
                          </a:ln>
                          <a:solidFill>
                            <a:srgbClr val="000000"/>
                          </a:solidFill>
                          <a:effectLst/>
                          <a:latin typeface="Arial" charset="0"/>
                          <a:ea typeface="宋体" charset="-122"/>
                        </a:rPr>
                        <a:t>液氦、液氢、液氮、液化天然气、常温</a:t>
                      </a:r>
                      <a:endParaRPr kumimoji="0" lang="zh-CN" altLang="zh-CN" sz="1100" b="0" i="0" u="none" strike="noStrike" cap="none" normalizeH="0" baseline="0">
                        <a:ln>
                          <a:noFill/>
                        </a:ln>
                        <a:solidFill>
                          <a:srgbClr val="000000"/>
                        </a:solidFill>
                        <a:effectLst/>
                        <a:latin typeface="Calibri" pitchFamily="34" charset="0"/>
                        <a:ea typeface="宋体" charset="-122"/>
                        <a:cs typeface="Times New Roman" pitchFamily="18" charset="0"/>
                      </a:endParaRPr>
                    </a:p>
                  </a:txBody>
                  <a:tcPr marL="51440" marR="5144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r h="240506">
                <a:tc>
                  <a:txBody>
                    <a:bodyPr/>
                    <a:lstStyle>
                      <a:lvl1pPr>
                        <a:spcBef>
                          <a:spcPct val="20000"/>
                        </a:spcBef>
                        <a:buClr>
                          <a:srgbClr val="FF7C23"/>
                        </a:buClr>
                        <a:defRPr kumimoji="1">
                          <a:solidFill>
                            <a:schemeClr val="tx1"/>
                          </a:solidFill>
                          <a:latin typeface="华文细黑" pitchFamily="2" charset="-122"/>
                          <a:ea typeface="华文细黑" pitchFamily="2" charset="-122"/>
                        </a:defRPr>
                      </a:lvl1pPr>
                      <a:lvl2pPr marL="742950" indent="-285750">
                        <a:spcBef>
                          <a:spcPct val="20000"/>
                        </a:spcBef>
                        <a:buClr>
                          <a:srgbClr val="FF7C23"/>
                        </a:buClr>
                        <a:defRPr kumimoji="1" sz="2400">
                          <a:solidFill>
                            <a:schemeClr val="tx1"/>
                          </a:solidFill>
                          <a:latin typeface="华文细黑" pitchFamily="2" charset="-122"/>
                          <a:ea typeface="华文细黑" pitchFamily="2" charset="-122"/>
                        </a:defRPr>
                      </a:lvl2pPr>
                      <a:lvl3pPr marL="1143000" indent="-228600">
                        <a:spcBef>
                          <a:spcPct val="20000"/>
                        </a:spcBef>
                        <a:buClr>
                          <a:srgbClr val="FF7C23"/>
                        </a:buClr>
                        <a:defRPr kumimoji="1" sz="1400">
                          <a:solidFill>
                            <a:schemeClr val="tx1"/>
                          </a:solidFill>
                          <a:latin typeface="华文细黑" pitchFamily="2" charset="-122"/>
                          <a:ea typeface="华文细黑" pitchFamily="2" charset="-122"/>
                        </a:defRPr>
                      </a:lvl3pPr>
                      <a:lvl4pPr marL="1600200" indent="-228600">
                        <a:spcBef>
                          <a:spcPct val="20000"/>
                        </a:spcBef>
                        <a:buClr>
                          <a:srgbClr val="FF7C23"/>
                        </a:buClr>
                        <a:defRPr kumimoji="1" sz="1200">
                          <a:solidFill>
                            <a:schemeClr val="tx1"/>
                          </a:solidFill>
                          <a:latin typeface="华文细黑" pitchFamily="2" charset="-122"/>
                          <a:ea typeface="华文细黑" pitchFamily="2" charset="-122"/>
                        </a:defRPr>
                      </a:lvl4pPr>
                      <a:lvl5pPr marL="2057400" indent="-228600">
                        <a:spcBef>
                          <a:spcPct val="20000"/>
                        </a:spcBef>
                        <a:buClr>
                          <a:srgbClr val="FF7C23"/>
                        </a:buClr>
                        <a:defRPr kumimoji="1" sz="1200">
                          <a:solidFill>
                            <a:schemeClr val="tx1"/>
                          </a:solidFill>
                          <a:latin typeface="华文细黑" pitchFamily="2" charset="-122"/>
                          <a:ea typeface="华文细黑" pitchFamily="2" charset="-122"/>
                        </a:defRPr>
                      </a:lvl5pPr>
                      <a:lvl6pPr marL="25146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6pPr>
                      <a:lvl7pPr marL="29718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7pPr>
                      <a:lvl8pPr marL="34290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8pPr>
                      <a:lvl9pPr marL="38862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en-US" sz="1100" b="1" i="0" u="none" strike="noStrike" cap="none" normalizeH="0" baseline="0">
                          <a:ln>
                            <a:noFill/>
                          </a:ln>
                          <a:solidFill>
                            <a:srgbClr val="FFFFFF"/>
                          </a:solidFill>
                          <a:effectLst/>
                          <a:latin typeface="Arial" charset="0"/>
                          <a:ea typeface="宋体" charset="-122"/>
                        </a:rPr>
                        <a:t>公称压力</a:t>
                      </a:r>
                      <a:endParaRPr kumimoji="0" lang="zh-CN" altLang="zh-CN" sz="1100" b="1" i="0" u="none" strike="noStrike" cap="none" normalizeH="0" baseline="0">
                        <a:ln>
                          <a:noFill/>
                        </a:ln>
                        <a:solidFill>
                          <a:srgbClr val="FFFFFF"/>
                        </a:solidFill>
                        <a:effectLst/>
                        <a:latin typeface="Arial" charset="0"/>
                        <a:ea typeface="宋体" charset="-122"/>
                      </a:endParaRPr>
                    </a:p>
                  </a:txBody>
                  <a:tcPr marL="51440" marR="5144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9900"/>
                    </a:solidFill>
                  </a:tcPr>
                </a:tc>
                <a:tc>
                  <a:txBody>
                    <a:bodyPr/>
                    <a:lstStyle>
                      <a:lvl1pPr>
                        <a:spcBef>
                          <a:spcPct val="20000"/>
                        </a:spcBef>
                        <a:buClr>
                          <a:srgbClr val="FF7C23"/>
                        </a:buClr>
                        <a:defRPr kumimoji="1">
                          <a:solidFill>
                            <a:schemeClr val="tx1"/>
                          </a:solidFill>
                          <a:latin typeface="华文细黑" pitchFamily="2" charset="-122"/>
                          <a:ea typeface="华文细黑" pitchFamily="2" charset="-122"/>
                        </a:defRPr>
                      </a:lvl1pPr>
                      <a:lvl2pPr marL="742950" indent="-285750">
                        <a:spcBef>
                          <a:spcPct val="20000"/>
                        </a:spcBef>
                        <a:buClr>
                          <a:srgbClr val="FF7C23"/>
                        </a:buClr>
                        <a:defRPr kumimoji="1" sz="2400">
                          <a:solidFill>
                            <a:schemeClr val="tx1"/>
                          </a:solidFill>
                          <a:latin typeface="华文细黑" pitchFamily="2" charset="-122"/>
                          <a:ea typeface="华文细黑" pitchFamily="2" charset="-122"/>
                        </a:defRPr>
                      </a:lvl2pPr>
                      <a:lvl3pPr marL="1143000" indent="-228600">
                        <a:spcBef>
                          <a:spcPct val="20000"/>
                        </a:spcBef>
                        <a:buClr>
                          <a:srgbClr val="FF7C23"/>
                        </a:buClr>
                        <a:defRPr kumimoji="1" sz="1400">
                          <a:solidFill>
                            <a:schemeClr val="tx1"/>
                          </a:solidFill>
                          <a:latin typeface="华文细黑" pitchFamily="2" charset="-122"/>
                          <a:ea typeface="华文细黑" pitchFamily="2" charset="-122"/>
                        </a:defRPr>
                      </a:lvl3pPr>
                      <a:lvl4pPr marL="1600200" indent="-228600">
                        <a:spcBef>
                          <a:spcPct val="20000"/>
                        </a:spcBef>
                        <a:buClr>
                          <a:srgbClr val="FF7C23"/>
                        </a:buClr>
                        <a:defRPr kumimoji="1" sz="1200">
                          <a:solidFill>
                            <a:schemeClr val="tx1"/>
                          </a:solidFill>
                          <a:latin typeface="华文细黑" pitchFamily="2" charset="-122"/>
                          <a:ea typeface="华文细黑" pitchFamily="2" charset="-122"/>
                        </a:defRPr>
                      </a:lvl4pPr>
                      <a:lvl5pPr marL="2057400" indent="-228600">
                        <a:spcBef>
                          <a:spcPct val="20000"/>
                        </a:spcBef>
                        <a:buClr>
                          <a:srgbClr val="FF7C23"/>
                        </a:buClr>
                        <a:defRPr kumimoji="1" sz="1200">
                          <a:solidFill>
                            <a:schemeClr val="tx1"/>
                          </a:solidFill>
                          <a:latin typeface="华文细黑" pitchFamily="2" charset="-122"/>
                          <a:ea typeface="华文细黑" pitchFamily="2" charset="-122"/>
                        </a:defRPr>
                      </a:lvl5pPr>
                      <a:lvl6pPr marL="25146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6pPr>
                      <a:lvl7pPr marL="29718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7pPr>
                      <a:lvl8pPr marL="34290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8pPr>
                      <a:lvl9pPr marL="38862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Arial" charset="0"/>
                          <a:ea typeface="宋体" charset="-122"/>
                        </a:rPr>
                        <a:t>PN16/25/40</a:t>
                      </a:r>
                      <a:endParaRPr kumimoji="0" lang="zh-CN" altLang="zh-CN" sz="1100" b="0" i="0" u="none" strike="noStrike" cap="none" normalizeH="0" baseline="0">
                        <a:ln>
                          <a:noFill/>
                        </a:ln>
                        <a:solidFill>
                          <a:srgbClr val="000000"/>
                        </a:solidFill>
                        <a:effectLst/>
                        <a:latin typeface="Arial" charset="0"/>
                        <a:ea typeface="宋体" charset="-122"/>
                      </a:endParaRPr>
                    </a:p>
                  </a:txBody>
                  <a:tcPr marL="51440" marR="5144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40506">
                <a:tc>
                  <a:txBody>
                    <a:bodyPr/>
                    <a:lstStyle>
                      <a:lvl1pPr>
                        <a:spcBef>
                          <a:spcPct val="20000"/>
                        </a:spcBef>
                        <a:buClr>
                          <a:srgbClr val="FF7C23"/>
                        </a:buClr>
                        <a:defRPr kumimoji="1">
                          <a:solidFill>
                            <a:schemeClr val="tx1"/>
                          </a:solidFill>
                          <a:latin typeface="华文细黑" pitchFamily="2" charset="-122"/>
                          <a:ea typeface="华文细黑" pitchFamily="2" charset="-122"/>
                        </a:defRPr>
                      </a:lvl1pPr>
                      <a:lvl2pPr marL="742950" indent="-285750">
                        <a:spcBef>
                          <a:spcPct val="20000"/>
                        </a:spcBef>
                        <a:buClr>
                          <a:srgbClr val="FF7C23"/>
                        </a:buClr>
                        <a:defRPr kumimoji="1" sz="2400">
                          <a:solidFill>
                            <a:schemeClr val="tx1"/>
                          </a:solidFill>
                          <a:latin typeface="华文细黑" pitchFamily="2" charset="-122"/>
                          <a:ea typeface="华文细黑" pitchFamily="2" charset="-122"/>
                        </a:defRPr>
                      </a:lvl2pPr>
                      <a:lvl3pPr marL="1143000" indent="-228600">
                        <a:spcBef>
                          <a:spcPct val="20000"/>
                        </a:spcBef>
                        <a:buClr>
                          <a:srgbClr val="FF7C23"/>
                        </a:buClr>
                        <a:defRPr kumimoji="1" sz="1400">
                          <a:solidFill>
                            <a:schemeClr val="tx1"/>
                          </a:solidFill>
                          <a:latin typeface="华文细黑" pitchFamily="2" charset="-122"/>
                          <a:ea typeface="华文细黑" pitchFamily="2" charset="-122"/>
                        </a:defRPr>
                      </a:lvl3pPr>
                      <a:lvl4pPr marL="1600200" indent="-228600">
                        <a:spcBef>
                          <a:spcPct val="20000"/>
                        </a:spcBef>
                        <a:buClr>
                          <a:srgbClr val="FF7C23"/>
                        </a:buClr>
                        <a:defRPr kumimoji="1" sz="1200">
                          <a:solidFill>
                            <a:schemeClr val="tx1"/>
                          </a:solidFill>
                          <a:latin typeface="华文细黑" pitchFamily="2" charset="-122"/>
                          <a:ea typeface="华文细黑" pitchFamily="2" charset="-122"/>
                        </a:defRPr>
                      </a:lvl4pPr>
                      <a:lvl5pPr marL="2057400" indent="-228600">
                        <a:spcBef>
                          <a:spcPct val="20000"/>
                        </a:spcBef>
                        <a:buClr>
                          <a:srgbClr val="FF7C23"/>
                        </a:buClr>
                        <a:defRPr kumimoji="1" sz="1200">
                          <a:solidFill>
                            <a:schemeClr val="tx1"/>
                          </a:solidFill>
                          <a:latin typeface="华文细黑" pitchFamily="2" charset="-122"/>
                          <a:ea typeface="华文细黑" pitchFamily="2" charset="-122"/>
                        </a:defRPr>
                      </a:lvl5pPr>
                      <a:lvl6pPr marL="25146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6pPr>
                      <a:lvl7pPr marL="29718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7pPr>
                      <a:lvl8pPr marL="34290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8pPr>
                      <a:lvl9pPr marL="38862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en-US" sz="1100" b="1" i="0" u="none" strike="noStrike" cap="none" normalizeH="0" baseline="0">
                          <a:ln>
                            <a:noFill/>
                          </a:ln>
                          <a:solidFill>
                            <a:srgbClr val="FFFFFF"/>
                          </a:solidFill>
                          <a:effectLst/>
                          <a:latin typeface="Arial" charset="0"/>
                          <a:ea typeface="宋体" charset="-122"/>
                        </a:rPr>
                        <a:t>公称口径</a:t>
                      </a:r>
                      <a:endParaRPr kumimoji="0" lang="zh-CN" altLang="zh-CN" sz="1100" b="1" i="0" u="none" strike="noStrike" cap="none" normalizeH="0" baseline="0">
                        <a:ln>
                          <a:noFill/>
                        </a:ln>
                        <a:solidFill>
                          <a:srgbClr val="FFFFFF"/>
                        </a:solidFill>
                        <a:effectLst/>
                        <a:latin typeface="Arial" charset="0"/>
                        <a:ea typeface="宋体" charset="-122"/>
                      </a:endParaRPr>
                    </a:p>
                  </a:txBody>
                  <a:tcPr marL="51440" marR="5144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9900"/>
                    </a:solidFill>
                  </a:tcPr>
                </a:tc>
                <a:tc>
                  <a:txBody>
                    <a:bodyPr/>
                    <a:lstStyle>
                      <a:lvl1pPr>
                        <a:spcBef>
                          <a:spcPct val="20000"/>
                        </a:spcBef>
                        <a:buClr>
                          <a:srgbClr val="FF7C23"/>
                        </a:buClr>
                        <a:defRPr kumimoji="1">
                          <a:solidFill>
                            <a:schemeClr val="tx1"/>
                          </a:solidFill>
                          <a:latin typeface="华文细黑" pitchFamily="2" charset="-122"/>
                          <a:ea typeface="华文细黑" pitchFamily="2" charset="-122"/>
                        </a:defRPr>
                      </a:lvl1pPr>
                      <a:lvl2pPr marL="742950" indent="-285750">
                        <a:spcBef>
                          <a:spcPct val="20000"/>
                        </a:spcBef>
                        <a:buClr>
                          <a:srgbClr val="FF7C23"/>
                        </a:buClr>
                        <a:defRPr kumimoji="1" sz="2400">
                          <a:solidFill>
                            <a:schemeClr val="tx1"/>
                          </a:solidFill>
                          <a:latin typeface="华文细黑" pitchFamily="2" charset="-122"/>
                          <a:ea typeface="华文细黑" pitchFamily="2" charset="-122"/>
                        </a:defRPr>
                      </a:lvl2pPr>
                      <a:lvl3pPr marL="1143000" indent="-228600">
                        <a:spcBef>
                          <a:spcPct val="20000"/>
                        </a:spcBef>
                        <a:buClr>
                          <a:srgbClr val="FF7C23"/>
                        </a:buClr>
                        <a:defRPr kumimoji="1" sz="1400">
                          <a:solidFill>
                            <a:schemeClr val="tx1"/>
                          </a:solidFill>
                          <a:latin typeface="华文细黑" pitchFamily="2" charset="-122"/>
                          <a:ea typeface="华文细黑" pitchFamily="2" charset="-122"/>
                        </a:defRPr>
                      </a:lvl3pPr>
                      <a:lvl4pPr marL="1600200" indent="-228600">
                        <a:spcBef>
                          <a:spcPct val="20000"/>
                        </a:spcBef>
                        <a:buClr>
                          <a:srgbClr val="FF7C23"/>
                        </a:buClr>
                        <a:defRPr kumimoji="1" sz="1200">
                          <a:solidFill>
                            <a:schemeClr val="tx1"/>
                          </a:solidFill>
                          <a:latin typeface="华文细黑" pitchFamily="2" charset="-122"/>
                          <a:ea typeface="华文细黑" pitchFamily="2" charset="-122"/>
                        </a:defRPr>
                      </a:lvl4pPr>
                      <a:lvl5pPr marL="2057400" indent="-228600">
                        <a:spcBef>
                          <a:spcPct val="20000"/>
                        </a:spcBef>
                        <a:buClr>
                          <a:srgbClr val="FF7C23"/>
                        </a:buClr>
                        <a:defRPr kumimoji="1" sz="1200">
                          <a:solidFill>
                            <a:schemeClr val="tx1"/>
                          </a:solidFill>
                          <a:latin typeface="华文细黑" pitchFamily="2" charset="-122"/>
                          <a:ea typeface="华文细黑" pitchFamily="2" charset="-122"/>
                        </a:defRPr>
                      </a:lvl5pPr>
                      <a:lvl6pPr marL="25146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6pPr>
                      <a:lvl7pPr marL="29718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7pPr>
                      <a:lvl8pPr marL="34290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8pPr>
                      <a:lvl9pPr marL="38862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Arial" charset="0"/>
                          <a:ea typeface="宋体" charset="-122"/>
                        </a:rPr>
                        <a:t>DN2~DN100</a:t>
                      </a:r>
                      <a:endParaRPr kumimoji="0" lang="zh-CN" altLang="zh-CN" sz="1100" b="0" i="0" u="none" strike="noStrike" cap="none" normalizeH="0" baseline="0">
                        <a:ln>
                          <a:noFill/>
                        </a:ln>
                        <a:solidFill>
                          <a:srgbClr val="000000"/>
                        </a:solidFill>
                        <a:effectLst/>
                        <a:latin typeface="Arial" charset="0"/>
                        <a:ea typeface="宋体" charset="-122"/>
                      </a:endParaRPr>
                    </a:p>
                  </a:txBody>
                  <a:tcPr marL="51440" marR="5144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3"/>
                  </a:ext>
                </a:extLst>
              </a:tr>
              <a:tr h="240506">
                <a:tc>
                  <a:txBody>
                    <a:bodyPr/>
                    <a:lstStyle>
                      <a:lvl1pPr>
                        <a:spcBef>
                          <a:spcPct val="20000"/>
                        </a:spcBef>
                        <a:buClr>
                          <a:srgbClr val="FF7C23"/>
                        </a:buClr>
                        <a:defRPr kumimoji="1">
                          <a:solidFill>
                            <a:schemeClr val="tx1"/>
                          </a:solidFill>
                          <a:latin typeface="华文细黑" pitchFamily="2" charset="-122"/>
                          <a:ea typeface="华文细黑" pitchFamily="2" charset="-122"/>
                        </a:defRPr>
                      </a:lvl1pPr>
                      <a:lvl2pPr marL="742950" indent="-285750">
                        <a:spcBef>
                          <a:spcPct val="20000"/>
                        </a:spcBef>
                        <a:buClr>
                          <a:srgbClr val="FF7C23"/>
                        </a:buClr>
                        <a:defRPr kumimoji="1" sz="2400">
                          <a:solidFill>
                            <a:schemeClr val="tx1"/>
                          </a:solidFill>
                          <a:latin typeface="华文细黑" pitchFamily="2" charset="-122"/>
                          <a:ea typeface="华文细黑" pitchFamily="2" charset="-122"/>
                        </a:defRPr>
                      </a:lvl2pPr>
                      <a:lvl3pPr marL="1143000" indent="-228600">
                        <a:spcBef>
                          <a:spcPct val="20000"/>
                        </a:spcBef>
                        <a:buClr>
                          <a:srgbClr val="FF7C23"/>
                        </a:buClr>
                        <a:defRPr kumimoji="1" sz="1400">
                          <a:solidFill>
                            <a:schemeClr val="tx1"/>
                          </a:solidFill>
                          <a:latin typeface="华文细黑" pitchFamily="2" charset="-122"/>
                          <a:ea typeface="华文细黑" pitchFamily="2" charset="-122"/>
                        </a:defRPr>
                      </a:lvl3pPr>
                      <a:lvl4pPr marL="1600200" indent="-228600">
                        <a:spcBef>
                          <a:spcPct val="20000"/>
                        </a:spcBef>
                        <a:buClr>
                          <a:srgbClr val="FF7C23"/>
                        </a:buClr>
                        <a:defRPr kumimoji="1" sz="1200">
                          <a:solidFill>
                            <a:schemeClr val="tx1"/>
                          </a:solidFill>
                          <a:latin typeface="华文细黑" pitchFamily="2" charset="-122"/>
                          <a:ea typeface="华文细黑" pitchFamily="2" charset="-122"/>
                        </a:defRPr>
                      </a:lvl4pPr>
                      <a:lvl5pPr marL="2057400" indent="-228600">
                        <a:spcBef>
                          <a:spcPct val="20000"/>
                        </a:spcBef>
                        <a:buClr>
                          <a:srgbClr val="FF7C23"/>
                        </a:buClr>
                        <a:defRPr kumimoji="1" sz="1200">
                          <a:solidFill>
                            <a:schemeClr val="tx1"/>
                          </a:solidFill>
                          <a:latin typeface="华文细黑" pitchFamily="2" charset="-122"/>
                          <a:ea typeface="华文细黑" pitchFamily="2" charset="-122"/>
                        </a:defRPr>
                      </a:lvl5pPr>
                      <a:lvl6pPr marL="25146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6pPr>
                      <a:lvl7pPr marL="29718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7pPr>
                      <a:lvl8pPr marL="34290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8pPr>
                      <a:lvl9pPr marL="38862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en-US" sz="1100" b="1" i="0" u="none" strike="noStrike" cap="none" normalizeH="0" baseline="0">
                          <a:ln>
                            <a:noFill/>
                          </a:ln>
                          <a:solidFill>
                            <a:srgbClr val="FFFFFF"/>
                          </a:solidFill>
                          <a:effectLst/>
                          <a:latin typeface="Arial" charset="0"/>
                          <a:ea typeface="宋体" charset="-122"/>
                        </a:rPr>
                        <a:t>静态误差</a:t>
                      </a:r>
                      <a:endParaRPr kumimoji="0" lang="zh-CN" altLang="zh-CN" sz="1100" b="1" i="0" u="none" strike="noStrike" cap="none" normalizeH="0" baseline="0">
                        <a:ln>
                          <a:noFill/>
                        </a:ln>
                        <a:solidFill>
                          <a:srgbClr val="FFFFFF"/>
                        </a:solidFill>
                        <a:effectLst/>
                        <a:latin typeface="Arial" charset="0"/>
                        <a:ea typeface="宋体" charset="-122"/>
                      </a:endParaRPr>
                    </a:p>
                  </a:txBody>
                  <a:tcPr marL="51440" marR="5144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9900"/>
                    </a:solidFill>
                  </a:tcPr>
                </a:tc>
                <a:tc>
                  <a:txBody>
                    <a:bodyPr/>
                    <a:lstStyle>
                      <a:lvl1pPr>
                        <a:spcBef>
                          <a:spcPct val="20000"/>
                        </a:spcBef>
                        <a:buClr>
                          <a:srgbClr val="FF7C23"/>
                        </a:buClr>
                        <a:defRPr kumimoji="1">
                          <a:solidFill>
                            <a:schemeClr val="tx1"/>
                          </a:solidFill>
                          <a:latin typeface="华文细黑" pitchFamily="2" charset="-122"/>
                          <a:ea typeface="华文细黑" pitchFamily="2" charset="-122"/>
                        </a:defRPr>
                      </a:lvl1pPr>
                      <a:lvl2pPr marL="742950" indent="-285750">
                        <a:spcBef>
                          <a:spcPct val="20000"/>
                        </a:spcBef>
                        <a:buClr>
                          <a:srgbClr val="FF7C23"/>
                        </a:buClr>
                        <a:defRPr kumimoji="1" sz="2400">
                          <a:solidFill>
                            <a:schemeClr val="tx1"/>
                          </a:solidFill>
                          <a:latin typeface="华文细黑" pitchFamily="2" charset="-122"/>
                          <a:ea typeface="华文细黑" pitchFamily="2" charset="-122"/>
                        </a:defRPr>
                      </a:lvl2pPr>
                      <a:lvl3pPr marL="1143000" indent="-228600">
                        <a:spcBef>
                          <a:spcPct val="20000"/>
                        </a:spcBef>
                        <a:buClr>
                          <a:srgbClr val="FF7C23"/>
                        </a:buClr>
                        <a:defRPr kumimoji="1" sz="1400">
                          <a:solidFill>
                            <a:schemeClr val="tx1"/>
                          </a:solidFill>
                          <a:latin typeface="华文细黑" pitchFamily="2" charset="-122"/>
                          <a:ea typeface="华文细黑" pitchFamily="2" charset="-122"/>
                        </a:defRPr>
                      </a:lvl3pPr>
                      <a:lvl4pPr marL="1600200" indent="-228600">
                        <a:spcBef>
                          <a:spcPct val="20000"/>
                        </a:spcBef>
                        <a:buClr>
                          <a:srgbClr val="FF7C23"/>
                        </a:buClr>
                        <a:defRPr kumimoji="1" sz="1200">
                          <a:solidFill>
                            <a:schemeClr val="tx1"/>
                          </a:solidFill>
                          <a:latin typeface="华文细黑" pitchFamily="2" charset="-122"/>
                          <a:ea typeface="华文细黑" pitchFamily="2" charset="-122"/>
                        </a:defRPr>
                      </a:lvl4pPr>
                      <a:lvl5pPr marL="2057400" indent="-228600">
                        <a:spcBef>
                          <a:spcPct val="20000"/>
                        </a:spcBef>
                        <a:buClr>
                          <a:srgbClr val="FF7C23"/>
                        </a:buClr>
                        <a:defRPr kumimoji="1" sz="1200">
                          <a:solidFill>
                            <a:schemeClr val="tx1"/>
                          </a:solidFill>
                          <a:latin typeface="华文细黑" pitchFamily="2" charset="-122"/>
                          <a:ea typeface="华文细黑" pitchFamily="2" charset="-122"/>
                        </a:defRPr>
                      </a:lvl5pPr>
                      <a:lvl6pPr marL="25146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6pPr>
                      <a:lvl7pPr marL="29718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7pPr>
                      <a:lvl8pPr marL="34290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8pPr>
                      <a:lvl9pPr marL="38862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en-US" sz="1100" b="0" i="0" u="none" strike="noStrike" cap="none" normalizeH="0" baseline="0">
                          <a:ln>
                            <a:noFill/>
                          </a:ln>
                          <a:solidFill>
                            <a:srgbClr val="000000"/>
                          </a:solidFill>
                          <a:effectLst/>
                          <a:latin typeface="Arial" charset="0"/>
                          <a:ea typeface="宋体" charset="-122"/>
                        </a:rPr>
                        <a:t>≤</a:t>
                      </a:r>
                      <a:r>
                        <a:rPr kumimoji="0" lang="en-US" altLang="zh-CN" sz="1100" b="0" i="0" u="none" strike="noStrike" cap="none" normalizeH="0" baseline="0">
                          <a:ln>
                            <a:noFill/>
                          </a:ln>
                          <a:solidFill>
                            <a:srgbClr val="000000"/>
                          </a:solidFill>
                          <a:effectLst/>
                          <a:latin typeface="Arial" charset="0"/>
                          <a:ea typeface="宋体" charset="-122"/>
                        </a:rPr>
                        <a:t>±0.6%</a:t>
                      </a:r>
                      <a:endParaRPr kumimoji="0" lang="zh-CN" altLang="zh-CN" sz="1100" b="0" i="0" u="none" strike="noStrike" cap="none" normalizeH="0" baseline="0">
                        <a:ln>
                          <a:noFill/>
                        </a:ln>
                        <a:solidFill>
                          <a:srgbClr val="000000"/>
                        </a:solidFill>
                        <a:effectLst/>
                        <a:latin typeface="Arial" charset="0"/>
                        <a:ea typeface="宋体" charset="-122"/>
                      </a:endParaRPr>
                    </a:p>
                  </a:txBody>
                  <a:tcPr marL="51440" marR="5144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40506">
                <a:tc>
                  <a:txBody>
                    <a:bodyPr/>
                    <a:lstStyle>
                      <a:lvl1pPr>
                        <a:spcBef>
                          <a:spcPct val="20000"/>
                        </a:spcBef>
                        <a:buClr>
                          <a:srgbClr val="FF7C23"/>
                        </a:buClr>
                        <a:defRPr kumimoji="1">
                          <a:solidFill>
                            <a:schemeClr val="tx1"/>
                          </a:solidFill>
                          <a:latin typeface="华文细黑" pitchFamily="2" charset="-122"/>
                          <a:ea typeface="华文细黑" pitchFamily="2" charset="-122"/>
                        </a:defRPr>
                      </a:lvl1pPr>
                      <a:lvl2pPr marL="742950" indent="-285750">
                        <a:spcBef>
                          <a:spcPct val="20000"/>
                        </a:spcBef>
                        <a:buClr>
                          <a:srgbClr val="FF7C23"/>
                        </a:buClr>
                        <a:defRPr kumimoji="1" sz="2400">
                          <a:solidFill>
                            <a:schemeClr val="tx1"/>
                          </a:solidFill>
                          <a:latin typeface="华文细黑" pitchFamily="2" charset="-122"/>
                          <a:ea typeface="华文细黑" pitchFamily="2" charset="-122"/>
                        </a:defRPr>
                      </a:lvl2pPr>
                      <a:lvl3pPr marL="1143000" indent="-228600">
                        <a:spcBef>
                          <a:spcPct val="20000"/>
                        </a:spcBef>
                        <a:buClr>
                          <a:srgbClr val="FF7C23"/>
                        </a:buClr>
                        <a:defRPr kumimoji="1" sz="1400">
                          <a:solidFill>
                            <a:schemeClr val="tx1"/>
                          </a:solidFill>
                          <a:latin typeface="华文细黑" pitchFamily="2" charset="-122"/>
                          <a:ea typeface="华文细黑" pitchFamily="2" charset="-122"/>
                        </a:defRPr>
                      </a:lvl3pPr>
                      <a:lvl4pPr marL="1600200" indent="-228600">
                        <a:spcBef>
                          <a:spcPct val="20000"/>
                        </a:spcBef>
                        <a:buClr>
                          <a:srgbClr val="FF7C23"/>
                        </a:buClr>
                        <a:defRPr kumimoji="1" sz="1200">
                          <a:solidFill>
                            <a:schemeClr val="tx1"/>
                          </a:solidFill>
                          <a:latin typeface="华文细黑" pitchFamily="2" charset="-122"/>
                          <a:ea typeface="华文细黑" pitchFamily="2" charset="-122"/>
                        </a:defRPr>
                      </a:lvl4pPr>
                      <a:lvl5pPr marL="2057400" indent="-228600">
                        <a:spcBef>
                          <a:spcPct val="20000"/>
                        </a:spcBef>
                        <a:buClr>
                          <a:srgbClr val="FF7C23"/>
                        </a:buClr>
                        <a:defRPr kumimoji="1" sz="1200">
                          <a:solidFill>
                            <a:schemeClr val="tx1"/>
                          </a:solidFill>
                          <a:latin typeface="华文细黑" pitchFamily="2" charset="-122"/>
                          <a:ea typeface="华文细黑" pitchFamily="2" charset="-122"/>
                        </a:defRPr>
                      </a:lvl5pPr>
                      <a:lvl6pPr marL="25146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6pPr>
                      <a:lvl7pPr marL="29718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7pPr>
                      <a:lvl8pPr marL="34290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8pPr>
                      <a:lvl9pPr marL="38862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en-US" sz="1100" b="1" i="0" u="none" strike="noStrike" cap="none" normalizeH="0" baseline="0">
                          <a:ln>
                            <a:noFill/>
                          </a:ln>
                          <a:solidFill>
                            <a:srgbClr val="FFFFFF"/>
                          </a:solidFill>
                          <a:effectLst/>
                          <a:latin typeface="Arial" charset="0"/>
                          <a:ea typeface="宋体" charset="-122"/>
                        </a:rPr>
                        <a:t>响应时间</a:t>
                      </a:r>
                      <a:endParaRPr kumimoji="0" lang="zh-CN" altLang="zh-CN" sz="1100" b="1" i="0" u="none" strike="noStrike" cap="none" normalizeH="0" baseline="0">
                        <a:ln>
                          <a:noFill/>
                        </a:ln>
                        <a:solidFill>
                          <a:srgbClr val="FFFFFF"/>
                        </a:solidFill>
                        <a:effectLst/>
                        <a:latin typeface="Arial" charset="0"/>
                        <a:ea typeface="宋体" charset="-122"/>
                      </a:endParaRPr>
                    </a:p>
                  </a:txBody>
                  <a:tcPr marL="51440" marR="5144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9900"/>
                    </a:solidFill>
                  </a:tcPr>
                </a:tc>
                <a:tc>
                  <a:txBody>
                    <a:bodyPr/>
                    <a:lstStyle>
                      <a:lvl1pPr>
                        <a:spcBef>
                          <a:spcPct val="20000"/>
                        </a:spcBef>
                        <a:buClr>
                          <a:srgbClr val="FF7C23"/>
                        </a:buClr>
                        <a:defRPr kumimoji="1">
                          <a:solidFill>
                            <a:schemeClr val="tx1"/>
                          </a:solidFill>
                          <a:latin typeface="华文细黑" pitchFamily="2" charset="-122"/>
                          <a:ea typeface="华文细黑" pitchFamily="2" charset="-122"/>
                        </a:defRPr>
                      </a:lvl1pPr>
                      <a:lvl2pPr marL="742950" indent="-285750">
                        <a:spcBef>
                          <a:spcPct val="20000"/>
                        </a:spcBef>
                        <a:buClr>
                          <a:srgbClr val="FF7C23"/>
                        </a:buClr>
                        <a:defRPr kumimoji="1" sz="2400">
                          <a:solidFill>
                            <a:schemeClr val="tx1"/>
                          </a:solidFill>
                          <a:latin typeface="华文细黑" pitchFamily="2" charset="-122"/>
                          <a:ea typeface="华文细黑" pitchFamily="2" charset="-122"/>
                        </a:defRPr>
                      </a:lvl2pPr>
                      <a:lvl3pPr marL="1143000" indent="-228600">
                        <a:spcBef>
                          <a:spcPct val="20000"/>
                        </a:spcBef>
                        <a:buClr>
                          <a:srgbClr val="FF7C23"/>
                        </a:buClr>
                        <a:defRPr kumimoji="1" sz="1400">
                          <a:solidFill>
                            <a:schemeClr val="tx1"/>
                          </a:solidFill>
                          <a:latin typeface="华文细黑" pitchFamily="2" charset="-122"/>
                          <a:ea typeface="华文细黑" pitchFamily="2" charset="-122"/>
                        </a:defRPr>
                      </a:lvl3pPr>
                      <a:lvl4pPr marL="1600200" indent="-228600">
                        <a:spcBef>
                          <a:spcPct val="20000"/>
                        </a:spcBef>
                        <a:buClr>
                          <a:srgbClr val="FF7C23"/>
                        </a:buClr>
                        <a:defRPr kumimoji="1" sz="1200">
                          <a:solidFill>
                            <a:schemeClr val="tx1"/>
                          </a:solidFill>
                          <a:latin typeface="华文细黑" pitchFamily="2" charset="-122"/>
                          <a:ea typeface="华文细黑" pitchFamily="2" charset="-122"/>
                        </a:defRPr>
                      </a:lvl4pPr>
                      <a:lvl5pPr marL="2057400" indent="-228600">
                        <a:spcBef>
                          <a:spcPct val="20000"/>
                        </a:spcBef>
                        <a:buClr>
                          <a:srgbClr val="FF7C23"/>
                        </a:buClr>
                        <a:defRPr kumimoji="1" sz="1200">
                          <a:solidFill>
                            <a:schemeClr val="tx1"/>
                          </a:solidFill>
                          <a:latin typeface="华文细黑" pitchFamily="2" charset="-122"/>
                          <a:ea typeface="华文细黑" pitchFamily="2" charset="-122"/>
                        </a:defRPr>
                      </a:lvl5pPr>
                      <a:lvl6pPr marL="25146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6pPr>
                      <a:lvl7pPr marL="29718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7pPr>
                      <a:lvl8pPr marL="34290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8pPr>
                      <a:lvl9pPr marL="38862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en-US" sz="1100" b="0" i="0" u="none" strike="noStrike" cap="none" normalizeH="0" baseline="0">
                          <a:ln>
                            <a:noFill/>
                          </a:ln>
                          <a:solidFill>
                            <a:srgbClr val="000000"/>
                          </a:solidFill>
                          <a:effectLst/>
                          <a:latin typeface="Arial" charset="0"/>
                          <a:ea typeface="宋体" charset="-122"/>
                        </a:rPr>
                        <a:t>＜</a:t>
                      </a:r>
                      <a:r>
                        <a:rPr kumimoji="0" lang="en-US" altLang="zh-CN" sz="1100" b="0" i="0" u="none" strike="noStrike" cap="none" normalizeH="0" baseline="0">
                          <a:ln>
                            <a:noFill/>
                          </a:ln>
                          <a:solidFill>
                            <a:srgbClr val="000000"/>
                          </a:solidFill>
                          <a:effectLst/>
                          <a:latin typeface="Arial" charset="0"/>
                          <a:ea typeface="宋体" charset="-122"/>
                        </a:rPr>
                        <a:t>1.7s</a:t>
                      </a:r>
                      <a:endParaRPr kumimoji="0" lang="zh-CN" altLang="zh-CN" sz="1100" b="0" i="0" u="none" strike="noStrike" cap="none" normalizeH="0" baseline="0">
                        <a:ln>
                          <a:noFill/>
                        </a:ln>
                        <a:solidFill>
                          <a:srgbClr val="000000"/>
                        </a:solidFill>
                        <a:effectLst/>
                        <a:latin typeface="Arial" charset="0"/>
                        <a:ea typeface="宋体" charset="-122"/>
                      </a:endParaRPr>
                    </a:p>
                  </a:txBody>
                  <a:tcPr marL="51440" marR="5144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5"/>
                  </a:ext>
                </a:extLst>
              </a:tr>
              <a:tr h="240506">
                <a:tc>
                  <a:txBody>
                    <a:bodyPr/>
                    <a:lstStyle>
                      <a:lvl1pPr>
                        <a:spcBef>
                          <a:spcPct val="20000"/>
                        </a:spcBef>
                        <a:buClr>
                          <a:srgbClr val="FF7C23"/>
                        </a:buClr>
                        <a:defRPr kumimoji="1">
                          <a:solidFill>
                            <a:schemeClr val="tx1"/>
                          </a:solidFill>
                          <a:latin typeface="华文细黑" pitchFamily="2" charset="-122"/>
                          <a:ea typeface="华文细黑" pitchFamily="2" charset="-122"/>
                        </a:defRPr>
                      </a:lvl1pPr>
                      <a:lvl2pPr marL="742950" indent="-285750">
                        <a:spcBef>
                          <a:spcPct val="20000"/>
                        </a:spcBef>
                        <a:buClr>
                          <a:srgbClr val="FF7C23"/>
                        </a:buClr>
                        <a:defRPr kumimoji="1" sz="2400">
                          <a:solidFill>
                            <a:schemeClr val="tx1"/>
                          </a:solidFill>
                          <a:latin typeface="华文细黑" pitchFamily="2" charset="-122"/>
                          <a:ea typeface="华文细黑" pitchFamily="2" charset="-122"/>
                        </a:defRPr>
                      </a:lvl2pPr>
                      <a:lvl3pPr marL="1143000" indent="-228600">
                        <a:spcBef>
                          <a:spcPct val="20000"/>
                        </a:spcBef>
                        <a:buClr>
                          <a:srgbClr val="FF7C23"/>
                        </a:buClr>
                        <a:defRPr kumimoji="1" sz="1400">
                          <a:solidFill>
                            <a:schemeClr val="tx1"/>
                          </a:solidFill>
                          <a:latin typeface="华文细黑" pitchFamily="2" charset="-122"/>
                          <a:ea typeface="华文细黑" pitchFamily="2" charset="-122"/>
                        </a:defRPr>
                      </a:lvl3pPr>
                      <a:lvl4pPr marL="1600200" indent="-228600">
                        <a:spcBef>
                          <a:spcPct val="20000"/>
                        </a:spcBef>
                        <a:buClr>
                          <a:srgbClr val="FF7C23"/>
                        </a:buClr>
                        <a:defRPr kumimoji="1" sz="1200">
                          <a:solidFill>
                            <a:schemeClr val="tx1"/>
                          </a:solidFill>
                          <a:latin typeface="华文细黑" pitchFamily="2" charset="-122"/>
                          <a:ea typeface="华文细黑" pitchFamily="2" charset="-122"/>
                        </a:defRPr>
                      </a:lvl4pPr>
                      <a:lvl5pPr marL="2057400" indent="-228600">
                        <a:spcBef>
                          <a:spcPct val="20000"/>
                        </a:spcBef>
                        <a:buClr>
                          <a:srgbClr val="FF7C23"/>
                        </a:buClr>
                        <a:defRPr kumimoji="1" sz="1200">
                          <a:solidFill>
                            <a:schemeClr val="tx1"/>
                          </a:solidFill>
                          <a:latin typeface="华文细黑" pitchFamily="2" charset="-122"/>
                          <a:ea typeface="华文细黑" pitchFamily="2" charset="-122"/>
                        </a:defRPr>
                      </a:lvl5pPr>
                      <a:lvl6pPr marL="25146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6pPr>
                      <a:lvl7pPr marL="29718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7pPr>
                      <a:lvl8pPr marL="34290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8pPr>
                      <a:lvl9pPr marL="38862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en-US" sz="1100" b="1" i="0" u="none" strike="noStrike" cap="none" normalizeH="0" baseline="0">
                          <a:ln>
                            <a:noFill/>
                          </a:ln>
                          <a:solidFill>
                            <a:srgbClr val="FFFFFF"/>
                          </a:solidFill>
                          <a:effectLst/>
                          <a:latin typeface="Arial" charset="0"/>
                          <a:ea typeface="宋体" charset="-122"/>
                        </a:rPr>
                        <a:t>内漏</a:t>
                      </a:r>
                      <a:endParaRPr kumimoji="0" lang="zh-CN" altLang="zh-CN" sz="1100" b="1" i="0" u="none" strike="noStrike" cap="none" normalizeH="0" baseline="0">
                        <a:ln>
                          <a:noFill/>
                        </a:ln>
                        <a:solidFill>
                          <a:srgbClr val="FFFFFF"/>
                        </a:solidFill>
                        <a:effectLst/>
                        <a:latin typeface="Arial" charset="0"/>
                        <a:ea typeface="宋体" charset="-122"/>
                      </a:endParaRPr>
                    </a:p>
                  </a:txBody>
                  <a:tcPr marL="51440" marR="5144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9900"/>
                    </a:solidFill>
                  </a:tcPr>
                </a:tc>
                <a:tc>
                  <a:txBody>
                    <a:bodyPr/>
                    <a:lstStyle>
                      <a:lvl1pPr>
                        <a:spcBef>
                          <a:spcPct val="20000"/>
                        </a:spcBef>
                        <a:buClr>
                          <a:srgbClr val="FF7C23"/>
                        </a:buClr>
                        <a:defRPr kumimoji="1">
                          <a:solidFill>
                            <a:schemeClr val="tx1"/>
                          </a:solidFill>
                          <a:latin typeface="华文细黑" pitchFamily="2" charset="-122"/>
                          <a:ea typeface="华文细黑" pitchFamily="2" charset="-122"/>
                        </a:defRPr>
                      </a:lvl1pPr>
                      <a:lvl2pPr marL="742950" indent="-285750">
                        <a:spcBef>
                          <a:spcPct val="20000"/>
                        </a:spcBef>
                        <a:buClr>
                          <a:srgbClr val="FF7C23"/>
                        </a:buClr>
                        <a:defRPr kumimoji="1" sz="2400">
                          <a:solidFill>
                            <a:schemeClr val="tx1"/>
                          </a:solidFill>
                          <a:latin typeface="华文细黑" pitchFamily="2" charset="-122"/>
                          <a:ea typeface="华文细黑" pitchFamily="2" charset="-122"/>
                        </a:defRPr>
                      </a:lvl2pPr>
                      <a:lvl3pPr marL="1143000" indent="-228600">
                        <a:spcBef>
                          <a:spcPct val="20000"/>
                        </a:spcBef>
                        <a:buClr>
                          <a:srgbClr val="FF7C23"/>
                        </a:buClr>
                        <a:defRPr kumimoji="1" sz="1400">
                          <a:solidFill>
                            <a:schemeClr val="tx1"/>
                          </a:solidFill>
                          <a:latin typeface="华文细黑" pitchFamily="2" charset="-122"/>
                          <a:ea typeface="华文细黑" pitchFamily="2" charset="-122"/>
                        </a:defRPr>
                      </a:lvl3pPr>
                      <a:lvl4pPr marL="1600200" indent="-228600">
                        <a:spcBef>
                          <a:spcPct val="20000"/>
                        </a:spcBef>
                        <a:buClr>
                          <a:srgbClr val="FF7C23"/>
                        </a:buClr>
                        <a:defRPr kumimoji="1" sz="1200">
                          <a:solidFill>
                            <a:schemeClr val="tx1"/>
                          </a:solidFill>
                          <a:latin typeface="华文细黑" pitchFamily="2" charset="-122"/>
                          <a:ea typeface="华文细黑" pitchFamily="2" charset="-122"/>
                        </a:defRPr>
                      </a:lvl4pPr>
                      <a:lvl5pPr marL="2057400" indent="-228600">
                        <a:spcBef>
                          <a:spcPct val="20000"/>
                        </a:spcBef>
                        <a:buClr>
                          <a:srgbClr val="FF7C23"/>
                        </a:buClr>
                        <a:defRPr kumimoji="1" sz="1200">
                          <a:solidFill>
                            <a:schemeClr val="tx1"/>
                          </a:solidFill>
                          <a:latin typeface="华文细黑" pitchFamily="2" charset="-122"/>
                          <a:ea typeface="华文细黑" pitchFamily="2" charset="-122"/>
                        </a:defRPr>
                      </a:lvl5pPr>
                      <a:lvl6pPr marL="25146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6pPr>
                      <a:lvl7pPr marL="29718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7pPr>
                      <a:lvl8pPr marL="34290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8pPr>
                      <a:lvl9pPr marL="38862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zh-CN" sz="1100" b="0" i="0" u="none" strike="noStrike" cap="none" normalizeH="0" baseline="0" dirty="0">
                          <a:ln>
                            <a:noFill/>
                          </a:ln>
                          <a:solidFill>
                            <a:srgbClr val="000000"/>
                          </a:solidFill>
                          <a:effectLst/>
                          <a:latin typeface="Arial" charset="0"/>
                          <a:ea typeface="宋体" charset="-122"/>
                        </a:rPr>
                        <a:t>&lt;1×10</a:t>
                      </a:r>
                      <a:r>
                        <a:rPr kumimoji="0" lang="en-US" altLang="zh-CN" sz="1100" b="0" i="0" u="none" strike="noStrike" cap="none" normalizeH="0" baseline="30000" dirty="0">
                          <a:ln>
                            <a:noFill/>
                          </a:ln>
                          <a:solidFill>
                            <a:srgbClr val="000000"/>
                          </a:solidFill>
                          <a:effectLst/>
                          <a:latin typeface="Arial" charset="0"/>
                          <a:ea typeface="宋体" charset="-122"/>
                        </a:rPr>
                        <a:t>-5</a:t>
                      </a:r>
                      <a:r>
                        <a:rPr kumimoji="0" lang="en-US" altLang="zh-CN" sz="1100" b="0" i="0" u="none" strike="noStrike" cap="none" normalizeH="0" baseline="0" dirty="0">
                          <a:ln>
                            <a:noFill/>
                          </a:ln>
                          <a:solidFill>
                            <a:srgbClr val="000000"/>
                          </a:solidFill>
                          <a:effectLst/>
                          <a:latin typeface="Arial" charset="0"/>
                          <a:ea typeface="宋体" charset="-122"/>
                        </a:rPr>
                        <a:t>Pam</a:t>
                      </a:r>
                      <a:r>
                        <a:rPr kumimoji="0" lang="en-US" altLang="zh-CN" sz="1100" b="0" i="0" u="none" strike="noStrike" cap="none" normalizeH="0" baseline="30000" dirty="0">
                          <a:ln>
                            <a:noFill/>
                          </a:ln>
                          <a:solidFill>
                            <a:srgbClr val="000000"/>
                          </a:solidFill>
                          <a:effectLst/>
                          <a:latin typeface="Arial" charset="0"/>
                          <a:ea typeface="宋体" charset="-122"/>
                        </a:rPr>
                        <a:t>3</a:t>
                      </a:r>
                      <a:r>
                        <a:rPr kumimoji="0" lang="en-US" altLang="zh-CN" sz="1100" b="0" i="0" u="none" strike="noStrike" cap="none" normalizeH="0" baseline="0" dirty="0">
                          <a:ln>
                            <a:noFill/>
                          </a:ln>
                          <a:solidFill>
                            <a:srgbClr val="000000"/>
                          </a:solidFill>
                          <a:effectLst/>
                          <a:latin typeface="Arial" charset="0"/>
                          <a:ea typeface="宋体" charset="-122"/>
                        </a:rPr>
                        <a:t>/s</a:t>
                      </a:r>
                      <a:endParaRPr kumimoji="0" lang="zh-CN" altLang="zh-CN" sz="1100" b="0" i="0" u="none" strike="noStrike" cap="none" normalizeH="0" baseline="0" dirty="0">
                        <a:ln>
                          <a:noFill/>
                        </a:ln>
                        <a:solidFill>
                          <a:srgbClr val="000000"/>
                        </a:solidFill>
                        <a:effectLst/>
                        <a:latin typeface="Arial" charset="0"/>
                        <a:ea typeface="宋体" charset="-122"/>
                      </a:endParaRPr>
                    </a:p>
                  </a:txBody>
                  <a:tcPr marL="51440" marR="5144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40506">
                <a:tc>
                  <a:txBody>
                    <a:bodyPr/>
                    <a:lstStyle>
                      <a:lvl1pPr>
                        <a:spcBef>
                          <a:spcPct val="20000"/>
                        </a:spcBef>
                        <a:buClr>
                          <a:srgbClr val="FF7C23"/>
                        </a:buClr>
                        <a:defRPr kumimoji="1">
                          <a:solidFill>
                            <a:schemeClr val="tx1"/>
                          </a:solidFill>
                          <a:latin typeface="华文细黑" pitchFamily="2" charset="-122"/>
                          <a:ea typeface="华文细黑" pitchFamily="2" charset="-122"/>
                        </a:defRPr>
                      </a:lvl1pPr>
                      <a:lvl2pPr marL="742950" indent="-285750">
                        <a:spcBef>
                          <a:spcPct val="20000"/>
                        </a:spcBef>
                        <a:buClr>
                          <a:srgbClr val="FF7C23"/>
                        </a:buClr>
                        <a:defRPr kumimoji="1" sz="2400">
                          <a:solidFill>
                            <a:schemeClr val="tx1"/>
                          </a:solidFill>
                          <a:latin typeface="华文细黑" pitchFamily="2" charset="-122"/>
                          <a:ea typeface="华文细黑" pitchFamily="2" charset="-122"/>
                        </a:defRPr>
                      </a:lvl2pPr>
                      <a:lvl3pPr marL="1143000" indent="-228600">
                        <a:spcBef>
                          <a:spcPct val="20000"/>
                        </a:spcBef>
                        <a:buClr>
                          <a:srgbClr val="FF7C23"/>
                        </a:buClr>
                        <a:defRPr kumimoji="1" sz="1400">
                          <a:solidFill>
                            <a:schemeClr val="tx1"/>
                          </a:solidFill>
                          <a:latin typeface="华文细黑" pitchFamily="2" charset="-122"/>
                          <a:ea typeface="华文细黑" pitchFamily="2" charset="-122"/>
                        </a:defRPr>
                      </a:lvl3pPr>
                      <a:lvl4pPr marL="1600200" indent="-228600">
                        <a:spcBef>
                          <a:spcPct val="20000"/>
                        </a:spcBef>
                        <a:buClr>
                          <a:srgbClr val="FF7C23"/>
                        </a:buClr>
                        <a:defRPr kumimoji="1" sz="1200">
                          <a:solidFill>
                            <a:schemeClr val="tx1"/>
                          </a:solidFill>
                          <a:latin typeface="华文细黑" pitchFamily="2" charset="-122"/>
                          <a:ea typeface="华文细黑" pitchFamily="2" charset="-122"/>
                        </a:defRPr>
                      </a:lvl4pPr>
                      <a:lvl5pPr marL="2057400" indent="-228600">
                        <a:spcBef>
                          <a:spcPct val="20000"/>
                        </a:spcBef>
                        <a:buClr>
                          <a:srgbClr val="FF7C23"/>
                        </a:buClr>
                        <a:defRPr kumimoji="1" sz="1200">
                          <a:solidFill>
                            <a:schemeClr val="tx1"/>
                          </a:solidFill>
                          <a:latin typeface="华文细黑" pitchFamily="2" charset="-122"/>
                          <a:ea typeface="华文细黑" pitchFamily="2" charset="-122"/>
                        </a:defRPr>
                      </a:lvl5pPr>
                      <a:lvl6pPr marL="25146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6pPr>
                      <a:lvl7pPr marL="29718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7pPr>
                      <a:lvl8pPr marL="34290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8pPr>
                      <a:lvl9pPr marL="38862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en-US" sz="1100" b="1" i="0" u="none" strike="noStrike" cap="none" normalizeH="0" baseline="0">
                          <a:ln>
                            <a:noFill/>
                          </a:ln>
                          <a:solidFill>
                            <a:srgbClr val="FFFFFF"/>
                          </a:solidFill>
                          <a:effectLst/>
                          <a:latin typeface="Calibri" pitchFamily="34" charset="0"/>
                          <a:ea typeface="宋体" charset="-122"/>
                          <a:cs typeface="Times New Roman" pitchFamily="18" charset="0"/>
                        </a:rPr>
                        <a:t>外漏</a:t>
                      </a:r>
                      <a:endParaRPr kumimoji="0" lang="zh-CN" altLang="zh-CN" sz="1100" b="1" i="0" u="none" strike="noStrike" cap="none" normalizeH="0" baseline="0">
                        <a:ln>
                          <a:noFill/>
                        </a:ln>
                        <a:solidFill>
                          <a:srgbClr val="FFFFFF"/>
                        </a:solidFill>
                        <a:effectLst/>
                        <a:latin typeface="Calibri" pitchFamily="34" charset="0"/>
                        <a:ea typeface="宋体" charset="-122"/>
                        <a:cs typeface="Times New Roman" pitchFamily="18" charset="0"/>
                      </a:endParaRPr>
                    </a:p>
                  </a:txBody>
                  <a:tcPr marL="51440" marR="5144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9900"/>
                    </a:solidFill>
                  </a:tcPr>
                </a:tc>
                <a:tc>
                  <a:txBody>
                    <a:bodyPr/>
                    <a:lstStyle>
                      <a:lvl1pPr>
                        <a:spcBef>
                          <a:spcPct val="20000"/>
                        </a:spcBef>
                        <a:buClr>
                          <a:srgbClr val="FF7C23"/>
                        </a:buClr>
                        <a:defRPr kumimoji="1">
                          <a:solidFill>
                            <a:schemeClr val="tx1"/>
                          </a:solidFill>
                          <a:latin typeface="华文细黑" pitchFamily="2" charset="-122"/>
                          <a:ea typeface="华文细黑" pitchFamily="2" charset="-122"/>
                        </a:defRPr>
                      </a:lvl1pPr>
                      <a:lvl2pPr marL="742950" indent="-285750">
                        <a:spcBef>
                          <a:spcPct val="20000"/>
                        </a:spcBef>
                        <a:buClr>
                          <a:srgbClr val="FF7C23"/>
                        </a:buClr>
                        <a:defRPr kumimoji="1" sz="2400">
                          <a:solidFill>
                            <a:schemeClr val="tx1"/>
                          </a:solidFill>
                          <a:latin typeface="华文细黑" pitchFamily="2" charset="-122"/>
                          <a:ea typeface="华文细黑" pitchFamily="2" charset="-122"/>
                        </a:defRPr>
                      </a:lvl2pPr>
                      <a:lvl3pPr marL="1143000" indent="-228600">
                        <a:spcBef>
                          <a:spcPct val="20000"/>
                        </a:spcBef>
                        <a:buClr>
                          <a:srgbClr val="FF7C23"/>
                        </a:buClr>
                        <a:defRPr kumimoji="1" sz="1400">
                          <a:solidFill>
                            <a:schemeClr val="tx1"/>
                          </a:solidFill>
                          <a:latin typeface="华文细黑" pitchFamily="2" charset="-122"/>
                          <a:ea typeface="华文细黑" pitchFamily="2" charset="-122"/>
                        </a:defRPr>
                      </a:lvl3pPr>
                      <a:lvl4pPr marL="1600200" indent="-228600">
                        <a:spcBef>
                          <a:spcPct val="20000"/>
                        </a:spcBef>
                        <a:buClr>
                          <a:srgbClr val="FF7C23"/>
                        </a:buClr>
                        <a:defRPr kumimoji="1" sz="1200">
                          <a:solidFill>
                            <a:schemeClr val="tx1"/>
                          </a:solidFill>
                          <a:latin typeface="华文细黑" pitchFamily="2" charset="-122"/>
                          <a:ea typeface="华文细黑" pitchFamily="2" charset="-122"/>
                        </a:defRPr>
                      </a:lvl4pPr>
                      <a:lvl5pPr marL="2057400" indent="-228600">
                        <a:spcBef>
                          <a:spcPct val="20000"/>
                        </a:spcBef>
                        <a:buClr>
                          <a:srgbClr val="FF7C23"/>
                        </a:buClr>
                        <a:defRPr kumimoji="1" sz="1200">
                          <a:solidFill>
                            <a:schemeClr val="tx1"/>
                          </a:solidFill>
                          <a:latin typeface="华文细黑" pitchFamily="2" charset="-122"/>
                          <a:ea typeface="华文细黑" pitchFamily="2" charset="-122"/>
                        </a:defRPr>
                      </a:lvl5pPr>
                      <a:lvl6pPr marL="25146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6pPr>
                      <a:lvl7pPr marL="29718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7pPr>
                      <a:lvl8pPr marL="34290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8pPr>
                      <a:lvl9pPr marL="38862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zh-CN" sz="1100" b="0" i="0" u="none" strike="noStrike" cap="none" normalizeH="0" baseline="0" dirty="0">
                          <a:ln>
                            <a:noFill/>
                          </a:ln>
                          <a:solidFill>
                            <a:srgbClr val="000000"/>
                          </a:solidFill>
                          <a:effectLst/>
                          <a:latin typeface="Arial" charset="0"/>
                          <a:ea typeface="宋体" charset="-122"/>
                        </a:rPr>
                        <a:t>&lt;1×10</a:t>
                      </a:r>
                      <a:r>
                        <a:rPr kumimoji="0" lang="en-US" altLang="zh-CN" sz="1100" b="0" i="0" u="none" strike="noStrike" cap="none" normalizeH="0" baseline="30000" dirty="0">
                          <a:ln>
                            <a:noFill/>
                          </a:ln>
                          <a:solidFill>
                            <a:srgbClr val="000000"/>
                          </a:solidFill>
                          <a:effectLst/>
                          <a:latin typeface="Arial" charset="0"/>
                          <a:ea typeface="宋体" charset="-122"/>
                        </a:rPr>
                        <a:t>-9</a:t>
                      </a:r>
                      <a:r>
                        <a:rPr kumimoji="0" lang="en-US" altLang="zh-CN" sz="1100" b="0" i="0" u="none" strike="noStrike" cap="none" normalizeH="0" baseline="0" dirty="0">
                          <a:ln>
                            <a:noFill/>
                          </a:ln>
                          <a:solidFill>
                            <a:srgbClr val="000000"/>
                          </a:solidFill>
                          <a:effectLst/>
                          <a:latin typeface="Arial" charset="0"/>
                          <a:ea typeface="宋体" charset="-122"/>
                        </a:rPr>
                        <a:t>Pam</a:t>
                      </a:r>
                      <a:r>
                        <a:rPr kumimoji="0" lang="en-US" altLang="zh-CN" sz="1100" b="0" i="0" u="none" strike="noStrike" cap="none" normalizeH="0" baseline="30000" dirty="0">
                          <a:ln>
                            <a:noFill/>
                          </a:ln>
                          <a:solidFill>
                            <a:srgbClr val="000000"/>
                          </a:solidFill>
                          <a:effectLst/>
                          <a:latin typeface="Arial" charset="0"/>
                          <a:ea typeface="宋体" charset="-122"/>
                        </a:rPr>
                        <a:t>3</a:t>
                      </a:r>
                      <a:r>
                        <a:rPr kumimoji="0" lang="en-US" altLang="zh-CN" sz="1100" b="0" i="0" u="none" strike="noStrike" cap="none" normalizeH="0" baseline="0" dirty="0">
                          <a:ln>
                            <a:noFill/>
                          </a:ln>
                          <a:solidFill>
                            <a:srgbClr val="000000"/>
                          </a:solidFill>
                          <a:effectLst/>
                          <a:latin typeface="Arial" charset="0"/>
                          <a:ea typeface="宋体" charset="-122"/>
                        </a:rPr>
                        <a:t>/s</a:t>
                      </a:r>
                      <a:endParaRPr kumimoji="0" lang="zh-CN" altLang="zh-CN" sz="1100" b="0" i="0" u="none" strike="noStrike" cap="none" normalizeH="0" baseline="0" dirty="0">
                        <a:ln>
                          <a:noFill/>
                        </a:ln>
                        <a:solidFill>
                          <a:srgbClr val="000000"/>
                        </a:solidFill>
                        <a:effectLst/>
                        <a:latin typeface="Arial" charset="0"/>
                        <a:ea typeface="宋体" charset="-122"/>
                      </a:endParaRPr>
                    </a:p>
                  </a:txBody>
                  <a:tcPr marL="51440" marR="5144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7"/>
                  </a:ext>
                </a:extLst>
              </a:tr>
              <a:tr h="240506">
                <a:tc>
                  <a:txBody>
                    <a:bodyPr/>
                    <a:lstStyle>
                      <a:lvl1pPr>
                        <a:spcBef>
                          <a:spcPct val="20000"/>
                        </a:spcBef>
                        <a:buClr>
                          <a:srgbClr val="FF7C23"/>
                        </a:buClr>
                        <a:defRPr kumimoji="1">
                          <a:solidFill>
                            <a:schemeClr val="tx1"/>
                          </a:solidFill>
                          <a:latin typeface="华文细黑" pitchFamily="2" charset="-122"/>
                          <a:ea typeface="华文细黑" pitchFamily="2" charset="-122"/>
                        </a:defRPr>
                      </a:lvl1pPr>
                      <a:lvl2pPr marL="742950" indent="-285750">
                        <a:spcBef>
                          <a:spcPct val="20000"/>
                        </a:spcBef>
                        <a:buClr>
                          <a:srgbClr val="FF7C23"/>
                        </a:buClr>
                        <a:defRPr kumimoji="1" sz="2400">
                          <a:solidFill>
                            <a:schemeClr val="tx1"/>
                          </a:solidFill>
                          <a:latin typeface="华文细黑" pitchFamily="2" charset="-122"/>
                          <a:ea typeface="华文细黑" pitchFamily="2" charset="-122"/>
                        </a:defRPr>
                      </a:lvl2pPr>
                      <a:lvl3pPr marL="1143000" indent="-228600">
                        <a:spcBef>
                          <a:spcPct val="20000"/>
                        </a:spcBef>
                        <a:buClr>
                          <a:srgbClr val="FF7C23"/>
                        </a:buClr>
                        <a:defRPr kumimoji="1" sz="1400">
                          <a:solidFill>
                            <a:schemeClr val="tx1"/>
                          </a:solidFill>
                          <a:latin typeface="华文细黑" pitchFamily="2" charset="-122"/>
                          <a:ea typeface="华文细黑" pitchFamily="2" charset="-122"/>
                        </a:defRPr>
                      </a:lvl3pPr>
                      <a:lvl4pPr marL="1600200" indent="-228600">
                        <a:spcBef>
                          <a:spcPct val="20000"/>
                        </a:spcBef>
                        <a:buClr>
                          <a:srgbClr val="FF7C23"/>
                        </a:buClr>
                        <a:defRPr kumimoji="1" sz="1200">
                          <a:solidFill>
                            <a:schemeClr val="tx1"/>
                          </a:solidFill>
                          <a:latin typeface="华文细黑" pitchFamily="2" charset="-122"/>
                          <a:ea typeface="华文细黑" pitchFamily="2" charset="-122"/>
                        </a:defRPr>
                      </a:lvl4pPr>
                      <a:lvl5pPr marL="2057400" indent="-228600">
                        <a:spcBef>
                          <a:spcPct val="20000"/>
                        </a:spcBef>
                        <a:buClr>
                          <a:srgbClr val="FF7C23"/>
                        </a:buClr>
                        <a:defRPr kumimoji="1" sz="1200">
                          <a:solidFill>
                            <a:schemeClr val="tx1"/>
                          </a:solidFill>
                          <a:latin typeface="华文细黑" pitchFamily="2" charset="-122"/>
                          <a:ea typeface="华文细黑" pitchFamily="2" charset="-122"/>
                        </a:defRPr>
                      </a:lvl5pPr>
                      <a:lvl6pPr marL="25146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6pPr>
                      <a:lvl7pPr marL="29718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7pPr>
                      <a:lvl8pPr marL="34290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8pPr>
                      <a:lvl9pPr marL="38862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en-US" sz="1100" b="1" i="0" u="none" strike="noStrike" cap="none" normalizeH="0" baseline="0">
                          <a:ln>
                            <a:noFill/>
                          </a:ln>
                          <a:solidFill>
                            <a:srgbClr val="FFFFFF"/>
                          </a:solidFill>
                          <a:effectLst/>
                          <a:latin typeface="Arial" charset="0"/>
                          <a:ea typeface="宋体" charset="-122"/>
                        </a:rPr>
                        <a:t>工作寿命</a:t>
                      </a:r>
                      <a:endParaRPr kumimoji="0" lang="zh-CN" altLang="zh-CN" sz="1100" b="1" i="0" u="none" strike="noStrike" cap="none" normalizeH="0" baseline="0">
                        <a:ln>
                          <a:noFill/>
                        </a:ln>
                        <a:solidFill>
                          <a:srgbClr val="FFFFFF"/>
                        </a:solidFill>
                        <a:effectLst/>
                        <a:latin typeface="Calibri" pitchFamily="34" charset="0"/>
                        <a:ea typeface="宋体" charset="-122"/>
                        <a:cs typeface="Times New Roman" pitchFamily="18" charset="0"/>
                      </a:endParaRPr>
                    </a:p>
                  </a:txBody>
                  <a:tcPr marL="51440" marR="5144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9900"/>
                    </a:solidFill>
                  </a:tcPr>
                </a:tc>
                <a:tc>
                  <a:txBody>
                    <a:bodyPr/>
                    <a:lstStyle>
                      <a:lvl1pPr>
                        <a:spcBef>
                          <a:spcPct val="20000"/>
                        </a:spcBef>
                        <a:buClr>
                          <a:srgbClr val="FF7C23"/>
                        </a:buClr>
                        <a:defRPr kumimoji="1">
                          <a:solidFill>
                            <a:schemeClr val="tx1"/>
                          </a:solidFill>
                          <a:latin typeface="华文细黑" pitchFamily="2" charset="-122"/>
                          <a:ea typeface="华文细黑" pitchFamily="2" charset="-122"/>
                        </a:defRPr>
                      </a:lvl1pPr>
                      <a:lvl2pPr marL="742950" indent="-285750">
                        <a:spcBef>
                          <a:spcPct val="20000"/>
                        </a:spcBef>
                        <a:buClr>
                          <a:srgbClr val="FF7C23"/>
                        </a:buClr>
                        <a:defRPr kumimoji="1" sz="2400">
                          <a:solidFill>
                            <a:schemeClr val="tx1"/>
                          </a:solidFill>
                          <a:latin typeface="华文细黑" pitchFamily="2" charset="-122"/>
                          <a:ea typeface="华文细黑" pitchFamily="2" charset="-122"/>
                        </a:defRPr>
                      </a:lvl2pPr>
                      <a:lvl3pPr marL="1143000" indent="-228600">
                        <a:spcBef>
                          <a:spcPct val="20000"/>
                        </a:spcBef>
                        <a:buClr>
                          <a:srgbClr val="FF7C23"/>
                        </a:buClr>
                        <a:defRPr kumimoji="1" sz="1400">
                          <a:solidFill>
                            <a:schemeClr val="tx1"/>
                          </a:solidFill>
                          <a:latin typeface="华文细黑" pitchFamily="2" charset="-122"/>
                          <a:ea typeface="华文细黑" pitchFamily="2" charset="-122"/>
                        </a:defRPr>
                      </a:lvl3pPr>
                      <a:lvl4pPr marL="1600200" indent="-228600">
                        <a:spcBef>
                          <a:spcPct val="20000"/>
                        </a:spcBef>
                        <a:buClr>
                          <a:srgbClr val="FF7C23"/>
                        </a:buClr>
                        <a:defRPr kumimoji="1" sz="1200">
                          <a:solidFill>
                            <a:schemeClr val="tx1"/>
                          </a:solidFill>
                          <a:latin typeface="华文细黑" pitchFamily="2" charset="-122"/>
                          <a:ea typeface="华文细黑" pitchFamily="2" charset="-122"/>
                        </a:defRPr>
                      </a:lvl4pPr>
                      <a:lvl5pPr marL="2057400" indent="-228600">
                        <a:spcBef>
                          <a:spcPct val="20000"/>
                        </a:spcBef>
                        <a:buClr>
                          <a:srgbClr val="FF7C23"/>
                        </a:buClr>
                        <a:defRPr kumimoji="1" sz="1200">
                          <a:solidFill>
                            <a:schemeClr val="tx1"/>
                          </a:solidFill>
                          <a:latin typeface="华文细黑" pitchFamily="2" charset="-122"/>
                          <a:ea typeface="华文细黑" pitchFamily="2" charset="-122"/>
                        </a:defRPr>
                      </a:lvl5pPr>
                      <a:lvl6pPr marL="25146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6pPr>
                      <a:lvl7pPr marL="29718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7pPr>
                      <a:lvl8pPr marL="34290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8pPr>
                      <a:lvl9pPr marL="38862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Arial" charset="0"/>
                          <a:ea typeface="宋体" charset="-122"/>
                        </a:rPr>
                        <a:t>10</a:t>
                      </a:r>
                      <a:r>
                        <a:rPr kumimoji="0" lang="zh-CN" altLang="en-US" sz="1100" b="0" i="0" u="none" strike="noStrike" cap="none" normalizeH="0" baseline="0">
                          <a:ln>
                            <a:noFill/>
                          </a:ln>
                          <a:solidFill>
                            <a:srgbClr val="000000"/>
                          </a:solidFill>
                          <a:effectLst/>
                          <a:latin typeface="Arial" charset="0"/>
                          <a:ea typeface="宋体" charset="-122"/>
                        </a:rPr>
                        <a:t>万次</a:t>
                      </a:r>
                      <a:endParaRPr kumimoji="0" lang="zh-CN" altLang="zh-CN" sz="1100" b="0" i="0" u="none" strike="noStrike" cap="none" normalizeH="0" baseline="0">
                        <a:ln>
                          <a:noFill/>
                        </a:ln>
                        <a:solidFill>
                          <a:srgbClr val="000000"/>
                        </a:solidFill>
                        <a:effectLst/>
                        <a:latin typeface="Calibri" pitchFamily="34" charset="0"/>
                        <a:ea typeface="宋体" charset="-122"/>
                        <a:cs typeface="Times New Roman" pitchFamily="18" charset="0"/>
                      </a:endParaRPr>
                    </a:p>
                  </a:txBody>
                  <a:tcPr marL="51440" marR="5144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240506">
                <a:tc>
                  <a:txBody>
                    <a:bodyPr/>
                    <a:lstStyle>
                      <a:lvl1pPr>
                        <a:spcBef>
                          <a:spcPct val="20000"/>
                        </a:spcBef>
                        <a:buClr>
                          <a:srgbClr val="FF7C23"/>
                        </a:buClr>
                        <a:defRPr kumimoji="1">
                          <a:solidFill>
                            <a:schemeClr val="tx1"/>
                          </a:solidFill>
                          <a:latin typeface="华文细黑" pitchFamily="2" charset="-122"/>
                          <a:ea typeface="华文细黑" pitchFamily="2" charset="-122"/>
                        </a:defRPr>
                      </a:lvl1pPr>
                      <a:lvl2pPr marL="742950" indent="-285750">
                        <a:spcBef>
                          <a:spcPct val="20000"/>
                        </a:spcBef>
                        <a:buClr>
                          <a:srgbClr val="FF7C23"/>
                        </a:buClr>
                        <a:defRPr kumimoji="1" sz="2400">
                          <a:solidFill>
                            <a:schemeClr val="tx1"/>
                          </a:solidFill>
                          <a:latin typeface="华文细黑" pitchFamily="2" charset="-122"/>
                          <a:ea typeface="华文细黑" pitchFamily="2" charset="-122"/>
                        </a:defRPr>
                      </a:lvl2pPr>
                      <a:lvl3pPr marL="1143000" indent="-228600">
                        <a:spcBef>
                          <a:spcPct val="20000"/>
                        </a:spcBef>
                        <a:buClr>
                          <a:srgbClr val="FF7C23"/>
                        </a:buClr>
                        <a:defRPr kumimoji="1" sz="1400">
                          <a:solidFill>
                            <a:schemeClr val="tx1"/>
                          </a:solidFill>
                          <a:latin typeface="华文细黑" pitchFamily="2" charset="-122"/>
                          <a:ea typeface="华文细黑" pitchFamily="2" charset="-122"/>
                        </a:defRPr>
                      </a:lvl3pPr>
                      <a:lvl4pPr marL="1600200" indent="-228600">
                        <a:spcBef>
                          <a:spcPct val="20000"/>
                        </a:spcBef>
                        <a:buClr>
                          <a:srgbClr val="FF7C23"/>
                        </a:buClr>
                        <a:defRPr kumimoji="1" sz="1200">
                          <a:solidFill>
                            <a:schemeClr val="tx1"/>
                          </a:solidFill>
                          <a:latin typeface="华文细黑" pitchFamily="2" charset="-122"/>
                          <a:ea typeface="华文细黑" pitchFamily="2" charset="-122"/>
                        </a:defRPr>
                      </a:lvl4pPr>
                      <a:lvl5pPr marL="2057400" indent="-228600">
                        <a:spcBef>
                          <a:spcPct val="20000"/>
                        </a:spcBef>
                        <a:buClr>
                          <a:srgbClr val="FF7C23"/>
                        </a:buClr>
                        <a:defRPr kumimoji="1" sz="1200">
                          <a:solidFill>
                            <a:schemeClr val="tx1"/>
                          </a:solidFill>
                          <a:latin typeface="华文细黑" pitchFamily="2" charset="-122"/>
                          <a:ea typeface="华文细黑" pitchFamily="2" charset="-122"/>
                        </a:defRPr>
                      </a:lvl5pPr>
                      <a:lvl6pPr marL="25146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6pPr>
                      <a:lvl7pPr marL="29718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7pPr>
                      <a:lvl8pPr marL="34290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8pPr>
                      <a:lvl9pPr marL="38862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en-US" sz="1100" b="1" i="0" u="none" strike="noStrike" cap="none" normalizeH="0" baseline="0">
                          <a:ln>
                            <a:noFill/>
                          </a:ln>
                          <a:solidFill>
                            <a:srgbClr val="FFFFFF"/>
                          </a:solidFill>
                          <a:effectLst/>
                          <a:latin typeface="Calibri" pitchFamily="34" charset="0"/>
                          <a:ea typeface="宋体" charset="-122"/>
                          <a:cs typeface="Times New Roman" pitchFamily="18" charset="0"/>
                        </a:rPr>
                        <a:t>控制精度</a:t>
                      </a:r>
                      <a:endParaRPr kumimoji="0" lang="zh-CN" altLang="zh-CN" sz="1100" b="1" i="0" u="none" strike="noStrike" cap="none" normalizeH="0" baseline="0">
                        <a:ln>
                          <a:noFill/>
                        </a:ln>
                        <a:solidFill>
                          <a:srgbClr val="FFFFFF"/>
                        </a:solidFill>
                        <a:effectLst/>
                        <a:latin typeface="Calibri" pitchFamily="34" charset="0"/>
                        <a:ea typeface="宋体" charset="-122"/>
                        <a:cs typeface="Times New Roman" pitchFamily="18" charset="0"/>
                      </a:endParaRPr>
                    </a:p>
                  </a:txBody>
                  <a:tcPr marL="51440" marR="5144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9900"/>
                    </a:solidFill>
                  </a:tcPr>
                </a:tc>
                <a:tc>
                  <a:txBody>
                    <a:bodyPr/>
                    <a:lstStyle>
                      <a:lvl1pPr>
                        <a:spcBef>
                          <a:spcPct val="20000"/>
                        </a:spcBef>
                        <a:buClr>
                          <a:srgbClr val="FF7C23"/>
                        </a:buClr>
                        <a:defRPr kumimoji="1">
                          <a:solidFill>
                            <a:schemeClr val="tx1"/>
                          </a:solidFill>
                          <a:latin typeface="华文细黑" pitchFamily="2" charset="-122"/>
                          <a:ea typeface="华文细黑" pitchFamily="2" charset="-122"/>
                        </a:defRPr>
                      </a:lvl1pPr>
                      <a:lvl2pPr marL="742950" indent="-285750">
                        <a:spcBef>
                          <a:spcPct val="20000"/>
                        </a:spcBef>
                        <a:buClr>
                          <a:srgbClr val="FF7C23"/>
                        </a:buClr>
                        <a:defRPr kumimoji="1" sz="2400">
                          <a:solidFill>
                            <a:schemeClr val="tx1"/>
                          </a:solidFill>
                          <a:latin typeface="华文细黑" pitchFamily="2" charset="-122"/>
                          <a:ea typeface="华文细黑" pitchFamily="2" charset="-122"/>
                        </a:defRPr>
                      </a:lvl2pPr>
                      <a:lvl3pPr marL="1143000" indent="-228600">
                        <a:spcBef>
                          <a:spcPct val="20000"/>
                        </a:spcBef>
                        <a:buClr>
                          <a:srgbClr val="FF7C23"/>
                        </a:buClr>
                        <a:defRPr kumimoji="1" sz="1400">
                          <a:solidFill>
                            <a:schemeClr val="tx1"/>
                          </a:solidFill>
                          <a:latin typeface="华文细黑" pitchFamily="2" charset="-122"/>
                          <a:ea typeface="华文细黑" pitchFamily="2" charset="-122"/>
                        </a:defRPr>
                      </a:lvl3pPr>
                      <a:lvl4pPr marL="1600200" indent="-228600">
                        <a:spcBef>
                          <a:spcPct val="20000"/>
                        </a:spcBef>
                        <a:buClr>
                          <a:srgbClr val="FF7C23"/>
                        </a:buClr>
                        <a:defRPr kumimoji="1" sz="1200">
                          <a:solidFill>
                            <a:schemeClr val="tx1"/>
                          </a:solidFill>
                          <a:latin typeface="华文细黑" pitchFamily="2" charset="-122"/>
                          <a:ea typeface="华文细黑" pitchFamily="2" charset="-122"/>
                        </a:defRPr>
                      </a:lvl4pPr>
                      <a:lvl5pPr marL="2057400" indent="-228600">
                        <a:spcBef>
                          <a:spcPct val="20000"/>
                        </a:spcBef>
                        <a:buClr>
                          <a:srgbClr val="FF7C23"/>
                        </a:buClr>
                        <a:defRPr kumimoji="1" sz="1200">
                          <a:solidFill>
                            <a:schemeClr val="tx1"/>
                          </a:solidFill>
                          <a:latin typeface="华文细黑" pitchFamily="2" charset="-122"/>
                          <a:ea typeface="华文细黑" pitchFamily="2" charset="-122"/>
                        </a:defRPr>
                      </a:lvl5pPr>
                      <a:lvl6pPr marL="25146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6pPr>
                      <a:lvl7pPr marL="29718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7pPr>
                      <a:lvl8pPr marL="34290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8pPr>
                      <a:lvl9pPr marL="38862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en-US" sz="1100" b="0" i="0" u="none" strike="noStrike" cap="none" normalizeH="0" baseline="0">
                          <a:ln>
                            <a:noFill/>
                          </a:ln>
                          <a:solidFill>
                            <a:srgbClr val="000000"/>
                          </a:solidFill>
                          <a:effectLst/>
                          <a:latin typeface="Arial" charset="0"/>
                          <a:ea typeface="宋体" charset="-122"/>
                        </a:rPr>
                        <a:t>≤</a:t>
                      </a:r>
                      <a:r>
                        <a:rPr kumimoji="0" lang="en-US" altLang="zh-CN" sz="1100" b="0" i="0" u="none" strike="noStrike" cap="none" normalizeH="0" baseline="0">
                          <a:ln>
                            <a:noFill/>
                          </a:ln>
                          <a:solidFill>
                            <a:srgbClr val="000000"/>
                          </a:solidFill>
                          <a:effectLst/>
                          <a:latin typeface="Arial" charset="0"/>
                          <a:ea typeface="宋体" charset="-122"/>
                        </a:rPr>
                        <a:t>±0.7%</a:t>
                      </a:r>
                      <a:endParaRPr kumimoji="0" lang="zh-CN" altLang="zh-CN" sz="1100" b="0" i="0" u="none" strike="noStrike" cap="none" normalizeH="0" baseline="0">
                        <a:ln>
                          <a:noFill/>
                        </a:ln>
                        <a:solidFill>
                          <a:srgbClr val="000000"/>
                        </a:solidFill>
                        <a:effectLst/>
                        <a:latin typeface="Calibri" pitchFamily="34" charset="0"/>
                        <a:ea typeface="宋体" charset="-122"/>
                        <a:cs typeface="Times New Roman" pitchFamily="18" charset="0"/>
                      </a:endParaRPr>
                    </a:p>
                  </a:txBody>
                  <a:tcPr marL="51440" marR="5144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9"/>
                  </a:ext>
                </a:extLst>
              </a:tr>
              <a:tr h="240506">
                <a:tc>
                  <a:txBody>
                    <a:bodyPr/>
                    <a:lstStyle>
                      <a:lvl1pPr>
                        <a:spcBef>
                          <a:spcPct val="20000"/>
                        </a:spcBef>
                        <a:buClr>
                          <a:srgbClr val="FF7C23"/>
                        </a:buClr>
                        <a:defRPr kumimoji="1">
                          <a:solidFill>
                            <a:schemeClr val="tx1"/>
                          </a:solidFill>
                          <a:latin typeface="华文细黑" pitchFamily="2" charset="-122"/>
                          <a:ea typeface="华文细黑" pitchFamily="2" charset="-122"/>
                        </a:defRPr>
                      </a:lvl1pPr>
                      <a:lvl2pPr marL="742950" indent="-285750">
                        <a:spcBef>
                          <a:spcPct val="20000"/>
                        </a:spcBef>
                        <a:buClr>
                          <a:srgbClr val="FF7C23"/>
                        </a:buClr>
                        <a:defRPr kumimoji="1" sz="2400">
                          <a:solidFill>
                            <a:schemeClr val="tx1"/>
                          </a:solidFill>
                          <a:latin typeface="华文细黑" pitchFamily="2" charset="-122"/>
                          <a:ea typeface="华文细黑" pitchFamily="2" charset="-122"/>
                        </a:defRPr>
                      </a:lvl2pPr>
                      <a:lvl3pPr marL="1143000" indent="-228600">
                        <a:spcBef>
                          <a:spcPct val="20000"/>
                        </a:spcBef>
                        <a:buClr>
                          <a:srgbClr val="FF7C23"/>
                        </a:buClr>
                        <a:defRPr kumimoji="1" sz="1400">
                          <a:solidFill>
                            <a:schemeClr val="tx1"/>
                          </a:solidFill>
                          <a:latin typeface="华文细黑" pitchFamily="2" charset="-122"/>
                          <a:ea typeface="华文细黑" pitchFamily="2" charset="-122"/>
                        </a:defRPr>
                      </a:lvl3pPr>
                      <a:lvl4pPr marL="1600200" indent="-228600">
                        <a:spcBef>
                          <a:spcPct val="20000"/>
                        </a:spcBef>
                        <a:buClr>
                          <a:srgbClr val="FF7C23"/>
                        </a:buClr>
                        <a:defRPr kumimoji="1" sz="1200">
                          <a:solidFill>
                            <a:schemeClr val="tx1"/>
                          </a:solidFill>
                          <a:latin typeface="华文细黑" pitchFamily="2" charset="-122"/>
                          <a:ea typeface="华文细黑" pitchFamily="2" charset="-122"/>
                        </a:defRPr>
                      </a:lvl4pPr>
                      <a:lvl5pPr marL="2057400" indent="-228600">
                        <a:spcBef>
                          <a:spcPct val="20000"/>
                        </a:spcBef>
                        <a:buClr>
                          <a:srgbClr val="FF7C23"/>
                        </a:buClr>
                        <a:defRPr kumimoji="1" sz="1200">
                          <a:solidFill>
                            <a:schemeClr val="tx1"/>
                          </a:solidFill>
                          <a:latin typeface="华文细黑" pitchFamily="2" charset="-122"/>
                          <a:ea typeface="华文细黑" pitchFamily="2" charset="-122"/>
                        </a:defRPr>
                      </a:lvl5pPr>
                      <a:lvl6pPr marL="25146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6pPr>
                      <a:lvl7pPr marL="29718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7pPr>
                      <a:lvl8pPr marL="34290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8pPr>
                      <a:lvl9pPr marL="38862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en-US" sz="1100" b="1" i="0" u="none" strike="noStrike" cap="none" normalizeH="0" baseline="0">
                          <a:ln>
                            <a:noFill/>
                          </a:ln>
                          <a:solidFill>
                            <a:srgbClr val="FFFFFF"/>
                          </a:solidFill>
                          <a:effectLst/>
                          <a:latin typeface="Calibri" pitchFamily="34" charset="0"/>
                          <a:ea typeface="宋体" charset="-122"/>
                          <a:cs typeface="Times New Roman" pitchFamily="18" charset="0"/>
                        </a:rPr>
                        <a:t>超调量</a:t>
                      </a:r>
                      <a:endParaRPr kumimoji="0" lang="zh-CN" altLang="zh-CN" sz="1100" b="1" i="0" u="none" strike="noStrike" cap="none" normalizeH="0" baseline="0">
                        <a:ln>
                          <a:noFill/>
                        </a:ln>
                        <a:solidFill>
                          <a:srgbClr val="FFFFFF"/>
                        </a:solidFill>
                        <a:effectLst/>
                        <a:latin typeface="Calibri" pitchFamily="34" charset="0"/>
                        <a:ea typeface="宋体" charset="-122"/>
                        <a:cs typeface="Times New Roman" pitchFamily="18" charset="0"/>
                      </a:endParaRPr>
                    </a:p>
                  </a:txBody>
                  <a:tcPr marL="51440" marR="5144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9900"/>
                    </a:solidFill>
                  </a:tcPr>
                </a:tc>
                <a:tc>
                  <a:txBody>
                    <a:bodyPr/>
                    <a:lstStyle>
                      <a:lvl1pPr>
                        <a:spcBef>
                          <a:spcPct val="20000"/>
                        </a:spcBef>
                        <a:buClr>
                          <a:srgbClr val="FF7C23"/>
                        </a:buClr>
                        <a:defRPr kumimoji="1">
                          <a:solidFill>
                            <a:schemeClr val="tx1"/>
                          </a:solidFill>
                          <a:latin typeface="华文细黑" pitchFamily="2" charset="-122"/>
                          <a:ea typeface="华文细黑" pitchFamily="2" charset="-122"/>
                        </a:defRPr>
                      </a:lvl1pPr>
                      <a:lvl2pPr marL="742950" indent="-285750">
                        <a:spcBef>
                          <a:spcPct val="20000"/>
                        </a:spcBef>
                        <a:buClr>
                          <a:srgbClr val="FF7C23"/>
                        </a:buClr>
                        <a:defRPr kumimoji="1" sz="2400">
                          <a:solidFill>
                            <a:schemeClr val="tx1"/>
                          </a:solidFill>
                          <a:latin typeface="华文细黑" pitchFamily="2" charset="-122"/>
                          <a:ea typeface="华文细黑" pitchFamily="2" charset="-122"/>
                        </a:defRPr>
                      </a:lvl2pPr>
                      <a:lvl3pPr marL="1143000" indent="-228600">
                        <a:spcBef>
                          <a:spcPct val="20000"/>
                        </a:spcBef>
                        <a:buClr>
                          <a:srgbClr val="FF7C23"/>
                        </a:buClr>
                        <a:defRPr kumimoji="1" sz="1400">
                          <a:solidFill>
                            <a:schemeClr val="tx1"/>
                          </a:solidFill>
                          <a:latin typeface="华文细黑" pitchFamily="2" charset="-122"/>
                          <a:ea typeface="华文细黑" pitchFamily="2" charset="-122"/>
                        </a:defRPr>
                      </a:lvl3pPr>
                      <a:lvl4pPr marL="1600200" indent="-228600">
                        <a:spcBef>
                          <a:spcPct val="20000"/>
                        </a:spcBef>
                        <a:buClr>
                          <a:srgbClr val="FF7C23"/>
                        </a:buClr>
                        <a:defRPr kumimoji="1" sz="1200">
                          <a:solidFill>
                            <a:schemeClr val="tx1"/>
                          </a:solidFill>
                          <a:latin typeface="华文细黑" pitchFamily="2" charset="-122"/>
                          <a:ea typeface="华文细黑" pitchFamily="2" charset="-122"/>
                        </a:defRPr>
                      </a:lvl4pPr>
                      <a:lvl5pPr marL="2057400" indent="-228600">
                        <a:spcBef>
                          <a:spcPct val="20000"/>
                        </a:spcBef>
                        <a:buClr>
                          <a:srgbClr val="FF7C23"/>
                        </a:buClr>
                        <a:defRPr kumimoji="1" sz="1200">
                          <a:solidFill>
                            <a:schemeClr val="tx1"/>
                          </a:solidFill>
                          <a:latin typeface="华文细黑" pitchFamily="2" charset="-122"/>
                          <a:ea typeface="华文细黑" pitchFamily="2" charset="-122"/>
                        </a:defRPr>
                      </a:lvl5pPr>
                      <a:lvl6pPr marL="25146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6pPr>
                      <a:lvl7pPr marL="29718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7pPr>
                      <a:lvl8pPr marL="34290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8pPr>
                      <a:lvl9pPr marL="38862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en-US" sz="1100" b="0" i="0" u="none" strike="noStrike" cap="none" normalizeH="0" baseline="0">
                          <a:ln>
                            <a:noFill/>
                          </a:ln>
                          <a:solidFill>
                            <a:srgbClr val="000000"/>
                          </a:solidFill>
                          <a:effectLst/>
                          <a:latin typeface="Arial" charset="0"/>
                          <a:ea typeface="宋体" charset="-122"/>
                        </a:rPr>
                        <a:t>≤</a:t>
                      </a:r>
                      <a:r>
                        <a:rPr kumimoji="0" lang="en-US" altLang="zh-CN" sz="1100" b="0" i="0" u="none" strike="noStrike" cap="none" normalizeH="0" baseline="0">
                          <a:ln>
                            <a:noFill/>
                          </a:ln>
                          <a:solidFill>
                            <a:srgbClr val="000000"/>
                          </a:solidFill>
                          <a:effectLst/>
                          <a:latin typeface="Arial" charset="0"/>
                          <a:ea typeface="宋体" charset="-122"/>
                        </a:rPr>
                        <a:t>5%</a:t>
                      </a:r>
                      <a:endParaRPr kumimoji="0" lang="zh-CN" altLang="zh-CN" sz="1100" b="0" i="0" u="none" strike="noStrike" cap="none" normalizeH="0" baseline="0">
                        <a:ln>
                          <a:noFill/>
                        </a:ln>
                        <a:solidFill>
                          <a:srgbClr val="000000"/>
                        </a:solidFill>
                        <a:effectLst/>
                        <a:latin typeface="Arial" charset="0"/>
                        <a:ea typeface="宋体" charset="-122"/>
                      </a:endParaRPr>
                    </a:p>
                  </a:txBody>
                  <a:tcPr marL="51440" marR="5144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240506">
                <a:tc>
                  <a:txBody>
                    <a:bodyPr/>
                    <a:lstStyle>
                      <a:lvl1pPr>
                        <a:spcBef>
                          <a:spcPct val="20000"/>
                        </a:spcBef>
                        <a:buClr>
                          <a:srgbClr val="FF7C23"/>
                        </a:buClr>
                        <a:defRPr kumimoji="1">
                          <a:solidFill>
                            <a:schemeClr val="tx1"/>
                          </a:solidFill>
                          <a:latin typeface="华文细黑" pitchFamily="2" charset="-122"/>
                          <a:ea typeface="华文细黑" pitchFamily="2" charset="-122"/>
                        </a:defRPr>
                      </a:lvl1pPr>
                      <a:lvl2pPr marL="742950" indent="-285750">
                        <a:spcBef>
                          <a:spcPct val="20000"/>
                        </a:spcBef>
                        <a:buClr>
                          <a:srgbClr val="FF7C23"/>
                        </a:buClr>
                        <a:defRPr kumimoji="1" sz="2400">
                          <a:solidFill>
                            <a:schemeClr val="tx1"/>
                          </a:solidFill>
                          <a:latin typeface="华文细黑" pitchFamily="2" charset="-122"/>
                          <a:ea typeface="华文细黑" pitchFamily="2" charset="-122"/>
                        </a:defRPr>
                      </a:lvl2pPr>
                      <a:lvl3pPr marL="1143000" indent="-228600">
                        <a:spcBef>
                          <a:spcPct val="20000"/>
                        </a:spcBef>
                        <a:buClr>
                          <a:srgbClr val="FF7C23"/>
                        </a:buClr>
                        <a:defRPr kumimoji="1" sz="1400">
                          <a:solidFill>
                            <a:schemeClr val="tx1"/>
                          </a:solidFill>
                          <a:latin typeface="华文细黑" pitchFamily="2" charset="-122"/>
                          <a:ea typeface="华文细黑" pitchFamily="2" charset="-122"/>
                        </a:defRPr>
                      </a:lvl3pPr>
                      <a:lvl4pPr marL="1600200" indent="-228600">
                        <a:spcBef>
                          <a:spcPct val="20000"/>
                        </a:spcBef>
                        <a:buClr>
                          <a:srgbClr val="FF7C23"/>
                        </a:buClr>
                        <a:defRPr kumimoji="1" sz="1200">
                          <a:solidFill>
                            <a:schemeClr val="tx1"/>
                          </a:solidFill>
                          <a:latin typeface="华文细黑" pitchFamily="2" charset="-122"/>
                          <a:ea typeface="华文细黑" pitchFamily="2" charset="-122"/>
                        </a:defRPr>
                      </a:lvl4pPr>
                      <a:lvl5pPr marL="2057400" indent="-228600">
                        <a:spcBef>
                          <a:spcPct val="20000"/>
                        </a:spcBef>
                        <a:buClr>
                          <a:srgbClr val="FF7C23"/>
                        </a:buClr>
                        <a:defRPr kumimoji="1" sz="1200">
                          <a:solidFill>
                            <a:schemeClr val="tx1"/>
                          </a:solidFill>
                          <a:latin typeface="华文细黑" pitchFamily="2" charset="-122"/>
                          <a:ea typeface="华文细黑" pitchFamily="2" charset="-122"/>
                        </a:defRPr>
                      </a:lvl5pPr>
                      <a:lvl6pPr marL="25146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6pPr>
                      <a:lvl7pPr marL="29718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7pPr>
                      <a:lvl8pPr marL="34290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8pPr>
                      <a:lvl9pPr marL="38862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en-US" sz="1100" b="1" i="0" u="none" strike="noStrike" cap="none" normalizeH="0" baseline="0">
                          <a:ln>
                            <a:noFill/>
                          </a:ln>
                          <a:solidFill>
                            <a:srgbClr val="FFFFFF"/>
                          </a:solidFill>
                          <a:effectLst/>
                          <a:latin typeface="Calibri" pitchFamily="34" charset="0"/>
                          <a:ea typeface="宋体" charset="-122"/>
                          <a:cs typeface="Times New Roman" pitchFamily="18" charset="0"/>
                        </a:rPr>
                        <a:t>漏热</a:t>
                      </a:r>
                      <a:endParaRPr kumimoji="0" lang="zh-CN" altLang="zh-CN" sz="1100" b="1" i="0" u="none" strike="noStrike" cap="none" normalizeH="0" baseline="0">
                        <a:ln>
                          <a:noFill/>
                        </a:ln>
                        <a:solidFill>
                          <a:srgbClr val="FFFFFF"/>
                        </a:solidFill>
                        <a:effectLst/>
                        <a:latin typeface="Calibri" pitchFamily="34" charset="0"/>
                        <a:ea typeface="宋体" charset="-122"/>
                        <a:cs typeface="Times New Roman" pitchFamily="18" charset="0"/>
                      </a:endParaRPr>
                    </a:p>
                  </a:txBody>
                  <a:tcPr marL="51440" marR="5144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9900"/>
                    </a:solidFill>
                  </a:tcPr>
                </a:tc>
                <a:tc>
                  <a:txBody>
                    <a:bodyPr/>
                    <a:lstStyle>
                      <a:lvl1pPr>
                        <a:spcBef>
                          <a:spcPct val="20000"/>
                        </a:spcBef>
                        <a:buClr>
                          <a:srgbClr val="FF7C23"/>
                        </a:buClr>
                        <a:defRPr kumimoji="1">
                          <a:solidFill>
                            <a:schemeClr val="tx1"/>
                          </a:solidFill>
                          <a:latin typeface="华文细黑" pitchFamily="2" charset="-122"/>
                          <a:ea typeface="华文细黑" pitchFamily="2" charset="-122"/>
                        </a:defRPr>
                      </a:lvl1pPr>
                      <a:lvl2pPr marL="742950" indent="-285750">
                        <a:spcBef>
                          <a:spcPct val="20000"/>
                        </a:spcBef>
                        <a:buClr>
                          <a:srgbClr val="FF7C23"/>
                        </a:buClr>
                        <a:defRPr kumimoji="1" sz="2400">
                          <a:solidFill>
                            <a:schemeClr val="tx1"/>
                          </a:solidFill>
                          <a:latin typeface="华文细黑" pitchFamily="2" charset="-122"/>
                          <a:ea typeface="华文细黑" pitchFamily="2" charset="-122"/>
                        </a:defRPr>
                      </a:lvl2pPr>
                      <a:lvl3pPr marL="1143000" indent="-228600">
                        <a:spcBef>
                          <a:spcPct val="20000"/>
                        </a:spcBef>
                        <a:buClr>
                          <a:srgbClr val="FF7C23"/>
                        </a:buClr>
                        <a:defRPr kumimoji="1" sz="1400">
                          <a:solidFill>
                            <a:schemeClr val="tx1"/>
                          </a:solidFill>
                          <a:latin typeface="华文细黑" pitchFamily="2" charset="-122"/>
                          <a:ea typeface="华文细黑" pitchFamily="2" charset="-122"/>
                        </a:defRPr>
                      </a:lvl3pPr>
                      <a:lvl4pPr marL="1600200" indent="-228600">
                        <a:spcBef>
                          <a:spcPct val="20000"/>
                        </a:spcBef>
                        <a:buClr>
                          <a:srgbClr val="FF7C23"/>
                        </a:buClr>
                        <a:defRPr kumimoji="1" sz="1200">
                          <a:solidFill>
                            <a:schemeClr val="tx1"/>
                          </a:solidFill>
                          <a:latin typeface="华文细黑" pitchFamily="2" charset="-122"/>
                          <a:ea typeface="华文细黑" pitchFamily="2" charset="-122"/>
                        </a:defRPr>
                      </a:lvl4pPr>
                      <a:lvl5pPr marL="2057400" indent="-228600">
                        <a:spcBef>
                          <a:spcPct val="20000"/>
                        </a:spcBef>
                        <a:buClr>
                          <a:srgbClr val="FF7C23"/>
                        </a:buClr>
                        <a:defRPr kumimoji="1" sz="1200">
                          <a:solidFill>
                            <a:schemeClr val="tx1"/>
                          </a:solidFill>
                          <a:latin typeface="华文细黑" pitchFamily="2" charset="-122"/>
                          <a:ea typeface="华文细黑" pitchFamily="2" charset="-122"/>
                        </a:defRPr>
                      </a:lvl5pPr>
                      <a:lvl6pPr marL="25146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6pPr>
                      <a:lvl7pPr marL="29718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7pPr>
                      <a:lvl8pPr marL="34290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8pPr>
                      <a:lvl9pPr marL="38862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zh-CN" sz="1100" b="0" i="0" u="none" strike="noStrike" cap="none" normalizeH="0" baseline="0" dirty="0">
                          <a:ln>
                            <a:noFill/>
                          </a:ln>
                          <a:solidFill>
                            <a:srgbClr val="000000"/>
                          </a:solidFill>
                          <a:effectLst/>
                          <a:latin typeface="Arial" charset="0"/>
                          <a:ea typeface="宋体" charset="-122"/>
                        </a:rPr>
                        <a:t>1.5W@4K</a:t>
                      </a:r>
                      <a:r>
                        <a:rPr kumimoji="0" lang="zh-CN" altLang="en-US" sz="1100" b="0" i="0" u="none" strike="noStrike" cap="none" normalizeH="0" baseline="0" dirty="0">
                          <a:ln>
                            <a:noFill/>
                          </a:ln>
                          <a:solidFill>
                            <a:srgbClr val="000000"/>
                          </a:solidFill>
                          <a:effectLst/>
                          <a:latin typeface="Arial" charset="0"/>
                          <a:ea typeface="宋体" charset="-122"/>
                        </a:rPr>
                        <a:t>（</a:t>
                      </a:r>
                      <a:r>
                        <a:rPr kumimoji="0" lang="en-US" altLang="zh-CN" sz="1100" b="0" i="0" u="none" strike="noStrike" cap="none" normalizeH="0" baseline="0" dirty="0">
                          <a:ln>
                            <a:noFill/>
                          </a:ln>
                          <a:solidFill>
                            <a:srgbClr val="000000"/>
                          </a:solidFill>
                          <a:effectLst/>
                          <a:latin typeface="Arial" charset="0"/>
                          <a:ea typeface="宋体" charset="-122"/>
                        </a:rPr>
                        <a:t>CT-VCPH-2525</a:t>
                      </a:r>
                      <a:r>
                        <a:rPr kumimoji="0" lang="zh-CN" altLang="en-US" sz="1100" b="0" i="0" u="none" strike="noStrike" cap="none" normalizeH="0" baseline="0" dirty="0">
                          <a:ln>
                            <a:noFill/>
                          </a:ln>
                          <a:solidFill>
                            <a:srgbClr val="000000"/>
                          </a:solidFill>
                          <a:effectLst/>
                          <a:latin typeface="Arial" charset="0"/>
                          <a:ea typeface="宋体" charset="-122"/>
                        </a:rPr>
                        <a:t>）</a:t>
                      </a:r>
                      <a:endParaRPr kumimoji="0" lang="zh-CN" altLang="zh-CN" sz="1100" b="0" i="0" u="none" strike="noStrike" cap="none" normalizeH="0" baseline="0" dirty="0">
                        <a:ln>
                          <a:noFill/>
                        </a:ln>
                        <a:solidFill>
                          <a:srgbClr val="000000"/>
                        </a:solidFill>
                        <a:effectLst/>
                        <a:latin typeface="Calibri" pitchFamily="34" charset="0"/>
                        <a:ea typeface="宋体" charset="-122"/>
                        <a:cs typeface="Times New Roman" pitchFamily="18" charset="0"/>
                      </a:endParaRPr>
                    </a:p>
                  </a:txBody>
                  <a:tcPr marL="51440" marR="5144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11"/>
                  </a:ext>
                </a:extLst>
              </a:tr>
            </a:tbl>
          </a:graphicData>
        </a:graphic>
      </p:graphicFrame>
      <p:sp>
        <p:nvSpPr>
          <p:cNvPr id="2" name="灯片编号占位符 1">
            <a:extLst>
              <a:ext uri="{FF2B5EF4-FFF2-40B4-BE49-F238E27FC236}">
                <a16:creationId xmlns:a16="http://schemas.microsoft.com/office/drawing/2014/main" id="{229E14A2-4C2C-4E32-97D6-603668CAD74B}"/>
              </a:ext>
            </a:extLst>
          </p:cNvPr>
          <p:cNvSpPr>
            <a:spLocks noGrp="1"/>
          </p:cNvSpPr>
          <p:nvPr>
            <p:ph type="sldNum" sz="quarter" idx="12"/>
          </p:nvPr>
        </p:nvSpPr>
        <p:spPr/>
        <p:txBody>
          <a:bodyPr/>
          <a:lstStyle/>
          <a:p>
            <a:fld id="{B19DA58E-532F-41E9-A14C-57F0126E1521}" type="slidenum">
              <a:rPr lang="zh-CN" altLang="en-US" smtClean="0"/>
              <a:pPr/>
              <a:t>17</a:t>
            </a:fld>
            <a:endParaRPr lang="zh-CN" altLang="en-US"/>
          </a:p>
        </p:txBody>
      </p:sp>
      <p:sp>
        <p:nvSpPr>
          <p:cNvPr id="3" name="文本框 2">
            <a:extLst>
              <a:ext uri="{FF2B5EF4-FFF2-40B4-BE49-F238E27FC236}">
                <a16:creationId xmlns:a16="http://schemas.microsoft.com/office/drawing/2014/main" id="{140D3532-7844-4002-9E10-A97F6728AE8A}"/>
              </a:ext>
            </a:extLst>
          </p:cNvPr>
          <p:cNvSpPr txBox="1"/>
          <p:nvPr/>
        </p:nvSpPr>
        <p:spPr>
          <a:xfrm>
            <a:off x="1196752" y="267494"/>
            <a:ext cx="4608512" cy="400110"/>
          </a:xfrm>
          <a:prstGeom prst="rect">
            <a:avLst/>
          </a:prstGeom>
          <a:noFill/>
        </p:spPr>
        <p:txBody>
          <a:bodyPr wrap="square" rtlCol="0">
            <a:spAutoFit/>
          </a:bodyPr>
          <a:lstStyle/>
          <a:p>
            <a:pPr algn="ct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四、超低温调节阀</a:t>
            </a:r>
          </a:p>
        </p:txBody>
      </p:sp>
    </p:spTree>
    <p:extLst>
      <p:ext uri="{BB962C8B-B14F-4D97-AF65-F5344CB8AC3E}">
        <p14:creationId xmlns:p14="http://schemas.microsoft.com/office/powerpoint/2010/main" val="372333175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EB417C6-877C-409B-9BE2-3062704AC7D0}"/>
              </a:ext>
            </a:extLst>
          </p:cNvPr>
          <p:cNvSpPr/>
          <p:nvPr/>
        </p:nvSpPr>
        <p:spPr>
          <a:xfrm>
            <a:off x="2074686" y="3657600"/>
            <a:ext cx="1466496" cy="398058"/>
          </a:xfrm>
          <a:prstGeom prst="rect">
            <a:avLst/>
          </a:prstGeom>
          <a:ln>
            <a:noFill/>
          </a:ln>
        </p:spPr>
        <p:txBody>
          <a:bodyPr>
            <a:spAutoFit/>
            <a:scene3d>
              <a:camera prst="orthographicFront"/>
              <a:lightRig rig="threePt" dir="t"/>
            </a:scene3d>
            <a:sp3d contourW="12700"/>
          </a:bodyPr>
          <a:lstStyle/>
          <a:p>
            <a:pPr algn="just">
              <a:lnSpc>
                <a:spcPct val="120000"/>
              </a:lnSpc>
              <a:defRPr/>
            </a:pPr>
            <a:r>
              <a:rPr lang="zh-CN" altLang="en-US" b="1" dirty="0">
                <a:solidFill>
                  <a:srgbClr val="C00000"/>
                </a:solidFill>
                <a:cs typeface="+mn-ea"/>
                <a:sym typeface="+mn-lt"/>
              </a:rPr>
              <a:t>产品特点：</a:t>
            </a:r>
          </a:p>
        </p:txBody>
      </p:sp>
      <p:sp>
        <p:nvSpPr>
          <p:cNvPr id="4" name="矩形 3">
            <a:extLst>
              <a:ext uri="{FF2B5EF4-FFF2-40B4-BE49-F238E27FC236}">
                <a16:creationId xmlns:a16="http://schemas.microsoft.com/office/drawing/2014/main" id="{0760A67F-957C-495A-9EBE-3D5FD86DE7D3}"/>
              </a:ext>
            </a:extLst>
          </p:cNvPr>
          <p:cNvSpPr/>
          <p:nvPr/>
        </p:nvSpPr>
        <p:spPr>
          <a:xfrm>
            <a:off x="2070114" y="4112590"/>
            <a:ext cx="4712711" cy="570990"/>
          </a:xfrm>
          <a:prstGeom prst="rect">
            <a:avLst/>
          </a:prstGeom>
          <a:ln>
            <a:noFill/>
          </a:ln>
        </p:spPr>
        <p:txBody>
          <a:bodyPr>
            <a:spAutoFit/>
            <a:scene3d>
              <a:camera prst="orthographicFront"/>
              <a:lightRig rig="threePt" dir="t"/>
            </a:scene3d>
            <a:sp3d contourW="12700"/>
          </a:bodyPr>
          <a:lstStyle/>
          <a:p>
            <a:pPr>
              <a:lnSpc>
                <a:spcPct val="120000"/>
              </a:lnSpc>
              <a:defRPr/>
            </a:pPr>
            <a:r>
              <a:rPr lang="zh-CN" altLang="en-US" sz="1350" dirty="0">
                <a:cs typeface="+mn-ea"/>
                <a:sym typeface="+mn-lt"/>
              </a:rPr>
              <a:t>     “零泄漏”、工作寿命≥</a:t>
            </a:r>
            <a:r>
              <a:rPr lang="en-US" altLang="zh-CN" sz="1350" dirty="0">
                <a:cs typeface="+mn-ea"/>
                <a:sym typeface="+mn-lt"/>
              </a:rPr>
              <a:t>10</a:t>
            </a:r>
            <a:r>
              <a:rPr lang="zh-CN" altLang="en-US" sz="1350" dirty="0">
                <a:cs typeface="+mn-ea"/>
                <a:sym typeface="+mn-lt"/>
              </a:rPr>
              <a:t>万次，</a:t>
            </a:r>
            <a:r>
              <a:rPr lang="en-US" altLang="zh-CN" sz="1350" dirty="0">
                <a:cs typeface="+mn-ea"/>
                <a:sym typeface="+mn-lt"/>
              </a:rPr>
              <a:t>45°</a:t>
            </a:r>
            <a:r>
              <a:rPr lang="zh-CN" altLang="en-US" sz="1350" dirty="0">
                <a:cs typeface="+mn-ea"/>
                <a:sym typeface="+mn-lt"/>
              </a:rPr>
              <a:t>倾斜安装运行</a:t>
            </a:r>
            <a:r>
              <a:rPr lang="en-US" altLang="zh-CN" sz="1350" dirty="0">
                <a:cs typeface="+mn-ea"/>
                <a:sym typeface="+mn-lt"/>
              </a:rPr>
              <a:t>1</a:t>
            </a:r>
            <a:r>
              <a:rPr lang="zh-CN" altLang="en-US" sz="1350" dirty="0">
                <a:cs typeface="+mn-ea"/>
                <a:sym typeface="+mn-lt"/>
              </a:rPr>
              <a:t>万次无损伤。</a:t>
            </a:r>
          </a:p>
        </p:txBody>
      </p:sp>
      <p:sp>
        <p:nvSpPr>
          <p:cNvPr id="5" name="TextBox 7">
            <a:extLst>
              <a:ext uri="{FF2B5EF4-FFF2-40B4-BE49-F238E27FC236}">
                <a16:creationId xmlns:a16="http://schemas.microsoft.com/office/drawing/2014/main" id="{817BF03F-6D73-4002-BC30-3D558DFB0316}"/>
              </a:ext>
            </a:extLst>
          </p:cNvPr>
          <p:cNvSpPr txBox="1"/>
          <p:nvPr/>
        </p:nvSpPr>
        <p:spPr>
          <a:xfrm>
            <a:off x="2030016" y="1198924"/>
            <a:ext cx="4718447" cy="323165"/>
          </a:xfrm>
          <a:prstGeom prst="rect">
            <a:avLst/>
          </a:prstGeom>
          <a:noFill/>
        </p:spPr>
        <p:txBody>
          <a:bodyPr>
            <a:spAutoFit/>
          </a:bodyPr>
          <a:lstStyle/>
          <a:p>
            <a:pPr defTabSz="914265">
              <a:defRPr/>
            </a:pPr>
            <a:r>
              <a:rPr lang="zh-CN" altLang="en-US" sz="1500" dirty="0">
                <a:solidFill>
                  <a:srgbClr val="C00000"/>
                </a:solidFill>
                <a:latin typeface="方正黑体简体" panose="02010601030101010101" pitchFamily="2" charset="-122"/>
                <a:ea typeface="方正黑体简体" panose="02010601030101010101" pitchFamily="2" charset="-122"/>
                <a:cs typeface="+mn-ea"/>
                <a:sym typeface="+mn-lt"/>
              </a:rPr>
              <a:t>公称压力：</a:t>
            </a:r>
            <a:r>
              <a:rPr lang="en-US" altLang="zh-CN" sz="1500" dirty="0">
                <a:latin typeface="方正黑体简体" panose="02010601030101010101" pitchFamily="2" charset="-122"/>
                <a:ea typeface="方正黑体简体" panose="02010601030101010101" pitchFamily="2" charset="-122"/>
                <a:cs typeface="+mn-ea"/>
                <a:sym typeface="+mn-lt"/>
              </a:rPr>
              <a:t>PN16bar</a:t>
            </a:r>
            <a:r>
              <a:rPr lang="zh-CN" altLang="en-US" sz="1500" dirty="0">
                <a:latin typeface="方正黑体简体" panose="02010601030101010101" pitchFamily="2" charset="-122"/>
                <a:ea typeface="方正黑体简体" panose="02010601030101010101" pitchFamily="2" charset="-122"/>
                <a:cs typeface="+mn-ea"/>
                <a:sym typeface="+mn-lt"/>
              </a:rPr>
              <a:t>、</a:t>
            </a:r>
            <a:r>
              <a:rPr lang="en-US" altLang="zh-CN" sz="1500" dirty="0">
                <a:latin typeface="方正黑体简体" panose="02010601030101010101" pitchFamily="2" charset="-122"/>
                <a:ea typeface="方正黑体简体" panose="02010601030101010101" pitchFamily="2" charset="-122"/>
                <a:cs typeface="+mn-ea"/>
                <a:sym typeface="+mn-lt"/>
              </a:rPr>
              <a:t>PN25bar</a:t>
            </a:r>
            <a:r>
              <a:rPr lang="zh-CN" altLang="en-US" sz="1500" dirty="0">
                <a:latin typeface="方正黑体简体" panose="02010601030101010101" pitchFamily="2" charset="-122"/>
                <a:ea typeface="方正黑体简体" panose="02010601030101010101" pitchFamily="2" charset="-122"/>
                <a:cs typeface="+mn-ea"/>
                <a:sym typeface="+mn-lt"/>
              </a:rPr>
              <a:t>、</a:t>
            </a:r>
            <a:r>
              <a:rPr lang="en-US" altLang="zh-CN" sz="1500" dirty="0">
                <a:latin typeface="方正黑体简体" panose="02010601030101010101" pitchFamily="2" charset="-122"/>
                <a:ea typeface="方正黑体简体" panose="02010601030101010101" pitchFamily="2" charset="-122"/>
                <a:cs typeface="+mn-ea"/>
                <a:sym typeface="+mn-lt"/>
              </a:rPr>
              <a:t> PN40bar</a:t>
            </a:r>
            <a:r>
              <a:rPr lang="zh-CN" altLang="en-US" sz="1500" dirty="0">
                <a:latin typeface="方正黑体简体" panose="02010601030101010101" pitchFamily="2" charset="-122"/>
                <a:ea typeface="方正黑体简体" panose="02010601030101010101" pitchFamily="2" charset="-122"/>
                <a:cs typeface="+mn-ea"/>
                <a:sym typeface="+mn-lt"/>
              </a:rPr>
              <a:t>及更高</a:t>
            </a:r>
            <a:endParaRPr lang="en-US" altLang="zh-CN" sz="1500" dirty="0">
              <a:latin typeface="方正黑体简体" panose="02010601030101010101" pitchFamily="2" charset="-122"/>
              <a:ea typeface="方正黑体简体" panose="02010601030101010101" pitchFamily="2" charset="-122"/>
              <a:cs typeface="+mn-ea"/>
              <a:sym typeface="+mn-lt"/>
            </a:endParaRPr>
          </a:p>
        </p:txBody>
      </p:sp>
      <p:sp>
        <p:nvSpPr>
          <p:cNvPr id="6" name="TextBox 7">
            <a:extLst>
              <a:ext uri="{FF2B5EF4-FFF2-40B4-BE49-F238E27FC236}">
                <a16:creationId xmlns:a16="http://schemas.microsoft.com/office/drawing/2014/main" id="{6A7C1080-BB69-4FF3-A81B-5DA79C0CE11A}"/>
              </a:ext>
            </a:extLst>
          </p:cNvPr>
          <p:cNvSpPr txBox="1"/>
          <p:nvPr/>
        </p:nvSpPr>
        <p:spPr>
          <a:xfrm>
            <a:off x="2055019" y="2158568"/>
            <a:ext cx="4742260" cy="553998"/>
          </a:xfrm>
          <a:prstGeom prst="rect">
            <a:avLst/>
          </a:prstGeom>
          <a:noFill/>
        </p:spPr>
        <p:txBody>
          <a:bodyPr>
            <a:spAutoFit/>
          </a:bodyPr>
          <a:lstStyle/>
          <a:p>
            <a:pPr defTabSz="914265">
              <a:defRPr/>
            </a:pPr>
            <a:r>
              <a:rPr lang="zh-CN" altLang="en-US" sz="1500" dirty="0">
                <a:latin typeface="方正黑体简体" panose="02010601030101010101" pitchFamily="2" charset="-122"/>
                <a:ea typeface="方正黑体简体" panose="02010601030101010101" pitchFamily="2" charset="-122"/>
                <a:cs typeface="+mn-ea"/>
                <a:sym typeface="+mn-lt"/>
              </a:rPr>
              <a:t>    该类调节阀主要用于液氢、液氦、超流氦温区的真空冷箱内，实现低温流体的流量调节与开关。 </a:t>
            </a:r>
            <a:endParaRPr lang="en-US" altLang="zh-CN" sz="1500" dirty="0">
              <a:latin typeface="方正黑体简体" panose="02010601030101010101" pitchFamily="2" charset="-122"/>
              <a:ea typeface="方正黑体简体" panose="02010601030101010101" pitchFamily="2" charset="-122"/>
              <a:cs typeface="+mn-ea"/>
              <a:sym typeface="+mn-lt"/>
            </a:endParaRPr>
          </a:p>
        </p:txBody>
      </p:sp>
      <p:sp>
        <p:nvSpPr>
          <p:cNvPr id="7" name="TextBox 7">
            <a:extLst>
              <a:ext uri="{FF2B5EF4-FFF2-40B4-BE49-F238E27FC236}">
                <a16:creationId xmlns:a16="http://schemas.microsoft.com/office/drawing/2014/main" id="{12D6BFDA-B7F7-40A0-A4ED-844E5BD72770}"/>
              </a:ext>
            </a:extLst>
          </p:cNvPr>
          <p:cNvSpPr txBox="1"/>
          <p:nvPr/>
        </p:nvSpPr>
        <p:spPr>
          <a:xfrm>
            <a:off x="2072879" y="2809840"/>
            <a:ext cx="4675584" cy="553998"/>
          </a:xfrm>
          <a:prstGeom prst="rect">
            <a:avLst/>
          </a:prstGeom>
          <a:noFill/>
        </p:spPr>
        <p:txBody>
          <a:bodyPr>
            <a:spAutoFit/>
          </a:bodyPr>
          <a:lstStyle/>
          <a:p>
            <a:pPr defTabSz="914265">
              <a:defRPr/>
            </a:pPr>
            <a:r>
              <a:rPr lang="zh-CN" altLang="en-US" sz="1500" dirty="0">
                <a:latin typeface="方正黑体简体" panose="02010601030101010101" pitchFamily="2" charset="-122"/>
                <a:ea typeface="方正黑体简体" panose="02010601030101010101" pitchFamily="2" charset="-122"/>
                <a:cs typeface="+mn-ea"/>
                <a:sym typeface="+mn-lt"/>
              </a:rPr>
              <a:t>    为了满足不同用户需求，该产品可配套真空铠装夹层，实现在常温环境下低温流体的流量调节与开关。</a:t>
            </a:r>
            <a:endParaRPr lang="en-US" altLang="zh-CN" sz="1500" dirty="0">
              <a:latin typeface="方正黑体简体" panose="02010601030101010101" pitchFamily="2" charset="-122"/>
              <a:ea typeface="方正黑体简体" panose="02010601030101010101" pitchFamily="2" charset="-122"/>
              <a:cs typeface="+mn-ea"/>
              <a:sym typeface="+mn-lt"/>
            </a:endParaRPr>
          </a:p>
        </p:txBody>
      </p:sp>
      <p:sp>
        <p:nvSpPr>
          <p:cNvPr id="8" name="矩形 7">
            <a:extLst>
              <a:ext uri="{FF2B5EF4-FFF2-40B4-BE49-F238E27FC236}">
                <a16:creationId xmlns:a16="http://schemas.microsoft.com/office/drawing/2014/main" id="{B6651B0D-2905-4656-8CA9-991FF21E8B7A}"/>
              </a:ext>
            </a:extLst>
          </p:cNvPr>
          <p:cNvSpPr/>
          <p:nvPr/>
        </p:nvSpPr>
        <p:spPr>
          <a:xfrm>
            <a:off x="2032417" y="1695937"/>
            <a:ext cx="1466496" cy="398058"/>
          </a:xfrm>
          <a:prstGeom prst="rect">
            <a:avLst/>
          </a:prstGeom>
          <a:ln>
            <a:noFill/>
          </a:ln>
        </p:spPr>
        <p:txBody>
          <a:bodyPr>
            <a:spAutoFit/>
            <a:scene3d>
              <a:camera prst="orthographicFront"/>
              <a:lightRig rig="threePt" dir="t"/>
            </a:scene3d>
            <a:sp3d contourW="12700"/>
          </a:bodyPr>
          <a:lstStyle/>
          <a:p>
            <a:pPr algn="just">
              <a:lnSpc>
                <a:spcPct val="120000"/>
              </a:lnSpc>
              <a:defRPr/>
            </a:pPr>
            <a:r>
              <a:rPr lang="zh-CN" altLang="en-US" b="1" dirty="0">
                <a:solidFill>
                  <a:srgbClr val="C00000"/>
                </a:solidFill>
                <a:cs typeface="+mn-ea"/>
                <a:sym typeface="+mn-lt"/>
              </a:rPr>
              <a:t>应用场景：</a:t>
            </a:r>
          </a:p>
        </p:txBody>
      </p:sp>
      <p:pic>
        <p:nvPicPr>
          <p:cNvPr id="10249" name="Picture 2" descr="E:\技术部\照片\产品照片\VCPH-2510.tiff">
            <a:extLst>
              <a:ext uri="{FF2B5EF4-FFF2-40B4-BE49-F238E27FC236}">
                <a16:creationId xmlns:a16="http://schemas.microsoft.com/office/drawing/2014/main" id="{B895FE79-7F2D-4DBA-AB15-5771D5C148C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2" r="-2"/>
          <a:stretch>
            <a:fillRect/>
          </a:stretch>
        </p:blipFill>
        <p:spPr bwMode="auto">
          <a:xfrm>
            <a:off x="260648" y="1024126"/>
            <a:ext cx="1428750" cy="4056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灯片编号占位符 8">
            <a:extLst>
              <a:ext uri="{FF2B5EF4-FFF2-40B4-BE49-F238E27FC236}">
                <a16:creationId xmlns:a16="http://schemas.microsoft.com/office/drawing/2014/main" id="{93657084-CD40-431B-8DC8-F8142BDF7CC8}"/>
              </a:ext>
            </a:extLst>
          </p:cNvPr>
          <p:cNvSpPr>
            <a:spLocks noGrp="1"/>
          </p:cNvSpPr>
          <p:nvPr>
            <p:ph type="sldNum" sz="quarter" idx="12"/>
          </p:nvPr>
        </p:nvSpPr>
        <p:spPr/>
        <p:txBody>
          <a:bodyPr/>
          <a:lstStyle/>
          <a:p>
            <a:fld id="{2EEFC946-6D13-4F8C-9740-992A906A613E}" type="slidenum">
              <a:rPr lang="zh-CN" altLang="en-US" smtClean="0"/>
              <a:pPr/>
              <a:t>18</a:t>
            </a:fld>
            <a:endParaRPr lang="zh-CN" altLang="en-US"/>
          </a:p>
        </p:txBody>
      </p:sp>
      <p:sp>
        <p:nvSpPr>
          <p:cNvPr id="11" name="标题 1">
            <a:extLst>
              <a:ext uri="{FF2B5EF4-FFF2-40B4-BE49-F238E27FC236}">
                <a16:creationId xmlns:a16="http://schemas.microsoft.com/office/drawing/2014/main" id="{99568823-5F3A-4F8E-922A-47EF6A260A1B}"/>
              </a:ext>
            </a:extLst>
          </p:cNvPr>
          <p:cNvSpPr txBox="1">
            <a:spLocks noChangeArrowheads="1"/>
          </p:cNvSpPr>
          <p:nvPr/>
        </p:nvSpPr>
        <p:spPr>
          <a:xfrm>
            <a:off x="84488" y="741427"/>
            <a:ext cx="3704552" cy="457200"/>
          </a:xfrm>
          <a:prstGeom prst="rect">
            <a:avLst/>
          </a:prstGeom>
        </p:spPr>
        <p:txBody>
          <a:bodyPr>
            <a:normAutofit/>
          </a:bodyPr>
          <a:lstStyle>
            <a:lvl1pPr algn="ctr" defTabSz="685712" rtl="0" eaLnBrk="1" latinLnBrk="0" hangingPunct="1">
              <a:spcBef>
                <a:spcPct val="0"/>
              </a:spcBef>
              <a:buNone/>
              <a:defRPr sz="3300" kern="1200">
                <a:solidFill>
                  <a:schemeClr val="tx1"/>
                </a:solidFill>
                <a:latin typeface="+mj-lt"/>
                <a:ea typeface="+mj-ea"/>
                <a:cs typeface="+mj-cs"/>
              </a:defRPr>
            </a:lvl1pPr>
          </a:lstStyle>
          <a:p>
            <a:pPr algn="l"/>
            <a:r>
              <a:rPr kumimoji="1" lang="zh-CN" altLang="en-US" sz="1800" b="1" dirty="0">
                <a:solidFill>
                  <a:srgbClr val="000099"/>
                </a:solidFill>
                <a:latin typeface="微软雅黑" panose="020B0503020204020204" pitchFamily="34" charset="-122"/>
                <a:ea typeface="微软雅黑" panose="020B0503020204020204" pitchFamily="34" charset="-122"/>
                <a:cs typeface="华文细黑" panose="02010600040101010101" pitchFamily="2" charset="-122"/>
                <a:sym typeface="+mn-lt"/>
              </a:rPr>
              <a:t>液氢、液氦、超流氦温区</a:t>
            </a:r>
            <a:endParaRPr lang="zh-CN" altLang="en-US" sz="1800" b="1" dirty="0">
              <a:solidFill>
                <a:srgbClr val="000099"/>
              </a:solidFill>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84BA9199-098E-4EAD-BC93-1634789FC1EA}"/>
              </a:ext>
            </a:extLst>
          </p:cNvPr>
          <p:cNvSpPr txBox="1"/>
          <p:nvPr/>
        </p:nvSpPr>
        <p:spPr>
          <a:xfrm>
            <a:off x="1196752" y="267494"/>
            <a:ext cx="4608512" cy="400110"/>
          </a:xfrm>
          <a:prstGeom prst="rect">
            <a:avLst/>
          </a:prstGeom>
          <a:noFill/>
        </p:spPr>
        <p:txBody>
          <a:bodyPr wrap="square" rtlCol="0">
            <a:spAutoFit/>
          </a:bodyPr>
          <a:lstStyle/>
          <a:p>
            <a:pPr algn="ct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四、超低温调节阀</a:t>
            </a:r>
          </a:p>
        </p:txBody>
      </p:sp>
    </p:spTree>
    <p:extLst>
      <p:ext uri="{BB962C8B-B14F-4D97-AF65-F5344CB8AC3E}">
        <p14:creationId xmlns:p14="http://schemas.microsoft.com/office/powerpoint/2010/main" val="255489375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11">
            <a:extLst>
              <a:ext uri="{FF2B5EF4-FFF2-40B4-BE49-F238E27FC236}">
                <a16:creationId xmlns:a16="http://schemas.microsoft.com/office/drawing/2014/main" id="{404F4396-9B33-4261-9641-77AB64DD0916}"/>
              </a:ext>
            </a:extLst>
          </p:cNvPr>
          <p:cNvSpPr>
            <a:spLocks noChangeArrowheads="1"/>
          </p:cNvSpPr>
          <p:nvPr/>
        </p:nvSpPr>
        <p:spPr bwMode="auto">
          <a:xfrm>
            <a:off x="4793456" y="4337047"/>
            <a:ext cx="2057400" cy="571500"/>
          </a:xfrm>
          <a:prstGeom prst="rect">
            <a:avLst/>
          </a:prstGeom>
          <a:solidFill>
            <a:schemeClr val="bg1"/>
          </a:solidFill>
          <a:ln w="9525" algn="ctr">
            <a:solidFill>
              <a:schemeClr val="bg1"/>
            </a:solidFill>
            <a:round/>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350">
              <a:cs typeface="Arial" panose="020B0604020202020204" pitchFamily="34" charset="0"/>
            </a:endParaRPr>
          </a:p>
        </p:txBody>
      </p:sp>
      <p:sp>
        <p:nvSpPr>
          <p:cNvPr id="5" name="圆角矩形 4">
            <a:extLst>
              <a:ext uri="{FF2B5EF4-FFF2-40B4-BE49-F238E27FC236}">
                <a16:creationId xmlns:a16="http://schemas.microsoft.com/office/drawing/2014/main" id="{8C2C1587-E1A4-4967-8736-86E8B9ADBCE1}"/>
              </a:ext>
            </a:extLst>
          </p:cNvPr>
          <p:cNvSpPr/>
          <p:nvPr/>
        </p:nvSpPr>
        <p:spPr bwMode="auto">
          <a:xfrm>
            <a:off x="332656" y="1101478"/>
            <a:ext cx="2979877" cy="400110"/>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defRPr/>
            </a:pPr>
            <a:r>
              <a:rPr lang="zh-CN" altLang="en-US" sz="1600" b="1">
                <a:cs typeface="Arial" charset="0"/>
              </a:rPr>
              <a:t>气动薄膜执行机构（</a:t>
            </a:r>
            <a:r>
              <a:rPr lang="en-US" altLang="zh-CN" sz="1600" b="1">
                <a:cs typeface="Arial" charset="0"/>
              </a:rPr>
              <a:t>CT-PA</a:t>
            </a:r>
            <a:r>
              <a:rPr lang="zh-CN" altLang="en-US" sz="1600" b="1">
                <a:cs typeface="Arial" charset="0"/>
              </a:rPr>
              <a:t>）</a:t>
            </a:r>
          </a:p>
        </p:txBody>
      </p:sp>
      <p:graphicFrame>
        <p:nvGraphicFramePr>
          <p:cNvPr id="11269" name="对象 2">
            <a:extLst>
              <a:ext uri="{FF2B5EF4-FFF2-40B4-BE49-F238E27FC236}">
                <a16:creationId xmlns:a16="http://schemas.microsoft.com/office/drawing/2014/main" id="{8482B43E-FF4E-4BC0-8860-DD684CFA6612}"/>
              </a:ext>
            </a:extLst>
          </p:cNvPr>
          <p:cNvGraphicFramePr>
            <a:graphicFrameLocks noChangeAspect="1"/>
          </p:cNvGraphicFramePr>
          <p:nvPr>
            <p:extLst>
              <p:ext uri="{D42A27DB-BD31-4B8C-83A1-F6EECF244321}">
                <p14:modId xmlns:p14="http://schemas.microsoft.com/office/powerpoint/2010/main" val="3904402366"/>
              </p:ext>
            </p:extLst>
          </p:nvPr>
        </p:nvGraphicFramePr>
        <p:xfrm>
          <a:off x="3525441" y="2629691"/>
          <a:ext cx="3246834" cy="2228850"/>
        </p:xfrm>
        <a:graphic>
          <a:graphicData uri="http://schemas.openxmlformats.org/presentationml/2006/ole">
            <mc:AlternateContent xmlns:mc="http://schemas.openxmlformats.org/markup-compatibility/2006">
              <mc:Choice xmlns:v="urn:schemas-microsoft-com:vml" Requires="v">
                <p:oleObj spid="_x0000_s12327" name="Graph" r:id="rId3" imgW="3617366" imgH="2834640" progId="Origin50.Graph">
                  <p:embed/>
                </p:oleObj>
              </mc:Choice>
              <mc:Fallback>
                <p:oleObj name="Graph" r:id="rId3" imgW="3617366" imgH="2834640" progId="Origin50.Graph">
                  <p:embed/>
                  <p:pic>
                    <p:nvPicPr>
                      <p:cNvPr id="11269" name="对象 2">
                        <a:extLst>
                          <a:ext uri="{FF2B5EF4-FFF2-40B4-BE49-F238E27FC236}">
                            <a16:creationId xmlns:a16="http://schemas.microsoft.com/office/drawing/2014/main" id="{8482B43E-FF4E-4BC0-8860-DD684CFA66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4929" b="6995"/>
                      <a:stretch>
                        <a:fillRect/>
                      </a:stretch>
                    </p:blipFill>
                    <p:spPr bwMode="auto">
                      <a:xfrm>
                        <a:off x="3525441" y="2629691"/>
                        <a:ext cx="3246834" cy="2228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表格 7">
            <a:extLst>
              <a:ext uri="{FF2B5EF4-FFF2-40B4-BE49-F238E27FC236}">
                <a16:creationId xmlns:a16="http://schemas.microsoft.com/office/drawing/2014/main" id="{1046D57A-D724-49DF-BCB3-4D872E258373}"/>
              </a:ext>
            </a:extLst>
          </p:cNvPr>
          <p:cNvGraphicFramePr>
            <a:graphicFrameLocks noGrp="1"/>
          </p:cNvGraphicFramePr>
          <p:nvPr>
            <p:extLst>
              <p:ext uri="{D42A27DB-BD31-4B8C-83A1-F6EECF244321}">
                <p14:modId xmlns:p14="http://schemas.microsoft.com/office/powerpoint/2010/main" val="2059536532"/>
              </p:ext>
            </p:extLst>
          </p:nvPr>
        </p:nvGraphicFramePr>
        <p:xfrm>
          <a:off x="156335" y="1707654"/>
          <a:ext cx="3423047" cy="3109662"/>
        </p:xfrm>
        <a:graphic>
          <a:graphicData uri="http://schemas.openxmlformats.org/drawingml/2006/table">
            <a:tbl>
              <a:tblPr/>
              <a:tblGrid>
                <a:gridCol w="1137047">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275701">
                <a:tc>
                  <a:txBody>
                    <a:bodyPr/>
                    <a:lstStyle>
                      <a:lvl1pPr>
                        <a:spcBef>
                          <a:spcPct val="20000"/>
                        </a:spcBef>
                        <a:buClr>
                          <a:srgbClr val="FF7C23"/>
                        </a:buClr>
                        <a:defRPr kumimoji="1">
                          <a:solidFill>
                            <a:schemeClr val="tx1"/>
                          </a:solidFill>
                          <a:latin typeface="华文细黑" pitchFamily="2" charset="-122"/>
                          <a:ea typeface="华文细黑" pitchFamily="2" charset="-122"/>
                        </a:defRPr>
                      </a:lvl1pPr>
                      <a:lvl2pPr marL="742950" indent="-285750">
                        <a:spcBef>
                          <a:spcPct val="20000"/>
                        </a:spcBef>
                        <a:buClr>
                          <a:srgbClr val="FF7C23"/>
                        </a:buClr>
                        <a:defRPr kumimoji="1" sz="2400">
                          <a:solidFill>
                            <a:schemeClr val="tx1"/>
                          </a:solidFill>
                          <a:latin typeface="华文细黑" pitchFamily="2" charset="-122"/>
                          <a:ea typeface="华文细黑" pitchFamily="2" charset="-122"/>
                        </a:defRPr>
                      </a:lvl2pPr>
                      <a:lvl3pPr marL="1143000" indent="-228600">
                        <a:spcBef>
                          <a:spcPct val="20000"/>
                        </a:spcBef>
                        <a:buClr>
                          <a:srgbClr val="FF7C23"/>
                        </a:buClr>
                        <a:defRPr kumimoji="1" sz="1400">
                          <a:solidFill>
                            <a:schemeClr val="tx1"/>
                          </a:solidFill>
                          <a:latin typeface="华文细黑" pitchFamily="2" charset="-122"/>
                          <a:ea typeface="华文细黑" pitchFamily="2" charset="-122"/>
                        </a:defRPr>
                      </a:lvl3pPr>
                      <a:lvl4pPr marL="1600200" indent="-228600">
                        <a:spcBef>
                          <a:spcPct val="20000"/>
                        </a:spcBef>
                        <a:buClr>
                          <a:srgbClr val="FF7C23"/>
                        </a:buClr>
                        <a:defRPr kumimoji="1" sz="1200">
                          <a:solidFill>
                            <a:schemeClr val="tx1"/>
                          </a:solidFill>
                          <a:latin typeface="华文细黑" pitchFamily="2" charset="-122"/>
                          <a:ea typeface="华文细黑" pitchFamily="2" charset="-122"/>
                        </a:defRPr>
                      </a:lvl4pPr>
                      <a:lvl5pPr marL="2057400" indent="-228600">
                        <a:spcBef>
                          <a:spcPct val="20000"/>
                        </a:spcBef>
                        <a:buClr>
                          <a:srgbClr val="FF7C23"/>
                        </a:buClr>
                        <a:defRPr kumimoji="1" sz="1200">
                          <a:solidFill>
                            <a:schemeClr val="tx1"/>
                          </a:solidFill>
                          <a:latin typeface="华文细黑" pitchFamily="2" charset="-122"/>
                          <a:ea typeface="华文细黑" pitchFamily="2" charset="-122"/>
                        </a:defRPr>
                      </a:lvl5pPr>
                      <a:lvl6pPr marL="25146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6pPr>
                      <a:lvl7pPr marL="29718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7pPr>
                      <a:lvl8pPr marL="34290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8pPr>
                      <a:lvl9pPr marL="38862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zh-CN" sz="1400" b="1" i="0" u="none" strike="noStrike" cap="none" normalizeH="0" baseline="0">
                          <a:ln>
                            <a:noFill/>
                          </a:ln>
                          <a:solidFill>
                            <a:srgbClr val="FFFFFF"/>
                          </a:solidFill>
                          <a:effectLst/>
                          <a:latin typeface="Arial" charset="0"/>
                          <a:ea typeface="宋体" charset="-122"/>
                        </a:rPr>
                        <a:t>技术参数</a:t>
                      </a:r>
                      <a:endParaRPr kumimoji="0" lang="zh-CN" altLang="zh-CN" sz="1400" b="1" i="0" u="none" strike="noStrike" cap="none" normalizeH="0" baseline="0">
                        <a:ln>
                          <a:noFill/>
                        </a:ln>
                        <a:solidFill>
                          <a:srgbClr val="FFFFFF"/>
                        </a:solidFill>
                        <a:effectLst/>
                        <a:latin typeface="Calibri" pitchFamily="34" charset="0"/>
                        <a:ea typeface="宋体" charset="-122"/>
                        <a:cs typeface="Times New Roman" pitchFamily="18" charset="0"/>
                      </a:endParaRPr>
                    </a:p>
                  </a:txBody>
                  <a:tcPr marL="51440" marR="5144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9900"/>
                    </a:solidFill>
                  </a:tcPr>
                </a:tc>
                <a:tc>
                  <a:txBody>
                    <a:bodyPr/>
                    <a:lstStyle>
                      <a:lvl1pPr>
                        <a:spcBef>
                          <a:spcPct val="20000"/>
                        </a:spcBef>
                        <a:buClr>
                          <a:srgbClr val="FF7C23"/>
                        </a:buClr>
                        <a:defRPr kumimoji="1">
                          <a:solidFill>
                            <a:schemeClr val="tx1"/>
                          </a:solidFill>
                          <a:latin typeface="华文细黑" pitchFamily="2" charset="-122"/>
                          <a:ea typeface="华文细黑" pitchFamily="2" charset="-122"/>
                        </a:defRPr>
                      </a:lvl1pPr>
                      <a:lvl2pPr marL="742950" indent="-285750">
                        <a:spcBef>
                          <a:spcPct val="20000"/>
                        </a:spcBef>
                        <a:buClr>
                          <a:srgbClr val="FF7C23"/>
                        </a:buClr>
                        <a:defRPr kumimoji="1" sz="2400">
                          <a:solidFill>
                            <a:schemeClr val="tx1"/>
                          </a:solidFill>
                          <a:latin typeface="华文细黑" pitchFamily="2" charset="-122"/>
                          <a:ea typeface="华文细黑" pitchFamily="2" charset="-122"/>
                        </a:defRPr>
                      </a:lvl2pPr>
                      <a:lvl3pPr marL="1143000" indent="-228600">
                        <a:spcBef>
                          <a:spcPct val="20000"/>
                        </a:spcBef>
                        <a:buClr>
                          <a:srgbClr val="FF7C23"/>
                        </a:buClr>
                        <a:defRPr kumimoji="1" sz="1400">
                          <a:solidFill>
                            <a:schemeClr val="tx1"/>
                          </a:solidFill>
                          <a:latin typeface="华文细黑" pitchFamily="2" charset="-122"/>
                          <a:ea typeface="华文细黑" pitchFamily="2" charset="-122"/>
                        </a:defRPr>
                      </a:lvl3pPr>
                      <a:lvl4pPr marL="1600200" indent="-228600">
                        <a:spcBef>
                          <a:spcPct val="20000"/>
                        </a:spcBef>
                        <a:buClr>
                          <a:srgbClr val="FF7C23"/>
                        </a:buClr>
                        <a:defRPr kumimoji="1" sz="1200">
                          <a:solidFill>
                            <a:schemeClr val="tx1"/>
                          </a:solidFill>
                          <a:latin typeface="华文细黑" pitchFamily="2" charset="-122"/>
                          <a:ea typeface="华文细黑" pitchFamily="2" charset="-122"/>
                        </a:defRPr>
                      </a:lvl4pPr>
                      <a:lvl5pPr marL="2057400" indent="-228600">
                        <a:spcBef>
                          <a:spcPct val="20000"/>
                        </a:spcBef>
                        <a:buClr>
                          <a:srgbClr val="FF7C23"/>
                        </a:buClr>
                        <a:defRPr kumimoji="1" sz="1200">
                          <a:solidFill>
                            <a:schemeClr val="tx1"/>
                          </a:solidFill>
                          <a:latin typeface="华文细黑" pitchFamily="2" charset="-122"/>
                          <a:ea typeface="华文细黑" pitchFamily="2" charset="-122"/>
                        </a:defRPr>
                      </a:lvl5pPr>
                      <a:lvl6pPr marL="25146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6pPr>
                      <a:lvl7pPr marL="29718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7pPr>
                      <a:lvl8pPr marL="34290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8pPr>
                      <a:lvl9pPr marL="38862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zh-CN" sz="1400" b="1" i="0" u="none" strike="noStrike" cap="none" normalizeH="0" baseline="0">
                          <a:ln>
                            <a:noFill/>
                          </a:ln>
                          <a:solidFill>
                            <a:srgbClr val="FFFFFF"/>
                          </a:solidFill>
                          <a:effectLst/>
                          <a:latin typeface="Arial" charset="0"/>
                          <a:ea typeface="宋体" charset="-122"/>
                        </a:rPr>
                        <a:t>指标</a:t>
                      </a:r>
                      <a:endParaRPr kumimoji="0" lang="zh-CN" altLang="zh-CN" sz="1400" b="1" i="0" u="none" strike="noStrike" cap="none" normalizeH="0" baseline="0">
                        <a:ln>
                          <a:noFill/>
                        </a:ln>
                        <a:solidFill>
                          <a:srgbClr val="FFFFFF"/>
                        </a:solidFill>
                        <a:effectLst/>
                        <a:latin typeface="Calibri" pitchFamily="34" charset="0"/>
                        <a:ea typeface="宋体" charset="-122"/>
                        <a:cs typeface="Times New Roman" pitchFamily="18" charset="0"/>
                      </a:endParaRPr>
                    </a:p>
                  </a:txBody>
                  <a:tcPr marL="51440" marR="5144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9900"/>
                    </a:solidFill>
                  </a:tcPr>
                </a:tc>
                <a:extLst>
                  <a:ext uri="{0D108BD9-81ED-4DB2-BD59-A6C34878D82A}">
                    <a16:rowId xmlns:a16="http://schemas.microsoft.com/office/drawing/2014/main" val="10000"/>
                  </a:ext>
                </a:extLst>
              </a:tr>
              <a:tr h="280886">
                <a:tc>
                  <a:txBody>
                    <a:bodyPr/>
                    <a:lstStyle>
                      <a:lvl1pPr>
                        <a:spcBef>
                          <a:spcPct val="20000"/>
                        </a:spcBef>
                        <a:buClr>
                          <a:srgbClr val="FF7C23"/>
                        </a:buClr>
                        <a:defRPr kumimoji="1">
                          <a:solidFill>
                            <a:schemeClr val="tx1"/>
                          </a:solidFill>
                          <a:latin typeface="华文细黑" pitchFamily="2" charset="-122"/>
                          <a:ea typeface="华文细黑" pitchFamily="2" charset="-122"/>
                        </a:defRPr>
                      </a:lvl1pPr>
                      <a:lvl2pPr marL="742950" indent="-285750">
                        <a:spcBef>
                          <a:spcPct val="20000"/>
                        </a:spcBef>
                        <a:buClr>
                          <a:srgbClr val="FF7C23"/>
                        </a:buClr>
                        <a:defRPr kumimoji="1" sz="2400">
                          <a:solidFill>
                            <a:schemeClr val="tx1"/>
                          </a:solidFill>
                          <a:latin typeface="华文细黑" pitchFamily="2" charset="-122"/>
                          <a:ea typeface="华文细黑" pitchFamily="2" charset="-122"/>
                        </a:defRPr>
                      </a:lvl2pPr>
                      <a:lvl3pPr marL="1143000" indent="-228600">
                        <a:spcBef>
                          <a:spcPct val="20000"/>
                        </a:spcBef>
                        <a:buClr>
                          <a:srgbClr val="FF7C23"/>
                        </a:buClr>
                        <a:defRPr kumimoji="1" sz="1400">
                          <a:solidFill>
                            <a:schemeClr val="tx1"/>
                          </a:solidFill>
                          <a:latin typeface="华文细黑" pitchFamily="2" charset="-122"/>
                          <a:ea typeface="华文细黑" pitchFamily="2" charset="-122"/>
                        </a:defRPr>
                      </a:lvl3pPr>
                      <a:lvl4pPr marL="1600200" indent="-228600">
                        <a:spcBef>
                          <a:spcPct val="20000"/>
                        </a:spcBef>
                        <a:buClr>
                          <a:srgbClr val="FF7C23"/>
                        </a:buClr>
                        <a:defRPr kumimoji="1" sz="1200">
                          <a:solidFill>
                            <a:schemeClr val="tx1"/>
                          </a:solidFill>
                          <a:latin typeface="华文细黑" pitchFamily="2" charset="-122"/>
                          <a:ea typeface="华文细黑" pitchFamily="2" charset="-122"/>
                        </a:defRPr>
                      </a:lvl4pPr>
                      <a:lvl5pPr marL="2057400" indent="-228600">
                        <a:spcBef>
                          <a:spcPct val="20000"/>
                        </a:spcBef>
                        <a:buClr>
                          <a:srgbClr val="FF7C23"/>
                        </a:buClr>
                        <a:defRPr kumimoji="1" sz="1200">
                          <a:solidFill>
                            <a:schemeClr val="tx1"/>
                          </a:solidFill>
                          <a:latin typeface="华文细黑" pitchFamily="2" charset="-122"/>
                          <a:ea typeface="华文细黑" pitchFamily="2" charset="-122"/>
                        </a:defRPr>
                      </a:lvl5pPr>
                      <a:lvl6pPr marL="25146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6pPr>
                      <a:lvl7pPr marL="29718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7pPr>
                      <a:lvl8pPr marL="34290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8pPr>
                      <a:lvl9pPr marL="38862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en-US" sz="1400" b="1" i="0" u="none" strike="noStrike" cap="none" normalizeH="0" baseline="0">
                          <a:ln>
                            <a:noFill/>
                          </a:ln>
                          <a:solidFill>
                            <a:srgbClr val="FFFFFF"/>
                          </a:solidFill>
                          <a:effectLst/>
                          <a:latin typeface="Arial" charset="0"/>
                          <a:ea typeface="宋体" charset="-122"/>
                        </a:rPr>
                        <a:t>膜头尺寸</a:t>
                      </a:r>
                      <a:endParaRPr kumimoji="0" lang="zh-CN" altLang="zh-CN" sz="1400" b="1" i="0" u="none" strike="noStrike" cap="none" normalizeH="0" baseline="0">
                        <a:ln>
                          <a:noFill/>
                        </a:ln>
                        <a:solidFill>
                          <a:srgbClr val="FFFFFF"/>
                        </a:solidFill>
                        <a:effectLst/>
                        <a:latin typeface="Calibri" pitchFamily="34" charset="0"/>
                        <a:ea typeface="宋体" charset="-122"/>
                        <a:cs typeface="Times New Roman" pitchFamily="18" charset="0"/>
                      </a:endParaRPr>
                    </a:p>
                  </a:txBody>
                  <a:tcPr marL="51440" marR="5144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9900"/>
                    </a:solidFill>
                  </a:tcPr>
                </a:tc>
                <a:tc>
                  <a:txBody>
                    <a:bodyPr/>
                    <a:lstStyle>
                      <a:lvl1pPr>
                        <a:spcBef>
                          <a:spcPct val="20000"/>
                        </a:spcBef>
                        <a:buClr>
                          <a:srgbClr val="FF7C23"/>
                        </a:buClr>
                        <a:defRPr kumimoji="1">
                          <a:solidFill>
                            <a:schemeClr val="tx1"/>
                          </a:solidFill>
                          <a:latin typeface="华文细黑" pitchFamily="2" charset="-122"/>
                          <a:ea typeface="华文细黑" pitchFamily="2" charset="-122"/>
                        </a:defRPr>
                      </a:lvl1pPr>
                      <a:lvl2pPr marL="742950" indent="-285750">
                        <a:spcBef>
                          <a:spcPct val="20000"/>
                        </a:spcBef>
                        <a:buClr>
                          <a:srgbClr val="FF7C23"/>
                        </a:buClr>
                        <a:defRPr kumimoji="1" sz="2400">
                          <a:solidFill>
                            <a:schemeClr val="tx1"/>
                          </a:solidFill>
                          <a:latin typeface="华文细黑" pitchFamily="2" charset="-122"/>
                          <a:ea typeface="华文细黑" pitchFamily="2" charset="-122"/>
                        </a:defRPr>
                      </a:lvl2pPr>
                      <a:lvl3pPr marL="1143000" indent="-228600">
                        <a:spcBef>
                          <a:spcPct val="20000"/>
                        </a:spcBef>
                        <a:buClr>
                          <a:srgbClr val="FF7C23"/>
                        </a:buClr>
                        <a:defRPr kumimoji="1" sz="1400">
                          <a:solidFill>
                            <a:schemeClr val="tx1"/>
                          </a:solidFill>
                          <a:latin typeface="华文细黑" pitchFamily="2" charset="-122"/>
                          <a:ea typeface="华文细黑" pitchFamily="2" charset="-122"/>
                        </a:defRPr>
                      </a:lvl3pPr>
                      <a:lvl4pPr marL="1600200" indent="-228600">
                        <a:spcBef>
                          <a:spcPct val="20000"/>
                        </a:spcBef>
                        <a:buClr>
                          <a:srgbClr val="FF7C23"/>
                        </a:buClr>
                        <a:defRPr kumimoji="1" sz="1200">
                          <a:solidFill>
                            <a:schemeClr val="tx1"/>
                          </a:solidFill>
                          <a:latin typeface="华文细黑" pitchFamily="2" charset="-122"/>
                          <a:ea typeface="华文细黑" pitchFamily="2" charset="-122"/>
                        </a:defRPr>
                      </a:lvl4pPr>
                      <a:lvl5pPr marL="2057400" indent="-228600">
                        <a:spcBef>
                          <a:spcPct val="20000"/>
                        </a:spcBef>
                        <a:buClr>
                          <a:srgbClr val="FF7C23"/>
                        </a:buClr>
                        <a:defRPr kumimoji="1" sz="1200">
                          <a:solidFill>
                            <a:schemeClr val="tx1"/>
                          </a:solidFill>
                          <a:latin typeface="华文细黑" pitchFamily="2" charset="-122"/>
                          <a:ea typeface="华文细黑" pitchFamily="2" charset="-122"/>
                        </a:defRPr>
                      </a:lvl5pPr>
                      <a:lvl6pPr marL="25146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6pPr>
                      <a:lvl7pPr marL="29718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7pPr>
                      <a:lvl8pPr marL="34290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8pPr>
                      <a:lvl9pPr marL="38862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zh-CN" sz="1400" b="0" i="0" u="none" strike="noStrike" cap="none" normalizeH="0" baseline="0">
                          <a:ln>
                            <a:noFill/>
                          </a:ln>
                          <a:solidFill>
                            <a:srgbClr val="000000"/>
                          </a:solidFill>
                          <a:effectLst/>
                          <a:latin typeface="Arial" charset="0"/>
                          <a:ea typeface="宋体" charset="-122"/>
                        </a:rPr>
                        <a:t>165/210/310</a:t>
                      </a:r>
                      <a:endParaRPr kumimoji="0" lang="zh-CN" altLang="zh-CN" sz="1400" b="0" i="0" u="none" strike="noStrike" cap="none" normalizeH="0" baseline="0">
                        <a:ln>
                          <a:noFill/>
                        </a:ln>
                        <a:solidFill>
                          <a:srgbClr val="000000"/>
                        </a:solidFill>
                        <a:effectLst/>
                        <a:latin typeface="Calibri" pitchFamily="34" charset="0"/>
                        <a:ea typeface="宋体" charset="-122"/>
                        <a:cs typeface="Times New Roman" pitchFamily="18" charset="0"/>
                      </a:endParaRPr>
                    </a:p>
                  </a:txBody>
                  <a:tcPr marL="51440" marR="5144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r h="280886">
                <a:tc>
                  <a:txBody>
                    <a:bodyPr/>
                    <a:lstStyle>
                      <a:lvl1pPr>
                        <a:spcBef>
                          <a:spcPct val="20000"/>
                        </a:spcBef>
                        <a:buClr>
                          <a:srgbClr val="FF7C23"/>
                        </a:buClr>
                        <a:defRPr kumimoji="1">
                          <a:solidFill>
                            <a:schemeClr val="tx1"/>
                          </a:solidFill>
                          <a:latin typeface="华文细黑" pitchFamily="2" charset="-122"/>
                          <a:ea typeface="华文细黑" pitchFamily="2" charset="-122"/>
                        </a:defRPr>
                      </a:lvl1pPr>
                      <a:lvl2pPr marL="742950" indent="-285750">
                        <a:spcBef>
                          <a:spcPct val="20000"/>
                        </a:spcBef>
                        <a:buClr>
                          <a:srgbClr val="FF7C23"/>
                        </a:buClr>
                        <a:defRPr kumimoji="1" sz="2400">
                          <a:solidFill>
                            <a:schemeClr val="tx1"/>
                          </a:solidFill>
                          <a:latin typeface="华文细黑" pitchFamily="2" charset="-122"/>
                          <a:ea typeface="华文细黑" pitchFamily="2" charset="-122"/>
                        </a:defRPr>
                      </a:lvl2pPr>
                      <a:lvl3pPr marL="1143000" indent="-228600">
                        <a:spcBef>
                          <a:spcPct val="20000"/>
                        </a:spcBef>
                        <a:buClr>
                          <a:srgbClr val="FF7C23"/>
                        </a:buClr>
                        <a:defRPr kumimoji="1" sz="1400">
                          <a:solidFill>
                            <a:schemeClr val="tx1"/>
                          </a:solidFill>
                          <a:latin typeface="华文细黑" pitchFamily="2" charset="-122"/>
                          <a:ea typeface="华文细黑" pitchFamily="2" charset="-122"/>
                        </a:defRPr>
                      </a:lvl3pPr>
                      <a:lvl4pPr marL="1600200" indent="-228600">
                        <a:spcBef>
                          <a:spcPct val="20000"/>
                        </a:spcBef>
                        <a:buClr>
                          <a:srgbClr val="FF7C23"/>
                        </a:buClr>
                        <a:defRPr kumimoji="1" sz="1200">
                          <a:solidFill>
                            <a:schemeClr val="tx1"/>
                          </a:solidFill>
                          <a:latin typeface="华文细黑" pitchFamily="2" charset="-122"/>
                          <a:ea typeface="华文细黑" pitchFamily="2" charset="-122"/>
                        </a:defRPr>
                      </a:lvl4pPr>
                      <a:lvl5pPr marL="2057400" indent="-228600">
                        <a:spcBef>
                          <a:spcPct val="20000"/>
                        </a:spcBef>
                        <a:buClr>
                          <a:srgbClr val="FF7C23"/>
                        </a:buClr>
                        <a:defRPr kumimoji="1" sz="1200">
                          <a:solidFill>
                            <a:schemeClr val="tx1"/>
                          </a:solidFill>
                          <a:latin typeface="华文细黑" pitchFamily="2" charset="-122"/>
                          <a:ea typeface="华文细黑" pitchFamily="2" charset="-122"/>
                        </a:defRPr>
                      </a:lvl5pPr>
                      <a:lvl6pPr marL="25146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6pPr>
                      <a:lvl7pPr marL="29718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7pPr>
                      <a:lvl8pPr marL="34290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8pPr>
                      <a:lvl9pPr marL="38862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en-US" sz="1400" b="1" i="0" u="none" strike="noStrike" cap="none" normalizeH="0" baseline="0">
                          <a:ln>
                            <a:noFill/>
                          </a:ln>
                          <a:solidFill>
                            <a:srgbClr val="FFFFFF"/>
                          </a:solidFill>
                          <a:effectLst/>
                          <a:latin typeface="Arial" charset="0"/>
                          <a:ea typeface="宋体" charset="-122"/>
                        </a:rPr>
                        <a:t>膜片材料</a:t>
                      </a:r>
                      <a:endParaRPr kumimoji="0" lang="zh-CN" altLang="zh-CN" sz="1400" b="1" i="0" u="none" strike="noStrike" cap="none" normalizeH="0" baseline="0">
                        <a:ln>
                          <a:noFill/>
                        </a:ln>
                        <a:solidFill>
                          <a:srgbClr val="FFFFFF"/>
                        </a:solidFill>
                        <a:effectLst/>
                        <a:latin typeface="Arial" charset="0"/>
                        <a:ea typeface="宋体" charset="-122"/>
                      </a:endParaRPr>
                    </a:p>
                  </a:txBody>
                  <a:tcPr marL="51440" marR="5144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9900"/>
                    </a:solidFill>
                  </a:tcPr>
                </a:tc>
                <a:tc>
                  <a:txBody>
                    <a:bodyPr/>
                    <a:lstStyle>
                      <a:lvl1pPr>
                        <a:spcBef>
                          <a:spcPct val="20000"/>
                        </a:spcBef>
                        <a:buClr>
                          <a:srgbClr val="FF7C23"/>
                        </a:buClr>
                        <a:defRPr kumimoji="1">
                          <a:solidFill>
                            <a:schemeClr val="tx1"/>
                          </a:solidFill>
                          <a:latin typeface="华文细黑" pitchFamily="2" charset="-122"/>
                          <a:ea typeface="华文细黑" pitchFamily="2" charset="-122"/>
                        </a:defRPr>
                      </a:lvl1pPr>
                      <a:lvl2pPr marL="742950" indent="-285750">
                        <a:spcBef>
                          <a:spcPct val="20000"/>
                        </a:spcBef>
                        <a:buClr>
                          <a:srgbClr val="FF7C23"/>
                        </a:buClr>
                        <a:defRPr kumimoji="1" sz="2400">
                          <a:solidFill>
                            <a:schemeClr val="tx1"/>
                          </a:solidFill>
                          <a:latin typeface="华文细黑" pitchFamily="2" charset="-122"/>
                          <a:ea typeface="华文细黑" pitchFamily="2" charset="-122"/>
                        </a:defRPr>
                      </a:lvl2pPr>
                      <a:lvl3pPr marL="1143000" indent="-228600">
                        <a:spcBef>
                          <a:spcPct val="20000"/>
                        </a:spcBef>
                        <a:buClr>
                          <a:srgbClr val="FF7C23"/>
                        </a:buClr>
                        <a:defRPr kumimoji="1" sz="1400">
                          <a:solidFill>
                            <a:schemeClr val="tx1"/>
                          </a:solidFill>
                          <a:latin typeface="华文细黑" pitchFamily="2" charset="-122"/>
                          <a:ea typeface="华文细黑" pitchFamily="2" charset="-122"/>
                        </a:defRPr>
                      </a:lvl3pPr>
                      <a:lvl4pPr marL="1600200" indent="-228600">
                        <a:spcBef>
                          <a:spcPct val="20000"/>
                        </a:spcBef>
                        <a:buClr>
                          <a:srgbClr val="FF7C23"/>
                        </a:buClr>
                        <a:defRPr kumimoji="1" sz="1200">
                          <a:solidFill>
                            <a:schemeClr val="tx1"/>
                          </a:solidFill>
                          <a:latin typeface="华文细黑" pitchFamily="2" charset="-122"/>
                          <a:ea typeface="华文细黑" pitchFamily="2" charset="-122"/>
                        </a:defRPr>
                      </a:lvl4pPr>
                      <a:lvl5pPr marL="2057400" indent="-228600">
                        <a:spcBef>
                          <a:spcPct val="20000"/>
                        </a:spcBef>
                        <a:buClr>
                          <a:srgbClr val="FF7C23"/>
                        </a:buClr>
                        <a:defRPr kumimoji="1" sz="1200">
                          <a:solidFill>
                            <a:schemeClr val="tx1"/>
                          </a:solidFill>
                          <a:latin typeface="华文细黑" pitchFamily="2" charset="-122"/>
                          <a:ea typeface="华文细黑" pitchFamily="2" charset="-122"/>
                        </a:defRPr>
                      </a:lvl5pPr>
                      <a:lvl6pPr marL="25146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6pPr>
                      <a:lvl7pPr marL="29718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7pPr>
                      <a:lvl8pPr marL="34290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8pPr>
                      <a:lvl9pPr marL="38862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zh-CN" sz="1400" b="0" i="0" u="none" strike="noStrike" cap="none" normalizeH="0" baseline="0">
                          <a:ln>
                            <a:noFill/>
                          </a:ln>
                          <a:solidFill>
                            <a:srgbClr val="000000"/>
                          </a:solidFill>
                          <a:effectLst/>
                          <a:latin typeface="Arial" charset="0"/>
                          <a:ea typeface="宋体" charset="-122"/>
                        </a:rPr>
                        <a:t>丁晴橡胶夹尼龙布</a:t>
                      </a:r>
                    </a:p>
                  </a:txBody>
                  <a:tcPr marL="51440" marR="5144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80886">
                <a:tc>
                  <a:txBody>
                    <a:bodyPr/>
                    <a:lstStyle>
                      <a:lvl1pPr>
                        <a:spcBef>
                          <a:spcPct val="20000"/>
                        </a:spcBef>
                        <a:buClr>
                          <a:srgbClr val="FF7C23"/>
                        </a:buClr>
                        <a:defRPr kumimoji="1">
                          <a:solidFill>
                            <a:schemeClr val="tx1"/>
                          </a:solidFill>
                          <a:latin typeface="华文细黑" pitchFamily="2" charset="-122"/>
                          <a:ea typeface="华文细黑" pitchFamily="2" charset="-122"/>
                        </a:defRPr>
                      </a:lvl1pPr>
                      <a:lvl2pPr marL="742950" indent="-285750">
                        <a:spcBef>
                          <a:spcPct val="20000"/>
                        </a:spcBef>
                        <a:buClr>
                          <a:srgbClr val="FF7C23"/>
                        </a:buClr>
                        <a:defRPr kumimoji="1" sz="2400">
                          <a:solidFill>
                            <a:schemeClr val="tx1"/>
                          </a:solidFill>
                          <a:latin typeface="华文细黑" pitchFamily="2" charset="-122"/>
                          <a:ea typeface="华文细黑" pitchFamily="2" charset="-122"/>
                        </a:defRPr>
                      </a:lvl2pPr>
                      <a:lvl3pPr marL="1143000" indent="-228600">
                        <a:spcBef>
                          <a:spcPct val="20000"/>
                        </a:spcBef>
                        <a:buClr>
                          <a:srgbClr val="FF7C23"/>
                        </a:buClr>
                        <a:defRPr kumimoji="1" sz="1400">
                          <a:solidFill>
                            <a:schemeClr val="tx1"/>
                          </a:solidFill>
                          <a:latin typeface="华文细黑" pitchFamily="2" charset="-122"/>
                          <a:ea typeface="华文细黑" pitchFamily="2" charset="-122"/>
                        </a:defRPr>
                      </a:lvl3pPr>
                      <a:lvl4pPr marL="1600200" indent="-228600">
                        <a:spcBef>
                          <a:spcPct val="20000"/>
                        </a:spcBef>
                        <a:buClr>
                          <a:srgbClr val="FF7C23"/>
                        </a:buClr>
                        <a:defRPr kumimoji="1" sz="1200">
                          <a:solidFill>
                            <a:schemeClr val="tx1"/>
                          </a:solidFill>
                          <a:latin typeface="华文细黑" pitchFamily="2" charset="-122"/>
                          <a:ea typeface="华文细黑" pitchFamily="2" charset="-122"/>
                        </a:defRPr>
                      </a:lvl4pPr>
                      <a:lvl5pPr marL="2057400" indent="-228600">
                        <a:spcBef>
                          <a:spcPct val="20000"/>
                        </a:spcBef>
                        <a:buClr>
                          <a:srgbClr val="FF7C23"/>
                        </a:buClr>
                        <a:defRPr kumimoji="1" sz="1200">
                          <a:solidFill>
                            <a:schemeClr val="tx1"/>
                          </a:solidFill>
                          <a:latin typeface="华文细黑" pitchFamily="2" charset="-122"/>
                          <a:ea typeface="华文细黑" pitchFamily="2" charset="-122"/>
                        </a:defRPr>
                      </a:lvl5pPr>
                      <a:lvl6pPr marL="25146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6pPr>
                      <a:lvl7pPr marL="29718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7pPr>
                      <a:lvl8pPr marL="34290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8pPr>
                      <a:lvl9pPr marL="38862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en-US" sz="1400" b="1" i="0" u="none" strike="noStrike" cap="none" normalizeH="0" baseline="0">
                          <a:ln>
                            <a:noFill/>
                          </a:ln>
                          <a:solidFill>
                            <a:srgbClr val="FFFFFF"/>
                          </a:solidFill>
                          <a:effectLst/>
                          <a:latin typeface="Arial" charset="0"/>
                          <a:ea typeface="宋体" charset="-122"/>
                        </a:rPr>
                        <a:t>使用寿命</a:t>
                      </a:r>
                      <a:endParaRPr kumimoji="0" lang="zh-CN" altLang="zh-CN" sz="1400" b="1" i="0" u="none" strike="noStrike" cap="none" normalizeH="0" baseline="0">
                        <a:ln>
                          <a:noFill/>
                        </a:ln>
                        <a:solidFill>
                          <a:srgbClr val="FFFFFF"/>
                        </a:solidFill>
                        <a:effectLst/>
                        <a:latin typeface="Arial" charset="0"/>
                        <a:ea typeface="宋体" charset="-122"/>
                      </a:endParaRPr>
                    </a:p>
                  </a:txBody>
                  <a:tcPr marL="51440" marR="5144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9900"/>
                    </a:solidFill>
                  </a:tcPr>
                </a:tc>
                <a:tc>
                  <a:txBody>
                    <a:bodyPr/>
                    <a:lstStyle>
                      <a:lvl1pPr>
                        <a:spcBef>
                          <a:spcPct val="20000"/>
                        </a:spcBef>
                        <a:buClr>
                          <a:srgbClr val="FF7C23"/>
                        </a:buClr>
                        <a:defRPr kumimoji="1">
                          <a:solidFill>
                            <a:schemeClr val="tx1"/>
                          </a:solidFill>
                          <a:latin typeface="华文细黑" pitchFamily="2" charset="-122"/>
                          <a:ea typeface="华文细黑" pitchFamily="2" charset="-122"/>
                        </a:defRPr>
                      </a:lvl1pPr>
                      <a:lvl2pPr marL="742950" indent="-285750">
                        <a:spcBef>
                          <a:spcPct val="20000"/>
                        </a:spcBef>
                        <a:buClr>
                          <a:srgbClr val="FF7C23"/>
                        </a:buClr>
                        <a:defRPr kumimoji="1" sz="2400">
                          <a:solidFill>
                            <a:schemeClr val="tx1"/>
                          </a:solidFill>
                          <a:latin typeface="华文细黑" pitchFamily="2" charset="-122"/>
                          <a:ea typeface="华文细黑" pitchFamily="2" charset="-122"/>
                        </a:defRPr>
                      </a:lvl2pPr>
                      <a:lvl3pPr marL="1143000" indent="-228600">
                        <a:spcBef>
                          <a:spcPct val="20000"/>
                        </a:spcBef>
                        <a:buClr>
                          <a:srgbClr val="FF7C23"/>
                        </a:buClr>
                        <a:defRPr kumimoji="1" sz="1400">
                          <a:solidFill>
                            <a:schemeClr val="tx1"/>
                          </a:solidFill>
                          <a:latin typeface="华文细黑" pitchFamily="2" charset="-122"/>
                          <a:ea typeface="华文细黑" pitchFamily="2" charset="-122"/>
                        </a:defRPr>
                      </a:lvl3pPr>
                      <a:lvl4pPr marL="1600200" indent="-228600">
                        <a:spcBef>
                          <a:spcPct val="20000"/>
                        </a:spcBef>
                        <a:buClr>
                          <a:srgbClr val="FF7C23"/>
                        </a:buClr>
                        <a:defRPr kumimoji="1" sz="1200">
                          <a:solidFill>
                            <a:schemeClr val="tx1"/>
                          </a:solidFill>
                          <a:latin typeface="华文细黑" pitchFamily="2" charset="-122"/>
                          <a:ea typeface="华文细黑" pitchFamily="2" charset="-122"/>
                        </a:defRPr>
                      </a:lvl4pPr>
                      <a:lvl5pPr marL="2057400" indent="-228600">
                        <a:spcBef>
                          <a:spcPct val="20000"/>
                        </a:spcBef>
                        <a:buClr>
                          <a:srgbClr val="FF7C23"/>
                        </a:buClr>
                        <a:defRPr kumimoji="1" sz="1200">
                          <a:solidFill>
                            <a:schemeClr val="tx1"/>
                          </a:solidFill>
                          <a:latin typeface="华文细黑" pitchFamily="2" charset="-122"/>
                          <a:ea typeface="华文细黑" pitchFamily="2" charset="-122"/>
                        </a:defRPr>
                      </a:lvl5pPr>
                      <a:lvl6pPr marL="25146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6pPr>
                      <a:lvl7pPr marL="29718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7pPr>
                      <a:lvl8pPr marL="34290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8pPr>
                      <a:lvl9pPr marL="38862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en-US" sz="1400" b="0" i="0" u="none" strike="noStrike" cap="none" normalizeH="0" baseline="0">
                          <a:ln>
                            <a:noFill/>
                          </a:ln>
                          <a:solidFill>
                            <a:srgbClr val="000000"/>
                          </a:solidFill>
                          <a:effectLst/>
                          <a:latin typeface="Arial" charset="0"/>
                          <a:ea typeface="宋体" charset="-122"/>
                        </a:rPr>
                        <a:t>≥</a:t>
                      </a:r>
                      <a:r>
                        <a:rPr kumimoji="0" lang="en-US" altLang="zh-CN" sz="1400" b="0" i="0" u="none" strike="noStrike" cap="none" normalizeH="0" baseline="0">
                          <a:ln>
                            <a:noFill/>
                          </a:ln>
                          <a:solidFill>
                            <a:srgbClr val="000000"/>
                          </a:solidFill>
                          <a:effectLst/>
                          <a:latin typeface="Arial" charset="0"/>
                          <a:ea typeface="宋体" charset="-122"/>
                        </a:rPr>
                        <a:t>30</a:t>
                      </a:r>
                      <a:r>
                        <a:rPr kumimoji="0" lang="zh-CN" altLang="en-US" sz="1400" b="0" i="0" u="none" strike="noStrike" cap="none" normalizeH="0" baseline="0">
                          <a:ln>
                            <a:noFill/>
                          </a:ln>
                          <a:solidFill>
                            <a:srgbClr val="000000"/>
                          </a:solidFill>
                          <a:effectLst/>
                          <a:latin typeface="Arial" charset="0"/>
                          <a:ea typeface="宋体" charset="-122"/>
                        </a:rPr>
                        <a:t>万次</a:t>
                      </a:r>
                      <a:endParaRPr kumimoji="0" lang="zh-CN" altLang="zh-CN" sz="1400" b="0" i="0" u="none" strike="noStrike" cap="none" normalizeH="0" baseline="0">
                        <a:ln>
                          <a:noFill/>
                        </a:ln>
                        <a:solidFill>
                          <a:srgbClr val="000000"/>
                        </a:solidFill>
                        <a:effectLst/>
                        <a:latin typeface="Arial" charset="0"/>
                        <a:ea typeface="宋体" charset="-122"/>
                      </a:endParaRPr>
                    </a:p>
                  </a:txBody>
                  <a:tcPr marL="51440" marR="5144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3"/>
                  </a:ext>
                </a:extLst>
              </a:tr>
              <a:tr h="280886">
                <a:tc>
                  <a:txBody>
                    <a:bodyPr/>
                    <a:lstStyle>
                      <a:lvl1pPr>
                        <a:spcBef>
                          <a:spcPct val="20000"/>
                        </a:spcBef>
                        <a:buClr>
                          <a:srgbClr val="FF7C23"/>
                        </a:buClr>
                        <a:defRPr kumimoji="1">
                          <a:solidFill>
                            <a:schemeClr val="tx1"/>
                          </a:solidFill>
                          <a:latin typeface="华文细黑" pitchFamily="2" charset="-122"/>
                          <a:ea typeface="华文细黑" pitchFamily="2" charset="-122"/>
                        </a:defRPr>
                      </a:lvl1pPr>
                      <a:lvl2pPr marL="742950" indent="-285750">
                        <a:spcBef>
                          <a:spcPct val="20000"/>
                        </a:spcBef>
                        <a:buClr>
                          <a:srgbClr val="FF7C23"/>
                        </a:buClr>
                        <a:defRPr kumimoji="1" sz="2400">
                          <a:solidFill>
                            <a:schemeClr val="tx1"/>
                          </a:solidFill>
                          <a:latin typeface="华文细黑" pitchFamily="2" charset="-122"/>
                          <a:ea typeface="华文细黑" pitchFamily="2" charset="-122"/>
                        </a:defRPr>
                      </a:lvl2pPr>
                      <a:lvl3pPr marL="1143000" indent="-228600">
                        <a:spcBef>
                          <a:spcPct val="20000"/>
                        </a:spcBef>
                        <a:buClr>
                          <a:srgbClr val="FF7C23"/>
                        </a:buClr>
                        <a:defRPr kumimoji="1" sz="1400">
                          <a:solidFill>
                            <a:schemeClr val="tx1"/>
                          </a:solidFill>
                          <a:latin typeface="华文细黑" pitchFamily="2" charset="-122"/>
                          <a:ea typeface="华文细黑" pitchFamily="2" charset="-122"/>
                        </a:defRPr>
                      </a:lvl3pPr>
                      <a:lvl4pPr marL="1600200" indent="-228600">
                        <a:spcBef>
                          <a:spcPct val="20000"/>
                        </a:spcBef>
                        <a:buClr>
                          <a:srgbClr val="FF7C23"/>
                        </a:buClr>
                        <a:defRPr kumimoji="1" sz="1200">
                          <a:solidFill>
                            <a:schemeClr val="tx1"/>
                          </a:solidFill>
                          <a:latin typeface="华文细黑" pitchFamily="2" charset="-122"/>
                          <a:ea typeface="华文细黑" pitchFamily="2" charset="-122"/>
                        </a:defRPr>
                      </a:lvl4pPr>
                      <a:lvl5pPr marL="2057400" indent="-228600">
                        <a:spcBef>
                          <a:spcPct val="20000"/>
                        </a:spcBef>
                        <a:buClr>
                          <a:srgbClr val="FF7C23"/>
                        </a:buClr>
                        <a:defRPr kumimoji="1" sz="1200">
                          <a:solidFill>
                            <a:schemeClr val="tx1"/>
                          </a:solidFill>
                          <a:latin typeface="华文细黑" pitchFamily="2" charset="-122"/>
                          <a:ea typeface="华文细黑" pitchFamily="2" charset="-122"/>
                        </a:defRPr>
                      </a:lvl5pPr>
                      <a:lvl6pPr marL="25146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6pPr>
                      <a:lvl7pPr marL="29718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7pPr>
                      <a:lvl8pPr marL="34290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8pPr>
                      <a:lvl9pPr marL="38862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en-US" sz="1400" b="1" i="0" u="none" strike="noStrike" cap="none" normalizeH="0" baseline="0">
                          <a:ln>
                            <a:noFill/>
                          </a:ln>
                          <a:solidFill>
                            <a:srgbClr val="FFFFFF"/>
                          </a:solidFill>
                          <a:effectLst/>
                          <a:latin typeface="Arial" charset="0"/>
                          <a:ea typeface="宋体" charset="-122"/>
                        </a:rPr>
                        <a:t>径向</a:t>
                      </a:r>
                      <a:r>
                        <a:rPr kumimoji="0" lang="en-US" altLang="zh-CN" sz="1400" b="1" i="0" u="none" strike="noStrike" cap="none" normalizeH="0" baseline="0">
                          <a:ln>
                            <a:noFill/>
                          </a:ln>
                          <a:solidFill>
                            <a:srgbClr val="FFFFFF"/>
                          </a:solidFill>
                          <a:effectLst/>
                          <a:latin typeface="Arial" charset="0"/>
                          <a:ea typeface="宋体" charset="-122"/>
                        </a:rPr>
                        <a:t>/</a:t>
                      </a:r>
                      <a:r>
                        <a:rPr kumimoji="0" lang="zh-CN" altLang="en-US" sz="1400" b="1" i="0" u="none" strike="noStrike" cap="none" normalizeH="0" baseline="0">
                          <a:ln>
                            <a:noFill/>
                          </a:ln>
                          <a:solidFill>
                            <a:srgbClr val="FFFFFF"/>
                          </a:solidFill>
                          <a:effectLst/>
                          <a:latin typeface="Arial" charset="0"/>
                          <a:ea typeface="宋体" charset="-122"/>
                        </a:rPr>
                        <a:t>行程</a:t>
                      </a:r>
                      <a:endParaRPr kumimoji="0" lang="zh-CN" altLang="zh-CN" sz="1400" b="1" i="0" u="none" strike="noStrike" cap="none" normalizeH="0" baseline="0">
                        <a:ln>
                          <a:noFill/>
                        </a:ln>
                        <a:solidFill>
                          <a:srgbClr val="FFFFFF"/>
                        </a:solidFill>
                        <a:effectLst/>
                        <a:latin typeface="Arial" charset="0"/>
                        <a:ea typeface="宋体" charset="-122"/>
                      </a:endParaRPr>
                    </a:p>
                  </a:txBody>
                  <a:tcPr marL="51440" marR="5144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9900"/>
                    </a:solidFill>
                  </a:tcPr>
                </a:tc>
                <a:tc>
                  <a:txBody>
                    <a:bodyPr/>
                    <a:lstStyle>
                      <a:lvl1pPr>
                        <a:spcBef>
                          <a:spcPct val="20000"/>
                        </a:spcBef>
                        <a:buClr>
                          <a:srgbClr val="FF7C23"/>
                        </a:buClr>
                        <a:defRPr kumimoji="1">
                          <a:solidFill>
                            <a:schemeClr val="tx1"/>
                          </a:solidFill>
                          <a:latin typeface="华文细黑" pitchFamily="2" charset="-122"/>
                          <a:ea typeface="华文细黑" pitchFamily="2" charset="-122"/>
                        </a:defRPr>
                      </a:lvl1pPr>
                      <a:lvl2pPr marL="742950" indent="-285750">
                        <a:spcBef>
                          <a:spcPct val="20000"/>
                        </a:spcBef>
                        <a:buClr>
                          <a:srgbClr val="FF7C23"/>
                        </a:buClr>
                        <a:defRPr kumimoji="1" sz="2400">
                          <a:solidFill>
                            <a:schemeClr val="tx1"/>
                          </a:solidFill>
                          <a:latin typeface="华文细黑" pitchFamily="2" charset="-122"/>
                          <a:ea typeface="华文细黑" pitchFamily="2" charset="-122"/>
                        </a:defRPr>
                      </a:lvl2pPr>
                      <a:lvl3pPr marL="1143000" indent="-228600">
                        <a:spcBef>
                          <a:spcPct val="20000"/>
                        </a:spcBef>
                        <a:buClr>
                          <a:srgbClr val="FF7C23"/>
                        </a:buClr>
                        <a:defRPr kumimoji="1" sz="1400">
                          <a:solidFill>
                            <a:schemeClr val="tx1"/>
                          </a:solidFill>
                          <a:latin typeface="华文细黑" pitchFamily="2" charset="-122"/>
                          <a:ea typeface="华文细黑" pitchFamily="2" charset="-122"/>
                        </a:defRPr>
                      </a:lvl3pPr>
                      <a:lvl4pPr marL="1600200" indent="-228600">
                        <a:spcBef>
                          <a:spcPct val="20000"/>
                        </a:spcBef>
                        <a:buClr>
                          <a:srgbClr val="FF7C23"/>
                        </a:buClr>
                        <a:defRPr kumimoji="1" sz="1200">
                          <a:solidFill>
                            <a:schemeClr val="tx1"/>
                          </a:solidFill>
                          <a:latin typeface="华文细黑" pitchFamily="2" charset="-122"/>
                          <a:ea typeface="华文细黑" pitchFamily="2" charset="-122"/>
                        </a:defRPr>
                      </a:lvl4pPr>
                      <a:lvl5pPr marL="2057400" indent="-228600">
                        <a:spcBef>
                          <a:spcPct val="20000"/>
                        </a:spcBef>
                        <a:buClr>
                          <a:srgbClr val="FF7C23"/>
                        </a:buClr>
                        <a:defRPr kumimoji="1" sz="1200">
                          <a:solidFill>
                            <a:schemeClr val="tx1"/>
                          </a:solidFill>
                          <a:latin typeface="华文细黑" pitchFamily="2" charset="-122"/>
                          <a:ea typeface="华文细黑" pitchFamily="2" charset="-122"/>
                        </a:defRPr>
                      </a:lvl5pPr>
                      <a:lvl6pPr marL="25146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6pPr>
                      <a:lvl7pPr marL="29718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7pPr>
                      <a:lvl8pPr marL="34290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8pPr>
                      <a:lvl9pPr marL="38862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zh-CN" sz="1400" b="0" i="0" u="none" strike="noStrike" cap="none" normalizeH="0" baseline="0">
                          <a:ln>
                            <a:noFill/>
                          </a:ln>
                          <a:solidFill>
                            <a:srgbClr val="000000"/>
                          </a:solidFill>
                          <a:effectLst/>
                          <a:latin typeface="Arial" charset="0"/>
                          <a:ea typeface="宋体" charset="-122"/>
                        </a:rPr>
                        <a:t>0.15~0.20</a:t>
                      </a:r>
                      <a:endParaRPr kumimoji="0" lang="zh-CN" altLang="zh-CN" sz="1400" b="0" i="0" u="none" strike="noStrike" cap="none" normalizeH="0" baseline="0">
                        <a:ln>
                          <a:noFill/>
                        </a:ln>
                        <a:solidFill>
                          <a:srgbClr val="000000"/>
                        </a:solidFill>
                        <a:effectLst/>
                        <a:latin typeface="Arial" charset="0"/>
                        <a:ea typeface="宋体" charset="-122"/>
                      </a:endParaRPr>
                    </a:p>
                  </a:txBody>
                  <a:tcPr marL="51440" marR="5144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80886">
                <a:tc>
                  <a:txBody>
                    <a:bodyPr/>
                    <a:lstStyle>
                      <a:lvl1pPr>
                        <a:spcBef>
                          <a:spcPct val="20000"/>
                        </a:spcBef>
                        <a:buClr>
                          <a:srgbClr val="FF7C23"/>
                        </a:buClr>
                        <a:defRPr kumimoji="1">
                          <a:solidFill>
                            <a:schemeClr val="tx1"/>
                          </a:solidFill>
                          <a:latin typeface="华文细黑" pitchFamily="2" charset="-122"/>
                          <a:ea typeface="华文细黑" pitchFamily="2" charset="-122"/>
                        </a:defRPr>
                      </a:lvl1pPr>
                      <a:lvl2pPr marL="742950" indent="-285750">
                        <a:spcBef>
                          <a:spcPct val="20000"/>
                        </a:spcBef>
                        <a:buClr>
                          <a:srgbClr val="FF7C23"/>
                        </a:buClr>
                        <a:defRPr kumimoji="1" sz="2400">
                          <a:solidFill>
                            <a:schemeClr val="tx1"/>
                          </a:solidFill>
                          <a:latin typeface="华文细黑" pitchFamily="2" charset="-122"/>
                          <a:ea typeface="华文细黑" pitchFamily="2" charset="-122"/>
                        </a:defRPr>
                      </a:lvl2pPr>
                      <a:lvl3pPr marL="1143000" indent="-228600">
                        <a:spcBef>
                          <a:spcPct val="20000"/>
                        </a:spcBef>
                        <a:buClr>
                          <a:srgbClr val="FF7C23"/>
                        </a:buClr>
                        <a:defRPr kumimoji="1" sz="1400">
                          <a:solidFill>
                            <a:schemeClr val="tx1"/>
                          </a:solidFill>
                          <a:latin typeface="华文细黑" pitchFamily="2" charset="-122"/>
                          <a:ea typeface="华文细黑" pitchFamily="2" charset="-122"/>
                        </a:defRPr>
                      </a:lvl3pPr>
                      <a:lvl4pPr marL="1600200" indent="-228600">
                        <a:spcBef>
                          <a:spcPct val="20000"/>
                        </a:spcBef>
                        <a:buClr>
                          <a:srgbClr val="FF7C23"/>
                        </a:buClr>
                        <a:defRPr kumimoji="1" sz="1200">
                          <a:solidFill>
                            <a:schemeClr val="tx1"/>
                          </a:solidFill>
                          <a:latin typeface="华文细黑" pitchFamily="2" charset="-122"/>
                          <a:ea typeface="华文细黑" pitchFamily="2" charset="-122"/>
                        </a:defRPr>
                      </a:lvl4pPr>
                      <a:lvl5pPr marL="2057400" indent="-228600">
                        <a:spcBef>
                          <a:spcPct val="20000"/>
                        </a:spcBef>
                        <a:buClr>
                          <a:srgbClr val="FF7C23"/>
                        </a:buClr>
                        <a:defRPr kumimoji="1" sz="1200">
                          <a:solidFill>
                            <a:schemeClr val="tx1"/>
                          </a:solidFill>
                          <a:latin typeface="华文细黑" pitchFamily="2" charset="-122"/>
                          <a:ea typeface="华文细黑" pitchFamily="2" charset="-122"/>
                        </a:defRPr>
                      </a:lvl5pPr>
                      <a:lvl6pPr marL="25146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6pPr>
                      <a:lvl7pPr marL="29718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7pPr>
                      <a:lvl8pPr marL="34290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8pPr>
                      <a:lvl9pPr marL="38862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en-US" sz="1400" b="1" i="0" u="none" strike="noStrike" cap="none" normalizeH="0" baseline="0">
                          <a:ln>
                            <a:noFill/>
                          </a:ln>
                          <a:solidFill>
                            <a:srgbClr val="FFFFFF"/>
                          </a:solidFill>
                          <a:effectLst/>
                          <a:latin typeface="Arial" charset="0"/>
                          <a:ea typeface="宋体" charset="-122"/>
                        </a:rPr>
                        <a:t>弹簧材料</a:t>
                      </a:r>
                      <a:endParaRPr kumimoji="0" lang="zh-CN" altLang="zh-CN" sz="1400" b="1" i="0" u="none" strike="noStrike" cap="none" normalizeH="0" baseline="0">
                        <a:ln>
                          <a:noFill/>
                        </a:ln>
                        <a:solidFill>
                          <a:srgbClr val="FFFFFF"/>
                        </a:solidFill>
                        <a:effectLst/>
                        <a:latin typeface="Arial" charset="0"/>
                        <a:ea typeface="宋体" charset="-122"/>
                      </a:endParaRPr>
                    </a:p>
                  </a:txBody>
                  <a:tcPr marL="51440" marR="5144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9900"/>
                    </a:solidFill>
                  </a:tcPr>
                </a:tc>
                <a:tc>
                  <a:txBody>
                    <a:bodyPr/>
                    <a:lstStyle>
                      <a:lvl1pPr>
                        <a:spcBef>
                          <a:spcPct val="20000"/>
                        </a:spcBef>
                        <a:buClr>
                          <a:srgbClr val="FF7C23"/>
                        </a:buClr>
                        <a:defRPr kumimoji="1">
                          <a:solidFill>
                            <a:schemeClr val="tx1"/>
                          </a:solidFill>
                          <a:latin typeface="华文细黑" pitchFamily="2" charset="-122"/>
                          <a:ea typeface="华文细黑" pitchFamily="2" charset="-122"/>
                        </a:defRPr>
                      </a:lvl1pPr>
                      <a:lvl2pPr marL="742950" indent="-285750">
                        <a:spcBef>
                          <a:spcPct val="20000"/>
                        </a:spcBef>
                        <a:buClr>
                          <a:srgbClr val="FF7C23"/>
                        </a:buClr>
                        <a:defRPr kumimoji="1" sz="2400">
                          <a:solidFill>
                            <a:schemeClr val="tx1"/>
                          </a:solidFill>
                          <a:latin typeface="华文细黑" pitchFamily="2" charset="-122"/>
                          <a:ea typeface="华文细黑" pitchFamily="2" charset="-122"/>
                        </a:defRPr>
                      </a:lvl2pPr>
                      <a:lvl3pPr marL="1143000" indent="-228600">
                        <a:spcBef>
                          <a:spcPct val="20000"/>
                        </a:spcBef>
                        <a:buClr>
                          <a:srgbClr val="FF7C23"/>
                        </a:buClr>
                        <a:defRPr kumimoji="1" sz="1400">
                          <a:solidFill>
                            <a:schemeClr val="tx1"/>
                          </a:solidFill>
                          <a:latin typeface="华文细黑" pitchFamily="2" charset="-122"/>
                          <a:ea typeface="华文细黑" pitchFamily="2" charset="-122"/>
                        </a:defRPr>
                      </a:lvl3pPr>
                      <a:lvl4pPr marL="1600200" indent="-228600">
                        <a:spcBef>
                          <a:spcPct val="20000"/>
                        </a:spcBef>
                        <a:buClr>
                          <a:srgbClr val="FF7C23"/>
                        </a:buClr>
                        <a:defRPr kumimoji="1" sz="1200">
                          <a:solidFill>
                            <a:schemeClr val="tx1"/>
                          </a:solidFill>
                          <a:latin typeface="华文细黑" pitchFamily="2" charset="-122"/>
                          <a:ea typeface="华文细黑" pitchFamily="2" charset="-122"/>
                        </a:defRPr>
                      </a:lvl4pPr>
                      <a:lvl5pPr marL="2057400" indent="-228600">
                        <a:spcBef>
                          <a:spcPct val="20000"/>
                        </a:spcBef>
                        <a:buClr>
                          <a:srgbClr val="FF7C23"/>
                        </a:buClr>
                        <a:defRPr kumimoji="1" sz="1200">
                          <a:solidFill>
                            <a:schemeClr val="tx1"/>
                          </a:solidFill>
                          <a:latin typeface="华文细黑" pitchFamily="2" charset="-122"/>
                          <a:ea typeface="华文细黑" pitchFamily="2" charset="-122"/>
                        </a:defRPr>
                      </a:lvl5pPr>
                      <a:lvl6pPr marL="25146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6pPr>
                      <a:lvl7pPr marL="29718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7pPr>
                      <a:lvl8pPr marL="34290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8pPr>
                      <a:lvl9pPr marL="38862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zh-CN" sz="1400" b="0" i="0" u="none" strike="noStrike" cap="none" normalizeH="0" baseline="0">
                          <a:ln>
                            <a:noFill/>
                          </a:ln>
                          <a:solidFill>
                            <a:srgbClr val="000000"/>
                          </a:solidFill>
                          <a:effectLst/>
                          <a:latin typeface="Arial" charset="0"/>
                          <a:ea typeface="宋体" charset="-122"/>
                        </a:rPr>
                        <a:t>60Si2Mn</a:t>
                      </a:r>
                      <a:endParaRPr kumimoji="0" lang="zh-CN" altLang="zh-CN" sz="1400" b="0" i="0" u="none" strike="noStrike" cap="none" normalizeH="0" baseline="0">
                        <a:ln>
                          <a:noFill/>
                        </a:ln>
                        <a:solidFill>
                          <a:srgbClr val="000000"/>
                        </a:solidFill>
                        <a:effectLst/>
                        <a:latin typeface="Arial" charset="0"/>
                        <a:ea typeface="宋体" charset="-122"/>
                      </a:endParaRPr>
                    </a:p>
                  </a:txBody>
                  <a:tcPr marL="51440" marR="5144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5"/>
                  </a:ext>
                </a:extLst>
              </a:tr>
              <a:tr h="280886">
                <a:tc>
                  <a:txBody>
                    <a:bodyPr/>
                    <a:lstStyle>
                      <a:lvl1pPr>
                        <a:spcBef>
                          <a:spcPct val="20000"/>
                        </a:spcBef>
                        <a:buClr>
                          <a:srgbClr val="FF7C23"/>
                        </a:buClr>
                        <a:defRPr kumimoji="1">
                          <a:solidFill>
                            <a:schemeClr val="tx1"/>
                          </a:solidFill>
                          <a:latin typeface="华文细黑" pitchFamily="2" charset="-122"/>
                          <a:ea typeface="华文细黑" pitchFamily="2" charset="-122"/>
                        </a:defRPr>
                      </a:lvl1pPr>
                      <a:lvl2pPr marL="742950" indent="-285750">
                        <a:spcBef>
                          <a:spcPct val="20000"/>
                        </a:spcBef>
                        <a:buClr>
                          <a:srgbClr val="FF7C23"/>
                        </a:buClr>
                        <a:defRPr kumimoji="1" sz="2400">
                          <a:solidFill>
                            <a:schemeClr val="tx1"/>
                          </a:solidFill>
                          <a:latin typeface="华文细黑" pitchFamily="2" charset="-122"/>
                          <a:ea typeface="华文细黑" pitchFamily="2" charset="-122"/>
                        </a:defRPr>
                      </a:lvl2pPr>
                      <a:lvl3pPr marL="1143000" indent="-228600">
                        <a:spcBef>
                          <a:spcPct val="20000"/>
                        </a:spcBef>
                        <a:buClr>
                          <a:srgbClr val="FF7C23"/>
                        </a:buClr>
                        <a:defRPr kumimoji="1" sz="1400">
                          <a:solidFill>
                            <a:schemeClr val="tx1"/>
                          </a:solidFill>
                          <a:latin typeface="华文细黑" pitchFamily="2" charset="-122"/>
                          <a:ea typeface="华文细黑" pitchFamily="2" charset="-122"/>
                        </a:defRPr>
                      </a:lvl3pPr>
                      <a:lvl4pPr marL="1600200" indent="-228600">
                        <a:spcBef>
                          <a:spcPct val="20000"/>
                        </a:spcBef>
                        <a:buClr>
                          <a:srgbClr val="FF7C23"/>
                        </a:buClr>
                        <a:defRPr kumimoji="1" sz="1200">
                          <a:solidFill>
                            <a:schemeClr val="tx1"/>
                          </a:solidFill>
                          <a:latin typeface="华文细黑" pitchFamily="2" charset="-122"/>
                          <a:ea typeface="华文细黑" pitchFamily="2" charset="-122"/>
                        </a:defRPr>
                      </a:lvl4pPr>
                      <a:lvl5pPr marL="2057400" indent="-228600">
                        <a:spcBef>
                          <a:spcPct val="20000"/>
                        </a:spcBef>
                        <a:buClr>
                          <a:srgbClr val="FF7C23"/>
                        </a:buClr>
                        <a:defRPr kumimoji="1" sz="1200">
                          <a:solidFill>
                            <a:schemeClr val="tx1"/>
                          </a:solidFill>
                          <a:latin typeface="华文细黑" pitchFamily="2" charset="-122"/>
                          <a:ea typeface="华文细黑" pitchFamily="2" charset="-122"/>
                        </a:defRPr>
                      </a:lvl5pPr>
                      <a:lvl6pPr marL="25146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6pPr>
                      <a:lvl7pPr marL="29718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7pPr>
                      <a:lvl8pPr marL="34290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8pPr>
                      <a:lvl9pPr marL="38862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en-US" sz="1400" b="1" i="0" u="none" strike="noStrike" cap="none" normalizeH="0" baseline="0">
                          <a:ln>
                            <a:noFill/>
                          </a:ln>
                          <a:solidFill>
                            <a:srgbClr val="FFFFFF"/>
                          </a:solidFill>
                          <a:effectLst/>
                          <a:latin typeface="Arial" charset="0"/>
                          <a:ea typeface="宋体" charset="-122"/>
                        </a:rPr>
                        <a:t>行程</a:t>
                      </a:r>
                      <a:endParaRPr kumimoji="0" lang="zh-CN" altLang="zh-CN" sz="1400" b="1" i="0" u="none" strike="noStrike" cap="none" normalizeH="0" baseline="0">
                        <a:ln>
                          <a:noFill/>
                        </a:ln>
                        <a:solidFill>
                          <a:srgbClr val="FFFFFF"/>
                        </a:solidFill>
                        <a:effectLst/>
                        <a:latin typeface="Arial" charset="0"/>
                        <a:ea typeface="宋体" charset="-122"/>
                      </a:endParaRPr>
                    </a:p>
                  </a:txBody>
                  <a:tcPr marL="51440" marR="5144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9900"/>
                    </a:solidFill>
                  </a:tcPr>
                </a:tc>
                <a:tc>
                  <a:txBody>
                    <a:bodyPr/>
                    <a:lstStyle>
                      <a:lvl1pPr>
                        <a:spcBef>
                          <a:spcPct val="20000"/>
                        </a:spcBef>
                        <a:buClr>
                          <a:srgbClr val="FF7C23"/>
                        </a:buClr>
                        <a:defRPr kumimoji="1">
                          <a:solidFill>
                            <a:schemeClr val="tx1"/>
                          </a:solidFill>
                          <a:latin typeface="华文细黑" pitchFamily="2" charset="-122"/>
                          <a:ea typeface="华文细黑" pitchFamily="2" charset="-122"/>
                        </a:defRPr>
                      </a:lvl1pPr>
                      <a:lvl2pPr marL="742950" indent="-285750">
                        <a:spcBef>
                          <a:spcPct val="20000"/>
                        </a:spcBef>
                        <a:buClr>
                          <a:srgbClr val="FF7C23"/>
                        </a:buClr>
                        <a:defRPr kumimoji="1" sz="2400">
                          <a:solidFill>
                            <a:schemeClr val="tx1"/>
                          </a:solidFill>
                          <a:latin typeface="华文细黑" pitchFamily="2" charset="-122"/>
                          <a:ea typeface="华文细黑" pitchFamily="2" charset="-122"/>
                        </a:defRPr>
                      </a:lvl2pPr>
                      <a:lvl3pPr marL="1143000" indent="-228600">
                        <a:spcBef>
                          <a:spcPct val="20000"/>
                        </a:spcBef>
                        <a:buClr>
                          <a:srgbClr val="FF7C23"/>
                        </a:buClr>
                        <a:defRPr kumimoji="1" sz="1400">
                          <a:solidFill>
                            <a:schemeClr val="tx1"/>
                          </a:solidFill>
                          <a:latin typeface="华文细黑" pitchFamily="2" charset="-122"/>
                          <a:ea typeface="华文细黑" pitchFamily="2" charset="-122"/>
                        </a:defRPr>
                      </a:lvl3pPr>
                      <a:lvl4pPr marL="1600200" indent="-228600">
                        <a:spcBef>
                          <a:spcPct val="20000"/>
                        </a:spcBef>
                        <a:buClr>
                          <a:srgbClr val="FF7C23"/>
                        </a:buClr>
                        <a:defRPr kumimoji="1" sz="1200">
                          <a:solidFill>
                            <a:schemeClr val="tx1"/>
                          </a:solidFill>
                          <a:latin typeface="华文细黑" pitchFamily="2" charset="-122"/>
                          <a:ea typeface="华文细黑" pitchFamily="2" charset="-122"/>
                        </a:defRPr>
                      </a:lvl4pPr>
                      <a:lvl5pPr marL="2057400" indent="-228600">
                        <a:spcBef>
                          <a:spcPct val="20000"/>
                        </a:spcBef>
                        <a:buClr>
                          <a:srgbClr val="FF7C23"/>
                        </a:buClr>
                        <a:defRPr kumimoji="1" sz="1200">
                          <a:solidFill>
                            <a:schemeClr val="tx1"/>
                          </a:solidFill>
                          <a:latin typeface="华文细黑" pitchFamily="2" charset="-122"/>
                          <a:ea typeface="华文细黑" pitchFamily="2" charset="-122"/>
                        </a:defRPr>
                      </a:lvl5pPr>
                      <a:lvl6pPr marL="25146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6pPr>
                      <a:lvl7pPr marL="29718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7pPr>
                      <a:lvl8pPr marL="34290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8pPr>
                      <a:lvl9pPr marL="38862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zh-CN" sz="1400" b="0" i="0" u="none" strike="noStrike" cap="none" normalizeH="0" baseline="0">
                          <a:ln>
                            <a:noFill/>
                          </a:ln>
                          <a:solidFill>
                            <a:srgbClr val="000000"/>
                          </a:solidFill>
                          <a:effectLst/>
                          <a:latin typeface="Arial" charset="0"/>
                          <a:ea typeface="宋体" charset="-122"/>
                        </a:rPr>
                        <a:t>20/30/40/50mm</a:t>
                      </a:r>
                      <a:endParaRPr kumimoji="0" lang="zh-CN" altLang="zh-CN" sz="1400" b="0" i="0" u="none" strike="noStrike" cap="none" normalizeH="0" baseline="0">
                        <a:ln>
                          <a:noFill/>
                        </a:ln>
                        <a:solidFill>
                          <a:srgbClr val="000000"/>
                        </a:solidFill>
                        <a:effectLst/>
                        <a:latin typeface="Arial" charset="0"/>
                        <a:ea typeface="宋体" charset="-122"/>
                      </a:endParaRPr>
                    </a:p>
                  </a:txBody>
                  <a:tcPr marL="51440" marR="5144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80886">
                <a:tc>
                  <a:txBody>
                    <a:bodyPr/>
                    <a:lstStyle>
                      <a:lvl1pPr>
                        <a:spcBef>
                          <a:spcPct val="20000"/>
                        </a:spcBef>
                        <a:buClr>
                          <a:srgbClr val="FF7C23"/>
                        </a:buClr>
                        <a:defRPr kumimoji="1">
                          <a:solidFill>
                            <a:schemeClr val="tx1"/>
                          </a:solidFill>
                          <a:latin typeface="华文细黑" pitchFamily="2" charset="-122"/>
                          <a:ea typeface="华文细黑" pitchFamily="2" charset="-122"/>
                        </a:defRPr>
                      </a:lvl1pPr>
                      <a:lvl2pPr marL="742950" indent="-285750">
                        <a:spcBef>
                          <a:spcPct val="20000"/>
                        </a:spcBef>
                        <a:buClr>
                          <a:srgbClr val="FF7C23"/>
                        </a:buClr>
                        <a:defRPr kumimoji="1" sz="2400">
                          <a:solidFill>
                            <a:schemeClr val="tx1"/>
                          </a:solidFill>
                          <a:latin typeface="华文细黑" pitchFamily="2" charset="-122"/>
                          <a:ea typeface="华文细黑" pitchFamily="2" charset="-122"/>
                        </a:defRPr>
                      </a:lvl2pPr>
                      <a:lvl3pPr marL="1143000" indent="-228600">
                        <a:spcBef>
                          <a:spcPct val="20000"/>
                        </a:spcBef>
                        <a:buClr>
                          <a:srgbClr val="FF7C23"/>
                        </a:buClr>
                        <a:defRPr kumimoji="1" sz="1400">
                          <a:solidFill>
                            <a:schemeClr val="tx1"/>
                          </a:solidFill>
                          <a:latin typeface="华文细黑" pitchFamily="2" charset="-122"/>
                          <a:ea typeface="华文细黑" pitchFamily="2" charset="-122"/>
                        </a:defRPr>
                      </a:lvl3pPr>
                      <a:lvl4pPr marL="1600200" indent="-228600">
                        <a:spcBef>
                          <a:spcPct val="20000"/>
                        </a:spcBef>
                        <a:buClr>
                          <a:srgbClr val="FF7C23"/>
                        </a:buClr>
                        <a:defRPr kumimoji="1" sz="1200">
                          <a:solidFill>
                            <a:schemeClr val="tx1"/>
                          </a:solidFill>
                          <a:latin typeface="华文细黑" pitchFamily="2" charset="-122"/>
                          <a:ea typeface="华文细黑" pitchFamily="2" charset="-122"/>
                        </a:defRPr>
                      </a:lvl4pPr>
                      <a:lvl5pPr marL="2057400" indent="-228600">
                        <a:spcBef>
                          <a:spcPct val="20000"/>
                        </a:spcBef>
                        <a:buClr>
                          <a:srgbClr val="FF7C23"/>
                        </a:buClr>
                        <a:defRPr kumimoji="1" sz="1200">
                          <a:solidFill>
                            <a:schemeClr val="tx1"/>
                          </a:solidFill>
                          <a:latin typeface="华文细黑" pitchFamily="2" charset="-122"/>
                          <a:ea typeface="华文细黑" pitchFamily="2" charset="-122"/>
                        </a:defRPr>
                      </a:lvl5pPr>
                      <a:lvl6pPr marL="25146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6pPr>
                      <a:lvl7pPr marL="29718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7pPr>
                      <a:lvl8pPr marL="34290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8pPr>
                      <a:lvl9pPr marL="38862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en-US" sz="1400" b="1" i="0" u="none" strike="noStrike" cap="none" normalizeH="0" baseline="0">
                          <a:ln>
                            <a:noFill/>
                          </a:ln>
                          <a:solidFill>
                            <a:srgbClr val="FFFFFF"/>
                          </a:solidFill>
                          <a:effectLst/>
                          <a:latin typeface="Calibri" pitchFamily="34" charset="0"/>
                          <a:ea typeface="宋体" charset="-122"/>
                          <a:cs typeface="Times New Roman" pitchFamily="18" charset="0"/>
                        </a:rPr>
                        <a:t>气源压力</a:t>
                      </a:r>
                      <a:endParaRPr kumimoji="0" lang="zh-CN" altLang="zh-CN" sz="1400" b="1" i="0" u="none" strike="noStrike" cap="none" normalizeH="0" baseline="0">
                        <a:ln>
                          <a:noFill/>
                        </a:ln>
                        <a:solidFill>
                          <a:srgbClr val="FFFFFF"/>
                        </a:solidFill>
                        <a:effectLst/>
                        <a:latin typeface="Calibri" pitchFamily="34" charset="0"/>
                        <a:ea typeface="宋体" charset="-122"/>
                        <a:cs typeface="Times New Roman" pitchFamily="18" charset="0"/>
                      </a:endParaRPr>
                    </a:p>
                  </a:txBody>
                  <a:tcPr marL="51440" marR="5144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9900"/>
                    </a:solidFill>
                  </a:tcPr>
                </a:tc>
                <a:tc>
                  <a:txBody>
                    <a:bodyPr/>
                    <a:lstStyle>
                      <a:lvl1pPr>
                        <a:spcBef>
                          <a:spcPct val="20000"/>
                        </a:spcBef>
                        <a:buClr>
                          <a:srgbClr val="FF7C23"/>
                        </a:buClr>
                        <a:defRPr kumimoji="1">
                          <a:solidFill>
                            <a:schemeClr val="tx1"/>
                          </a:solidFill>
                          <a:latin typeface="华文细黑" pitchFamily="2" charset="-122"/>
                          <a:ea typeface="华文细黑" pitchFamily="2" charset="-122"/>
                        </a:defRPr>
                      </a:lvl1pPr>
                      <a:lvl2pPr marL="742950" indent="-285750">
                        <a:spcBef>
                          <a:spcPct val="20000"/>
                        </a:spcBef>
                        <a:buClr>
                          <a:srgbClr val="FF7C23"/>
                        </a:buClr>
                        <a:defRPr kumimoji="1" sz="2400">
                          <a:solidFill>
                            <a:schemeClr val="tx1"/>
                          </a:solidFill>
                          <a:latin typeface="华文细黑" pitchFamily="2" charset="-122"/>
                          <a:ea typeface="华文细黑" pitchFamily="2" charset="-122"/>
                        </a:defRPr>
                      </a:lvl2pPr>
                      <a:lvl3pPr marL="1143000" indent="-228600">
                        <a:spcBef>
                          <a:spcPct val="20000"/>
                        </a:spcBef>
                        <a:buClr>
                          <a:srgbClr val="FF7C23"/>
                        </a:buClr>
                        <a:defRPr kumimoji="1" sz="1400">
                          <a:solidFill>
                            <a:schemeClr val="tx1"/>
                          </a:solidFill>
                          <a:latin typeface="华文细黑" pitchFamily="2" charset="-122"/>
                          <a:ea typeface="华文细黑" pitchFamily="2" charset="-122"/>
                        </a:defRPr>
                      </a:lvl3pPr>
                      <a:lvl4pPr marL="1600200" indent="-228600">
                        <a:spcBef>
                          <a:spcPct val="20000"/>
                        </a:spcBef>
                        <a:buClr>
                          <a:srgbClr val="FF7C23"/>
                        </a:buClr>
                        <a:defRPr kumimoji="1" sz="1200">
                          <a:solidFill>
                            <a:schemeClr val="tx1"/>
                          </a:solidFill>
                          <a:latin typeface="华文细黑" pitchFamily="2" charset="-122"/>
                          <a:ea typeface="华文细黑" pitchFamily="2" charset="-122"/>
                        </a:defRPr>
                      </a:lvl4pPr>
                      <a:lvl5pPr marL="2057400" indent="-228600">
                        <a:spcBef>
                          <a:spcPct val="20000"/>
                        </a:spcBef>
                        <a:buClr>
                          <a:srgbClr val="FF7C23"/>
                        </a:buClr>
                        <a:defRPr kumimoji="1" sz="1200">
                          <a:solidFill>
                            <a:schemeClr val="tx1"/>
                          </a:solidFill>
                          <a:latin typeface="华文细黑" pitchFamily="2" charset="-122"/>
                          <a:ea typeface="华文细黑" pitchFamily="2" charset="-122"/>
                        </a:defRPr>
                      </a:lvl5pPr>
                      <a:lvl6pPr marL="25146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6pPr>
                      <a:lvl7pPr marL="29718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7pPr>
                      <a:lvl8pPr marL="34290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8pPr>
                      <a:lvl9pPr marL="38862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zh-CN" sz="1400" b="0" i="0" u="none" strike="noStrike" cap="none" normalizeH="0" baseline="0">
                          <a:ln>
                            <a:noFill/>
                          </a:ln>
                          <a:solidFill>
                            <a:srgbClr val="000000"/>
                          </a:solidFill>
                          <a:effectLst/>
                          <a:latin typeface="Arial" charset="0"/>
                          <a:ea typeface="宋体" charset="-122"/>
                        </a:rPr>
                        <a:t>0.6~0.8MPa</a:t>
                      </a:r>
                      <a:endParaRPr kumimoji="0" lang="zh-CN" altLang="zh-CN" sz="1400" b="0" i="0" u="none" strike="noStrike" cap="none" normalizeH="0" baseline="0">
                        <a:ln>
                          <a:noFill/>
                        </a:ln>
                        <a:solidFill>
                          <a:srgbClr val="000000"/>
                        </a:solidFill>
                        <a:effectLst/>
                        <a:latin typeface="Arial" charset="0"/>
                        <a:ea typeface="宋体" charset="-122"/>
                      </a:endParaRPr>
                    </a:p>
                  </a:txBody>
                  <a:tcPr marL="51440" marR="5144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7"/>
                  </a:ext>
                </a:extLst>
              </a:tr>
              <a:tr h="280886">
                <a:tc>
                  <a:txBody>
                    <a:bodyPr/>
                    <a:lstStyle>
                      <a:lvl1pPr>
                        <a:spcBef>
                          <a:spcPct val="20000"/>
                        </a:spcBef>
                        <a:buClr>
                          <a:srgbClr val="FF7C23"/>
                        </a:buClr>
                        <a:defRPr kumimoji="1">
                          <a:solidFill>
                            <a:schemeClr val="tx1"/>
                          </a:solidFill>
                          <a:latin typeface="华文细黑" pitchFamily="2" charset="-122"/>
                          <a:ea typeface="华文细黑" pitchFamily="2" charset="-122"/>
                        </a:defRPr>
                      </a:lvl1pPr>
                      <a:lvl2pPr marL="742950" indent="-285750">
                        <a:spcBef>
                          <a:spcPct val="20000"/>
                        </a:spcBef>
                        <a:buClr>
                          <a:srgbClr val="FF7C23"/>
                        </a:buClr>
                        <a:defRPr kumimoji="1" sz="2400">
                          <a:solidFill>
                            <a:schemeClr val="tx1"/>
                          </a:solidFill>
                          <a:latin typeface="华文细黑" pitchFamily="2" charset="-122"/>
                          <a:ea typeface="华文细黑" pitchFamily="2" charset="-122"/>
                        </a:defRPr>
                      </a:lvl2pPr>
                      <a:lvl3pPr marL="1143000" indent="-228600">
                        <a:spcBef>
                          <a:spcPct val="20000"/>
                        </a:spcBef>
                        <a:buClr>
                          <a:srgbClr val="FF7C23"/>
                        </a:buClr>
                        <a:defRPr kumimoji="1" sz="1400">
                          <a:solidFill>
                            <a:schemeClr val="tx1"/>
                          </a:solidFill>
                          <a:latin typeface="华文细黑" pitchFamily="2" charset="-122"/>
                          <a:ea typeface="华文细黑" pitchFamily="2" charset="-122"/>
                        </a:defRPr>
                      </a:lvl3pPr>
                      <a:lvl4pPr marL="1600200" indent="-228600">
                        <a:spcBef>
                          <a:spcPct val="20000"/>
                        </a:spcBef>
                        <a:buClr>
                          <a:srgbClr val="FF7C23"/>
                        </a:buClr>
                        <a:defRPr kumimoji="1" sz="1200">
                          <a:solidFill>
                            <a:schemeClr val="tx1"/>
                          </a:solidFill>
                          <a:latin typeface="华文细黑" pitchFamily="2" charset="-122"/>
                          <a:ea typeface="华文细黑" pitchFamily="2" charset="-122"/>
                        </a:defRPr>
                      </a:lvl4pPr>
                      <a:lvl5pPr marL="2057400" indent="-228600">
                        <a:spcBef>
                          <a:spcPct val="20000"/>
                        </a:spcBef>
                        <a:buClr>
                          <a:srgbClr val="FF7C23"/>
                        </a:buClr>
                        <a:defRPr kumimoji="1" sz="1200">
                          <a:solidFill>
                            <a:schemeClr val="tx1"/>
                          </a:solidFill>
                          <a:latin typeface="华文细黑" pitchFamily="2" charset="-122"/>
                          <a:ea typeface="华文细黑" pitchFamily="2" charset="-122"/>
                        </a:defRPr>
                      </a:lvl5pPr>
                      <a:lvl6pPr marL="25146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6pPr>
                      <a:lvl7pPr marL="29718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7pPr>
                      <a:lvl8pPr marL="34290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8pPr>
                      <a:lvl9pPr marL="38862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en-US" sz="1400" b="1" i="0" u="none" strike="noStrike" cap="none" normalizeH="0" baseline="0">
                          <a:ln>
                            <a:noFill/>
                          </a:ln>
                          <a:solidFill>
                            <a:srgbClr val="FFFFFF"/>
                          </a:solidFill>
                          <a:effectLst/>
                          <a:latin typeface="Calibri" pitchFamily="34" charset="0"/>
                          <a:ea typeface="宋体" charset="-122"/>
                          <a:cs typeface="Times New Roman" pitchFamily="18" charset="0"/>
                        </a:rPr>
                        <a:t>工作模式</a:t>
                      </a:r>
                      <a:endParaRPr kumimoji="0" lang="zh-CN" altLang="zh-CN" sz="1400" b="1" i="0" u="none" strike="noStrike" cap="none" normalizeH="0" baseline="0">
                        <a:ln>
                          <a:noFill/>
                        </a:ln>
                        <a:solidFill>
                          <a:srgbClr val="FFFFFF"/>
                        </a:solidFill>
                        <a:effectLst/>
                        <a:latin typeface="Calibri" pitchFamily="34" charset="0"/>
                        <a:ea typeface="宋体" charset="-122"/>
                        <a:cs typeface="Times New Roman" pitchFamily="18" charset="0"/>
                      </a:endParaRPr>
                    </a:p>
                  </a:txBody>
                  <a:tcPr marL="51440" marR="5144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9900"/>
                    </a:solidFill>
                  </a:tcPr>
                </a:tc>
                <a:tc>
                  <a:txBody>
                    <a:bodyPr/>
                    <a:lstStyle>
                      <a:lvl1pPr>
                        <a:spcBef>
                          <a:spcPct val="20000"/>
                        </a:spcBef>
                        <a:buClr>
                          <a:srgbClr val="FF7C23"/>
                        </a:buClr>
                        <a:defRPr kumimoji="1">
                          <a:solidFill>
                            <a:schemeClr val="tx1"/>
                          </a:solidFill>
                          <a:latin typeface="华文细黑" pitchFamily="2" charset="-122"/>
                          <a:ea typeface="华文细黑" pitchFamily="2" charset="-122"/>
                        </a:defRPr>
                      </a:lvl1pPr>
                      <a:lvl2pPr marL="742950" indent="-285750">
                        <a:spcBef>
                          <a:spcPct val="20000"/>
                        </a:spcBef>
                        <a:buClr>
                          <a:srgbClr val="FF7C23"/>
                        </a:buClr>
                        <a:defRPr kumimoji="1" sz="2400">
                          <a:solidFill>
                            <a:schemeClr val="tx1"/>
                          </a:solidFill>
                          <a:latin typeface="华文细黑" pitchFamily="2" charset="-122"/>
                          <a:ea typeface="华文细黑" pitchFamily="2" charset="-122"/>
                        </a:defRPr>
                      </a:lvl2pPr>
                      <a:lvl3pPr marL="1143000" indent="-228600">
                        <a:spcBef>
                          <a:spcPct val="20000"/>
                        </a:spcBef>
                        <a:buClr>
                          <a:srgbClr val="FF7C23"/>
                        </a:buClr>
                        <a:defRPr kumimoji="1" sz="1400">
                          <a:solidFill>
                            <a:schemeClr val="tx1"/>
                          </a:solidFill>
                          <a:latin typeface="华文细黑" pitchFamily="2" charset="-122"/>
                          <a:ea typeface="华文细黑" pitchFamily="2" charset="-122"/>
                        </a:defRPr>
                      </a:lvl3pPr>
                      <a:lvl4pPr marL="1600200" indent="-228600">
                        <a:spcBef>
                          <a:spcPct val="20000"/>
                        </a:spcBef>
                        <a:buClr>
                          <a:srgbClr val="FF7C23"/>
                        </a:buClr>
                        <a:defRPr kumimoji="1" sz="1200">
                          <a:solidFill>
                            <a:schemeClr val="tx1"/>
                          </a:solidFill>
                          <a:latin typeface="华文细黑" pitchFamily="2" charset="-122"/>
                          <a:ea typeface="华文细黑" pitchFamily="2" charset="-122"/>
                        </a:defRPr>
                      </a:lvl4pPr>
                      <a:lvl5pPr marL="2057400" indent="-228600">
                        <a:spcBef>
                          <a:spcPct val="20000"/>
                        </a:spcBef>
                        <a:buClr>
                          <a:srgbClr val="FF7C23"/>
                        </a:buClr>
                        <a:defRPr kumimoji="1" sz="1200">
                          <a:solidFill>
                            <a:schemeClr val="tx1"/>
                          </a:solidFill>
                          <a:latin typeface="华文细黑" pitchFamily="2" charset="-122"/>
                          <a:ea typeface="华文细黑" pitchFamily="2" charset="-122"/>
                        </a:defRPr>
                      </a:lvl5pPr>
                      <a:lvl6pPr marL="25146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6pPr>
                      <a:lvl7pPr marL="29718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7pPr>
                      <a:lvl8pPr marL="34290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8pPr>
                      <a:lvl9pPr marL="38862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en-US" sz="1400" b="0" i="0" u="none" strike="noStrike" cap="none" normalizeH="0" baseline="0">
                          <a:ln>
                            <a:noFill/>
                          </a:ln>
                          <a:solidFill>
                            <a:srgbClr val="000000"/>
                          </a:solidFill>
                          <a:effectLst/>
                          <a:latin typeface="Calibri" pitchFamily="34" charset="0"/>
                          <a:ea typeface="宋体" charset="-122"/>
                          <a:cs typeface="Times New Roman" pitchFamily="18" charset="0"/>
                        </a:rPr>
                        <a:t>气开</a:t>
                      </a:r>
                      <a:r>
                        <a:rPr kumimoji="0" lang="en-US" altLang="zh-CN" sz="1400" b="0" i="0" u="none" strike="noStrike" cap="none" normalizeH="0" baseline="0">
                          <a:ln>
                            <a:noFill/>
                          </a:ln>
                          <a:solidFill>
                            <a:srgbClr val="000000"/>
                          </a:solidFill>
                          <a:effectLst/>
                          <a:latin typeface="Calibri" pitchFamily="34" charset="0"/>
                          <a:ea typeface="宋体" charset="-122"/>
                          <a:cs typeface="Times New Roman" pitchFamily="18" charset="0"/>
                        </a:rPr>
                        <a:t>/</a:t>
                      </a:r>
                      <a:r>
                        <a:rPr kumimoji="0" lang="zh-CN" altLang="en-US" sz="1400" b="0" i="0" u="none" strike="noStrike" cap="none" normalizeH="0" baseline="0">
                          <a:ln>
                            <a:noFill/>
                          </a:ln>
                          <a:solidFill>
                            <a:srgbClr val="000000"/>
                          </a:solidFill>
                          <a:effectLst/>
                          <a:latin typeface="Calibri" pitchFamily="34" charset="0"/>
                          <a:ea typeface="宋体" charset="-122"/>
                          <a:cs typeface="Times New Roman" pitchFamily="18" charset="0"/>
                        </a:rPr>
                        <a:t>气闭</a:t>
                      </a:r>
                      <a:endParaRPr kumimoji="0" lang="zh-CN" altLang="zh-CN" sz="1400" b="0" i="0" u="none" strike="noStrike" cap="none" normalizeH="0" baseline="0">
                        <a:ln>
                          <a:noFill/>
                        </a:ln>
                        <a:solidFill>
                          <a:srgbClr val="000000"/>
                        </a:solidFill>
                        <a:effectLst/>
                        <a:latin typeface="Calibri" pitchFamily="34" charset="0"/>
                        <a:ea typeface="宋体" charset="-122"/>
                        <a:cs typeface="Times New Roman" pitchFamily="18" charset="0"/>
                      </a:endParaRPr>
                    </a:p>
                  </a:txBody>
                  <a:tcPr marL="51440" marR="5144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280886">
                <a:tc>
                  <a:txBody>
                    <a:bodyPr/>
                    <a:lstStyle>
                      <a:lvl1pPr>
                        <a:spcBef>
                          <a:spcPct val="20000"/>
                        </a:spcBef>
                        <a:buClr>
                          <a:srgbClr val="FF7C23"/>
                        </a:buClr>
                        <a:defRPr kumimoji="1">
                          <a:solidFill>
                            <a:schemeClr val="tx1"/>
                          </a:solidFill>
                          <a:latin typeface="华文细黑" pitchFamily="2" charset="-122"/>
                          <a:ea typeface="华文细黑" pitchFamily="2" charset="-122"/>
                        </a:defRPr>
                      </a:lvl1pPr>
                      <a:lvl2pPr marL="742950" indent="-285750">
                        <a:spcBef>
                          <a:spcPct val="20000"/>
                        </a:spcBef>
                        <a:buClr>
                          <a:srgbClr val="FF7C23"/>
                        </a:buClr>
                        <a:defRPr kumimoji="1" sz="2400">
                          <a:solidFill>
                            <a:schemeClr val="tx1"/>
                          </a:solidFill>
                          <a:latin typeface="华文细黑" pitchFamily="2" charset="-122"/>
                          <a:ea typeface="华文细黑" pitchFamily="2" charset="-122"/>
                        </a:defRPr>
                      </a:lvl2pPr>
                      <a:lvl3pPr marL="1143000" indent="-228600">
                        <a:spcBef>
                          <a:spcPct val="20000"/>
                        </a:spcBef>
                        <a:buClr>
                          <a:srgbClr val="FF7C23"/>
                        </a:buClr>
                        <a:defRPr kumimoji="1" sz="1400">
                          <a:solidFill>
                            <a:schemeClr val="tx1"/>
                          </a:solidFill>
                          <a:latin typeface="华文细黑" pitchFamily="2" charset="-122"/>
                          <a:ea typeface="华文细黑" pitchFamily="2" charset="-122"/>
                        </a:defRPr>
                      </a:lvl3pPr>
                      <a:lvl4pPr marL="1600200" indent="-228600">
                        <a:spcBef>
                          <a:spcPct val="20000"/>
                        </a:spcBef>
                        <a:buClr>
                          <a:srgbClr val="FF7C23"/>
                        </a:buClr>
                        <a:defRPr kumimoji="1" sz="1200">
                          <a:solidFill>
                            <a:schemeClr val="tx1"/>
                          </a:solidFill>
                          <a:latin typeface="华文细黑" pitchFamily="2" charset="-122"/>
                          <a:ea typeface="华文细黑" pitchFamily="2" charset="-122"/>
                        </a:defRPr>
                      </a:lvl4pPr>
                      <a:lvl5pPr marL="2057400" indent="-228600">
                        <a:spcBef>
                          <a:spcPct val="20000"/>
                        </a:spcBef>
                        <a:buClr>
                          <a:srgbClr val="FF7C23"/>
                        </a:buClr>
                        <a:defRPr kumimoji="1" sz="1200">
                          <a:solidFill>
                            <a:schemeClr val="tx1"/>
                          </a:solidFill>
                          <a:latin typeface="华文细黑" pitchFamily="2" charset="-122"/>
                          <a:ea typeface="华文细黑" pitchFamily="2" charset="-122"/>
                        </a:defRPr>
                      </a:lvl5pPr>
                      <a:lvl6pPr marL="25146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6pPr>
                      <a:lvl7pPr marL="29718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7pPr>
                      <a:lvl8pPr marL="34290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8pPr>
                      <a:lvl9pPr marL="38862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en-US" sz="1400" b="1" i="0" u="none" strike="noStrike" cap="none" normalizeH="0" baseline="0">
                          <a:ln>
                            <a:noFill/>
                          </a:ln>
                          <a:solidFill>
                            <a:srgbClr val="FFFFFF"/>
                          </a:solidFill>
                          <a:effectLst/>
                          <a:latin typeface="Calibri" pitchFamily="34" charset="0"/>
                          <a:ea typeface="宋体" charset="-122"/>
                          <a:cs typeface="Times New Roman" pitchFamily="18" charset="0"/>
                        </a:rPr>
                        <a:t>重量</a:t>
                      </a:r>
                      <a:endParaRPr kumimoji="0" lang="zh-CN" altLang="zh-CN" sz="1400" b="1" i="0" u="none" strike="noStrike" cap="none" normalizeH="0" baseline="0">
                        <a:ln>
                          <a:noFill/>
                        </a:ln>
                        <a:solidFill>
                          <a:srgbClr val="FFFFFF"/>
                        </a:solidFill>
                        <a:effectLst/>
                        <a:latin typeface="Calibri" pitchFamily="34" charset="0"/>
                        <a:ea typeface="宋体" charset="-122"/>
                        <a:cs typeface="Times New Roman" pitchFamily="18" charset="0"/>
                      </a:endParaRPr>
                    </a:p>
                  </a:txBody>
                  <a:tcPr marL="51440" marR="5144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9900"/>
                    </a:solidFill>
                  </a:tcPr>
                </a:tc>
                <a:tc>
                  <a:txBody>
                    <a:bodyPr/>
                    <a:lstStyle>
                      <a:lvl1pPr>
                        <a:spcBef>
                          <a:spcPct val="20000"/>
                        </a:spcBef>
                        <a:buClr>
                          <a:srgbClr val="FF7C23"/>
                        </a:buClr>
                        <a:defRPr kumimoji="1">
                          <a:solidFill>
                            <a:schemeClr val="tx1"/>
                          </a:solidFill>
                          <a:latin typeface="华文细黑" pitchFamily="2" charset="-122"/>
                          <a:ea typeface="华文细黑" pitchFamily="2" charset="-122"/>
                        </a:defRPr>
                      </a:lvl1pPr>
                      <a:lvl2pPr marL="742950" indent="-285750">
                        <a:spcBef>
                          <a:spcPct val="20000"/>
                        </a:spcBef>
                        <a:buClr>
                          <a:srgbClr val="FF7C23"/>
                        </a:buClr>
                        <a:defRPr kumimoji="1" sz="2400">
                          <a:solidFill>
                            <a:schemeClr val="tx1"/>
                          </a:solidFill>
                          <a:latin typeface="华文细黑" pitchFamily="2" charset="-122"/>
                          <a:ea typeface="华文细黑" pitchFamily="2" charset="-122"/>
                        </a:defRPr>
                      </a:lvl2pPr>
                      <a:lvl3pPr marL="1143000" indent="-228600">
                        <a:spcBef>
                          <a:spcPct val="20000"/>
                        </a:spcBef>
                        <a:buClr>
                          <a:srgbClr val="FF7C23"/>
                        </a:buClr>
                        <a:defRPr kumimoji="1" sz="1400">
                          <a:solidFill>
                            <a:schemeClr val="tx1"/>
                          </a:solidFill>
                          <a:latin typeface="华文细黑" pitchFamily="2" charset="-122"/>
                          <a:ea typeface="华文细黑" pitchFamily="2" charset="-122"/>
                        </a:defRPr>
                      </a:lvl3pPr>
                      <a:lvl4pPr marL="1600200" indent="-228600">
                        <a:spcBef>
                          <a:spcPct val="20000"/>
                        </a:spcBef>
                        <a:buClr>
                          <a:srgbClr val="FF7C23"/>
                        </a:buClr>
                        <a:defRPr kumimoji="1" sz="1200">
                          <a:solidFill>
                            <a:schemeClr val="tx1"/>
                          </a:solidFill>
                          <a:latin typeface="华文细黑" pitchFamily="2" charset="-122"/>
                          <a:ea typeface="华文细黑" pitchFamily="2" charset="-122"/>
                        </a:defRPr>
                      </a:lvl4pPr>
                      <a:lvl5pPr marL="2057400" indent="-228600">
                        <a:spcBef>
                          <a:spcPct val="20000"/>
                        </a:spcBef>
                        <a:buClr>
                          <a:srgbClr val="FF7C23"/>
                        </a:buClr>
                        <a:defRPr kumimoji="1" sz="1200">
                          <a:solidFill>
                            <a:schemeClr val="tx1"/>
                          </a:solidFill>
                          <a:latin typeface="华文细黑" pitchFamily="2" charset="-122"/>
                          <a:ea typeface="华文细黑" pitchFamily="2" charset="-122"/>
                        </a:defRPr>
                      </a:lvl5pPr>
                      <a:lvl6pPr marL="25146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6pPr>
                      <a:lvl7pPr marL="29718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7pPr>
                      <a:lvl8pPr marL="34290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8pPr>
                      <a:lvl9pPr marL="38862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en-US" sz="1400" b="0" i="0" u="none" strike="noStrike" cap="none" normalizeH="0" baseline="0">
                          <a:ln>
                            <a:noFill/>
                          </a:ln>
                          <a:solidFill>
                            <a:srgbClr val="000000"/>
                          </a:solidFill>
                          <a:effectLst/>
                          <a:latin typeface="Arial" charset="0"/>
                          <a:ea typeface="宋体" charset="-122"/>
                        </a:rPr>
                        <a:t>≤</a:t>
                      </a:r>
                      <a:r>
                        <a:rPr kumimoji="0" lang="en-US" altLang="zh-CN" sz="1400" b="0" i="0" u="none" strike="noStrike" cap="none" normalizeH="0" baseline="0">
                          <a:ln>
                            <a:noFill/>
                          </a:ln>
                          <a:solidFill>
                            <a:srgbClr val="000000"/>
                          </a:solidFill>
                          <a:effectLst/>
                          <a:latin typeface="Arial" charset="0"/>
                          <a:ea typeface="宋体" charset="-122"/>
                        </a:rPr>
                        <a:t>4kg@CT-PAMO-165A</a:t>
                      </a:r>
                      <a:endParaRPr kumimoji="0" lang="zh-CN" altLang="zh-CN" sz="1400" b="0" i="0" u="none" strike="noStrike" cap="none" normalizeH="0" baseline="0">
                        <a:ln>
                          <a:noFill/>
                        </a:ln>
                        <a:solidFill>
                          <a:srgbClr val="000000"/>
                        </a:solidFill>
                        <a:effectLst/>
                        <a:latin typeface="Calibri" pitchFamily="34" charset="0"/>
                        <a:ea typeface="宋体" charset="-122"/>
                        <a:cs typeface="Times New Roman" pitchFamily="18" charset="0"/>
                      </a:endParaRPr>
                    </a:p>
                  </a:txBody>
                  <a:tcPr marL="51440" marR="5144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9"/>
                  </a:ext>
                </a:extLst>
              </a:tr>
              <a:tr h="280886">
                <a:tc>
                  <a:txBody>
                    <a:bodyPr/>
                    <a:lstStyle>
                      <a:lvl1pPr>
                        <a:spcBef>
                          <a:spcPct val="20000"/>
                        </a:spcBef>
                        <a:buClr>
                          <a:srgbClr val="FF7C23"/>
                        </a:buClr>
                        <a:defRPr kumimoji="1">
                          <a:solidFill>
                            <a:schemeClr val="tx1"/>
                          </a:solidFill>
                          <a:latin typeface="华文细黑" pitchFamily="2" charset="-122"/>
                          <a:ea typeface="华文细黑" pitchFamily="2" charset="-122"/>
                        </a:defRPr>
                      </a:lvl1pPr>
                      <a:lvl2pPr marL="742950" indent="-285750">
                        <a:spcBef>
                          <a:spcPct val="20000"/>
                        </a:spcBef>
                        <a:buClr>
                          <a:srgbClr val="FF7C23"/>
                        </a:buClr>
                        <a:defRPr kumimoji="1" sz="2400">
                          <a:solidFill>
                            <a:schemeClr val="tx1"/>
                          </a:solidFill>
                          <a:latin typeface="华文细黑" pitchFamily="2" charset="-122"/>
                          <a:ea typeface="华文细黑" pitchFamily="2" charset="-122"/>
                        </a:defRPr>
                      </a:lvl2pPr>
                      <a:lvl3pPr marL="1143000" indent="-228600">
                        <a:spcBef>
                          <a:spcPct val="20000"/>
                        </a:spcBef>
                        <a:buClr>
                          <a:srgbClr val="FF7C23"/>
                        </a:buClr>
                        <a:defRPr kumimoji="1" sz="1400">
                          <a:solidFill>
                            <a:schemeClr val="tx1"/>
                          </a:solidFill>
                          <a:latin typeface="华文细黑" pitchFamily="2" charset="-122"/>
                          <a:ea typeface="华文细黑" pitchFamily="2" charset="-122"/>
                        </a:defRPr>
                      </a:lvl3pPr>
                      <a:lvl4pPr marL="1600200" indent="-228600">
                        <a:spcBef>
                          <a:spcPct val="20000"/>
                        </a:spcBef>
                        <a:buClr>
                          <a:srgbClr val="FF7C23"/>
                        </a:buClr>
                        <a:defRPr kumimoji="1" sz="1200">
                          <a:solidFill>
                            <a:schemeClr val="tx1"/>
                          </a:solidFill>
                          <a:latin typeface="华文细黑" pitchFamily="2" charset="-122"/>
                          <a:ea typeface="华文细黑" pitchFamily="2" charset="-122"/>
                        </a:defRPr>
                      </a:lvl4pPr>
                      <a:lvl5pPr marL="2057400" indent="-228600">
                        <a:spcBef>
                          <a:spcPct val="20000"/>
                        </a:spcBef>
                        <a:buClr>
                          <a:srgbClr val="FF7C23"/>
                        </a:buClr>
                        <a:defRPr kumimoji="1" sz="1200">
                          <a:solidFill>
                            <a:schemeClr val="tx1"/>
                          </a:solidFill>
                          <a:latin typeface="华文细黑" pitchFamily="2" charset="-122"/>
                          <a:ea typeface="华文细黑" pitchFamily="2" charset="-122"/>
                        </a:defRPr>
                      </a:lvl5pPr>
                      <a:lvl6pPr marL="25146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6pPr>
                      <a:lvl7pPr marL="29718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7pPr>
                      <a:lvl8pPr marL="34290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8pPr>
                      <a:lvl9pPr marL="38862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en-US" sz="1400" b="1" i="0" u="none" strike="noStrike" cap="none" normalizeH="0" baseline="0">
                          <a:ln>
                            <a:noFill/>
                          </a:ln>
                          <a:solidFill>
                            <a:srgbClr val="FFFFFF"/>
                          </a:solidFill>
                          <a:effectLst/>
                          <a:latin typeface="Calibri" pitchFamily="34" charset="0"/>
                          <a:ea typeface="宋体" charset="-122"/>
                          <a:cs typeface="Times New Roman" pitchFamily="18" charset="0"/>
                        </a:rPr>
                        <a:t>输出力</a:t>
                      </a:r>
                      <a:endParaRPr kumimoji="0" lang="zh-CN" altLang="zh-CN" sz="1400" b="1" i="0" u="none" strike="noStrike" cap="none" normalizeH="0" baseline="0">
                        <a:ln>
                          <a:noFill/>
                        </a:ln>
                        <a:solidFill>
                          <a:srgbClr val="FFFFFF"/>
                        </a:solidFill>
                        <a:effectLst/>
                        <a:latin typeface="Calibri" pitchFamily="34" charset="0"/>
                        <a:ea typeface="宋体" charset="-122"/>
                        <a:cs typeface="Times New Roman" pitchFamily="18" charset="0"/>
                      </a:endParaRPr>
                    </a:p>
                  </a:txBody>
                  <a:tcPr marL="51440" marR="5144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9900"/>
                    </a:solidFill>
                  </a:tcPr>
                </a:tc>
                <a:tc>
                  <a:txBody>
                    <a:bodyPr/>
                    <a:lstStyle>
                      <a:lvl1pPr>
                        <a:spcBef>
                          <a:spcPct val="20000"/>
                        </a:spcBef>
                        <a:buClr>
                          <a:srgbClr val="FF7C23"/>
                        </a:buClr>
                        <a:defRPr kumimoji="1">
                          <a:solidFill>
                            <a:schemeClr val="tx1"/>
                          </a:solidFill>
                          <a:latin typeface="华文细黑" pitchFamily="2" charset="-122"/>
                          <a:ea typeface="华文细黑" pitchFamily="2" charset="-122"/>
                        </a:defRPr>
                      </a:lvl1pPr>
                      <a:lvl2pPr marL="742950" indent="-285750">
                        <a:spcBef>
                          <a:spcPct val="20000"/>
                        </a:spcBef>
                        <a:buClr>
                          <a:srgbClr val="FF7C23"/>
                        </a:buClr>
                        <a:defRPr kumimoji="1" sz="2400">
                          <a:solidFill>
                            <a:schemeClr val="tx1"/>
                          </a:solidFill>
                          <a:latin typeface="华文细黑" pitchFamily="2" charset="-122"/>
                          <a:ea typeface="华文细黑" pitchFamily="2" charset="-122"/>
                        </a:defRPr>
                      </a:lvl2pPr>
                      <a:lvl3pPr marL="1143000" indent="-228600">
                        <a:spcBef>
                          <a:spcPct val="20000"/>
                        </a:spcBef>
                        <a:buClr>
                          <a:srgbClr val="FF7C23"/>
                        </a:buClr>
                        <a:defRPr kumimoji="1" sz="1400">
                          <a:solidFill>
                            <a:schemeClr val="tx1"/>
                          </a:solidFill>
                          <a:latin typeface="华文细黑" pitchFamily="2" charset="-122"/>
                          <a:ea typeface="华文细黑" pitchFamily="2" charset="-122"/>
                        </a:defRPr>
                      </a:lvl3pPr>
                      <a:lvl4pPr marL="1600200" indent="-228600">
                        <a:spcBef>
                          <a:spcPct val="20000"/>
                        </a:spcBef>
                        <a:buClr>
                          <a:srgbClr val="FF7C23"/>
                        </a:buClr>
                        <a:defRPr kumimoji="1" sz="1200">
                          <a:solidFill>
                            <a:schemeClr val="tx1"/>
                          </a:solidFill>
                          <a:latin typeface="华文细黑" pitchFamily="2" charset="-122"/>
                          <a:ea typeface="华文细黑" pitchFamily="2" charset="-122"/>
                        </a:defRPr>
                      </a:lvl4pPr>
                      <a:lvl5pPr marL="2057400" indent="-228600">
                        <a:spcBef>
                          <a:spcPct val="20000"/>
                        </a:spcBef>
                        <a:buClr>
                          <a:srgbClr val="FF7C23"/>
                        </a:buClr>
                        <a:defRPr kumimoji="1" sz="1200">
                          <a:solidFill>
                            <a:schemeClr val="tx1"/>
                          </a:solidFill>
                          <a:latin typeface="华文细黑" pitchFamily="2" charset="-122"/>
                          <a:ea typeface="华文细黑" pitchFamily="2" charset="-122"/>
                        </a:defRPr>
                      </a:lvl5pPr>
                      <a:lvl6pPr marL="25146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6pPr>
                      <a:lvl7pPr marL="29718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7pPr>
                      <a:lvl8pPr marL="34290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8pPr>
                      <a:lvl9pPr marL="3886200" indent="-228600" eaLnBrk="0" fontAlgn="base" hangingPunct="0">
                        <a:spcBef>
                          <a:spcPct val="20000"/>
                        </a:spcBef>
                        <a:spcAft>
                          <a:spcPct val="0"/>
                        </a:spcAft>
                        <a:buClr>
                          <a:srgbClr val="FF7C23"/>
                        </a:buClr>
                        <a:defRPr kumimoji="1" sz="1200">
                          <a:solidFill>
                            <a:schemeClr val="tx1"/>
                          </a:solidFill>
                          <a:latin typeface="华文细黑" pitchFamily="2" charset="-122"/>
                          <a:ea typeface="华文细黑"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en-US" sz="1400" b="0" i="0" u="none" strike="noStrike" cap="none" normalizeH="0" baseline="0" dirty="0">
                          <a:ln>
                            <a:noFill/>
                          </a:ln>
                          <a:solidFill>
                            <a:srgbClr val="000000"/>
                          </a:solidFill>
                          <a:effectLst/>
                          <a:latin typeface="Arial" charset="0"/>
                          <a:ea typeface="宋体" charset="-122"/>
                        </a:rPr>
                        <a:t>多规格可调</a:t>
                      </a:r>
                      <a:endParaRPr kumimoji="0" lang="zh-CN" altLang="zh-CN" sz="1400" b="0" i="0" u="none" strike="noStrike" cap="none" normalizeH="0" baseline="0" dirty="0">
                        <a:ln>
                          <a:noFill/>
                        </a:ln>
                        <a:solidFill>
                          <a:srgbClr val="000000"/>
                        </a:solidFill>
                        <a:effectLst/>
                        <a:latin typeface="Arial" charset="0"/>
                        <a:ea typeface="宋体" charset="-122"/>
                      </a:endParaRPr>
                    </a:p>
                  </a:txBody>
                  <a:tcPr marL="51440" marR="5144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bl>
          </a:graphicData>
        </a:graphic>
      </p:graphicFrame>
      <p:pic>
        <p:nvPicPr>
          <p:cNvPr id="11308" name="Picture 46" descr="C:\Users\Administrator\Desktop\气动执行机构.tif">
            <a:extLst>
              <a:ext uri="{FF2B5EF4-FFF2-40B4-BE49-F238E27FC236}">
                <a16:creationId xmlns:a16="http://schemas.microsoft.com/office/drawing/2014/main" id="{7373AD2B-C784-408A-BDC3-6A7886543D4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6301" y="800100"/>
            <a:ext cx="1073844" cy="1627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五角星 1">
            <a:extLst>
              <a:ext uri="{FF2B5EF4-FFF2-40B4-BE49-F238E27FC236}">
                <a16:creationId xmlns:a16="http://schemas.microsoft.com/office/drawing/2014/main" id="{FFFAB7F3-4FEE-4316-94FB-187FD9EF8EA6}"/>
              </a:ext>
            </a:extLst>
          </p:cNvPr>
          <p:cNvSpPr/>
          <p:nvPr/>
        </p:nvSpPr>
        <p:spPr bwMode="auto">
          <a:xfrm>
            <a:off x="4114800" y="4201316"/>
            <a:ext cx="171450" cy="171450"/>
          </a:xfrm>
          <a:prstGeom prst="star5">
            <a:avLst/>
          </a:prstGeom>
          <a:solidFill>
            <a:srgbClr val="FF0000"/>
          </a:solidFill>
          <a:ln w="9525" cap="flat" cmpd="sng" algn="ctr">
            <a:solidFill>
              <a:srgbClr val="FF0000"/>
            </a:solidFill>
            <a:prstDash val="solid"/>
            <a:round/>
            <a:headEnd type="none" w="med" len="med"/>
            <a:tailEnd type="none" w="med" len="med"/>
          </a:ln>
          <a:effectLst/>
        </p:spPr>
        <p:txBody>
          <a:bodyPr anchor="ctr"/>
          <a:lstStyle/>
          <a:p>
            <a:pPr eaLnBrk="1" hangingPunct="1">
              <a:defRPr/>
            </a:pPr>
            <a:endParaRPr lang="zh-CN" altLang="en-US" sz="1350">
              <a:latin typeface="Arial" charset="0"/>
              <a:ea typeface="SimSun" panose="02010600030101010101" pitchFamily="2" charset="-122"/>
              <a:cs typeface="Arial" charset="0"/>
            </a:endParaRPr>
          </a:p>
        </p:txBody>
      </p:sp>
      <p:sp>
        <p:nvSpPr>
          <p:cNvPr id="9" name="五角星 8">
            <a:extLst>
              <a:ext uri="{FF2B5EF4-FFF2-40B4-BE49-F238E27FC236}">
                <a16:creationId xmlns:a16="http://schemas.microsoft.com/office/drawing/2014/main" id="{DD297056-6D4D-4778-BE46-AB57A2181705}"/>
              </a:ext>
            </a:extLst>
          </p:cNvPr>
          <p:cNvSpPr/>
          <p:nvPr/>
        </p:nvSpPr>
        <p:spPr bwMode="auto">
          <a:xfrm>
            <a:off x="4800600" y="3715541"/>
            <a:ext cx="171450" cy="171450"/>
          </a:xfrm>
          <a:prstGeom prst="star5">
            <a:avLst/>
          </a:prstGeom>
          <a:solidFill>
            <a:srgbClr val="FF0000"/>
          </a:solidFill>
          <a:ln w="9525" cap="flat" cmpd="sng" algn="ctr">
            <a:solidFill>
              <a:srgbClr val="FF0000"/>
            </a:solidFill>
            <a:prstDash val="solid"/>
            <a:round/>
            <a:headEnd type="none" w="med" len="med"/>
            <a:tailEnd type="none" w="med" len="med"/>
          </a:ln>
          <a:effectLst/>
        </p:spPr>
        <p:txBody>
          <a:bodyPr anchor="ctr"/>
          <a:lstStyle/>
          <a:p>
            <a:pPr eaLnBrk="1" hangingPunct="1">
              <a:defRPr/>
            </a:pPr>
            <a:endParaRPr lang="zh-CN" altLang="en-US" sz="1350">
              <a:latin typeface="Arial" charset="0"/>
              <a:ea typeface="SimSun" panose="02010600030101010101" pitchFamily="2" charset="-122"/>
              <a:cs typeface="Arial" charset="0"/>
            </a:endParaRPr>
          </a:p>
        </p:txBody>
      </p:sp>
      <p:sp>
        <p:nvSpPr>
          <p:cNvPr id="10" name="五角星 9">
            <a:extLst>
              <a:ext uri="{FF2B5EF4-FFF2-40B4-BE49-F238E27FC236}">
                <a16:creationId xmlns:a16="http://schemas.microsoft.com/office/drawing/2014/main" id="{8A4DEA68-2D0F-467A-B4C3-764EF42C6EDE}"/>
              </a:ext>
            </a:extLst>
          </p:cNvPr>
          <p:cNvSpPr/>
          <p:nvPr/>
        </p:nvSpPr>
        <p:spPr bwMode="auto">
          <a:xfrm>
            <a:off x="4343400" y="4001291"/>
            <a:ext cx="171450" cy="171450"/>
          </a:xfrm>
          <a:prstGeom prst="star5">
            <a:avLst/>
          </a:prstGeom>
          <a:solidFill>
            <a:srgbClr val="FF0000"/>
          </a:solidFill>
          <a:ln w="9525" cap="flat" cmpd="sng" algn="ctr">
            <a:solidFill>
              <a:srgbClr val="FF0000"/>
            </a:solidFill>
            <a:prstDash val="solid"/>
            <a:round/>
            <a:headEnd type="none" w="med" len="med"/>
            <a:tailEnd type="none" w="med" len="med"/>
          </a:ln>
          <a:effectLst/>
        </p:spPr>
        <p:txBody>
          <a:bodyPr anchor="ctr"/>
          <a:lstStyle/>
          <a:p>
            <a:pPr eaLnBrk="1" hangingPunct="1">
              <a:defRPr/>
            </a:pPr>
            <a:endParaRPr lang="zh-CN" altLang="en-US" sz="1350">
              <a:latin typeface="Arial" charset="0"/>
              <a:ea typeface="SimSun" panose="02010600030101010101" pitchFamily="2" charset="-122"/>
              <a:cs typeface="Arial" charset="0"/>
            </a:endParaRPr>
          </a:p>
        </p:txBody>
      </p:sp>
      <p:sp>
        <p:nvSpPr>
          <p:cNvPr id="11" name="五角星 10">
            <a:extLst>
              <a:ext uri="{FF2B5EF4-FFF2-40B4-BE49-F238E27FC236}">
                <a16:creationId xmlns:a16="http://schemas.microsoft.com/office/drawing/2014/main" id="{A2503D52-CAFF-4B49-9CE7-DC6717A96265}"/>
              </a:ext>
            </a:extLst>
          </p:cNvPr>
          <p:cNvSpPr/>
          <p:nvPr/>
        </p:nvSpPr>
        <p:spPr bwMode="auto">
          <a:xfrm>
            <a:off x="5282804" y="3029741"/>
            <a:ext cx="171450" cy="171450"/>
          </a:xfrm>
          <a:prstGeom prst="star5">
            <a:avLst/>
          </a:prstGeom>
          <a:solidFill>
            <a:srgbClr val="FF0000"/>
          </a:solidFill>
          <a:ln w="9525" cap="flat" cmpd="sng" algn="ctr">
            <a:solidFill>
              <a:srgbClr val="FF0000"/>
            </a:solidFill>
            <a:prstDash val="solid"/>
            <a:round/>
            <a:headEnd type="none" w="med" len="med"/>
            <a:tailEnd type="none" w="med" len="med"/>
          </a:ln>
          <a:effectLst/>
        </p:spPr>
        <p:txBody>
          <a:bodyPr anchor="ctr"/>
          <a:lstStyle/>
          <a:p>
            <a:pPr eaLnBrk="1" hangingPunct="1">
              <a:defRPr/>
            </a:pPr>
            <a:endParaRPr lang="zh-CN" altLang="en-US" sz="1350">
              <a:latin typeface="Arial" charset="0"/>
              <a:ea typeface="SimSun" panose="02010600030101010101" pitchFamily="2" charset="-122"/>
              <a:cs typeface="Arial" charset="0"/>
            </a:endParaRPr>
          </a:p>
        </p:txBody>
      </p:sp>
      <p:sp>
        <p:nvSpPr>
          <p:cNvPr id="3" name="灯片编号占位符 2">
            <a:extLst>
              <a:ext uri="{FF2B5EF4-FFF2-40B4-BE49-F238E27FC236}">
                <a16:creationId xmlns:a16="http://schemas.microsoft.com/office/drawing/2014/main" id="{5080E7DD-877E-4FD3-882C-9DCE33CDBAF1}"/>
              </a:ext>
            </a:extLst>
          </p:cNvPr>
          <p:cNvSpPr>
            <a:spLocks noGrp="1"/>
          </p:cNvSpPr>
          <p:nvPr>
            <p:ph type="sldNum" sz="quarter" idx="12"/>
          </p:nvPr>
        </p:nvSpPr>
        <p:spPr>
          <a:xfrm>
            <a:off x="5257800" y="4746178"/>
            <a:ext cx="1600200" cy="273844"/>
          </a:xfrm>
        </p:spPr>
        <p:txBody>
          <a:bodyPr/>
          <a:lstStyle/>
          <a:p>
            <a:fld id="{B19DA58E-532F-41E9-A14C-57F0126E1521}" type="slidenum">
              <a:rPr lang="zh-CN" altLang="en-US" smtClean="0"/>
              <a:pPr/>
              <a:t>19</a:t>
            </a:fld>
            <a:endParaRPr lang="zh-CN" altLang="en-US" dirty="0"/>
          </a:p>
        </p:txBody>
      </p:sp>
      <p:sp>
        <p:nvSpPr>
          <p:cNvPr id="4" name="文本框 3">
            <a:extLst>
              <a:ext uri="{FF2B5EF4-FFF2-40B4-BE49-F238E27FC236}">
                <a16:creationId xmlns:a16="http://schemas.microsoft.com/office/drawing/2014/main" id="{E65FDDB4-0AF2-4057-A81A-BEC70D27EE8E}"/>
              </a:ext>
            </a:extLst>
          </p:cNvPr>
          <p:cNvSpPr txBox="1"/>
          <p:nvPr/>
        </p:nvSpPr>
        <p:spPr>
          <a:xfrm>
            <a:off x="1196752" y="267494"/>
            <a:ext cx="4608512" cy="400110"/>
          </a:xfrm>
          <a:prstGeom prst="rect">
            <a:avLst/>
          </a:prstGeom>
          <a:noFill/>
        </p:spPr>
        <p:txBody>
          <a:bodyPr wrap="square" rtlCol="0">
            <a:spAutoFit/>
          </a:bodyPr>
          <a:lstStyle/>
          <a:p>
            <a:pPr algn="ct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四、超低温调节阀</a:t>
            </a:r>
          </a:p>
        </p:txBody>
      </p:sp>
    </p:spTree>
    <p:extLst>
      <p:ext uri="{BB962C8B-B14F-4D97-AF65-F5344CB8AC3E}">
        <p14:creationId xmlns:p14="http://schemas.microsoft.com/office/powerpoint/2010/main" val="118519013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p:cNvSpPr>
            <a:spLocks noGrp="1"/>
          </p:cNvSpPr>
          <p:nvPr>
            <p:ph type="title"/>
          </p:nvPr>
        </p:nvSpPr>
        <p:spPr>
          <a:xfrm>
            <a:off x="180975" y="191691"/>
            <a:ext cx="6272213" cy="379809"/>
          </a:xfrm>
        </p:spPr>
        <p:txBody>
          <a:bodyPr>
            <a:noAutofit/>
          </a:bodyPr>
          <a:lstStyle/>
          <a:p>
            <a:r>
              <a:rPr lang="zh-CN" altLang="en-US" sz="2400" b="1" dirty="0">
                <a:solidFill>
                  <a:srgbClr val="000099"/>
                </a:solidFill>
                <a:latin typeface="微软雅黑" panose="020B0503020204020204" pitchFamily="34" charset="-122"/>
                <a:ea typeface="微软雅黑" panose="020B0503020204020204" pitchFamily="34" charset="-122"/>
              </a:rPr>
              <a:t>江苏克劳特低温技术有限公司</a:t>
            </a:r>
            <a:endParaRPr lang="zh-CN" altLang="en-US" sz="2400" b="1" dirty="0">
              <a:solidFill>
                <a:srgbClr val="000099"/>
              </a:solidFill>
              <a:latin typeface="华文细黑" panose="02010600040101010101" pitchFamily="2" charset="-122"/>
              <a:ea typeface="华文细黑" panose="02010600040101010101" pitchFamily="2" charset="-122"/>
            </a:endParaRPr>
          </a:p>
        </p:txBody>
      </p:sp>
      <p:sp>
        <p:nvSpPr>
          <p:cNvPr id="26627" name="文本框 2"/>
          <p:cNvSpPr txBox="1">
            <a:spLocks noChangeArrowheads="1"/>
          </p:cNvSpPr>
          <p:nvPr/>
        </p:nvSpPr>
        <p:spPr bwMode="auto">
          <a:xfrm>
            <a:off x="73819" y="3565327"/>
            <a:ext cx="6696075" cy="154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zh-CN" b="1" dirty="0">
                <a:solidFill>
                  <a:srgbClr val="C00000"/>
                </a:solidFill>
                <a:latin typeface="楷体" panose="02010609060101010101" pitchFamily="49" charset="-122"/>
                <a:ea typeface="楷体" panose="02010609060101010101" pitchFamily="49" charset="-122"/>
              </a:rPr>
              <a:t>江苏克劳特低温技术有限公司</a:t>
            </a:r>
            <a:r>
              <a:rPr lang="zh-CN" altLang="zh-CN" sz="1500" b="1" dirty="0">
                <a:latin typeface="宋体" panose="02010600030101010101" pitchFamily="2" charset="-122"/>
              </a:rPr>
              <a:t>是由浙江大学</a:t>
            </a:r>
            <a:r>
              <a:rPr lang="zh-CN" altLang="en-US" sz="1500" b="1" dirty="0">
                <a:latin typeface="宋体" panose="02010600030101010101" pitchFamily="2" charset="-122"/>
              </a:rPr>
              <a:t>工业技术转化研究院孵化的低温装备制造领域的</a:t>
            </a:r>
            <a:r>
              <a:rPr lang="zh-CN" altLang="zh-CN" sz="1500" b="1" dirty="0">
                <a:latin typeface="宋体" panose="02010600030101010101" pitchFamily="2" charset="-122"/>
              </a:rPr>
              <a:t>高科技企业，</a:t>
            </a:r>
            <a:r>
              <a:rPr lang="zh-CN" altLang="en-US" sz="1500" b="1" dirty="0">
                <a:latin typeface="宋体" panose="02010600030101010101" pitchFamily="2" charset="-122"/>
              </a:rPr>
              <a:t>是国家级高新技术企业</a:t>
            </a:r>
            <a:r>
              <a:rPr lang="zh-CN" altLang="zh-CN" sz="1500" b="1" dirty="0">
                <a:latin typeface="宋体" panose="02010600030101010101" pitchFamily="2" charset="-122"/>
              </a:rPr>
              <a:t>。</a:t>
            </a:r>
            <a:r>
              <a:rPr lang="zh-CN" altLang="en-US" sz="1500" b="1" dirty="0">
                <a:latin typeface="宋体" panose="02010600030101010101" pitchFamily="2" charset="-122"/>
              </a:rPr>
              <a:t>主要设备产品有：大冷量斯特林低温制冷机，液氦温区低温调节阀，低温泵，低温循环风机，低温系统解决方案。</a:t>
            </a:r>
          </a:p>
        </p:txBody>
      </p:sp>
      <p:pic>
        <p:nvPicPr>
          <p:cNvPr id="26628" name="图片 1"/>
          <p:cNvPicPr>
            <a:picLocks noChangeAspect="1"/>
          </p:cNvPicPr>
          <p:nvPr/>
        </p:nvPicPr>
        <p:blipFill>
          <a:blip r:embed="rId3">
            <a:extLst>
              <a:ext uri="{28A0092B-C50C-407E-A947-70E740481C1C}">
                <a14:useLocalDpi xmlns:a14="http://schemas.microsoft.com/office/drawing/2010/main" val="0"/>
              </a:ext>
            </a:extLst>
          </a:blip>
          <a:srcRect t="24765" b="10609"/>
          <a:stretch>
            <a:fillRect/>
          </a:stretch>
        </p:blipFill>
        <p:spPr bwMode="auto">
          <a:xfrm>
            <a:off x="1187054" y="843558"/>
            <a:ext cx="4483894" cy="2613422"/>
          </a:xfrm>
          <a:prstGeom prst="rect">
            <a:avLst/>
          </a:prstGeom>
          <a:noFill/>
          <a:ln w="12700">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2" name="灯片编号占位符 1">
            <a:extLst>
              <a:ext uri="{FF2B5EF4-FFF2-40B4-BE49-F238E27FC236}">
                <a16:creationId xmlns:a16="http://schemas.microsoft.com/office/drawing/2014/main" id="{83FCAC67-F35D-4E3B-9EFA-5755BB04D912}"/>
              </a:ext>
            </a:extLst>
          </p:cNvPr>
          <p:cNvSpPr>
            <a:spLocks noGrp="1"/>
          </p:cNvSpPr>
          <p:nvPr>
            <p:ph type="sldNum" sz="quarter" idx="12"/>
          </p:nvPr>
        </p:nvSpPr>
        <p:spPr/>
        <p:txBody>
          <a:bodyPr/>
          <a:lstStyle/>
          <a:p>
            <a:fld id="{B19DA58E-532F-41E9-A14C-57F0126E1521}" type="slidenum">
              <a:rPr lang="zh-CN" altLang="en-US" smtClean="0"/>
              <a:pPr/>
              <a:t>2</a:t>
            </a:fld>
            <a:endParaRPr lang="zh-CN" altLang="en-US"/>
          </a:p>
        </p:txBody>
      </p:sp>
    </p:spTree>
    <p:extLst>
      <p:ext uri="{BB962C8B-B14F-4D97-AF65-F5344CB8AC3E}">
        <p14:creationId xmlns:p14="http://schemas.microsoft.com/office/powerpoint/2010/main" val="257119781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流程图: 过程 6">
            <a:extLst>
              <a:ext uri="{FF2B5EF4-FFF2-40B4-BE49-F238E27FC236}">
                <a16:creationId xmlns:a16="http://schemas.microsoft.com/office/drawing/2014/main" id="{B6528ED8-7799-4FBF-9635-1E00DDED1B54}"/>
              </a:ext>
            </a:extLst>
          </p:cNvPr>
          <p:cNvSpPr/>
          <p:nvPr/>
        </p:nvSpPr>
        <p:spPr>
          <a:xfrm>
            <a:off x="1191617" y="1132110"/>
            <a:ext cx="647700" cy="215504"/>
          </a:xfrm>
          <a:prstGeom prst="flowChartProcess">
            <a:avLst/>
          </a:prstGeom>
          <a:ln w="15875">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zh-CN" altLang="en-US" sz="1050" dirty="0"/>
              <a:t>控制器</a:t>
            </a:r>
          </a:p>
        </p:txBody>
      </p:sp>
      <p:sp>
        <p:nvSpPr>
          <p:cNvPr id="8" name="流程图: 过程 7">
            <a:extLst>
              <a:ext uri="{FF2B5EF4-FFF2-40B4-BE49-F238E27FC236}">
                <a16:creationId xmlns:a16="http://schemas.microsoft.com/office/drawing/2014/main" id="{277799D6-67B2-4B50-93E0-75A1976D5DFC}"/>
              </a:ext>
            </a:extLst>
          </p:cNvPr>
          <p:cNvSpPr/>
          <p:nvPr/>
        </p:nvSpPr>
        <p:spPr>
          <a:xfrm>
            <a:off x="2709665" y="1132110"/>
            <a:ext cx="822722" cy="215504"/>
          </a:xfrm>
          <a:prstGeom prst="flowChartProcess">
            <a:avLst/>
          </a:prstGeom>
          <a:ln w="15875">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zh-CN" altLang="en-US" sz="1050" dirty="0"/>
              <a:t>执行结构</a:t>
            </a:r>
          </a:p>
        </p:txBody>
      </p:sp>
      <p:sp>
        <p:nvSpPr>
          <p:cNvPr id="9" name="流程图: 过程 8">
            <a:extLst>
              <a:ext uri="{FF2B5EF4-FFF2-40B4-BE49-F238E27FC236}">
                <a16:creationId xmlns:a16="http://schemas.microsoft.com/office/drawing/2014/main" id="{A4516330-3515-4D05-AA8F-76FF796C46C1}"/>
              </a:ext>
            </a:extLst>
          </p:cNvPr>
          <p:cNvSpPr/>
          <p:nvPr/>
        </p:nvSpPr>
        <p:spPr>
          <a:xfrm>
            <a:off x="4180086" y="1132110"/>
            <a:ext cx="854868" cy="215504"/>
          </a:xfrm>
          <a:prstGeom prst="flowChartProcess">
            <a:avLst/>
          </a:prstGeom>
          <a:ln w="15875">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zh-CN" altLang="en-US" sz="1050" dirty="0"/>
              <a:t>被控对象</a:t>
            </a:r>
          </a:p>
        </p:txBody>
      </p:sp>
      <p:cxnSp>
        <p:nvCxnSpPr>
          <p:cNvPr id="10" name="直接箭头连接符 9">
            <a:extLst>
              <a:ext uri="{FF2B5EF4-FFF2-40B4-BE49-F238E27FC236}">
                <a16:creationId xmlns:a16="http://schemas.microsoft.com/office/drawing/2014/main" id="{6C424B13-F284-4642-9216-B2A564417C71}"/>
              </a:ext>
            </a:extLst>
          </p:cNvPr>
          <p:cNvCxnSpPr>
            <a:endCxn id="7" idx="1"/>
          </p:cNvCxnSpPr>
          <p:nvPr/>
        </p:nvCxnSpPr>
        <p:spPr>
          <a:xfrm>
            <a:off x="548680" y="1240457"/>
            <a:ext cx="642938"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CCFC3B83-9F89-4AE5-9140-1907A73E48D7}"/>
              </a:ext>
            </a:extLst>
          </p:cNvPr>
          <p:cNvCxnSpPr/>
          <p:nvPr/>
        </p:nvCxnSpPr>
        <p:spPr>
          <a:xfrm>
            <a:off x="1835746" y="1240457"/>
            <a:ext cx="85725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41B278B4-8FC6-46DD-A866-B000A2010967}"/>
              </a:ext>
            </a:extLst>
          </p:cNvPr>
          <p:cNvCxnSpPr/>
          <p:nvPr/>
        </p:nvCxnSpPr>
        <p:spPr>
          <a:xfrm>
            <a:off x="3399036" y="1240457"/>
            <a:ext cx="78105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id="{366ABD12-C99C-49D2-8CF0-D5C8D98EA00D}"/>
              </a:ext>
            </a:extLst>
          </p:cNvPr>
          <p:cNvCxnSpPr>
            <a:cxnSpLocks/>
            <a:stCxn id="9" idx="3"/>
          </p:cNvCxnSpPr>
          <p:nvPr/>
        </p:nvCxnSpPr>
        <p:spPr>
          <a:xfrm>
            <a:off x="5034954" y="1239862"/>
            <a:ext cx="371476" cy="595"/>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4" name="组合 13">
            <a:extLst>
              <a:ext uri="{FF2B5EF4-FFF2-40B4-BE49-F238E27FC236}">
                <a16:creationId xmlns:a16="http://schemas.microsoft.com/office/drawing/2014/main" id="{4CF2E218-77E2-4898-84C1-F544B5C41B26}"/>
              </a:ext>
            </a:extLst>
          </p:cNvPr>
          <p:cNvGrpSpPr>
            <a:grpSpLocks/>
          </p:cNvGrpSpPr>
          <p:nvPr/>
        </p:nvGrpSpPr>
        <p:grpSpPr bwMode="auto">
          <a:xfrm>
            <a:off x="3738466" y="2203848"/>
            <a:ext cx="3028950" cy="2808684"/>
            <a:chOff x="1799692" y="1156242"/>
            <a:chExt cx="5472609" cy="5040559"/>
          </a:xfrm>
        </p:grpSpPr>
        <p:sp>
          <p:nvSpPr>
            <p:cNvPr id="15" name="矩形 14">
              <a:extLst>
                <a:ext uri="{FF2B5EF4-FFF2-40B4-BE49-F238E27FC236}">
                  <a16:creationId xmlns:a16="http://schemas.microsoft.com/office/drawing/2014/main" id="{A9DD4536-C515-4740-BD71-E066B69AB618}"/>
                </a:ext>
              </a:extLst>
            </p:cNvPr>
            <p:cNvSpPr/>
            <p:nvPr/>
          </p:nvSpPr>
          <p:spPr>
            <a:xfrm>
              <a:off x="3348544" y="1156242"/>
              <a:ext cx="2374906" cy="504270"/>
            </a:xfrm>
            <a:prstGeom prst="rect">
              <a:avLst/>
            </a:prstGeom>
            <a:solidFill>
              <a:srgbClr val="99FFCC"/>
            </a:solidFill>
            <a:ln>
              <a:solidFill>
                <a:srgbClr val="7030A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zh-CN" altLang="en-US" sz="1200" dirty="0">
                  <a:solidFill>
                    <a:sysClr val="windowText" lastClr="000000"/>
                  </a:solidFill>
                </a:rPr>
                <a:t>气动调节阀特性</a:t>
              </a:r>
            </a:p>
          </p:txBody>
        </p:sp>
        <p:sp>
          <p:nvSpPr>
            <p:cNvPr id="16" name="矩形 15">
              <a:extLst>
                <a:ext uri="{FF2B5EF4-FFF2-40B4-BE49-F238E27FC236}">
                  <a16:creationId xmlns:a16="http://schemas.microsoft.com/office/drawing/2014/main" id="{BBBFBB36-9F72-4A74-9642-01668B18F1C4}"/>
                </a:ext>
              </a:extLst>
            </p:cNvPr>
            <p:cNvSpPr/>
            <p:nvPr/>
          </p:nvSpPr>
          <p:spPr>
            <a:xfrm>
              <a:off x="3348544" y="2010936"/>
              <a:ext cx="2374906" cy="504270"/>
            </a:xfrm>
            <a:prstGeom prst="rect">
              <a:avLst/>
            </a:prstGeom>
            <a:solidFill>
              <a:schemeClr val="accent6">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zh-CN" altLang="en-US" sz="1200" dirty="0">
                  <a:solidFill>
                    <a:sysClr val="windowText" lastClr="000000"/>
                  </a:solidFill>
                </a:rPr>
                <a:t>参数化设计理论</a:t>
              </a:r>
            </a:p>
          </p:txBody>
        </p:sp>
        <p:sp>
          <p:nvSpPr>
            <p:cNvPr id="17" name="矩形 16">
              <a:extLst>
                <a:ext uri="{FF2B5EF4-FFF2-40B4-BE49-F238E27FC236}">
                  <a16:creationId xmlns:a16="http://schemas.microsoft.com/office/drawing/2014/main" id="{449FED14-B0EE-4B66-96A4-2E2A3324907D}"/>
                </a:ext>
              </a:extLst>
            </p:cNvPr>
            <p:cNvSpPr/>
            <p:nvPr/>
          </p:nvSpPr>
          <p:spPr>
            <a:xfrm>
              <a:off x="3348544" y="2865631"/>
              <a:ext cx="2374906" cy="504270"/>
            </a:xfrm>
            <a:prstGeom prst="rect">
              <a:avLst/>
            </a:prstGeom>
            <a:solidFill>
              <a:schemeClr val="accent6">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zh-CN" altLang="en-US" sz="1200" dirty="0">
                  <a:solidFill>
                    <a:sysClr val="windowText" lastClr="000000"/>
                  </a:solidFill>
                </a:rPr>
                <a:t>动力学理论模型</a:t>
              </a:r>
            </a:p>
          </p:txBody>
        </p:sp>
        <p:sp>
          <p:nvSpPr>
            <p:cNvPr id="18" name="矩形 17">
              <a:extLst>
                <a:ext uri="{FF2B5EF4-FFF2-40B4-BE49-F238E27FC236}">
                  <a16:creationId xmlns:a16="http://schemas.microsoft.com/office/drawing/2014/main" id="{0464C52B-B23F-4E17-9E4F-DA55A14CDDB5}"/>
                </a:ext>
              </a:extLst>
            </p:cNvPr>
            <p:cNvSpPr/>
            <p:nvPr/>
          </p:nvSpPr>
          <p:spPr>
            <a:xfrm>
              <a:off x="3348544" y="3722461"/>
              <a:ext cx="2374906" cy="502134"/>
            </a:xfrm>
            <a:prstGeom prst="rect">
              <a:avLst/>
            </a:prstGeom>
            <a:solidFill>
              <a:srgbClr val="99FFCC"/>
            </a:solidFill>
            <a:ln>
              <a:solidFill>
                <a:srgbClr val="7030A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zh-CN" altLang="en-US" sz="1200" dirty="0">
                  <a:solidFill>
                    <a:sysClr val="windowText" lastClr="000000"/>
                  </a:solidFill>
                </a:rPr>
                <a:t>气动低温调节阀</a:t>
              </a:r>
            </a:p>
          </p:txBody>
        </p:sp>
        <p:sp>
          <p:nvSpPr>
            <p:cNvPr id="19" name="矩形 18">
              <a:extLst>
                <a:ext uri="{FF2B5EF4-FFF2-40B4-BE49-F238E27FC236}">
                  <a16:creationId xmlns:a16="http://schemas.microsoft.com/office/drawing/2014/main" id="{8B287654-2D16-430E-A8DE-D92F31360CA4}"/>
                </a:ext>
              </a:extLst>
            </p:cNvPr>
            <p:cNvSpPr/>
            <p:nvPr/>
          </p:nvSpPr>
          <p:spPr>
            <a:xfrm>
              <a:off x="1799692" y="4589976"/>
              <a:ext cx="2377058" cy="504270"/>
            </a:xfrm>
            <a:prstGeom prst="rect">
              <a:avLst/>
            </a:prstGeom>
            <a:solidFill>
              <a:schemeClr val="accent1">
                <a:lumMod val="40000"/>
                <a:lumOff val="60000"/>
              </a:schemeClr>
            </a:solidFill>
            <a:ln>
              <a:solidFill>
                <a:srgbClr val="0070C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zh-CN" altLang="en-US" sz="1200" dirty="0">
                  <a:solidFill>
                    <a:sysClr val="windowText" lastClr="000000"/>
                  </a:solidFill>
                </a:rPr>
                <a:t>结构及热分析</a:t>
              </a:r>
            </a:p>
          </p:txBody>
        </p:sp>
        <p:sp>
          <p:nvSpPr>
            <p:cNvPr id="20" name="矩形 19">
              <a:extLst>
                <a:ext uri="{FF2B5EF4-FFF2-40B4-BE49-F238E27FC236}">
                  <a16:creationId xmlns:a16="http://schemas.microsoft.com/office/drawing/2014/main" id="{EC9F15FD-927F-4BEE-B472-390BBDBC656F}"/>
                </a:ext>
              </a:extLst>
            </p:cNvPr>
            <p:cNvSpPr/>
            <p:nvPr/>
          </p:nvSpPr>
          <p:spPr>
            <a:xfrm>
              <a:off x="4895245" y="4589976"/>
              <a:ext cx="2377056" cy="504270"/>
            </a:xfrm>
            <a:prstGeom prst="rect">
              <a:avLst/>
            </a:prstGeom>
            <a:solidFill>
              <a:schemeClr val="accent1">
                <a:lumMod val="40000"/>
                <a:lumOff val="60000"/>
              </a:schemeClr>
            </a:solidFill>
            <a:ln>
              <a:solidFill>
                <a:srgbClr val="0070C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zh-CN" altLang="en-US" sz="1200" dirty="0">
                  <a:solidFill>
                    <a:sysClr val="windowText" lastClr="000000"/>
                  </a:solidFill>
                </a:rPr>
                <a:t>阀座低温密封</a:t>
              </a:r>
            </a:p>
          </p:txBody>
        </p:sp>
        <p:sp>
          <p:nvSpPr>
            <p:cNvPr id="21" name="矩形 20">
              <a:extLst>
                <a:ext uri="{FF2B5EF4-FFF2-40B4-BE49-F238E27FC236}">
                  <a16:creationId xmlns:a16="http://schemas.microsoft.com/office/drawing/2014/main" id="{15B8257B-1052-4E4D-B395-460BCE2F1406}"/>
                </a:ext>
              </a:extLst>
            </p:cNvPr>
            <p:cNvSpPr/>
            <p:nvPr/>
          </p:nvSpPr>
          <p:spPr>
            <a:xfrm>
              <a:off x="3348544" y="5459628"/>
              <a:ext cx="2374906" cy="737173"/>
            </a:xfrm>
            <a:prstGeom prst="rect">
              <a:avLst/>
            </a:prstGeom>
            <a:solidFill>
              <a:srgbClr val="99FFCC"/>
            </a:solid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zh-CN" altLang="en-US" sz="1200" dirty="0">
                  <a:solidFill>
                    <a:sysClr val="windowText" lastClr="000000"/>
                  </a:solidFill>
                </a:rPr>
                <a:t>低温系统中气动低温调节阀试验</a:t>
              </a:r>
            </a:p>
          </p:txBody>
        </p:sp>
        <p:cxnSp>
          <p:nvCxnSpPr>
            <p:cNvPr id="22" name="直接箭头连接符 21">
              <a:extLst>
                <a:ext uri="{FF2B5EF4-FFF2-40B4-BE49-F238E27FC236}">
                  <a16:creationId xmlns:a16="http://schemas.microsoft.com/office/drawing/2014/main" id="{72554E0E-E3F7-45F8-B03F-4F7E652E97DD}"/>
                </a:ext>
              </a:extLst>
            </p:cNvPr>
            <p:cNvCxnSpPr>
              <a:stCxn id="15" idx="2"/>
              <a:endCxn id="16" idx="0"/>
            </p:cNvCxnSpPr>
            <p:nvPr/>
          </p:nvCxnSpPr>
          <p:spPr>
            <a:xfrm>
              <a:off x="4535997" y="1660512"/>
              <a:ext cx="0" cy="3504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a:extLst>
                <a:ext uri="{FF2B5EF4-FFF2-40B4-BE49-F238E27FC236}">
                  <a16:creationId xmlns:a16="http://schemas.microsoft.com/office/drawing/2014/main" id="{AA3B5C60-A38F-4338-98D3-31D1B633E132}"/>
                </a:ext>
              </a:extLst>
            </p:cNvPr>
            <p:cNvCxnSpPr>
              <a:stCxn id="16" idx="2"/>
              <a:endCxn id="17" idx="0"/>
            </p:cNvCxnSpPr>
            <p:nvPr/>
          </p:nvCxnSpPr>
          <p:spPr>
            <a:xfrm>
              <a:off x="4535997" y="2515206"/>
              <a:ext cx="0" cy="3504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a:extLst>
                <a:ext uri="{FF2B5EF4-FFF2-40B4-BE49-F238E27FC236}">
                  <a16:creationId xmlns:a16="http://schemas.microsoft.com/office/drawing/2014/main" id="{AF03E486-AF49-410A-B1D1-038DCAA5226C}"/>
                </a:ext>
              </a:extLst>
            </p:cNvPr>
            <p:cNvCxnSpPr>
              <a:stCxn id="17" idx="2"/>
              <a:endCxn id="18" idx="0"/>
            </p:cNvCxnSpPr>
            <p:nvPr/>
          </p:nvCxnSpPr>
          <p:spPr>
            <a:xfrm>
              <a:off x="4535997" y="3369900"/>
              <a:ext cx="0" cy="35256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肘形连接符 24">
              <a:extLst>
                <a:ext uri="{FF2B5EF4-FFF2-40B4-BE49-F238E27FC236}">
                  <a16:creationId xmlns:a16="http://schemas.microsoft.com/office/drawing/2014/main" id="{60F62DB2-40A2-4CC6-BFE2-9F09F34D3342}"/>
                </a:ext>
              </a:extLst>
            </p:cNvPr>
            <p:cNvCxnSpPr>
              <a:stCxn id="18" idx="2"/>
              <a:endCxn id="19" idx="0"/>
            </p:cNvCxnSpPr>
            <p:nvPr/>
          </p:nvCxnSpPr>
          <p:spPr>
            <a:xfrm rot="5400000">
              <a:off x="3578880" y="3632859"/>
              <a:ext cx="365381" cy="1548852"/>
            </a:xfrm>
            <a:prstGeom prst="bentConnector3">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肘形连接符 25">
              <a:extLst>
                <a:ext uri="{FF2B5EF4-FFF2-40B4-BE49-F238E27FC236}">
                  <a16:creationId xmlns:a16="http://schemas.microsoft.com/office/drawing/2014/main" id="{BEECE1DB-E22B-42DF-BD43-C8E2C77588FB}"/>
                </a:ext>
              </a:extLst>
            </p:cNvPr>
            <p:cNvCxnSpPr>
              <a:stCxn id="18" idx="2"/>
              <a:endCxn id="20" idx="0"/>
            </p:cNvCxnSpPr>
            <p:nvPr/>
          </p:nvCxnSpPr>
          <p:spPr>
            <a:xfrm rot="16200000" flipH="1">
              <a:off x="5127732" y="3632859"/>
              <a:ext cx="365381" cy="1548852"/>
            </a:xfrm>
            <a:prstGeom prst="bentConnector3">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肘形连接符 26">
              <a:extLst>
                <a:ext uri="{FF2B5EF4-FFF2-40B4-BE49-F238E27FC236}">
                  <a16:creationId xmlns:a16="http://schemas.microsoft.com/office/drawing/2014/main" id="{B72A0440-3ABF-469B-9B27-47973F8FB095}"/>
                </a:ext>
              </a:extLst>
            </p:cNvPr>
            <p:cNvCxnSpPr>
              <a:stCxn id="19" idx="2"/>
              <a:endCxn id="21" idx="0"/>
            </p:cNvCxnSpPr>
            <p:nvPr/>
          </p:nvCxnSpPr>
          <p:spPr>
            <a:xfrm rot="16200000" flipH="1">
              <a:off x="3578879" y="4502511"/>
              <a:ext cx="365382" cy="1548852"/>
            </a:xfrm>
            <a:prstGeom prst="bentConnector3">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肘形连接符 27">
              <a:extLst>
                <a:ext uri="{FF2B5EF4-FFF2-40B4-BE49-F238E27FC236}">
                  <a16:creationId xmlns:a16="http://schemas.microsoft.com/office/drawing/2014/main" id="{48DD7CBB-DB4A-4197-901A-42D65B7E7E8E}"/>
                </a:ext>
              </a:extLst>
            </p:cNvPr>
            <p:cNvCxnSpPr>
              <a:stCxn id="20" idx="2"/>
              <a:endCxn id="21" idx="0"/>
            </p:cNvCxnSpPr>
            <p:nvPr/>
          </p:nvCxnSpPr>
          <p:spPr>
            <a:xfrm rot="5400000">
              <a:off x="5127730" y="4502511"/>
              <a:ext cx="365382" cy="1548852"/>
            </a:xfrm>
            <a:prstGeom prst="bentConnector3">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9" name="组合 28">
            <a:extLst>
              <a:ext uri="{FF2B5EF4-FFF2-40B4-BE49-F238E27FC236}">
                <a16:creationId xmlns:a16="http://schemas.microsoft.com/office/drawing/2014/main" id="{F23DE02E-1A4F-47A7-9A03-E2DCCF308957}"/>
              </a:ext>
            </a:extLst>
          </p:cNvPr>
          <p:cNvGrpSpPr/>
          <p:nvPr/>
        </p:nvGrpSpPr>
        <p:grpSpPr>
          <a:xfrm>
            <a:off x="2538381" y="1347614"/>
            <a:ext cx="1146583" cy="1341880"/>
            <a:chOff x="3384506" y="2329705"/>
            <a:chExt cx="1528777" cy="1789176"/>
          </a:xfrm>
          <a:solidFill>
            <a:schemeClr val="accent1">
              <a:lumMod val="40000"/>
              <a:lumOff val="60000"/>
            </a:schemeClr>
          </a:solidFill>
        </p:grpSpPr>
        <p:sp>
          <p:nvSpPr>
            <p:cNvPr id="30" name="流程图: 可选过程 29">
              <a:extLst>
                <a:ext uri="{FF2B5EF4-FFF2-40B4-BE49-F238E27FC236}">
                  <a16:creationId xmlns:a16="http://schemas.microsoft.com/office/drawing/2014/main" id="{B0DABD31-F204-42C2-84D4-AA6964E33E31}"/>
                </a:ext>
              </a:extLst>
            </p:cNvPr>
            <p:cNvSpPr/>
            <p:nvPr/>
          </p:nvSpPr>
          <p:spPr>
            <a:xfrm>
              <a:off x="3384506" y="3758842"/>
              <a:ext cx="1528777" cy="360039"/>
            </a:xfrm>
            <a:prstGeom prst="flowChartAlternateProcess">
              <a:avLst/>
            </a:prstGeom>
            <a:grpFill/>
            <a:ln w="15875">
              <a:solidFill>
                <a:srgbClr val="00B0F0"/>
              </a:solidFill>
              <a:prstDash val="sysDash"/>
            </a:ln>
          </p:spPr>
          <p:style>
            <a:lnRef idx="2">
              <a:schemeClr val="accent6"/>
            </a:lnRef>
            <a:fillRef idx="1">
              <a:schemeClr val="lt1"/>
            </a:fillRef>
            <a:effectRef idx="0">
              <a:schemeClr val="accent6"/>
            </a:effectRef>
            <a:fontRef idx="minor">
              <a:schemeClr val="dk1"/>
            </a:fontRef>
          </p:style>
          <p:txBody>
            <a:bodyPr anchor="ctr"/>
            <a:lstStyle/>
            <a:p>
              <a:pPr algn="ctr">
                <a:defRPr/>
              </a:pPr>
              <a:r>
                <a:rPr lang="zh-CN" altLang="en-US" sz="1350" dirty="0"/>
                <a:t>气动调节阀</a:t>
              </a:r>
            </a:p>
          </p:txBody>
        </p:sp>
        <p:cxnSp>
          <p:nvCxnSpPr>
            <p:cNvPr id="31" name="直接箭头连接符 30">
              <a:extLst>
                <a:ext uri="{FF2B5EF4-FFF2-40B4-BE49-F238E27FC236}">
                  <a16:creationId xmlns:a16="http://schemas.microsoft.com/office/drawing/2014/main" id="{0954DFD4-59D8-48A0-9C09-27BE5F1E0DA4}"/>
                </a:ext>
              </a:extLst>
            </p:cNvPr>
            <p:cNvCxnSpPr>
              <a:cxnSpLocks/>
              <a:stCxn id="8" idx="2"/>
            </p:cNvCxnSpPr>
            <p:nvPr/>
          </p:nvCxnSpPr>
          <p:spPr>
            <a:xfrm flipH="1">
              <a:off x="4148894" y="2329705"/>
              <a:ext cx="12472" cy="1141647"/>
            </a:xfrm>
            <a:prstGeom prst="straightConnector1">
              <a:avLst/>
            </a:prstGeom>
            <a:grpFill/>
            <a:ln w="25400">
              <a:solidFill>
                <a:srgbClr val="00B0F0"/>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grpSp>
      <p:pic>
        <p:nvPicPr>
          <p:cNvPr id="32" name="Picture 35">
            <a:extLst>
              <a:ext uri="{FF2B5EF4-FFF2-40B4-BE49-F238E27FC236}">
                <a16:creationId xmlns:a16="http://schemas.microsoft.com/office/drawing/2014/main" id="{BE98A592-23DB-436F-9B3B-6BD318099B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41" y="2289573"/>
            <a:ext cx="2057400" cy="2722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33" name="组合 32">
            <a:extLst>
              <a:ext uri="{FF2B5EF4-FFF2-40B4-BE49-F238E27FC236}">
                <a16:creationId xmlns:a16="http://schemas.microsoft.com/office/drawing/2014/main" id="{7DF8DA6D-04FD-453C-BC61-AB6FBFBA67B5}"/>
              </a:ext>
            </a:extLst>
          </p:cNvPr>
          <p:cNvGrpSpPr>
            <a:grpSpLocks/>
          </p:cNvGrpSpPr>
          <p:nvPr/>
        </p:nvGrpSpPr>
        <p:grpSpPr bwMode="auto">
          <a:xfrm>
            <a:off x="1913036" y="1451020"/>
            <a:ext cx="2380060" cy="2201440"/>
            <a:chOff x="2438901" y="1896091"/>
            <a:chExt cx="3172462" cy="2935179"/>
          </a:xfrm>
        </p:grpSpPr>
        <p:grpSp>
          <p:nvGrpSpPr>
            <p:cNvPr id="12302" name="组合 33">
              <a:extLst>
                <a:ext uri="{FF2B5EF4-FFF2-40B4-BE49-F238E27FC236}">
                  <a16:creationId xmlns:a16="http://schemas.microsoft.com/office/drawing/2014/main" id="{3F97B6CC-A450-42D2-963C-1D487E1A46A5}"/>
                </a:ext>
              </a:extLst>
            </p:cNvPr>
            <p:cNvGrpSpPr>
              <a:grpSpLocks/>
            </p:cNvGrpSpPr>
            <p:nvPr/>
          </p:nvGrpSpPr>
          <p:grpSpPr bwMode="auto">
            <a:xfrm>
              <a:off x="2438901" y="1896091"/>
              <a:ext cx="1597705" cy="1291226"/>
              <a:chOff x="2438901" y="1896091"/>
              <a:chExt cx="1597705" cy="1291226"/>
            </a:xfrm>
          </p:grpSpPr>
          <p:sp>
            <p:nvSpPr>
              <p:cNvPr id="43" name="流程图: 可选过程 42">
                <a:extLst>
                  <a:ext uri="{FF2B5EF4-FFF2-40B4-BE49-F238E27FC236}">
                    <a16:creationId xmlns:a16="http://schemas.microsoft.com/office/drawing/2014/main" id="{3AE699B7-AA55-472D-B3DC-4C699C5C0220}"/>
                  </a:ext>
                </a:extLst>
              </p:cNvPr>
              <p:cNvSpPr/>
              <p:nvPr/>
            </p:nvSpPr>
            <p:spPr>
              <a:xfrm>
                <a:off x="2438901" y="2264381"/>
                <a:ext cx="1137897" cy="360353"/>
              </a:xfrm>
              <a:prstGeom prst="flowChartAlternateProcess">
                <a:avLst/>
              </a:prstGeom>
              <a:solidFill>
                <a:srgbClr val="FFFF00"/>
              </a:solidFill>
              <a:ln w="15875">
                <a:solidFill>
                  <a:srgbClr val="FF0000"/>
                </a:solidFill>
                <a:prstDash val="sysDash"/>
              </a:ln>
            </p:spPr>
            <p:style>
              <a:lnRef idx="2">
                <a:schemeClr val="accent6"/>
              </a:lnRef>
              <a:fillRef idx="1">
                <a:schemeClr val="lt1"/>
              </a:fillRef>
              <a:effectRef idx="0">
                <a:schemeClr val="accent6"/>
              </a:effectRef>
              <a:fontRef idx="minor">
                <a:schemeClr val="dk1"/>
              </a:fontRef>
            </p:style>
            <p:txBody>
              <a:bodyPr anchor="ctr"/>
              <a:lstStyle/>
              <a:p>
                <a:pPr algn="ctr">
                  <a:defRPr/>
                </a:pPr>
                <a:r>
                  <a:rPr lang="zh-CN" altLang="en-US" sz="1050" dirty="0"/>
                  <a:t>动力学特性</a:t>
                </a:r>
              </a:p>
            </p:txBody>
          </p:sp>
          <p:cxnSp>
            <p:nvCxnSpPr>
              <p:cNvPr id="44" name="直接箭头连接符 43">
                <a:extLst>
                  <a:ext uri="{FF2B5EF4-FFF2-40B4-BE49-F238E27FC236}">
                    <a16:creationId xmlns:a16="http://schemas.microsoft.com/office/drawing/2014/main" id="{5CFFC187-1F5C-4507-BB62-2B0A70C6079F}"/>
                  </a:ext>
                </a:extLst>
              </p:cNvPr>
              <p:cNvCxnSpPr>
                <a:stCxn id="43" idx="0"/>
              </p:cNvCxnSpPr>
              <p:nvPr/>
            </p:nvCxnSpPr>
            <p:spPr>
              <a:xfrm flipH="1" flipV="1">
                <a:off x="3008643" y="1896091"/>
                <a:ext cx="0" cy="368290"/>
              </a:xfrm>
              <a:prstGeom prst="straightConnector1">
                <a:avLst/>
              </a:prstGeom>
              <a:ln w="1905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5" name="肘形连接符 44">
                <a:extLst>
                  <a:ext uri="{FF2B5EF4-FFF2-40B4-BE49-F238E27FC236}">
                    <a16:creationId xmlns:a16="http://schemas.microsoft.com/office/drawing/2014/main" id="{C968CBA1-183F-442E-8661-30FB43249BFB}"/>
                  </a:ext>
                </a:extLst>
              </p:cNvPr>
              <p:cNvCxnSpPr>
                <a:cxnSpLocks/>
                <a:stCxn id="30" idx="0"/>
                <a:endCxn id="43" idx="2"/>
              </p:cNvCxnSpPr>
              <p:nvPr/>
            </p:nvCxnSpPr>
            <p:spPr>
              <a:xfrm rot="16200000" flipV="1">
                <a:off x="3240937" y="2391649"/>
                <a:ext cx="562583" cy="1028754"/>
              </a:xfrm>
              <a:prstGeom prst="bentConnector3">
                <a:avLst/>
              </a:prstGeom>
              <a:ln w="1905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grpSp>
        <p:grpSp>
          <p:nvGrpSpPr>
            <p:cNvPr id="12303" name="组合 34">
              <a:extLst>
                <a:ext uri="{FF2B5EF4-FFF2-40B4-BE49-F238E27FC236}">
                  <a16:creationId xmlns:a16="http://schemas.microsoft.com/office/drawing/2014/main" id="{06A1E120-4BAC-4C22-AB95-96A3A1C20936}"/>
                </a:ext>
              </a:extLst>
            </p:cNvPr>
            <p:cNvGrpSpPr>
              <a:grpSpLocks/>
            </p:cNvGrpSpPr>
            <p:nvPr/>
          </p:nvGrpSpPr>
          <p:grpSpPr bwMode="auto">
            <a:xfrm>
              <a:off x="4036603" y="1896091"/>
              <a:ext cx="1574760" cy="1291229"/>
              <a:chOff x="4036603" y="1896091"/>
              <a:chExt cx="1574760" cy="1291229"/>
            </a:xfrm>
          </p:grpSpPr>
          <p:sp>
            <p:nvSpPr>
              <p:cNvPr id="40" name="流程图: 可选过程 39">
                <a:extLst>
                  <a:ext uri="{FF2B5EF4-FFF2-40B4-BE49-F238E27FC236}">
                    <a16:creationId xmlns:a16="http://schemas.microsoft.com/office/drawing/2014/main" id="{AFF63E76-0AE3-4CDC-862F-0B35D876BBB7}"/>
                  </a:ext>
                </a:extLst>
              </p:cNvPr>
              <p:cNvSpPr/>
              <p:nvPr/>
            </p:nvSpPr>
            <p:spPr>
              <a:xfrm>
                <a:off x="4471880" y="2264381"/>
                <a:ext cx="1139483" cy="360353"/>
              </a:xfrm>
              <a:prstGeom prst="flowChartAlternateProcess">
                <a:avLst/>
              </a:prstGeom>
              <a:solidFill>
                <a:srgbClr val="FFFF00"/>
              </a:solidFill>
              <a:ln w="15875">
                <a:solidFill>
                  <a:srgbClr val="FF0000"/>
                </a:solidFill>
                <a:prstDash val="sysDash"/>
              </a:ln>
            </p:spPr>
            <p:style>
              <a:lnRef idx="2">
                <a:schemeClr val="accent6"/>
              </a:lnRef>
              <a:fillRef idx="1">
                <a:schemeClr val="lt1"/>
              </a:fillRef>
              <a:effectRef idx="0">
                <a:schemeClr val="accent6"/>
              </a:effectRef>
              <a:fontRef idx="minor">
                <a:schemeClr val="dk1"/>
              </a:fontRef>
            </p:style>
            <p:txBody>
              <a:bodyPr anchor="ctr"/>
              <a:lstStyle/>
              <a:p>
                <a:pPr algn="ctr">
                  <a:defRPr/>
                </a:pPr>
                <a:r>
                  <a:rPr lang="zh-CN" altLang="en-US" sz="1050" dirty="0"/>
                  <a:t>流量特性</a:t>
                </a:r>
              </a:p>
            </p:txBody>
          </p:sp>
          <p:cxnSp>
            <p:nvCxnSpPr>
              <p:cNvPr id="41" name="直接箭头连接符 40">
                <a:extLst>
                  <a:ext uri="{FF2B5EF4-FFF2-40B4-BE49-F238E27FC236}">
                    <a16:creationId xmlns:a16="http://schemas.microsoft.com/office/drawing/2014/main" id="{43711DF6-96C0-4915-8FB7-1C4957B31E55}"/>
                  </a:ext>
                </a:extLst>
              </p:cNvPr>
              <p:cNvCxnSpPr>
                <a:stCxn id="40" idx="0"/>
              </p:cNvCxnSpPr>
              <p:nvPr/>
            </p:nvCxnSpPr>
            <p:spPr>
              <a:xfrm flipH="1" flipV="1">
                <a:off x="5041621" y="1896091"/>
                <a:ext cx="0" cy="368290"/>
              </a:xfrm>
              <a:prstGeom prst="straightConnector1">
                <a:avLst/>
              </a:prstGeom>
              <a:ln w="1905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2" name="肘形连接符 41">
                <a:extLst>
                  <a:ext uri="{FF2B5EF4-FFF2-40B4-BE49-F238E27FC236}">
                    <a16:creationId xmlns:a16="http://schemas.microsoft.com/office/drawing/2014/main" id="{FD7829A2-C35D-4CDB-87BA-3E4CAE8621C9}"/>
                  </a:ext>
                </a:extLst>
              </p:cNvPr>
              <p:cNvCxnSpPr>
                <a:cxnSpLocks/>
                <a:stCxn id="30" idx="0"/>
                <a:endCxn id="40" idx="2"/>
              </p:cNvCxnSpPr>
              <p:nvPr/>
            </p:nvCxnSpPr>
            <p:spPr>
              <a:xfrm rot="5400000" flipH="1" flipV="1">
                <a:off x="4257819" y="2403518"/>
                <a:ext cx="562586" cy="1005017"/>
              </a:xfrm>
              <a:prstGeom prst="bentConnector3">
                <a:avLst/>
              </a:prstGeom>
              <a:ln w="1905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grpSp>
        <p:sp>
          <p:nvSpPr>
            <p:cNvPr id="12304" name="流程图: 可选过程 35">
              <a:extLst>
                <a:ext uri="{FF2B5EF4-FFF2-40B4-BE49-F238E27FC236}">
                  <a16:creationId xmlns:a16="http://schemas.microsoft.com/office/drawing/2014/main" id="{01C84E43-ABFD-4D90-96C0-34D7BF1416FC}"/>
                </a:ext>
              </a:extLst>
            </p:cNvPr>
            <p:cNvSpPr>
              <a:spLocks noChangeArrowheads="1"/>
            </p:cNvSpPr>
            <p:nvPr/>
          </p:nvSpPr>
          <p:spPr bwMode="auto">
            <a:xfrm>
              <a:off x="2700191" y="3540665"/>
              <a:ext cx="616067" cy="1290605"/>
            </a:xfrm>
            <a:prstGeom prst="flowChartAlternateProcess">
              <a:avLst/>
            </a:prstGeom>
            <a:gradFill rotWithShape="1">
              <a:gsLst>
                <a:gs pos="0">
                  <a:srgbClr val="B6FF90"/>
                </a:gs>
                <a:gs pos="50000">
                  <a:srgbClr val="D1FFBC"/>
                </a:gs>
                <a:gs pos="100000">
                  <a:srgbClr val="E8FFDE"/>
                </a:gs>
              </a:gsLst>
              <a:lin ang="10800000" scaled="1"/>
            </a:gradFill>
            <a:ln w="9525">
              <a:solidFill>
                <a:srgbClr val="FF0000"/>
              </a:solidFill>
              <a:miter lim="800000"/>
              <a:headEnd/>
              <a:tailEnd/>
            </a:ln>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500" dirty="0">
                  <a:ea typeface="黑体" panose="02010609060101010101" pitchFamily="49" charset="-122"/>
                </a:rPr>
                <a:t>理试论验模研型究</a:t>
              </a:r>
            </a:p>
          </p:txBody>
        </p:sp>
        <p:sp>
          <p:nvSpPr>
            <p:cNvPr id="12305" name="流程图: 可选过程 36">
              <a:extLst>
                <a:ext uri="{FF2B5EF4-FFF2-40B4-BE49-F238E27FC236}">
                  <a16:creationId xmlns:a16="http://schemas.microsoft.com/office/drawing/2014/main" id="{D942080F-6F0B-4B1C-93D9-381185731D91}"/>
                </a:ext>
              </a:extLst>
            </p:cNvPr>
            <p:cNvSpPr>
              <a:spLocks noChangeArrowheads="1"/>
            </p:cNvSpPr>
            <p:nvPr/>
          </p:nvSpPr>
          <p:spPr bwMode="auto">
            <a:xfrm>
              <a:off x="4736699" y="3711168"/>
              <a:ext cx="609842" cy="976883"/>
            </a:xfrm>
            <a:prstGeom prst="flowChartAlternateProcess">
              <a:avLst/>
            </a:prstGeom>
            <a:gradFill rotWithShape="1">
              <a:gsLst>
                <a:gs pos="0">
                  <a:srgbClr val="B6FF90"/>
                </a:gs>
                <a:gs pos="50000">
                  <a:srgbClr val="D1FFBC"/>
                </a:gs>
                <a:gs pos="100000">
                  <a:srgbClr val="E8FFDE"/>
                </a:gs>
              </a:gsLst>
              <a:lin ang="10800000" scaled="1"/>
            </a:gradFill>
            <a:ln w="9525">
              <a:solidFill>
                <a:srgbClr val="FF0000"/>
              </a:solidFill>
              <a:miter lim="800000"/>
              <a:headEnd/>
              <a:tailEnd/>
            </a:ln>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1500" dirty="0">
                  <a:ea typeface="黑体" panose="02010609060101010101" pitchFamily="49" charset="-122"/>
                </a:rPr>
                <a:t>高参精数度化</a:t>
              </a:r>
            </a:p>
          </p:txBody>
        </p:sp>
        <p:cxnSp>
          <p:nvCxnSpPr>
            <p:cNvPr id="38" name="直接箭头连接符 37">
              <a:extLst>
                <a:ext uri="{FF2B5EF4-FFF2-40B4-BE49-F238E27FC236}">
                  <a16:creationId xmlns:a16="http://schemas.microsoft.com/office/drawing/2014/main" id="{01694E0C-4FD1-4153-85D7-107B163F71C5}"/>
                </a:ext>
              </a:extLst>
            </p:cNvPr>
            <p:cNvCxnSpPr>
              <a:stCxn id="12304" idx="0"/>
              <a:endCxn id="43" idx="2"/>
            </p:cNvCxnSpPr>
            <p:nvPr/>
          </p:nvCxnSpPr>
          <p:spPr bwMode="auto">
            <a:xfrm flipH="1" flipV="1">
              <a:off x="3007850" y="2624735"/>
              <a:ext cx="375" cy="915930"/>
            </a:xfrm>
            <a:prstGeom prst="straightConnector1">
              <a:avLst/>
            </a:prstGeom>
            <a:ln w="19050">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39" name="直接箭头连接符 38">
              <a:extLst>
                <a:ext uri="{FF2B5EF4-FFF2-40B4-BE49-F238E27FC236}">
                  <a16:creationId xmlns:a16="http://schemas.microsoft.com/office/drawing/2014/main" id="{F5AFFE35-E20E-4012-8919-AE01F75E2481}"/>
                </a:ext>
              </a:extLst>
            </p:cNvPr>
            <p:cNvCxnSpPr>
              <a:stCxn id="12305" idx="0"/>
              <a:endCxn id="40" idx="2"/>
            </p:cNvCxnSpPr>
            <p:nvPr/>
          </p:nvCxnSpPr>
          <p:spPr bwMode="auto">
            <a:xfrm flipV="1">
              <a:off x="5041621" y="2624733"/>
              <a:ext cx="1" cy="1086435"/>
            </a:xfrm>
            <a:prstGeom prst="straightConnector1">
              <a:avLst/>
            </a:prstGeom>
            <a:ln w="19050">
              <a:solidFill>
                <a:srgbClr val="FF0000"/>
              </a:solidFill>
              <a:tailEnd type="arrow"/>
            </a:ln>
          </p:spPr>
          <p:style>
            <a:lnRef idx="1">
              <a:schemeClr val="accent2"/>
            </a:lnRef>
            <a:fillRef idx="0">
              <a:schemeClr val="accent2"/>
            </a:fillRef>
            <a:effectRef idx="0">
              <a:schemeClr val="accent2"/>
            </a:effectRef>
            <a:fontRef idx="minor">
              <a:schemeClr val="tx1"/>
            </a:fontRef>
          </p:style>
        </p:cxnSp>
      </p:grpSp>
      <p:sp>
        <p:nvSpPr>
          <p:cNvPr id="2" name="灯片编号占位符 1">
            <a:extLst>
              <a:ext uri="{FF2B5EF4-FFF2-40B4-BE49-F238E27FC236}">
                <a16:creationId xmlns:a16="http://schemas.microsoft.com/office/drawing/2014/main" id="{04DD7AB6-4CBC-4BD0-992D-54207B708D58}"/>
              </a:ext>
            </a:extLst>
          </p:cNvPr>
          <p:cNvSpPr>
            <a:spLocks noGrp="1"/>
          </p:cNvSpPr>
          <p:nvPr>
            <p:ph type="sldNum" sz="quarter" idx="12"/>
          </p:nvPr>
        </p:nvSpPr>
        <p:spPr/>
        <p:txBody>
          <a:bodyPr/>
          <a:lstStyle/>
          <a:p>
            <a:fld id="{B19DA58E-532F-41E9-A14C-57F0126E1521}" type="slidenum">
              <a:rPr lang="zh-CN" altLang="en-US" smtClean="0"/>
              <a:pPr/>
              <a:t>20</a:t>
            </a:fld>
            <a:endParaRPr lang="zh-CN" altLang="en-US"/>
          </a:p>
        </p:txBody>
      </p:sp>
      <p:sp>
        <p:nvSpPr>
          <p:cNvPr id="3" name="文本框 2">
            <a:extLst>
              <a:ext uri="{FF2B5EF4-FFF2-40B4-BE49-F238E27FC236}">
                <a16:creationId xmlns:a16="http://schemas.microsoft.com/office/drawing/2014/main" id="{42234EAF-898E-4F25-84BA-13600923DBAE}"/>
              </a:ext>
            </a:extLst>
          </p:cNvPr>
          <p:cNvSpPr txBox="1"/>
          <p:nvPr/>
        </p:nvSpPr>
        <p:spPr>
          <a:xfrm>
            <a:off x="1196752" y="267494"/>
            <a:ext cx="4608512" cy="400110"/>
          </a:xfrm>
          <a:prstGeom prst="rect">
            <a:avLst/>
          </a:prstGeom>
          <a:noFill/>
        </p:spPr>
        <p:txBody>
          <a:bodyPr wrap="square" rtlCol="0">
            <a:spAutoFit/>
          </a:bodyPr>
          <a:lstStyle/>
          <a:p>
            <a:pPr algn="ct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四、超低温调节阀</a:t>
            </a:r>
          </a:p>
        </p:txBody>
      </p:sp>
    </p:spTree>
    <p:extLst>
      <p:ext uri="{BB962C8B-B14F-4D97-AF65-F5344CB8AC3E}">
        <p14:creationId xmlns:p14="http://schemas.microsoft.com/office/powerpoint/2010/main" val="409976629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barn(inVertical)">
                                      <p:cBhvr>
                                        <p:cTn id="19" dur="500"/>
                                        <p:tgtEl>
                                          <p:spTgt spid="3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1" presetClass="entr" presetSubtype="1"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heel(1)">
                                      <p:cBhvr>
                                        <p:cTn id="2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19">
            <a:extLst>
              <a:ext uri="{FF2B5EF4-FFF2-40B4-BE49-F238E27FC236}">
                <a16:creationId xmlns:a16="http://schemas.microsoft.com/office/drawing/2014/main" id="{CB856733-D86D-4BD2-8673-AA26A007EE52}"/>
              </a:ext>
            </a:extLst>
          </p:cNvPr>
          <p:cNvSpPr>
            <a:spLocks noChangeArrowheads="1"/>
          </p:cNvSpPr>
          <p:nvPr/>
        </p:nvSpPr>
        <p:spPr bwMode="auto">
          <a:xfrm>
            <a:off x="4793456" y="4564856"/>
            <a:ext cx="2057400" cy="571500"/>
          </a:xfrm>
          <a:prstGeom prst="rect">
            <a:avLst/>
          </a:prstGeom>
          <a:solidFill>
            <a:schemeClr val="bg1"/>
          </a:solidFill>
          <a:ln w="9525" algn="ctr">
            <a:solidFill>
              <a:schemeClr val="bg1"/>
            </a:solidFill>
            <a:round/>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350">
              <a:cs typeface="Arial" panose="020B0604020202020204" pitchFamily="34" charset="0"/>
            </a:endParaRPr>
          </a:p>
        </p:txBody>
      </p:sp>
      <p:sp>
        <p:nvSpPr>
          <p:cNvPr id="2" name="矩形 1">
            <a:extLst>
              <a:ext uri="{FF2B5EF4-FFF2-40B4-BE49-F238E27FC236}">
                <a16:creationId xmlns:a16="http://schemas.microsoft.com/office/drawing/2014/main" id="{A6343BF0-1486-49EF-B287-B95848E9CCBF}"/>
              </a:ext>
            </a:extLst>
          </p:cNvPr>
          <p:cNvSpPr/>
          <p:nvPr/>
        </p:nvSpPr>
        <p:spPr bwMode="auto">
          <a:xfrm>
            <a:off x="1556792" y="843558"/>
            <a:ext cx="3816424" cy="365559"/>
          </a:xfrm>
          <a:prstGeom prst="rect">
            <a:avLst/>
          </a:prstGeom>
          <a:solidFill>
            <a:schemeClr val="tx2">
              <a:lumMod val="40000"/>
              <a:lumOff val="60000"/>
            </a:schemeClr>
          </a:solidFill>
          <a:ln w="9525" cap="flat" cmpd="sng" algn="ctr">
            <a:noFill/>
            <a:prstDash val="solid"/>
            <a:round/>
            <a:headEnd type="none" w="med" len="med"/>
            <a:tailEnd type="none" w="med" len="med"/>
          </a:ln>
          <a:effectLst/>
        </p:spPr>
        <p:txBody>
          <a:bodyPr anchor="ctr"/>
          <a:lstStyle/>
          <a:p>
            <a:pPr algn="ctr" eaLnBrk="1" hangingPunct="1">
              <a:defRPr/>
            </a:pPr>
            <a:r>
              <a:rPr lang="zh-CN" altLang="en-US" sz="2000" b="1" dirty="0">
                <a:latin typeface="+mn-ea"/>
                <a:cs typeface="Arial" charset="0"/>
              </a:rPr>
              <a:t>低温阀结构设计：</a:t>
            </a:r>
            <a:r>
              <a:rPr lang="zh-CN" altLang="en-US" sz="2000" dirty="0">
                <a:latin typeface="Arial" charset="0"/>
                <a:cs typeface="Arial" charset="0"/>
              </a:rPr>
              <a:t>“零泄漏”</a:t>
            </a:r>
          </a:p>
        </p:txBody>
      </p:sp>
      <p:sp>
        <p:nvSpPr>
          <p:cNvPr id="14341" name="灯片编号占位符 3">
            <a:extLst>
              <a:ext uri="{FF2B5EF4-FFF2-40B4-BE49-F238E27FC236}">
                <a16:creationId xmlns:a16="http://schemas.microsoft.com/office/drawing/2014/main" id="{629DADFF-2E20-4DF2-989B-B57EDB140F2D}"/>
              </a:ext>
            </a:extLst>
          </p:cNvPr>
          <p:cNvSpPr txBox="1">
            <a:spLocks/>
          </p:cNvSpPr>
          <p:nvPr/>
        </p:nvSpPr>
        <p:spPr bwMode="auto">
          <a:xfrm>
            <a:off x="4914900" y="5074444"/>
            <a:ext cx="1600200"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7C23"/>
              </a:buClr>
              <a:buChar char="•"/>
              <a:defRPr kumimoji="1" sz="2000">
                <a:solidFill>
                  <a:schemeClr val="tx1"/>
                </a:solidFill>
                <a:latin typeface="华文细黑" panose="02010600040101010101" pitchFamily="2" charset="-122"/>
                <a:ea typeface="华文细黑" panose="02010600040101010101" pitchFamily="2" charset="-122"/>
              </a:defRPr>
            </a:lvl1pPr>
            <a:lvl2pPr marL="742950" indent="-285750">
              <a:spcBef>
                <a:spcPct val="20000"/>
              </a:spcBef>
              <a:buClr>
                <a:srgbClr val="FF7C23"/>
              </a:buClr>
              <a:buChar char="–"/>
              <a:defRPr kumimoji="1" sz="2800">
                <a:solidFill>
                  <a:schemeClr val="tx1"/>
                </a:solidFill>
                <a:latin typeface="华文细黑" panose="02010600040101010101" pitchFamily="2" charset="-122"/>
                <a:ea typeface="华文细黑" panose="02010600040101010101" pitchFamily="2" charset="-122"/>
              </a:defRPr>
            </a:lvl2pPr>
            <a:lvl3pPr marL="1143000" indent="-228600">
              <a:spcBef>
                <a:spcPct val="20000"/>
              </a:spcBef>
              <a:buClr>
                <a:srgbClr val="FF7C23"/>
              </a:buClr>
              <a:buChar char="•"/>
              <a:defRPr kumimoji="1" sz="1600">
                <a:solidFill>
                  <a:schemeClr val="tx1"/>
                </a:solidFill>
                <a:latin typeface="华文细黑" panose="02010600040101010101" pitchFamily="2" charset="-122"/>
                <a:ea typeface="华文细黑" panose="02010600040101010101" pitchFamily="2" charset="-122"/>
              </a:defRPr>
            </a:lvl3pPr>
            <a:lvl4pPr marL="1600200" indent="-228600">
              <a:spcBef>
                <a:spcPct val="20000"/>
              </a:spcBef>
              <a:buClr>
                <a:srgbClr val="FF7C23"/>
              </a:buClr>
              <a:buChar char="–"/>
              <a:defRPr kumimoji="1" sz="1400">
                <a:solidFill>
                  <a:schemeClr val="tx1"/>
                </a:solidFill>
                <a:latin typeface="华文细黑" panose="02010600040101010101" pitchFamily="2" charset="-122"/>
                <a:ea typeface="华文细黑" panose="02010600040101010101" pitchFamily="2" charset="-122"/>
              </a:defRPr>
            </a:lvl4pPr>
            <a:lvl5pPr marL="2057400" indent="-228600">
              <a:spcBef>
                <a:spcPct val="20000"/>
              </a:spcBef>
              <a:buClr>
                <a:srgbClr val="FF7C23"/>
              </a:buClr>
              <a:buChar char="•"/>
              <a:defRPr kumimoji="1" sz="1400">
                <a:solidFill>
                  <a:schemeClr val="tx1"/>
                </a:solidFill>
                <a:latin typeface="华文细黑" panose="02010600040101010101" pitchFamily="2" charset="-122"/>
                <a:ea typeface="华文细黑" panose="02010600040101010101" pitchFamily="2" charset="-122"/>
              </a:defRPr>
            </a:lvl5pPr>
            <a:lvl6pPr marL="2514600" indent="-228600" eaLnBrk="0" fontAlgn="base" hangingPunct="0">
              <a:spcBef>
                <a:spcPct val="20000"/>
              </a:spcBef>
              <a:spcAft>
                <a:spcPct val="0"/>
              </a:spcAft>
              <a:buClr>
                <a:srgbClr val="FF7C23"/>
              </a:buClr>
              <a:buChar char="•"/>
              <a:defRPr kumimoji="1" sz="1400">
                <a:solidFill>
                  <a:schemeClr val="tx1"/>
                </a:solidFill>
                <a:latin typeface="华文细黑" panose="02010600040101010101" pitchFamily="2" charset="-122"/>
                <a:ea typeface="华文细黑" panose="02010600040101010101" pitchFamily="2" charset="-122"/>
              </a:defRPr>
            </a:lvl6pPr>
            <a:lvl7pPr marL="2971800" indent="-228600" eaLnBrk="0" fontAlgn="base" hangingPunct="0">
              <a:spcBef>
                <a:spcPct val="20000"/>
              </a:spcBef>
              <a:spcAft>
                <a:spcPct val="0"/>
              </a:spcAft>
              <a:buClr>
                <a:srgbClr val="FF7C23"/>
              </a:buClr>
              <a:buChar char="•"/>
              <a:defRPr kumimoji="1" sz="1400">
                <a:solidFill>
                  <a:schemeClr val="tx1"/>
                </a:solidFill>
                <a:latin typeface="华文细黑" panose="02010600040101010101" pitchFamily="2" charset="-122"/>
                <a:ea typeface="华文细黑" panose="02010600040101010101" pitchFamily="2" charset="-122"/>
              </a:defRPr>
            </a:lvl7pPr>
            <a:lvl8pPr marL="3429000" indent="-228600" eaLnBrk="0" fontAlgn="base" hangingPunct="0">
              <a:spcBef>
                <a:spcPct val="20000"/>
              </a:spcBef>
              <a:spcAft>
                <a:spcPct val="0"/>
              </a:spcAft>
              <a:buClr>
                <a:srgbClr val="FF7C23"/>
              </a:buClr>
              <a:buChar char="•"/>
              <a:defRPr kumimoji="1" sz="1400">
                <a:solidFill>
                  <a:schemeClr val="tx1"/>
                </a:solidFill>
                <a:latin typeface="华文细黑" panose="02010600040101010101" pitchFamily="2" charset="-122"/>
                <a:ea typeface="华文细黑" panose="02010600040101010101" pitchFamily="2" charset="-122"/>
              </a:defRPr>
            </a:lvl8pPr>
            <a:lvl9pPr marL="3886200" indent="-228600" eaLnBrk="0" fontAlgn="base" hangingPunct="0">
              <a:spcBef>
                <a:spcPct val="20000"/>
              </a:spcBef>
              <a:spcAft>
                <a:spcPct val="0"/>
              </a:spcAft>
              <a:buClr>
                <a:srgbClr val="FF7C23"/>
              </a:buClr>
              <a:buChar char="•"/>
              <a:defRPr kumimoji="1" sz="1400">
                <a:solidFill>
                  <a:schemeClr val="tx1"/>
                </a:solidFill>
                <a:latin typeface="华文细黑" panose="02010600040101010101" pitchFamily="2" charset="-122"/>
                <a:ea typeface="华文细黑" panose="02010600040101010101" pitchFamily="2" charset="-122"/>
              </a:defRPr>
            </a:lvl9pPr>
          </a:lstStyle>
          <a:p>
            <a:pPr eaLnBrk="1" hangingPunct="1">
              <a:spcBef>
                <a:spcPct val="0"/>
              </a:spcBef>
              <a:buClrTx/>
              <a:buFontTx/>
              <a:buNone/>
            </a:pPr>
            <a:fld id="{5E505CC8-C345-48A1-BB5F-277BA6AD2F18}" type="slidenum">
              <a:rPr kumimoji="0" lang="en-US" altLang="zh-CN" sz="900">
                <a:solidFill>
                  <a:srgbClr val="FFFFFF"/>
                </a:solidFill>
                <a:latin typeface="Arial" panose="020B0604020202020204" pitchFamily="34" charset="0"/>
                <a:ea typeface="宋体" panose="02010600030101010101" pitchFamily="2" charset="-122"/>
              </a:rPr>
              <a:pPr eaLnBrk="1" hangingPunct="1">
                <a:spcBef>
                  <a:spcPct val="0"/>
                </a:spcBef>
                <a:buClrTx/>
                <a:buFontTx/>
                <a:buNone/>
              </a:pPr>
              <a:t>21</a:t>
            </a:fld>
            <a:endParaRPr kumimoji="0" lang="en-US" altLang="zh-CN" sz="900">
              <a:solidFill>
                <a:srgbClr val="FFFFFF"/>
              </a:solidFill>
              <a:latin typeface="Arial" panose="020B0604020202020204" pitchFamily="34" charset="0"/>
              <a:ea typeface="宋体" panose="02010600030101010101" pitchFamily="2" charset="-122"/>
            </a:endParaRPr>
          </a:p>
        </p:txBody>
      </p:sp>
      <p:sp>
        <p:nvSpPr>
          <p:cNvPr id="14342" name="灯片编号占位符 5">
            <a:extLst>
              <a:ext uri="{FF2B5EF4-FFF2-40B4-BE49-F238E27FC236}">
                <a16:creationId xmlns:a16="http://schemas.microsoft.com/office/drawing/2014/main" id="{5DD48621-82D2-46B8-A679-6FF5560FE8B0}"/>
              </a:ext>
            </a:extLst>
          </p:cNvPr>
          <p:cNvSpPr txBox="1">
            <a:spLocks noGrp="1" noChangeArrowheads="1"/>
          </p:cNvSpPr>
          <p:nvPr/>
        </p:nvSpPr>
        <p:spPr bwMode="auto">
          <a:xfrm>
            <a:off x="4914900" y="5074444"/>
            <a:ext cx="1600200" cy="183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FF7C23"/>
              </a:buClr>
              <a:buChar char="•"/>
              <a:defRPr kumimoji="1" sz="2000">
                <a:solidFill>
                  <a:schemeClr val="tx1"/>
                </a:solidFill>
                <a:latin typeface="华文细黑" panose="02010600040101010101" pitchFamily="2" charset="-122"/>
                <a:ea typeface="华文细黑" panose="02010600040101010101" pitchFamily="2" charset="-122"/>
              </a:defRPr>
            </a:lvl1pPr>
            <a:lvl2pPr marL="742950" indent="-285750">
              <a:spcBef>
                <a:spcPct val="20000"/>
              </a:spcBef>
              <a:buClr>
                <a:srgbClr val="FF7C23"/>
              </a:buClr>
              <a:buChar char="–"/>
              <a:defRPr kumimoji="1" sz="2800">
                <a:solidFill>
                  <a:schemeClr val="tx1"/>
                </a:solidFill>
                <a:latin typeface="华文细黑" panose="02010600040101010101" pitchFamily="2" charset="-122"/>
                <a:ea typeface="华文细黑" panose="02010600040101010101" pitchFamily="2" charset="-122"/>
              </a:defRPr>
            </a:lvl2pPr>
            <a:lvl3pPr marL="1143000" indent="-228600">
              <a:spcBef>
                <a:spcPct val="20000"/>
              </a:spcBef>
              <a:buClr>
                <a:srgbClr val="FF7C23"/>
              </a:buClr>
              <a:buChar char="•"/>
              <a:defRPr kumimoji="1" sz="1600">
                <a:solidFill>
                  <a:schemeClr val="tx1"/>
                </a:solidFill>
                <a:latin typeface="华文细黑" panose="02010600040101010101" pitchFamily="2" charset="-122"/>
                <a:ea typeface="华文细黑" panose="02010600040101010101" pitchFamily="2" charset="-122"/>
              </a:defRPr>
            </a:lvl3pPr>
            <a:lvl4pPr marL="1600200" indent="-228600">
              <a:spcBef>
                <a:spcPct val="20000"/>
              </a:spcBef>
              <a:buClr>
                <a:srgbClr val="FF7C23"/>
              </a:buClr>
              <a:buChar char="–"/>
              <a:defRPr kumimoji="1" sz="1400">
                <a:solidFill>
                  <a:schemeClr val="tx1"/>
                </a:solidFill>
                <a:latin typeface="华文细黑" panose="02010600040101010101" pitchFamily="2" charset="-122"/>
                <a:ea typeface="华文细黑" panose="02010600040101010101" pitchFamily="2" charset="-122"/>
              </a:defRPr>
            </a:lvl4pPr>
            <a:lvl5pPr marL="2057400" indent="-228600">
              <a:spcBef>
                <a:spcPct val="20000"/>
              </a:spcBef>
              <a:buClr>
                <a:srgbClr val="FF7C23"/>
              </a:buClr>
              <a:buChar char="•"/>
              <a:defRPr kumimoji="1" sz="1400">
                <a:solidFill>
                  <a:schemeClr val="tx1"/>
                </a:solidFill>
                <a:latin typeface="华文细黑" panose="02010600040101010101" pitchFamily="2" charset="-122"/>
                <a:ea typeface="华文细黑" panose="02010600040101010101" pitchFamily="2" charset="-122"/>
              </a:defRPr>
            </a:lvl5pPr>
            <a:lvl6pPr marL="2514600" indent="-228600" eaLnBrk="0" fontAlgn="base" hangingPunct="0">
              <a:spcBef>
                <a:spcPct val="20000"/>
              </a:spcBef>
              <a:spcAft>
                <a:spcPct val="0"/>
              </a:spcAft>
              <a:buClr>
                <a:srgbClr val="FF7C23"/>
              </a:buClr>
              <a:buChar char="•"/>
              <a:defRPr kumimoji="1" sz="1400">
                <a:solidFill>
                  <a:schemeClr val="tx1"/>
                </a:solidFill>
                <a:latin typeface="华文细黑" panose="02010600040101010101" pitchFamily="2" charset="-122"/>
                <a:ea typeface="华文细黑" panose="02010600040101010101" pitchFamily="2" charset="-122"/>
              </a:defRPr>
            </a:lvl6pPr>
            <a:lvl7pPr marL="2971800" indent="-228600" eaLnBrk="0" fontAlgn="base" hangingPunct="0">
              <a:spcBef>
                <a:spcPct val="20000"/>
              </a:spcBef>
              <a:spcAft>
                <a:spcPct val="0"/>
              </a:spcAft>
              <a:buClr>
                <a:srgbClr val="FF7C23"/>
              </a:buClr>
              <a:buChar char="•"/>
              <a:defRPr kumimoji="1" sz="1400">
                <a:solidFill>
                  <a:schemeClr val="tx1"/>
                </a:solidFill>
                <a:latin typeface="华文细黑" panose="02010600040101010101" pitchFamily="2" charset="-122"/>
                <a:ea typeface="华文细黑" panose="02010600040101010101" pitchFamily="2" charset="-122"/>
              </a:defRPr>
            </a:lvl7pPr>
            <a:lvl8pPr marL="3429000" indent="-228600" eaLnBrk="0" fontAlgn="base" hangingPunct="0">
              <a:spcBef>
                <a:spcPct val="20000"/>
              </a:spcBef>
              <a:spcAft>
                <a:spcPct val="0"/>
              </a:spcAft>
              <a:buClr>
                <a:srgbClr val="FF7C23"/>
              </a:buClr>
              <a:buChar char="•"/>
              <a:defRPr kumimoji="1" sz="1400">
                <a:solidFill>
                  <a:schemeClr val="tx1"/>
                </a:solidFill>
                <a:latin typeface="华文细黑" panose="02010600040101010101" pitchFamily="2" charset="-122"/>
                <a:ea typeface="华文细黑" panose="02010600040101010101" pitchFamily="2" charset="-122"/>
              </a:defRPr>
            </a:lvl8pPr>
            <a:lvl9pPr marL="3886200" indent="-228600" eaLnBrk="0" fontAlgn="base" hangingPunct="0">
              <a:spcBef>
                <a:spcPct val="20000"/>
              </a:spcBef>
              <a:spcAft>
                <a:spcPct val="0"/>
              </a:spcAft>
              <a:buClr>
                <a:srgbClr val="FF7C23"/>
              </a:buClr>
              <a:buChar char="•"/>
              <a:defRPr kumimoji="1" sz="1400">
                <a:solidFill>
                  <a:schemeClr val="tx1"/>
                </a:solidFill>
                <a:latin typeface="华文细黑" panose="02010600040101010101" pitchFamily="2" charset="-122"/>
                <a:ea typeface="华文细黑" panose="02010600040101010101" pitchFamily="2" charset="-122"/>
              </a:defRPr>
            </a:lvl9pPr>
          </a:lstStyle>
          <a:p>
            <a:pPr algn="r" eaLnBrk="1" hangingPunct="1">
              <a:spcBef>
                <a:spcPct val="0"/>
              </a:spcBef>
              <a:buClrTx/>
              <a:buFontTx/>
              <a:buNone/>
            </a:pPr>
            <a:fld id="{B442042D-7C0C-4840-B9E5-328D7651464A}" type="slidenum">
              <a:rPr kumimoji="0" lang="en-US" altLang="zh-CN" sz="900">
                <a:solidFill>
                  <a:srgbClr val="FFFFFF"/>
                </a:solidFill>
                <a:latin typeface="Arial" panose="020B0604020202020204" pitchFamily="34" charset="0"/>
                <a:ea typeface="宋体" panose="02010600030101010101" pitchFamily="2" charset="-122"/>
              </a:rPr>
              <a:pPr algn="r" eaLnBrk="1" hangingPunct="1">
                <a:spcBef>
                  <a:spcPct val="0"/>
                </a:spcBef>
                <a:buClrTx/>
                <a:buFontTx/>
                <a:buNone/>
              </a:pPr>
              <a:t>21</a:t>
            </a:fld>
            <a:endParaRPr kumimoji="0" lang="en-US" altLang="zh-CN" sz="900">
              <a:solidFill>
                <a:srgbClr val="FFFFFF"/>
              </a:solidFill>
              <a:latin typeface="Arial" panose="020B0604020202020204" pitchFamily="34" charset="0"/>
              <a:ea typeface="宋体" panose="02010600030101010101" pitchFamily="2" charset="-122"/>
            </a:endParaRPr>
          </a:p>
        </p:txBody>
      </p:sp>
      <p:sp>
        <p:nvSpPr>
          <p:cNvPr id="14343" name="Rectangle 6">
            <a:extLst>
              <a:ext uri="{FF2B5EF4-FFF2-40B4-BE49-F238E27FC236}">
                <a16:creationId xmlns:a16="http://schemas.microsoft.com/office/drawing/2014/main" id="{E5D79996-2F9A-48B0-A3C3-2B8A0FB2B50D}"/>
              </a:ext>
            </a:extLst>
          </p:cNvPr>
          <p:cNvSpPr>
            <a:spLocks noChangeArrowheads="1"/>
          </p:cNvSpPr>
          <p:nvPr/>
        </p:nvSpPr>
        <p:spPr bwMode="auto">
          <a:xfrm>
            <a:off x="0" y="1589196"/>
            <a:ext cx="65"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sz="1350">
              <a:solidFill>
                <a:srgbClr val="080808"/>
              </a:solidFill>
            </a:endParaRPr>
          </a:p>
        </p:txBody>
      </p:sp>
      <p:pic>
        <p:nvPicPr>
          <p:cNvPr id="14344" name="图片 8">
            <a:extLst>
              <a:ext uri="{FF2B5EF4-FFF2-40B4-BE49-F238E27FC236}">
                <a16:creationId xmlns:a16="http://schemas.microsoft.com/office/drawing/2014/main" id="{CF625DAE-1999-4FC7-8C24-0808B90B441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1519" y="1959769"/>
            <a:ext cx="2318147"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TextBox 9">
            <a:extLst>
              <a:ext uri="{FF2B5EF4-FFF2-40B4-BE49-F238E27FC236}">
                <a16:creationId xmlns:a16="http://schemas.microsoft.com/office/drawing/2014/main" id="{A51AE88C-CFA4-415E-A213-43DD0F8A8CC3}"/>
              </a:ext>
            </a:extLst>
          </p:cNvPr>
          <p:cNvSpPr txBox="1">
            <a:spLocks noChangeArrowheads="1"/>
          </p:cNvSpPr>
          <p:nvPr/>
        </p:nvSpPr>
        <p:spPr bwMode="auto">
          <a:xfrm>
            <a:off x="222648" y="1485900"/>
            <a:ext cx="532090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285750" indent="-285750">
              <a:buClr>
                <a:srgbClr val="FF0000"/>
              </a:buClr>
              <a:buFont typeface="Wingdings" panose="05000000000000000000" pitchFamily="2" charset="2"/>
              <a:buChar char="u"/>
            </a:pPr>
            <a:r>
              <a:rPr lang="zh-CN" altLang="en-US" sz="1350" dirty="0"/>
              <a:t>整体结构：加长同轴型，</a:t>
            </a:r>
            <a:r>
              <a:rPr lang="zh-CN" altLang="zh-CN" sz="1350" dirty="0"/>
              <a:t>内杆采用导向柔性结构</a:t>
            </a:r>
            <a:endParaRPr lang="zh-CN" altLang="en-US" sz="1350" dirty="0"/>
          </a:p>
        </p:txBody>
      </p:sp>
      <p:sp>
        <p:nvSpPr>
          <p:cNvPr id="14346" name="椭圆形标注 10">
            <a:extLst>
              <a:ext uri="{FF2B5EF4-FFF2-40B4-BE49-F238E27FC236}">
                <a16:creationId xmlns:a16="http://schemas.microsoft.com/office/drawing/2014/main" id="{CFCA28F7-E06B-457F-A968-EE389C8FD239}"/>
              </a:ext>
            </a:extLst>
          </p:cNvPr>
          <p:cNvSpPr>
            <a:spLocks noChangeArrowheads="1"/>
          </p:cNvSpPr>
          <p:nvPr/>
        </p:nvSpPr>
        <p:spPr bwMode="auto">
          <a:xfrm>
            <a:off x="5528072" y="1387078"/>
            <a:ext cx="1143000" cy="324594"/>
          </a:xfrm>
          <a:prstGeom prst="wedgeEllipseCallout">
            <a:avLst>
              <a:gd name="adj1" fmla="val -63690"/>
              <a:gd name="adj2" fmla="val 172255"/>
            </a:avLst>
          </a:prstGeom>
          <a:gradFill rotWithShape="1">
            <a:gsLst>
              <a:gs pos="0">
                <a:srgbClr val="FFFF86"/>
              </a:gs>
              <a:gs pos="50000">
                <a:srgbClr val="FFFFB6"/>
              </a:gs>
              <a:gs pos="100000">
                <a:srgbClr val="FFFFDB"/>
              </a:gs>
            </a:gsLst>
            <a:lin ang="2700000" scaled="1"/>
          </a:gradFill>
          <a:ln w="9525">
            <a:solidFill>
              <a:srgbClr val="FF0000"/>
            </a:solidFill>
            <a:miter lim="800000"/>
            <a:headEnd/>
            <a:tailEnd/>
          </a:ln>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1500">
                <a:ea typeface="黑体" panose="02010609060101010101" pitchFamily="49" charset="-122"/>
              </a:rPr>
              <a:t>径向受力</a:t>
            </a:r>
          </a:p>
        </p:txBody>
      </p:sp>
      <p:pic>
        <p:nvPicPr>
          <p:cNvPr id="14347" name="Picture 8">
            <a:extLst>
              <a:ext uri="{FF2B5EF4-FFF2-40B4-BE49-F238E27FC236}">
                <a16:creationId xmlns:a16="http://schemas.microsoft.com/office/drawing/2014/main" id="{4F0E0B16-5B68-4BAD-AD3E-280ACE6F5D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6219" y="1971675"/>
            <a:ext cx="778669"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9">
            <a:extLst>
              <a:ext uri="{FF2B5EF4-FFF2-40B4-BE49-F238E27FC236}">
                <a16:creationId xmlns:a16="http://schemas.microsoft.com/office/drawing/2014/main" id="{93228E25-E70B-4616-9980-C1C3449454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6219" y="3880247"/>
            <a:ext cx="9096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 name="Picture 8">
            <a:extLst>
              <a:ext uri="{FF2B5EF4-FFF2-40B4-BE49-F238E27FC236}">
                <a16:creationId xmlns:a16="http://schemas.microsoft.com/office/drawing/2014/main" id="{AE396310-C93C-4EB5-BAC4-1C21EFBB7E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7325" y="2507457"/>
            <a:ext cx="2428875" cy="1578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TextBox 14">
            <a:extLst>
              <a:ext uri="{FF2B5EF4-FFF2-40B4-BE49-F238E27FC236}">
                <a16:creationId xmlns:a16="http://schemas.microsoft.com/office/drawing/2014/main" id="{6F72FDAF-2BF6-4293-9B93-80283E58CEE1}"/>
              </a:ext>
            </a:extLst>
          </p:cNvPr>
          <p:cNvSpPr txBox="1"/>
          <p:nvPr/>
        </p:nvSpPr>
        <p:spPr>
          <a:xfrm>
            <a:off x="222648" y="1837135"/>
            <a:ext cx="3663553" cy="300082"/>
          </a:xfrm>
          <a:prstGeom prst="rect">
            <a:avLst/>
          </a:prstGeom>
          <a:noFill/>
        </p:spPr>
        <p:txBody>
          <a:bodyPr>
            <a:spAutoFit/>
          </a:bodyPr>
          <a:lstStyle/>
          <a:p>
            <a:pPr marL="257175" indent="-257175">
              <a:buClr>
                <a:srgbClr val="FF0000"/>
              </a:buClr>
              <a:buFont typeface="Wingdings" pitchFamily="2" charset="2"/>
              <a:buChar char="u"/>
              <a:defRPr/>
            </a:pPr>
            <a:r>
              <a:rPr lang="zh-CN" altLang="en-US" sz="1350" dirty="0">
                <a:latin typeface="+mn-ea"/>
              </a:rPr>
              <a:t>密封设计：内杆外管</a:t>
            </a:r>
            <a:r>
              <a:rPr lang="en-US" altLang="zh-CN" sz="1350" dirty="0">
                <a:latin typeface="+mn-ea"/>
              </a:rPr>
              <a:t>—</a:t>
            </a:r>
            <a:r>
              <a:rPr lang="zh-CN" altLang="en-US" sz="1350" dirty="0">
                <a:latin typeface="+mn-ea"/>
              </a:rPr>
              <a:t>波纹管；</a:t>
            </a:r>
            <a:endParaRPr lang="en-US" altLang="zh-CN" sz="1350" dirty="0">
              <a:latin typeface="+mn-ea"/>
            </a:endParaRPr>
          </a:p>
        </p:txBody>
      </p:sp>
      <p:sp>
        <p:nvSpPr>
          <p:cNvPr id="16" name="TextBox 15">
            <a:extLst>
              <a:ext uri="{FF2B5EF4-FFF2-40B4-BE49-F238E27FC236}">
                <a16:creationId xmlns:a16="http://schemas.microsoft.com/office/drawing/2014/main" id="{5007C60E-ED4C-4DE0-8C38-38B3DC663351}"/>
              </a:ext>
            </a:extLst>
          </p:cNvPr>
          <p:cNvSpPr txBox="1">
            <a:spLocks noChangeArrowheads="1"/>
          </p:cNvSpPr>
          <p:nvPr/>
        </p:nvSpPr>
        <p:spPr bwMode="auto">
          <a:xfrm>
            <a:off x="342900" y="4187428"/>
            <a:ext cx="32004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Clr>
                <a:srgbClr val="FF0000"/>
              </a:buClr>
              <a:buFont typeface="Wingdings" panose="05000000000000000000" pitchFamily="2" charset="2"/>
              <a:buChar char="u"/>
            </a:pPr>
            <a:r>
              <a:rPr lang="zh-CN" altLang="en-US" sz="1350"/>
              <a:t>内杆外管：承压，压杆稳定设计</a:t>
            </a:r>
          </a:p>
        </p:txBody>
      </p:sp>
      <p:pic>
        <p:nvPicPr>
          <p:cNvPr id="17" name="Picture 7">
            <a:extLst>
              <a:ext uri="{FF2B5EF4-FFF2-40B4-BE49-F238E27FC236}">
                <a16:creationId xmlns:a16="http://schemas.microsoft.com/office/drawing/2014/main" id="{04E8B0E4-A4D8-49FB-BE04-D1FE9711A7B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9377" r="9062"/>
          <a:stretch>
            <a:fillRect/>
          </a:stretch>
        </p:blipFill>
        <p:spPr bwMode="auto">
          <a:xfrm>
            <a:off x="742950" y="2657475"/>
            <a:ext cx="51435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18" name="对象 17">
            <a:extLst>
              <a:ext uri="{FF2B5EF4-FFF2-40B4-BE49-F238E27FC236}">
                <a16:creationId xmlns:a16="http://schemas.microsoft.com/office/drawing/2014/main" id="{E154D63A-9ABD-465B-B2CE-B07C8ED8B3CA}"/>
              </a:ext>
            </a:extLst>
          </p:cNvPr>
          <p:cNvGraphicFramePr>
            <a:graphicFrameLocks noChangeAspect="1"/>
          </p:cNvGraphicFramePr>
          <p:nvPr/>
        </p:nvGraphicFramePr>
        <p:xfrm>
          <a:off x="2190751" y="4538663"/>
          <a:ext cx="507206" cy="335756"/>
        </p:xfrm>
        <a:graphic>
          <a:graphicData uri="http://schemas.openxmlformats.org/presentationml/2006/ole">
            <mc:AlternateContent xmlns:mc="http://schemas.openxmlformats.org/markup-compatibility/2006">
              <mc:Choice xmlns:v="urn:schemas-microsoft-com:vml" Requires="v">
                <p:oleObj spid="_x0000_s13351" name="Equation" r:id="rId8" imgW="699107" imgH="444886" progId="">
                  <p:embed/>
                </p:oleObj>
              </mc:Choice>
              <mc:Fallback>
                <p:oleObj name="Equation" r:id="rId8" imgW="699107" imgH="444886" progId="">
                  <p:embed/>
                  <p:pic>
                    <p:nvPicPr>
                      <p:cNvPr id="18" name="对象 17">
                        <a:extLst>
                          <a:ext uri="{FF2B5EF4-FFF2-40B4-BE49-F238E27FC236}">
                            <a16:creationId xmlns:a16="http://schemas.microsoft.com/office/drawing/2014/main" id="{E154D63A-9ABD-465B-B2CE-B07C8ED8B3C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0751" y="4538663"/>
                        <a:ext cx="507206" cy="33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矩形 18">
            <a:extLst>
              <a:ext uri="{FF2B5EF4-FFF2-40B4-BE49-F238E27FC236}">
                <a16:creationId xmlns:a16="http://schemas.microsoft.com/office/drawing/2014/main" id="{A9835EBC-413E-46B4-9091-484B8256233F}"/>
              </a:ext>
            </a:extLst>
          </p:cNvPr>
          <p:cNvSpPr>
            <a:spLocks noChangeArrowheads="1"/>
          </p:cNvSpPr>
          <p:nvPr/>
        </p:nvSpPr>
        <p:spPr bwMode="auto">
          <a:xfrm>
            <a:off x="222647" y="2220516"/>
            <a:ext cx="280511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Clr>
                <a:srgbClr val="FF0000"/>
              </a:buClr>
              <a:buFont typeface="Wingdings" panose="05000000000000000000" pitchFamily="2" charset="2"/>
              <a:buChar char="u"/>
            </a:pPr>
            <a:r>
              <a:rPr lang="zh-CN" altLang="en-US" sz="1350">
                <a:solidFill>
                  <a:srgbClr val="080808"/>
                </a:solidFill>
                <a:latin typeface="黑体" panose="02010609060101010101" pitchFamily="49" charset="-122"/>
                <a:ea typeface="黑体" panose="02010609060101010101" pitchFamily="49" charset="-122"/>
              </a:rPr>
              <a:t>阀座密封</a:t>
            </a:r>
            <a:r>
              <a:rPr lang="en-US" altLang="zh-CN" sz="1350">
                <a:solidFill>
                  <a:srgbClr val="080808"/>
                </a:solidFill>
                <a:latin typeface="黑体" panose="02010609060101010101" pitchFamily="49" charset="-122"/>
                <a:ea typeface="黑体" panose="02010609060101010101" pitchFamily="49" charset="-122"/>
              </a:rPr>
              <a:t>—</a:t>
            </a:r>
            <a:r>
              <a:rPr lang="zh-CN" altLang="en-US" sz="1350">
                <a:solidFill>
                  <a:srgbClr val="080808"/>
                </a:solidFill>
                <a:latin typeface="黑体" panose="02010609060101010101" pitchFamily="49" charset="-122"/>
                <a:ea typeface="黑体" panose="02010609060101010101" pitchFamily="49" charset="-122"/>
              </a:rPr>
              <a:t>平面软密封</a:t>
            </a:r>
          </a:p>
        </p:txBody>
      </p:sp>
      <p:sp>
        <p:nvSpPr>
          <p:cNvPr id="3" name="灯片编号占位符 2">
            <a:extLst>
              <a:ext uri="{FF2B5EF4-FFF2-40B4-BE49-F238E27FC236}">
                <a16:creationId xmlns:a16="http://schemas.microsoft.com/office/drawing/2014/main" id="{EC5F2688-B863-4A67-8B7A-A69CBE6A1957}"/>
              </a:ext>
            </a:extLst>
          </p:cNvPr>
          <p:cNvSpPr>
            <a:spLocks noGrp="1"/>
          </p:cNvSpPr>
          <p:nvPr>
            <p:ph type="sldNum" sz="quarter" idx="12"/>
          </p:nvPr>
        </p:nvSpPr>
        <p:spPr/>
        <p:txBody>
          <a:bodyPr/>
          <a:lstStyle/>
          <a:p>
            <a:fld id="{B19DA58E-532F-41E9-A14C-57F0126E1521}" type="slidenum">
              <a:rPr lang="zh-CN" altLang="en-US" smtClean="0"/>
              <a:pPr/>
              <a:t>21</a:t>
            </a:fld>
            <a:endParaRPr lang="zh-CN" altLang="en-US"/>
          </a:p>
        </p:txBody>
      </p:sp>
      <p:sp>
        <p:nvSpPr>
          <p:cNvPr id="4" name="文本框 3">
            <a:extLst>
              <a:ext uri="{FF2B5EF4-FFF2-40B4-BE49-F238E27FC236}">
                <a16:creationId xmlns:a16="http://schemas.microsoft.com/office/drawing/2014/main" id="{40B64931-E750-4E18-9434-CD21FA80A3BF}"/>
              </a:ext>
            </a:extLst>
          </p:cNvPr>
          <p:cNvSpPr txBox="1"/>
          <p:nvPr/>
        </p:nvSpPr>
        <p:spPr>
          <a:xfrm>
            <a:off x="1196752" y="267494"/>
            <a:ext cx="4608512" cy="400110"/>
          </a:xfrm>
          <a:prstGeom prst="rect">
            <a:avLst/>
          </a:prstGeom>
          <a:noFill/>
        </p:spPr>
        <p:txBody>
          <a:bodyPr wrap="square" rtlCol="0">
            <a:spAutoFit/>
          </a:bodyPr>
          <a:lstStyle/>
          <a:p>
            <a:pPr algn="ct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四、超低温调节阀</a:t>
            </a:r>
          </a:p>
        </p:txBody>
      </p:sp>
    </p:spTree>
    <p:extLst>
      <p:ext uri="{BB962C8B-B14F-4D97-AF65-F5344CB8AC3E}">
        <p14:creationId xmlns:p14="http://schemas.microsoft.com/office/powerpoint/2010/main" val="205381094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par>
                                <p:cTn id="26" presetID="16" presetClass="entr" presetSubtype="21"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7">
            <a:extLst>
              <a:ext uri="{FF2B5EF4-FFF2-40B4-BE49-F238E27FC236}">
                <a16:creationId xmlns:a16="http://schemas.microsoft.com/office/drawing/2014/main" id="{FAC8F464-642E-4829-AD7F-7EA4F463F7F1}"/>
              </a:ext>
            </a:extLst>
          </p:cNvPr>
          <p:cNvSpPr>
            <a:spLocks noChangeArrowheads="1"/>
          </p:cNvSpPr>
          <p:nvPr/>
        </p:nvSpPr>
        <p:spPr bwMode="auto">
          <a:xfrm>
            <a:off x="4793456" y="4232498"/>
            <a:ext cx="2057400" cy="571500"/>
          </a:xfrm>
          <a:prstGeom prst="rect">
            <a:avLst/>
          </a:prstGeom>
          <a:solidFill>
            <a:schemeClr val="bg1"/>
          </a:solidFill>
          <a:ln w="9525" algn="ctr">
            <a:solidFill>
              <a:schemeClr val="bg1"/>
            </a:solidFill>
            <a:round/>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350">
              <a:cs typeface="Arial" panose="020B0604020202020204" pitchFamily="34" charset="0"/>
            </a:endParaRPr>
          </a:p>
        </p:txBody>
      </p:sp>
      <p:pic>
        <p:nvPicPr>
          <p:cNvPr id="15363" name="图片 23">
            <a:extLst>
              <a:ext uri="{FF2B5EF4-FFF2-40B4-BE49-F238E27FC236}">
                <a16:creationId xmlns:a16="http://schemas.microsoft.com/office/drawing/2014/main" id="{6A76EB8A-9BE4-45F6-B3D4-6C11C6564A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5136" r="15826" b="2570"/>
          <a:stretch>
            <a:fillRect/>
          </a:stretch>
        </p:blipFill>
        <p:spPr bwMode="auto">
          <a:xfrm>
            <a:off x="5543550" y="1735336"/>
            <a:ext cx="13144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18BF1D0E-AD9A-40D4-A87B-90A9DE5D7D69}"/>
              </a:ext>
            </a:extLst>
          </p:cNvPr>
          <p:cNvSpPr/>
          <p:nvPr/>
        </p:nvSpPr>
        <p:spPr bwMode="auto">
          <a:xfrm>
            <a:off x="1340768" y="845166"/>
            <a:ext cx="3917032" cy="366979"/>
          </a:xfrm>
          <a:prstGeom prst="rect">
            <a:avLst/>
          </a:prstGeom>
          <a:solidFill>
            <a:schemeClr val="tx2">
              <a:lumMod val="40000"/>
              <a:lumOff val="60000"/>
            </a:schemeClr>
          </a:solidFill>
          <a:ln w="9525" cap="flat" cmpd="sng" algn="ctr">
            <a:noFill/>
            <a:prstDash val="solid"/>
            <a:round/>
            <a:headEnd type="none" w="med" len="med"/>
            <a:tailEnd type="none" w="med" len="med"/>
          </a:ln>
          <a:effectLst/>
        </p:spPr>
        <p:txBody>
          <a:bodyPr anchor="ctr"/>
          <a:lstStyle/>
          <a:p>
            <a:pPr algn="ctr" eaLnBrk="1" hangingPunct="1">
              <a:defRPr/>
            </a:pPr>
            <a:r>
              <a:rPr lang="zh-CN" altLang="en-US" sz="2000" b="1" dirty="0">
                <a:latin typeface="+mn-ea"/>
                <a:cs typeface="Arial" charset="0"/>
              </a:rPr>
              <a:t>低温阀结构设计：</a:t>
            </a:r>
            <a:r>
              <a:rPr lang="zh-CN" altLang="en-US" sz="2000" dirty="0">
                <a:latin typeface="Arial" charset="0"/>
                <a:cs typeface="Arial" charset="0"/>
              </a:rPr>
              <a:t>冷量损失小</a:t>
            </a:r>
          </a:p>
        </p:txBody>
      </p:sp>
      <p:sp>
        <p:nvSpPr>
          <p:cNvPr id="15366" name="灯片编号占位符 3">
            <a:extLst>
              <a:ext uri="{FF2B5EF4-FFF2-40B4-BE49-F238E27FC236}">
                <a16:creationId xmlns:a16="http://schemas.microsoft.com/office/drawing/2014/main" id="{31BABF24-0C0B-4EA7-8D86-4C4C76FAD8CF}"/>
              </a:ext>
            </a:extLst>
          </p:cNvPr>
          <p:cNvSpPr txBox="1">
            <a:spLocks/>
          </p:cNvSpPr>
          <p:nvPr/>
        </p:nvSpPr>
        <p:spPr bwMode="auto">
          <a:xfrm>
            <a:off x="4697016" y="4570636"/>
            <a:ext cx="1600200"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7C23"/>
              </a:buClr>
              <a:buChar char="•"/>
              <a:defRPr kumimoji="1" sz="2000">
                <a:solidFill>
                  <a:schemeClr val="tx1"/>
                </a:solidFill>
                <a:latin typeface="华文细黑" panose="02010600040101010101" pitchFamily="2" charset="-122"/>
                <a:ea typeface="华文细黑" panose="02010600040101010101" pitchFamily="2" charset="-122"/>
              </a:defRPr>
            </a:lvl1pPr>
            <a:lvl2pPr marL="742950" indent="-285750">
              <a:spcBef>
                <a:spcPct val="20000"/>
              </a:spcBef>
              <a:buClr>
                <a:srgbClr val="FF7C23"/>
              </a:buClr>
              <a:buChar char="–"/>
              <a:defRPr kumimoji="1" sz="2800">
                <a:solidFill>
                  <a:schemeClr val="tx1"/>
                </a:solidFill>
                <a:latin typeface="华文细黑" panose="02010600040101010101" pitchFamily="2" charset="-122"/>
                <a:ea typeface="华文细黑" panose="02010600040101010101" pitchFamily="2" charset="-122"/>
              </a:defRPr>
            </a:lvl2pPr>
            <a:lvl3pPr marL="1143000" indent="-228600">
              <a:spcBef>
                <a:spcPct val="20000"/>
              </a:spcBef>
              <a:buClr>
                <a:srgbClr val="FF7C23"/>
              </a:buClr>
              <a:buChar char="•"/>
              <a:defRPr kumimoji="1" sz="1600">
                <a:solidFill>
                  <a:schemeClr val="tx1"/>
                </a:solidFill>
                <a:latin typeface="华文细黑" panose="02010600040101010101" pitchFamily="2" charset="-122"/>
                <a:ea typeface="华文细黑" panose="02010600040101010101" pitchFamily="2" charset="-122"/>
              </a:defRPr>
            </a:lvl3pPr>
            <a:lvl4pPr marL="1600200" indent="-228600">
              <a:spcBef>
                <a:spcPct val="20000"/>
              </a:spcBef>
              <a:buClr>
                <a:srgbClr val="FF7C23"/>
              </a:buClr>
              <a:buChar char="–"/>
              <a:defRPr kumimoji="1" sz="1400">
                <a:solidFill>
                  <a:schemeClr val="tx1"/>
                </a:solidFill>
                <a:latin typeface="华文细黑" panose="02010600040101010101" pitchFamily="2" charset="-122"/>
                <a:ea typeface="华文细黑" panose="02010600040101010101" pitchFamily="2" charset="-122"/>
              </a:defRPr>
            </a:lvl4pPr>
            <a:lvl5pPr marL="2057400" indent="-228600">
              <a:spcBef>
                <a:spcPct val="20000"/>
              </a:spcBef>
              <a:buClr>
                <a:srgbClr val="FF7C23"/>
              </a:buClr>
              <a:buChar char="•"/>
              <a:defRPr kumimoji="1" sz="1400">
                <a:solidFill>
                  <a:schemeClr val="tx1"/>
                </a:solidFill>
                <a:latin typeface="华文细黑" panose="02010600040101010101" pitchFamily="2" charset="-122"/>
                <a:ea typeface="华文细黑" panose="02010600040101010101" pitchFamily="2" charset="-122"/>
              </a:defRPr>
            </a:lvl5pPr>
            <a:lvl6pPr marL="2514600" indent="-228600" eaLnBrk="0" fontAlgn="base" hangingPunct="0">
              <a:spcBef>
                <a:spcPct val="20000"/>
              </a:spcBef>
              <a:spcAft>
                <a:spcPct val="0"/>
              </a:spcAft>
              <a:buClr>
                <a:srgbClr val="FF7C23"/>
              </a:buClr>
              <a:buChar char="•"/>
              <a:defRPr kumimoji="1" sz="1400">
                <a:solidFill>
                  <a:schemeClr val="tx1"/>
                </a:solidFill>
                <a:latin typeface="华文细黑" panose="02010600040101010101" pitchFamily="2" charset="-122"/>
                <a:ea typeface="华文细黑" panose="02010600040101010101" pitchFamily="2" charset="-122"/>
              </a:defRPr>
            </a:lvl6pPr>
            <a:lvl7pPr marL="2971800" indent="-228600" eaLnBrk="0" fontAlgn="base" hangingPunct="0">
              <a:spcBef>
                <a:spcPct val="20000"/>
              </a:spcBef>
              <a:spcAft>
                <a:spcPct val="0"/>
              </a:spcAft>
              <a:buClr>
                <a:srgbClr val="FF7C23"/>
              </a:buClr>
              <a:buChar char="•"/>
              <a:defRPr kumimoji="1" sz="1400">
                <a:solidFill>
                  <a:schemeClr val="tx1"/>
                </a:solidFill>
                <a:latin typeface="华文细黑" panose="02010600040101010101" pitchFamily="2" charset="-122"/>
                <a:ea typeface="华文细黑" panose="02010600040101010101" pitchFamily="2" charset="-122"/>
              </a:defRPr>
            </a:lvl7pPr>
            <a:lvl8pPr marL="3429000" indent="-228600" eaLnBrk="0" fontAlgn="base" hangingPunct="0">
              <a:spcBef>
                <a:spcPct val="20000"/>
              </a:spcBef>
              <a:spcAft>
                <a:spcPct val="0"/>
              </a:spcAft>
              <a:buClr>
                <a:srgbClr val="FF7C23"/>
              </a:buClr>
              <a:buChar char="•"/>
              <a:defRPr kumimoji="1" sz="1400">
                <a:solidFill>
                  <a:schemeClr val="tx1"/>
                </a:solidFill>
                <a:latin typeface="华文细黑" panose="02010600040101010101" pitchFamily="2" charset="-122"/>
                <a:ea typeface="华文细黑" panose="02010600040101010101" pitchFamily="2" charset="-122"/>
              </a:defRPr>
            </a:lvl8pPr>
            <a:lvl9pPr marL="3886200" indent="-228600" eaLnBrk="0" fontAlgn="base" hangingPunct="0">
              <a:spcBef>
                <a:spcPct val="20000"/>
              </a:spcBef>
              <a:spcAft>
                <a:spcPct val="0"/>
              </a:spcAft>
              <a:buClr>
                <a:srgbClr val="FF7C23"/>
              </a:buClr>
              <a:buChar char="•"/>
              <a:defRPr kumimoji="1" sz="1400">
                <a:solidFill>
                  <a:schemeClr val="tx1"/>
                </a:solidFill>
                <a:latin typeface="华文细黑" panose="02010600040101010101" pitchFamily="2" charset="-122"/>
                <a:ea typeface="华文细黑" panose="02010600040101010101" pitchFamily="2" charset="-122"/>
              </a:defRPr>
            </a:lvl9pPr>
          </a:lstStyle>
          <a:p>
            <a:pPr eaLnBrk="1" hangingPunct="1">
              <a:spcBef>
                <a:spcPct val="0"/>
              </a:spcBef>
              <a:buClrTx/>
              <a:buFontTx/>
              <a:buNone/>
            </a:pPr>
            <a:fld id="{F8A094E4-99EA-4F7C-A8FF-279D0D581B6D}" type="slidenum">
              <a:rPr kumimoji="0" lang="en-US" altLang="zh-CN" sz="900">
                <a:solidFill>
                  <a:srgbClr val="FFFFFF"/>
                </a:solidFill>
                <a:latin typeface="Arial" panose="020B0604020202020204" pitchFamily="34" charset="0"/>
                <a:ea typeface="宋体" panose="02010600030101010101" pitchFamily="2" charset="-122"/>
              </a:rPr>
              <a:pPr eaLnBrk="1" hangingPunct="1">
                <a:spcBef>
                  <a:spcPct val="0"/>
                </a:spcBef>
                <a:buClrTx/>
                <a:buFontTx/>
                <a:buNone/>
              </a:pPr>
              <a:t>22</a:t>
            </a:fld>
            <a:endParaRPr kumimoji="0" lang="en-US" altLang="zh-CN" sz="900">
              <a:solidFill>
                <a:srgbClr val="FFFFFF"/>
              </a:solidFill>
              <a:latin typeface="Arial" panose="020B0604020202020204" pitchFamily="34" charset="0"/>
              <a:ea typeface="宋体" panose="02010600030101010101" pitchFamily="2" charset="-122"/>
            </a:endParaRPr>
          </a:p>
        </p:txBody>
      </p:sp>
      <p:graphicFrame>
        <p:nvGraphicFramePr>
          <p:cNvPr id="22" name="表格 21">
            <a:extLst>
              <a:ext uri="{FF2B5EF4-FFF2-40B4-BE49-F238E27FC236}">
                <a16:creationId xmlns:a16="http://schemas.microsoft.com/office/drawing/2014/main" id="{4ABBEE9B-F5BD-4646-B5B4-A7658F422D54}"/>
              </a:ext>
            </a:extLst>
          </p:cNvPr>
          <p:cNvGraphicFramePr>
            <a:graphicFrameLocks noGrp="1"/>
          </p:cNvGraphicFramePr>
          <p:nvPr>
            <p:extLst>
              <p:ext uri="{D42A27DB-BD31-4B8C-83A1-F6EECF244321}">
                <p14:modId xmlns:p14="http://schemas.microsoft.com/office/powerpoint/2010/main" val="2782270850"/>
              </p:ext>
            </p:extLst>
          </p:nvPr>
        </p:nvGraphicFramePr>
        <p:xfrm>
          <a:off x="84488" y="1323278"/>
          <a:ext cx="5449539" cy="1200150"/>
        </p:xfrm>
        <a:graphic>
          <a:graphicData uri="http://schemas.openxmlformats.org/drawingml/2006/table">
            <a:tbl>
              <a:tblPr/>
              <a:tblGrid>
                <a:gridCol w="1760336">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808883">
                  <a:extLst>
                    <a:ext uri="{9D8B030D-6E8A-4147-A177-3AD203B41FA5}">
                      <a16:colId xmlns:a16="http://schemas.microsoft.com/office/drawing/2014/main" val="20004"/>
                    </a:ext>
                  </a:extLst>
                </a:gridCol>
              </a:tblGrid>
              <a:tr h="240030">
                <a:tc>
                  <a:txBody>
                    <a:bodyPr/>
                    <a:lstStyle/>
                    <a:p>
                      <a:pPr indent="127000" algn="ctr">
                        <a:lnSpc>
                          <a:spcPct val="120000"/>
                        </a:lnSpc>
                        <a:spcAft>
                          <a:spcPts val="0"/>
                        </a:spcAft>
                      </a:pPr>
                      <a:r>
                        <a:rPr lang="en-US" sz="1200" dirty="0">
                          <a:solidFill>
                            <a:schemeClr val="bg1"/>
                          </a:solidFill>
                          <a:effectLst/>
                          <a:latin typeface="Times New Roman"/>
                          <a:ea typeface="宋体"/>
                        </a:rPr>
                        <a:t> </a:t>
                      </a:r>
                      <a:endParaRPr lang="zh-CN" sz="1200" dirty="0">
                        <a:solidFill>
                          <a:schemeClr val="bg1"/>
                        </a:solidFill>
                        <a:effectLst/>
                        <a:latin typeface="Times New Roman"/>
                        <a:ea typeface="宋体"/>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gridSpan="2">
                  <a:txBody>
                    <a:bodyPr/>
                    <a:lstStyle/>
                    <a:p>
                      <a:pPr indent="127000" algn="ctr">
                        <a:lnSpc>
                          <a:spcPct val="120000"/>
                        </a:lnSpc>
                        <a:spcAft>
                          <a:spcPts val="0"/>
                        </a:spcAft>
                      </a:pPr>
                      <a:r>
                        <a:rPr lang="zh-CN" sz="1200" dirty="0">
                          <a:solidFill>
                            <a:schemeClr val="bg1"/>
                          </a:solidFill>
                          <a:effectLst/>
                          <a:latin typeface="Times New Roman"/>
                          <a:ea typeface="宋体"/>
                        </a:rPr>
                        <a:t>内杆</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endParaRPr lang="zh-CN" altLang="en-US"/>
                    </a:p>
                  </a:txBody>
                  <a:tcPr/>
                </a:tc>
                <a:tc gridSpan="2">
                  <a:txBody>
                    <a:bodyPr/>
                    <a:lstStyle/>
                    <a:p>
                      <a:pPr indent="127000" algn="ctr">
                        <a:lnSpc>
                          <a:spcPct val="120000"/>
                        </a:lnSpc>
                        <a:spcAft>
                          <a:spcPts val="0"/>
                        </a:spcAft>
                      </a:pPr>
                      <a:r>
                        <a:rPr lang="zh-CN" sz="1200" dirty="0">
                          <a:solidFill>
                            <a:schemeClr val="bg1"/>
                          </a:solidFill>
                          <a:effectLst/>
                          <a:latin typeface="Times New Roman"/>
                          <a:ea typeface="宋体"/>
                        </a:rPr>
                        <a:t>外管</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endParaRPr lang="zh-CN" altLang="en-US"/>
                    </a:p>
                  </a:txBody>
                  <a:tcPr/>
                </a:tc>
                <a:extLst>
                  <a:ext uri="{0D108BD9-81ED-4DB2-BD59-A6C34878D82A}">
                    <a16:rowId xmlns:a16="http://schemas.microsoft.com/office/drawing/2014/main" val="10000"/>
                  </a:ext>
                </a:extLst>
              </a:tr>
              <a:tr h="480060">
                <a:tc>
                  <a:txBody>
                    <a:bodyPr/>
                    <a:lstStyle/>
                    <a:p>
                      <a:pPr indent="127000" algn="ctr">
                        <a:lnSpc>
                          <a:spcPct val="120000"/>
                        </a:lnSpc>
                        <a:spcAft>
                          <a:spcPts val="0"/>
                        </a:spcAft>
                      </a:pPr>
                      <a:r>
                        <a:rPr lang="en-US" sz="1200" dirty="0">
                          <a:solidFill>
                            <a:schemeClr val="bg1"/>
                          </a:solidFill>
                          <a:effectLst/>
                          <a:latin typeface="Times New Roman"/>
                          <a:ea typeface="宋体"/>
                        </a:rPr>
                        <a:t> </a:t>
                      </a:r>
                      <a:endParaRPr lang="zh-CN" sz="1200" dirty="0">
                        <a:solidFill>
                          <a:schemeClr val="bg1"/>
                        </a:solidFill>
                        <a:effectLst/>
                        <a:latin typeface="Times New Roman"/>
                        <a:ea typeface="宋体"/>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indent="127000" algn="ctr">
                        <a:lnSpc>
                          <a:spcPct val="120000"/>
                        </a:lnSpc>
                        <a:spcAft>
                          <a:spcPts val="0"/>
                        </a:spcAft>
                      </a:pPr>
                      <a:r>
                        <a:rPr lang="zh-CN" sz="1200" dirty="0">
                          <a:effectLst/>
                          <a:latin typeface="Times New Roman"/>
                          <a:ea typeface="宋体"/>
                        </a:rPr>
                        <a:t>轴向漏热</a:t>
                      </a:r>
                      <a:r>
                        <a:rPr lang="en-US" sz="1200" dirty="0">
                          <a:effectLst/>
                          <a:latin typeface="Times New Roman"/>
                          <a:ea typeface="宋体"/>
                        </a:rPr>
                        <a:t>/W</a:t>
                      </a:r>
                      <a:endParaRPr lang="zh-CN" sz="1200" dirty="0">
                        <a:effectLst/>
                        <a:latin typeface="Times New Roman"/>
                        <a:ea typeface="宋体"/>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20000"/>
                        </a:lnSpc>
                        <a:spcAft>
                          <a:spcPts val="0"/>
                        </a:spcAft>
                      </a:pPr>
                      <a:r>
                        <a:rPr lang="zh-CN" sz="1200">
                          <a:effectLst/>
                          <a:latin typeface="Times New Roman"/>
                          <a:ea typeface="宋体"/>
                        </a:rPr>
                        <a:t>冷态收缩</a:t>
                      </a:r>
                      <a:r>
                        <a:rPr lang="en-US" sz="1200">
                          <a:effectLst/>
                          <a:latin typeface="Times New Roman"/>
                          <a:ea typeface="宋体"/>
                        </a:rPr>
                        <a:t>/mm</a:t>
                      </a:r>
                      <a:endParaRPr lang="zh-CN" sz="1200">
                        <a:effectLst/>
                        <a:latin typeface="Times New Roman"/>
                        <a:ea typeface="宋体"/>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20000"/>
                        </a:lnSpc>
                        <a:spcAft>
                          <a:spcPts val="0"/>
                        </a:spcAft>
                      </a:pPr>
                      <a:r>
                        <a:rPr lang="zh-CN" sz="1200" dirty="0">
                          <a:effectLst/>
                          <a:latin typeface="Times New Roman"/>
                          <a:ea typeface="宋体"/>
                        </a:rPr>
                        <a:t>轴向漏</a:t>
                      </a:r>
                      <a:r>
                        <a:rPr lang="zh-CN" altLang="en-US" sz="1200" dirty="0">
                          <a:effectLst/>
                          <a:latin typeface="Times New Roman"/>
                          <a:ea typeface="宋体"/>
                        </a:rPr>
                        <a:t>热</a:t>
                      </a:r>
                      <a:r>
                        <a:rPr lang="en-US" sz="1200" dirty="0">
                          <a:effectLst/>
                          <a:latin typeface="Times New Roman"/>
                          <a:ea typeface="宋体"/>
                        </a:rPr>
                        <a:t>/W</a:t>
                      </a:r>
                      <a:endParaRPr lang="zh-CN" sz="1200" dirty="0">
                        <a:effectLst/>
                        <a:latin typeface="Times New Roman"/>
                        <a:ea typeface="宋体"/>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20000"/>
                        </a:lnSpc>
                        <a:spcAft>
                          <a:spcPts val="0"/>
                        </a:spcAft>
                      </a:pPr>
                      <a:r>
                        <a:rPr lang="zh-CN" sz="1200" dirty="0">
                          <a:effectLst/>
                          <a:latin typeface="Times New Roman"/>
                          <a:ea typeface="宋体"/>
                        </a:rPr>
                        <a:t>冷态收缩</a:t>
                      </a:r>
                      <a:r>
                        <a:rPr lang="en-US" sz="1200" dirty="0">
                          <a:effectLst/>
                          <a:latin typeface="Times New Roman"/>
                          <a:ea typeface="宋体"/>
                        </a:rPr>
                        <a:t>/mm</a:t>
                      </a:r>
                      <a:endParaRPr lang="zh-CN" sz="1200" dirty="0">
                        <a:effectLst/>
                        <a:latin typeface="Times New Roman"/>
                        <a:ea typeface="宋体"/>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0030">
                <a:tc>
                  <a:txBody>
                    <a:bodyPr/>
                    <a:lstStyle/>
                    <a:p>
                      <a:pPr indent="127000" algn="ctr">
                        <a:lnSpc>
                          <a:spcPct val="120000"/>
                        </a:lnSpc>
                        <a:spcAft>
                          <a:spcPts val="0"/>
                        </a:spcAft>
                      </a:pPr>
                      <a:r>
                        <a:rPr lang="en-US" sz="1200" dirty="0">
                          <a:solidFill>
                            <a:schemeClr val="bg1"/>
                          </a:solidFill>
                          <a:effectLst/>
                          <a:latin typeface="Times New Roman"/>
                          <a:ea typeface="宋体"/>
                        </a:rPr>
                        <a:t>316L</a:t>
                      </a:r>
                      <a:r>
                        <a:rPr lang="zh-CN" sz="1200" dirty="0">
                          <a:solidFill>
                            <a:schemeClr val="bg1"/>
                          </a:solidFill>
                          <a:effectLst/>
                          <a:latin typeface="Times New Roman"/>
                          <a:ea typeface="宋体"/>
                        </a:rPr>
                        <a:t>材料</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indent="127000" algn="ctr">
                        <a:lnSpc>
                          <a:spcPct val="120000"/>
                        </a:lnSpc>
                        <a:spcAft>
                          <a:spcPts val="0"/>
                        </a:spcAft>
                      </a:pPr>
                      <a:r>
                        <a:rPr lang="en-US" sz="1200" dirty="0">
                          <a:effectLst/>
                          <a:latin typeface="Times New Roman"/>
                          <a:ea typeface="宋体"/>
                        </a:rPr>
                        <a:t>0.74</a:t>
                      </a:r>
                      <a:endParaRPr lang="zh-CN" sz="1200" dirty="0">
                        <a:effectLst/>
                        <a:latin typeface="Times New Roman"/>
                        <a:ea typeface="宋体"/>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20000"/>
                        </a:lnSpc>
                        <a:spcAft>
                          <a:spcPts val="0"/>
                        </a:spcAft>
                      </a:pPr>
                      <a:r>
                        <a:rPr lang="en-US" sz="1200" dirty="0">
                          <a:effectLst/>
                          <a:latin typeface="Times New Roman"/>
                          <a:ea typeface="宋体"/>
                        </a:rPr>
                        <a:t>1.04</a:t>
                      </a:r>
                      <a:endParaRPr lang="zh-CN" sz="1200" dirty="0">
                        <a:effectLst/>
                        <a:latin typeface="Times New Roman"/>
                        <a:ea typeface="宋体"/>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20000"/>
                        </a:lnSpc>
                        <a:spcAft>
                          <a:spcPts val="0"/>
                        </a:spcAft>
                      </a:pPr>
                      <a:r>
                        <a:rPr lang="en-US" sz="1200">
                          <a:effectLst/>
                          <a:latin typeface="Times New Roman"/>
                          <a:ea typeface="宋体"/>
                        </a:rPr>
                        <a:t>0.80</a:t>
                      </a:r>
                      <a:endParaRPr lang="zh-CN" sz="1200">
                        <a:effectLst/>
                        <a:latin typeface="Times New Roman"/>
                        <a:ea typeface="宋体"/>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20000"/>
                        </a:lnSpc>
                        <a:spcAft>
                          <a:spcPts val="0"/>
                        </a:spcAft>
                      </a:pPr>
                      <a:r>
                        <a:rPr lang="en-US" sz="1200" dirty="0">
                          <a:effectLst/>
                          <a:latin typeface="Times New Roman"/>
                          <a:ea typeface="宋体"/>
                        </a:rPr>
                        <a:t>1.02</a:t>
                      </a:r>
                      <a:endParaRPr lang="zh-CN" sz="1200" dirty="0">
                        <a:effectLst/>
                        <a:latin typeface="Times New Roman"/>
                        <a:ea typeface="宋体"/>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0030">
                <a:tc>
                  <a:txBody>
                    <a:bodyPr/>
                    <a:lstStyle/>
                    <a:p>
                      <a:pPr indent="127000" algn="ctr">
                        <a:lnSpc>
                          <a:spcPct val="120000"/>
                        </a:lnSpc>
                        <a:spcAft>
                          <a:spcPts val="0"/>
                        </a:spcAft>
                      </a:pPr>
                      <a:r>
                        <a:rPr lang="en-US" sz="1200" dirty="0">
                          <a:solidFill>
                            <a:schemeClr val="bg1"/>
                          </a:solidFill>
                          <a:effectLst/>
                          <a:latin typeface="Times New Roman"/>
                          <a:ea typeface="宋体"/>
                        </a:rPr>
                        <a:t>G-10</a:t>
                      </a:r>
                      <a:r>
                        <a:rPr lang="zh-CN" sz="1200" dirty="0">
                          <a:solidFill>
                            <a:schemeClr val="bg1"/>
                          </a:solidFill>
                          <a:effectLst/>
                          <a:latin typeface="Times New Roman"/>
                          <a:ea typeface="宋体"/>
                        </a:rPr>
                        <a:t>材料</a:t>
                      </a:r>
                      <a:r>
                        <a:rPr lang="en-US" sz="1200" dirty="0">
                          <a:solidFill>
                            <a:schemeClr val="bg1"/>
                          </a:solidFill>
                          <a:effectLst/>
                          <a:latin typeface="Times New Roman"/>
                          <a:ea typeface="宋体"/>
                        </a:rPr>
                        <a:t>/</a:t>
                      </a:r>
                      <a:r>
                        <a:rPr lang="zh-CN" sz="1200" dirty="0">
                          <a:solidFill>
                            <a:schemeClr val="bg1"/>
                          </a:solidFill>
                          <a:effectLst/>
                          <a:latin typeface="Times New Roman"/>
                          <a:ea typeface="宋体"/>
                        </a:rPr>
                        <a:t>焊接热沉</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indent="127000" algn="ctr">
                        <a:lnSpc>
                          <a:spcPct val="120000"/>
                        </a:lnSpc>
                        <a:spcAft>
                          <a:spcPts val="0"/>
                        </a:spcAft>
                      </a:pPr>
                      <a:r>
                        <a:rPr lang="en-US" sz="1200" dirty="0">
                          <a:effectLst/>
                          <a:latin typeface="Times New Roman"/>
                          <a:ea typeface="宋体"/>
                        </a:rPr>
                        <a:t>0.12</a:t>
                      </a:r>
                      <a:endParaRPr lang="zh-CN" sz="1200" dirty="0">
                        <a:effectLst/>
                        <a:latin typeface="Times New Roman"/>
                        <a:ea typeface="宋体"/>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20000"/>
                        </a:lnSpc>
                        <a:spcAft>
                          <a:spcPts val="0"/>
                        </a:spcAft>
                      </a:pPr>
                      <a:r>
                        <a:rPr lang="en-US" sz="1200" dirty="0">
                          <a:effectLst/>
                          <a:latin typeface="Times New Roman"/>
                          <a:ea typeface="宋体"/>
                        </a:rPr>
                        <a:t>1.98</a:t>
                      </a:r>
                      <a:endParaRPr lang="zh-CN" sz="1200" dirty="0">
                        <a:effectLst/>
                        <a:latin typeface="Times New Roman"/>
                        <a:ea typeface="宋体"/>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20000"/>
                        </a:lnSpc>
                        <a:spcAft>
                          <a:spcPts val="0"/>
                        </a:spcAft>
                      </a:pPr>
                      <a:r>
                        <a:rPr lang="en-US" sz="1200" dirty="0">
                          <a:effectLst/>
                          <a:latin typeface="Times New Roman"/>
                          <a:ea typeface="宋体"/>
                        </a:rPr>
                        <a:t>0.14</a:t>
                      </a:r>
                      <a:endParaRPr lang="zh-CN" sz="1200" dirty="0">
                        <a:effectLst/>
                        <a:latin typeface="Times New Roman"/>
                        <a:ea typeface="宋体"/>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20000"/>
                        </a:lnSpc>
                        <a:spcAft>
                          <a:spcPts val="0"/>
                        </a:spcAft>
                      </a:pPr>
                      <a:r>
                        <a:rPr lang="en-US" sz="1200" dirty="0">
                          <a:effectLst/>
                          <a:latin typeface="Times New Roman"/>
                          <a:ea typeface="宋体"/>
                        </a:rPr>
                        <a:t>1.50</a:t>
                      </a:r>
                      <a:endParaRPr lang="zh-CN" sz="1200" dirty="0">
                        <a:effectLst/>
                        <a:latin typeface="Times New Roman"/>
                        <a:ea typeface="宋体"/>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23" name="表格 22">
            <a:extLst>
              <a:ext uri="{FF2B5EF4-FFF2-40B4-BE49-F238E27FC236}">
                <a16:creationId xmlns:a16="http://schemas.microsoft.com/office/drawing/2014/main" id="{908DC19F-86FE-44C6-91D0-DD17B2149681}"/>
              </a:ext>
            </a:extLst>
          </p:cNvPr>
          <p:cNvGraphicFramePr>
            <a:graphicFrameLocks noGrp="1"/>
          </p:cNvGraphicFramePr>
          <p:nvPr>
            <p:extLst>
              <p:ext uri="{D42A27DB-BD31-4B8C-83A1-F6EECF244321}">
                <p14:modId xmlns:p14="http://schemas.microsoft.com/office/powerpoint/2010/main" val="4174890016"/>
              </p:ext>
            </p:extLst>
          </p:nvPr>
        </p:nvGraphicFramePr>
        <p:xfrm>
          <a:off x="84488" y="2634561"/>
          <a:ext cx="5449538" cy="2110532"/>
        </p:xfrm>
        <a:graphic>
          <a:graphicData uri="http://schemas.openxmlformats.org/drawingml/2006/table">
            <a:tbl>
              <a:tblPr/>
              <a:tblGrid>
                <a:gridCol w="1793089">
                  <a:extLst>
                    <a:ext uri="{9D8B030D-6E8A-4147-A177-3AD203B41FA5}">
                      <a16:colId xmlns:a16="http://schemas.microsoft.com/office/drawing/2014/main" val="20000"/>
                    </a:ext>
                  </a:extLst>
                </a:gridCol>
                <a:gridCol w="878943">
                  <a:extLst>
                    <a:ext uri="{9D8B030D-6E8A-4147-A177-3AD203B41FA5}">
                      <a16:colId xmlns:a16="http://schemas.microsoft.com/office/drawing/2014/main" val="20001"/>
                    </a:ext>
                  </a:extLst>
                </a:gridCol>
                <a:gridCol w="1235598">
                  <a:extLst>
                    <a:ext uri="{9D8B030D-6E8A-4147-A177-3AD203B41FA5}">
                      <a16:colId xmlns:a16="http://schemas.microsoft.com/office/drawing/2014/main" val="20002"/>
                    </a:ext>
                  </a:extLst>
                </a:gridCol>
                <a:gridCol w="1541908">
                  <a:extLst>
                    <a:ext uri="{9D8B030D-6E8A-4147-A177-3AD203B41FA5}">
                      <a16:colId xmlns:a16="http://schemas.microsoft.com/office/drawing/2014/main" val="20003"/>
                    </a:ext>
                  </a:extLst>
                </a:gridCol>
              </a:tblGrid>
              <a:tr h="438956">
                <a:tc>
                  <a:txBody>
                    <a:bodyPr/>
                    <a:lstStyle/>
                    <a:p>
                      <a:pPr indent="127000" algn="ctr">
                        <a:lnSpc>
                          <a:spcPct val="120000"/>
                        </a:lnSpc>
                        <a:spcAft>
                          <a:spcPts val="0"/>
                        </a:spcAft>
                      </a:pPr>
                      <a:r>
                        <a:rPr lang="zh-CN" sz="1200" dirty="0">
                          <a:solidFill>
                            <a:schemeClr val="bg1"/>
                          </a:solidFill>
                          <a:effectLst/>
                          <a:latin typeface="Times New Roman"/>
                          <a:ea typeface="宋体"/>
                        </a:rPr>
                        <a:t>组合方式</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indent="127000" algn="ctr">
                        <a:lnSpc>
                          <a:spcPct val="120000"/>
                        </a:lnSpc>
                        <a:spcAft>
                          <a:spcPts val="0"/>
                        </a:spcAft>
                      </a:pPr>
                      <a:r>
                        <a:rPr lang="zh-CN" sz="1200">
                          <a:solidFill>
                            <a:schemeClr val="bg1"/>
                          </a:solidFill>
                          <a:effectLst/>
                          <a:latin typeface="Times New Roman"/>
                          <a:ea typeface="宋体"/>
                        </a:rPr>
                        <a:t>冷量总损失</a:t>
                      </a:r>
                      <a:r>
                        <a:rPr lang="en-US" sz="1200">
                          <a:solidFill>
                            <a:schemeClr val="bg1"/>
                          </a:solidFill>
                          <a:effectLst/>
                          <a:latin typeface="Times New Roman"/>
                          <a:ea typeface="宋体"/>
                        </a:rPr>
                        <a:t>/W</a:t>
                      </a:r>
                      <a:endParaRPr lang="zh-CN" sz="1200">
                        <a:solidFill>
                          <a:schemeClr val="bg1"/>
                        </a:solidFill>
                        <a:effectLst/>
                        <a:latin typeface="Times New Roman"/>
                        <a:ea typeface="宋体"/>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indent="127000" algn="ctr">
                        <a:lnSpc>
                          <a:spcPct val="120000"/>
                        </a:lnSpc>
                        <a:spcAft>
                          <a:spcPts val="0"/>
                        </a:spcAft>
                      </a:pPr>
                      <a:r>
                        <a:rPr lang="zh-CN" sz="1200">
                          <a:solidFill>
                            <a:schemeClr val="bg1"/>
                          </a:solidFill>
                          <a:effectLst/>
                          <a:latin typeface="Times New Roman"/>
                          <a:ea typeface="宋体"/>
                        </a:rPr>
                        <a:t>内杆</a:t>
                      </a:r>
                      <a:r>
                        <a:rPr lang="en-US" sz="1200">
                          <a:solidFill>
                            <a:schemeClr val="bg1"/>
                          </a:solidFill>
                          <a:effectLst/>
                          <a:latin typeface="Times New Roman"/>
                          <a:ea typeface="宋体"/>
                        </a:rPr>
                        <a:t>-</a:t>
                      </a:r>
                      <a:r>
                        <a:rPr lang="zh-CN" sz="1200">
                          <a:solidFill>
                            <a:schemeClr val="bg1"/>
                          </a:solidFill>
                          <a:effectLst/>
                          <a:latin typeface="Times New Roman"/>
                          <a:ea typeface="宋体"/>
                        </a:rPr>
                        <a:t>外管长度差</a:t>
                      </a:r>
                      <a:r>
                        <a:rPr lang="en-US" sz="1200">
                          <a:solidFill>
                            <a:schemeClr val="bg1"/>
                          </a:solidFill>
                          <a:effectLst/>
                          <a:latin typeface="Times New Roman"/>
                          <a:ea typeface="宋体"/>
                        </a:rPr>
                        <a:t>/mm</a:t>
                      </a:r>
                      <a:endParaRPr lang="zh-CN" sz="1200">
                        <a:solidFill>
                          <a:schemeClr val="bg1"/>
                        </a:solidFill>
                        <a:effectLst/>
                        <a:latin typeface="Times New Roman"/>
                        <a:ea typeface="宋体"/>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indent="127000" algn="ctr">
                        <a:lnSpc>
                          <a:spcPct val="120000"/>
                        </a:lnSpc>
                        <a:spcAft>
                          <a:spcPts val="0"/>
                        </a:spcAft>
                      </a:pPr>
                      <a:r>
                        <a:rPr lang="zh-CN" sz="1200" dirty="0">
                          <a:solidFill>
                            <a:schemeClr val="bg1"/>
                          </a:solidFill>
                          <a:effectLst/>
                          <a:latin typeface="Times New Roman"/>
                          <a:ea typeface="宋体"/>
                        </a:rPr>
                        <a:t>相对冷量损失</a:t>
                      </a:r>
                      <a:r>
                        <a:rPr lang="en-US" sz="1200" dirty="0">
                          <a:solidFill>
                            <a:schemeClr val="bg1"/>
                          </a:solidFill>
                          <a:effectLst/>
                          <a:latin typeface="Times New Roman"/>
                          <a:ea typeface="宋体"/>
                        </a:rPr>
                        <a:t>/%</a:t>
                      </a:r>
                      <a:endParaRPr lang="zh-CN" sz="1200" dirty="0">
                        <a:solidFill>
                          <a:schemeClr val="bg1"/>
                        </a:solidFill>
                        <a:effectLst/>
                        <a:latin typeface="Times New Roman"/>
                        <a:ea typeface="宋体"/>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0000"/>
                  </a:ext>
                </a:extLst>
              </a:tr>
              <a:tr h="219479">
                <a:tc>
                  <a:txBody>
                    <a:bodyPr/>
                    <a:lstStyle/>
                    <a:p>
                      <a:pPr indent="127000" algn="ctr">
                        <a:lnSpc>
                          <a:spcPct val="120000"/>
                        </a:lnSpc>
                        <a:spcAft>
                          <a:spcPts val="0"/>
                        </a:spcAft>
                      </a:pPr>
                      <a:r>
                        <a:rPr lang="zh-CN" sz="1200" dirty="0">
                          <a:solidFill>
                            <a:schemeClr val="bg1"/>
                          </a:solidFill>
                          <a:effectLst/>
                          <a:latin typeface="Times New Roman"/>
                          <a:ea typeface="宋体"/>
                        </a:rPr>
                        <a:t>内杆</a:t>
                      </a:r>
                      <a:r>
                        <a:rPr lang="en-US" sz="1200" dirty="0">
                          <a:solidFill>
                            <a:schemeClr val="bg1"/>
                          </a:solidFill>
                          <a:effectLst/>
                          <a:latin typeface="Times New Roman"/>
                          <a:ea typeface="宋体"/>
                        </a:rPr>
                        <a:t>316L+</a:t>
                      </a:r>
                      <a:r>
                        <a:rPr lang="zh-CN" sz="1200" dirty="0">
                          <a:solidFill>
                            <a:schemeClr val="bg1"/>
                          </a:solidFill>
                          <a:effectLst/>
                          <a:latin typeface="Times New Roman"/>
                          <a:ea typeface="宋体"/>
                        </a:rPr>
                        <a:t>外管</a:t>
                      </a:r>
                      <a:r>
                        <a:rPr lang="en-US" sz="1200" dirty="0">
                          <a:solidFill>
                            <a:schemeClr val="bg1"/>
                          </a:solidFill>
                          <a:effectLst/>
                          <a:latin typeface="Times New Roman"/>
                          <a:ea typeface="宋体"/>
                        </a:rPr>
                        <a:t>316L</a:t>
                      </a:r>
                      <a:r>
                        <a:rPr lang="zh-CN" sz="1200" dirty="0">
                          <a:solidFill>
                            <a:schemeClr val="bg1"/>
                          </a:solidFill>
                          <a:effectLst/>
                          <a:latin typeface="Times New Roman"/>
                          <a:ea typeface="宋体"/>
                        </a:rPr>
                        <a:t>无热沉</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indent="127000" algn="ctr">
                        <a:lnSpc>
                          <a:spcPct val="120000"/>
                        </a:lnSpc>
                        <a:spcAft>
                          <a:spcPts val="0"/>
                        </a:spcAft>
                      </a:pPr>
                      <a:r>
                        <a:rPr lang="en-US" sz="1200" dirty="0">
                          <a:effectLst/>
                          <a:latin typeface="Times New Roman"/>
                          <a:ea typeface="宋体"/>
                        </a:rPr>
                        <a:t>1.54</a:t>
                      </a:r>
                      <a:endParaRPr lang="zh-CN" sz="1200" dirty="0">
                        <a:effectLst/>
                        <a:latin typeface="Times New Roman"/>
                        <a:ea typeface="宋体"/>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27000" algn="ctr">
                        <a:lnSpc>
                          <a:spcPct val="120000"/>
                        </a:lnSpc>
                        <a:spcAft>
                          <a:spcPts val="0"/>
                        </a:spcAft>
                      </a:pPr>
                      <a:r>
                        <a:rPr lang="en-US" sz="1200">
                          <a:effectLst/>
                          <a:latin typeface="Times New Roman"/>
                          <a:ea typeface="宋体"/>
                        </a:rPr>
                        <a:t>-0.02</a:t>
                      </a:r>
                      <a:endParaRPr lang="zh-CN" sz="1200">
                        <a:effectLst/>
                        <a:latin typeface="Times New Roman"/>
                        <a:ea typeface="宋体"/>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27000" algn="ctr">
                        <a:lnSpc>
                          <a:spcPct val="120000"/>
                        </a:lnSpc>
                        <a:spcAft>
                          <a:spcPts val="0"/>
                        </a:spcAft>
                      </a:pPr>
                      <a:r>
                        <a:rPr lang="en-US" sz="1200" dirty="0">
                          <a:effectLst/>
                          <a:latin typeface="Times New Roman"/>
                          <a:ea typeface="宋体"/>
                        </a:rPr>
                        <a:t>100.0</a:t>
                      </a:r>
                      <a:endParaRPr lang="zh-CN" sz="1200" dirty="0">
                        <a:effectLst/>
                        <a:latin typeface="Times New Roman"/>
                        <a:ea typeface="宋体"/>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66489">
                <a:tc>
                  <a:txBody>
                    <a:bodyPr/>
                    <a:lstStyle/>
                    <a:p>
                      <a:pPr indent="127000" algn="ctr">
                        <a:lnSpc>
                          <a:spcPct val="120000"/>
                        </a:lnSpc>
                        <a:spcAft>
                          <a:spcPts val="0"/>
                        </a:spcAft>
                      </a:pPr>
                      <a:r>
                        <a:rPr lang="zh-CN" sz="1200" dirty="0">
                          <a:solidFill>
                            <a:schemeClr val="bg1"/>
                          </a:solidFill>
                          <a:effectLst/>
                          <a:latin typeface="Times New Roman"/>
                          <a:ea typeface="宋体"/>
                        </a:rPr>
                        <a:t>内杆</a:t>
                      </a:r>
                      <a:r>
                        <a:rPr lang="en-US" sz="1200" dirty="0">
                          <a:solidFill>
                            <a:schemeClr val="bg1"/>
                          </a:solidFill>
                          <a:effectLst/>
                          <a:latin typeface="Times New Roman"/>
                          <a:ea typeface="宋体"/>
                        </a:rPr>
                        <a:t>G-10+</a:t>
                      </a:r>
                      <a:r>
                        <a:rPr lang="zh-CN" sz="1200" dirty="0">
                          <a:solidFill>
                            <a:schemeClr val="bg1"/>
                          </a:solidFill>
                          <a:effectLst/>
                          <a:latin typeface="Times New Roman"/>
                          <a:ea typeface="宋体"/>
                        </a:rPr>
                        <a:t>外管</a:t>
                      </a:r>
                      <a:r>
                        <a:rPr lang="en-US" sz="1200" dirty="0">
                          <a:solidFill>
                            <a:schemeClr val="bg1"/>
                          </a:solidFill>
                          <a:effectLst/>
                          <a:latin typeface="Times New Roman"/>
                          <a:ea typeface="宋体"/>
                        </a:rPr>
                        <a:t>316L</a:t>
                      </a:r>
                      <a:r>
                        <a:rPr lang="zh-CN" sz="1200" dirty="0">
                          <a:solidFill>
                            <a:schemeClr val="bg1"/>
                          </a:solidFill>
                          <a:effectLst/>
                          <a:latin typeface="Times New Roman"/>
                          <a:ea typeface="宋体"/>
                        </a:rPr>
                        <a:t>无热沉</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indent="127000" algn="ctr">
                        <a:lnSpc>
                          <a:spcPct val="120000"/>
                        </a:lnSpc>
                        <a:spcAft>
                          <a:spcPts val="0"/>
                        </a:spcAft>
                      </a:pPr>
                      <a:r>
                        <a:rPr lang="en-US" sz="1200" dirty="0">
                          <a:effectLst/>
                          <a:latin typeface="Times New Roman"/>
                          <a:ea typeface="宋体"/>
                        </a:rPr>
                        <a:t>0.92</a:t>
                      </a:r>
                      <a:endParaRPr lang="zh-CN" sz="1200" dirty="0">
                        <a:effectLst/>
                        <a:latin typeface="Times New Roman"/>
                        <a:ea typeface="宋体"/>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27000" algn="ctr">
                        <a:lnSpc>
                          <a:spcPct val="120000"/>
                        </a:lnSpc>
                        <a:spcAft>
                          <a:spcPts val="0"/>
                        </a:spcAft>
                      </a:pPr>
                      <a:r>
                        <a:rPr lang="en-US" sz="1200" dirty="0">
                          <a:effectLst/>
                          <a:latin typeface="Times New Roman"/>
                          <a:ea typeface="宋体"/>
                        </a:rPr>
                        <a:t>-0.96</a:t>
                      </a:r>
                      <a:endParaRPr lang="zh-CN" sz="1200" dirty="0">
                        <a:effectLst/>
                        <a:latin typeface="Times New Roman"/>
                        <a:ea typeface="宋体"/>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27000" algn="ctr">
                        <a:lnSpc>
                          <a:spcPct val="120000"/>
                        </a:lnSpc>
                        <a:spcAft>
                          <a:spcPts val="0"/>
                        </a:spcAft>
                      </a:pPr>
                      <a:r>
                        <a:rPr lang="en-US" sz="1200">
                          <a:effectLst/>
                          <a:latin typeface="Times New Roman"/>
                          <a:ea typeface="宋体"/>
                        </a:rPr>
                        <a:t>59.7</a:t>
                      </a:r>
                      <a:endParaRPr lang="zh-CN" sz="1200">
                        <a:effectLst/>
                        <a:latin typeface="Times New Roman"/>
                        <a:ea typeface="宋体"/>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19479">
                <a:tc>
                  <a:txBody>
                    <a:bodyPr/>
                    <a:lstStyle/>
                    <a:p>
                      <a:pPr indent="127000" algn="ctr">
                        <a:lnSpc>
                          <a:spcPct val="120000"/>
                        </a:lnSpc>
                        <a:spcAft>
                          <a:spcPts val="0"/>
                        </a:spcAft>
                      </a:pPr>
                      <a:r>
                        <a:rPr lang="zh-CN" sz="1200" dirty="0">
                          <a:solidFill>
                            <a:schemeClr val="bg1"/>
                          </a:solidFill>
                          <a:effectLst/>
                          <a:latin typeface="Times New Roman"/>
                          <a:ea typeface="宋体"/>
                        </a:rPr>
                        <a:t>内杆</a:t>
                      </a:r>
                      <a:r>
                        <a:rPr lang="en-US" sz="1200" dirty="0">
                          <a:solidFill>
                            <a:schemeClr val="bg1"/>
                          </a:solidFill>
                          <a:effectLst/>
                          <a:latin typeface="Times New Roman"/>
                          <a:ea typeface="宋体"/>
                        </a:rPr>
                        <a:t>316L+</a:t>
                      </a:r>
                      <a:r>
                        <a:rPr lang="zh-CN" sz="1200" dirty="0">
                          <a:solidFill>
                            <a:schemeClr val="bg1"/>
                          </a:solidFill>
                          <a:effectLst/>
                          <a:latin typeface="Times New Roman"/>
                          <a:ea typeface="宋体"/>
                        </a:rPr>
                        <a:t>外管</a:t>
                      </a:r>
                      <a:r>
                        <a:rPr lang="en-US" sz="1200" dirty="0">
                          <a:solidFill>
                            <a:schemeClr val="bg1"/>
                          </a:solidFill>
                          <a:effectLst/>
                          <a:latin typeface="Times New Roman"/>
                          <a:ea typeface="宋体"/>
                        </a:rPr>
                        <a:t>316L</a:t>
                      </a:r>
                      <a:r>
                        <a:rPr lang="zh-CN" sz="1200" dirty="0">
                          <a:solidFill>
                            <a:schemeClr val="bg1"/>
                          </a:solidFill>
                          <a:effectLst/>
                          <a:latin typeface="Times New Roman"/>
                          <a:ea typeface="宋体"/>
                        </a:rPr>
                        <a:t>有热沉</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indent="127000" algn="ctr">
                        <a:lnSpc>
                          <a:spcPct val="120000"/>
                        </a:lnSpc>
                        <a:spcAft>
                          <a:spcPts val="0"/>
                        </a:spcAft>
                      </a:pPr>
                      <a:r>
                        <a:rPr lang="en-US" sz="1200">
                          <a:effectLst/>
                          <a:latin typeface="Times New Roman"/>
                          <a:ea typeface="宋体"/>
                        </a:rPr>
                        <a:t>0.88</a:t>
                      </a:r>
                      <a:endParaRPr lang="zh-CN" sz="1200">
                        <a:effectLst/>
                        <a:latin typeface="Times New Roman"/>
                        <a:ea typeface="宋体"/>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27000" algn="ctr">
                        <a:lnSpc>
                          <a:spcPct val="120000"/>
                        </a:lnSpc>
                        <a:spcAft>
                          <a:spcPts val="0"/>
                        </a:spcAft>
                      </a:pPr>
                      <a:r>
                        <a:rPr lang="en-US" sz="1200" dirty="0">
                          <a:effectLst/>
                          <a:latin typeface="Times New Roman"/>
                          <a:ea typeface="宋体"/>
                        </a:rPr>
                        <a:t>+0.46</a:t>
                      </a:r>
                      <a:endParaRPr lang="zh-CN" sz="1200" dirty="0">
                        <a:effectLst/>
                        <a:latin typeface="Times New Roman"/>
                        <a:ea typeface="宋体"/>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27000" algn="ctr">
                        <a:lnSpc>
                          <a:spcPct val="120000"/>
                        </a:lnSpc>
                        <a:spcAft>
                          <a:spcPts val="0"/>
                        </a:spcAft>
                      </a:pPr>
                      <a:r>
                        <a:rPr lang="en-US" sz="1200">
                          <a:effectLst/>
                          <a:latin typeface="Times New Roman"/>
                          <a:ea typeface="宋体"/>
                        </a:rPr>
                        <a:t>57.1</a:t>
                      </a:r>
                      <a:endParaRPr lang="zh-CN" sz="1200">
                        <a:effectLst/>
                        <a:latin typeface="Times New Roman"/>
                        <a:ea typeface="宋体"/>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66489">
                <a:tc>
                  <a:txBody>
                    <a:bodyPr/>
                    <a:lstStyle/>
                    <a:p>
                      <a:pPr indent="127000" algn="ctr">
                        <a:lnSpc>
                          <a:spcPct val="120000"/>
                        </a:lnSpc>
                        <a:spcAft>
                          <a:spcPts val="0"/>
                        </a:spcAft>
                      </a:pPr>
                      <a:r>
                        <a:rPr lang="zh-CN" sz="1200" dirty="0">
                          <a:solidFill>
                            <a:schemeClr val="bg1"/>
                          </a:solidFill>
                          <a:effectLst/>
                          <a:latin typeface="Times New Roman"/>
                          <a:ea typeface="宋体"/>
                        </a:rPr>
                        <a:t>内杆</a:t>
                      </a:r>
                      <a:r>
                        <a:rPr lang="en-US" sz="1200" dirty="0">
                          <a:solidFill>
                            <a:schemeClr val="bg1"/>
                          </a:solidFill>
                          <a:effectLst/>
                          <a:latin typeface="Times New Roman"/>
                          <a:ea typeface="宋体"/>
                        </a:rPr>
                        <a:t>G-10+</a:t>
                      </a:r>
                      <a:r>
                        <a:rPr lang="zh-CN" sz="1200" dirty="0">
                          <a:solidFill>
                            <a:schemeClr val="bg1"/>
                          </a:solidFill>
                          <a:effectLst/>
                          <a:latin typeface="Times New Roman"/>
                          <a:ea typeface="宋体"/>
                        </a:rPr>
                        <a:t>外管</a:t>
                      </a:r>
                      <a:r>
                        <a:rPr lang="en-US" sz="1200" dirty="0">
                          <a:solidFill>
                            <a:schemeClr val="bg1"/>
                          </a:solidFill>
                          <a:effectLst/>
                          <a:latin typeface="Times New Roman"/>
                          <a:ea typeface="宋体"/>
                        </a:rPr>
                        <a:t>316L</a:t>
                      </a:r>
                      <a:r>
                        <a:rPr lang="zh-CN" sz="1200" dirty="0">
                          <a:solidFill>
                            <a:schemeClr val="bg1"/>
                          </a:solidFill>
                          <a:effectLst/>
                          <a:latin typeface="Times New Roman"/>
                          <a:ea typeface="宋体"/>
                        </a:rPr>
                        <a:t>有热沉</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indent="127000" algn="ctr">
                        <a:lnSpc>
                          <a:spcPct val="120000"/>
                        </a:lnSpc>
                        <a:spcAft>
                          <a:spcPts val="0"/>
                        </a:spcAft>
                      </a:pPr>
                      <a:r>
                        <a:rPr lang="en-US" sz="1200">
                          <a:effectLst/>
                          <a:latin typeface="Times New Roman"/>
                          <a:ea typeface="宋体"/>
                        </a:rPr>
                        <a:t>0.26</a:t>
                      </a:r>
                      <a:endParaRPr lang="zh-CN" sz="1200">
                        <a:effectLst/>
                        <a:latin typeface="Times New Roman"/>
                        <a:ea typeface="宋体"/>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27000" algn="ctr">
                        <a:lnSpc>
                          <a:spcPct val="120000"/>
                        </a:lnSpc>
                        <a:spcAft>
                          <a:spcPts val="0"/>
                        </a:spcAft>
                      </a:pPr>
                      <a:r>
                        <a:rPr lang="en-US" sz="1200" dirty="0">
                          <a:effectLst/>
                          <a:latin typeface="Times New Roman"/>
                          <a:ea typeface="宋体"/>
                        </a:rPr>
                        <a:t>-0.48</a:t>
                      </a:r>
                      <a:endParaRPr lang="zh-CN" sz="1200" dirty="0">
                        <a:effectLst/>
                        <a:latin typeface="Times New Roman"/>
                        <a:ea typeface="宋体"/>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27000" algn="ctr">
                        <a:lnSpc>
                          <a:spcPct val="120000"/>
                        </a:lnSpc>
                        <a:spcAft>
                          <a:spcPts val="0"/>
                        </a:spcAft>
                      </a:pPr>
                      <a:r>
                        <a:rPr lang="en-US" sz="1200" dirty="0">
                          <a:effectLst/>
                          <a:latin typeface="Times New Roman"/>
                          <a:ea typeface="宋体"/>
                        </a:rPr>
                        <a:t>16.9</a:t>
                      </a:r>
                      <a:endParaRPr lang="zh-CN" sz="1200" dirty="0">
                        <a:effectLst/>
                        <a:latin typeface="Times New Roman"/>
                        <a:ea typeface="宋体"/>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3" name="灯片编号占位符 2">
            <a:extLst>
              <a:ext uri="{FF2B5EF4-FFF2-40B4-BE49-F238E27FC236}">
                <a16:creationId xmlns:a16="http://schemas.microsoft.com/office/drawing/2014/main" id="{E9B05761-F78C-4BB3-998B-ACCF37DB06DF}"/>
              </a:ext>
            </a:extLst>
          </p:cNvPr>
          <p:cNvSpPr>
            <a:spLocks noGrp="1"/>
          </p:cNvSpPr>
          <p:nvPr>
            <p:ph type="sldNum" sz="quarter" idx="12"/>
          </p:nvPr>
        </p:nvSpPr>
        <p:spPr>
          <a:xfrm>
            <a:off x="5248622" y="4711631"/>
            <a:ext cx="1600200" cy="273844"/>
          </a:xfrm>
        </p:spPr>
        <p:txBody>
          <a:bodyPr/>
          <a:lstStyle/>
          <a:p>
            <a:fld id="{B19DA58E-532F-41E9-A14C-57F0126E1521}" type="slidenum">
              <a:rPr lang="zh-CN" altLang="en-US" smtClean="0"/>
              <a:pPr/>
              <a:t>22</a:t>
            </a:fld>
            <a:endParaRPr lang="zh-CN" altLang="en-US" dirty="0"/>
          </a:p>
        </p:txBody>
      </p:sp>
      <p:sp>
        <p:nvSpPr>
          <p:cNvPr id="4" name="文本框 3">
            <a:extLst>
              <a:ext uri="{FF2B5EF4-FFF2-40B4-BE49-F238E27FC236}">
                <a16:creationId xmlns:a16="http://schemas.microsoft.com/office/drawing/2014/main" id="{350ABC35-AC13-4D1E-B121-19049ADF7255}"/>
              </a:ext>
            </a:extLst>
          </p:cNvPr>
          <p:cNvSpPr txBox="1"/>
          <p:nvPr/>
        </p:nvSpPr>
        <p:spPr>
          <a:xfrm>
            <a:off x="1196752" y="267494"/>
            <a:ext cx="4608512" cy="400110"/>
          </a:xfrm>
          <a:prstGeom prst="rect">
            <a:avLst/>
          </a:prstGeom>
          <a:noFill/>
        </p:spPr>
        <p:txBody>
          <a:bodyPr wrap="square" rtlCol="0">
            <a:spAutoFit/>
          </a:bodyPr>
          <a:lstStyle/>
          <a:p>
            <a:pPr algn="ct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四、超低温调节阀</a:t>
            </a:r>
          </a:p>
        </p:txBody>
      </p:sp>
    </p:spTree>
    <p:extLst>
      <p:ext uri="{BB962C8B-B14F-4D97-AF65-F5344CB8AC3E}">
        <p14:creationId xmlns:p14="http://schemas.microsoft.com/office/powerpoint/2010/main" val="103279737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2">
            <a:extLst>
              <a:ext uri="{FF2B5EF4-FFF2-40B4-BE49-F238E27FC236}">
                <a16:creationId xmlns:a16="http://schemas.microsoft.com/office/drawing/2014/main" id="{B7E7D7E0-D799-45BB-9A4D-6E84C85F4BC3}"/>
              </a:ext>
            </a:extLst>
          </p:cNvPr>
          <p:cNvSpPr>
            <a:spLocks noChangeArrowheads="1"/>
          </p:cNvSpPr>
          <p:nvPr/>
        </p:nvSpPr>
        <p:spPr bwMode="auto">
          <a:xfrm>
            <a:off x="4793456" y="4564856"/>
            <a:ext cx="2057400" cy="571500"/>
          </a:xfrm>
          <a:prstGeom prst="rect">
            <a:avLst/>
          </a:prstGeom>
          <a:solidFill>
            <a:schemeClr val="bg1"/>
          </a:solidFill>
          <a:ln w="9525" algn="ctr">
            <a:solidFill>
              <a:schemeClr val="bg1"/>
            </a:solidFill>
            <a:round/>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350">
              <a:cs typeface="Arial" panose="020B0604020202020204" pitchFamily="34" charset="0"/>
            </a:endParaRPr>
          </a:p>
        </p:txBody>
      </p:sp>
      <p:sp>
        <p:nvSpPr>
          <p:cNvPr id="2" name="矩形 1">
            <a:extLst>
              <a:ext uri="{FF2B5EF4-FFF2-40B4-BE49-F238E27FC236}">
                <a16:creationId xmlns:a16="http://schemas.microsoft.com/office/drawing/2014/main" id="{406E5657-E441-49B4-9E37-84D239AA24B9}"/>
              </a:ext>
            </a:extLst>
          </p:cNvPr>
          <p:cNvSpPr/>
          <p:nvPr/>
        </p:nvSpPr>
        <p:spPr bwMode="auto">
          <a:xfrm>
            <a:off x="836712" y="916374"/>
            <a:ext cx="5096173" cy="303454"/>
          </a:xfrm>
          <a:prstGeom prst="rect">
            <a:avLst/>
          </a:prstGeom>
          <a:solidFill>
            <a:schemeClr val="tx2">
              <a:lumMod val="40000"/>
              <a:lumOff val="60000"/>
            </a:schemeClr>
          </a:solidFill>
          <a:ln w="9525" cap="flat" cmpd="sng" algn="ctr">
            <a:noFill/>
            <a:prstDash val="solid"/>
            <a:round/>
            <a:headEnd type="none" w="med" len="med"/>
            <a:tailEnd type="none" w="med" len="med"/>
          </a:ln>
          <a:effectLst/>
        </p:spPr>
        <p:txBody>
          <a:bodyPr anchor="ctr"/>
          <a:lstStyle/>
          <a:p>
            <a:pPr algn="ctr" eaLnBrk="1" hangingPunct="1">
              <a:defRPr/>
            </a:pPr>
            <a:r>
              <a:rPr lang="zh-CN" altLang="en-US" sz="2000" b="1" dirty="0">
                <a:latin typeface="+mn-ea"/>
                <a:cs typeface="Arial" charset="0"/>
              </a:rPr>
              <a:t>低温阀结构设计：</a:t>
            </a:r>
            <a:r>
              <a:rPr lang="zh-CN" altLang="en-US" sz="2000" dirty="0">
                <a:latin typeface="Arial" charset="0"/>
                <a:cs typeface="Arial" charset="0"/>
              </a:rPr>
              <a:t>阀芯密封性能（</a:t>
            </a:r>
            <a:r>
              <a:rPr lang="en-US" altLang="zh-CN" sz="2000" dirty="0">
                <a:latin typeface="Arial" charset="0"/>
                <a:cs typeface="Arial" charset="0"/>
              </a:rPr>
              <a:t>10</a:t>
            </a:r>
            <a:r>
              <a:rPr lang="en-US" altLang="zh-CN" sz="2000" baseline="30000" dirty="0">
                <a:latin typeface="Arial" charset="0"/>
                <a:cs typeface="Arial" charset="0"/>
              </a:rPr>
              <a:t>-7</a:t>
            </a:r>
            <a:r>
              <a:rPr lang="en-US" altLang="zh-CN" sz="2000" dirty="0">
                <a:latin typeface="Arial" charset="0"/>
                <a:cs typeface="Arial" charset="0"/>
              </a:rPr>
              <a:t>~10</a:t>
            </a:r>
            <a:r>
              <a:rPr lang="en-US" altLang="zh-CN" sz="2000" baseline="30000" dirty="0">
                <a:latin typeface="Arial" charset="0"/>
                <a:cs typeface="Arial" charset="0"/>
              </a:rPr>
              <a:t>-8</a:t>
            </a:r>
            <a:r>
              <a:rPr lang="zh-CN" altLang="en-US" sz="2000" dirty="0">
                <a:latin typeface="Arial" charset="0"/>
                <a:cs typeface="Arial" charset="0"/>
              </a:rPr>
              <a:t>）</a:t>
            </a:r>
          </a:p>
        </p:txBody>
      </p:sp>
      <p:pic>
        <p:nvPicPr>
          <p:cNvPr id="16389" name="Picture 51">
            <a:extLst>
              <a:ext uri="{FF2B5EF4-FFF2-40B4-BE49-F238E27FC236}">
                <a16:creationId xmlns:a16="http://schemas.microsoft.com/office/drawing/2014/main" id="{72905A38-1B75-48A6-9E96-4CD7BD1327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5160" y="1428750"/>
            <a:ext cx="2428875"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90" name="Line 59">
            <a:extLst>
              <a:ext uri="{FF2B5EF4-FFF2-40B4-BE49-F238E27FC236}">
                <a16:creationId xmlns:a16="http://schemas.microsoft.com/office/drawing/2014/main" id="{9123EECE-C3F4-46AA-9946-9E7967A8B39E}"/>
              </a:ext>
            </a:extLst>
          </p:cNvPr>
          <p:cNvSpPr>
            <a:spLocks noChangeShapeType="1"/>
          </p:cNvSpPr>
          <p:nvPr/>
        </p:nvSpPr>
        <p:spPr bwMode="auto">
          <a:xfrm flipV="1">
            <a:off x="2475310" y="1485900"/>
            <a:ext cx="0" cy="14287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endParaRPr lang="zh-CN" altLang="en-US" sz="1350"/>
          </a:p>
        </p:txBody>
      </p:sp>
      <p:grpSp>
        <p:nvGrpSpPr>
          <p:cNvPr id="16391" name="Group 69">
            <a:extLst>
              <a:ext uri="{FF2B5EF4-FFF2-40B4-BE49-F238E27FC236}">
                <a16:creationId xmlns:a16="http://schemas.microsoft.com/office/drawing/2014/main" id="{53B00033-A07D-451D-9D35-31962207D9C9}"/>
              </a:ext>
            </a:extLst>
          </p:cNvPr>
          <p:cNvGrpSpPr>
            <a:grpSpLocks/>
          </p:cNvGrpSpPr>
          <p:nvPr/>
        </p:nvGrpSpPr>
        <p:grpSpPr bwMode="auto">
          <a:xfrm>
            <a:off x="3818335" y="1428750"/>
            <a:ext cx="2428875" cy="1714500"/>
            <a:chOff x="1632" y="2640"/>
            <a:chExt cx="2040" cy="1440"/>
          </a:xfrm>
        </p:grpSpPr>
        <p:pic>
          <p:nvPicPr>
            <p:cNvPr id="16400" name="Picture 52">
              <a:extLst>
                <a:ext uri="{FF2B5EF4-FFF2-40B4-BE49-F238E27FC236}">
                  <a16:creationId xmlns:a16="http://schemas.microsoft.com/office/drawing/2014/main" id="{B4444165-7870-4F92-BC47-8EE887DD92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 y="2640"/>
              <a:ext cx="2040" cy="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401" name="Oval 61" descr="5%">
              <a:extLst>
                <a:ext uri="{FF2B5EF4-FFF2-40B4-BE49-F238E27FC236}">
                  <a16:creationId xmlns:a16="http://schemas.microsoft.com/office/drawing/2014/main" id="{1DF3511E-F9C6-48C6-82F6-C0BC1F74D153}"/>
                </a:ext>
              </a:extLst>
            </p:cNvPr>
            <p:cNvSpPr>
              <a:spLocks noChangeArrowheads="1"/>
            </p:cNvSpPr>
            <p:nvPr/>
          </p:nvSpPr>
          <p:spPr bwMode="auto">
            <a:xfrm>
              <a:off x="2256" y="3645"/>
              <a:ext cx="0" cy="245"/>
            </a:xfrm>
            <a:prstGeom prst="ellipse">
              <a:avLst/>
            </a:prstGeom>
            <a:noFill/>
            <a:ln w="9525" algn="ctr">
              <a:solidFill>
                <a:srgbClr val="FF0000"/>
              </a:solidFill>
              <a:round/>
              <a:headEnd/>
              <a:tailEnd/>
            </a:ln>
            <a:effectLst/>
            <a:extLst>
              <a:ext uri="{909E8E84-426E-40DD-AFC4-6F175D3DCCD1}">
                <a14:hiddenFill xmlns:a14="http://schemas.microsoft.com/office/drawing/2010/main">
                  <a:solidFill>
                    <a:srgbClr val="8CE747"/>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sz="1350"/>
            </a:p>
          </p:txBody>
        </p:sp>
        <p:sp>
          <p:nvSpPr>
            <p:cNvPr id="16402" name="AutoShape 64">
              <a:extLst>
                <a:ext uri="{FF2B5EF4-FFF2-40B4-BE49-F238E27FC236}">
                  <a16:creationId xmlns:a16="http://schemas.microsoft.com/office/drawing/2014/main" id="{D1B1317F-E74E-4782-9960-AA2973F8FEAE}"/>
                </a:ext>
              </a:extLst>
            </p:cNvPr>
            <p:cNvSpPr>
              <a:spLocks noChangeArrowheads="1"/>
            </p:cNvSpPr>
            <p:nvPr/>
          </p:nvSpPr>
          <p:spPr bwMode="auto">
            <a:xfrm>
              <a:off x="2736" y="3408"/>
              <a:ext cx="672" cy="192"/>
            </a:xfrm>
            <a:prstGeom prst="wedgeRectCallout">
              <a:avLst>
                <a:gd name="adj1" fmla="val -39880"/>
                <a:gd name="adj2" fmla="val 98440"/>
              </a:avLst>
            </a:prstGeom>
            <a:gradFill rotWithShape="1">
              <a:gsLst>
                <a:gs pos="0">
                  <a:srgbClr val="B6FF90"/>
                </a:gs>
                <a:gs pos="50000">
                  <a:srgbClr val="D1FFBC"/>
                </a:gs>
                <a:gs pos="100000">
                  <a:srgbClr val="E8FFDE"/>
                </a:gs>
              </a:gsLst>
              <a:lin ang="2700000" scaled="1"/>
            </a:gra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350"/>
                <a:t>线性关系</a:t>
              </a:r>
            </a:p>
          </p:txBody>
        </p:sp>
      </p:grpSp>
      <p:pic>
        <p:nvPicPr>
          <p:cNvPr id="16392" name="Picture 15">
            <a:extLst>
              <a:ext uri="{FF2B5EF4-FFF2-40B4-BE49-F238E27FC236}">
                <a16:creationId xmlns:a16="http://schemas.microsoft.com/office/drawing/2014/main" id="{E8AD4658-5A4C-4CEC-89BB-C2623BFA2A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135" y="3252787"/>
            <a:ext cx="2699147" cy="183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93" name="Picture 16">
            <a:extLst>
              <a:ext uri="{FF2B5EF4-FFF2-40B4-BE49-F238E27FC236}">
                <a16:creationId xmlns:a16="http://schemas.microsoft.com/office/drawing/2014/main" id="{00FEE869-A049-4291-9EB5-B5B13C0F7E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5485" y="3252788"/>
            <a:ext cx="2571750" cy="1799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94" name="Line 17">
            <a:extLst>
              <a:ext uri="{FF2B5EF4-FFF2-40B4-BE49-F238E27FC236}">
                <a16:creationId xmlns:a16="http://schemas.microsoft.com/office/drawing/2014/main" id="{0BC34BAE-9F6A-416E-BF4F-4013358BD7DF}"/>
              </a:ext>
            </a:extLst>
          </p:cNvPr>
          <p:cNvSpPr>
            <a:spLocks noChangeShapeType="1"/>
          </p:cNvSpPr>
          <p:nvPr/>
        </p:nvSpPr>
        <p:spPr bwMode="auto">
          <a:xfrm flipV="1">
            <a:off x="3132535" y="3299222"/>
            <a:ext cx="0" cy="154305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endParaRPr lang="zh-CN" altLang="en-US" sz="1350"/>
          </a:p>
        </p:txBody>
      </p:sp>
      <p:sp>
        <p:nvSpPr>
          <p:cNvPr id="16395" name="Text Box 22">
            <a:extLst>
              <a:ext uri="{FF2B5EF4-FFF2-40B4-BE49-F238E27FC236}">
                <a16:creationId xmlns:a16="http://schemas.microsoft.com/office/drawing/2014/main" id="{CBE2E10C-AE24-4FA8-A416-6EF5A977F503}"/>
              </a:ext>
            </a:extLst>
          </p:cNvPr>
          <p:cNvSpPr txBox="1">
            <a:spLocks noChangeArrowheads="1"/>
          </p:cNvSpPr>
          <p:nvPr/>
        </p:nvSpPr>
        <p:spPr bwMode="auto">
          <a:xfrm>
            <a:off x="1537708" y="3938588"/>
            <a:ext cx="207749" cy="692497"/>
          </a:xfrm>
          <a:prstGeom prst="rect">
            <a:avLst/>
          </a:prstGeom>
          <a:gradFill rotWithShape="1">
            <a:gsLst>
              <a:gs pos="0">
                <a:srgbClr val="B6FF90"/>
              </a:gs>
              <a:gs pos="50000">
                <a:srgbClr val="D1FFBC"/>
              </a:gs>
              <a:gs pos="100000">
                <a:srgbClr val="E8FFDE"/>
              </a:gs>
            </a:gsLst>
            <a:lin ang="2700000" scaled="1"/>
          </a:gra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lIns="0" tIns="0" rIns="0" bIns="0">
            <a:spAutoFit/>
          </a:bodyPr>
          <a:lstStyle>
            <a:lvl1pPr>
              <a:spcBef>
                <a:spcPct val="20000"/>
              </a:spcBef>
              <a:buClr>
                <a:srgbClr val="FF7C23"/>
              </a:buClr>
              <a:buChar char="•"/>
              <a:defRPr kumimoji="1" sz="2000">
                <a:solidFill>
                  <a:schemeClr val="tx1"/>
                </a:solidFill>
                <a:latin typeface="华文细黑" panose="02010600040101010101" pitchFamily="2" charset="-122"/>
                <a:ea typeface="华文细黑" panose="02010600040101010101" pitchFamily="2" charset="-122"/>
              </a:defRPr>
            </a:lvl1pPr>
            <a:lvl2pPr marL="742950" indent="-285750">
              <a:spcBef>
                <a:spcPct val="20000"/>
              </a:spcBef>
              <a:buClr>
                <a:srgbClr val="FF7C23"/>
              </a:buClr>
              <a:buChar char="–"/>
              <a:defRPr kumimoji="1" sz="2800">
                <a:solidFill>
                  <a:schemeClr val="tx1"/>
                </a:solidFill>
                <a:latin typeface="华文细黑" panose="02010600040101010101" pitchFamily="2" charset="-122"/>
                <a:ea typeface="华文细黑" panose="02010600040101010101" pitchFamily="2" charset="-122"/>
              </a:defRPr>
            </a:lvl2pPr>
            <a:lvl3pPr marL="1143000" indent="-228600">
              <a:spcBef>
                <a:spcPct val="20000"/>
              </a:spcBef>
              <a:buClr>
                <a:srgbClr val="FF7C23"/>
              </a:buClr>
              <a:buChar char="•"/>
              <a:defRPr kumimoji="1" sz="1600">
                <a:solidFill>
                  <a:schemeClr val="tx1"/>
                </a:solidFill>
                <a:latin typeface="华文细黑" panose="02010600040101010101" pitchFamily="2" charset="-122"/>
                <a:ea typeface="华文细黑" panose="02010600040101010101" pitchFamily="2" charset="-122"/>
              </a:defRPr>
            </a:lvl3pPr>
            <a:lvl4pPr marL="1600200" indent="-228600">
              <a:spcBef>
                <a:spcPct val="20000"/>
              </a:spcBef>
              <a:buClr>
                <a:srgbClr val="FF7C23"/>
              </a:buClr>
              <a:buChar char="–"/>
              <a:defRPr kumimoji="1" sz="1400">
                <a:solidFill>
                  <a:schemeClr val="tx1"/>
                </a:solidFill>
                <a:latin typeface="华文细黑" panose="02010600040101010101" pitchFamily="2" charset="-122"/>
                <a:ea typeface="华文细黑" panose="02010600040101010101" pitchFamily="2" charset="-122"/>
              </a:defRPr>
            </a:lvl4pPr>
            <a:lvl5pPr marL="2057400" indent="-228600">
              <a:spcBef>
                <a:spcPct val="20000"/>
              </a:spcBef>
              <a:buClr>
                <a:srgbClr val="FF7C23"/>
              </a:buClr>
              <a:buChar char="•"/>
              <a:defRPr kumimoji="1" sz="1400">
                <a:solidFill>
                  <a:schemeClr val="tx1"/>
                </a:solidFill>
                <a:latin typeface="华文细黑" panose="02010600040101010101" pitchFamily="2" charset="-122"/>
                <a:ea typeface="华文细黑" panose="02010600040101010101" pitchFamily="2" charset="-122"/>
              </a:defRPr>
            </a:lvl5pPr>
            <a:lvl6pPr marL="2514600" indent="-228600" eaLnBrk="0" fontAlgn="base" hangingPunct="0">
              <a:spcBef>
                <a:spcPct val="20000"/>
              </a:spcBef>
              <a:spcAft>
                <a:spcPct val="0"/>
              </a:spcAft>
              <a:buClr>
                <a:srgbClr val="FF7C23"/>
              </a:buClr>
              <a:buChar char="•"/>
              <a:defRPr kumimoji="1" sz="1400">
                <a:solidFill>
                  <a:schemeClr val="tx1"/>
                </a:solidFill>
                <a:latin typeface="华文细黑" panose="02010600040101010101" pitchFamily="2" charset="-122"/>
                <a:ea typeface="华文细黑" panose="02010600040101010101" pitchFamily="2" charset="-122"/>
              </a:defRPr>
            </a:lvl6pPr>
            <a:lvl7pPr marL="2971800" indent="-228600" eaLnBrk="0" fontAlgn="base" hangingPunct="0">
              <a:spcBef>
                <a:spcPct val="20000"/>
              </a:spcBef>
              <a:spcAft>
                <a:spcPct val="0"/>
              </a:spcAft>
              <a:buClr>
                <a:srgbClr val="FF7C23"/>
              </a:buClr>
              <a:buChar char="•"/>
              <a:defRPr kumimoji="1" sz="1400">
                <a:solidFill>
                  <a:schemeClr val="tx1"/>
                </a:solidFill>
                <a:latin typeface="华文细黑" panose="02010600040101010101" pitchFamily="2" charset="-122"/>
                <a:ea typeface="华文细黑" panose="02010600040101010101" pitchFamily="2" charset="-122"/>
              </a:defRPr>
            </a:lvl7pPr>
            <a:lvl8pPr marL="3429000" indent="-228600" eaLnBrk="0" fontAlgn="base" hangingPunct="0">
              <a:spcBef>
                <a:spcPct val="20000"/>
              </a:spcBef>
              <a:spcAft>
                <a:spcPct val="0"/>
              </a:spcAft>
              <a:buClr>
                <a:srgbClr val="FF7C23"/>
              </a:buClr>
              <a:buChar char="•"/>
              <a:defRPr kumimoji="1" sz="1400">
                <a:solidFill>
                  <a:schemeClr val="tx1"/>
                </a:solidFill>
                <a:latin typeface="华文细黑" panose="02010600040101010101" pitchFamily="2" charset="-122"/>
                <a:ea typeface="华文细黑" panose="02010600040101010101" pitchFamily="2" charset="-122"/>
              </a:defRPr>
            </a:lvl8pPr>
            <a:lvl9pPr marL="3886200" indent="-228600" eaLnBrk="0" fontAlgn="base" hangingPunct="0">
              <a:spcBef>
                <a:spcPct val="20000"/>
              </a:spcBef>
              <a:spcAft>
                <a:spcPct val="0"/>
              </a:spcAft>
              <a:buClr>
                <a:srgbClr val="FF7C23"/>
              </a:buClr>
              <a:buChar char="•"/>
              <a:defRPr kumimoji="1" sz="1400">
                <a:solidFill>
                  <a:schemeClr val="tx1"/>
                </a:solidFill>
                <a:latin typeface="华文细黑" panose="02010600040101010101" pitchFamily="2" charset="-122"/>
                <a:ea typeface="华文细黑" panose="02010600040101010101" pitchFamily="2" charset="-122"/>
              </a:defRPr>
            </a:lvl9pPr>
          </a:lstStyle>
          <a:p>
            <a:pPr eaLnBrk="1" hangingPunct="1">
              <a:spcBef>
                <a:spcPct val="0"/>
              </a:spcBef>
              <a:buClrTx/>
              <a:buFontTx/>
              <a:buNone/>
            </a:pPr>
            <a:r>
              <a:rPr kumimoji="0" lang="zh-CN" altLang="en-US" sz="1350">
                <a:latin typeface="Arial" panose="020B0604020202020204" pitchFamily="34" charset="0"/>
                <a:ea typeface="宋体" panose="02010600030101010101" pitchFamily="2" charset="-122"/>
              </a:rPr>
              <a:t>指数区域</a:t>
            </a:r>
          </a:p>
        </p:txBody>
      </p:sp>
      <p:sp>
        <p:nvSpPr>
          <p:cNvPr id="16396" name="Text Box 24">
            <a:extLst>
              <a:ext uri="{FF2B5EF4-FFF2-40B4-BE49-F238E27FC236}">
                <a16:creationId xmlns:a16="http://schemas.microsoft.com/office/drawing/2014/main" id="{147B222C-64E6-414B-B2B7-C30DB99AA873}"/>
              </a:ext>
            </a:extLst>
          </p:cNvPr>
          <p:cNvSpPr txBox="1">
            <a:spLocks noChangeArrowheads="1"/>
          </p:cNvSpPr>
          <p:nvPr/>
        </p:nvSpPr>
        <p:spPr bwMode="auto">
          <a:xfrm>
            <a:off x="3252208" y="3938588"/>
            <a:ext cx="207749" cy="692497"/>
          </a:xfrm>
          <a:prstGeom prst="rect">
            <a:avLst/>
          </a:prstGeom>
          <a:gradFill rotWithShape="1">
            <a:gsLst>
              <a:gs pos="0">
                <a:srgbClr val="B6FF90"/>
              </a:gs>
              <a:gs pos="50000">
                <a:srgbClr val="D1FFBC"/>
              </a:gs>
              <a:gs pos="100000">
                <a:srgbClr val="E8FFDE"/>
              </a:gs>
            </a:gsLst>
            <a:lin ang="2700000" scaled="1"/>
          </a:gra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lIns="0" tIns="0" rIns="0" bIns="0">
            <a:spAutoFit/>
          </a:bodyPr>
          <a:lstStyle>
            <a:lvl1pPr>
              <a:spcBef>
                <a:spcPct val="20000"/>
              </a:spcBef>
              <a:buClr>
                <a:srgbClr val="FF7C23"/>
              </a:buClr>
              <a:buChar char="•"/>
              <a:defRPr kumimoji="1" sz="2000">
                <a:solidFill>
                  <a:schemeClr val="tx1"/>
                </a:solidFill>
                <a:latin typeface="华文细黑" panose="02010600040101010101" pitchFamily="2" charset="-122"/>
                <a:ea typeface="华文细黑" panose="02010600040101010101" pitchFamily="2" charset="-122"/>
              </a:defRPr>
            </a:lvl1pPr>
            <a:lvl2pPr marL="742950" indent="-285750">
              <a:spcBef>
                <a:spcPct val="20000"/>
              </a:spcBef>
              <a:buClr>
                <a:srgbClr val="FF7C23"/>
              </a:buClr>
              <a:buChar char="–"/>
              <a:defRPr kumimoji="1" sz="2800">
                <a:solidFill>
                  <a:schemeClr val="tx1"/>
                </a:solidFill>
                <a:latin typeface="华文细黑" panose="02010600040101010101" pitchFamily="2" charset="-122"/>
                <a:ea typeface="华文细黑" panose="02010600040101010101" pitchFamily="2" charset="-122"/>
              </a:defRPr>
            </a:lvl2pPr>
            <a:lvl3pPr marL="1143000" indent="-228600">
              <a:spcBef>
                <a:spcPct val="20000"/>
              </a:spcBef>
              <a:buClr>
                <a:srgbClr val="FF7C23"/>
              </a:buClr>
              <a:buChar char="•"/>
              <a:defRPr kumimoji="1" sz="1600">
                <a:solidFill>
                  <a:schemeClr val="tx1"/>
                </a:solidFill>
                <a:latin typeface="华文细黑" panose="02010600040101010101" pitchFamily="2" charset="-122"/>
                <a:ea typeface="华文细黑" panose="02010600040101010101" pitchFamily="2" charset="-122"/>
              </a:defRPr>
            </a:lvl3pPr>
            <a:lvl4pPr marL="1600200" indent="-228600">
              <a:spcBef>
                <a:spcPct val="20000"/>
              </a:spcBef>
              <a:buClr>
                <a:srgbClr val="FF7C23"/>
              </a:buClr>
              <a:buChar char="–"/>
              <a:defRPr kumimoji="1" sz="1400">
                <a:solidFill>
                  <a:schemeClr val="tx1"/>
                </a:solidFill>
                <a:latin typeface="华文细黑" panose="02010600040101010101" pitchFamily="2" charset="-122"/>
                <a:ea typeface="华文细黑" panose="02010600040101010101" pitchFamily="2" charset="-122"/>
              </a:defRPr>
            </a:lvl4pPr>
            <a:lvl5pPr marL="2057400" indent="-228600">
              <a:spcBef>
                <a:spcPct val="20000"/>
              </a:spcBef>
              <a:buClr>
                <a:srgbClr val="FF7C23"/>
              </a:buClr>
              <a:buChar char="•"/>
              <a:defRPr kumimoji="1" sz="1400">
                <a:solidFill>
                  <a:schemeClr val="tx1"/>
                </a:solidFill>
                <a:latin typeface="华文细黑" panose="02010600040101010101" pitchFamily="2" charset="-122"/>
                <a:ea typeface="华文细黑" panose="02010600040101010101" pitchFamily="2" charset="-122"/>
              </a:defRPr>
            </a:lvl5pPr>
            <a:lvl6pPr marL="2514600" indent="-228600" eaLnBrk="0" fontAlgn="base" hangingPunct="0">
              <a:spcBef>
                <a:spcPct val="20000"/>
              </a:spcBef>
              <a:spcAft>
                <a:spcPct val="0"/>
              </a:spcAft>
              <a:buClr>
                <a:srgbClr val="FF7C23"/>
              </a:buClr>
              <a:buChar char="•"/>
              <a:defRPr kumimoji="1" sz="1400">
                <a:solidFill>
                  <a:schemeClr val="tx1"/>
                </a:solidFill>
                <a:latin typeface="华文细黑" panose="02010600040101010101" pitchFamily="2" charset="-122"/>
                <a:ea typeface="华文细黑" panose="02010600040101010101" pitchFamily="2" charset="-122"/>
              </a:defRPr>
            </a:lvl6pPr>
            <a:lvl7pPr marL="2971800" indent="-228600" eaLnBrk="0" fontAlgn="base" hangingPunct="0">
              <a:spcBef>
                <a:spcPct val="20000"/>
              </a:spcBef>
              <a:spcAft>
                <a:spcPct val="0"/>
              </a:spcAft>
              <a:buClr>
                <a:srgbClr val="FF7C23"/>
              </a:buClr>
              <a:buChar char="•"/>
              <a:defRPr kumimoji="1" sz="1400">
                <a:solidFill>
                  <a:schemeClr val="tx1"/>
                </a:solidFill>
                <a:latin typeface="华文细黑" panose="02010600040101010101" pitchFamily="2" charset="-122"/>
                <a:ea typeface="华文细黑" panose="02010600040101010101" pitchFamily="2" charset="-122"/>
              </a:defRPr>
            </a:lvl7pPr>
            <a:lvl8pPr marL="3429000" indent="-228600" eaLnBrk="0" fontAlgn="base" hangingPunct="0">
              <a:spcBef>
                <a:spcPct val="20000"/>
              </a:spcBef>
              <a:spcAft>
                <a:spcPct val="0"/>
              </a:spcAft>
              <a:buClr>
                <a:srgbClr val="FF7C23"/>
              </a:buClr>
              <a:buChar char="•"/>
              <a:defRPr kumimoji="1" sz="1400">
                <a:solidFill>
                  <a:schemeClr val="tx1"/>
                </a:solidFill>
                <a:latin typeface="华文细黑" panose="02010600040101010101" pitchFamily="2" charset="-122"/>
                <a:ea typeface="华文细黑" panose="02010600040101010101" pitchFamily="2" charset="-122"/>
              </a:defRPr>
            </a:lvl8pPr>
            <a:lvl9pPr marL="3886200" indent="-228600" eaLnBrk="0" fontAlgn="base" hangingPunct="0">
              <a:spcBef>
                <a:spcPct val="20000"/>
              </a:spcBef>
              <a:spcAft>
                <a:spcPct val="0"/>
              </a:spcAft>
              <a:buClr>
                <a:srgbClr val="FF7C23"/>
              </a:buClr>
              <a:buChar char="•"/>
              <a:defRPr kumimoji="1" sz="1400">
                <a:solidFill>
                  <a:schemeClr val="tx1"/>
                </a:solidFill>
                <a:latin typeface="华文细黑" panose="02010600040101010101" pitchFamily="2" charset="-122"/>
                <a:ea typeface="华文细黑" panose="02010600040101010101" pitchFamily="2" charset="-122"/>
              </a:defRPr>
            </a:lvl9pPr>
          </a:lstStyle>
          <a:p>
            <a:pPr eaLnBrk="1" hangingPunct="1">
              <a:spcBef>
                <a:spcPct val="0"/>
              </a:spcBef>
              <a:buClrTx/>
              <a:buFontTx/>
              <a:buNone/>
            </a:pPr>
            <a:r>
              <a:rPr kumimoji="0" lang="zh-CN" altLang="en-US" sz="1350">
                <a:latin typeface="Arial" panose="020B0604020202020204" pitchFamily="34" charset="0"/>
                <a:ea typeface="宋体" panose="02010600030101010101" pitchFamily="2" charset="-122"/>
              </a:rPr>
              <a:t>稳定区域</a:t>
            </a:r>
          </a:p>
        </p:txBody>
      </p:sp>
      <p:sp>
        <p:nvSpPr>
          <p:cNvPr id="16397" name="Text Box 25">
            <a:extLst>
              <a:ext uri="{FF2B5EF4-FFF2-40B4-BE49-F238E27FC236}">
                <a16:creationId xmlns:a16="http://schemas.microsoft.com/office/drawing/2014/main" id="{8255C1BE-37DE-4595-8B99-FF961D076355}"/>
              </a:ext>
            </a:extLst>
          </p:cNvPr>
          <p:cNvSpPr txBox="1">
            <a:spLocks noChangeArrowheads="1"/>
          </p:cNvSpPr>
          <p:nvPr/>
        </p:nvSpPr>
        <p:spPr bwMode="auto">
          <a:xfrm>
            <a:off x="5018485" y="4452938"/>
            <a:ext cx="692497" cy="207749"/>
          </a:xfrm>
          <a:prstGeom prst="rect">
            <a:avLst/>
          </a:prstGeom>
          <a:gradFill rotWithShape="1">
            <a:gsLst>
              <a:gs pos="0">
                <a:srgbClr val="B6FF90"/>
              </a:gs>
              <a:gs pos="50000">
                <a:srgbClr val="D1FFBC"/>
              </a:gs>
              <a:gs pos="100000">
                <a:srgbClr val="E8FFDE"/>
              </a:gs>
            </a:gsLst>
            <a:lin ang="2700000" scaled="1"/>
          </a:gra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spcBef>
                <a:spcPct val="20000"/>
              </a:spcBef>
              <a:buClr>
                <a:srgbClr val="FF7C23"/>
              </a:buClr>
              <a:buChar char="•"/>
              <a:defRPr kumimoji="1" sz="2000">
                <a:solidFill>
                  <a:schemeClr val="tx1"/>
                </a:solidFill>
                <a:latin typeface="华文细黑" panose="02010600040101010101" pitchFamily="2" charset="-122"/>
                <a:ea typeface="华文细黑" panose="02010600040101010101" pitchFamily="2" charset="-122"/>
              </a:defRPr>
            </a:lvl1pPr>
            <a:lvl2pPr marL="742950" indent="-285750">
              <a:spcBef>
                <a:spcPct val="20000"/>
              </a:spcBef>
              <a:buClr>
                <a:srgbClr val="FF7C23"/>
              </a:buClr>
              <a:buChar char="–"/>
              <a:defRPr kumimoji="1" sz="2800">
                <a:solidFill>
                  <a:schemeClr val="tx1"/>
                </a:solidFill>
                <a:latin typeface="华文细黑" panose="02010600040101010101" pitchFamily="2" charset="-122"/>
                <a:ea typeface="华文细黑" panose="02010600040101010101" pitchFamily="2" charset="-122"/>
              </a:defRPr>
            </a:lvl2pPr>
            <a:lvl3pPr marL="1143000" indent="-228600">
              <a:spcBef>
                <a:spcPct val="20000"/>
              </a:spcBef>
              <a:buClr>
                <a:srgbClr val="FF7C23"/>
              </a:buClr>
              <a:buChar char="•"/>
              <a:defRPr kumimoji="1" sz="1600">
                <a:solidFill>
                  <a:schemeClr val="tx1"/>
                </a:solidFill>
                <a:latin typeface="华文细黑" panose="02010600040101010101" pitchFamily="2" charset="-122"/>
                <a:ea typeface="华文细黑" panose="02010600040101010101" pitchFamily="2" charset="-122"/>
              </a:defRPr>
            </a:lvl3pPr>
            <a:lvl4pPr marL="1600200" indent="-228600">
              <a:spcBef>
                <a:spcPct val="20000"/>
              </a:spcBef>
              <a:buClr>
                <a:srgbClr val="FF7C23"/>
              </a:buClr>
              <a:buChar char="–"/>
              <a:defRPr kumimoji="1" sz="1400">
                <a:solidFill>
                  <a:schemeClr val="tx1"/>
                </a:solidFill>
                <a:latin typeface="华文细黑" panose="02010600040101010101" pitchFamily="2" charset="-122"/>
                <a:ea typeface="华文细黑" panose="02010600040101010101" pitchFamily="2" charset="-122"/>
              </a:defRPr>
            </a:lvl4pPr>
            <a:lvl5pPr marL="2057400" indent="-228600">
              <a:spcBef>
                <a:spcPct val="20000"/>
              </a:spcBef>
              <a:buClr>
                <a:srgbClr val="FF7C23"/>
              </a:buClr>
              <a:buChar char="•"/>
              <a:defRPr kumimoji="1" sz="1400">
                <a:solidFill>
                  <a:schemeClr val="tx1"/>
                </a:solidFill>
                <a:latin typeface="华文细黑" panose="02010600040101010101" pitchFamily="2" charset="-122"/>
                <a:ea typeface="华文细黑" panose="02010600040101010101" pitchFamily="2" charset="-122"/>
              </a:defRPr>
            </a:lvl5pPr>
            <a:lvl6pPr marL="2514600" indent="-228600" eaLnBrk="0" fontAlgn="base" hangingPunct="0">
              <a:spcBef>
                <a:spcPct val="20000"/>
              </a:spcBef>
              <a:spcAft>
                <a:spcPct val="0"/>
              </a:spcAft>
              <a:buClr>
                <a:srgbClr val="FF7C23"/>
              </a:buClr>
              <a:buChar char="•"/>
              <a:defRPr kumimoji="1" sz="1400">
                <a:solidFill>
                  <a:schemeClr val="tx1"/>
                </a:solidFill>
                <a:latin typeface="华文细黑" panose="02010600040101010101" pitchFamily="2" charset="-122"/>
                <a:ea typeface="华文细黑" panose="02010600040101010101" pitchFamily="2" charset="-122"/>
              </a:defRPr>
            </a:lvl6pPr>
            <a:lvl7pPr marL="2971800" indent="-228600" eaLnBrk="0" fontAlgn="base" hangingPunct="0">
              <a:spcBef>
                <a:spcPct val="20000"/>
              </a:spcBef>
              <a:spcAft>
                <a:spcPct val="0"/>
              </a:spcAft>
              <a:buClr>
                <a:srgbClr val="FF7C23"/>
              </a:buClr>
              <a:buChar char="•"/>
              <a:defRPr kumimoji="1" sz="1400">
                <a:solidFill>
                  <a:schemeClr val="tx1"/>
                </a:solidFill>
                <a:latin typeface="华文细黑" panose="02010600040101010101" pitchFamily="2" charset="-122"/>
                <a:ea typeface="华文细黑" panose="02010600040101010101" pitchFamily="2" charset="-122"/>
              </a:defRPr>
            </a:lvl7pPr>
            <a:lvl8pPr marL="3429000" indent="-228600" eaLnBrk="0" fontAlgn="base" hangingPunct="0">
              <a:spcBef>
                <a:spcPct val="20000"/>
              </a:spcBef>
              <a:spcAft>
                <a:spcPct val="0"/>
              </a:spcAft>
              <a:buClr>
                <a:srgbClr val="FF7C23"/>
              </a:buClr>
              <a:buChar char="•"/>
              <a:defRPr kumimoji="1" sz="1400">
                <a:solidFill>
                  <a:schemeClr val="tx1"/>
                </a:solidFill>
                <a:latin typeface="华文细黑" panose="02010600040101010101" pitchFamily="2" charset="-122"/>
                <a:ea typeface="华文细黑" panose="02010600040101010101" pitchFamily="2" charset="-122"/>
              </a:defRPr>
            </a:lvl8pPr>
            <a:lvl9pPr marL="3886200" indent="-228600" eaLnBrk="0" fontAlgn="base" hangingPunct="0">
              <a:spcBef>
                <a:spcPct val="20000"/>
              </a:spcBef>
              <a:spcAft>
                <a:spcPct val="0"/>
              </a:spcAft>
              <a:buClr>
                <a:srgbClr val="FF7C23"/>
              </a:buClr>
              <a:buChar char="•"/>
              <a:defRPr kumimoji="1" sz="1400">
                <a:solidFill>
                  <a:schemeClr val="tx1"/>
                </a:solidFill>
                <a:latin typeface="华文细黑" panose="02010600040101010101" pitchFamily="2" charset="-122"/>
                <a:ea typeface="华文细黑" panose="02010600040101010101" pitchFamily="2" charset="-122"/>
              </a:defRPr>
            </a:lvl9pPr>
          </a:lstStyle>
          <a:p>
            <a:pPr eaLnBrk="1" hangingPunct="1">
              <a:spcBef>
                <a:spcPct val="0"/>
              </a:spcBef>
              <a:buClrTx/>
              <a:buFontTx/>
              <a:buNone/>
            </a:pPr>
            <a:r>
              <a:rPr kumimoji="0" lang="zh-CN" altLang="en-US" sz="1350">
                <a:latin typeface="Arial" panose="020B0604020202020204" pitchFamily="34" charset="0"/>
                <a:ea typeface="宋体" panose="02010600030101010101" pitchFamily="2" charset="-122"/>
              </a:rPr>
              <a:t>线性关系</a:t>
            </a:r>
          </a:p>
        </p:txBody>
      </p:sp>
      <p:sp>
        <p:nvSpPr>
          <p:cNvPr id="16398" name="矩形 2">
            <a:extLst>
              <a:ext uri="{FF2B5EF4-FFF2-40B4-BE49-F238E27FC236}">
                <a16:creationId xmlns:a16="http://schemas.microsoft.com/office/drawing/2014/main" id="{EF4CA415-538C-4CFA-956D-34CD13C2A2F5}"/>
              </a:ext>
            </a:extLst>
          </p:cNvPr>
          <p:cNvSpPr>
            <a:spLocks noChangeArrowheads="1"/>
          </p:cNvSpPr>
          <p:nvPr/>
        </p:nvSpPr>
        <p:spPr bwMode="auto">
          <a:xfrm>
            <a:off x="370285" y="2205037"/>
            <a:ext cx="62709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350">
                <a:solidFill>
                  <a:srgbClr val="000000"/>
                </a:solidFill>
              </a:rPr>
              <a:t>PTFE</a:t>
            </a:r>
          </a:p>
        </p:txBody>
      </p:sp>
      <p:sp>
        <p:nvSpPr>
          <p:cNvPr id="16399" name="矩形 33">
            <a:extLst>
              <a:ext uri="{FF2B5EF4-FFF2-40B4-BE49-F238E27FC236}">
                <a16:creationId xmlns:a16="http://schemas.microsoft.com/office/drawing/2014/main" id="{F432E9B7-01A0-4DBA-B500-9B3629F17F46}"/>
              </a:ext>
            </a:extLst>
          </p:cNvPr>
          <p:cNvSpPr>
            <a:spLocks noChangeArrowheads="1"/>
          </p:cNvSpPr>
          <p:nvPr/>
        </p:nvSpPr>
        <p:spPr bwMode="auto">
          <a:xfrm>
            <a:off x="353616" y="3800475"/>
            <a:ext cx="75212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350">
                <a:solidFill>
                  <a:srgbClr val="000000"/>
                </a:solidFill>
              </a:rPr>
              <a:t>PCTFE</a:t>
            </a:r>
          </a:p>
        </p:txBody>
      </p:sp>
      <p:sp>
        <p:nvSpPr>
          <p:cNvPr id="3" name="灯片编号占位符 2">
            <a:extLst>
              <a:ext uri="{FF2B5EF4-FFF2-40B4-BE49-F238E27FC236}">
                <a16:creationId xmlns:a16="http://schemas.microsoft.com/office/drawing/2014/main" id="{45A9D916-4220-44A6-AEDA-0D68ACB8D23D}"/>
              </a:ext>
            </a:extLst>
          </p:cNvPr>
          <p:cNvSpPr>
            <a:spLocks noGrp="1"/>
          </p:cNvSpPr>
          <p:nvPr>
            <p:ph type="sldNum" sz="quarter" idx="12"/>
          </p:nvPr>
        </p:nvSpPr>
        <p:spPr/>
        <p:txBody>
          <a:bodyPr/>
          <a:lstStyle/>
          <a:p>
            <a:fld id="{B19DA58E-532F-41E9-A14C-57F0126E1521}" type="slidenum">
              <a:rPr lang="zh-CN" altLang="en-US" smtClean="0"/>
              <a:pPr/>
              <a:t>23</a:t>
            </a:fld>
            <a:endParaRPr lang="zh-CN" altLang="en-US"/>
          </a:p>
        </p:txBody>
      </p:sp>
      <p:sp>
        <p:nvSpPr>
          <p:cNvPr id="4" name="文本框 3">
            <a:extLst>
              <a:ext uri="{FF2B5EF4-FFF2-40B4-BE49-F238E27FC236}">
                <a16:creationId xmlns:a16="http://schemas.microsoft.com/office/drawing/2014/main" id="{D34D90AC-6D96-4516-B207-054B121264DA}"/>
              </a:ext>
            </a:extLst>
          </p:cNvPr>
          <p:cNvSpPr txBox="1"/>
          <p:nvPr/>
        </p:nvSpPr>
        <p:spPr>
          <a:xfrm>
            <a:off x="1196752" y="267494"/>
            <a:ext cx="4608512" cy="400110"/>
          </a:xfrm>
          <a:prstGeom prst="rect">
            <a:avLst/>
          </a:prstGeom>
          <a:noFill/>
        </p:spPr>
        <p:txBody>
          <a:bodyPr wrap="square" rtlCol="0">
            <a:spAutoFit/>
          </a:bodyPr>
          <a:lstStyle/>
          <a:p>
            <a:pPr algn="ct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四、超低温调节阀</a:t>
            </a:r>
          </a:p>
        </p:txBody>
      </p:sp>
    </p:spTree>
    <p:extLst>
      <p:ext uri="{BB962C8B-B14F-4D97-AF65-F5344CB8AC3E}">
        <p14:creationId xmlns:p14="http://schemas.microsoft.com/office/powerpoint/2010/main" val="9222635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13">
            <a:extLst>
              <a:ext uri="{FF2B5EF4-FFF2-40B4-BE49-F238E27FC236}">
                <a16:creationId xmlns:a16="http://schemas.microsoft.com/office/drawing/2014/main" id="{3FE92C99-5E2F-48BF-BF11-9C938C6F60DC}"/>
              </a:ext>
            </a:extLst>
          </p:cNvPr>
          <p:cNvSpPr>
            <a:spLocks noChangeArrowheads="1"/>
          </p:cNvSpPr>
          <p:nvPr/>
        </p:nvSpPr>
        <p:spPr bwMode="auto">
          <a:xfrm>
            <a:off x="4793456" y="4564856"/>
            <a:ext cx="2057400" cy="571500"/>
          </a:xfrm>
          <a:prstGeom prst="rect">
            <a:avLst/>
          </a:prstGeom>
          <a:solidFill>
            <a:schemeClr val="bg1"/>
          </a:solidFill>
          <a:ln w="9525" algn="ctr">
            <a:solidFill>
              <a:schemeClr val="bg1"/>
            </a:solidFill>
            <a:round/>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350">
              <a:cs typeface="Arial" panose="020B0604020202020204" pitchFamily="34" charset="0"/>
            </a:endParaRPr>
          </a:p>
        </p:txBody>
      </p:sp>
      <p:sp>
        <p:nvSpPr>
          <p:cNvPr id="2" name="矩形 1">
            <a:extLst>
              <a:ext uri="{FF2B5EF4-FFF2-40B4-BE49-F238E27FC236}">
                <a16:creationId xmlns:a16="http://schemas.microsoft.com/office/drawing/2014/main" id="{F4909DDB-D82D-4F6D-AACD-F6CE70A33F1D}"/>
              </a:ext>
            </a:extLst>
          </p:cNvPr>
          <p:cNvSpPr/>
          <p:nvPr/>
        </p:nvSpPr>
        <p:spPr bwMode="auto">
          <a:xfrm>
            <a:off x="1974830" y="771550"/>
            <a:ext cx="2966338" cy="317695"/>
          </a:xfrm>
          <a:prstGeom prst="rect">
            <a:avLst/>
          </a:prstGeom>
          <a:solidFill>
            <a:schemeClr val="tx2">
              <a:lumMod val="40000"/>
              <a:lumOff val="60000"/>
            </a:schemeClr>
          </a:solidFill>
          <a:ln w="9525" cap="flat" cmpd="sng" algn="ctr">
            <a:noFill/>
            <a:prstDash val="solid"/>
            <a:round/>
            <a:headEnd type="none" w="med" len="med"/>
            <a:tailEnd type="none" w="med" len="med"/>
          </a:ln>
          <a:effectLst/>
        </p:spPr>
        <p:txBody>
          <a:bodyPr anchor="ctr"/>
          <a:lstStyle/>
          <a:p>
            <a:pPr algn="ctr" eaLnBrk="1" hangingPunct="1">
              <a:defRPr/>
            </a:pPr>
            <a:r>
              <a:rPr lang="zh-CN" altLang="en-US" sz="2000" b="1" dirty="0">
                <a:latin typeface="+mn-ea"/>
                <a:cs typeface="Arial" charset="0"/>
              </a:rPr>
              <a:t>气动低温阀静态特性</a:t>
            </a:r>
            <a:endParaRPr lang="zh-CN" altLang="en-US" sz="2000" dirty="0">
              <a:latin typeface="Arial" charset="0"/>
              <a:cs typeface="Arial" charset="0"/>
            </a:endParaRPr>
          </a:p>
        </p:txBody>
      </p:sp>
      <p:sp>
        <p:nvSpPr>
          <p:cNvPr id="17413" name="灯片编号占位符 3">
            <a:extLst>
              <a:ext uri="{FF2B5EF4-FFF2-40B4-BE49-F238E27FC236}">
                <a16:creationId xmlns:a16="http://schemas.microsoft.com/office/drawing/2014/main" id="{1A5F9A21-96B7-455D-AB2C-4060B3522584}"/>
              </a:ext>
            </a:extLst>
          </p:cNvPr>
          <p:cNvSpPr txBox="1">
            <a:spLocks/>
          </p:cNvSpPr>
          <p:nvPr/>
        </p:nvSpPr>
        <p:spPr bwMode="auto">
          <a:xfrm>
            <a:off x="4914900" y="4619447"/>
            <a:ext cx="1600200"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7C23"/>
              </a:buClr>
              <a:buChar char="•"/>
              <a:defRPr kumimoji="1" sz="2000">
                <a:solidFill>
                  <a:schemeClr val="tx1"/>
                </a:solidFill>
                <a:latin typeface="华文细黑" panose="02010600040101010101" pitchFamily="2" charset="-122"/>
                <a:ea typeface="华文细黑" panose="02010600040101010101" pitchFamily="2" charset="-122"/>
              </a:defRPr>
            </a:lvl1pPr>
            <a:lvl2pPr marL="742950" indent="-285750">
              <a:spcBef>
                <a:spcPct val="20000"/>
              </a:spcBef>
              <a:buClr>
                <a:srgbClr val="FF7C23"/>
              </a:buClr>
              <a:buChar char="–"/>
              <a:defRPr kumimoji="1" sz="2800">
                <a:solidFill>
                  <a:schemeClr val="tx1"/>
                </a:solidFill>
                <a:latin typeface="华文细黑" panose="02010600040101010101" pitchFamily="2" charset="-122"/>
                <a:ea typeface="华文细黑" panose="02010600040101010101" pitchFamily="2" charset="-122"/>
              </a:defRPr>
            </a:lvl2pPr>
            <a:lvl3pPr marL="1143000" indent="-228600">
              <a:spcBef>
                <a:spcPct val="20000"/>
              </a:spcBef>
              <a:buClr>
                <a:srgbClr val="FF7C23"/>
              </a:buClr>
              <a:buChar char="•"/>
              <a:defRPr kumimoji="1" sz="1600">
                <a:solidFill>
                  <a:schemeClr val="tx1"/>
                </a:solidFill>
                <a:latin typeface="华文细黑" panose="02010600040101010101" pitchFamily="2" charset="-122"/>
                <a:ea typeface="华文细黑" panose="02010600040101010101" pitchFamily="2" charset="-122"/>
              </a:defRPr>
            </a:lvl3pPr>
            <a:lvl4pPr marL="1600200" indent="-228600">
              <a:spcBef>
                <a:spcPct val="20000"/>
              </a:spcBef>
              <a:buClr>
                <a:srgbClr val="FF7C23"/>
              </a:buClr>
              <a:buChar char="–"/>
              <a:defRPr kumimoji="1" sz="1400">
                <a:solidFill>
                  <a:schemeClr val="tx1"/>
                </a:solidFill>
                <a:latin typeface="华文细黑" panose="02010600040101010101" pitchFamily="2" charset="-122"/>
                <a:ea typeface="华文细黑" panose="02010600040101010101" pitchFamily="2" charset="-122"/>
              </a:defRPr>
            </a:lvl4pPr>
            <a:lvl5pPr marL="2057400" indent="-228600">
              <a:spcBef>
                <a:spcPct val="20000"/>
              </a:spcBef>
              <a:buClr>
                <a:srgbClr val="FF7C23"/>
              </a:buClr>
              <a:buChar char="•"/>
              <a:defRPr kumimoji="1" sz="1400">
                <a:solidFill>
                  <a:schemeClr val="tx1"/>
                </a:solidFill>
                <a:latin typeface="华文细黑" panose="02010600040101010101" pitchFamily="2" charset="-122"/>
                <a:ea typeface="华文细黑" panose="02010600040101010101" pitchFamily="2" charset="-122"/>
              </a:defRPr>
            </a:lvl5pPr>
            <a:lvl6pPr marL="2514600" indent="-228600" eaLnBrk="0" fontAlgn="base" hangingPunct="0">
              <a:spcBef>
                <a:spcPct val="20000"/>
              </a:spcBef>
              <a:spcAft>
                <a:spcPct val="0"/>
              </a:spcAft>
              <a:buClr>
                <a:srgbClr val="FF7C23"/>
              </a:buClr>
              <a:buChar char="•"/>
              <a:defRPr kumimoji="1" sz="1400">
                <a:solidFill>
                  <a:schemeClr val="tx1"/>
                </a:solidFill>
                <a:latin typeface="华文细黑" panose="02010600040101010101" pitchFamily="2" charset="-122"/>
                <a:ea typeface="华文细黑" panose="02010600040101010101" pitchFamily="2" charset="-122"/>
              </a:defRPr>
            </a:lvl6pPr>
            <a:lvl7pPr marL="2971800" indent="-228600" eaLnBrk="0" fontAlgn="base" hangingPunct="0">
              <a:spcBef>
                <a:spcPct val="20000"/>
              </a:spcBef>
              <a:spcAft>
                <a:spcPct val="0"/>
              </a:spcAft>
              <a:buClr>
                <a:srgbClr val="FF7C23"/>
              </a:buClr>
              <a:buChar char="•"/>
              <a:defRPr kumimoji="1" sz="1400">
                <a:solidFill>
                  <a:schemeClr val="tx1"/>
                </a:solidFill>
                <a:latin typeface="华文细黑" panose="02010600040101010101" pitchFamily="2" charset="-122"/>
                <a:ea typeface="华文细黑" panose="02010600040101010101" pitchFamily="2" charset="-122"/>
              </a:defRPr>
            </a:lvl7pPr>
            <a:lvl8pPr marL="3429000" indent="-228600" eaLnBrk="0" fontAlgn="base" hangingPunct="0">
              <a:spcBef>
                <a:spcPct val="20000"/>
              </a:spcBef>
              <a:spcAft>
                <a:spcPct val="0"/>
              </a:spcAft>
              <a:buClr>
                <a:srgbClr val="FF7C23"/>
              </a:buClr>
              <a:buChar char="•"/>
              <a:defRPr kumimoji="1" sz="1400">
                <a:solidFill>
                  <a:schemeClr val="tx1"/>
                </a:solidFill>
                <a:latin typeface="华文细黑" panose="02010600040101010101" pitchFamily="2" charset="-122"/>
                <a:ea typeface="华文细黑" panose="02010600040101010101" pitchFamily="2" charset="-122"/>
              </a:defRPr>
            </a:lvl8pPr>
            <a:lvl9pPr marL="3886200" indent="-228600" eaLnBrk="0" fontAlgn="base" hangingPunct="0">
              <a:spcBef>
                <a:spcPct val="20000"/>
              </a:spcBef>
              <a:spcAft>
                <a:spcPct val="0"/>
              </a:spcAft>
              <a:buClr>
                <a:srgbClr val="FF7C23"/>
              </a:buClr>
              <a:buChar char="•"/>
              <a:defRPr kumimoji="1" sz="1400">
                <a:solidFill>
                  <a:schemeClr val="tx1"/>
                </a:solidFill>
                <a:latin typeface="华文细黑" panose="02010600040101010101" pitchFamily="2" charset="-122"/>
                <a:ea typeface="华文细黑" panose="02010600040101010101" pitchFamily="2" charset="-122"/>
              </a:defRPr>
            </a:lvl9pPr>
          </a:lstStyle>
          <a:p>
            <a:pPr eaLnBrk="1" hangingPunct="1">
              <a:spcBef>
                <a:spcPct val="0"/>
              </a:spcBef>
              <a:buClrTx/>
              <a:buFontTx/>
              <a:buNone/>
            </a:pPr>
            <a:fld id="{5CF74F1A-F838-42F2-A062-BC94EF033970}" type="slidenum">
              <a:rPr kumimoji="0" lang="en-US" altLang="zh-CN" sz="900">
                <a:solidFill>
                  <a:schemeClr val="bg1"/>
                </a:solidFill>
                <a:latin typeface="Arial" panose="020B0604020202020204" pitchFamily="34" charset="0"/>
                <a:ea typeface="宋体" panose="02010600030101010101" pitchFamily="2" charset="-122"/>
              </a:rPr>
              <a:pPr eaLnBrk="1" hangingPunct="1">
                <a:spcBef>
                  <a:spcPct val="0"/>
                </a:spcBef>
                <a:buClrTx/>
                <a:buFontTx/>
                <a:buNone/>
              </a:pPr>
              <a:t>24</a:t>
            </a:fld>
            <a:endParaRPr kumimoji="0" lang="en-US" altLang="zh-CN" sz="900">
              <a:solidFill>
                <a:schemeClr val="bg1"/>
              </a:solidFill>
              <a:latin typeface="Arial" panose="020B0604020202020204" pitchFamily="34" charset="0"/>
              <a:ea typeface="宋体" panose="02010600030101010101" pitchFamily="2" charset="-122"/>
            </a:endParaRPr>
          </a:p>
        </p:txBody>
      </p:sp>
      <p:sp>
        <p:nvSpPr>
          <p:cNvPr id="17414" name="灯片编号占位符 5">
            <a:extLst>
              <a:ext uri="{FF2B5EF4-FFF2-40B4-BE49-F238E27FC236}">
                <a16:creationId xmlns:a16="http://schemas.microsoft.com/office/drawing/2014/main" id="{F99FC67B-6F49-44AC-8F64-34CF82AD8F33}"/>
              </a:ext>
            </a:extLst>
          </p:cNvPr>
          <p:cNvSpPr txBox="1">
            <a:spLocks noGrp="1" noChangeArrowheads="1"/>
          </p:cNvSpPr>
          <p:nvPr/>
        </p:nvSpPr>
        <p:spPr bwMode="auto">
          <a:xfrm>
            <a:off x="3645024" y="4836666"/>
            <a:ext cx="1600200" cy="183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FF7C23"/>
              </a:buClr>
              <a:buChar char="•"/>
              <a:defRPr kumimoji="1" sz="2000">
                <a:solidFill>
                  <a:schemeClr val="tx1"/>
                </a:solidFill>
                <a:latin typeface="华文细黑" panose="02010600040101010101" pitchFamily="2" charset="-122"/>
                <a:ea typeface="华文细黑" panose="02010600040101010101" pitchFamily="2" charset="-122"/>
              </a:defRPr>
            </a:lvl1pPr>
            <a:lvl2pPr marL="742950" indent="-285750">
              <a:spcBef>
                <a:spcPct val="20000"/>
              </a:spcBef>
              <a:buClr>
                <a:srgbClr val="FF7C23"/>
              </a:buClr>
              <a:buChar char="–"/>
              <a:defRPr kumimoji="1" sz="2800">
                <a:solidFill>
                  <a:schemeClr val="tx1"/>
                </a:solidFill>
                <a:latin typeface="华文细黑" panose="02010600040101010101" pitchFamily="2" charset="-122"/>
                <a:ea typeface="华文细黑" panose="02010600040101010101" pitchFamily="2" charset="-122"/>
              </a:defRPr>
            </a:lvl2pPr>
            <a:lvl3pPr marL="1143000" indent="-228600">
              <a:spcBef>
                <a:spcPct val="20000"/>
              </a:spcBef>
              <a:buClr>
                <a:srgbClr val="FF7C23"/>
              </a:buClr>
              <a:buChar char="•"/>
              <a:defRPr kumimoji="1" sz="1600">
                <a:solidFill>
                  <a:schemeClr val="tx1"/>
                </a:solidFill>
                <a:latin typeface="华文细黑" panose="02010600040101010101" pitchFamily="2" charset="-122"/>
                <a:ea typeface="华文细黑" panose="02010600040101010101" pitchFamily="2" charset="-122"/>
              </a:defRPr>
            </a:lvl3pPr>
            <a:lvl4pPr marL="1600200" indent="-228600">
              <a:spcBef>
                <a:spcPct val="20000"/>
              </a:spcBef>
              <a:buClr>
                <a:srgbClr val="FF7C23"/>
              </a:buClr>
              <a:buChar char="–"/>
              <a:defRPr kumimoji="1" sz="1400">
                <a:solidFill>
                  <a:schemeClr val="tx1"/>
                </a:solidFill>
                <a:latin typeface="华文细黑" panose="02010600040101010101" pitchFamily="2" charset="-122"/>
                <a:ea typeface="华文细黑" panose="02010600040101010101" pitchFamily="2" charset="-122"/>
              </a:defRPr>
            </a:lvl4pPr>
            <a:lvl5pPr marL="2057400" indent="-228600">
              <a:spcBef>
                <a:spcPct val="20000"/>
              </a:spcBef>
              <a:buClr>
                <a:srgbClr val="FF7C23"/>
              </a:buClr>
              <a:buChar char="•"/>
              <a:defRPr kumimoji="1" sz="1400">
                <a:solidFill>
                  <a:schemeClr val="tx1"/>
                </a:solidFill>
                <a:latin typeface="华文细黑" panose="02010600040101010101" pitchFamily="2" charset="-122"/>
                <a:ea typeface="华文细黑" panose="02010600040101010101" pitchFamily="2" charset="-122"/>
              </a:defRPr>
            </a:lvl5pPr>
            <a:lvl6pPr marL="2514600" indent="-228600" eaLnBrk="0" fontAlgn="base" hangingPunct="0">
              <a:spcBef>
                <a:spcPct val="20000"/>
              </a:spcBef>
              <a:spcAft>
                <a:spcPct val="0"/>
              </a:spcAft>
              <a:buClr>
                <a:srgbClr val="FF7C23"/>
              </a:buClr>
              <a:buChar char="•"/>
              <a:defRPr kumimoji="1" sz="1400">
                <a:solidFill>
                  <a:schemeClr val="tx1"/>
                </a:solidFill>
                <a:latin typeface="华文细黑" panose="02010600040101010101" pitchFamily="2" charset="-122"/>
                <a:ea typeface="华文细黑" panose="02010600040101010101" pitchFamily="2" charset="-122"/>
              </a:defRPr>
            </a:lvl6pPr>
            <a:lvl7pPr marL="2971800" indent="-228600" eaLnBrk="0" fontAlgn="base" hangingPunct="0">
              <a:spcBef>
                <a:spcPct val="20000"/>
              </a:spcBef>
              <a:spcAft>
                <a:spcPct val="0"/>
              </a:spcAft>
              <a:buClr>
                <a:srgbClr val="FF7C23"/>
              </a:buClr>
              <a:buChar char="•"/>
              <a:defRPr kumimoji="1" sz="1400">
                <a:solidFill>
                  <a:schemeClr val="tx1"/>
                </a:solidFill>
                <a:latin typeface="华文细黑" panose="02010600040101010101" pitchFamily="2" charset="-122"/>
                <a:ea typeface="华文细黑" panose="02010600040101010101" pitchFamily="2" charset="-122"/>
              </a:defRPr>
            </a:lvl7pPr>
            <a:lvl8pPr marL="3429000" indent="-228600" eaLnBrk="0" fontAlgn="base" hangingPunct="0">
              <a:spcBef>
                <a:spcPct val="20000"/>
              </a:spcBef>
              <a:spcAft>
                <a:spcPct val="0"/>
              </a:spcAft>
              <a:buClr>
                <a:srgbClr val="FF7C23"/>
              </a:buClr>
              <a:buChar char="•"/>
              <a:defRPr kumimoji="1" sz="1400">
                <a:solidFill>
                  <a:schemeClr val="tx1"/>
                </a:solidFill>
                <a:latin typeface="华文细黑" panose="02010600040101010101" pitchFamily="2" charset="-122"/>
                <a:ea typeface="华文细黑" panose="02010600040101010101" pitchFamily="2" charset="-122"/>
              </a:defRPr>
            </a:lvl8pPr>
            <a:lvl9pPr marL="3886200" indent="-228600" eaLnBrk="0" fontAlgn="base" hangingPunct="0">
              <a:spcBef>
                <a:spcPct val="20000"/>
              </a:spcBef>
              <a:spcAft>
                <a:spcPct val="0"/>
              </a:spcAft>
              <a:buClr>
                <a:srgbClr val="FF7C23"/>
              </a:buClr>
              <a:buChar char="•"/>
              <a:defRPr kumimoji="1" sz="1400">
                <a:solidFill>
                  <a:schemeClr val="tx1"/>
                </a:solidFill>
                <a:latin typeface="华文细黑" panose="02010600040101010101" pitchFamily="2" charset="-122"/>
                <a:ea typeface="华文细黑" panose="02010600040101010101" pitchFamily="2" charset="-122"/>
              </a:defRPr>
            </a:lvl9pPr>
          </a:lstStyle>
          <a:p>
            <a:pPr algn="r" eaLnBrk="1" hangingPunct="1">
              <a:spcBef>
                <a:spcPct val="0"/>
              </a:spcBef>
              <a:buClrTx/>
              <a:buFontTx/>
              <a:buNone/>
            </a:pPr>
            <a:fld id="{2FD76D19-4A29-4D52-ABA2-200A83E8AD58}" type="slidenum">
              <a:rPr kumimoji="0" lang="en-US" altLang="zh-CN" sz="900">
                <a:solidFill>
                  <a:schemeClr val="bg1"/>
                </a:solidFill>
                <a:latin typeface="Arial" panose="020B0604020202020204" pitchFamily="34" charset="0"/>
                <a:ea typeface="宋体" panose="02010600030101010101" pitchFamily="2" charset="-122"/>
              </a:rPr>
              <a:pPr algn="r" eaLnBrk="1" hangingPunct="1">
                <a:spcBef>
                  <a:spcPct val="0"/>
                </a:spcBef>
                <a:buClrTx/>
                <a:buFontTx/>
                <a:buNone/>
              </a:pPr>
              <a:t>24</a:t>
            </a:fld>
            <a:endParaRPr kumimoji="0" lang="en-US" altLang="zh-CN" sz="900">
              <a:solidFill>
                <a:schemeClr val="bg1"/>
              </a:solidFill>
              <a:latin typeface="Arial" panose="020B0604020202020204" pitchFamily="34" charset="0"/>
              <a:ea typeface="宋体" panose="02010600030101010101" pitchFamily="2" charset="-122"/>
            </a:endParaRPr>
          </a:p>
        </p:txBody>
      </p:sp>
      <p:sp>
        <p:nvSpPr>
          <p:cNvPr id="17415" name="Rectangle 7">
            <a:extLst>
              <a:ext uri="{FF2B5EF4-FFF2-40B4-BE49-F238E27FC236}">
                <a16:creationId xmlns:a16="http://schemas.microsoft.com/office/drawing/2014/main" id="{DB6BCF32-B300-404B-B7B0-D449A3151B57}"/>
              </a:ext>
            </a:extLst>
          </p:cNvPr>
          <p:cNvSpPr>
            <a:spLocks noChangeArrowheads="1"/>
          </p:cNvSpPr>
          <p:nvPr/>
        </p:nvSpPr>
        <p:spPr bwMode="auto">
          <a:xfrm>
            <a:off x="0" y="1098480"/>
            <a:ext cx="65"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sz="1350"/>
          </a:p>
        </p:txBody>
      </p:sp>
      <p:sp>
        <p:nvSpPr>
          <p:cNvPr id="17416" name="Text Box 16">
            <a:extLst>
              <a:ext uri="{FF2B5EF4-FFF2-40B4-BE49-F238E27FC236}">
                <a16:creationId xmlns:a16="http://schemas.microsoft.com/office/drawing/2014/main" id="{AB7A4188-3ADC-40FE-A1AE-3C0086373E66}"/>
              </a:ext>
            </a:extLst>
          </p:cNvPr>
          <p:cNvSpPr txBox="1">
            <a:spLocks noChangeArrowheads="1"/>
          </p:cNvSpPr>
          <p:nvPr/>
        </p:nvSpPr>
        <p:spPr bwMode="auto">
          <a:xfrm>
            <a:off x="171451" y="1123772"/>
            <a:ext cx="180337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spcBef>
                <a:spcPct val="20000"/>
              </a:spcBef>
              <a:buClr>
                <a:srgbClr val="FF7C23"/>
              </a:buClr>
              <a:buChar char="•"/>
              <a:defRPr kumimoji="1" sz="2000">
                <a:solidFill>
                  <a:schemeClr val="tx1"/>
                </a:solidFill>
                <a:latin typeface="华文细黑" panose="02010600040101010101" pitchFamily="2" charset="-122"/>
                <a:ea typeface="华文细黑" panose="02010600040101010101" pitchFamily="2" charset="-122"/>
              </a:defRPr>
            </a:lvl1pPr>
            <a:lvl2pPr marL="742950" indent="-285750">
              <a:spcBef>
                <a:spcPct val="20000"/>
              </a:spcBef>
              <a:buClr>
                <a:srgbClr val="FF7C23"/>
              </a:buClr>
              <a:buChar char="–"/>
              <a:defRPr kumimoji="1" sz="2800">
                <a:solidFill>
                  <a:schemeClr val="tx1"/>
                </a:solidFill>
                <a:latin typeface="华文细黑" panose="02010600040101010101" pitchFamily="2" charset="-122"/>
                <a:ea typeface="华文细黑" panose="02010600040101010101" pitchFamily="2" charset="-122"/>
              </a:defRPr>
            </a:lvl2pPr>
            <a:lvl3pPr marL="1143000" indent="-228600">
              <a:spcBef>
                <a:spcPct val="20000"/>
              </a:spcBef>
              <a:buClr>
                <a:srgbClr val="FF7C23"/>
              </a:buClr>
              <a:buChar char="•"/>
              <a:defRPr kumimoji="1" sz="1600">
                <a:solidFill>
                  <a:schemeClr val="tx1"/>
                </a:solidFill>
                <a:latin typeface="华文细黑" panose="02010600040101010101" pitchFamily="2" charset="-122"/>
                <a:ea typeface="华文细黑" panose="02010600040101010101" pitchFamily="2" charset="-122"/>
              </a:defRPr>
            </a:lvl3pPr>
            <a:lvl4pPr marL="1600200" indent="-228600">
              <a:spcBef>
                <a:spcPct val="20000"/>
              </a:spcBef>
              <a:buClr>
                <a:srgbClr val="FF7C23"/>
              </a:buClr>
              <a:buChar char="–"/>
              <a:defRPr kumimoji="1" sz="1400">
                <a:solidFill>
                  <a:schemeClr val="tx1"/>
                </a:solidFill>
                <a:latin typeface="华文细黑" panose="02010600040101010101" pitchFamily="2" charset="-122"/>
                <a:ea typeface="华文细黑" panose="02010600040101010101" pitchFamily="2" charset="-122"/>
              </a:defRPr>
            </a:lvl4pPr>
            <a:lvl5pPr marL="2057400" indent="-228600">
              <a:spcBef>
                <a:spcPct val="20000"/>
              </a:spcBef>
              <a:buClr>
                <a:srgbClr val="FF7C23"/>
              </a:buClr>
              <a:buChar char="•"/>
              <a:defRPr kumimoji="1" sz="1400">
                <a:solidFill>
                  <a:schemeClr val="tx1"/>
                </a:solidFill>
                <a:latin typeface="华文细黑" panose="02010600040101010101" pitchFamily="2" charset="-122"/>
                <a:ea typeface="华文细黑" panose="02010600040101010101" pitchFamily="2" charset="-122"/>
              </a:defRPr>
            </a:lvl5pPr>
            <a:lvl6pPr marL="2514600" indent="-228600" eaLnBrk="0" fontAlgn="base" hangingPunct="0">
              <a:spcBef>
                <a:spcPct val="20000"/>
              </a:spcBef>
              <a:spcAft>
                <a:spcPct val="0"/>
              </a:spcAft>
              <a:buClr>
                <a:srgbClr val="FF7C23"/>
              </a:buClr>
              <a:buChar char="•"/>
              <a:defRPr kumimoji="1" sz="1400">
                <a:solidFill>
                  <a:schemeClr val="tx1"/>
                </a:solidFill>
                <a:latin typeface="华文细黑" panose="02010600040101010101" pitchFamily="2" charset="-122"/>
                <a:ea typeface="华文细黑" panose="02010600040101010101" pitchFamily="2" charset="-122"/>
              </a:defRPr>
            </a:lvl6pPr>
            <a:lvl7pPr marL="2971800" indent="-228600" eaLnBrk="0" fontAlgn="base" hangingPunct="0">
              <a:spcBef>
                <a:spcPct val="20000"/>
              </a:spcBef>
              <a:spcAft>
                <a:spcPct val="0"/>
              </a:spcAft>
              <a:buClr>
                <a:srgbClr val="FF7C23"/>
              </a:buClr>
              <a:buChar char="•"/>
              <a:defRPr kumimoji="1" sz="1400">
                <a:solidFill>
                  <a:schemeClr val="tx1"/>
                </a:solidFill>
                <a:latin typeface="华文细黑" panose="02010600040101010101" pitchFamily="2" charset="-122"/>
                <a:ea typeface="华文细黑" panose="02010600040101010101" pitchFamily="2" charset="-122"/>
              </a:defRPr>
            </a:lvl7pPr>
            <a:lvl8pPr marL="3429000" indent="-228600" eaLnBrk="0" fontAlgn="base" hangingPunct="0">
              <a:spcBef>
                <a:spcPct val="20000"/>
              </a:spcBef>
              <a:spcAft>
                <a:spcPct val="0"/>
              </a:spcAft>
              <a:buClr>
                <a:srgbClr val="FF7C23"/>
              </a:buClr>
              <a:buChar char="•"/>
              <a:defRPr kumimoji="1" sz="1400">
                <a:solidFill>
                  <a:schemeClr val="tx1"/>
                </a:solidFill>
                <a:latin typeface="华文细黑" panose="02010600040101010101" pitchFamily="2" charset="-122"/>
                <a:ea typeface="华文细黑" panose="02010600040101010101" pitchFamily="2" charset="-122"/>
              </a:defRPr>
            </a:lvl8pPr>
            <a:lvl9pPr marL="3886200" indent="-228600" eaLnBrk="0" fontAlgn="base" hangingPunct="0">
              <a:spcBef>
                <a:spcPct val="20000"/>
              </a:spcBef>
              <a:spcAft>
                <a:spcPct val="0"/>
              </a:spcAft>
              <a:buClr>
                <a:srgbClr val="FF7C23"/>
              </a:buClr>
              <a:buChar char="•"/>
              <a:defRPr kumimoji="1" sz="1400">
                <a:solidFill>
                  <a:schemeClr val="tx1"/>
                </a:solidFill>
                <a:latin typeface="华文细黑" panose="02010600040101010101" pitchFamily="2" charset="-122"/>
                <a:ea typeface="华文细黑" panose="02010600040101010101" pitchFamily="2" charset="-122"/>
              </a:defRPr>
            </a:lvl9pPr>
          </a:lstStyle>
          <a:p>
            <a:pPr eaLnBrk="1" hangingPunct="1">
              <a:spcBef>
                <a:spcPct val="0"/>
              </a:spcBef>
              <a:buClr>
                <a:srgbClr val="FF3300"/>
              </a:buClr>
              <a:buFont typeface="Wingdings" panose="05000000000000000000" pitchFamily="2" charset="2"/>
              <a:buChar char="v"/>
            </a:pPr>
            <a:r>
              <a:rPr kumimoji="0" lang="zh-CN" altLang="en-US" sz="1500">
                <a:latin typeface="Arial" panose="020B0604020202020204" pitchFamily="34" charset="0"/>
                <a:ea typeface="黑体" panose="02010609060101010101" pitchFamily="49" charset="-122"/>
              </a:rPr>
              <a:t>试验温度：</a:t>
            </a:r>
            <a:r>
              <a:rPr kumimoji="0" lang="en-US" altLang="zh-CN" sz="1500">
                <a:latin typeface="Arial" panose="020B0604020202020204" pitchFamily="34" charset="0"/>
                <a:ea typeface="黑体" panose="02010609060101010101" pitchFamily="49" charset="-122"/>
              </a:rPr>
              <a:t>20~77K</a:t>
            </a:r>
          </a:p>
        </p:txBody>
      </p:sp>
      <p:sp>
        <p:nvSpPr>
          <p:cNvPr id="17417" name="Rectangle 23">
            <a:extLst>
              <a:ext uri="{FF2B5EF4-FFF2-40B4-BE49-F238E27FC236}">
                <a16:creationId xmlns:a16="http://schemas.microsoft.com/office/drawing/2014/main" id="{C5273FAE-ADAD-4B9A-B0F8-593F1899BB30}"/>
              </a:ext>
            </a:extLst>
          </p:cNvPr>
          <p:cNvSpPr>
            <a:spLocks noChangeArrowheads="1"/>
          </p:cNvSpPr>
          <p:nvPr/>
        </p:nvSpPr>
        <p:spPr bwMode="auto">
          <a:xfrm>
            <a:off x="0" y="1098480"/>
            <a:ext cx="65"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sz="1350"/>
          </a:p>
        </p:txBody>
      </p:sp>
      <p:graphicFrame>
        <p:nvGraphicFramePr>
          <p:cNvPr id="17418" name="Object 22">
            <a:extLst>
              <a:ext uri="{FF2B5EF4-FFF2-40B4-BE49-F238E27FC236}">
                <a16:creationId xmlns:a16="http://schemas.microsoft.com/office/drawing/2014/main" id="{C4DB7EFE-D910-4549-814D-75B291E40220}"/>
              </a:ext>
            </a:extLst>
          </p:cNvPr>
          <p:cNvGraphicFramePr>
            <a:graphicFrameLocks noChangeAspect="1"/>
          </p:cNvGraphicFramePr>
          <p:nvPr>
            <p:extLst>
              <p:ext uri="{D42A27DB-BD31-4B8C-83A1-F6EECF244321}">
                <p14:modId xmlns:p14="http://schemas.microsoft.com/office/powerpoint/2010/main" val="38831974"/>
              </p:ext>
            </p:extLst>
          </p:nvPr>
        </p:nvGraphicFramePr>
        <p:xfrm>
          <a:off x="0" y="2859703"/>
          <a:ext cx="2978944" cy="2171700"/>
        </p:xfrm>
        <a:graphic>
          <a:graphicData uri="http://schemas.openxmlformats.org/presentationml/2006/ole">
            <mc:AlternateContent xmlns:mc="http://schemas.openxmlformats.org/markup-compatibility/2006">
              <mc:Choice xmlns:v="urn:schemas-microsoft-com:vml" Requires="v">
                <p:oleObj spid="_x0000_s14412" name="Graph" r:id="rId3" imgW="3975811" imgH="2899258" progId="">
                  <p:embed/>
                </p:oleObj>
              </mc:Choice>
              <mc:Fallback>
                <p:oleObj name="Graph" r:id="rId3" imgW="3975811" imgH="2899258" progId="">
                  <p:embed/>
                  <p:pic>
                    <p:nvPicPr>
                      <p:cNvPr id="17418" name="Object 22">
                        <a:extLst>
                          <a:ext uri="{FF2B5EF4-FFF2-40B4-BE49-F238E27FC236}">
                            <a16:creationId xmlns:a16="http://schemas.microsoft.com/office/drawing/2014/main" id="{C4DB7EFE-D910-4549-814D-75B291E402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59703"/>
                        <a:ext cx="2978944"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7419" name="图片 24">
            <a:extLst>
              <a:ext uri="{FF2B5EF4-FFF2-40B4-BE49-F238E27FC236}">
                <a16:creationId xmlns:a16="http://schemas.microsoft.com/office/drawing/2014/main" id="{55944D07-5EA6-4ACB-93E0-73213AF1A2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139251"/>
            <a:ext cx="1485900" cy="1940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5" name="表格 34">
            <a:extLst>
              <a:ext uri="{FF2B5EF4-FFF2-40B4-BE49-F238E27FC236}">
                <a16:creationId xmlns:a16="http://schemas.microsoft.com/office/drawing/2014/main" id="{C82B6683-8037-42E2-8B3D-799762261B1C}"/>
              </a:ext>
            </a:extLst>
          </p:cNvPr>
          <p:cNvGraphicFramePr>
            <a:graphicFrameLocks noGrp="1"/>
          </p:cNvGraphicFramePr>
          <p:nvPr>
            <p:extLst>
              <p:ext uri="{D42A27DB-BD31-4B8C-83A1-F6EECF244321}">
                <p14:modId xmlns:p14="http://schemas.microsoft.com/office/powerpoint/2010/main" val="487374184"/>
              </p:ext>
            </p:extLst>
          </p:nvPr>
        </p:nvGraphicFramePr>
        <p:xfrm>
          <a:off x="171450" y="1409522"/>
          <a:ext cx="4629150" cy="1507332"/>
        </p:xfrm>
        <a:graphic>
          <a:graphicData uri="http://schemas.openxmlformats.org/drawingml/2006/table">
            <a:tbl>
              <a:tblPr/>
              <a:tblGrid>
                <a:gridCol w="525845">
                  <a:extLst>
                    <a:ext uri="{9D8B030D-6E8A-4147-A177-3AD203B41FA5}">
                      <a16:colId xmlns:a16="http://schemas.microsoft.com/office/drawing/2014/main" val="20000"/>
                    </a:ext>
                  </a:extLst>
                </a:gridCol>
                <a:gridCol w="820843">
                  <a:extLst>
                    <a:ext uri="{9D8B030D-6E8A-4147-A177-3AD203B41FA5}">
                      <a16:colId xmlns:a16="http://schemas.microsoft.com/office/drawing/2014/main" val="20001"/>
                    </a:ext>
                  </a:extLst>
                </a:gridCol>
                <a:gridCol w="1081433">
                  <a:extLst>
                    <a:ext uri="{9D8B030D-6E8A-4147-A177-3AD203B41FA5}">
                      <a16:colId xmlns:a16="http://schemas.microsoft.com/office/drawing/2014/main" val="20002"/>
                    </a:ext>
                  </a:extLst>
                </a:gridCol>
                <a:gridCol w="1422896">
                  <a:extLst>
                    <a:ext uri="{9D8B030D-6E8A-4147-A177-3AD203B41FA5}">
                      <a16:colId xmlns:a16="http://schemas.microsoft.com/office/drawing/2014/main" val="20003"/>
                    </a:ext>
                  </a:extLst>
                </a:gridCol>
                <a:gridCol w="778133">
                  <a:extLst>
                    <a:ext uri="{9D8B030D-6E8A-4147-A177-3AD203B41FA5}">
                      <a16:colId xmlns:a16="http://schemas.microsoft.com/office/drawing/2014/main" val="20004"/>
                    </a:ext>
                  </a:extLst>
                </a:gridCol>
              </a:tblGrid>
              <a:tr h="365701">
                <a:tc>
                  <a:txBody>
                    <a:bodyPr/>
                    <a:lstStyle/>
                    <a:p>
                      <a:pPr indent="127000" algn="ctr">
                        <a:lnSpc>
                          <a:spcPct val="120000"/>
                        </a:lnSpc>
                        <a:spcAft>
                          <a:spcPts val="0"/>
                        </a:spcAft>
                      </a:pPr>
                      <a:r>
                        <a:rPr lang="zh-CN" sz="900" dirty="0">
                          <a:effectLst/>
                          <a:latin typeface="Times New Roman"/>
                          <a:ea typeface="宋体"/>
                        </a:rPr>
                        <a:t>序号</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20000"/>
                        </a:lnSpc>
                        <a:spcAft>
                          <a:spcPts val="0"/>
                        </a:spcAft>
                      </a:pPr>
                      <a:r>
                        <a:rPr lang="zh-CN" sz="900">
                          <a:effectLst/>
                          <a:latin typeface="Times New Roman"/>
                          <a:ea typeface="宋体"/>
                        </a:rPr>
                        <a:t>静态特性</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20000"/>
                        </a:lnSpc>
                        <a:spcAft>
                          <a:spcPts val="0"/>
                        </a:spcAft>
                      </a:pPr>
                      <a:r>
                        <a:rPr lang="en-US" sz="900" dirty="0" err="1">
                          <a:effectLst/>
                          <a:latin typeface="Times New Roman"/>
                          <a:ea typeface="宋体"/>
                        </a:rPr>
                        <a:t>Cryote</a:t>
                      </a:r>
                      <a:endParaRPr lang="en-US" sz="900" dirty="0">
                        <a:effectLst/>
                        <a:latin typeface="Times New Roman"/>
                        <a:ea typeface="宋体"/>
                      </a:endParaRPr>
                    </a:p>
                    <a:p>
                      <a:pPr indent="127000" algn="ctr">
                        <a:lnSpc>
                          <a:spcPct val="120000"/>
                        </a:lnSpc>
                        <a:spcAft>
                          <a:spcPts val="0"/>
                        </a:spcAft>
                      </a:pPr>
                      <a:r>
                        <a:rPr lang="zh-CN" sz="900" dirty="0">
                          <a:effectLst/>
                          <a:latin typeface="Times New Roman"/>
                          <a:ea typeface="宋体"/>
                        </a:rPr>
                        <a:t>（带定位器）</a:t>
                      </a:r>
                      <a:r>
                        <a:rPr lang="en-US" sz="900" dirty="0">
                          <a:effectLst/>
                          <a:latin typeface="Times New Roman"/>
                          <a:ea typeface="宋体"/>
                        </a:rPr>
                        <a:t>%</a:t>
                      </a:r>
                      <a:endParaRPr lang="zh-CN" sz="900" dirty="0">
                        <a:effectLst/>
                        <a:latin typeface="Times New Roman"/>
                        <a:ea typeface="宋体"/>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20000"/>
                        </a:lnSpc>
                        <a:spcAft>
                          <a:spcPts val="0"/>
                        </a:spcAft>
                      </a:pPr>
                      <a:r>
                        <a:rPr lang="zh-CN" sz="900" dirty="0">
                          <a:effectLst/>
                          <a:latin typeface="Times New Roman"/>
                          <a:ea typeface="宋体"/>
                        </a:rPr>
                        <a:t>规定要求值</a:t>
                      </a:r>
                      <a:r>
                        <a:rPr lang="en-US" sz="900" dirty="0">
                          <a:effectLst/>
                          <a:latin typeface="Times New Roman"/>
                          <a:ea typeface="宋体"/>
                        </a:rPr>
                        <a:t>%</a:t>
                      </a:r>
                      <a:endParaRPr lang="zh-CN" sz="900" dirty="0">
                        <a:effectLst/>
                        <a:latin typeface="Times New Roman"/>
                        <a:ea typeface="宋体"/>
                      </a:endParaRPr>
                    </a:p>
                    <a:p>
                      <a:pPr indent="127000" algn="ctr">
                        <a:lnSpc>
                          <a:spcPct val="120000"/>
                        </a:lnSpc>
                        <a:spcAft>
                          <a:spcPts val="0"/>
                        </a:spcAft>
                      </a:pPr>
                      <a:r>
                        <a:rPr lang="en-US" sz="900" dirty="0">
                          <a:effectLst/>
                          <a:latin typeface="Times New Roman"/>
                          <a:ea typeface="宋体"/>
                        </a:rPr>
                        <a:t>GB/T4213-2008</a:t>
                      </a:r>
                      <a:endParaRPr lang="zh-CN" sz="900" dirty="0">
                        <a:effectLst/>
                        <a:latin typeface="Times New Roman"/>
                        <a:ea typeface="宋体"/>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20000"/>
                        </a:lnSpc>
                        <a:spcAft>
                          <a:spcPts val="0"/>
                        </a:spcAft>
                      </a:pPr>
                      <a:r>
                        <a:rPr lang="en-US" sz="900">
                          <a:effectLst/>
                          <a:latin typeface="Times New Roman"/>
                          <a:ea typeface="宋体"/>
                        </a:rPr>
                        <a:t>LHC</a:t>
                      </a:r>
                      <a:r>
                        <a:rPr lang="zh-CN" sz="900">
                          <a:effectLst/>
                          <a:latin typeface="Times New Roman"/>
                          <a:ea typeface="宋体"/>
                        </a:rPr>
                        <a:t>要求</a:t>
                      </a:r>
                    </a:p>
                    <a:p>
                      <a:pPr indent="127000" algn="ctr">
                        <a:lnSpc>
                          <a:spcPct val="120000"/>
                        </a:lnSpc>
                        <a:spcAft>
                          <a:spcPts val="0"/>
                        </a:spcAft>
                      </a:pPr>
                      <a:r>
                        <a:rPr lang="en-US" sz="900">
                          <a:effectLst/>
                          <a:latin typeface="Times New Roman"/>
                          <a:ea typeface="宋体"/>
                        </a:rPr>
                        <a:t>%</a:t>
                      </a:r>
                      <a:endParaRPr lang="zh-CN" sz="900">
                        <a:effectLst/>
                        <a:latin typeface="Times New Roman"/>
                        <a:ea typeface="宋体"/>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9566">
                <a:tc>
                  <a:txBody>
                    <a:bodyPr/>
                    <a:lstStyle/>
                    <a:p>
                      <a:pPr indent="127000" algn="ctr">
                        <a:lnSpc>
                          <a:spcPct val="120000"/>
                        </a:lnSpc>
                        <a:spcAft>
                          <a:spcPts val="0"/>
                        </a:spcAft>
                      </a:pPr>
                      <a:r>
                        <a:rPr lang="en-US" sz="900">
                          <a:effectLst/>
                          <a:latin typeface="Times New Roman"/>
                          <a:ea typeface="宋体"/>
                        </a:rPr>
                        <a:t>1</a:t>
                      </a:r>
                      <a:endParaRPr lang="zh-CN" sz="900">
                        <a:effectLst/>
                        <a:latin typeface="Times New Roman"/>
                        <a:ea typeface="宋体"/>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20000"/>
                        </a:lnSpc>
                        <a:spcAft>
                          <a:spcPts val="0"/>
                        </a:spcAft>
                      </a:pPr>
                      <a:r>
                        <a:rPr lang="zh-CN" sz="900">
                          <a:effectLst/>
                          <a:latin typeface="Times New Roman"/>
                          <a:ea typeface="宋体"/>
                        </a:rPr>
                        <a:t>基本误差</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20000"/>
                        </a:lnSpc>
                        <a:spcAft>
                          <a:spcPts val="0"/>
                        </a:spcAft>
                      </a:pPr>
                      <a:r>
                        <a:rPr lang="zh-CN" sz="900">
                          <a:effectLst/>
                          <a:latin typeface="Times New Roman"/>
                          <a:ea typeface="宋体"/>
                        </a:rPr>
                        <a:t>±</a:t>
                      </a:r>
                      <a:r>
                        <a:rPr lang="en-US" sz="900">
                          <a:effectLst/>
                          <a:latin typeface="Times New Roman"/>
                          <a:ea typeface="宋体"/>
                        </a:rPr>
                        <a:t>0.6</a:t>
                      </a:r>
                      <a:endParaRPr lang="zh-CN" sz="900">
                        <a:effectLst/>
                        <a:latin typeface="Times New Roman"/>
                        <a:ea typeface="宋体"/>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20000"/>
                        </a:lnSpc>
                        <a:spcAft>
                          <a:spcPts val="0"/>
                        </a:spcAft>
                      </a:pPr>
                      <a:r>
                        <a:rPr lang="zh-CN" sz="900">
                          <a:effectLst/>
                          <a:latin typeface="Times New Roman"/>
                          <a:ea typeface="宋体"/>
                        </a:rPr>
                        <a:t>±</a:t>
                      </a:r>
                      <a:r>
                        <a:rPr lang="en-US" sz="900">
                          <a:effectLst/>
                          <a:latin typeface="Times New Roman"/>
                          <a:ea typeface="宋体"/>
                        </a:rPr>
                        <a:t>1.5</a:t>
                      </a:r>
                      <a:endParaRPr lang="zh-CN" sz="900">
                        <a:effectLst/>
                        <a:latin typeface="Times New Roman"/>
                        <a:ea typeface="宋体"/>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20000"/>
                        </a:lnSpc>
                        <a:spcAft>
                          <a:spcPts val="0"/>
                        </a:spcAft>
                      </a:pPr>
                      <a:r>
                        <a:rPr lang="zh-CN" sz="900">
                          <a:effectLst/>
                          <a:latin typeface="Times New Roman"/>
                          <a:ea typeface="宋体"/>
                        </a:rPr>
                        <a:t>±</a:t>
                      </a:r>
                      <a:r>
                        <a:rPr lang="en-US" sz="900">
                          <a:effectLst/>
                          <a:latin typeface="Times New Roman"/>
                          <a:ea typeface="宋体"/>
                        </a:rPr>
                        <a:t>1.0</a:t>
                      </a:r>
                      <a:endParaRPr lang="zh-CN" sz="900">
                        <a:effectLst/>
                        <a:latin typeface="Times New Roman"/>
                        <a:ea typeface="宋体"/>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9566">
                <a:tc>
                  <a:txBody>
                    <a:bodyPr/>
                    <a:lstStyle/>
                    <a:p>
                      <a:pPr indent="127000" algn="ctr">
                        <a:lnSpc>
                          <a:spcPct val="120000"/>
                        </a:lnSpc>
                        <a:spcAft>
                          <a:spcPts val="0"/>
                        </a:spcAft>
                      </a:pPr>
                      <a:r>
                        <a:rPr lang="en-US" sz="900">
                          <a:effectLst/>
                          <a:latin typeface="Times New Roman"/>
                          <a:ea typeface="宋体"/>
                        </a:rPr>
                        <a:t>2</a:t>
                      </a:r>
                      <a:endParaRPr lang="zh-CN" sz="900">
                        <a:effectLst/>
                        <a:latin typeface="Times New Roman"/>
                        <a:ea typeface="宋体"/>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20000"/>
                        </a:lnSpc>
                        <a:spcAft>
                          <a:spcPts val="0"/>
                        </a:spcAft>
                      </a:pPr>
                      <a:r>
                        <a:rPr lang="zh-CN" sz="900">
                          <a:effectLst/>
                          <a:latin typeface="Times New Roman"/>
                          <a:ea typeface="宋体"/>
                        </a:rPr>
                        <a:t>零点偏差</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20000"/>
                        </a:lnSpc>
                        <a:spcAft>
                          <a:spcPts val="0"/>
                        </a:spcAft>
                      </a:pPr>
                      <a:r>
                        <a:rPr lang="zh-CN" sz="900">
                          <a:effectLst/>
                          <a:latin typeface="Times New Roman"/>
                          <a:ea typeface="宋体"/>
                        </a:rPr>
                        <a:t>±</a:t>
                      </a:r>
                      <a:r>
                        <a:rPr lang="en-US" sz="900">
                          <a:effectLst/>
                          <a:latin typeface="Times New Roman"/>
                          <a:ea typeface="宋体"/>
                        </a:rPr>
                        <a:t>0.15</a:t>
                      </a:r>
                      <a:endParaRPr lang="zh-CN" sz="900">
                        <a:effectLst/>
                        <a:latin typeface="Times New Roman"/>
                        <a:ea typeface="宋体"/>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20000"/>
                        </a:lnSpc>
                        <a:spcAft>
                          <a:spcPts val="0"/>
                        </a:spcAft>
                      </a:pPr>
                      <a:r>
                        <a:rPr lang="zh-CN" sz="900">
                          <a:effectLst/>
                          <a:latin typeface="Times New Roman"/>
                          <a:ea typeface="宋体"/>
                        </a:rPr>
                        <a:t>±</a:t>
                      </a:r>
                      <a:r>
                        <a:rPr lang="en-US" sz="900">
                          <a:effectLst/>
                          <a:latin typeface="Times New Roman"/>
                          <a:ea typeface="宋体"/>
                        </a:rPr>
                        <a:t>2.5</a:t>
                      </a:r>
                      <a:endParaRPr lang="zh-CN" sz="900">
                        <a:effectLst/>
                        <a:latin typeface="Times New Roman"/>
                        <a:ea typeface="宋体"/>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20000"/>
                        </a:lnSpc>
                        <a:spcAft>
                          <a:spcPts val="0"/>
                        </a:spcAft>
                      </a:pPr>
                      <a:r>
                        <a:rPr lang="en-US" sz="900" dirty="0">
                          <a:effectLst/>
                          <a:latin typeface="Times New Roman"/>
                          <a:ea typeface="宋体"/>
                        </a:rPr>
                        <a:t> </a:t>
                      </a:r>
                      <a:endParaRPr lang="zh-CN" sz="900" dirty="0">
                        <a:effectLst/>
                        <a:latin typeface="Times New Roman"/>
                        <a:ea typeface="宋体"/>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9566">
                <a:tc>
                  <a:txBody>
                    <a:bodyPr/>
                    <a:lstStyle/>
                    <a:p>
                      <a:pPr indent="127000" algn="ctr">
                        <a:lnSpc>
                          <a:spcPct val="120000"/>
                        </a:lnSpc>
                        <a:spcAft>
                          <a:spcPts val="0"/>
                        </a:spcAft>
                      </a:pPr>
                      <a:r>
                        <a:rPr lang="en-US" sz="900">
                          <a:effectLst/>
                          <a:latin typeface="Times New Roman"/>
                          <a:ea typeface="宋体"/>
                        </a:rPr>
                        <a:t>3</a:t>
                      </a:r>
                      <a:endParaRPr lang="zh-CN" sz="900">
                        <a:effectLst/>
                        <a:latin typeface="Times New Roman"/>
                        <a:ea typeface="宋体"/>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20000"/>
                        </a:lnSpc>
                        <a:spcAft>
                          <a:spcPts val="0"/>
                        </a:spcAft>
                      </a:pPr>
                      <a:r>
                        <a:rPr lang="zh-CN" sz="900">
                          <a:effectLst/>
                          <a:latin typeface="Times New Roman"/>
                          <a:ea typeface="宋体"/>
                        </a:rPr>
                        <a:t>终点偏差</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20000"/>
                        </a:lnSpc>
                        <a:spcAft>
                          <a:spcPts val="0"/>
                        </a:spcAft>
                      </a:pPr>
                      <a:r>
                        <a:rPr lang="zh-CN" sz="900">
                          <a:effectLst/>
                          <a:latin typeface="Times New Roman"/>
                          <a:ea typeface="宋体"/>
                        </a:rPr>
                        <a:t>±</a:t>
                      </a:r>
                      <a:r>
                        <a:rPr lang="en-US" sz="900">
                          <a:effectLst/>
                          <a:latin typeface="Times New Roman"/>
                          <a:ea typeface="宋体"/>
                        </a:rPr>
                        <a:t>0.15</a:t>
                      </a:r>
                      <a:endParaRPr lang="zh-CN" sz="900">
                        <a:effectLst/>
                        <a:latin typeface="Times New Roman"/>
                        <a:ea typeface="宋体"/>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20000"/>
                        </a:lnSpc>
                        <a:spcAft>
                          <a:spcPts val="0"/>
                        </a:spcAft>
                      </a:pPr>
                      <a:r>
                        <a:rPr lang="zh-CN" sz="900">
                          <a:effectLst/>
                          <a:latin typeface="Times New Roman"/>
                          <a:ea typeface="宋体"/>
                        </a:rPr>
                        <a:t>±</a:t>
                      </a:r>
                      <a:r>
                        <a:rPr lang="en-US" sz="900">
                          <a:effectLst/>
                          <a:latin typeface="Times New Roman"/>
                          <a:ea typeface="宋体"/>
                        </a:rPr>
                        <a:t>2.5</a:t>
                      </a:r>
                      <a:endParaRPr lang="zh-CN" sz="900">
                        <a:effectLst/>
                        <a:latin typeface="Times New Roman"/>
                        <a:ea typeface="宋体"/>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20000"/>
                        </a:lnSpc>
                        <a:spcAft>
                          <a:spcPts val="0"/>
                        </a:spcAft>
                      </a:pPr>
                      <a:r>
                        <a:rPr lang="en-US" sz="900">
                          <a:effectLst/>
                          <a:latin typeface="Times New Roman"/>
                          <a:ea typeface="宋体"/>
                        </a:rPr>
                        <a:t> </a:t>
                      </a:r>
                      <a:endParaRPr lang="zh-CN" sz="900">
                        <a:effectLst/>
                        <a:latin typeface="Times New Roman"/>
                        <a:ea typeface="宋体"/>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3801">
                <a:tc>
                  <a:txBody>
                    <a:bodyPr/>
                    <a:lstStyle/>
                    <a:p>
                      <a:pPr indent="127000" algn="ctr">
                        <a:lnSpc>
                          <a:spcPct val="120000"/>
                        </a:lnSpc>
                        <a:spcAft>
                          <a:spcPts val="0"/>
                        </a:spcAft>
                      </a:pPr>
                      <a:r>
                        <a:rPr lang="en-US" sz="900">
                          <a:effectLst/>
                          <a:latin typeface="Times New Roman"/>
                          <a:ea typeface="宋体"/>
                        </a:rPr>
                        <a:t>4</a:t>
                      </a:r>
                      <a:endParaRPr lang="zh-CN" sz="900">
                        <a:effectLst/>
                        <a:latin typeface="Times New Roman"/>
                        <a:ea typeface="宋体"/>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20000"/>
                        </a:lnSpc>
                        <a:spcAft>
                          <a:spcPts val="0"/>
                        </a:spcAft>
                      </a:pPr>
                      <a:r>
                        <a:rPr lang="zh-CN" sz="900">
                          <a:effectLst/>
                          <a:latin typeface="Times New Roman"/>
                          <a:ea typeface="宋体"/>
                        </a:rPr>
                        <a:t>线性度偏差</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20000"/>
                        </a:lnSpc>
                        <a:spcAft>
                          <a:spcPts val="0"/>
                        </a:spcAft>
                      </a:pPr>
                      <a:r>
                        <a:rPr lang="zh-CN" sz="900" dirty="0">
                          <a:effectLst/>
                          <a:latin typeface="Times New Roman"/>
                          <a:ea typeface="宋体"/>
                        </a:rPr>
                        <a:t>±</a:t>
                      </a:r>
                      <a:r>
                        <a:rPr lang="en-US" sz="900" dirty="0">
                          <a:effectLst/>
                          <a:latin typeface="Times New Roman"/>
                          <a:ea typeface="宋体"/>
                        </a:rPr>
                        <a:t>0.6</a:t>
                      </a:r>
                      <a:endParaRPr lang="zh-CN" sz="900" dirty="0">
                        <a:effectLst/>
                        <a:latin typeface="Times New Roman"/>
                        <a:ea typeface="宋体"/>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20000"/>
                        </a:lnSpc>
                        <a:spcAft>
                          <a:spcPts val="0"/>
                        </a:spcAft>
                      </a:pPr>
                      <a:r>
                        <a:rPr lang="en-US" sz="900">
                          <a:effectLst/>
                          <a:latin typeface="Times New Roman"/>
                          <a:ea typeface="宋体"/>
                        </a:rPr>
                        <a:t> </a:t>
                      </a:r>
                      <a:endParaRPr lang="zh-CN" sz="900">
                        <a:effectLst/>
                        <a:latin typeface="Times New Roman"/>
                        <a:ea typeface="宋体"/>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20000"/>
                        </a:lnSpc>
                        <a:spcAft>
                          <a:spcPts val="0"/>
                        </a:spcAft>
                      </a:pPr>
                      <a:r>
                        <a:rPr lang="zh-CN" sz="900" dirty="0">
                          <a:effectLst/>
                          <a:latin typeface="Times New Roman"/>
                          <a:ea typeface="宋体"/>
                        </a:rPr>
                        <a:t>±</a:t>
                      </a:r>
                      <a:r>
                        <a:rPr lang="en-US" sz="900" dirty="0">
                          <a:effectLst/>
                          <a:latin typeface="Times New Roman"/>
                          <a:ea typeface="宋体"/>
                        </a:rPr>
                        <a:t>1.0</a:t>
                      </a:r>
                      <a:endParaRPr lang="zh-CN" sz="900" dirty="0">
                        <a:effectLst/>
                        <a:latin typeface="Times New Roman"/>
                        <a:ea typeface="宋体"/>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9566">
                <a:tc>
                  <a:txBody>
                    <a:bodyPr/>
                    <a:lstStyle/>
                    <a:p>
                      <a:pPr indent="127000" algn="ctr">
                        <a:lnSpc>
                          <a:spcPct val="120000"/>
                        </a:lnSpc>
                        <a:spcAft>
                          <a:spcPts val="0"/>
                        </a:spcAft>
                      </a:pPr>
                      <a:r>
                        <a:rPr lang="en-US" sz="900">
                          <a:effectLst/>
                          <a:latin typeface="Times New Roman"/>
                          <a:ea typeface="宋体"/>
                        </a:rPr>
                        <a:t>5</a:t>
                      </a:r>
                      <a:endParaRPr lang="zh-CN" sz="900">
                        <a:effectLst/>
                        <a:latin typeface="Times New Roman"/>
                        <a:ea typeface="宋体"/>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20000"/>
                        </a:lnSpc>
                        <a:spcAft>
                          <a:spcPts val="0"/>
                        </a:spcAft>
                      </a:pPr>
                      <a:r>
                        <a:rPr lang="zh-CN" sz="900">
                          <a:effectLst/>
                          <a:latin typeface="Times New Roman"/>
                          <a:ea typeface="宋体"/>
                        </a:rPr>
                        <a:t>重复性</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20000"/>
                        </a:lnSpc>
                        <a:spcAft>
                          <a:spcPts val="0"/>
                        </a:spcAft>
                      </a:pPr>
                      <a:r>
                        <a:rPr lang="en-US" sz="900">
                          <a:effectLst/>
                          <a:latin typeface="Times New Roman"/>
                          <a:ea typeface="宋体"/>
                        </a:rPr>
                        <a:t>0.25</a:t>
                      </a:r>
                      <a:endParaRPr lang="zh-CN" sz="900">
                        <a:effectLst/>
                        <a:latin typeface="Times New Roman"/>
                        <a:ea typeface="宋体"/>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20000"/>
                        </a:lnSpc>
                        <a:spcAft>
                          <a:spcPts val="0"/>
                        </a:spcAft>
                      </a:pPr>
                      <a:r>
                        <a:rPr lang="en-US" sz="900">
                          <a:effectLst/>
                          <a:latin typeface="Times New Roman"/>
                          <a:ea typeface="宋体"/>
                        </a:rPr>
                        <a:t> </a:t>
                      </a:r>
                      <a:endParaRPr lang="zh-CN" sz="900">
                        <a:effectLst/>
                        <a:latin typeface="Times New Roman"/>
                        <a:ea typeface="宋体"/>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20000"/>
                        </a:lnSpc>
                        <a:spcAft>
                          <a:spcPts val="0"/>
                        </a:spcAft>
                      </a:pPr>
                      <a:r>
                        <a:rPr lang="en-US" sz="900">
                          <a:effectLst/>
                          <a:latin typeface="Times New Roman"/>
                          <a:ea typeface="宋体"/>
                        </a:rPr>
                        <a:t> </a:t>
                      </a:r>
                      <a:endParaRPr lang="zh-CN" sz="900">
                        <a:effectLst/>
                        <a:latin typeface="Times New Roman"/>
                        <a:ea typeface="宋体"/>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79566">
                <a:tc>
                  <a:txBody>
                    <a:bodyPr/>
                    <a:lstStyle/>
                    <a:p>
                      <a:pPr indent="127000" algn="ctr">
                        <a:lnSpc>
                          <a:spcPct val="120000"/>
                        </a:lnSpc>
                        <a:spcAft>
                          <a:spcPts val="0"/>
                        </a:spcAft>
                      </a:pPr>
                      <a:r>
                        <a:rPr lang="en-US" sz="900">
                          <a:effectLst/>
                          <a:latin typeface="Times New Roman"/>
                          <a:ea typeface="宋体"/>
                        </a:rPr>
                        <a:t>6</a:t>
                      </a:r>
                      <a:endParaRPr lang="zh-CN" sz="900">
                        <a:effectLst/>
                        <a:latin typeface="Times New Roman"/>
                        <a:ea typeface="宋体"/>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20000"/>
                        </a:lnSpc>
                        <a:spcAft>
                          <a:spcPts val="0"/>
                        </a:spcAft>
                      </a:pPr>
                      <a:r>
                        <a:rPr lang="zh-CN" sz="900">
                          <a:effectLst/>
                          <a:latin typeface="Times New Roman"/>
                          <a:ea typeface="宋体"/>
                        </a:rPr>
                        <a:t>再现性</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20000"/>
                        </a:lnSpc>
                        <a:spcAft>
                          <a:spcPts val="0"/>
                        </a:spcAft>
                      </a:pPr>
                      <a:r>
                        <a:rPr lang="en-US" sz="900">
                          <a:effectLst/>
                          <a:latin typeface="Times New Roman"/>
                          <a:ea typeface="宋体"/>
                        </a:rPr>
                        <a:t>0.20</a:t>
                      </a:r>
                      <a:endParaRPr lang="zh-CN" sz="900">
                        <a:effectLst/>
                        <a:latin typeface="Times New Roman"/>
                        <a:ea typeface="宋体"/>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20000"/>
                        </a:lnSpc>
                        <a:spcAft>
                          <a:spcPts val="0"/>
                        </a:spcAft>
                      </a:pPr>
                      <a:r>
                        <a:rPr lang="en-US" sz="900" dirty="0">
                          <a:effectLst/>
                          <a:latin typeface="Times New Roman"/>
                          <a:ea typeface="宋体"/>
                        </a:rPr>
                        <a:t> </a:t>
                      </a:r>
                      <a:endParaRPr lang="zh-CN" sz="900" dirty="0">
                        <a:effectLst/>
                        <a:latin typeface="Times New Roman"/>
                        <a:ea typeface="宋体"/>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20000"/>
                        </a:lnSpc>
                        <a:spcAft>
                          <a:spcPts val="0"/>
                        </a:spcAft>
                      </a:pPr>
                      <a:r>
                        <a:rPr lang="en-US" sz="900" dirty="0">
                          <a:effectLst/>
                          <a:latin typeface="Times New Roman"/>
                          <a:ea typeface="宋体"/>
                        </a:rPr>
                        <a:t>1.0</a:t>
                      </a:r>
                      <a:endParaRPr lang="zh-CN" sz="900" dirty="0">
                        <a:effectLst/>
                        <a:latin typeface="Times New Roman"/>
                        <a:ea typeface="宋体"/>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17470" name="对象 35">
            <a:extLst>
              <a:ext uri="{FF2B5EF4-FFF2-40B4-BE49-F238E27FC236}">
                <a16:creationId xmlns:a16="http://schemas.microsoft.com/office/drawing/2014/main" id="{0AA55B7D-3B6D-4052-9AD5-05DAE3A0B18F}"/>
              </a:ext>
            </a:extLst>
          </p:cNvPr>
          <p:cNvGraphicFramePr>
            <a:graphicFrameLocks noChangeAspect="1"/>
          </p:cNvGraphicFramePr>
          <p:nvPr>
            <p:extLst>
              <p:ext uri="{D42A27DB-BD31-4B8C-83A1-F6EECF244321}">
                <p14:modId xmlns:p14="http://schemas.microsoft.com/office/powerpoint/2010/main" val="2600092578"/>
              </p:ext>
            </p:extLst>
          </p:nvPr>
        </p:nvGraphicFramePr>
        <p:xfrm>
          <a:off x="2770188" y="3009900"/>
          <a:ext cx="2749550" cy="1792288"/>
        </p:xfrm>
        <a:graphic>
          <a:graphicData uri="http://schemas.openxmlformats.org/presentationml/2006/ole">
            <mc:AlternateContent xmlns:mc="http://schemas.openxmlformats.org/markup-compatibility/2006">
              <mc:Choice xmlns:v="urn:schemas-microsoft-com:vml" Requires="v">
                <p:oleObj spid="_x0000_s14413" name="Graph" r:id="rId6" imgW="3664915" imgH="2756611" progId="">
                  <p:embed/>
                </p:oleObj>
              </mc:Choice>
              <mc:Fallback>
                <p:oleObj name="Graph" r:id="rId6" imgW="3664915" imgH="2756611" progId="">
                  <p:embed/>
                  <p:pic>
                    <p:nvPicPr>
                      <p:cNvPr id="17470" name="对象 35">
                        <a:extLst>
                          <a:ext uri="{FF2B5EF4-FFF2-40B4-BE49-F238E27FC236}">
                            <a16:creationId xmlns:a16="http://schemas.microsoft.com/office/drawing/2014/main" id="{0AA55B7D-3B6D-4052-9AD5-05DAE3A0B1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5760" b="7372"/>
                      <a:stretch>
                        <a:fillRect/>
                      </a:stretch>
                    </p:blipFill>
                    <p:spPr bwMode="auto">
                      <a:xfrm>
                        <a:off x="2770188" y="3009900"/>
                        <a:ext cx="2749550"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 name="TextBox 36">
            <a:extLst>
              <a:ext uri="{FF2B5EF4-FFF2-40B4-BE49-F238E27FC236}">
                <a16:creationId xmlns:a16="http://schemas.microsoft.com/office/drawing/2014/main" id="{CBB4867D-1393-4A63-AFEF-60E83CDECD01}"/>
              </a:ext>
            </a:extLst>
          </p:cNvPr>
          <p:cNvSpPr txBox="1">
            <a:spLocks noChangeArrowheads="1"/>
          </p:cNvSpPr>
          <p:nvPr/>
        </p:nvSpPr>
        <p:spPr bwMode="auto">
          <a:xfrm>
            <a:off x="2428875" y="1809572"/>
            <a:ext cx="5715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5400">
                <a:solidFill>
                  <a:srgbClr val="FF0000"/>
                </a:solidFill>
              </a:rPr>
              <a:t>&lt;</a:t>
            </a:r>
            <a:endParaRPr lang="zh-CN" altLang="en-US" sz="5400">
              <a:solidFill>
                <a:srgbClr val="FF0000"/>
              </a:solidFill>
            </a:endParaRPr>
          </a:p>
        </p:txBody>
      </p:sp>
      <p:sp>
        <p:nvSpPr>
          <p:cNvPr id="3" name="灯片编号占位符 2">
            <a:extLst>
              <a:ext uri="{FF2B5EF4-FFF2-40B4-BE49-F238E27FC236}">
                <a16:creationId xmlns:a16="http://schemas.microsoft.com/office/drawing/2014/main" id="{166EDC93-24FF-475E-B74F-8A9F78CB8308}"/>
              </a:ext>
            </a:extLst>
          </p:cNvPr>
          <p:cNvSpPr>
            <a:spLocks noGrp="1"/>
          </p:cNvSpPr>
          <p:nvPr>
            <p:ph type="sldNum" sz="quarter" idx="12"/>
          </p:nvPr>
        </p:nvSpPr>
        <p:spPr/>
        <p:txBody>
          <a:bodyPr/>
          <a:lstStyle/>
          <a:p>
            <a:fld id="{B19DA58E-532F-41E9-A14C-57F0126E1521}" type="slidenum">
              <a:rPr lang="zh-CN" altLang="en-US" smtClean="0"/>
              <a:pPr/>
              <a:t>24</a:t>
            </a:fld>
            <a:endParaRPr lang="zh-CN" altLang="en-US"/>
          </a:p>
        </p:txBody>
      </p:sp>
      <p:sp>
        <p:nvSpPr>
          <p:cNvPr id="4" name="文本框 3">
            <a:extLst>
              <a:ext uri="{FF2B5EF4-FFF2-40B4-BE49-F238E27FC236}">
                <a16:creationId xmlns:a16="http://schemas.microsoft.com/office/drawing/2014/main" id="{FAAD860B-D9E1-4F3B-9D0B-48C8EE7834CE}"/>
              </a:ext>
            </a:extLst>
          </p:cNvPr>
          <p:cNvSpPr txBox="1"/>
          <p:nvPr/>
        </p:nvSpPr>
        <p:spPr>
          <a:xfrm>
            <a:off x="1196752" y="267494"/>
            <a:ext cx="4608512" cy="400110"/>
          </a:xfrm>
          <a:prstGeom prst="rect">
            <a:avLst/>
          </a:prstGeom>
          <a:noFill/>
        </p:spPr>
        <p:txBody>
          <a:bodyPr wrap="square" rtlCol="0">
            <a:spAutoFit/>
          </a:bodyPr>
          <a:lstStyle/>
          <a:p>
            <a:pPr algn="ct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四、超低温调节阀</a:t>
            </a:r>
          </a:p>
        </p:txBody>
      </p:sp>
    </p:spTree>
    <p:extLst>
      <p:ext uri="{BB962C8B-B14F-4D97-AF65-F5344CB8AC3E}">
        <p14:creationId xmlns:p14="http://schemas.microsoft.com/office/powerpoint/2010/main" val="182386120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矩形 26">
            <a:extLst>
              <a:ext uri="{FF2B5EF4-FFF2-40B4-BE49-F238E27FC236}">
                <a16:creationId xmlns:a16="http://schemas.microsoft.com/office/drawing/2014/main" id="{25C51CC2-DDA8-4EAA-8324-B9938DA35DB5}"/>
              </a:ext>
            </a:extLst>
          </p:cNvPr>
          <p:cNvSpPr>
            <a:spLocks noChangeArrowheads="1"/>
          </p:cNvSpPr>
          <p:nvPr/>
        </p:nvSpPr>
        <p:spPr bwMode="auto">
          <a:xfrm>
            <a:off x="4793456" y="4420840"/>
            <a:ext cx="2057400" cy="571500"/>
          </a:xfrm>
          <a:prstGeom prst="rect">
            <a:avLst/>
          </a:prstGeom>
          <a:solidFill>
            <a:schemeClr val="bg1"/>
          </a:solidFill>
          <a:ln w="9525" algn="ctr">
            <a:solidFill>
              <a:schemeClr val="bg1"/>
            </a:solidFill>
            <a:round/>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350">
              <a:cs typeface="Arial" panose="020B0604020202020204" pitchFamily="34" charset="0"/>
            </a:endParaRPr>
          </a:p>
        </p:txBody>
      </p:sp>
      <p:sp>
        <p:nvSpPr>
          <p:cNvPr id="2" name="矩形 1">
            <a:extLst>
              <a:ext uri="{FF2B5EF4-FFF2-40B4-BE49-F238E27FC236}">
                <a16:creationId xmlns:a16="http://schemas.microsoft.com/office/drawing/2014/main" id="{C5F361C1-9D3D-44B9-BC3C-53A772D11427}"/>
              </a:ext>
            </a:extLst>
          </p:cNvPr>
          <p:cNvSpPr/>
          <p:nvPr/>
        </p:nvSpPr>
        <p:spPr bwMode="auto">
          <a:xfrm>
            <a:off x="2071687" y="771550"/>
            <a:ext cx="2721769" cy="314598"/>
          </a:xfrm>
          <a:prstGeom prst="rect">
            <a:avLst/>
          </a:prstGeom>
          <a:solidFill>
            <a:schemeClr val="tx2">
              <a:lumMod val="40000"/>
              <a:lumOff val="60000"/>
            </a:schemeClr>
          </a:solidFill>
          <a:ln w="9525" cap="flat" cmpd="sng" algn="ctr">
            <a:noFill/>
            <a:prstDash val="solid"/>
            <a:round/>
            <a:headEnd type="none" w="med" len="med"/>
            <a:tailEnd type="none" w="med" len="med"/>
          </a:ln>
          <a:effectLst/>
        </p:spPr>
        <p:txBody>
          <a:bodyPr anchor="ctr"/>
          <a:lstStyle/>
          <a:p>
            <a:pPr algn="ctr" eaLnBrk="1" hangingPunct="1">
              <a:defRPr/>
            </a:pPr>
            <a:r>
              <a:rPr lang="zh-CN" altLang="en-US" sz="2000" b="1" dirty="0">
                <a:latin typeface="+mn-ea"/>
                <a:cs typeface="Arial" charset="0"/>
              </a:rPr>
              <a:t>气动低温阀动态特性</a:t>
            </a:r>
            <a:endParaRPr lang="zh-CN" altLang="en-US" sz="2000" dirty="0">
              <a:latin typeface="Arial" charset="0"/>
              <a:cs typeface="Arial" charset="0"/>
            </a:endParaRPr>
          </a:p>
        </p:txBody>
      </p:sp>
      <p:graphicFrame>
        <p:nvGraphicFramePr>
          <p:cNvPr id="41" name="对象 40">
            <a:extLst>
              <a:ext uri="{FF2B5EF4-FFF2-40B4-BE49-F238E27FC236}">
                <a16:creationId xmlns:a16="http://schemas.microsoft.com/office/drawing/2014/main" id="{2C76F07C-10F9-4C6D-A90E-05E93BFA2BA3}"/>
              </a:ext>
            </a:extLst>
          </p:cNvPr>
          <p:cNvGraphicFramePr>
            <a:graphicFrameLocks noChangeAspect="1"/>
          </p:cNvGraphicFramePr>
          <p:nvPr>
            <p:extLst>
              <p:ext uri="{D42A27DB-BD31-4B8C-83A1-F6EECF244321}">
                <p14:modId xmlns:p14="http://schemas.microsoft.com/office/powerpoint/2010/main" val="1559829738"/>
              </p:ext>
            </p:extLst>
          </p:nvPr>
        </p:nvGraphicFramePr>
        <p:xfrm>
          <a:off x="4062413" y="1284734"/>
          <a:ext cx="2721769" cy="1684735"/>
        </p:xfrm>
        <a:graphic>
          <a:graphicData uri="http://schemas.openxmlformats.org/presentationml/2006/ole">
            <mc:AlternateContent xmlns:mc="http://schemas.openxmlformats.org/markup-compatibility/2006">
              <mc:Choice xmlns:v="urn:schemas-microsoft-com:vml" Requires="v">
                <p:oleObj spid="_x0000_s15510" name="Graph" r:id="rId3" imgW="3706368" imgH="2751734" progId="">
                  <p:embed/>
                </p:oleObj>
              </mc:Choice>
              <mc:Fallback>
                <p:oleObj name="Graph" r:id="rId3" imgW="3706368" imgH="2751734" progId="">
                  <p:embed/>
                  <p:pic>
                    <p:nvPicPr>
                      <p:cNvPr id="41" name="对象 40">
                        <a:extLst>
                          <a:ext uri="{FF2B5EF4-FFF2-40B4-BE49-F238E27FC236}">
                            <a16:creationId xmlns:a16="http://schemas.microsoft.com/office/drawing/2014/main" id="{2C76F07C-10F9-4C6D-A90E-05E93BFA2B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7155" b="9462"/>
                      <a:stretch>
                        <a:fillRect/>
                      </a:stretch>
                    </p:blipFill>
                    <p:spPr bwMode="auto">
                      <a:xfrm>
                        <a:off x="4062413" y="1284734"/>
                        <a:ext cx="2721769" cy="168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2" name="对象 41">
            <a:extLst>
              <a:ext uri="{FF2B5EF4-FFF2-40B4-BE49-F238E27FC236}">
                <a16:creationId xmlns:a16="http://schemas.microsoft.com/office/drawing/2014/main" id="{E775CA54-1477-4E0C-91EA-313EC12672B7}"/>
              </a:ext>
            </a:extLst>
          </p:cNvPr>
          <p:cNvGraphicFramePr>
            <a:graphicFrameLocks noChangeAspect="1"/>
          </p:cNvGraphicFramePr>
          <p:nvPr>
            <p:extLst>
              <p:ext uri="{D42A27DB-BD31-4B8C-83A1-F6EECF244321}">
                <p14:modId xmlns:p14="http://schemas.microsoft.com/office/powerpoint/2010/main" val="1098303596"/>
              </p:ext>
            </p:extLst>
          </p:nvPr>
        </p:nvGraphicFramePr>
        <p:xfrm>
          <a:off x="856060" y="3244503"/>
          <a:ext cx="2650331" cy="1685925"/>
        </p:xfrm>
        <a:graphic>
          <a:graphicData uri="http://schemas.openxmlformats.org/presentationml/2006/ole">
            <mc:AlternateContent xmlns:mc="http://schemas.openxmlformats.org/markup-compatibility/2006">
              <mc:Choice xmlns:v="urn:schemas-microsoft-com:vml" Requires="v">
                <p:oleObj spid="_x0000_s15511" name="Graph" r:id="rId5" imgW="3618586" imgH="2782214" progId="">
                  <p:embed/>
                </p:oleObj>
              </mc:Choice>
              <mc:Fallback>
                <p:oleObj name="Graph" r:id="rId5" imgW="3618586" imgH="2782214" progId="">
                  <p:embed/>
                  <p:pic>
                    <p:nvPicPr>
                      <p:cNvPr id="42" name="对象 41">
                        <a:extLst>
                          <a:ext uri="{FF2B5EF4-FFF2-40B4-BE49-F238E27FC236}">
                            <a16:creationId xmlns:a16="http://schemas.microsoft.com/office/drawing/2014/main" id="{E775CA54-1477-4E0C-91EA-313EC12672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7985" b="9419"/>
                      <a:stretch>
                        <a:fillRect/>
                      </a:stretch>
                    </p:blipFill>
                    <p:spPr bwMode="auto">
                      <a:xfrm>
                        <a:off x="856060" y="3244503"/>
                        <a:ext cx="2650331"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 name="对象 42">
            <a:extLst>
              <a:ext uri="{FF2B5EF4-FFF2-40B4-BE49-F238E27FC236}">
                <a16:creationId xmlns:a16="http://schemas.microsoft.com/office/drawing/2014/main" id="{3F9A9D07-D6DC-47D2-81E9-7E5C4912C8DF}"/>
              </a:ext>
            </a:extLst>
          </p:cNvPr>
          <p:cNvGraphicFramePr>
            <a:graphicFrameLocks noChangeAspect="1"/>
          </p:cNvGraphicFramePr>
          <p:nvPr>
            <p:extLst>
              <p:ext uri="{D42A27DB-BD31-4B8C-83A1-F6EECF244321}">
                <p14:modId xmlns:p14="http://schemas.microsoft.com/office/powerpoint/2010/main" val="783394565"/>
              </p:ext>
            </p:extLst>
          </p:nvPr>
        </p:nvGraphicFramePr>
        <p:xfrm>
          <a:off x="4033838" y="3265934"/>
          <a:ext cx="2750344" cy="1664494"/>
        </p:xfrm>
        <a:graphic>
          <a:graphicData uri="http://schemas.openxmlformats.org/presentationml/2006/ole">
            <mc:AlternateContent xmlns:mc="http://schemas.openxmlformats.org/markup-compatibility/2006">
              <mc:Choice xmlns:v="urn:schemas-microsoft-com:vml" Requires="v">
                <p:oleObj spid="_x0000_s15512" name="Graph" r:id="rId7" imgW="3744163" imgH="2723693" progId="">
                  <p:embed/>
                </p:oleObj>
              </mc:Choice>
              <mc:Fallback>
                <p:oleObj name="Graph" r:id="rId7" imgW="3744163" imgH="2723693" progId="">
                  <p:embed/>
                  <p:pic>
                    <p:nvPicPr>
                      <p:cNvPr id="43" name="对象 42">
                        <a:extLst>
                          <a:ext uri="{FF2B5EF4-FFF2-40B4-BE49-F238E27FC236}">
                            <a16:creationId xmlns:a16="http://schemas.microsoft.com/office/drawing/2014/main" id="{3F9A9D07-D6DC-47D2-81E9-7E5C4912C8D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t="7558" b="9142"/>
                      <a:stretch>
                        <a:fillRect/>
                      </a:stretch>
                    </p:blipFill>
                    <p:spPr bwMode="auto">
                      <a:xfrm>
                        <a:off x="4033838" y="3265934"/>
                        <a:ext cx="2750344" cy="16644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 name="TextBox 43">
            <a:extLst>
              <a:ext uri="{FF2B5EF4-FFF2-40B4-BE49-F238E27FC236}">
                <a16:creationId xmlns:a16="http://schemas.microsoft.com/office/drawing/2014/main" id="{25D65224-0040-4B11-BDB3-372A546A597E}"/>
              </a:ext>
            </a:extLst>
          </p:cNvPr>
          <p:cNvSpPr txBox="1">
            <a:spLocks noChangeArrowheads="1"/>
          </p:cNvSpPr>
          <p:nvPr/>
        </p:nvSpPr>
        <p:spPr bwMode="auto">
          <a:xfrm>
            <a:off x="407685" y="1331169"/>
            <a:ext cx="392415" cy="914400"/>
          </a:xfrm>
          <a:prstGeom prst="rect">
            <a:avLst/>
          </a:prstGeom>
          <a:solidFill>
            <a:srgbClr val="FFFF00">
              <a:alpha val="50195"/>
            </a:srgbClr>
          </a:solidFill>
          <a:ln w="9525">
            <a:solidFill>
              <a:srgbClr val="FF0000"/>
            </a:solidFill>
            <a:miter lim="800000"/>
            <a:headEnd/>
            <a:tailEnd/>
          </a:ln>
        </p:spPr>
        <p:txBody>
          <a:bodyPr vert="eaVert">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350"/>
              <a:t>滞后时间</a:t>
            </a:r>
          </a:p>
        </p:txBody>
      </p:sp>
      <p:sp>
        <p:nvSpPr>
          <p:cNvPr id="45" name="TextBox 44">
            <a:extLst>
              <a:ext uri="{FF2B5EF4-FFF2-40B4-BE49-F238E27FC236}">
                <a16:creationId xmlns:a16="http://schemas.microsoft.com/office/drawing/2014/main" id="{F0C28D12-D184-4F4B-8DC7-BA1496AF626E}"/>
              </a:ext>
            </a:extLst>
          </p:cNvPr>
          <p:cNvSpPr txBox="1">
            <a:spLocks noChangeArrowheads="1"/>
          </p:cNvSpPr>
          <p:nvPr/>
        </p:nvSpPr>
        <p:spPr bwMode="auto">
          <a:xfrm>
            <a:off x="3691429" y="1331169"/>
            <a:ext cx="392415" cy="914400"/>
          </a:xfrm>
          <a:prstGeom prst="rect">
            <a:avLst/>
          </a:prstGeom>
          <a:solidFill>
            <a:srgbClr val="FFFF00">
              <a:alpha val="50195"/>
            </a:srgbClr>
          </a:solidFill>
          <a:ln w="9525">
            <a:solidFill>
              <a:srgbClr val="FF0000"/>
            </a:solidFill>
            <a:miter lim="800000"/>
            <a:headEnd/>
            <a:tailEnd/>
          </a:ln>
        </p:spPr>
        <p:txBody>
          <a:bodyPr vert="eaVert">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350"/>
              <a:t>延迟时间</a:t>
            </a:r>
          </a:p>
        </p:txBody>
      </p:sp>
      <p:sp>
        <p:nvSpPr>
          <p:cNvPr id="46" name="TextBox 45">
            <a:extLst>
              <a:ext uri="{FF2B5EF4-FFF2-40B4-BE49-F238E27FC236}">
                <a16:creationId xmlns:a16="http://schemas.microsoft.com/office/drawing/2014/main" id="{C2B5E050-7D51-4B72-BEFF-8DF7E6DD2D08}"/>
              </a:ext>
            </a:extLst>
          </p:cNvPr>
          <p:cNvSpPr txBox="1">
            <a:spLocks noChangeArrowheads="1"/>
          </p:cNvSpPr>
          <p:nvPr/>
        </p:nvSpPr>
        <p:spPr bwMode="auto">
          <a:xfrm>
            <a:off x="407685" y="3342134"/>
            <a:ext cx="392415" cy="914400"/>
          </a:xfrm>
          <a:prstGeom prst="rect">
            <a:avLst/>
          </a:prstGeom>
          <a:solidFill>
            <a:srgbClr val="FFFF00">
              <a:alpha val="50195"/>
            </a:srgbClr>
          </a:solidFill>
          <a:ln w="9525">
            <a:solidFill>
              <a:srgbClr val="FF0000"/>
            </a:solidFill>
            <a:miter lim="800000"/>
            <a:headEnd/>
            <a:tailEnd/>
          </a:ln>
        </p:spPr>
        <p:txBody>
          <a:bodyPr vert="eaVert">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350"/>
              <a:t>调节时间</a:t>
            </a:r>
          </a:p>
        </p:txBody>
      </p:sp>
      <p:sp>
        <p:nvSpPr>
          <p:cNvPr id="47" name="TextBox 46">
            <a:extLst>
              <a:ext uri="{FF2B5EF4-FFF2-40B4-BE49-F238E27FC236}">
                <a16:creationId xmlns:a16="http://schemas.microsoft.com/office/drawing/2014/main" id="{E3570FB2-2BF0-4221-9CAD-CB15FBB5AE17}"/>
              </a:ext>
            </a:extLst>
          </p:cNvPr>
          <p:cNvSpPr txBox="1">
            <a:spLocks noChangeArrowheads="1"/>
          </p:cNvSpPr>
          <p:nvPr/>
        </p:nvSpPr>
        <p:spPr bwMode="auto">
          <a:xfrm>
            <a:off x="3691429" y="3342134"/>
            <a:ext cx="392415" cy="914400"/>
          </a:xfrm>
          <a:prstGeom prst="rect">
            <a:avLst/>
          </a:prstGeom>
          <a:solidFill>
            <a:srgbClr val="FFFF00">
              <a:alpha val="50195"/>
            </a:srgbClr>
          </a:solidFill>
          <a:ln w="9525">
            <a:solidFill>
              <a:srgbClr val="FF0000"/>
            </a:solidFill>
            <a:miter lim="800000"/>
            <a:headEnd/>
            <a:tailEnd/>
          </a:ln>
        </p:spPr>
        <p:txBody>
          <a:bodyPr vert="eaVert">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350"/>
              <a:t>超调量</a:t>
            </a:r>
          </a:p>
        </p:txBody>
      </p:sp>
      <p:sp>
        <p:nvSpPr>
          <p:cNvPr id="48" name="TextBox 47">
            <a:extLst>
              <a:ext uri="{FF2B5EF4-FFF2-40B4-BE49-F238E27FC236}">
                <a16:creationId xmlns:a16="http://schemas.microsoft.com/office/drawing/2014/main" id="{5EF40A2E-395C-4C24-AEE7-02B21DCBC961}"/>
              </a:ext>
            </a:extLst>
          </p:cNvPr>
          <p:cNvSpPr txBox="1">
            <a:spLocks noChangeArrowheads="1"/>
          </p:cNvSpPr>
          <p:nvPr/>
        </p:nvSpPr>
        <p:spPr bwMode="auto">
          <a:xfrm>
            <a:off x="114300" y="2457501"/>
            <a:ext cx="938436" cy="276999"/>
          </a:xfrm>
          <a:prstGeom prst="rect">
            <a:avLst/>
          </a:prstGeom>
          <a:gradFill rotWithShape="1">
            <a:gsLst>
              <a:gs pos="0">
                <a:srgbClr val="B6FF90"/>
              </a:gs>
              <a:gs pos="50000">
                <a:srgbClr val="D1FFBC"/>
              </a:gs>
              <a:gs pos="100000">
                <a:srgbClr val="E8FFDE"/>
              </a:gs>
            </a:gsLst>
            <a:lin ang="5400000" scaled="1"/>
          </a:gradFill>
          <a:ln w="9525">
            <a:solidFill>
              <a:srgbClr val="FF0000"/>
            </a:solidFill>
            <a:miter lim="800000"/>
            <a:headEnd/>
            <a:tailEnd/>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200"/>
              <a:t>0.10&lt;</a:t>
            </a:r>
            <a:r>
              <a:rPr lang="en-US" altLang="zh-CN" sz="1200">
                <a:solidFill>
                  <a:srgbClr val="FF0000"/>
                </a:solidFill>
              </a:rPr>
              <a:t>0.19</a:t>
            </a:r>
            <a:endParaRPr lang="zh-CN" altLang="en-US" sz="1200">
              <a:solidFill>
                <a:srgbClr val="FF0000"/>
              </a:solidFill>
            </a:endParaRPr>
          </a:p>
        </p:txBody>
      </p:sp>
      <p:sp>
        <p:nvSpPr>
          <p:cNvPr id="49" name="TextBox 48">
            <a:extLst>
              <a:ext uri="{FF2B5EF4-FFF2-40B4-BE49-F238E27FC236}">
                <a16:creationId xmlns:a16="http://schemas.microsoft.com/office/drawing/2014/main" id="{C02FDA57-EF27-4924-8445-D79456B7E3A8}"/>
              </a:ext>
            </a:extLst>
          </p:cNvPr>
          <p:cNvSpPr txBox="1">
            <a:spLocks noChangeArrowheads="1"/>
          </p:cNvSpPr>
          <p:nvPr/>
        </p:nvSpPr>
        <p:spPr bwMode="auto">
          <a:xfrm>
            <a:off x="114300" y="4370835"/>
            <a:ext cx="1010444" cy="276999"/>
          </a:xfrm>
          <a:prstGeom prst="rect">
            <a:avLst/>
          </a:prstGeom>
          <a:gradFill rotWithShape="1">
            <a:gsLst>
              <a:gs pos="0">
                <a:srgbClr val="B6FF90"/>
              </a:gs>
              <a:gs pos="50000">
                <a:srgbClr val="D1FFBC"/>
              </a:gs>
              <a:gs pos="100000">
                <a:srgbClr val="E8FFDE"/>
              </a:gs>
            </a:gsLst>
            <a:lin ang="5400000" scaled="1"/>
          </a:gradFill>
          <a:ln w="9525">
            <a:solidFill>
              <a:srgbClr val="FF0000"/>
            </a:solidFill>
            <a:miter lim="800000"/>
            <a:headEnd/>
            <a:tailEnd/>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200" dirty="0"/>
              <a:t>1.62&gt;</a:t>
            </a:r>
            <a:r>
              <a:rPr lang="en-US" altLang="zh-CN" sz="1200" dirty="0">
                <a:solidFill>
                  <a:srgbClr val="FF0000"/>
                </a:solidFill>
              </a:rPr>
              <a:t>1.04</a:t>
            </a:r>
            <a:endParaRPr lang="zh-CN" altLang="en-US" sz="1200" dirty="0">
              <a:solidFill>
                <a:srgbClr val="FF0000"/>
              </a:solidFill>
            </a:endParaRPr>
          </a:p>
        </p:txBody>
      </p:sp>
      <p:sp>
        <p:nvSpPr>
          <p:cNvPr id="50" name="TextBox 49">
            <a:extLst>
              <a:ext uri="{FF2B5EF4-FFF2-40B4-BE49-F238E27FC236}">
                <a16:creationId xmlns:a16="http://schemas.microsoft.com/office/drawing/2014/main" id="{BCA3E44C-6C8E-4362-AB37-7DA63AC82C6B}"/>
              </a:ext>
            </a:extLst>
          </p:cNvPr>
          <p:cNvSpPr txBox="1">
            <a:spLocks noChangeArrowheads="1"/>
          </p:cNvSpPr>
          <p:nvPr/>
        </p:nvSpPr>
        <p:spPr bwMode="auto">
          <a:xfrm>
            <a:off x="3356992" y="2457501"/>
            <a:ext cx="1008112" cy="276999"/>
          </a:xfrm>
          <a:prstGeom prst="rect">
            <a:avLst/>
          </a:prstGeom>
          <a:gradFill rotWithShape="1">
            <a:gsLst>
              <a:gs pos="0">
                <a:srgbClr val="B6FF90"/>
              </a:gs>
              <a:gs pos="50000">
                <a:srgbClr val="D1FFBC"/>
              </a:gs>
              <a:gs pos="100000">
                <a:srgbClr val="E8FFDE"/>
              </a:gs>
            </a:gsLst>
            <a:lin ang="5400000" scaled="1"/>
          </a:gradFill>
          <a:ln w="9525">
            <a:solidFill>
              <a:srgbClr val="FF0000"/>
            </a:solidFill>
            <a:miter lim="800000"/>
            <a:headEnd/>
            <a:tailEnd/>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200"/>
              <a:t>0.19&gt;</a:t>
            </a:r>
            <a:r>
              <a:rPr lang="en-US" altLang="zh-CN" sz="1200">
                <a:solidFill>
                  <a:srgbClr val="FF0000"/>
                </a:solidFill>
              </a:rPr>
              <a:t>0.16</a:t>
            </a:r>
            <a:endParaRPr lang="zh-CN" altLang="en-US" sz="1200">
              <a:solidFill>
                <a:srgbClr val="FF0000"/>
              </a:solidFill>
            </a:endParaRPr>
          </a:p>
        </p:txBody>
      </p:sp>
      <p:sp>
        <p:nvSpPr>
          <p:cNvPr id="51" name="TextBox 50">
            <a:extLst>
              <a:ext uri="{FF2B5EF4-FFF2-40B4-BE49-F238E27FC236}">
                <a16:creationId xmlns:a16="http://schemas.microsoft.com/office/drawing/2014/main" id="{7214CA5C-477D-4DEC-B138-960C90069899}"/>
              </a:ext>
            </a:extLst>
          </p:cNvPr>
          <p:cNvSpPr txBox="1">
            <a:spLocks noChangeArrowheads="1"/>
          </p:cNvSpPr>
          <p:nvPr/>
        </p:nvSpPr>
        <p:spPr bwMode="auto">
          <a:xfrm>
            <a:off x="3429000" y="4370835"/>
            <a:ext cx="857250" cy="276999"/>
          </a:xfrm>
          <a:prstGeom prst="rect">
            <a:avLst/>
          </a:prstGeom>
          <a:gradFill rotWithShape="1">
            <a:gsLst>
              <a:gs pos="0">
                <a:srgbClr val="B6FF90"/>
              </a:gs>
              <a:gs pos="50000">
                <a:srgbClr val="D1FFBC"/>
              </a:gs>
              <a:gs pos="100000">
                <a:srgbClr val="E8FFDE"/>
              </a:gs>
            </a:gsLst>
            <a:lin ang="5400000" scaled="1"/>
          </a:gradFill>
          <a:ln w="9525">
            <a:solidFill>
              <a:srgbClr val="FF0000"/>
            </a:solidFill>
            <a:miter lim="800000"/>
            <a:headEnd/>
            <a:tailEnd/>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200"/>
              <a:t>30%&gt;</a:t>
            </a:r>
            <a:r>
              <a:rPr lang="en-US" altLang="zh-CN" sz="1200">
                <a:solidFill>
                  <a:srgbClr val="FF0000"/>
                </a:solidFill>
              </a:rPr>
              <a:t>5%</a:t>
            </a:r>
            <a:endParaRPr lang="zh-CN" altLang="en-US" sz="1200">
              <a:solidFill>
                <a:srgbClr val="FF0000"/>
              </a:solidFill>
            </a:endParaRPr>
          </a:p>
        </p:txBody>
      </p:sp>
      <p:sp>
        <p:nvSpPr>
          <p:cNvPr id="18448" name="灯片编号占位符 3">
            <a:extLst>
              <a:ext uri="{FF2B5EF4-FFF2-40B4-BE49-F238E27FC236}">
                <a16:creationId xmlns:a16="http://schemas.microsoft.com/office/drawing/2014/main" id="{688B3DD6-2915-404B-AB5B-659E4B650FE4}"/>
              </a:ext>
            </a:extLst>
          </p:cNvPr>
          <p:cNvSpPr txBox="1">
            <a:spLocks/>
          </p:cNvSpPr>
          <p:nvPr/>
        </p:nvSpPr>
        <p:spPr bwMode="auto">
          <a:xfrm>
            <a:off x="4914900" y="5074444"/>
            <a:ext cx="1600200"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7C23"/>
              </a:buClr>
              <a:buChar char="•"/>
              <a:defRPr kumimoji="1" sz="2000">
                <a:solidFill>
                  <a:schemeClr val="tx1"/>
                </a:solidFill>
                <a:latin typeface="华文细黑" panose="02010600040101010101" pitchFamily="2" charset="-122"/>
                <a:ea typeface="华文细黑" panose="02010600040101010101" pitchFamily="2" charset="-122"/>
              </a:defRPr>
            </a:lvl1pPr>
            <a:lvl2pPr marL="742950" indent="-285750">
              <a:spcBef>
                <a:spcPct val="20000"/>
              </a:spcBef>
              <a:buClr>
                <a:srgbClr val="FF7C23"/>
              </a:buClr>
              <a:buChar char="–"/>
              <a:defRPr kumimoji="1" sz="2800">
                <a:solidFill>
                  <a:schemeClr val="tx1"/>
                </a:solidFill>
                <a:latin typeface="华文细黑" panose="02010600040101010101" pitchFamily="2" charset="-122"/>
                <a:ea typeface="华文细黑" panose="02010600040101010101" pitchFamily="2" charset="-122"/>
              </a:defRPr>
            </a:lvl2pPr>
            <a:lvl3pPr marL="1143000" indent="-228600">
              <a:spcBef>
                <a:spcPct val="20000"/>
              </a:spcBef>
              <a:buClr>
                <a:srgbClr val="FF7C23"/>
              </a:buClr>
              <a:buChar char="•"/>
              <a:defRPr kumimoji="1" sz="1600">
                <a:solidFill>
                  <a:schemeClr val="tx1"/>
                </a:solidFill>
                <a:latin typeface="华文细黑" panose="02010600040101010101" pitchFamily="2" charset="-122"/>
                <a:ea typeface="华文细黑" panose="02010600040101010101" pitchFamily="2" charset="-122"/>
              </a:defRPr>
            </a:lvl3pPr>
            <a:lvl4pPr marL="1600200" indent="-228600">
              <a:spcBef>
                <a:spcPct val="20000"/>
              </a:spcBef>
              <a:buClr>
                <a:srgbClr val="FF7C23"/>
              </a:buClr>
              <a:buChar char="–"/>
              <a:defRPr kumimoji="1" sz="1400">
                <a:solidFill>
                  <a:schemeClr val="tx1"/>
                </a:solidFill>
                <a:latin typeface="华文细黑" panose="02010600040101010101" pitchFamily="2" charset="-122"/>
                <a:ea typeface="华文细黑" panose="02010600040101010101" pitchFamily="2" charset="-122"/>
              </a:defRPr>
            </a:lvl4pPr>
            <a:lvl5pPr marL="2057400" indent="-228600">
              <a:spcBef>
                <a:spcPct val="20000"/>
              </a:spcBef>
              <a:buClr>
                <a:srgbClr val="FF7C23"/>
              </a:buClr>
              <a:buChar char="•"/>
              <a:defRPr kumimoji="1" sz="1400">
                <a:solidFill>
                  <a:schemeClr val="tx1"/>
                </a:solidFill>
                <a:latin typeface="华文细黑" panose="02010600040101010101" pitchFamily="2" charset="-122"/>
                <a:ea typeface="华文细黑" panose="02010600040101010101" pitchFamily="2" charset="-122"/>
              </a:defRPr>
            </a:lvl5pPr>
            <a:lvl6pPr marL="2514600" indent="-228600" eaLnBrk="0" fontAlgn="base" hangingPunct="0">
              <a:spcBef>
                <a:spcPct val="20000"/>
              </a:spcBef>
              <a:spcAft>
                <a:spcPct val="0"/>
              </a:spcAft>
              <a:buClr>
                <a:srgbClr val="FF7C23"/>
              </a:buClr>
              <a:buChar char="•"/>
              <a:defRPr kumimoji="1" sz="1400">
                <a:solidFill>
                  <a:schemeClr val="tx1"/>
                </a:solidFill>
                <a:latin typeface="华文细黑" panose="02010600040101010101" pitchFamily="2" charset="-122"/>
                <a:ea typeface="华文细黑" panose="02010600040101010101" pitchFamily="2" charset="-122"/>
              </a:defRPr>
            </a:lvl6pPr>
            <a:lvl7pPr marL="2971800" indent="-228600" eaLnBrk="0" fontAlgn="base" hangingPunct="0">
              <a:spcBef>
                <a:spcPct val="20000"/>
              </a:spcBef>
              <a:spcAft>
                <a:spcPct val="0"/>
              </a:spcAft>
              <a:buClr>
                <a:srgbClr val="FF7C23"/>
              </a:buClr>
              <a:buChar char="•"/>
              <a:defRPr kumimoji="1" sz="1400">
                <a:solidFill>
                  <a:schemeClr val="tx1"/>
                </a:solidFill>
                <a:latin typeface="华文细黑" panose="02010600040101010101" pitchFamily="2" charset="-122"/>
                <a:ea typeface="华文细黑" panose="02010600040101010101" pitchFamily="2" charset="-122"/>
              </a:defRPr>
            </a:lvl7pPr>
            <a:lvl8pPr marL="3429000" indent="-228600" eaLnBrk="0" fontAlgn="base" hangingPunct="0">
              <a:spcBef>
                <a:spcPct val="20000"/>
              </a:spcBef>
              <a:spcAft>
                <a:spcPct val="0"/>
              </a:spcAft>
              <a:buClr>
                <a:srgbClr val="FF7C23"/>
              </a:buClr>
              <a:buChar char="•"/>
              <a:defRPr kumimoji="1" sz="1400">
                <a:solidFill>
                  <a:schemeClr val="tx1"/>
                </a:solidFill>
                <a:latin typeface="华文细黑" panose="02010600040101010101" pitchFamily="2" charset="-122"/>
                <a:ea typeface="华文细黑" panose="02010600040101010101" pitchFamily="2" charset="-122"/>
              </a:defRPr>
            </a:lvl8pPr>
            <a:lvl9pPr marL="3886200" indent="-228600" eaLnBrk="0" fontAlgn="base" hangingPunct="0">
              <a:spcBef>
                <a:spcPct val="20000"/>
              </a:spcBef>
              <a:spcAft>
                <a:spcPct val="0"/>
              </a:spcAft>
              <a:buClr>
                <a:srgbClr val="FF7C23"/>
              </a:buClr>
              <a:buChar char="•"/>
              <a:defRPr kumimoji="1" sz="1400">
                <a:solidFill>
                  <a:schemeClr val="tx1"/>
                </a:solidFill>
                <a:latin typeface="华文细黑" panose="02010600040101010101" pitchFamily="2" charset="-122"/>
                <a:ea typeface="华文细黑" panose="02010600040101010101" pitchFamily="2" charset="-122"/>
              </a:defRPr>
            </a:lvl9pPr>
          </a:lstStyle>
          <a:p>
            <a:pPr eaLnBrk="1" hangingPunct="1">
              <a:spcBef>
                <a:spcPct val="0"/>
              </a:spcBef>
              <a:buClrTx/>
              <a:buFontTx/>
              <a:buNone/>
            </a:pPr>
            <a:fld id="{F2E18B8F-B92E-41F4-B81B-0C16632926E6}" type="slidenum">
              <a:rPr kumimoji="0" lang="en-US" altLang="zh-CN" sz="900">
                <a:solidFill>
                  <a:schemeClr val="bg1"/>
                </a:solidFill>
                <a:latin typeface="Arial" panose="020B0604020202020204" pitchFamily="34" charset="0"/>
                <a:ea typeface="宋体" panose="02010600030101010101" pitchFamily="2" charset="-122"/>
              </a:rPr>
              <a:pPr eaLnBrk="1" hangingPunct="1">
                <a:spcBef>
                  <a:spcPct val="0"/>
                </a:spcBef>
                <a:buClrTx/>
                <a:buFontTx/>
                <a:buNone/>
              </a:pPr>
              <a:t>25</a:t>
            </a:fld>
            <a:endParaRPr kumimoji="0" lang="en-US" altLang="zh-CN" sz="900">
              <a:solidFill>
                <a:schemeClr val="bg1"/>
              </a:solidFill>
              <a:latin typeface="Arial" panose="020B0604020202020204" pitchFamily="34" charset="0"/>
              <a:ea typeface="宋体" panose="02010600030101010101" pitchFamily="2" charset="-122"/>
            </a:endParaRPr>
          </a:p>
        </p:txBody>
      </p:sp>
      <p:sp>
        <p:nvSpPr>
          <p:cNvPr id="18449" name="Rectangle 9">
            <a:extLst>
              <a:ext uri="{FF2B5EF4-FFF2-40B4-BE49-F238E27FC236}">
                <a16:creationId xmlns:a16="http://schemas.microsoft.com/office/drawing/2014/main" id="{BEB4E5FF-AAB0-42ED-9200-01226F721D4F}"/>
              </a:ext>
            </a:extLst>
          </p:cNvPr>
          <p:cNvSpPr>
            <a:spLocks noChangeArrowheads="1"/>
          </p:cNvSpPr>
          <p:nvPr/>
        </p:nvSpPr>
        <p:spPr bwMode="auto">
          <a:xfrm>
            <a:off x="0" y="1430892"/>
            <a:ext cx="65"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sz="1350"/>
          </a:p>
        </p:txBody>
      </p:sp>
      <p:sp>
        <p:nvSpPr>
          <p:cNvPr id="18450" name="Rectangle 10">
            <a:extLst>
              <a:ext uri="{FF2B5EF4-FFF2-40B4-BE49-F238E27FC236}">
                <a16:creationId xmlns:a16="http://schemas.microsoft.com/office/drawing/2014/main" id="{DD4E3007-0401-4446-9F79-1039B32CCE9C}"/>
              </a:ext>
            </a:extLst>
          </p:cNvPr>
          <p:cNvSpPr>
            <a:spLocks noChangeArrowheads="1"/>
          </p:cNvSpPr>
          <p:nvPr/>
        </p:nvSpPr>
        <p:spPr bwMode="auto">
          <a:xfrm>
            <a:off x="0" y="1463039"/>
            <a:ext cx="65"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sz="1350"/>
          </a:p>
        </p:txBody>
      </p:sp>
      <p:sp>
        <p:nvSpPr>
          <p:cNvPr id="18451" name="Rectangle 11">
            <a:extLst>
              <a:ext uri="{FF2B5EF4-FFF2-40B4-BE49-F238E27FC236}">
                <a16:creationId xmlns:a16="http://schemas.microsoft.com/office/drawing/2014/main" id="{8C1B6537-BCE4-465C-8606-CF815EC046EB}"/>
              </a:ext>
            </a:extLst>
          </p:cNvPr>
          <p:cNvSpPr>
            <a:spLocks noChangeArrowheads="1"/>
          </p:cNvSpPr>
          <p:nvPr/>
        </p:nvSpPr>
        <p:spPr bwMode="auto">
          <a:xfrm>
            <a:off x="0" y="1438036"/>
            <a:ext cx="65"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sz="1350"/>
          </a:p>
        </p:txBody>
      </p:sp>
      <p:sp>
        <p:nvSpPr>
          <p:cNvPr id="18452" name="Rectangle 12">
            <a:extLst>
              <a:ext uri="{FF2B5EF4-FFF2-40B4-BE49-F238E27FC236}">
                <a16:creationId xmlns:a16="http://schemas.microsoft.com/office/drawing/2014/main" id="{2208A904-9B6C-4A07-80B1-D659A0C25CE9}"/>
              </a:ext>
            </a:extLst>
          </p:cNvPr>
          <p:cNvSpPr>
            <a:spLocks noChangeArrowheads="1"/>
          </p:cNvSpPr>
          <p:nvPr/>
        </p:nvSpPr>
        <p:spPr bwMode="auto">
          <a:xfrm>
            <a:off x="0" y="1459467"/>
            <a:ext cx="65"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sz="1350"/>
          </a:p>
        </p:txBody>
      </p:sp>
      <p:sp>
        <p:nvSpPr>
          <p:cNvPr id="18453" name="Rectangle 13">
            <a:extLst>
              <a:ext uri="{FF2B5EF4-FFF2-40B4-BE49-F238E27FC236}">
                <a16:creationId xmlns:a16="http://schemas.microsoft.com/office/drawing/2014/main" id="{BCDB7A5C-5516-4572-8B31-D1FE76526C8B}"/>
              </a:ext>
            </a:extLst>
          </p:cNvPr>
          <p:cNvSpPr>
            <a:spLocks noChangeArrowheads="1"/>
          </p:cNvSpPr>
          <p:nvPr/>
        </p:nvSpPr>
        <p:spPr bwMode="auto">
          <a:xfrm>
            <a:off x="0" y="1438036"/>
            <a:ext cx="65"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sz="1350"/>
          </a:p>
        </p:txBody>
      </p:sp>
      <p:sp>
        <p:nvSpPr>
          <p:cNvPr id="18454" name="Rectangle 14">
            <a:extLst>
              <a:ext uri="{FF2B5EF4-FFF2-40B4-BE49-F238E27FC236}">
                <a16:creationId xmlns:a16="http://schemas.microsoft.com/office/drawing/2014/main" id="{415212C3-ED22-4A5D-B48D-CB932CC51665}"/>
              </a:ext>
            </a:extLst>
          </p:cNvPr>
          <p:cNvSpPr>
            <a:spLocks noChangeArrowheads="1"/>
          </p:cNvSpPr>
          <p:nvPr/>
        </p:nvSpPr>
        <p:spPr bwMode="auto">
          <a:xfrm>
            <a:off x="0" y="1438036"/>
            <a:ext cx="65"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sz="1350"/>
          </a:p>
        </p:txBody>
      </p:sp>
      <p:sp>
        <p:nvSpPr>
          <p:cNvPr id="18455" name="Rectangle 15">
            <a:extLst>
              <a:ext uri="{FF2B5EF4-FFF2-40B4-BE49-F238E27FC236}">
                <a16:creationId xmlns:a16="http://schemas.microsoft.com/office/drawing/2014/main" id="{F407241A-F51D-44F2-979A-F2EEE1C08E86}"/>
              </a:ext>
            </a:extLst>
          </p:cNvPr>
          <p:cNvSpPr>
            <a:spLocks noChangeArrowheads="1"/>
          </p:cNvSpPr>
          <p:nvPr/>
        </p:nvSpPr>
        <p:spPr bwMode="auto">
          <a:xfrm>
            <a:off x="0" y="1438036"/>
            <a:ext cx="65"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sz="1350"/>
          </a:p>
        </p:txBody>
      </p:sp>
      <p:sp>
        <p:nvSpPr>
          <p:cNvPr id="18456" name="Rectangle 17">
            <a:extLst>
              <a:ext uri="{FF2B5EF4-FFF2-40B4-BE49-F238E27FC236}">
                <a16:creationId xmlns:a16="http://schemas.microsoft.com/office/drawing/2014/main" id="{E20CACCE-A0E3-46BE-8510-E9CD649BEF6D}"/>
              </a:ext>
            </a:extLst>
          </p:cNvPr>
          <p:cNvSpPr>
            <a:spLocks noChangeArrowheads="1"/>
          </p:cNvSpPr>
          <p:nvPr/>
        </p:nvSpPr>
        <p:spPr bwMode="auto">
          <a:xfrm>
            <a:off x="0" y="1438036"/>
            <a:ext cx="65"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sz="1350"/>
          </a:p>
        </p:txBody>
      </p:sp>
      <p:sp>
        <p:nvSpPr>
          <p:cNvPr id="18457" name="Rectangle 62">
            <a:extLst>
              <a:ext uri="{FF2B5EF4-FFF2-40B4-BE49-F238E27FC236}">
                <a16:creationId xmlns:a16="http://schemas.microsoft.com/office/drawing/2014/main" id="{95D8B02D-750B-4638-B9B4-3C3D199D6E10}"/>
              </a:ext>
            </a:extLst>
          </p:cNvPr>
          <p:cNvSpPr>
            <a:spLocks noChangeArrowheads="1"/>
          </p:cNvSpPr>
          <p:nvPr/>
        </p:nvSpPr>
        <p:spPr bwMode="auto">
          <a:xfrm>
            <a:off x="0" y="1452323"/>
            <a:ext cx="65"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sz="1350"/>
          </a:p>
        </p:txBody>
      </p:sp>
      <p:sp>
        <p:nvSpPr>
          <p:cNvPr id="18458" name="Rectangle 64">
            <a:extLst>
              <a:ext uri="{FF2B5EF4-FFF2-40B4-BE49-F238E27FC236}">
                <a16:creationId xmlns:a16="http://schemas.microsoft.com/office/drawing/2014/main" id="{107E90C8-CCF9-445D-8D12-422FD82AEFB2}"/>
              </a:ext>
            </a:extLst>
          </p:cNvPr>
          <p:cNvSpPr>
            <a:spLocks noChangeArrowheads="1"/>
          </p:cNvSpPr>
          <p:nvPr/>
        </p:nvSpPr>
        <p:spPr bwMode="auto">
          <a:xfrm>
            <a:off x="0" y="1452323"/>
            <a:ext cx="65"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sz="1350"/>
          </a:p>
        </p:txBody>
      </p:sp>
      <p:graphicFrame>
        <p:nvGraphicFramePr>
          <p:cNvPr id="40" name="对象 39">
            <a:extLst>
              <a:ext uri="{FF2B5EF4-FFF2-40B4-BE49-F238E27FC236}">
                <a16:creationId xmlns:a16="http://schemas.microsoft.com/office/drawing/2014/main" id="{0639AFEA-B5E2-44A7-ABCC-44B48C8862F4}"/>
              </a:ext>
            </a:extLst>
          </p:cNvPr>
          <p:cNvGraphicFramePr>
            <a:graphicFrameLocks noChangeAspect="1"/>
          </p:cNvGraphicFramePr>
          <p:nvPr>
            <p:extLst>
              <p:ext uri="{D42A27DB-BD31-4B8C-83A1-F6EECF244321}">
                <p14:modId xmlns:p14="http://schemas.microsoft.com/office/powerpoint/2010/main" val="3900007020"/>
              </p:ext>
            </p:extLst>
          </p:nvPr>
        </p:nvGraphicFramePr>
        <p:xfrm>
          <a:off x="797719" y="1197819"/>
          <a:ext cx="2708672" cy="1924050"/>
        </p:xfrm>
        <a:graphic>
          <a:graphicData uri="http://schemas.openxmlformats.org/presentationml/2006/ole">
            <mc:AlternateContent xmlns:mc="http://schemas.openxmlformats.org/markup-compatibility/2006">
              <mc:Choice xmlns:v="urn:schemas-microsoft-com:vml" Requires="v">
                <p:oleObj spid="_x0000_s15513" name="Graph" r:id="rId9" imgW="3618586" imgH="2904134" progId="Origin50.Graph">
                  <p:embed/>
                </p:oleObj>
              </mc:Choice>
              <mc:Fallback>
                <p:oleObj name="Graph" r:id="rId9" imgW="3618586" imgH="2904134" progId="Origin50.Graph">
                  <p:embed/>
                  <p:pic>
                    <p:nvPicPr>
                      <p:cNvPr id="40" name="对象 39">
                        <a:extLst>
                          <a:ext uri="{FF2B5EF4-FFF2-40B4-BE49-F238E27FC236}">
                            <a16:creationId xmlns:a16="http://schemas.microsoft.com/office/drawing/2014/main" id="{0639AFEA-B5E2-44A7-ABCC-44B48C8862F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t="5383" b="6387"/>
                      <a:stretch>
                        <a:fillRect/>
                      </a:stretch>
                    </p:blipFill>
                    <p:spPr bwMode="auto">
                      <a:xfrm>
                        <a:off x="797719" y="1197819"/>
                        <a:ext cx="2708672"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灯片编号占位符 2">
            <a:extLst>
              <a:ext uri="{FF2B5EF4-FFF2-40B4-BE49-F238E27FC236}">
                <a16:creationId xmlns:a16="http://schemas.microsoft.com/office/drawing/2014/main" id="{AA89F1E8-E96F-4359-BDC7-ED7D77CCE68A}"/>
              </a:ext>
            </a:extLst>
          </p:cNvPr>
          <p:cNvSpPr>
            <a:spLocks noGrp="1"/>
          </p:cNvSpPr>
          <p:nvPr>
            <p:ph type="sldNum" sz="quarter" idx="12"/>
          </p:nvPr>
        </p:nvSpPr>
        <p:spPr>
          <a:xfrm>
            <a:off x="5257800" y="4623248"/>
            <a:ext cx="1600200" cy="273844"/>
          </a:xfrm>
        </p:spPr>
        <p:txBody>
          <a:bodyPr/>
          <a:lstStyle/>
          <a:p>
            <a:fld id="{B19DA58E-532F-41E9-A14C-57F0126E1521}" type="slidenum">
              <a:rPr lang="zh-CN" altLang="en-US" smtClean="0"/>
              <a:pPr/>
              <a:t>25</a:t>
            </a:fld>
            <a:endParaRPr lang="zh-CN" altLang="en-US"/>
          </a:p>
        </p:txBody>
      </p:sp>
      <p:sp>
        <p:nvSpPr>
          <p:cNvPr id="4" name="文本框 3">
            <a:extLst>
              <a:ext uri="{FF2B5EF4-FFF2-40B4-BE49-F238E27FC236}">
                <a16:creationId xmlns:a16="http://schemas.microsoft.com/office/drawing/2014/main" id="{33EC7225-392D-4279-8513-5FA2E29119F5}"/>
              </a:ext>
            </a:extLst>
          </p:cNvPr>
          <p:cNvSpPr txBox="1"/>
          <p:nvPr/>
        </p:nvSpPr>
        <p:spPr>
          <a:xfrm>
            <a:off x="1196752" y="267494"/>
            <a:ext cx="4608512" cy="400110"/>
          </a:xfrm>
          <a:prstGeom prst="rect">
            <a:avLst/>
          </a:prstGeom>
          <a:noFill/>
        </p:spPr>
        <p:txBody>
          <a:bodyPr wrap="square" rtlCol="0">
            <a:spAutoFit/>
          </a:bodyPr>
          <a:lstStyle/>
          <a:p>
            <a:pPr algn="ct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四、超低温调节阀</a:t>
            </a:r>
          </a:p>
        </p:txBody>
      </p:sp>
    </p:spTree>
    <p:extLst>
      <p:ext uri="{BB962C8B-B14F-4D97-AF65-F5344CB8AC3E}">
        <p14:creationId xmlns:p14="http://schemas.microsoft.com/office/powerpoint/2010/main" val="84285550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barn(inVertical)">
                                      <p:cBhvr>
                                        <p:cTn id="10" dur="500"/>
                                        <p:tgtEl>
                                          <p:spTgt spid="4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barn(inVertical)">
                                      <p:cBhvr>
                                        <p:cTn id="13" dur="500"/>
                                        <p:tgtEl>
                                          <p:spTgt spid="4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barn(inVertical)">
                                      <p:cBhvr>
                                        <p:cTn id="18" dur="500"/>
                                        <p:tgtEl>
                                          <p:spTgt spid="4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barn(inVertical)">
                                      <p:cBhvr>
                                        <p:cTn id="21" dur="500"/>
                                        <p:tgtEl>
                                          <p:spTgt spid="5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barn(inVertical)">
                                      <p:cBhvr>
                                        <p:cTn id="24" dur="500"/>
                                        <p:tgtEl>
                                          <p:spTgt spid="4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barn(inVertical)">
                                      <p:cBhvr>
                                        <p:cTn id="29" dur="500"/>
                                        <p:tgtEl>
                                          <p:spTgt spid="46"/>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barn(inVertical)">
                                      <p:cBhvr>
                                        <p:cTn id="32" dur="500"/>
                                        <p:tgtEl>
                                          <p:spTgt spid="49"/>
                                        </p:tgtEl>
                                      </p:cBhvr>
                                    </p:animEffect>
                                  </p:childTnLst>
                                </p:cTn>
                              </p:par>
                              <p:par>
                                <p:cTn id="33" presetID="16" presetClass="entr" presetSubtype="21"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arn(inVertical)">
                                      <p:cBhvr>
                                        <p:cTn id="35" dur="500"/>
                                        <p:tgtEl>
                                          <p:spTgt spid="4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barn(inVertical)">
                                      <p:cBhvr>
                                        <p:cTn id="40" dur="500"/>
                                        <p:tgtEl>
                                          <p:spTgt spid="47"/>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barn(inVertical)">
                                      <p:cBhvr>
                                        <p:cTn id="43" dur="500"/>
                                        <p:tgtEl>
                                          <p:spTgt spid="51"/>
                                        </p:tgtEl>
                                      </p:cBhvr>
                                    </p:animEffect>
                                  </p:childTnLst>
                                </p:cTn>
                              </p:par>
                              <p:par>
                                <p:cTn id="44" presetID="16" presetClass="entr" presetSubtype="21" fill="hold"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barn(inVertical)">
                                      <p:cBhvr>
                                        <p:cTn id="4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P spid="48" grpId="0" animBg="1"/>
      <p:bldP spid="49" grpId="0" animBg="1"/>
      <p:bldP spid="50" grpId="0" animBg="1"/>
      <p:bldP spid="5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5">
            <a:extLst>
              <a:ext uri="{FF2B5EF4-FFF2-40B4-BE49-F238E27FC236}">
                <a16:creationId xmlns:a16="http://schemas.microsoft.com/office/drawing/2014/main" id="{7713EC96-7F30-40DF-BD50-3D1E8A17F8BA}"/>
              </a:ext>
            </a:extLst>
          </p:cNvPr>
          <p:cNvSpPr>
            <a:spLocks noChangeArrowheads="1"/>
          </p:cNvSpPr>
          <p:nvPr/>
        </p:nvSpPr>
        <p:spPr bwMode="auto">
          <a:xfrm>
            <a:off x="4793456" y="4572000"/>
            <a:ext cx="2057400" cy="571500"/>
          </a:xfrm>
          <a:prstGeom prst="rect">
            <a:avLst/>
          </a:prstGeom>
          <a:solidFill>
            <a:schemeClr val="bg1"/>
          </a:solidFill>
          <a:ln w="9525" algn="ctr">
            <a:solidFill>
              <a:schemeClr val="bg1"/>
            </a:solidFill>
            <a:round/>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350">
              <a:cs typeface="Arial" panose="020B0604020202020204" pitchFamily="34" charset="0"/>
            </a:endParaRPr>
          </a:p>
        </p:txBody>
      </p:sp>
      <p:sp>
        <p:nvSpPr>
          <p:cNvPr id="2" name="矩形 1">
            <a:extLst>
              <a:ext uri="{FF2B5EF4-FFF2-40B4-BE49-F238E27FC236}">
                <a16:creationId xmlns:a16="http://schemas.microsoft.com/office/drawing/2014/main" id="{99D80874-5F1E-4A4B-838A-B12676502075}"/>
              </a:ext>
            </a:extLst>
          </p:cNvPr>
          <p:cNvSpPr/>
          <p:nvPr/>
        </p:nvSpPr>
        <p:spPr bwMode="auto">
          <a:xfrm>
            <a:off x="1340767" y="843558"/>
            <a:ext cx="4176465" cy="740569"/>
          </a:xfrm>
          <a:prstGeom prst="rect">
            <a:avLst/>
          </a:prstGeom>
          <a:solidFill>
            <a:schemeClr val="tx2">
              <a:lumMod val="40000"/>
              <a:lumOff val="60000"/>
            </a:schemeClr>
          </a:solidFill>
          <a:ln w="9525" cap="flat" cmpd="sng" algn="ctr">
            <a:noFill/>
            <a:prstDash val="solid"/>
            <a:round/>
            <a:headEnd type="none" w="med" len="med"/>
            <a:tailEnd type="none" w="med" len="med"/>
          </a:ln>
          <a:effectLst/>
        </p:spPr>
        <p:txBody>
          <a:bodyPr anchor="ctr"/>
          <a:lstStyle/>
          <a:p>
            <a:pPr algn="ctr" eaLnBrk="1" hangingPunct="1">
              <a:defRPr/>
            </a:pPr>
            <a:r>
              <a:rPr lang="zh-CN" altLang="en-US" sz="2000" b="1" dirty="0">
                <a:latin typeface="+mn-ea"/>
                <a:cs typeface="Arial" charset="0"/>
              </a:rPr>
              <a:t>气动低温阀测试系统：</a:t>
            </a:r>
            <a:endParaRPr lang="en-US" altLang="zh-CN" sz="2000" b="1" dirty="0">
              <a:latin typeface="+mn-ea"/>
              <a:cs typeface="Arial" charset="0"/>
            </a:endParaRPr>
          </a:p>
          <a:p>
            <a:pPr algn="ctr" eaLnBrk="1" hangingPunct="1">
              <a:defRPr/>
            </a:pPr>
            <a:r>
              <a:rPr lang="zh-CN" altLang="en-US" sz="2000" b="1" dirty="0">
                <a:latin typeface="+mn-ea"/>
                <a:cs typeface="Arial" charset="0"/>
              </a:rPr>
              <a:t>漏热、密封、寿命、静态</a:t>
            </a:r>
            <a:r>
              <a:rPr lang="en-US" altLang="zh-CN" sz="2000" b="1" dirty="0">
                <a:latin typeface="+mn-ea"/>
                <a:cs typeface="Arial" charset="0"/>
              </a:rPr>
              <a:t>/</a:t>
            </a:r>
            <a:r>
              <a:rPr lang="zh-CN" altLang="en-US" sz="2000" b="1" dirty="0">
                <a:latin typeface="+mn-ea"/>
                <a:cs typeface="Arial" charset="0"/>
              </a:rPr>
              <a:t>动态性能</a:t>
            </a:r>
            <a:endParaRPr lang="zh-CN" altLang="en-US" sz="2000" dirty="0">
              <a:latin typeface="Arial" charset="0"/>
              <a:cs typeface="Arial" charset="0"/>
            </a:endParaRPr>
          </a:p>
        </p:txBody>
      </p:sp>
      <p:pic>
        <p:nvPicPr>
          <p:cNvPr id="19461" name="Picture 2">
            <a:extLst>
              <a:ext uri="{FF2B5EF4-FFF2-40B4-BE49-F238E27FC236}">
                <a16:creationId xmlns:a16="http://schemas.microsoft.com/office/drawing/2014/main" id="{557EDCF0-96A9-4C91-A84C-FFC06FE791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344" y="1779662"/>
            <a:ext cx="2234854" cy="2972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2" name="Picture 3">
            <a:extLst>
              <a:ext uri="{FF2B5EF4-FFF2-40B4-BE49-F238E27FC236}">
                <a16:creationId xmlns:a16="http://schemas.microsoft.com/office/drawing/2014/main" id="{B5187115-57E7-4566-994C-7A3795FD63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8244" y="1779662"/>
            <a:ext cx="3100387" cy="2972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灯片编号占位符 2">
            <a:extLst>
              <a:ext uri="{FF2B5EF4-FFF2-40B4-BE49-F238E27FC236}">
                <a16:creationId xmlns:a16="http://schemas.microsoft.com/office/drawing/2014/main" id="{5D263D10-5BB9-4E0C-AEDE-B51A9873A762}"/>
              </a:ext>
            </a:extLst>
          </p:cNvPr>
          <p:cNvSpPr>
            <a:spLocks noGrp="1"/>
          </p:cNvSpPr>
          <p:nvPr>
            <p:ph type="sldNum" sz="quarter" idx="12"/>
          </p:nvPr>
        </p:nvSpPr>
        <p:spPr/>
        <p:txBody>
          <a:bodyPr/>
          <a:lstStyle/>
          <a:p>
            <a:fld id="{B19DA58E-532F-41E9-A14C-57F0126E1521}" type="slidenum">
              <a:rPr lang="zh-CN" altLang="en-US" smtClean="0"/>
              <a:pPr/>
              <a:t>26</a:t>
            </a:fld>
            <a:endParaRPr lang="zh-CN" altLang="en-US"/>
          </a:p>
        </p:txBody>
      </p:sp>
      <p:sp>
        <p:nvSpPr>
          <p:cNvPr id="4" name="文本框 3">
            <a:extLst>
              <a:ext uri="{FF2B5EF4-FFF2-40B4-BE49-F238E27FC236}">
                <a16:creationId xmlns:a16="http://schemas.microsoft.com/office/drawing/2014/main" id="{992EB87D-C695-4A63-9043-FE3B4F1B29CC}"/>
              </a:ext>
            </a:extLst>
          </p:cNvPr>
          <p:cNvSpPr txBox="1"/>
          <p:nvPr/>
        </p:nvSpPr>
        <p:spPr>
          <a:xfrm>
            <a:off x="1196752" y="267494"/>
            <a:ext cx="4608512" cy="400110"/>
          </a:xfrm>
          <a:prstGeom prst="rect">
            <a:avLst/>
          </a:prstGeom>
          <a:noFill/>
        </p:spPr>
        <p:txBody>
          <a:bodyPr wrap="square" rtlCol="0">
            <a:spAutoFit/>
          </a:bodyPr>
          <a:lstStyle/>
          <a:p>
            <a:pPr algn="ct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四、超低温调节阀</a:t>
            </a:r>
          </a:p>
        </p:txBody>
      </p:sp>
    </p:spTree>
    <p:extLst>
      <p:ext uri="{BB962C8B-B14F-4D97-AF65-F5344CB8AC3E}">
        <p14:creationId xmlns:p14="http://schemas.microsoft.com/office/powerpoint/2010/main" val="164073700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27">
            <a:extLst>
              <a:ext uri="{FF2B5EF4-FFF2-40B4-BE49-F238E27FC236}">
                <a16:creationId xmlns:a16="http://schemas.microsoft.com/office/drawing/2014/main" id="{955F948F-D518-44B3-9E8C-1097F5605D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1931" y="1754956"/>
            <a:ext cx="2695575" cy="2616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4" name="Picture 2" descr="G:\组装低温阀照片\系统照片\IMG_6868.jpg">
            <a:extLst>
              <a:ext uri="{FF2B5EF4-FFF2-40B4-BE49-F238E27FC236}">
                <a16:creationId xmlns:a16="http://schemas.microsoft.com/office/drawing/2014/main" id="{22060B35-3F45-4764-A963-1EAC4CB59B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51" y="1754956"/>
            <a:ext cx="3488531" cy="261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灯片编号占位符 2">
            <a:extLst>
              <a:ext uri="{FF2B5EF4-FFF2-40B4-BE49-F238E27FC236}">
                <a16:creationId xmlns:a16="http://schemas.microsoft.com/office/drawing/2014/main" id="{EBBDB2BA-2344-4F75-8E0C-DB0E54CF1E67}"/>
              </a:ext>
            </a:extLst>
          </p:cNvPr>
          <p:cNvSpPr>
            <a:spLocks noGrp="1"/>
          </p:cNvSpPr>
          <p:nvPr>
            <p:ph type="sldNum" sz="quarter" idx="12"/>
          </p:nvPr>
        </p:nvSpPr>
        <p:spPr/>
        <p:txBody>
          <a:bodyPr/>
          <a:lstStyle/>
          <a:p>
            <a:fld id="{B19DA58E-532F-41E9-A14C-57F0126E1521}" type="slidenum">
              <a:rPr lang="zh-CN" altLang="en-US" smtClean="0"/>
              <a:pPr/>
              <a:t>27</a:t>
            </a:fld>
            <a:endParaRPr lang="zh-CN" altLang="en-US"/>
          </a:p>
        </p:txBody>
      </p:sp>
      <p:sp>
        <p:nvSpPr>
          <p:cNvPr id="8" name="标题 1">
            <a:extLst>
              <a:ext uri="{FF2B5EF4-FFF2-40B4-BE49-F238E27FC236}">
                <a16:creationId xmlns:a16="http://schemas.microsoft.com/office/drawing/2014/main" id="{C3194C6E-F954-4CA5-A892-37C058002E0A}"/>
              </a:ext>
            </a:extLst>
          </p:cNvPr>
          <p:cNvSpPr txBox="1">
            <a:spLocks noChangeArrowheads="1"/>
          </p:cNvSpPr>
          <p:nvPr/>
        </p:nvSpPr>
        <p:spPr>
          <a:xfrm>
            <a:off x="63440" y="982680"/>
            <a:ext cx="3704552" cy="457200"/>
          </a:xfrm>
          <a:prstGeom prst="rect">
            <a:avLst/>
          </a:prstGeom>
        </p:spPr>
        <p:txBody>
          <a:bodyPr>
            <a:normAutofit/>
          </a:bodyPr>
          <a:lstStyle>
            <a:lvl1pPr algn="ctr" defTabSz="685712" rtl="0" eaLnBrk="1" latinLnBrk="0" hangingPunct="1">
              <a:spcBef>
                <a:spcPct val="0"/>
              </a:spcBef>
              <a:buNone/>
              <a:defRPr sz="3300" kern="1200">
                <a:solidFill>
                  <a:schemeClr val="tx1"/>
                </a:solidFill>
                <a:latin typeface="+mj-lt"/>
                <a:ea typeface="+mj-ea"/>
                <a:cs typeface="+mj-cs"/>
              </a:defRPr>
            </a:lvl1pPr>
          </a:lstStyle>
          <a:p>
            <a:pPr algn="l"/>
            <a:r>
              <a:rPr lang="zh-CN" altLang="en-US" sz="1800" b="1" dirty="0">
                <a:solidFill>
                  <a:srgbClr val="000099"/>
                </a:solidFill>
                <a:latin typeface="微软雅黑" panose="020B0503020204020204" pitchFamily="34" charset="-122"/>
                <a:ea typeface="微软雅黑" panose="020B0503020204020204" pitchFamily="34" charset="-122"/>
              </a:rPr>
              <a:t>低温调节阀应用场景</a:t>
            </a:r>
          </a:p>
        </p:txBody>
      </p:sp>
      <p:sp>
        <p:nvSpPr>
          <p:cNvPr id="4" name="文本框 3">
            <a:extLst>
              <a:ext uri="{FF2B5EF4-FFF2-40B4-BE49-F238E27FC236}">
                <a16:creationId xmlns:a16="http://schemas.microsoft.com/office/drawing/2014/main" id="{B333F63F-58C8-4BB4-A9DD-58FC547C369D}"/>
              </a:ext>
            </a:extLst>
          </p:cNvPr>
          <p:cNvSpPr txBox="1"/>
          <p:nvPr/>
        </p:nvSpPr>
        <p:spPr>
          <a:xfrm>
            <a:off x="1196752" y="267494"/>
            <a:ext cx="4608512" cy="400110"/>
          </a:xfrm>
          <a:prstGeom prst="rect">
            <a:avLst/>
          </a:prstGeom>
          <a:noFill/>
        </p:spPr>
        <p:txBody>
          <a:bodyPr wrap="square" rtlCol="0">
            <a:spAutoFit/>
          </a:bodyPr>
          <a:lstStyle/>
          <a:p>
            <a:pPr algn="ct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四、超低温调节阀</a:t>
            </a:r>
          </a:p>
        </p:txBody>
      </p:sp>
    </p:spTree>
    <p:extLst>
      <p:ext uri="{BB962C8B-B14F-4D97-AF65-F5344CB8AC3E}">
        <p14:creationId xmlns:p14="http://schemas.microsoft.com/office/powerpoint/2010/main" val="128911035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矩形 3">
            <a:extLst>
              <a:ext uri="{FF2B5EF4-FFF2-40B4-BE49-F238E27FC236}">
                <a16:creationId xmlns:a16="http://schemas.microsoft.com/office/drawing/2014/main" id="{0E7AEB5F-B4FE-4217-820B-6A2033128930}"/>
              </a:ext>
            </a:extLst>
          </p:cNvPr>
          <p:cNvSpPr>
            <a:spLocks noChangeArrowheads="1"/>
          </p:cNvSpPr>
          <p:nvPr/>
        </p:nvSpPr>
        <p:spPr bwMode="auto">
          <a:xfrm>
            <a:off x="4793456" y="4452778"/>
            <a:ext cx="2057400" cy="571500"/>
          </a:xfrm>
          <a:prstGeom prst="rect">
            <a:avLst/>
          </a:prstGeom>
          <a:solidFill>
            <a:schemeClr val="bg1"/>
          </a:solidFill>
          <a:ln w="9525" algn="ctr">
            <a:solidFill>
              <a:schemeClr val="bg1"/>
            </a:solidFill>
            <a:round/>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350">
              <a:cs typeface="Arial" panose="020B0604020202020204" pitchFamily="34" charset="0"/>
            </a:endParaRPr>
          </a:p>
        </p:txBody>
      </p:sp>
      <p:sp>
        <p:nvSpPr>
          <p:cNvPr id="2" name="灯片编号占位符 1">
            <a:extLst>
              <a:ext uri="{FF2B5EF4-FFF2-40B4-BE49-F238E27FC236}">
                <a16:creationId xmlns:a16="http://schemas.microsoft.com/office/drawing/2014/main" id="{067473D6-2AC6-4366-8A5A-3F35FE2BA8DE}"/>
              </a:ext>
            </a:extLst>
          </p:cNvPr>
          <p:cNvSpPr>
            <a:spLocks noGrp="1"/>
          </p:cNvSpPr>
          <p:nvPr>
            <p:ph type="sldNum" sz="quarter" idx="12"/>
          </p:nvPr>
        </p:nvSpPr>
        <p:spPr>
          <a:xfrm>
            <a:off x="5257800" y="4655186"/>
            <a:ext cx="1600200" cy="273844"/>
          </a:xfrm>
        </p:spPr>
        <p:txBody>
          <a:bodyPr/>
          <a:lstStyle/>
          <a:p>
            <a:fld id="{B19DA58E-532F-41E9-A14C-57F0126E1521}" type="slidenum">
              <a:rPr lang="zh-CN" altLang="en-US" smtClean="0"/>
              <a:pPr/>
              <a:t>28</a:t>
            </a:fld>
            <a:endParaRPr lang="zh-CN" altLang="en-US"/>
          </a:p>
        </p:txBody>
      </p:sp>
      <p:sp>
        <p:nvSpPr>
          <p:cNvPr id="9" name="标题 1">
            <a:extLst>
              <a:ext uri="{FF2B5EF4-FFF2-40B4-BE49-F238E27FC236}">
                <a16:creationId xmlns:a16="http://schemas.microsoft.com/office/drawing/2014/main" id="{3C1A33E0-2941-425B-97AF-3B6136382804}"/>
              </a:ext>
            </a:extLst>
          </p:cNvPr>
          <p:cNvSpPr txBox="1">
            <a:spLocks noChangeArrowheads="1"/>
          </p:cNvSpPr>
          <p:nvPr/>
        </p:nvSpPr>
        <p:spPr>
          <a:xfrm>
            <a:off x="128488" y="555526"/>
            <a:ext cx="3704552" cy="457200"/>
          </a:xfrm>
          <a:prstGeom prst="rect">
            <a:avLst/>
          </a:prstGeom>
        </p:spPr>
        <p:txBody>
          <a:bodyPr>
            <a:normAutofit/>
          </a:bodyPr>
          <a:lstStyle>
            <a:lvl1pPr algn="ctr" defTabSz="685712" rtl="0" eaLnBrk="1" latinLnBrk="0" hangingPunct="1">
              <a:spcBef>
                <a:spcPct val="0"/>
              </a:spcBef>
              <a:buNone/>
              <a:defRPr sz="3300" kern="1200">
                <a:solidFill>
                  <a:schemeClr val="tx1"/>
                </a:solidFill>
                <a:latin typeface="+mj-lt"/>
                <a:ea typeface="+mj-ea"/>
                <a:cs typeface="+mj-cs"/>
              </a:defRPr>
            </a:lvl1pPr>
          </a:lstStyle>
          <a:p>
            <a:pPr algn="l"/>
            <a:r>
              <a:rPr lang="zh-CN" altLang="en-US" sz="1800" b="1" dirty="0">
                <a:solidFill>
                  <a:srgbClr val="000099"/>
                </a:solidFill>
                <a:latin typeface="微软雅黑" panose="020B0503020204020204" pitchFamily="34" charset="-122"/>
                <a:ea typeface="微软雅黑" panose="020B0503020204020204" pitchFamily="34" charset="-122"/>
              </a:rPr>
              <a:t>应用案例</a:t>
            </a:r>
          </a:p>
        </p:txBody>
      </p:sp>
      <p:graphicFrame>
        <p:nvGraphicFramePr>
          <p:cNvPr id="3" name="表格 2">
            <a:extLst>
              <a:ext uri="{FF2B5EF4-FFF2-40B4-BE49-F238E27FC236}">
                <a16:creationId xmlns:a16="http://schemas.microsoft.com/office/drawing/2014/main" id="{BB749EE4-9282-4B1B-87AE-0EEAC3B4524F}"/>
              </a:ext>
            </a:extLst>
          </p:cNvPr>
          <p:cNvGraphicFramePr>
            <a:graphicFrameLocks noGrp="1"/>
          </p:cNvGraphicFramePr>
          <p:nvPr>
            <p:extLst>
              <p:ext uri="{D42A27DB-BD31-4B8C-83A1-F6EECF244321}">
                <p14:modId xmlns:p14="http://schemas.microsoft.com/office/powerpoint/2010/main" val="3602252162"/>
              </p:ext>
            </p:extLst>
          </p:nvPr>
        </p:nvGraphicFramePr>
        <p:xfrm>
          <a:off x="254768" y="940590"/>
          <a:ext cx="6492479" cy="4039362"/>
        </p:xfrm>
        <a:graphic>
          <a:graphicData uri="http://schemas.openxmlformats.org/drawingml/2006/table">
            <a:tbl>
              <a:tblPr firstRow="1" bandRow="1">
                <a:tableStyleId>{7DF18680-E054-41AD-8BC1-D1AEF772440D}</a:tableStyleId>
              </a:tblPr>
              <a:tblGrid>
                <a:gridCol w="514369">
                  <a:extLst>
                    <a:ext uri="{9D8B030D-6E8A-4147-A177-3AD203B41FA5}">
                      <a16:colId xmlns:a16="http://schemas.microsoft.com/office/drawing/2014/main" val="20000"/>
                    </a:ext>
                  </a:extLst>
                </a:gridCol>
                <a:gridCol w="1507735">
                  <a:extLst>
                    <a:ext uri="{9D8B030D-6E8A-4147-A177-3AD203B41FA5}">
                      <a16:colId xmlns:a16="http://schemas.microsoft.com/office/drawing/2014/main" val="20001"/>
                    </a:ext>
                  </a:extLst>
                </a:gridCol>
                <a:gridCol w="984097">
                  <a:extLst>
                    <a:ext uri="{9D8B030D-6E8A-4147-A177-3AD203B41FA5}">
                      <a16:colId xmlns:a16="http://schemas.microsoft.com/office/drawing/2014/main" val="20002"/>
                    </a:ext>
                  </a:extLst>
                </a:gridCol>
                <a:gridCol w="1028738">
                  <a:extLst>
                    <a:ext uri="{9D8B030D-6E8A-4147-A177-3AD203B41FA5}">
                      <a16:colId xmlns:a16="http://schemas.microsoft.com/office/drawing/2014/main" val="20003"/>
                    </a:ext>
                  </a:extLst>
                </a:gridCol>
                <a:gridCol w="2457540">
                  <a:extLst>
                    <a:ext uri="{9D8B030D-6E8A-4147-A177-3AD203B41FA5}">
                      <a16:colId xmlns:a16="http://schemas.microsoft.com/office/drawing/2014/main" val="20004"/>
                    </a:ext>
                  </a:extLst>
                </a:gridCol>
              </a:tblGrid>
              <a:tr h="257347">
                <a:tc>
                  <a:txBody>
                    <a:bodyPr/>
                    <a:lstStyle/>
                    <a:p>
                      <a:pPr algn="ctr"/>
                      <a:r>
                        <a:rPr lang="zh-CN" altLang="en-US" sz="1200" dirty="0"/>
                        <a:t>序号</a:t>
                      </a:r>
                    </a:p>
                  </a:txBody>
                  <a:tcPr marL="68582" marR="68582" marT="34295" marB="34295">
                    <a:solidFill>
                      <a:schemeClr val="accent2"/>
                    </a:solidFill>
                  </a:tcPr>
                </a:tc>
                <a:tc>
                  <a:txBody>
                    <a:bodyPr/>
                    <a:lstStyle/>
                    <a:p>
                      <a:pPr algn="ctr"/>
                      <a:r>
                        <a:rPr lang="zh-CN" altLang="en-US" sz="1200" dirty="0"/>
                        <a:t>应用单位</a:t>
                      </a:r>
                      <a:r>
                        <a:rPr lang="en-US" altLang="zh-CN" sz="1200" dirty="0"/>
                        <a:t>/</a:t>
                      </a:r>
                      <a:r>
                        <a:rPr lang="zh-CN" altLang="en-US" sz="1200" dirty="0"/>
                        <a:t>场合</a:t>
                      </a:r>
                    </a:p>
                  </a:txBody>
                  <a:tcPr marL="68582" marR="68582" marT="34295" marB="34295">
                    <a:solidFill>
                      <a:schemeClr val="accent2"/>
                    </a:solidFill>
                  </a:tcPr>
                </a:tc>
                <a:tc>
                  <a:txBody>
                    <a:bodyPr/>
                    <a:lstStyle/>
                    <a:p>
                      <a:pPr algn="ctr"/>
                      <a:r>
                        <a:rPr lang="en-US" altLang="zh-CN" sz="1200" dirty="0"/>
                        <a:t>DN</a:t>
                      </a:r>
                      <a:r>
                        <a:rPr lang="zh-CN" altLang="en-US" sz="1200" dirty="0"/>
                        <a:t>值</a:t>
                      </a:r>
                    </a:p>
                  </a:txBody>
                  <a:tcPr marL="68582" marR="68582" marT="34295" marB="34295">
                    <a:solidFill>
                      <a:schemeClr val="accent2"/>
                    </a:solidFill>
                  </a:tcPr>
                </a:tc>
                <a:tc>
                  <a:txBody>
                    <a:bodyPr/>
                    <a:lstStyle/>
                    <a:p>
                      <a:pPr algn="ctr"/>
                      <a:r>
                        <a:rPr lang="zh-CN" altLang="en-US" sz="1200" dirty="0"/>
                        <a:t>温度范围</a:t>
                      </a:r>
                    </a:p>
                  </a:txBody>
                  <a:tcPr marL="68582" marR="68582" marT="34295" marB="34295">
                    <a:solidFill>
                      <a:schemeClr val="accent2"/>
                    </a:solidFill>
                  </a:tcPr>
                </a:tc>
                <a:tc>
                  <a:txBody>
                    <a:bodyPr/>
                    <a:lstStyle/>
                    <a:p>
                      <a:pPr algn="ctr"/>
                      <a:r>
                        <a:rPr lang="zh-CN" altLang="en-US" sz="1200" dirty="0"/>
                        <a:t>备注</a:t>
                      </a:r>
                    </a:p>
                  </a:txBody>
                  <a:tcPr marL="68582" marR="68582" marT="34295" marB="34295">
                    <a:solidFill>
                      <a:schemeClr val="accent2"/>
                    </a:solidFill>
                  </a:tcPr>
                </a:tc>
                <a:extLst>
                  <a:ext uri="{0D108BD9-81ED-4DB2-BD59-A6C34878D82A}">
                    <a16:rowId xmlns:a16="http://schemas.microsoft.com/office/drawing/2014/main" val="10000"/>
                  </a:ext>
                </a:extLst>
              </a:tr>
              <a:tr h="227234">
                <a:tc>
                  <a:txBody>
                    <a:bodyPr/>
                    <a:lstStyle/>
                    <a:p>
                      <a:pPr algn="ctr"/>
                      <a:r>
                        <a:rPr lang="en-US" altLang="zh-CN" sz="1200" dirty="0"/>
                        <a:t>1</a:t>
                      </a:r>
                      <a:endParaRPr lang="zh-CN" altLang="en-US" sz="1200" dirty="0"/>
                    </a:p>
                  </a:txBody>
                  <a:tcPr marL="68582" marR="68582" marT="34295" marB="34295" anchor="ctr" anchorCtr="1">
                    <a:solidFill>
                      <a:schemeClr val="accent2"/>
                    </a:solidFill>
                  </a:tcPr>
                </a:tc>
                <a:tc>
                  <a:txBody>
                    <a:bodyPr/>
                    <a:lstStyle/>
                    <a:p>
                      <a:pPr algn="ctr"/>
                      <a:r>
                        <a:rPr lang="zh-CN" altLang="en-US" sz="1100" dirty="0"/>
                        <a:t>中科院理化所</a:t>
                      </a:r>
                    </a:p>
                  </a:txBody>
                  <a:tcPr marL="68582" marR="68582" marT="34295" marB="34295"/>
                </a:tc>
                <a:tc>
                  <a:txBody>
                    <a:bodyPr/>
                    <a:lstStyle/>
                    <a:p>
                      <a:pPr algn="ctr"/>
                      <a:r>
                        <a:rPr lang="en-US" altLang="zh-CN" sz="1100" dirty="0"/>
                        <a:t>DN32/DN25</a:t>
                      </a:r>
                      <a:endParaRPr lang="zh-CN" altLang="en-US" sz="1100" dirty="0"/>
                    </a:p>
                  </a:txBody>
                  <a:tcPr marL="68582" marR="68582" marT="34295" marB="34295"/>
                </a:tc>
                <a:tc>
                  <a:txBody>
                    <a:bodyPr/>
                    <a:lstStyle/>
                    <a:p>
                      <a:pPr algn="ctr"/>
                      <a:r>
                        <a:rPr lang="en-US" altLang="zh-CN" sz="1100" dirty="0"/>
                        <a:t>20K</a:t>
                      </a:r>
                      <a:endParaRPr lang="zh-CN" altLang="en-US" sz="1100" dirty="0"/>
                    </a:p>
                  </a:txBody>
                  <a:tcPr marL="68582" marR="68582" marT="34295" marB="34295"/>
                </a:tc>
                <a:tc>
                  <a:txBody>
                    <a:bodyPr/>
                    <a:lstStyle/>
                    <a:p>
                      <a:pPr algn="ctr"/>
                      <a:r>
                        <a:rPr lang="zh-CN" altLang="en-US" sz="1100" dirty="0"/>
                        <a:t>透平控制</a:t>
                      </a:r>
                    </a:p>
                  </a:txBody>
                  <a:tcPr marL="68582" marR="68582" marT="34295" marB="34295"/>
                </a:tc>
                <a:extLst>
                  <a:ext uri="{0D108BD9-81ED-4DB2-BD59-A6C34878D82A}">
                    <a16:rowId xmlns:a16="http://schemas.microsoft.com/office/drawing/2014/main" val="10001"/>
                  </a:ext>
                </a:extLst>
              </a:tr>
              <a:tr h="255558">
                <a:tc>
                  <a:txBody>
                    <a:bodyPr/>
                    <a:lstStyle/>
                    <a:p>
                      <a:pPr algn="ctr"/>
                      <a:r>
                        <a:rPr lang="en-US" altLang="zh-CN" sz="1200" dirty="0"/>
                        <a:t>2</a:t>
                      </a:r>
                      <a:endParaRPr lang="zh-CN" altLang="en-US" sz="1200" dirty="0"/>
                    </a:p>
                  </a:txBody>
                  <a:tcPr marL="68582" marR="68582" marT="34295" marB="34295">
                    <a:solidFill>
                      <a:schemeClr val="accent2"/>
                    </a:solidFill>
                  </a:tcPr>
                </a:tc>
                <a:tc>
                  <a:txBody>
                    <a:bodyPr/>
                    <a:lstStyle/>
                    <a:p>
                      <a:pPr algn="ctr"/>
                      <a:r>
                        <a:rPr lang="zh-CN" altLang="en-US" sz="1100" dirty="0"/>
                        <a:t>中国航天科技集团</a:t>
                      </a:r>
                      <a:r>
                        <a:rPr lang="en-US" altLang="zh-CN" sz="1100" dirty="0"/>
                        <a:t>1</a:t>
                      </a:r>
                      <a:r>
                        <a:rPr lang="zh-CN" altLang="en-US" sz="1100" dirty="0"/>
                        <a:t>院</a:t>
                      </a:r>
                    </a:p>
                  </a:txBody>
                  <a:tcPr marL="68582" marR="68582" marT="34295" marB="34295"/>
                </a:tc>
                <a:tc>
                  <a:txBody>
                    <a:bodyPr/>
                    <a:lstStyle/>
                    <a:p>
                      <a:pPr algn="ctr"/>
                      <a:r>
                        <a:rPr lang="en-US" altLang="zh-CN" sz="1100" dirty="0"/>
                        <a:t>DN65/DN50</a:t>
                      </a:r>
                      <a:endParaRPr lang="zh-CN" altLang="en-US" sz="1100" dirty="0"/>
                    </a:p>
                  </a:txBody>
                  <a:tcPr marL="68582" marR="68582" marT="34295" marB="34295"/>
                </a:tc>
                <a:tc>
                  <a:txBody>
                    <a:bodyPr/>
                    <a:lstStyle/>
                    <a:p>
                      <a:pPr algn="ctr"/>
                      <a:r>
                        <a:rPr lang="en-US" altLang="zh-CN" sz="1100" dirty="0"/>
                        <a:t>20K</a:t>
                      </a:r>
                      <a:endParaRPr lang="zh-CN" altLang="en-US" sz="1100" dirty="0"/>
                    </a:p>
                  </a:txBody>
                  <a:tcPr marL="68582" marR="68582" marT="34295" marB="34295"/>
                </a:tc>
                <a:tc>
                  <a:txBody>
                    <a:bodyPr/>
                    <a:lstStyle/>
                    <a:p>
                      <a:pPr algn="ctr"/>
                      <a:r>
                        <a:rPr lang="zh-CN" altLang="en-US" sz="1100" dirty="0"/>
                        <a:t>低温流体控制</a:t>
                      </a:r>
                    </a:p>
                  </a:txBody>
                  <a:tcPr marL="68582" marR="68582" marT="34295" marB="34295"/>
                </a:tc>
                <a:extLst>
                  <a:ext uri="{0D108BD9-81ED-4DB2-BD59-A6C34878D82A}">
                    <a16:rowId xmlns:a16="http://schemas.microsoft.com/office/drawing/2014/main" val="10002"/>
                  </a:ext>
                </a:extLst>
              </a:tr>
              <a:tr h="227234">
                <a:tc>
                  <a:txBody>
                    <a:bodyPr/>
                    <a:lstStyle/>
                    <a:p>
                      <a:pPr algn="ctr"/>
                      <a:r>
                        <a:rPr lang="en-US" altLang="zh-CN" sz="1200" dirty="0"/>
                        <a:t>3</a:t>
                      </a:r>
                      <a:endParaRPr lang="zh-CN" altLang="en-US" sz="1200" dirty="0"/>
                    </a:p>
                  </a:txBody>
                  <a:tcPr marL="68582" marR="68582" marT="34295" marB="34295">
                    <a:solidFill>
                      <a:schemeClr val="accent2"/>
                    </a:solidFill>
                  </a:tcPr>
                </a:tc>
                <a:tc>
                  <a:txBody>
                    <a:bodyPr/>
                    <a:lstStyle/>
                    <a:p>
                      <a:pPr algn="ctr"/>
                      <a:r>
                        <a:rPr lang="zh-CN" altLang="en-US" sz="1100" dirty="0"/>
                        <a:t>兰州近代物理研究所</a:t>
                      </a:r>
                    </a:p>
                  </a:txBody>
                  <a:tcPr marL="68582" marR="68582" marT="34295" marB="34295"/>
                </a:tc>
                <a:tc>
                  <a:txBody>
                    <a:bodyPr/>
                    <a:lstStyle/>
                    <a:p>
                      <a:pPr algn="ctr"/>
                      <a:r>
                        <a:rPr lang="en-US" altLang="zh-CN" sz="1100" dirty="0"/>
                        <a:t>DN15</a:t>
                      </a:r>
                      <a:endParaRPr lang="zh-CN" altLang="en-US" sz="1100" dirty="0"/>
                    </a:p>
                  </a:txBody>
                  <a:tcPr marL="68582" marR="68582" marT="34295" marB="34295"/>
                </a:tc>
                <a:tc>
                  <a:txBody>
                    <a:bodyPr/>
                    <a:lstStyle/>
                    <a:p>
                      <a:pPr algn="ctr"/>
                      <a:r>
                        <a:rPr lang="en-US" altLang="zh-CN" sz="1100" dirty="0"/>
                        <a:t>4K</a:t>
                      </a:r>
                      <a:endParaRPr lang="zh-CN" altLang="en-US" sz="1100" dirty="0"/>
                    </a:p>
                  </a:txBody>
                  <a:tcPr marL="68582" marR="68582" marT="34295" marB="34295"/>
                </a:tc>
                <a:tc>
                  <a:txBody>
                    <a:bodyPr/>
                    <a:lstStyle/>
                    <a:p>
                      <a:pPr algn="ctr"/>
                      <a:r>
                        <a:rPr lang="zh-CN" altLang="en-US" sz="1100" dirty="0"/>
                        <a:t>低温流体控制</a:t>
                      </a:r>
                    </a:p>
                  </a:txBody>
                  <a:tcPr marL="68582" marR="68582" marT="34295" marB="34295"/>
                </a:tc>
                <a:extLst>
                  <a:ext uri="{0D108BD9-81ED-4DB2-BD59-A6C34878D82A}">
                    <a16:rowId xmlns:a16="http://schemas.microsoft.com/office/drawing/2014/main" val="10003"/>
                  </a:ext>
                </a:extLst>
              </a:tr>
              <a:tr h="227234">
                <a:tc>
                  <a:txBody>
                    <a:bodyPr/>
                    <a:lstStyle/>
                    <a:p>
                      <a:pPr algn="ctr"/>
                      <a:r>
                        <a:rPr lang="en-US" altLang="zh-CN" sz="1200" dirty="0"/>
                        <a:t>4</a:t>
                      </a:r>
                      <a:endParaRPr lang="zh-CN" altLang="en-US" sz="1200" dirty="0"/>
                    </a:p>
                  </a:txBody>
                  <a:tcPr marL="68582" marR="68582" marT="34295" marB="34295">
                    <a:solidFill>
                      <a:schemeClr val="accent2"/>
                    </a:solidFill>
                  </a:tcPr>
                </a:tc>
                <a:tc>
                  <a:txBody>
                    <a:bodyPr/>
                    <a:lstStyle/>
                    <a:p>
                      <a:pPr algn="ctr"/>
                      <a:r>
                        <a:rPr lang="zh-CN" altLang="en-US" sz="1100" dirty="0"/>
                        <a:t>中科院理化所</a:t>
                      </a:r>
                    </a:p>
                  </a:txBody>
                  <a:tcPr marL="68582" marR="68582" marT="34295" marB="34295"/>
                </a:tc>
                <a:tc>
                  <a:txBody>
                    <a:bodyPr/>
                    <a:lstStyle/>
                    <a:p>
                      <a:pPr algn="ctr"/>
                      <a:r>
                        <a:rPr lang="en-US" altLang="zh-CN" sz="1100" dirty="0"/>
                        <a:t>DN1/DN2</a:t>
                      </a:r>
                      <a:endParaRPr lang="zh-CN" altLang="en-US" sz="1100" dirty="0"/>
                    </a:p>
                  </a:txBody>
                  <a:tcPr marL="68582" marR="68582" marT="34295" marB="34295"/>
                </a:tc>
                <a:tc>
                  <a:txBody>
                    <a:bodyPr/>
                    <a:lstStyle/>
                    <a:p>
                      <a:pPr algn="ctr"/>
                      <a:r>
                        <a:rPr lang="en-US" altLang="zh-CN" sz="1100" dirty="0"/>
                        <a:t>1.8K</a:t>
                      </a:r>
                      <a:endParaRPr lang="zh-CN" altLang="en-US" sz="1100" dirty="0"/>
                    </a:p>
                  </a:txBody>
                  <a:tcPr marL="68582" marR="68582" marT="34295" marB="34295"/>
                </a:tc>
                <a:tc>
                  <a:txBody>
                    <a:bodyPr/>
                    <a:lstStyle/>
                    <a:p>
                      <a:pPr algn="ctr"/>
                      <a:r>
                        <a:rPr lang="zh-CN" altLang="en-US" sz="1100" dirty="0"/>
                        <a:t>手动调节</a:t>
                      </a:r>
                    </a:p>
                  </a:txBody>
                  <a:tcPr marL="68582" marR="68582" marT="34295" marB="34295"/>
                </a:tc>
                <a:extLst>
                  <a:ext uri="{0D108BD9-81ED-4DB2-BD59-A6C34878D82A}">
                    <a16:rowId xmlns:a16="http://schemas.microsoft.com/office/drawing/2014/main" val="10004"/>
                  </a:ext>
                </a:extLst>
              </a:tr>
              <a:tr h="227234">
                <a:tc>
                  <a:txBody>
                    <a:bodyPr/>
                    <a:lstStyle/>
                    <a:p>
                      <a:pPr algn="ctr"/>
                      <a:r>
                        <a:rPr lang="en-US" altLang="zh-CN" sz="1200" dirty="0"/>
                        <a:t>5</a:t>
                      </a:r>
                      <a:endParaRPr lang="zh-CN" altLang="en-US" sz="1200" dirty="0"/>
                    </a:p>
                  </a:txBody>
                  <a:tcPr marL="68582" marR="68582" marT="34295" marB="34295">
                    <a:solidFill>
                      <a:schemeClr val="accent2"/>
                    </a:solidFill>
                  </a:tcPr>
                </a:tc>
                <a:tc>
                  <a:txBody>
                    <a:bodyPr/>
                    <a:lstStyle/>
                    <a:p>
                      <a:pPr algn="ctr"/>
                      <a:r>
                        <a:rPr lang="zh-CN" altLang="en-US" sz="1100" dirty="0"/>
                        <a:t>中科院理化所</a:t>
                      </a:r>
                    </a:p>
                  </a:txBody>
                  <a:tcPr marL="68582" marR="68582" marT="34295" marB="34295"/>
                </a:tc>
                <a:tc>
                  <a:txBody>
                    <a:bodyPr/>
                    <a:lstStyle/>
                    <a:p>
                      <a:pPr algn="ctr"/>
                      <a:r>
                        <a:rPr lang="en-US" altLang="zh-CN" sz="1100" dirty="0"/>
                        <a:t>DN6</a:t>
                      </a:r>
                      <a:endParaRPr lang="zh-CN" altLang="en-US" sz="1100" dirty="0"/>
                    </a:p>
                  </a:txBody>
                  <a:tcPr marL="68582" marR="68582" marT="34295" marB="34295"/>
                </a:tc>
                <a:tc>
                  <a:txBody>
                    <a:bodyPr/>
                    <a:lstStyle/>
                    <a:p>
                      <a:pPr algn="ctr"/>
                      <a:r>
                        <a:rPr lang="en-US" altLang="zh-CN" sz="1100" dirty="0"/>
                        <a:t>4K</a:t>
                      </a:r>
                      <a:endParaRPr lang="zh-CN" altLang="en-US" sz="1100" dirty="0"/>
                    </a:p>
                  </a:txBody>
                  <a:tcPr marL="68582" marR="68582" marT="34295" marB="34295"/>
                </a:tc>
                <a:tc>
                  <a:txBody>
                    <a:bodyPr/>
                    <a:lstStyle/>
                    <a:p>
                      <a:pPr algn="ctr"/>
                      <a:r>
                        <a:rPr lang="zh-CN" altLang="en-US" sz="1100" dirty="0"/>
                        <a:t>试验平台</a:t>
                      </a:r>
                    </a:p>
                  </a:txBody>
                  <a:tcPr marL="68582" marR="68582" marT="34295" marB="34295"/>
                </a:tc>
                <a:extLst>
                  <a:ext uri="{0D108BD9-81ED-4DB2-BD59-A6C34878D82A}">
                    <a16:rowId xmlns:a16="http://schemas.microsoft.com/office/drawing/2014/main" val="10005"/>
                  </a:ext>
                </a:extLst>
              </a:tr>
              <a:tr h="227234">
                <a:tc>
                  <a:txBody>
                    <a:bodyPr/>
                    <a:lstStyle/>
                    <a:p>
                      <a:pPr algn="ctr"/>
                      <a:r>
                        <a:rPr lang="en-US" altLang="zh-CN" sz="1200" dirty="0"/>
                        <a:t>6</a:t>
                      </a:r>
                      <a:endParaRPr lang="zh-CN" altLang="en-US" sz="1200" dirty="0"/>
                    </a:p>
                  </a:txBody>
                  <a:tcPr marL="68582" marR="68582" marT="34295" marB="34295">
                    <a:solidFill>
                      <a:schemeClr val="accent2"/>
                    </a:solidFill>
                  </a:tcPr>
                </a:tc>
                <a:tc>
                  <a:txBody>
                    <a:bodyPr/>
                    <a:lstStyle/>
                    <a:p>
                      <a:pPr algn="ctr"/>
                      <a:r>
                        <a:rPr lang="zh-CN" altLang="en-US" sz="1100" dirty="0"/>
                        <a:t>中科院理化所</a:t>
                      </a:r>
                    </a:p>
                  </a:txBody>
                  <a:tcPr marL="68582" marR="68582" marT="34295" marB="34295"/>
                </a:tc>
                <a:tc>
                  <a:txBody>
                    <a:bodyPr/>
                    <a:lstStyle/>
                    <a:p>
                      <a:pPr algn="ctr"/>
                      <a:r>
                        <a:rPr lang="en-US" altLang="zh-CN" sz="1100" dirty="0"/>
                        <a:t>DN6~DN25</a:t>
                      </a:r>
                      <a:endParaRPr lang="zh-CN" altLang="en-US" sz="1100" dirty="0"/>
                    </a:p>
                  </a:txBody>
                  <a:tcPr marL="68582" marR="68582" marT="34295" marB="34295"/>
                </a:tc>
                <a:tc>
                  <a:txBody>
                    <a:bodyPr/>
                    <a:lstStyle/>
                    <a:p>
                      <a:pPr algn="ctr"/>
                      <a:r>
                        <a:rPr lang="en-US" altLang="zh-CN" sz="1100" dirty="0"/>
                        <a:t>77~4K</a:t>
                      </a:r>
                      <a:endParaRPr lang="zh-CN" altLang="en-US" sz="1100" dirty="0"/>
                    </a:p>
                  </a:txBody>
                  <a:tcPr marL="68582" marR="68582" marT="34295" marB="34295"/>
                </a:tc>
                <a:tc>
                  <a:txBody>
                    <a:bodyPr/>
                    <a:lstStyle/>
                    <a:p>
                      <a:pPr algn="ctr"/>
                      <a:r>
                        <a:rPr lang="zh-CN" altLang="en-US" sz="1100" dirty="0"/>
                        <a:t>液氦制冷机</a:t>
                      </a:r>
                    </a:p>
                  </a:txBody>
                  <a:tcPr marL="68582" marR="68582" marT="34295" marB="34295"/>
                </a:tc>
                <a:extLst>
                  <a:ext uri="{0D108BD9-81ED-4DB2-BD59-A6C34878D82A}">
                    <a16:rowId xmlns:a16="http://schemas.microsoft.com/office/drawing/2014/main" val="10006"/>
                  </a:ext>
                </a:extLst>
              </a:tr>
              <a:tr h="227234">
                <a:tc>
                  <a:txBody>
                    <a:bodyPr/>
                    <a:lstStyle/>
                    <a:p>
                      <a:pPr algn="ctr"/>
                      <a:r>
                        <a:rPr lang="en-US" altLang="zh-CN" sz="1200" dirty="0"/>
                        <a:t>7</a:t>
                      </a:r>
                      <a:endParaRPr lang="zh-CN" altLang="en-US" sz="1200" dirty="0"/>
                    </a:p>
                  </a:txBody>
                  <a:tcPr marL="68582" marR="68582" marT="34295" marB="34295">
                    <a:solidFill>
                      <a:schemeClr val="accent2"/>
                    </a:solidFill>
                  </a:tcPr>
                </a:tc>
                <a:tc>
                  <a:txBody>
                    <a:bodyPr/>
                    <a:lstStyle/>
                    <a:p>
                      <a:pPr algn="ctr"/>
                      <a:r>
                        <a:rPr lang="zh-CN" altLang="en-US" sz="1100" dirty="0"/>
                        <a:t>中科院理化所</a:t>
                      </a:r>
                    </a:p>
                  </a:txBody>
                  <a:tcPr marL="68582" marR="68582" marT="34295" marB="34295"/>
                </a:tc>
                <a:tc>
                  <a:txBody>
                    <a:bodyPr/>
                    <a:lstStyle/>
                    <a:p>
                      <a:pPr algn="ctr"/>
                      <a:r>
                        <a:rPr lang="en-US" altLang="zh-CN" sz="1100" dirty="0"/>
                        <a:t>DN32</a:t>
                      </a:r>
                      <a:endParaRPr lang="zh-CN" altLang="en-US" sz="1100" dirty="0"/>
                    </a:p>
                  </a:txBody>
                  <a:tcPr marL="68582" marR="68582" marT="34295" marB="34295"/>
                </a:tc>
                <a:tc>
                  <a:txBody>
                    <a:bodyPr/>
                    <a:lstStyle/>
                    <a:p>
                      <a:pPr algn="ctr"/>
                      <a:r>
                        <a:rPr lang="zh-CN" altLang="en-US" sz="1100" dirty="0"/>
                        <a:t>常温</a:t>
                      </a:r>
                    </a:p>
                  </a:txBody>
                  <a:tcPr marL="68582" marR="68582" marT="34295" marB="34295"/>
                </a:tc>
                <a:tc>
                  <a:txBody>
                    <a:bodyPr/>
                    <a:lstStyle/>
                    <a:p>
                      <a:pPr algn="ctr"/>
                      <a:r>
                        <a:rPr lang="zh-CN" altLang="en-US" sz="1100" dirty="0"/>
                        <a:t>气体管理系统</a:t>
                      </a:r>
                    </a:p>
                  </a:txBody>
                  <a:tcPr marL="68582" marR="68582" marT="34295" marB="34295"/>
                </a:tc>
                <a:extLst>
                  <a:ext uri="{0D108BD9-81ED-4DB2-BD59-A6C34878D82A}">
                    <a16:rowId xmlns:a16="http://schemas.microsoft.com/office/drawing/2014/main" val="10007"/>
                  </a:ext>
                </a:extLst>
              </a:tr>
              <a:tr h="227234">
                <a:tc>
                  <a:txBody>
                    <a:bodyPr/>
                    <a:lstStyle/>
                    <a:p>
                      <a:pPr algn="ctr"/>
                      <a:r>
                        <a:rPr lang="en-US" altLang="zh-CN" sz="1200" dirty="0"/>
                        <a:t>8</a:t>
                      </a:r>
                      <a:endParaRPr lang="zh-CN" altLang="en-US" sz="1200" dirty="0"/>
                    </a:p>
                  </a:txBody>
                  <a:tcPr marL="68582" marR="68582" marT="34295" marB="34295">
                    <a:solidFill>
                      <a:schemeClr val="accent2"/>
                    </a:solidFill>
                  </a:tcPr>
                </a:tc>
                <a:tc>
                  <a:txBody>
                    <a:bodyPr/>
                    <a:lstStyle/>
                    <a:p>
                      <a:pPr algn="ctr"/>
                      <a:r>
                        <a:rPr lang="zh-CN" altLang="en-US" sz="1100" dirty="0"/>
                        <a:t>中科院高能所</a:t>
                      </a:r>
                    </a:p>
                  </a:txBody>
                  <a:tcPr marL="68582" marR="68582" marT="34295" marB="34295"/>
                </a:tc>
                <a:tc>
                  <a:txBody>
                    <a:bodyPr/>
                    <a:lstStyle/>
                    <a:p>
                      <a:pPr algn="ctr"/>
                      <a:r>
                        <a:rPr lang="en-US" altLang="zh-CN" sz="1100" dirty="0"/>
                        <a:t>DN30</a:t>
                      </a:r>
                      <a:r>
                        <a:rPr lang="zh-CN" altLang="en-US" sz="1100" dirty="0"/>
                        <a:t>，</a:t>
                      </a:r>
                      <a:r>
                        <a:rPr lang="en-US" altLang="zh-CN" sz="1100" dirty="0"/>
                        <a:t>DN40</a:t>
                      </a:r>
                      <a:endParaRPr lang="zh-CN" altLang="en-US" sz="1100" dirty="0"/>
                    </a:p>
                  </a:txBody>
                  <a:tcPr marL="68582" marR="68582" marT="34295" marB="34295"/>
                </a:tc>
                <a:tc>
                  <a:txBody>
                    <a:bodyPr/>
                    <a:lstStyle/>
                    <a:p>
                      <a:pPr algn="ctr"/>
                      <a:r>
                        <a:rPr lang="en-US" altLang="zh-CN" sz="1100" dirty="0"/>
                        <a:t>4K</a:t>
                      </a:r>
                      <a:endParaRPr lang="zh-CN" altLang="en-US" sz="1100" dirty="0"/>
                    </a:p>
                  </a:txBody>
                  <a:tcPr marL="68582" marR="68582" marT="34295" marB="34295"/>
                </a:tc>
                <a:tc>
                  <a:txBody>
                    <a:bodyPr/>
                    <a:lstStyle/>
                    <a:p>
                      <a:pPr algn="ctr"/>
                      <a:r>
                        <a:rPr lang="zh-CN" altLang="en-US" sz="1100" dirty="0"/>
                        <a:t>氦射流器试验台</a:t>
                      </a:r>
                    </a:p>
                  </a:txBody>
                  <a:tcPr marL="68582" marR="68582" marT="34295" marB="34295"/>
                </a:tc>
                <a:extLst>
                  <a:ext uri="{0D108BD9-81ED-4DB2-BD59-A6C34878D82A}">
                    <a16:rowId xmlns:a16="http://schemas.microsoft.com/office/drawing/2014/main" val="10008"/>
                  </a:ext>
                </a:extLst>
              </a:tr>
              <a:tr h="228753">
                <a:tc>
                  <a:txBody>
                    <a:bodyPr/>
                    <a:lstStyle/>
                    <a:p>
                      <a:pPr algn="ctr"/>
                      <a:r>
                        <a:rPr lang="en-US" altLang="zh-CN" sz="1200" dirty="0"/>
                        <a:t>9</a:t>
                      </a:r>
                      <a:endParaRPr lang="zh-CN" altLang="en-US" sz="1200" dirty="0"/>
                    </a:p>
                  </a:txBody>
                  <a:tcPr marL="68582" marR="68582" marT="34295" marB="34295">
                    <a:solidFill>
                      <a:schemeClr val="accent2"/>
                    </a:solidFill>
                  </a:tcPr>
                </a:tc>
                <a:tc>
                  <a:txBody>
                    <a:bodyPr/>
                    <a:lstStyle/>
                    <a:p>
                      <a:pPr algn="ctr"/>
                      <a:r>
                        <a:rPr lang="en-US" altLang="zh-CN" sz="1100" dirty="0"/>
                        <a:t>LNG</a:t>
                      </a:r>
                      <a:r>
                        <a:rPr lang="zh-CN" altLang="en-US" sz="1100" dirty="0"/>
                        <a:t>液化系统</a:t>
                      </a:r>
                    </a:p>
                  </a:txBody>
                  <a:tcPr marL="68582" marR="68582" marT="34295" marB="34295"/>
                </a:tc>
                <a:tc>
                  <a:txBody>
                    <a:bodyPr/>
                    <a:lstStyle/>
                    <a:p>
                      <a:pPr algn="ctr"/>
                      <a:r>
                        <a:rPr lang="en-US" altLang="zh-CN" sz="1100" dirty="0"/>
                        <a:t>DN8~DN25</a:t>
                      </a:r>
                      <a:endParaRPr lang="zh-CN" altLang="en-US" sz="1100" dirty="0"/>
                    </a:p>
                  </a:txBody>
                  <a:tcPr marL="68582" marR="68582" marT="34295" marB="34295"/>
                </a:tc>
                <a:tc>
                  <a:txBody>
                    <a:bodyPr/>
                    <a:lstStyle/>
                    <a:p>
                      <a:pPr algn="ctr"/>
                      <a:r>
                        <a:rPr lang="en-US" altLang="zh-CN" sz="1100" dirty="0"/>
                        <a:t>110K</a:t>
                      </a:r>
                      <a:endParaRPr lang="zh-CN" altLang="en-US" sz="1100" dirty="0"/>
                    </a:p>
                  </a:txBody>
                  <a:tcPr marL="68582" marR="68582" marT="34295" marB="34295"/>
                </a:tc>
                <a:tc>
                  <a:txBody>
                    <a:bodyPr/>
                    <a:lstStyle/>
                    <a:p>
                      <a:pPr algn="ctr"/>
                      <a:r>
                        <a:rPr lang="en-US" altLang="zh-CN" sz="1100" dirty="0"/>
                        <a:t>LNG</a:t>
                      </a:r>
                      <a:r>
                        <a:rPr lang="zh-CN" altLang="en-US" sz="1100" dirty="0"/>
                        <a:t>流体</a:t>
                      </a:r>
                    </a:p>
                  </a:txBody>
                  <a:tcPr marL="68582" marR="68582" marT="34295" marB="34295"/>
                </a:tc>
                <a:extLst>
                  <a:ext uri="{0D108BD9-81ED-4DB2-BD59-A6C34878D82A}">
                    <a16:rowId xmlns:a16="http://schemas.microsoft.com/office/drawing/2014/main" val="10009"/>
                  </a:ext>
                </a:extLst>
              </a:tr>
              <a:tr h="227234">
                <a:tc>
                  <a:txBody>
                    <a:bodyPr/>
                    <a:lstStyle/>
                    <a:p>
                      <a:pPr algn="ctr"/>
                      <a:r>
                        <a:rPr lang="en-US" altLang="zh-CN" sz="1200" dirty="0"/>
                        <a:t>10</a:t>
                      </a:r>
                      <a:endParaRPr lang="zh-CN" altLang="en-US" sz="1200" dirty="0"/>
                    </a:p>
                  </a:txBody>
                  <a:tcPr marL="68582" marR="68582" marT="34295" marB="34295">
                    <a:solidFill>
                      <a:schemeClr val="accent2"/>
                    </a:solidFill>
                  </a:tcPr>
                </a:tc>
                <a:tc>
                  <a:txBody>
                    <a:bodyPr/>
                    <a:lstStyle/>
                    <a:p>
                      <a:pPr algn="ctr"/>
                      <a:r>
                        <a:rPr lang="zh-CN" altLang="en-US" sz="1100" dirty="0"/>
                        <a:t>中科院理化所</a:t>
                      </a:r>
                    </a:p>
                  </a:txBody>
                  <a:tcPr marL="68582" marR="68582" marT="34295" marB="34295"/>
                </a:tc>
                <a:tc>
                  <a:txBody>
                    <a:bodyPr/>
                    <a:lstStyle/>
                    <a:p>
                      <a:pPr algn="ctr"/>
                      <a:r>
                        <a:rPr lang="en-US" altLang="zh-CN" sz="1100" dirty="0"/>
                        <a:t>DN8~DN120</a:t>
                      </a:r>
                      <a:endParaRPr lang="zh-CN" altLang="en-US" sz="1100" dirty="0"/>
                    </a:p>
                  </a:txBody>
                  <a:tcPr marL="68582" marR="68582" marT="34295" marB="34295"/>
                </a:tc>
                <a:tc>
                  <a:txBody>
                    <a:bodyPr/>
                    <a:lstStyle/>
                    <a:p>
                      <a:pPr algn="ctr"/>
                      <a:r>
                        <a:rPr lang="en-US" altLang="zh-CN" sz="1100" dirty="0"/>
                        <a:t>2K~4K~300K</a:t>
                      </a:r>
                      <a:endParaRPr lang="zh-CN" altLang="en-US" sz="1100" dirty="0"/>
                    </a:p>
                  </a:txBody>
                  <a:tcPr marL="68582" marR="68582" marT="34295" marB="34295"/>
                </a:tc>
                <a:tc>
                  <a:txBody>
                    <a:bodyPr/>
                    <a:lstStyle/>
                    <a:p>
                      <a:pPr algn="ctr"/>
                      <a:r>
                        <a:rPr lang="zh-CN" altLang="en-US" sz="1100" dirty="0"/>
                        <a:t>氦制冷机液化器</a:t>
                      </a:r>
                    </a:p>
                  </a:txBody>
                  <a:tcPr marL="68582" marR="68582" marT="34295" marB="34295"/>
                </a:tc>
                <a:extLst>
                  <a:ext uri="{0D108BD9-81ED-4DB2-BD59-A6C34878D82A}">
                    <a16:rowId xmlns:a16="http://schemas.microsoft.com/office/drawing/2014/main" val="10010"/>
                  </a:ext>
                </a:extLst>
              </a:tr>
              <a:tr h="227234">
                <a:tc>
                  <a:txBody>
                    <a:bodyPr/>
                    <a:lstStyle/>
                    <a:p>
                      <a:pPr algn="ctr"/>
                      <a:r>
                        <a:rPr lang="en-US" altLang="zh-CN" sz="1200" dirty="0"/>
                        <a:t>11</a:t>
                      </a:r>
                      <a:endParaRPr lang="zh-CN" altLang="en-US" sz="1200" dirty="0"/>
                    </a:p>
                  </a:txBody>
                  <a:tcPr marL="68582" marR="68582" marT="34295" marB="34295">
                    <a:solidFill>
                      <a:schemeClr val="accent2"/>
                    </a:solidFill>
                  </a:tcPr>
                </a:tc>
                <a:tc>
                  <a:txBody>
                    <a:bodyPr/>
                    <a:lstStyle/>
                    <a:p>
                      <a:pPr algn="ctr"/>
                      <a:r>
                        <a:rPr lang="zh-CN" altLang="en-US" sz="1100" dirty="0"/>
                        <a:t>兰州近代物理研究所</a:t>
                      </a:r>
                    </a:p>
                  </a:txBody>
                  <a:tcPr marL="68582" marR="68582" marT="34295" marB="34295"/>
                </a:tc>
                <a:tc>
                  <a:txBody>
                    <a:bodyPr/>
                    <a:lstStyle/>
                    <a:p>
                      <a:pPr algn="ctr"/>
                      <a:r>
                        <a:rPr lang="en-US" altLang="zh-CN" sz="1100" dirty="0"/>
                        <a:t>DN6~DN40</a:t>
                      </a:r>
                      <a:endParaRPr lang="zh-CN" altLang="en-US" sz="1100" dirty="0"/>
                    </a:p>
                  </a:txBody>
                  <a:tcPr marL="68582" marR="68582" marT="34295" marB="34295"/>
                </a:tc>
                <a:tc>
                  <a:txBody>
                    <a:bodyPr/>
                    <a:lstStyle/>
                    <a:p>
                      <a:pPr algn="ctr"/>
                      <a:r>
                        <a:rPr lang="en-US" altLang="zh-CN" sz="1100" dirty="0"/>
                        <a:t>2K~4K</a:t>
                      </a:r>
                      <a:endParaRPr lang="zh-CN" altLang="en-US" sz="1100" dirty="0"/>
                    </a:p>
                  </a:txBody>
                  <a:tcPr marL="68582" marR="68582" marT="34295" marB="34295"/>
                </a:tc>
                <a:tc>
                  <a:txBody>
                    <a:bodyPr/>
                    <a:lstStyle/>
                    <a:p>
                      <a:pPr algn="ctr"/>
                      <a:r>
                        <a:rPr lang="en-US" altLang="zh-CN" sz="1100" dirty="0"/>
                        <a:t>2K</a:t>
                      </a:r>
                      <a:r>
                        <a:rPr lang="zh-CN" altLang="en-US" sz="1100" dirty="0"/>
                        <a:t>冷箱</a:t>
                      </a:r>
                    </a:p>
                  </a:txBody>
                  <a:tcPr marL="68582" marR="68582" marT="34295" marB="34295"/>
                </a:tc>
                <a:extLst>
                  <a:ext uri="{0D108BD9-81ED-4DB2-BD59-A6C34878D82A}">
                    <a16:rowId xmlns:a16="http://schemas.microsoft.com/office/drawing/2014/main" val="10011"/>
                  </a:ext>
                </a:extLst>
              </a:tr>
              <a:tr h="227234">
                <a:tc>
                  <a:txBody>
                    <a:bodyPr/>
                    <a:lstStyle/>
                    <a:p>
                      <a:pPr algn="ctr"/>
                      <a:r>
                        <a:rPr lang="en-US" altLang="zh-CN" sz="1200" dirty="0"/>
                        <a:t>12</a:t>
                      </a:r>
                      <a:endParaRPr lang="zh-CN" altLang="en-US" sz="1200" dirty="0"/>
                    </a:p>
                  </a:txBody>
                  <a:tcPr marL="68582" marR="68582" marT="34295" marB="34295">
                    <a:solidFill>
                      <a:schemeClr val="accent2"/>
                    </a:solidFill>
                  </a:tcPr>
                </a:tc>
                <a:tc>
                  <a:txBody>
                    <a:bodyPr/>
                    <a:lstStyle/>
                    <a:p>
                      <a:pPr algn="ctr"/>
                      <a:r>
                        <a:rPr lang="zh-CN" altLang="en-US" sz="1100" dirty="0"/>
                        <a:t>中科院高能所</a:t>
                      </a:r>
                    </a:p>
                  </a:txBody>
                  <a:tcPr marL="68582" marR="68582" marT="34295" marB="3429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dirty="0"/>
                        <a:t>DN10~DN40</a:t>
                      </a:r>
                      <a:endParaRPr lang="zh-CN" altLang="en-US" sz="1100" dirty="0"/>
                    </a:p>
                  </a:txBody>
                  <a:tcPr marL="68582" marR="68582" marT="34295" marB="3429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dirty="0"/>
                        <a:t>2K~4K</a:t>
                      </a:r>
                      <a:endParaRPr lang="zh-CN" altLang="en-US" sz="1100" dirty="0"/>
                    </a:p>
                  </a:txBody>
                  <a:tcPr marL="68582" marR="68582" marT="34295" marB="34295"/>
                </a:tc>
                <a:tc>
                  <a:txBody>
                    <a:bodyPr/>
                    <a:lstStyle/>
                    <a:p>
                      <a:pPr algn="ctr"/>
                      <a:r>
                        <a:rPr lang="zh-CN" altLang="en-US" sz="1100" dirty="0"/>
                        <a:t>加速器超流氦系统</a:t>
                      </a:r>
                    </a:p>
                  </a:txBody>
                  <a:tcPr marL="68582" marR="68582" marT="34295" marB="34295"/>
                </a:tc>
                <a:extLst>
                  <a:ext uri="{0D108BD9-81ED-4DB2-BD59-A6C34878D82A}">
                    <a16:rowId xmlns:a16="http://schemas.microsoft.com/office/drawing/2014/main" val="10012"/>
                  </a:ext>
                </a:extLst>
              </a:tr>
              <a:tr h="235843">
                <a:tc>
                  <a:txBody>
                    <a:bodyPr/>
                    <a:lstStyle/>
                    <a:p>
                      <a:pPr algn="ctr"/>
                      <a:r>
                        <a:rPr lang="en-US" altLang="zh-CN" sz="1200" dirty="0"/>
                        <a:t>13</a:t>
                      </a:r>
                      <a:endParaRPr lang="zh-CN" altLang="en-US" sz="1200" dirty="0"/>
                    </a:p>
                  </a:txBody>
                  <a:tcPr marL="68582" marR="68582" marT="34295" marB="34295">
                    <a:solidFill>
                      <a:schemeClr val="accent2"/>
                    </a:solidFill>
                  </a:tcPr>
                </a:tc>
                <a:tc>
                  <a:txBody>
                    <a:bodyPr/>
                    <a:lstStyle/>
                    <a:p>
                      <a:pPr algn="ctr"/>
                      <a:r>
                        <a:rPr lang="zh-CN" altLang="en-US" sz="1100" dirty="0"/>
                        <a:t>中科院高能所</a:t>
                      </a:r>
                    </a:p>
                  </a:txBody>
                  <a:tcPr marL="68582" marR="68582" marT="34295" marB="3429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dirty="0"/>
                        <a:t>DN20~DN40</a:t>
                      </a:r>
                      <a:endParaRPr lang="zh-CN" altLang="en-US" sz="1100" dirty="0"/>
                    </a:p>
                  </a:txBody>
                  <a:tcPr marL="68582" marR="68582" marT="34295" marB="3429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dirty="0"/>
                        <a:t>2K~4K</a:t>
                      </a:r>
                      <a:endParaRPr lang="zh-CN" altLang="en-US" sz="1100" dirty="0"/>
                    </a:p>
                  </a:txBody>
                  <a:tcPr marL="68582" marR="68582" marT="34295" marB="34295"/>
                </a:tc>
                <a:tc>
                  <a:txBody>
                    <a:bodyPr/>
                    <a:lstStyle/>
                    <a:p>
                      <a:pPr algn="ctr"/>
                      <a:r>
                        <a:rPr lang="en-US" altLang="zh-CN" sz="1100" dirty="0"/>
                        <a:t>4K</a:t>
                      </a:r>
                      <a:r>
                        <a:rPr lang="zh-CN" altLang="en-US" sz="1100" dirty="0"/>
                        <a:t>氦制冷机</a:t>
                      </a:r>
                    </a:p>
                  </a:txBody>
                  <a:tcPr marL="68582" marR="68582" marT="34295" marB="34295"/>
                </a:tc>
                <a:extLst>
                  <a:ext uri="{0D108BD9-81ED-4DB2-BD59-A6C34878D82A}">
                    <a16:rowId xmlns:a16="http://schemas.microsoft.com/office/drawing/2014/main" val="10013"/>
                  </a:ext>
                </a:extLst>
              </a:tr>
              <a:tr h="248498">
                <a:tc>
                  <a:txBody>
                    <a:bodyPr/>
                    <a:lstStyle/>
                    <a:p>
                      <a:pPr algn="ctr"/>
                      <a:r>
                        <a:rPr lang="en-US" altLang="zh-CN" sz="1200" dirty="0"/>
                        <a:t>14</a:t>
                      </a:r>
                      <a:endParaRPr lang="zh-CN" altLang="en-US" sz="1200" dirty="0"/>
                    </a:p>
                  </a:txBody>
                  <a:tcPr marL="68582" marR="68582" marT="34295" marB="34295">
                    <a:solidFill>
                      <a:schemeClr val="accent2"/>
                    </a:solidFill>
                  </a:tcPr>
                </a:tc>
                <a:tc>
                  <a:txBody>
                    <a:bodyPr/>
                    <a:lstStyle/>
                    <a:p>
                      <a:pPr algn="ctr"/>
                      <a:r>
                        <a:rPr lang="zh-CN" altLang="en-US" sz="1100" dirty="0"/>
                        <a:t>中国航天科技集团</a:t>
                      </a:r>
                      <a:r>
                        <a:rPr lang="en-US" altLang="zh-CN" sz="1100" dirty="0"/>
                        <a:t>8</a:t>
                      </a:r>
                      <a:r>
                        <a:rPr lang="zh-CN" altLang="en-US" sz="1100" dirty="0"/>
                        <a:t>院</a:t>
                      </a:r>
                    </a:p>
                  </a:txBody>
                  <a:tcPr marL="68582" marR="68582" marT="34295" marB="3429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dirty="0"/>
                        <a:t>DN20~DN50</a:t>
                      </a:r>
                      <a:endParaRPr lang="zh-CN" altLang="en-US" sz="1100" dirty="0"/>
                    </a:p>
                  </a:txBody>
                  <a:tcPr marL="68582" marR="68582" marT="34295" marB="3429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dirty="0"/>
                        <a:t>4K~77K</a:t>
                      </a:r>
                      <a:endParaRPr lang="zh-CN" altLang="en-US" sz="1100" dirty="0"/>
                    </a:p>
                  </a:txBody>
                  <a:tcPr marL="68582" marR="68582" marT="34295" marB="34295"/>
                </a:tc>
                <a:tc>
                  <a:txBody>
                    <a:bodyPr/>
                    <a:lstStyle/>
                    <a:p>
                      <a:pPr algn="ctr"/>
                      <a:r>
                        <a:rPr lang="zh-CN" altLang="en-US" sz="1100" dirty="0"/>
                        <a:t>航天试验台</a:t>
                      </a:r>
                    </a:p>
                  </a:txBody>
                  <a:tcPr marL="68582" marR="68582" marT="34295" marB="34295"/>
                </a:tc>
                <a:extLst>
                  <a:ext uri="{0D108BD9-81ED-4DB2-BD59-A6C34878D82A}">
                    <a16:rowId xmlns:a16="http://schemas.microsoft.com/office/drawing/2014/main" val="10014"/>
                  </a:ext>
                </a:extLst>
              </a:tr>
              <a:tr h="257347">
                <a:tc>
                  <a:txBody>
                    <a:bodyPr/>
                    <a:lstStyle/>
                    <a:p>
                      <a:pPr algn="ctr"/>
                      <a:r>
                        <a:rPr lang="en-US" altLang="zh-CN" sz="1200" dirty="0"/>
                        <a:t>15</a:t>
                      </a:r>
                      <a:endParaRPr lang="zh-CN" altLang="en-US" sz="1200" dirty="0"/>
                    </a:p>
                  </a:txBody>
                  <a:tcPr marL="68582" marR="68582" marT="34295" marB="34295">
                    <a:solidFill>
                      <a:schemeClr val="accent2"/>
                    </a:solidFill>
                  </a:tcPr>
                </a:tc>
                <a:tc>
                  <a:txBody>
                    <a:bodyPr/>
                    <a:lstStyle/>
                    <a:p>
                      <a:pPr algn="ctr"/>
                      <a:r>
                        <a:rPr lang="zh-CN" altLang="en-US" sz="1100" dirty="0"/>
                        <a:t>中科院高能所</a:t>
                      </a:r>
                    </a:p>
                  </a:txBody>
                  <a:tcPr marL="68582" marR="68582" marT="34295" marB="3429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dirty="0"/>
                        <a:t>DN10~DN50</a:t>
                      </a:r>
                      <a:endParaRPr lang="zh-CN" altLang="en-US" sz="1100" dirty="0"/>
                    </a:p>
                  </a:txBody>
                  <a:tcPr marL="68582" marR="68582" marT="34295" marB="3429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dirty="0"/>
                        <a:t>2K~4K</a:t>
                      </a:r>
                      <a:endParaRPr lang="zh-CN" altLang="en-US" sz="1100" dirty="0"/>
                    </a:p>
                  </a:txBody>
                  <a:tcPr marL="68582" marR="68582" marT="34295" marB="34295"/>
                </a:tc>
                <a:tc>
                  <a:txBody>
                    <a:bodyPr/>
                    <a:lstStyle/>
                    <a:p>
                      <a:pPr algn="ctr"/>
                      <a:r>
                        <a:rPr lang="zh-CN" altLang="en-US" sz="1100" dirty="0"/>
                        <a:t>北京正负电子对撞机装置上全时运行</a:t>
                      </a:r>
                    </a:p>
                  </a:txBody>
                  <a:tcPr marL="68582" marR="68582" marT="34295" marB="34295"/>
                </a:tc>
                <a:extLst>
                  <a:ext uri="{0D108BD9-81ED-4DB2-BD59-A6C34878D82A}">
                    <a16:rowId xmlns:a16="http://schemas.microsoft.com/office/drawing/2014/main" val="10015"/>
                  </a:ext>
                </a:extLst>
              </a:tr>
            </a:tbl>
          </a:graphicData>
        </a:graphic>
      </p:graphicFrame>
      <p:sp>
        <p:nvSpPr>
          <p:cNvPr id="4" name="文本框 3">
            <a:extLst>
              <a:ext uri="{FF2B5EF4-FFF2-40B4-BE49-F238E27FC236}">
                <a16:creationId xmlns:a16="http://schemas.microsoft.com/office/drawing/2014/main" id="{194B9A90-A94B-468B-A016-622D73B8D3B0}"/>
              </a:ext>
            </a:extLst>
          </p:cNvPr>
          <p:cNvSpPr txBox="1"/>
          <p:nvPr/>
        </p:nvSpPr>
        <p:spPr>
          <a:xfrm>
            <a:off x="1196752" y="267494"/>
            <a:ext cx="4608512" cy="400110"/>
          </a:xfrm>
          <a:prstGeom prst="rect">
            <a:avLst/>
          </a:prstGeom>
          <a:noFill/>
        </p:spPr>
        <p:txBody>
          <a:bodyPr wrap="square" rtlCol="0">
            <a:spAutoFit/>
          </a:bodyPr>
          <a:lstStyle/>
          <a:p>
            <a:pPr algn="ct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四、超低温调节阀</a:t>
            </a:r>
          </a:p>
        </p:txBody>
      </p:sp>
    </p:spTree>
    <p:extLst>
      <p:ext uri="{BB962C8B-B14F-4D97-AF65-F5344CB8AC3E}">
        <p14:creationId xmlns:p14="http://schemas.microsoft.com/office/powerpoint/2010/main" val="31711215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9">
            <a:extLst>
              <a:ext uri="{FF2B5EF4-FFF2-40B4-BE49-F238E27FC236}">
                <a16:creationId xmlns:a16="http://schemas.microsoft.com/office/drawing/2014/main" id="{2DB3EBF1-33FB-471D-9A80-A19C948364EE}"/>
              </a:ext>
            </a:extLst>
          </p:cNvPr>
          <p:cNvSpPr>
            <a:spLocks noChangeArrowheads="1"/>
          </p:cNvSpPr>
          <p:nvPr/>
        </p:nvSpPr>
        <p:spPr bwMode="auto">
          <a:xfrm>
            <a:off x="4793456" y="4564856"/>
            <a:ext cx="2057400" cy="571500"/>
          </a:xfrm>
          <a:prstGeom prst="rect">
            <a:avLst/>
          </a:prstGeom>
          <a:solidFill>
            <a:schemeClr val="bg1"/>
          </a:solidFill>
          <a:ln w="9525" algn="ctr">
            <a:solidFill>
              <a:schemeClr val="bg1"/>
            </a:solidFill>
            <a:round/>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350">
              <a:cs typeface="Arial" panose="020B0604020202020204" pitchFamily="34" charset="0"/>
            </a:endParaRPr>
          </a:p>
        </p:txBody>
      </p:sp>
      <p:pic>
        <p:nvPicPr>
          <p:cNvPr id="22532" name="Picture 2">
            <a:extLst>
              <a:ext uri="{FF2B5EF4-FFF2-40B4-BE49-F238E27FC236}">
                <a16:creationId xmlns:a16="http://schemas.microsoft.com/office/drawing/2014/main" id="{612D092B-D7A0-4468-A0CC-3989D16D4D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143000"/>
            <a:ext cx="1724025" cy="3454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3" name="Picture 3" descr="F:\理化所阶段硬盘\E盘文件\低温阀研制\低温阀DN1-1.8K-手动-徐林-设计报告\手动低温阀照片\低温阀-热沉.JPG">
            <a:extLst>
              <a:ext uri="{FF2B5EF4-FFF2-40B4-BE49-F238E27FC236}">
                <a16:creationId xmlns:a16="http://schemas.microsoft.com/office/drawing/2014/main" id="{9B33D024-275B-4681-95E1-AA061FBEC7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9776" y="1143000"/>
            <a:ext cx="594122" cy="3454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4" descr="F:\理化所阶段硬盘\E盘文件\低温阀研制\原子能研究院401低温阀\低温阀介绍\气动低温调节阀DN32.tif">
            <a:extLst>
              <a:ext uri="{FF2B5EF4-FFF2-40B4-BE49-F238E27FC236}">
                <a16:creationId xmlns:a16="http://schemas.microsoft.com/office/drawing/2014/main" id="{668EDB00-8402-4FAF-8D51-32CE81207A0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3897" y="1143000"/>
            <a:ext cx="1151334" cy="3454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5">
            <a:extLst>
              <a:ext uri="{FF2B5EF4-FFF2-40B4-BE49-F238E27FC236}">
                <a16:creationId xmlns:a16="http://schemas.microsoft.com/office/drawing/2014/main" id="{D88BBEF1-E4C5-4EF2-8783-C9F9744223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5232" y="1143000"/>
            <a:ext cx="931069" cy="3454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6" name="Picture 2" descr="E:\技术部\照片\产品照片\VCPH-2510.tiff">
            <a:extLst>
              <a:ext uri="{FF2B5EF4-FFF2-40B4-BE49-F238E27FC236}">
                <a16:creationId xmlns:a16="http://schemas.microsoft.com/office/drawing/2014/main" id="{84C2E7CA-E4F6-4479-8954-E6E7517F852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8591" r="15469"/>
          <a:stretch>
            <a:fillRect/>
          </a:stretch>
        </p:blipFill>
        <p:spPr bwMode="auto">
          <a:xfrm>
            <a:off x="4691063" y="1178719"/>
            <a:ext cx="914400" cy="3418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3" descr="VCPN-2510">
            <a:extLst>
              <a:ext uri="{FF2B5EF4-FFF2-40B4-BE49-F238E27FC236}">
                <a16:creationId xmlns:a16="http://schemas.microsoft.com/office/drawing/2014/main" id="{08D20878-7C97-45C9-B1B0-0A91A3A9ACA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35333" t="2438" r="35075"/>
          <a:stretch>
            <a:fillRect/>
          </a:stretch>
        </p:blipFill>
        <p:spPr bwMode="auto">
          <a:xfrm>
            <a:off x="5605463" y="1162050"/>
            <a:ext cx="97988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a:extLst>
              <a:ext uri="{FF2B5EF4-FFF2-40B4-BE49-F238E27FC236}">
                <a16:creationId xmlns:a16="http://schemas.microsoft.com/office/drawing/2014/main" id="{78D4C1F7-07AE-4A6C-AB0E-E64E05959F96}"/>
              </a:ext>
            </a:extLst>
          </p:cNvPr>
          <p:cNvSpPr>
            <a:spLocks noGrp="1"/>
          </p:cNvSpPr>
          <p:nvPr>
            <p:ph type="sldNum" sz="quarter" idx="12"/>
          </p:nvPr>
        </p:nvSpPr>
        <p:spPr/>
        <p:txBody>
          <a:bodyPr/>
          <a:lstStyle/>
          <a:p>
            <a:fld id="{B19DA58E-532F-41E9-A14C-57F0126E1521}" type="slidenum">
              <a:rPr lang="zh-CN" altLang="en-US" smtClean="0"/>
              <a:pPr/>
              <a:t>29</a:t>
            </a:fld>
            <a:endParaRPr lang="zh-CN" altLang="en-US"/>
          </a:p>
        </p:txBody>
      </p:sp>
      <p:sp>
        <p:nvSpPr>
          <p:cNvPr id="3" name="文本框 2">
            <a:extLst>
              <a:ext uri="{FF2B5EF4-FFF2-40B4-BE49-F238E27FC236}">
                <a16:creationId xmlns:a16="http://schemas.microsoft.com/office/drawing/2014/main" id="{F54314FA-E0BC-404F-A4B3-ECCE8CD765E9}"/>
              </a:ext>
            </a:extLst>
          </p:cNvPr>
          <p:cNvSpPr txBox="1"/>
          <p:nvPr/>
        </p:nvSpPr>
        <p:spPr>
          <a:xfrm>
            <a:off x="1196752" y="267494"/>
            <a:ext cx="4608512" cy="400110"/>
          </a:xfrm>
          <a:prstGeom prst="rect">
            <a:avLst/>
          </a:prstGeom>
          <a:noFill/>
        </p:spPr>
        <p:txBody>
          <a:bodyPr wrap="square" rtlCol="0">
            <a:spAutoFit/>
          </a:bodyPr>
          <a:lstStyle/>
          <a:p>
            <a:pPr algn="ct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四、超低温调节阀</a:t>
            </a:r>
          </a:p>
        </p:txBody>
      </p:sp>
    </p:spTree>
    <p:extLst>
      <p:ext uri="{BB962C8B-B14F-4D97-AF65-F5344CB8AC3E}">
        <p14:creationId xmlns:p14="http://schemas.microsoft.com/office/powerpoint/2010/main" val="334767103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332656" y="483518"/>
            <a:ext cx="2218682" cy="488564"/>
            <a:chOff x="721519" y="924567"/>
            <a:chExt cx="2958243" cy="651419"/>
          </a:xfrm>
        </p:grpSpPr>
        <p:sp>
          <p:nvSpPr>
            <p:cNvPr id="4" name="Arrow: Pentagon 45"/>
            <p:cNvSpPr/>
            <p:nvPr/>
          </p:nvSpPr>
          <p:spPr bwMode="auto">
            <a:xfrm>
              <a:off x="947352" y="1004486"/>
              <a:ext cx="2732410" cy="571500"/>
            </a:xfrm>
            <a:prstGeom prst="homePlate">
              <a:avLst/>
            </a:prstGeom>
            <a:solidFill>
              <a:schemeClr val="tx2">
                <a:alpha val="14000"/>
              </a:schemeClr>
            </a:solidFill>
            <a:ln w="19050">
              <a:noFill/>
              <a:round/>
              <a:headEnd/>
              <a:tailEnd/>
            </a:ln>
          </p:spPr>
          <p:txBody>
            <a:bodyPr anchor="ctr"/>
            <a:lstStyle/>
            <a:p>
              <a:pPr algn="ctr"/>
              <a:endParaRPr sz="1350"/>
            </a:p>
          </p:txBody>
        </p:sp>
        <p:sp>
          <p:nvSpPr>
            <p:cNvPr id="5" name="Arrow: Pentagon 2"/>
            <p:cNvSpPr/>
            <p:nvPr/>
          </p:nvSpPr>
          <p:spPr bwMode="auto">
            <a:xfrm>
              <a:off x="721519" y="924567"/>
              <a:ext cx="2732410" cy="571500"/>
            </a:xfrm>
            <a:prstGeom prst="homePlate">
              <a:avLst/>
            </a:prstGeom>
            <a:solidFill>
              <a:schemeClr val="accent1"/>
            </a:solidFill>
            <a:ln w="19050">
              <a:noFill/>
              <a:round/>
              <a:headEnd/>
              <a:tailEnd/>
            </a:ln>
          </p:spPr>
          <p:txBody>
            <a:bodyPr rot="0" spcFirstLastPara="0" vert="horz" wrap="square" lIns="68580" tIns="34290" rIns="68580" bIns="34290" anchor="ctr" anchorCtr="1" forceAA="0" compatLnSpc="1">
              <a:prstTxWarp prst="textNoShape">
                <a:avLst/>
              </a:prstTxWarp>
              <a:normAutofit fontScale="92500"/>
            </a:bodyPr>
            <a:lstStyle/>
            <a:p>
              <a:pPr algn="ctr"/>
              <a:r>
                <a:rPr lang="zh-CN" altLang="en-US" sz="2400" b="1" dirty="0">
                  <a:solidFill>
                    <a:schemeClr val="bg1">
                      <a:lumMod val="100000"/>
                    </a:schemeClr>
                  </a:solidFill>
                </a:rPr>
                <a:t>目录</a:t>
              </a:r>
              <a:r>
                <a:rPr lang="en-US" altLang="zh-CN" sz="2400" b="1" dirty="0">
                  <a:solidFill>
                    <a:schemeClr val="bg1">
                      <a:lumMod val="100000"/>
                    </a:schemeClr>
                  </a:solidFill>
                </a:rPr>
                <a:t>/CONTENT</a:t>
              </a:r>
            </a:p>
          </p:txBody>
        </p:sp>
      </p:grpSp>
      <p:grpSp>
        <p:nvGrpSpPr>
          <p:cNvPr id="33" name="组合 32"/>
          <p:cNvGrpSpPr/>
          <p:nvPr/>
        </p:nvGrpSpPr>
        <p:grpSpPr>
          <a:xfrm>
            <a:off x="1841763" y="3093008"/>
            <a:ext cx="2901426" cy="351197"/>
            <a:chOff x="3683842" y="3615656"/>
            <a:chExt cx="3868567" cy="468262"/>
          </a:xfrm>
        </p:grpSpPr>
        <p:sp>
          <p:nvSpPr>
            <p:cNvPr id="9" name="Diamond 27"/>
            <p:cNvSpPr/>
            <p:nvPr/>
          </p:nvSpPr>
          <p:spPr>
            <a:xfrm>
              <a:off x="3683842" y="3615656"/>
              <a:ext cx="468262" cy="468262"/>
            </a:xfrm>
            <a:prstGeom prst="diamond">
              <a:avLst/>
            </a:prstGeom>
            <a:solidFill>
              <a:srgbClr val="CD61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r>
                <a:rPr lang="en-US" altLang="zh-CN" sz="1500" b="1" dirty="0">
                  <a:solidFill>
                    <a:schemeClr val="bg1"/>
                  </a:solidFill>
                  <a:latin typeface="微软雅黑" panose="020B0503020204020204" pitchFamily="34" charset="-122"/>
                  <a:ea typeface="微软雅黑" panose="020B0503020204020204" pitchFamily="34" charset="-122"/>
                </a:rPr>
                <a:t>04</a:t>
              </a:r>
            </a:p>
          </p:txBody>
        </p:sp>
        <p:sp>
          <p:nvSpPr>
            <p:cNvPr id="23" name="TextBox 41"/>
            <p:cNvSpPr txBox="1"/>
            <p:nvPr/>
          </p:nvSpPr>
          <p:spPr>
            <a:xfrm>
              <a:off x="4034487" y="3742026"/>
              <a:ext cx="3517922" cy="229672"/>
            </a:xfrm>
            <a:prstGeom prst="rect">
              <a:avLst/>
            </a:prstGeom>
            <a:noFill/>
          </p:spPr>
          <p:txBody>
            <a:bodyPr wrap="none" lIns="270000" tIns="0" rIns="0" bIns="0" anchor="b" anchorCtr="0">
              <a:noAutofit/>
            </a:bodyPr>
            <a:lstStyle/>
            <a:p>
              <a:r>
                <a:rPr lang="zh-CN" altLang="en-US" sz="1350" b="1" dirty="0">
                  <a:solidFill>
                    <a:srgbClr val="CD6182"/>
                  </a:solidFill>
                  <a:latin typeface="微软雅黑" panose="020B0503020204020204" pitchFamily="34" charset="-122"/>
                  <a:ea typeface="微软雅黑" panose="020B0503020204020204" pitchFamily="34" charset="-122"/>
                </a:rPr>
                <a:t>低温制冷机、泵、阀设备简介</a:t>
              </a:r>
            </a:p>
          </p:txBody>
        </p:sp>
      </p:grpSp>
      <p:grpSp>
        <p:nvGrpSpPr>
          <p:cNvPr id="32" name="组合 31"/>
          <p:cNvGrpSpPr/>
          <p:nvPr/>
        </p:nvGrpSpPr>
        <p:grpSpPr>
          <a:xfrm>
            <a:off x="1844822" y="2586467"/>
            <a:ext cx="2491931" cy="351197"/>
            <a:chOff x="3683842" y="2956724"/>
            <a:chExt cx="3322574" cy="468262"/>
          </a:xfrm>
        </p:grpSpPr>
        <p:sp>
          <p:nvSpPr>
            <p:cNvPr id="11" name="Diamond 29"/>
            <p:cNvSpPr/>
            <p:nvPr/>
          </p:nvSpPr>
          <p:spPr>
            <a:xfrm>
              <a:off x="3683842" y="2956724"/>
              <a:ext cx="468262" cy="468262"/>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r>
                <a:rPr lang="en-US" altLang="zh-CN" sz="1500">
                  <a:solidFill>
                    <a:schemeClr val="bg1"/>
                  </a:solidFill>
                  <a:latin typeface="微软雅黑" panose="020B0503020204020204" pitchFamily="34" charset="-122"/>
                  <a:ea typeface="微软雅黑" panose="020B0503020204020204" pitchFamily="34" charset="-122"/>
                </a:rPr>
                <a:t>03</a:t>
              </a:r>
            </a:p>
          </p:txBody>
        </p:sp>
        <p:sp>
          <p:nvSpPr>
            <p:cNvPr id="21" name="TextBox 39"/>
            <p:cNvSpPr txBox="1"/>
            <p:nvPr/>
          </p:nvSpPr>
          <p:spPr>
            <a:xfrm>
              <a:off x="4034486" y="3013423"/>
              <a:ext cx="2971930" cy="341890"/>
            </a:xfrm>
            <a:prstGeom prst="rect">
              <a:avLst/>
            </a:prstGeom>
            <a:noFill/>
          </p:spPr>
          <p:txBody>
            <a:bodyPr wrap="none" lIns="270000" tIns="0" rIns="0" bIns="0" anchor="b" anchorCtr="0">
              <a:noAutofit/>
            </a:bodyPr>
            <a:lstStyle/>
            <a:p>
              <a:r>
                <a:rPr lang="zh-CN" altLang="en-US" sz="1350" b="1" dirty="0">
                  <a:solidFill>
                    <a:schemeClr val="accent3">
                      <a:lumMod val="100000"/>
                    </a:schemeClr>
                  </a:solidFill>
                  <a:latin typeface="微软雅黑" panose="020B0503020204020204" pitchFamily="34" charset="-122"/>
                  <a:ea typeface="微软雅黑" panose="020B0503020204020204" pitchFamily="34" charset="-122"/>
                </a:rPr>
                <a:t>超导电缆冷却系统</a:t>
              </a:r>
            </a:p>
          </p:txBody>
        </p:sp>
      </p:grpSp>
      <p:grpSp>
        <p:nvGrpSpPr>
          <p:cNvPr id="31" name="组合 30"/>
          <p:cNvGrpSpPr/>
          <p:nvPr/>
        </p:nvGrpSpPr>
        <p:grpSpPr>
          <a:xfrm>
            <a:off x="1844822" y="2057837"/>
            <a:ext cx="3474629" cy="351197"/>
            <a:chOff x="3683842" y="2297792"/>
            <a:chExt cx="3186598" cy="468262"/>
          </a:xfrm>
        </p:grpSpPr>
        <p:sp>
          <p:nvSpPr>
            <p:cNvPr id="13" name="Diamond 31"/>
            <p:cNvSpPr/>
            <p:nvPr/>
          </p:nvSpPr>
          <p:spPr>
            <a:xfrm>
              <a:off x="3683842" y="2297792"/>
              <a:ext cx="346564" cy="468262"/>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r>
                <a:rPr lang="en-US" altLang="zh-CN" sz="1500" dirty="0">
                  <a:solidFill>
                    <a:schemeClr val="bg1"/>
                  </a:solidFill>
                  <a:latin typeface="微软雅黑" panose="020B0503020204020204" pitchFamily="34" charset="-122"/>
                  <a:ea typeface="微软雅黑" panose="020B0503020204020204" pitchFamily="34" charset="-122"/>
                </a:rPr>
                <a:t>02</a:t>
              </a:r>
            </a:p>
          </p:txBody>
        </p:sp>
        <p:sp>
          <p:nvSpPr>
            <p:cNvPr id="19" name="TextBox 37"/>
            <p:cNvSpPr txBox="1"/>
            <p:nvPr/>
          </p:nvSpPr>
          <p:spPr>
            <a:xfrm>
              <a:off x="3898510" y="2316752"/>
              <a:ext cx="2971930" cy="423525"/>
            </a:xfrm>
            <a:prstGeom prst="rect">
              <a:avLst/>
            </a:prstGeom>
            <a:noFill/>
          </p:spPr>
          <p:txBody>
            <a:bodyPr wrap="none" lIns="270000" tIns="0" rIns="0" bIns="0" anchor="b" anchorCtr="0">
              <a:noAutofit/>
            </a:bodyPr>
            <a:lstStyle/>
            <a:p>
              <a:r>
                <a:rPr lang="zh-CN" altLang="en-US" sz="1350" b="1" dirty="0">
                  <a:solidFill>
                    <a:schemeClr val="accent2">
                      <a:lumMod val="100000"/>
                    </a:schemeClr>
                  </a:solidFill>
                  <a:latin typeface="微软雅黑" panose="020B0503020204020204" pitchFamily="34" charset="-122"/>
                  <a:ea typeface="微软雅黑" panose="020B0503020204020204" pitchFamily="34" charset="-122"/>
                </a:rPr>
                <a:t>小型超导磁体冷却用过冷液氮系统</a:t>
              </a:r>
            </a:p>
          </p:txBody>
        </p:sp>
      </p:grpSp>
      <p:grpSp>
        <p:nvGrpSpPr>
          <p:cNvPr id="30" name="组合 29"/>
          <p:cNvGrpSpPr/>
          <p:nvPr/>
        </p:nvGrpSpPr>
        <p:grpSpPr>
          <a:xfrm>
            <a:off x="1844824" y="1563638"/>
            <a:ext cx="3019784" cy="351197"/>
            <a:chOff x="3683844" y="1638860"/>
            <a:chExt cx="3221647" cy="468262"/>
          </a:xfrm>
        </p:grpSpPr>
        <p:sp>
          <p:nvSpPr>
            <p:cNvPr id="15" name="Diamond 33"/>
            <p:cNvSpPr/>
            <p:nvPr/>
          </p:nvSpPr>
          <p:spPr>
            <a:xfrm>
              <a:off x="3683844" y="1638860"/>
              <a:ext cx="371407" cy="468262"/>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r>
                <a:rPr lang="en-US" altLang="zh-CN" sz="1500" dirty="0">
                  <a:solidFill>
                    <a:schemeClr val="bg1"/>
                  </a:solidFill>
                  <a:latin typeface="微软雅黑" panose="020B0503020204020204" pitchFamily="34" charset="-122"/>
                  <a:ea typeface="微软雅黑" panose="020B0503020204020204" pitchFamily="34" charset="-122"/>
                </a:rPr>
                <a:t>01</a:t>
              </a:r>
            </a:p>
          </p:txBody>
        </p:sp>
        <p:sp>
          <p:nvSpPr>
            <p:cNvPr id="17" name="TextBox 35"/>
            <p:cNvSpPr txBox="1"/>
            <p:nvPr/>
          </p:nvSpPr>
          <p:spPr>
            <a:xfrm>
              <a:off x="3933560" y="1717279"/>
              <a:ext cx="2971931" cy="340236"/>
            </a:xfrm>
            <a:prstGeom prst="rect">
              <a:avLst/>
            </a:prstGeom>
            <a:noFill/>
          </p:spPr>
          <p:txBody>
            <a:bodyPr wrap="none" lIns="270000" tIns="0" rIns="0" bIns="0" anchor="b" anchorCtr="0">
              <a:noAutofit/>
            </a:bodyPr>
            <a:lstStyle/>
            <a:p>
              <a:r>
                <a:rPr lang="en-US" altLang="zh-CN" sz="1350" b="1" dirty="0">
                  <a:solidFill>
                    <a:schemeClr val="accent1">
                      <a:lumMod val="100000"/>
                    </a:schemeClr>
                  </a:solidFill>
                  <a:latin typeface="微软雅黑" panose="020B0503020204020204" pitchFamily="34" charset="-122"/>
                  <a:ea typeface="微软雅黑" panose="020B0503020204020204" pitchFamily="34" charset="-122"/>
                </a:rPr>
                <a:t>MRI</a:t>
              </a:r>
              <a:r>
                <a:rPr lang="zh-CN" altLang="en-US" sz="1350" b="1" dirty="0">
                  <a:solidFill>
                    <a:schemeClr val="accent1">
                      <a:lumMod val="100000"/>
                    </a:schemeClr>
                  </a:solidFill>
                  <a:latin typeface="微软雅黑" panose="020B0503020204020204" pitchFamily="34" charset="-122"/>
                  <a:ea typeface="微软雅黑" panose="020B0503020204020204" pitchFamily="34" charset="-122"/>
                </a:rPr>
                <a:t>超导磁体机械式降温系统</a:t>
              </a:r>
            </a:p>
          </p:txBody>
        </p:sp>
      </p:grpSp>
      <p:grpSp>
        <p:nvGrpSpPr>
          <p:cNvPr id="20" name="组合 19"/>
          <p:cNvGrpSpPr/>
          <p:nvPr/>
        </p:nvGrpSpPr>
        <p:grpSpPr>
          <a:xfrm>
            <a:off x="1841763" y="3587206"/>
            <a:ext cx="2491931" cy="351197"/>
            <a:chOff x="3683842" y="2956724"/>
            <a:chExt cx="3322574" cy="468262"/>
          </a:xfrm>
        </p:grpSpPr>
        <p:sp>
          <p:nvSpPr>
            <p:cNvPr id="22" name="Diamond 29"/>
            <p:cNvSpPr/>
            <p:nvPr/>
          </p:nvSpPr>
          <p:spPr>
            <a:xfrm>
              <a:off x="3683842" y="2956724"/>
              <a:ext cx="468262" cy="468262"/>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r>
                <a:rPr lang="en-US" altLang="zh-CN" sz="1500" dirty="0">
                  <a:solidFill>
                    <a:schemeClr val="bg1"/>
                  </a:solidFill>
                  <a:latin typeface="微软雅黑" panose="020B0503020204020204" pitchFamily="34" charset="-122"/>
                  <a:ea typeface="微软雅黑" panose="020B0503020204020204" pitchFamily="34" charset="-122"/>
                </a:rPr>
                <a:t>05</a:t>
              </a:r>
            </a:p>
          </p:txBody>
        </p:sp>
        <p:sp>
          <p:nvSpPr>
            <p:cNvPr id="25" name="TextBox 39"/>
            <p:cNvSpPr txBox="1"/>
            <p:nvPr/>
          </p:nvSpPr>
          <p:spPr>
            <a:xfrm>
              <a:off x="4034486" y="3013423"/>
              <a:ext cx="2971930" cy="341890"/>
            </a:xfrm>
            <a:prstGeom prst="rect">
              <a:avLst/>
            </a:prstGeom>
            <a:noFill/>
          </p:spPr>
          <p:txBody>
            <a:bodyPr wrap="none" lIns="270000" tIns="0" rIns="0" bIns="0" anchor="b" anchorCtr="0">
              <a:noAutofit/>
            </a:bodyPr>
            <a:lstStyle/>
            <a:p>
              <a:r>
                <a:rPr lang="zh-CN" altLang="en-US" sz="1350" b="1" dirty="0">
                  <a:solidFill>
                    <a:schemeClr val="accent3">
                      <a:lumMod val="100000"/>
                    </a:schemeClr>
                  </a:solidFill>
                  <a:latin typeface="微软雅黑" panose="020B0503020204020204" pitchFamily="34" charset="-122"/>
                  <a:ea typeface="微软雅黑" panose="020B0503020204020204" pitchFamily="34" charset="-122"/>
                </a:rPr>
                <a:t>总结</a:t>
              </a:r>
            </a:p>
          </p:txBody>
        </p:sp>
      </p:grpSp>
    </p:spTree>
    <p:extLst>
      <p:ext uri="{BB962C8B-B14F-4D97-AF65-F5344CB8AC3E}">
        <p14:creationId xmlns:p14="http://schemas.microsoft.com/office/powerpoint/2010/main" val="2509199331"/>
      </p:ext>
    </p:extLst>
  </p:cSld>
  <p:clrMapOvr>
    <a:masterClrMapping/>
  </p:clrMapOvr>
  <p:transition spd="slow" advClick="0" advTm="0">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9ECA53-D19C-4D98-8DBA-3F8063641797}"/>
              </a:ext>
            </a:extLst>
          </p:cNvPr>
          <p:cNvSpPr txBox="1">
            <a:spLocks/>
          </p:cNvSpPr>
          <p:nvPr/>
        </p:nvSpPr>
        <p:spPr>
          <a:xfrm>
            <a:off x="180975" y="191691"/>
            <a:ext cx="6272213" cy="379809"/>
          </a:xfrm>
          <a:prstGeom prst="rect">
            <a:avLst/>
          </a:prstGeom>
        </p:spPr>
        <p:txBody>
          <a:bodyPr/>
          <a:lstStyle>
            <a:lvl1pPr algn="l" rtl="0" eaLnBrk="0" fontAlgn="base" hangingPunct="0">
              <a:spcBef>
                <a:spcPct val="0"/>
              </a:spcBef>
              <a:spcAft>
                <a:spcPct val="0"/>
              </a:spcAft>
              <a:defRPr kumimoji="1" sz="2400">
                <a:solidFill>
                  <a:schemeClr val="tx2"/>
                </a:solidFill>
                <a:latin typeface="华文细黑"/>
                <a:ea typeface="华文细黑"/>
                <a:cs typeface="华文细黑"/>
              </a:defRPr>
            </a:lvl1pPr>
            <a:lvl2pPr algn="l" rtl="0" eaLnBrk="0" fontAlgn="base" hangingPunct="0">
              <a:spcBef>
                <a:spcPct val="0"/>
              </a:spcBef>
              <a:spcAft>
                <a:spcPct val="0"/>
              </a:spcAft>
              <a:defRPr kumimoji="1" sz="2400">
                <a:solidFill>
                  <a:schemeClr val="tx2"/>
                </a:solidFill>
                <a:latin typeface="华文细黑" charset="0"/>
                <a:ea typeface="华文细黑" charset="0"/>
                <a:cs typeface="华文细黑" charset="0"/>
              </a:defRPr>
            </a:lvl2pPr>
            <a:lvl3pPr algn="l" rtl="0" eaLnBrk="0" fontAlgn="base" hangingPunct="0">
              <a:spcBef>
                <a:spcPct val="0"/>
              </a:spcBef>
              <a:spcAft>
                <a:spcPct val="0"/>
              </a:spcAft>
              <a:defRPr kumimoji="1" sz="2400">
                <a:solidFill>
                  <a:schemeClr val="tx2"/>
                </a:solidFill>
                <a:latin typeface="华文细黑" charset="0"/>
                <a:ea typeface="华文细黑" charset="0"/>
                <a:cs typeface="华文细黑" charset="0"/>
              </a:defRPr>
            </a:lvl3pPr>
            <a:lvl4pPr algn="l" rtl="0" eaLnBrk="0" fontAlgn="base" hangingPunct="0">
              <a:spcBef>
                <a:spcPct val="0"/>
              </a:spcBef>
              <a:spcAft>
                <a:spcPct val="0"/>
              </a:spcAft>
              <a:defRPr kumimoji="1" sz="2400">
                <a:solidFill>
                  <a:schemeClr val="tx2"/>
                </a:solidFill>
                <a:latin typeface="华文细黑" charset="0"/>
                <a:ea typeface="华文细黑" charset="0"/>
                <a:cs typeface="华文细黑" charset="0"/>
              </a:defRPr>
            </a:lvl4pPr>
            <a:lvl5pPr algn="l" rtl="0" eaLnBrk="0" fontAlgn="base" hangingPunct="0">
              <a:spcBef>
                <a:spcPct val="0"/>
              </a:spcBef>
              <a:spcAft>
                <a:spcPct val="0"/>
              </a:spcAft>
              <a:defRPr kumimoji="1" sz="2400">
                <a:solidFill>
                  <a:schemeClr val="tx2"/>
                </a:solidFill>
                <a:latin typeface="华文细黑" charset="0"/>
                <a:ea typeface="华文细黑" charset="0"/>
                <a:cs typeface="华文细黑"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a:lstStyle>
          <a:p>
            <a:pPr algn="ctr">
              <a:defRPr/>
            </a:pPr>
            <a:endParaRPr lang="zh-CN" altLang="en-US" sz="1800" b="1" kern="0" dirty="0">
              <a:solidFill>
                <a:srgbClr val="000099"/>
              </a:solidFill>
              <a:latin typeface="华文细黑" panose="02010600040101010101" pitchFamily="2" charset="-122"/>
              <a:ea typeface="华文细黑" panose="02010600040101010101" pitchFamily="2" charset="-122"/>
            </a:endParaRPr>
          </a:p>
        </p:txBody>
      </p:sp>
      <p:pic>
        <p:nvPicPr>
          <p:cNvPr id="8195" name="图片 4">
            <a:extLst>
              <a:ext uri="{FF2B5EF4-FFF2-40B4-BE49-F238E27FC236}">
                <a16:creationId xmlns:a16="http://schemas.microsoft.com/office/drawing/2014/main" id="{3E50C5C4-6EAC-4B93-8ECF-37E94BDC490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976" y="1031042"/>
            <a:ext cx="3036094" cy="4028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图片 3" descr="特种设备型式试验证书（压力管道元件）">
            <a:extLst>
              <a:ext uri="{FF2B5EF4-FFF2-40B4-BE49-F238E27FC236}">
                <a16:creationId xmlns:a16="http://schemas.microsoft.com/office/drawing/2014/main" id="{3CF3A5AB-F4B8-48C9-82FA-42D1B39B51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756" r="3339" b="2808"/>
          <a:stretch>
            <a:fillRect/>
          </a:stretch>
        </p:blipFill>
        <p:spPr bwMode="auto">
          <a:xfrm>
            <a:off x="3371849" y="989369"/>
            <a:ext cx="3253345" cy="4028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灯片编号占位符 2">
            <a:extLst>
              <a:ext uri="{FF2B5EF4-FFF2-40B4-BE49-F238E27FC236}">
                <a16:creationId xmlns:a16="http://schemas.microsoft.com/office/drawing/2014/main" id="{DAC3FDA4-1CF3-4ABA-AA3C-435656CA379E}"/>
              </a:ext>
            </a:extLst>
          </p:cNvPr>
          <p:cNvSpPr>
            <a:spLocks noGrp="1"/>
          </p:cNvSpPr>
          <p:nvPr>
            <p:ph type="sldNum" sz="quarter" idx="12"/>
          </p:nvPr>
        </p:nvSpPr>
        <p:spPr/>
        <p:txBody>
          <a:bodyPr/>
          <a:lstStyle/>
          <a:p>
            <a:fld id="{2EEFC946-6D13-4F8C-9740-992A906A613E}" type="slidenum">
              <a:rPr lang="zh-CN" altLang="en-US" smtClean="0"/>
              <a:pPr/>
              <a:t>30</a:t>
            </a:fld>
            <a:endParaRPr lang="zh-CN" altLang="en-US"/>
          </a:p>
        </p:txBody>
      </p:sp>
      <p:sp>
        <p:nvSpPr>
          <p:cNvPr id="7" name="标题 1">
            <a:extLst>
              <a:ext uri="{FF2B5EF4-FFF2-40B4-BE49-F238E27FC236}">
                <a16:creationId xmlns:a16="http://schemas.microsoft.com/office/drawing/2014/main" id="{8C247260-A33F-43BC-BE5F-8AD558012CB9}"/>
              </a:ext>
            </a:extLst>
          </p:cNvPr>
          <p:cNvSpPr txBox="1">
            <a:spLocks noChangeArrowheads="1"/>
          </p:cNvSpPr>
          <p:nvPr/>
        </p:nvSpPr>
        <p:spPr>
          <a:xfrm>
            <a:off x="84488" y="674390"/>
            <a:ext cx="3704552" cy="457200"/>
          </a:xfrm>
          <a:prstGeom prst="rect">
            <a:avLst/>
          </a:prstGeom>
        </p:spPr>
        <p:txBody>
          <a:bodyPr>
            <a:normAutofit/>
          </a:bodyPr>
          <a:lstStyle>
            <a:lvl1pPr algn="ctr" defTabSz="685712" rtl="0" eaLnBrk="1" latinLnBrk="0" hangingPunct="1">
              <a:spcBef>
                <a:spcPct val="0"/>
              </a:spcBef>
              <a:buNone/>
              <a:defRPr sz="3300" kern="1200">
                <a:solidFill>
                  <a:schemeClr val="tx1"/>
                </a:solidFill>
                <a:latin typeface="+mj-lt"/>
                <a:ea typeface="+mj-ea"/>
                <a:cs typeface="+mj-cs"/>
              </a:defRPr>
            </a:lvl1pPr>
          </a:lstStyle>
          <a:p>
            <a:pPr algn="l"/>
            <a:r>
              <a:rPr lang="zh-CN" altLang="en-US" sz="1800" b="1" dirty="0">
                <a:solidFill>
                  <a:srgbClr val="000099"/>
                </a:solidFill>
                <a:latin typeface="微软雅黑" panose="020B0503020204020204" pitchFamily="34" charset="-122"/>
                <a:ea typeface="微软雅黑" panose="020B0503020204020204" pitchFamily="34" charset="-122"/>
              </a:rPr>
              <a:t>低温压力管道元件制造资质</a:t>
            </a:r>
          </a:p>
          <a:p>
            <a:pPr algn="l"/>
            <a:endParaRPr lang="zh-CN" altLang="en-US" sz="1800" b="1" dirty="0">
              <a:solidFill>
                <a:srgbClr val="000099"/>
              </a:solidFill>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id="{A16ABAEE-1883-4795-9B94-8F7F3A2441DD}"/>
              </a:ext>
            </a:extLst>
          </p:cNvPr>
          <p:cNvSpPr txBox="1"/>
          <p:nvPr/>
        </p:nvSpPr>
        <p:spPr>
          <a:xfrm>
            <a:off x="1196752" y="267494"/>
            <a:ext cx="4608512" cy="400110"/>
          </a:xfrm>
          <a:prstGeom prst="rect">
            <a:avLst/>
          </a:prstGeom>
          <a:noFill/>
        </p:spPr>
        <p:txBody>
          <a:bodyPr wrap="square" rtlCol="0">
            <a:spAutoFit/>
          </a:bodyPr>
          <a:lstStyle/>
          <a:p>
            <a:pPr algn="ct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四、超低温调节阀</a:t>
            </a:r>
          </a:p>
        </p:txBody>
      </p:sp>
    </p:spTree>
    <p:extLst>
      <p:ext uri="{BB962C8B-B14F-4D97-AF65-F5344CB8AC3E}">
        <p14:creationId xmlns:p14="http://schemas.microsoft.com/office/powerpoint/2010/main" val="115145498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697F38AB-88B9-4239-8963-0B0198AC634E}"/>
              </a:ext>
            </a:extLst>
          </p:cNvPr>
          <p:cNvSpPr txBox="1"/>
          <p:nvPr/>
        </p:nvSpPr>
        <p:spPr>
          <a:xfrm>
            <a:off x="242646" y="1059582"/>
            <a:ext cx="6426715" cy="3416320"/>
          </a:xfrm>
          <a:prstGeom prst="rect">
            <a:avLst/>
          </a:prstGeom>
          <a:noFill/>
        </p:spPr>
        <p:txBody>
          <a:bodyPr wrap="square" rtlCol="0">
            <a:spAutoFit/>
          </a:bodyPr>
          <a:lstStyle/>
          <a:p>
            <a:pPr>
              <a:lnSpc>
                <a:spcPct val="150000"/>
              </a:lnSpc>
            </a:pPr>
            <a:r>
              <a:rPr lang="en-US" altLang="zh-CN" sz="1600" dirty="0">
                <a:latin typeface="微软雅黑" panose="020B0503020204020204" pitchFamily="34" charset="-122"/>
                <a:ea typeface="微软雅黑" panose="020B0503020204020204" pitchFamily="34" charset="-122"/>
              </a:rPr>
              <a:t>1. </a:t>
            </a:r>
            <a:r>
              <a:rPr lang="zh-CN" altLang="en-US" sz="1600" dirty="0">
                <a:latin typeface="微软雅黑" panose="020B0503020204020204" pitchFamily="34" charset="-122"/>
                <a:ea typeface="微软雅黑" panose="020B0503020204020204" pitchFamily="34" charset="-122"/>
              </a:rPr>
              <a:t>依托浙江大学的研发平台，在</a:t>
            </a:r>
            <a:r>
              <a:rPr lang="en-US" altLang="zh-CN" sz="1600" dirty="0">
                <a:latin typeface="微软雅黑" panose="020B0503020204020204" pitchFamily="34" charset="-122"/>
                <a:ea typeface="微软雅黑" panose="020B0503020204020204" pitchFamily="34" charset="-122"/>
              </a:rPr>
              <a:t>77K</a:t>
            </a:r>
            <a:r>
              <a:rPr lang="zh-CN" altLang="en-US" sz="1600" dirty="0">
                <a:latin typeface="微软雅黑" panose="020B0503020204020204" pitchFamily="34" charset="-122"/>
                <a:ea typeface="微软雅黑" panose="020B0503020204020204" pitchFamily="34" charset="-122"/>
              </a:rPr>
              <a:t>有</a:t>
            </a:r>
            <a:r>
              <a:rPr lang="en-US" altLang="zh-CN" sz="1600" dirty="0">
                <a:latin typeface="微软雅黑" panose="020B0503020204020204" pitchFamily="34" charset="-122"/>
                <a:ea typeface="微软雅黑" panose="020B0503020204020204" pitchFamily="34" charset="-122"/>
              </a:rPr>
              <a:t>~kW</a:t>
            </a:r>
            <a:r>
              <a:rPr lang="zh-CN" altLang="en-US" sz="1600" dirty="0">
                <a:latin typeface="微软雅黑" panose="020B0503020204020204" pitchFamily="34" charset="-122"/>
                <a:ea typeface="微软雅黑" panose="020B0503020204020204" pitchFamily="34" charset="-122"/>
              </a:rPr>
              <a:t>制冷量的大冷量斯特林制冷机已经在江苏克劳特低温技术有限公司产品化；在</a:t>
            </a:r>
            <a:r>
              <a:rPr lang="en-US" altLang="zh-CN" sz="1600" dirty="0">
                <a:latin typeface="微软雅黑" panose="020B0503020204020204" pitchFamily="34" charset="-122"/>
                <a:ea typeface="微软雅黑" panose="020B0503020204020204" pitchFamily="34" charset="-122"/>
              </a:rPr>
              <a:t>20K</a:t>
            </a:r>
            <a:r>
              <a:rPr lang="zh-CN" altLang="en-US" sz="1600" dirty="0">
                <a:latin typeface="微软雅黑" panose="020B0503020204020204" pitchFamily="34" charset="-122"/>
                <a:ea typeface="微软雅黑" panose="020B0503020204020204" pitchFamily="34" charset="-122"/>
              </a:rPr>
              <a:t>能够提供</a:t>
            </a:r>
            <a:r>
              <a:rPr lang="en-US" altLang="zh-CN" sz="1600" dirty="0">
                <a:latin typeface="微软雅黑" panose="020B0503020204020204" pitchFamily="34" charset="-122"/>
                <a:ea typeface="微软雅黑" panose="020B0503020204020204" pitchFamily="34" charset="-122"/>
              </a:rPr>
              <a:t>50~200W</a:t>
            </a:r>
            <a:r>
              <a:rPr lang="zh-CN" altLang="en-US" sz="1600" dirty="0">
                <a:latin typeface="微软雅黑" panose="020B0503020204020204" pitchFamily="34" charset="-122"/>
                <a:ea typeface="微软雅黑" panose="020B0503020204020204" pitchFamily="34" charset="-122"/>
              </a:rPr>
              <a:t>级制冷量的斯特林制冷机也日趋成熟。</a:t>
            </a:r>
            <a:endParaRPr lang="en-US" altLang="zh-CN" sz="1600" dirty="0">
              <a:latin typeface="微软雅黑" panose="020B0503020204020204" pitchFamily="34" charset="-122"/>
              <a:ea typeface="微软雅黑" panose="020B0503020204020204" pitchFamily="34" charset="-122"/>
            </a:endParaRPr>
          </a:p>
          <a:p>
            <a:pPr>
              <a:lnSpc>
                <a:spcPct val="150000"/>
              </a:lnSpc>
            </a:pPr>
            <a:endParaRPr lang="zh-CN" altLang="en-US" sz="1600" dirty="0">
              <a:latin typeface="微软雅黑" panose="020B0503020204020204" pitchFamily="34" charset="-122"/>
              <a:ea typeface="微软雅黑" panose="020B0503020204020204" pitchFamily="34" charset="-122"/>
            </a:endParaRPr>
          </a:p>
          <a:p>
            <a:pPr marL="257175" indent="-257175">
              <a:lnSpc>
                <a:spcPct val="150000"/>
              </a:lnSpc>
              <a:buAutoNum type="arabicPeriod" startAt="2"/>
            </a:pPr>
            <a:r>
              <a:rPr lang="zh-CN" altLang="en-US" sz="1600" dirty="0">
                <a:latin typeface="微软雅黑" panose="020B0503020204020204" pitchFamily="34" charset="-122"/>
                <a:ea typeface="微软雅黑" panose="020B0503020204020204" pitchFamily="34" charset="-122"/>
              </a:rPr>
              <a:t>液氮及以下温度的低温泵和低温风机已经产品化，并已经在航天八院、北航、西部超导、联影等单位的项目上成功应用；</a:t>
            </a:r>
            <a:endParaRPr lang="en-US" altLang="zh-CN" sz="1600" dirty="0">
              <a:latin typeface="微软雅黑" panose="020B0503020204020204" pitchFamily="34" charset="-122"/>
              <a:ea typeface="微软雅黑" panose="020B0503020204020204" pitchFamily="34" charset="-122"/>
            </a:endParaRPr>
          </a:p>
          <a:p>
            <a:pPr>
              <a:lnSpc>
                <a:spcPct val="150000"/>
              </a:lnSpc>
            </a:pPr>
            <a:endParaRPr lang="zh-CN" altLang="en-US" sz="1600" dirty="0">
              <a:latin typeface="微软雅黑" panose="020B0503020204020204" pitchFamily="34" charset="-122"/>
              <a:ea typeface="微软雅黑" panose="020B0503020204020204" pitchFamily="34" charset="-122"/>
            </a:endParaRPr>
          </a:p>
          <a:p>
            <a:pPr marL="257175" indent="-257175">
              <a:lnSpc>
                <a:spcPct val="150000"/>
              </a:lnSpc>
              <a:buAutoNum type="arabicPeriod" startAt="3"/>
            </a:pPr>
            <a:r>
              <a:rPr lang="zh-CN" altLang="en-US" sz="1600" dirty="0">
                <a:latin typeface="微软雅黑" panose="020B0503020204020204" pitchFamily="34" charset="-122"/>
                <a:ea typeface="微软雅黑" panose="020B0503020204020204" pitchFamily="34" charset="-122"/>
              </a:rPr>
              <a:t>深低温调节阀产品已经获得规模化应用，在中科院高能所、近代物理所、理化所和航天院所的低温系统上长期运行。</a:t>
            </a:r>
            <a:endParaRPr lang="en-US" altLang="zh-CN" sz="1600" dirty="0">
              <a:latin typeface="微软雅黑" panose="020B0503020204020204" pitchFamily="34" charset="-122"/>
              <a:ea typeface="微软雅黑" panose="020B0503020204020204" pitchFamily="34" charset="-122"/>
            </a:endParaRPr>
          </a:p>
        </p:txBody>
      </p:sp>
      <p:sp>
        <p:nvSpPr>
          <p:cNvPr id="2" name="灯片编号占位符 1">
            <a:extLst>
              <a:ext uri="{FF2B5EF4-FFF2-40B4-BE49-F238E27FC236}">
                <a16:creationId xmlns:a16="http://schemas.microsoft.com/office/drawing/2014/main" id="{28D7B222-D96E-4D69-ABBE-5AEF7A358838}"/>
              </a:ext>
            </a:extLst>
          </p:cNvPr>
          <p:cNvSpPr>
            <a:spLocks noGrp="1"/>
          </p:cNvSpPr>
          <p:nvPr>
            <p:ph type="sldNum" sz="quarter" idx="12"/>
          </p:nvPr>
        </p:nvSpPr>
        <p:spPr/>
        <p:txBody>
          <a:bodyPr/>
          <a:lstStyle/>
          <a:p>
            <a:fld id="{2EEFC946-6D13-4F8C-9740-992A906A613E}" type="slidenum">
              <a:rPr lang="zh-CN" altLang="en-US" smtClean="0"/>
              <a:pPr/>
              <a:t>31</a:t>
            </a:fld>
            <a:endParaRPr lang="zh-CN" altLang="en-US"/>
          </a:p>
        </p:txBody>
      </p:sp>
      <p:sp>
        <p:nvSpPr>
          <p:cNvPr id="8" name="文本框 7">
            <a:extLst>
              <a:ext uri="{FF2B5EF4-FFF2-40B4-BE49-F238E27FC236}">
                <a16:creationId xmlns:a16="http://schemas.microsoft.com/office/drawing/2014/main" id="{3688D09A-5CEB-4590-80B9-418A892EA6DB}"/>
              </a:ext>
            </a:extLst>
          </p:cNvPr>
          <p:cNvSpPr txBox="1"/>
          <p:nvPr/>
        </p:nvSpPr>
        <p:spPr>
          <a:xfrm>
            <a:off x="1196752" y="267494"/>
            <a:ext cx="4608512" cy="523220"/>
          </a:xfrm>
          <a:prstGeom prst="rect">
            <a:avLst/>
          </a:prstGeom>
          <a:noFill/>
        </p:spPr>
        <p:txBody>
          <a:bodyPr wrap="square" rtlCol="0">
            <a:spAutoFit/>
          </a:bodyPr>
          <a:lstStyle/>
          <a:p>
            <a:pPr algn="ct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五、总结</a:t>
            </a:r>
          </a:p>
        </p:txBody>
      </p:sp>
    </p:spTree>
    <p:extLst>
      <p:ext uri="{BB962C8B-B14F-4D97-AF65-F5344CB8AC3E}">
        <p14:creationId xmlns:p14="http://schemas.microsoft.com/office/powerpoint/2010/main" val="399039315"/>
      </p:ext>
    </p:extLst>
  </p:cSld>
  <p:clrMapOvr>
    <a:masterClrMapping/>
  </p:clrMapOvr>
  <p:transition spd="slow" advClick="0" advTm="0">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59"/>
          <p:cNvSpPr>
            <a:spLocks noChangeArrowheads="1"/>
          </p:cNvSpPr>
          <p:nvPr/>
        </p:nvSpPr>
        <p:spPr bwMode="auto">
          <a:xfrm>
            <a:off x="1844824" y="1923678"/>
            <a:ext cx="4659138"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3000" b="1" dirty="0">
                <a:solidFill>
                  <a:schemeClr val="tx1">
                    <a:lumMod val="75000"/>
                    <a:lumOff val="25000"/>
                  </a:schemeClr>
                </a:solidFill>
                <a:latin typeface="Arial" panose="020B0604020202020204" pitchFamily="34" charset="0"/>
                <a:cs typeface="Arial" panose="020B0604020202020204" pitchFamily="34" charset="0"/>
              </a:rPr>
              <a:t>感谢各位专家和领导的关注！</a:t>
            </a:r>
            <a:endParaRPr lang="en-US" altLang="zh-CN" sz="3000"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44821" t="6008"/>
          <a:stretch/>
        </p:blipFill>
        <p:spPr>
          <a:xfrm>
            <a:off x="-27384" y="627534"/>
            <a:ext cx="2538282" cy="3831498"/>
          </a:xfrm>
          <a:prstGeom prst="rect">
            <a:avLst/>
          </a:prstGeom>
        </p:spPr>
      </p:pic>
      <p:sp>
        <p:nvSpPr>
          <p:cNvPr id="4" name="灯片编号占位符 3">
            <a:extLst>
              <a:ext uri="{FF2B5EF4-FFF2-40B4-BE49-F238E27FC236}">
                <a16:creationId xmlns:a16="http://schemas.microsoft.com/office/drawing/2014/main" id="{EFD0DF34-C4C3-49D4-BE50-876B27D6771F}"/>
              </a:ext>
            </a:extLst>
          </p:cNvPr>
          <p:cNvSpPr>
            <a:spLocks noGrp="1"/>
          </p:cNvSpPr>
          <p:nvPr>
            <p:ph type="sldNum" sz="quarter" idx="12"/>
          </p:nvPr>
        </p:nvSpPr>
        <p:spPr/>
        <p:txBody>
          <a:bodyPr/>
          <a:lstStyle/>
          <a:p>
            <a:fld id="{670F15A6-E82C-4E1E-834E-C415C51F7DF3}" type="slidenum">
              <a:rPr lang="zh-CN" altLang="en-US" smtClean="0"/>
              <a:pPr/>
              <a:t>32</a:t>
            </a:fld>
            <a:endParaRPr lang="zh-CN" altLang="en-US"/>
          </a:p>
        </p:txBody>
      </p:sp>
      <p:pic>
        <p:nvPicPr>
          <p:cNvPr id="3" name="图片 4" descr="LOGO最终版.jpg">
            <a:extLst>
              <a:ext uri="{FF2B5EF4-FFF2-40B4-BE49-F238E27FC236}">
                <a16:creationId xmlns:a16="http://schemas.microsoft.com/office/drawing/2014/main" id="{64511F04-747F-4B5F-A91D-2E9ABE7AB77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80928" y="195486"/>
            <a:ext cx="2073630" cy="96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a:extLst>
              <a:ext uri="{FF2B5EF4-FFF2-40B4-BE49-F238E27FC236}">
                <a16:creationId xmlns:a16="http://schemas.microsoft.com/office/drawing/2014/main" id="{6F58BA49-52D1-40F1-BA40-987E70652076}"/>
              </a:ext>
            </a:extLst>
          </p:cNvPr>
          <p:cNvSpPr txBox="1"/>
          <p:nvPr/>
        </p:nvSpPr>
        <p:spPr>
          <a:xfrm>
            <a:off x="3068960" y="3435846"/>
            <a:ext cx="3130985" cy="1200329"/>
          </a:xfrm>
          <a:prstGeom prst="rect">
            <a:avLst/>
          </a:prstGeom>
          <a:noFill/>
        </p:spPr>
        <p:txBody>
          <a:bodyPr wrap="none" rtlCol="0">
            <a:spAutoFit/>
          </a:bodyPr>
          <a:lstStyle/>
          <a:p>
            <a:r>
              <a:rPr lang="en-US" altLang="zh-CN" dirty="0"/>
              <a:t>Contact information: </a:t>
            </a:r>
          </a:p>
          <a:p>
            <a:pPr algn="ctr"/>
            <a:r>
              <a:rPr lang="zh-CN" altLang="en-US" dirty="0"/>
              <a:t>孙大明</a:t>
            </a:r>
            <a:endParaRPr lang="en-US" altLang="zh-CN" dirty="0"/>
          </a:p>
          <a:p>
            <a:r>
              <a:rPr lang="en-US" altLang="zh-CN" dirty="0"/>
              <a:t>Phone</a:t>
            </a:r>
            <a:r>
              <a:rPr lang="zh-CN" altLang="en-US" dirty="0"/>
              <a:t>：</a:t>
            </a:r>
            <a:r>
              <a:rPr lang="en-US" altLang="zh-CN" dirty="0"/>
              <a:t>13064718689</a:t>
            </a:r>
          </a:p>
          <a:p>
            <a:r>
              <a:rPr lang="en-US" altLang="zh-CN" dirty="0"/>
              <a:t>Email</a:t>
            </a:r>
            <a:r>
              <a:rPr lang="zh-CN" altLang="en-US" dirty="0"/>
              <a:t>：</a:t>
            </a:r>
            <a:r>
              <a:rPr lang="en-US" altLang="zh-CN" dirty="0"/>
              <a:t>sundaming@zju.edu.cn</a:t>
            </a:r>
            <a:endParaRPr lang="zh-CN" altLang="en-US" dirty="0"/>
          </a:p>
        </p:txBody>
      </p:sp>
    </p:spTree>
    <p:extLst>
      <p:ext uri="{BB962C8B-B14F-4D97-AF65-F5344CB8AC3E}">
        <p14:creationId xmlns:p14="http://schemas.microsoft.com/office/powerpoint/2010/main" val="2172590933"/>
      </p:ext>
    </p:extLst>
  </p:cSld>
  <p:clrMapOvr>
    <a:masterClrMapping/>
  </p:clrMapOvr>
  <p:transition spd="slow" advClick="0" advTm="0">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品 1"/>
          <p:cNvGrpSpPr>
            <a:grpSpLocks/>
          </p:cNvGrpSpPr>
          <p:nvPr>
            <p:custDataLst>
              <p:tags r:id="rId1"/>
            </p:custDataLst>
          </p:nvPr>
        </p:nvGrpSpPr>
        <p:grpSpPr bwMode="auto">
          <a:xfrm>
            <a:off x="296653" y="1221600"/>
            <a:ext cx="3575912" cy="1732851"/>
            <a:chOff x="0" y="0"/>
            <a:chExt cx="12192000" cy="630377"/>
          </a:xfrm>
          <a:solidFill>
            <a:srgbClr val="01B0F1"/>
          </a:solidFill>
        </p:grpSpPr>
        <p:sp>
          <p:nvSpPr>
            <p:cNvPr id="7" name="品 2"/>
            <p:cNvSpPr>
              <a:spLocks noChangeArrowheads="1"/>
            </p:cNvSpPr>
            <p:nvPr/>
          </p:nvSpPr>
          <p:spPr bwMode="auto">
            <a:xfrm>
              <a:off x="0" y="28562"/>
              <a:ext cx="12192000" cy="601815"/>
            </a:xfrm>
            <a:prstGeom prst="rect">
              <a:avLst/>
            </a:prstGeom>
            <a:solidFill>
              <a:schemeClr val="accent2"/>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050" dirty="0">
                <a:solidFill>
                  <a:srgbClr val="FFFFFF"/>
                </a:solidFill>
                <a:latin typeface="宋体" panose="02010600030101010101" pitchFamily="2" charset="-122"/>
                <a:sym typeface="宋体" panose="02010600030101010101" pitchFamily="2" charset="-122"/>
              </a:endParaRPr>
            </a:p>
          </p:txBody>
        </p:sp>
        <p:sp>
          <p:nvSpPr>
            <p:cNvPr id="9" name="出品 3"/>
            <p:cNvSpPr>
              <a:spLocks noChangeArrowheads="1"/>
            </p:cNvSpPr>
            <p:nvPr/>
          </p:nvSpPr>
          <p:spPr bwMode="auto">
            <a:xfrm>
              <a:off x="0" y="0"/>
              <a:ext cx="12192000" cy="28562"/>
            </a:xfrm>
            <a:prstGeom prst="rect">
              <a:avLst/>
            </a:prstGeom>
            <a:solidFill>
              <a:schemeClr val="accent1"/>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050" dirty="0">
                <a:solidFill>
                  <a:srgbClr val="FFFFFF"/>
                </a:solidFill>
                <a:latin typeface="宋体" panose="02010600030101010101" pitchFamily="2" charset="-122"/>
                <a:sym typeface="宋体" panose="02010600030101010101" pitchFamily="2" charset="-122"/>
              </a:endParaRPr>
            </a:p>
          </p:txBody>
        </p:sp>
      </p:grpSp>
      <p:sp>
        <p:nvSpPr>
          <p:cNvPr id="10" name="15"/>
          <p:cNvSpPr>
            <a:spLocks noChangeArrowheads="1"/>
          </p:cNvSpPr>
          <p:nvPr>
            <p:custDataLst>
              <p:tags r:id="rId2"/>
            </p:custDataLst>
          </p:nvPr>
        </p:nvSpPr>
        <p:spPr bwMode="auto">
          <a:xfrm>
            <a:off x="364527" y="1759800"/>
            <a:ext cx="3283874" cy="119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28" tIns="25714" rIns="51428" bIns="25714">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None/>
            </a:pPr>
            <a:r>
              <a:rPr lang="zh-CN" altLang="en-US" sz="82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一种生物磁自旋成像技术，诞生于</a:t>
            </a:r>
            <a:r>
              <a:rPr lang="en-US" altLang="zh-CN" sz="82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a:t>
            </a:r>
            <a:r>
              <a:rPr lang="zh-CN" altLang="en-US" sz="82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世纪</a:t>
            </a:r>
            <a:r>
              <a:rPr lang="en-US" altLang="zh-CN" sz="82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70</a:t>
            </a:r>
            <a:r>
              <a:rPr lang="zh-CN" altLang="en-US" sz="82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年代。从外部施加磁场</a:t>
            </a:r>
            <a:r>
              <a:rPr lang="en-US" altLang="zh-CN" sz="82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82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自旋运动的原子核收到射频脉冲后产生信号并由接收线圈检测，经计算机处理转换可在屏幕上显示图像，广泛应用于临床检测、探井、考古、无损探伤、非金属材料结构分析等领域。</a:t>
            </a:r>
            <a:endParaRPr lang="en-US" altLang="zh-CN" sz="82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spcBef>
                <a:spcPct val="0"/>
              </a:spcBef>
              <a:buNone/>
            </a:pPr>
            <a:r>
              <a:rPr lang="zh-CN" altLang="en-US" sz="82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当前</a:t>
            </a:r>
            <a:r>
              <a:rPr lang="en-US" altLang="zh-CN" sz="82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MRI</a:t>
            </a:r>
            <a:r>
              <a:rPr lang="zh-CN" altLang="en-US" sz="82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设备装备的高场强磁体均为低温超导磁体，冷却至液氦温度达到超导状态可以减小电流损耗、增加磁场稳定性和强度。</a:t>
            </a:r>
            <a:endParaRPr lang="en-US" altLang="zh-CN" sz="82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12"/>
          <p:cNvSpPr>
            <a:spLocks noChangeArrowheads="1"/>
          </p:cNvSpPr>
          <p:nvPr>
            <p:custDataLst>
              <p:tags r:id="rId3"/>
            </p:custDataLst>
          </p:nvPr>
        </p:nvSpPr>
        <p:spPr bwMode="auto">
          <a:xfrm>
            <a:off x="364528" y="1273746"/>
            <a:ext cx="2920978" cy="55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28" tIns="25714" rIns="51428" bIns="25714">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磁共振成像技术</a:t>
            </a:r>
            <a:endParaRPr lang="en-US" altLang="zh-CN"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00000"/>
              </a:lnSpc>
              <a:spcBef>
                <a:spcPct val="0"/>
              </a:spcBef>
              <a:buNone/>
            </a:pPr>
            <a:r>
              <a:rPr lang="en-US" altLang="zh-CN" sz="1500" b="1" dirty="0">
                <a:solidFill>
                  <a:schemeClr val="bg1"/>
                </a:solidFill>
                <a:latin typeface="+mj-lt"/>
              </a:rPr>
              <a:t>Magnetic Resonance Imaging (MRI)</a:t>
            </a:r>
            <a:endParaRPr lang="zh-CN" altLang="en-US" sz="1350" b="1" dirty="0">
              <a:solidFill>
                <a:schemeClr val="bg1"/>
              </a:solidFill>
              <a:latin typeface="+mj-lt"/>
              <a:sym typeface="宋体" panose="02010600030101010101" pitchFamily="2" charset="-122"/>
            </a:endParaRPr>
          </a:p>
        </p:txBody>
      </p:sp>
      <p:sp>
        <p:nvSpPr>
          <p:cNvPr id="2" name="文本框 1">
            <a:extLst>
              <a:ext uri="{FF2B5EF4-FFF2-40B4-BE49-F238E27FC236}">
                <a16:creationId xmlns:a16="http://schemas.microsoft.com/office/drawing/2014/main" id="{304DAE79-CE86-453F-8429-ABCDEC7EEEE9}"/>
              </a:ext>
            </a:extLst>
          </p:cNvPr>
          <p:cNvSpPr txBox="1"/>
          <p:nvPr/>
        </p:nvSpPr>
        <p:spPr>
          <a:xfrm>
            <a:off x="230383" y="198096"/>
            <a:ext cx="6417713" cy="461665"/>
          </a:xfrm>
          <a:prstGeom prst="rect">
            <a:avLst/>
          </a:prstGeom>
          <a:noFill/>
        </p:spPr>
        <p:txBody>
          <a:bodyPr wrap="square" rtlCol="0">
            <a:spAutoFit/>
          </a:bodyPr>
          <a:lstStyle/>
          <a:p>
            <a:pPr algn="ct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一、</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MRI</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超导磁体机械式降温系统</a:t>
            </a:r>
          </a:p>
        </p:txBody>
      </p:sp>
      <p:sp>
        <p:nvSpPr>
          <p:cNvPr id="3" name="文本框 2">
            <a:extLst>
              <a:ext uri="{FF2B5EF4-FFF2-40B4-BE49-F238E27FC236}">
                <a16:creationId xmlns:a16="http://schemas.microsoft.com/office/drawing/2014/main" id="{9F0DC158-0EA9-454B-8C5C-FFC93F862C08}"/>
              </a:ext>
            </a:extLst>
          </p:cNvPr>
          <p:cNvSpPr txBox="1"/>
          <p:nvPr/>
        </p:nvSpPr>
        <p:spPr>
          <a:xfrm>
            <a:off x="242646" y="963943"/>
            <a:ext cx="2928625" cy="219291"/>
          </a:xfrm>
          <a:prstGeom prst="rect">
            <a:avLst/>
          </a:prstGeom>
          <a:noFill/>
        </p:spPr>
        <p:txBody>
          <a:bodyPr wrap="square" rtlCol="0">
            <a:spAutoFit/>
          </a:bodyPr>
          <a:lstStyle/>
          <a:p>
            <a:r>
              <a:rPr lang="en-US" altLang="zh-CN" sz="825" dirty="0">
                <a:solidFill>
                  <a:schemeClr val="bg1">
                    <a:lumMod val="50000"/>
                  </a:schemeClr>
                </a:solidFill>
              </a:rPr>
              <a:t> BACKGROUND &gt;&gt; Introduction of  MRI</a:t>
            </a:r>
            <a:endParaRPr lang="zh-CN" altLang="en-US" sz="825" dirty="0">
              <a:solidFill>
                <a:schemeClr val="bg1">
                  <a:lumMod val="50000"/>
                </a:schemeClr>
              </a:solidFill>
            </a:endParaRPr>
          </a:p>
        </p:txBody>
      </p:sp>
      <p:pic>
        <p:nvPicPr>
          <p:cNvPr id="1026" name="Picture 2" descr="https://timgsa.baidu.com/timg?image&amp;quality=80&amp;size=b9999_10000&amp;sec=1536858701209&amp;di=0be1823644f64721bd115921a6644441&amp;imgtype=0&amp;src=http%3A%2F%2Fpic89.huitu.com%2Fres%2F20161102%2F633020_20161102095902281050_1.jpg">
            <a:extLst>
              <a:ext uri="{FF2B5EF4-FFF2-40B4-BE49-F238E27FC236}">
                <a16:creationId xmlns:a16="http://schemas.microsoft.com/office/drawing/2014/main" id="{874BA917-CBA9-410F-A640-907E15039C8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3159" t="5080" r="23817" b="5365"/>
          <a:stretch/>
        </p:blipFill>
        <p:spPr bwMode="auto">
          <a:xfrm>
            <a:off x="4016715" y="1221600"/>
            <a:ext cx="2542879" cy="3006334"/>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a:extLst>
              <a:ext uri="{FF2B5EF4-FFF2-40B4-BE49-F238E27FC236}">
                <a16:creationId xmlns:a16="http://schemas.microsoft.com/office/drawing/2014/main" id="{25537D56-EAA9-4D2C-9E5E-961BEE86557B}"/>
              </a:ext>
            </a:extLst>
          </p:cNvPr>
          <p:cNvPicPr>
            <a:picLocks noChangeAspect="1"/>
          </p:cNvPicPr>
          <p:nvPr/>
        </p:nvPicPr>
        <p:blipFill rotWithShape="1">
          <a:blip r:embed="rId7"/>
          <a:srcRect r="11715"/>
          <a:stretch/>
        </p:blipFill>
        <p:spPr>
          <a:xfrm>
            <a:off x="296653" y="3006028"/>
            <a:ext cx="3575912" cy="1125793"/>
          </a:xfrm>
          <a:prstGeom prst="rect">
            <a:avLst/>
          </a:prstGeom>
        </p:spPr>
      </p:pic>
      <p:cxnSp>
        <p:nvCxnSpPr>
          <p:cNvPr id="14" name="直接连接符 13">
            <a:extLst>
              <a:ext uri="{FF2B5EF4-FFF2-40B4-BE49-F238E27FC236}">
                <a16:creationId xmlns:a16="http://schemas.microsoft.com/office/drawing/2014/main" id="{EDA71373-86FA-41EA-A655-3BEA25F272B5}"/>
              </a:ext>
            </a:extLst>
          </p:cNvPr>
          <p:cNvCxnSpPr>
            <a:cxnSpLocks/>
          </p:cNvCxnSpPr>
          <p:nvPr/>
        </p:nvCxnSpPr>
        <p:spPr>
          <a:xfrm flipV="1">
            <a:off x="1538790" y="3108316"/>
            <a:ext cx="0" cy="2176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562C90DB-6381-4726-B7A5-D79B6ED17A12}"/>
              </a:ext>
            </a:extLst>
          </p:cNvPr>
          <p:cNvCxnSpPr>
            <a:cxnSpLocks/>
          </p:cNvCxnSpPr>
          <p:nvPr/>
        </p:nvCxnSpPr>
        <p:spPr>
          <a:xfrm>
            <a:off x="1538790" y="3108316"/>
            <a:ext cx="14041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F55CD363-09BB-4EE6-A95B-5C4BA9ADDD25}"/>
              </a:ext>
            </a:extLst>
          </p:cNvPr>
          <p:cNvSpPr txBox="1"/>
          <p:nvPr/>
        </p:nvSpPr>
        <p:spPr>
          <a:xfrm>
            <a:off x="2996952" y="3011944"/>
            <a:ext cx="919821" cy="346249"/>
          </a:xfrm>
          <a:prstGeom prst="rect">
            <a:avLst/>
          </a:prstGeom>
          <a:noFill/>
        </p:spPr>
        <p:txBody>
          <a:bodyPr wrap="square" rtlCol="0">
            <a:spAutoFit/>
          </a:bodyPr>
          <a:lstStyle/>
          <a:p>
            <a:r>
              <a:rPr lang="zh-CN" altLang="en-US" sz="825" dirty="0">
                <a:latin typeface="微软雅黑" panose="020B0503020204020204" pitchFamily="34" charset="-122"/>
                <a:ea typeface="微软雅黑" panose="020B0503020204020204" pitchFamily="34" charset="-122"/>
              </a:rPr>
              <a:t>射频发送</a:t>
            </a:r>
            <a:r>
              <a:rPr lang="en-US" altLang="zh-CN" sz="825" dirty="0">
                <a:latin typeface="微软雅黑" panose="020B0503020204020204" pitchFamily="34" charset="-122"/>
                <a:ea typeface="微软雅黑" panose="020B0503020204020204" pitchFamily="34" charset="-122"/>
              </a:rPr>
              <a:t>/</a:t>
            </a:r>
            <a:r>
              <a:rPr lang="zh-CN" altLang="en-US" sz="825" dirty="0">
                <a:latin typeface="微软雅黑" panose="020B0503020204020204" pitchFamily="34" charset="-122"/>
                <a:ea typeface="微软雅黑" panose="020B0503020204020204" pitchFamily="34" charset="-122"/>
              </a:rPr>
              <a:t>接收器</a:t>
            </a:r>
          </a:p>
        </p:txBody>
      </p:sp>
      <p:sp>
        <p:nvSpPr>
          <p:cNvPr id="21" name="文本框 20">
            <a:extLst>
              <a:ext uri="{FF2B5EF4-FFF2-40B4-BE49-F238E27FC236}">
                <a16:creationId xmlns:a16="http://schemas.microsoft.com/office/drawing/2014/main" id="{2753C8C8-357B-45E1-9FC6-5EC997412A28}"/>
              </a:ext>
            </a:extLst>
          </p:cNvPr>
          <p:cNvSpPr txBox="1"/>
          <p:nvPr/>
        </p:nvSpPr>
        <p:spPr>
          <a:xfrm>
            <a:off x="3013025" y="3345790"/>
            <a:ext cx="821604" cy="219291"/>
          </a:xfrm>
          <a:prstGeom prst="rect">
            <a:avLst/>
          </a:prstGeom>
          <a:noFill/>
        </p:spPr>
        <p:txBody>
          <a:bodyPr wrap="square" rtlCol="0">
            <a:spAutoFit/>
          </a:bodyPr>
          <a:lstStyle>
            <a:defPPr>
              <a:defRPr lang="zh-CN"/>
            </a:defPPr>
            <a:lvl1pPr>
              <a:defRPr sz="1100">
                <a:latin typeface="微软雅黑" panose="020B0503020204020204" pitchFamily="34" charset="-122"/>
                <a:ea typeface="微软雅黑" panose="020B0503020204020204" pitchFamily="34" charset="-122"/>
              </a:defRPr>
            </a:lvl1pPr>
          </a:lstStyle>
          <a:p>
            <a:r>
              <a:rPr lang="en-US" altLang="zh-CN" sz="825" dirty="0"/>
              <a:t>X</a:t>
            </a:r>
            <a:r>
              <a:rPr lang="zh-CN" altLang="en-US" sz="825" dirty="0"/>
              <a:t>磁线圈</a:t>
            </a:r>
          </a:p>
        </p:txBody>
      </p:sp>
      <p:sp>
        <p:nvSpPr>
          <p:cNvPr id="33" name="文本框 32">
            <a:extLst>
              <a:ext uri="{FF2B5EF4-FFF2-40B4-BE49-F238E27FC236}">
                <a16:creationId xmlns:a16="http://schemas.microsoft.com/office/drawing/2014/main" id="{64572DC0-FE31-4E87-A91C-E228FCA6FB69}"/>
              </a:ext>
            </a:extLst>
          </p:cNvPr>
          <p:cNvSpPr txBox="1"/>
          <p:nvPr/>
        </p:nvSpPr>
        <p:spPr>
          <a:xfrm>
            <a:off x="3013025" y="3584898"/>
            <a:ext cx="821604" cy="219291"/>
          </a:xfrm>
          <a:prstGeom prst="rect">
            <a:avLst/>
          </a:prstGeom>
          <a:noFill/>
        </p:spPr>
        <p:txBody>
          <a:bodyPr wrap="square" rtlCol="0">
            <a:spAutoFit/>
          </a:bodyPr>
          <a:lstStyle>
            <a:defPPr>
              <a:defRPr lang="zh-CN"/>
            </a:defPPr>
            <a:lvl1pPr>
              <a:defRPr sz="1100">
                <a:latin typeface="微软雅黑" panose="020B0503020204020204" pitchFamily="34" charset="-122"/>
                <a:ea typeface="微软雅黑" panose="020B0503020204020204" pitchFamily="34" charset="-122"/>
              </a:defRPr>
            </a:lvl1pPr>
          </a:lstStyle>
          <a:p>
            <a:r>
              <a:rPr lang="en-US" altLang="zh-CN" sz="825" dirty="0"/>
              <a:t>Y</a:t>
            </a:r>
            <a:r>
              <a:rPr lang="zh-CN" altLang="en-US" sz="825" dirty="0"/>
              <a:t>磁线圈</a:t>
            </a:r>
          </a:p>
        </p:txBody>
      </p:sp>
      <p:cxnSp>
        <p:nvCxnSpPr>
          <p:cNvPr id="41" name="直接连接符 40">
            <a:extLst>
              <a:ext uri="{FF2B5EF4-FFF2-40B4-BE49-F238E27FC236}">
                <a16:creationId xmlns:a16="http://schemas.microsoft.com/office/drawing/2014/main" id="{B3BE3F56-BA2A-4131-B72A-A2D372AE3DF0}"/>
              </a:ext>
            </a:extLst>
          </p:cNvPr>
          <p:cNvCxnSpPr/>
          <p:nvPr/>
        </p:nvCxnSpPr>
        <p:spPr>
          <a:xfrm>
            <a:off x="2132856" y="3758021"/>
            <a:ext cx="0" cy="1620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文本框 44">
            <a:extLst>
              <a:ext uri="{FF2B5EF4-FFF2-40B4-BE49-F238E27FC236}">
                <a16:creationId xmlns:a16="http://schemas.microsoft.com/office/drawing/2014/main" id="{E1D29364-082B-4E66-8116-1559BE830212}"/>
              </a:ext>
            </a:extLst>
          </p:cNvPr>
          <p:cNvSpPr txBox="1"/>
          <p:nvPr/>
        </p:nvSpPr>
        <p:spPr>
          <a:xfrm>
            <a:off x="3013025" y="3840805"/>
            <a:ext cx="821604" cy="219291"/>
          </a:xfrm>
          <a:prstGeom prst="rect">
            <a:avLst/>
          </a:prstGeom>
          <a:noFill/>
        </p:spPr>
        <p:txBody>
          <a:bodyPr wrap="square" rtlCol="0">
            <a:spAutoFit/>
          </a:bodyPr>
          <a:lstStyle>
            <a:defPPr>
              <a:defRPr lang="zh-CN"/>
            </a:defPPr>
            <a:lvl1pPr>
              <a:defRPr sz="1100">
                <a:latin typeface="微软雅黑" panose="020B0503020204020204" pitchFamily="34" charset="-122"/>
                <a:ea typeface="微软雅黑" panose="020B0503020204020204" pitchFamily="34" charset="-122"/>
              </a:defRPr>
            </a:lvl1pPr>
          </a:lstStyle>
          <a:p>
            <a:r>
              <a:rPr lang="en-US" altLang="zh-CN" sz="825" dirty="0"/>
              <a:t>Z</a:t>
            </a:r>
            <a:r>
              <a:rPr lang="zh-CN" altLang="en-US" sz="825" dirty="0"/>
              <a:t>磁线圈</a:t>
            </a:r>
          </a:p>
        </p:txBody>
      </p:sp>
      <p:cxnSp>
        <p:nvCxnSpPr>
          <p:cNvPr id="46" name="直接连接符 45">
            <a:extLst>
              <a:ext uri="{FF2B5EF4-FFF2-40B4-BE49-F238E27FC236}">
                <a16:creationId xmlns:a16="http://schemas.microsoft.com/office/drawing/2014/main" id="{F60D846B-74EA-4384-B22B-BD29F61F166B}"/>
              </a:ext>
            </a:extLst>
          </p:cNvPr>
          <p:cNvCxnSpPr>
            <a:cxnSpLocks/>
          </p:cNvCxnSpPr>
          <p:nvPr/>
        </p:nvCxnSpPr>
        <p:spPr>
          <a:xfrm>
            <a:off x="1646802" y="3920040"/>
            <a:ext cx="0" cy="2117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文本框 49">
            <a:extLst>
              <a:ext uri="{FF2B5EF4-FFF2-40B4-BE49-F238E27FC236}">
                <a16:creationId xmlns:a16="http://schemas.microsoft.com/office/drawing/2014/main" id="{13E28FE6-C23B-4CB6-A7BB-7D39DE27192C}"/>
              </a:ext>
            </a:extLst>
          </p:cNvPr>
          <p:cNvSpPr txBox="1"/>
          <p:nvPr/>
        </p:nvSpPr>
        <p:spPr>
          <a:xfrm>
            <a:off x="3013025" y="4055603"/>
            <a:ext cx="821604" cy="219291"/>
          </a:xfrm>
          <a:prstGeom prst="rect">
            <a:avLst/>
          </a:prstGeom>
          <a:noFill/>
        </p:spPr>
        <p:txBody>
          <a:bodyPr wrap="square" rtlCol="0">
            <a:spAutoFit/>
          </a:bodyPr>
          <a:lstStyle>
            <a:defPPr>
              <a:defRPr lang="zh-CN"/>
            </a:defPPr>
            <a:lvl1pPr>
              <a:defRPr sz="1100">
                <a:latin typeface="微软雅黑" panose="020B0503020204020204" pitchFamily="34" charset="-122"/>
                <a:ea typeface="微软雅黑" panose="020B0503020204020204" pitchFamily="34" charset="-122"/>
              </a:defRPr>
            </a:lvl1pPr>
          </a:lstStyle>
          <a:p>
            <a:r>
              <a:rPr lang="zh-CN" altLang="en-US" sz="825" dirty="0"/>
              <a:t>主磁线圈</a:t>
            </a:r>
          </a:p>
        </p:txBody>
      </p:sp>
      <p:cxnSp>
        <p:nvCxnSpPr>
          <p:cNvPr id="51" name="直接连接符 50">
            <a:extLst>
              <a:ext uri="{FF2B5EF4-FFF2-40B4-BE49-F238E27FC236}">
                <a16:creationId xmlns:a16="http://schemas.microsoft.com/office/drawing/2014/main" id="{0EA4957F-19C4-43E2-B635-00B112EEF1BD}"/>
              </a:ext>
            </a:extLst>
          </p:cNvPr>
          <p:cNvCxnSpPr>
            <a:cxnSpLocks/>
          </p:cNvCxnSpPr>
          <p:nvPr/>
        </p:nvCxnSpPr>
        <p:spPr>
          <a:xfrm>
            <a:off x="2456892" y="3433985"/>
            <a:ext cx="4860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id="{4790B1DE-9177-4BC4-B117-3C99D5DA838B}"/>
              </a:ext>
            </a:extLst>
          </p:cNvPr>
          <p:cNvCxnSpPr>
            <a:cxnSpLocks/>
          </p:cNvCxnSpPr>
          <p:nvPr/>
        </p:nvCxnSpPr>
        <p:spPr>
          <a:xfrm>
            <a:off x="2294874" y="3704015"/>
            <a:ext cx="6480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id="{4D233583-0F41-436A-AF68-B3989797F858}"/>
              </a:ext>
            </a:extLst>
          </p:cNvPr>
          <p:cNvCxnSpPr>
            <a:cxnSpLocks/>
          </p:cNvCxnSpPr>
          <p:nvPr/>
        </p:nvCxnSpPr>
        <p:spPr>
          <a:xfrm>
            <a:off x="2132856" y="3920039"/>
            <a:ext cx="8100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4" name="直接连接符 1023">
            <a:extLst>
              <a:ext uri="{FF2B5EF4-FFF2-40B4-BE49-F238E27FC236}">
                <a16:creationId xmlns:a16="http://schemas.microsoft.com/office/drawing/2014/main" id="{47298E3F-ACBC-44A9-A7F0-A9C0D2C65F75}"/>
              </a:ext>
            </a:extLst>
          </p:cNvPr>
          <p:cNvCxnSpPr>
            <a:cxnSpLocks/>
          </p:cNvCxnSpPr>
          <p:nvPr/>
        </p:nvCxnSpPr>
        <p:spPr>
          <a:xfrm>
            <a:off x="1646802" y="4131821"/>
            <a:ext cx="129614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灯片编号占位符 5">
            <a:extLst>
              <a:ext uri="{FF2B5EF4-FFF2-40B4-BE49-F238E27FC236}">
                <a16:creationId xmlns:a16="http://schemas.microsoft.com/office/drawing/2014/main" id="{7C30C388-DB54-4740-A557-1F861A528357}"/>
              </a:ext>
            </a:extLst>
          </p:cNvPr>
          <p:cNvSpPr>
            <a:spLocks noGrp="1"/>
          </p:cNvSpPr>
          <p:nvPr>
            <p:ph type="sldNum" sz="quarter" idx="12"/>
          </p:nvPr>
        </p:nvSpPr>
        <p:spPr/>
        <p:txBody>
          <a:bodyPr/>
          <a:lstStyle/>
          <a:p>
            <a:fld id="{2EEFC946-6D13-4F8C-9740-992A906A613E}" type="slidenum">
              <a:rPr lang="zh-CN" altLang="en-US" smtClean="0"/>
              <a:pPr/>
              <a:t>4</a:t>
            </a:fld>
            <a:endParaRPr lang="zh-CN" altLang="en-US"/>
          </a:p>
        </p:txBody>
      </p:sp>
      <p:sp>
        <p:nvSpPr>
          <p:cNvPr id="26" name="文本框 25">
            <a:extLst>
              <a:ext uri="{FF2B5EF4-FFF2-40B4-BE49-F238E27FC236}">
                <a16:creationId xmlns:a16="http://schemas.microsoft.com/office/drawing/2014/main" id="{801C1A78-BB5D-4398-897A-1478F1127E54}"/>
              </a:ext>
            </a:extLst>
          </p:cNvPr>
          <p:cNvSpPr txBox="1"/>
          <p:nvPr/>
        </p:nvSpPr>
        <p:spPr>
          <a:xfrm>
            <a:off x="242646" y="687492"/>
            <a:ext cx="2700300" cy="300082"/>
          </a:xfrm>
          <a:prstGeom prst="rect">
            <a:avLst/>
          </a:prstGeom>
          <a:noFill/>
        </p:spPr>
        <p:txBody>
          <a:bodyPr wrap="square" rtlCol="0">
            <a:spAutoFit/>
          </a:bodyPr>
          <a:lstStyle/>
          <a:p>
            <a:r>
              <a:rPr lang="zh-CN" altLang="en-US" sz="1350" dirty="0">
                <a:solidFill>
                  <a:schemeClr val="bg1">
                    <a:lumMod val="50000"/>
                  </a:schemeClr>
                </a:solidFill>
                <a:latin typeface="微软雅黑" panose="020B0503020204020204" pitchFamily="34" charset="-122"/>
                <a:ea typeface="微软雅黑" panose="020B0503020204020204" pitchFamily="34" charset="-122"/>
              </a:rPr>
              <a:t>背景</a:t>
            </a:r>
            <a:r>
              <a:rPr lang="en-US" altLang="zh-CN" sz="1350" dirty="0">
                <a:solidFill>
                  <a:schemeClr val="bg1">
                    <a:lumMod val="50000"/>
                  </a:schemeClr>
                </a:solidFill>
                <a:latin typeface="微软雅黑" panose="020B0503020204020204" pitchFamily="34" charset="-122"/>
                <a:ea typeface="微软雅黑" panose="020B0503020204020204" pitchFamily="34" charset="-122"/>
              </a:rPr>
              <a:t>&gt;&gt;MRI</a:t>
            </a:r>
            <a:r>
              <a:rPr lang="zh-CN" altLang="en-US" sz="1350" dirty="0">
                <a:solidFill>
                  <a:schemeClr val="bg1">
                    <a:lumMod val="50000"/>
                  </a:schemeClr>
                </a:solidFill>
                <a:latin typeface="微软雅黑" panose="020B0503020204020204" pitchFamily="34" charset="-122"/>
                <a:ea typeface="微软雅黑" panose="020B0503020204020204" pitchFamily="34" charset="-122"/>
              </a:rPr>
              <a:t>介绍</a:t>
            </a:r>
          </a:p>
        </p:txBody>
      </p:sp>
    </p:spTree>
    <p:extLst>
      <p:ext uri="{BB962C8B-B14F-4D97-AF65-F5344CB8AC3E}">
        <p14:creationId xmlns:p14="http://schemas.microsoft.com/office/powerpoint/2010/main" val="2300967252"/>
      </p:ext>
    </p:extLst>
  </p:cSld>
  <p:clrMapOvr>
    <a:masterClrMapping/>
  </p:clrMapOvr>
  <p:transition spd="slow" advClick="0" advTm="0">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文本框 47">
            <a:extLst>
              <a:ext uri="{FF2B5EF4-FFF2-40B4-BE49-F238E27FC236}">
                <a16:creationId xmlns:a16="http://schemas.microsoft.com/office/drawing/2014/main" id="{1016E2AB-3629-48B8-823D-A992E07EBBE0}"/>
              </a:ext>
            </a:extLst>
          </p:cNvPr>
          <p:cNvSpPr txBox="1"/>
          <p:nvPr/>
        </p:nvSpPr>
        <p:spPr>
          <a:xfrm>
            <a:off x="242646" y="1023460"/>
            <a:ext cx="2700300" cy="300082"/>
          </a:xfrm>
          <a:prstGeom prst="rect">
            <a:avLst/>
          </a:prstGeom>
          <a:noFill/>
        </p:spPr>
        <p:txBody>
          <a:bodyPr wrap="square" rtlCol="0">
            <a:spAutoFit/>
          </a:bodyPr>
          <a:lstStyle/>
          <a:p>
            <a:r>
              <a:rPr lang="zh-CN" altLang="en-US" sz="1350" dirty="0">
                <a:solidFill>
                  <a:schemeClr val="bg1">
                    <a:lumMod val="50000"/>
                  </a:schemeClr>
                </a:solidFill>
                <a:latin typeface="微软雅黑" panose="020B0503020204020204" pitchFamily="34" charset="-122"/>
                <a:ea typeface="微软雅黑" panose="020B0503020204020204" pitchFamily="34" charset="-122"/>
              </a:rPr>
              <a:t>系统设计</a:t>
            </a:r>
            <a:r>
              <a:rPr lang="en-US" altLang="zh-CN" sz="1350" dirty="0">
                <a:solidFill>
                  <a:schemeClr val="bg1">
                    <a:lumMod val="50000"/>
                  </a:schemeClr>
                </a:solidFill>
                <a:latin typeface="微软雅黑" panose="020B0503020204020204" pitchFamily="34" charset="-122"/>
                <a:ea typeface="微软雅黑" panose="020B0503020204020204" pitchFamily="34" charset="-122"/>
              </a:rPr>
              <a:t>&gt;&gt;</a:t>
            </a:r>
            <a:r>
              <a:rPr lang="zh-CN" altLang="en-US" sz="1350" dirty="0">
                <a:solidFill>
                  <a:schemeClr val="bg1">
                    <a:lumMod val="50000"/>
                  </a:schemeClr>
                </a:solidFill>
                <a:latin typeface="微软雅黑" panose="020B0503020204020204" pitchFamily="34" charset="-122"/>
                <a:ea typeface="微软雅黑" panose="020B0503020204020204" pitchFamily="34" charset="-122"/>
              </a:rPr>
              <a:t>流程介绍</a:t>
            </a:r>
          </a:p>
        </p:txBody>
      </p:sp>
      <p:sp>
        <p:nvSpPr>
          <p:cNvPr id="49" name="文本框 48">
            <a:extLst>
              <a:ext uri="{FF2B5EF4-FFF2-40B4-BE49-F238E27FC236}">
                <a16:creationId xmlns:a16="http://schemas.microsoft.com/office/drawing/2014/main" id="{5C0B33C3-4028-4E28-B190-9656A25D967F}"/>
              </a:ext>
            </a:extLst>
          </p:cNvPr>
          <p:cNvSpPr txBox="1"/>
          <p:nvPr/>
        </p:nvSpPr>
        <p:spPr>
          <a:xfrm>
            <a:off x="242646" y="1251857"/>
            <a:ext cx="2928625" cy="219291"/>
          </a:xfrm>
          <a:prstGeom prst="rect">
            <a:avLst/>
          </a:prstGeom>
          <a:noFill/>
        </p:spPr>
        <p:txBody>
          <a:bodyPr wrap="square" rtlCol="0">
            <a:spAutoFit/>
          </a:bodyPr>
          <a:lstStyle/>
          <a:p>
            <a:r>
              <a:rPr lang="en-US" altLang="zh-CN" sz="825" dirty="0">
                <a:solidFill>
                  <a:schemeClr val="bg1">
                    <a:lumMod val="50000"/>
                  </a:schemeClr>
                </a:solidFill>
              </a:rPr>
              <a:t> SYSTEM DESIGN &gt;&gt; Process Introduction</a:t>
            </a:r>
            <a:endParaRPr lang="zh-CN" altLang="en-US" sz="825" dirty="0">
              <a:solidFill>
                <a:schemeClr val="bg1">
                  <a:lumMod val="50000"/>
                </a:schemeClr>
              </a:solidFill>
            </a:endParaRPr>
          </a:p>
        </p:txBody>
      </p:sp>
      <p:pic>
        <p:nvPicPr>
          <p:cNvPr id="26" name="图片 25">
            <a:extLst>
              <a:ext uri="{FF2B5EF4-FFF2-40B4-BE49-F238E27FC236}">
                <a16:creationId xmlns:a16="http://schemas.microsoft.com/office/drawing/2014/main" id="{FACBDE48-3225-4003-89AB-8F7E5CB2DB3E}"/>
              </a:ext>
            </a:extLst>
          </p:cNvPr>
          <p:cNvPicPr>
            <a:picLocks noChangeAspect="1"/>
          </p:cNvPicPr>
          <p:nvPr/>
        </p:nvPicPr>
        <p:blipFill>
          <a:blip r:embed="rId3"/>
          <a:stretch>
            <a:fillRect/>
          </a:stretch>
        </p:blipFill>
        <p:spPr>
          <a:xfrm>
            <a:off x="134635" y="1521960"/>
            <a:ext cx="3244949" cy="2964658"/>
          </a:xfrm>
          <a:prstGeom prst="rect">
            <a:avLst/>
          </a:prstGeom>
        </p:spPr>
      </p:pic>
      <p:grpSp>
        <p:nvGrpSpPr>
          <p:cNvPr id="83" name="组合 82">
            <a:extLst>
              <a:ext uri="{FF2B5EF4-FFF2-40B4-BE49-F238E27FC236}">
                <a16:creationId xmlns:a16="http://schemas.microsoft.com/office/drawing/2014/main" id="{5F0F0495-FE51-4D2F-B38C-9225D7253234}"/>
              </a:ext>
            </a:extLst>
          </p:cNvPr>
          <p:cNvGrpSpPr/>
          <p:nvPr/>
        </p:nvGrpSpPr>
        <p:grpSpPr>
          <a:xfrm>
            <a:off x="3734953" y="1087005"/>
            <a:ext cx="2907688" cy="588578"/>
            <a:chOff x="4981559" y="167020"/>
            <a:chExt cx="3876917" cy="784770"/>
          </a:xfrm>
        </p:grpSpPr>
        <p:grpSp>
          <p:nvGrpSpPr>
            <p:cNvPr id="29" name="组合 28">
              <a:extLst>
                <a:ext uri="{FF2B5EF4-FFF2-40B4-BE49-F238E27FC236}">
                  <a16:creationId xmlns:a16="http://schemas.microsoft.com/office/drawing/2014/main" id="{445D3C5E-0C62-4D44-BB25-10A330BF0515}"/>
                </a:ext>
              </a:extLst>
            </p:cNvPr>
            <p:cNvGrpSpPr/>
            <p:nvPr/>
          </p:nvGrpSpPr>
          <p:grpSpPr>
            <a:xfrm>
              <a:off x="4981559" y="167020"/>
              <a:ext cx="3836880" cy="736284"/>
              <a:chOff x="5004048" y="915565"/>
              <a:chExt cx="3816425" cy="1041825"/>
            </a:xfrm>
          </p:grpSpPr>
          <p:sp>
            <p:nvSpPr>
              <p:cNvPr id="28" name="矩形 27">
                <a:extLst>
                  <a:ext uri="{FF2B5EF4-FFF2-40B4-BE49-F238E27FC236}">
                    <a16:creationId xmlns:a16="http://schemas.microsoft.com/office/drawing/2014/main" id="{C72F4D5F-FF6C-4D83-8CD9-01E9F214453D}"/>
                  </a:ext>
                </a:extLst>
              </p:cNvPr>
              <p:cNvSpPr/>
              <p:nvPr/>
            </p:nvSpPr>
            <p:spPr>
              <a:xfrm>
                <a:off x="5724129" y="915565"/>
                <a:ext cx="3096344" cy="104182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0" name="Rectangle 33">
                <a:extLst>
                  <a:ext uri="{FF2B5EF4-FFF2-40B4-BE49-F238E27FC236}">
                    <a16:creationId xmlns:a16="http://schemas.microsoft.com/office/drawing/2014/main" id="{77D23B30-E4F6-4CA5-9D5D-78500EDD1EA3}"/>
                  </a:ext>
                </a:extLst>
              </p:cNvPr>
              <p:cNvSpPr/>
              <p:nvPr/>
            </p:nvSpPr>
            <p:spPr>
              <a:xfrm>
                <a:off x="5004048" y="915568"/>
                <a:ext cx="1008112" cy="1041822"/>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48767" tIns="24383" rIns="48767" bIns="24383" rtlCol="0" anchor="ctr"/>
              <a:lstStyle/>
              <a:p>
                <a:pPr algn="ctr"/>
                <a:r>
                  <a:rPr lang="zh-CN" altLang="en-US" sz="1200" dirty="0">
                    <a:latin typeface="Arial" panose="020B0604020202020204" pitchFamily="34" charset="0"/>
                    <a:ea typeface="微软雅黑" panose="020B0503020204020204" pitchFamily="34" charset="-122"/>
                    <a:sym typeface="Arial" panose="020B0604020202020204" pitchFamily="34" charset="0"/>
                  </a:rPr>
                  <a:t>制冷机</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1200" dirty="0">
                    <a:latin typeface="Arial" panose="020B0604020202020204" pitchFamily="34" charset="0"/>
                    <a:ea typeface="微软雅黑" panose="020B0503020204020204" pitchFamily="34" charset="-122"/>
                    <a:sym typeface="Arial" panose="020B0604020202020204" pitchFamily="34" charset="0"/>
                  </a:rPr>
                  <a:t>单元</a:t>
                </a:r>
                <a:endParaRPr lang="id-ID" sz="12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32" name="文本框 31">
              <a:extLst>
                <a:ext uri="{FF2B5EF4-FFF2-40B4-BE49-F238E27FC236}">
                  <a16:creationId xmlns:a16="http://schemas.microsoft.com/office/drawing/2014/main" id="{A6D03E00-61DA-4A91-9C98-8776B9A7F341}"/>
                </a:ext>
              </a:extLst>
            </p:cNvPr>
            <p:cNvSpPr txBox="1"/>
            <p:nvPr/>
          </p:nvSpPr>
          <p:spPr>
            <a:xfrm>
              <a:off x="5978156" y="182349"/>
              <a:ext cx="2880320" cy="769441"/>
            </a:xfrm>
            <a:prstGeom prst="rect">
              <a:avLst/>
            </a:prstGeom>
            <a:noFill/>
          </p:spPr>
          <p:txBody>
            <a:bodyPr wrap="square" rtlCol="0">
              <a:spAutoFit/>
            </a:bodyPr>
            <a:lstStyle/>
            <a:p>
              <a:r>
                <a:rPr lang="zh-CN" altLang="en-US" sz="1050" dirty="0">
                  <a:solidFill>
                    <a:schemeClr val="bg1"/>
                  </a:solidFill>
                  <a:latin typeface="微软雅黑" panose="020B0503020204020204" pitchFamily="34" charset="-122"/>
                  <a:ea typeface="微软雅黑" panose="020B0503020204020204" pitchFamily="34" charset="-122"/>
                </a:rPr>
                <a:t>使用实验室自行研制的大冷量单级斯特林制冷机，</a:t>
              </a:r>
              <a:r>
                <a:rPr lang="zh-CN" altLang="zh-CN" sz="1050" dirty="0">
                  <a:solidFill>
                    <a:schemeClr val="bg1"/>
                  </a:solidFill>
                  <a:latin typeface="微软雅黑" panose="020B0503020204020204" pitchFamily="34" charset="-122"/>
                  <a:ea typeface="微软雅黑" panose="020B0503020204020204" pitchFamily="34" charset="-122"/>
                </a:rPr>
                <a:t>可在室温</a:t>
              </a:r>
              <a:r>
                <a:rPr lang="en-US" altLang="zh-CN" sz="1050" dirty="0">
                  <a:solidFill>
                    <a:schemeClr val="bg1"/>
                  </a:solidFill>
                  <a:latin typeface="微软雅黑" panose="020B0503020204020204" pitchFamily="34" charset="-122"/>
                  <a:ea typeface="微软雅黑" panose="020B0503020204020204" pitchFamily="34" charset="-122"/>
                </a:rPr>
                <a:t>~60 K</a:t>
              </a:r>
              <a:r>
                <a:rPr lang="zh-CN" altLang="zh-CN" sz="1050" dirty="0">
                  <a:solidFill>
                    <a:schemeClr val="bg1"/>
                  </a:solidFill>
                  <a:latin typeface="微软雅黑" panose="020B0503020204020204" pitchFamily="34" charset="-122"/>
                  <a:ea typeface="微软雅黑" panose="020B0503020204020204" pitchFamily="34" charset="-122"/>
                </a:rPr>
                <a:t>提供足够的冷量</a:t>
              </a:r>
              <a:r>
                <a:rPr lang="zh-CN" altLang="en-US" sz="1050" dirty="0">
                  <a:solidFill>
                    <a:schemeClr val="bg1"/>
                  </a:solidFill>
                  <a:latin typeface="微软雅黑" panose="020B0503020204020204" pitchFamily="34" charset="-122"/>
                  <a:ea typeface="微软雅黑" panose="020B0503020204020204" pitchFamily="34" charset="-122"/>
                </a:rPr>
                <a:t>。</a:t>
              </a:r>
            </a:p>
          </p:txBody>
        </p:sp>
      </p:grpSp>
      <p:sp>
        <p:nvSpPr>
          <p:cNvPr id="67" name="文本框 66">
            <a:extLst>
              <a:ext uri="{FF2B5EF4-FFF2-40B4-BE49-F238E27FC236}">
                <a16:creationId xmlns:a16="http://schemas.microsoft.com/office/drawing/2014/main" id="{F58FFB2D-E4B5-46D4-B3C1-D6F7F545A130}"/>
              </a:ext>
            </a:extLst>
          </p:cNvPr>
          <p:cNvSpPr txBox="1"/>
          <p:nvPr/>
        </p:nvSpPr>
        <p:spPr>
          <a:xfrm>
            <a:off x="3734952" y="3669754"/>
            <a:ext cx="2907688" cy="900246"/>
          </a:xfrm>
          <a:prstGeom prst="rect">
            <a:avLst/>
          </a:prstGeom>
          <a:solidFill>
            <a:schemeClr val="accent6"/>
          </a:solidFill>
          <a:ln>
            <a:solidFill>
              <a:schemeClr val="accent6"/>
            </a:solidFill>
          </a:ln>
        </p:spPr>
        <p:txBody>
          <a:bodyPr wrap="square" rtlCol="0">
            <a:spAutoFit/>
          </a:bodyPr>
          <a:lstStyle/>
          <a:p>
            <a:r>
              <a:rPr lang="zh-CN" altLang="en-US" sz="1050" dirty="0">
                <a:solidFill>
                  <a:schemeClr val="bg1"/>
                </a:solidFill>
                <a:latin typeface="微软雅黑" panose="020B0503020204020204" pitchFamily="34" charset="-122"/>
                <a:ea typeface="微软雅黑" panose="020B0503020204020204" pitchFamily="34" charset="-122"/>
              </a:rPr>
              <a:t>     斯特林制冷机将</a:t>
            </a:r>
            <a:r>
              <a:rPr lang="en-US" altLang="zh-CN" sz="1050" dirty="0">
                <a:solidFill>
                  <a:schemeClr val="bg1"/>
                </a:solidFill>
                <a:latin typeface="微软雅黑" panose="020B0503020204020204" pitchFamily="34" charset="-122"/>
                <a:ea typeface="微软雅黑" panose="020B0503020204020204" pitchFamily="34" charset="-122"/>
              </a:rPr>
              <a:t>MRI</a:t>
            </a:r>
            <a:r>
              <a:rPr lang="zh-CN" altLang="en-US" sz="1050" dirty="0">
                <a:solidFill>
                  <a:schemeClr val="bg1"/>
                </a:solidFill>
                <a:latin typeface="微软雅黑" panose="020B0503020204020204" pitchFamily="34" charset="-122"/>
                <a:ea typeface="微软雅黑" panose="020B0503020204020204" pitchFamily="34" charset="-122"/>
              </a:rPr>
              <a:t>磁体冷却至液氮温度以下，之后用液氦浸泡冷却至超导温度。</a:t>
            </a:r>
            <a:r>
              <a:rPr lang="en-US" altLang="zh-CN" sz="1050" dirty="0">
                <a:solidFill>
                  <a:schemeClr val="bg1"/>
                </a:solidFill>
                <a:latin typeface="微软雅黑" panose="020B0503020204020204" pitchFamily="34" charset="-122"/>
                <a:ea typeface="微软雅黑" panose="020B0503020204020204" pitchFamily="34" charset="-122"/>
              </a:rPr>
              <a:t> </a:t>
            </a:r>
          </a:p>
          <a:p>
            <a:r>
              <a:rPr lang="en-US" altLang="zh-CN" sz="1050" dirty="0">
                <a:solidFill>
                  <a:schemeClr val="bg1"/>
                </a:solidFill>
                <a:latin typeface="微软雅黑" panose="020B0503020204020204" pitchFamily="34" charset="-122"/>
                <a:ea typeface="微软雅黑" panose="020B0503020204020204" pitchFamily="34" charset="-122"/>
              </a:rPr>
              <a:t>     </a:t>
            </a:r>
            <a:r>
              <a:rPr lang="zh-CN" altLang="zh-CN" sz="1050" dirty="0">
                <a:solidFill>
                  <a:schemeClr val="bg1"/>
                </a:solidFill>
                <a:latin typeface="微软雅黑" panose="020B0503020204020204" pitchFamily="34" charset="-122"/>
                <a:ea typeface="微软雅黑" panose="020B0503020204020204" pitchFamily="34" charset="-122"/>
              </a:rPr>
              <a:t>在保证磁体快速、均匀地冷却至超导温度的同时，消除制冷机对磁体的干扰并大量减少液氮和液氦用量</a:t>
            </a:r>
            <a:r>
              <a:rPr lang="zh-CN" altLang="en-US" sz="1050" dirty="0">
                <a:solidFill>
                  <a:schemeClr val="bg1"/>
                </a:solidFill>
                <a:latin typeface="微软雅黑" panose="020B0503020204020204" pitchFamily="34" charset="-122"/>
                <a:ea typeface="微软雅黑" panose="020B0503020204020204" pitchFamily="34" charset="-122"/>
              </a:rPr>
              <a:t>。</a:t>
            </a:r>
          </a:p>
        </p:txBody>
      </p:sp>
      <p:cxnSp>
        <p:nvCxnSpPr>
          <p:cNvPr id="85" name="直接连接符 84">
            <a:extLst>
              <a:ext uri="{FF2B5EF4-FFF2-40B4-BE49-F238E27FC236}">
                <a16:creationId xmlns:a16="http://schemas.microsoft.com/office/drawing/2014/main" id="{F9719FEB-96DB-460D-8730-BA42A70EEE0A}"/>
              </a:ext>
            </a:extLst>
          </p:cNvPr>
          <p:cNvCxnSpPr>
            <a:cxnSpLocks/>
            <a:stCxn id="50" idx="1"/>
          </p:cNvCxnSpPr>
          <p:nvPr/>
        </p:nvCxnSpPr>
        <p:spPr>
          <a:xfrm flipH="1">
            <a:off x="3591018" y="1363112"/>
            <a:ext cx="1439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id="{E22C29C3-A009-4BC0-ABAC-A3A0FD4C1909}"/>
              </a:ext>
            </a:extLst>
          </p:cNvPr>
          <p:cNvCxnSpPr>
            <a:cxnSpLocks/>
          </p:cNvCxnSpPr>
          <p:nvPr/>
        </p:nvCxnSpPr>
        <p:spPr>
          <a:xfrm flipH="1">
            <a:off x="3591018" y="1363112"/>
            <a:ext cx="1" cy="27926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F7C58D16-C984-4E63-9CBF-E7E2C1B5B8E2}"/>
              </a:ext>
            </a:extLst>
          </p:cNvPr>
          <p:cNvCxnSpPr>
            <a:cxnSpLocks/>
          </p:cNvCxnSpPr>
          <p:nvPr/>
        </p:nvCxnSpPr>
        <p:spPr>
          <a:xfrm flipH="1">
            <a:off x="3591018" y="2049574"/>
            <a:ext cx="1439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C3AC578E-03C5-4244-876C-1350E56A735B}"/>
              </a:ext>
            </a:extLst>
          </p:cNvPr>
          <p:cNvCxnSpPr>
            <a:cxnSpLocks/>
          </p:cNvCxnSpPr>
          <p:nvPr/>
        </p:nvCxnSpPr>
        <p:spPr>
          <a:xfrm flipH="1">
            <a:off x="3591018" y="2697646"/>
            <a:ext cx="1439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394B76C5-8A21-460A-B185-2715270CC59B}"/>
              </a:ext>
            </a:extLst>
          </p:cNvPr>
          <p:cNvCxnSpPr>
            <a:cxnSpLocks/>
          </p:cNvCxnSpPr>
          <p:nvPr/>
        </p:nvCxnSpPr>
        <p:spPr>
          <a:xfrm flipH="1">
            <a:off x="3591018" y="3291712"/>
            <a:ext cx="1439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D4152013-6C83-4C7B-892E-CA0D6EE05807}"/>
              </a:ext>
            </a:extLst>
          </p:cNvPr>
          <p:cNvCxnSpPr>
            <a:cxnSpLocks/>
          </p:cNvCxnSpPr>
          <p:nvPr/>
        </p:nvCxnSpPr>
        <p:spPr>
          <a:xfrm flipH="1">
            <a:off x="3591018" y="4155808"/>
            <a:ext cx="143935" cy="0"/>
          </a:xfrm>
          <a:prstGeom prst="line">
            <a:avLst/>
          </a:prstGeom>
          <a:ln w="12700">
            <a:solidFill>
              <a:schemeClr val="tx1"/>
            </a:solidFill>
            <a:headEnd type="triangle"/>
          </a:ln>
        </p:spPr>
        <p:style>
          <a:lnRef idx="1">
            <a:schemeClr val="accent1"/>
          </a:lnRef>
          <a:fillRef idx="0">
            <a:schemeClr val="accent1"/>
          </a:fillRef>
          <a:effectRef idx="0">
            <a:schemeClr val="accent1"/>
          </a:effectRef>
          <a:fontRef idx="minor">
            <a:schemeClr val="tx1"/>
          </a:fontRef>
        </p:style>
      </p:cxnSp>
      <p:grpSp>
        <p:nvGrpSpPr>
          <p:cNvPr id="36" name="组合 35">
            <a:extLst>
              <a:ext uri="{FF2B5EF4-FFF2-40B4-BE49-F238E27FC236}">
                <a16:creationId xmlns:a16="http://schemas.microsoft.com/office/drawing/2014/main" id="{81138E5C-491F-4703-9065-54F02C8F7CA4}"/>
              </a:ext>
            </a:extLst>
          </p:cNvPr>
          <p:cNvGrpSpPr/>
          <p:nvPr/>
        </p:nvGrpSpPr>
        <p:grpSpPr>
          <a:xfrm>
            <a:off x="3730719" y="3013275"/>
            <a:ext cx="2907688" cy="659328"/>
            <a:chOff x="4981559" y="990928"/>
            <a:chExt cx="3876917" cy="879104"/>
          </a:xfrm>
        </p:grpSpPr>
        <p:grpSp>
          <p:nvGrpSpPr>
            <p:cNvPr id="37" name="组合 36">
              <a:extLst>
                <a:ext uri="{FF2B5EF4-FFF2-40B4-BE49-F238E27FC236}">
                  <a16:creationId xmlns:a16="http://schemas.microsoft.com/office/drawing/2014/main" id="{74EC9424-64BF-4B51-92B3-C93A840FC517}"/>
                </a:ext>
              </a:extLst>
            </p:cNvPr>
            <p:cNvGrpSpPr/>
            <p:nvPr/>
          </p:nvGrpSpPr>
          <p:grpSpPr>
            <a:xfrm>
              <a:off x="4981559" y="990928"/>
              <a:ext cx="3836880" cy="736284"/>
              <a:chOff x="5004048" y="915565"/>
              <a:chExt cx="3816425" cy="1041825"/>
            </a:xfrm>
          </p:grpSpPr>
          <p:sp>
            <p:nvSpPr>
              <p:cNvPr id="39" name="矩形 38">
                <a:extLst>
                  <a:ext uri="{FF2B5EF4-FFF2-40B4-BE49-F238E27FC236}">
                    <a16:creationId xmlns:a16="http://schemas.microsoft.com/office/drawing/2014/main" id="{DA14A80B-A69D-4512-A01E-6B68886DFB47}"/>
                  </a:ext>
                </a:extLst>
              </p:cNvPr>
              <p:cNvSpPr/>
              <p:nvPr/>
            </p:nvSpPr>
            <p:spPr>
              <a:xfrm>
                <a:off x="5724129" y="915565"/>
                <a:ext cx="3096344" cy="104182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0" name="Rectangle 33">
                <a:extLst>
                  <a:ext uri="{FF2B5EF4-FFF2-40B4-BE49-F238E27FC236}">
                    <a16:creationId xmlns:a16="http://schemas.microsoft.com/office/drawing/2014/main" id="{ECC94DA6-C6F4-4917-84A6-44FDE670BFD3}"/>
                  </a:ext>
                </a:extLst>
              </p:cNvPr>
              <p:cNvSpPr/>
              <p:nvPr/>
            </p:nvSpPr>
            <p:spPr>
              <a:xfrm>
                <a:off x="5004048" y="915568"/>
                <a:ext cx="1008112" cy="1041822"/>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48767" tIns="24383" rIns="48767" bIns="24383" rtlCol="0" anchor="ctr"/>
              <a:lstStyle/>
              <a:p>
                <a:pPr algn="ctr"/>
                <a:r>
                  <a:rPr lang="en-US" altLang="zh-CN" sz="1200" dirty="0">
                    <a:latin typeface="微软雅黑" panose="020B0503020204020204" pitchFamily="34" charset="-122"/>
                    <a:ea typeface="微软雅黑" panose="020B0503020204020204" pitchFamily="34" charset="-122"/>
                    <a:sym typeface="Arial" panose="020B0604020202020204" pitchFamily="34" charset="0"/>
                  </a:rPr>
                  <a:t>MRI</a:t>
                </a:r>
              </a:p>
              <a:p>
                <a:pPr algn="ctr"/>
                <a:r>
                  <a:rPr lang="zh-CN" altLang="en-US" sz="1200" dirty="0">
                    <a:latin typeface="Arial" panose="020B0604020202020204" pitchFamily="34" charset="0"/>
                    <a:ea typeface="微软雅黑" panose="020B0503020204020204" pitchFamily="34" charset="-122"/>
                    <a:sym typeface="Arial" panose="020B0604020202020204" pitchFamily="34" charset="0"/>
                  </a:rPr>
                  <a:t>单元</a:t>
                </a:r>
                <a:endParaRPr lang="id-ID" altLang="zh-CN" sz="12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38" name="文本框 37">
              <a:extLst>
                <a:ext uri="{FF2B5EF4-FFF2-40B4-BE49-F238E27FC236}">
                  <a16:creationId xmlns:a16="http://schemas.microsoft.com/office/drawing/2014/main" id="{D1B269D3-67CB-42C3-937B-ABBA12C5978C}"/>
                </a:ext>
              </a:extLst>
            </p:cNvPr>
            <p:cNvSpPr txBox="1"/>
            <p:nvPr/>
          </p:nvSpPr>
          <p:spPr>
            <a:xfrm>
              <a:off x="5978156" y="1100591"/>
              <a:ext cx="2880320" cy="769441"/>
            </a:xfrm>
            <a:prstGeom prst="rect">
              <a:avLst/>
            </a:prstGeom>
            <a:noFill/>
          </p:spPr>
          <p:txBody>
            <a:bodyPr wrap="square" rtlCol="0">
              <a:spAutoFit/>
            </a:bodyPr>
            <a:lstStyle/>
            <a:p>
              <a:r>
                <a:rPr lang="zh-CN" altLang="en-US" sz="1050" dirty="0">
                  <a:solidFill>
                    <a:schemeClr val="bg1"/>
                  </a:solidFill>
                  <a:latin typeface="微软雅黑" panose="020B0503020204020204" pitchFamily="34" charset="-122"/>
                  <a:ea typeface="微软雅黑" panose="020B0503020204020204" pitchFamily="34" charset="-122"/>
                </a:rPr>
                <a:t>低温氦气进入</a:t>
              </a:r>
              <a:r>
                <a:rPr lang="en-US" altLang="zh-CN" sz="1050" dirty="0">
                  <a:solidFill>
                    <a:schemeClr val="bg1"/>
                  </a:solidFill>
                  <a:latin typeface="微软雅黑" panose="020B0503020204020204" pitchFamily="34" charset="-122"/>
                  <a:ea typeface="微软雅黑" panose="020B0503020204020204" pitchFamily="34" charset="-122"/>
                </a:rPr>
                <a:t>MRI</a:t>
              </a:r>
              <a:r>
                <a:rPr lang="zh-CN" altLang="en-US" sz="1050" dirty="0">
                  <a:solidFill>
                    <a:schemeClr val="bg1"/>
                  </a:solidFill>
                  <a:latin typeface="微软雅黑" panose="020B0503020204020204" pitchFamily="34" charset="-122"/>
                  <a:ea typeface="微软雅黑" panose="020B0503020204020204" pitchFamily="34" charset="-122"/>
                </a:rPr>
                <a:t>设备的换热腔冷却磁体，出口温度传感器监测温度。</a:t>
              </a:r>
            </a:p>
          </p:txBody>
        </p:sp>
      </p:grpSp>
      <p:grpSp>
        <p:nvGrpSpPr>
          <p:cNvPr id="41" name="组合 40">
            <a:extLst>
              <a:ext uri="{FF2B5EF4-FFF2-40B4-BE49-F238E27FC236}">
                <a16:creationId xmlns:a16="http://schemas.microsoft.com/office/drawing/2014/main" id="{9B6280F8-6947-4D45-8A10-335F74795F56}"/>
              </a:ext>
            </a:extLst>
          </p:cNvPr>
          <p:cNvGrpSpPr/>
          <p:nvPr/>
        </p:nvGrpSpPr>
        <p:grpSpPr>
          <a:xfrm>
            <a:off x="3734952" y="2382016"/>
            <a:ext cx="2907688" cy="647079"/>
            <a:chOff x="5021596" y="2725674"/>
            <a:chExt cx="3876917" cy="862772"/>
          </a:xfrm>
        </p:grpSpPr>
        <p:grpSp>
          <p:nvGrpSpPr>
            <p:cNvPr id="42" name="组合 41">
              <a:extLst>
                <a:ext uri="{FF2B5EF4-FFF2-40B4-BE49-F238E27FC236}">
                  <a16:creationId xmlns:a16="http://schemas.microsoft.com/office/drawing/2014/main" id="{4F725B6D-DE39-43E6-AB23-705341A16027}"/>
                </a:ext>
              </a:extLst>
            </p:cNvPr>
            <p:cNvGrpSpPr/>
            <p:nvPr/>
          </p:nvGrpSpPr>
          <p:grpSpPr>
            <a:xfrm>
              <a:off x="5021596" y="2725674"/>
              <a:ext cx="3836880" cy="736284"/>
              <a:chOff x="5004048" y="915565"/>
              <a:chExt cx="3816425" cy="1041825"/>
            </a:xfrm>
          </p:grpSpPr>
          <p:sp>
            <p:nvSpPr>
              <p:cNvPr id="44" name="矩形 43">
                <a:extLst>
                  <a:ext uri="{FF2B5EF4-FFF2-40B4-BE49-F238E27FC236}">
                    <a16:creationId xmlns:a16="http://schemas.microsoft.com/office/drawing/2014/main" id="{C8035FB9-0824-4073-9F44-A3F6CD9A1707}"/>
                  </a:ext>
                </a:extLst>
              </p:cNvPr>
              <p:cNvSpPr/>
              <p:nvPr/>
            </p:nvSpPr>
            <p:spPr>
              <a:xfrm>
                <a:off x="5724129" y="915565"/>
                <a:ext cx="3096344" cy="104182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5" name="Rectangle 33">
                <a:extLst>
                  <a:ext uri="{FF2B5EF4-FFF2-40B4-BE49-F238E27FC236}">
                    <a16:creationId xmlns:a16="http://schemas.microsoft.com/office/drawing/2014/main" id="{F9BD4897-2710-475E-9624-1020B48EE546}"/>
                  </a:ext>
                </a:extLst>
              </p:cNvPr>
              <p:cNvSpPr/>
              <p:nvPr/>
            </p:nvSpPr>
            <p:spPr>
              <a:xfrm>
                <a:off x="5004048" y="915568"/>
                <a:ext cx="1008112" cy="1041822"/>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48767" tIns="24383" rIns="48767" bIns="24383" rtlCol="0" anchor="ctr"/>
              <a:lstStyle/>
              <a:p>
                <a:pPr algn="ctr"/>
                <a:r>
                  <a:rPr lang="zh-CN" altLang="en-US" sz="1200" dirty="0">
                    <a:latin typeface="Arial" panose="020B0604020202020204" pitchFamily="34" charset="0"/>
                    <a:ea typeface="微软雅黑" panose="020B0503020204020204" pitchFamily="34" charset="-122"/>
                    <a:sym typeface="Arial" panose="020B0604020202020204" pitchFamily="34" charset="0"/>
                  </a:rPr>
                  <a:t>补气</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1200" dirty="0">
                    <a:latin typeface="Arial" panose="020B0604020202020204" pitchFamily="34" charset="0"/>
                    <a:ea typeface="微软雅黑" panose="020B0503020204020204" pitchFamily="34" charset="-122"/>
                    <a:sym typeface="Arial" panose="020B0604020202020204" pitchFamily="34" charset="0"/>
                  </a:rPr>
                  <a:t>单元</a:t>
                </a:r>
                <a:endParaRPr lang="id-ID" altLang="zh-CN" sz="12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43" name="文本框 42">
              <a:extLst>
                <a:ext uri="{FF2B5EF4-FFF2-40B4-BE49-F238E27FC236}">
                  <a16:creationId xmlns:a16="http://schemas.microsoft.com/office/drawing/2014/main" id="{10B956A0-55C1-40AA-BE0E-E4131F071B7E}"/>
                </a:ext>
              </a:extLst>
            </p:cNvPr>
            <p:cNvSpPr txBox="1"/>
            <p:nvPr/>
          </p:nvSpPr>
          <p:spPr>
            <a:xfrm>
              <a:off x="6018193" y="2819005"/>
              <a:ext cx="2880320" cy="769441"/>
            </a:xfrm>
            <a:prstGeom prst="rect">
              <a:avLst/>
            </a:prstGeom>
            <a:noFill/>
          </p:spPr>
          <p:txBody>
            <a:bodyPr wrap="square" rtlCol="0">
              <a:spAutoFit/>
            </a:bodyPr>
            <a:lstStyle/>
            <a:p>
              <a:r>
                <a:rPr lang="zh-CN" altLang="en-US" sz="1050" dirty="0">
                  <a:solidFill>
                    <a:schemeClr val="bg1"/>
                  </a:solidFill>
                  <a:latin typeface="微软雅黑" panose="020B0503020204020204" pitchFamily="34" charset="-122"/>
                  <a:ea typeface="微软雅黑" panose="020B0503020204020204" pitchFamily="34" charset="-122"/>
                </a:rPr>
                <a:t>用于初始阶段充注氦气，并在系统降温过程中补气以维持系统压力。</a:t>
              </a:r>
            </a:p>
          </p:txBody>
        </p:sp>
      </p:grpSp>
      <p:grpSp>
        <p:nvGrpSpPr>
          <p:cNvPr id="81" name="组合 80">
            <a:extLst>
              <a:ext uri="{FF2B5EF4-FFF2-40B4-BE49-F238E27FC236}">
                <a16:creationId xmlns:a16="http://schemas.microsoft.com/office/drawing/2014/main" id="{B71C56AE-B396-4D24-A21A-CD8DB99B6D44}"/>
              </a:ext>
            </a:extLst>
          </p:cNvPr>
          <p:cNvGrpSpPr/>
          <p:nvPr/>
        </p:nvGrpSpPr>
        <p:grpSpPr>
          <a:xfrm>
            <a:off x="3734952" y="1741152"/>
            <a:ext cx="2907688" cy="659844"/>
            <a:chOff x="5002014" y="1837814"/>
            <a:chExt cx="3876917" cy="879792"/>
          </a:xfrm>
        </p:grpSpPr>
        <p:grpSp>
          <p:nvGrpSpPr>
            <p:cNvPr id="72" name="组合 71">
              <a:extLst>
                <a:ext uri="{FF2B5EF4-FFF2-40B4-BE49-F238E27FC236}">
                  <a16:creationId xmlns:a16="http://schemas.microsoft.com/office/drawing/2014/main" id="{A307F883-A6A1-49BA-B333-013A3524532E}"/>
                </a:ext>
              </a:extLst>
            </p:cNvPr>
            <p:cNvGrpSpPr/>
            <p:nvPr/>
          </p:nvGrpSpPr>
          <p:grpSpPr>
            <a:xfrm>
              <a:off x="5002014" y="1837814"/>
              <a:ext cx="3836880" cy="736284"/>
              <a:chOff x="5004048" y="915565"/>
              <a:chExt cx="3816425" cy="1041825"/>
            </a:xfrm>
          </p:grpSpPr>
          <p:sp>
            <p:nvSpPr>
              <p:cNvPr id="73" name="矩形 72">
                <a:extLst>
                  <a:ext uri="{FF2B5EF4-FFF2-40B4-BE49-F238E27FC236}">
                    <a16:creationId xmlns:a16="http://schemas.microsoft.com/office/drawing/2014/main" id="{0BE50AE4-8E02-4A3B-BA99-D628197B8774}"/>
                  </a:ext>
                </a:extLst>
              </p:cNvPr>
              <p:cNvSpPr/>
              <p:nvPr/>
            </p:nvSpPr>
            <p:spPr>
              <a:xfrm>
                <a:off x="5724129" y="915565"/>
                <a:ext cx="3096344" cy="104182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74" name="Rectangle 33">
                <a:extLst>
                  <a:ext uri="{FF2B5EF4-FFF2-40B4-BE49-F238E27FC236}">
                    <a16:creationId xmlns:a16="http://schemas.microsoft.com/office/drawing/2014/main" id="{2962BAF4-07A2-435B-A111-C5C24EDA718C}"/>
                  </a:ext>
                </a:extLst>
              </p:cNvPr>
              <p:cNvSpPr/>
              <p:nvPr/>
            </p:nvSpPr>
            <p:spPr>
              <a:xfrm>
                <a:off x="5004048" y="915568"/>
                <a:ext cx="1008112" cy="1041822"/>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48767" tIns="24383" rIns="48767" bIns="24383" rtlCol="0" anchor="ctr"/>
              <a:lstStyle/>
              <a:p>
                <a:pPr algn="ctr"/>
                <a:r>
                  <a:rPr lang="zh-CN" altLang="en-US" sz="1200" dirty="0">
                    <a:latin typeface="Arial" panose="020B0604020202020204" pitchFamily="34" charset="0"/>
                    <a:ea typeface="微软雅黑" panose="020B0503020204020204" pitchFamily="34" charset="-122"/>
                    <a:sym typeface="Arial" panose="020B0604020202020204" pitchFamily="34" charset="0"/>
                  </a:rPr>
                  <a:t>动力控制单元</a:t>
                </a:r>
                <a:endParaRPr lang="id-ID" altLang="zh-CN" sz="12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75" name="文本框 74">
              <a:extLst>
                <a:ext uri="{FF2B5EF4-FFF2-40B4-BE49-F238E27FC236}">
                  <a16:creationId xmlns:a16="http://schemas.microsoft.com/office/drawing/2014/main" id="{7C6EAEBD-A8F9-4D21-BA25-C696D5944D00}"/>
                </a:ext>
              </a:extLst>
            </p:cNvPr>
            <p:cNvSpPr txBox="1"/>
            <p:nvPr/>
          </p:nvSpPr>
          <p:spPr>
            <a:xfrm>
              <a:off x="5998611" y="1948165"/>
              <a:ext cx="2880320" cy="769441"/>
            </a:xfrm>
            <a:prstGeom prst="rect">
              <a:avLst/>
            </a:prstGeom>
            <a:noFill/>
          </p:spPr>
          <p:txBody>
            <a:bodyPr wrap="square" rtlCol="0">
              <a:spAutoFit/>
            </a:bodyPr>
            <a:lstStyle/>
            <a:p>
              <a:r>
                <a:rPr lang="zh-CN" altLang="en-US" sz="1050" dirty="0">
                  <a:solidFill>
                    <a:schemeClr val="bg1"/>
                  </a:solidFill>
                  <a:latin typeface="微软雅黑" panose="020B0503020204020204" pitchFamily="34" charset="-122"/>
                  <a:ea typeface="微软雅黑" panose="020B0503020204020204" pitchFamily="34" charset="-122"/>
                </a:rPr>
                <a:t>驱动管内氦气循环并进行流量控制，所有设备置于冷箱中防止外界漏热。</a:t>
              </a:r>
            </a:p>
          </p:txBody>
        </p:sp>
      </p:grpSp>
      <p:sp>
        <p:nvSpPr>
          <p:cNvPr id="2" name="灯片编号占位符 1">
            <a:extLst>
              <a:ext uri="{FF2B5EF4-FFF2-40B4-BE49-F238E27FC236}">
                <a16:creationId xmlns:a16="http://schemas.microsoft.com/office/drawing/2014/main" id="{50A853D6-A034-43D5-856A-A8B9A13DB354}"/>
              </a:ext>
            </a:extLst>
          </p:cNvPr>
          <p:cNvSpPr>
            <a:spLocks noGrp="1"/>
          </p:cNvSpPr>
          <p:nvPr>
            <p:ph type="sldNum" sz="quarter" idx="12"/>
          </p:nvPr>
        </p:nvSpPr>
        <p:spPr/>
        <p:txBody>
          <a:bodyPr/>
          <a:lstStyle/>
          <a:p>
            <a:fld id="{2EEFC946-6D13-4F8C-9740-992A906A613E}" type="slidenum">
              <a:rPr lang="zh-CN" altLang="en-US" smtClean="0"/>
              <a:pPr/>
              <a:t>5</a:t>
            </a:fld>
            <a:endParaRPr lang="zh-CN" altLang="en-US"/>
          </a:p>
        </p:txBody>
      </p:sp>
      <p:sp>
        <p:nvSpPr>
          <p:cNvPr id="46" name="文本框 45">
            <a:extLst>
              <a:ext uri="{FF2B5EF4-FFF2-40B4-BE49-F238E27FC236}">
                <a16:creationId xmlns:a16="http://schemas.microsoft.com/office/drawing/2014/main" id="{D1755B9A-FA15-411A-9C42-0FA065664C99}"/>
              </a:ext>
            </a:extLst>
          </p:cNvPr>
          <p:cNvSpPr txBox="1"/>
          <p:nvPr/>
        </p:nvSpPr>
        <p:spPr>
          <a:xfrm>
            <a:off x="230383" y="198096"/>
            <a:ext cx="6417713" cy="461665"/>
          </a:xfrm>
          <a:prstGeom prst="rect">
            <a:avLst/>
          </a:prstGeom>
          <a:noFill/>
        </p:spPr>
        <p:txBody>
          <a:bodyPr wrap="square" rtlCol="0">
            <a:spAutoFit/>
          </a:bodyPr>
          <a:lstStyle/>
          <a:p>
            <a:pPr algn="ct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一、</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MRI</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超导磁体机械式降温系统</a:t>
            </a:r>
          </a:p>
        </p:txBody>
      </p:sp>
    </p:spTree>
    <p:extLst>
      <p:ext uri="{BB962C8B-B14F-4D97-AF65-F5344CB8AC3E}">
        <p14:creationId xmlns:p14="http://schemas.microsoft.com/office/powerpoint/2010/main" val="2465313238"/>
      </p:ext>
    </p:extLst>
  </p:cSld>
  <p:clrMapOvr>
    <a:masterClrMapping/>
  </p:clrMapOvr>
  <p:transition spd="slow" advClick="0" advTm="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923" y="1062456"/>
            <a:ext cx="2559193" cy="1494165"/>
          </a:xfrm>
          <a:prstGeom prst="rect">
            <a:avLst/>
          </a:prstGeom>
          <a:noFill/>
        </p:spPr>
      </p:pic>
      <p:sp>
        <p:nvSpPr>
          <p:cNvPr id="5" name="文本框 4"/>
          <p:cNvSpPr txBox="1"/>
          <p:nvPr/>
        </p:nvSpPr>
        <p:spPr>
          <a:xfrm>
            <a:off x="2693828" y="4492217"/>
            <a:ext cx="4049468" cy="276999"/>
          </a:xfrm>
          <a:prstGeom prst="rect">
            <a:avLst/>
          </a:prstGeom>
          <a:noFill/>
        </p:spPr>
        <p:txBody>
          <a:bodyPr wrap="square" rtlCol="0">
            <a:spAutoFit/>
          </a:bodyPr>
          <a:lstStyle/>
          <a:p>
            <a:pPr algn="ctr"/>
            <a:r>
              <a:rPr lang="zh-CN" altLang="en-US" sz="1200" dirty="0">
                <a:latin typeface="微软雅黑" panose="020B0503020204020204" pitchFamily="34" charset="-122"/>
                <a:ea typeface="微软雅黑" panose="020B0503020204020204" pitchFamily="34" charset="-122"/>
              </a:rPr>
              <a:t>基于冷氦气循环的</a:t>
            </a:r>
            <a:r>
              <a:rPr lang="en-US" altLang="zh-CN" sz="1200" dirty="0">
                <a:latin typeface="微软雅黑" panose="020B0503020204020204" pitchFamily="34" charset="-122"/>
                <a:ea typeface="微软雅黑" panose="020B0503020204020204" pitchFamily="34" charset="-122"/>
              </a:rPr>
              <a:t>MRI</a:t>
            </a:r>
            <a:r>
              <a:rPr lang="zh-CN" altLang="en-US" sz="1200" dirty="0">
                <a:latin typeface="微软雅黑" panose="020B0503020204020204" pitchFamily="34" charset="-122"/>
                <a:ea typeface="微软雅黑" panose="020B0503020204020204" pitchFamily="34" charset="-122"/>
              </a:rPr>
              <a:t>超导磁体加速预冷系统</a:t>
            </a:r>
          </a:p>
        </p:txBody>
      </p:sp>
      <p:pic>
        <p:nvPicPr>
          <p:cNvPr id="2" name="图片 1"/>
          <p:cNvPicPr>
            <a:picLocks noChangeAspect="1"/>
          </p:cNvPicPr>
          <p:nvPr/>
        </p:nvPicPr>
        <p:blipFill rotWithShape="1">
          <a:blip r:embed="rId3"/>
          <a:srcRect t="1" b="282"/>
          <a:stretch/>
        </p:blipFill>
        <p:spPr>
          <a:xfrm>
            <a:off x="2516629" y="1522039"/>
            <a:ext cx="4226667" cy="2970178"/>
          </a:xfrm>
          <a:prstGeom prst="rect">
            <a:avLst/>
          </a:prstGeom>
        </p:spPr>
      </p:pic>
      <p:sp>
        <p:nvSpPr>
          <p:cNvPr id="8" name="文本框 7">
            <a:extLst>
              <a:ext uri="{FF2B5EF4-FFF2-40B4-BE49-F238E27FC236}">
                <a16:creationId xmlns:a16="http://schemas.microsoft.com/office/drawing/2014/main" id="{92BF5EF1-D67C-469A-878F-DDA0E5B7A127}"/>
              </a:ext>
            </a:extLst>
          </p:cNvPr>
          <p:cNvSpPr txBox="1"/>
          <p:nvPr/>
        </p:nvSpPr>
        <p:spPr>
          <a:xfrm>
            <a:off x="134636" y="2527038"/>
            <a:ext cx="2468832" cy="276999"/>
          </a:xfrm>
          <a:prstGeom prst="rect">
            <a:avLst/>
          </a:prstGeom>
          <a:noFill/>
        </p:spPr>
        <p:txBody>
          <a:bodyPr wrap="square" rtlCol="0">
            <a:spAutoFit/>
          </a:bodyPr>
          <a:lstStyle/>
          <a:p>
            <a:pPr algn="ctr"/>
            <a:r>
              <a:rPr lang="zh-CN" altLang="en-US" sz="1200" dirty="0">
                <a:latin typeface="微软雅黑" panose="020B0503020204020204" pitchFamily="34" charset="-122"/>
                <a:ea typeface="微软雅黑" panose="020B0503020204020204" pitchFamily="34" charset="-122"/>
              </a:rPr>
              <a:t>流程示意图</a:t>
            </a:r>
          </a:p>
        </p:txBody>
      </p:sp>
      <p:sp>
        <p:nvSpPr>
          <p:cNvPr id="10" name="箭头: 直角上 9">
            <a:extLst>
              <a:ext uri="{FF2B5EF4-FFF2-40B4-BE49-F238E27FC236}">
                <a16:creationId xmlns:a16="http://schemas.microsoft.com/office/drawing/2014/main" id="{17380B5D-994A-45F6-8B7C-B62557C44B9C}"/>
              </a:ext>
            </a:extLst>
          </p:cNvPr>
          <p:cNvSpPr/>
          <p:nvPr/>
        </p:nvSpPr>
        <p:spPr>
          <a:xfrm rot="5400000">
            <a:off x="1801826" y="2721106"/>
            <a:ext cx="414046" cy="1189236"/>
          </a:xfrm>
          <a:prstGeom prst="bentUpArrow">
            <a:avLst>
              <a:gd name="adj1" fmla="val 22985"/>
              <a:gd name="adj2" fmla="val 25000"/>
              <a:gd name="adj3" fmla="val 2500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灯片编号占位符 3">
            <a:extLst>
              <a:ext uri="{FF2B5EF4-FFF2-40B4-BE49-F238E27FC236}">
                <a16:creationId xmlns:a16="http://schemas.microsoft.com/office/drawing/2014/main" id="{16935F48-4A6E-41A2-8C50-210A14607EE4}"/>
              </a:ext>
            </a:extLst>
          </p:cNvPr>
          <p:cNvSpPr>
            <a:spLocks noGrp="1"/>
          </p:cNvSpPr>
          <p:nvPr>
            <p:ph type="sldNum" sz="quarter" idx="12"/>
          </p:nvPr>
        </p:nvSpPr>
        <p:spPr/>
        <p:txBody>
          <a:bodyPr/>
          <a:lstStyle/>
          <a:p>
            <a:fld id="{2EEFC946-6D13-4F8C-9740-992A906A613E}" type="slidenum">
              <a:rPr lang="zh-CN" altLang="en-US" smtClean="0"/>
              <a:pPr/>
              <a:t>6</a:t>
            </a:fld>
            <a:endParaRPr lang="zh-CN" altLang="en-US"/>
          </a:p>
        </p:txBody>
      </p:sp>
      <p:sp>
        <p:nvSpPr>
          <p:cNvPr id="12" name="文本框 11">
            <a:extLst>
              <a:ext uri="{FF2B5EF4-FFF2-40B4-BE49-F238E27FC236}">
                <a16:creationId xmlns:a16="http://schemas.microsoft.com/office/drawing/2014/main" id="{07B6C501-116F-4454-96F3-E2FFC50499C5}"/>
              </a:ext>
            </a:extLst>
          </p:cNvPr>
          <p:cNvSpPr txBox="1"/>
          <p:nvPr/>
        </p:nvSpPr>
        <p:spPr>
          <a:xfrm>
            <a:off x="230383" y="198096"/>
            <a:ext cx="6417713" cy="461665"/>
          </a:xfrm>
          <a:prstGeom prst="rect">
            <a:avLst/>
          </a:prstGeom>
          <a:noFill/>
        </p:spPr>
        <p:txBody>
          <a:bodyPr wrap="square" rtlCol="0">
            <a:spAutoFit/>
          </a:bodyPr>
          <a:lstStyle/>
          <a:p>
            <a:pPr algn="ct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一、</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MRI</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超导磁体机械式降温系统</a:t>
            </a:r>
          </a:p>
        </p:txBody>
      </p:sp>
      <p:sp>
        <p:nvSpPr>
          <p:cNvPr id="7" name="矩形 6">
            <a:extLst>
              <a:ext uri="{FF2B5EF4-FFF2-40B4-BE49-F238E27FC236}">
                <a16:creationId xmlns:a16="http://schemas.microsoft.com/office/drawing/2014/main" id="{64E27C30-0AA2-469A-8432-F4A1AAFE3ADA}"/>
              </a:ext>
            </a:extLst>
          </p:cNvPr>
          <p:cNvSpPr/>
          <p:nvPr/>
        </p:nvSpPr>
        <p:spPr>
          <a:xfrm>
            <a:off x="134635" y="964425"/>
            <a:ext cx="2468832" cy="1839612"/>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31770234"/>
      </p:ext>
    </p:extLst>
  </p:cSld>
  <p:clrMapOvr>
    <a:masterClrMapping/>
  </p:clrMapOvr>
  <p:transition spd="slow" advClick="0" advTm="0">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6E09739-FCD5-4F94-BCF8-27E6CC3BE1C2}"/>
              </a:ext>
            </a:extLst>
          </p:cNvPr>
          <p:cNvSpPr txBox="1"/>
          <p:nvPr/>
        </p:nvSpPr>
        <p:spPr>
          <a:xfrm>
            <a:off x="277707" y="1329494"/>
            <a:ext cx="2827257" cy="3261790"/>
          </a:xfrm>
          <a:prstGeom prst="rect">
            <a:avLst/>
          </a:prstGeom>
          <a:noFill/>
        </p:spPr>
        <p:txBody>
          <a:bodyPr wrap="square" rtlCol="0">
            <a:spAutoFit/>
          </a:bodyPr>
          <a:lstStyle/>
          <a:p>
            <a:pPr>
              <a:lnSpc>
                <a:spcPct val="150000"/>
              </a:lnSpc>
            </a:pPr>
            <a:r>
              <a:rPr lang="en-US" altLang="zh-CN" sz="1050" b="1" dirty="0">
                <a:latin typeface="微软雅黑" panose="020B0503020204020204" pitchFamily="34" charset="-122"/>
                <a:ea typeface="微软雅黑" panose="020B0503020204020204" pitchFamily="34" charset="-122"/>
              </a:rPr>
              <a:t>· </a:t>
            </a:r>
            <a:r>
              <a:rPr lang="zh-CN" altLang="en-US" sz="1050" dirty="0">
                <a:latin typeface="微软雅黑" panose="020B0503020204020204" pitchFamily="34" charset="-122"/>
                <a:ea typeface="微软雅黑" panose="020B0503020204020204" pitchFamily="34" charset="-122"/>
              </a:rPr>
              <a:t>工作原理</a:t>
            </a:r>
            <a:endParaRPr lang="en-US" altLang="zh-CN" sz="1050" dirty="0">
              <a:latin typeface="微软雅黑" panose="020B0503020204020204" pitchFamily="34" charset="-122"/>
              <a:ea typeface="微软雅黑" panose="020B0503020204020204" pitchFamily="34" charset="-122"/>
            </a:endParaRPr>
          </a:p>
          <a:p>
            <a:pPr>
              <a:lnSpc>
                <a:spcPct val="150000"/>
              </a:lnSpc>
            </a:pPr>
            <a:r>
              <a:rPr lang="en-US" altLang="zh-CN" sz="900" dirty="0">
                <a:latin typeface="微软雅黑" panose="020B0503020204020204" pitchFamily="34" charset="-122"/>
                <a:ea typeface="微软雅黑" panose="020B0503020204020204" pitchFamily="34" charset="-122"/>
              </a:rPr>
              <a:t>       </a:t>
            </a:r>
            <a:r>
              <a:rPr lang="zh-CN" altLang="en-US" sz="788" dirty="0">
                <a:latin typeface="微软雅黑" panose="020B0503020204020204" pitchFamily="34" charset="-122"/>
                <a:ea typeface="微软雅黑" panose="020B0503020204020204" pitchFamily="34" charset="-122"/>
              </a:rPr>
              <a:t>斯特林制冷机属于回热式低温制冷机，其内部气</a:t>
            </a:r>
            <a:endParaRPr lang="en-US" altLang="zh-CN" sz="788" dirty="0">
              <a:latin typeface="微软雅黑" panose="020B0503020204020204" pitchFamily="34" charset="-122"/>
              <a:ea typeface="微软雅黑" panose="020B0503020204020204" pitchFamily="34" charset="-122"/>
            </a:endParaRPr>
          </a:p>
          <a:p>
            <a:pPr>
              <a:lnSpc>
                <a:spcPct val="150000"/>
              </a:lnSpc>
            </a:pPr>
            <a:r>
              <a:rPr lang="en-US" altLang="zh-CN" sz="788" dirty="0">
                <a:latin typeface="微软雅黑" panose="020B0503020204020204" pitchFamily="34" charset="-122"/>
                <a:ea typeface="微软雅黑" panose="020B0503020204020204" pitchFamily="34" charset="-122"/>
              </a:rPr>
              <a:t>  </a:t>
            </a:r>
            <a:r>
              <a:rPr lang="zh-CN" altLang="en-US" sz="788" dirty="0">
                <a:latin typeface="微软雅黑" panose="020B0503020204020204" pitchFamily="34" charset="-122"/>
                <a:ea typeface="微软雅黑" panose="020B0503020204020204" pitchFamily="34" charset="-122"/>
              </a:rPr>
              <a:t>体工质的物理过程包含</a:t>
            </a:r>
            <a:r>
              <a:rPr lang="en-US" altLang="zh-CN" sz="788" dirty="0">
                <a:latin typeface="微软雅黑" panose="020B0503020204020204" pitchFamily="34" charset="-122"/>
                <a:ea typeface="微软雅黑" panose="020B0503020204020204" pitchFamily="34" charset="-122"/>
              </a:rPr>
              <a:t>2</a:t>
            </a:r>
            <a:r>
              <a:rPr lang="zh-CN" altLang="en-US" sz="788" dirty="0">
                <a:latin typeface="微软雅黑" panose="020B0503020204020204" pitchFamily="34" charset="-122"/>
                <a:ea typeface="微软雅黑" panose="020B0503020204020204" pitchFamily="34" charset="-122"/>
              </a:rPr>
              <a:t>个等温压缩、膨胀过程和</a:t>
            </a:r>
            <a:r>
              <a:rPr lang="en-US" altLang="zh-CN" sz="788" dirty="0">
                <a:latin typeface="微软雅黑" panose="020B0503020204020204" pitchFamily="34" charset="-122"/>
                <a:ea typeface="微软雅黑" panose="020B0503020204020204" pitchFamily="34" charset="-122"/>
              </a:rPr>
              <a:t>2</a:t>
            </a:r>
          </a:p>
          <a:p>
            <a:pPr>
              <a:lnSpc>
                <a:spcPct val="150000"/>
              </a:lnSpc>
            </a:pPr>
            <a:r>
              <a:rPr lang="en-US" altLang="zh-CN" sz="788" dirty="0">
                <a:latin typeface="微软雅黑" panose="020B0503020204020204" pitchFamily="34" charset="-122"/>
                <a:ea typeface="微软雅黑" panose="020B0503020204020204" pitchFamily="34" charset="-122"/>
              </a:rPr>
              <a:t>  </a:t>
            </a:r>
            <a:r>
              <a:rPr lang="zh-CN" altLang="en-US" sz="788" dirty="0">
                <a:latin typeface="微软雅黑" panose="020B0503020204020204" pitchFamily="34" charset="-122"/>
                <a:ea typeface="微软雅黑" panose="020B0503020204020204" pitchFamily="34" charset="-122"/>
              </a:rPr>
              <a:t>个等容回热过程。</a:t>
            </a:r>
            <a:endParaRPr lang="en-US" altLang="zh-CN" sz="788" dirty="0">
              <a:latin typeface="微软雅黑" panose="020B0503020204020204" pitchFamily="34" charset="-122"/>
              <a:ea typeface="微软雅黑" panose="020B0503020204020204" pitchFamily="34" charset="-122"/>
            </a:endParaRPr>
          </a:p>
          <a:p>
            <a:pPr>
              <a:lnSpc>
                <a:spcPct val="150000"/>
              </a:lnSpc>
            </a:pPr>
            <a:r>
              <a:rPr lang="en-US" altLang="zh-CN" sz="1050" b="1" dirty="0">
                <a:latin typeface="微软雅黑" panose="020B0503020204020204" pitchFamily="34" charset="-122"/>
                <a:ea typeface="微软雅黑" panose="020B0503020204020204" pitchFamily="34" charset="-122"/>
              </a:rPr>
              <a:t>·</a:t>
            </a:r>
            <a:r>
              <a:rPr lang="en-US" altLang="zh-CN" sz="1050" dirty="0">
                <a:latin typeface="微软雅黑" panose="020B0503020204020204" pitchFamily="34" charset="-122"/>
                <a:ea typeface="微软雅黑" panose="020B0503020204020204" pitchFamily="34" charset="-122"/>
              </a:rPr>
              <a:t> </a:t>
            </a:r>
            <a:r>
              <a:rPr lang="zh-CN" altLang="en-US" sz="1050" dirty="0">
                <a:latin typeface="微软雅黑" panose="020B0503020204020204" pitchFamily="34" charset="-122"/>
                <a:ea typeface="微软雅黑" panose="020B0503020204020204" pitchFamily="34" charset="-122"/>
              </a:rPr>
              <a:t>主要部件</a:t>
            </a:r>
            <a:endParaRPr lang="en-US" altLang="zh-CN" sz="1050" dirty="0">
              <a:latin typeface="微软雅黑" panose="020B0503020204020204" pitchFamily="34" charset="-122"/>
              <a:ea typeface="微软雅黑" panose="020B0503020204020204" pitchFamily="34" charset="-122"/>
            </a:endParaRPr>
          </a:p>
          <a:p>
            <a:pPr>
              <a:lnSpc>
                <a:spcPct val="150000"/>
              </a:lnSpc>
            </a:pPr>
            <a:r>
              <a:rPr lang="en-US" altLang="zh-CN" sz="900" dirty="0">
                <a:latin typeface="微软雅黑" panose="020B0503020204020204" pitchFamily="34" charset="-122"/>
                <a:ea typeface="微软雅黑" panose="020B0503020204020204" pitchFamily="34" charset="-122"/>
              </a:rPr>
              <a:t>       </a:t>
            </a:r>
            <a:r>
              <a:rPr lang="zh-CN" altLang="en-US" sz="788" dirty="0">
                <a:latin typeface="微软雅黑" panose="020B0503020204020204" pitchFamily="34" charset="-122"/>
                <a:ea typeface="微软雅黑" panose="020B0503020204020204" pitchFamily="34" charset="-122"/>
              </a:rPr>
              <a:t>制冷机为整体式同轴型斯特林制冷机（</a:t>
            </a:r>
            <a:r>
              <a:rPr lang="el-GR" altLang="zh-CN" sz="788" dirty="0">
                <a:latin typeface="微软雅黑" panose="020B0503020204020204" pitchFamily="34" charset="-122"/>
                <a:ea typeface="微软雅黑" panose="020B0503020204020204" pitchFamily="34" charset="-122"/>
              </a:rPr>
              <a:t>β</a:t>
            </a:r>
            <a:r>
              <a:rPr lang="zh-CN" altLang="en-US" sz="788" dirty="0">
                <a:latin typeface="微软雅黑" panose="020B0503020204020204" pitchFamily="34" charset="-122"/>
                <a:ea typeface="微软雅黑" panose="020B0503020204020204" pitchFamily="34" charset="-122"/>
              </a:rPr>
              <a:t>型）， </a:t>
            </a:r>
            <a:endParaRPr lang="en-US" altLang="zh-CN" sz="788" dirty="0">
              <a:latin typeface="微软雅黑" panose="020B0503020204020204" pitchFamily="34" charset="-122"/>
              <a:ea typeface="微软雅黑" panose="020B0503020204020204" pitchFamily="34" charset="-122"/>
            </a:endParaRPr>
          </a:p>
          <a:p>
            <a:pPr>
              <a:lnSpc>
                <a:spcPct val="150000"/>
              </a:lnSpc>
            </a:pPr>
            <a:r>
              <a:rPr lang="en-US" altLang="zh-CN" sz="788" dirty="0">
                <a:latin typeface="微软雅黑" panose="020B0503020204020204" pitchFamily="34" charset="-122"/>
                <a:ea typeface="微软雅黑" panose="020B0503020204020204" pitchFamily="34" charset="-122"/>
              </a:rPr>
              <a:t>  </a:t>
            </a:r>
            <a:r>
              <a:rPr lang="zh-CN" altLang="en-US" sz="788" dirty="0">
                <a:latin typeface="微软雅黑" panose="020B0503020204020204" pitchFamily="34" charset="-122"/>
                <a:ea typeface="微软雅黑" panose="020B0503020204020204" pitchFamily="34" charset="-122"/>
              </a:rPr>
              <a:t>主要部件包括压缩活塞、水冷器、回热器、推移活</a:t>
            </a:r>
            <a:endParaRPr lang="en-US" altLang="zh-CN" sz="788" dirty="0">
              <a:latin typeface="微软雅黑" panose="020B0503020204020204" pitchFamily="34" charset="-122"/>
              <a:ea typeface="微软雅黑" panose="020B0503020204020204" pitchFamily="34" charset="-122"/>
            </a:endParaRPr>
          </a:p>
          <a:p>
            <a:pPr>
              <a:lnSpc>
                <a:spcPct val="150000"/>
              </a:lnSpc>
            </a:pPr>
            <a:r>
              <a:rPr lang="en-US" altLang="zh-CN" sz="788" dirty="0">
                <a:latin typeface="微软雅黑" panose="020B0503020204020204" pitchFamily="34" charset="-122"/>
                <a:ea typeface="微软雅黑" panose="020B0503020204020204" pitchFamily="34" charset="-122"/>
              </a:rPr>
              <a:t>  </a:t>
            </a:r>
            <a:r>
              <a:rPr lang="zh-CN" altLang="en-US" sz="788" dirty="0">
                <a:latin typeface="微软雅黑" panose="020B0503020204020204" pitchFamily="34" charset="-122"/>
                <a:ea typeface="微软雅黑" panose="020B0503020204020204" pitchFamily="34" charset="-122"/>
              </a:rPr>
              <a:t>塞、冷端换热器、旋转电机等，曲柄连杆用于将旋</a:t>
            </a:r>
            <a:endParaRPr lang="en-US" altLang="zh-CN" sz="788" dirty="0">
              <a:latin typeface="微软雅黑" panose="020B0503020204020204" pitchFamily="34" charset="-122"/>
              <a:ea typeface="微软雅黑" panose="020B0503020204020204" pitchFamily="34" charset="-122"/>
            </a:endParaRPr>
          </a:p>
          <a:p>
            <a:pPr>
              <a:lnSpc>
                <a:spcPct val="150000"/>
              </a:lnSpc>
            </a:pPr>
            <a:r>
              <a:rPr lang="en-US" altLang="zh-CN" sz="788" dirty="0">
                <a:latin typeface="微软雅黑" panose="020B0503020204020204" pitchFamily="34" charset="-122"/>
                <a:ea typeface="微软雅黑" panose="020B0503020204020204" pitchFamily="34" charset="-122"/>
              </a:rPr>
              <a:t>  </a:t>
            </a:r>
            <a:r>
              <a:rPr lang="zh-CN" altLang="en-US" sz="788" dirty="0">
                <a:latin typeface="微软雅黑" panose="020B0503020204020204" pitchFamily="34" charset="-122"/>
                <a:ea typeface="微软雅黑" panose="020B0503020204020204" pitchFamily="34" charset="-122"/>
              </a:rPr>
              <a:t>转运动转化为直线往复运动。压缩活塞与推移活塞</a:t>
            </a:r>
            <a:endParaRPr lang="en-US" altLang="zh-CN" sz="788" dirty="0">
              <a:latin typeface="微软雅黑" panose="020B0503020204020204" pitchFamily="34" charset="-122"/>
              <a:ea typeface="微软雅黑" panose="020B0503020204020204" pitchFamily="34" charset="-122"/>
            </a:endParaRPr>
          </a:p>
          <a:p>
            <a:pPr>
              <a:lnSpc>
                <a:spcPct val="150000"/>
              </a:lnSpc>
            </a:pPr>
            <a:r>
              <a:rPr lang="en-US" altLang="zh-CN" sz="788" dirty="0">
                <a:latin typeface="微软雅黑" panose="020B0503020204020204" pitchFamily="34" charset="-122"/>
                <a:ea typeface="微软雅黑" panose="020B0503020204020204" pitchFamily="34" charset="-122"/>
              </a:rPr>
              <a:t>  </a:t>
            </a:r>
            <a:r>
              <a:rPr lang="zh-CN" altLang="en-US" sz="788" dirty="0">
                <a:latin typeface="微软雅黑" panose="020B0503020204020204" pitchFamily="34" charset="-122"/>
                <a:ea typeface="微软雅黑" panose="020B0503020204020204" pitchFamily="34" charset="-122"/>
              </a:rPr>
              <a:t>之间的运动保持一定的相位差，使膨胀腔的相位超</a:t>
            </a:r>
            <a:endParaRPr lang="en-US" altLang="zh-CN" sz="788" dirty="0">
              <a:latin typeface="微软雅黑" panose="020B0503020204020204" pitchFamily="34" charset="-122"/>
              <a:ea typeface="微软雅黑" panose="020B0503020204020204" pitchFamily="34" charset="-122"/>
            </a:endParaRPr>
          </a:p>
          <a:p>
            <a:pPr>
              <a:lnSpc>
                <a:spcPct val="150000"/>
              </a:lnSpc>
            </a:pPr>
            <a:r>
              <a:rPr lang="en-US" altLang="zh-CN" sz="788" dirty="0">
                <a:latin typeface="微软雅黑" panose="020B0503020204020204" pitchFamily="34" charset="-122"/>
                <a:ea typeface="微软雅黑" panose="020B0503020204020204" pitchFamily="34" charset="-122"/>
              </a:rPr>
              <a:t>  </a:t>
            </a:r>
            <a:r>
              <a:rPr lang="zh-CN" altLang="en-US" sz="788" dirty="0">
                <a:latin typeface="微软雅黑" panose="020B0503020204020204" pitchFamily="34" charset="-122"/>
                <a:ea typeface="微软雅黑" panose="020B0503020204020204" pitchFamily="34" charset="-122"/>
              </a:rPr>
              <a:t>前于压缩腔，获得制冷效应。</a:t>
            </a:r>
            <a:endParaRPr lang="en-US" altLang="zh-CN" sz="788" dirty="0">
              <a:latin typeface="微软雅黑" panose="020B0503020204020204" pitchFamily="34" charset="-122"/>
              <a:ea typeface="微软雅黑" panose="020B0503020204020204" pitchFamily="34" charset="-122"/>
            </a:endParaRPr>
          </a:p>
          <a:p>
            <a:pPr>
              <a:lnSpc>
                <a:spcPct val="150000"/>
              </a:lnSpc>
            </a:pPr>
            <a:r>
              <a:rPr lang="en-US" altLang="zh-CN" sz="1050" b="1" dirty="0">
                <a:latin typeface="微软雅黑" panose="020B0503020204020204" pitchFamily="34" charset="-122"/>
                <a:ea typeface="微软雅黑" panose="020B0503020204020204" pitchFamily="34" charset="-122"/>
              </a:rPr>
              <a:t>·</a:t>
            </a:r>
            <a:r>
              <a:rPr lang="zh-CN" altLang="en-US" sz="1050" dirty="0">
                <a:latin typeface="微软雅黑" panose="020B0503020204020204" pitchFamily="34" charset="-122"/>
                <a:ea typeface="微软雅黑" panose="020B0503020204020204" pitchFamily="34" charset="-122"/>
              </a:rPr>
              <a:t>性能及应用</a:t>
            </a:r>
            <a:endParaRPr lang="en-US" altLang="zh-CN" sz="1050" dirty="0">
              <a:latin typeface="微软雅黑" panose="020B0503020204020204" pitchFamily="34" charset="-122"/>
              <a:ea typeface="微软雅黑" panose="020B0503020204020204" pitchFamily="34" charset="-122"/>
            </a:endParaRPr>
          </a:p>
          <a:p>
            <a:pPr>
              <a:lnSpc>
                <a:spcPct val="150000"/>
              </a:lnSpc>
            </a:pPr>
            <a:r>
              <a:rPr lang="en-US" altLang="zh-CN" sz="900" dirty="0">
                <a:latin typeface="微软雅黑" panose="020B0503020204020204" pitchFamily="34" charset="-122"/>
                <a:ea typeface="微软雅黑" panose="020B0503020204020204" pitchFamily="34" charset="-122"/>
              </a:rPr>
              <a:t>       </a:t>
            </a:r>
            <a:r>
              <a:rPr lang="zh-CN" altLang="en-US" sz="788" dirty="0">
                <a:latin typeface="微软雅黑" panose="020B0503020204020204" pitchFamily="34" charset="-122"/>
                <a:ea typeface="微软雅黑" panose="020B0503020204020204" pitchFamily="34" charset="-122"/>
              </a:rPr>
              <a:t>在</a:t>
            </a:r>
            <a:r>
              <a:rPr lang="en-US" altLang="zh-CN" sz="788" dirty="0">
                <a:latin typeface="微软雅黑" panose="020B0503020204020204" pitchFamily="34" charset="-122"/>
                <a:ea typeface="微软雅黑" panose="020B0503020204020204" pitchFamily="34" charset="-122"/>
              </a:rPr>
              <a:t>77 K</a:t>
            </a:r>
            <a:r>
              <a:rPr lang="zh-CN" altLang="en-US" sz="788" dirty="0">
                <a:latin typeface="微软雅黑" panose="020B0503020204020204" pitchFamily="34" charset="-122"/>
                <a:ea typeface="微软雅黑" panose="020B0503020204020204" pitchFamily="34" charset="-122"/>
              </a:rPr>
              <a:t>制冷温度下制冷量可达</a:t>
            </a:r>
            <a:r>
              <a:rPr lang="en-US" altLang="zh-CN" sz="788" dirty="0">
                <a:latin typeface="微软雅黑" panose="020B0503020204020204" pitchFamily="34" charset="-122"/>
                <a:ea typeface="微软雅黑" panose="020B0503020204020204" pitchFamily="34" charset="-122"/>
              </a:rPr>
              <a:t>1100 W</a:t>
            </a:r>
            <a:r>
              <a:rPr lang="zh-CN" altLang="en-US" sz="788" dirty="0">
                <a:latin typeface="微软雅黑" panose="020B0503020204020204" pitchFamily="34" charset="-122"/>
                <a:ea typeface="微软雅黑" panose="020B0503020204020204" pitchFamily="34" charset="-122"/>
              </a:rPr>
              <a:t>，处于国</a:t>
            </a:r>
            <a:endParaRPr lang="en-US" altLang="zh-CN" sz="788" dirty="0">
              <a:latin typeface="微软雅黑" panose="020B0503020204020204" pitchFamily="34" charset="-122"/>
              <a:ea typeface="微软雅黑" panose="020B0503020204020204" pitchFamily="34" charset="-122"/>
            </a:endParaRPr>
          </a:p>
          <a:p>
            <a:pPr>
              <a:lnSpc>
                <a:spcPct val="150000"/>
              </a:lnSpc>
            </a:pPr>
            <a:r>
              <a:rPr lang="en-US" altLang="zh-CN" sz="788" dirty="0">
                <a:latin typeface="微软雅黑" panose="020B0503020204020204" pitchFamily="34" charset="-122"/>
                <a:ea typeface="微软雅黑" panose="020B0503020204020204" pitchFamily="34" charset="-122"/>
              </a:rPr>
              <a:t>  </a:t>
            </a:r>
            <a:r>
              <a:rPr lang="zh-CN" altLang="en-US" sz="788" dirty="0">
                <a:latin typeface="微软雅黑" panose="020B0503020204020204" pitchFamily="34" charset="-122"/>
                <a:ea typeface="微软雅黑" panose="020B0503020204020204" pitchFamily="34" charset="-122"/>
              </a:rPr>
              <a:t>际领先水平；</a:t>
            </a:r>
            <a:endParaRPr lang="en-US" altLang="zh-CN" sz="788" dirty="0">
              <a:latin typeface="微软雅黑" panose="020B0503020204020204" pitchFamily="34" charset="-122"/>
              <a:ea typeface="微软雅黑" panose="020B0503020204020204" pitchFamily="34" charset="-122"/>
            </a:endParaRPr>
          </a:p>
          <a:p>
            <a:pPr>
              <a:lnSpc>
                <a:spcPct val="150000"/>
              </a:lnSpc>
            </a:pPr>
            <a:r>
              <a:rPr lang="en-US" altLang="zh-CN" sz="788" dirty="0">
                <a:latin typeface="微软雅黑" panose="020B0503020204020204" pitchFamily="34" charset="-122"/>
                <a:ea typeface="微软雅黑" panose="020B0503020204020204" pitchFamily="34" charset="-122"/>
              </a:rPr>
              <a:t>       </a:t>
            </a:r>
            <a:r>
              <a:rPr lang="zh-CN" altLang="en-US" sz="788" dirty="0">
                <a:latin typeface="微软雅黑" panose="020B0503020204020204" pitchFamily="34" charset="-122"/>
                <a:ea typeface="微软雅黑" panose="020B0503020204020204" pitchFamily="34" charset="-122"/>
              </a:rPr>
              <a:t>在中石化的液化天然气加气站中成功用于</a:t>
            </a:r>
            <a:r>
              <a:rPr lang="en-US" altLang="zh-CN" sz="788" dirty="0">
                <a:latin typeface="微软雅黑" panose="020B0503020204020204" pitchFamily="34" charset="-122"/>
                <a:ea typeface="微软雅黑" panose="020B0503020204020204" pitchFamily="34" charset="-122"/>
              </a:rPr>
              <a:t>BOG</a:t>
            </a:r>
            <a:r>
              <a:rPr lang="zh-CN" altLang="en-US" sz="788" dirty="0">
                <a:latin typeface="微软雅黑" panose="020B0503020204020204" pitchFamily="34" charset="-122"/>
                <a:ea typeface="微软雅黑" panose="020B0503020204020204" pitchFamily="34" charset="-122"/>
              </a:rPr>
              <a:t>回</a:t>
            </a:r>
            <a:endParaRPr lang="en-US" altLang="zh-CN" sz="788" dirty="0">
              <a:latin typeface="微软雅黑" panose="020B0503020204020204" pitchFamily="34" charset="-122"/>
              <a:ea typeface="微软雅黑" panose="020B0503020204020204" pitchFamily="34" charset="-122"/>
            </a:endParaRPr>
          </a:p>
          <a:p>
            <a:pPr>
              <a:lnSpc>
                <a:spcPct val="150000"/>
              </a:lnSpc>
            </a:pPr>
            <a:r>
              <a:rPr lang="en-US" altLang="zh-CN" sz="788" dirty="0">
                <a:latin typeface="微软雅黑" panose="020B0503020204020204" pitchFamily="34" charset="-122"/>
                <a:ea typeface="微软雅黑" panose="020B0503020204020204" pitchFamily="34" charset="-122"/>
              </a:rPr>
              <a:t>  </a:t>
            </a:r>
            <a:r>
              <a:rPr lang="zh-CN" altLang="en-US" sz="788" dirty="0">
                <a:latin typeface="微软雅黑" panose="020B0503020204020204" pitchFamily="34" charset="-122"/>
                <a:ea typeface="微软雅黑" panose="020B0503020204020204" pitchFamily="34" charset="-122"/>
              </a:rPr>
              <a:t>收，节能减排效果显著。</a:t>
            </a:r>
          </a:p>
        </p:txBody>
      </p:sp>
      <p:sp>
        <p:nvSpPr>
          <p:cNvPr id="24" name="文本框 23">
            <a:extLst>
              <a:ext uri="{FF2B5EF4-FFF2-40B4-BE49-F238E27FC236}">
                <a16:creationId xmlns:a16="http://schemas.microsoft.com/office/drawing/2014/main" id="{636BF2B3-8343-450E-80A4-E2FD4448FC4B}"/>
              </a:ext>
            </a:extLst>
          </p:cNvPr>
          <p:cNvSpPr txBox="1"/>
          <p:nvPr/>
        </p:nvSpPr>
        <p:spPr>
          <a:xfrm>
            <a:off x="242646" y="951452"/>
            <a:ext cx="2700300" cy="300082"/>
          </a:xfrm>
          <a:prstGeom prst="rect">
            <a:avLst/>
          </a:prstGeom>
          <a:noFill/>
        </p:spPr>
        <p:txBody>
          <a:bodyPr wrap="square" rtlCol="0">
            <a:spAutoFit/>
          </a:bodyPr>
          <a:lstStyle/>
          <a:p>
            <a:r>
              <a:rPr lang="zh-CN" altLang="en-US" sz="1350" dirty="0">
                <a:solidFill>
                  <a:schemeClr val="bg1">
                    <a:lumMod val="50000"/>
                  </a:schemeClr>
                </a:solidFill>
                <a:latin typeface="微软雅黑" panose="020B0503020204020204" pitchFamily="34" charset="-122"/>
                <a:ea typeface="微软雅黑" panose="020B0503020204020204" pitchFamily="34" charset="-122"/>
              </a:rPr>
              <a:t>系统设计</a:t>
            </a:r>
            <a:r>
              <a:rPr lang="en-US" altLang="zh-CN" sz="1350" dirty="0">
                <a:solidFill>
                  <a:schemeClr val="bg1">
                    <a:lumMod val="50000"/>
                  </a:schemeClr>
                </a:solidFill>
                <a:latin typeface="微软雅黑" panose="020B0503020204020204" pitchFamily="34" charset="-122"/>
                <a:ea typeface="微软雅黑" panose="020B0503020204020204" pitchFamily="34" charset="-122"/>
              </a:rPr>
              <a:t>&gt;&gt;</a:t>
            </a:r>
            <a:r>
              <a:rPr lang="zh-CN" altLang="en-US" sz="1350" dirty="0">
                <a:solidFill>
                  <a:schemeClr val="bg1">
                    <a:lumMod val="50000"/>
                  </a:schemeClr>
                </a:solidFill>
                <a:latin typeface="微软雅黑" panose="020B0503020204020204" pitchFamily="34" charset="-122"/>
                <a:ea typeface="微软雅黑" panose="020B0503020204020204" pitchFamily="34" charset="-122"/>
              </a:rPr>
              <a:t>斯特林制冷机</a:t>
            </a:r>
          </a:p>
        </p:txBody>
      </p:sp>
      <p:sp>
        <p:nvSpPr>
          <p:cNvPr id="27" name="文本框 26">
            <a:extLst>
              <a:ext uri="{FF2B5EF4-FFF2-40B4-BE49-F238E27FC236}">
                <a16:creationId xmlns:a16="http://schemas.microsoft.com/office/drawing/2014/main" id="{3C603861-5925-49BC-9B3C-44DE2DF87308}"/>
              </a:ext>
            </a:extLst>
          </p:cNvPr>
          <p:cNvSpPr txBox="1"/>
          <p:nvPr/>
        </p:nvSpPr>
        <p:spPr>
          <a:xfrm>
            <a:off x="242646" y="1179849"/>
            <a:ext cx="2928625" cy="219291"/>
          </a:xfrm>
          <a:prstGeom prst="rect">
            <a:avLst/>
          </a:prstGeom>
          <a:noFill/>
        </p:spPr>
        <p:txBody>
          <a:bodyPr wrap="square" rtlCol="0">
            <a:spAutoFit/>
          </a:bodyPr>
          <a:lstStyle/>
          <a:p>
            <a:r>
              <a:rPr lang="en-US" altLang="zh-CN" sz="825" dirty="0">
                <a:solidFill>
                  <a:schemeClr val="bg1">
                    <a:lumMod val="50000"/>
                  </a:schemeClr>
                </a:solidFill>
              </a:rPr>
              <a:t> SYSTEM DESIGN &gt;&gt; Stirling Cryocooler</a:t>
            </a:r>
            <a:endParaRPr lang="zh-CN" altLang="en-US" sz="825" dirty="0">
              <a:solidFill>
                <a:schemeClr val="bg1">
                  <a:lumMod val="50000"/>
                </a:schemeClr>
              </a:solidFill>
            </a:endParaRPr>
          </a:p>
        </p:txBody>
      </p:sp>
      <p:grpSp>
        <p:nvGrpSpPr>
          <p:cNvPr id="29" name="组合 14">
            <a:extLst>
              <a:ext uri="{FF2B5EF4-FFF2-40B4-BE49-F238E27FC236}">
                <a16:creationId xmlns:a16="http://schemas.microsoft.com/office/drawing/2014/main" id="{F6FADC1F-AA10-4E3A-847D-A61363FE4672}"/>
              </a:ext>
            </a:extLst>
          </p:cNvPr>
          <p:cNvGrpSpPr>
            <a:grpSpLocks/>
          </p:cNvGrpSpPr>
          <p:nvPr/>
        </p:nvGrpSpPr>
        <p:grpSpPr bwMode="auto">
          <a:xfrm>
            <a:off x="3016876" y="1033290"/>
            <a:ext cx="1670619" cy="1570771"/>
            <a:chOff x="654690" y="1086295"/>
            <a:chExt cx="4218808" cy="4260355"/>
          </a:xfrm>
        </p:grpSpPr>
        <p:pic>
          <p:nvPicPr>
            <p:cNvPr id="32" name="图片 5">
              <a:extLst>
                <a:ext uri="{FF2B5EF4-FFF2-40B4-BE49-F238E27FC236}">
                  <a16:creationId xmlns:a16="http://schemas.microsoft.com/office/drawing/2014/main" id="{F528CAB2-B8E6-4363-86CE-AAB085F41C1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690" y="1086295"/>
              <a:ext cx="3993279" cy="3713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矩形 9">
              <a:extLst>
                <a:ext uri="{FF2B5EF4-FFF2-40B4-BE49-F238E27FC236}">
                  <a16:creationId xmlns:a16="http://schemas.microsoft.com/office/drawing/2014/main" id="{0C9DB71A-1558-4D19-B449-FCBE223F914F}"/>
                </a:ext>
              </a:extLst>
            </p:cNvPr>
            <p:cNvSpPr>
              <a:spLocks noChangeArrowheads="1"/>
            </p:cNvSpPr>
            <p:nvPr/>
          </p:nvSpPr>
          <p:spPr bwMode="auto">
            <a:xfrm>
              <a:off x="3727089" y="4657207"/>
              <a:ext cx="1146409" cy="688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9pPr>
            </a:lstStyle>
            <a:p>
              <a:pPr>
                <a:spcBef>
                  <a:spcPct val="0"/>
                </a:spcBef>
                <a:buFontTx/>
                <a:buNone/>
              </a:pPr>
              <a:r>
                <a:rPr lang="zh-CN" altLang="en-US" sz="1050" b="1">
                  <a:latin typeface="微软雅黑" panose="020B0503020204020204" pitchFamily="34" charset="-122"/>
                  <a:ea typeface="微软雅黑" panose="020B0503020204020204" pitchFamily="34" charset="-122"/>
                </a:rPr>
                <a:t>冷腔</a:t>
              </a:r>
            </a:p>
          </p:txBody>
        </p:sp>
        <p:sp>
          <p:nvSpPr>
            <p:cNvPr id="35" name="矩形 10">
              <a:extLst>
                <a:ext uri="{FF2B5EF4-FFF2-40B4-BE49-F238E27FC236}">
                  <a16:creationId xmlns:a16="http://schemas.microsoft.com/office/drawing/2014/main" id="{1CD232E1-44AC-4D4F-AC32-DA524D248AB7}"/>
                </a:ext>
              </a:extLst>
            </p:cNvPr>
            <p:cNvSpPr>
              <a:spLocks noChangeArrowheads="1"/>
            </p:cNvSpPr>
            <p:nvPr/>
          </p:nvSpPr>
          <p:spPr bwMode="auto">
            <a:xfrm>
              <a:off x="1006754" y="4657961"/>
              <a:ext cx="1486447" cy="688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9pPr>
            </a:lstStyle>
            <a:p>
              <a:pPr>
                <a:spcBef>
                  <a:spcPct val="0"/>
                </a:spcBef>
                <a:buFontTx/>
                <a:buNone/>
              </a:pPr>
              <a:r>
                <a:rPr lang="zh-CN" altLang="en-US" sz="1050" b="1">
                  <a:latin typeface="微软雅黑" panose="020B0503020204020204" pitchFamily="34" charset="-122"/>
                  <a:ea typeface="微软雅黑" panose="020B0503020204020204" pitchFamily="34" charset="-122"/>
                </a:rPr>
                <a:t>室温腔</a:t>
              </a:r>
            </a:p>
          </p:txBody>
        </p:sp>
      </p:grpSp>
      <p:sp>
        <p:nvSpPr>
          <p:cNvPr id="6" name="文本框 5">
            <a:extLst>
              <a:ext uri="{FF2B5EF4-FFF2-40B4-BE49-F238E27FC236}">
                <a16:creationId xmlns:a16="http://schemas.microsoft.com/office/drawing/2014/main" id="{F80C9D8E-5E7F-4F5A-86C5-BAEC8234771A}"/>
              </a:ext>
            </a:extLst>
          </p:cNvPr>
          <p:cNvSpPr txBox="1"/>
          <p:nvPr/>
        </p:nvSpPr>
        <p:spPr>
          <a:xfrm>
            <a:off x="3016876" y="2633913"/>
            <a:ext cx="1707757" cy="213585"/>
          </a:xfrm>
          <a:prstGeom prst="rect">
            <a:avLst/>
          </a:prstGeom>
          <a:noFill/>
        </p:spPr>
        <p:txBody>
          <a:bodyPr wrap="square" rtlCol="0">
            <a:spAutoFit/>
          </a:bodyPr>
          <a:lstStyle/>
          <a:p>
            <a:pPr algn="ctr"/>
            <a:r>
              <a:rPr lang="zh-CN" altLang="en-US" sz="788" dirty="0">
                <a:latin typeface="微软雅黑" panose="020B0503020204020204" pitchFamily="34" charset="-122"/>
                <a:ea typeface="微软雅黑" panose="020B0503020204020204" pitchFamily="34" charset="-122"/>
              </a:rPr>
              <a:t>斯特林制冷机原理图</a:t>
            </a:r>
          </a:p>
        </p:txBody>
      </p:sp>
      <p:sp>
        <p:nvSpPr>
          <p:cNvPr id="37" name="文本框 36">
            <a:extLst>
              <a:ext uri="{FF2B5EF4-FFF2-40B4-BE49-F238E27FC236}">
                <a16:creationId xmlns:a16="http://schemas.microsoft.com/office/drawing/2014/main" id="{BCCEDED3-D8E5-4F7C-B36F-F8260AA93067}"/>
              </a:ext>
            </a:extLst>
          </p:cNvPr>
          <p:cNvSpPr txBox="1"/>
          <p:nvPr/>
        </p:nvSpPr>
        <p:spPr>
          <a:xfrm>
            <a:off x="4855469" y="2576989"/>
            <a:ext cx="1871777" cy="213585"/>
          </a:xfrm>
          <a:prstGeom prst="rect">
            <a:avLst/>
          </a:prstGeom>
          <a:noFill/>
        </p:spPr>
        <p:txBody>
          <a:bodyPr wrap="square" rtlCol="0">
            <a:spAutoFit/>
          </a:bodyPr>
          <a:lstStyle/>
          <a:p>
            <a:pPr algn="ctr"/>
            <a:r>
              <a:rPr lang="zh-CN" altLang="en-US" sz="788" dirty="0">
                <a:latin typeface="微软雅黑" panose="020B0503020204020204" pitchFamily="34" charset="-122"/>
                <a:ea typeface="微软雅黑" panose="020B0503020204020204" pitchFamily="34" charset="-122"/>
              </a:rPr>
              <a:t>大冷量单级斯特林制冷机基本结构</a:t>
            </a:r>
          </a:p>
        </p:txBody>
      </p:sp>
      <p:pic>
        <p:nvPicPr>
          <p:cNvPr id="9" name="图片 8">
            <a:extLst>
              <a:ext uri="{FF2B5EF4-FFF2-40B4-BE49-F238E27FC236}">
                <a16:creationId xmlns:a16="http://schemas.microsoft.com/office/drawing/2014/main" id="{A7611BB3-B20A-4F63-A3B6-B0CD840D29F6}"/>
              </a:ext>
            </a:extLst>
          </p:cNvPr>
          <p:cNvPicPr>
            <a:picLocks noChangeAspect="1"/>
          </p:cNvPicPr>
          <p:nvPr/>
        </p:nvPicPr>
        <p:blipFill>
          <a:blip r:embed="rId5"/>
          <a:stretch>
            <a:fillRect/>
          </a:stretch>
        </p:blipFill>
        <p:spPr>
          <a:xfrm>
            <a:off x="4953086" y="2841662"/>
            <a:ext cx="1707757" cy="1261772"/>
          </a:xfrm>
          <a:prstGeom prst="rect">
            <a:avLst/>
          </a:prstGeom>
        </p:spPr>
      </p:pic>
      <p:sp>
        <p:nvSpPr>
          <p:cNvPr id="38" name="文本框 37">
            <a:extLst>
              <a:ext uri="{FF2B5EF4-FFF2-40B4-BE49-F238E27FC236}">
                <a16:creationId xmlns:a16="http://schemas.microsoft.com/office/drawing/2014/main" id="{5863755A-E735-40D8-9DA8-46AA95F3608A}"/>
              </a:ext>
            </a:extLst>
          </p:cNvPr>
          <p:cNvSpPr txBox="1"/>
          <p:nvPr/>
        </p:nvSpPr>
        <p:spPr>
          <a:xfrm>
            <a:off x="4953086" y="4299824"/>
            <a:ext cx="1707757" cy="213585"/>
          </a:xfrm>
          <a:prstGeom prst="rect">
            <a:avLst/>
          </a:prstGeom>
          <a:noFill/>
        </p:spPr>
        <p:txBody>
          <a:bodyPr wrap="square" rtlCol="0">
            <a:spAutoFit/>
          </a:bodyPr>
          <a:lstStyle/>
          <a:p>
            <a:pPr algn="ctr"/>
            <a:r>
              <a:rPr lang="zh-CN" altLang="en-US" sz="788" dirty="0">
                <a:latin typeface="微软雅黑" panose="020B0503020204020204" pitchFamily="34" charset="-122"/>
                <a:ea typeface="微软雅黑" panose="020B0503020204020204" pitchFamily="34" charset="-122"/>
              </a:rPr>
              <a:t>制冷机冷端换热器示意图</a:t>
            </a:r>
          </a:p>
        </p:txBody>
      </p:sp>
      <p:graphicFrame>
        <p:nvGraphicFramePr>
          <p:cNvPr id="14" name="对象 13">
            <a:extLst>
              <a:ext uri="{FF2B5EF4-FFF2-40B4-BE49-F238E27FC236}">
                <a16:creationId xmlns:a16="http://schemas.microsoft.com/office/drawing/2014/main" id="{74B95035-9318-4213-B6D8-BF7D3605B671}"/>
              </a:ext>
            </a:extLst>
          </p:cNvPr>
          <p:cNvGraphicFramePr>
            <a:graphicFrameLocks noChangeAspect="1"/>
          </p:cNvGraphicFramePr>
          <p:nvPr>
            <p:extLst>
              <p:ext uri="{D42A27DB-BD31-4B8C-83A1-F6EECF244321}">
                <p14:modId xmlns:p14="http://schemas.microsoft.com/office/powerpoint/2010/main" val="638417889"/>
              </p:ext>
            </p:extLst>
          </p:nvPr>
        </p:nvGraphicFramePr>
        <p:xfrm>
          <a:off x="2834934" y="2733650"/>
          <a:ext cx="2071639" cy="1657829"/>
        </p:xfrm>
        <a:graphic>
          <a:graphicData uri="http://schemas.openxmlformats.org/presentationml/2006/ole">
            <mc:AlternateContent xmlns:mc="http://schemas.openxmlformats.org/markup-compatibility/2006">
              <mc:Choice xmlns:v="urn:schemas-microsoft-com:vml" Requires="v">
                <p:oleObj spid="_x0000_s1756" name="Graph" r:id="rId6" imgW="9144000" imgH="7315200" progId="Origin50.Graph">
                  <p:embed/>
                </p:oleObj>
              </mc:Choice>
              <mc:Fallback>
                <p:oleObj name="Graph" r:id="rId6" imgW="9144000" imgH="7315200" progId="Origin50.Graph">
                  <p:embed/>
                  <p:pic>
                    <p:nvPicPr>
                      <p:cNvPr id="0" name=""/>
                      <p:cNvPicPr/>
                      <p:nvPr/>
                    </p:nvPicPr>
                    <p:blipFill>
                      <a:blip r:embed="rId7"/>
                      <a:stretch>
                        <a:fillRect/>
                      </a:stretch>
                    </p:blipFill>
                    <p:spPr>
                      <a:xfrm>
                        <a:off x="2834934" y="2733650"/>
                        <a:ext cx="2071639" cy="1657829"/>
                      </a:xfrm>
                      <a:prstGeom prst="rect">
                        <a:avLst/>
                      </a:prstGeom>
                    </p:spPr>
                  </p:pic>
                </p:oleObj>
              </mc:Fallback>
            </mc:AlternateContent>
          </a:graphicData>
        </a:graphic>
      </p:graphicFrame>
      <p:sp>
        <p:nvSpPr>
          <p:cNvPr id="39" name="文本框 38">
            <a:extLst>
              <a:ext uri="{FF2B5EF4-FFF2-40B4-BE49-F238E27FC236}">
                <a16:creationId xmlns:a16="http://schemas.microsoft.com/office/drawing/2014/main" id="{0009E65F-A470-4A6C-9B40-6A9DB71AAFB7}"/>
              </a:ext>
            </a:extLst>
          </p:cNvPr>
          <p:cNvSpPr txBox="1"/>
          <p:nvPr/>
        </p:nvSpPr>
        <p:spPr>
          <a:xfrm>
            <a:off x="3075177" y="4299824"/>
            <a:ext cx="1707757" cy="213585"/>
          </a:xfrm>
          <a:prstGeom prst="rect">
            <a:avLst/>
          </a:prstGeom>
          <a:noFill/>
        </p:spPr>
        <p:txBody>
          <a:bodyPr wrap="square" rtlCol="0">
            <a:spAutoFit/>
          </a:bodyPr>
          <a:lstStyle/>
          <a:p>
            <a:pPr algn="ctr"/>
            <a:r>
              <a:rPr lang="zh-CN" altLang="en-US" sz="788" dirty="0">
                <a:latin typeface="微软雅黑" panose="020B0503020204020204" pitchFamily="34" charset="-122"/>
                <a:ea typeface="微软雅黑" panose="020B0503020204020204" pitchFamily="34" charset="-122"/>
              </a:rPr>
              <a:t>制冷机制冷性能曲线</a:t>
            </a:r>
          </a:p>
        </p:txBody>
      </p:sp>
      <p:pic>
        <p:nvPicPr>
          <p:cNvPr id="7" name="图片 6"/>
          <p:cNvPicPr>
            <a:picLocks noChangeAspect="1"/>
          </p:cNvPicPr>
          <p:nvPr/>
        </p:nvPicPr>
        <p:blipFill>
          <a:blip r:embed="rId8"/>
          <a:stretch>
            <a:fillRect/>
          </a:stretch>
        </p:blipFill>
        <p:spPr>
          <a:xfrm>
            <a:off x="4687495" y="966680"/>
            <a:ext cx="2041331" cy="1589358"/>
          </a:xfrm>
          <a:prstGeom prst="rect">
            <a:avLst/>
          </a:prstGeom>
        </p:spPr>
      </p:pic>
      <p:sp>
        <p:nvSpPr>
          <p:cNvPr id="3" name="灯片编号占位符 2">
            <a:extLst>
              <a:ext uri="{FF2B5EF4-FFF2-40B4-BE49-F238E27FC236}">
                <a16:creationId xmlns:a16="http://schemas.microsoft.com/office/drawing/2014/main" id="{3640762A-B9FA-474B-B017-23E2D3756F8B}"/>
              </a:ext>
            </a:extLst>
          </p:cNvPr>
          <p:cNvSpPr>
            <a:spLocks noGrp="1"/>
          </p:cNvSpPr>
          <p:nvPr>
            <p:ph type="sldNum" sz="quarter" idx="12"/>
          </p:nvPr>
        </p:nvSpPr>
        <p:spPr/>
        <p:txBody>
          <a:bodyPr/>
          <a:lstStyle/>
          <a:p>
            <a:fld id="{2EEFC946-6D13-4F8C-9740-992A906A613E}" type="slidenum">
              <a:rPr lang="zh-CN" altLang="en-US" smtClean="0"/>
              <a:pPr/>
              <a:t>7</a:t>
            </a:fld>
            <a:endParaRPr lang="zh-CN" altLang="en-US"/>
          </a:p>
        </p:txBody>
      </p:sp>
      <p:sp>
        <p:nvSpPr>
          <p:cNvPr id="19" name="文本框 18">
            <a:extLst>
              <a:ext uri="{FF2B5EF4-FFF2-40B4-BE49-F238E27FC236}">
                <a16:creationId xmlns:a16="http://schemas.microsoft.com/office/drawing/2014/main" id="{281FBC9F-FB02-4744-92F8-4E671E031E34}"/>
              </a:ext>
            </a:extLst>
          </p:cNvPr>
          <p:cNvSpPr txBox="1"/>
          <p:nvPr/>
        </p:nvSpPr>
        <p:spPr>
          <a:xfrm>
            <a:off x="230383" y="198096"/>
            <a:ext cx="6417713" cy="461665"/>
          </a:xfrm>
          <a:prstGeom prst="rect">
            <a:avLst/>
          </a:prstGeom>
          <a:noFill/>
        </p:spPr>
        <p:txBody>
          <a:bodyPr wrap="square" rtlCol="0">
            <a:spAutoFit/>
          </a:bodyPr>
          <a:lstStyle/>
          <a:p>
            <a:pPr algn="ct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一、</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MRI</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超导磁体机械式降温系统</a:t>
            </a:r>
          </a:p>
        </p:txBody>
      </p:sp>
    </p:spTree>
    <p:extLst>
      <p:ext uri="{BB962C8B-B14F-4D97-AF65-F5344CB8AC3E}">
        <p14:creationId xmlns:p14="http://schemas.microsoft.com/office/powerpoint/2010/main" val="1654420815"/>
      </p:ext>
    </p:extLst>
  </p:cSld>
  <p:clrMapOvr>
    <a:masterClrMapping/>
  </p:clrMapOvr>
  <p:transition spd="slow" advClick="0" advTm="0">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对象 6">
            <a:extLst>
              <a:ext uri="{FF2B5EF4-FFF2-40B4-BE49-F238E27FC236}">
                <a16:creationId xmlns:a16="http://schemas.microsoft.com/office/drawing/2014/main" id="{865A2BAF-813C-41B9-8037-6CDDEFDD4767}"/>
              </a:ext>
            </a:extLst>
          </p:cNvPr>
          <p:cNvGraphicFramePr>
            <a:graphicFrameLocks noChangeAspect="1"/>
          </p:cNvGraphicFramePr>
          <p:nvPr>
            <p:extLst>
              <p:ext uri="{D42A27DB-BD31-4B8C-83A1-F6EECF244321}">
                <p14:modId xmlns:p14="http://schemas.microsoft.com/office/powerpoint/2010/main" val="2272913518"/>
              </p:ext>
            </p:extLst>
          </p:nvPr>
        </p:nvGraphicFramePr>
        <p:xfrm>
          <a:off x="3828888" y="1208577"/>
          <a:ext cx="4012406" cy="3209925"/>
        </p:xfrm>
        <a:graphic>
          <a:graphicData uri="http://schemas.openxmlformats.org/presentationml/2006/ole">
            <mc:AlternateContent xmlns:mc="http://schemas.openxmlformats.org/markup-compatibility/2006">
              <mc:Choice xmlns:v="urn:schemas-microsoft-com:vml" Requires="v">
                <p:oleObj spid="_x0000_s9632" name="文档" r:id="rId4" imgW="6260951" imgH="5006703" progId="Word.Document.12">
                  <p:embed/>
                </p:oleObj>
              </mc:Choice>
              <mc:Fallback>
                <p:oleObj name="文档" r:id="rId4" imgW="6260951" imgH="5006703" progId="Word.Document.12">
                  <p:embed/>
                  <p:pic>
                    <p:nvPicPr>
                      <p:cNvPr id="0" name=""/>
                      <p:cNvPicPr/>
                      <p:nvPr/>
                    </p:nvPicPr>
                    <p:blipFill>
                      <a:blip r:embed="rId5"/>
                      <a:stretch>
                        <a:fillRect/>
                      </a:stretch>
                    </p:blipFill>
                    <p:spPr>
                      <a:xfrm>
                        <a:off x="3828888" y="1208577"/>
                        <a:ext cx="4012406" cy="3209925"/>
                      </a:xfrm>
                      <a:prstGeom prst="rect">
                        <a:avLst/>
                      </a:prstGeom>
                    </p:spPr>
                  </p:pic>
                </p:oleObj>
              </mc:Fallback>
            </mc:AlternateContent>
          </a:graphicData>
        </a:graphic>
      </p:graphicFrame>
      <p:sp>
        <p:nvSpPr>
          <p:cNvPr id="2" name="文本框 1">
            <a:extLst>
              <a:ext uri="{FF2B5EF4-FFF2-40B4-BE49-F238E27FC236}">
                <a16:creationId xmlns:a16="http://schemas.microsoft.com/office/drawing/2014/main" id="{30D1F9EE-317A-418F-9349-DE0207657620}"/>
              </a:ext>
            </a:extLst>
          </p:cNvPr>
          <p:cNvSpPr txBox="1"/>
          <p:nvPr/>
        </p:nvSpPr>
        <p:spPr>
          <a:xfrm>
            <a:off x="242646" y="951452"/>
            <a:ext cx="3186354" cy="300082"/>
          </a:xfrm>
          <a:prstGeom prst="rect">
            <a:avLst/>
          </a:prstGeom>
          <a:noFill/>
        </p:spPr>
        <p:txBody>
          <a:bodyPr wrap="square" rtlCol="0">
            <a:spAutoFit/>
          </a:bodyPr>
          <a:lstStyle/>
          <a:p>
            <a:r>
              <a:rPr lang="zh-CN" altLang="en-US" sz="1350" dirty="0">
                <a:solidFill>
                  <a:schemeClr val="bg1">
                    <a:lumMod val="50000"/>
                  </a:schemeClr>
                </a:solidFill>
                <a:latin typeface="微软雅黑" panose="020B0503020204020204" pitchFamily="34" charset="-122"/>
                <a:ea typeface="微软雅黑" panose="020B0503020204020204" pitchFamily="34" charset="-122"/>
              </a:rPr>
              <a:t>模型计算</a:t>
            </a:r>
            <a:r>
              <a:rPr lang="en-US" altLang="zh-CN" sz="1350" dirty="0">
                <a:solidFill>
                  <a:schemeClr val="bg1">
                    <a:lumMod val="50000"/>
                  </a:schemeClr>
                </a:solidFill>
                <a:latin typeface="微软雅黑" panose="020B0503020204020204" pitchFamily="34" charset="-122"/>
                <a:ea typeface="微软雅黑" panose="020B0503020204020204" pitchFamily="34" charset="-122"/>
              </a:rPr>
              <a:t>&gt;&gt;</a:t>
            </a:r>
            <a:r>
              <a:rPr lang="zh-CN" altLang="en-US" sz="1350" dirty="0">
                <a:solidFill>
                  <a:schemeClr val="bg1">
                    <a:lumMod val="50000"/>
                  </a:schemeClr>
                </a:solidFill>
                <a:latin typeface="微软雅黑" panose="020B0503020204020204" pitchFamily="34" charset="-122"/>
                <a:ea typeface="微软雅黑" panose="020B0503020204020204" pitchFamily="34" charset="-122"/>
              </a:rPr>
              <a:t>程序</a:t>
            </a:r>
          </a:p>
        </p:txBody>
      </p:sp>
      <p:sp>
        <p:nvSpPr>
          <p:cNvPr id="3" name="文本框 2">
            <a:extLst>
              <a:ext uri="{FF2B5EF4-FFF2-40B4-BE49-F238E27FC236}">
                <a16:creationId xmlns:a16="http://schemas.microsoft.com/office/drawing/2014/main" id="{B8129BDF-3B26-44E5-ACFE-9134DDF960D9}"/>
              </a:ext>
            </a:extLst>
          </p:cNvPr>
          <p:cNvSpPr txBox="1"/>
          <p:nvPr/>
        </p:nvSpPr>
        <p:spPr>
          <a:xfrm>
            <a:off x="242646" y="1179849"/>
            <a:ext cx="2928625" cy="219291"/>
          </a:xfrm>
          <a:prstGeom prst="rect">
            <a:avLst/>
          </a:prstGeom>
          <a:noFill/>
        </p:spPr>
        <p:txBody>
          <a:bodyPr wrap="square" rtlCol="0">
            <a:spAutoFit/>
          </a:bodyPr>
          <a:lstStyle/>
          <a:p>
            <a:r>
              <a:rPr lang="en-US" altLang="zh-CN" sz="825" dirty="0">
                <a:solidFill>
                  <a:schemeClr val="bg1">
                    <a:lumMod val="50000"/>
                  </a:schemeClr>
                </a:solidFill>
              </a:rPr>
              <a:t> MODULE CALCULATION &gt;&gt; Program </a:t>
            </a:r>
            <a:endParaRPr lang="zh-CN" altLang="en-US" sz="825" dirty="0">
              <a:solidFill>
                <a:schemeClr val="bg1">
                  <a:lumMod val="50000"/>
                </a:schemeClr>
              </a:solidFill>
            </a:endParaRPr>
          </a:p>
        </p:txBody>
      </p:sp>
      <p:pic>
        <p:nvPicPr>
          <p:cNvPr id="4" name="图片 3">
            <a:extLst>
              <a:ext uri="{FF2B5EF4-FFF2-40B4-BE49-F238E27FC236}">
                <a16:creationId xmlns:a16="http://schemas.microsoft.com/office/drawing/2014/main" id="{DFFACAE8-6C93-44ED-8247-DA982E518C23}"/>
              </a:ext>
            </a:extLst>
          </p:cNvPr>
          <p:cNvPicPr>
            <a:picLocks noChangeAspect="1"/>
          </p:cNvPicPr>
          <p:nvPr/>
        </p:nvPicPr>
        <p:blipFill>
          <a:blip r:embed="rId6"/>
          <a:stretch>
            <a:fillRect/>
          </a:stretch>
        </p:blipFill>
        <p:spPr>
          <a:xfrm>
            <a:off x="242646" y="1430497"/>
            <a:ext cx="2052230" cy="3139357"/>
          </a:xfrm>
          <a:prstGeom prst="rect">
            <a:avLst/>
          </a:prstGeom>
        </p:spPr>
      </p:pic>
      <p:sp>
        <p:nvSpPr>
          <p:cNvPr id="5" name="文本框 4">
            <a:extLst>
              <a:ext uri="{FF2B5EF4-FFF2-40B4-BE49-F238E27FC236}">
                <a16:creationId xmlns:a16="http://schemas.microsoft.com/office/drawing/2014/main" id="{1A5075C8-097F-4349-A11F-38FA54AF8FD9}"/>
              </a:ext>
            </a:extLst>
          </p:cNvPr>
          <p:cNvSpPr txBox="1"/>
          <p:nvPr/>
        </p:nvSpPr>
        <p:spPr>
          <a:xfrm>
            <a:off x="2567515" y="881625"/>
            <a:ext cx="2211635" cy="1858201"/>
          </a:xfrm>
          <a:prstGeom prst="rect">
            <a:avLst/>
          </a:prstGeom>
          <a:noFill/>
        </p:spPr>
        <p:txBody>
          <a:bodyPr wrap="square" rtlCol="0">
            <a:spAutoFit/>
          </a:bodyPr>
          <a:lstStyle/>
          <a:p>
            <a:pPr>
              <a:lnSpc>
                <a:spcPct val="150000"/>
              </a:lnSpc>
            </a:pPr>
            <a:r>
              <a:rPr lang="zh-CN" altLang="en-US" sz="900" dirty="0">
                <a:latin typeface="微软雅黑" panose="020B0503020204020204" pitchFamily="34" charset="-122"/>
                <a:ea typeface="微软雅黑" panose="020B0503020204020204" pitchFamily="34" charset="-122"/>
              </a:rPr>
              <a:t>假设条件：</a:t>
            </a:r>
            <a:endParaRPr lang="en-US" altLang="zh-CN" sz="900" dirty="0">
              <a:latin typeface="微软雅黑" panose="020B0503020204020204" pitchFamily="34" charset="-122"/>
              <a:ea typeface="微软雅黑" panose="020B0503020204020204" pitchFamily="34" charset="-122"/>
            </a:endParaRPr>
          </a:p>
          <a:p>
            <a:pPr>
              <a:lnSpc>
                <a:spcPct val="150000"/>
              </a:lnSpc>
            </a:pPr>
            <a:r>
              <a:rPr lang="en-US" altLang="zh-CN" sz="750" dirty="0">
                <a:latin typeface="微软雅黑" panose="020B0503020204020204" pitchFamily="34" charset="-122"/>
                <a:ea typeface="微软雅黑" panose="020B0503020204020204" pitchFamily="34" charset="-122"/>
              </a:rPr>
              <a:t>1</a:t>
            </a:r>
            <a:r>
              <a:rPr lang="zh-CN" altLang="zh-CN" sz="750" dirty="0">
                <a:latin typeface="微软雅黑" panose="020B0503020204020204" pitchFamily="34" charset="-122"/>
                <a:ea typeface="微软雅黑" panose="020B0503020204020204" pitchFamily="34" charset="-122"/>
              </a:rPr>
              <a:t>）系统初始温度为室温300 K；</a:t>
            </a:r>
            <a:endParaRPr lang="en-US" altLang="zh-CN" sz="750" dirty="0">
              <a:latin typeface="微软雅黑" panose="020B0503020204020204" pitchFamily="34" charset="-122"/>
              <a:ea typeface="微软雅黑" panose="020B0503020204020204" pitchFamily="34" charset="-122"/>
            </a:endParaRPr>
          </a:p>
          <a:p>
            <a:pPr>
              <a:lnSpc>
                <a:spcPct val="150000"/>
              </a:lnSpc>
            </a:pPr>
            <a:r>
              <a:rPr lang="zh-CN" altLang="zh-CN" sz="750" dirty="0">
                <a:latin typeface="微软雅黑" panose="020B0503020204020204" pitchFamily="34" charset="-122"/>
                <a:ea typeface="微软雅黑" panose="020B0503020204020204" pitchFamily="34" charset="-122"/>
              </a:rPr>
              <a:t>2）降温过程划分为</a:t>
            </a:r>
            <a:r>
              <a:rPr lang="zh-CN" altLang="en-US" sz="750" dirty="0">
                <a:latin typeface="微软雅黑" panose="020B0503020204020204" pitchFamily="34" charset="-122"/>
                <a:ea typeface="微软雅黑" panose="020B0503020204020204" pitchFamily="34" charset="-122"/>
              </a:rPr>
              <a:t>长度小于</a:t>
            </a:r>
            <a:r>
              <a:rPr lang="en-US" altLang="zh-CN" sz="750" dirty="0">
                <a:latin typeface="微软雅黑" panose="020B0503020204020204" pitchFamily="34" charset="-122"/>
                <a:ea typeface="微软雅黑" panose="020B0503020204020204" pitchFamily="34" charset="-122"/>
              </a:rPr>
              <a:t>10 min</a:t>
            </a:r>
            <a:r>
              <a:rPr lang="zh-CN" altLang="en-US" sz="750" dirty="0">
                <a:latin typeface="微软雅黑" panose="020B0503020204020204" pitchFamily="34" charset="-122"/>
                <a:ea typeface="微软雅黑" panose="020B0503020204020204" pitchFamily="34" charset="-122"/>
              </a:rPr>
              <a:t>的</a:t>
            </a:r>
            <a:r>
              <a:rPr lang="zh-CN" altLang="zh-CN" sz="750" dirty="0">
                <a:latin typeface="微软雅黑" panose="020B0503020204020204" pitchFamily="34" charset="-122"/>
                <a:ea typeface="微软雅黑" panose="020B0503020204020204" pitchFamily="34" charset="-122"/>
              </a:rPr>
              <a:t>时间微元，</a:t>
            </a:r>
            <a:r>
              <a:rPr lang="en-US" altLang="zh-CN" sz="750" dirty="0">
                <a:latin typeface="微软雅黑" panose="020B0503020204020204" pitchFamily="34" charset="-122"/>
                <a:ea typeface="微软雅黑" panose="020B0503020204020204" pitchFamily="34" charset="-122"/>
              </a:rPr>
              <a:t>  </a:t>
            </a:r>
          </a:p>
          <a:p>
            <a:pPr>
              <a:lnSpc>
                <a:spcPct val="150000"/>
              </a:lnSpc>
            </a:pPr>
            <a:r>
              <a:rPr lang="en-US" altLang="zh-CN" sz="750" dirty="0">
                <a:latin typeface="微软雅黑" panose="020B0503020204020204" pitchFamily="34" charset="-122"/>
                <a:ea typeface="微软雅黑" panose="020B0503020204020204" pitchFamily="34" charset="-122"/>
              </a:rPr>
              <a:t>     </a:t>
            </a:r>
            <a:r>
              <a:rPr lang="zh-CN" altLang="zh-CN" sz="750" dirty="0">
                <a:latin typeface="微软雅黑" panose="020B0503020204020204" pitchFamily="34" charset="-122"/>
                <a:ea typeface="微软雅黑" panose="020B0503020204020204" pitchFamily="34" charset="-122"/>
              </a:rPr>
              <a:t>微元内</a:t>
            </a:r>
            <a:r>
              <a:rPr lang="zh-CN" altLang="en-US" sz="750" dirty="0">
                <a:latin typeface="微软雅黑" panose="020B0503020204020204" pitchFamily="34" charset="-122"/>
                <a:ea typeface="微软雅黑" panose="020B0503020204020204" pitchFamily="34" charset="-122"/>
              </a:rPr>
              <a:t>物理过程</a:t>
            </a:r>
            <a:r>
              <a:rPr lang="zh-CN" altLang="zh-CN" sz="750" dirty="0">
                <a:latin typeface="微软雅黑" panose="020B0503020204020204" pitchFamily="34" charset="-122"/>
                <a:ea typeface="微软雅黑" panose="020B0503020204020204" pitchFamily="34" charset="-122"/>
              </a:rPr>
              <a:t>视为稳态；</a:t>
            </a:r>
            <a:endParaRPr lang="en-US" altLang="zh-CN" sz="750" dirty="0">
              <a:latin typeface="微软雅黑" panose="020B0503020204020204" pitchFamily="34" charset="-122"/>
              <a:ea typeface="微软雅黑" panose="020B0503020204020204" pitchFamily="34" charset="-122"/>
            </a:endParaRPr>
          </a:p>
          <a:p>
            <a:pPr>
              <a:lnSpc>
                <a:spcPct val="150000"/>
              </a:lnSpc>
            </a:pPr>
            <a:r>
              <a:rPr lang="zh-CN" altLang="zh-CN" sz="750" dirty="0">
                <a:latin typeface="微软雅黑" panose="020B0503020204020204" pitchFamily="34" charset="-122"/>
                <a:ea typeface="微软雅黑" panose="020B0503020204020204" pitchFamily="34" charset="-122"/>
              </a:rPr>
              <a:t>3）管路压降只考虑氦气的沿程阻力损失；</a:t>
            </a:r>
            <a:endParaRPr lang="en-US" altLang="zh-CN" sz="750" dirty="0">
              <a:latin typeface="微软雅黑" panose="020B0503020204020204" pitchFamily="34" charset="-122"/>
              <a:ea typeface="微软雅黑" panose="020B0503020204020204" pitchFamily="34" charset="-122"/>
            </a:endParaRPr>
          </a:p>
          <a:p>
            <a:pPr>
              <a:lnSpc>
                <a:spcPct val="150000"/>
              </a:lnSpc>
            </a:pPr>
            <a:r>
              <a:rPr lang="en-US" altLang="zh-CN" sz="750" dirty="0">
                <a:latin typeface="微软雅黑" panose="020B0503020204020204" pitchFamily="34" charset="-122"/>
                <a:ea typeface="微软雅黑" panose="020B0503020204020204" pitchFamily="34" charset="-122"/>
              </a:rPr>
              <a:t>4</a:t>
            </a:r>
            <a:r>
              <a:rPr lang="zh-CN" altLang="zh-CN" sz="750" dirty="0">
                <a:latin typeface="微软雅黑" panose="020B0503020204020204" pitchFamily="34" charset="-122"/>
                <a:ea typeface="微软雅黑" panose="020B0503020204020204" pitchFamily="34" charset="-122"/>
              </a:rPr>
              <a:t>）管道</a:t>
            </a:r>
            <a:r>
              <a:rPr lang="zh-CN" altLang="en-US" sz="750" dirty="0">
                <a:latin typeface="微软雅黑" panose="020B0503020204020204" pitchFamily="34" charset="-122"/>
                <a:ea typeface="微软雅黑" panose="020B0503020204020204" pitchFamily="34" charset="-122"/>
              </a:rPr>
              <a:t>与外界真空绝热 </a:t>
            </a:r>
            <a:r>
              <a:rPr lang="zh-CN" altLang="zh-CN" sz="750" dirty="0">
                <a:latin typeface="微软雅黑" panose="020B0503020204020204" pitchFamily="34" charset="-122"/>
                <a:ea typeface="微软雅黑" panose="020B0503020204020204" pitchFamily="34" charset="-122"/>
              </a:rPr>
              <a:t>，</a:t>
            </a:r>
            <a:r>
              <a:rPr lang="zh-CN" altLang="en-US" sz="750" dirty="0">
                <a:latin typeface="微软雅黑" panose="020B0503020204020204" pitchFamily="34" charset="-122"/>
                <a:ea typeface="微软雅黑" panose="020B0503020204020204" pitchFamily="34" charset="-122"/>
              </a:rPr>
              <a:t>基于</a:t>
            </a:r>
            <a:r>
              <a:rPr lang="zh-CN" altLang="zh-CN" sz="750" dirty="0">
                <a:latin typeface="微软雅黑" panose="020B0503020204020204" pitchFamily="34" charset="-122"/>
                <a:ea typeface="微软雅黑" panose="020B0503020204020204" pitchFamily="34" charset="-122"/>
              </a:rPr>
              <a:t>实验</a:t>
            </a:r>
            <a:r>
              <a:rPr lang="zh-CN" altLang="en-US" sz="750" dirty="0">
                <a:latin typeface="微软雅黑" panose="020B0503020204020204" pitchFamily="34" charset="-122"/>
                <a:ea typeface="微软雅黑" panose="020B0503020204020204" pitchFamily="34" charset="-122"/>
              </a:rPr>
              <a:t>测量结果</a:t>
            </a:r>
            <a:r>
              <a:rPr lang="zh-CN" altLang="zh-CN" sz="750" dirty="0">
                <a:latin typeface="微软雅黑" panose="020B0503020204020204" pitchFamily="34" charset="-122"/>
                <a:ea typeface="微软雅黑" panose="020B0503020204020204" pitchFamily="34" charset="-122"/>
              </a:rPr>
              <a:t>假</a:t>
            </a:r>
            <a:endParaRPr lang="en-US" altLang="zh-CN" sz="750" dirty="0">
              <a:latin typeface="微软雅黑" panose="020B0503020204020204" pitchFamily="34" charset="-122"/>
              <a:ea typeface="微软雅黑" panose="020B0503020204020204" pitchFamily="34" charset="-122"/>
            </a:endParaRPr>
          </a:p>
          <a:p>
            <a:pPr>
              <a:lnSpc>
                <a:spcPct val="150000"/>
              </a:lnSpc>
            </a:pPr>
            <a:r>
              <a:rPr lang="en-US" altLang="zh-CN" sz="750" dirty="0">
                <a:latin typeface="微软雅黑" panose="020B0503020204020204" pitchFamily="34" charset="-122"/>
                <a:ea typeface="微软雅黑" panose="020B0503020204020204" pitchFamily="34" charset="-122"/>
              </a:rPr>
              <a:t>     </a:t>
            </a:r>
            <a:r>
              <a:rPr lang="zh-CN" altLang="zh-CN" sz="750" dirty="0">
                <a:latin typeface="微软雅黑" panose="020B0503020204020204" pitchFamily="34" charset="-122"/>
                <a:ea typeface="微软雅黑" panose="020B0503020204020204" pitchFamily="34" charset="-122"/>
              </a:rPr>
              <a:t>设漏热率为</a:t>
            </a:r>
            <a:r>
              <a:rPr lang="en-US" altLang="zh-CN" sz="750" dirty="0">
                <a:latin typeface="微软雅黑" panose="020B0503020204020204" pitchFamily="34" charset="-122"/>
                <a:ea typeface="微软雅黑" panose="020B0503020204020204" pitchFamily="34" charset="-122"/>
              </a:rPr>
              <a:t>1 W/m</a:t>
            </a:r>
            <a:r>
              <a:rPr lang="zh-CN" altLang="zh-CN" sz="750" dirty="0">
                <a:latin typeface="微软雅黑" panose="020B0503020204020204" pitchFamily="34" charset="-122"/>
                <a:ea typeface="微软雅黑" panose="020B0503020204020204" pitchFamily="34" charset="-122"/>
              </a:rPr>
              <a:t>；</a:t>
            </a:r>
            <a:endParaRPr lang="en-US" altLang="zh-CN" sz="750" dirty="0">
              <a:latin typeface="微软雅黑" panose="020B0503020204020204" pitchFamily="34" charset="-122"/>
              <a:ea typeface="微软雅黑" panose="020B0503020204020204" pitchFamily="34" charset="-122"/>
            </a:endParaRPr>
          </a:p>
          <a:p>
            <a:pPr>
              <a:lnSpc>
                <a:spcPct val="150000"/>
              </a:lnSpc>
            </a:pPr>
            <a:r>
              <a:rPr lang="el-GR" altLang="zh-CN" sz="750" dirty="0">
                <a:latin typeface="微软雅黑" panose="020B0503020204020204" pitchFamily="34" charset="-122"/>
                <a:ea typeface="微软雅黑" panose="020B0503020204020204" pitchFamily="34" charset="-122"/>
              </a:rPr>
              <a:t>6</a:t>
            </a:r>
            <a:r>
              <a:rPr lang="zh-CN" altLang="zh-CN" sz="750" dirty="0">
                <a:latin typeface="微软雅黑" panose="020B0503020204020204" pitchFamily="34" charset="-122"/>
                <a:ea typeface="微软雅黑" panose="020B0503020204020204" pitchFamily="34" charset="-122"/>
              </a:rPr>
              <a:t>）氦气流经调节阀的热力过程视为等焓过程；</a:t>
            </a:r>
            <a:endParaRPr lang="en-US" altLang="zh-CN" sz="750" dirty="0">
              <a:latin typeface="微软雅黑" panose="020B0503020204020204" pitchFamily="34" charset="-122"/>
              <a:ea typeface="微软雅黑" panose="020B0503020204020204" pitchFamily="34" charset="-122"/>
            </a:endParaRPr>
          </a:p>
          <a:p>
            <a:pPr>
              <a:lnSpc>
                <a:spcPct val="150000"/>
              </a:lnSpc>
            </a:pPr>
            <a:r>
              <a:rPr lang="en-US" altLang="zh-CN" sz="750" dirty="0">
                <a:latin typeface="微软雅黑" panose="020B0503020204020204" pitchFamily="34" charset="-122"/>
                <a:ea typeface="微软雅黑" panose="020B0503020204020204" pitchFamily="34" charset="-122"/>
              </a:rPr>
              <a:t>7</a:t>
            </a:r>
            <a:r>
              <a:rPr lang="zh-CN" altLang="zh-CN" sz="750" dirty="0">
                <a:latin typeface="微软雅黑" panose="020B0503020204020204" pitchFamily="34" charset="-122"/>
                <a:ea typeface="微软雅黑" panose="020B0503020204020204" pitchFamily="34" charset="-122"/>
              </a:rPr>
              <a:t>）磁体外部流道为工字型，划分为多块矩形处理</a:t>
            </a:r>
            <a:r>
              <a:rPr lang="zh-CN" altLang="en-US" sz="750" dirty="0">
                <a:latin typeface="微软雅黑" panose="020B0503020204020204" pitchFamily="34" charset="-122"/>
                <a:ea typeface="微软雅黑" panose="020B0503020204020204" pitchFamily="34" charset="-122"/>
              </a:rPr>
              <a:t>。</a:t>
            </a:r>
          </a:p>
        </p:txBody>
      </p:sp>
      <p:sp>
        <p:nvSpPr>
          <p:cNvPr id="6" name="矩形 5">
            <a:extLst>
              <a:ext uri="{FF2B5EF4-FFF2-40B4-BE49-F238E27FC236}">
                <a16:creationId xmlns:a16="http://schemas.microsoft.com/office/drawing/2014/main" id="{4EA14629-489A-48AE-AAEC-01628BAC1980}"/>
              </a:ext>
            </a:extLst>
          </p:cNvPr>
          <p:cNvSpPr/>
          <p:nvPr/>
        </p:nvSpPr>
        <p:spPr>
          <a:xfrm>
            <a:off x="4735450" y="875298"/>
            <a:ext cx="761747" cy="300082"/>
          </a:xfrm>
          <a:prstGeom prst="rect">
            <a:avLst/>
          </a:prstGeom>
        </p:spPr>
        <p:txBody>
          <a:bodyPr wrap="none">
            <a:spAutoFit/>
          </a:bodyPr>
          <a:lstStyle/>
          <a:p>
            <a:pPr>
              <a:lnSpc>
                <a:spcPct val="150000"/>
              </a:lnSpc>
            </a:pPr>
            <a:r>
              <a:rPr lang="zh-CN" altLang="en-US" sz="900" dirty="0">
                <a:latin typeface="微软雅黑" panose="020B0503020204020204" pitchFamily="34" charset="-122"/>
                <a:ea typeface="微软雅黑" panose="020B0503020204020204" pitchFamily="34" charset="-122"/>
              </a:rPr>
              <a:t>主要参数：</a:t>
            </a:r>
            <a:endParaRPr lang="en-US" altLang="zh-CN" sz="900" dirty="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6CF034C3-0FCA-44E2-A875-B7BEA6FF57A4}"/>
              </a:ext>
            </a:extLst>
          </p:cNvPr>
          <p:cNvSpPr txBox="1"/>
          <p:nvPr/>
        </p:nvSpPr>
        <p:spPr>
          <a:xfrm>
            <a:off x="2748736" y="2733650"/>
            <a:ext cx="638089" cy="213585"/>
          </a:xfrm>
          <a:prstGeom prst="rect">
            <a:avLst/>
          </a:prstGeom>
          <a:solidFill>
            <a:schemeClr val="accent2"/>
          </a:solidFill>
        </p:spPr>
        <p:txBody>
          <a:bodyPr wrap="square" rtlCol="0">
            <a:spAutoFit/>
          </a:bodyPr>
          <a:lstStyle/>
          <a:p>
            <a:r>
              <a:rPr lang="zh-CN" altLang="en-US" sz="788" dirty="0">
                <a:solidFill>
                  <a:schemeClr val="bg1"/>
                </a:solidFill>
                <a:latin typeface="微软雅黑" panose="020B0503020204020204" pitchFamily="34" charset="-122"/>
                <a:ea typeface="微软雅黑" panose="020B0503020204020204" pitchFamily="34" charset="-122"/>
              </a:rPr>
              <a:t>制冷机</a:t>
            </a:r>
          </a:p>
        </p:txBody>
      </p:sp>
      <p:pic>
        <p:nvPicPr>
          <p:cNvPr id="10" name="图片 9">
            <a:extLst>
              <a:ext uri="{FF2B5EF4-FFF2-40B4-BE49-F238E27FC236}">
                <a16:creationId xmlns:a16="http://schemas.microsoft.com/office/drawing/2014/main" id="{50FAA787-56E8-4DF4-AAA1-F018D48891FA}"/>
              </a:ext>
            </a:extLst>
          </p:cNvPr>
          <p:cNvPicPr>
            <a:picLocks noChangeAspect="1"/>
          </p:cNvPicPr>
          <p:nvPr/>
        </p:nvPicPr>
        <p:blipFill>
          <a:blip r:embed="rId7"/>
          <a:stretch>
            <a:fillRect/>
          </a:stretch>
        </p:blipFill>
        <p:spPr>
          <a:xfrm>
            <a:off x="2780379" y="3233504"/>
            <a:ext cx="1296694" cy="222812"/>
          </a:xfrm>
          <a:prstGeom prst="rect">
            <a:avLst/>
          </a:prstGeom>
        </p:spPr>
      </p:pic>
      <p:pic>
        <p:nvPicPr>
          <p:cNvPr id="11" name="图片 10">
            <a:extLst>
              <a:ext uri="{FF2B5EF4-FFF2-40B4-BE49-F238E27FC236}">
                <a16:creationId xmlns:a16="http://schemas.microsoft.com/office/drawing/2014/main" id="{ABA582D1-FCF8-414C-887A-89F14D26201D}"/>
              </a:ext>
            </a:extLst>
          </p:cNvPr>
          <p:cNvPicPr>
            <a:picLocks noChangeAspect="1"/>
          </p:cNvPicPr>
          <p:nvPr/>
        </p:nvPicPr>
        <p:blipFill>
          <a:blip r:embed="rId8"/>
          <a:stretch>
            <a:fillRect/>
          </a:stretch>
        </p:blipFill>
        <p:spPr>
          <a:xfrm>
            <a:off x="2780378" y="2932965"/>
            <a:ext cx="1178762" cy="274303"/>
          </a:xfrm>
          <a:prstGeom prst="rect">
            <a:avLst/>
          </a:prstGeom>
        </p:spPr>
      </p:pic>
      <p:pic>
        <p:nvPicPr>
          <p:cNvPr id="8" name="图片 7">
            <a:extLst>
              <a:ext uri="{FF2B5EF4-FFF2-40B4-BE49-F238E27FC236}">
                <a16:creationId xmlns:a16="http://schemas.microsoft.com/office/drawing/2014/main" id="{4C6EFE6D-28D7-4EA1-8B62-83948436479C}"/>
              </a:ext>
            </a:extLst>
          </p:cNvPr>
          <p:cNvPicPr>
            <a:picLocks noChangeAspect="1"/>
          </p:cNvPicPr>
          <p:nvPr/>
        </p:nvPicPr>
        <p:blipFill>
          <a:blip r:embed="rId9"/>
          <a:stretch>
            <a:fillRect/>
          </a:stretch>
        </p:blipFill>
        <p:spPr>
          <a:xfrm>
            <a:off x="2780378" y="3456316"/>
            <a:ext cx="467768" cy="248973"/>
          </a:xfrm>
          <a:prstGeom prst="rect">
            <a:avLst/>
          </a:prstGeom>
        </p:spPr>
      </p:pic>
      <p:sp>
        <p:nvSpPr>
          <p:cNvPr id="12" name="文本框 11">
            <a:extLst>
              <a:ext uri="{FF2B5EF4-FFF2-40B4-BE49-F238E27FC236}">
                <a16:creationId xmlns:a16="http://schemas.microsoft.com/office/drawing/2014/main" id="{26B490BE-DAC0-425C-94E6-6A8D3980BBE1}"/>
              </a:ext>
            </a:extLst>
          </p:cNvPr>
          <p:cNvSpPr txBox="1"/>
          <p:nvPr/>
        </p:nvSpPr>
        <p:spPr>
          <a:xfrm>
            <a:off x="4131079" y="2733815"/>
            <a:ext cx="585150" cy="213585"/>
          </a:xfrm>
          <a:prstGeom prst="rect">
            <a:avLst/>
          </a:prstGeom>
          <a:solidFill>
            <a:schemeClr val="accent2"/>
          </a:solidFill>
        </p:spPr>
        <p:txBody>
          <a:bodyPr wrap="square" rtlCol="0">
            <a:spAutoFit/>
          </a:bodyPr>
          <a:lstStyle>
            <a:defPPr>
              <a:defRPr lang="zh-CN"/>
            </a:defPPr>
            <a:lvl1pPr>
              <a:defRPr sz="1050">
                <a:solidFill>
                  <a:schemeClr val="bg1"/>
                </a:solidFill>
                <a:latin typeface="微软雅黑" panose="020B0503020204020204" pitchFamily="34" charset="-122"/>
                <a:ea typeface="微软雅黑" panose="020B0503020204020204" pitchFamily="34" charset="-122"/>
              </a:defRPr>
            </a:lvl1pPr>
          </a:lstStyle>
          <a:p>
            <a:r>
              <a:rPr lang="zh-CN" altLang="en-US" sz="788" dirty="0"/>
              <a:t>冷机性能</a:t>
            </a:r>
          </a:p>
        </p:txBody>
      </p:sp>
      <p:pic>
        <p:nvPicPr>
          <p:cNvPr id="13" name="图片 12">
            <a:extLst>
              <a:ext uri="{FF2B5EF4-FFF2-40B4-BE49-F238E27FC236}">
                <a16:creationId xmlns:a16="http://schemas.microsoft.com/office/drawing/2014/main" id="{675B04FE-3C53-45C9-8573-3D6CDF4BE96D}"/>
              </a:ext>
            </a:extLst>
          </p:cNvPr>
          <p:cNvPicPr>
            <a:picLocks noChangeAspect="1"/>
          </p:cNvPicPr>
          <p:nvPr/>
        </p:nvPicPr>
        <p:blipFill>
          <a:blip r:embed="rId10"/>
          <a:stretch>
            <a:fillRect/>
          </a:stretch>
        </p:blipFill>
        <p:spPr>
          <a:xfrm>
            <a:off x="4131078" y="2949674"/>
            <a:ext cx="1062783" cy="260717"/>
          </a:xfrm>
          <a:prstGeom prst="rect">
            <a:avLst/>
          </a:prstGeom>
        </p:spPr>
      </p:pic>
      <p:pic>
        <p:nvPicPr>
          <p:cNvPr id="14" name="图片 13">
            <a:extLst>
              <a:ext uri="{FF2B5EF4-FFF2-40B4-BE49-F238E27FC236}">
                <a16:creationId xmlns:a16="http://schemas.microsoft.com/office/drawing/2014/main" id="{97D4F63E-D6A8-4AAD-98D0-7B6F44EC9C83}"/>
              </a:ext>
            </a:extLst>
          </p:cNvPr>
          <p:cNvPicPr>
            <a:picLocks noChangeAspect="1"/>
          </p:cNvPicPr>
          <p:nvPr/>
        </p:nvPicPr>
        <p:blipFill>
          <a:blip r:embed="rId11"/>
          <a:stretch>
            <a:fillRect/>
          </a:stretch>
        </p:blipFill>
        <p:spPr>
          <a:xfrm>
            <a:off x="4134813" y="3257204"/>
            <a:ext cx="1184398" cy="260717"/>
          </a:xfrm>
          <a:prstGeom prst="rect">
            <a:avLst/>
          </a:prstGeom>
        </p:spPr>
      </p:pic>
      <p:pic>
        <p:nvPicPr>
          <p:cNvPr id="15" name="图片 14">
            <a:extLst>
              <a:ext uri="{FF2B5EF4-FFF2-40B4-BE49-F238E27FC236}">
                <a16:creationId xmlns:a16="http://schemas.microsoft.com/office/drawing/2014/main" id="{B3F17B3A-7DB3-4AB7-80A0-9DB345E1F306}"/>
              </a:ext>
            </a:extLst>
          </p:cNvPr>
          <p:cNvPicPr>
            <a:picLocks noChangeAspect="1"/>
          </p:cNvPicPr>
          <p:nvPr/>
        </p:nvPicPr>
        <p:blipFill>
          <a:blip r:embed="rId12"/>
          <a:stretch>
            <a:fillRect/>
          </a:stretch>
        </p:blipFill>
        <p:spPr>
          <a:xfrm>
            <a:off x="4131079" y="3575482"/>
            <a:ext cx="1206209" cy="268466"/>
          </a:xfrm>
          <a:prstGeom prst="rect">
            <a:avLst/>
          </a:prstGeom>
        </p:spPr>
      </p:pic>
      <p:sp>
        <p:nvSpPr>
          <p:cNvPr id="16" name="文本框 15">
            <a:extLst>
              <a:ext uri="{FF2B5EF4-FFF2-40B4-BE49-F238E27FC236}">
                <a16:creationId xmlns:a16="http://schemas.microsoft.com/office/drawing/2014/main" id="{4D4011FC-EDBF-4312-B88E-582015D32B1B}"/>
              </a:ext>
            </a:extLst>
          </p:cNvPr>
          <p:cNvSpPr txBox="1"/>
          <p:nvPr/>
        </p:nvSpPr>
        <p:spPr>
          <a:xfrm>
            <a:off x="2748738" y="3914663"/>
            <a:ext cx="575760" cy="213585"/>
          </a:xfrm>
          <a:prstGeom prst="rect">
            <a:avLst/>
          </a:prstGeom>
          <a:solidFill>
            <a:schemeClr val="accent2"/>
          </a:solidFill>
        </p:spPr>
        <p:txBody>
          <a:bodyPr wrap="square" rtlCol="0">
            <a:spAutoFit/>
          </a:bodyPr>
          <a:lstStyle>
            <a:defPPr>
              <a:defRPr lang="zh-CN"/>
            </a:defPPr>
            <a:lvl1pPr>
              <a:defRPr sz="1050">
                <a:solidFill>
                  <a:schemeClr val="bg1"/>
                </a:solidFill>
                <a:latin typeface="微软雅黑" panose="020B0503020204020204" pitchFamily="34" charset="-122"/>
                <a:ea typeface="微软雅黑" panose="020B0503020204020204" pitchFamily="34" charset="-122"/>
              </a:defRPr>
            </a:lvl1pPr>
          </a:lstStyle>
          <a:p>
            <a:r>
              <a:rPr lang="en-US" altLang="zh-CN" sz="788" dirty="0"/>
              <a:t>MRI</a:t>
            </a:r>
            <a:endParaRPr lang="zh-CN" altLang="en-US" sz="788" dirty="0"/>
          </a:p>
        </p:txBody>
      </p:sp>
      <p:pic>
        <p:nvPicPr>
          <p:cNvPr id="17" name="图片 16">
            <a:extLst>
              <a:ext uri="{FF2B5EF4-FFF2-40B4-BE49-F238E27FC236}">
                <a16:creationId xmlns:a16="http://schemas.microsoft.com/office/drawing/2014/main" id="{77CEAAC8-8338-4294-BE16-75D90C50A4EB}"/>
              </a:ext>
            </a:extLst>
          </p:cNvPr>
          <p:cNvPicPr>
            <a:picLocks noChangeAspect="1"/>
          </p:cNvPicPr>
          <p:nvPr/>
        </p:nvPicPr>
        <p:blipFill>
          <a:blip r:embed="rId13"/>
          <a:stretch>
            <a:fillRect/>
          </a:stretch>
        </p:blipFill>
        <p:spPr>
          <a:xfrm>
            <a:off x="2748738" y="4130686"/>
            <a:ext cx="1296694" cy="269300"/>
          </a:xfrm>
          <a:prstGeom prst="rect">
            <a:avLst/>
          </a:prstGeom>
        </p:spPr>
      </p:pic>
      <p:sp>
        <p:nvSpPr>
          <p:cNvPr id="18" name="文本框 17">
            <a:extLst>
              <a:ext uri="{FF2B5EF4-FFF2-40B4-BE49-F238E27FC236}">
                <a16:creationId xmlns:a16="http://schemas.microsoft.com/office/drawing/2014/main" id="{A060B466-643C-4E7B-B202-291F3AADED4D}"/>
              </a:ext>
            </a:extLst>
          </p:cNvPr>
          <p:cNvSpPr txBox="1"/>
          <p:nvPr/>
        </p:nvSpPr>
        <p:spPr>
          <a:xfrm>
            <a:off x="4132853" y="3914663"/>
            <a:ext cx="583376" cy="213585"/>
          </a:xfrm>
          <a:prstGeom prst="rect">
            <a:avLst/>
          </a:prstGeom>
          <a:solidFill>
            <a:schemeClr val="accent2"/>
          </a:solidFill>
        </p:spPr>
        <p:txBody>
          <a:bodyPr wrap="square" rtlCol="0">
            <a:spAutoFit/>
          </a:bodyPr>
          <a:lstStyle>
            <a:defPPr>
              <a:defRPr lang="zh-CN"/>
            </a:defPPr>
            <a:lvl1pPr>
              <a:defRPr sz="1050">
                <a:solidFill>
                  <a:schemeClr val="bg1"/>
                </a:solidFill>
                <a:latin typeface="微软雅黑" panose="020B0503020204020204" pitchFamily="34" charset="-122"/>
                <a:ea typeface="微软雅黑" panose="020B0503020204020204" pitchFamily="34" charset="-122"/>
              </a:defRPr>
            </a:lvl1pPr>
          </a:lstStyle>
          <a:p>
            <a:r>
              <a:rPr lang="zh-CN" altLang="en-US" sz="788" dirty="0"/>
              <a:t>低温风机</a:t>
            </a:r>
          </a:p>
        </p:txBody>
      </p:sp>
      <p:pic>
        <p:nvPicPr>
          <p:cNvPr id="19" name="图片 18">
            <a:extLst>
              <a:ext uri="{FF2B5EF4-FFF2-40B4-BE49-F238E27FC236}">
                <a16:creationId xmlns:a16="http://schemas.microsoft.com/office/drawing/2014/main" id="{C0899064-BBFD-4AFC-89DB-0921C9806365}"/>
              </a:ext>
            </a:extLst>
          </p:cNvPr>
          <p:cNvPicPr>
            <a:picLocks noChangeAspect="1"/>
          </p:cNvPicPr>
          <p:nvPr/>
        </p:nvPicPr>
        <p:blipFill>
          <a:blip r:embed="rId14"/>
          <a:stretch>
            <a:fillRect/>
          </a:stretch>
        </p:blipFill>
        <p:spPr>
          <a:xfrm>
            <a:off x="2748738" y="4437020"/>
            <a:ext cx="1274021" cy="112363"/>
          </a:xfrm>
          <a:prstGeom prst="rect">
            <a:avLst/>
          </a:prstGeom>
        </p:spPr>
      </p:pic>
      <p:pic>
        <p:nvPicPr>
          <p:cNvPr id="20" name="图片 19">
            <a:extLst>
              <a:ext uri="{FF2B5EF4-FFF2-40B4-BE49-F238E27FC236}">
                <a16:creationId xmlns:a16="http://schemas.microsoft.com/office/drawing/2014/main" id="{BB867E37-DD95-4002-85DC-A1F878A91BE0}"/>
              </a:ext>
            </a:extLst>
          </p:cNvPr>
          <p:cNvPicPr>
            <a:picLocks noChangeAspect="1"/>
          </p:cNvPicPr>
          <p:nvPr/>
        </p:nvPicPr>
        <p:blipFill>
          <a:blip r:embed="rId15"/>
          <a:stretch>
            <a:fillRect/>
          </a:stretch>
        </p:blipFill>
        <p:spPr>
          <a:xfrm>
            <a:off x="4114853" y="4153158"/>
            <a:ext cx="1296694" cy="130394"/>
          </a:xfrm>
          <a:prstGeom prst="rect">
            <a:avLst/>
          </a:prstGeom>
        </p:spPr>
      </p:pic>
      <p:pic>
        <p:nvPicPr>
          <p:cNvPr id="21" name="图片 20">
            <a:extLst>
              <a:ext uri="{FF2B5EF4-FFF2-40B4-BE49-F238E27FC236}">
                <a16:creationId xmlns:a16="http://schemas.microsoft.com/office/drawing/2014/main" id="{3A1682F9-5A83-41CA-B581-BBEF8EAEB308}"/>
              </a:ext>
            </a:extLst>
          </p:cNvPr>
          <p:cNvPicPr>
            <a:picLocks noChangeAspect="1"/>
          </p:cNvPicPr>
          <p:nvPr/>
        </p:nvPicPr>
        <p:blipFill>
          <a:blip r:embed="rId16"/>
          <a:stretch>
            <a:fillRect/>
          </a:stretch>
        </p:blipFill>
        <p:spPr>
          <a:xfrm>
            <a:off x="5458706" y="2960047"/>
            <a:ext cx="1296695" cy="110495"/>
          </a:xfrm>
          <a:prstGeom prst="rect">
            <a:avLst/>
          </a:prstGeom>
        </p:spPr>
      </p:pic>
      <p:sp>
        <p:nvSpPr>
          <p:cNvPr id="22" name="文本框 21">
            <a:extLst>
              <a:ext uri="{FF2B5EF4-FFF2-40B4-BE49-F238E27FC236}">
                <a16:creationId xmlns:a16="http://schemas.microsoft.com/office/drawing/2014/main" id="{C217F3B6-1BF8-4D09-85C9-2FB56242F385}"/>
              </a:ext>
            </a:extLst>
          </p:cNvPr>
          <p:cNvSpPr txBox="1"/>
          <p:nvPr/>
        </p:nvSpPr>
        <p:spPr>
          <a:xfrm>
            <a:off x="5460481" y="2733555"/>
            <a:ext cx="583376" cy="213585"/>
          </a:xfrm>
          <a:prstGeom prst="rect">
            <a:avLst/>
          </a:prstGeom>
          <a:solidFill>
            <a:schemeClr val="accent2"/>
          </a:solidFill>
        </p:spPr>
        <p:txBody>
          <a:bodyPr wrap="square" rtlCol="0">
            <a:spAutoFit/>
          </a:bodyPr>
          <a:lstStyle>
            <a:defPPr>
              <a:defRPr lang="zh-CN"/>
            </a:defPPr>
            <a:lvl1pPr>
              <a:defRPr sz="1050">
                <a:solidFill>
                  <a:schemeClr val="bg1"/>
                </a:solidFill>
                <a:latin typeface="微软雅黑" panose="020B0503020204020204" pitchFamily="34" charset="-122"/>
                <a:ea typeface="微软雅黑" panose="020B0503020204020204" pitchFamily="34" charset="-122"/>
              </a:defRPr>
            </a:lvl1pPr>
          </a:lstStyle>
          <a:p>
            <a:r>
              <a:rPr lang="zh-CN" altLang="en-US" sz="788" dirty="0"/>
              <a:t>循环管路</a:t>
            </a:r>
          </a:p>
        </p:txBody>
      </p:sp>
      <p:sp>
        <p:nvSpPr>
          <p:cNvPr id="24" name="矩形 23">
            <a:extLst>
              <a:ext uri="{FF2B5EF4-FFF2-40B4-BE49-F238E27FC236}">
                <a16:creationId xmlns:a16="http://schemas.microsoft.com/office/drawing/2014/main" id="{B9A60CF3-66CA-42A6-8594-683D4DA50B19}"/>
              </a:ext>
            </a:extLst>
          </p:cNvPr>
          <p:cNvSpPr/>
          <p:nvPr/>
        </p:nvSpPr>
        <p:spPr>
          <a:xfrm>
            <a:off x="2672917" y="2625638"/>
            <a:ext cx="4082484" cy="1998222"/>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文本框 26">
            <a:extLst>
              <a:ext uri="{FF2B5EF4-FFF2-40B4-BE49-F238E27FC236}">
                <a16:creationId xmlns:a16="http://schemas.microsoft.com/office/drawing/2014/main" id="{6955A7C1-1BF9-4161-A0DE-1DE25DECC488}"/>
              </a:ext>
            </a:extLst>
          </p:cNvPr>
          <p:cNvSpPr txBox="1"/>
          <p:nvPr/>
        </p:nvSpPr>
        <p:spPr>
          <a:xfrm>
            <a:off x="5458706" y="3914663"/>
            <a:ext cx="922622" cy="213585"/>
          </a:xfrm>
          <a:prstGeom prst="rect">
            <a:avLst/>
          </a:prstGeom>
          <a:solidFill>
            <a:schemeClr val="accent2"/>
          </a:solidFill>
        </p:spPr>
        <p:txBody>
          <a:bodyPr wrap="square" rtlCol="0">
            <a:spAutoFit/>
          </a:bodyPr>
          <a:lstStyle>
            <a:defPPr>
              <a:defRPr lang="zh-CN"/>
            </a:defPPr>
            <a:lvl1pPr>
              <a:defRPr sz="1050">
                <a:solidFill>
                  <a:schemeClr val="bg1"/>
                </a:solidFill>
                <a:latin typeface="微软雅黑" panose="020B0503020204020204" pitchFamily="34" charset="-122"/>
                <a:ea typeface="微软雅黑" panose="020B0503020204020204" pitchFamily="34" charset="-122"/>
              </a:defRPr>
            </a:lvl1pPr>
          </a:lstStyle>
          <a:p>
            <a:r>
              <a:rPr lang="zh-CN" altLang="en-US" sz="788" dirty="0"/>
              <a:t>低温调节阀</a:t>
            </a:r>
          </a:p>
        </p:txBody>
      </p:sp>
      <p:pic>
        <p:nvPicPr>
          <p:cNvPr id="28" name="图片 27">
            <a:extLst>
              <a:ext uri="{FF2B5EF4-FFF2-40B4-BE49-F238E27FC236}">
                <a16:creationId xmlns:a16="http://schemas.microsoft.com/office/drawing/2014/main" id="{D285794D-0BEA-4E3A-870C-9134936CBCAE}"/>
              </a:ext>
            </a:extLst>
          </p:cNvPr>
          <p:cNvPicPr>
            <a:picLocks noChangeAspect="1"/>
          </p:cNvPicPr>
          <p:nvPr/>
        </p:nvPicPr>
        <p:blipFill>
          <a:blip r:embed="rId17"/>
          <a:stretch>
            <a:fillRect/>
          </a:stretch>
        </p:blipFill>
        <p:spPr>
          <a:xfrm>
            <a:off x="5551953" y="4147936"/>
            <a:ext cx="555101" cy="130127"/>
          </a:xfrm>
          <a:prstGeom prst="rect">
            <a:avLst/>
          </a:prstGeom>
        </p:spPr>
      </p:pic>
      <p:sp>
        <p:nvSpPr>
          <p:cNvPr id="30" name="灯片编号占位符 29">
            <a:extLst>
              <a:ext uri="{FF2B5EF4-FFF2-40B4-BE49-F238E27FC236}">
                <a16:creationId xmlns:a16="http://schemas.microsoft.com/office/drawing/2014/main" id="{DD134237-AED2-4B42-B48D-80439438E91C}"/>
              </a:ext>
            </a:extLst>
          </p:cNvPr>
          <p:cNvSpPr>
            <a:spLocks noGrp="1"/>
          </p:cNvSpPr>
          <p:nvPr>
            <p:ph type="sldNum" sz="quarter" idx="12"/>
          </p:nvPr>
        </p:nvSpPr>
        <p:spPr/>
        <p:txBody>
          <a:bodyPr/>
          <a:lstStyle/>
          <a:p>
            <a:fld id="{2EEFC946-6D13-4F8C-9740-992A906A613E}" type="slidenum">
              <a:rPr lang="zh-CN" altLang="en-US" smtClean="0"/>
              <a:pPr/>
              <a:t>8</a:t>
            </a:fld>
            <a:endParaRPr lang="zh-CN" altLang="en-US"/>
          </a:p>
        </p:txBody>
      </p:sp>
      <p:sp>
        <p:nvSpPr>
          <p:cNvPr id="31" name="文本框 30">
            <a:extLst>
              <a:ext uri="{FF2B5EF4-FFF2-40B4-BE49-F238E27FC236}">
                <a16:creationId xmlns:a16="http://schemas.microsoft.com/office/drawing/2014/main" id="{24C41F9E-99AC-4342-AA8C-54DF11B6FC8F}"/>
              </a:ext>
            </a:extLst>
          </p:cNvPr>
          <p:cNvSpPr txBox="1"/>
          <p:nvPr/>
        </p:nvSpPr>
        <p:spPr>
          <a:xfrm>
            <a:off x="230383" y="198096"/>
            <a:ext cx="6417713" cy="461665"/>
          </a:xfrm>
          <a:prstGeom prst="rect">
            <a:avLst/>
          </a:prstGeom>
          <a:noFill/>
        </p:spPr>
        <p:txBody>
          <a:bodyPr wrap="square" rtlCol="0">
            <a:spAutoFit/>
          </a:bodyPr>
          <a:lstStyle/>
          <a:p>
            <a:pPr algn="ct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一、</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MRI</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超导磁体机械式降温系统</a:t>
            </a:r>
          </a:p>
        </p:txBody>
      </p:sp>
    </p:spTree>
  </p:cSld>
  <p:clrMapOvr>
    <a:masterClrMapping/>
  </p:clrMapOvr>
  <p:transition spd="slow" advClick="0" advTm="0">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BD5E6FBF-69F9-41CD-8946-46F5B20AA7AD}"/>
              </a:ext>
            </a:extLst>
          </p:cNvPr>
          <p:cNvSpPr txBox="1"/>
          <p:nvPr/>
        </p:nvSpPr>
        <p:spPr>
          <a:xfrm>
            <a:off x="2619901" y="1259166"/>
            <a:ext cx="4155272" cy="715581"/>
          </a:xfrm>
          <a:prstGeom prst="rect">
            <a:avLst/>
          </a:prstGeom>
          <a:noFill/>
        </p:spPr>
        <p:txBody>
          <a:bodyPr wrap="square" rtlCol="0">
            <a:spAutoFit/>
          </a:bodyPr>
          <a:lstStyle>
            <a:defPPr>
              <a:defRPr lang="zh-CN"/>
            </a:defPPr>
            <a:lvl1pPr lvl="0" indent="266700" algn="just">
              <a:lnSpc>
                <a:spcPct val="150000"/>
              </a:lnSpc>
              <a:defRPr sz="1200" kern="100">
                <a:solidFill>
                  <a:prstClr val="black"/>
                </a:solidFill>
                <a:latin typeface="微软雅黑" panose="020B0503020204020204" pitchFamily="34" charset="-122"/>
                <a:ea typeface="微软雅黑" panose="020B0503020204020204" pitchFamily="34" charset="-122"/>
                <a:cs typeface="Times New Roman" panose="02020603050405020304" pitchFamily="18" charset="0"/>
              </a:defRPr>
            </a:lvl1pPr>
          </a:lstStyle>
          <a:p>
            <a:r>
              <a:rPr lang="zh-CN" altLang="en-US" sz="900" dirty="0"/>
              <a:t>优化结果：充气压力</a:t>
            </a:r>
            <a:r>
              <a:rPr lang="en-US" altLang="zh-CN" sz="900" dirty="0"/>
              <a:t>=3.0 bar</a:t>
            </a:r>
            <a:r>
              <a:rPr lang="zh-CN" altLang="en-US" sz="900" dirty="0"/>
              <a:t>，管路氦气体积流速</a:t>
            </a:r>
            <a:r>
              <a:rPr lang="en-US" altLang="zh-CN" sz="900" dirty="0"/>
              <a:t>u=11 m/s</a:t>
            </a:r>
            <a:r>
              <a:rPr lang="zh-CN" altLang="en-US" sz="900" dirty="0"/>
              <a:t>时，系统降温至</a:t>
            </a:r>
            <a:r>
              <a:rPr lang="en-US" altLang="zh-CN" sz="900" dirty="0"/>
              <a:t>60 K</a:t>
            </a:r>
            <a:r>
              <a:rPr lang="zh-CN" altLang="en-US" sz="900" dirty="0"/>
              <a:t>以下的时间最短，为</a:t>
            </a:r>
            <a:r>
              <a:rPr lang="en-US" altLang="zh-CN" sz="900" dirty="0"/>
              <a:t>74.89 h</a:t>
            </a:r>
            <a:r>
              <a:rPr lang="zh-CN" altLang="en-US" sz="900" dirty="0"/>
              <a:t>。</a:t>
            </a:r>
            <a:endParaRPr lang="zh-CN" altLang="zh-CN" sz="900" dirty="0"/>
          </a:p>
          <a:p>
            <a:endParaRPr lang="zh-CN" altLang="en-US" sz="900" dirty="0"/>
          </a:p>
        </p:txBody>
      </p:sp>
      <p:sp>
        <p:nvSpPr>
          <p:cNvPr id="18" name="文本框 17">
            <a:extLst>
              <a:ext uri="{FF2B5EF4-FFF2-40B4-BE49-F238E27FC236}">
                <a16:creationId xmlns:a16="http://schemas.microsoft.com/office/drawing/2014/main" id="{7D08011E-437C-4D6A-93FE-9329D280B3FF}"/>
              </a:ext>
            </a:extLst>
          </p:cNvPr>
          <p:cNvSpPr txBox="1"/>
          <p:nvPr/>
        </p:nvSpPr>
        <p:spPr>
          <a:xfrm>
            <a:off x="242646" y="936121"/>
            <a:ext cx="3186354" cy="300082"/>
          </a:xfrm>
          <a:prstGeom prst="rect">
            <a:avLst/>
          </a:prstGeom>
          <a:noFill/>
        </p:spPr>
        <p:txBody>
          <a:bodyPr wrap="square" rtlCol="0">
            <a:spAutoFit/>
          </a:bodyPr>
          <a:lstStyle/>
          <a:p>
            <a:r>
              <a:rPr lang="zh-CN" altLang="en-US" sz="1350" dirty="0">
                <a:solidFill>
                  <a:schemeClr val="bg1">
                    <a:lumMod val="50000"/>
                  </a:schemeClr>
                </a:solidFill>
                <a:latin typeface="微软雅黑" panose="020B0503020204020204" pitchFamily="34" charset="-122"/>
                <a:ea typeface="微软雅黑" panose="020B0503020204020204" pitchFamily="34" charset="-122"/>
              </a:rPr>
              <a:t>模型计算</a:t>
            </a:r>
            <a:r>
              <a:rPr lang="en-US" altLang="zh-CN" sz="1350" dirty="0">
                <a:solidFill>
                  <a:schemeClr val="bg1">
                    <a:lumMod val="50000"/>
                  </a:schemeClr>
                </a:solidFill>
                <a:latin typeface="微软雅黑" panose="020B0503020204020204" pitchFamily="34" charset="-122"/>
                <a:ea typeface="微软雅黑" panose="020B0503020204020204" pitchFamily="34" charset="-122"/>
              </a:rPr>
              <a:t>&gt;&gt;</a:t>
            </a:r>
            <a:r>
              <a:rPr lang="zh-CN" altLang="en-US" sz="1350" dirty="0">
                <a:solidFill>
                  <a:schemeClr val="bg1">
                    <a:lumMod val="50000"/>
                  </a:schemeClr>
                </a:solidFill>
                <a:latin typeface="微软雅黑" panose="020B0503020204020204" pitchFamily="34" charset="-122"/>
                <a:ea typeface="微软雅黑" panose="020B0503020204020204" pitchFamily="34" charset="-122"/>
              </a:rPr>
              <a:t>运行参数优化</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&gt;&gt;</a:t>
            </a:r>
            <a:r>
              <a:rPr lang="zh-CN" altLang="en-US" sz="1050" dirty="0">
                <a:solidFill>
                  <a:schemeClr val="bg1">
                    <a:lumMod val="50000"/>
                  </a:schemeClr>
                </a:solidFill>
                <a:latin typeface="微软雅黑" panose="020B0503020204020204" pitchFamily="34" charset="-122"/>
                <a:ea typeface="微软雅黑" panose="020B0503020204020204" pitchFamily="34" charset="-122"/>
              </a:rPr>
              <a:t>充气压力</a:t>
            </a:r>
            <a:endParaRPr lang="zh-CN" altLang="en-US" sz="13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文本框 18">
            <a:extLst>
              <a:ext uri="{FF2B5EF4-FFF2-40B4-BE49-F238E27FC236}">
                <a16:creationId xmlns:a16="http://schemas.microsoft.com/office/drawing/2014/main" id="{24BAC68C-C415-4839-95AD-70A9D1594DA4}"/>
              </a:ext>
            </a:extLst>
          </p:cNvPr>
          <p:cNvSpPr txBox="1"/>
          <p:nvPr/>
        </p:nvSpPr>
        <p:spPr>
          <a:xfrm>
            <a:off x="242646" y="1164518"/>
            <a:ext cx="3834427" cy="219291"/>
          </a:xfrm>
          <a:prstGeom prst="rect">
            <a:avLst/>
          </a:prstGeom>
          <a:noFill/>
        </p:spPr>
        <p:txBody>
          <a:bodyPr wrap="square" rtlCol="0">
            <a:spAutoFit/>
          </a:bodyPr>
          <a:lstStyle/>
          <a:p>
            <a:r>
              <a:rPr lang="en-US" altLang="zh-CN" sz="825" dirty="0">
                <a:solidFill>
                  <a:schemeClr val="bg1">
                    <a:lumMod val="50000"/>
                  </a:schemeClr>
                </a:solidFill>
              </a:rPr>
              <a:t> MODULE CALCULATION &gt;&gt; Operation Parameters Optimization </a:t>
            </a:r>
            <a:r>
              <a:rPr lang="en-US" altLang="zh-CN" sz="675" dirty="0">
                <a:solidFill>
                  <a:schemeClr val="bg1">
                    <a:lumMod val="50000"/>
                  </a:schemeClr>
                </a:solidFill>
              </a:rPr>
              <a:t>&gt;&gt; Inflation Pressure</a:t>
            </a:r>
            <a:endParaRPr lang="zh-CN" altLang="en-US" sz="825" dirty="0">
              <a:solidFill>
                <a:schemeClr val="bg1">
                  <a:lumMod val="50000"/>
                </a:schemeClr>
              </a:solidFill>
            </a:endParaRPr>
          </a:p>
        </p:txBody>
      </p:sp>
      <p:sp>
        <p:nvSpPr>
          <p:cNvPr id="3" name="矩形 2">
            <a:extLst>
              <a:ext uri="{FF2B5EF4-FFF2-40B4-BE49-F238E27FC236}">
                <a16:creationId xmlns:a16="http://schemas.microsoft.com/office/drawing/2014/main" id="{78798E10-C900-4C29-ACF2-442251DDBCCB}"/>
              </a:ext>
            </a:extLst>
          </p:cNvPr>
          <p:cNvSpPr/>
          <p:nvPr/>
        </p:nvSpPr>
        <p:spPr>
          <a:xfrm>
            <a:off x="4747643" y="2993620"/>
            <a:ext cx="2027531" cy="1546577"/>
          </a:xfrm>
          <a:prstGeom prst="rect">
            <a:avLst/>
          </a:prstGeom>
        </p:spPr>
        <p:txBody>
          <a:bodyPr wrap="square">
            <a:spAutoFit/>
          </a:bodyPr>
          <a:lstStyle/>
          <a:p>
            <a:pPr indent="200025" algn="just">
              <a:lnSpc>
                <a:spcPct val="150000"/>
              </a:lnSpc>
            </a:pPr>
            <a:r>
              <a:rPr lang="zh-CN" altLang="en-US" sz="900" kern="100" dirty="0">
                <a:latin typeface="微软雅黑" panose="020B0503020204020204" pitchFamily="34" charset="-122"/>
                <a:ea typeface="微软雅黑" panose="020B0503020204020204" pitchFamily="34" charset="-122"/>
                <a:cs typeface="Times New Roman" panose="02020603050405020304" pitchFamily="18" charset="0"/>
              </a:rPr>
              <a:t>根据热力学第一定律，磁体在制冷机冷量与漏热及氦气在风机进出口焓增相平衡时达到最低冷却温度。由于充气压力对压降的影响，所以充气压力增加必然会导致磁体的最低冷却温度也增加。如果需要尽可能降低磁体的冷却温度，可适当减小充气压力。</a:t>
            </a:r>
            <a:r>
              <a:rPr lang="en-US" altLang="zh-CN" sz="900" kern="100" dirty="0">
                <a:latin typeface="微软雅黑" panose="020B0503020204020204" pitchFamily="34" charset="-122"/>
                <a:ea typeface="微软雅黑" panose="020B0503020204020204" pitchFamily="34" charset="-122"/>
                <a:cs typeface="Times New Roman" panose="02020603050405020304" pitchFamily="18" charset="0"/>
              </a:rPr>
              <a:t> </a:t>
            </a:r>
          </a:p>
        </p:txBody>
      </p:sp>
      <p:graphicFrame>
        <p:nvGraphicFramePr>
          <p:cNvPr id="4" name="对象 3">
            <a:extLst>
              <a:ext uri="{FF2B5EF4-FFF2-40B4-BE49-F238E27FC236}">
                <a16:creationId xmlns:a16="http://schemas.microsoft.com/office/drawing/2014/main" id="{F1FB61D3-0639-4CA1-A0C3-FD739140B5CC}"/>
              </a:ext>
            </a:extLst>
          </p:cNvPr>
          <p:cNvGraphicFramePr>
            <a:graphicFrameLocks noChangeAspect="1"/>
          </p:cNvGraphicFramePr>
          <p:nvPr>
            <p:extLst>
              <p:ext uri="{D42A27DB-BD31-4B8C-83A1-F6EECF244321}">
                <p14:modId xmlns:p14="http://schemas.microsoft.com/office/powerpoint/2010/main" val="2673438669"/>
              </p:ext>
            </p:extLst>
          </p:nvPr>
        </p:nvGraphicFramePr>
        <p:xfrm>
          <a:off x="-11399" y="1264298"/>
          <a:ext cx="2667917" cy="1887746"/>
        </p:xfrm>
        <a:graphic>
          <a:graphicData uri="http://schemas.openxmlformats.org/presentationml/2006/ole">
            <mc:AlternateContent xmlns:mc="http://schemas.openxmlformats.org/markup-compatibility/2006">
              <mc:Choice xmlns:v="urn:schemas-microsoft-com:vml" Requires="v">
                <p:oleObj spid="_x0000_s10941" name="Graph" r:id="rId4" imgW="10692360" imgH="7560720" progId="Origin50.Graph">
                  <p:embed/>
                </p:oleObj>
              </mc:Choice>
              <mc:Fallback>
                <p:oleObj name="Graph" r:id="rId4" imgW="10692360" imgH="7560720" progId="Origin50.Graph">
                  <p:embed/>
                  <p:pic>
                    <p:nvPicPr>
                      <p:cNvPr id="0" name=""/>
                      <p:cNvPicPr/>
                      <p:nvPr/>
                    </p:nvPicPr>
                    <p:blipFill>
                      <a:blip r:embed="rId5"/>
                      <a:stretch>
                        <a:fillRect/>
                      </a:stretch>
                    </p:blipFill>
                    <p:spPr>
                      <a:xfrm>
                        <a:off x="-11399" y="1264298"/>
                        <a:ext cx="2667917" cy="1887746"/>
                      </a:xfrm>
                      <a:prstGeom prst="rect">
                        <a:avLst/>
                      </a:prstGeom>
                    </p:spPr>
                  </p:pic>
                </p:oleObj>
              </mc:Fallback>
            </mc:AlternateContent>
          </a:graphicData>
        </a:graphic>
      </p:graphicFrame>
      <p:sp>
        <p:nvSpPr>
          <p:cNvPr id="6" name="Rectangle 26">
            <a:extLst>
              <a:ext uri="{FF2B5EF4-FFF2-40B4-BE49-F238E27FC236}">
                <a16:creationId xmlns:a16="http://schemas.microsoft.com/office/drawing/2014/main" id="{9C88813A-176F-4498-9EA4-285AB6192124}"/>
              </a:ext>
            </a:extLst>
          </p:cNvPr>
          <p:cNvSpPr>
            <a:spLocks noChangeArrowheads="1"/>
          </p:cNvSpPr>
          <p:nvPr/>
        </p:nvSpPr>
        <p:spPr bwMode="auto">
          <a:xfrm>
            <a:off x="97768" y="2724422"/>
            <a:ext cx="519832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zh-CN" altLang="en-US" sz="1350"/>
          </a:p>
        </p:txBody>
      </p:sp>
      <p:sp>
        <p:nvSpPr>
          <p:cNvPr id="8" name="文本框 7">
            <a:extLst>
              <a:ext uri="{FF2B5EF4-FFF2-40B4-BE49-F238E27FC236}">
                <a16:creationId xmlns:a16="http://schemas.microsoft.com/office/drawing/2014/main" id="{0E4FD4D9-C61E-47B3-B89F-A5AD3A3B323F}"/>
              </a:ext>
            </a:extLst>
          </p:cNvPr>
          <p:cNvSpPr txBox="1"/>
          <p:nvPr/>
        </p:nvSpPr>
        <p:spPr>
          <a:xfrm>
            <a:off x="2726922" y="1732305"/>
            <a:ext cx="1062118" cy="253916"/>
          </a:xfrm>
          <a:prstGeom prst="rect">
            <a:avLst/>
          </a:prstGeom>
          <a:solidFill>
            <a:schemeClr val="accent4"/>
          </a:solidFill>
        </p:spPr>
        <p:txBody>
          <a:bodyPr wrap="square" rtlCol="0">
            <a:spAutoFit/>
          </a:bodyPr>
          <a:lstStyle/>
          <a:p>
            <a:r>
              <a:rPr lang="en-US" altLang="zh-CN" sz="1050" dirty="0">
                <a:solidFill>
                  <a:schemeClr val="bg1"/>
                </a:solidFill>
                <a:latin typeface="微软雅黑" panose="020B0503020204020204" pitchFamily="34" charset="-122"/>
                <a:ea typeface="微软雅黑" panose="020B0503020204020204" pitchFamily="34" charset="-122"/>
              </a:rPr>
              <a:t>1. </a:t>
            </a:r>
            <a:r>
              <a:rPr lang="zh-CN" altLang="en-US" sz="1050" dirty="0">
                <a:solidFill>
                  <a:schemeClr val="bg1"/>
                </a:solidFill>
                <a:latin typeface="微软雅黑" panose="020B0503020204020204" pitchFamily="34" charset="-122"/>
                <a:ea typeface="微软雅黑" panose="020B0503020204020204" pitchFamily="34" charset="-122"/>
              </a:rPr>
              <a:t>换热效率</a:t>
            </a:r>
          </a:p>
        </p:txBody>
      </p:sp>
      <p:sp>
        <p:nvSpPr>
          <p:cNvPr id="9" name="文本框 8">
            <a:extLst>
              <a:ext uri="{FF2B5EF4-FFF2-40B4-BE49-F238E27FC236}">
                <a16:creationId xmlns:a16="http://schemas.microsoft.com/office/drawing/2014/main" id="{0A456394-C2D0-4BCA-8074-D69C584C2519}"/>
              </a:ext>
            </a:extLst>
          </p:cNvPr>
          <p:cNvSpPr txBox="1"/>
          <p:nvPr/>
        </p:nvSpPr>
        <p:spPr>
          <a:xfrm>
            <a:off x="2667916" y="1963137"/>
            <a:ext cx="4107257" cy="369332"/>
          </a:xfrm>
          <a:prstGeom prst="rect">
            <a:avLst/>
          </a:prstGeom>
          <a:noFill/>
        </p:spPr>
        <p:txBody>
          <a:bodyPr wrap="square" rtlCol="0">
            <a:spAutoFit/>
          </a:bodyPr>
          <a:lstStyle/>
          <a:p>
            <a:pPr indent="200025" algn="just"/>
            <a:r>
              <a:rPr lang="zh-CN" altLang="en-US" sz="9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系统压力要求范围内（</a:t>
            </a:r>
            <a:r>
              <a:rPr lang="en-US" altLang="zh-CN" sz="9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&lt;8 bar</a:t>
            </a:r>
            <a:r>
              <a:rPr lang="zh-CN" altLang="en-US" sz="9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），增大</a:t>
            </a:r>
            <a:r>
              <a:rPr lang="zh-CN" altLang="zh-CN" sz="9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充气压力</a:t>
            </a:r>
            <a:r>
              <a:rPr lang="zh-CN" altLang="en-US" sz="9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可一定程度上增强</a:t>
            </a:r>
            <a:r>
              <a:rPr lang="zh-CN" altLang="zh-CN" sz="9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制冷机冷端换热器和</a:t>
            </a:r>
            <a:r>
              <a:rPr lang="en-US" altLang="zh-CN" sz="9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MRI</a:t>
            </a:r>
            <a:r>
              <a:rPr lang="zh-CN" altLang="en-US" sz="9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磁体</a:t>
            </a:r>
            <a:r>
              <a:rPr lang="zh-CN" altLang="zh-CN" sz="9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处的对流换热，</a:t>
            </a:r>
            <a:r>
              <a:rPr lang="zh-CN" altLang="en-US" sz="9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有利于</a:t>
            </a:r>
            <a:r>
              <a:rPr lang="zh-CN" altLang="zh-CN" sz="9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缩短降温时间</a:t>
            </a:r>
            <a:r>
              <a:rPr lang="zh-CN" altLang="en-US" sz="9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9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文本框 11">
            <a:extLst>
              <a:ext uri="{FF2B5EF4-FFF2-40B4-BE49-F238E27FC236}">
                <a16:creationId xmlns:a16="http://schemas.microsoft.com/office/drawing/2014/main" id="{5600A245-DDBE-4C29-AFAA-019B7CC430FC}"/>
              </a:ext>
            </a:extLst>
          </p:cNvPr>
          <p:cNvSpPr txBox="1"/>
          <p:nvPr/>
        </p:nvSpPr>
        <p:spPr>
          <a:xfrm>
            <a:off x="2726922" y="2327106"/>
            <a:ext cx="846094" cy="253916"/>
          </a:xfrm>
          <a:prstGeom prst="rect">
            <a:avLst/>
          </a:prstGeom>
          <a:solidFill>
            <a:schemeClr val="accent4"/>
          </a:solidFill>
        </p:spPr>
        <p:txBody>
          <a:bodyPr wrap="square" rtlCol="0">
            <a:spAutoFit/>
          </a:bodyPr>
          <a:lstStyle/>
          <a:p>
            <a:r>
              <a:rPr lang="en-US" altLang="zh-CN" sz="1050" dirty="0">
                <a:solidFill>
                  <a:schemeClr val="bg1"/>
                </a:solidFill>
                <a:latin typeface="微软雅黑" panose="020B0503020204020204" pitchFamily="34" charset="-122"/>
                <a:ea typeface="微软雅黑" panose="020B0503020204020204" pitchFamily="34" charset="-122"/>
              </a:rPr>
              <a:t>2. </a:t>
            </a:r>
            <a:r>
              <a:rPr lang="zh-CN" altLang="en-US" sz="1050" dirty="0">
                <a:solidFill>
                  <a:schemeClr val="bg1"/>
                </a:solidFill>
                <a:latin typeface="微软雅黑" panose="020B0503020204020204" pitchFamily="34" charset="-122"/>
                <a:ea typeface="微软雅黑" panose="020B0503020204020204" pitchFamily="34" charset="-122"/>
              </a:rPr>
              <a:t>压  降</a:t>
            </a:r>
          </a:p>
        </p:txBody>
      </p:sp>
      <p:sp>
        <p:nvSpPr>
          <p:cNvPr id="13" name="文本框 12">
            <a:extLst>
              <a:ext uri="{FF2B5EF4-FFF2-40B4-BE49-F238E27FC236}">
                <a16:creationId xmlns:a16="http://schemas.microsoft.com/office/drawing/2014/main" id="{300C2672-F1CC-4FEE-AE5F-834F843E0107}"/>
              </a:ext>
            </a:extLst>
          </p:cNvPr>
          <p:cNvSpPr txBox="1"/>
          <p:nvPr/>
        </p:nvSpPr>
        <p:spPr>
          <a:xfrm>
            <a:off x="2667916" y="2534088"/>
            <a:ext cx="4107257" cy="369332"/>
          </a:xfrm>
          <a:prstGeom prst="rect">
            <a:avLst/>
          </a:prstGeom>
          <a:noFill/>
        </p:spPr>
        <p:txBody>
          <a:bodyPr wrap="square" rtlCol="0">
            <a:spAutoFit/>
          </a:bodyPr>
          <a:lstStyle/>
          <a:p>
            <a:pPr indent="200025" algn="just"/>
            <a:r>
              <a:rPr lang="zh-CN" altLang="en-US" sz="9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增大充气压力将导致系统压降上升，进而导致氦气进出低温风机的焓增相应增加，不利于缩短降温时间。</a:t>
            </a:r>
            <a:endParaRPr lang="en-US" altLang="zh-CN" sz="9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graphicFrame>
        <p:nvGraphicFramePr>
          <p:cNvPr id="14" name="对象 13">
            <a:extLst>
              <a:ext uri="{FF2B5EF4-FFF2-40B4-BE49-F238E27FC236}">
                <a16:creationId xmlns:a16="http://schemas.microsoft.com/office/drawing/2014/main" id="{560BA9ED-1768-4CC7-B32B-F0AAFE23DFF4}"/>
              </a:ext>
            </a:extLst>
          </p:cNvPr>
          <p:cNvGraphicFramePr>
            <a:graphicFrameLocks noChangeAspect="1"/>
          </p:cNvGraphicFramePr>
          <p:nvPr>
            <p:extLst>
              <p:ext uri="{D42A27DB-BD31-4B8C-83A1-F6EECF244321}">
                <p14:modId xmlns:p14="http://schemas.microsoft.com/office/powerpoint/2010/main" val="2958575280"/>
              </p:ext>
            </p:extLst>
          </p:nvPr>
        </p:nvGraphicFramePr>
        <p:xfrm>
          <a:off x="0" y="2878219"/>
          <a:ext cx="2619901" cy="1853771"/>
        </p:xfrm>
        <a:graphic>
          <a:graphicData uri="http://schemas.openxmlformats.org/presentationml/2006/ole">
            <mc:AlternateContent xmlns:mc="http://schemas.openxmlformats.org/markup-compatibility/2006">
              <mc:Choice xmlns:v="urn:schemas-microsoft-com:vml" Requires="v">
                <p:oleObj spid="_x0000_s10942" name="Graph" r:id="rId6" imgW="10692360" imgH="7560720" progId="Origin50.Graph">
                  <p:embed/>
                </p:oleObj>
              </mc:Choice>
              <mc:Fallback>
                <p:oleObj name="Graph" r:id="rId6" imgW="10692360" imgH="7560720" progId="Origin50.Graph">
                  <p:embed/>
                  <p:pic>
                    <p:nvPicPr>
                      <p:cNvPr id="0" name=""/>
                      <p:cNvPicPr/>
                      <p:nvPr/>
                    </p:nvPicPr>
                    <p:blipFill>
                      <a:blip r:embed="rId7"/>
                      <a:stretch>
                        <a:fillRect/>
                      </a:stretch>
                    </p:blipFill>
                    <p:spPr>
                      <a:xfrm>
                        <a:off x="0" y="2878219"/>
                        <a:ext cx="2619901" cy="1853771"/>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id="{7C73745A-9DCF-404D-82A7-429F33238F42}"/>
              </a:ext>
            </a:extLst>
          </p:cNvPr>
          <p:cNvGraphicFramePr>
            <a:graphicFrameLocks noChangeAspect="1"/>
          </p:cNvGraphicFramePr>
          <p:nvPr>
            <p:extLst>
              <p:ext uri="{D42A27DB-BD31-4B8C-83A1-F6EECF244321}">
                <p14:modId xmlns:p14="http://schemas.microsoft.com/office/powerpoint/2010/main" val="3947883307"/>
              </p:ext>
            </p:extLst>
          </p:nvPr>
        </p:nvGraphicFramePr>
        <p:xfrm>
          <a:off x="2240868" y="2884311"/>
          <a:ext cx="2641524" cy="1841585"/>
        </p:xfrm>
        <a:graphic>
          <a:graphicData uri="http://schemas.openxmlformats.org/presentationml/2006/ole">
            <mc:AlternateContent xmlns:mc="http://schemas.openxmlformats.org/markup-compatibility/2006">
              <mc:Choice xmlns:v="urn:schemas-microsoft-com:vml" Requires="v">
                <p:oleObj spid="_x0000_s10943" name="Graph" r:id="rId8" imgW="10323720" imgH="7193160" progId="Origin50.Graph">
                  <p:embed/>
                </p:oleObj>
              </mc:Choice>
              <mc:Fallback>
                <p:oleObj name="Graph" r:id="rId8" imgW="10323720" imgH="7193160" progId="Origin50.Graph">
                  <p:embed/>
                  <p:pic>
                    <p:nvPicPr>
                      <p:cNvPr id="0" name=""/>
                      <p:cNvPicPr/>
                      <p:nvPr/>
                    </p:nvPicPr>
                    <p:blipFill>
                      <a:blip r:embed="rId9"/>
                      <a:stretch>
                        <a:fillRect/>
                      </a:stretch>
                    </p:blipFill>
                    <p:spPr>
                      <a:xfrm>
                        <a:off x="2240868" y="2884311"/>
                        <a:ext cx="2641524" cy="1841585"/>
                      </a:xfrm>
                      <a:prstGeom prst="rect">
                        <a:avLst/>
                      </a:prstGeom>
                    </p:spPr>
                  </p:pic>
                </p:oleObj>
              </mc:Fallback>
            </mc:AlternateContent>
          </a:graphicData>
        </a:graphic>
      </p:graphicFrame>
      <p:sp>
        <p:nvSpPr>
          <p:cNvPr id="2" name="灯片编号占位符 1">
            <a:extLst>
              <a:ext uri="{FF2B5EF4-FFF2-40B4-BE49-F238E27FC236}">
                <a16:creationId xmlns:a16="http://schemas.microsoft.com/office/drawing/2014/main" id="{EBD79270-ED8A-4C98-B794-40FB1C316A64}"/>
              </a:ext>
            </a:extLst>
          </p:cNvPr>
          <p:cNvSpPr>
            <a:spLocks noGrp="1"/>
          </p:cNvSpPr>
          <p:nvPr>
            <p:ph type="sldNum" sz="quarter" idx="12"/>
          </p:nvPr>
        </p:nvSpPr>
        <p:spPr/>
        <p:txBody>
          <a:bodyPr/>
          <a:lstStyle/>
          <a:p>
            <a:fld id="{2EEFC946-6D13-4F8C-9740-992A906A613E}" type="slidenum">
              <a:rPr lang="zh-CN" altLang="en-US" smtClean="0"/>
              <a:pPr/>
              <a:t>9</a:t>
            </a:fld>
            <a:endParaRPr lang="zh-CN" altLang="en-US"/>
          </a:p>
        </p:txBody>
      </p:sp>
      <p:sp>
        <p:nvSpPr>
          <p:cNvPr id="20" name="文本框 19">
            <a:extLst>
              <a:ext uri="{FF2B5EF4-FFF2-40B4-BE49-F238E27FC236}">
                <a16:creationId xmlns:a16="http://schemas.microsoft.com/office/drawing/2014/main" id="{3E865085-3452-4C99-9986-2DDC3A544A95}"/>
              </a:ext>
            </a:extLst>
          </p:cNvPr>
          <p:cNvSpPr txBox="1"/>
          <p:nvPr/>
        </p:nvSpPr>
        <p:spPr>
          <a:xfrm>
            <a:off x="230383" y="198096"/>
            <a:ext cx="6417713" cy="461665"/>
          </a:xfrm>
          <a:prstGeom prst="rect">
            <a:avLst/>
          </a:prstGeom>
          <a:noFill/>
        </p:spPr>
        <p:txBody>
          <a:bodyPr wrap="square" rtlCol="0">
            <a:spAutoFit/>
          </a:bodyPr>
          <a:lstStyle/>
          <a:p>
            <a:pPr algn="ct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一、</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MRI</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超导磁体机械式降温系统</a:t>
            </a:r>
          </a:p>
        </p:txBody>
      </p:sp>
    </p:spTree>
    <p:extLst>
      <p:ext uri="{BB962C8B-B14F-4D97-AF65-F5344CB8AC3E}">
        <p14:creationId xmlns:p14="http://schemas.microsoft.com/office/powerpoint/2010/main" val="1367998916"/>
      </p:ext>
    </p:extLst>
  </p:cSld>
  <p:clrMapOvr>
    <a:masterClrMapping/>
  </p:clrMapOvr>
  <p:transition spd="slow" advClick="0" advTm="0">
    <p:wipe/>
  </p:transition>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www.33ppt.com"/>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www.33ppt.com​​">
  <a:themeElements>
    <a:clrScheme name="自定义 47">
      <a:dk1>
        <a:sysClr val="windowText" lastClr="000000"/>
      </a:dk1>
      <a:lt1>
        <a:sysClr val="window" lastClr="FFFFFF"/>
      </a:lt1>
      <a:dk2>
        <a:srgbClr val="335B74"/>
      </a:dk2>
      <a:lt2>
        <a:srgbClr val="DFE3E5"/>
      </a:lt2>
      <a:accent1>
        <a:srgbClr val="1482AB"/>
      </a:accent1>
      <a:accent2>
        <a:srgbClr val="CD6182"/>
      </a:accent2>
      <a:accent3>
        <a:srgbClr val="1482AB"/>
      </a:accent3>
      <a:accent4>
        <a:srgbClr val="CD6182"/>
      </a:accent4>
      <a:accent5>
        <a:srgbClr val="1482AB"/>
      </a:accent5>
      <a:accent6>
        <a:srgbClr val="CD6182"/>
      </a:accent6>
      <a:hlink>
        <a:srgbClr val="6EAC1C"/>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8503</TotalTime>
  <Words>2662</Words>
  <Application>Microsoft Office PowerPoint</Application>
  <PresentationFormat>自定义</PresentationFormat>
  <Paragraphs>477</Paragraphs>
  <Slides>32</Slides>
  <Notes>12</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3</vt:i4>
      </vt:variant>
      <vt:variant>
        <vt:lpstr>幻灯片标题</vt:lpstr>
      </vt:variant>
      <vt:variant>
        <vt:i4>32</vt:i4>
      </vt:variant>
    </vt:vector>
  </HeadingPairs>
  <TitlesOfParts>
    <vt:vector size="46" baseType="lpstr">
      <vt:lpstr>方正黑体简体</vt:lpstr>
      <vt:lpstr>黑体</vt:lpstr>
      <vt:lpstr>华文细黑</vt:lpstr>
      <vt:lpstr>楷体</vt:lpstr>
      <vt:lpstr>宋体</vt:lpstr>
      <vt:lpstr>微软雅黑</vt:lpstr>
      <vt:lpstr>Arial</vt:lpstr>
      <vt:lpstr>Calibri</vt:lpstr>
      <vt:lpstr>Times New Roman</vt:lpstr>
      <vt:lpstr>Wingdings</vt:lpstr>
      <vt:lpstr>www.33ppt.com​​</vt:lpstr>
      <vt:lpstr>Graph</vt:lpstr>
      <vt:lpstr>文档</vt:lpstr>
      <vt:lpstr>Equation</vt:lpstr>
      <vt:lpstr>PowerPoint 演示文稿</vt:lpstr>
      <vt:lpstr>江苏克劳特低温技术有限公司</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低温气动调节阀技术参数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www.33ppt.com</Manager>
  <Company>www.33ppt.com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www.33ppt.com</dc:title>
  <dc:subject>www.33ppt.com</dc:subject>
  <dc:creator>www.33ppt.com</dc:creator>
  <cp:keywords>www.33ppt.com</cp:keywords>
  <dc:description>www.33ppt.com</dc:description>
  <cp:lastModifiedBy>adm02@chillmaking.com</cp:lastModifiedBy>
  <cp:revision>445</cp:revision>
  <dcterms:created xsi:type="dcterms:W3CDTF">2014-11-09T01:07:25Z</dcterms:created>
  <dcterms:modified xsi:type="dcterms:W3CDTF">2020-10-26T16:07:51Z</dcterms:modified>
  <cp:category>www.33ppt.com</cp:category>
  <cp:version>www.33ppt.com</cp:version>
</cp:coreProperties>
</file>