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75" r:id="rId3"/>
    <p:sldId id="373" r:id="rId4"/>
    <p:sldId id="375" r:id="rId5"/>
    <p:sldId id="371" r:id="rId6"/>
    <p:sldId id="381" r:id="rId7"/>
    <p:sldId id="342" r:id="rId8"/>
    <p:sldId id="385" r:id="rId9"/>
    <p:sldId id="403" r:id="rId10"/>
    <p:sldId id="348" r:id="rId11"/>
    <p:sldId id="387" r:id="rId12"/>
    <p:sldId id="404" r:id="rId13"/>
    <p:sldId id="391" r:id="rId14"/>
    <p:sldId id="407" r:id="rId15"/>
    <p:sldId id="395" r:id="rId16"/>
    <p:sldId id="422" r:id="rId17"/>
    <p:sldId id="396" r:id="rId18"/>
    <p:sldId id="397" r:id="rId19"/>
    <p:sldId id="408" r:id="rId20"/>
    <p:sldId id="406" r:id="rId21"/>
    <p:sldId id="412" r:id="rId22"/>
    <p:sldId id="418" r:id="rId23"/>
    <p:sldId id="423" r:id="rId24"/>
    <p:sldId id="337" r:id="rId25"/>
    <p:sldId id="292" r:id="rId2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B5C4"/>
    <a:srgbClr val="FFC000"/>
    <a:srgbClr val="806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35" autoAdjust="0"/>
    <p:restoredTop sz="94118" autoAdjust="0"/>
  </p:normalViewPr>
  <p:slideViewPr>
    <p:cSldViewPr>
      <p:cViewPr varScale="1">
        <p:scale>
          <a:sx n="84" d="100"/>
          <a:sy n="84" d="100"/>
        </p:scale>
        <p:origin x="83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DD807-2372-4193-91FE-9CE0BC8A6E0B}" type="datetimeFigureOut">
              <a:rPr lang="zh-CN" altLang="en-US" smtClean="0"/>
              <a:t>20/10/27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96346-56D6-4056-988B-DFA37F790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270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黄河勘测规划设计有限公司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96346-56D6-4056-988B-DFA37F790BC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066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96346-56D6-4056-988B-DFA37F790BC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739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1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图片1_副本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856537"/>
            <a:ext cx="9109075" cy="575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054"/>
          <p:cNvSpPr txBox="1"/>
          <p:nvPr/>
        </p:nvSpPr>
        <p:spPr>
          <a:xfrm>
            <a:off x="2411414" y="2350717"/>
            <a:ext cx="4537075" cy="29999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74591" tIns="37295" rIns="74591" bIns="37295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sz="1460" noProof="1">
              <a:solidFill>
                <a:srgbClr val="000000"/>
              </a:solidFill>
            </a:endParaRPr>
          </a:p>
        </p:txBody>
      </p:sp>
      <p:sp>
        <p:nvSpPr>
          <p:cNvPr id="4" name="文本框 2055"/>
          <p:cNvSpPr txBox="1"/>
          <p:nvPr/>
        </p:nvSpPr>
        <p:spPr>
          <a:xfrm>
            <a:off x="1981200" y="6239390"/>
            <a:ext cx="5614988" cy="29999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74591" tIns="37295" rIns="74591" bIns="37295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zh-CN" altLang="en-US" sz="1460" noProof="1">
              <a:solidFill>
                <a:srgbClr val="000000"/>
              </a:solidFill>
            </a:endParaRPr>
          </a:p>
        </p:txBody>
      </p:sp>
      <p:pic>
        <p:nvPicPr>
          <p:cNvPr id="6" name="图片 1025" descr="图片1_副本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856537"/>
            <a:ext cx="9109075" cy="575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1028"/>
          <p:cNvSpPr txBox="1"/>
          <p:nvPr userDrawn="1"/>
        </p:nvSpPr>
        <p:spPr>
          <a:xfrm>
            <a:off x="1981200" y="6239390"/>
            <a:ext cx="5614988" cy="29999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74591" tIns="37295" rIns="74591" bIns="37295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zh-CN" altLang="en-US" sz="1460" noProof="1">
              <a:solidFill>
                <a:srgbClr val="000000"/>
              </a:solidFill>
            </a:endParaRPr>
          </a:p>
        </p:txBody>
      </p:sp>
      <p:sp>
        <p:nvSpPr>
          <p:cNvPr id="9" name="文本框 1031"/>
          <p:cNvSpPr txBox="1"/>
          <p:nvPr userDrawn="1"/>
        </p:nvSpPr>
        <p:spPr>
          <a:xfrm>
            <a:off x="2124075" y="6448765"/>
            <a:ext cx="4610100" cy="306151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74591" tIns="37295" rIns="74591" bIns="3729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1200" noProof="1">
                <a:solidFill>
                  <a:srgbClr val="B2B2B2"/>
                </a:solidFill>
              </a:rPr>
              <a:t> </a:t>
            </a:r>
            <a:r>
              <a:rPr lang="zh-CN" altLang="en-US" sz="1500" noProof="1">
                <a:solidFill>
                  <a:srgbClr val="B2B2B2"/>
                </a:solidFill>
              </a:rPr>
              <a:t>  </a:t>
            </a:r>
            <a:r>
              <a:rPr lang="zh-CN" altLang="en-US" sz="1200" i="1" noProof="1">
                <a:solidFill>
                  <a:srgbClr val="B2B2B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i="1" noProof="1">
                <a:solidFill>
                  <a:srgbClr val="FFFFFF"/>
                </a:solidFill>
                <a:latin typeface="Times New Roman" panose="02020603050405020304" pitchFamily="18" charset="0"/>
              </a:rPr>
              <a:t>College o Earth Science</a:t>
            </a:r>
            <a:r>
              <a:rPr lang="en-US" sz="1200" i="1" noProof="1">
                <a:solidFill>
                  <a:srgbClr val="FFFFFF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sz="1200" i="1" noProof="1">
                <a:solidFill>
                  <a:srgbClr val="FFFFFF"/>
                </a:solidFill>
                <a:latin typeface="Times New Roman" panose="02020603050405020304" pitchFamily="18" charset="0"/>
              </a:rPr>
              <a:t>，Jilin University</a:t>
            </a: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939126"/>
      </p:ext>
    </p:extLst>
  </p:cSld>
  <p:clrMapOvr>
    <a:masterClrMapping/>
  </p:clrMapOvr>
  <p:transition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95536" y="1412776"/>
            <a:ext cx="8280920" cy="1728192"/>
          </a:xfrm>
        </p:spPr>
        <p:txBody>
          <a:bodyPr>
            <a:normAutofit/>
          </a:bodyPr>
          <a:lstStyle/>
          <a:p>
            <a:pPr algn="ctr"/>
            <a:r>
              <a:rPr lang="en-US" altLang="zh-CN" sz="4800" b="1" dirty="0" smtClean="0">
                <a:solidFill>
                  <a:srgbClr val="FFC000"/>
                </a:solidFill>
                <a:latin typeface="+mj-ea"/>
              </a:rPr>
              <a:t>CEPC</a:t>
            </a:r>
            <a:r>
              <a:rPr lang="zh-CN" altLang="en-US" sz="4800" b="1" dirty="0" smtClean="0">
                <a:solidFill>
                  <a:srgbClr val="FFC000"/>
                </a:solidFill>
                <a:latin typeface="+mj-ea"/>
              </a:rPr>
              <a:t>地质研究</a:t>
            </a:r>
            <a:endParaRPr lang="zh-CN" altLang="en-US" sz="4800" b="1" dirty="0">
              <a:solidFill>
                <a:srgbClr val="FFC000"/>
              </a:solidFill>
              <a:latin typeface="+mj-ea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43608" y="5085184"/>
            <a:ext cx="7160840" cy="822372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b="1" dirty="0">
                <a:solidFill>
                  <a:srgbClr val="FFC000"/>
                </a:solidFill>
                <a:latin typeface="ＤＦ中太楷書体" panose="02010609010101010101" pitchFamily="1" charset="-128"/>
                <a:ea typeface="ＤＦ中太楷書体" panose="02010609010101010101" pitchFamily="1" charset="-128"/>
              </a:rPr>
              <a:t>The 2020 Workshop of CEPC, Shanghai</a:t>
            </a:r>
          </a:p>
          <a:p>
            <a:r>
              <a:rPr lang="en-US" altLang="zh-CN" b="1" dirty="0">
                <a:solidFill>
                  <a:srgbClr val="FFC000"/>
                </a:solidFill>
                <a:latin typeface="ＤＦ中太楷書体" panose="02010609010101010101" pitchFamily="1" charset="-128"/>
                <a:ea typeface="ＤＦ中太楷書体" panose="02010609010101010101" pitchFamily="1" charset="-128"/>
              </a:rPr>
              <a:t>Oct. 26-28, 2020</a:t>
            </a:r>
          </a:p>
        </p:txBody>
      </p:sp>
      <p:sp>
        <p:nvSpPr>
          <p:cNvPr id="6" name="副标题 2"/>
          <p:cNvSpPr txBox="1">
            <a:spLocks/>
          </p:cNvSpPr>
          <p:nvPr/>
        </p:nvSpPr>
        <p:spPr>
          <a:xfrm>
            <a:off x="955576" y="3667578"/>
            <a:ext cx="7160840" cy="8223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 smtClean="0">
                <a:solidFill>
                  <a:schemeClr val="bg1"/>
                </a:solidFill>
                <a:latin typeface="ＤＦ中太楷書体" panose="02010609010101010101" pitchFamily="1" charset="-128"/>
                <a:ea typeface="ＤＦ中太楷書体" panose="02010609010101010101" pitchFamily="1" charset="-128"/>
              </a:rPr>
              <a:t>冉祥金</a:t>
            </a:r>
            <a:endParaRPr lang="en-US" altLang="zh-CN" b="1" dirty="0" smtClean="0">
              <a:solidFill>
                <a:schemeClr val="bg1"/>
              </a:solidFill>
              <a:latin typeface="ＤＦ中太楷書体" panose="02010609010101010101" pitchFamily="1" charset="-128"/>
              <a:ea typeface="ＤＦ中太楷書体" panose="02010609010101010101" pitchFamily="1" charset="-128"/>
            </a:endParaRPr>
          </a:p>
          <a:p>
            <a:r>
              <a:rPr lang="zh-CN" altLang="en-US" b="1" dirty="0" smtClean="0">
                <a:solidFill>
                  <a:schemeClr val="bg1"/>
                </a:solidFill>
                <a:latin typeface="ＤＦ中太楷書体" panose="02010609010101010101" pitchFamily="1" charset="-128"/>
                <a:ea typeface="ＤＦ中太楷書体" panose="02010609010101010101" pitchFamily="1" charset="-128"/>
              </a:rPr>
              <a:t>吉林大学 地球科学学院</a:t>
            </a:r>
            <a:endParaRPr lang="en-US" altLang="zh-CN" b="1" dirty="0">
              <a:solidFill>
                <a:schemeClr val="bg1"/>
              </a:solidFill>
              <a:latin typeface="ＤＦ中太楷書体" panose="02010609010101010101" pitchFamily="1" charset="-128"/>
              <a:ea typeface="ＤＦ中太楷書体" panose="02010609010101010101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>
                <a:lumMod val="90000"/>
              </a:schemeClr>
            </a:gs>
            <a:gs pos="71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36096" y="1700808"/>
            <a:ext cx="3483841" cy="366754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 smtClean="0"/>
              <a:t>在吉黑东部地区有两条大断裂，一条为依兰</a:t>
            </a:r>
            <a:r>
              <a:rPr lang="en-US" altLang="zh-CN" sz="2000" dirty="0" smtClean="0"/>
              <a:t>-</a:t>
            </a:r>
            <a:r>
              <a:rPr lang="zh-CN" altLang="en-US" sz="2000" dirty="0" smtClean="0"/>
              <a:t>伊通断裂，另外一条断裂为敦化</a:t>
            </a:r>
            <a:r>
              <a:rPr lang="en-US" altLang="zh-CN" sz="2000" dirty="0" smtClean="0"/>
              <a:t>-</a:t>
            </a:r>
            <a:r>
              <a:rPr lang="zh-CN" altLang="en-US" sz="2000" dirty="0" smtClean="0"/>
              <a:t>密山断裂，这两条断裂为郯庐断裂的北延部分，具有走滑性质，主要活动时期为中生代</a:t>
            </a:r>
            <a:r>
              <a:rPr lang="en-US" altLang="zh-CN" sz="2000" dirty="0" smtClean="0"/>
              <a:t>-</a:t>
            </a:r>
            <a:r>
              <a:rPr lang="zh-CN" altLang="en-US" sz="2000" dirty="0" smtClean="0"/>
              <a:t>新生代。</a:t>
            </a:r>
            <a:endParaRPr lang="en-US" altLang="zh-CN" sz="2000" dirty="0" smtClean="0"/>
          </a:p>
          <a:p>
            <a:pPr>
              <a:lnSpc>
                <a:spcPct val="120000"/>
              </a:lnSpc>
            </a:pPr>
            <a:r>
              <a:rPr lang="zh-CN" altLang="en-US" sz="2000" dirty="0" smtClean="0"/>
              <a:t>长春选址区中心距依兰</a:t>
            </a:r>
            <a:r>
              <a:rPr lang="en-US" altLang="zh-CN" sz="2000" dirty="0" smtClean="0"/>
              <a:t>-</a:t>
            </a:r>
            <a:r>
              <a:rPr lang="zh-CN" altLang="en-US" sz="2000" dirty="0" smtClean="0"/>
              <a:t>伊通断裂的最近距离约为</a:t>
            </a:r>
            <a:r>
              <a:rPr lang="en-US" altLang="zh-CN" sz="2000" dirty="0" smtClean="0"/>
              <a:t>45km</a:t>
            </a:r>
            <a:r>
              <a:rPr lang="zh-CN" altLang="en-US" sz="2000" dirty="0" smtClean="0"/>
              <a:t>，距</a:t>
            </a:r>
            <a:r>
              <a:rPr lang="zh-CN" altLang="en-US" sz="2000" dirty="0"/>
              <a:t>敦</a:t>
            </a:r>
            <a:r>
              <a:rPr lang="zh-CN" altLang="en-US" sz="2000" dirty="0" smtClean="0"/>
              <a:t>化</a:t>
            </a:r>
            <a:r>
              <a:rPr lang="en-US" altLang="zh-CN" sz="2000" dirty="0" smtClean="0"/>
              <a:t>-</a:t>
            </a:r>
            <a:r>
              <a:rPr lang="zh-CN" altLang="en-US" sz="2000" dirty="0" smtClean="0"/>
              <a:t>密山断裂的最近距离约为</a:t>
            </a:r>
            <a:r>
              <a:rPr lang="en-US" altLang="zh-CN" sz="2000" dirty="0" smtClean="0"/>
              <a:t>80km</a:t>
            </a:r>
            <a:r>
              <a:rPr lang="zh-CN" altLang="en-US" sz="2000" dirty="0" smtClean="0"/>
              <a:t>。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00808"/>
            <a:ext cx="5161330" cy="47862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五边形 4"/>
          <p:cNvSpPr/>
          <p:nvPr/>
        </p:nvSpPr>
        <p:spPr>
          <a:xfrm>
            <a:off x="1718" y="332656"/>
            <a:ext cx="7745794" cy="720080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1"/>
                </a:solidFill>
              </a:rPr>
              <a:t>3.</a:t>
            </a:r>
            <a:r>
              <a:rPr lang="zh-CN" altLang="en-US" sz="2800" b="1" dirty="0">
                <a:solidFill>
                  <a:schemeClr val="tx1"/>
                </a:solidFill>
              </a:rPr>
              <a:t>长春选址区构造、地震活动弱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>
                <a:lumMod val="90000"/>
              </a:schemeClr>
            </a:gs>
            <a:gs pos="71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568" y="5538248"/>
            <a:ext cx="83529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u="sng" dirty="0">
                <a:solidFill>
                  <a:srgbClr val="C00000"/>
                </a:solidFill>
              </a:rPr>
              <a:t>选址</a:t>
            </a:r>
            <a:r>
              <a:rPr lang="zh-CN" altLang="en-US" b="1" u="sng" dirty="0" smtClean="0">
                <a:solidFill>
                  <a:srgbClr val="C00000"/>
                </a:solidFill>
              </a:rPr>
              <a:t>区地质构造条件：</a:t>
            </a:r>
            <a:endParaRPr lang="en-US" altLang="zh-CN" b="1" u="sng" dirty="0" smtClean="0">
              <a:solidFill>
                <a:srgbClr val="C00000"/>
              </a:solidFill>
            </a:endParaRPr>
          </a:p>
          <a:p>
            <a:r>
              <a:rPr lang="en-US" altLang="zh-CN" sz="1600" b="1" dirty="0" smtClean="0"/>
              <a:t>1.</a:t>
            </a:r>
            <a:r>
              <a:rPr lang="zh-CN" altLang="en-US" sz="1600" b="1" dirty="0" smtClean="0"/>
              <a:t>选区</a:t>
            </a:r>
            <a:r>
              <a:rPr lang="zh-CN" altLang="en-US" sz="1600" b="1" dirty="0"/>
              <a:t>位于</a:t>
            </a:r>
            <a:r>
              <a:rPr lang="zh-CN" altLang="en-US" sz="1600" b="1" dirty="0" smtClean="0"/>
              <a:t>佳</a:t>
            </a:r>
            <a:r>
              <a:rPr lang="zh-CN" altLang="en-US" sz="1600" b="1" smtClean="0"/>
              <a:t>依</a:t>
            </a:r>
            <a:r>
              <a:rPr lang="zh-CN" altLang="en-US" sz="1600" b="1" smtClean="0"/>
              <a:t>断裂带</a:t>
            </a:r>
            <a:r>
              <a:rPr lang="zh-CN" altLang="en-US" sz="1600" b="1" dirty="0" smtClean="0"/>
              <a:t>与敦密断裂带之间的稳定地块，两侧是活动断裂带，是调节释放区域应力软弱带，区域应该对中间刚性块体影响较小；</a:t>
            </a:r>
            <a:endParaRPr lang="en-US" altLang="zh-CN" sz="1600" b="1" dirty="0" smtClean="0"/>
          </a:p>
          <a:p>
            <a:r>
              <a:rPr lang="en-US" altLang="zh-CN" sz="1600" b="1" dirty="0" smtClean="0"/>
              <a:t>2. </a:t>
            </a:r>
            <a:r>
              <a:rPr lang="zh-CN" altLang="en-US" sz="1600" b="1" dirty="0" smtClean="0"/>
              <a:t>选址区断裂构造不发育，只是发育两个规模较小北西向断裂带；</a:t>
            </a:r>
            <a:endParaRPr lang="en-US" altLang="zh-CN" sz="1600" b="1" dirty="0" smtClean="0"/>
          </a:p>
        </p:txBody>
      </p:sp>
      <p:pic>
        <p:nvPicPr>
          <p:cNvPr id="2051" name="Picture 3" descr="C:\Users\boss\Desktop\改后\区域中强地震空间分布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660176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五边形 3"/>
          <p:cNvSpPr/>
          <p:nvPr/>
        </p:nvSpPr>
        <p:spPr>
          <a:xfrm>
            <a:off x="0" y="112494"/>
            <a:ext cx="7488832" cy="792088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选址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区历史上未发生过较大的地震，最大地震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&lt;4.0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级，地震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活动很弱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60232" y="1124744"/>
            <a:ext cx="2160240" cy="258532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/>
              <a:t>避开了区域大断裂：依兰</a:t>
            </a:r>
            <a:r>
              <a:rPr lang="en-US" altLang="zh-CN" dirty="0" smtClean="0"/>
              <a:t>-</a:t>
            </a:r>
            <a:r>
              <a:rPr lang="zh-CN" altLang="en-US" dirty="0" smtClean="0"/>
              <a:t>伊通断裂和敦化</a:t>
            </a:r>
            <a:r>
              <a:rPr lang="en-US" altLang="zh-CN" dirty="0" smtClean="0"/>
              <a:t>-</a:t>
            </a:r>
            <a:r>
              <a:rPr lang="zh-CN" altLang="en-US" dirty="0" smtClean="0"/>
              <a:t>密山断裂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/>
              <a:t>地震</a:t>
            </a:r>
            <a:r>
              <a:rPr lang="zh-CN" altLang="en-US" dirty="0"/>
              <a:t>活动很</a:t>
            </a:r>
            <a:r>
              <a:rPr lang="zh-CN" altLang="en-US" dirty="0" smtClean="0"/>
              <a:t>弱，选址区历史上未发生过较大的地震，最大地震</a:t>
            </a:r>
            <a:r>
              <a:rPr lang="en-US" altLang="zh-CN" dirty="0" smtClean="0"/>
              <a:t>&lt;4.0</a:t>
            </a:r>
            <a:r>
              <a:rPr lang="zh-CN" altLang="en-US" dirty="0" smtClean="0"/>
              <a:t>级。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>
                <a:lumMod val="90000"/>
              </a:schemeClr>
            </a:gs>
            <a:gs pos="71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4064" y="908720"/>
            <a:ext cx="3240360" cy="4608512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zh-CN" altLang="en-US" sz="2400" dirty="0" smtClean="0"/>
              <a:t>可以</a:t>
            </a:r>
            <a:r>
              <a:rPr lang="zh-CN" altLang="en-US" sz="2400" dirty="0" smtClean="0"/>
              <a:t>看出</a:t>
            </a:r>
            <a:r>
              <a:rPr lang="zh-CN" altLang="en-US" sz="2400" dirty="0"/>
              <a:t>，东北及邻近地区</a:t>
            </a:r>
            <a:r>
              <a:rPr lang="zh-CN" altLang="en-US" sz="2400" dirty="0" smtClean="0"/>
              <a:t>震源机制解</a:t>
            </a:r>
            <a:r>
              <a:rPr lang="zh-CN" altLang="en-US" sz="2400" dirty="0"/>
              <a:t>资料显示 </a:t>
            </a:r>
            <a:r>
              <a:rPr lang="en-US" altLang="zh-CN" sz="2400" dirty="0" smtClean="0"/>
              <a:t>P </a:t>
            </a:r>
            <a:r>
              <a:rPr lang="zh-CN" altLang="en-US" sz="2400" dirty="0" smtClean="0"/>
              <a:t>轴</a:t>
            </a:r>
            <a:r>
              <a:rPr lang="zh-CN" altLang="en-US" sz="2400" dirty="0"/>
              <a:t>具有一致性</a:t>
            </a:r>
            <a:r>
              <a:rPr lang="zh-CN" altLang="en-US" sz="2400" dirty="0" smtClean="0"/>
              <a:t>，最大</a:t>
            </a:r>
            <a:r>
              <a:rPr lang="zh-CN" altLang="en-US" sz="2400" dirty="0"/>
              <a:t>主压应力方向大部分</a:t>
            </a:r>
            <a:r>
              <a:rPr lang="zh-CN" altLang="en-US" sz="2400" dirty="0" smtClean="0"/>
              <a:t>为</a:t>
            </a:r>
            <a:r>
              <a:rPr lang="en-US" altLang="zh-CN" sz="2400" dirty="0" smtClean="0"/>
              <a:t>NEE</a:t>
            </a:r>
            <a:r>
              <a:rPr lang="zh-CN" altLang="en-US" sz="2400" dirty="0" smtClean="0"/>
              <a:t>、</a:t>
            </a:r>
            <a:r>
              <a:rPr lang="en-US" altLang="zh-CN" sz="2400" dirty="0" smtClean="0"/>
              <a:t>SWW </a:t>
            </a:r>
            <a:r>
              <a:rPr lang="zh-CN" altLang="en-US" sz="2400" dirty="0" smtClean="0"/>
              <a:t>方向</a:t>
            </a:r>
            <a:r>
              <a:rPr lang="zh-CN" altLang="en-US" sz="2400" dirty="0"/>
              <a:t>，大体</a:t>
            </a:r>
            <a:r>
              <a:rPr lang="zh-CN" altLang="en-US" sz="2400" dirty="0" smtClean="0"/>
              <a:t>判断区域</a:t>
            </a:r>
            <a:r>
              <a:rPr lang="zh-CN" altLang="en-US" sz="2400" dirty="0"/>
              <a:t>主压应力方向为</a:t>
            </a:r>
            <a:r>
              <a:rPr lang="zh-CN" altLang="en-US" sz="2400" dirty="0" smtClean="0"/>
              <a:t>近</a:t>
            </a:r>
            <a:r>
              <a:rPr lang="en-US" altLang="zh-CN" sz="2400" dirty="0" smtClean="0"/>
              <a:t>EW</a:t>
            </a:r>
            <a:r>
              <a:rPr lang="zh-CN" altLang="en-US" sz="2400" dirty="0" smtClean="0"/>
              <a:t>向。</a:t>
            </a:r>
            <a:endParaRPr lang="zh-CN" altLang="en-US" sz="2400" dirty="0"/>
          </a:p>
        </p:txBody>
      </p:sp>
      <p:pic>
        <p:nvPicPr>
          <p:cNvPr id="5122" name="Picture 2" descr="C:\Users\boss\Desktop\改后\东北及邻近地区构造应力场分布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424" y="548680"/>
            <a:ext cx="5258568" cy="604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788024" y="6219849"/>
            <a:ext cx="3671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东北及邻近地区构造应力场分布图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>
                <a:lumMod val="90000"/>
              </a:schemeClr>
            </a:gs>
            <a:gs pos="71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173416" cy="778098"/>
          </a:xfrm>
        </p:spPr>
        <p:txBody>
          <a:bodyPr>
            <a:normAutofit fontScale="90000"/>
          </a:bodyPr>
          <a:lstStyle/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zh-CN" altLang="en-US" sz="2000" b="1" dirty="0" smtClean="0">
                <a:latin typeface="+mn-lt"/>
                <a:ea typeface="+mn-ea"/>
                <a:cs typeface="+mn-cs"/>
              </a:rPr>
              <a:t>选址</a:t>
            </a:r>
            <a:r>
              <a:rPr lang="zh-CN" altLang="en-US" sz="2000" b="1" dirty="0">
                <a:latin typeface="+mn-lt"/>
                <a:ea typeface="+mn-ea"/>
                <a:cs typeface="+mn-cs"/>
              </a:rPr>
              <a:t>区主要</a:t>
            </a:r>
            <a:r>
              <a:rPr lang="zh-CN" altLang="en-US" sz="2000" b="1" dirty="0" smtClean="0">
                <a:latin typeface="+mn-lt"/>
                <a:ea typeface="+mn-ea"/>
                <a:cs typeface="+mn-cs"/>
              </a:rPr>
              <a:t>位于东北地区花岗岩</a:t>
            </a:r>
            <a:r>
              <a:rPr lang="zh-CN" altLang="en-US" sz="2000" b="1" dirty="0">
                <a:latin typeface="+mn-lt"/>
                <a:ea typeface="+mn-ea"/>
                <a:cs typeface="+mn-cs"/>
              </a:rPr>
              <a:t>的“海洋”中</a:t>
            </a:r>
            <a:r>
              <a:rPr lang="zh-CN" altLang="en-US" sz="2000" b="1" dirty="0" smtClean="0">
                <a:latin typeface="+mn-lt"/>
                <a:ea typeface="+mn-ea"/>
                <a:cs typeface="+mn-cs"/>
              </a:rPr>
              <a:t>，</a:t>
            </a:r>
            <a:r>
              <a:rPr lang="zh-CN" altLang="en-US" sz="2000" b="1" dirty="0"/>
              <a:t>选址区的岩浆岩主要形成于第</a:t>
            </a:r>
            <a:r>
              <a:rPr lang="en-US" altLang="zh-CN" sz="2000" b="1" dirty="0"/>
              <a:t>4</a:t>
            </a:r>
            <a:r>
              <a:rPr lang="zh-CN" altLang="en-US" sz="2000" b="1" dirty="0"/>
              <a:t>个岩浆活动时期，地表风化层较薄，未风化岩石强度大</a:t>
            </a:r>
            <a:r>
              <a:rPr lang="zh-CN" altLang="en-US" sz="2000" b="1" dirty="0" smtClean="0"/>
              <a:t>，</a:t>
            </a:r>
            <a:r>
              <a:rPr lang="zh-CN" altLang="en-US" sz="2000" b="1" dirty="0" smtClean="0">
                <a:latin typeface="+mn-lt"/>
                <a:ea typeface="+mn-ea"/>
                <a:cs typeface="+mn-cs"/>
              </a:rPr>
              <a:t>具有</a:t>
            </a:r>
            <a:r>
              <a:rPr lang="zh-CN" altLang="en-US" sz="2000" b="1" dirty="0">
                <a:latin typeface="+mn-lt"/>
                <a:ea typeface="+mn-ea"/>
                <a:cs typeface="+mn-cs"/>
              </a:rPr>
              <a:t>优良的</a:t>
            </a:r>
            <a:r>
              <a:rPr lang="zh-CN" altLang="en-US" sz="2000" b="1" dirty="0" smtClean="0">
                <a:latin typeface="+mn-lt"/>
                <a:ea typeface="+mn-ea"/>
                <a:cs typeface="+mn-cs"/>
              </a:rPr>
              <a:t>工程地质条件。</a:t>
            </a:r>
            <a:endParaRPr lang="zh-CN" altLang="en-US" sz="20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132856"/>
            <a:ext cx="2105341" cy="1584176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>
          <a:xfrm>
            <a:off x="0" y="-1902"/>
            <a:ext cx="8964488" cy="910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（二）长春选址区具有良好的岩性条件</a:t>
            </a:r>
            <a:endParaRPr lang="zh-CN" alt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029401"/>
            <a:ext cx="6012160" cy="3101410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539552" y="5373216"/>
            <a:ext cx="8424936" cy="107721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 smtClean="0"/>
              <a:t>选址区域大部分位于中侏罗世花岗岩区，</a:t>
            </a:r>
            <a:r>
              <a:rPr lang="zh-CN" altLang="en-US" sz="1600" dirty="0">
                <a:solidFill>
                  <a:prstClr val="black"/>
                </a:solidFill>
              </a:rPr>
              <a:t>形成时代为在</a:t>
            </a:r>
            <a:r>
              <a:rPr lang="en-US" altLang="zh-CN" sz="1600" dirty="0">
                <a:solidFill>
                  <a:prstClr val="black"/>
                </a:solidFill>
              </a:rPr>
              <a:t>1.6-1.7</a:t>
            </a:r>
            <a:r>
              <a:rPr lang="zh-CN" altLang="en-US" sz="1600" dirty="0">
                <a:solidFill>
                  <a:prstClr val="black"/>
                </a:solidFill>
              </a:rPr>
              <a:t>亿年</a:t>
            </a:r>
            <a:r>
              <a:rPr lang="zh-CN" altLang="en-US" sz="1600" dirty="0" smtClean="0">
                <a:solidFill>
                  <a:prstClr val="black"/>
                </a:solidFill>
              </a:rPr>
              <a:t>左右，</a:t>
            </a:r>
            <a:r>
              <a:rPr lang="zh-CN" altLang="en-US" sz="1600" dirty="0" smtClean="0"/>
              <a:t>该时期侵入体主体岩性为二长花岗岩（</a:t>
            </a: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ɳγ</a:t>
            </a:r>
            <a:r>
              <a:rPr lang="zh-CN" altLang="en-US" sz="1600" dirty="0" smtClean="0"/>
              <a:t>）、花岗闪长岩（</a:t>
            </a:r>
            <a:r>
              <a:rPr lang="el-GR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zh-CN" altLang="en-US" sz="1600" dirty="0" smtClean="0"/>
              <a:t>）、正长花岗岩（</a:t>
            </a:r>
            <a:r>
              <a:rPr lang="el-GR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zh-CN" altLang="en-US" sz="1600" dirty="0" smtClean="0"/>
              <a:t>）。</a:t>
            </a:r>
            <a:r>
              <a:rPr lang="zh-CN" altLang="en-US" sz="1600" dirty="0"/>
              <a:t>此外还有少量三叠世花岗岩和基性岩体（辉长岩）出露。</a:t>
            </a:r>
          </a:p>
          <a:p>
            <a:r>
              <a:rPr lang="zh-CN" altLang="en-US" sz="1600" dirty="0" smtClean="0"/>
              <a:t>主要</a:t>
            </a:r>
            <a:r>
              <a:rPr lang="zh-CN" altLang="en-US" sz="1600" dirty="0"/>
              <a:t>岩性为：肉红色花岗岩、黑云花岗岩、</a:t>
            </a:r>
            <a:r>
              <a:rPr lang="zh-CN" altLang="en-US" sz="1600" dirty="0" smtClean="0"/>
              <a:t>花岗闪长岩，</a:t>
            </a:r>
            <a:endParaRPr lang="en-US" altLang="zh-CN" sz="1600" dirty="0" smtClean="0"/>
          </a:p>
        </p:txBody>
      </p:sp>
      <p:sp>
        <p:nvSpPr>
          <p:cNvPr id="9" name="矩形 8"/>
          <p:cNvSpPr/>
          <p:nvPr/>
        </p:nvSpPr>
        <p:spPr>
          <a:xfrm>
            <a:off x="359867" y="4139474"/>
            <a:ext cx="2459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辽源市幅</a:t>
            </a:r>
            <a:r>
              <a:rPr lang="en-US" altLang="zh-CN" b="1" dirty="0"/>
              <a:t>1:20</a:t>
            </a:r>
            <a:r>
              <a:rPr lang="zh-CN" altLang="en-US" b="1" dirty="0"/>
              <a:t>万地质图</a:t>
            </a:r>
            <a:endParaRPr lang="zh-CN" altLang="en-US" dirty="0"/>
          </a:p>
        </p:txBody>
      </p:sp>
      <p:cxnSp>
        <p:nvCxnSpPr>
          <p:cNvPr id="10" name="直接连接符 9"/>
          <p:cNvCxnSpPr/>
          <p:nvPr/>
        </p:nvCxnSpPr>
        <p:spPr>
          <a:xfrm>
            <a:off x="0" y="900407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>
                <a:lumMod val="90000"/>
              </a:schemeClr>
            </a:gs>
            <a:gs pos="84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453781" cy="2808312"/>
          </a:xfrm>
          <a:prstGeom prst="rect">
            <a:avLst/>
          </a:prstGeom>
        </p:spPr>
      </p:pic>
      <p:sp>
        <p:nvSpPr>
          <p:cNvPr id="6" name="内容占位符 2"/>
          <p:cNvSpPr txBox="1"/>
          <p:nvPr/>
        </p:nvSpPr>
        <p:spPr>
          <a:xfrm>
            <a:off x="683568" y="2996952"/>
            <a:ext cx="3528392" cy="248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400" dirty="0" smtClean="0"/>
              <a:t>花岗岩体（</a:t>
            </a:r>
            <a:r>
              <a:rPr lang="zh-CN" altLang="en-US" sz="1400" dirty="0"/>
              <a:t>伊通寿山水库</a:t>
            </a:r>
            <a:r>
              <a:rPr lang="zh-CN" altLang="en-US" sz="1400" dirty="0" smtClean="0"/>
              <a:t>旁）</a:t>
            </a:r>
            <a:endParaRPr lang="zh-CN" altLang="en-US" sz="1400" dirty="0"/>
          </a:p>
        </p:txBody>
      </p:sp>
      <p:sp>
        <p:nvSpPr>
          <p:cNvPr id="7" name="内容占位符 2"/>
          <p:cNvSpPr txBox="1"/>
          <p:nvPr/>
        </p:nvSpPr>
        <p:spPr>
          <a:xfrm>
            <a:off x="4716016" y="2996952"/>
            <a:ext cx="4104456" cy="248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400" dirty="0"/>
              <a:t>花岗岩</a:t>
            </a:r>
            <a:r>
              <a:rPr lang="zh-CN" altLang="en-US" sz="1400" dirty="0" smtClean="0"/>
              <a:t>（</a:t>
            </a:r>
            <a:r>
              <a:rPr lang="zh-CN" altLang="en-US" sz="1400" dirty="0"/>
              <a:t>伊通寿山水库</a:t>
            </a:r>
            <a:r>
              <a:rPr lang="zh-CN" altLang="en-US" sz="1400" dirty="0" smtClean="0"/>
              <a:t>旁）</a:t>
            </a:r>
            <a:endParaRPr lang="zh-CN" altLang="en-US" sz="14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17269" y="-656629"/>
            <a:ext cx="2797643" cy="43441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356992"/>
            <a:ext cx="4392488" cy="29081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356992"/>
            <a:ext cx="4320480" cy="2935597"/>
          </a:xfrm>
          <a:prstGeom prst="rect">
            <a:avLst/>
          </a:prstGeom>
        </p:spPr>
      </p:pic>
      <p:sp>
        <p:nvSpPr>
          <p:cNvPr id="12" name="内容占位符 2"/>
          <p:cNvSpPr txBox="1"/>
          <p:nvPr/>
        </p:nvSpPr>
        <p:spPr>
          <a:xfrm>
            <a:off x="971600" y="6309320"/>
            <a:ext cx="3168352" cy="248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400" dirty="0" smtClean="0"/>
              <a:t>花岗岩体（营城子东）</a:t>
            </a:r>
            <a:endParaRPr lang="zh-CN" altLang="en-US" sz="1400" dirty="0"/>
          </a:p>
        </p:txBody>
      </p:sp>
      <p:sp>
        <p:nvSpPr>
          <p:cNvPr id="14" name="内容占位符 2"/>
          <p:cNvSpPr txBox="1"/>
          <p:nvPr/>
        </p:nvSpPr>
        <p:spPr>
          <a:xfrm>
            <a:off x="5148064" y="6309320"/>
            <a:ext cx="3168352" cy="248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400" dirty="0" smtClean="0"/>
              <a:t>花岗岩体（于家沟）</a:t>
            </a:r>
            <a:endParaRPr lang="zh-CN" alt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>
                <a:lumMod val="90000"/>
              </a:schemeClr>
            </a:gs>
            <a:gs pos="84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/>
          <p:nvPr/>
        </p:nvSpPr>
        <p:spPr>
          <a:xfrm>
            <a:off x="539552" y="5733256"/>
            <a:ext cx="5760640" cy="102814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zh-CN" sz="1600" dirty="0" smtClean="0"/>
              <a:t>选址</a:t>
            </a:r>
            <a:r>
              <a:rPr lang="zh-CN" altLang="zh-CN" sz="1600" dirty="0"/>
              <a:t>区花岗岩大面积连片分布、岩体内部结构较均一、花岗岩体的底界埋深深度</a:t>
            </a:r>
            <a:r>
              <a:rPr lang="zh-CN" altLang="zh-CN" sz="1600" dirty="0" smtClean="0"/>
              <a:t>大</a:t>
            </a:r>
            <a:r>
              <a:rPr lang="zh-CN" altLang="en-US" sz="1600" dirty="0" smtClean="0"/>
              <a:t>，是稳定的岩基，十分有利于</a:t>
            </a:r>
            <a:r>
              <a:rPr lang="en-US" altLang="zh-CN" sz="1600" dirty="0" smtClean="0"/>
              <a:t>CEPC</a:t>
            </a:r>
            <a:r>
              <a:rPr lang="zh-CN" altLang="en-US" sz="1600" dirty="0" smtClean="0"/>
              <a:t>地下及地面工程。</a:t>
            </a:r>
            <a:endParaRPr lang="zh-CN" altLang="zh-CN" sz="16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0866"/>
            <a:ext cx="5782018" cy="43662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100453"/>
            <a:ext cx="2304255" cy="1606067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516215" y="143281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</a:rPr>
              <a:t>上延</a:t>
            </a:r>
            <a:r>
              <a:rPr lang="en-US" altLang="zh-CN" sz="1400" dirty="0" smtClean="0">
                <a:solidFill>
                  <a:schemeClr val="bg1"/>
                </a:solidFill>
              </a:rPr>
              <a:t>100m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5" y="1819053"/>
            <a:ext cx="2325858" cy="148596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444207" y="3016986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</a:rPr>
              <a:t>上延</a:t>
            </a:r>
            <a:r>
              <a:rPr lang="en-US" altLang="zh-CN" sz="1400" dirty="0" smtClean="0">
                <a:solidFill>
                  <a:schemeClr val="bg1"/>
                </a:solidFill>
              </a:rPr>
              <a:t>1000m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5" y="3427446"/>
            <a:ext cx="2304256" cy="161345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215" y="5105218"/>
            <a:ext cx="2304255" cy="1603478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444207" y="4745178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</a:rPr>
              <a:t>上延</a:t>
            </a:r>
            <a:r>
              <a:rPr lang="en-US" altLang="zh-CN" sz="1400" dirty="0">
                <a:solidFill>
                  <a:schemeClr val="bg1"/>
                </a:solidFill>
              </a:rPr>
              <a:t>2</a:t>
            </a:r>
            <a:r>
              <a:rPr lang="en-US" altLang="zh-CN" sz="1400" dirty="0" smtClean="0">
                <a:solidFill>
                  <a:schemeClr val="bg1"/>
                </a:solidFill>
              </a:rPr>
              <a:t>000m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444207" y="6401362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</a:rPr>
              <a:t>上延</a:t>
            </a:r>
            <a:r>
              <a:rPr lang="en-US" altLang="zh-CN" sz="1400" dirty="0" smtClean="0">
                <a:solidFill>
                  <a:schemeClr val="bg1"/>
                </a:solidFill>
              </a:rPr>
              <a:t>5000m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6" name="标题 1"/>
          <p:cNvSpPr txBox="1"/>
          <p:nvPr/>
        </p:nvSpPr>
        <p:spPr>
          <a:xfrm>
            <a:off x="1259632" y="4031306"/>
            <a:ext cx="3816424" cy="369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b="1" dirty="0" smtClean="0">
                <a:solidFill>
                  <a:schemeClr val="bg1"/>
                </a:solidFill>
              </a:rPr>
              <a:t>CEPC</a:t>
            </a:r>
            <a:r>
              <a:rPr lang="zh-CN" altLang="en-US" sz="1200" b="1" dirty="0" smtClean="0">
                <a:solidFill>
                  <a:schemeClr val="bg1"/>
                </a:solidFill>
              </a:rPr>
              <a:t>长春选址区布格重力异常图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979712" y="646930"/>
            <a:ext cx="1512168" cy="302433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835696" y="502914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A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3347864" y="3455242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09119"/>
            <a:ext cx="2232248" cy="1159951"/>
          </a:xfrm>
          <a:prstGeom prst="rect">
            <a:avLst/>
          </a:prstGeom>
        </p:spPr>
      </p:pic>
      <p:sp>
        <p:nvSpPr>
          <p:cNvPr id="7" name="任意多边形 6"/>
          <p:cNvSpPr/>
          <p:nvPr/>
        </p:nvSpPr>
        <p:spPr>
          <a:xfrm>
            <a:off x="2987824" y="4725144"/>
            <a:ext cx="3087232" cy="905347"/>
          </a:xfrm>
          <a:custGeom>
            <a:avLst/>
            <a:gdLst>
              <a:gd name="connsiteX0" fmla="*/ 0 w 3087232"/>
              <a:gd name="connsiteY0" fmla="*/ 54321 h 905347"/>
              <a:gd name="connsiteX1" fmla="*/ 162962 w 3087232"/>
              <a:gd name="connsiteY1" fmla="*/ 172016 h 905347"/>
              <a:gd name="connsiteX2" fmla="*/ 325925 w 3087232"/>
              <a:gd name="connsiteY2" fmla="*/ 289711 h 905347"/>
              <a:gd name="connsiteX3" fmla="*/ 597529 w 3087232"/>
              <a:gd name="connsiteY3" fmla="*/ 334978 h 905347"/>
              <a:gd name="connsiteX4" fmla="*/ 706170 w 3087232"/>
              <a:gd name="connsiteY4" fmla="*/ 461727 h 905347"/>
              <a:gd name="connsiteX5" fmla="*/ 787651 w 3087232"/>
              <a:gd name="connsiteY5" fmla="*/ 561315 h 905347"/>
              <a:gd name="connsiteX6" fmla="*/ 869133 w 3087232"/>
              <a:gd name="connsiteY6" fmla="*/ 624689 h 905347"/>
              <a:gd name="connsiteX7" fmla="*/ 1104523 w 3087232"/>
              <a:gd name="connsiteY7" fmla="*/ 642796 h 905347"/>
              <a:gd name="connsiteX8" fmla="*/ 1222218 w 3087232"/>
              <a:gd name="connsiteY8" fmla="*/ 488887 h 905347"/>
              <a:gd name="connsiteX9" fmla="*/ 1348966 w 3087232"/>
              <a:gd name="connsiteY9" fmla="*/ 344032 h 905347"/>
              <a:gd name="connsiteX10" fmla="*/ 1493822 w 3087232"/>
              <a:gd name="connsiteY10" fmla="*/ 253497 h 905347"/>
              <a:gd name="connsiteX11" fmla="*/ 1729212 w 3087232"/>
              <a:gd name="connsiteY11" fmla="*/ 289711 h 905347"/>
              <a:gd name="connsiteX12" fmla="*/ 1901228 w 3087232"/>
              <a:gd name="connsiteY12" fmla="*/ 470780 h 905347"/>
              <a:gd name="connsiteX13" fmla="*/ 2082297 w 3087232"/>
              <a:gd name="connsiteY13" fmla="*/ 633743 h 905347"/>
              <a:gd name="connsiteX14" fmla="*/ 2172832 w 3087232"/>
              <a:gd name="connsiteY14" fmla="*/ 769545 h 905347"/>
              <a:gd name="connsiteX15" fmla="*/ 2344847 w 3087232"/>
              <a:gd name="connsiteY15" fmla="*/ 851026 h 905347"/>
              <a:gd name="connsiteX16" fmla="*/ 2571184 w 3087232"/>
              <a:gd name="connsiteY16" fmla="*/ 905347 h 905347"/>
              <a:gd name="connsiteX17" fmla="*/ 2734146 w 3087232"/>
              <a:gd name="connsiteY17" fmla="*/ 814812 h 905347"/>
              <a:gd name="connsiteX18" fmla="*/ 2824681 w 3087232"/>
              <a:gd name="connsiteY18" fmla="*/ 651849 h 905347"/>
              <a:gd name="connsiteX19" fmla="*/ 2888055 w 3087232"/>
              <a:gd name="connsiteY19" fmla="*/ 425513 h 905347"/>
              <a:gd name="connsiteX20" fmla="*/ 2996697 w 3087232"/>
              <a:gd name="connsiteY20" fmla="*/ 244444 h 905347"/>
              <a:gd name="connsiteX21" fmla="*/ 3087232 w 3087232"/>
              <a:gd name="connsiteY21" fmla="*/ 0 h 905347"/>
              <a:gd name="connsiteX22" fmla="*/ 0 w 3087232"/>
              <a:gd name="connsiteY22" fmla="*/ 54321 h 90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87232" h="905347">
                <a:moveTo>
                  <a:pt x="0" y="54321"/>
                </a:moveTo>
                <a:lnTo>
                  <a:pt x="162962" y="172016"/>
                </a:lnTo>
                <a:lnTo>
                  <a:pt x="325925" y="289711"/>
                </a:lnTo>
                <a:lnTo>
                  <a:pt x="597529" y="334978"/>
                </a:lnTo>
                <a:lnTo>
                  <a:pt x="706170" y="461727"/>
                </a:lnTo>
                <a:lnTo>
                  <a:pt x="787651" y="561315"/>
                </a:lnTo>
                <a:lnTo>
                  <a:pt x="869133" y="624689"/>
                </a:lnTo>
                <a:lnTo>
                  <a:pt x="1104523" y="642796"/>
                </a:lnTo>
                <a:lnTo>
                  <a:pt x="1222218" y="488887"/>
                </a:lnTo>
                <a:lnTo>
                  <a:pt x="1348966" y="344032"/>
                </a:lnTo>
                <a:lnTo>
                  <a:pt x="1493822" y="253497"/>
                </a:lnTo>
                <a:lnTo>
                  <a:pt x="1729212" y="289711"/>
                </a:lnTo>
                <a:lnTo>
                  <a:pt x="1901228" y="470780"/>
                </a:lnTo>
                <a:lnTo>
                  <a:pt x="2082297" y="633743"/>
                </a:lnTo>
                <a:lnTo>
                  <a:pt x="2172832" y="769545"/>
                </a:lnTo>
                <a:lnTo>
                  <a:pt x="2344847" y="851026"/>
                </a:lnTo>
                <a:lnTo>
                  <a:pt x="2571184" y="905347"/>
                </a:lnTo>
                <a:lnTo>
                  <a:pt x="2734146" y="814812"/>
                </a:lnTo>
                <a:lnTo>
                  <a:pt x="2824681" y="651849"/>
                </a:lnTo>
                <a:lnTo>
                  <a:pt x="2888055" y="425513"/>
                </a:lnTo>
                <a:lnTo>
                  <a:pt x="2996697" y="244444"/>
                </a:lnTo>
                <a:lnTo>
                  <a:pt x="3087232" y="0"/>
                </a:lnTo>
                <a:lnTo>
                  <a:pt x="0" y="54321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2843808" y="4509120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A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6084168" y="4509120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图片 2058" descr="QQ图片2020050908380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598295"/>
            <a:ext cx="2522220" cy="2392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7" name="图片 2057" descr="QQ图片2020050908382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310" y="1598295"/>
            <a:ext cx="2560320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图片 2056" descr="QQ图片2020050908383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4116070"/>
            <a:ext cx="2537460" cy="227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图片 2055" descr="QQ图片2020050908384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310" y="4123690"/>
            <a:ext cx="2567940" cy="22631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630045" y="6417945"/>
            <a:ext cx="43446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选址区三维密度反演多视角立体模型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604000" y="1781810"/>
            <a:ext cx="2540000" cy="4492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10000"/>
              </a:lnSpc>
            </a:pPr>
            <a:r>
              <a:rPr lang="zh-CN" altLang="en-US" sz="2000" dirty="0"/>
              <a:t>研究区位于伊通盆地东南方，区域内地层结构较简单，分布大面积的中侏罗世花岗岩，地表覆盖厚度较小的第四系沉积物。从三维重力反演所呈现的立体图上可以看出，</a:t>
            </a:r>
            <a:r>
              <a:rPr lang="zh-CN" altLang="en-US" sz="2000" b="1" dirty="0">
                <a:solidFill>
                  <a:srgbClr val="FF0000"/>
                </a:solidFill>
              </a:rPr>
              <a:t>选址区范围内分布巨厚层的稳定地质体</a:t>
            </a:r>
            <a:r>
              <a:rPr lang="zh-CN" altLang="en-US" sz="2000" dirty="0"/>
              <a:t>，结合地质资料判断为稳定的中侏罗世花岗岩。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68221" y="1048468"/>
            <a:ext cx="8964488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dirty="0"/>
              <a:t>基于UBC的Grav3D三维重力反演软件操作平台，根据三维密度反演方法</a:t>
            </a:r>
            <a:r>
              <a:rPr lang="zh-CN" altLang="en-US" dirty="0" smtClean="0"/>
              <a:t>建立地</a:t>
            </a:r>
            <a:r>
              <a:rPr lang="zh-CN" altLang="en-US" dirty="0"/>
              <a:t>质体模型</a:t>
            </a:r>
          </a:p>
        </p:txBody>
      </p:sp>
      <p:sp>
        <p:nvSpPr>
          <p:cNvPr id="10" name="标题 1"/>
          <p:cNvSpPr txBox="1"/>
          <p:nvPr/>
        </p:nvSpPr>
        <p:spPr>
          <a:xfrm>
            <a:off x="0" y="-1902"/>
            <a:ext cx="8964488" cy="910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（二）长春选址区具有良好的岩性条件</a:t>
            </a:r>
            <a:endParaRPr lang="zh-CN" alt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9145323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>
                <a:lumMod val="90000"/>
              </a:schemeClr>
            </a:gs>
            <a:gs pos="98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568952" cy="792088"/>
          </a:xfrm>
        </p:spPr>
        <p:txBody>
          <a:bodyPr>
            <a:normAutofit/>
          </a:bodyPr>
          <a:lstStyle/>
          <a:p>
            <a:r>
              <a:rPr lang="zh-CN" altLang="en-US" sz="3600" b="1" dirty="0" smtClean="0">
                <a:solidFill>
                  <a:srgbClr val="0070C0"/>
                </a:solidFill>
              </a:rPr>
              <a:t>（三）选址区具有优良的地理条件</a:t>
            </a:r>
            <a:endParaRPr lang="zh-CN" alt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4653136"/>
            <a:ext cx="8712968" cy="201622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 smtClean="0"/>
              <a:t>选址区处于东北亚的中心位置，距选址区中心</a:t>
            </a:r>
            <a:r>
              <a:rPr lang="en-US" altLang="zh-CN" sz="2800" b="1" dirty="0" smtClean="0"/>
              <a:t>1500km</a:t>
            </a:r>
            <a:r>
              <a:rPr lang="zh-CN" altLang="en-US" sz="2800" b="1" dirty="0"/>
              <a:t>的范围</a:t>
            </a:r>
            <a:r>
              <a:rPr lang="zh-CN" altLang="en-US" sz="2800" b="1" dirty="0" smtClean="0"/>
              <a:t>内包括了北京、上海、东京、首尔等大城市。</a:t>
            </a:r>
            <a:endParaRPr lang="en-US" altLang="zh-CN" sz="2800" b="1" dirty="0" smtClean="0"/>
          </a:p>
          <a:p>
            <a:pPr>
              <a:lnSpc>
                <a:spcPct val="120000"/>
              </a:lnSpc>
            </a:pPr>
            <a:r>
              <a:rPr lang="zh-CN" altLang="en-US" sz="2800" b="1" dirty="0" smtClean="0"/>
              <a:t>距选址区中心</a:t>
            </a:r>
            <a:r>
              <a:rPr lang="en-US" altLang="zh-CN" sz="2800" b="1" dirty="0"/>
              <a:t>3</a:t>
            </a:r>
            <a:r>
              <a:rPr lang="en-US" altLang="zh-CN" sz="2800" b="1" dirty="0" smtClean="0"/>
              <a:t>00km</a:t>
            </a:r>
            <a:r>
              <a:rPr lang="zh-CN" altLang="en-US" sz="2800" b="1" dirty="0" smtClean="0"/>
              <a:t>范围内包括了东北地区</a:t>
            </a:r>
            <a:r>
              <a:rPr lang="en-US" altLang="zh-CN" sz="2800" b="1" dirty="0" smtClean="0"/>
              <a:t>3</a:t>
            </a:r>
            <a:r>
              <a:rPr lang="zh-CN" altLang="en-US" sz="2800" b="1" dirty="0" smtClean="0"/>
              <a:t>个省会城市</a:t>
            </a:r>
            <a:endParaRPr lang="en-US" altLang="zh-CN" sz="2800" b="1" dirty="0" smtClean="0"/>
          </a:p>
          <a:p>
            <a:pPr>
              <a:lnSpc>
                <a:spcPct val="120000"/>
              </a:lnSpc>
            </a:pPr>
            <a:r>
              <a:rPr lang="zh-CN" altLang="en-US" sz="2800" b="1" dirty="0"/>
              <a:t>距</a:t>
            </a:r>
            <a:r>
              <a:rPr lang="zh-CN" altLang="en-US" sz="2800" b="1" dirty="0" smtClean="0"/>
              <a:t>选址区中心的</a:t>
            </a:r>
            <a:r>
              <a:rPr lang="en-US" altLang="zh-CN" sz="2800" b="1" dirty="0" smtClean="0"/>
              <a:t>100km</a:t>
            </a:r>
            <a:r>
              <a:rPr lang="zh-CN" altLang="en-US" sz="2800" b="1" dirty="0" smtClean="0"/>
              <a:t>范围内包括吉林省的主要城市：长春、吉林、四平、辽源等主要城市。</a:t>
            </a:r>
            <a:endParaRPr lang="en-US" altLang="zh-CN" sz="2800" b="1" dirty="0" smtClean="0"/>
          </a:p>
          <a:p>
            <a:pPr>
              <a:lnSpc>
                <a:spcPct val="120000"/>
              </a:lnSpc>
            </a:pPr>
            <a:r>
              <a:rPr lang="zh-CN" altLang="en-US" sz="2800" b="1" dirty="0" smtClean="0"/>
              <a:t>选址区紧邻长春市的副中心（双阳区），交通</a:t>
            </a:r>
            <a:r>
              <a:rPr lang="zh-CN" altLang="en-US" sz="2800" b="1" dirty="0"/>
              <a:t>便利</a:t>
            </a:r>
            <a:r>
              <a:rPr lang="zh-CN" altLang="en-US" sz="2800" b="1" dirty="0" smtClean="0"/>
              <a:t>，地势较平坦，自然环境优美。</a:t>
            </a:r>
            <a:endParaRPr lang="en-US" altLang="zh-CN" sz="2800" b="1" dirty="0" smtClean="0"/>
          </a:p>
        </p:txBody>
      </p:sp>
      <p:sp>
        <p:nvSpPr>
          <p:cNvPr id="4" name="五边形 3"/>
          <p:cNvSpPr/>
          <p:nvPr/>
        </p:nvSpPr>
        <p:spPr>
          <a:xfrm>
            <a:off x="0" y="943539"/>
            <a:ext cx="5832648" cy="648072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1.</a:t>
            </a:r>
            <a:r>
              <a:rPr lang="zh-CN" altLang="en-US" sz="2800" dirty="0"/>
              <a:t>选址区处于东北亚的</a:t>
            </a:r>
            <a:r>
              <a:rPr lang="zh-CN" altLang="en-US" sz="2800" dirty="0" smtClean="0"/>
              <a:t>中心区域</a:t>
            </a:r>
            <a:endParaRPr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6832"/>
            <a:ext cx="3960440" cy="2525545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916832"/>
            <a:ext cx="4707314" cy="250499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cxnSp>
        <p:nvCxnSpPr>
          <p:cNvPr id="7" name="直接连接符 6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>
                <a:lumMod val="90000"/>
              </a:schemeClr>
            </a:gs>
            <a:gs pos="98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09" y="548680"/>
            <a:ext cx="8686800" cy="454604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7704" y="-1483"/>
            <a:ext cx="7128792" cy="576064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2. </a:t>
            </a:r>
            <a:r>
              <a:rPr lang="zh-CN" altLang="en-US" sz="2000" dirty="0" smtClean="0"/>
              <a:t>选址</a:t>
            </a:r>
            <a:r>
              <a:rPr lang="zh-CN" altLang="en-US" sz="2000" dirty="0"/>
              <a:t>区地势</a:t>
            </a:r>
            <a:r>
              <a:rPr lang="zh-CN" altLang="en-US" sz="2000" dirty="0" smtClean="0"/>
              <a:t>平缓、交通便利、属</a:t>
            </a:r>
            <a:r>
              <a:rPr lang="zh-CN" altLang="zh-CN" sz="2000" dirty="0"/>
              <a:t>中温带湿润气候区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4745" y="5104943"/>
            <a:ext cx="8686800" cy="360040"/>
          </a:xfrm>
        </p:spPr>
        <p:txBody>
          <a:bodyPr>
            <a:noAutofit/>
          </a:bodyPr>
          <a:lstStyle/>
          <a:p>
            <a:pPr marL="68580" indent="0" algn="ctr">
              <a:buNone/>
            </a:pPr>
            <a:r>
              <a:rPr lang="zh-CN" altLang="en-US" sz="2000" b="1" dirty="0" smtClean="0"/>
              <a:t>选址区地理位置</a:t>
            </a:r>
            <a:endParaRPr lang="zh-CN" altLang="en-US" sz="20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1570584" y="2901657"/>
            <a:ext cx="5309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b="1" dirty="0" smtClean="0"/>
              <a:t>西苇镇</a:t>
            </a:r>
            <a:endParaRPr lang="zh-CN" altLang="en-US" sz="9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8267328" y="2821702"/>
            <a:ext cx="5309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b="1" dirty="0" smtClean="0"/>
              <a:t>吉昌镇</a:t>
            </a:r>
            <a:endParaRPr lang="zh-CN" altLang="en-US" sz="900" b="1" dirty="0"/>
          </a:p>
        </p:txBody>
      </p:sp>
      <p:sp>
        <p:nvSpPr>
          <p:cNvPr id="7" name="椭圆 6"/>
          <p:cNvSpPr/>
          <p:nvPr/>
        </p:nvSpPr>
        <p:spPr>
          <a:xfrm>
            <a:off x="2824152" y="764704"/>
            <a:ext cx="4054677" cy="39474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11560" y="5517232"/>
            <a:ext cx="8044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 smtClean="0"/>
              <a:t>选址区地势平缓，</a:t>
            </a:r>
            <a:r>
              <a:rPr lang="zh-CN" altLang="en-US" dirty="0"/>
              <a:t>属于低山</a:t>
            </a:r>
            <a:r>
              <a:rPr lang="zh-CN" altLang="en-US" dirty="0" smtClean="0"/>
              <a:t>丘陵区，高程</a:t>
            </a:r>
            <a:r>
              <a:rPr lang="en-US" altLang="zh-CN" dirty="0" smtClean="0"/>
              <a:t>100~400m</a:t>
            </a:r>
            <a:r>
              <a:rPr lang="zh-CN" altLang="en-US" dirty="0" smtClean="0"/>
              <a:t>，选址区东北部地势较高，有</a:t>
            </a:r>
            <a:r>
              <a:rPr lang="zh-CN" altLang="en-US" dirty="0"/>
              <a:t>伊通河流</a:t>
            </a:r>
            <a:r>
              <a:rPr lang="zh-CN" altLang="en-US" dirty="0" smtClean="0"/>
              <a:t>过。区内有营城子镇和那丹伯镇，</a:t>
            </a:r>
            <a:r>
              <a:rPr lang="en-US" altLang="zh-CN" dirty="0" smtClean="0"/>
              <a:t>S26</a:t>
            </a:r>
            <a:r>
              <a:rPr lang="zh-CN" altLang="en-US" dirty="0" smtClean="0"/>
              <a:t>（扶长高速）、</a:t>
            </a:r>
            <a:r>
              <a:rPr lang="en-US" altLang="zh-CN" dirty="0" smtClean="0"/>
              <a:t>S2611</a:t>
            </a:r>
            <a:r>
              <a:rPr lang="zh-CN" altLang="en-US" dirty="0" smtClean="0"/>
              <a:t>（营东高速）、</a:t>
            </a:r>
            <a:r>
              <a:rPr lang="en-US" altLang="zh-CN" dirty="0"/>
              <a:t>S102</a:t>
            </a:r>
            <a:r>
              <a:rPr lang="zh-CN" altLang="zh-CN" dirty="0"/>
              <a:t>、</a:t>
            </a:r>
            <a:r>
              <a:rPr lang="en-US" altLang="zh-CN" dirty="0"/>
              <a:t>S103</a:t>
            </a:r>
            <a:r>
              <a:rPr lang="zh-CN" altLang="zh-CN" dirty="0"/>
              <a:t>、</a:t>
            </a:r>
            <a:r>
              <a:rPr lang="en-US" altLang="zh-CN" dirty="0"/>
              <a:t>S104</a:t>
            </a:r>
            <a:r>
              <a:rPr lang="zh-CN" altLang="zh-CN" dirty="0"/>
              <a:t>、</a:t>
            </a:r>
            <a:r>
              <a:rPr lang="en-US" altLang="zh-CN" dirty="0"/>
              <a:t>S206</a:t>
            </a:r>
            <a:r>
              <a:rPr lang="zh-CN" altLang="zh-CN" dirty="0"/>
              <a:t>省道</a:t>
            </a:r>
            <a:r>
              <a:rPr lang="zh-CN" altLang="en-US" dirty="0" smtClean="0"/>
              <a:t>从选址区通过。</a:t>
            </a:r>
            <a:endParaRPr lang="en-US" altLang="zh-CN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zh-CN" dirty="0"/>
              <a:t>选址</a:t>
            </a:r>
            <a:r>
              <a:rPr lang="zh-CN" altLang="zh-CN" dirty="0" smtClean="0"/>
              <a:t>区</a:t>
            </a:r>
            <a:r>
              <a:rPr lang="zh-CN" altLang="en-US" dirty="0" smtClean="0"/>
              <a:t>属</a:t>
            </a:r>
            <a:r>
              <a:rPr lang="zh-CN" altLang="zh-CN" dirty="0" smtClean="0"/>
              <a:t>中</a:t>
            </a:r>
            <a:r>
              <a:rPr lang="zh-CN" altLang="zh-CN" dirty="0"/>
              <a:t>温带湿润气候区</a:t>
            </a:r>
            <a:r>
              <a:rPr lang="zh-CN" altLang="zh-CN" dirty="0" smtClean="0"/>
              <a:t>，</a:t>
            </a:r>
            <a:r>
              <a:rPr lang="zh-CN" altLang="en-US" dirty="0" smtClean="0"/>
              <a:t>年</a:t>
            </a:r>
            <a:r>
              <a:rPr lang="zh-CN" altLang="zh-CN" dirty="0" smtClean="0"/>
              <a:t>平均</a:t>
            </a:r>
            <a:r>
              <a:rPr lang="zh-CN" altLang="zh-CN" dirty="0"/>
              <a:t>气温</a:t>
            </a:r>
            <a:r>
              <a:rPr lang="en-US" altLang="zh-CN" dirty="0"/>
              <a:t>5.5</a:t>
            </a:r>
            <a:r>
              <a:rPr lang="zh-CN" altLang="zh-CN" dirty="0"/>
              <a:t>℃，降雨量</a:t>
            </a:r>
            <a:r>
              <a:rPr lang="en-US" altLang="zh-CN" dirty="0"/>
              <a:t>650mm</a:t>
            </a:r>
            <a:r>
              <a:rPr lang="zh-CN" altLang="zh-CN" dirty="0" smtClean="0"/>
              <a:t>左右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79512" y="404664"/>
            <a:ext cx="2275228" cy="1974726"/>
            <a:chOff x="-56168" y="260648"/>
            <a:chExt cx="2275228" cy="197472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6168" y="260648"/>
              <a:ext cx="2275228" cy="1974726"/>
            </a:xfrm>
            <a:prstGeom prst="rect">
              <a:avLst/>
            </a:prstGeom>
          </p:spPr>
        </p:pic>
        <p:sp>
          <p:nvSpPr>
            <p:cNvPr id="10" name="椭圆 9"/>
            <p:cNvSpPr/>
            <p:nvPr/>
          </p:nvSpPr>
          <p:spPr>
            <a:xfrm>
              <a:off x="1055568" y="1191677"/>
              <a:ext cx="360040" cy="360041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>
                <a:lumMod val="90000"/>
              </a:schemeClr>
            </a:gs>
            <a:gs pos="98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55" y="328918"/>
            <a:ext cx="4388056" cy="24482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9362" y="2777190"/>
            <a:ext cx="403244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长春选址区无人机影像（营城子地区）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859" y="328918"/>
            <a:ext cx="4176464" cy="24684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35866" y="2777190"/>
            <a:ext cx="403244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长春选址区地理景观（营城子地区）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54" y="3425263"/>
            <a:ext cx="4412360" cy="244827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15386" y="6089558"/>
            <a:ext cx="403244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长春选址区无人机影像（地局子）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059" y="3425262"/>
            <a:ext cx="4157264" cy="244827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907875" y="6089558"/>
            <a:ext cx="403244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长春选址区无人机影像（地局子）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/>
            </a:gs>
            <a:gs pos="71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内容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584" y="1700808"/>
            <a:ext cx="7920880" cy="439248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b="1" dirty="0">
                <a:solidFill>
                  <a:srgbClr val="0070C0"/>
                </a:solidFill>
              </a:rPr>
              <a:t>一</a:t>
            </a:r>
            <a:r>
              <a:rPr lang="zh-CN" altLang="en-US" b="1" dirty="0" smtClean="0">
                <a:solidFill>
                  <a:srgbClr val="0070C0"/>
                </a:solidFill>
              </a:rPr>
              <a:t>、</a:t>
            </a:r>
            <a:r>
              <a:rPr lang="en-US" altLang="zh-CN" b="1" dirty="0" smtClean="0">
                <a:solidFill>
                  <a:srgbClr val="0070C0"/>
                </a:solidFill>
              </a:rPr>
              <a:t>CEPC</a:t>
            </a:r>
            <a:r>
              <a:rPr lang="zh-CN" altLang="en-US" b="1" dirty="0" smtClean="0">
                <a:solidFill>
                  <a:srgbClr val="0070C0"/>
                </a:solidFill>
              </a:rPr>
              <a:t>项目选址要求</a:t>
            </a:r>
            <a:endParaRPr lang="en-US" altLang="zh-CN" b="1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b="1" dirty="0" smtClean="0">
                <a:solidFill>
                  <a:srgbClr val="0070C0"/>
                </a:solidFill>
              </a:rPr>
              <a:t>二、长春选址区的基本地质条件</a:t>
            </a:r>
            <a:endParaRPr lang="en-US" altLang="zh-CN" b="1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b="1" dirty="0" smtClean="0">
                <a:solidFill>
                  <a:srgbClr val="0070C0"/>
                </a:solidFill>
              </a:rPr>
              <a:t>三、长春选址区综合地质评价</a:t>
            </a:r>
            <a:endParaRPr lang="en-US" altLang="zh-CN" b="1" dirty="0" smtClean="0">
              <a:solidFill>
                <a:srgbClr val="0070C0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1340768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>
                <a:lumMod val="90000"/>
              </a:schemeClr>
            </a:gs>
            <a:gs pos="98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" y="404664"/>
            <a:ext cx="4608004" cy="61440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4664"/>
            <a:ext cx="4392488" cy="6144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>
                <a:lumMod val="90000"/>
              </a:schemeClr>
            </a:gs>
            <a:gs pos="98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直接箭头连接符 51"/>
          <p:cNvCxnSpPr>
            <a:endCxn id="2083" idx="2"/>
          </p:cNvCxnSpPr>
          <p:nvPr/>
        </p:nvCxnSpPr>
        <p:spPr>
          <a:xfrm>
            <a:off x="2973649" y="668347"/>
            <a:ext cx="449262" cy="8032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>
            <a:endCxn id="2083" idx="2"/>
          </p:cNvCxnSpPr>
          <p:nvPr/>
        </p:nvCxnSpPr>
        <p:spPr>
          <a:xfrm>
            <a:off x="3211774" y="693747"/>
            <a:ext cx="211137" cy="7778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>
            <a:endCxn id="2083" idx="2"/>
          </p:cNvCxnSpPr>
          <p:nvPr/>
        </p:nvCxnSpPr>
        <p:spPr>
          <a:xfrm flipH="1">
            <a:off x="3422911" y="841385"/>
            <a:ext cx="49213" cy="630237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直接箭头连接符 58"/>
          <p:cNvCxnSpPr>
            <a:endCxn id="2083" idx="2"/>
          </p:cNvCxnSpPr>
          <p:nvPr/>
        </p:nvCxnSpPr>
        <p:spPr>
          <a:xfrm flipH="1" flipV="1">
            <a:off x="3422911" y="1471622"/>
            <a:ext cx="271463" cy="127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椭圆 28"/>
          <p:cNvSpPr/>
          <p:nvPr/>
        </p:nvSpPr>
        <p:spPr>
          <a:xfrm>
            <a:off x="4518025" y="3727450"/>
            <a:ext cx="863600" cy="865188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2056" name="文本框 29"/>
          <p:cNvSpPr txBox="1">
            <a:spLocks noChangeArrowheads="1"/>
          </p:cNvSpPr>
          <p:nvPr/>
        </p:nvSpPr>
        <p:spPr bwMode="auto">
          <a:xfrm>
            <a:off x="4578350" y="3987800"/>
            <a:ext cx="74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400" b="1"/>
              <a:t>选址区</a:t>
            </a:r>
          </a:p>
        </p:txBody>
      </p:sp>
      <p:grpSp>
        <p:nvGrpSpPr>
          <p:cNvPr id="2057" name="组合 5"/>
          <p:cNvGrpSpPr/>
          <p:nvPr/>
        </p:nvGrpSpPr>
        <p:grpSpPr bwMode="auto">
          <a:xfrm>
            <a:off x="45247" y="0"/>
            <a:ext cx="9102409" cy="6932295"/>
            <a:chOff x="-112" y="-19"/>
            <a:chExt cx="14334" cy="10917"/>
          </a:xfrm>
        </p:grpSpPr>
        <p:grpSp>
          <p:nvGrpSpPr>
            <p:cNvPr id="2058" name="组合 16"/>
            <p:cNvGrpSpPr/>
            <p:nvPr/>
          </p:nvGrpSpPr>
          <p:grpSpPr bwMode="auto">
            <a:xfrm>
              <a:off x="-112" y="-19"/>
              <a:ext cx="14334" cy="10917"/>
              <a:chOff x="73" y="-49"/>
              <a:chExt cx="14333" cy="10917"/>
            </a:xfrm>
          </p:grpSpPr>
          <p:grpSp>
            <p:nvGrpSpPr>
              <p:cNvPr id="2059" name="组合 12"/>
              <p:cNvGrpSpPr/>
              <p:nvPr/>
            </p:nvGrpSpPr>
            <p:grpSpPr bwMode="auto">
              <a:xfrm>
                <a:off x="73" y="-49"/>
                <a:ext cx="14333" cy="10917"/>
                <a:chOff x="73" y="-49"/>
                <a:chExt cx="14333" cy="10917"/>
              </a:xfrm>
            </p:grpSpPr>
            <p:grpSp>
              <p:nvGrpSpPr>
                <p:cNvPr id="2060" name="组合 16"/>
                <p:cNvGrpSpPr/>
                <p:nvPr/>
              </p:nvGrpSpPr>
              <p:grpSpPr bwMode="auto">
                <a:xfrm>
                  <a:off x="73" y="-49"/>
                  <a:ext cx="14333" cy="10917"/>
                  <a:chOff x="-176" y="-206"/>
                  <a:chExt cx="14333" cy="10919"/>
                </a:xfrm>
              </p:grpSpPr>
              <p:grpSp>
                <p:nvGrpSpPr>
                  <p:cNvPr id="2061" name="组合 11"/>
                  <p:cNvGrpSpPr/>
                  <p:nvPr/>
                </p:nvGrpSpPr>
                <p:grpSpPr bwMode="auto">
                  <a:xfrm>
                    <a:off x="2643" y="1431"/>
                    <a:ext cx="8945" cy="7299"/>
                    <a:chOff x="2797" y="1602"/>
                    <a:chExt cx="8946" cy="7298"/>
                  </a:xfrm>
                </p:grpSpPr>
                <p:pic>
                  <p:nvPicPr>
                    <p:cNvPr id="2062" name="图片 1" descr="风景图a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220" t="1321" r="18011" b="20135"/>
                    <a:stretch>
                      <a:fillRect/>
                    </a:stretch>
                  </p:blipFill>
                  <p:spPr bwMode="auto">
                    <a:xfrm>
                      <a:off x="3021" y="1602"/>
                      <a:ext cx="8722" cy="7157"/>
                    </a:xfrm>
                    <a:prstGeom prst="ellipse">
                      <a:avLst/>
                    </a:prstGeom>
                    <a:ln>
                      <a:noFill/>
                    </a:ln>
                    <a:effectLst>
                      <a:softEdge rad="112500"/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46" name="直接箭头连接符 45"/>
                    <p:cNvCxnSpPr>
                      <a:endCxn id="2077" idx="5"/>
                    </p:cNvCxnSpPr>
                    <p:nvPr/>
                  </p:nvCxnSpPr>
                  <p:spPr>
                    <a:xfrm flipH="1" flipV="1">
                      <a:off x="2984" y="2490"/>
                      <a:ext cx="1867" cy="3090"/>
                    </a:xfrm>
                    <a:prstGeom prst="straightConnector1">
                      <a:avLst/>
                    </a:prstGeom>
                    <a:ln w="6350">
                      <a:solidFill>
                        <a:srgbClr val="0070C0"/>
                      </a:solidFill>
                      <a:headEnd type="diamond" w="med" len="med"/>
                      <a:tailEnd type="triangle" w="med" len="med"/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直接箭头连接符 46"/>
                    <p:cNvCxnSpPr>
                      <a:endCxn id="2083" idx="4"/>
                    </p:cNvCxnSpPr>
                    <p:nvPr/>
                  </p:nvCxnSpPr>
                  <p:spPr>
                    <a:xfrm flipH="1" flipV="1">
                      <a:off x="5297" y="2285"/>
                      <a:ext cx="794" cy="3661"/>
                    </a:xfrm>
                    <a:prstGeom prst="straightConnector1">
                      <a:avLst/>
                    </a:prstGeom>
                    <a:ln w="6350">
                      <a:solidFill>
                        <a:srgbClr val="0070C0"/>
                      </a:solidFill>
                      <a:headEnd type="none" w="med" len="med"/>
                      <a:tailEnd type="triangle" w="med" len="med"/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" name="直接箭头连接符 1"/>
                    <p:cNvCxnSpPr/>
                    <p:nvPr/>
                  </p:nvCxnSpPr>
                  <p:spPr>
                    <a:xfrm flipV="1">
                      <a:off x="7347" y="1977"/>
                      <a:ext cx="1126" cy="1320"/>
                    </a:xfrm>
                    <a:prstGeom prst="straightConnector1">
                      <a:avLst/>
                    </a:prstGeom>
                    <a:ln w="6350">
                      <a:solidFill>
                        <a:srgbClr val="0070C0"/>
                      </a:solidFill>
                      <a:headEnd type="none" w="med" len="med"/>
                      <a:tailEnd type="triangle" w="med" len="med"/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" name="直接箭头连接符 2"/>
                    <p:cNvCxnSpPr>
                      <a:endCxn id="2079" idx="3"/>
                    </p:cNvCxnSpPr>
                    <p:nvPr/>
                  </p:nvCxnSpPr>
                  <p:spPr>
                    <a:xfrm flipV="1">
                      <a:off x="8360" y="2347"/>
                      <a:ext cx="2973" cy="2465"/>
                    </a:xfrm>
                    <a:prstGeom prst="straightConnector1">
                      <a:avLst/>
                    </a:prstGeom>
                    <a:ln w="9525">
                      <a:solidFill>
                        <a:srgbClr val="0070C0"/>
                      </a:solidFill>
                      <a:headEnd type="none" w="med" len="med"/>
                      <a:tailEnd type="triangle" w="med" len="med"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" name="直接箭头连接符 3"/>
                    <p:cNvCxnSpPr/>
                    <p:nvPr/>
                  </p:nvCxnSpPr>
                  <p:spPr>
                    <a:xfrm>
                      <a:off x="9034" y="5932"/>
                      <a:ext cx="1815" cy="568"/>
                    </a:xfrm>
                    <a:prstGeom prst="straightConnector1">
                      <a:avLst/>
                    </a:prstGeom>
                    <a:ln w="6350">
                      <a:solidFill>
                        <a:srgbClr val="0070C0"/>
                      </a:solidFill>
                      <a:headEnd type="none" w="med" len="med"/>
                      <a:tailEnd type="triangle" w="med" len="med"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" name="直接箭头连接符 4"/>
                    <p:cNvCxnSpPr>
                      <a:endCxn id="2096" idx="1"/>
                    </p:cNvCxnSpPr>
                    <p:nvPr/>
                  </p:nvCxnSpPr>
                  <p:spPr>
                    <a:xfrm flipV="1">
                      <a:off x="7117" y="4087"/>
                      <a:ext cx="3710" cy="1770"/>
                    </a:xfrm>
                    <a:prstGeom prst="straightConnector1">
                      <a:avLst/>
                    </a:prstGeom>
                    <a:ln w="6350">
                      <a:solidFill>
                        <a:srgbClr val="0070C0"/>
                      </a:solidFill>
                      <a:headEnd type="none" w="med" len="med"/>
                      <a:tailEnd type="triangle" w="med" len="med"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" name="直接箭头连接符 6"/>
                    <p:cNvCxnSpPr>
                      <a:endCxn id="2089" idx="1"/>
                    </p:cNvCxnSpPr>
                    <p:nvPr/>
                  </p:nvCxnSpPr>
                  <p:spPr>
                    <a:xfrm>
                      <a:off x="7560" y="7180"/>
                      <a:ext cx="269" cy="1627"/>
                    </a:xfrm>
                    <a:prstGeom prst="straightConnector1">
                      <a:avLst/>
                    </a:prstGeom>
                    <a:ln w="6350">
                      <a:solidFill>
                        <a:srgbClr val="0070C0"/>
                      </a:solidFill>
                      <a:headEnd type="none" w="med" len="med"/>
                      <a:tailEnd type="triangle" w="med" len="med"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" name="直接箭头连接符 7"/>
                    <p:cNvCxnSpPr/>
                    <p:nvPr/>
                  </p:nvCxnSpPr>
                  <p:spPr>
                    <a:xfrm flipH="1">
                      <a:off x="6313" y="7390"/>
                      <a:ext cx="414" cy="1378"/>
                    </a:xfrm>
                    <a:prstGeom prst="straightConnector1">
                      <a:avLst/>
                    </a:prstGeom>
                    <a:ln w="6350">
                      <a:solidFill>
                        <a:srgbClr val="0070C0"/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" name="直接箭头连接符 8"/>
                    <p:cNvCxnSpPr>
                      <a:endCxn id="2093" idx="7"/>
                    </p:cNvCxnSpPr>
                    <p:nvPr/>
                  </p:nvCxnSpPr>
                  <p:spPr>
                    <a:xfrm flipH="1">
                      <a:off x="3145" y="6159"/>
                      <a:ext cx="3621" cy="2741"/>
                    </a:xfrm>
                    <a:prstGeom prst="straightConnector1">
                      <a:avLst/>
                    </a:prstGeom>
                    <a:ln w="6350">
                      <a:solidFill>
                        <a:srgbClr val="0070C0"/>
                      </a:solidFill>
                      <a:headEnd type="none" w="med" len="med"/>
                      <a:tailEnd type="triangle" w="med" len="med"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" name="直接箭头连接符 9"/>
                    <p:cNvCxnSpPr/>
                    <p:nvPr/>
                  </p:nvCxnSpPr>
                  <p:spPr>
                    <a:xfrm flipH="1" flipV="1">
                      <a:off x="2797" y="4912"/>
                      <a:ext cx="1928" cy="1588"/>
                    </a:xfrm>
                    <a:prstGeom prst="straightConnector1">
                      <a:avLst/>
                    </a:prstGeom>
                    <a:ln w="6350">
                      <a:solidFill>
                        <a:srgbClr val="0070C0"/>
                      </a:solidFill>
                      <a:headEnd type="none" w="med" len="med"/>
                      <a:tailEnd type="triangle" w="med" len="med"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" name="直接箭头连接符 10"/>
                    <p:cNvCxnSpPr/>
                    <p:nvPr/>
                  </p:nvCxnSpPr>
                  <p:spPr>
                    <a:xfrm flipH="1" flipV="1">
                      <a:off x="3138" y="7520"/>
                      <a:ext cx="680" cy="227"/>
                    </a:xfrm>
                    <a:prstGeom prst="straightConnector1">
                      <a:avLst/>
                    </a:prstGeom>
                    <a:ln w="6350">
                      <a:solidFill>
                        <a:srgbClr val="0070C0"/>
                      </a:solidFill>
                      <a:headEnd type="none" w="med" len="med"/>
                      <a:tailEnd type="triangle" w="med" len="med"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74" name="组合 1"/>
                  <p:cNvGrpSpPr/>
                  <p:nvPr/>
                </p:nvGrpSpPr>
                <p:grpSpPr bwMode="auto">
                  <a:xfrm>
                    <a:off x="-176" y="-206"/>
                    <a:ext cx="14309" cy="10919"/>
                    <a:chOff x="-2" y="-71"/>
                    <a:chExt cx="14308" cy="10920"/>
                  </a:xfrm>
                </p:grpSpPr>
                <p:pic>
                  <p:nvPicPr>
                    <p:cNvPr id="2075" name="图片 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358" y="-57"/>
                      <a:ext cx="3348" cy="2277"/>
                    </a:xfrm>
                    <a:prstGeom prst="ellipse">
                      <a:avLst/>
                    </a:prstGeom>
                    <a:ln>
                      <a:noFill/>
                    </a:ln>
                    <a:effectLst>
                      <a:softEdge rad="112500"/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076" name="文本框 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042" y="-71"/>
                      <a:ext cx="2093" cy="386"/>
                    </a:xfrm>
                    <a:prstGeom prst="rect">
                      <a:avLst/>
                    </a:prstGeom>
                    <a:noFill/>
                    <a:ln w="9525">
                      <a:noFill/>
                      <a:rou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zh-CN" altLang="en-US" sz="1000" dirty="0"/>
                        <a:t>净月潭国家森林公园</a:t>
                      </a:r>
                    </a:p>
                  </p:txBody>
                </p:sp>
                <p:pic>
                  <p:nvPicPr>
                    <p:cNvPr id="2077" name="图片 1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773" t="2673"/>
                    <a:stretch>
                      <a:fillRect/>
                    </a:stretch>
                  </p:blipFill>
                  <p:spPr bwMode="auto">
                    <a:xfrm>
                      <a:off x="50" y="472"/>
                      <a:ext cx="3461" cy="2323"/>
                    </a:xfrm>
                    <a:prstGeom prst="ellipse">
                      <a:avLst/>
                    </a:prstGeom>
                    <a:ln>
                      <a:noFill/>
                    </a:ln>
                    <a:effectLst>
                      <a:softEdge rad="112500"/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078" name="文本框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60" y="132"/>
                      <a:ext cx="1691" cy="386"/>
                    </a:xfrm>
                    <a:prstGeom prst="rect">
                      <a:avLst/>
                    </a:prstGeom>
                    <a:noFill/>
                    <a:ln w="9525">
                      <a:noFill/>
                      <a:rou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zh-CN" altLang="en-US" sz="1000" dirty="0"/>
                        <a:t>二十家子风景区</a:t>
                      </a:r>
                    </a:p>
                  </p:txBody>
                </p:sp>
                <p:pic>
                  <p:nvPicPr>
                    <p:cNvPr id="2079" name="图片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0218" b="1521"/>
                    <a:stretch>
                      <a:fillRect/>
                    </a:stretch>
                  </p:blipFill>
                  <p:spPr bwMode="auto">
                    <a:xfrm>
                      <a:off x="10844" y="329"/>
                      <a:ext cx="3462" cy="2323"/>
                    </a:xfrm>
                    <a:prstGeom prst="ellipse">
                      <a:avLst/>
                    </a:prstGeom>
                    <a:ln>
                      <a:noFill/>
                    </a:ln>
                    <a:effectLst>
                      <a:softEdge rad="112500"/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080" name="文本框 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120" y="127"/>
                      <a:ext cx="1118" cy="386"/>
                    </a:xfrm>
                    <a:prstGeom prst="rect">
                      <a:avLst/>
                    </a:prstGeom>
                    <a:noFill/>
                    <a:ln w="9525">
                      <a:noFill/>
                      <a:rou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zh-CN" altLang="en-US" sz="1000" dirty="0"/>
                        <a:t>双阳水库</a:t>
                      </a:r>
                    </a:p>
                  </p:txBody>
                </p:sp>
                <p:pic>
                  <p:nvPicPr>
                    <p:cNvPr id="2081" name="图片 1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74" t="3619"/>
                    <a:stretch>
                      <a:fillRect/>
                    </a:stretch>
                  </p:blipFill>
                  <p:spPr bwMode="auto">
                    <a:xfrm>
                      <a:off x="10646" y="5618"/>
                      <a:ext cx="3462" cy="2449"/>
                    </a:xfrm>
                    <a:prstGeom prst="ellipse">
                      <a:avLst/>
                    </a:prstGeom>
                    <a:ln>
                      <a:noFill/>
                    </a:ln>
                    <a:effectLst>
                      <a:softEdge rad="112500"/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082" name="文本框 1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434" y="5330"/>
                      <a:ext cx="2114" cy="386"/>
                    </a:xfrm>
                    <a:prstGeom prst="rect">
                      <a:avLst/>
                    </a:prstGeom>
                    <a:noFill/>
                    <a:ln w="9525">
                      <a:noFill/>
                      <a:rou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zh-CN" altLang="en-US" sz="1000" dirty="0"/>
                        <a:t>吊水壶国家森林公园</a:t>
                      </a:r>
                    </a:p>
                  </p:txBody>
                </p:sp>
                <p:pic>
                  <p:nvPicPr>
                    <p:cNvPr id="2083" name="图片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241" t="3728"/>
                    <a:stretch>
                      <a:fillRect/>
                    </a:stretch>
                  </p:blipFill>
                  <p:spPr bwMode="auto">
                    <a:xfrm>
                      <a:off x="3535" y="-28"/>
                      <a:ext cx="3563" cy="2277"/>
                    </a:xfrm>
                    <a:prstGeom prst="ellipse">
                      <a:avLst/>
                    </a:prstGeom>
                    <a:ln>
                      <a:noFill/>
                    </a:ln>
                    <a:effectLst>
                      <a:softEdge rad="112500"/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084" name="文本框 1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70" y="-57"/>
                      <a:ext cx="2732" cy="386"/>
                    </a:xfrm>
                    <a:prstGeom prst="rect">
                      <a:avLst/>
                    </a:prstGeom>
                    <a:noFill/>
                    <a:ln w="9525">
                      <a:noFill/>
                      <a:rou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zh-CN" altLang="en-US" sz="1000" dirty="0"/>
                        <a:t>大孤山风景区（伊通火山群）</a:t>
                      </a:r>
                    </a:p>
                  </p:txBody>
                </p:sp>
                <p:pic>
                  <p:nvPicPr>
                    <p:cNvPr id="2085" name="图片 2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6712" t="-73"/>
                    <a:stretch>
                      <a:fillRect/>
                    </a:stretch>
                  </p:blipFill>
                  <p:spPr bwMode="auto">
                    <a:xfrm>
                      <a:off x="-2" y="2967"/>
                      <a:ext cx="3461" cy="2449"/>
                    </a:xfrm>
                    <a:prstGeom prst="ellipse">
                      <a:avLst/>
                    </a:prstGeom>
                    <a:ln>
                      <a:noFill/>
                    </a:ln>
                    <a:effectLst>
                      <a:softEdge rad="112500"/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086" name="文本框 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60" y="2741"/>
                      <a:ext cx="1488" cy="386"/>
                    </a:xfrm>
                    <a:prstGeom prst="rect">
                      <a:avLst/>
                    </a:prstGeom>
                    <a:solidFill>
                      <a:srgbClr val="FFFFFF">
                        <a:alpha val="50196"/>
                      </a:srgbClr>
                    </a:solidFill>
                    <a:ln w="9525">
                      <a:noFill/>
                      <a:rou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zh-CN" altLang="en-US" sz="1000" dirty="0"/>
                        <a:t>二龙湖风景区</a:t>
                      </a:r>
                    </a:p>
                  </p:txBody>
                </p:sp>
                <p:pic>
                  <p:nvPicPr>
                    <p:cNvPr id="2087" name="图片 2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354" t="1505"/>
                    <a:stretch>
                      <a:fillRect/>
                    </a:stretch>
                  </p:blipFill>
                  <p:spPr bwMode="auto">
                    <a:xfrm>
                      <a:off x="3724" y="8435"/>
                      <a:ext cx="3563" cy="2323"/>
                    </a:xfrm>
                    <a:prstGeom prst="ellipse">
                      <a:avLst/>
                    </a:prstGeom>
                    <a:ln>
                      <a:noFill/>
                    </a:ln>
                    <a:effectLst>
                      <a:softEdge rad="112500"/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088" name="文本框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04" y="8280"/>
                      <a:ext cx="1988" cy="386"/>
                    </a:xfrm>
                    <a:prstGeom prst="rect">
                      <a:avLst/>
                    </a:prstGeom>
                    <a:noFill/>
                    <a:ln w="9525">
                      <a:noFill/>
                      <a:rou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zh-CN" altLang="en-US" sz="1000" dirty="0"/>
                        <a:t>鴜鹭湖生态旅游区</a:t>
                      </a:r>
                    </a:p>
                  </p:txBody>
                </p:sp>
                <p:pic>
                  <p:nvPicPr>
                    <p:cNvPr id="2089" name="图片 2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465" t="1678" r="1465" b="1678"/>
                    <a:stretch>
                      <a:fillRect/>
                    </a:stretch>
                  </p:blipFill>
                  <p:spPr bwMode="auto">
                    <a:xfrm>
                      <a:off x="7358" y="8433"/>
                      <a:ext cx="3347" cy="2323"/>
                    </a:xfrm>
                    <a:prstGeom prst="ellipse">
                      <a:avLst/>
                    </a:prstGeom>
                    <a:ln>
                      <a:noFill/>
                    </a:ln>
                    <a:effectLst>
                      <a:softEdge rad="112500"/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090" name="文本框 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945" y="8280"/>
                      <a:ext cx="2092" cy="386"/>
                    </a:xfrm>
                    <a:prstGeom prst="rect">
                      <a:avLst/>
                    </a:prstGeom>
                    <a:noFill/>
                    <a:ln w="9525">
                      <a:noFill/>
                      <a:rou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zh-CN" altLang="en-US" sz="1000" dirty="0"/>
                        <a:t>寒葱顶国家森林公园</a:t>
                      </a:r>
                    </a:p>
                  </p:txBody>
                </p:sp>
                <p:pic>
                  <p:nvPicPr>
                    <p:cNvPr id="2091" name="图片 2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67" y="5690"/>
                      <a:ext cx="3451" cy="2417"/>
                    </a:xfrm>
                    <a:prstGeom prst="ellipse">
                      <a:avLst/>
                    </a:prstGeom>
                    <a:ln>
                      <a:noFill/>
                    </a:ln>
                    <a:effectLst>
                      <a:softEdge rad="112500"/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092" name="文本框 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74" y="5463"/>
                      <a:ext cx="1692" cy="386"/>
                    </a:xfrm>
                    <a:prstGeom prst="rect">
                      <a:avLst/>
                    </a:prstGeom>
                    <a:noFill/>
                    <a:ln w="9525">
                      <a:noFill/>
                      <a:rou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zh-CN" altLang="en-US" sz="1000" dirty="0"/>
                        <a:t>叶赫古城旅游区</a:t>
                      </a:r>
                    </a:p>
                  </p:txBody>
                </p:sp>
                <p:pic>
                  <p:nvPicPr>
                    <p:cNvPr id="2093" name="图片 3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994" t="4945" r="6245" b="-66"/>
                    <a:stretch>
                      <a:fillRect/>
                    </a:stretch>
                  </p:blipFill>
                  <p:spPr bwMode="auto">
                    <a:xfrm>
                      <a:off x="167" y="8526"/>
                      <a:ext cx="3512" cy="2323"/>
                    </a:xfrm>
                    <a:prstGeom prst="ellipse">
                      <a:avLst/>
                    </a:prstGeom>
                    <a:ln>
                      <a:noFill/>
                    </a:ln>
                    <a:effectLst>
                      <a:softEdge rad="112500"/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094" name="文本框 3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20" y="8185"/>
                      <a:ext cx="2150" cy="386"/>
                    </a:xfrm>
                    <a:prstGeom prst="rect">
                      <a:avLst/>
                    </a:prstGeom>
                    <a:solidFill>
                      <a:srgbClr val="FFFFFF">
                        <a:alpha val="50196"/>
                      </a:srgbClr>
                    </a:solidFill>
                    <a:ln w="9525">
                      <a:noFill/>
                      <a:rou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zh-CN" altLang="en-US" sz="1000" dirty="0"/>
                        <a:t>伊通南山旅游风景区</a:t>
                      </a:r>
                    </a:p>
                  </p:txBody>
                </p:sp>
              </p:grpSp>
              <p:grpSp>
                <p:nvGrpSpPr>
                  <p:cNvPr id="2095" name="组合 15"/>
                  <p:cNvGrpSpPr/>
                  <p:nvPr/>
                </p:nvGrpSpPr>
                <p:grpSpPr bwMode="auto">
                  <a:xfrm>
                    <a:off x="10675" y="2487"/>
                    <a:ext cx="3482" cy="2668"/>
                    <a:chOff x="10105" y="2188"/>
                    <a:chExt cx="3482" cy="2668"/>
                  </a:xfrm>
                </p:grpSpPr>
                <p:pic>
                  <p:nvPicPr>
                    <p:cNvPr id="2096" name="图片 4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994" t="7439" r="6245" b="-2583"/>
                    <a:stretch>
                      <a:fillRect/>
                    </a:stretch>
                  </p:blipFill>
                  <p:spPr bwMode="auto">
                    <a:xfrm>
                      <a:off x="10105" y="2409"/>
                      <a:ext cx="3482" cy="2447"/>
                    </a:xfrm>
                    <a:prstGeom prst="ellipse">
                      <a:avLst/>
                    </a:prstGeom>
                    <a:ln>
                      <a:noFill/>
                    </a:ln>
                    <a:effectLst>
                      <a:softEdge rad="112500"/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097" name="文本框 4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037" y="2188"/>
                      <a:ext cx="1960" cy="386"/>
                    </a:xfrm>
                    <a:prstGeom prst="rect">
                      <a:avLst/>
                    </a:prstGeom>
                    <a:solidFill>
                      <a:srgbClr val="FFFFFF">
                        <a:alpha val="50196"/>
                      </a:srgbClr>
                    </a:solidFill>
                    <a:ln w="9525">
                      <a:noFill/>
                      <a:rou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zh-CN" altLang="en-US" sz="1000" dirty="0"/>
                        <a:t>牧情</a:t>
                      </a:r>
                      <a:r>
                        <a:rPr lang="zh-CN" altLang="en-US" sz="1000" dirty="0" smtClean="0"/>
                        <a:t>谷旅游风景区</a:t>
                      </a:r>
                      <a:endParaRPr lang="zh-CN" altLang="en-US" sz="1000" dirty="0"/>
                    </a:p>
                  </p:txBody>
                </p:sp>
              </p:grpSp>
            </p:grpSp>
            <p:sp>
              <p:nvSpPr>
                <p:cNvPr id="2098" name="文本框 11"/>
                <p:cNvSpPr txBox="1">
                  <a:spLocks noChangeArrowheads="1"/>
                </p:cNvSpPr>
                <p:nvPr/>
              </p:nvSpPr>
              <p:spPr bwMode="auto">
                <a:xfrm>
                  <a:off x="10382" y="7293"/>
                  <a:ext cx="241" cy="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99" name="组合 15"/>
              <p:cNvGrpSpPr/>
              <p:nvPr/>
            </p:nvGrpSpPr>
            <p:grpSpPr bwMode="auto">
              <a:xfrm>
                <a:off x="10919" y="7963"/>
                <a:ext cx="3269" cy="2812"/>
                <a:chOff x="10919" y="7963"/>
                <a:chExt cx="3269" cy="2812"/>
              </a:xfrm>
            </p:grpSpPr>
            <p:pic>
              <p:nvPicPr>
                <p:cNvPr id="2100" name="图片 13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422" t="18044" r="1044" b="7678"/>
                <a:stretch>
                  <a:fillRect/>
                </a:stretch>
              </p:blipFill>
              <p:spPr bwMode="auto">
                <a:xfrm>
                  <a:off x="10919" y="7963"/>
                  <a:ext cx="3269" cy="2812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01" name="文本框 41"/>
                <p:cNvSpPr txBox="1">
                  <a:spLocks noChangeArrowheads="1"/>
                </p:cNvSpPr>
                <p:nvPr/>
              </p:nvSpPr>
              <p:spPr bwMode="auto">
                <a:xfrm>
                  <a:off x="11402" y="7973"/>
                  <a:ext cx="2352" cy="386"/>
                </a:xfrm>
                <a:prstGeom prst="rect">
                  <a:avLst/>
                </a:prstGeom>
                <a:solidFill>
                  <a:srgbClr val="FFFFFF">
                    <a:alpha val="50196"/>
                  </a:srgbClr>
                </a:solidFill>
                <a:ln w="9525">
                  <a:noFill/>
                  <a:round/>
                </a:ln>
              </p:spPr>
              <p:txBody>
                <a:bodyPr>
                  <a:spAutoFit/>
                </a:bodyPr>
                <a:lstStyle/>
                <a:p>
                  <a:r>
                    <a:rPr lang="zh-CN" altLang="en-US" sz="1000"/>
                    <a:t>吊水壶公园</a:t>
                  </a:r>
                  <a:r>
                    <a:rPr lang="en-US" altLang="zh-CN" sz="1000"/>
                    <a:t>——</a:t>
                  </a:r>
                  <a:r>
                    <a:rPr lang="zh-CN" altLang="en-US" sz="1000"/>
                    <a:t>神鹿峰</a:t>
                  </a:r>
                </a:p>
              </p:txBody>
            </p:sp>
          </p:grpSp>
        </p:grpSp>
        <p:sp>
          <p:nvSpPr>
            <p:cNvPr id="18" name="椭圆 17"/>
            <p:cNvSpPr/>
            <p:nvPr/>
          </p:nvSpPr>
          <p:spPr>
            <a:xfrm>
              <a:off x="6942" y="5873"/>
              <a:ext cx="1380" cy="1405"/>
            </a:xfrm>
            <a:prstGeom prst="ellipse">
              <a:avLst/>
            </a:prstGeom>
            <a:solidFill>
              <a:schemeClr val="accent1">
                <a:alpha val="41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  <p:sp>
          <p:nvSpPr>
            <p:cNvPr id="2103" name="文本框 18"/>
            <p:cNvSpPr txBox="1">
              <a:spLocks noChangeArrowheads="1"/>
            </p:cNvSpPr>
            <p:nvPr/>
          </p:nvSpPr>
          <p:spPr bwMode="auto">
            <a:xfrm>
              <a:off x="7070" y="6280"/>
              <a:ext cx="1462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400"/>
                <a:t>选址区</a:t>
              </a:r>
            </a:p>
          </p:txBody>
        </p:sp>
      </p:grpSp>
      <p:sp>
        <p:nvSpPr>
          <p:cNvPr id="49" name="圆角矩形 48"/>
          <p:cNvSpPr/>
          <p:nvPr/>
        </p:nvSpPr>
        <p:spPr>
          <a:xfrm>
            <a:off x="6444208" y="4152064"/>
            <a:ext cx="216024" cy="1742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83768" y="4797152"/>
            <a:ext cx="180975" cy="21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0482"/>
            <a:ext cx="8229600" cy="1143000"/>
          </a:xfrm>
        </p:spPr>
        <p:txBody>
          <a:bodyPr>
            <a:noAutofit/>
          </a:bodyPr>
          <a:lstStyle/>
          <a:p>
            <a:r>
              <a:rPr lang="zh-CN" alt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（四）长春选址区具有良好的水文地质条件</a:t>
            </a:r>
            <a:endParaRPr lang="zh-CN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070468"/>
            <a:ext cx="7772400" cy="15988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根据相邻地区的水文地质资料，选址区花岗岩中发育风化裂隙和构造裂隙，裂隙发育深度一般在</a:t>
            </a:r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15-20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米，地下水主要赋存在风化裂隙和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构造裂隙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Picture 3" descr="C:\Users\boss\Desktop\改后\区域中强地震空间分布图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2569210"/>
            <a:ext cx="5939155" cy="42887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907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676810"/>
          </a:xfrm>
        </p:spPr>
        <p:txBody>
          <a:bodyPr>
            <a:noAutofit/>
          </a:bodyPr>
          <a:lstStyle/>
          <a:p>
            <a:r>
              <a:rPr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三、长春选址区综合地质评价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467544" y="1124744"/>
          <a:ext cx="8424936" cy="532859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12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2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295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CEPC</a:t>
                      </a:r>
                      <a:r>
                        <a:rPr lang="zh-CN" altLang="en-US" dirty="0" smtClean="0"/>
                        <a:t>选址要求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长春选址区具备的条件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7152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CEPC</a:t>
                      </a:r>
                      <a:r>
                        <a:rPr lang="zh-CN" altLang="zh-CN" dirty="0" smtClean="0"/>
                        <a:t>要避开高地震风险的地区，选址区要满足一定的地壳稳定性。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处于地壳稳定区，地震活动很弱，是一个典型的“安全岛”。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8525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CEPC</a:t>
                      </a:r>
                      <a:r>
                        <a:rPr lang="zh-CN" altLang="zh-CN" dirty="0" smtClean="0"/>
                        <a:t>要建在地下</a:t>
                      </a:r>
                      <a:r>
                        <a:rPr lang="en-US" altLang="zh-CN" dirty="0" smtClean="0"/>
                        <a:t>50</a:t>
                      </a:r>
                      <a:r>
                        <a:rPr lang="zh-CN" altLang="zh-CN" dirty="0" smtClean="0"/>
                        <a:t>～</a:t>
                      </a:r>
                      <a:r>
                        <a:rPr lang="en-US" altLang="zh-CN" dirty="0" smtClean="0"/>
                        <a:t>100</a:t>
                      </a:r>
                      <a:r>
                        <a:rPr lang="zh-CN" altLang="zh-CN" dirty="0" smtClean="0"/>
                        <a:t>米深处，选址区的岩土构造及岩性情况也要良好。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dirty="0" smtClean="0"/>
                        <a:t>为大面积花岗岩分布区，岩土构造和岩性情况很好。选址区的邻近区域也为花岗岩分布区，选址位置具有较好可调整性。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1173">
                <a:tc>
                  <a:txBody>
                    <a:bodyPr/>
                    <a:lstStyle/>
                    <a:p>
                      <a:r>
                        <a:rPr lang="zh-CN" altLang="zh-CN" dirty="0" smtClean="0"/>
                        <a:t>气候条件要相对稳定，才能满足实验对空气洁净度和温湿度的要求。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气候条件基本稳定。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8788">
                <a:tc>
                  <a:txBody>
                    <a:bodyPr/>
                    <a:lstStyle/>
                    <a:p>
                      <a:r>
                        <a:rPr lang="zh-CN" altLang="zh-CN" dirty="0" smtClean="0"/>
                        <a:t>考虑隧道的大跨度和埋深，选址地区最好还能相对平坦，没有较深的沟壑和地下暗河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地势平坦，无深沟和暗河。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6" name="直接连接符 5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75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>
                <a:lumMod val="90000"/>
              </a:schemeClr>
            </a:gs>
            <a:gs pos="98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967228" cy="914400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800" b="1" dirty="0" smtClean="0">
                <a:solidFill>
                  <a:srgbClr val="002060"/>
                </a:solidFill>
              </a:rPr>
              <a:t>长春选址区不但具有优良的地质条件，在社会经济、人文地理方面的还具有</a:t>
            </a:r>
            <a:r>
              <a:rPr lang="zh-CN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四大优势条件</a:t>
            </a:r>
            <a:r>
              <a:rPr lang="zh-CN" altLang="en-US" sz="2800" b="1" dirty="0" smtClean="0">
                <a:solidFill>
                  <a:srgbClr val="0070C0"/>
                </a:solidFill>
              </a:rPr>
              <a:t>。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1560" y="1533815"/>
            <a:ext cx="8028892" cy="504056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2000" b="1" dirty="0" smtClean="0"/>
              <a:t>优势</a:t>
            </a:r>
            <a:r>
              <a:rPr lang="en-US" altLang="zh-CN" sz="2000" b="1" dirty="0" smtClean="0"/>
              <a:t>1</a:t>
            </a:r>
            <a:r>
              <a:rPr lang="zh-CN" altLang="en-US" sz="2000" b="1" dirty="0" smtClean="0"/>
              <a:t>：</a:t>
            </a:r>
            <a:r>
              <a:rPr lang="zh-CN" altLang="en-US" sz="2000" dirty="0" smtClean="0"/>
              <a:t>长春市经济发展良好，为支持项目的建设奠定坚实基础。</a:t>
            </a:r>
            <a:endParaRPr lang="zh-CN" altLang="en-US" sz="2000" dirty="0"/>
          </a:p>
        </p:txBody>
      </p:sp>
      <p:sp>
        <p:nvSpPr>
          <p:cNvPr id="4" name="内容占位符 2"/>
          <p:cNvSpPr txBox="1"/>
          <p:nvPr/>
        </p:nvSpPr>
        <p:spPr>
          <a:xfrm>
            <a:off x="611560" y="2343105"/>
            <a:ext cx="8028892" cy="74868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b="1" dirty="0" smtClean="0">
                <a:solidFill>
                  <a:schemeClr val="bg1"/>
                </a:solidFill>
              </a:rPr>
              <a:t>优势</a:t>
            </a:r>
            <a:r>
              <a:rPr lang="en-US" altLang="zh-CN" b="1" dirty="0" smtClean="0">
                <a:solidFill>
                  <a:schemeClr val="bg1"/>
                </a:solidFill>
              </a:rPr>
              <a:t>2</a:t>
            </a:r>
            <a:r>
              <a:rPr lang="zh-CN" altLang="en-US" b="1" dirty="0" smtClean="0">
                <a:solidFill>
                  <a:schemeClr val="bg1"/>
                </a:solidFill>
              </a:rPr>
              <a:t>：</a:t>
            </a:r>
            <a:r>
              <a:rPr lang="zh-CN" altLang="en-US" dirty="0" smtClean="0">
                <a:solidFill>
                  <a:schemeClr val="bg1"/>
                </a:solidFill>
              </a:rPr>
              <a:t>长春市以科技文化著称，科技力量雄厚，吉林大学学科齐全可以为</a:t>
            </a:r>
            <a:r>
              <a:rPr lang="en-US" altLang="zh-CN" dirty="0" smtClean="0">
                <a:solidFill>
                  <a:schemeClr val="bg1"/>
                </a:solidFill>
              </a:rPr>
              <a:t>CEPC</a:t>
            </a:r>
            <a:r>
              <a:rPr lang="zh-CN" altLang="en-US" dirty="0" smtClean="0">
                <a:solidFill>
                  <a:schemeClr val="bg1"/>
                </a:solidFill>
              </a:rPr>
              <a:t>项目的建设、运行和科学研究提供人才和技术的支持。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内容占位符 2"/>
          <p:cNvSpPr txBox="1"/>
          <p:nvPr/>
        </p:nvSpPr>
        <p:spPr>
          <a:xfrm>
            <a:off x="611560" y="3406023"/>
            <a:ext cx="8028892" cy="74868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b="1" dirty="0" smtClean="0">
                <a:solidFill>
                  <a:schemeClr val="bg1"/>
                </a:solidFill>
              </a:rPr>
              <a:t>优势</a:t>
            </a:r>
            <a:r>
              <a:rPr lang="en-US" altLang="zh-CN" b="1" dirty="0">
                <a:solidFill>
                  <a:schemeClr val="bg1"/>
                </a:solidFill>
              </a:rPr>
              <a:t>3</a:t>
            </a:r>
            <a:r>
              <a:rPr lang="zh-CN" altLang="en-US" b="1" dirty="0" smtClean="0">
                <a:solidFill>
                  <a:schemeClr val="bg1"/>
                </a:solidFill>
              </a:rPr>
              <a:t>：</a:t>
            </a:r>
            <a:r>
              <a:rPr lang="zh-CN" altLang="en-US" dirty="0">
                <a:solidFill>
                  <a:schemeClr val="bg1"/>
                </a:solidFill>
              </a:rPr>
              <a:t>选址区处于农村地区，主要为耕地和林地区、人口密度很小，有利于项目的建设施工，有利于降低建设成本。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6" name="内容占位符 2"/>
          <p:cNvSpPr txBox="1"/>
          <p:nvPr/>
        </p:nvSpPr>
        <p:spPr>
          <a:xfrm>
            <a:off x="611560" y="4486143"/>
            <a:ext cx="8028892" cy="74868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 dirty="0" smtClean="0">
                <a:solidFill>
                  <a:schemeClr val="bg1"/>
                </a:solidFill>
              </a:rPr>
              <a:t>优势</a:t>
            </a:r>
            <a:r>
              <a:rPr lang="en-US" altLang="zh-CN" sz="2000" b="1" dirty="0">
                <a:solidFill>
                  <a:schemeClr val="bg1"/>
                </a:solidFill>
              </a:rPr>
              <a:t>4</a:t>
            </a:r>
            <a:r>
              <a:rPr lang="zh-CN" altLang="en-US" sz="2000" dirty="0" smtClean="0">
                <a:solidFill>
                  <a:schemeClr val="bg1"/>
                </a:solidFill>
              </a:rPr>
              <a:t>：选址区四季分明，自然风光优美，空气清洁，附近有国家吊水湖森林公园、二龙湖风景区、鴜鹭湖湿地公园。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724128" y="1196752"/>
            <a:ext cx="208823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>
                <a:lumMod val="90000"/>
              </a:schemeClr>
            </a:gs>
            <a:gs pos="96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568" y="1844824"/>
            <a:ext cx="8208912" cy="2376264"/>
          </a:xfrm>
        </p:spPr>
        <p:txBody>
          <a:bodyPr>
            <a:noAutofit/>
          </a:bodyPr>
          <a:lstStyle/>
          <a:p>
            <a:pPr algn="ctr"/>
            <a:r>
              <a:rPr lang="zh-CN" altLang="en-US" sz="72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谢谢您的聆听！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/>
            </a:gs>
            <a:gs pos="71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</a:t>
            </a:r>
            <a:r>
              <a:rPr lang="zh-CN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en-US" altLang="zh-CN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CEPC</a:t>
            </a:r>
            <a:r>
              <a:rPr lang="zh-CN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选址要求与选址原则</a:t>
            </a:r>
            <a:endParaRPr lang="zh-CN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1312" y="2060848"/>
            <a:ext cx="4274176" cy="449642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1. CEPC</a:t>
            </a:r>
            <a:r>
              <a:rPr lang="zh-CN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对主环地形地质条件的要求</a:t>
            </a:r>
          </a:p>
          <a:p>
            <a:pPr marL="857250" lvl="1" indent="-457200">
              <a:lnSpc>
                <a:spcPct val="120000"/>
              </a:lnSpc>
              <a:buClrTx/>
              <a:buFont typeface="Wingdings" panose="05000000000000000000" pitchFamily="2" charset="2"/>
              <a:buChar char="l"/>
            </a:pPr>
            <a:r>
              <a:rPr lang="zh-CN" altLang="zh-CN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工程地质</a:t>
            </a:r>
            <a:endParaRPr lang="en-US" altLang="zh-CN" sz="3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lvl="2">
              <a:lnSpc>
                <a:spcPct val="120000"/>
              </a:lnSpc>
              <a:buClrTx/>
              <a:buFont typeface="Wingdings" panose="05000000000000000000" pitchFamily="2" charset="2"/>
              <a:buChar char="n"/>
            </a:pPr>
            <a:r>
              <a:rPr lang="zh-CN" altLang="zh-CN" sz="2600" dirty="0">
                <a:latin typeface="+mj-ea"/>
                <a:ea typeface="+mj-ea"/>
              </a:rPr>
              <a:t>丘陵地带，没有较深的沟壑和地下暗河</a:t>
            </a:r>
            <a:endParaRPr lang="en-US" altLang="zh-CN" sz="2600" dirty="0">
              <a:latin typeface="+mj-ea"/>
              <a:ea typeface="+mj-ea"/>
            </a:endParaRPr>
          </a:p>
          <a:p>
            <a:pPr lvl="2">
              <a:lnSpc>
                <a:spcPct val="120000"/>
              </a:lnSpc>
              <a:buClrTx/>
              <a:buFont typeface="Wingdings" panose="05000000000000000000" pitchFamily="2" charset="2"/>
              <a:buChar char="n"/>
            </a:pPr>
            <a:r>
              <a:rPr lang="zh-CN" altLang="zh-CN" sz="2600" dirty="0">
                <a:latin typeface="+mj-ea"/>
                <a:ea typeface="+mj-ea"/>
              </a:rPr>
              <a:t>岩体完整性较好，环形隧道的围岩类别最好为</a:t>
            </a:r>
            <a:r>
              <a:rPr lang="zh-CN" altLang="zh-CN" sz="2600" dirty="0" smtClean="0">
                <a:latin typeface="+mj-ea"/>
                <a:ea typeface="+mj-ea"/>
              </a:rPr>
              <a:t>Ⅱ</a:t>
            </a:r>
            <a:r>
              <a:rPr lang="en-US" altLang="zh-CN" sz="2600" dirty="0" smtClean="0">
                <a:latin typeface="+mj-ea"/>
                <a:ea typeface="+mj-ea"/>
              </a:rPr>
              <a:t>-</a:t>
            </a:r>
            <a:r>
              <a:rPr lang="zh-CN" altLang="zh-CN" sz="2600" dirty="0" smtClean="0">
                <a:latin typeface="+mj-ea"/>
                <a:ea typeface="+mj-ea"/>
              </a:rPr>
              <a:t>Ⅲ</a:t>
            </a:r>
            <a:r>
              <a:rPr lang="zh-CN" altLang="zh-CN" sz="2600" dirty="0">
                <a:latin typeface="+mj-ea"/>
                <a:ea typeface="+mj-ea"/>
              </a:rPr>
              <a:t>类及以上</a:t>
            </a:r>
            <a:endParaRPr lang="en-US" altLang="zh-CN" sz="2600" dirty="0">
              <a:latin typeface="+mj-ea"/>
              <a:ea typeface="+mj-ea"/>
            </a:endParaRPr>
          </a:p>
          <a:p>
            <a:pPr lvl="2">
              <a:lnSpc>
                <a:spcPct val="120000"/>
              </a:lnSpc>
              <a:buClrTx/>
              <a:buFont typeface="Wingdings" panose="05000000000000000000" pitchFamily="2" charset="2"/>
              <a:buChar char="n"/>
            </a:pPr>
            <a:r>
              <a:rPr lang="zh-CN" altLang="zh-CN" sz="2600" dirty="0">
                <a:latin typeface="+mj-ea"/>
                <a:ea typeface="+mj-ea"/>
              </a:rPr>
              <a:t>地质构造活动性小</a:t>
            </a:r>
            <a:endParaRPr lang="en-US" altLang="zh-CN" sz="2600" dirty="0">
              <a:latin typeface="+mj-ea"/>
              <a:ea typeface="+mj-ea"/>
            </a:endParaRPr>
          </a:p>
          <a:p>
            <a:pPr lvl="2">
              <a:lnSpc>
                <a:spcPct val="120000"/>
              </a:lnSpc>
              <a:buClrTx/>
              <a:buFont typeface="Wingdings" panose="05000000000000000000" pitchFamily="2" charset="2"/>
              <a:buChar char="n"/>
            </a:pPr>
            <a:r>
              <a:rPr lang="zh-CN" altLang="zh-CN" sz="2600" dirty="0">
                <a:latin typeface="+mj-ea"/>
                <a:ea typeface="+mj-ea"/>
              </a:rPr>
              <a:t>避免不良地质作用</a:t>
            </a:r>
          </a:p>
          <a:p>
            <a:pPr lvl="1">
              <a:lnSpc>
                <a:spcPct val="120000"/>
              </a:lnSpc>
              <a:buClrTx/>
              <a:buFont typeface="Wingdings" panose="05000000000000000000" pitchFamily="2" charset="2"/>
              <a:buChar char="l"/>
            </a:pPr>
            <a:r>
              <a:rPr lang="zh-CN" altLang="zh-CN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水文</a:t>
            </a:r>
            <a:r>
              <a:rPr lang="zh-CN" altLang="zh-CN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地质</a:t>
            </a:r>
          </a:p>
          <a:p>
            <a:pPr lvl="2">
              <a:lnSpc>
                <a:spcPct val="120000"/>
              </a:lnSpc>
              <a:buClrTx/>
              <a:buFont typeface="Wingdings" panose="05000000000000000000" pitchFamily="2" charset="2"/>
              <a:buChar char="n"/>
            </a:pPr>
            <a:r>
              <a:rPr lang="en-US" altLang="zh-CN" sz="2700" dirty="0" smtClean="0">
                <a:latin typeface="+mj-ea"/>
                <a:ea typeface="+mj-ea"/>
              </a:rPr>
              <a:t> </a:t>
            </a:r>
            <a:r>
              <a:rPr lang="zh-CN" altLang="zh-CN" sz="2600" dirty="0" smtClean="0">
                <a:latin typeface="+mj-ea"/>
                <a:ea typeface="+mj-ea"/>
              </a:rPr>
              <a:t>自然及气候条件相对稳定</a:t>
            </a:r>
          </a:p>
          <a:p>
            <a:pPr lvl="2">
              <a:lnSpc>
                <a:spcPct val="120000"/>
              </a:lnSpc>
              <a:buClrTx/>
              <a:buFont typeface="Wingdings" panose="05000000000000000000" pitchFamily="2" charset="2"/>
              <a:buChar char="n"/>
            </a:pPr>
            <a:r>
              <a:rPr lang="en-US" altLang="zh-CN" sz="2600" dirty="0" smtClean="0">
                <a:latin typeface="+mj-ea"/>
                <a:ea typeface="+mj-ea"/>
              </a:rPr>
              <a:t> </a:t>
            </a:r>
            <a:r>
              <a:rPr lang="zh-CN" altLang="zh-CN" sz="2600" dirty="0" smtClean="0">
                <a:latin typeface="+mj-ea"/>
                <a:ea typeface="+mj-ea"/>
              </a:rPr>
              <a:t>地表水</a:t>
            </a:r>
            <a:r>
              <a:rPr lang="zh-CN" altLang="zh-CN" sz="2600" dirty="0">
                <a:latin typeface="+mj-ea"/>
                <a:ea typeface="+mj-ea"/>
              </a:rPr>
              <a:t>、地下水对工程影响小</a:t>
            </a:r>
          </a:p>
          <a:p>
            <a:pPr lvl="1">
              <a:lnSpc>
                <a:spcPct val="120000"/>
              </a:lnSpc>
              <a:buClrTx/>
              <a:buFont typeface="Wingdings" panose="05000000000000000000" pitchFamily="2" charset="2"/>
              <a:buChar char="l"/>
            </a:pPr>
            <a:r>
              <a:rPr lang="zh-CN" altLang="zh-CN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地震</a:t>
            </a:r>
          </a:p>
          <a:p>
            <a:pPr lvl="2">
              <a:lnSpc>
                <a:spcPct val="120000"/>
              </a:lnSpc>
              <a:buClrTx/>
              <a:buFont typeface="Wingdings" panose="05000000000000000000" pitchFamily="2" charset="2"/>
              <a:buChar char="n"/>
            </a:pPr>
            <a:r>
              <a:rPr lang="zh-CN" altLang="zh-CN" sz="2600" dirty="0" smtClean="0">
                <a:latin typeface="+mj-ea"/>
                <a:ea typeface="+mj-ea"/>
              </a:rPr>
              <a:t>抗震</a:t>
            </a:r>
            <a:r>
              <a:rPr lang="zh-CN" altLang="zh-CN" sz="2600" dirty="0">
                <a:latin typeface="+mj-ea"/>
                <a:ea typeface="+mj-ea"/>
              </a:rPr>
              <a:t>设防烈度小于</a:t>
            </a:r>
            <a:r>
              <a:rPr lang="en-US" altLang="zh-CN" sz="2600" dirty="0">
                <a:latin typeface="+mj-ea"/>
                <a:ea typeface="+mj-ea"/>
              </a:rPr>
              <a:t>7</a:t>
            </a:r>
            <a:r>
              <a:rPr lang="zh-CN" altLang="zh-CN" sz="2600" dirty="0">
                <a:latin typeface="+mj-ea"/>
                <a:ea typeface="+mj-ea"/>
              </a:rPr>
              <a:t>度，设计基本地震加速度值小于</a:t>
            </a:r>
            <a:r>
              <a:rPr lang="en-US" altLang="zh-CN" sz="2600" dirty="0">
                <a:latin typeface="+mj-ea"/>
                <a:ea typeface="+mj-ea"/>
              </a:rPr>
              <a:t>0.1g</a:t>
            </a:r>
            <a:endParaRPr lang="zh-CN" altLang="zh-CN" sz="2600" dirty="0">
              <a:latin typeface="+mj-ea"/>
              <a:ea typeface="+mj-ea"/>
            </a:endParaRPr>
          </a:p>
          <a:p>
            <a:pPr lvl="1">
              <a:lnSpc>
                <a:spcPct val="120000"/>
              </a:lnSpc>
              <a:buClrTx/>
              <a:buFont typeface="Wingdings" panose="05000000000000000000" pitchFamily="2" charset="2"/>
              <a:buChar char="l"/>
            </a:pPr>
            <a:r>
              <a:rPr lang="zh-CN" altLang="zh-CN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微震</a:t>
            </a:r>
            <a:r>
              <a:rPr lang="zh-CN" altLang="zh-CN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动</a:t>
            </a:r>
          </a:p>
          <a:p>
            <a:pPr lvl="2">
              <a:lnSpc>
                <a:spcPct val="120000"/>
              </a:lnSpc>
              <a:buClrTx/>
              <a:buFont typeface="Wingdings" panose="05000000000000000000" pitchFamily="2" charset="2"/>
              <a:buChar char="n"/>
            </a:pPr>
            <a:r>
              <a:rPr lang="zh-CN" altLang="zh-CN" sz="2600" dirty="0" smtClean="0">
                <a:latin typeface="+mj-ea"/>
                <a:ea typeface="+mj-ea"/>
              </a:rPr>
              <a:t>地面震动幅度：</a:t>
            </a:r>
            <a:r>
              <a:rPr lang="en-US" altLang="zh-CN" sz="2600" dirty="0" smtClean="0">
                <a:latin typeface="+mj-ea"/>
                <a:ea typeface="+mj-ea"/>
              </a:rPr>
              <a:t>1-100Hz</a:t>
            </a:r>
            <a:r>
              <a:rPr lang="zh-CN" altLang="en-US" sz="2600" dirty="0" smtClean="0">
                <a:latin typeface="+mj-ea"/>
                <a:ea typeface="+mj-ea"/>
              </a:rPr>
              <a:t>，</a:t>
            </a:r>
            <a:r>
              <a:rPr lang="zh-CN" altLang="zh-CN" sz="2600" dirty="0" smtClean="0">
                <a:latin typeface="+mj-ea"/>
                <a:ea typeface="+mj-ea"/>
              </a:rPr>
              <a:t>幅度小于</a:t>
            </a:r>
            <a:r>
              <a:rPr lang="en-US" altLang="zh-CN" sz="2600" dirty="0" smtClean="0"/>
              <a:t>20nm</a:t>
            </a:r>
            <a:endParaRPr lang="zh-CN" altLang="zh-CN" sz="2600" dirty="0" smtClean="0"/>
          </a:p>
          <a:p>
            <a:endParaRPr lang="zh-CN" altLang="en-US" dirty="0"/>
          </a:p>
        </p:txBody>
      </p:sp>
      <p:sp>
        <p:nvSpPr>
          <p:cNvPr id="4" name="内容占位符 2"/>
          <p:cNvSpPr txBox="1"/>
          <p:nvPr/>
        </p:nvSpPr>
        <p:spPr>
          <a:xfrm>
            <a:off x="4680012" y="2051356"/>
            <a:ext cx="4181046" cy="4496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None/>
            </a:pPr>
            <a:r>
              <a:rPr lang="en-US" altLang="zh-CN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</a:t>
            </a:r>
            <a:r>
              <a:rPr lang="en-US" altLang="zh-CN" sz="2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.</a:t>
            </a:r>
            <a:r>
              <a:rPr lang="zh-CN" altLang="zh-CN" sz="2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主</a:t>
            </a:r>
            <a:r>
              <a:rPr lang="zh-CN" altLang="zh-CN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环附近应有国际科学城建设位置</a:t>
            </a: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l"/>
            </a:pPr>
            <a:r>
              <a:rPr lang="zh-CN" altLang="zh-CN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科学城用</a:t>
            </a:r>
            <a:r>
              <a:rPr lang="zh-CN" altLang="zh-CN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地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zh-CN" sz="2000" dirty="0">
                <a:latin typeface="+mj-ea"/>
                <a:ea typeface="+mj-ea"/>
              </a:rPr>
              <a:t>科学城占地</a:t>
            </a:r>
            <a:r>
              <a:rPr lang="en-US" altLang="zh-CN" sz="2000" dirty="0" smtClean="0">
                <a:latin typeface="+mj-ea"/>
                <a:ea typeface="+mj-ea"/>
              </a:rPr>
              <a:t>5000-10000</a:t>
            </a:r>
            <a:r>
              <a:rPr lang="zh-CN" altLang="zh-CN" sz="2000" dirty="0">
                <a:latin typeface="+mj-ea"/>
                <a:ea typeface="+mj-ea"/>
              </a:rPr>
              <a:t>亩，包括科研</a:t>
            </a:r>
            <a:r>
              <a:rPr lang="zh-CN" altLang="zh-CN" sz="2000" dirty="0" smtClean="0">
                <a:latin typeface="+mj-ea"/>
                <a:ea typeface="+mj-ea"/>
              </a:rPr>
              <a:t>装置</a:t>
            </a:r>
            <a:r>
              <a:rPr lang="zh-CN" altLang="zh-CN" sz="2000" dirty="0">
                <a:latin typeface="+mj-ea"/>
                <a:ea typeface="+mj-ea"/>
              </a:rPr>
              <a:t>、研究院所、服务配套设施等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zh-CN" sz="2000" dirty="0" smtClean="0">
                <a:latin typeface="+mj-ea"/>
                <a:ea typeface="+mj-ea"/>
              </a:rPr>
              <a:t>满</a:t>
            </a:r>
            <a:r>
              <a:rPr lang="zh-CN" altLang="zh-CN" sz="2000" dirty="0">
                <a:latin typeface="+mj-ea"/>
                <a:ea typeface="+mj-ea"/>
              </a:rPr>
              <a:t>足国际科学城长期建设规划需要</a:t>
            </a:r>
            <a:endParaRPr lang="en-US" altLang="zh-CN" sz="2000" dirty="0">
              <a:latin typeface="+mj-ea"/>
              <a:ea typeface="+mj-ea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3. 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CEPC</a:t>
            </a:r>
            <a:r>
              <a:rPr lang="zh-CN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对经济配套的需求</a:t>
            </a:r>
            <a:endParaRPr lang="zh-CN" altLang="zh-CN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l"/>
            </a:pPr>
            <a:r>
              <a:rPr lang="zh-CN" altLang="zh-CN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经济相对发达地区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zh-CN" sz="2000" dirty="0" smtClean="0">
                <a:latin typeface="+mj-ea"/>
                <a:ea typeface="+mj-ea"/>
              </a:rPr>
              <a:t>建设</a:t>
            </a:r>
            <a:r>
              <a:rPr lang="zh-CN" altLang="zh-CN" sz="2000" dirty="0">
                <a:latin typeface="+mj-ea"/>
                <a:ea typeface="+mj-ea"/>
              </a:rPr>
              <a:t>初期需解决基础设施建设配套资金问题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zh-CN" sz="2000" dirty="0" smtClean="0">
                <a:latin typeface="+mj-ea"/>
                <a:ea typeface="+mj-ea"/>
              </a:rPr>
              <a:t>选</a:t>
            </a:r>
            <a:r>
              <a:rPr lang="zh-CN" altLang="zh-CN" sz="2000" dirty="0">
                <a:latin typeface="+mj-ea"/>
                <a:ea typeface="+mj-ea"/>
              </a:rPr>
              <a:t>址区相对较发达，适合国际、国内文化、学术交流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zh-CN" sz="2000" dirty="0" smtClean="0">
                <a:latin typeface="+mj-ea"/>
                <a:ea typeface="+mj-ea"/>
              </a:rPr>
              <a:t>选址</a:t>
            </a:r>
            <a:r>
              <a:rPr lang="zh-CN" altLang="zh-CN" sz="2000" dirty="0">
                <a:latin typeface="+mj-ea"/>
                <a:ea typeface="+mj-ea"/>
              </a:rPr>
              <a:t>区电力网络发达，当地供电条件满足</a:t>
            </a:r>
            <a:r>
              <a:rPr lang="en-US" altLang="zh-CN" sz="2000" dirty="0">
                <a:latin typeface="+mj-ea"/>
                <a:ea typeface="+mj-ea"/>
              </a:rPr>
              <a:t>CEPC</a:t>
            </a:r>
            <a:r>
              <a:rPr lang="zh-CN" altLang="zh-CN" sz="2000" dirty="0">
                <a:latin typeface="+mj-ea"/>
                <a:ea typeface="+mj-ea"/>
              </a:rPr>
              <a:t>物理试验及科学城约</a:t>
            </a:r>
            <a:r>
              <a:rPr lang="en-US" altLang="zh-CN" sz="2000" dirty="0">
                <a:latin typeface="+mj-ea"/>
                <a:ea typeface="+mj-ea"/>
              </a:rPr>
              <a:t>300MW</a:t>
            </a:r>
            <a:r>
              <a:rPr lang="zh-CN" altLang="en-US" sz="2000" dirty="0">
                <a:latin typeface="+mj-ea"/>
                <a:ea typeface="+mj-ea"/>
              </a:rPr>
              <a:t>。</a:t>
            </a:r>
            <a:endParaRPr lang="zh-CN" altLang="zh-CN" sz="2000" dirty="0"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5536" y="962725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（一）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CEPC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选址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CEPC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项目对选址区的地质条件要求十分严格，要充分考虑地震风险、岩土性质、水文气象等条件</a:t>
            </a:r>
            <a:r>
              <a:rPr lang="zh-CN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-36512" y="849486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/>
            </a:gs>
            <a:gs pos="71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3568" y="692696"/>
            <a:ext cx="7704856" cy="561662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CEPC</a:t>
            </a:r>
            <a:r>
              <a:rPr lang="zh-CN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对社情的需求</a:t>
            </a:r>
            <a:endParaRPr lang="zh-CN" altLang="zh-CN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20000"/>
              </a:lnSpc>
              <a:buClrTx/>
              <a:buFont typeface="Wingdings" panose="05000000000000000000" pitchFamily="2" charset="2"/>
              <a:buChar char="l"/>
            </a:pPr>
            <a:r>
              <a:rPr lang="zh-CN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科教文化相对</a:t>
            </a:r>
            <a:r>
              <a:rPr lang="zh-CN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发达</a:t>
            </a:r>
          </a:p>
          <a:p>
            <a:pPr marL="800100" lvl="2" indent="0">
              <a:lnSpc>
                <a:spcPct val="120000"/>
              </a:lnSpc>
              <a:buNone/>
            </a:pPr>
            <a:r>
              <a:rPr lang="en-US" altLang="zh-CN" sz="2200" dirty="0" smtClean="0">
                <a:latin typeface="+mj-ea"/>
                <a:ea typeface="+mj-ea"/>
              </a:rPr>
              <a:t>- </a:t>
            </a:r>
            <a:r>
              <a:rPr lang="zh-CN" altLang="zh-CN" sz="2200" dirty="0" smtClean="0">
                <a:latin typeface="+mj-ea"/>
                <a:ea typeface="+mj-ea"/>
              </a:rPr>
              <a:t>具备一定基础，适合大学、科研基地发展</a:t>
            </a:r>
          </a:p>
          <a:p>
            <a:pPr marL="800100" lvl="2" indent="0">
              <a:lnSpc>
                <a:spcPct val="120000"/>
              </a:lnSpc>
              <a:buNone/>
            </a:pPr>
            <a:r>
              <a:rPr lang="en-US" altLang="zh-CN" sz="2200" dirty="0" smtClean="0">
                <a:latin typeface="+mj-ea"/>
                <a:ea typeface="+mj-ea"/>
              </a:rPr>
              <a:t>- </a:t>
            </a:r>
            <a:r>
              <a:rPr lang="zh-CN" altLang="zh-CN" sz="2200" dirty="0">
                <a:latin typeface="+mj-ea"/>
                <a:ea typeface="+mj-ea"/>
              </a:rPr>
              <a:t>科学观念培育，具备良好的地域文化基础</a:t>
            </a:r>
          </a:p>
          <a:p>
            <a:pPr marL="800100" lvl="2" indent="0">
              <a:lnSpc>
                <a:spcPct val="120000"/>
              </a:lnSpc>
              <a:buNone/>
            </a:pPr>
            <a:r>
              <a:rPr lang="en-US" altLang="zh-CN" sz="2200" dirty="0">
                <a:latin typeface="+mj-ea"/>
                <a:ea typeface="+mj-ea"/>
              </a:rPr>
              <a:t>- </a:t>
            </a:r>
            <a:r>
              <a:rPr lang="zh-CN" altLang="zh-CN" sz="2200" dirty="0">
                <a:latin typeface="+mj-ea"/>
                <a:ea typeface="+mj-ea"/>
              </a:rPr>
              <a:t>具有吸引海内外高端人才的政策</a:t>
            </a:r>
          </a:p>
          <a:p>
            <a:pPr marL="800100" lvl="2" indent="0">
              <a:lnSpc>
                <a:spcPct val="120000"/>
              </a:lnSpc>
              <a:buNone/>
            </a:pPr>
            <a:r>
              <a:rPr lang="en-US" altLang="zh-CN" sz="2200" dirty="0">
                <a:latin typeface="+mj-ea"/>
                <a:ea typeface="+mj-ea"/>
              </a:rPr>
              <a:t>- </a:t>
            </a:r>
            <a:r>
              <a:rPr lang="zh-CN" altLang="zh-CN" sz="2200" dirty="0">
                <a:latin typeface="+mj-ea"/>
                <a:ea typeface="+mj-ea"/>
              </a:rPr>
              <a:t>符合国际化都市发展趋势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宜居城市发展潜力</a:t>
            </a:r>
          </a:p>
          <a:p>
            <a:pPr marL="800100" lvl="2" indent="0">
              <a:lnSpc>
                <a:spcPct val="120000"/>
              </a:lnSpc>
              <a:buNone/>
            </a:pPr>
            <a:r>
              <a:rPr lang="en-US" altLang="zh-CN" sz="2200" dirty="0">
                <a:latin typeface="+mj-ea"/>
                <a:ea typeface="+mj-ea"/>
              </a:rPr>
              <a:t>- </a:t>
            </a:r>
            <a:r>
              <a:rPr lang="zh-CN" altLang="zh-CN" sz="2200" dirty="0">
                <a:latin typeface="+mj-ea"/>
                <a:ea typeface="+mj-ea"/>
              </a:rPr>
              <a:t>能够解决子女教育、家属就业问题</a:t>
            </a:r>
          </a:p>
          <a:p>
            <a:pPr marL="800100" lvl="2" indent="0">
              <a:lnSpc>
                <a:spcPct val="120000"/>
              </a:lnSpc>
              <a:buNone/>
            </a:pPr>
            <a:r>
              <a:rPr lang="en-US" altLang="zh-CN" sz="2200" dirty="0">
                <a:latin typeface="+mj-ea"/>
                <a:ea typeface="+mj-ea"/>
              </a:rPr>
              <a:t>- </a:t>
            </a:r>
            <a:r>
              <a:rPr lang="zh-CN" altLang="zh-CN" sz="2200" dirty="0">
                <a:latin typeface="+mj-ea"/>
                <a:ea typeface="+mj-ea"/>
              </a:rPr>
              <a:t>具备良好的生活水准，吸引人才，稳定队伍</a:t>
            </a:r>
          </a:p>
          <a:p>
            <a:pPr marL="800100" lvl="2" indent="0">
              <a:lnSpc>
                <a:spcPct val="120000"/>
              </a:lnSpc>
              <a:buNone/>
            </a:pPr>
            <a:r>
              <a:rPr lang="en-US" altLang="zh-CN" sz="2200" dirty="0">
                <a:latin typeface="+mj-ea"/>
                <a:ea typeface="+mj-ea"/>
              </a:rPr>
              <a:t>- </a:t>
            </a:r>
            <a:r>
              <a:rPr lang="zh-CN" altLang="zh-CN" sz="2200" dirty="0">
                <a:latin typeface="+mj-ea"/>
                <a:ea typeface="+mj-ea"/>
              </a:rPr>
              <a:t>生活环境良好，适合国际人员交流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/>
            </a:gs>
            <a:gs pos="71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78606"/>
            <a:ext cx="8229600" cy="850106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（二）</a:t>
            </a:r>
            <a:r>
              <a:rPr lang="en-US" altLang="zh-C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CEPC</a:t>
            </a:r>
            <a:r>
              <a:rPr lang="zh-CN" alt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项目地质条件</a:t>
            </a:r>
            <a:r>
              <a:rPr lang="zh-CN" altLang="zh-CN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选址</a:t>
            </a:r>
            <a:r>
              <a:rPr lang="zh-CN" altLang="zh-C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原则</a:t>
            </a:r>
            <a:endParaRPr lang="zh-CN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554461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zh-CN" altLang="zh-CN" dirty="0">
                <a:latin typeface="+mj-ea"/>
                <a:ea typeface="+mj-ea"/>
              </a:rPr>
              <a:t>根据</a:t>
            </a:r>
            <a:r>
              <a:rPr lang="en-US" altLang="zh-CN" dirty="0">
                <a:latin typeface="+mj-ea"/>
                <a:ea typeface="+mj-ea"/>
              </a:rPr>
              <a:t>CEPC</a:t>
            </a:r>
            <a:r>
              <a:rPr lang="zh-CN" altLang="zh-CN" dirty="0">
                <a:latin typeface="+mj-ea"/>
                <a:ea typeface="+mj-ea"/>
              </a:rPr>
              <a:t>项目建筑特点</a:t>
            </a:r>
            <a:r>
              <a:rPr lang="zh-CN" altLang="zh-CN" dirty="0" smtClean="0">
                <a:latin typeface="+mj-ea"/>
                <a:ea typeface="+mj-ea"/>
              </a:rPr>
              <a:t>，</a:t>
            </a:r>
            <a:r>
              <a:rPr lang="zh-CN" altLang="en-US" dirty="0" smtClean="0">
                <a:latin typeface="+mj-ea"/>
                <a:ea typeface="+mj-ea"/>
              </a:rPr>
              <a:t>认为</a:t>
            </a:r>
            <a:r>
              <a:rPr lang="zh-CN" altLang="zh-CN" b="1" i="1" u="sng" dirty="0" smtClean="0">
                <a:latin typeface="+mj-ea"/>
                <a:ea typeface="+mj-ea"/>
              </a:rPr>
              <a:t>地质</a:t>
            </a:r>
            <a:r>
              <a:rPr lang="zh-CN" altLang="zh-CN" b="1" i="1" u="sng" dirty="0">
                <a:latin typeface="+mj-ea"/>
                <a:ea typeface="+mj-ea"/>
              </a:rPr>
              <a:t>条件选址原则</a:t>
            </a:r>
            <a:r>
              <a:rPr lang="zh-CN" altLang="zh-CN" dirty="0">
                <a:latin typeface="+mj-ea"/>
                <a:ea typeface="+mj-ea"/>
              </a:rPr>
              <a:t>为</a:t>
            </a:r>
            <a:r>
              <a:rPr lang="zh-CN" altLang="zh-CN" dirty="0" smtClean="0">
                <a:latin typeface="+mj-ea"/>
                <a:ea typeface="+mj-ea"/>
              </a:rPr>
              <a:t>：</a:t>
            </a:r>
          </a:p>
          <a:p>
            <a:pPr marL="400050" lvl="1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zh-CN" altLang="zh-CN" dirty="0" smtClean="0">
                <a:latin typeface="+mj-ea"/>
                <a:ea typeface="+mj-ea"/>
              </a:rPr>
              <a:t>（</a:t>
            </a:r>
            <a:r>
              <a:rPr lang="en-US" altLang="zh-CN" dirty="0" smtClean="0">
                <a:latin typeface="+mj-ea"/>
                <a:ea typeface="+mj-ea"/>
              </a:rPr>
              <a:t>1</a:t>
            </a:r>
            <a:r>
              <a:rPr lang="zh-CN" altLang="zh-CN" dirty="0" smtClean="0">
                <a:latin typeface="+mj-ea"/>
                <a:ea typeface="+mj-ea"/>
              </a:rPr>
              <a:t>）</a:t>
            </a:r>
            <a:r>
              <a:rPr lang="zh-CN" altLang="zh-CN" b="1" i="1" u="sng" dirty="0" smtClean="0">
                <a:latin typeface="+mj-ea"/>
                <a:ea typeface="+mj-ea"/>
              </a:rPr>
              <a:t>构造稳定性条件较好</a:t>
            </a:r>
            <a:r>
              <a:rPr lang="zh-CN" altLang="zh-CN" dirty="0" smtClean="0">
                <a:latin typeface="+mj-ea"/>
                <a:ea typeface="+mj-ea"/>
              </a:rPr>
              <a:t>，选址区最好位于同一构造单元，避开深大断裂和新构造活动区域，距离活动断裂有一定距离，</a:t>
            </a:r>
            <a:r>
              <a:rPr lang="zh-CN" altLang="zh-CN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区域重磁异常不明显</a:t>
            </a:r>
            <a:r>
              <a:rPr lang="zh-CN" altLang="zh-CN" dirty="0" smtClean="0">
                <a:latin typeface="+mj-ea"/>
                <a:ea typeface="+mj-ea"/>
              </a:rPr>
              <a:t>，区域上（特别是近场区）历史上</a:t>
            </a:r>
            <a:r>
              <a:rPr lang="zh-CN" altLang="zh-CN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无中强地震发生</a:t>
            </a:r>
            <a:r>
              <a:rPr lang="zh-CN" altLang="zh-CN" dirty="0" smtClean="0">
                <a:latin typeface="+mj-ea"/>
                <a:ea typeface="+mj-ea"/>
              </a:rPr>
              <a:t>，地震动峰值加速度一般小于</a:t>
            </a:r>
            <a:r>
              <a:rPr lang="en-US" altLang="zh-CN" dirty="0" smtClean="0">
                <a:latin typeface="+mj-ea"/>
                <a:ea typeface="+mj-ea"/>
              </a:rPr>
              <a:t>0.10g</a:t>
            </a:r>
            <a:r>
              <a:rPr lang="zh-CN" altLang="zh-CN" dirty="0" smtClean="0">
                <a:latin typeface="+mj-ea"/>
                <a:ea typeface="+mj-ea"/>
              </a:rPr>
              <a:t>。</a:t>
            </a:r>
          </a:p>
          <a:p>
            <a:pPr marL="400050" lvl="1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zh-CN" altLang="zh-CN" dirty="0" smtClean="0">
                <a:latin typeface="+mj-ea"/>
                <a:ea typeface="+mj-ea"/>
              </a:rPr>
              <a:t>（</a:t>
            </a:r>
            <a:r>
              <a:rPr lang="en-US" altLang="zh-CN" dirty="0">
                <a:latin typeface="+mj-ea"/>
                <a:ea typeface="+mj-ea"/>
              </a:rPr>
              <a:t>2</a:t>
            </a:r>
            <a:r>
              <a:rPr lang="zh-CN" altLang="zh-CN" dirty="0">
                <a:latin typeface="+mj-ea"/>
                <a:ea typeface="+mj-ea"/>
              </a:rPr>
              <a:t>）</a:t>
            </a:r>
            <a:r>
              <a:rPr lang="zh-CN" altLang="zh-CN" b="1" i="1" u="sng" dirty="0">
                <a:latin typeface="+mj-ea"/>
                <a:ea typeface="+mj-ea"/>
              </a:rPr>
              <a:t>岩体条件相对较好</a:t>
            </a:r>
            <a:r>
              <a:rPr lang="zh-CN" altLang="zh-CN" dirty="0">
                <a:latin typeface="+mj-ea"/>
                <a:ea typeface="+mj-ea"/>
              </a:rPr>
              <a:t>，以大面积稳定分布并有利于成洞的坚硬或中硬岩石为好，尽量避开软岩和裂隙</a:t>
            </a:r>
            <a:r>
              <a:rPr lang="zh-CN" altLang="zh-CN" dirty="0" smtClean="0">
                <a:latin typeface="+mj-ea"/>
                <a:ea typeface="+mj-ea"/>
              </a:rPr>
              <a:t>发育</a:t>
            </a:r>
            <a:r>
              <a:rPr lang="zh-CN" altLang="en-US" dirty="0" smtClean="0">
                <a:latin typeface="+mj-ea"/>
                <a:ea typeface="+mj-ea"/>
              </a:rPr>
              <a:t>、</a:t>
            </a:r>
            <a:r>
              <a:rPr lang="zh-CN" altLang="zh-CN" dirty="0" smtClean="0">
                <a:latin typeface="+mj-ea"/>
                <a:ea typeface="+mj-ea"/>
              </a:rPr>
              <a:t>富水性</a:t>
            </a:r>
            <a:r>
              <a:rPr lang="zh-CN" altLang="zh-CN" dirty="0">
                <a:latin typeface="+mj-ea"/>
                <a:ea typeface="+mj-ea"/>
              </a:rPr>
              <a:t>强的岩体；需兼顾实验大厅与环形隧道的成洞条件，实验大厅基础须有大于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3MPa</a:t>
            </a:r>
            <a:r>
              <a:rPr lang="zh-CN" altLang="zh-CN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的地基承载力</a:t>
            </a:r>
            <a:r>
              <a:rPr lang="zh-CN" altLang="zh-CN" dirty="0">
                <a:latin typeface="+mj-ea"/>
                <a:ea typeface="+mj-ea"/>
              </a:rPr>
              <a:t>。</a:t>
            </a:r>
          </a:p>
          <a:p>
            <a:pPr marL="400050" lvl="1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zh-CN" altLang="zh-CN" dirty="0">
                <a:latin typeface="+mj-ea"/>
                <a:ea typeface="+mj-ea"/>
              </a:rPr>
              <a:t>（</a:t>
            </a:r>
            <a:r>
              <a:rPr lang="en-US" altLang="zh-CN" dirty="0">
                <a:latin typeface="+mj-ea"/>
                <a:ea typeface="+mj-ea"/>
              </a:rPr>
              <a:t>3</a:t>
            </a:r>
            <a:r>
              <a:rPr lang="zh-CN" altLang="zh-CN" dirty="0">
                <a:latin typeface="+mj-ea"/>
                <a:ea typeface="+mj-ea"/>
              </a:rPr>
              <a:t>）</a:t>
            </a:r>
            <a:r>
              <a:rPr lang="zh-CN" altLang="zh-CN" b="1" i="1" u="sng" dirty="0">
                <a:latin typeface="+mj-ea"/>
                <a:ea typeface="+mj-ea"/>
              </a:rPr>
              <a:t>地形高差不大</a:t>
            </a:r>
            <a:r>
              <a:rPr lang="zh-CN" altLang="zh-CN" dirty="0">
                <a:latin typeface="+mj-ea"/>
                <a:ea typeface="+mj-ea"/>
              </a:rPr>
              <a:t>，切割不强烈，</a:t>
            </a:r>
            <a:r>
              <a:rPr lang="zh-CN" altLang="zh-CN" b="1" u="sng" dirty="0">
                <a:latin typeface="+mj-ea"/>
                <a:ea typeface="+mj-ea"/>
              </a:rPr>
              <a:t>以低山丘陵区为宜</a:t>
            </a:r>
            <a:r>
              <a:rPr lang="zh-CN" altLang="zh-CN" dirty="0">
                <a:latin typeface="+mj-ea"/>
                <a:ea typeface="+mj-ea"/>
              </a:rPr>
              <a:t>，以降低环形隧道的整体埋深，并保证有利于地下实验大厅的成洞条件（实验大厅跨度</a:t>
            </a:r>
            <a:r>
              <a:rPr lang="en-US" altLang="zh-CN" dirty="0" smtClean="0">
                <a:latin typeface="+mj-ea"/>
                <a:ea typeface="+mj-ea"/>
              </a:rPr>
              <a:t>30-40m</a:t>
            </a:r>
            <a:r>
              <a:rPr lang="zh-CN" altLang="zh-CN" dirty="0">
                <a:latin typeface="+mj-ea"/>
                <a:ea typeface="+mj-ea"/>
              </a:rPr>
              <a:t>，高度</a:t>
            </a:r>
            <a:r>
              <a:rPr lang="en-US" altLang="zh-CN" dirty="0" smtClean="0">
                <a:latin typeface="+mj-ea"/>
                <a:ea typeface="+mj-ea"/>
              </a:rPr>
              <a:t>30-40m</a:t>
            </a:r>
            <a:r>
              <a:rPr lang="zh-CN" altLang="zh-CN" dirty="0">
                <a:latin typeface="+mj-ea"/>
                <a:ea typeface="+mj-ea"/>
              </a:rPr>
              <a:t>，有利于大型实验设备的吊装），且在满足实验和施工要求的基础上，减小隧道沿线辅助隧道、通风及交通竖井（斜井）、施工通道的工程量和占地。</a:t>
            </a:r>
          </a:p>
          <a:p>
            <a:pPr marL="400050" lvl="1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zh-CN" altLang="zh-CN" dirty="0">
                <a:latin typeface="+mj-ea"/>
                <a:ea typeface="+mj-ea"/>
              </a:rPr>
              <a:t>（</a:t>
            </a:r>
            <a:r>
              <a:rPr lang="en-US" altLang="zh-CN" dirty="0">
                <a:latin typeface="+mj-ea"/>
                <a:ea typeface="+mj-ea"/>
              </a:rPr>
              <a:t>4</a:t>
            </a:r>
            <a:r>
              <a:rPr lang="zh-CN" altLang="zh-CN" dirty="0">
                <a:latin typeface="+mj-ea"/>
                <a:ea typeface="+mj-ea"/>
              </a:rPr>
              <a:t>）</a:t>
            </a:r>
            <a:r>
              <a:rPr lang="zh-CN" altLang="zh-CN" b="1" i="1" u="sng" dirty="0">
                <a:latin typeface="+mj-ea"/>
                <a:ea typeface="+mj-ea"/>
              </a:rPr>
              <a:t>第四系覆盖层厚度不大</a:t>
            </a:r>
            <a:r>
              <a:rPr lang="zh-CN" altLang="zh-CN" dirty="0">
                <a:latin typeface="+mj-ea"/>
                <a:ea typeface="+mj-ea"/>
              </a:rPr>
              <a:t>，将整个工程置于稳定的岩石基础上，尽量减少后期沉降、振动等自然和人为条件对后期实验的干扰。</a:t>
            </a:r>
          </a:p>
          <a:p>
            <a:pPr marL="400050" lvl="1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zh-CN" altLang="zh-CN" dirty="0">
                <a:latin typeface="+mj-ea"/>
                <a:ea typeface="+mj-ea"/>
              </a:rPr>
              <a:t>（</a:t>
            </a:r>
            <a:r>
              <a:rPr lang="en-US" altLang="zh-CN" dirty="0">
                <a:latin typeface="+mj-ea"/>
                <a:ea typeface="+mj-ea"/>
              </a:rPr>
              <a:t>5</a:t>
            </a:r>
            <a:r>
              <a:rPr lang="zh-CN" altLang="zh-CN" dirty="0">
                <a:latin typeface="+mj-ea"/>
                <a:ea typeface="+mj-ea"/>
              </a:rPr>
              <a:t>）</a:t>
            </a:r>
            <a:r>
              <a:rPr lang="zh-CN" altLang="zh-CN" b="1" i="1" u="sng" dirty="0">
                <a:latin typeface="+mj-ea"/>
                <a:ea typeface="+mj-ea"/>
              </a:rPr>
              <a:t>地下水与地表水沟通条件不好</a:t>
            </a:r>
            <a:r>
              <a:rPr lang="zh-CN" altLang="zh-CN" dirty="0">
                <a:latin typeface="+mj-ea"/>
                <a:ea typeface="+mj-ea"/>
              </a:rPr>
              <a:t>，岩体透水性相对较低，以降低工程运行期排水成本，满足后期改造成质子加速器需要内外水隔绝的要求。</a:t>
            </a:r>
          </a:p>
          <a:p>
            <a:pPr marL="400050" lvl="1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zh-CN" altLang="zh-CN" dirty="0">
                <a:latin typeface="+mj-ea"/>
                <a:ea typeface="+mj-ea"/>
              </a:rPr>
              <a:t>（</a:t>
            </a:r>
            <a:r>
              <a:rPr lang="en-US" altLang="zh-CN" dirty="0">
                <a:latin typeface="+mj-ea"/>
                <a:ea typeface="+mj-ea"/>
              </a:rPr>
              <a:t>6</a:t>
            </a:r>
            <a:r>
              <a:rPr lang="zh-CN" altLang="zh-CN" dirty="0">
                <a:latin typeface="+mj-ea"/>
                <a:ea typeface="+mj-ea"/>
              </a:rPr>
              <a:t>）</a:t>
            </a:r>
            <a:r>
              <a:rPr lang="zh-CN" altLang="zh-CN" b="1" i="1" u="sng" dirty="0">
                <a:latin typeface="+mj-ea"/>
                <a:ea typeface="+mj-ea"/>
              </a:rPr>
              <a:t>外动力地质现象相对不发育</a:t>
            </a:r>
            <a:r>
              <a:rPr lang="zh-CN" altLang="zh-CN" dirty="0">
                <a:latin typeface="+mj-ea"/>
                <a:ea typeface="+mj-ea"/>
              </a:rPr>
              <a:t>，满足施工期、运行期有好的地质环境。</a:t>
            </a:r>
          </a:p>
          <a:p>
            <a:pPr lvl="1"/>
            <a:endParaRPr lang="zh-CN" altLang="en-US" dirty="0"/>
          </a:p>
        </p:txBody>
      </p:sp>
      <p:cxnSp>
        <p:nvCxnSpPr>
          <p:cNvPr id="4" name="直接连接符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accent1">
                <a:lumMod val="75000"/>
              </a:schemeClr>
            </a:gs>
            <a:gs pos="90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二、</a:t>
            </a:r>
            <a:r>
              <a:rPr lang="en-US" altLang="zh-C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CEPC</a:t>
            </a:r>
            <a:r>
              <a:rPr lang="zh-CN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长春选址区地质条件</a:t>
            </a:r>
            <a:endParaRPr lang="zh-CN" alt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标题 1"/>
          <p:cNvSpPr>
            <a:spLocks noGrp="1"/>
          </p:cNvSpPr>
          <p:nvPr>
            <p:ph idx="1"/>
          </p:nvPr>
        </p:nvSpPr>
        <p:spPr>
          <a:xfrm>
            <a:off x="685800" y="1412776"/>
            <a:ext cx="7772400" cy="4680520"/>
          </a:xfrm>
        </p:spPr>
        <p:txBody>
          <a:bodyPr>
            <a:normAutofit fontScale="82500" lnSpcReduction="10000"/>
          </a:bodyPr>
          <a:lstStyle/>
          <a:p>
            <a:pPr>
              <a:lnSpc>
                <a:spcPct val="160000"/>
              </a:lnSpc>
            </a:pPr>
            <a:r>
              <a:rPr lang="zh-CN" altLang="en-US" b="1" dirty="0" smtClean="0">
                <a:latin typeface="+mj-ea"/>
                <a:ea typeface="+mj-ea"/>
              </a:rPr>
              <a:t>自</a:t>
            </a:r>
            <a:r>
              <a:rPr lang="en-US" altLang="zh-CN" b="1" dirty="0" smtClean="0">
                <a:latin typeface="+mj-ea"/>
                <a:ea typeface="+mj-ea"/>
              </a:rPr>
              <a:t>2018</a:t>
            </a:r>
            <a:r>
              <a:rPr lang="zh-CN" altLang="en-US" b="1" dirty="0" smtClean="0">
                <a:latin typeface="+mj-ea"/>
                <a:ea typeface="+mj-ea"/>
              </a:rPr>
              <a:t>年</a:t>
            </a:r>
            <a:r>
              <a:rPr lang="en-US" altLang="zh-CN" b="1" dirty="0" smtClean="0">
                <a:latin typeface="+mj-ea"/>
                <a:ea typeface="+mj-ea"/>
              </a:rPr>
              <a:t>5</a:t>
            </a:r>
            <a:r>
              <a:rPr lang="zh-CN" altLang="en-US" b="1" dirty="0" smtClean="0">
                <a:latin typeface="+mj-ea"/>
                <a:ea typeface="+mj-ea"/>
              </a:rPr>
              <a:t>月以来，吉林大学地质矿产调查院组织地质、工程地质、水文地质、地球化学等相关专家开展了</a:t>
            </a:r>
            <a:r>
              <a:rPr lang="en-US" altLang="zh-CN" b="1" dirty="0" smtClean="0">
                <a:latin typeface="+mj-ea"/>
                <a:ea typeface="+mj-ea"/>
              </a:rPr>
              <a:t>CEPC</a:t>
            </a:r>
            <a:r>
              <a:rPr lang="zh-CN" altLang="en-US" b="1" dirty="0" smtClean="0">
                <a:latin typeface="+mj-ea"/>
                <a:ea typeface="+mj-ea"/>
              </a:rPr>
              <a:t>长春选址区调查评价的预研究，收集了选址区基础地质、水文地质、环境地质等方面的资料，并多次</a:t>
            </a:r>
            <a:r>
              <a:rPr lang="zh-CN" altLang="en-US" b="1" dirty="0">
                <a:latin typeface="+mj-ea"/>
                <a:ea typeface="+mj-ea"/>
              </a:rPr>
              <a:t>召开研讨会</a:t>
            </a:r>
            <a:r>
              <a:rPr lang="zh-CN" altLang="en-US" b="1" dirty="0" smtClean="0">
                <a:latin typeface="+mj-ea"/>
                <a:ea typeface="+mj-ea"/>
              </a:rPr>
              <a:t>，初步对长春选址区的地质条件进行了评价，认为长春选址区具备很好的地质条件及其他条件</a:t>
            </a:r>
            <a:r>
              <a:rPr lang="zh-CN" altLang="en-US" dirty="0" smtClean="0">
                <a:latin typeface="+mj-ea"/>
                <a:ea typeface="+mj-ea"/>
              </a:rPr>
              <a:t>。</a:t>
            </a:r>
            <a:endParaRPr lang="en-US" altLang="zh-CN" dirty="0" smtClean="0">
              <a:latin typeface="+mj-ea"/>
              <a:ea typeface="+mj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>
                <a:lumMod val="90000"/>
              </a:schemeClr>
            </a:gs>
            <a:gs pos="71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179512" y="51758"/>
            <a:ext cx="8229600" cy="936104"/>
          </a:xfrm>
        </p:spPr>
        <p:txBody>
          <a:bodyPr>
            <a:normAutofit/>
          </a:bodyPr>
          <a:lstStyle/>
          <a:p>
            <a:r>
              <a:rPr lang="zh-CN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（一）长春选址区处于稳定的构造环境</a:t>
            </a:r>
            <a:endParaRPr lang="zh-CN" alt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内容占位符 3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r="3870" b="24761"/>
          <a:stretch>
            <a:fillRect/>
          </a:stretch>
        </p:blipFill>
        <p:spPr bwMode="auto">
          <a:xfrm>
            <a:off x="243904" y="1628800"/>
            <a:ext cx="5336208" cy="504056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39552" y="982469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1. </a:t>
            </a:r>
            <a:r>
              <a:rPr lang="zh-CN" altLang="en-US" b="1" dirty="0" smtClean="0"/>
              <a:t>长春</a:t>
            </a:r>
            <a:r>
              <a:rPr lang="zh-CN" altLang="en-US" b="1" dirty="0"/>
              <a:t>选址区处于佳蒙地块上</a:t>
            </a:r>
            <a:r>
              <a:rPr lang="zh-CN" altLang="en-US" b="1" dirty="0" smtClean="0"/>
              <a:t>；佳</a:t>
            </a:r>
            <a:r>
              <a:rPr lang="zh-CN" altLang="en-US" b="1" dirty="0"/>
              <a:t>蒙地块经过</a:t>
            </a:r>
            <a:r>
              <a:rPr lang="en-US" altLang="zh-CN" b="1" dirty="0"/>
              <a:t>5</a:t>
            </a:r>
            <a:r>
              <a:rPr lang="zh-CN" altLang="en-US" b="1" dirty="0"/>
              <a:t>亿</a:t>
            </a:r>
            <a:r>
              <a:rPr lang="zh-CN" altLang="en-US" b="1" dirty="0" smtClean="0"/>
              <a:t>多年由</a:t>
            </a:r>
            <a:r>
              <a:rPr lang="zh-CN" altLang="en-US" b="1" dirty="0"/>
              <a:t>活动到稳定的演化，现今处于较为稳定状态</a:t>
            </a:r>
            <a:r>
              <a:rPr lang="zh-CN" altLang="en-US" b="1" dirty="0" smtClean="0"/>
              <a:t>。</a:t>
            </a:r>
            <a:endParaRPr lang="en-US" altLang="zh-CN" sz="1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066383" y="1915852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5736" y="414908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888" y="3193905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378904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6136" y="1628800"/>
            <a:ext cx="3168352" cy="50783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dirty="0">
                <a:latin typeface="+mj-ea"/>
                <a:ea typeface="+mj-ea"/>
              </a:rPr>
              <a:t>东北</a:t>
            </a:r>
            <a:r>
              <a:rPr lang="zh-CN" altLang="en-US" dirty="0">
                <a:latin typeface="+mj-ea"/>
                <a:ea typeface="+mj-ea"/>
              </a:rPr>
              <a:t>地区</a:t>
            </a:r>
            <a:r>
              <a:rPr lang="zh-CN" altLang="zh-CN" dirty="0">
                <a:latin typeface="+mj-ea"/>
                <a:ea typeface="+mj-ea"/>
              </a:rPr>
              <a:t>由西向东</a:t>
            </a:r>
            <a:r>
              <a:rPr lang="zh-CN" altLang="en-US" dirty="0">
                <a:latin typeface="+mj-ea"/>
                <a:ea typeface="+mj-ea"/>
              </a:rPr>
              <a:t>可划分为四个主要地块，由西向东分别为：</a:t>
            </a:r>
            <a:endParaRPr lang="en-US" altLang="zh-CN" dirty="0">
              <a:latin typeface="+mj-ea"/>
              <a:ea typeface="+mj-ea"/>
            </a:endParaRPr>
          </a:p>
          <a:p>
            <a:pPr lvl="1">
              <a:spcBef>
                <a:spcPct val="20000"/>
              </a:spcBef>
            </a:pPr>
            <a:r>
              <a:rPr lang="en-US" altLang="zh-CN" dirty="0">
                <a:latin typeface="+mj-ea"/>
                <a:ea typeface="+mj-ea"/>
                <a:cs typeface="Times New Roman" panose="02020603050405020304" pitchFamily="18" charset="0"/>
              </a:rPr>
              <a:t>1.</a:t>
            </a:r>
            <a:r>
              <a:rPr lang="zh-CN" altLang="zh-CN" dirty="0">
                <a:latin typeface="+mj-ea"/>
                <a:ea typeface="+mj-ea"/>
                <a:cs typeface="Times New Roman" panose="02020603050405020304" pitchFamily="18" charset="0"/>
              </a:rPr>
              <a:t>额尔古纳地块</a:t>
            </a:r>
            <a:endParaRPr lang="en-US" altLang="zh-CN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lvl="1">
              <a:spcBef>
                <a:spcPct val="20000"/>
              </a:spcBef>
            </a:pPr>
            <a:r>
              <a:rPr lang="en-US" altLang="zh-CN" dirty="0">
                <a:latin typeface="+mj-ea"/>
                <a:ea typeface="+mj-ea"/>
                <a:cs typeface="Times New Roman" panose="02020603050405020304" pitchFamily="18" charset="0"/>
              </a:rPr>
              <a:t>2.</a:t>
            </a:r>
            <a:r>
              <a:rPr lang="zh-CN" altLang="zh-CN" dirty="0">
                <a:latin typeface="+mj-ea"/>
                <a:ea typeface="+mj-ea"/>
                <a:cs typeface="Times New Roman" panose="02020603050405020304" pitchFamily="18" charset="0"/>
              </a:rPr>
              <a:t>兴安地块</a:t>
            </a:r>
            <a:endParaRPr lang="en-US" altLang="zh-CN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lvl="1">
              <a:spcBef>
                <a:spcPct val="20000"/>
              </a:spcBef>
            </a:pPr>
            <a:r>
              <a:rPr lang="en-US" altLang="zh-CN" dirty="0">
                <a:latin typeface="+mj-ea"/>
                <a:ea typeface="+mj-ea"/>
                <a:cs typeface="Times New Roman" panose="02020603050405020304" pitchFamily="18" charset="0"/>
              </a:rPr>
              <a:t>3.</a:t>
            </a:r>
            <a:r>
              <a:rPr lang="zh-CN" altLang="zh-CN" dirty="0">
                <a:latin typeface="+mj-ea"/>
                <a:ea typeface="+mj-ea"/>
                <a:cs typeface="Times New Roman" panose="02020603050405020304" pitchFamily="18" charset="0"/>
              </a:rPr>
              <a:t>松嫩地块</a:t>
            </a:r>
            <a:endParaRPr lang="en-US" altLang="zh-CN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lvl="1">
              <a:spcBef>
                <a:spcPct val="20000"/>
              </a:spcBef>
            </a:pPr>
            <a:r>
              <a:rPr lang="zh-CN" altLang="en-US" dirty="0">
                <a:latin typeface="+mj-ea"/>
                <a:ea typeface="+mj-ea"/>
                <a:cs typeface="Times New Roman" panose="02020603050405020304" pitchFamily="18" charset="0"/>
              </a:rPr>
              <a:t>（选址区所处地块）</a:t>
            </a:r>
            <a:endParaRPr lang="en-US" altLang="zh-CN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lvl="1">
              <a:spcBef>
                <a:spcPct val="20000"/>
              </a:spcBef>
            </a:pPr>
            <a:r>
              <a:rPr lang="en-US" altLang="zh-CN" dirty="0">
                <a:latin typeface="+mj-ea"/>
                <a:ea typeface="+mj-ea"/>
                <a:cs typeface="Times New Roman" panose="02020603050405020304" pitchFamily="18" charset="0"/>
              </a:rPr>
              <a:t>4.</a:t>
            </a:r>
            <a:r>
              <a:rPr lang="zh-CN" altLang="zh-CN" dirty="0">
                <a:latin typeface="+mj-ea"/>
                <a:ea typeface="+mj-ea"/>
                <a:cs typeface="Times New Roman" panose="02020603050405020304" pitchFamily="18" charset="0"/>
              </a:rPr>
              <a:t>佳木斯</a:t>
            </a:r>
            <a:r>
              <a:rPr lang="zh-CN" altLang="zh-CN" dirty="0" smtClean="0">
                <a:latin typeface="+mj-ea"/>
                <a:ea typeface="+mj-ea"/>
                <a:cs typeface="Times New Roman" panose="02020603050405020304" pitchFamily="18" charset="0"/>
              </a:rPr>
              <a:t>地块</a:t>
            </a:r>
            <a:endParaRPr lang="en-US" altLang="zh-CN" sz="1100" dirty="0" smtClean="0"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ea"/>
                <a:ea typeface="+mj-ea"/>
              </a:rPr>
              <a:t>这四个陆块曾是独立演化的微板块，于早石炭</a:t>
            </a:r>
            <a:r>
              <a:rPr lang="zh-CN" altLang="en-US" dirty="0" smtClean="0">
                <a:latin typeface="+mj-ea"/>
                <a:ea typeface="+mj-ea"/>
              </a:rPr>
              <a:t>世（</a:t>
            </a:r>
            <a:r>
              <a:rPr lang="en-US" altLang="zh-CN" dirty="0" smtClean="0">
                <a:latin typeface="+mj-ea"/>
                <a:ea typeface="+mj-ea"/>
              </a:rPr>
              <a:t>354</a:t>
            </a:r>
            <a:r>
              <a:rPr lang="zh-CN" altLang="en-US" dirty="0" smtClean="0">
                <a:latin typeface="+mj-ea"/>
                <a:ea typeface="+mj-ea"/>
              </a:rPr>
              <a:t>）拼合</a:t>
            </a:r>
            <a:r>
              <a:rPr lang="zh-CN" altLang="en-US" dirty="0">
                <a:latin typeface="+mj-ea"/>
                <a:ea typeface="+mj-ea"/>
              </a:rPr>
              <a:t>成为一个统一的陆块</a:t>
            </a:r>
            <a:r>
              <a:rPr lang="en-US" altLang="zh-CN" dirty="0">
                <a:latin typeface="+mj-ea"/>
                <a:ea typeface="+mj-ea"/>
              </a:rPr>
              <a:t>:</a:t>
            </a:r>
            <a:r>
              <a:rPr lang="zh-CN" altLang="en-US" dirty="0">
                <a:latin typeface="+mj-ea"/>
                <a:ea typeface="+mj-ea"/>
              </a:rPr>
              <a:t>佳</a:t>
            </a:r>
            <a:r>
              <a:rPr lang="en-US" altLang="zh-CN" dirty="0">
                <a:latin typeface="+mj-ea"/>
                <a:ea typeface="+mj-ea"/>
              </a:rPr>
              <a:t>-</a:t>
            </a:r>
            <a:r>
              <a:rPr lang="zh-CN" altLang="en-US" dirty="0">
                <a:latin typeface="+mj-ea"/>
                <a:ea typeface="+mj-ea"/>
              </a:rPr>
              <a:t>蒙</a:t>
            </a:r>
            <a:r>
              <a:rPr lang="zh-CN" altLang="en-US" dirty="0" smtClean="0">
                <a:latin typeface="+mj-ea"/>
                <a:ea typeface="+mj-ea"/>
              </a:rPr>
              <a:t>地块。</a:t>
            </a:r>
            <a:endParaRPr lang="en-US" altLang="zh-CN" dirty="0"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ea"/>
                <a:ea typeface="+mj-ea"/>
              </a:rPr>
              <a:t>松嫩地块于晚泥盆世开始联合了兴安褶皱带，晚二叠世与华北地台拼合，早侏罗世与佳木斯板块拼合（唐克东，</a:t>
            </a:r>
            <a:r>
              <a:rPr lang="en-US" altLang="zh-CN" dirty="0">
                <a:latin typeface="+mj-ea"/>
                <a:ea typeface="+mj-ea"/>
              </a:rPr>
              <a:t>2011</a:t>
            </a:r>
            <a:r>
              <a:rPr lang="zh-CN" altLang="en-US" dirty="0">
                <a:latin typeface="+mj-ea"/>
                <a:ea typeface="+mj-ea"/>
              </a:rPr>
              <a:t>）。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2942975" y="5013176"/>
            <a:ext cx="828091" cy="284946"/>
            <a:chOff x="3707904" y="4656222"/>
            <a:chExt cx="828091" cy="284946"/>
          </a:xfrm>
        </p:grpSpPr>
        <p:sp>
          <p:nvSpPr>
            <p:cNvPr id="17" name="TextBox 16"/>
            <p:cNvSpPr txBox="1"/>
            <p:nvPr/>
          </p:nvSpPr>
          <p:spPr>
            <a:xfrm>
              <a:off x="3887923" y="4656222"/>
              <a:ext cx="64807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latin typeface="黑体" panose="02010609060101010101" pitchFamily="49" charset="-122"/>
                  <a:ea typeface="黑体" panose="02010609060101010101" pitchFamily="49" charset="-122"/>
                </a:rPr>
                <a:t>长春</a:t>
              </a:r>
            </a:p>
          </p:txBody>
        </p:sp>
        <p:sp>
          <p:nvSpPr>
            <p:cNvPr id="18" name="椭圆 17"/>
            <p:cNvSpPr/>
            <p:nvPr/>
          </p:nvSpPr>
          <p:spPr>
            <a:xfrm>
              <a:off x="3707904" y="4869160"/>
              <a:ext cx="74694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411760" y="5949280"/>
            <a:ext cx="691692" cy="415789"/>
            <a:chOff x="3061194" y="5841268"/>
            <a:chExt cx="691692" cy="415789"/>
          </a:xfrm>
        </p:grpSpPr>
        <p:sp>
          <p:nvSpPr>
            <p:cNvPr id="21" name="椭圆 20"/>
            <p:cNvSpPr/>
            <p:nvPr/>
          </p:nvSpPr>
          <p:spPr>
            <a:xfrm>
              <a:off x="3369693" y="5841268"/>
              <a:ext cx="74694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61194" y="5949280"/>
              <a:ext cx="6916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沈阳</a:t>
              </a:r>
              <a:endPara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131840" y="5373216"/>
            <a:ext cx="792088" cy="253916"/>
            <a:chOff x="3813229" y="5153600"/>
            <a:chExt cx="792088" cy="253916"/>
          </a:xfrm>
        </p:grpSpPr>
        <p:sp>
          <p:nvSpPr>
            <p:cNvPr id="14" name="椭圆 13"/>
            <p:cNvSpPr/>
            <p:nvPr/>
          </p:nvSpPr>
          <p:spPr>
            <a:xfrm>
              <a:off x="3813229" y="5266258"/>
              <a:ext cx="74694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33792" y="5153600"/>
              <a:ext cx="671525" cy="2539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5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选址区</a:t>
              </a:r>
              <a:endParaRPr lang="zh-CN" altLang="en-US" sz="105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0" y="900407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>
                <a:lumMod val="90000"/>
              </a:schemeClr>
            </a:gs>
            <a:gs pos="71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179512" y="3772523"/>
            <a:ext cx="2880320" cy="3765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CN" altLang="en-US" sz="1800" dirty="0" smtClean="0"/>
              <a:t>东北地区地壳厚度图</a:t>
            </a:r>
            <a:endParaRPr lang="zh-CN" altLang="en-US" sz="1800" dirty="0"/>
          </a:p>
        </p:txBody>
      </p:sp>
      <p:sp>
        <p:nvSpPr>
          <p:cNvPr id="11" name="五边形 10"/>
          <p:cNvSpPr/>
          <p:nvPr/>
        </p:nvSpPr>
        <p:spPr>
          <a:xfrm>
            <a:off x="0" y="188640"/>
            <a:ext cx="7745794" cy="720080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2</a:t>
            </a:r>
            <a:r>
              <a:rPr lang="en-US" altLang="zh-CN" sz="2800" b="1" dirty="0" smtClean="0">
                <a:solidFill>
                  <a:schemeClr val="tx1"/>
                </a:solidFill>
              </a:rPr>
              <a:t>. </a:t>
            </a:r>
            <a:r>
              <a:rPr lang="zh-CN" altLang="en-US" sz="2800" b="1" dirty="0" smtClean="0">
                <a:solidFill>
                  <a:schemeClr val="tx1"/>
                </a:solidFill>
              </a:rPr>
              <a:t>长春选址区地壳厚度较大、地壳</a:t>
            </a:r>
            <a:r>
              <a:rPr lang="zh-CN" altLang="en-US" sz="2800" b="1" dirty="0">
                <a:solidFill>
                  <a:schemeClr val="tx1"/>
                </a:solidFill>
              </a:rPr>
              <a:t>结构</a:t>
            </a:r>
            <a:r>
              <a:rPr lang="zh-CN" altLang="en-US" sz="2800" b="1" dirty="0" smtClean="0">
                <a:solidFill>
                  <a:schemeClr val="tx1"/>
                </a:solidFill>
              </a:rPr>
              <a:t>稳定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638" y="1324220"/>
            <a:ext cx="5680632" cy="395851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33577" y="1677805"/>
            <a:ext cx="2880320" cy="2808312"/>
            <a:chOff x="873632" y="1800467"/>
            <a:chExt cx="4614318" cy="464214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3632" y="1800467"/>
              <a:ext cx="4614318" cy="464214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7" name="椭圆 16"/>
            <p:cNvSpPr/>
            <p:nvPr/>
          </p:nvSpPr>
          <p:spPr>
            <a:xfrm>
              <a:off x="2885353" y="573325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364303" y="5949280"/>
            <a:ext cx="8712967" cy="64633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rgbClr val="002060"/>
                </a:solidFill>
              </a:rPr>
              <a:t>长春选址区地壳厚度较大，地壳厚度介于</a:t>
            </a:r>
            <a:r>
              <a:rPr lang="en-US" altLang="zh-CN" dirty="0" smtClean="0">
                <a:solidFill>
                  <a:srgbClr val="002060"/>
                </a:solidFill>
              </a:rPr>
              <a:t>35</a:t>
            </a:r>
            <a:r>
              <a:rPr lang="zh-CN" altLang="en-US" dirty="0" smtClean="0">
                <a:solidFill>
                  <a:srgbClr val="002060"/>
                </a:solidFill>
              </a:rPr>
              <a:t> </a:t>
            </a:r>
            <a:r>
              <a:rPr lang="zh-CN" altLang="en-US" dirty="0">
                <a:solidFill>
                  <a:srgbClr val="002060"/>
                </a:solidFill>
              </a:rPr>
              <a:t>～ </a:t>
            </a:r>
            <a:r>
              <a:rPr lang="en-US" altLang="zh-CN" dirty="0" smtClean="0">
                <a:solidFill>
                  <a:srgbClr val="002060"/>
                </a:solidFill>
              </a:rPr>
              <a:t>36km</a:t>
            </a:r>
            <a:r>
              <a:rPr lang="zh-CN" altLang="en-US" dirty="0" smtClean="0">
                <a:solidFill>
                  <a:srgbClr val="002060"/>
                </a:solidFill>
              </a:rPr>
              <a:t>之间，地热梯度较低，地壳</a:t>
            </a:r>
            <a:r>
              <a:rPr lang="zh-CN" altLang="en-US" dirty="0">
                <a:solidFill>
                  <a:srgbClr val="002060"/>
                </a:solidFill>
              </a:rPr>
              <a:t>结构稳定</a:t>
            </a:r>
            <a:r>
              <a:rPr lang="zh-CN" altLang="en-US" dirty="0" smtClean="0">
                <a:solidFill>
                  <a:srgbClr val="002060"/>
                </a:solidFill>
              </a:rPr>
              <a:t>。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18" name="内容占位符 9"/>
          <p:cNvSpPr txBox="1"/>
          <p:nvPr/>
        </p:nvSpPr>
        <p:spPr>
          <a:xfrm>
            <a:off x="305788" y="4636619"/>
            <a:ext cx="2808312" cy="376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1400" b="1" dirty="0" smtClean="0"/>
              <a:t>东北地区地壳厚度图</a:t>
            </a:r>
            <a:endParaRPr lang="zh-CN" altLang="en-US" sz="1400" b="1" dirty="0"/>
          </a:p>
        </p:txBody>
      </p:sp>
      <p:sp>
        <p:nvSpPr>
          <p:cNvPr id="19" name="内容占位符 9"/>
          <p:cNvSpPr txBox="1"/>
          <p:nvPr/>
        </p:nvSpPr>
        <p:spPr>
          <a:xfrm>
            <a:off x="4568000" y="5321516"/>
            <a:ext cx="3240360" cy="376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1400" b="1" dirty="0" smtClean="0"/>
              <a:t>CEPC</a:t>
            </a:r>
            <a:r>
              <a:rPr lang="zh-CN" altLang="en-US" sz="1400" b="1" dirty="0" smtClean="0"/>
              <a:t>长春选址区及邻区地壳厚度图</a:t>
            </a:r>
            <a:endParaRPr lang="zh-CN" altLang="en-US" sz="1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>
                <a:lumMod val="90000"/>
              </a:schemeClr>
            </a:gs>
            <a:gs pos="71000">
              <a:srgbClr val="F6F5EF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1560" y="5628636"/>
            <a:ext cx="8229600" cy="864096"/>
          </a:xfrm>
        </p:spPr>
        <p:txBody>
          <a:bodyPr>
            <a:normAutofit fontScale="92500" lnSpcReduction="10000"/>
          </a:bodyPr>
          <a:lstStyle/>
          <a:p>
            <a:pPr marL="285750" indent="-285750"/>
            <a:r>
              <a:rPr lang="zh-CN" altLang="en-US" sz="1600" b="1" dirty="0"/>
              <a:t>区域范围布格重力异常以依</a:t>
            </a:r>
            <a:r>
              <a:rPr lang="zh-CN" altLang="en-US" sz="1600" b="1" dirty="0" smtClean="0"/>
              <a:t>兰</a:t>
            </a:r>
            <a:r>
              <a:rPr lang="en-US" altLang="zh-CN" sz="1600" b="1" dirty="0" smtClean="0"/>
              <a:t>-</a:t>
            </a:r>
            <a:r>
              <a:rPr lang="zh-CN" altLang="en-US" sz="1600" b="1" dirty="0" smtClean="0"/>
              <a:t>伊</a:t>
            </a:r>
            <a:r>
              <a:rPr lang="zh-CN" altLang="en-US" sz="1600" b="1" dirty="0"/>
              <a:t>通断裂为界，北西为正异常区</a:t>
            </a:r>
            <a:r>
              <a:rPr lang="zh-CN" altLang="en-US" sz="1600" b="1" dirty="0" smtClean="0"/>
              <a:t>，南</a:t>
            </a:r>
            <a:r>
              <a:rPr lang="zh-CN" altLang="en-US" sz="1600" b="1" dirty="0"/>
              <a:t>东为负异常区</a:t>
            </a:r>
            <a:r>
              <a:rPr lang="zh-CN" altLang="en-US" sz="1600" b="1" dirty="0" smtClean="0"/>
              <a:t>。</a:t>
            </a:r>
            <a:endParaRPr lang="en-US" altLang="zh-CN" sz="1600" b="1" dirty="0" smtClean="0"/>
          </a:p>
          <a:p>
            <a:pPr marL="285750" indent="-285750">
              <a:lnSpc>
                <a:spcPct val="110000"/>
              </a:lnSpc>
            </a:pPr>
            <a:r>
              <a:rPr lang="zh-CN" altLang="en-US" sz="1600" b="1" dirty="0" smtClean="0"/>
              <a:t>选址区及相邻双</a:t>
            </a:r>
            <a:r>
              <a:rPr lang="zh-CN" altLang="en-US" sz="1600" b="1" dirty="0"/>
              <a:t>阳</a:t>
            </a:r>
            <a:r>
              <a:rPr lang="zh-CN" altLang="en-US" sz="1600" b="1" dirty="0" smtClean="0"/>
              <a:t>一带</a:t>
            </a:r>
            <a:r>
              <a:rPr lang="zh-CN" altLang="en-US" sz="1600" b="1" dirty="0"/>
              <a:t>为孤立状和带状，走向多</a:t>
            </a:r>
            <a:r>
              <a:rPr lang="zh-CN" altLang="en-US" sz="1600" b="1" dirty="0" smtClean="0"/>
              <a:t>为北</a:t>
            </a:r>
            <a:r>
              <a:rPr lang="zh-CN" altLang="en-US" sz="1600" b="1" dirty="0"/>
              <a:t>西向，布格重力异常值正负相间</a:t>
            </a:r>
            <a:r>
              <a:rPr lang="zh-CN" altLang="en-US" sz="1600" b="1" dirty="0" smtClean="0"/>
              <a:t>分布。</a:t>
            </a:r>
            <a:r>
              <a:rPr lang="zh-CN" altLang="en-US" sz="1600" b="1" dirty="0" smtClean="0">
                <a:solidFill>
                  <a:srgbClr val="C00000"/>
                </a:solidFill>
              </a:rPr>
              <a:t>重力异常相对平稳，反应物质组成相对稳定，区域构造不发育。</a:t>
            </a:r>
            <a:endParaRPr lang="en-US" altLang="zh-CN" sz="16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zh-CN" altLang="en-US" b="1" dirty="0"/>
          </a:p>
        </p:txBody>
      </p:sp>
      <p:pic>
        <p:nvPicPr>
          <p:cNvPr id="4" name="Picture 2" descr="C:\Users\boss\Desktop\改后\区域布格重力异常分布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22" y="332656"/>
            <a:ext cx="7128792" cy="489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811979" y="5231318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/>
              <a:t>长春选址区及邻区布格重力异常图</a:t>
            </a:r>
            <a:endParaRPr lang="zh-CN" alt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</TotalTime>
  <Words>2321</Words>
  <Application>Microsoft Office PowerPoint</Application>
  <PresentationFormat>全屏显示(4:3)</PresentationFormat>
  <Paragraphs>165</Paragraphs>
  <Slides>25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ＤＦ中太楷書体</vt:lpstr>
      <vt:lpstr>黑体</vt:lpstr>
      <vt:lpstr>隶书</vt:lpstr>
      <vt:lpstr>宋体</vt:lpstr>
      <vt:lpstr>微软雅黑</vt:lpstr>
      <vt:lpstr>Arial</vt:lpstr>
      <vt:lpstr>Calibri</vt:lpstr>
      <vt:lpstr>Times New Roman</vt:lpstr>
      <vt:lpstr>Wingdings</vt:lpstr>
      <vt:lpstr>Office 主题​​</vt:lpstr>
      <vt:lpstr>CEPC地质研究</vt:lpstr>
      <vt:lpstr>内容</vt:lpstr>
      <vt:lpstr>一、CEPC选址要求与选址原则</vt:lpstr>
      <vt:lpstr>PowerPoint 演示文稿</vt:lpstr>
      <vt:lpstr>（二）CEPC项目地质条件选址原则</vt:lpstr>
      <vt:lpstr>二、CEPC长春选址区地质条件</vt:lpstr>
      <vt:lpstr>（一）长春选址区处于稳定的构造环境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选址区主要位于东北地区花岗岩的“海洋”中，选址区的岩浆岩主要形成于第4个岩浆活动时期，地表风化层较薄，未风化岩石强度大，具有优良的工程地质条件。</vt:lpstr>
      <vt:lpstr>PowerPoint 演示文稿</vt:lpstr>
      <vt:lpstr>PowerPoint 演示文稿</vt:lpstr>
      <vt:lpstr>PowerPoint 演示文稿</vt:lpstr>
      <vt:lpstr>（三）选址区具有优良的地理条件</vt:lpstr>
      <vt:lpstr>2. 选址区地势平缓、交通便利、属中温带湿润气候区</vt:lpstr>
      <vt:lpstr>PowerPoint 演示文稿</vt:lpstr>
      <vt:lpstr>PowerPoint 演示文稿</vt:lpstr>
      <vt:lpstr>PowerPoint 演示文稿</vt:lpstr>
      <vt:lpstr>（四）长春选址区具有良好的水文地质条件</vt:lpstr>
      <vt:lpstr>三、长春选址区综合地质评价</vt:lpstr>
      <vt:lpstr>长春选址区不但具有优良的地质条件，在社会经济、人文地理方面的还具有四大优势条件。</vt:lpstr>
      <vt:lpstr>谢谢您的聆听！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liuzeyu</dc:creator>
  <cp:lastModifiedBy>xj ran</cp:lastModifiedBy>
  <cp:revision>318</cp:revision>
  <dcterms:created xsi:type="dcterms:W3CDTF">2018-05-07T06:15:00Z</dcterms:created>
  <dcterms:modified xsi:type="dcterms:W3CDTF">2020-10-26T17:29:44Z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