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4" r:id="rId3"/>
    <p:sldId id="266" r:id="rId4"/>
    <p:sldId id="268" r:id="rId5"/>
    <p:sldId id="267" r:id="rId6"/>
    <p:sldId id="269" r:id="rId7"/>
    <p:sldId id="270" r:id="rId8"/>
    <p:sldId id="271" r:id="rId9"/>
    <p:sldId id="283" r:id="rId10"/>
    <p:sldId id="277" r:id="rId11"/>
    <p:sldId id="260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3300"/>
    <a:srgbClr val="00FF00"/>
    <a:srgbClr val="FF00FF"/>
    <a:srgbClr val="66FF66"/>
    <a:srgbClr val="0066FF"/>
    <a:srgbClr val="6699FF"/>
    <a:srgbClr val="1E951B"/>
    <a:srgbClr val="EC3C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9856" autoAdjust="0"/>
  </p:normalViewPr>
  <p:slideViewPr>
    <p:cSldViewPr>
      <p:cViewPr varScale="1">
        <p:scale>
          <a:sx n="86" d="100"/>
          <a:sy n="86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1832-FE84-4660-B4AA-A83DDF432BAC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D660-9642-475A-AD5F-7D436D9A5270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94E3-942A-461D-864E-17B432F4CF9A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E869-CAAE-4351-B509-809DA179C260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16632"/>
            <a:ext cx="7963248" cy="7647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l">
              <a:defRPr sz="3600" baseline="0">
                <a:latin typeface="Segoe Print" panose="02000600000000000000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 </a:t>
            </a:r>
            <a:r>
              <a:rPr lang="en-US" altLang="zh-TW" dirty="0" smtClean="0"/>
              <a:t>Page title </a:t>
            </a:r>
            <a:r>
              <a:rPr lang="en-US" altLang="zh-TW" dirty="0" err="1" smtClean="0"/>
              <a:t>Segot</a:t>
            </a:r>
            <a:r>
              <a:rPr lang="en-US" altLang="zh-TW" dirty="0" smtClean="0"/>
              <a:t> print</a:t>
            </a:r>
            <a:endParaRPr lang="zh-TW" altLang="en-US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309-D828-4B6C-81EC-DB539BF60F5F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E185-E8AC-4D99-8185-28EC7F1EFF9B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AD7-87FA-468E-B7E9-C1B68861D7F7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85E6-8439-4602-979E-5EAA888CA4B0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1807-D1F2-4A35-8A4D-82AB7360A031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72B1-8779-48A5-B4E3-1DFAF5168B54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CC73-4EBF-43F9-8FC9-CD40AAA0F1EA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4041-FE01-4043-B1AF-7FD1C268220E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E5E9-C6FA-49A2-9586-611EAD9354D5}" type="datetime1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429396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7034233" cy="45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142844" y="819677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latin typeface="Segoe Print" pitchFamily="2" charset="0"/>
              </a:rPr>
              <a:t>Geometry and Acceptance </a:t>
            </a:r>
          </a:p>
          <a:p>
            <a:r>
              <a:rPr lang="en-US" altLang="zh-TW" sz="4000" b="1" dirty="0" smtClean="0">
                <a:latin typeface="Segoe Print" pitchFamily="2" charset="0"/>
              </a:rPr>
              <a:t>for CEPC LumiCal</a:t>
            </a:r>
            <a:endParaRPr lang="en-US" sz="4000" b="1" dirty="0" smtClean="0">
              <a:latin typeface="Segoe Print" pitchFamily="2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4282" y="6058935"/>
            <a:ext cx="374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2020.10.28</a:t>
            </a:r>
          </a:p>
          <a:p>
            <a:r>
              <a:rPr lang="en-US" altLang="zh-TW" sz="1600" dirty="0" smtClean="0"/>
              <a:t>https://indico.ihep.ac.cn/event/11444/</a:t>
            </a:r>
            <a:endParaRPr lang="en-US" sz="1600" dirty="0" smtClean="0"/>
          </a:p>
        </p:txBody>
      </p:sp>
      <p:sp>
        <p:nvSpPr>
          <p:cNvPr id="9" name="矩形 8"/>
          <p:cNvSpPr/>
          <p:nvPr/>
        </p:nvSpPr>
        <p:spPr>
          <a:xfrm>
            <a:off x="214282" y="4978815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Suen </a:t>
            </a:r>
            <a:r>
              <a:rPr lang="en-US" dirty="0" err="1" smtClean="0"/>
              <a:t>Hou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Inst. of Physics</a:t>
            </a:r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 txBox="1">
            <a:spLocks/>
          </p:cNvSpPr>
          <p:nvPr/>
        </p:nvSpPr>
        <p:spPr bwMode="auto">
          <a:xfrm>
            <a:off x="4214810" y="71414"/>
            <a:ext cx="4929190" cy="12144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000" tIns="46800" rIns="90000" bIns="4680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Piled up of 50 </a:t>
            </a:r>
            <a:r>
              <a:rPr kumimoji="1" lang="en-US" altLang="zh-TW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GeV</a:t>
            </a:r>
            <a:endParaRPr kumimoji="1" lang="en-US" altLang="zh-TW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Arial Unicode MS" panose="020B060402020202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Arial Unicode MS" panose="020B0604020202020204" pitchFamily="34" charset="-120"/>
                <a:cs typeface="Times New Roman" panose="02020603050405020304" pitchFamily="18" charset="0"/>
              </a:rPr>
              <a:t>electron shower hits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57752" y="235743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Si layers  at Z&gt;670 mm</a:t>
            </a:r>
          </a:p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Tungsten layers </a:t>
            </a:r>
            <a:r>
              <a:rPr lang="el-GR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65 um</a:t>
            </a:r>
            <a:endParaRPr lang="en-US" altLang="zh-TW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7686" y="1285860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2 Si-layers of Q-pole LumiCal</a:t>
            </a:r>
          </a:p>
          <a:p>
            <a:r>
              <a:rPr lang="en-US" altLang="zh-TW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Pileup of shower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 mm </a:t>
            </a:r>
            <a:r>
              <a:rPr lang="en-US" altLang="zh-TW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endParaRPr lang="zh-TW" altLang="en-US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右大括弧 12"/>
          <p:cNvSpPr/>
          <p:nvPr/>
        </p:nvSpPr>
        <p:spPr>
          <a:xfrm>
            <a:off x="4214810" y="2071678"/>
            <a:ext cx="500066" cy="2000264"/>
          </a:xfrm>
          <a:prstGeom prst="rightBrac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8596" y="14285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Position(Hits) – Electron shower </a:t>
            </a:r>
            <a:endParaRPr lang="zh-TW" altLang="en-US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57686" y="420267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baseline="3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en-US" altLang="zh-TW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layer behind flange  at Z=515 mm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7007289" y="6337688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71966" cy="58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文字方塊 17"/>
          <p:cNvSpPr txBox="1"/>
          <p:nvPr/>
        </p:nvSpPr>
        <p:spPr>
          <a:xfrm>
            <a:off x="4857752" y="492919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Octagon Si-ladders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surrounding beampipe</a:t>
            </a:r>
          </a:p>
          <a:p>
            <a:endParaRPr lang="en-US" altLang="zh-TW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28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zh-TW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  </a:t>
            </a:r>
            <a:r>
              <a:rPr lang="el-GR" altLang="zh-TW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altLang="zh-TW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50 um</a:t>
            </a:r>
          </a:p>
        </p:txBody>
      </p:sp>
      <p:sp>
        <p:nvSpPr>
          <p:cNvPr id="19" name="右大括弧 18"/>
          <p:cNvSpPr/>
          <p:nvPr/>
        </p:nvSpPr>
        <p:spPr>
          <a:xfrm>
            <a:off x="4214810" y="4857760"/>
            <a:ext cx="500066" cy="1428760"/>
          </a:xfrm>
          <a:prstGeom prst="rightBrac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1408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71414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Segoe Print" pitchFamily="2" charset="0"/>
              </a:rPr>
              <a:t>Options of LumiCal assembly</a:t>
            </a:r>
            <a:endParaRPr lang="en-US" sz="3200" b="1" dirty="0" smtClean="0">
              <a:latin typeface="Segoe Print" pitchFamily="2" charset="0"/>
            </a:endParaRPr>
          </a:p>
        </p:txBody>
      </p:sp>
      <p:sp>
        <p:nvSpPr>
          <p:cNvPr id="1030" name="AutoShape 6" descr="Screw free icon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Screw free icon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crew free icon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文字方塊 146"/>
          <p:cNvSpPr txBox="1"/>
          <p:nvPr/>
        </p:nvSpPr>
        <p:spPr>
          <a:xfrm>
            <a:off x="0" y="714356"/>
            <a:ext cx="8929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buFont typeface="Calibri" pitchFamily="34" charset="0"/>
              <a:buChar char="○"/>
            </a:pPr>
            <a:r>
              <a:rPr lang="en-US" altLang="zh-TW" sz="2400" b="1" i="1" dirty="0" smtClean="0">
                <a:solidFill>
                  <a:srgbClr val="0000FF"/>
                </a:solidFill>
              </a:rPr>
              <a:t>2D Si-ladder  </a:t>
            </a:r>
            <a:r>
              <a:rPr lang="en-US" altLang="zh-TW" sz="2400" dirty="0" smtClean="0"/>
              <a:t>assembled on CNC table</a:t>
            </a:r>
          </a:p>
          <a:p>
            <a:pPr marL="342900" indent="-285750"/>
            <a:r>
              <a:rPr lang="en-US" altLang="zh-TW" sz="2000" b="1" i="1" dirty="0" smtClean="0">
                <a:solidFill>
                  <a:srgbClr val="0000FF"/>
                </a:solidFill>
              </a:rPr>
              <a:t>	</a:t>
            </a:r>
            <a:r>
              <a:rPr lang="en-US" altLang="zh-TW" sz="2000" b="1" i="1" dirty="0" smtClean="0"/>
              <a:t>z-strips for theta position:  &lt;200</a:t>
            </a:r>
            <a:r>
              <a:rPr lang="en-US" altLang="zh-TW" sz="2000" dirty="0" smtClean="0"/>
              <a:t> </a:t>
            </a:r>
            <a:r>
              <a:rPr lang="el-GR" altLang="zh-TW" sz="2000" dirty="0" smtClean="0"/>
              <a:t>μ</a:t>
            </a:r>
            <a:r>
              <a:rPr lang="en-US" altLang="zh-TW" sz="2000" dirty="0" smtClean="0"/>
              <a:t>m</a:t>
            </a:r>
            <a:r>
              <a:rPr lang="en-US" altLang="zh-TW" sz="2000" b="1" i="1" dirty="0" smtClean="0"/>
              <a:t> </a:t>
            </a:r>
            <a:r>
              <a:rPr lang="en-US" altLang="zh-TW" sz="2000" dirty="0" smtClean="0"/>
              <a:t>pitch for resolution &lt;25 </a:t>
            </a:r>
            <a:r>
              <a:rPr lang="el-GR" altLang="zh-TW" sz="2000" dirty="0" smtClean="0"/>
              <a:t>μ</a:t>
            </a:r>
            <a:r>
              <a:rPr lang="en-US" altLang="zh-TW" sz="2000" dirty="0" smtClean="0"/>
              <a:t>m</a:t>
            </a:r>
          </a:p>
          <a:p>
            <a:pPr marL="342900" indent="-285750"/>
            <a:r>
              <a:rPr lang="en-US" altLang="zh-TW" sz="2000" dirty="0" smtClean="0"/>
              <a:t>	</a:t>
            </a:r>
            <a:r>
              <a:rPr lang="en-US" altLang="zh-TW" sz="2000" b="1" i="1" dirty="0" smtClean="0"/>
              <a:t>phi-strips:  </a:t>
            </a:r>
            <a:r>
              <a:rPr lang="en-US" altLang="zh-TW" sz="2000" dirty="0" smtClean="0"/>
              <a:t>~ 1 mm pitch to correct boosted direction</a:t>
            </a:r>
          </a:p>
          <a:p>
            <a:pPr marL="342900" indent="-285750"/>
            <a:r>
              <a:rPr lang="en-US" altLang="zh-TW" sz="2000" dirty="0" smtClean="0"/>
              <a:t>	alignment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pin</a:t>
            </a:r>
            <a:r>
              <a:rPr lang="en-US" altLang="zh-TW" sz="2000" dirty="0" smtClean="0"/>
              <a:t> to </a:t>
            </a:r>
            <a:r>
              <a:rPr lang="en-US" altLang="zh-TW" sz="2000" dirty="0" err="1" smtClean="0"/>
              <a:t>beampipe</a:t>
            </a:r>
            <a:r>
              <a:rPr lang="en-US" altLang="zh-TW" sz="2000" dirty="0" smtClean="0"/>
              <a:t> support</a:t>
            </a:r>
            <a:r>
              <a:rPr lang="en-US" altLang="zh-TW" sz="2000" dirty="0" smtClean="0">
                <a:sym typeface="Wingdings" pitchFamily="2" charset="2"/>
              </a:rPr>
              <a:t> </a:t>
            </a:r>
            <a:r>
              <a:rPr lang="en-US" altLang="zh-TW" sz="2000" dirty="0" smtClean="0"/>
              <a:t>precision </a:t>
            </a:r>
            <a:r>
              <a:rPr lang="en-US" altLang="zh-TW" sz="2000" b="1" dirty="0" smtClean="0"/>
              <a:t>~5 </a:t>
            </a:r>
            <a:r>
              <a:rPr lang="el-GR" altLang="zh-TW" sz="2000" b="1" dirty="0" smtClean="0"/>
              <a:t>μ</a:t>
            </a:r>
            <a:r>
              <a:rPr lang="en-US" altLang="zh-TW" sz="2000" b="1" dirty="0" smtClean="0"/>
              <a:t>m</a:t>
            </a:r>
          </a:p>
          <a:p>
            <a:pPr marL="342900" indent="-285750"/>
            <a:r>
              <a:rPr lang="en-US" altLang="zh-TW" sz="2000" dirty="0" smtClean="0"/>
              <a:t>	CNC survey of Si strip position </a:t>
            </a:r>
            <a:r>
              <a:rPr lang="en-US" altLang="zh-TW" sz="2000" b="1" dirty="0" smtClean="0"/>
              <a:t>~ 3 </a:t>
            </a:r>
            <a:r>
              <a:rPr lang="el-GR" altLang="zh-TW" sz="2000" b="1" dirty="0" smtClean="0"/>
              <a:t>μ</a:t>
            </a:r>
            <a:r>
              <a:rPr lang="en-US" altLang="zh-TW" sz="2000" b="1" dirty="0" smtClean="0"/>
              <a:t>m</a:t>
            </a:r>
          </a:p>
          <a:p>
            <a:pPr marL="342900" indent="-285750">
              <a:spcBef>
                <a:spcPts val="600"/>
              </a:spcBef>
              <a:buFont typeface="Calibri" pitchFamily="34" charset="0"/>
              <a:buChar char="○"/>
            </a:pPr>
            <a:r>
              <a:rPr lang="en-US" altLang="zh-TW" sz="2400" b="1" i="1" dirty="0" smtClean="0">
                <a:solidFill>
                  <a:srgbClr val="0000FF"/>
                </a:solidFill>
              </a:rPr>
              <a:t>Bhabha electron resolution: </a:t>
            </a:r>
          </a:p>
          <a:p>
            <a:pPr marL="342900" indent="-285750"/>
            <a:r>
              <a:rPr lang="en-US" altLang="zh-TW" sz="2400" dirty="0" smtClean="0"/>
              <a:t>	</a:t>
            </a:r>
            <a:r>
              <a:rPr lang="en-US" altLang="zh-TW" sz="2000" dirty="0" smtClean="0"/>
              <a:t>@fiducial edge, assuming  </a:t>
            </a:r>
            <a:r>
              <a:rPr lang="en-US" altLang="zh-TW" sz="2000" dirty="0" err="1" smtClean="0"/>
              <a:t>θ</a:t>
            </a:r>
            <a:r>
              <a:rPr lang="en-US" altLang="zh-TW" sz="2000" baseline="-25000" dirty="0" err="1" smtClean="0"/>
              <a:t>min</a:t>
            </a:r>
            <a:r>
              <a:rPr lang="en-US" altLang="zh-TW" sz="2000" baseline="-25000" dirty="0" smtClean="0"/>
              <a:t> </a:t>
            </a:r>
            <a:r>
              <a:rPr lang="en-US" altLang="zh-TW" sz="2000" dirty="0" smtClean="0"/>
              <a:t>= 30 mRad</a:t>
            </a:r>
            <a:endParaRPr lang="en-US" altLang="zh-TW" sz="2400" b="1" i="1" dirty="0" smtClean="0">
              <a:solidFill>
                <a:srgbClr val="0000FF"/>
              </a:solidFill>
            </a:endParaRPr>
          </a:p>
          <a:p>
            <a:pPr marL="342900" indent="-285750"/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l-GR" sz="24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L/L &lt; 10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  </a:t>
            </a:r>
            <a:r>
              <a:rPr lang="en-US" sz="2400" b="1" i="1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l-GR" sz="24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θ = 1.5 </a:t>
            </a:r>
            <a:r>
              <a:rPr lang="el-GR" sz="2400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400" i="1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endParaRPr lang="en-US" sz="2000" dirty="0" smtClean="0">
              <a:latin typeface="Calibri" pitchFamily="34" charset="0"/>
            </a:endParaRPr>
          </a:p>
          <a:p>
            <a:pPr marL="342900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@ Z= 0.5 m</a:t>
            </a:r>
            <a:r>
              <a:rPr lang="en-US" sz="2000" dirty="0" smtClean="0">
                <a:sym typeface="Wingdings" pitchFamily="2" charset="2"/>
              </a:rPr>
              <a:t>, corresponding to </a:t>
            </a:r>
            <a:r>
              <a:rPr lang="en-US" sz="2000" dirty="0" err="1" smtClean="0">
                <a:sym typeface="Wingdings" pitchFamily="2" charset="2"/>
              </a:rPr>
              <a:t>dr</a:t>
            </a:r>
            <a:r>
              <a:rPr lang="en-US" sz="2000" dirty="0" smtClean="0">
                <a:sym typeface="Wingdings" pitchFamily="2" charset="2"/>
              </a:rPr>
              <a:t>= 0.75 </a:t>
            </a:r>
            <a:r>
              <a:rPr lang="el-GR" sz="2000" dirty="0" smtClean="0"/>
              <a:t>μ</a:t>
            </a:r>
            <a:r>
              <a:rPr lang="en-US" sz="2000" dirty="0" smtClean="0"/>
              <a:t>m;   </a:t>
            </a:r>
            <a:r>
              <a:rPr lang="en-US" sz="2400" dirty="0" err="1" smtClean="0">
                <a:solidFill>
                  <a:srgbClr val="FF0000"/>
                </a:solidFill>
              </a:rPr>
              <a:t>dz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/>
              <a:t>dr</a:t>
            </a:r>
            <a:r>
              <a:rPr lang="en-US" sz="2400" dirty="0" smtClean="0"/>
              <a:t>/tan(.03)= </a:t>
            </a:r>
            <a:r>
              <a:rPr lang="en-US" sz="2800" b="1" dirty="0" smtClean="0">
                <a:solidFill>
                  <a:srgbClr val="FF0000"/>
                </a:solidFill>
              </a:rPr>
              <a:t>25 </a:t>
            </a:r>
            <a:r>
              <a:rPr lang="el-GR" sz="2800" b="1" dirty="0" smtClean="0">
                <a:solidFill>
                  <a:srgbClr val="FF0000"/>
                </a:solidFill>
              </a:rPr>
              <a:t>μ</a:t>
            </a:r>
            <a:r>
              <a:rPr lang="en-US" sz="2800" b="1" dirty="0" smtClean="0">
                <a:solidFill>
                  <a:srgbClr val="FF0000"/>
                </a:solidFill>
              </a:rPr>
              <a:t>m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285750">
              <a:spcBef>
                <a:spcPts val="600"/>
              </a:spcBef>
              <a:buFont typeface="Calibri" pitchFamily="34" charset="0"/>
              <a:buChar char="○"/>
            </a:pPr>
            <a:r>
              <a:rPr lang="en-US" altLang="zh-TW" sz="2400" b="1" i="1" dirty="0" smtClean="0">
                <a:solidFill>
                  <a:srgbClr val="0000FF"/>
                </a:solidFill>
              </a:rPr>
              <a:t>Heat dissipation: </a:t>
            </a:r>
          </a:p>
          <a:p>
            <a:pPr marL="342900" indent="-285750"/>
            <a:r>
              <a:rPr lang="en-US" altLang="zh-TW" sz="2400" b="1" i="1" dirty="0" smtClean="0">
                <a:solidFill>
                  <a:srgbClr val="FF0000"/>
                </a:solidFill>
              </a:rPr>
              <a:t>	</a:t>
            </a:r>
            <a:r>
              <a:rPr lang="en-US" altLang="zh-TW" sz="2400" dirty="0" smtClean="0"/>
              <a:t>8 pairs of z-phi ladders, 30 chips </a:t>
            </a:r>
            <a:r>
              <a:rPr lang="en-US" altLang="zh-TW" sz="2400" dirty="0" smtClean="0">
                <a:sym typeface="Wingdings" pitchFamily="2" charset="2"/>
              </a:rPr>
              <a:t>  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100 W  /per z-side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342900" indent="-285750">
              <a:lnSpc>
                <a:spcPts val="1600"/>
              </a:lnSpc>
            </a:pPr>
            <a:r>
              <a:rPr lang="en-US" altLang="zh-TW" sz="2400" dirty="0" smtClean="0"/>
              <a:t>	</a:t>
            </a:r>
            <a:r>
              <a:rPr lang="en-US" altLang="zh-TW" sz="1600" dirty="0" smtClean="0"/>
              <a:t>(APV25 0.4 W/chip, 28 chips in Z, 128 </a:t>
            </a:r>
            <a:r>
              <a:rPr lang="en-US" altLang="zh-TW" sz="1600" dirty="0" err="1" smtClean="0"/>
              <a:t>ch</a:t>
            </a:r>
            <a:r>
              <a:rPr lang="en-US" altLang="zh-TW" sz="1600" dirty="0" smtClean="0"/>
              <a:t>, 0.1 mm pitch z-coverage = 360mm)</a:t>
            </a:r>
          </a:p>
        </p:txBody>
      </p:sp>
      <p:grpSp>
        <p:nvGrpSpPr>
          <p:cNvPr id="74" name="群組 73"/>
          <p:cNvGrpSpPr/>
          <p:nvPr/>
        </p:nvGrpSpPr>
        <p:grpSpPr>
          <a:xfrm>
            <a:off x="1571604" y="4714884"/>
            <a:ext cx="7429552" cy="2170500"/>
            <a:chOff x="1071538" y="4319781"/>
            <a:chExt cx="7929618" cy="2565603"/>
          </a:xfrm>
        </p:grpSpPr>
        <p:cxnSp>
          <p:nvCxnSpPr>
            <p:cNvPr id="6" name="直線接點 5"/>
            <p:cNvCxnSpPr/>
            <p:nvPr/>
          </p:nvCxnSpPr>
          <p:spPr>
            <a:xfrm>
              <a:off x="1234039" y="6078119"/>
              <a:ext cx="7753404" cy="2057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rot="5400000" flipH="1" flipV="1">
              <a:off x="3947003" y="5569205"/>
              <a:ext cx="1017986" cy="1900"/>
            </a:xfrm>
            <a:prstGeom prst="line">
              <a:avLst/>
            </a:prstGeom>
            <a:ln w="127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463529" y="5985575"/>
              <a:ext cx="341996" cy="9254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943001" y="5985575"/>
              <a:ext cx="512994" cy="9254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群組 35"/>
            <p:cNvGrpSpPr/>
            <p:nvPr/>
          </p:nvGrpSpPr>
          <p:grpSpPr>
            <a:xfrm>
              <a:off x="1622209" y="5741736"/>
              <a:ext cx="2479472" cy="121768"/>
              <a:chOff x="2857488" y="1953935"/>
              <a:chExt cx="2071702" cy="93996"/>
            </a:xfrm>
          </p:grpSpPr>
          <p:cxnSp>
            <p:nvCxnSpPr>
              <p:cNvPr id="19" name="直線接點 18"/>
              <p:cNvCxnSpPr/>
              <p:nvPr/>
            </p:nvCxnSpPr>
            <p:spPr>
              <a:xfrm>
                <a:off x="3786182" y="1998652"/>
                <a:ext cx="714380" cy="1588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手繪多邊形 21"/>
              <p:cNvSpPr/>
              <p:nvPr/>
            </p:nvSpPr>
            <p:spPr>
              <a:xfrm>
                <a:off x="3643306" y="1953942"/>
                <a:ext cx="190498" cy="36771"/>
              </a:xfrm>
              <a:custGeom>
                <a:avLst/>
                <a:gdLst>
                  <a:gd name="connsiteX0" fmla="*/ 0 w 476250"/>
                  <a:gd name="connsiteY0" fmla="*/ 173037 h 204787"/>
                  <a:gd name="connsiteX1" fmla="*/ 123825 w 476250"/>
                  <a:gd name="connsiteY1" fmla="*/ 173037 h 204787"/>
                  <a:gd name="connsiteX2" fmla="*/ 171450 w 476250"/>
                  <a:gd name="connsiteY2" fmla="*/ 30162 h 204787"/>
                  <a:gd name="connsiteX3" fmla="*/ 276225 w 476250"/>
                  <a:gd name="connsiteY3" fmla="*/ 1587 h 204787"/>
                  <a:gd name="connsiteX4" fmla="*/ 352425 w 476250"/>
                  <a:gd name="connsiteY4" fmla="*/ 39687 h 204787"/>
                  <a:gd name="connsiteX5" fmla="*/ 390525 w 476250"/>
                  <a:gd name="connsiteY5" fmla="*/ 182562 h 204787"/>
                  <a:gd name="connsiteX6" fmla="*/ 476250 w 476250"/>
                  <a:gd name="connsiteY6" fmla="*/ 173037 h 204787"/>
                  <a:gd name="connsiteX7" fmla="*/ 476250 w 476250"/>
                  <a:gd name="connsiteY7" fmla="*/ 17303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0" h="204787">
                    <a:moveTo>
                      <a:pt x="0" y="173037"/>
                    </a:moveTo>
                    <a:cubicBezTo>
                      <a:pt x="47625" y="184943"/>
                      <a:pt x="95250" y="196849"/>
                      <a:pt x="123825" y="173037"/>
                    </a:cubicBezTo>
                    <a:cubicBezTo>
                      <a:pt x="152400" y="149225"/>
                      <a:pt x="146050" y="58737"/>
                      <a:pt x="171450" y="30162"/>
                    </a:cubicBezTo>
                    <a:cubicBezTo>
                      <a:pt x="196850" y="1587"/>
                      <a:pt x="246063" y="0"/>
                      <a:pt x="276225" y="1587"/>
                    </a:cubicBezTo>
                    <a:cubicBezTo>
                      <a:pt x="306387" y="3174"/>
                      <a:pt x="333375" y="9525"/>
                      <a:pt x="352425" y="39687"/>
                    </a:cubicBezTo>
                    <a:cubicBezTo>
                      <a:pt x="371475" y="69850"/>
                      <a:pt x="369888" y="160337"/>
                      <a:pt x="390525" y="182562"/>
                    </a:cubicBezTo>
                    <a:cubicBezTo>
                      <a:pt x="411162" y="204787"/>
                      <a:pt x="476250" y="173037"/>
                      <a:pt x="476250" y="173037"/>
                    </a:cubicBezTo>
                    <a:lnTo>
                      <a:pt x="476250" y="1730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429124" y="2016000"/>
                <a:ext cx="500066" cy="3193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直線接點 32"/>
              <p:cNvCxnSpPr/>
              <p:nvPr/>
            </p:nvCxnSpPr>
            <p:spPr>
              <a:xfrm>
                <a:off x="3000364" y="2000240"/>
                <a:ext cx="714380" cy="1588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手繪多邊形 33"/>
              <p:cNvSpPr/>
              <p:nvPr/>
            </p:nvSpPr>
            <p:spPr>
              <a:xfrm>
                <a:off x="4446000" y="1953935"/>
                <a:ext cx="162000" cy="43496"/>
              </a:xfrm>
              <a:custGeom>
                <a:avLst/>
                <a:gdLst>
                  <a:gd name="connsiteX0" fmla="*/ 0 w 476250"/>
                  <a:gd name="connsiteY0" fmla="*/ 173037 h 204787"/>
                  <a:gd name="connsiteX1" fmla="*/ 123825 w 476250"/>
                  <a:gd name="connsiteY1" fmla="*/ 173037 h 204787"/>
                  <a:gd name="connsiteX2" fmla="*/ 171450 w 476250"/>
                  <a:gd name="connsiteY2" fmla="*/ 30162 h 204787"/>
                  <a:gd name="connsiteX3" fmla="*/ 276225 w 476250"/>
                  <a:gd name="connsiteY3" fmla="*/ 1587 h 204787"/>
                  <a:gd name="connsiteX4" fmla="*/ 352425 w 476250"/>
                  <a:gd name="connsiteY4" fmla="*/ 39687 h 204787"/>
                  <a:gd name="connsiteX5" fmla="*/ 390525 w 476250"/>
                  <a:gd name="connsiteY5" fmla="*/ 182562 h 204787"/>
                  <a:gd name="connsiteX6" fmla="*/ 476250 w 476250"/>
                  <a:gd name="connsiteY6" fmla="*/ 173037 h 204787"/>
                  <a:gd name="connsiteX7" fmla="*/ 476250 w 476250"/>
                  <a:gd name="connsiteY7" fmla="*/ 17303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0" h="204787">
                    <a:moveTo>
                      <a:pt x="0" y="173037"/>
                    </a:moveTo>
                    <a:cubicBezTo>
                      <a:pt x="47625" y="184943"/>
                      <a:pt x="95250" y="196849"/>
                      <a:pt x="123825" y="173037"/>
                    </a:cubicBezTo>
                    <a:cubicBezTo>
                      <a:pt x="152400" y="149225"/>
                      <a:pt x="146050" y="58737"/>
                      <a:pt x="171450" y="30162"/>
                    </a:cubicBezTo>
                    <a:cubicBezTo>
                      <a:pt x="196850" y="1587"/>
                      <a:pt x="246063" y="0"/>
                      <a:pt x="276225" y="1587"/>
                    </a:cubicBezTo>
                    <a:cubicBezTo>
                      <a:pt x="306387" y="3174"/>
                      <a:pt x="333375" y="9525"/>
                      <a:pt x="352425" y="39687"/>
                    </a:cubicBezTo>
                    <a:cubicBezTo>
                      <a:pt x="371475" y="69850"/>
                      <a:pt x="369888" y="160337"/>
                      <a:pt x="390525" y="182562"/>
                    </a:cubicBezTo>
                    <a:cubicBezTo>
                      <a:pt x="411162" y="204787"/>
                      <a:pt x="476250" y="173037"/>
                      <a:pt x="476250" y="173037"/>
                    </a:cubicBezTo>
                    <a:lnTo>
                      <a:pt x="476250" y="1730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flipV="1">
                <a:off x="4572000" y="1980000"/>
                <a:ext cx="108000" cy="36000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857488" y="2014534"/>
                <a:ext cx="214314" cy="2554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手繪多邊形 38"/>
            <p:cNvSpPr/>
            <p:nvPr/>
          </p:nvSpPr>
          <p:spPr>
            <a:xfrm>
              <a:off x="4113998" y="4837884"/>
              <a:ext cx="427497" cy="1077618"/>
            </a:xfrm>
            <a:custGeom>
              <a:avLst/>
              <a:gdLst>
                <a:gd name="connsiteX0" fmla="*/ 0 w 534987"/>
                <a:gd name="connsiteY0" fmla="*/ 679450 h 688975"/>
                <a:gd name="connsiteX1" fmla="*/ 171450 w 534987"/>
                <a:gd name="connsiteY1" fmla="*/ 669925 h 688975"/>
                <a:gd name="connsiteX2" fmla="*/ 219075 w 534987"/>
                <a:gd name="connsiteY2" fmla="*/ 565150 h 688975"/>
                <a:gd name="connsiteX3" fmla="*/ 238125 w 534987"/>
                <a:gd name="connsiteY3" fmla="*/ 241300 h 688975"/>
                <a:gd name="connsiteX4" fmla="*/ 361950 w 534987"/>
                <a:gd name="connsiteY4" fmla="*/ 98425 h 688975"/>
                <a:gd name="connsiteX5" fmla="*/ 514350 w 534987"/>
                <a:gd name="connsiteY5" fmla="*/ 12700 h 688975"/>
                <a:gd name="connsiteX6" fmla="*/ 485775 w 534987"/>
                <a:gd name="connsiteY6" fmla="*/ 22225 h 688975"/>
                <a:gd name="connsiteX7" fmla="*/ 485775 w 534987"/>
                <a:gd name="connsiteY7" fmla="*/ 22225 h 68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987" h="688975">
                  <a:moveTo>
                    <a:pt x="0" y="679450"/>
                  </a:moveTo>
                  <a:cubicBezTo>
                    <a:pt x="67469" y="684212"/>
                    <a:pt x="134938" y="688975"/>
                    <a:pt x="171450" y="669925"/>
                  </a:cubicBezTo>
                  <a:cubicBezTo>
                    <a:pt x="207962" y="650875"/>
                    <a:pt x="207962" y="636588"/>
                    <a:pt x="219075" y="565150"/>
                  </a:cubicBezTo>
                  <a:cubicBezTo>
                    <a:pt x="230188" y="493712"/>
                    <a:pt x="214312" y="319088"/>
                    <a:pt x="238125" y="241300"/>
                  </a:cubicBezTo>
                  <a:cubicBezTo>
                    <a:pt x="261938" y="163512"/>
                    <a:pt x="315913" y="136525"/>
                    <a:pt x="361950" y="98425"/>
                  </a:cubicBezTo>
                  <a:cubicBezTo>
                    <a:pt x="407987" y="60325"/>
                    <a:pt x="493713" y="25400"/>
                    <a:pt x="514350" y="12700"/>
                  </a:cubicBezTo>
                  <a:cubicBezTo>
                    <a:pt x="534987" y="0"/>
                    <a:pt x="485775" y="22225"/>
                    <a:pt x="485775" y="22225"/>
                  </a:cubicBezTo>
                  <a:lnTo>
                    <a:pt x="485775" y="22225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191965" y="5060134"/>
              <a:ext cx="1795480" cy="10179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等腰三角形 47"/>
            <p:cNvSpPr/>
            <p:nvPr/>
          </p:nvSpPr>
          <p:spPr>
            <a:xfrm>
              <a:off x="7191965" y="4319781"/>
              <a:ext cx="1795480" cy="74035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0" name="Picture 16" descr="C:\Users\suen\Pictures\transp scr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2209" y="5705533"/>
              <a:ext cx="142483" cy="252926"/>
            </a:xfrm>
            <a:prstGeom prst="rect">
              <a:avLst/>
            </a:prstGeom>
            <a:noFill/>
          </p:spPr>
        </p:pic>
        <p:pic>
          <p:nvPicPr>
            <p:cNvPr id="57" name="Picture 16" descr="C:\Users\suen\Pictures\transp scr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0683" y="5705533"/>
              <a:ext cx="142483" cy="252926"/>
            </a:xfrm>
            <a:prstGeom prst="rect">
              <a:avLst/>
            </a:prstGeom>
            <a:noFill/>
          </p:spPr>
        </p:pic>
        <p:grpSp>
          <p:nvGrpSpPr>
            <p:cNvPr id="71" name="群組 70"/>
            <p:cNvGrpSpPr/>
            <p:nvPr/>
          </p:nvGrpSpPr>
          <p:grpSpPr>
            <a:xfrm>
              <a:off x="5567483" y="5337767"/>
              <a:ext cx="1282486" cy="740353"/>
              <a:chOff x="6429388" y="1000108"/>
              <a:chExt cx="785818" cy="1143008"/>
            </a:xfrm>
          </p:grpSpPr>
          <p:grpSp>
            <p:nvGrpSpPr>
              <p:cNvPr id="63" name="群組 62"/>
              <p:cNvGrpSpPr/>
              <p:nvPr/>
            </p:nvGrpSpPr>
            <p:grpSpPr>
              <a:xfrm>
                <a:off x="6429388" y="1571612"/>
                <a:ext cx="785818" cy="571504"/>
                <a:chOff x="6572264" y="1071546"/>
                <a:chExt cx="785818" cy="357190"/>
              </a:xfrm>
            </p:grpSpPr>
            <p:sp>
              <p:nvSpPr>
                <p:cNvPr id="58" name="矩形 57"/>
                <p:cNvSpPr/>
                <p:nvPr/>
              </p:nvSpPr>
              <p:spPr>
                <a:xfrm>
                  <a:off x="6572264" y="1357298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6572264" y="1285860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6572264" y="1214422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6572264" y="1142984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6572264" y="1071546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群組 64"/>
              <p:cNvGrpSpPr/>
              <p:nvPr/>
            </p:nvGrpSpPr>
            <p:grpSpPr>
              <a:xfrm>
                <a:off x="6429388" y="1000108"/>
                <a:ext cx="785818" cy="571504"/>
                <a:chOff x="6572264" y="1071546"/>
                <a:chExt cx="785818" cy="357190"/>
              </a:xfrm>
            </p:grpSpPr>
            <p:sp>
              <p:nvSpPr>
                <p:cNvPr id="66" name="矩形 65"/>
                <p:cNvSpPr/>
                <p:nvPr/>
              </p:nvSpPr>
              <p:spPr>
                <a:xfrm>
                  <a:off x="6572264" y="1357298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6572264" y="1285860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6572264" y="1214422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>
                  <a:off x="6572264" y="1142984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6572264" y="1071546"/>
                  <a:ext cx="785818" cy="7143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矩形 71"/>
            <p:cNvSpPr/>
            <p:nvPr/>
          </p:nvSpPr>
          <p:spPr>
            <a:xfrm>
              <a:off x="6849969" y="5337767"/>
              <a:ext cx="54718" cy="740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7020967" y="5337767"/>
              <a:ext cx="54718" cy="7403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手繪多邊形 74"/>
            <p:cNvSpPr/>
            <p:nvPr/>
          </p:nvSpPr>
          <p:spPr>
            <a:xfrm>
              <a:off x="6935467" y="4597414"/>
              <a:ext cx="849284" cy="769139"/>
            </a:xfrm>
            <a:custGeom>
              <a:avLst/>
              <a:gdLst>
                <a:gd name="connsiteX0" fmla="*/ 4762 w 709612"/>
                <a:gd name="connsiteY0" fmla="*/ 593725 h 593725"/>
                <a:gd name="connsiteX1" fmla="*/ 4762 w 709612"/>
                <a:gd name="connsiteY1" fmla="*/ 460375 h 593725"/>
                <a:gd name="connsiteX2" fmla="*/ 33337 w 709612"/>
                <a:gd name="connsiteY2" fmla="*/ 336550 h 593725"/>
                <a:gd name="connsiteX3" fmla="*/ 119062 w 709612"/>
                <a:gd name="connsiteY3" fmla="*/ 298450 h 593725"/>
                <a:gd name="connsiteX4" fmla="*/ 623887 w 709612"/>
                <a:gd name="connsiteY4" fmla="*/ 41275 h 593725"/>
                <a:gd name="connsiteX5" fmla="*/ 633412 w 709612"/>
                <a:gd name="connsiteY5" fmla="*/ 50800 h 593725"/>
                <a:gd name="connsiteX6" fmla="*/ 633412 w 709612"/>
                <a:gd name="connsiteY6" fmla="*/ 50800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12" h="593725">
                  <a:moveTo>
                    <a:pt x="4762" y="593725"/>
                  </a:moveTo>
                  <a:cubicBezTo>
                    <a:pt x="2381" y="548481"/>
                    <a:pt x="0" y="503238"/>
                    <a:pt x="4762" y="460375"/>
                  </a:cubicBezTo>
                  <a:cubicBezTo>
                    <a:pt x="9525" y="417513"/>
                    <a:pt x="14287" y="363537"/>
                    <a:pt x="33337" y="336550"/>
                  </a:cubicBezTo>
                  <a:cubicBezTo>
                    <a:pt x="52387" y="309563"/>
                    <a:pt x="119062" y="298450"/>
                    <a:pt x="119062" y="298450"/>
                  </a:cubicBezTo>
                  <a:lnTo>
                    <a:pt x="623887" y="41275"/>
                  </a:lnTo>
                  <a:cubicBezTo>
                    <a:pt x="709612" y="0"/>
                    <a:pt x="633412" y="50800"/>
                    <a:pt x="633412" y="50800"/>
                  </a:cubicBezTo>
                  <a:lnTo>
                    <a:pt x="633412" y="50800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5481983" y="5245222"/>
              <a:ext cx="1709981" cy="832897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直線接點 78"/>
            <p:cNvCxnSpPr/>
            <p:nvPr/>
          </p:nvCxnSpPr>
          <p:spPr>
            <a:xfrm rot="5400000">
              <a:off x="6682972" y="5569205"/>
              <a:ext cx="1017986" cy="1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16" descr="C:\Users\suen\Pictures\transp scr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6465" y="5060134"/>
              <a:ext cx="142483" cy="252926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pic>
          <p:nvPicPr>
            <p:cNvPr id="82" name="Picture 16" descr="C:\Users\suen\Pictures\transp scre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6465" y="5800488"/>
              <a:ext cx="142483" cy="252926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sp>
          <p:nvSpPr>
            <p:cNvPr id="85" name="矩形 84"/>
            <p:cNvSpPr/>
            <p:nvPr/>
          </p:nvSpPr>
          <p:spPr>
            <a:xfrm>
              <a:off x="1463529" y="6633385"/>
              <a:ext cx="341996" cy="9254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3943001" y="6633385"/>
              <a:ext cx="512994" cy="9254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直線接點 86"/>
            <p:cNvCxnSpPr/>
            <p:nvPr/>
          </p:nvCxnSpPr>
          <p:spPr>
            <a:xfrm rot="5400000" flipH="1" flipV="1">
              <a:off x="4330946" y="6758434"/>
              <a:ext cx="252000" cy="1900"/>
            </a:xfrm>
            <a:prstGeom prst="line">
              <a:avLst/>
            </a:prstGeom>
            <a:ln w="127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/>
            <p:nvPr/>
          </p:nvCxnSpPr>
          <p:spPr>
            <a:xfrm>
              <a:off x="1071538" y="6644548"/>
              <a:ext cx="7929618" cy="2057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群組 135"/>
            <p:cNvGrpSpPr/>
            <p:nvPr/>
          </p:nvGrpSpPr>
          <p:grpSpPr>
            <a:xfrm flipV="1">
              <a:off x="1622209" y="5935617"/>
              <a:ext cx="2479472" cy="104058"/>
              <a:chOff x="2857488" y="1960349"/>
              <a:chExt cx="2071702" cy="66620"/>
            </a:xfrm>
          </p:grpSpPr>
          <p:cxnSp>
            <p:nvCxnSpPr>
              <p:cNvPr id="137" name="直線接點 136"/>
              <p:cNvCxnSpPr/>
              <p:nvPr/>
            </p:nvCxnSpPr>
            <p:spPr>
              <a:xfrm>
                <a:off x="3786182" y="1998652"/>
                <a:ext cx="714380" cy="1588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手繪多邊形 137"/>
              <p:cNvSpPr/>
              <p:nvPr/>
            </p:nvSpPr>
            <p:spPr>
              <a:xfrm>
                <a:off x="3643306" y="1964226"/>
                <a:ext cx="190498" cy="26483"/>
              </a:xfrm>
              <a:custGeom>
                <a:avLst/>
                <a:gdLst>
                  <a:gd name="connsiteX0" fmla="*/ 0 w 476250"/>
                  <a:gd name="connsiteY0" fmla="*/ 173037 h 204787"/>
                  <a:gd name="connsiteX1" fmla="*/ 123825 w 476250"/>
                  <a:gd name="connsiteY1" fmla="*/ 173037 h 204787"/>
                  <a:gd name="connsiteX2" fmla="*/ 171450 w 476250"/>
                  <a:gd name="connsiteY2" fmla="*/ 30162 h 204787"/>
                  <a:gd name="connsiteX3" fmla="*/ 276225 w 476250"/>
                  <a:gd name="connsiteY3" fmla="*/ 1587 h 204787"/>
                  <a:gd name="connsiteX4" fmla="*/ 352425 w 476250"/>
                  <a:gd name="connsiteY4" fmla="*/ 39687 h 204787"/>
                  <a:gd name="connsiteX5" fmla="*/ 390525 w 476250"/>
                  <a:gd name="connsiteY5" fmla="*/ 182562 h 204787"/>
                  <a:gd name="connsiteX6" fmla="*/ 476250 w 476250"/>
                  <a:gd name="connsiteY6" fmla="*/ 173037 h 204787"/>
                  <a:gd name="connsiteX7" fmla="*/ 476250 w 476250"/>
                  <a:gd name="connsiteY7" fmla="*/ 17303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0" h="204787">
                    <a:moveTo>
                      <a:pt x="0" y="173037"/>
                    </a:moveTo>
                    <a:cubicBezTo>
                      <a:pt x="47625" y="184943"/>
                      <a:pt x="95250" y="196849"/>
                      <a:pt x="123825" y="173037"/>
                    </a:cubicBezTo>
                    <a:cubicBezTo>
                      <a:pt x="152400" y="149225"/>
                      <a:pt x="146050" y="58737"/>
                      <a:pt x="171450" y="30162"/>
                    </a:cubicBezTo>
                    <a:cubicBezTo>
                      <a:pt x="196850" y="1587"/>
                      <a:pt x="246063" y="0"/>
                      <a:pt x="276225" y="1587"/>
                    </a:cubicBezTo>
                    <a:cubicBezTo>
                      <a:pt x="306387" y="3174"/>
                      <a:pt x="333375" y="9525"/>
                      <a:pt x="352425" y="39687"/>
                    </a:cubicBezTo>
                    <a:cubicBezTo>
                      <a:pt x="371475" y="69850"/>
                      <a:pt x="369888" y="160337"/>
                      <a:pt x="390525" y="182562"/>
                    </a:cubicBezTo>
                    <a:cubicBezTo>
                      <a:pt x="411162" y="204787"/>
                      <a:pt x="476250" y="173037"/>
                      <a:pt x="476250" y="173037"/>
                    </a:cubicBezTo>
                    <a:lnTo>
                      <a:pt x="476250" y="1730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4429124" y="2005778"/>
                <a:ext cx="500066" cy="2118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直線接點 139"/>
              <p:cNvCxnSpPr/>
              <p:nvPr/>
            </p:nvCxnSpPr>
            <p:spPr>
              <a:xfrm>
                <a:off x="3000364" y="2000240"/>
                <a:ext cx="714380" cy="1588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手繪多邊形 140"/>
              <p:cNvSpPr/>
              <p:nvPr/>
            </p:nvSpPr>
            <p:spPr>
              <a:xfrm>
                <a:off x="4446000" y="1960349"/>
                <a:ext cx="162000" cy="37076"/>
              </a:xfrm>
              <a:custGeom>
                <a:avLst/>
                <a:gdLst>
                  <a:gd name="connsiteX0" fmla="*/ 0 w 476250"/>
                  <a:gd name="connsiteY0" fmla="*/ 173037 h 204787"/>
                  <a:gd name="connsiteX1" fmla="*/ 123825 w 476250"/>
                  <a:gd name="connsiteY1" fmla="*/ 173037 h 204787"/>
                  <a:gd name="connsiteX2" fmla="*/ 171450 w 476250"/>
                  <a:gd name="connsiteY2" fmla="*/ 30162 h 204787"/>
                  <a:gd name="connsiteX3" fmla="*/ 276225 w 476250"/>
                  <a:gd name="connsiteY3" fmla="*/ 1587 h 204787"/>
                  <a:gd name="connsiteX4" fmla="*/ 352425 w 476250"/>
                  <a:gd name="connsiteY4" fmla="*/ 39687 h 204787"/>
                  <a:gd name="connsiteX5" fmla="*/ 390525 w 476250"/>
                  <a:gd name="connsiteY5" fmla="*/ 182562 h 204787"/>
                  <a:gd name="connsiteX6" fmla="*/ 476250 w 476250"/>
                  <a:gd name="connsiteY6" fmla="*/ 173037 h 204787"/>
                  <a:gd name="connsiteX7" fmla="*/ 476250 w 476250"/>
                  <a:gd name="connsiteY7" fmla="*/ 17303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0" h="204787">
                    <a:moveTo>
                      <a:pt x="0" y="173037"/>
                    </a:moveTo>
                    <a:cubicBezTo>
                      <a:pt x="47625" y="184943"/>
                      <a:pt x="95250" y="196849"/>
                      <a:pt x="123825" y="173037"/>
                    </a:cubicBezTo>
                    <a:cubicBezTo>
                      <a:pt x="152400" y="149225"/>
                      <a:pt x="146050" y="58737"/>
                      <a:pt x="171450" y="30162"/>
                    </a:cubicBezTo>
                    <a:cubicBezTo>
                      <a:pt x="196850" y="1587"/>
                      <a:pt x="246063" y="0"/>
                      <a:pt x="276225" y="1587"/>
                    </a:cubicBezTo>
                    <a:cubicBezTo>
                      <a:pt x="306387" y="3174"/>
                      <a:pt x="333375" y="9525"/>
                      <a:pt x="352425" y="39687"/>
                    </a:cubicBezTo>
                    <a:cubicBezTo>
                      <a:pt x="371475" y="69850"/>
                      <a:pt x="369888" y="160337"/>
                      <a:pt x="390525" y="182562"/>
                    </a:cubicBezTo>
                    <a:cubicBezTo>
                      <a:pt x="411162" y="204787"/>
                      <a:pt x="476250" y="173037"/>
                      <a:pt x="476250" y="173037"/>
                    </a:cubicBezTo>
                    <a:lnTo>
                      <a:pt x="476250" y="1730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 flipV="1">
                <a:off x="4572000" y="1980000"/>
                <a:ext cx="108000" cy="36000"/>
              </a:xfrm>
              <a:prstGeom prst="rect">
                <a:avLst/>
              </a:prstGeom>
              <a:noFill/>
              <a:ln w="127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2857488" y="2005782"/>
                <a:ext cx="214314" cy="2118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矩形 147"/>
            <p:cNvSpPr/>
            <p:nvPr/>
          </p:nvSpPr>
          <p:spPr>
            <a:xfrm>
              <a:off x="2285984" y="5391351"/>
              <a:ext cx="942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i="1" dirty="0" smtClean="0">
                  <a:solidFill>
                    <a:srgbClr val="0000FF"/>
                  </a:solidFill>
                </a:rPr>
                <a:t>Si-ladder</a:t>
              </a:r>
              <a:endParaRPr lang="zh-TW" altLang="en-US" sz="16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1428728" y="5319913"/>
              <a:ext cx="484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i="1" dirty="0" smtClean="0">
                  <a:solidFill>
                    <a:srgbClr val="0000FF"/>
                  </a:solidFill>
                </a:rPr>
                <a:t>pin</a:t>
              </a:r>
              <a:endParaRPr lang="zh-TW" altLang="en-US" dirty="0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5715008" y="5534227"/>
              <a:ext cx="694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i="1" dirty="0" smtClean="0">
                  <a:solidFill>
                    <a:srgbClr val="0000FF"/>
                  </a:solidFill>
                </a:rPr>
                <a:t>LYSO </a:t>
              </a:r>
              <a:endParaRPr lang="zh-TW" altLang="en-US" dirty="0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4422854" y="5615925"/>
              <a:ext cx="798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ym typeface="Wingdings" pitchFamily="2" charset="2"/>
                </a:rPr>
                <a:t>Flange</a:t>
              </a:r>
              <a:endParaRPr lang="zh-TW" altLang="en-US" dirty="0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2406630" y="6263997"/>
              <a:ext cx="1199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beam-pipe</a:t>
              </a:r>
              <a:endParaRPr lang="zh-TW" altLang="en-US" dirty="0"/>
            </a:p>
          </p:txBody>
        </p:sp>
        <p:sp>
          <p:nvSpPr>
            <p:cNvPr id="154" name="矩形 153"/>
            <p:cNvSpPr/>
            <p:nvPr/>
          </p:nvSpPr>
          <p:spPr>
            <a:xfrm>
              <a:off x="7572396" y="5319913"/>
              <a:ext cx="1168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Quad-</a:t>
              </a:r>
              <a:r>
                <a:rPr lang="en-US" altLang="zh-TW" dirty="0" err="1" smtClean="0"/>
                <a:t>mag</a:t>
              </a:r>
              <a:endParaRPr lang="zh-TW" altLang="en-US" dirty="0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7286644" y="4962723"/>
              <a:ext cx="484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i="1" dirty="0" smtClean="0">
                  <a:solidFill>
                    <a:srgbClr val="0000FF"/>
                  </a:solidFill>
                </a:rPr>
                <a:t>pin</a:t>
              </a:r>
              <a:endParaRPr lang="zh-TW" altLang="en-US" dirty="0"/>
            </a:p>
          </p:txBody>
        </p:sp>
      </p:grpSp>
      <p:sp>
        <p:nvSpPr>
          <p:cNvPr id="64" name="橢圓形圖說文字 63"/>
          <p:cNvSpPr/>
          <p:nvPr/>
        </p:nvSpPr>
        <p:spPr>
          <a:xfrm>
            <a:off x="6072198" y="1285860"/>
            <a:ext cx="3071802" cy="1857388"/>
          </a:xfrm>
          <a:prstGeom prst="wedgeEllipseCallout">
            <a:avLst>
              <a:gd name="adj1" fmla="val -7742"/>
              <a:gd name="adj2" fmla="val 60156"/>
            </a:avLst>
          </a:prstGeom>
          <a:solidFill>
            <a:srgbClr val="FFFF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矩形 76"/>
          <p:cNvSpPr/>
          <p:nvPr/>
        </p:nvSpPr>
        <p:spPr>
          <a:xfrm>
            <a:off x="6330304" y="1571612"/>
            <a:ext cx="2813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     use fine-pitch Si-strip 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  to differentiate </a:t>
            </a:r>
            <a:r>
              <a:rPr lang="en-US" b="1" i="1" dirty="0" err="1" smtClean="0">
                <a:solidFill>
                  <a:srgbClr val="0000FF"/>
                </a:solidFill>
              </a:rPr>
              <a:t>Mult.Scatt</a:t>
            </a:r>
            <a:r>
              <a:rPr lang="en-US" b="1" i="1" dirty="0" smtClean="0">
                <a:solidFill>
                  <a:srgbClr val="0000FF"/>
                </a:solidFill>
              </a:rPr>
              <a:t>.</a:t>
            </a:r>
            <a:r>
              <a:rPr lang="en-US" i="1" dirty="0" smtClean="0">
                <a:solidFill>
                  <a:srgbClr val="0000FF"/>
                </a:solidFill>
              </a:rPr>
              <a:t>  distribution (</a:t>
            </a:r>
            <a:r>
              <a:rPr lang="en-US" b="1" i="1" dirty="0" smtClean="0">
                <a:solidFill>
                  <a:srgbClr val="0000FF"/>
                </a:solidFill>
              </a:rPr>
              <a:t>50 </a:t>
            </a:r>
            <a:r>
              <a:rPr lang="el-GR" b="1" i="1" dirty="0" smtClean="0">
                <a:solidFill>
                  <a:srgbClr val="0000FF"/>
                </a:solidFill>
              </a:rPr>
              <a:t>μ</a:t>
            </a:r>
            <a:r>
              <a:rPr lang="en-US" b="1" i="1" dirty="0" smtClean="0">
                <a:solidFill>
                  <a:srgbClr val="0000FF"/>
                </a:solidFill>
              </a:rPr>
              <a:t>m</a:t>
            </a:r>
            <a:r>
              <a:rPr lang="en-US" i="1" dirty="0" smtClean="0">
                <a:solidFill>
                  <a:srgbClr val="0000FF"/>
                </a:solidFill>
              </a:rPr>
              <a:t> width) 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for event counting over </a:t>
            </a:r>
            <a:r>
              <a:rPr lang="en-US" b="1" i="1" dirty="0" err="1" smtClean="0">
                <a:solidFill>
                  <a:srgbClr val="0000FF"/>
                </a:solidFill>
                <a:latin typeface="Calibri" pitchFamily="34" charset="0"/>
              </a:rPr>
              <a:t>θ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Calibri" pitchFamily="34" charset="0"/>
              </a:rPr>
              <a:t>min</a:t>
            </a:r>
            <a:r>
              <a:rPr lang="en-US" b="1" i="1" baseline="-25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Calibri" pitchFamily="34" charset="0"/>
              </a:rPr>
              <a:t>        to </a:t>
            </a:r>
            <a:r>
              <a:rPr lang="en-US" b="1" i="1" dirty="0" smtClean="0">
                <a:solidFill>
                  <a:srgbClr val="0000FF"/>
                </a:solidFill>
                <a:latin typeface="Calibri" pitchFamily="34" charset="0"/>
              </a:rPr>
              <a:t>25 </a:t>
            </a:r>
            <a:r>
              <a:rPr lang="el-GR" b="1" i="1" dirty="0" smtClean="0">
                <a:solidFill>
                  <a:srgbClr val="0000FF"/>
                </a:solidFill>
                <a:latin typeface="Calibri" pitchFamily="34" charset="0"/>
              </a:rPr>
              <a:t>μ</a:t>
            </a:r>
            <a:r>
              <a:rPr lang="en-US" b="1" i="1" dirty="0" smtClean="0">
                <a:solidFill>
                  <a:srgbClr val="0000FF"/>
                </a:solidFill>
                <a:latin typeface="Calibri" pitchFamily="34" charset="0"/>
              </a:rPr>
              <a:t>m</a:t>
            </a:r>
            <a:r>
              <a:rPr lang="en-US" i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Calibri" pitchFamily="34" charset="0"/>
              </a:rPr>
              <a:t>precison</a:t>
            </a:r>
            <a:r>
              <a:rPr lang="en-US" i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214282" y="2500306"/>
            <a:ext cx="80724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Courier New" pitchFamily="49" charset="0"/>
              <a:buChar char="o"/>
            </a:pPr>
            <a:r>
              <a:rPr lang="en-US" sz="2400" b="1" dirty="0" smtClean="0"/>
              <a:t>LumiCal Si wafer volume </a:t>
            </a:r>
          </a:p>
          <a:p>
            <a:pPr marL="266700" indent="-266700"/>
            <a:r>
              <a:rPr lang="en-US" sz="2000" dirty="0" smtClean="0"/>
              <a:t>	GEANT for round </a:t>
            </a:r>
            <a:r>
              <a:rPr lang="en-US" sz="2000" dirty="0" err="1" smtClean="0"/>
              <a:t>beampipe</a:t>
            </a:r>
            <a:r>
              <a:rPr lang="en-US" sz="2000" dirty="0" smtClean="0"/>
              <a:t>  </a:t>
            </a:r>
            <a:r>
              <a:rPr lang="el-GR" sz="2000" b="1" i="1" dirty="0" smtClean="0"/>
              <a:t>φ</a:t>
            </a:r>
            <a:r>
              <a:rPr lang="en-US" sz="2000" b="1" i="1" dirty="0" smtClean="0"/>
              <a:t> = 28 mm</a:t>
            </a:r>
          </a:p>
          <a:p>
            <a:pPr marL="266700" indent="-266700"/>
            <a:r>
              <a:rPr lang="en-US" sz="2000" dirty="0" smtClean="0"/>
              <a:t>	θ = 30 mRad @ z=500 mm</a:t>
            </a:r>
          </a:p>
          <a:p>
            <a:pPr marL="266700" indent="-266700"/>
            <a:r>
              <a:rPr lang="en-US" sz="2000" dirty="0" smtClean="0"/>
              <a:t>	Multi. Scattering at Si wafer:  </a:t>
            </a:r>
            <a:r>
              <a:rPr lang="en-US" sz="2000" b="1" dirty="0" smtClean="0"/>
              <a:t>RMS = 50 </a:t>
            </a:r>
            <a:r>
              <a:rPr lang="el-GR" sz="2000" b="1" dirty="0" smtClean="0"/>
              <a:t>μ</a:t>
            </a:r>
            <a:r>
              <a:rPr lang="en-US" sz="2000" b="1" dirty="0" smtClean="0"/>
              <a:t>m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Assuming Si strip 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300</a:t>
            </a:r>
            <a:r>
              <a:rPr lang="el-GR" sz="2000" b="1" i="1" dirty="0" smtClean="0">
                <a:latin typeface="Calibri" pitchFamily="34" charset="0"/>
                <a:sym typeface="Wingdings" panose="05000000000000000000" pitchFamily="2" charset="2"/>
              </a:rPr>
              <a:t> μ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m thick</a:t>
            </a:r>
            <a:r>
              <a:rPr lang="en-US" sz="2000" b="1" dirty="0" smtClean="0">
                <a:latin typeface="Calibri" pitchFamily="34" charset="0"/>
                <a:sym typeface="Wingdings" panose="05000000000000000000" pitchFamily="2" charset="2"/>
              </a:rPr>
              <a:t>, 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pitch = 100 </a:t>
            </a:r>
            <a:r>
              <a:rPr lang="el-GR" sz="2000" b="1" dirty="0" smtClean="0"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000" b="1" dirty="0" smtClean="0">
                <a:latin typeface="Calibri" pitchFamily="34" charset="0"/>
                <a:sym typeface="Wingdings" panose="05000000000000000000" pitchFamily="2" charset="2"/>
              </a:rPr>
              <a:t>m, </a:t>
            </a:r>
            <a:endParaRPr lang="en-US" altLang="zh-TW" sz="2000" i="1" dirty="0" smtClean="0">
              <a:latin typeface="Calibri" pitchFamily="34" charset="0"/>
              <a:sym typeface="Wingdings" pitchFamily="2" charset="2"/>
            </a:endParaRPr>
          </a:p>
          <a:p>
            <a:pPr marL="457200" indent="-4572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resolution by the fraction of entrance strip  (low z)  </a:t>
            </a:r>
          </a:p>
          <a:p>
            <a:pPr marL="457200" indent="-457200">
              <a:buFont typeface="Wingdings"/>
              <a:buChar char="è"/>
            </a:pP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fire 100 strips @ 30 </a:t>
            </a:r>
            <a:r>
              <a:rPr lang="en-US" altLang="zh-TW" sz="2000" b="1" i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mRad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</a:t>
            </a:r>
          </a:p>
          <a:p>
            <a:pPr marL="457200" indent="-457200">
              <a:buFont typeface="Wingdings"/>
              <a:buChar char="è"/>
            </a:pP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rather extreme for Si strip</a:t>
            </a:r>
          </a:p>
          <a:p>
            <a:pPr marL="457200" indent="-4572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resolution by charge sharing </a:t>
            </a:r>
          </a:p>
          <a:p>
            <a:pPr marL="457200" indent="-4572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at the edge strips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86058"/>
            <a:ext cx="2429690" cy="16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24"/>
          <p:cNvGrpSpPr/>
          <p:nvPr/>
        </p:nvGrpSpPr>
        <p:grpSpPr>
          <a:xfrm>
            <a:off x="357158" y="857232"/>
            <a:ext cx="8627076" cy="1726654"/>
            <a:chOff x="357158" y="1000108"/>
            <a:chExt cx="8627076" cy="1726654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000108"/>
              <a:ext cx="8627076" cy="172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手繪多邊形 17"/>
            <p:cNvSpPr/>
            <p:nvPr/>
          </p:nvSpPr>
          <p:spPr>
            <a:xfrm>
              <a:off x="4286248" y="1285860"/>
              <a:ext cx="2582279" cy="366970"/>
            </a:xfrm>
            <a:custGeom>
              <a:avLst/>
              <a:gdLst>
                <a:gd name="connsiteX0" fmla="*/ 20054 w 2582279"/>
                <a:gd name="connsiteY0" fmla="*/ 247650 h 366970"/>
                <a:gd name="connsiteX1" fmla="*/ 10529 w 2582279"/>
                <a:gd name="connsiteY1" fmla="*/ 314325 h 366970"/>
                <a:gd name="connsiteX2" fmla="*/ 1004 w 2582279"/>
                <a:gd name="connsiteY2" fmla="*/ 352425 h 366970"/>
                <a:gd name="connsiteX3" fmla="*/ 2582279 w 2582279"/>
                <a:gd name="connsiteY3" fmla="*/ 333375 h 366970"/>
                <a:gd name="connsiteX4" fmla="*/ 2582279 w 2582279"/>
                <a:gd name="connsiteY4" fmla="*/ 0 h 366970"/>
                <a:gd name="connsiteX5" fmla="*/ 2296529 w 2582279"/>
                <a:gd name="connsiteY5" fmla="*/ 0 h 366970"/>
                <a:gd name="connsiteX6" fmla="*/ 20054 w 2582279"/>
                <a:gd name="connsiteY6" fmla="*/ 247650 h 3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2279" h="366970">
                  <a:moveTo>
                    <a:pt x="20054" y="247650"/>
                  </a:moveTo>
                  <a:cubicBezTo>
                    <a:pt x="16879" y="269875"/>
                    <a:pt x="14932" y="292310"/>
                    <a:pt x="10529" y="314325"/>
                  </a:cubicBezTo>
                  <a:cubicBezTo>
                    <a:pt x="0" y="366970"/>
                    <a:pt x="1004" y="326201"/>
                    <a:pt x="1004" y="352425"/>
                  </a:cubicBezTo>
                  <a:lnTo>
                    <a:pt x="2582279" y="333375"/>
                  </a:lnTo>
                  <a:lnTo>
                    <a:pt x="2582279" y="0"/>
                  </a:lnTo>
                  <a:lnTo>
                    <a:pt x="2296529" y="0"/>
                  </a:lnTo>
                  <a:lnTo>
                    <a:pt x="20054" y="247650"/>
                  </a:lnTo>
                  <a:close/>
                </a:path>
              </a:pathLst>
            </a:custGeom>
            <a:solidFill>
              <a:srgbClr val="00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手繪多邊形 21"/>
            <p:cNvSpPr/>
            <p:nvPr/>
          </p:nvSpPr>
          <p:spPr>
            <a:xfrm flipV="1">
              <a:off x="4286248" y="2071678"/>
              <a:ext cx="2582279" cy="347410"/>
            </a:xfrm>
            <a:custGeom>
              <a:avLst/>
              <a:gdLst>
                <a:gd name="connsiteX0" fmla="*/ 20054 w 2582279"/>
                <a:gd name="connsiteY0" fmla="*/ 247650 h 366970"/>
                <a:gd name="connsiteX1" fmla="*/ 10529 w 2582279"/>
                <a:gd name="connsiteY1" fmla="*/ 314325 h 366970"/>
                <a:gd name="connsiteX2" fmla="*/ 1004 w 2582279"/>
                <a:gd name="connsiteY2" fmla="*/ 352425 h 366970"/>
                <a:gd name="connsiteX3" fmla="*/ 2582279 w 2582279"/>
                <a:gd name="connsiteY3" fmla="*/ 333375 h 366970"/>
                <a:gd name="connsiteX4" fmla="*/ 2582279 w 2582279"/>
                <a:gd name="connsiteY4" fmla="*/ 0 h 366970"/>
                <a:gd name="connsiteX5" fmla="*/ 2296529 w 2582279"/>
                <a:gd name="connsiteY5" fmla="*/ 0 h 366970"/>
                <a:gd name="connsiteX6" fmla="*/ 20054 w 2582279"/>
                <a:gd name="connsiteY6" fmla="*/ 247650 h 3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2279" h="366970">
                  <a:moveTo>
                    <a:pt x="20054" y="247650"/>
                  </a:moveTo>
                  <a:cubicBezTo>
                    <a:pt x="16879" y="269875"/>
                    <a:pt x="14932" y="292310"/>
                    <a:pt x="10529" y="314325"/>
                  </a:cubicBezTo>
                  <a:cubicBezTo>
                    <a:pt x="0" y="366970"/>
                    <a:pt x="1004" y="326201"/>
                    <a:pt x="1004" y="352425"/>
                  </a:cubicBezTo>
                  <a:lnTo>
                    <a:pt x="2582279" y="333375"/>
                  </a:lnTo>
                  <a:lnTo>
                    <a:pt x="2582279" y="0"/>
                  </a:lnTo>
                  <a:lnTo>
                    <a:pt x="2296529" y="0"/>
                  </a:lnTo>
                  <a:lnTo>
                    <a:pt x="20054" y="247650"/>
                  </a:lnTo>
                  <a:close/>
                </a:path>
              </a:pathLst>
            </a:custGeom>
            <a:solidFill>
              <a:srgbClr val="00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12</a:t>
            </a:fld>
            <a:endParaRPr lang="en-US" altLang="zh-TW" dirty="0"/>
          </a:p>
        </p:txBody>
      </p:sp>
      <p:cxnSp>
        <p:nvCxnSpPr>
          <p:cNvPr id="9" name="直線單箭頭接點 8"/>
          <p:cNvCxnSpPr/>
          <p:nvPr/>
        </p:nvCxnSpPr>
        <p:spPr>
          <a:xfrm rot="16200000" flipV="1">
            <a:off x="6894132" y="2535628"/>
            <a:ext cx="357190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215074" y="26431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z=620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4429124" y="2071678"/>
            <a:ext cx="78581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06190" cy="785818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LumiCal Si-wafer option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857760"/>
            <a:ext cx="4514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668" y="5373216"/>
            <a:ext cx="3675828" cy="7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06190" cy="597724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LumiCal Calo options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13</a:t>
            </a:fld>
            <a:endParaRPr lang="en-US" altLang="zh-TW" dirty="0"/>
          </a:p>
        </p:txBody>
      </p:sp>
      <p:grpSp>
        <p:nvGrpSpPr>
          <p:cNvPr id="3" name="Group 18"/>
          <p:cNvGrpSpPr/>
          <p:nvPr/>
        </p:nvGrpSpPr>
        <p:grpSpPr>
          <a:xfrm>
            <a:off x="214322" y="5441546"/>
            <a:ext cx="5791200" cy="407587"/>
            <a:chOff x="228600" y="4495800"/>
            <a:chExt cx="5791200" cy="458788"/>
          </a:xfrm>
        </p:grpSpPr>
        <p:cxnSp>
          <p:nvCxnSpPr>
            <p:cNvPr id="33" name="Straight Connector 13"/>
            <p:cNvCxnSpPr/>
            <p:nvPr/>
          </p:nvCxnSpPr>
          <p:spPr>
            <a:xfrm>
              <a:off x="228600" y="4495800"/>
              <a:ext cx="57912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"/>
            <p:cNvCxnSpPr/>
            <p:nvPr/>
          </p:nvCxnSpPr>
          <p:spPr>
            <a:xfrm>
              <a:off x="228600" y="4953000"/>
              <a:ext cx="57912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16"/>
            <p:cNvSpPr/>
            <p:nvPr/>
          </p:nvSpPr>
          <p:spPr>
            <a:xfrm>
              <a:off x="533400" y="4648200"/>
              <a:ext cx="3810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Rectangle 61"/>
          <p:cNvSpPr/>
          <p:nvPr/>
        </p:nvSpPr>
        <p:spPr>
          <a:xfrm>
            <a:off x="1928834" y="6095037"/>
            <a:ext cx="12048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 smtClean="0">
                <a:latin typeface="+mj-lt"/>
              </a:rPr>
              <a:t>Octagon </a:t>
            </a:r>
          </a:p>
          <a:p>
            <a:pPr>
              <a:lnSpc>
                <a:spcPts val="1800"/>
              </a:lnSpc>
            </a:pPr>
            <a:r>
              <a:rPr lang="en-US" altLang="zh-TW" dirty="0" smtClean="0">
                <a:latin typeface="+mj-lt"/>
              </a:rPr>
              <a:t>Si-strip in z</a:t>
            </a:r>
            <a:endParaRPr lang="zh-TW" altLang="en-US" sz="1800" dirty="0">
              <a:latin typeface="+mj-lt"/>
            </a:endParaRPr>
          </a:p>
        </p:txBody>
      </p:sp>
      <p:cxnSp>
        <p:nvCxnSpPr>
          <p:cNvPr id="10" name="Straight Connector 66"/>
          <p:cNvCxnSpPr/>
          <p:nvPr/>
        </p:nvCxnSpPr>
        <p:spPr>
          <a:xfrm rot="16200000" flipH="1">
            <a:off x="2885526" y="3639495"/>
            <a:ext cx="621596" cy="4703996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4"/>
          <p:cNvGrpSpPr/>
          <p:nvPr/>
        </p:nvGrpSpPr>
        <p:grpSpPr>
          <a:xfrm>
            <a:off x="428636" y="5252067"/>
            <a:ext cx="533400" cy="339635"/>
            <a:chOff x="457200" y="2743200"/>
            <a:chExt cx="1439091" cy="949235"/>
          </a:xfrm>
        </p:grpSpPr>
        <p:sp>
          <p:nvSpPr>
            <p:cNvPr id="22" name="手繪多邊形 21"/>
            <p:cNvSpPr/>
            <p:nvPr/>
          </p:nvSpPr>
          <p:spPr>
            <a:xfrm>
              <a:off x="457200" y="2743200"/>
              <a:ext cx="770709" cy="949235"/>
            </a:xfrm>
            <a:custGeom>
              <a:avLst/>
              <a:gdLst>
                <a:gd name="connsiteX0" fmla="*/ 0 w 770709"/>
                <a:gd name="connsiteY0" fmla="*/ 940526 h 949235"/>
                <a:gd name="connsiteX1" fmla="*/ 222069 w 770709"/>
                <a:gd name="connsiteY1" fmla="*/ 940526 h 949235"/>
                <a:gd name="connsiteX2" fmla="*/ 352697 w 770709"/>
                <a:gd name="connsiteY2" fmla="*/ 888275 h 949235"/>
                <a:gd name="connsiteX3" fmla="*/ 418011 w 770709"/>
                <a:gd name="connsiteY3" fmla="*/ 744583 h 949235"/>
                <a:gd name="connsiteX4" fmla="*/ 470263 w 770709"/>
                <a:gd name="connsiteY4" fmla="*/ 496389 h 949235"/>
                <a:gd name="connsiteX5" fmla="*/ 496389 w 770709"/>
                <a:gd name="connsiteY5" fmla="*/ 326572 h 949235"/>
                <a:gd name="connsiteX6" fmla="*/ 548640 w 770709"/>
                <a:gd name="connsiteY6" fmla="*/ 156755 h 949235"/>
                <a:gd name="connsiteX7" fmla="*/ 640080 w 770709"/>
                <a:gd name="connsiteY7" fmla="*/ 52252 h 949235"/>
                <a:gd name="connsiteX8" fmla="*/ 744583 w 770709"/>
                <a:gd name="connsiteY8" fmla="*/ 13063 h 949235"/>
                <a:gd name="connsiteX9" fmla="*/ 770709 w 770709"/>
                <a:gd name="connsiteY9" fmla="*/ 0 h 9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709" h="949235">
                  <a:moveTo>
                    <a:pt x="0" y="940526"/>
                  </a:moveTo>
                  <a:cubicBezTo>
                    <a:pt x="81643" y="944880"/>
                    <a:pt x="163286" y="949235"/>
                    <a:pt x="222069" y="940526"/>
                  </a:cubicBezTo>
                  <a:cubicBezTo>
                    <a:pt x="280852" y="931818"/>
                    <a:pt x="320040" y="920932"/>
                    <a:pt x="352697" y="888275"/>
                  </a:cubicBezTo>
                  <a:cubicBezTo>
                    <a:pt x="385354" y="855618"/>
                    <a:pt x="398417" y="809897"/>
                    <a:pt x="418011" y="744583"/>
                  </a:cubicBezTo>
                  <a:cubicBezTo>
                    <a:pt x="437605" y="679269"/>
                    <a:pt x="457200" y="566057"/>
                    <a:pt x="470263" y="496389"/>
                  </a:cubicBezTo>
                  <a:cubicBezTo>
                    <a:pt x="483326" y="426721"/>
                    <a:pt x="483326" y="383178"/>
                    <a:pt x="496389" y="326572"/>
                  </a:cubicBezTo>
                  <a:cubicBezTo>
                    <a:pt x="509452" y="269966"/>
                    <a:pt x="524692" y="202475"/>
                    <a:pt x="548640" y="156755"/>
                  </a:cubicBezTo>
                  <a:cubicBezTo>
                    <a:pt x="572588" y="111035"/>
                    <a:pt x="607423" y="76201"/>
                    <a:pt x="640080" y="52252"/>
                  </a:cubicBezTo>
                  <a:cubicBezTo>
                    <a:pt x="672737" y="28303"/>
                    <a:pt x="722811" y="21772"/>
                    <a:pt x="744583" y="13063"/>
                  </a:cubicBezTo>
                  <a:cubicBezTo>
                    <a:pt x="766355" y="4354"/>
                    <a:pt x="768532" y="2177"/>
                    <a:pt x="770709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 flipH="1">
              <a:off x="1219200" y="2743200"/>
              <a:ext cx="677091" cy="949235"/>
            </a:xfrm>
            <a:custGeom>
              <a:avLst/>
              <a:gdLst>
                <a:gd name="connsiteX0" fmla="*/ 0 w 770709"/>
                <a:gd name="connsiteY0" fmla="*/ 940526 h 949235"/>
                <a:gd name="connsiteX1" fmla="*/ 222069 w 770709"/>
                <a:gd name="connsiteY1" fmla="*/ 940526 h 949235"/>
                <a:gd name="connsiteX2" fmla="*/ 352697 w 770709"/>
                <a:gd name="connsiteY2" fmla="*/ 888275 h 949235"/>
                <a:gd name="connsiteX3" fmla="*/ 418011 w 770709"/>
                <a:gd name="connsiteY3" fmla="*/ 744583 h 949235"/>
                <a:gd name="connsiteX4" fmla="*/ 470263 w 770709"/>
                <a:gd name="connsiteY4" fmla="*/ 496389 h 949235"/>
                <a:gd name="connsiteX5" fmla="*/ 496389 w 770709"/>
                <a:gd name="connsiteY5" fmla="*/ 326572 h 949235"/>
                <a:gd name="connsiteX6" fmla="*/ 548640 w 770709"/>
                <a:gd name="connsiteY6" fmla="*/ 156755 h 949235"/>
                <a:gd name="connsiteX7" fmla="*/ 640080 w 770709"/>
                <a:gd name="connsiteY7" fmla="*/ 52252 h 949235"/>
                <a:gd name="connsiteX8" fmla="*/ 744583 w 770709"/>
                <a:gd name="connsiteY8" fmla="*/ 13063 h 949235"/>
                <a:gd name="connsiteX9" fmla="*/ 770709 w 770709"/>
                <a:gd name="connsiteY9" fmla="*/ 0 h 9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709" h="949235">
                  <a:moveTo>
                    <a:pt x="0" y="940526"/>
                  </a:moveTo>
                  <a:cubicBezTo>
                    <a:pt x="81643" y="944880"/>
                    <a:pt x="163286" y="949235"/>
                    <a:pt x="222069" y="940526"/>
                  </a:cubicBezTo>
                  <a:cubicBezTo>
                    <a:pt x="280852" y="931818"/>
                    <a:pt x="320040" y="920932"/>
                    <a:pt x="352697" y="888275"/>
                  </a:cubicBezTo>
                  <a:cubicBezTo>
                    <a:pt x="385354" y="855618"/>
                    <a:pt x="398417" y="809897"/>
                    <a:pt x="418011" y="744583"/>
                  </a:cubicBezTo>
                  <a:cubicBezTo>
                    <a:pt x="437605" y="679269"/>
                    <a:pt x="457200" y="566057"/>
                    <a:pt x="470263" y="496389"/>
                  </a:cubicBezTo>
                  <a:cubicBezTo>
                    <a:pt x="483326" y="426721"/>
                    <a:pt x="483326" y="383178"/>
                    <a:pt x="496389" y="326572"/>
                  </a:cubicBezTo>
                  <a:cubicBezTo>
                    <a:pt x="509452" y="269966"/>
                    <a:pt x="524692" y="202475"/>
                    <a:pt x="548640" y="156755"/>
                  </a:cubicBezTo>
                  <a:cubicBezTo>
                    <a:pt x="572588" y="111035"/>
                    <a:pt x="607423" y="76201"/>
                    <a:pt x="640080" y="52252"/>
                  </a:cubicBezTo>
                  <a:cubicBezTo>
                    <a:pt x="672737" y="28303"/>
                    <a:pt x="722811" y="21772"/>
                    <a:pt x="744583" y="13063"/>
                  </a:cubicBezTo>
                  <a:cubicBezTo>
                    <a:pt x="766355" y="4354"/>
                    <a:pt x="768532" y="2177"/>
                    <a:pt x="770709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68"/>
          <p:cNvGrpSpPr/>
          <p:nvPr/>
        </p:nvGrpSpPr>
        <p:grpSpPr>
          <a:xfrm>
            <a:off x="6000800" y="6037885"/>
            <a:ext cx="267789" cy="703217"/>
            <a:chOff x="973183" y="2481943"/>
            <a:chExt cx="437606" cy="1040674"/>
          </a:xfrm>
        </p:grpSpPr>
        <p:sp>
          <p:nvSpPr>
            <p:cNvPr id="18" name="手繪多邊形 17"/>
            <p:cNvSpPr/>
            <p:nvPr/>
          </p:nvSpPr>
          <p:spPr>
            <a:xfrm>
              <a:off x="973183" y="2481943"/>
              <a:ext cx="420189" cy="744583"/>
            </a:xfrm>
            <a:custGeom>
              <a:avLst/>
              <a:gdLst>
                <a:gd name="connsiteX0" fmla="*/ 411480 w 420189"/>
                <a:gd name="connsiteY0" fmla="*/ 0 h 744583"/>
                <a:gd name="connsiteX1" fmla="*/ 411480 w 420189"/>
                <a:gd name="connsiteY1" fmla="*/ 339634 h 744583"/>
                <a:gd name="connsiteX2" fmla="*/ 359228 w 420189"/>
                <a:gd name="connsiteY2" fmla="*/ 470263 h 744583"/>
                <a:gd name="connsiteX3" fmla="*/ 202474 w 420189"/>
                <a:gd name="connsiteY3" fmla="*/ 509451 h 744583"/>
                <a:gd name="connsiteX4" fmla="*/ 45720 w 420189"/>
                <a:gd name="connsiteY4" fmla="*/ 535577 h 744583"/>
                <a:gd name="connsiteX5" fmla="*/ 6531 w 420189"/>
                <a:gd name="connsiteY5" fmla="*/ 640080 h 744583"/>
                <a:gd name="connsiteX6" fmla="*/ 6531 w 420189"/>
                <a:gd name="connsiteY6" fmla="*/ 744583 h 744583"/>
                <a:gd name="connsiteX7" fmla="*/ 6531 w 420189"/>
                <a:gd name="connsiteY7" fmla="*/ 744583 h 7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189" h="744583">
                  <a:moveTo>
                    <a:pt x="411480" y="0"/>
                  </a:moveTo>
                  <a:cubicBezTo>
                    <a:pt x="415834" y="130628"/>
                    <a:pt x="420189" y="261257"/>
                    <a:pt x="411480" y="339634"/>
                  </a:cubicBezTo>
                  <a:cubicBezTo>
                    <a:pt x="402771" y="418011"/>
                    <a:pt x="394062" y="441960"/>
                    <a:pt x="359228" y="470263"/>
                  </a:cubicBezTo>
                  <a:cubicBezTo>
                    <a:pt x="324394" y="498566"/>
                    <a:pt x="254725" y="498565"/>
                    <a:pt x="202474" y="509451"/>
                  </a:cubicBezTo>
                  <a:cubicBezTo>
                    <a:pt x="150223" y="520337"/>
                    <a:pt x="78377" y="513806"/>
                    <a:pt x="45720" y="535577"/>
                  </a:cubicBezTo>
                  <a:cubicBezTo>
                    <a:pt x="13063" y="557348"/>
                    <a:pt x="13062" y="605246"/>
                    <a:pt x="6531" y="640080"/>
                  </a:cubicBezTo>
                  <a:cubicBezTo>
                    <a:pt x="0" y="674914"/>
                    <a:pt x="6531" y="744583"/>
                    <a:pt x="6531" y="744583"/>
                  </a:cubicBezTo>
                  <a:lnTo>
                    <a:pt x="6531" y="744583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 flipV="1">
              <a:off x="990600" y="2743200"/>
              <a:ext cx="420189" cy="779417"/>
            </a:xfrm>
            <a:custGeom>
              <a:avLst/>
              <a:gdLst>
                <a:gd name="connsiteX0" fmla="*/ 411480 w 420189"/>
                <a:gd name="connsiteY0" fmla="*/ 0 h 744583"/>
                <a:gd name="connsiteX1" fmla="*/ 411480 w 420189"/>
                <a:gd name="connsiteY1" fmla="*/ 339634 h 744583"/>
                <a:gd name="connsiteX2" fmla="*/ 359228 w 420189"/>
                <a:gd name="connsiteY2" fmla="*/ 470263 h 744583"/>
                <a:gd name="connsiteX3" fmla="*/ 202474 w 420189"/>
                <a:gd name="connsiteY3" fmla="*/ 509451 h 744583"/>
                <a:gd name="connsiteX4" fmla="*/ 45720 w 420189"/>
                <a:gd name="connsiteY4" fmla="*/ 535577 h 744583"/>
                <a:gd name="connsiteX5" fmla="*/ 6531 w 420189"/>
                <a:gd name="connsiteY5" fmla="*/ 640080 h 744583"/>
                <a:gd name="connsiteX6" fmla="*/ 6531 w 420189"/>
                <a:gd name="connsiteY6" fmla="*/ 744583 h 744583"/>
                <a:gd name="connsiteX7" fmla="*/ 6531 w 420189"/>
                <a:gd name="connsiteY7" fmla="*/ 744583 h 7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189" h="744583">
                  <a:moveTo>
                    <a:pt x="411480" y="0"/>
                  </a:moveTo>
                  <a:cubicBezTo>
                    <a:pt x="415834" y="130628"/>
                    <a:pt x="420189" y="261257"/>
                    <a:pt x="411480" y="339634"/>
                  </a:cubicBezTo>
                  <a:cubicBezTo>
                    <a:pt x="402771" y="418011"/>
                    <a:pt x="394062" y="441960"/>
                    <a:pt x="359228" y="470263"/>
                  </a:cubicBezTo>
                  <a:cubicBezTo>
                    <a:pt x="324394" y="498566"/>
                    <a:pt x="254725" y="498565"/>
                    <a:pt x="202474" y="509451"/>
                  </a:cubicBezTo>
                  <a:cubicBezTo>
                    <a:pt x="150223" y="520337"/>
                    <a:pt x="78377" y="513806"/>
                    <a:pt x="45720" y="535577"/>
                  </a:cubicBezTo>
                  <a:cubicBezTo>
                    <a:pt x="13063" y="557348"/>
                    <a:pt x="13062" y="605246"/>
                    <a:pt x="6531" y="640080"/>
                  </a:cubicBezTo>
                  <a:cubicBezTo>
                    <a:pt x="0" y="674914"/>
                    <a:pt x="6531" y="744583"/>
                    <a:pt x="6531" y="744583"/>
                  </a:cubicBezTo>
                  <a:lnTo>
                    <a:pt x="6531" y="744583"/>
                  </a:ln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Rectangle 62"/>
          <p:cNvSpPr/>
          <p:nvPr/>
        </p:nvSpPr>
        <p:spPr>
          <a:xfrm>
            <a:off x="3851920" y="4867450"/>
            <a:ext cx="1314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i="1" dirty="0" smtClean="0">
                <a:latin typeface="+mj-lt"/>
              </a:rPr>
              <a:t>Si strip disks</a:t>
            </a:r>
          </a:p>
          <a:p>
            <a:r>
              <a:rPr lang="en-US" altLang="zh-TW" i="1" dirty="0" smtClean="0">
                <a:latin typeface="+mj-lt"/>
              </a:rPr>
              <a:t>In Flange</a:t>
            </a:r>
            <a:endParaRPr lang="zh-TW" altLang="en-US" sz="1800" i="1" dirty="0">
              <a:latin typeface="+mj-lt"/>
            </a:endParaRPr>
          </a:p>
        </p:txBody>
      </p:sp>
      <p:grpSp>
        <p:nvGrpSpPr>
          <p:cNvPr id="7" name="群組 67"/>
          <p:cNvGrpSpPr/>
          <p:nvPr/>
        </p:nvGrpSpPr>
        <p:grpSpPr>
          <a:xfrm>
            <a:off x="6444208" y="6165304"/>
            <a:ext cx="533400" cy="457200"/>
            <a:chOff x="6477000" y="3810000"/>
            <a:chExt cx="533400" cy="457200"/>
          </a:xfrm>
        </p:grpSpPr>
        <p:grpSp>
          <p:nvGrpSpPr>
            <p:cNvPr id="11" name="群組 58"/>
            <p:cNvGrpSpPr/>
            <p:nvPr/>
          </p:nvGrpSpPr>
          <p:grpSpPr>
            <a:xfrm>
              <a:off x="6477000" y="3810000"/>
              <a:ext cx="383569" cy="457200"/>
              <a:chOff x="6550631" y="4343400"/>
              <a:chExt cx="688369" cy="648984"/>
            </a:xfrm>
          </p:grpSpPr>
          <p:sp>
            <p:nvSpPr>
              <p:cNvPr id="57" name="手繪多邊形 56"/>
              <p:cNvSpPr/>
              <p:nvPr/>
            </p:nvSpPr>
            <p:spPr>
              <a:xfrm>
                <a:off x="6550631" y="4343400"/>
                <a:ext cx="688369" cy="341616"/>
              </a:xfrm>
              <a:custGeom>
                <a:avLst/>
                <a:gdLst>
                  <a:gd name="connsiteX0" fmla="*/ 0 w 688369"/>
                  <a:gd name="connsiteY0" fmla="*/ 0 h 678095"/>
                  <a:gd name="connsiteX1" fmla="*/ 41097 w 688369"/>
                  <a:gd name="connsiteY1" fmla="*/ 195209 h 678095"/>
                  <a:gd name="connsiteX2" fmla="*/ 164387 w 688369"/>
                  <a:gd name="connsiteY2" fmla="*/ 277403 h 678095"/>
                  <a:gd name="connsiteX3" fmla="*/ 277402 w 688369"/>
                  <a:gd name="connsiteY3" fmla="*/ 297951 h 678095"/>
                  <a:gd name="connsiteX4" fmla="*/ 441789 w 688369"/>
                  <a:gd name="connsiteY4" fmla="*/ 339048 h 678095"/>
                  <a:gd name="connsiteX5" fmla="*/ 554805 w 688369"/>
                  <a:gd name="connsiteY5" fmla="*/ 390418 h 678095"/>
                  <a:gd name="connsiteX6" fmla="*/ 647272 w 688369"/>
                  <a:gd name="connsiteY6" fmla="*/ 472612 h 678095"/>
                  <a:gd name="connsiteX7" fmla="*/ 678094 w 688369"/>
                  <a:gd name="connsiteY7" fmla="*/ 585627 h 678095"/>
                  <a:gd name="connsiteX8" fmla="*/ 688369 w 688369"/>
                  <a:gd name="connsiteY8" fmla="*/ 678095 h 678095"/>
                  <a:gd name="connsiteX9" fmla="*/ 688369 w 688369"/>
                  <a:gd name="connsiteY9" fmla="*/ 678095 h 67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369" h="678095">
                    <a:moveTo>
                      <a:pt x="0" y="0"/>
                    </a:moveTo>
                    <a:cubicBezTo>
                      <a:pt x="6849" y="74487"/>
                      <a:pt x="13699" y="148975"/>
                      <a:pt x="41097" y="195209"/>
                    </a:cubicBezTo>
                    <a:cubicBezTo>
                      <a:pt x="68495" y="241443"/>
                      <a:pt x="125003" y="260279"/>
                      <a:pt x="164387" y="277403"/>
                    </a:cubicBezTo>
                    <a:cubicBezTo>
                      <a:pt x="203771" y="294527"/>
                      <a:pt x="231168" y="287677"/>
                      <a:pt x="277402" y="297951"/>
                    </a:cubicBezTo>
                    <a:cubicBezTo>
                      <a:pt x="323636" y="308225"/>
                      <a:pt x="395555" y="323637"/>
                      <a:pt x="441789" y="339048"/>
                    </a:cubicBezTo>
                    <a:cubicBezTo>
                      <a:pt x="488023" y="354459"/>
                      <a:pt x="520558" y="368157"/>
                      <a:pt x="554805" y="390418"/>
                    </a:cubicBezTo>
                    <a:cubicBezTo>
                      <a:pt x="589052" y="412679"/>
                      <a:pt x="626724" y="440077"/>
                      <a:pt x="647272" y="472612"/>
                    </a:cubicBezTo>
                    <a:cubicBezTo>
                      <a:pt x="667820" y="505147"/>
                      <a:pt x="671245" y="551380"/>
                      <a:pt x="678094" y="585627"/>
                    </a:cubicBezTo>
                    <a:cubicBezTo>
                      <a:pt x="684944" y="619874"/>
                      <a:pt x="688369" y="678095"/>
                      <a:pt x="688369" y="678095"/>
                    </a:cubicBezTo>
                    <a:lnTo>
                      <a:pt x="688369" y="67809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手繪多邊形 57"/>
              <p:cNvSpPr/>
              <p:nvPr/>
            </p:nvSpPr>
            <p:spPr>
              <a:xfrm flipV="1">
                <a:off x="6550631" y="4648200"/>
                <a:ext cx="688369" cy="344184"/>
              </a:xfrm>
              <a:custGeom>
                <a:avLst/>
                <a:gdLst>
                  <a:gd name="connsiteX0" fmla="*/ 0 w 688369"/>
                  <a:gd name="connsiteY0" fmla="*/ 0 h 678095"/>
                  <a:gd name="connsiteX1" fmla="*/ 41097 w 688369"/>
                  <a:gd name="connsiteY1" fmla="*/ 195209 h 678095"/>
                  <a:gd name="connsiteX2" fmla="*/ 164387 w 688369"/>
                  <a:gd name="connsiteY2" fmla="*/ 277403 h 678095"/>
                  <a:gd name="connsiteX3" fmla="*/ 277402 w 688369"/>
                  <a:gd name="connsiteY3" fmla="*/ 297951 h 678095"/>
                  <a:gd name="connsiteX4" fmla="*/ 441789 w 688369"/>
                  <a:gd name="connsiteY4" fmla="*/ 339048 h 678095"/>
                  <a:gd name="connsiteX5" fmla="*/ 554805 w 688369"/>
                  <a:gd name="connsiteY5" fmla="*/ 390418 h 678095"/>
                  <a:gd name="connsiteX6" fmla="*/ 647272 w 688369"/>
                  <a:gd name="connsiteY6" fmla="*/ 472612 h 678095"/>
                  <a:gd name="connsiteX7" fmla="*/ 678094 w 688369"/>
                  <a:gd name="connsiteY7" fmla="*/ 585627 h 678095"/>
                  <a:gd name="connsiteX8" fmla="*/ 688369 w 688369"/>
                  <a:gd name="connsiteY8" fmla="*/ 678095 h 678095"/>
                  <a:gd name="connsiteX9" fmla="*/ 688369 w 688369"/>
                  <a:gd name="connsiteY9" fmla="*/ 678095 h 67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369" h="678095">
                    <a:moveTo>
                      <a:pt x="0" y="0"/>
                    </a:moveTo>
                    <a:cubicBezTo>
                      <a:pt x="6849" y="74487"/>
                      <a:pt x="13699" y="148975"/>
                      <a:pt x="41097" y="195209"/>
                    </a:cubicBezTo>
                    <a:cubicBezTo>
                      <a:pt x="68495" y="241443"/>
                      <a:pt x="125003" y="260279"/>
                      <a:pt x="164387" y="277403"/>
                    </a:cubicBezTo>
                    <a:cubicBezTo>
                      <a:pt x="203771" y="294527"/>
                      <a:pt x="231168" y="287677"/>
                      <a:pt x="277402" y="297951"/>
                    </a:cubicBezTo>
                    <a:cubicBezTo>
                      <a:pt x="323636" y="308225"/>
                      <a:pt x="395555" y="323637"/>
                      <a:pt x="441789" y="339048"/>
                    </a:cubicBezTo>
                    <a:cubicBezTo>
                      <a:pt x="488023" y="354459"/>
                      <a:pt x="520558" y="368157"/>
                      <a:pt x="554805" y="390418"/>
                    </a:cubicBezTo>
                    <a:cubicBezTo>
                      <a:pt x="589052" y="412679"/>
                      <a:pt x="626724" y="440077"/>
                      <a:pt x="647272" y="472612"/>
                    </a:cubicBezTo>
                    <a:cubicBezTo>
                      <a:pt x="667820" y="505147"/>
                      <a:pt x="671245" y="551380"/>
                      <a:pt x="678094" y="585627"/>
                    </a:cubicBezTo>
                    <a:cubicBezTo>
                      <a:pt x="684944" y="619874"/>
                      <a:pt x="688369" y="678095"/>
                      <a:pt x="688369" y="678095"/>
                    </a:cubicBezTo>
                    <a:lnTo>
                      <a:pt x="688369" y="67809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直線接點 60"/>
            <p:cNvCxnSpPr/>
            <p:nvPr/>
          </p:nvCxnSpPr>
          <p:spPr>
            <a:xfrm>
              <a:off x="6477000" y="4038600"/>
              <a:ext cx="53340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線接點 39"/>
          <p:cNvCxnSpPr/>
          <p:nvPr/>
        </p:nvCxnSpPr>
        <p:spPr>
          <a:xfrm>
            <a:off x="2000272" y="5400000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000272" y="5879135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56"/>
          <p:cNvGrpSpPr/>
          <p:nvPr/>
        </p:nvGrpSpPr>
        <p:grpSpPr>
          <a:xfrm>
            <a:off x="2286024" y="5523533"/>
            <a:ext cx="267789" cy="703217"/>
            <a:chOff x="973183" y="2481943"/>
            <a:chExt cx="437606" cy="1040674"/>
          </a:xfrm>
        </p:grpSpPr>
        <p:sp>
          <p:nvSpPr>
            <p:cNvPr id="20" name="手繪多邊形 19"/>
            <p:cNvSpPr/>
            <p:nvPr/>
          </p:nvSpPr>
          <p:spPr>
            <a:xfrm>
              <a:off x="973183" y="2481943"/>
              <a:ext cx="420189" cy="744583"/>
            </a:xfrm>
            <a:custGeom>
              <a:avLst/>
              <a:gdLst>
                <a:gd name="connsiteX0" fmla="*/ 411480 w 420189"/>
                <a:gd name="connsiteY0" fmla="*/ 0 h 744583"/>
                <a:gd name="connsiteX1" fmla="*/ 411480 w 420189"/>
                <a:gd name="connsiteY1" fmla="*/ 339634 h 744583"/>
                <a:gd name="connsiteX2" fmla="*/ 359228 w 420189"/>
                <a:gd name="connsiteY2" fmla="*/ 470263 h 744583"/>
                <a:gd name="connsiteX3" fmla="*/ 202474 w 420189"/>
                <a:gd name="connsiteY3" fmla="*/ 509451 h 744583"/>
                <a:gd name="connsiteX4" fmla="*/ 45720 w 420189"/>
                <a:gd name="connsiteY4" fmla="*/ 535577 h 744583"/>
                <a:gd name="connsiteX5" fmla="*/ 6531 w 420189"/>
                <a:gd name="connsiteY5" fmla="*/ 640080 h 744583"/>
                <a:gd name="connsiteX6" fmla="*/ 6531 w 420189"/>
                <a:gd name="connsiteY6" fmla="*/ 744583 h 744583"/>
                <a:gd name="connsiteX7" fmla="*/ 6531 w 420189"/>
                <a:gd name="connsiteY7" fmla="*/ 744583 h 7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189" h="744583">
                  <a:moveTo>
                    <a:pt x="411480" y="0"/>
                  </a:moveTo>
                  <a:cubicBezTo>
                    <a:pt x="415834" y="130628"/>
                    <a:pt x="420189" y="261257"/>
                    <a:pt x="411480" y="339634"/>
                  </a:cubicBezTo>
                  <a:cubicBezTo>
                    <a:pt x="402771" y="418011"/>
                    <a:pt x="394062" y="441960"/>
                    <a:pt x="359228" y="470263"/>
                  </a:cubicBezTo>
                  <a:cubicBezTo>
                    <a:pt x="324394" y="498566"/>
                    <a:pt x="254725" y="498565"/>
                    <a:pt x="202474" y="509451"/>
                  </a:cubicBezTo>
                  <a:cubicBezTo>
                    <a:pt x="150223" y="520337"/>
                    <a:pt x="78377" y="513806"/>
                    <a:pt x="45720" y="535577"/>
                  </a:cubicBezTo>
                  <a:cubicBezTo>
                    <a:pt x="13063" y="557348"/>
                    <a:pt x="13062" y="605246"/>
                    <a:pt x="6531" y="640080"/>
                  </a:cubicBezTo>
                  <a:cubicBezTo>
                    <a:pt x="0" y="674914"/>
                    <a:pt x="6531" y="744583"/>
                    <a:pt x="6531" y="744583"/>
                  </a:cubicBezTo>
                  <a:lnTo>
                    <a:pt x="6531" y="744583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 flipV="1">
              <a:off x="990600" y="2743200"/>
              <a:ext cx="420189" cy="779417"/>
            </a:xfrm>
            <a:custGeom>
              <a:avLst/>
              <a:gdLst>
                <a:gd name="connsiteX0" fmla="*/ 411480 w 420189"/>
                <a:gd name="connsiteY0" fmla="*/ 0 h 744583"/>
                <a:gd name="connsiteX1" fmla="*/ 411480 w 420189"/>
                <a:gd name="connsiteY1" fmla="*/ 339634 h 744583"/>
                <a:gd name="connsiteX2" fmla="*/ 359228 w 420189"/>
                <a:gd name="connsiteY2" fmla="*/ 470263 h 744583"/>
                <a:gd name="connsiteX3" fmla="*/ 202474 w 420189"/>
                <a:gd name="connsiteY3" fmla="*/ 509451 h 744583"/>
                <a:gd name="connsiteX4" fmla="*/ 45720 w 420189"/>
                <a:gd name="connsiteY4" fmla="*/ 535577 h 744583"/>
                <a:gd name="connsiteX5" fmla="*/ 6531 w 420189"/>
                <a:gd name="connsiteY5" fmla="*/ 640080 h 744583"/>
                <a:gd name="connsiteX6" fmla="*/ 6531 w 420189"/>
                <a:gd name="connsiteY6" fmla="*/ 744583 h 744583"/>
                <a:gd name="connsiteX7" fmla="*/ 6531 w 420189"/>
                <a:gd name="connsiteY7" fmla="*/ 744583 h 74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0189" h="744583">
                  <a:moveTo>
                    <a:pt x="411480" y="0"/>
                  </a:moveTo>
                  <a:cubicBezTo>
                    <a:pt x="415834" y="130628"/>
                    <a:pt x="420189" y="261257"/>
                    <a:pt x="411480" y="339634"/>
                  </a:cubicBezTo>
                  <a:cubicBezTo>
                    <a:pt x="402771" y="418011"/>
                    <a:pt x="394062" y="441960"/>
                    <a:pt x="359228" y="470263"/>
                  </a:cubicBezTo>
                  <a:cubicBezTo>
                    <a:pt x="324394" y="498566"/>
                    <a:pt x="254725" y="498565"/>
                    <a:pt x="202474" y="509451"/>
                  </a:cubicBezTo>
                  <a:cubicBezTo>
                    <a:pt x="150223" y="520337"/>
                    <a:pt x="78377" y="513806"/>
                    <a:pt x="45720" y="535577"/>
                  </a:cubicBezTo>
                  <a:cubicBezTo>
                    <a:pt x="13063" y="557348"/>
                    <a:pt x="13062" y="605246"/>
                    <a:pt x="6531" y="640080"/>
                  </a:cubicBezTo>
                  <a:cubicBezTo>
                    <a:pt x="0" y="674914"/>
                    <a:pt x="6531" y="744583"/>
                    <a:pt x="6531" y="744583"/>
                  </a:cubicBezTo>
                  <a:lnTo>
                    <a:pt x="6531" y="744583"/>
                  </a:ln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2" name="直線接點 41"/>
          <p:cNvCxnSpPr/>
          <p:nvPr/>
        </p:nvCxnSpPr>
        <p:spPr>
          <a:xfrm rot="5400000">
            <a:off x="3179793" y="6033724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rot="5400000">
            <a:off x="3608421" y="6033724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rot="5400000">
            <a:off x="3179793" y="527270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rot="5400000">
            <a:off x="3608421" y="527270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9162" y="2156087"/>
            <a:ext cx="3245326" cy="188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图片 4">
            <a:extLst>
              <a:ext uri="{FF2B5EF4-FFF2-40B4-BE49-F238E27FC236}">
                <a16:creationId xmlns="" xmlns:a16="http://schemas.microsoft.com/office/drawing/2014/main" id="{98073CBC-E3EB-43A9-88DA-7CEC7D9FB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4983"/>
            <a:ext cx="1078681" cy="7857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文字方塊 71"/>
          <p:cNvSpPr txBox="1"/>
          <p:nvPr/>
        </p:nvSpPr>
        <p:spPr>
          <a:xfrm>
            <a:off x="142844" y="879819"/>
            <a:ext cx="5143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Courier New" pitchFamily="49" charset="0"/>
              <a:buChar char="o"/>
            </a:pPr>
            <a:r>
              <a:rPr lang="en-US" sz="2400" b="1" dirty="0" smtClean="0"/>
              <a:t>Calorimeter option:</a:t>
            </a:r>
            <a:r>
              <a:rPr lang="en-US" sz="2000" b="1" dirty="0" smtClean="0"/>
              <a:t>   </a:t>
            </a:r>
            <a:r>
              <a:rPr lang="en-US" sz="2400" b="1" i="1" dirty="0" smtClean="0"/>
              <a:t>LYSO + </a:t>
            </a:r>
            <a:r>
              <a:rPr lang="en-US" sz="2400" b="1" i="1" dirty="0" err="1" smtClean="0"/>
              <a:t>SiPM</a:t>
            </a:r>
            <a:endParaRPr lang="en-US" sz="2000" b="1" i="1" dirty="0" smtClean="0"/>
          </a:p>
          <a:p>
            <a:pPr marL="266700" indent="-266700"/>
            <a:r>
              <a:rPr lang="en-US" sz="2000" dirty="0" smtClean="0"/>
              <a:t>	to minimize space for electronics</a:t>
            </a:r>
          </a:p>
          <a:p>
            <a:pPr marL="266700" indent="-2667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b="1" dirty="0" smtClean="0"/>
              <a:t>Si-layers in flange/</a:t>
            </a:r>
            <a:r>
              <a:rPr lang="en-US" sz="2400" b="1" dirty="0" err="1" smtClean="0"/>
              <a:t>Calo</a:t>
            </a:r>
            <a:r>
              <a:rPr lang="en-US" sz="2400" b="1" dirty="0" smtClean="0"/>
              <a:t> front</a:t>
            </a:r>
          </a:p>
          <a:p>
            <a:pPr marL="266700" indent="-266700"/>
            <a:r>
              <a:rPr lang="en-US" sz="2400" b="1" dirty="0" smtClean="0"/>
              <a:t>	</a:t>
            </a:r>
            <a:r>
              <a:rPr lang="en-US" sz="2000" dirty="0" smtClean="0"/>
              <a:t>as preshower layers for e/</a:t>
            </a:r>
            <a:r>
              <a:rPr lang="el-GR" sz="2000" dirty="0" smtClean="0"/>
              <a:t>γ</a:t>
            </a:r>
            <a:r>
              <a:rPr lang="en-US" sz="2000" dirty="0" smtClean="0"/>
              <a:t> ID, NLO photon</a:t>
            </a:r>
          </a:p>
          <a:p>
            <a:pPr marL="266700" indent="-2667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zh-TW" sz="2400" b="1" dirty="0" smtClean="0"/>
              <a:t>Calo Assembly:</a:t>
            </a:r>
          </a:p>
          <a:p>
            <a:pPr marL="266700" indent="-266700"/>
            <a:r>
              <a:rPr lang="en-US" altLang="zh-TW" sz="2400" b="1" i="1" dirty="0" smtClean="0">
                <a:solidFill>
                  <a:srgbClr val="0000FF"/>
                </a:solidFill>
              </a:rPr>
              <a:t>	</a:t>
            </a:r>
            <a:r>
              <a:rPr lang="en-US" altLang="zh-TW" sz="2000" dirty="0" smtClean="0"/>
              <a:t>LYSO in 2x2 cm</a:t>
            </a: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 bars </a:t>
            </a:r>
          </a:p>
          <a:p>
            <a:pPr marL="266700" indent="-266700"/>
            <a:r>
              <a:rPr lang="en-US" altLang="zh-TW" sz="2000" dirty="0" smtClean="0"/>
              <a:t>	~50 kg ring, mounted on Magnet</a:t>
            </a:r>
          </a:p>
          <a:p>
            <a:pPr marL="266700" indent="-266700"/>
            <a:r>
              <a:rPr lang="en-US" altLang="zh-TW" sz="2000" dirty="0" smtClean="0">
                <a:solidFill>
                  <a:srgbClr val="FF0000"/>
                </a:solidFill>
              </a:rPr>
              <a:t>	</a:t>
            </a:r>
            <a:r>
              <a:rPr lang="en-US" altLang="zh-TW" sz="2000" dirty="0" smtClean="0"/>
              <a:t>fabrication may be better than </a:t>
            </a:r>
            <a:r>
              <a:rPr lang="en-US" altLang="zh-TW" sz="2000" b="1" dirty="0" smtClean="0"/>
              <a:t>10 </a:t>
            </a:r>
            <a:r>
              <a:rPr lang="el-GR" altLang="zh-TW" sz="2000" b="1" i="1" dirty="0" smtClean="0"/>
              <a:t>μ</a:t>
            </a:r>
            <a:r>
              <a:rPr lang="en-US" altLang="zh-TW" sz="2000" b="1" i="1" dirty="0" smtClean="0"/>
              <a:t>m  </a:t>
            </a:r>
          </a:p>
          <a:p>
            <a:pPr marL="266700" indent="-266700"/>
            <a:endParaRPr lang="en-US" altLang="zh-TW" sz="2000" b="1" i="1" dirty="0" smtClean="0"/>
          </a:p>
          <a:p>
            <a:pPr marL="266700" indent="-266700"/>
            <a:r>
              <a:rPr lang="en-US" altLang="zh-TW" sz="2400" dirty="0" smtClean="0">
                <a:solidFill>
                  <a:srgbClr val="FF0000"/>
                </a:solidFill>
                <a:latin typeface="Segoe Print" pitchFamily="2" charset="0"/>
              </a:rPr>
              <a:t>	More detailed works needed !!</a:t>
            </a:r>
          </a:p>
        </p:txBody>
      </p:sp>
      <p:cxnSp>
        <p:nvCxnSpPr>
          <p:cNvPr id="43" name="直線接點 42"/>
          <p:cNvCxnSpPr/>
          <p:nvPr/>
        </p:nvCxnSpPr>
        <p:spPr>
          <a:xfrm rot="5400000">
            <a:off x="5430050" y="6311946"/>
            <a:ext cx="857256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62"/>
          <p:cNvSpPr/>
          <p:nvPr/>
        </p:nvSpPr>
        <p:spPr>
          <a:xfrm>
            <a:off x="539552" y="486916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i="1" dirty="0" smtClean="0">
                <a:latin typeface="+mj-lt"/>
              </a:rPr>
              <a:t>IP</a:t>
            </a:r>
            <a:endParaRPr lang="zh-TW" altLang="en-US" sz="1800" i="1" dirty="0">
              <a:latin typeface="+mj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286380" y="571480"/>
            <a:ext cx="3571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/>
            <a:r>
              <a:rPr lang="en-US" altLang="zh-TW" sz="2000" b="1" i="1" dirty="0" smtClean="0">
                <a:solidFill>
                  <a:srgbClr val="0000FF"/>
                </a:solidFill>
              </a:rPr>
              <a:t>Upstream to Calo:</a:t>
            </a:r>
          </a:p>
          <a:p>
            <a:pPr marL="342900" indent="-285750"/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beam-pipe, flange,  possibly 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~5 X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0 </a:t>
            </a:r>
            <a:endParaRPr lang="en-US" b="1" baseline="-25000" dirty="0" smtClean="0">
              <a:latin typeface="Calibri" pitchFamily="34" charset="0"/>
            </a:endParaRPr>
          </a:p>
          <a:p>
            <a:pPr marL="342900" indent="-285750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shower center  ~1 mm precision</a:t>
            </a:r>
            <a:endParaRPr lang="en-US" b="1" dirty="0" smtClean="0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08" y="3808306"/>
            <a:ext cx="2428892" cy="4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214818"/>
            <a:ext cx="2428892" cy="117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14282" y="642918"/>
            <a:ext cx="835824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Font typeface="Courier New" pitchFamily="49" charset="0"/>
              <a:buChar char="o"/>
            </a:pPr>
            <a:r>
              <a:rPr lang="en-US" sz="2800" b="1" i="1" dirty="0" smtClean="0"/>
              <a:t>Bhabha detection </a:t>
            </a:r>
            <a:r>
              <a:rPr lang="en-US" sz="2400" dirty="0" smtClean="0"/>
              <a:t>studied for luminosity  </a:t>
            </a:r>
            <a:r>
              <a:rPr lang="el-GR" sz="2800" b="1" i="1" dirty="0" smtClean="0"/>
              <a:t>δ</a:t>
            </a:r>
            <a:r>
              <a:rPr lang="en-US" sz="2800" b="1" i="1" dirty="0" smtClean="0"/>
              <a:t>L/L  ~ 10</a:t>
            </a:r>
            <a:r>
              <a:rPr lang="en-US" sz="2800" b="1" i="1" baseline="30000" dirty="0" smtClean="0"/>
              <a:t>-4</a:t>
            </a:r>
            <a:endParaRPr lang="en-US" sz="2800" b="1" i="1" dirty="0" smtClean="0"/>
          </a:p>
          <a:p>
            <a:pPr marL="447675" indent="-447675"/>
            <a:r>
              <a:rPr lang="en-US" sz="2800" dirty="0" smtClean="0"/>
              <a:t>	</a:t>
            </a:r>
            <a:r>
              <a:rPr lang="en-US" sz="2400" dirty="0" smtClean="0"/>
              <a:t>optimiz</a:t>
            </a:r>
            <a:r>
              <a:rPr lang="en-US" altLang="zh-TW" sz="2400" dirty="0" smtClean="0"/>
              <a:t>ing</a:t>
            </a:r>
            <a:r>
              <a:rPr lang="en-US" sz="2400" dirty="0" smtClean="0"/>
              <a:t> </a:t>
            </a:r>
            <a:r>
              <a:rPr lang="en-US" altLang="zh-TW" sz="2400" dirty="0" smtClean="0"/>
              <a:t>acceptance</a:t>
            </a:r>
            <a:r>
              <a:rPr lang="en-US" sz="2400" dirty="0" smtClean="0"/>
              <a:t> </a:t>
            </a:r>
            <a:r>
              <a:rPr lang="en-US" altLang="zh-TW" sz="2400" dirty="0" smtClean="0"/>
              <a:t>for</a:t>
            </a:r>
            <a:r>
              <a:rPr lang="en-US" sz="2400" dirty="0" smtClean="0"/>
              <a:t>  Z(</a:t>
            </a:r>
            <a:r>
              <a:rPr lang="en-US" sz="2400" dirty="0" err="1" smtClean="0"/>
              <a:t>qq</a:t>
            </a:r>
            <a:r>
              <a:rPr lang="en-US" sz="2400" dirty="0" smtClean="0"/>
              <a:t>) pole  </a:t>
            </a:r>
            <a:r>
              <a:rPr lang="en-US" altLang="zh-TW" sz="2400" dirty="0" smtClean="0"/>
              <a:t>cross section</a:t>
            </a:r>
            <a:endParaRPr lang="en-US" sz="2800" dirty="0" smtClean="0"/>
          </a:p>
          <a:p>
            <a:pPr marL="447675" indent="-447675"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zh-TW" sz="2800" dirty="0" smtClean="0">
                <a:sym typeface="Wingdings" pitchFamily="2" charset="2"/>
              </a:rPr>
              <a:t>Detecting </a:t>
            </a:r>
            <a:r>
              <a:rPr lang="en-US" sz="2800" dirty="0" smtClean="0">
                <a:sym typeface="Wingdings" pitchFamily="2" charset="2"/>
              </a:rPr>
              <a:t>electron, resolution at </a:t>
            </a:r>
            <a:r>
              <a:rPr lang="el-GR" sz="2800" b="1" i="1" dirty="0" smtClean="0"/>
              <a:t>θ</a:t>
            </a:r>
            <a:r>
              <a:rPr lang="en-US" sz="2800" b="1" i="1" baseline="-25000" dirty="0" smtClean="0"/>
              <a:t>min </a:t>
            </a:r>
            <a:r>
              <a:rPr lang="en-US" sz="2800" dirty="0" smtClean="0"/>
              <a:t>edge </a:t>
            </a:r>
            <a:r>
              <a:rPr lang="en-US" sz="2800" dirty="0" smtClean="0">
                <a:sym typeface="Wingdings" pitchFamily="2" charset="2"/>
              </a:rPr>
              <a:t>: </a:t>
            </a:r>
          </a:p>
          <a:p>
            <a:pPr marL="447675" indent="-447675"/>
            <a:r>
              <a:rPr lang="en-US" sz="2800" b="1" i="1" dirty="0" smtClean="0"/>
              <a:t>	</a:t>
            </a:r>
            <a:r>
              <a:rPr lang="el-GR" sz="2800" b="1" i="1" dirty="0" smtClean="0"/>
              <a:t>δ</a:t>
            </a:r>
            <a:r>
              <a:rPr lang="en-US" sz="2800" b="1" i="1" dirty="0" smtClean="0"/>
              <a:t>L/L  ~ 10</a:t>
            </a:r>
            <a:r>
              <a:rPr lang="en-US" sz="2800" b="1" i="1" baseline="30000" dirty="0" smtClean="0"/>
              <a:t>-4 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b="1" i="1" baseline="30000" dirty="0" smtClean="0">
                <a:sym typeface="Wingdings" pitchFamily="2" charset="2"/>
              </a:rPr>
              <a:t>  </a:t>
            </a:r>
            <a:r>
              <a:rPr lang="el-GR" sz="2800" b="1" i="1" dirty="0" smtClean="0">
                <a:sym typeface="Wingdings" pitchFamily="2" charset="2"/>
              </a:rPr>
              <a:t>σ</a:t>
            </a:r>
            <a:r>
              <a:rPr lang="en-US" sz="2800" b="1" i="1" baseline="-25000" dirty="0" err="1" smtClean="0">
                <a:sym typeface="Wingdings" pitchFamily="2" charset="2"/>
              </a:rPr>
              <a:t>θmin</a:t>
            </a:r>
            <a:r>
              <a:rPr lang="en-US" sz="2800" b="1" i="1" dirty="0" smtClean="0">
                <a:sym typeface="Wingdings" pitchFamily="2" charset="2"/>
              </a:rPr>
              <a:t>  = 1.5 </a:t>
            </a:r>
            <a:r>
              <a:rPr lang="el-GR" sz="2800" b="1" i="1" dirty="0" smtClean="0">
                <a:sym typeface="Wingdings" pitchFamily="2" charset="2"/>
              </a:rPr>
              <a:t>μ</a:t>
            </a:r>
            <a:r>
              <a:rPr lang="en-US" sz="2800" b="1" i="1" dirty="0" err="1" smtClean="0">
                <a:sym typeface="Wingdings" pitchFamily="2" charset="2"/>
              </a:rPr>
              <a:t>Rad</a:t>
            </a:r>
            <a:endParaRPr lang="en-US" sz="2800" b="1" i="1" dirty="0" smtClean="0">
              <a:sym typeface="Wingdings" pitchFamily="2" charset="2"/>
            </a:endParaRPr>
          </a:p>
          <a:p>
            <a:pPr marL="447675" indent="-447675">
              <a:spcBef>
                <a:spcPts val="1200"/>
              </a:spcBef>
            </a:pPr>
            <a:r>
              <a:rPr lang="en-US" sz="2800" b="1" i="1" dirty="0" smtClean="0">
                <a:sym typeface="Wingdings" pitchFamily="2" charset="2"/>
              </a:rPr>
              <a:t>	Si-ladders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surrounding beam-pipe</a:t>
            </a:r>
            <a:r>
              <a:rPr lang="en-US" sz="2800" dirty="0" smtClean="0">
                <a:sym typeface="Wingdings" pitchFamily="2" charset="2"/>
              </a:rPr>
              <a:t>:</a:t>
            </a:r>
          </a:p>
          <a:p>
            <a:pPr marL="447675" indent="-447675"/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electron Z position (@30mRad),  </a:t>
            </a:r>
            <a:r>
              <a:rPr lang="el-GR" sz="2800" b="1" i="1" dirty="0" smtClean="0">
                <a:sym typeface="Wingdings" pitchFamily="2" charset="2"/>
              </a:rPr>
              <a:t>σ</a:t>
            </a:r>
            <a:r>
              <a:rPr lang="en-US" sz="2800" b="1" i="1" baseline="-25000" dirty="0" err="1" smtClean="0">
                <a:sym typeface="Wingdings" pitchFamily="2" charset="2"/>
              </a:rPr>
              <a:t>θmin</a:t>
            </a:r>
            <a:r>
              <a:rPr lang="en-US" sz="2800" b="1" i="1" baseline="-25000" dirty="0" smtClean="0">
                <a:sym typeface="Wingdings" pitchFamily="2" charset="2"/>
              </a:rPr>
              <a:t> </a:t>
            </a:r>
            <a:r>
              <a:rPr lang="en-US" sz="2800" b="1" i="1" dirty="0" smtClean="0">
                <a:sym typeface="Wingdings" pitchFamily="2" charset="2"/>
              </a:rPr>
              <a:t> </a:t>
            </a:r>
            <a:r>
              <a:rPr lang="el-GR" sz="2800" b="1" i="1" dirty="0" smtClean="0">
                <a:sym typeface="Wingdings" pitchFamily="2" charset="2"/>
              </a:rPr>
              <a:t>σ</a:t>
            </a:r>
            <a:r>
              <a:rPr lang="en-US" sz="2800" b="1" i="1" baseline="-25000" dirty="0" smtClean="0">
                <a:sym typeface="Wingdings" pitchFamily="2" charset="2"/>
              </a:rPr>
              <a:t>Z </a:t>
            </a:r>
            <a:r>
              <a:rPr lang="en-US" sz="2800" b="1" i="1" dirty="0" smtClean="0">
                <a:sym typeface="Wingdings" pitchFamily="2" charset="2"/>
              </a:rPr>
              <a:t>= 25 </a:t>
            </a:r>
            <a:r>
              <a:rPr lang="el-GR" sz="2800" b="1" i="1" dirty="0" smtClean="0">
                <a:sym typeface="Wingdings" pitchFamily="2" charset="2"/>
              </a:rPr>
              <a:t>μ</a:t>
            </a:r>
            <a:r>
              <a:rPr lang="en-US" sz="2800" b="1" i="1" dirty="0" smtClean="0">
                <a:sym typeface="Wingdings" pitchFamily="2" charset="2"/>
              </a:rPr>
              <a:t>m</a:t>
            </a:r>
          </a:p>
          <a:p>
            <a:pPr marL="447675" indent="-447675"/>
            <a:r>
              <a:rPr lang="en-US" sz="2800" b="1" i="1" dirty="0" smtClean="0">
                <a:sym typeface="Wingdings" pitchFamily="2" charset="2"/>
              </a:rPr>
              <a:t>	measuring </a:t>
            </a:r>
            <a:r>
              <a:rPr lang="en-US" altLang="zh-TW" sz="2800" b="1" i="1" dirty="0" smtClean="0">
                <a:sym typeface="Wingdings" pitchFamily="2" charset="2"/>
              </a:rPr>
              <a:t>Bhabha electrons </a:t>
            </a:r>
          </a:p>
          <a:p>
            <a:pPr marL="447675" indent="-447675"/>
            <a:r>
              <a:rPr lang="en-US" sz="2800" b="1" i="1" dirty="0" smtClean="0">
                <a:sym typeface="Wingdings" pitchFamily="2" charset="2"/>
              </a:rPr>
              <a:t>	</a:t>
            </a:r>
            <a:r>
              <a:rPr lang="en-US" altLang="zh-TW" sz="2800" b="1" i="1" dirty="0" smtClean="0">
                <a:sym typeface="Wingdings" pitchFamily="2" charset="2"/>
              </a:rPr>
              <a:t>with impact position smeared by </a:t>
            </a:r>
            <a:r>
              <a:rPr lang="en-US" sz="2800" dirty="0" smtClean="0">
                <a:sym typeface="Wingdings" pitchFamily="2" charset="2"/>
              </a:rPr>
              <a:t>Multiple-Scattering</a:t>
            </a:r>
          </a:p>
          <a:p>
            <a:pPr marL="447675" indent="-447675">
              <a:spcBef>
                <a:spcPts val="1200"/>
              </a:spcBef>
              <a:buFont typeface="Calibri" pitchFamily="34" charset="0"/>
              <a:buChar char="○"/>
            </a:pPr>
            <a:r>
              <a:rPr lang="en-US" altLang="zh-TW" sz="2800" b="1" i="1" dirty="0" smtClean="0">
                <a:sym typeface="Wingdings" pitchFamily="2" charset="2"/>
              </a:rPr>
              <a:t>Calo (</a:t>
            </a:r>
            <a:r>
              <a:rPr lang="en-US" altLang="zh-TW" sz="2800" b="1" i="1" dirty="0" err="1" smtClean="0">
                <a:sym typeface="Wingdings" pitchFamily="2" charset="2"/>
              </a:rPr>
              <a:t>LYSO+SiPM</a:t>
            </a:r>
            <a:r>
              <a:rPr lang="en-US" altLang="zh-TW" sz="2800" b="1" i="1" dirty="0" smtClean="0">
                <a:sym typeface="Wingdings" pitchFamily="2" charset="2"/>
              </a:rPr>
              <a:t>) </a:t>
            </a:r>
            <a:r>
              <a:rPr lang="en-US" altLang="zh-TW" sz="2800" dirty="0" smtClean="0">
                <a:sym typeface="Wingdings" pitchFamily="2" charset="2"/>
              </a:rPr>
              <a:t>for e/</a:t>
            </a:r>
            <a:r>
              <a:rPr lang="el-GR" altLang="zh-TW" sz="2800" dirty="0" smtClean="0">
                <a:latin typeface="Calibri"/>
                <a:cs typeface="Calibri"/>
                <a:sym typeface="Wingdings" pitchFamily="2" charset="2"/>
              </a:rPr>
              <a:t>γ</a:t>
            </a:r>
            <a:r>
              <a:rPr lang="en-US" altLang="zh-TW" sz="2800" dirty="0" smtClean="0">
                <a:latin typeface="Calibri"/>
                <a:cs typeface="Calibri"/>
                <a:sym typeface="Wingdings" pitchFamily="2" charset="2"/>
              </a:rPr>
              <a:t> identification</a:t>
            </a:r>
          </a:p>
          <a:p>
            <a:pPr marL="447675" indent="-447675"/>
            <a:r>
              <a:rPr lang="en-US" altLang="zh-TW" sz="2800" dirty="0" smtClean="0">
                <a:latin typeface="Calibri"/>
                <a:cs typeface="Calibri"/>
                <a:sym typeface="Wingdings" pitchFamily="2" charset="2"/>
              </a:rPr>
              <a:t>	further details to be studied !</a:t>
            </a:r>
          </a:p>
        </p:txBody>
      </p:sp>
      <p:sp>
        <p:nvSpPr>
          <p:cNvPr id="5" name="矩形 4"/>
          <p:cNvSpPr/>
          <p:nvPr/>
        </p:nvSpPr>
        <p:spPr>
          <a:xfrm>
            <a:off x="500034" y="68025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Segoe Print" pitchFamily="2" charset="0"/>
              </a:rPr>
              <a:t>Summary</a:t>
            </a:r>
          </a:p>
        </p:txBody>
      </p:sp>
      <p:grpSp>
        <p:nvGrpSpPr>
          <p:cNvPr id="7" name="群組 22"/>
          <p:cNvGrpSpPr/>
          <p:nvPr/>
        </p:nvGrpSpPr>
        <p:grpSpPr>
          <a:xfrm>
            <a:off x="7429520" y="4429132"/>
            <a:ext cx="1357322" cy="1334504"/>
            <a:chOff x="4067944" y="4509120"/>
            <a:chExt cx="880098" cy="1120190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4509120"/>
              <a:ext cx="880098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4335402" y="5229200"/>
              <a:ext cx="5966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 err="1" smtClean="0">
                  <a:solidFill>
                    <a:srgbClr val="FF0000"/>
                  </a:solidFill>
                  <a:latin typeface="Calibri" pitchFamily="34" charset="0"/>
                </a:rPr>
                <a:t>θ</a:t>
              </a:r>
              <a:r>
                <a:rPr lang="en-US" altLang="zh-TW" sz="2000" b="1" baseline="-25000" dirty="0" err="1" smtClean="0">
                  <a:solidFill>
                    <a:srgbClr val="FF0000"/>
                  </a:solidFill>
                  <a:latin typeface="Calibri" pitchFamily="34" charset="0"/>
                </a:rPr>
                <a:t>min</a:t>
              </a:r>
              <a:endParaRPr lang="zh-TW" altLang="en-US" sz="2000" dirty="0"/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768" y="1928802"/>
            <a:ext cx="1857388" cy="12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357694"/>
            <a:ext cx="1617807" cy="16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547" y="0"/>
            <a:ext cx="521345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714488"/>
            <a:ext cx="1524000" cy="13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71942"/>
            <a:ext cx="536819" cy="5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6991368" cy="52628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-71470" y="1142984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520700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 smtClean="0">
                <a:sym typeface="Wingdings" pitchFamily="2" charset="2"/>
              </a:rPr>
              <a:t>CDR LumiCal:  </a:t>
            </a:r>
          </a:p>
          <a:p>
            <a:pPr marL="692150" indent="-520700">
              <a:spcBef>
                <a:spcPts val="1200"/>
              </a:spcBef>
            </a:pPr>
            <a:r>
              <a:rPr lang="en-US" altLang="zh-TW" sz="2000" b="1" dirty="0" smtClean="0">
                <a:sym typeface="Wingdings" pitchFamily="2" charset="2"/>
              </a:rPr>
              <a:t>	</a:t>
            </a:r>
            <a:r>
              <a:rPr lang="en-US" altLang="zh-TW" sz="2000" dirty="0" smtClean="0">
                <a:sym typeface="Wingdings" pitchFamily="2" charset="2"/>
              </a:rPr>
              <a:t>a </a:t>
            </a:r>
            <a:r>
              <a:rPr lang="en-US" altLang="zh-TW" sz="2000" b="1" i="1" dirty="0" smtClean="0">
                <a:sym typeface="Wingdings" pitchFamily="2" charset="2"/>
              </a:rPr>
              <a:t>Si-W</a:t>
            </a:r>
            <a:r>
              <a:rPr lang="en-US" altLang="zh-TW" sz="2000" dirty="0" smtClean="0">
                <a:sym typeface="Wingdings" pitchFamily="2" charset="2"/>
              </a:rPr>
              <a:t> stack, </a:t>
            </a:r>
            <a:r>
              <a:rPr lang="en-US" altLang="zh-TW" sz="2000" dirty="0" err="1" smtClean="0">
                <a:sym typeface="Wingdings" pitchFamily="2" charset="2"/>
              </a:rPr>
              <a:t>w.o</a:t>
            </a:r>
            <a:r>
              <a:rPr lang="en-US" altLang="zh-TW" sz="2000" dirty="0" smtClean="0">
                <a:sym typeface="Wingdings" pitchFamily="2" charset="2"/>
              </a:rPr>
              <a:t>. beam-pipe reality</a:t>
            </a:r>
          </a:p>
          <a:p>
            <a:pPr marL="692150" indent="-520700"/>
            <a:r>
              <a:rPr lang="en-US" altLang="zh-TW" sz="2000" b="1" dirty="0" smtClean="0">
                <a:sym typeface="Wingdings" pitchFamily="2" charset="2"/>
              </a:rPr>
              <a:t>	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post-CDR:  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beam-pipe geometry &amp; multiple scattering  </a:t>
            </a:r>
          </a:p>
          <a:p>
            <a:pPr marL="692150" indent="-520700"/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	  round beampipe Si-ladder  +  Crystal Calorimeter</a:t>
            </a:r>
          </a:p>
          <a:p>
            <a:pPr marL="692150" indent="-520700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 smtClean="0">
                <a:sym typeface="Wingdings" pitchFamily="2" charset="2"/>
              </a:rPr>
              <a:t>Bhabha cross section @ Z pole : </a:t>
            </a:r>
          </a:p>
          <a:p>
            <a:pPr marL="692150" indent="-520700"/>
            <a:r>
              <a:rPr lang="en-US" altLang="zh-TW" sz="2000" b="1" dirty="0" smtClean="0">
                <a:sym typeface="Wingdings" pitchFamily="2" charset="2"/>
              </a:rPr>
              <a:t>	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BHLUMI </a:t>
            </a:r>
            <a:r>
              <a:rPr lang="en-US" altLang="zh-TW" sz="2000" dirty="0" smtClean="0">
                <a:sym typeface="Wingdings" pitchFamily="2" charset="2"/>
              </a:rPr>
              <a:t>calculation done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692150" indent="-520700"/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i="1" dirty="0" smtClean="0">
                <a:sym typeface="Wingdings" pitchFamily="2" charset="2"/>
              </a:rPr>
              <a:t>for  </a:t>
            </a:r>
            <a:r>
              <a:rPr lang="el-GR" altLang="zh-TW" sz="2000" dirty="0" smtClean="0">
                <a:solidFill>
                  <a:srgbClr val="FF0000"/>
                </a:solidFill>
                <a:sym typeface="Wingdings" pitchFamily="2" charset="2"/>
              </a:rPr>
              <a:t>θ</a:t>
            </a:r>
            <a:r>
              <a:rPr lang="en-US" altLang="zh-TW" sz="2000" baseline="-25000" dirty="0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 = 30 </a:t>
            </a:r>
            <a:r>
              <a:rPr lang="en-US" altLang="zh-TW" sz="2000" dirty="0" err="1" smtClean="0">
                <a:solidFill>
                  <a:srgbClr val="FF0000"/>
                </a:solidFill>
                <a:sym typeface="Wingdings" pitchFamily="2" charset="2"/>
              </a:rPr>
              <a:t>mRad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altLang="zh-TW" sz="2000" dirty="0" smtClean="0">
                <a:latin typeface="Calibri"/>
                <a:cs typeface="Calibri"/>
                <a:sym typeface="Wingdings" pitchFamily="2" charset="2"/>
              </a:rPr>
              <a:t></a:t>
            </a:r>
            <a:r>
              <a:rPr lang="en-US" altLang="zh-TW" sz="2000" dirty="0" smtClean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  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σ(Bhabha) = 75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nb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/>
                <a:cs typeface="Calibri"/>
                <a:sym typeface="Wingdings" pitchFamily="2" charset="2"/>
              </a:rPr>
              <a:t>   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692150" indent="-520700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 smtClean="0">
                <a:sym typeface="Wingdings" pitchFamily="2" charset="2"/>
              </a:rPr>
              <a:t>GEANT study for luminosity precision </a:t>
            </a:r>
            <a:r>
              <a:rPr lang="el-GR" altLang="zh-TW" sz="2000" b="1" dirty="0" smtClean="0">
                <a:solidFill>
                  <a:srgbClr val="FF0000"/>
                </a:solidFill>
                <a:sym typeface="Wingdings" pitchFamily="2" charset="2"/>
              </a:rPr>
              <a:t>δ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L/L ~ 10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-4</a:t>
            </a:r>
          </a:p>
          <a:p>
            <a:pPr marL="692150" indent="-520700"/>
            <a:r>
              <a:rPr lang="en-US" altLang="zh-TW" sz="2000" dirty="0" smtClean="0">
                <a:sym typeface="Wingdings" pitchFamily="2" charset="2"/>
              </a:rPr>
              <a:t>	</a:t>
            </a:r>
            <a:r>
              <a:rPr lang="en-US" altLang="zh-TW" sz="2000" b="1" dirty="0" smtClean="0">
                <a:sym typeface="Wingdings" pitchFamily="2" charset="2"/>
              </a:rPr>
              <a:t>multiple scattering  </a:t>
            </a:r>
            <a:r>
              <a:rPr lang="en-US" altLang="zh-TW" sz="2000" dirty="0" smtClean="0">
                <a:sym typeface="Wingdings" pitchFamily="2" charset="2"/>
              </a:rPr>
              <a:t>passing 1mm Al beampipe </a:t>
            </a:r>
          </a:p>
          <a:p>
            <a:pPr marL="692150" indent="-520700"/>
            <a:r>
              <a:rPr lang="en-US" altLang="zh-TW" sz="2000" dirty="0" smtClean="0">
                <a:sym typeface="Wingdings" pitchFamily="2" charset="2"/>
              </a:rPr>
              <a:t>	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RMS = 50 um   </a:t>
            </a:r>
            <a:r>
              <a:rPr lang="en-US" altLang="zh-TW" i="1" dirty="0" smtClean="0">
                <a:sym typeface="Wingdings" pitchFamily="2" charset="2"/>
              </a:rPr>
              <a:t>@Z=0.5m, </a:t>
            </a:r>
            <a:r>
              <a:rPr lang="el-GR" altLang="zh-TW" i="1" dirty="0" smtClean="0">
                <a:sym typeface="Wingdings" pitchFamily="2" charset="2"/>
              </a:rPr>
              <a:t>θ</a:t>
            </a:r>
            <a:r>
              <a:rPr lang="en-US" altLang="zh-TW" i="1" dirty="0" smtClean="0">
                <a:sym typeface="Wingdings" pitchFamily="2" charset="2"/>
              </a:rPr>
              <a:t> = 30 </a:t>
            </a:r>
            <a:r>
              <a:rPr lang="en-US" altLang="zh-TW" i="1" dirty="0" err="1" smtClean="0">
                <a:sym typeface="Wingdings" pitchFamily="2" charset="2"/>
              </a:rPr>
              <a:t>mRad</a:t>
            </a:r>
            <a:r>
              <a:rPr lang="en-US" altLang="zh-TW" i="1" dirty="0" smtClean="0">
                <a:sym typeface="Wingdings" pitchFamily="2" charset="2"/>
              </a:rPr>
              <a:t> </a:t>
            </a:r>
            <a:endParaRPr lang="en-US" altLang="zh-TW" sz="2000" i="1" dirty="0" smtClean="0">
              <a:sym typeface="Wingdings" pitchFamily="2" charset="2"/>
            </a:endParaRPr>
          </a:p>
          <a:p>
            <a:pPr marL="692150" indent="-520700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 smtClean="0">
                <a:sym typeface="Wingdings" pitchFamily="2" charset="2"/>
              </a:rPr>
              <a:t>LumiCal Geometry and Mechanics for </a:t>
            </a:r>
            <a:r>
              <a:rPr lang="el-GR" altLang="zh-TW" sz="2000" b="1" dirty="0" smtClean="0">
                <a:sym typeface="Wingdings" pitchFamily="2" charset="2"/>
              </a:rPr>
              <a:t>δ</a:t>
            </a:r>
            <a:r>
              <a:rPr lang="en-US" altLang="zh-TW" sz="2000" b="1" dirty="0" smtClean="0">
                <a:sym typeface="Wingdings" pitchFamily="2" charset="2"/>
              </a:rPr>
              <a:t>L/L ~ 10</a:t>
            </a:r>
            <a:r>
              <a:rPr lang="en-US" altLang="zh-TW" sz="2000" b="1" baseline="30000" dirty="0" smtClean="0">
                <a:sym typeface="Wingdings" pitchFamily="2" charset="2"/>
              </a:rPr>
              <a:t>-4</a:t>
            </a:r>
            <a:endParaRPr lang="en-US" altLang="zh-TW" sz="2000" b="1" dirty="0" smtClean="0">
              <a:sym typeface="Wingdings" pitchFamily="2" charset="2"/>
            </a:endParaRPr>
          </a:p>
          <a:p>
            <a:pPr marL="692150" indent="-520700"/>
            <a:r>
              <a:rPr lang="en-US" altLang="zh-TW" sz="2000" dirty="0" smtClean="0">
                <a:sym typeface="Wingdings" pitchFamily="2" charset="2"/>
              </a:rPr>
              <a:t>	</a:t>
            </a:r>
            <a:r>
              <a:rPr lang="en-US" altLang="zh-TW" sz="2000" b="1" i="1" dirty="0" smtClean="0">
                <a:sym typeface="Wingdings" pitchFamily="2" charset="2"/>
              </a:rPr>
              <a:t>Si-ladder</a:t>
            </a:r>
            <a:r>
              <a:rPr lang="en-US" altLang="zh-TW" sz="2000" dirty="0" smtClean="0">
                <a:sym typeface="Wingdings" pitchFamily="2" charset="2"/>
              </a:rPr>
              <a:t>:  detect electron impact position to</a:t>
            </a:r>
            <a:r>
              <a:rPr lang="en-US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l-GR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δθ</a:t>
            </a:r>
            <a:r>
              <a:rPr lang="en-US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 ~ 1.5 </a:t>
            </a:r>
            <a:r>
              <a:rPr lang="el-GR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sym typeface="Wingdings" pitchFamily="2" charset="2"/>
              </a:rPr>
              <a:t>Rad</a:t>
            </a:r>
            <a:r>
              <a:rPr lang="en-US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altLang="zh-TW" sz="2000" dirty="0" smtClean="0">
              <a:sym typeface="Wingdings" pitchFamily="2" charset="2"/>
            </a:endParaRPr>
          </a:p>
          <a:p>
            <a:pPr marL="692150" indent="-520700"/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i="1" dirty="0" smtClean="0">
                <a:solidFill>
                  <a:srgbClr val="FF0000"/>
                </a:solidFill>
                <a:sym typeface="Wingdings" pitchFamily="2" charset="2"/>
              </a:rPr>
              <a:t> Si-wafer surrounding </a:t>
            </a:r>
            <a:r>
              <a:rPr lang="en-US" altLang="zh-TW" sz="2000" i="1" dirty="0" err="1" smtClean="0">
                <a:solidFill>
                  <a:srgbClr val="FF0000"/>
                </a:solidFill>
                <a:sym typeface="Wingdings" pitchFamily="2" charset="2"/>
              </a:rPr>
              <a:t>beampipe</a:t>
            </a:r>
            <a:r>
              <a:rPr lang="en-US" altLang="zh-TW" sz="2000" i="1" dirty="0" smtClean="0">
                <a:solidFill>
                  <a:srgbClr val="FF0000"/>
                </a:solidFill>
                <a:sym typeface="Wingdings" pitchFamily="2" charset="2"/>
              </a:rPr>
              <a:t>, do Z-position measurement </a:t>
            </a:r>
          </a:p>
          <a:p>
            <a:pPr marL="692150" indent="-520700"/>
            <a:r>
              <a:rPr lang="en-US" altLang="zh-TW" sz="2000" dirty="0" smtClean="0">
                <a:sym typeface="Wingdings" pitchFamily="2" charset="2"/>
              </a:rPr>
              <a:t>	</a:t>
            </a:r>
            <a:r>
              <a:rPr lang="en-US" altLang="zh-TW" sz="2000" b="1" i="1" dirty="0" smtClean="0">
                <a:sym typeface="Wingdings" pitchFamily="2" charset="2"/>
              </a:rPr>
              <a:t>LYSO Calorimeter:  </a:t>
            </a:r>
          </a:p>
          <a:p>
            <a:pPr marL="692150" indent="-520700"/>
            <a:r>
              <a:rPr lang="en-US" altLang="zh-TW" sz="2000" b="1" i="1" dirty="0" smtClean="0">
                <a:sym typeface="Wingdings" pitchFamily="2" charset="2"/>
              </a:rPr>
              <a:t>	</a:t>
            </a:r>
            <a:r>
              <a:rPr lang="en-US" altLang="zh-TW" sz="2000" i="1" dirty="0" smtClean="0">
                <a:solidFill>
                  <a:srgbClr val="FF0000"/>
                </a:solidFill>
                <a:sym typeface="Wingdings" pitchFamily="2" charset="2"/>
              </a:rPr>
              <a:t> ID beam-electron/photon</a:t>
            </a:r>
          </a:p>
          <a:p>
            <a:pPr marL="692150" indent="-520700"/>
            <a:r>
              <a:rPr lang="en-US" altLang="zh-TW" sz="1200" b="1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928934"/>
            <a:ext cx="536819" cy="57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Index finger Computer Icons Hand Pointing, pointing finger transparent  background PNG clipart | H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715016"/>
            <a:ext cx="806517" cy="9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6715140" y="1571612"/>
            <a:ext cx="207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  <a:latin typeface="Segoe Print" pitchFamily="2" charset="0"/>
                <a:sym typeface="Wingdings" pitchFamily="2" charset="2"/>
              </a:rPr>
              <a:t>CDR version</a:t>
            </a:r>
            <a:endParaRPr lang="zh-TW" altLang="en-US" sz="24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3000372"/>
            <a:ext cx="1288896" cy="11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16832"/>
            <a:ext cx="3747515" cy="101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群組 16"/>
          <p:cNvGrpSpPr>
            <a:grpSpLocks noChangeAspect="1"/>
          </p:cNvGrpSpPr>
          <p:nvPr/>
        </p:nvGrpSpPr>
        <p:grpSpPr>
          <a:xfrm>
            <a:off x="6052354" y="836712"/>
            <a:ext cx="3091646" cy="4186089"/>
            <a:chOff x="5786446" y="571480"/>
            <a:chExt cx="3357554" cy="454612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46" y="571480"/>
              <a:ext cx="3357554" cy="454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矩形 18"/>
            <p:cNvSpPr/>
            <p:nvPr/>
          </p:nvSpPr>
          <p:spPr>
            <a:xfrm>
              <a:off x="7000892" y="1071546"/>
              <a:ext cx="14879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σ</a:t>
              </a:r>
              <a:r>
                <a:rPr lang="en-US" sz="2000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 = 41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nb</a:t>
              </a:r>
              <a:endParaRPr lang="zh-TW" altLang="en-US" sz="2000" dirty="0">
                <a:latin typeface="Arial Black" pitchFamily="34" charset="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 rot="10800000">
              <a:off x="6715140" y="1000132"/>
              <a:ext cx="285752" cy="1428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7677472" cy="764704"/>
          </a:xfrm>
        </p:spPr>
        <p:txBody>
          <a:bodyPr/>
          <a:lstStyle/>
          <a:p>
            <a:r>
              <a:rPr lang="en-US" altLang="zh-TW" b="1" dirty="0" smtClean="0"/>
              <a:t>Luminosity criteria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46" name="Rectangle 45"/>
          <p:cNvSpPr/>
          <p:nvPr/>
        </p:nvSpPr>
        <p:spPr>
          <a:xfrm>
            <a:off x="251520" y="764704"/>
            <a:ext cx="522007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it-IT" sz="2800" b="1" dirty="0" smtClean="0">
                <a:cs typeface="Times New Roman" pitchFamily="18" charset="0"/>
              </a:rPr>
              <a:t>Luminosity of </a:t>
            </a:r>
            <a:r>
              <a:rPr lang="it-IT" sz="2800" b="1" i="1" dirty="0" smtClean="0">
                <a:cs typeface="Times New Roman" pitchFamily="18" charset="0"/>
              </a:rPr>
              <a:t>e</a:t>
            </a:r>
            <a:r>
              <a:rPr lang="it-IT" sz="2800" b="1" i="1" baseline="30000" dirty="0" smtClean="0">
                <a:cs typeface="Times New Roman" pitchFamily="18" charset="0"/>
              </a:rPr>
              <a:t>+</a:t>
            </a:r>
            <a:r>
              <a:rPr lang="it-IT" sz="2800" b="1" i="1" dirty="0" smtClean="0">
                <a:cs typeface="Times New Roman" pitchFamily="18" charset="0"/>
              </a:rPr>
              <a:t>e</a:t>
            </a:r>
            <a:r>
              <a:rPr lang="it-IT" sz="2800" b="1" i="1" baseline="30000" dirty="0" smtClean="0">
                <a:cs typeface="Times New Roman" pitchFamily="18" charset="0"/>
              </a:rPr>
              <a:t>−  </a:t>
            </a:r>
            <a:r>
              <a:rPr lang="it-IT" sz="2800" b="1" dirty="0" smtClean="0">
                <a:cs typeface="Times New Roman" pitchFamily="18" charset="0"/>
              </a:rPr>
              <a:t>collisions</a:t>
            </a:r>
          </a:p>
          <a:p>
            <a:pPr marL="355600" indent="-355600"/>
            <a:r>
              <a:rPr lang="en-US" altLang="zh-TW" sz="2000" dirty="0" smtClean="0"/>
              <a:t>by QED </a:t>
            </a:r>
            <a:r>
              <a:rPr lang="it-IT" sz="2000" dirty="0" smtClean="0"/>
              <a:t>Bhabha elastics scattering</a:t>
            </a:r>
          </a:p>
          <a:p>
            <a:pPr marL="355600" indent="-355600"/>
            <a:r>
              <a:rPr lang="en-US" altLang="zh-TW" sz="2000" i="1" dirty="0" smtClean="0"/>
              <a:t>theoretical </a:t>
            </a:r>
            <a:r>
              <a:rPr lang="en-US" sz="2000" dirty="0" smtClean="0"/>
              <a:t>precision &lt; </a:t>
            </a:r>
            <a:r>
              <a:rPr lang="en-US" altLang="zh-TW" sz="2000" dirty="0" smtClean="0"/>
              <a:t>0.1 %</a:t>
            </a:r>
            <a:endParaRPr lang="it-IT" sz="2000" dirty="0" smtClean="0"/>
          </a:p>
          <a:p>
            <a:pPr marL="355600" indent="-355600">
              <a:spcBef>
                <a:spcPts val="600"/>
              </a:spcBef>
            </a:pP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800" b="1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it-IT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800" b="1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</a:p>
          <a:p>
            <a:pPr marL="355600" indent="-355600"/>
            <a:r>
              <a:rPr lang="it-IT" sz="2400" b="1" i="1" dirty="0" smtClean="0"/>
              <a:t>crosss section</a:t>
            </a:r>
          </a:p>
          <a:p>
            <a:pPr marL="355600" indent="-355600">
              <a:spcBef>
                <a:spcPts val="600"/>
              </a:spcBef>
            </a:pPr>
            <a:r>
              <a:rPr lang="it-IT" altLang="zh-TW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altLang="zh-TW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altLang="zh-TW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altLang="zh-TW" sz="2800" b="1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it-IT" altLang="zh-TW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zh-TW" sz="2400" b="1" i="1" dirty="0" smtClean="0"/>
              <a:t>c</a:t>
            </a:r>
            <a:r>
              <a:rPr lang="it-IT" sz="2400" b="1" i="1" dirty="0" smtClean="0"/>
              <a:t>ollision</a:t>
            </a:r>
          </a:p>
          <a:p>
            <a:pPr marL="355600" indent="-355600"/>
            <a:r>
              <a:rPr lang="it-IT" sz="2400" b="1" i="1" dirty="0" smtClean="0"/>
              <a:t>Integrated luminosity</a:t>
            </a:r>
            <a:endParaRPr lang="it-IT" sz="2400" b="1" dirty="0" smtClean="0"/>
          </a:p>
          <a:p>
            <a:pPr marL="355600"/>
            <a:endParaRPr lang="it-IT" b="1" i="1" baseline="30000" dirty="0" smtClean="0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71810"/>
            <a:ext cx="1582466" cy="7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5654"/>
            <a:ext cx="3384376" cy="314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5796136" y="134342"/>
            <a:ext cx="313184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>
              <a:spcBef>
                <a:spcPts val="600"/>
              </a:spcBef>
            </a:pPr>
            <a:r>
              <a:rPr lang="it-IT" sz="2000" b="1" i="1" dirty="0" smtClean="0">
                <a:solidFill>
                  <a:srgbClr val="FF0000"/>
                </a:solidFill>
              </a:rPr>
              <a:t>Reference to Z-</a:t>
            </a:r>
            <a:r>
              <a:rPr lang="it-IT" sz="2000" b="1" dirty="0" smtClean="0">
                <a:solidFill>
                  <a:srgbClr val="FF0000"/>
                </a:solidFill>
              </a:rPr>
              <a:t>lineshape</a:t>
            </a:r>
            <a:endParaRPr lang="it-IT" sz="2000" b="1" i="1" dirty="0" smtClean="0">
              <a:solidFill>
                <a:srgbClr val="FF0000"/>
              </a:solidFill>
            </a:endParaRPr>
          </a:p>
          <a:p>
            <a:pPr marL="355600" indent="-355600" algn="ctr">
              <a:spcBef>
                <a:spcPts val="600"/>
              </a:spcBef>
            </a:pP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400" b="1" spc="-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‾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50"/>
          <p:cNvGrpSpPr>
            <a:grpSpLocks noChangeAspect="1"/>
          </p:cNvGrpSpPr>
          <p:nvPr/>
        </p:nvGrpSpPr>
        <p:grpSpPr bwMode="auto">
          <a:xfrm>
            <a:off x="3714744" y="5429264"/>
            <a:ext cx="3935930" cy="1157120"/>
            <a:chOff x="3078" y="3276"/>
            <a:chExt cx="2593" cy="669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 bwMode="auto">
            <a:xfrm>
              <a:off x="4893" y="3300"/>
              <a:ext cx="778" cy="537"/>
              <a:chOff x="10985" y="3466"/>
              <a:chExt cx="4567" cy="3374"/>
            </a:xfrm>
          </p:grpSpPr>
          <p:sp>
            <p:nvSpPr>
              <p:cNvPr id="50" name="AutoShape 25"/>
              <p:cNvSpPr>
                <a:spLocks noChangeAspect="1" noChangeArrowheads="1"/>
              </p:cNvSpPr>
              <p:nvPr/>
            </p:nvSpPr>
            <p:spPr bwMode="auto">
              <a:xfrm rot="16200000">
                <a:off x="13018" y="3240"/>
                <a:ext cx="973" cy="4095"/>
              </a:xfrm>
              <a:prstGeom prst="can">
                <a:avLst>
                  <a:gd name="adj" fmla="val 47678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26"/>
              <p:cNvSpPr>
                <a:spLocks noChangeAspect="1" noChangeArrowheads="1"/>
              </p:cNvSpPr>
              <p:nvPr/>
            </p:nvSpPr>
            <p:spPr bwMode="auto">
              <a:xfrm>
                <a:off x="11457" y="4801"/>
                <a:ext cx="473" cy="97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27"/>
              <p:cNvSpPr>
                <a:spLocks noChangeAspect="1" noChangeArrowheads="1"/>
              </p:cNvSpPr>
              <p:nvPr/>
            </p:nvSpPr>
            <p:spPr bwMode="auto">
              <a:xfrm rot="16200000">
                <a:off x="11582" y="2869"/>
                <a:ext cx="3374" cy="4567"/>
              </a:xfrm>
              <a:prstGeom prst="can">
                <a:avLst>
                  <a:gd name="adj" fmla="val 40257"/>
                </a:avLst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8"/>
            <p:cNvGrpSpPr>
              <a:grpSpLocks noChangeAspect="1"/>
            </p:cNvGrpSpPr>
            <p:nvPr/>
          </p:nvGrpSpPr>
          <p:grpSpPr bwMode="auto">
            <a:xfrm>
              <a:off x="3082" y="3296"/>
              <a:ext cx="777" cy="537"/>
              <a:chOff x="360" y="3420"/>
              <a:chExt cx="4560" cy="3374"/>
            </a:xfrm>
          </p:grpSpPr>
          <p:sp>
            <p:nvSpPr>
              <p:cNvPr id="44" name="AutoShape 29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917" y="3234"/>
                <a:ext cx="973" cy="4088"/>
              </a:xfrm>
              <a:prstGeom prst="can">
                <a:avLst>
                  <a:gd name="adj" fmla="val 47597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30"/>
              <p:cNvSpPr>
                <a:spLocks noChangeAspect="1" noChangeArrowheads="1"/>
              </p:cNvSpPr>
              <p:nvPr/>
            </p:nvSpPr>
            <p:spPr bwMode="auto">
              <a:xfrm flipH="1">
                <a:off x="3977" y="4791"/>
                <a:ext cx="471" cy="97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AutoShape 31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953" y="2827"/>
                <a:ext cx="3374" cy="4560"/>
              </a:xfrm>
              <a:prstGeom prst="can">
                <a:avLst>
                  <a:gd name="adj" fmla="val 40195"/>
                </a:avLst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2"/>
            <p:cNvGrpSpPr>
              <a:grpSpLocks noChangeAspect="1"/>
            </p:cNvGrpSpPr>
            <p:nvPr/>
          </p:nvGrpSpPr>
          <p:grpSpPr bwMode="auto">
            <a:xfrm>
              <a:off x="3078" y="3276"/>
              <a:ext cx="2579" cy="669"/>
              <a:chOff x="360" y="3304"/>
              <a:chExt cx="15120" cy="4005"/>
            </a:xfrm>
          </p:grpSpPr>
          <p:grpSp>
            <p:nvGrpSpPr>
              <p:cNvPr id="31" name="Group 33"/>
              <p:cNvGrpSpPr>
                <a:grpSpLocks noChangeAspect="1"/>
              </p:cNvGrpSpPr>
              <p:nvPr/>
            </p:nvGrpSpPr>
            <p:grpSpPr bwMode="auto">
              <a:xfrm>
                <a:off x="5371" y="3304"/>
                <a:ext cx="5267" cy="2704"/>
                <a:chOff x="5040" y="720"/>
                <a:chExt cx="5587" cy="2704"/>
              </a:xfrm>
            </p:grpSpPr>
            <p:sp>
              <p:nvSpPr>
                <p:cNvPr id="40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5040" y="2805"/>
                  <a:ext cx="558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99" y="740"/>
                  <a:ext cx="0" cy="26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WordArt 36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0119" y="2934"/>
                  <a:ext cx="230" cy="26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latin typeface="Arial Black" panose="020B0A04020102020204"/>
                    </a:rPr>
                    <a:t>Z</a:t>
                  </a:r>
                </a:p>
              </p:txBody>
            </p:sp>
            <p:sp>
              <p:nvSpPr>
                <p:cNvPr id="43" name="WordArt 37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6840" y="720"/>
                  <a:ext cx="615" cy="33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latin typeface="Arial Black" panose="020B0A04020102020204"/>
                    </a:rPr>
                    <a:t>X,Y</a:t>
                  </a:r>
                </a:p>
              </p:txBody>
            </p:sp>
          </p:grpSp>
          <p:sp>
            <p:nvSpPr>
              <p:cNvPr id="32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8338" y="3388"/>
                <a:ext cx="2253" cy="11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6120" y="6120"/>
                <a:ext cx="1953" cy="11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AutoShape 40"/>
              <p:cNvSpPr>
                <a:spLocks noChangeAspect="1" noChangeArrowheads="1"/>
              </p:cNvSpPr>
              <p:nvPr/>
            </p:nvSpPr>
            <p:spPr bwMode="auto">
              <a:xfrm rot="10539900">
                <a:off x="5580" y="5580"/>
                <a:ext cx="509" cy="1079"/>
              </a:xfrm>
              <a:prstGeom prst="curvedLeftArrow">
                <a:avLst>
                  <a:gd name="adj1" fmla="val 1256"/>
                  <a:gd name="adj2" fmla="val 43653"/>
                  <a:gd name="adj3" fmla="val 33333"/>
                </a:avLst>
              </a:prstGeom>
              <a:solidFill>
                <a:srgbClr val="333399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rc 41"/>
              <p:cNvSpPr>
                <a:spLocks noChangeAspect="1"/>
              </p:cNvSpPr>
              <p:nvPr/>
            </p:nvSpPr>
            <p:spPr bwMode="auto">
              <a:xfrm rot="15143018">
                <a:off x="6920" y="4673"/>
                <a:ext cx="839" cy="13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2597"/>
                  <a:gd name="T1" fmla="*/ 0 h 21600"/>
                  <a:gd name="T2" fmla="*/ 12597 w 12597"/>
                  <a:gd name="T3" fmla="*/ 4054 h 21600"/>
                  <a:gd name="T4" fmla="*/ 0 w 12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7" h="21600" fill="none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</a:path>
                  <a:path w="12597" h="21600" stroke="0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rc 42"/>
              <p:cNvSpPr>
                <a:spLocks noChangeAspect="1"/>
              </p:cNvSpPr>
              <p:nvPr/>
            </p:nvSpPr>
            <p:spPr bwMode="auto">
              <a:xfrm rot="4505033">
                <a:off x="7859" y="4727"/>
                <a:ext cx="839" cy="13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2597"/>
                  <a:gd name="T1" fmla="*/ 0 h 21600"/>
                  <a:gd name="T2" fmla="*/ 12597 w 12597"/>
                  <a:gd name="T3" fmla="*/ 4054 h 21600"/>
                  <a:gd name="T4" fmla="*/ 0 w 12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7" h="21600" fill="none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</a:path>
                  <a:path w="12597" h="21600" stroke="0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43"/>
              <p:cNvSpPr>
                <a:spLocks noChangeAspect="1" noChangeArrowheads="1"/>
              </p:cNvSpPr>
              <p:nvPr/>
            </p:nvSpPr>
            <p:spPr bwMode="auto">
              <a:xfrm rot="719326">
                <a:off x="9274" y="4206"/>
                <a:ext cx="509" cy="1079"/>
              </a:xfrm>
              <a:prstGeom prst="curvedLeftArrow">
                <a:avLst>
                  <a:gd name="adj1" fmla="val 1256"/>
                  <a:gd name="adj2" fmla="val 43653"/>
                  <a:gd name="adj3" fmla="val 33333"/>
                </a:avLst>
              </a:prstGeom>
              <a:solidFill>
                <a:srgbClr val="333399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4"/>
              <p:cNvSpPr>
                <a:spLocks noChangeAspect="1" noChangeShapeType="1"/>
              </p:cNvSpPr>
              <p:nvPr/>
            </p:nvSpPr>
            <p:spPr bwMode="auto">
              <a:xfrm flipV="1">
                <a:off x="7740" y="3600"/>
                <a:ext cx="7740" cy="18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360" y="5400"/>
                <a:ext cx="7380" cy="144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9" name="Object 47"/>
            <p:cNvGraphicFramePr>
              <a:graphicFrameLocks noChangeAspect="1"/>
            </p:cNvGraphicFramePr>
            <p:nvPr/>
          </p:nvGraphicFramePr>
          <p:xfrm>
            <a:off x="4428" y="3296"/>
            <a:ext cx="389" cy="183"/>
          </p:xfrm>
          <a:graphic>
            <a:graphicData uri="http://schemas.openxmlformats.org/presentationml/2006/ole">
              <p:oleObj spid="_x0000_s22531" name="Equation" r:id="rId7" imgW="9753600" imgH="4876800" progId="">
                <p:embed/>
              </p:oleObj>
            </a:graphicData>
          </a:graphic>
        </p:graphicFrame>
        <p:graphicFrame>
          <p:nvGraphicFramePr>
            <p:cNvPr id="30" name="Object 48"/>
            <p:cNvGraphicFramePr>
              <a:graphicFrameLocks noChangeAspect="1"/>
            </p:cNvGraphicFramePr>
            <p:nvPr/>
          </p:nvGraphicFramePr>
          <p:xfrm>
            <a:off x="4095" y="3717"/>
            <a:ext cx="330" cy="209"/>
          </p:xfrm>
          <a:graphic>
            <a:graphicData uri="http://schemas.openxmlformats.org/presentationml/2006/ole">
              <p:oleObj spid="_x0000_s22532" name="Equation" r:id="rId8" imgW="8229600" imgH="5486400" progId="">
                <p:embed/>
              </p:oleObj>
            </a:graphicData>
          </a:graphic>
        </p:graphicFrame>
      </p:grpSp>
      <p:sp>
        <p:nvSpPr>
          <p:cNvPr id="47" name="矩形 46"/>
          <p:cNvSpPr/>
          <p:nvPr/>
        </p:nvSpPr>
        <p:spPr>
          <a:xfrm>
            <a:off x="1547664" y="3933056"/>
            <a:ext cx="1984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b="1" i="1" dirty="0" smtClean="0">
                <a:solidFill>
                  <a:srgbClr val="0000FF"/>
                </a:solidFill>
              </a:rPr>
              <a:t>Scattered electron </a:t>
            </a:r>
          </a:p>
          <a:p>
            <a:r>
              <a:rPr lang="it-IT" altLang="zh-TW" b="1" i="1" dirty="0" smtClean="0">
                <a:solidFill>
                  <a:srgbClr val="0000FF"/>
                </a:solidFill>
              </a:rPr>
              <a:t>theta distribution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26776" y="4572008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TW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Detecting</a:t>
            </a:r>
          </a:p>
          <a:p>
            <a:r>
              <a:rPr lang="it-IT" altLang="zh-TW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Bhabha event</a:t>
            </a:r>
            <a:endParaRPr lang="zh-TW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71538" y="5572140"/>
            <a:ext cx="1756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Bhabha detected </a:t>
            </a: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In a fiducial region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14356"/>
            <a:ext cx="3857620" cy="39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114" y="71414"/>
            <a:ext cx="7677472" cy="764704"/>
          </a:xfrm>
        </p:spPr>
        <p:txBody>
          <a:bodyPr/>
          <a:lstStyle/>
          <a:p>
            <a:r>
              <a:rPr lang="en-US" altLang="zh-TW" b="1" dirty="0" smtClean="0"/>
              <a:t>Bhabha detection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grpSp>
        <p:nvGrpSpPr>
          <p:cNvPr id="48" name="群組 47"/>
          <p:cNvGrpSpPr/>
          <p:nvPr/>
        </p:nvGrpSpPr>
        <p:grpSpPr>
          <a:xfrm>
            <a:off x="1428728" y="4786322"/>
            <a:ext cx="6029438" cy="1928826"/>
            <a:chOff x="2328776" y="4929198"/>
            <a:chExt cx="5886562" cy="1714512"/>
          </a:xfrm>
        </p:grpSpPr>
        <p:grpSp>
          <p:nvGrpSpPr>
            <p:cNvPr id="5" name="Group 24"/>
            <p:cNvGrpSpPr>
              <a:grpSpLocks noChangeAspect="1"/>
            </p:cNvGrpSpPr>
            <p:nvPr/>
          </p:nvGrpSpPr>
          <p:grpSpPr bwMode="auto">
            <a:xfrm>
              <a:off x="6446841" y="5022413"/>
              <a:ext cx="1768497" cy="1376223"/>
              <a:chOff x="10985" y="3466"/>
              <a:chExt cx="4567" cy="3374"/>
            </a:xfrm>
          </p:grpSpPr>
          <p:sp>
            <p:nvSpPr>
              <p:cNvPr id="43" name="AutoShape 25"/>
              <p:cNvSpPr>
                <a:spLocks noChangeAspect="1" noChangeArrowheads="1"/>
              </p:cNvSpPr>
              <p:nvPr/>
            </p:nvSpPr>
            <p:spPr bwMode="auto">
              <a:xfrm rot="16200000">
                <a:off x="13018" y="3240"/>
                <a:ext cx="973" cy="4095"/>
              </a:xfrm>
              <a:prstGeom prst="can">
                <a:avLst>
                  <a:gd name="adj" fmla="val 47678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26"/>
              <p:cNvSpPr>
                <a:spLocks noChangeAspect="1" noChangeArrowheads="1"/>
              </p:cNvSpPr>
              <p:nvPr/>
            </p:nvSpPr>
            <p:spPr bwMode="auto">
              <a:xfrm>
                <a:off x="11457" y="4801"/>
                <a:ext cx="473" cy="97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AutoShape 27"/>
              <p:cNvSpPr>
                <a:spLocks noChangeAspect="1" noChangeArrowheads="1"/>
              </p:cNvSpPr>
              <p:nvPr/>
            </p:nvSpPr>
            <p:spPr bwMode="auto">
              <a:xfrm rot="16200000">
                <a:off x="11582" y="2869"/>
                <a:ext cx="3374" cy="4567"/>
              </a:xfrm>
              <a:prstGeom prst="can">
                <a:avLst>
                  <a:gd name="adj" fmla="val 40257"/>
                </a:avLst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8"/>
            <p:cNvGrpSpPr>
              <a:grpSpLocks noChangeAspect="1"/>
            </p:cNvGrpSpPr>
            <p:nvPr/>
          </p:nvGrpSpPr>
          <p:grpSpPr bwMode="auto">
            <a:xfrm>
              <a:off x="2802053" y="5013336"/>
              <a:ext cx="1766224" cy="1376223"/>
              <a:chOff x="360" y="3420"/>
              <a:chExt cx="4560" cy="3374"/>
            </a:xfrm>
          </p:grpSpPr>
          <p:sp>
            <p:nvSpPr>
              <p:cNvPr id="40" name="AutoShape 29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1917" y="3234"/>
                <a:ext cx="973" cy="4088"/>
              </a:xfrm>
              <a:prstGeom prst="can">
                <a:avLst>
                  <a:gd name="adj" fmla="val 47597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30"/>
              <p:cNvSpPr>
                <a:spLocks noChangeAspect="1" noChangeArrowheads="1"/>
              </p:cNvSpPr>
              <p:nvPr/>
            </p:nvSpPr>
            <p:spPr bwMode="auto">
              <a:xfrm flipH="1">
                <a:off x="3977" y="4791"/>
                <a:ext cx="471" cy="973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31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953" y="2827"/>
                <a:ext cx="3374" cy="4560"/>
              </a:xfrm>
              <a:prstGeom prst="can">
                <a:avLst>
                  <a:gd name="adj" fmla="val 40195"/>
                </a:avLst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2"/>
            <p:cNvGrpSpPr>
              <a:grpSpLocks noChangeAspect="1"/>
            </p:cNvGrpSpPr>
            <p:nvPr/>
          </p:nvGrpSpPr>
          <p:grpSpPr bwMode="auto">
            <a:xfrm>
              <a:off x="2328776" y="4929198"/>
              <a:ext cx="5862410" cy="1714512"/>
              <a:chOff x="360" y="3304"/>
              <a:chExt cx="15120" cy="4005"/>
            </a:xfrm>
          </p:grpSpPr>
          <p:grpSp>
            <p:nvGrpSpPr>
              <p:cNvPr id="8" name="Group 33"/>
              <p:cNvGrpSpPr>
                <a:grpSpLocks noChangeAspect="1"/>
              </p:cNvGrpSpPr>
              <p:nvPr/>
            </p:nvGrpSpPr>
            <p:grpSpPr bwMode="auto">
              <a:xfrm>
                <a:off x="5371" y="3304"/>
                <a:ext cx="5267" cy="2704"/>
                <a:chOff x="5040" y="720"/>
                <a:chExt cx="5587" cy="2704"/>
              </a:xfrm>
            </p:grpSpPr>
            <p:sp>
              <p:nvSpPr>
                <p:cNvPr id="36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5040" y="2805"/>
                  <a:ext cx="558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599" y="740"/>
                  <a:ext cx="0" cy="26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WordArt 36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0119" y="2934"/>
                  <a:ext cx="230" cy="26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latin typeface="Arial Black" panose="020B0A04020102020204"/>
                    </a:rPr>
                    <a:t>Z</a:t>
                  </a:r>
                </a:p>
              </p:txBody>
            </p:sp>
            <p:sp>
              <p:nvSpPr>
                <p:cNvPr id="39" name="WordArt 37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6840" y="720"/>
                  <a:ext cx="615" cy="33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latin typeface="Arial Black" panose="020B0A04020102020204"/>
                    </a:rPr>
                    <a:t>X,Y</a:t>
                  </a:r>
                </a:p>
              </p:txBody>
            </p:sp>
          </p:grpSp>
          <p:sp>
            <p:nvSpPr>
              <p:cNvPr id="28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8338" y="3388"/>
                <a:ext cx="2253" cy="11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6120" y="6120"/>
                <a:ext cx="1953" cy="11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AutoShape 40"/>
              <p:cNvSpPr>
                <a:spLocks noChangeAspect="1" noChangeArrowheads="1"/>
              </p:cNvSpPr>
              <p:nvPr/>
            </p:nvSpPr>
            <p:spPr bwMode="auto">
              <a:xfrm rot="10539900">
                <a:off x="5580" y="5580"/>
                <a:ext cx="509" cy="1079"/>
              </a:xfrm>
              <a:prstGeom prst="curvedLeftArrow">
                <a:avLst>
                  <a:gd name="adj1" fmla="val 1256"/>
                  <a:gd name="adj2" fmla="val 43653"/>
                  <a:gd name="adj3" fmla="val 33333"/>
                </a:avLst>
              </a:prstGeom>
              <a:solidFill>
                <a:srgbClr val="333399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rc 41"/>
              <p:cNvSpPr>
                <a:spLocks noChangeAspect="1"/>
              </p:cNvSpPr>
              <p:nvPr/>
            </p:nvSpPr>
            <p:spPr bwMode="auto">
              <a:xfrm rot="15143018">
                <a:off x="7039" y="4756"/>
                <a:ext cx="665" cy="13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2597"/>
                  <a:gd name="T1" fmla="*/ 0 h 21600"/>
                  <a:gd name="T2" fmla="*/ 12597 w 12597"/>
                  <a:gd name="T3" fmla="*/ 4054 h 21600"/>
                  <a:gd name="T4" fmla="*/ 0 w 12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7" h="21600" fill="none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</a:path>
                  <a:path w="12597" h="21600" stroke="0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rc 42"/>
              <p:cNvSpPr>
                <a:spLocks noChangeAspect="1"/>
              </p:cNvSpPr>
              <p:nvPr/>
            </p:nvSpPr>
            <p:spPr bwMode="auto">
              <a:xfrm rot="4505033">
                <a:off x="7913" y="4651"/>
                <a:ext cx="681" cy="13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2597"/>
                  <a:gd name="T1" fmla="*/ 0 h 21600"/>
                  <a:gd name="T2" fmla="*/ 12597 w 12597"/>
                  <a:gd name="T3" fmla="*/ 4054 h 21600"/>
                  <a:gd name="T4" fmla="*/ 0 w 12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7" h="21600" fill="none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</a:path>
                  <a:path w="12597" h="21600" stroke="0" extrusionOk="0">
                    <a:moveTo>
                      <a:pt x="-1" y="0"/>
                    </a:moveTo>
                    <a:cubicBezTo>
                      <a:pt x="4519" y="0"/>
                      <a:pt x="8925" y="1417"/>
                      <a:pt x="12597" y="405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43"/>
              <p:cNvSpPr>
                <a:spLocks noChangeAspect="1" noChangeArrowheads="1"/>
              </p:cNvSpPr>
              <p:nvPr/>
            </p:nvSpPr>
            <p:spPr bwMode="auto">
              <a:xfrm rot="719326">
                <a:off x="9274" y="4206"/>
                <a:ext cx="509" cy="1079"/>
              </a:xfrm>
              <a:prstGeom prst="curvedLeftArrow">
                <a:avLst>
                  <a:gd name="adj1" fmla="val 1256"/>
                  <a:gd name="adj2" fmla="val 43653"/>
                  <a:gd name="adj3" fmla="val 33333"/>
                </a:avLst>
              </a:prstGeom>
              <a:solidFill>
                <a:srgbClr val="333399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44"/>
              <p:cNvSpPr>
                <a:spLocks noChangeAspect="1" noChangeShapeType="1"/>
              </p:cNvSpPr>
              <p:nvPr/>
            </p:nvSpPr>
            <p:spPr bwMode="auto">
              <a:xfrm flipV="1">
                <a:off x="7740" y="3600"/>
                <a:ext cx="7740" cy="18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360" y="5400"/>
                <a:ext cx="7380" cy="144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5" name="Object 47"/>
            <p:cNvGraphicFramePr>
              <a:graphicFrameLocks noChangeAspect="1"/>
            </p:cNvGraphicFramePr>
            <p:nvPr/>
          </p:nvGraphicFramePr>
          <p:xfrm>
            <a:off x="5467309" y="5056199"/>
            <a:ext cx="884249" cy="468992"/>
          </p:xfrm>
          <a:graphic>
            <a:graphicData uri="http://schemas.openxmlformats.org/presentationml/2006/ole">
              <p:oleObj spid="_x0000_s23555" name="Equation" r:id="rId4" imgW="9753600" imgH="4876800" progId="">
                <p:embed/>
              </p:oleObj>
            </a:graphicData>
          </a:graphic>
        </p:graphicFrame>
        <p:graphicFrame>
          <p:nvGraphicFramePr>
            <p:cNvPr id="26" name="Object 48"/>
            <p:cNvGraphicFramePr>
              <a:graphicFrameLocks noChangeAspect="1"/>
            </p:cNvGraphicFramePr>
            <p:nvPr/>
          </p:nvGraphicFramePr>
          <p:xfrm>
            <a:off x="4630367" y="6072206"/>
            <a:ext cx="750134" cy="535625"/>
          </p:xfrm>
          <a:graphic>
            <a:graphicData uri="http://schemas.openxmlformats.org/presentationml/2006/ole">
              <p:oleObj spid="_x0000_s23556" name="Equation" r:id="rId5" imgW="8229600" imgH="5486400" progId="">
                <p:embed/>
              </p:oleObj>
            </a:graphicData>
          </a:graphic>
        </p:graphicFrame>
      </p:grpSp>
      <p:sp>
        <p:nvSpPr>
          <p:cNvPr id="46" name="Rectangle 45"/>
          <p:cNvSpPr/>
          <p:nvPr/>
        </p:nvSpPr>
        <p:spPr>
          <a:xfrm>
            <a:off x="285720" y="785794"/>
            <a:ext cx="628654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  <a:buFont typeface="Wingdings" pitchFamily="2" charset="2"/>
              <a:buChar char="l"/>
            </a:pPr>
            <a:r>
              <a:rPr lang="it-IT" sz="2800" i="1" dirty="0" smtClean="0">
                <a:latin typeface="+mj-lt"/>
              </a:rPr>
              <a:t>e</a:t>
            </a:r>
            <a:r>
              <a:rPr lang="it-IT" sz="2800" i="1" baseline="30000" dirty="0" smtClean="0">
                <a:latin typeface="+mj-lt"/>
              </a:rPr>
              <a:t>+</a:t>
            </a:r>
            <a:r>
              <a:rPr lang="it-IT" sz="2800" i="1" dirty="0" smtClean="0">
                <a:latin typeface="+mj-lt"/>
              </a:rPr>
              <a:t>e</a:t>
            </a:r>
            <a:r>
              <a:rPr lang="it-IT" sz="2800" i="1" baseline="30000" dirty="0" smtClean="0">
                <a:latin typeface="+mj-lt"/>
              </a:rPr>
              <a:t>−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800" i="1" dirty="0" smtClean="0">
                <a:latin typeface="+mj-lt"/>
              </a:rPr>
              <a:t> e</a:t>
            </a:r>
            <a:r>
              <a:rPr lang="it-IT" sz="2800" i="1" baseline="30000" dirty="0" smtClean="0">
                <a:latin typeface="+mj-lt"/>
              </a:rPr>
              <a:t>+</a:t>
            </a:r>
            <a:r>
              <a:rPr lang="it-IT" sz="2800" i="1" dirty="0" smtClean="0">
                <a:latin typeface="+mj-lt"/>
              </a:rPr>
              <a:t>e</a:t>
            </a:r>
            <a:r>
              <a:rPr lang="it-IT" sz="2800" i="1" baseline="30000" dirty="0" smtClean="0"/>
              <a:t>−</a:t>
            </a:r>
            <a:r>
              <a:rPr lang="it-IT" sz="2800" i="1" baseline="30000" dirty="0" smtClean="0">
                <a:latin typeface="+mj-lt"/>
              </a:rPr>
              <a:t> </a:t>
            </a:r>
            <a:r>
              <a:rPr lang="it-IT" sz="2800" i="1" dirty="0" smtClean="0"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elastics scattering</a:t>
            </a:r>
          </a:p>
          <a:p>
            <a:pPr marL="355600"/>
            <a:r>
              <a:rPr lang="en-US" sz="2400" b="1" i="1" dirty="0" smtClean="0">
                <a:latin typeface="+mj-lt"/>
              </a:rPr>
              <a:t>Event signature</a:t>
            </a:r>
          </a:p>
          <a:p>
            <a:pPr marL="628650" indent="-266700"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 E(e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2400" b="1" dirty="0" smtClean="0">
                <a:solidFill>
                  <a:srgbClr val="0000FF"/>
                </a:solidFill>
              </a:rPr>
              <a:t>)  =  </a:t>
            </a:r>
            <a:r>
              <a:rPr lang="en-US" sz="2400" b="1" dirty="0" err="1" smtClean="0">
                <a:solidFill>
                  <a:srgbClr val="0000FF"/>
                </a:solidFill>
              </a:rPr>
              <a:t>E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beam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marL="628650" indent="-266700">
              <a:buAutoNum type="arabicPeriod"/>
            </a:pPr>
            <a:r>
              <a:rPr lang="it-IT" sz="2400" b="1" dirty="0" smtClean="0">
                <a:solidFill>
                  <a:srgbClr val="0000FF"/>
                </a:solidFill>
              </a:rPr>
              <a:t> e</a:t>
            </a:r>
            <a:r>
              <a:rPr lang="it-IT" sz="2400" b="1" baseline="30000" dirty="0" smtClean="0">
                <a:solidFill>
                  <a:srgbClr val="0000FF"/>
                </a:solidFill>
              </a:rPr>
              <a:t>+ </a:t>
            </a:r>
            <a:r>
              <a:rPr lang="it-IT" sz="2400" b="1" dirty="0" smtClean="0">
                <a:solidFill>
                  <a:srgbClr val="0000FF"/>
                </a:solidFill>
              </a:rPr>
              <a:t>, e</a:t>
            </a:r>
            <a:r>
              <a:rPr lang="it-IT" sz="2400" b="1" baseline="30000" dirty="0" smtClean="0">
                <a:solidFill>
                  <a:srgbClr val="0000FF"/>
                </a:solidFill>
              </a:rPr>
              <a:t>−   </a:t>
            </a:r>
            <a:r>
              <a:rPr lang="en-US" sz="2400" b="1" dirty="0" smtClean="0">
                <a:solidFill>
                  <a:srgbClr val="0000FF"/>
                </a:solidFill>
              </a:rPr>
              <a:t>Back-to-Back </a:t>
            </a:r>
          </a:p>
          <a:p>
            <a:pPr marL="628650" indent="-266700"/>
            <a:endParaRPr lang="en-US" sz="1000" dirty="0" smtClean="0"/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l"/>
            </a:pPr>
            <a:r>
              <a:rPr lang="it-IT" sz="2800" b="1" i="1" dirty="0" smtClean="0">
                <a:solidFill>
                  <a:srgbClr val="FF0000"/>
                </a:solidFill>
              </a:rPr>
              <a:t>NLO  e</a:t>
            </a:r>
            <a:r>
              <a:rPr lang="it-IT" sz="28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2800" b="1" i="1" dirty="0" smtClean="0">
                <a:solidFill>
                  <a:srgbClr val="FF0000"/>
                </a:solidFill>
              </a:rPr>
              <a:t>e</a:t>
            </a:r>
            <a:r>
              <a:rPr lang="it-IT" sz="28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2800" b="1" i="1" dirty="0" smtClean="0">
                <a:solidFill>
                  <a:srgbClr val="FF0000"/>
                </a:solidFill>
              </a:rPr>
              <a:t> e</a:t>
            </a:r>
            <a:r>
              <a:rPr lang="it-IT" sz="28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2800" b="1" i="1" dirty="0" smtClean="0">
                <a:solidFill>
                  <a:srgbClr val="FF0000"/>
                </a:solidFill>
              </a:rPr>
              <a:t>e</a:t>
            </a:r>
            <a:r>
              <a:rPr lang="it-IT" sz="2800" b="1" i="1" baseline="30000" dirty="0" smtClean="0">
                <a:solidFill>
                  <a:srgbClr val="FF0000"/>
                </a:solidFill>
              </a:rPr>
              <a:t>− </a:t>
            </a:r>
            <a:r>
              <a:rPr lang="el-GR" sz="2800" b="1" dirty="0" smtClean="0">
                <a:solidFill>
                  <a:srgbClr val="FF0000"/>
                </a:solidFill>
              </a:rPr>
              <a:t>γ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pPr marL="355600"/>
            <a:r>
              <a:rPr lang="en-US" sz="2400" b="1" i="1" dirty="0" smtClean="0"/>
              <a:t>~1% of total events</a:t>
            </a:r>
          </a:p>
          <a:p>
            <a:pPr marL="628650" indent="-266700">
              <a:buAutoNum type="arabicPeriod"/>
            </a:pPr>
            <a:r>
              <a:rPr lang="it-IT" sz="2400" b="1" dirty="0" smtClean="0"/>
              <a:t> e</a:t>
            </a:r>
            <a:r>
              <a:rPr lang="it-IT" sz="2400" b="1" baseline="30000" dirty="0" smtClean="0"/>
              <a:t>+ </a:t>
            </a:r>
            <a:r>
              <a:rPr lang="it-IT" sz="2400" b="1" dirty="0" smtClean="0"/>
              <a:t>, e</a:t>
            </a:r>
            <a:r>
              <a:rPr lang="it-IT" sz="2400" b="1" baseline="30000" dirty="0" smtClean="0"/>
              <a:t>−   </a:t>
            </a:r>
            <a:r>
              <a:rPr lang="en-US" sz="2400" b="1" dirty="0" smtClean="0"/>
              <a:t>approximately Back-to-Back</a:t>
            </a:r>
          </a:p>
          <a:p>
            <a:pPr marL="628650" indent="-266700">
              <a:buAutoNum type="arabicPeriod"/>
            </a:pPr>
            <a:r>
              <a:rPr lang="en-US" sz="2400" b="1" dirty="0" smtClean="0"/>
              <a:t> one electron E’ &lt; 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beam</a:t>
            </a:r>
            <a:endParaRPr lang="en-US" sz="2400" b="1" baseline="-25000" dirty="0" smtClean="0"/>
          </a:p>
          <a:p>
            <a:pPr marL="628650" indent="-266700">
              <a:buAutoNum type="arabicPeriod"/>
            </a:pPr>
            <a:r>
              <a:rPr lang="en-US" sz="2400" b="1" dirty="0" smtClean="0"/>
              <a:t> e/</a:t>
            </a:r>
            <a:r>
              <a:rPr lang="el-GR" sz="2400" b="1" dirty="0" smtClean="0"/>
              <a:t>γ</a:t>
            </a:r>
            <a:r>
              <a:rPr lang="en-US" sz="2400" b="1" dirty="0" smtClean="0"/>
              <a:t>  ID, spatial resolution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 noChangeAspect="1"/>
          </p:cNvGrpSpPr>
          <p:nvPr/>
        </p:nvGrpSpPr>
        <p:grpSpPr>
          <a:xfrm>
            <a:off x="5088318" y="980728"/>
            <a:ext cx="4055682" cy="3520026"/>
            <a:chOff x="4343400" y="2887317"/>
            <a:chExt cx="4554141" cy="38862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2887317"/>
              <a:ext cx="4554141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直線單箭頭接點 13"/>
            <p:cNvCxnSpPr/>
            <p:nvPr/>
          </p:nvCxnSpPr>
          <p:spPr>
            <a:xfrm rot="5400000">
              <a:off x="5448300" y="5219700"/>
              <a:ext cx="1143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22"/>
            <p:cNvSpPr txBox="1"/>
            <p:nvPr/>
          </p:nvSpPr>
          <p:spPr>
            <a:xfrm>
              <a:off x="6019800" y="50292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dirty="0" err="1" smtClean="0">
                  <a:solidFill>
                    <a:srgbClr val="FF0000"/>
                  </a:solidFill>
                  <a:latin typeface="+mj-lt"/>
                </a:rPr>
                <a:t>Fiducial</a:t>
              </a:r>
              <a:r>
                <a:rPr lang="en-US" altLang="zh-TW" sz="1800" dirty="0" smtClean="0">
                  <a:solidFill>
                    <a:srgbClr val="FF0000"/>
                  </a:solidFill>
                  <a:latin typeface="+mj-lt"/>
                </a:rPr>
                <a:t> </a:t>
              </a:r>
            </a:p>
            <a:p>
              <a:r>
                <a:rPr lang="en-US" altLang="zh-TW" sz="1800" dirty="0" smtClean="0">
                  <a:solidFill>
                    <a:srgbClr val="FF0000"/>
                  </a:solidFill>
                  <a:latin typeface="+mj-lt"/>
                </a:rPr>
                <a:t>region</a:t>
              </a:r>
            </a:p>
          </p:txBody>
        </p:sp>
        <p:cxnSp>
          <p:nvCxnSpPr>
            <p:cNvPr id="11" name="直線單箭頭接點 13"/>
            <p:cNvCxnSpPr/>
            <p:nvPr/>
          </p:nvCxnSpPr>
          <p:spPr>
            <a:xfrm rot="5400000">
              <a:off x="6438106" y="5523706"/>
              <a:ext cx="1143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9"/>
            <p:cNvGrpSpPr/>
            <p:nvPr/>
          </p:nvGrpSpPr>
          <p:grpSpPr>
            <a:xfrm>
              <a:off x="5791197" y="4191000"/>
              <a:ext cx="457199" cy="473926"/>
              <a:chOff x="2429572" y="4724400"/>
              <a:chExt cx="694628" cy="702526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2429572" y="4724400"/>
                <a:ext cx="361950" cy="702526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flipH="1">
                <a:off x="2743200" y="4724400"/>
                <a:ext cx="381000" cy="702526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文字方塊 22"/>
            <p:cNvSpPr txBox="1"/>
            <p:nvPr/>
          </p:nvSpPr>
          <p:spPr>
            <a:xfrm>
              <a:off x="6400800" y="3581400"/>
              <a:ext cx="2057400" cy="70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i="1" dirty="0" smtClean="0">
                  <a:solidFill>
                    <a:srgbClr val="FF0000"/>
                  </a:solidFill>
                  <a:latin typeface="+mj-lt"/>
                </a:rPr>
                <a:t>detector spatial resolution</a:t>
              </a:r>
            </a:p>
          </p:txBody>
        </p:sp>
        <p:cxnSp>
          <p:nvCxnSpPr>
            <p:cNvPr id="15" name="直線單箭頭接點 13"/>
            <p:cNvCxnSpPr/>
            <p:nvPr/>
          </p:nvCxnSpPr>
          <p:spPr>
            <a:xfrm rot="5400000">
              <a:off x="6139943" y="3843695"/>
              <a:ext cx="304800" cy="2286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3"/>
            <p:cNvCxnSpPr/>
            <p:nvPr/>
          </p:nvCxnSpPr>
          <p:spPr>
            <a:xfrm rot="5400000">
              <a:off x="5867400" y="4343400"/>
              <a:ext cx="305594" cy="794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77472" cy="764704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Luminosity precision 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12" name="Rectangle 11"/>
          <p:cNvSpPr/>
          <p:nvPr/>
        </p:nvSpPr>
        <p:spPr>
          <a:xfrm>
            <a:off x="228600" y="764118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Calibri" pitchFamily="34" charset="0"/>
                <a:sym typeface="Wingdings" panose="05000000000000000000" pitchFamily="2" charset="2"/>
              </a:rPr>
              <a:t>Dominant systematic error </a:t>
            </a:r>
          </a:p>
          <a:p>
            <a:pPr>
              <a:spcBef>
                <a:spcPts val="6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      </a:t>
            </a:r>
            <a:r>
              <a:rPr lang="el-GR" sz="2800" b="1" i="1" dirty="0" smtClean="0">
                <a:solidFill>
                  <a:srgbClr val="0000FF"/>
                </a:solidFill>
                <a:latin typeface="Calibri" pitchFamily="34" charset="0"/>
              </a:rPr>
              <a:t>δ</a:t>
            </a: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L/L ~ 2</a:t>
            </a:r>
            <a:r>
              <a:rPr lang="el-GR" sz="2800" b="1" i="1" dirty="0" smtClean="0">
                <a:solidFill>
                  <a:srgbClr val="0000FF"/>
                </a:solidFill>
                <a:latin typeface="Calibri" pitchFamily="34" charset="0"/>
              </a:rPr>
              <a:t> δ</a:t>
            </a: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θ/</a:t>
            </a:r>
            <a:r>
              <a:rPr lang="en-US" sz="2800" b="1" i="1" dirty="0" err="1" smtClean="0">
                <a:solidFill>
                  <a:srgbClr val="0000FF"/>
                </a:solidFill>
                <a:latin typeface="Calibri" pitchFamily="34" charset="0"/>
              </a:rPr>
              <a:t>θ</a:t>
            </a:r>
            <a:r>
              <a:rPr lang="en-US" sz="2800" b="1" i="1" baseline="-25000" dirty="0" err="1" smtClean="0">
                <a:solidFill>
                  <a:srgbClr val="0000FF"/>
                </a:solidFill>
                <a:latin typeface="Calibri" pitchFamily="34" charset="0"/>
              </a:rPr>
              <a:t>min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endParaRPr lang="en-US" sz="8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Calibri" pitchFamily="34" charset="0"/>
              </a:rPr>
              <a:t>For precision of  </a:t>
            </a: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</a:rPr>
              <a:t>L/L &lt; 10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-3</a:t>
            </a:r>
            <a:endParaRPr lang="en-US" sz="2400" i="1" dirty="0" smtClean="0">
              <a:latin typeface="Calibri" pitchFamily="34" charset="0"/>
            </a:endParaRPr>
          </a:p>
          <a:p>
            <a:pPr marL="457200" indent="-457200"/>
            <a:r>
              <a:rPr lang="en-US" sz="2400" dirty="0" smtClean="0">
                <a:latin typeface="Calibri" pitchFamily="34" charset="0"/>
              </a:rPr>
              <a:t>LumiCal </a:t>
            </a:r>
            <a:r>
              <a:rPr lang="en-US" altLang="zh-TW" sz="2400" dirty="0" smtClean="0">
                <a:latin typeface="Calibri" pitchFamily="34" charset="0"/>
              </a:rPr>
              <a:t>@Z</a:t>
            </a:r>
            <a:r>
              <a:rPr lang="en-US" altLang="zh-TW" sz="2400" b="1" dirty="0" smtClean="0">
                <a:latin typeface="Calibri" pitchFamily="34" charset="0"/>
              </a:rPr>
              <a:t>= ± 1 m, </a:t>
            </a:r>
            <a:endParaRPr lang="en-US" altLang="zh-TW" sz="2400" b="1" dirty="0" smtClean="0">
              <a:latin typeface="Calibri" pitchFamily="34" charset="0"/>
              <a:sym typeface="Wingdings" pitchFamily="2" charset="2"/>
            </a:endParaRPr>
          </a:p>
          <a:p>
            <a:pPr marL="457200" indent="-457200"/>
            <a:r>
              <a:rPr lang="en-US" altLang="zh-TW" sz="2400" b="1" dirty="0" smtClean="0">
                <a:latin typeface="Calibri" pitchFamily="34" charset="0"/>
                <a:sym typeface="Wingdings" pitchFamily="2" charset="2"/>
              </a:rPr>
              <a:t>ref:  </a:t>
            </a:r>
            <a:r>
              <a:rPr lang="en-US" sz="2400" dirty="0" err="1" smtClean="0">
                <a:latin typeface="Calibri" pitchFamily="34" charset="0"/>
              </a:rPr>
              <a:t>θ</a:t>
            </a:r>
            <a:r>
              <a:rPr lang="en-US" sz="2400" baseline="-25000" dirty="0" err="1" smtClean="0">
                <a:latin typeface="Calibri" pitchFamily="34" charset="0"/>
              </a:rPr>
              <a:t>min</a:t>
            </a:r>
            <a:r>
              <a:rPr lang="en-US" sz="2400" baseline="-25000" dirty="0" smtClean="0">
                <a:latin typeface="Calibri" pitchFamily="34" charset="0"/>
              </a:rPr>
              <a:t>  </a:t>
            </a:r>
            <a:r>
              <a:rPr lang="en-US" sz="2400" dirty="0" smtClean="0">
                <a:latin typeface="Calibri" pitchFamily="34" charset="0"/>
              </a:rPr>
              <a:t>= 30 </a:t>
            </a:r>
            <a:r>
              <a:rPr lang="en-US" sz="2400" dirty="0" err="1" smtClean="0">
                <a:latin typeface="Calibri" pitchFamily="34" charset="0"/>
              </a:rPr>
              <a:t>mRad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altLang="zh-TW" sz="2400" dirty="0" smtClean="0">
                <a:latin typeface="Calibri" pitchFamily="34" charset="0"/>
              </a:rPr>
              <a:t>eq. 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</a:rPr>
              <a:t>r = 30 mm</a:t>
            </a:r>
            <a:endParaRPr lang="en-US" sz="2400" b="1" dirty="0" smtClean="0">
              <a:latin typeface="Calibri" pitchFamily="34" charset="0"/>
            </a:endParaRPr>
          </a:p>
          <a:p>
            <a:pPr marL="358775" indent="-358775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	 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θ = 15 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altLang="zh-TW" sz="2400" dirty="0" smtClean="0">
                <a:latin typeface="Calibri" pitchFamily="34" charset="0"/>
                <a:sym typeface="Wingdings" panose="05000000000000000000" pitchFamily="2" charset="2"/>
              </a:rPr>
              <a:t>eq.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dr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= 15 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m </a:t>
            </a:r>
          </a:p>
          <a:p>
            <a:pPr marL="358775" indent="-358775">
              <a:spcBef>
                <a:spcPts val="600"/>
              </a:spcBef>
            </a:pPr>
            <a:r>
              <a:rPr lang="en-US" sz="2400" dirty="0" smtClean="0">
                <a:latin typeface="Calibri" pitchFamily="34" charset="0"/>
                <a:sym typeface="Wingdings" panose="05000000000000000000" pitchFamily="2" charset="2"/>
              </a:rPr>
              <a:t>Error due to offset on Z </a:t>
            </a:r>
          </a:p>
          <a:p>
            <a:pPr marL="358775" indent="-358775"/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400" i="1" dirty="0" smtClean="0">
                <a:solidFill>
                  <a:srgbClr val="FF0000"/>
                </a:solidFill>
                <a:latin typeface="Calibri" pitchFamily="34" charset="0"/>
              </a:rPr>
              <a:t>0.1 mm on z  </a:t>
            </a:r>
            <a:r>
              <a:rPr lang="en-US" altLang="zh-TW" sz="24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  </a:t>
            </a:r>
            <a:r>
              <a:rPr lang="en-US" altLang="zh-TW" sz="2400" i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dr</a:t>
            </a:r>
            <a:r>
              <a:rPr lang="en-US" altLang="zh-TW" sz="24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= </a:t>
            </a:r>
            <a:r>
              <a:rPr lang="el-GR" sz="2400" i="1" dirty="0" smtClean="0">
                <a:solidFill>
                  <a:srgbClr val="FF0000"/>
                </a:solidFill>
                <a:latin typeface="Calibri" pitchFamily="34" charset="0"/>
              </a:rPr>
              <a:t>δ </a:t>
            </a:r>
            <a:r>
              <a:rPr lang="en-US" altLang="zh-TW" sz="24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Rx</a:t>
            </a:r>
            <a:r>
              <a:rPr lang="el-GR" altLang="zh-TW" sz="24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4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= 3</a:t>
            </a:r>
            <a:r>
              <a:rPr lang="el-GR" altLang="zh-TW" sz="24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μ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m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                                          </a:t>
            </a:r>
          </a:p>
        </p:txBody>
      </p:sp>
      <p:sp>
        <p:nvSpPr>
          <p:cNvPr id="20" name="文字方塊 22"/>
          <p:cNvSpPr txBox="1"/>
          <p:nvPr/>
        </p:nvSpPr>
        <p:spPr>
          <a:xfrm>
            <a:off x="5940152" y="4955684"/>
            <a:ext cx="320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>
                <a:latin typeface="Calibri" pitchFamily="34" charset="0"/>
              </a:rPr>
              <a:t>offset on </a:t>
            </a:r>
            <a:r>
              <a:rPr lang="en-US" altLang="zh-TW" sz="2400" i="1" dirty="0" err="1" smtClean="0">
                <a:latin typeface="Calibri" pitchFamily="34" charset="0"/>
              </a:rPr>
              <a:t>fiducial</a:t>
            </a:r>
            <a:r>
              <a:rPr lang="en-US" altLang="zh-TW" sz="2400" i="1" dirty="0" smtClean="0">
                <a:latin typeface="Calibri" pitchFamily="34" charset="0"/>
              </a:rPr>
              <a:t> edge</a:t>
            </a:r>
          </a:p>
          <a:p>
            <a:r>
              <a:rPr lang="en-US" altLang="zh-TW" sz="2400" i="1" dirty="0" smtClean="0">
                <a:latin typeface="Calibri" pitchFamily="34" charset="0"/>
                <a:sym typeface="Wingdings" pitchFamily="2" charset="2"/>
              </a:rPr>
              <a:t>   </a:t>
            </a:r>
            <a:r>
              <a:rPr lang="en-US" altLang="zh-TW" sz="2400" i="1" dirty="0" err="1" smtClean="0">
                <a:latin typeface="Calibri" pitchFamily="34" charset="0"/>
              </a:rPr>
              <a:t>Systematics</a:t>
            </a:r>
            <a:r>
              <a:rPr lang="en-US" altLang="zh-TW" sz="2400" i="1" dirty="0" smtClean="0">
                <a:latin typeface="Calibri" pitchFamily="34" charset="0"/>
              </a:rPr>
              <a:t> to </a:t>
            </a:r>
          </a:p>
          <a:p>
            <a:r>
              <a:rPr lang="en-US" altLang="zh-TW" sz="2400" i="1" dirty="0" smtClean="0">
                <a:latin typeface="Calibri" pitchFamily="34" charset="0"/>
              </a:rPr>
              <a:t>       “the </a:t>
            </a:r>
            <a:r>
              <a:rPr lang="en-US" altLang="zh-TW" sz="2400" b="1" i="1" dirty="0" smtClean="0">
                <a:latin typeface="Calibri" pitchFamily="34" charset="0"/>
              </a:rPr>
              <a:t>mean on </a:t>
            </a:r>
            <a:r>
              <a:rPr lang="en-US" sz="2400" b="1" dirty="0" err="1" smtClean="0">
                <a:latin typeface="Calibri" pitchFamily="34" charset="0"/>
              </a:rPr>
              <a:t>θ</a:t>
            </a:r>
            <a:r>
              <a:rPr lang="en-US" sz="2400" b="1" baseline="-25000" dirty="0" err="1" smtClean="0">
                <a:latin typeface="Calibri" pitchFamily="34" charset="0"/>
              </a:rPr>
              <a:t>min</a:t>
            </a:r>
            <a:r>
              <a:rPr lang="en-US" altLang="zh-TW" sz="2400" i="1" dirty="0" smtClean="0">
                <a:latin typeface="Calibri" pitchFamily="34" charset="0"/>
              </a:rPr>
              <a:t>“</a:t>
            </a:r>
          </a:p>
          <a:p>
            <a:r>
              <a:rPr lang="en-US" altLang="zh-TW" sz="2400" b="1" i="1" dirty="0" smtClean="0">
                <a:latin typeface="Calibri" pitchFamily="34" charset="0"/>
                <a:sym typeface="Wingdings" pitchFamily="2" charset="2"/>
              </a:rPr>
              <a:t>   </a:t>
            </a:r>
            <a:r>
              <a:rPr lang="en-US" altLang="zh-TW" sz="2400" b="1" i="1" dirty="0" smtClean="0">
                <a:latin typeface="Calibri" pitchFamily="34" charset="0"/>
              </a:rPr>
              <a:t>LUMINOSITY error </a:t>
            </a:r>
            <a:endParaRPr lang="en-US" altLang="zh-TW" sz="2800" b="1" i="1" dirty="0" smtClean="0"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05931" y="764704"/>
            <a:ext cx="315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Bhabha 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θ-</a:t>
            </a:r>
            <a:r>
              <a:rPr lang="en-US" sz="2000" b="1" dirty="0" smtClean="0">
                <a:latin typeface="Calibri" pitchFamily="34" charset="0"/>
              </a:rPr>
              <a:t>angle distribution</a:t>
            </a:r>
            <a:endParaRPr lang="zh-TW" altLang="en-US" sz="2000" dirty="0"/>
          </a:p>
        </p:txBody>
      </p:sp>
      <p:sp>
        <p:nvSpPr>
          <p:cNvPr id="21" name="文字方塊 22"/>
          <p:cNvSpPr txBox="1"/>
          <p:nvPr/>
        </p:nvSpPr>
        <p:spPr>
          <a:xfrm>
            <a:off x="251520" y="4791923"/>
            <a:ext cx="52565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 smtClean="0">
                <a:solidFill>
                  <a:srgbClr val="0000FF"/>
                </a:solidFill>
                <a:latin typeface="Calibri" pitchFamily="34" charset="0"/>
              </a:rPr>
              <a:t>LumiCal  design goal:</a:t>
            </a:r>
          </a:p>
          <a:p>
            <a:pPr marL="447675" indent="-447675">
              <a:buFont typeface="Wingdings" pitchFamily="2" charset="2"/>
              <a:buChar char="l"/>
            </a:pPr>
            <a:r>
              <a:rPr lang="en-US" altLang="zh-TW" sz="2800" i="1" dirty="0" smtClean="0">
                <a:solidFill>
                  <a:srgbClr val="0000FF"/>
                </a:solidFill>
                <a:latin typeface="Calibri" pitchFamily="34" charset="0"/>
              </a:rPr>
              <a:t>Spatial res.: narrow binning</a:t>
            </a:r>
          </a:p>
          <a:p>
            <a:pPr marL="447675" indent="-447675">
              <a:buFont typeface="Wingdings" pitchFamily="2" charset="2"/>
              <a:buChar char="l"/>
            </a:pPr>
            <a:r>
              <a:rPr lang="en-US" altLang="zh-TW" sz="2800" i="1" dirty="0" smtClean="0">
                <a:solidFill>
                  <a:srgbClr val="0000FF"/>
                </a:solidFill>
                <a:latin typeface="Calibri" pitchFamily="34" charset="0"/>
              </a:rPr>
              <a:t>“Standard error of the mean” on </a:t>
            </a:r>
            <a:r>
              <a:rPr lang="en-US" altLang="zh-TW" sz="2800" dirty="0" err="1" smtClean="0">
                <a:solidFill>
                  <a:srgbClr val="0000FF"/>
                </a:solidFill>
                <a:latin typeface="Calibri" pitchFamily="34" charset="0"/>
              </a:rPr>
              <a:t>θ</a:t>
            </a:r>
            <a:r>
              <a:rPr lang="en-US" altLang="zh-TW" sz="2800" baseline="-25000" dirty="0" err="1" smtClean="0">
                <a:solidFill>
                  <a:srgbClr val="0000FF"/>
                </a:solidFill>
                <a:latin typeface="Calibri" pitchFamily="34" charset="0"/>
              </a:rPr>
              <a:t>min</a:t>
            </a:r>
            <a:r>
              <a:rPr lang="en-US" altLang="zh-TW" sz="2800" dirty="0" smtClean="0">
                <a:solidFill>
                  <a:srgbClr val="0000FF"/>
                </a:solidFill>
                <a:latin typeface="Calibri" pitchFamily="34" charset="0"/>
              </a:rPr>
              <a:t>:   </a:t>
            </a:r>
            <a:r>
              <a:rPr lang="el-GR" altLang="zh-TW" sz="2800" dirty="0" smtClean="0">
                <a:solidFill>
                  <a:srgbClr val="0000FF"/>
                </a:solidFill>
                <a:latin typeface="Calibri" pitchFamily="34" charset="0"/>
              </a:rPr>
              <a:t>σ</a:t>
            </a:r>
            <a:r>
              <a:rPr lang="en-US" altLang="zh-TW" sz="2800" dirty="0" smtClean="0">
                <a:solidFill>
                  <a:srgbClr val="0000FF"/>
                </a:solidFill>
                <a:latin typeface="Calibri" pitchFamily="34" charset="0"/>
              </a:rPr>
              <a:t>/√N &lt; 15 </a:t>
            </a:r>
            <a:r>
              <a:rPr lang="en-US" altLang="zh-TW" sz="2800" dirty="0" err="1" smtClean="0">
                <a:solidFill>
                  <a:srgbClr val="0000FF"/>
                </a:solidFill>
                <a:latin typeface="Calibri" pitchFamily="34" charset="0"/>
              </a:rPr>
              <a:t>μRad</a:t>
            </a:r>
            <a:r>
              <a:rPr lang="en-US" altLang="zh-TW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US" altLang="zh-TW" sz="2800" i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6" name="群組 22"/>
          <p:cNvGrpSpPr/>
          <p:nvPr/>
        </p:nvGrpSpPr>
        <p:grpSpPr>
          <a:xfrm>
            <a:off x="4849772" y="4593686"/>
            <a:ext cx="1008112" cy="1264206"/>
            <a:chOff x="4067944" y="4509120"/>
            <a:chExt cx="880098" cy="1120190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4509120"/>
              <a:ext cx="880098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矩形 21"/>
            <p:cNvSpPr/>
            <p:nvPr/>
          </p:nvSpPr>
          <p:spPr>
            <a:xfrm>
              <a:off x="4335402" y="5229200"/>
              <a:ext cx="5966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dirty="0" err="1" smtClean="0">
                  <a:solidFill>
                    <a:srgbClr val="FF0000"/>
                  </a:solidFill>
                  <a:latin typeface="Calibri" pitchFamily="34" charset="0"/>
                </a:rPr>
                <a:t>θ</a:t>
              </a:r>
              <a:r>
                <a:rPr lang="en-US" altLang="zh-TW" sz="2000" b="1" baseline="-25000" dirty="0" err="1" smtClean="0">
                  <a:solidFill>
                    <a:srgbClr val="FF0000"/>
                  </a:solidFill>
                  <a:latin typeface="Calibri" pitchFamily="34" charset="0"/>
                </a:rPr>
                <a:t>min</a:t>
              </a:r>
              <a:endParaRPr lang="zh-TW" altLang="en-US" sz="20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643438" cy="297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324644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215106" cy="90758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Bhabha boosted by CEPC</a:t>
            </a:r>
            <a:br>
              <a:rPr lang="en-US" altLang="zh-TW" b="1" dirty="0" smtClean="0"/>
            </a:br>
            <a:r>
              <a:rPr lang="en-US" altLang="zh-TW" b="1" dirty="0" smtClean="0"/>
              <a:t>33 mRad beam crossing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1406" y="1285860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11163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TW" sz="2400" b="1" dirty="0" err="1" smtClean="0">
                <a:latin typeface="+mj-lt"/>
                <a:sym typeface="Wingdings" pitchFamily="2" charset="2"/>
              </a:rPr>
              <a:t>BHlumi</a:t>
            </a:r>
            <a:r>
              <a:rPr lang="en-US" altLang="zh-TW" sz="2400" b="1" dirty="0" smtClean="0">
                <a:latin typeface="+mj-lt"/>
                <a:sym typeface="Wingdings" pitchFamily="2" charset="2"/>
              </a:rPr>
              <a:t> QED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calculation </a:t>
            </a:r>
          </a:p>
          <a:p>
            <a:pPr marL="468313" indent="-411163">
              <a:spcBef>
                <a:spcPts val="0"/>
              </a:spcBef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	for Bhabha </a:t>
            </a:r>
            <a:r>
              <a:rPr lang="it-IT" sz="2400" i="1" dirty="0" smtClean="0"/>
              <a:t>e</a:t>
            </a:r>
            <a:r>
              <a:rPr lang="it-IT" sz="2400" i="1" baseline="30000" dirty="0" smtClean="0"/>
              <a:t>+</a:t>
            </a:r>
            <a:r>
              <a:rPr lang="it-IT" sz="2400" i="1" dirty="0" smtClean="0"/>
              <a:t>e</a:t>
            </a:r>
            <a:r>
              <a:rPr lang="it-IT" sz="2400" i="1" baseline="30000" dirty="0" smtClean="0"/>
              <a:t>− </a:t>
            </a:r>
            <a:r>
              <a:rPr lang="it-IT" sz="2400" i="1" dirty="0" smtClean="0"/>
              <a:t>scattering</a:t>
            </a:r>
            <a:endParaRPr lang="en-US" altLang="zh-TW" sz="2400" dirty="0" smtClean="0">
              <a:latin typeface="+mj-lt"/>
              <a:sym typeface="Wingdings" pitchFamily="2" charset="2"/>
            </a:endParaRPr>
          </a:p>
          <a:p>
            <a:pPr marL="468313" indent="-411163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boosted for the 33 beam crossing</a:t>
            </a:r>
          </a:p>
          <a:p>
            <a:pPr marL="468313" indent="-411163">
              <a:spcBef>
                <a:spcPts val="0"/>
              </a:spcBef>
            </a:pPr>
            <a:r>
              <a:rPr lang="it-IT" sz="2400" i="1" dirty="0" smtClean="0"/>
              <a:t>	e</a:t>
            </a:r>
            <a:r>
              <a:rPr lang="it-IT" sz="2400" i="1" baseline="30000" dirty="0" smtClean="0"/>
              <a:t>+</a:t>
            </a:r>
            <a:r>
              <a:rPr lang="it-IT" sz="2400" i="1" dirty="0" smtClean="0"/>
              <a:t>,e</a:t>
            </a:r>
            <a:r>
              <a:rPr lang="it-IT" sz="2400" i="1" baseline="30000" dirty="0" smtClean="0"/>
              <a:t>− 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shift by  ~16.5 mRad  to  </a:t>
            </a:r>
          </a:p>
          <a:p>
            <a:pPr marL="468313" indent="-411163">
              <a:spcBef>
                <a:spcPts val="0"/>
              </a:spcBef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	+x direction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86190"/>
            <a:ext cx="3190362" cy="29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6572264" y="3929066"/>
            <a:ext cx="221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shifted </a:t>
            </a:r>
          </a:p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CMS to LAB</a:t>
            </a:r>
          </a:p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Bhabha electron </a:t>
            </a:r>
          </a:p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x-y distribution </a:t>
            </a:r>
          </a:p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Z=1m </a:t>
            </a:r>
            <a:endParaRPr lang="zh-TW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8596" y="342900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angle –pi of the scattered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2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,e</a:t>
            </a:r>
            <a:r>
              <a:rPr lang="it-IT" sz="20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</a:t>
            </a:r>
            <a:endParaRPr lang="zh-TW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323528" y="1049316"/>
            <a:ext cx="4608512" cy="2376264"/>
            <a:chOff x="215008" y="332656"/>
            <a:chExt cx="4824536" cy="2450397"/>
          </a:xfrm>
        </p:grpSpPr>
        <p:pic>
          <p:nvPicPr>
            <p:cNvPr id="22" name="图片 3">
              <a:extLst>
                <a:ext uri="{FF2B5EF4-FFF2-40B4-BE49-F238E27FC236}">
                  <a16:creationId xmlns="" xmlns:a16="http://schemas.microsoft.com/office/drawing/2014/main" id="{0F2BD73C-F5B5-43CB-9952-B87133E1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008" y="332656"/>
              <a:ext cx="4824536" cy="2450397"/>
            </a:xfrm>
            <a:prstGeom prst="rect">
              <a:avLst/>
            </a:prstGeom>
          </p:spPr>
        </p:pic>
        <p:sp>
          <p:nvSpPr>
            <p:cNvPr id="48" name="文字方塊 47"/>
            <p:cNvSpPr txBox="1"/>
            <p:nvPr/>
          </p:nvSpPr>
          <p:spPr>
            <a:xfrm>
              <a:off x="863080" y="62068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00FF"/>
                  </a:solidFill>
                </a:rPr>
                <a:t>Y. Liu 2020.10.14 </a:t>
              </a:r>
              <a:endParaRPr lang="zh-TW" altLang="en-US" sz="1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2845526"/>
            <a:ext cx="540060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46"/>
          <p:cNvGrpSpPr/>
          <p:nvPr/>
        </p:nvGrpSpPr>
        <p:grpSpPr>
          <a:xfrm>
            <a:off x="5652120" y="1340768"/>
            <a:ext cx="3384376" cy="3026723"/>
            <a:chOff x="4283968" y="474285"/>
            <a:chExt cx="3960440" cy="367479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474285"/>
              <a:ext cx="3960440" cy="367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橢圓 14"/>
            <p:cNvSpPr>
              <a:spLocks noChangeAspect="1"/>
            </p:cNvSpPr>
            <p:nvPr/>
          </p:nvSpPr>
          <p:spPr>
            <a:xfrm>
              <a:off x="6048000" y="1638000"/>
              <a:ext cx="900000" cy="900000"/>
            </a:xfrm>
            <a:prstGeom prst="ellipse">
              <a:avLst/>
            </a:prstGeom>
            <a:solidFill>
              <a:srgbClr val="7030A0">
                <a:alpha val="47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275856" y="4941168"/>
          <a:ext cx="5616624" cy="1184111"/>
        </p:xfrm>
        <a:graphic>
          <a:graphicData uri="http://schemas.openxmlformats.org/drawingml/2006/table">
            <a:tbl>
              <a:tblPr/>
              <a:tblGrid>
                <a:gridCol w="1531807"/>
                <a:gridCol w="964534"/>
                <a:gridCol w="1594743"/>
                <a:gridCol w="1525540"/>
              </a:tblGrid>
              <a:tr h="24623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 CMS </a:t>
                      </a:r>
                      <a:endParaRPr lang="en-US" sz="1600" kern="100" dirty="0">
                        <a:solidFill>
                          <a:sysClr val="windowText" lastClr="000000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新細明體"/>
                          <a:cs typeface="Times New Roman"/>
                        </a:rPr>
                        <a:t>LAB</a:t>
                      </a:r>
                      <a:r>
                        <a:rPr lang="en-US" sz="1600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 detecting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761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range:  10 ~ 80 </a:t>
                      </a:r>
                      <a:r>
                        <a:rPr lang="en-US" sz="1600" b="1" kern="1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mRad</a:t>
                      </a:r>
                      <a:endParaRPr lang="en-US" sz="1600" kern="100" dirty="0">
                        <a:solidFill>
                          <a:sysClr val="windowText" lastClr="000000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000" b="1" i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one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electron 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000" b="1" i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both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electrons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7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Nevents</a:t>
                      </a:r>
                      <a:endParaRPr lang="en-US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457232</a:t>
                      </a:r>
                      <a:endParaRPr lang="en-US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102535</a:t>
                      </a:r>
                      <a:endParaRPr lang="en-US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29194</a:t>
                      </a:r>
                      <a:endParaRPr lang="en-US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1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Xsec</a:t>
                      </a:r>
                      <a:r>
                        <a:rPr lang="en-US" sz="1600" b="1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(</a:t>
                      </a:r>
                      <a:r>
                        <a:rPr lang="en-US" sz="1600" b="1" kern="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r>
                        <a:rPr lang="en-US" sz="16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)</a:t>
                      </a:r>
                      <a:endParaRPr lang="en-US" sz="1600" kern="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1168.3</a:t>
                      </a:r>
                      <a:endParaRPr lang="en-US" sz="1600" kern="1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262</a:t>
                      </a:r>
                      <a:r>
                        <a:rPr lang="en-US" sz="20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000" b="1" kern="1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0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74.6</a:t>
                      </a:r>
                      <a:r>
                        <a:rPr lang="en-US" sz="24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400" b="1" kern="1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 smtClean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32" name="群組 31"/>
          <p:cNvGrpSpPr/>
          <p:nvPr/>
        </p:nvGrpSpPr>
        <p:grpSpPr>
          <a:xfrm>
            <a:off x="6072198" y="782405"/>
            <a:ext cx="2857520" cy="2070531"/>
            <a:chOff x="6072198" y="782405"/>
            <a:chExt cx="2857520" cy="2070531"/>
          </a:xfrm>
        </p:grpSpPr>
        <p:sp>
          <p:nvSpPr>
            <p:cNvPr id="19" name="矩形 18"/>
            <p:cNvSpPr/>
            <p:nvPr/>
          </p:nvSpPr>
          <p:spPr>
            <a:xfrm>
              <a:off x="6072198" y="782405"/>
              <a:ext cx="285752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sym typeface="Wingdings" pitchFamily="2" charset="2"/>
                </a:rPr>
                <a:t>X-Y hits both </a:t>
              </a:r>
              <a:r>
                <a:rPr lang="it-IT" i="1" dirty="0" smtClean="0">
                  <a:solidFill>
                    <a:srgbClr val="0000FF"/>
                  </a:solidFill>
                </a:rPr>
                <a:t>e</a:t>
              </a:r>
              <a:r>
                <a:rPr lang="it-IT" i="1" baseline="30000" dirty="0" smtClean="0">
                  <a:solidFill>
                    <a:srgbClr val="0000FF"/>
                  </a:solidFill>
                </a:rPr>
                <a:t>+</a:t>
              </a:r>
              <a:r>
                <a:rPr lang="it-IT" i="1" dirty="0" smtClean="0">
                  <a:solidFill>
                    <a:srgbClr val="0000FF"/>
                  </a:solidFill>
                </a:rPr>
                <a:t>,e</a:t>
              </a:r>
              <a:r>
                <a:rPr lang="it-IT" i="1" baseline="30000" dirty="0" smtClean="0">
                  <a:solidFill>
                    <a:srgbClr val="0000FF"/>
                  </a:solidFill>
                </a:rPr>
                <a:t>−</a:t>
              </a:r>
              <a:r>
                <a:rPr lang="en-US" i="1" dirty="0" smtClean="0">
                  <a:solidFill>
                    <a:srgbClr val="0000FF"/>
                  </a:solidFill>
                  <a:sym typeface="Wingdings" pitchFamily="2" charset="2"/>
                </a:rPr>
                <a:t> detected</a:t>
              </a:r>
            </a:p>
            <a:p>
              <a:r>
                <a:rPr lang="en-US" i="1" dirty="0" smtClean="0">
                  <a:solidFill>
                    <a:srgbClr val="0000FF"/>
                  </a:solidFill>
                  <a:sym typeface="Wingdings" pitchFamily="2" charset="2"/>
                </a:rPr>
                <a:t>at CEPC   Z= ± 1 m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098449" y="2483604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FF00"/>
                  </a:solidFill>
                  <a:sym typeface="Wingdings" pitchFamily="2" charset="2"/>
                </a:rPr>
                <a:t> </a:t>
              </a:r>
              <a:r>
                <a:rPr lang="en-US" altLang="zh-TW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r=30mm</a:t>
              </a:r>
              <a:endPara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275856" y="4221088"/>
            <a:ext cx="5544616" cy="71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BHLUMI </a:t>
            </a:r>
            <a:r>
              <a:rPr lang="en-US" altLang="zh-TW" sz="2000" dirty="0" smtClean="0"/>
              <a:t>estimate boosted electron distribution</a:t>
            </a:r>
          </a:p>
          <a:p>
            <a:pPr>
              <a:lnSpc>
                <a:spcPts val="2000"/>
              </a:lnSpc>
            </a:pPr>
            <a:r>
              <a:rPr lang="en-US" altLang="zh-TW" sz="2000" b="1" dirty="0" smtClean="0"/>
              <a:t>for a round </a:t>
            </a:r>
            <a:r>
              <a:rPr lang="en-US" altLang="zh-TW" sz="2000" b="1" dirty="0" err="1" smtClean="0"/>
              <a:t>beampipe</a:t>
            </a:r>
            <a:r>
              <a:rPr lang="en-US" altLang="zh-TW" sz="2000" b="1" dirty="0" smtClean="0"/>
              <a:t> </a:t>
            </a:r>
            <a:r>
              <a:rPr lang="el-GR" altLang="zh-TW" sz="2400" b="1" i="1" dirty="0" smtClean="0">
                <a:solidFill>
                  <a:srgbClr val="FF0000"/>
                </a:solidFill>
              </a:rPr>
              <a:t>θ</a:t>
            </a:r>
            <a:r>
              <a:rPr lang="en-US" altLang="zh-TW" sz="2400" b="1" i="1" baseline="-25000" dirty="0" smtClean="0">
                <a:solidFill>
                  <a:srgbClr val="FF0000"/>
                </a:solidFill>
              </a:rPr>
              <a:t>min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= 30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mRad</a:t>
            </a:r>
            <a:endParaRPr lang="en-US" altLang="zh-TW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571744"/>
            <a:ext cx="2972103" cy="58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142908" y="6143644"/>
            <a:ext cx="85010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*latest </a:t>
            </a:r>
            <a:r>
              <a:rPr lang="en-US" altLang="zh-TW" dirty="0" err="1" smtClean="0"/>
              <a:t>beampipe</a:t>
            </a:r>
            <a:r>
              <a:rPr lang="en-US" altLang="zh-TW" dirty="0" smtClean="0"/>
              <a:t> before Flange @Z=655 mm, </a:t>
            </a:r>
          </a:p>
          <a:p>
            <a:pPr>
              <a:lnSpc>
                <a:spcPts val="1800"/>
              </a:lnSpc>
            </a:pPr>
            <a:r>
              <a:rPr lang="en-US" altLang="zh-TW" dirty="0" smtClean="0"/>
              <a:t>  acceptance suggested  for </a:t>
            </a:r>
            <a:r>
              <a:rPr lang="el-GR" altLang="zh-TW" b="1" dirty="0" smtClean="0">
                <a:solidFill>
                  <a:srgbClr val="FF0000"/>
                </a:solidFill>
              </a:rPr>
              <a:t>θ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min</a:t>
            </a:r>
            <a:r>
              <a:rPr lang="en-US" altLang="zh-TW" b="1" dirty="0" smtClean="0">
                <a:solidFill>
                  <a:srgbClr val="FF0000"/>
                </a:solidFill>
              </a:rPr>
              <a:t> &gt;38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mRad</a:t>
            </a:r>
            <a:r>
              <a:rPr lang="en-US" altLang="zh-TW" dirty="0" smtClean="0">
                <a:solidFill>
                  <a:srgbClr val="FF0000"/>
                </a:solidFill>
              </a:rPr>
              <a:t>   </a:t>
            </a:r>
            <a:r>
              <a:rPr lang="en-US" altLang="zh-TW" sz="2400" b="1" i="1" dirty="0" smtClean="0">
                <a:solidFill>
                  <a:srgbClr val="FF0000"/>
                </a:solidFill>
                <a:sym typeface="Wingdings" pitchFamily="2" charset="2"/>
              </a:rPr>
              <a:t> LumiCal Acc &lt; 40 </a:t>
            </a:r>
            <a:r>
              <a:rPr lang="en-US" altLang="zh-TW" sz="2400" b="1" i="1" dirty="0" err="1" smtClean="0">
                <a:solidFill>
                  <a:srgbClr val="FF0000"/>
                </a:solidFill>
                <a:sym typeface="Wingdings" pitchFamily="2" charset="2"/>
              </a:rPr>
              <a:t>nb</a:t>
            </a:r>
            <a:endParaRPr lang="en-US" altLang="zh-TW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3528" y="4257086"/>
            <a:ext cx="2592288" cy="17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2571736" y="1785926"/>
            <a:ext cx="64807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2984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LumiCal acceptance, compare </a:t>
            </a:r>
            <a:r>
              <a:rPr lang="en-US" altLang="zh-TW" sz="3200" b="1" dirty="0" err="1" smtClean="0"/>
              <a:t>BHlumi</a:t>
            </a:r>
            <a:r>
              <a:rPr lang="en-US" altLang="zh-TW" sz="3200" b="1" dirty="0" smtClean="0"/>
              <a:t> with </a:t>
            </a:r>
            <a:r>
              <a:rPr lang="en-US" altLang="zh-TW" sz="3200" b="1" dirty="0" err="1" smtClean="0"/>
              <a:t>Beampipe</a:t>
            </a:r>
            <a:r>
              <a:rPr lang="en-US" altLang="zh-TW" sz="3200" b="1" dirty="0" smtClean="0"/>
              <a:t> design</a:t>
            </a:r>
            <a:endParaRPr lang="zh-TW" altLang="en-US" sz="2000" b="1" dirty="0"/>
          </a:p>
        </p:txBody>
      </p:sp>
      <p:cxnSp>
        <p:nvCxnSpPr>
          <p:cNvPr id="26" name="直線接點 25"/>
          <p:cNvCxnSpPr/>
          <p:nvPr/>
        </p:nvCxnSpPr>
        <p:spPr>
          <a:xfrm rot="5400000">
            <a:off x="71406" y="2428868"/>
            <a:ext cx="2786082" cy="22145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rot="5400000">
            <a:off x="1785918" y="3000372"/>
            <a:ext cx="2286016" cy="571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43182"/>
            <a:ext cx="3786214" cy="38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8600" y="71414"/>
            <a:ext cx="8915400" cy="76470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latin typeface="Segoe Print" pitchFamily="2" charset="0"/>
              </a:rPr>
              <a:t>GEANT, multiple scattering off </a:t>
            </a:r>
            <a:r>
              <a:rPr lang="en-US" altLang="zh-TW" sz="3200" b="1" dirty="0" err="1" smtClean="0">
                <a:latin typeface="Segoe Print" pitchFamily="2" charset="0"/>
              </a:rPr>
              <a:t>beampipe</a:t>
            </a:r>
            <a:endParaRPr lang="zh-TW" altLang="en-US" sz="3200" b="1" dirty="0">
              <a:latin typeface="Segoe Print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1931220" cy="129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53" y="2571744"/>
            <a:ext cx="1726655" cy="38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1"/>
          <p:cNvSpPr/>
          <p:nvPr/>
        </p:nvSpPr>
        <p:spPr>
          <a:xfrm>
            <a:off x="357158" y="714356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+mj-lt"/>
              </a:rPr>
              <a:t>Si-ladders surrounding beampipe </a:t>
            </a:r>
            <a:r>
              <a:rPr lang="en-US" altLang="zh-TW" sz="28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</a:p>
          <a:p>
            <a:pPr marL="361950" indent="-361950">
              <a:buFont typeface="Wingdings"/>
              <a:buChar char="è"/>
            </a:pP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minimal smearing by multiple scattering/shower </a:t>
            </a:r>
            <a:endParaRPr lang="zh-TW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58" y="1643050"/>
            <a:ext cx="86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en-US" sz="2400" b="1" dirty="0" smtClean="0">
                <a:latin typeface="Segoe Print" pitchFamily="2" charset="0"/>
                <a:sym typeface="Wingdings" pitchFamily="2" charset="2"/>
              </a:rPr>
              <a:t>Electron traversing 1 mm thick Al beampipe</a:t>
            </a:r>
          </a:p>
          <a:p>
            <a:pPr marL="447675" indent="-447675"/>
            <a:r>
              <a:rPr lang="en-US" sz="2000" b="1" dirty="0" smtClean="0">
                <a:latin typeface="Segoe Print" pitchFamily="2" charset="0"/>
                <a:sym typeface="Wingdings" pitchFamily="2" charset="2"/>
              </a:rPr>
              <a:t>@30 </a:t>
            </a:r>
            <a:r>
              <a:rPr lang="en-US" sz="2000" b="1" dirty="0" err="1" smtClean="0">
                <a:latin typeface="Segoe Print" pitchFamily="2" charset="0"/>
                <a:sym typeface="Wingdings" pitchFamily="2" charset="2"/>
              </a:rPr>
              <a:t>mRad</a:t>
            </a:r>
            <a:r>
              <a:rPr lang="en-US" sz="2000" b="1" dirty="0" smtClean="0">
                <a:latin typeface="Segoe Print" pitchFamily="2" charset="0"/>
                <a:sym typeface="Wingdings" pitchFamily="2" charset="2"/>
              </a:rPr>
              <a:t>, Z = 0.5 m,   </a:t>
            </a:r>
            <a:r>
              <a:rPr lang="en-US" sz="2000" b="1" dirty="0" err="1" smtClean="0">
                <a:latin typeface="Segoe Print" pitchFamily="2" charset="0"/>
                <a:sym typeface="Wingdings" pitchFamily="2" charset="2"/>
              </a:rPr>
              <a:t>dZ</a:t>
            </a:r>
            <a:r>
              <a:rPr lang="en-US" sz="2000" b="1" dirty="0" smtClean="0">
                <a:latin typeface="Segoe Print" pitchFamily="2" charset="0"/>
                <a:sym typeface="Wingdings" pitchFamily="2" charset="2"/>
              </a:rPr>
              <a:t> traversing beampipe = </a:t>
            </a:r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  <a:sym typeface="Wingdings" pitchFamily="2" charset="2"/>
              </a:rPr>
              <a:t>33 mm</a:t>
            </a:r>
          </a:p>
        </p:txBody>
      </p:sp>
      <p:sp>
        <p:nvSpPr>
          <p:cNvPr id="9" name="矩形 8"/>
          <p:cNvSpPr/>
          <p:nvPr/>
        </p:nvSpPr>
        <p:spPr>
          <a:xfrm>
            <a:off x="4357686" y="4214818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algn="r"/>
            <a:r>
              <a:rPr lang="en-US" sz="2800" b="1" dirty="0" smtClean="0">
                <a:latin typeface="Segoe Print" pitchFamily="2" charset="0"/>
                <a:sym typeface="Wingdings" pitchFamily="2" charset="2"/>
              </a:rPr>
              <a:t>GEANT</a:t>
            </a:r>
            <a:r>
              <a:rPr lang="en-US" sz="2400" b="1" dirty="0" smtClean="0">
                <a:latin typeface="Segoe Print" pitchFamily="2" charset="0"/>
                <a:sym typeface="Wingdings" pitchFamily="2" charset="2"/>
              </a:rPr>
              <a:t> </a:t>
            </a:r>
          </a:p>
          <a:p>
            <a:pPr marL="447675" indent="-447675" algn="r"/>
            <a:r>
              <a:rPr lang="en-US" sz="2800" b="1" dirty="0" smtClean="0">
                <a:latin typeface="Segoe Print" pitchFamily="2" charset="0"/>
                <a:sym typeface="Wingdings" pitchFamily="2" charset="2"/>
              </a:rPr>
              <a:t>multiple scattering</a:t>
            </a:r>
          </a:p>
          <a:p>
            <a:pPr marL="447675" indent="-447675" algn="r"/>
            <a:r>
              <a:rPr lang="en-US" sz="2400" b="1" dirty="0" smtClean="0">
                <a:latin typeface="Segoe Print" pitchFamily="2" charset="0"/>
                <a:sym typeface="Wingdings" pitchFamily="2" charset="2"/>
              </a:rPr>
              <a:t>Passing 1 mm </a:t>
            </a:r>
            <a:r>
              <a:rPr lang="en-US" sz="2400" b="1" dirty="0" err="1" smtClean="0">
                <a:latin typeface="Segoe Print" pitchFamily="2" charset="0"/>
                <a:sym typeface="Wingdings" pitchFamily="2" charset="2"/>
              </a:rPr>
              <a:t>beampipe</a:t>
            </a:r>
            <a:endParaRPr lang="en-US" sz="2400" b="1" dirty="0" smtClean="0">
              <a:latin typeface="Segoe Print" pitchFamily="2" charset="0"/>
              <a:sym typeface="Wingdings" pitchFamily="2" charset="2"/>
            </a:endParaRPr>
          </a:p>
          <a:p>
            <a:pPr marL="447675" indent="-447675" algn="r"/>
            <a:r>
              <a:rPr lang="en-US" sz="2400" b="1" dirty="0" smtClean="0">
                <a:latin typeface="Segoe Print" pitchFamily="2" charset="0"/>
                <a:sym typeface="Wingdings" pitchFamily="2" charset="2"/>
              </a:rPr>
              <a:t>Impact position on Si-layer  </a:t>
            </a:r>
          </a:p>
          <a:p>
            <a:pPr marL="447675" indent="-447675" algn="r"/>
            <a:r>
              <a:rPr lang="en-US" sz="2800" b="1" dirty="0" smtClean="0">
                <a:solidFill>
                  <a:srgbClr val="FF0000"/>
                </a:solidFill>
                <a:latin typeface="Segoe Print" pitchFamily="2" charset="0"/>
                <a:sym typeface="Wingdings" pitchFamily="2" charset="2"/>
              </a:rPr>
              <a:t>  RMS = </a:t>
            </a:r>
            <a:r>
              <a:rPr lang="en-US" sz="3200" b="1" dirty="0" smtClean="0">
                <a:solidFill>
                  <a:srgbClr val="FF0000"/>
                </a:solidFill>
                <a:latin typeface="Segoe Print" pitchFamily="2" charset="0"/>
                <a:sym typeface="Wingdings" pitchFamily="2" charset="2"/>
              </a:rPr>
              <a:t>50 </a:t>
            </a:r>
            <a:r>
              <a:rPr lang="el-GR" sz="3200" b="1" dirty="0" smtClean="0">
                <a:solidFill>
                  <a:srgbClr val="FF0000"/>
                </a:solidFill>
                <a:latin typeface="Segoe Print" pitchFamily="2" charset="0"/>
              </a:rPr>
              <a:t>μ</a:t>
            </a:r>
            <a:r>
              <a:rPr lang="en-US" sz="3200" b="1" dirty="0" smtClean="0">
                <a:solidFill>
                  <a:srgbClr val="FF0000"/>
                </a:solidFill>
                <a:latin typeface="Segoe Print" pitchFamily="2" charset="0"/>
              </a:rPr>
              <a:t>m</a:t>
            </a:r>
            <a:endParaRPr lang="en-US" sz="3600" b="1" dirty="0" smtClean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143900" y="2428868"/>
            <a:ext cx="288000" cy="21071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直線接點 27"/>
          <p:cNvCxnSpPr/>
          <p:nvPr/>
        </p:nvCxnSpPr>
        <p:spPr>
          <a:xfrm rot="5400000">
            <a:off x="1929191" y="4714487"/>
            <a:ext cx="42942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71406" y="4498982"/>
            <a:ext cx="2071702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rot="5400000">
            <a:off x="1785522" y="4643050"/>
            <a:ext cx="571501" cy="7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71406" y="4357694"/>
            <a:ext cx="2000264" cy="33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1406" y="58578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OuBP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outer Be pipe</a:t>
            </a:r>
          </a:p>
          <a:p>
            <a:r>
              <a:rPr lang="en-US" sz="1200" dirty="0" smtClean="0"/>
              <a:t>Z=0~115 mm  </a:t>
            </a:r>
          </a:p>
          <a:p>
            <a:r>
              <a:rPr lang="en-US" sz="1200" dirty="0" smtClean="0"/>
              <a:t>inner radius 28/2+1 mm  0.35mm thick   </a:t>
            </a:r>
            <a:endParaRPr lang="en-US" sz="1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406" y="4925809"/>
            <a:ext cx="3357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401 </a:t>
            </a:r>
            <a:r>
              <a:rPr lang="en-US" sz="1400" b="1" dirty="0" err="1" smtClean="0">
                <a:solidFill>
                  <a:srgbClr val="7030A0"/>
                </a:solidFill>
              </a:rPr>
              <a:t>InBPipe</a:t>
            </a:r>
            <a:r>
              <a:rPr lang="en-US" sz="1400" dirty="0" smtClean="0"/>
              <a:t> </a:t>
            </a:r>
          </a:p>
          <a:p>
            <a:r>
              <a:rPr lang="en-US" sz="1200" b="1" dirty="0" err="1" smtClean="0">
                <a:solidFill>
                  <a:srgbClr val="0070C0"/>
                </a:solidFill>
              </a:rPr>
              <a:t>InBP</a:t>
            </a:r>
            <a:r>
              <a:rPr lang="en-US" sz="1200" dirty="0" smtClean="0"/>
              <a:t> Inner Be pipe</a:t>
            </a:r>
          </a:p>
          <a:p>
            <a:r>
              <a:rPr lang="en-US" sz="1200" dirty="0" smtClean="0"/>
              <a:t>Z=0~118 mm,</a:t>
            </a:r>
          </a:p>
          <a:p>
            <a:r>
              <a:rPr lang="en-US" sz="1200" dirty="0" smtClean="0"/>
              <a:t>inner diameter 28 mm 0.5mm thick </a:t>
            </a:r>
            <a:endParaRPr lang="en-US" sz="1200" dirty="0"/>
          </a:p>
        </p:txBody>
      </p:sp>
      <p:cxnSp>
        <p:nvCxnSpPr>
          <p:cNvPr id="26" name="直線接點 25"/>
          <p:cNvCxnSpPr/>
          <p:nvPr/>
        </p:nvCxnSpPr>
        <p:spPr>
          <a:xfrm>
            <a:off x="71406" y="4925809"/>
            <a:ext cx="9001188" cy="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071670" y="4723637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 mm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2000232" y="457200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 mm</a:t>
            </a:r>
          </a:p>
        </p:txBody>
      </p:sp>
      <p:cxnSp>
        <p:nvCxnSpPr>
          <p:cNvPr id="47" name="直線接點 46"/>
          <p:cNvCxnSpPr/>
          <p:nvPr/>
        </p:nvCxnSpPr>
        <p:spPr>
          <a:xfrm>
            <a:off x="2071670" y="4357694"/>
            <a:ext cx="3929090" cy="15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8326084" y="3214686"/>
            <a:ext cx="817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 </a:t>
            </a:r>
            <a:r>
              <a:rPr lang="en-US" sz="1200" b="1" dirty="0" err="1" smtClean="0">
                <a:solidFill>
                  <a:srgbClr val="FF0000"/>
                </a:solidFill>
              </a:rPr>
              <a:t>mrad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2143108" y="4500570"/>
            <a:ext cx="3857652" cy="15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4071902" y="1000108"/>
            <a:ext cx="50720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/>
              <a:t>acos</a:t>
            </a:r>
            <a:r>
              <a:rPr lang="en-US" sz="1050" b="1" dirty="0" smtClean="0"/>
              <a:t>(.99)  = 141.54 </a:t>
            </a:r>
            <a:r>
              <a:rPr lang="en-US" sz="1050" b="1" dirty="0" err="1" smtClean="0"/>
              <a:t>mRad</a:t>
            </a:r>
            <a:r>
              <a:rPr lang="en-US" sz="1050" b="1" dirty="0" smtClean="0"/>
              <a:t>   </a:t>
            </a:r>
            <a:r>
              <a:rPr lang="en-US" sz="1050" dirty="0" smtClean="0"/>
              <a:t>@Z=118  </a:t>
            </a:r>
            <a:r>
              <a:rPr lang="en-US" sz="1050" dirty="0" smtClean="0">
                <a:sym typeface="Wingdings" pitchFamily="2" charset="2"/>
              </a:rPr>
              <a:t>  r= 16.81  (=</a:t>
            </a:r>
            <a:r>
              <a:rPr lang="en-US" sz="1050" dirty="0" err="1" smtClean="0">
                <a:sym typeface="Wingdings" pitchFamily="2" charset="2"/>
              </a:rPr>
              <a:t>tanQ</a:t>
            </a:r>
            <a:r>
              <a:rPr lang="en-US" sz="1050" dirty="0" smtClean="0">
                <a:sym typeface="Wingdings" pitchFamily="2" charset="2"/>
              </a:rPr>
              <a:t>*118)</a:t>
            </a:r>
          </a:p>
          <a:p>
            <a:r>
              <a:rPr lang="en-US" sz="1050" b="1" dirty="0" err="1" smtClean="0">
                <a:sym typeface="Wingdings" pitchFamily="2" charset="2"/>
              </a:rPr>
              <a:t>acos</a:t>
            </a:r>
            <a:r>
              <a:rPr lang="en-US" sz="1050" b="1" dirty="0" smtClean="0">
                <a:sym typeface="Wingdings" pitchFamily="2" charset="2"/>
              </a:rPr>
              <a:t>(.992)= 126.58 </a:t>
            </a:r>
            <a:r>
              <a:rPr lang="en-US" sz="1050" b="1" dirty="0" err="1" smtClean="0">
                <a:sym typeface="Wingdings" pitchFamily="2" charset="2"/>
              </a:rPr>
              <a:t>mRad</a:t>
            </a:r>
            <a:r>
              <a:rPr lang="en-US" sz="1050" b="1" dirty="0" smtClean="0">
                <a:sym typeface="Wingdings" pitchFamily="2" charset="2"/>
              </a:rPr>
              <a:t>   </a:t>
            </a:r>
            <a:r>
              <a:rPr lang="en-US" sz="1050" dirty="0" smtClean="0">
                <a:sym typeface="Wingdings" pitchFamily="2" charset="2"/>
              </a:rPr>
              <a:t>@Z=118    r= 15.02 mm</a:t>
            </a:r>
          </a:p>
          <a:p>
            <a:r>
              <a:rPr lang="en-US" sz="1050" b="1" dirty="0" smtClean="0">
                <a:sym typeface="Wingdings" pitchFamily="2" charset="2"/>
              </a:rPr>
              <a:t>                Q= 100mRad         </a:t>
            </a:r>
            <a:r>
              <a:rPr lang="en-US" sz="1050" dirty="0" smtClean="0">
                <a:sym typeface="Wingdings" pitchFamily="2" charset="2"/>
              </a:rPr>
              <a:t>@</a:t>
            </a:r>
            <a:r>
              <a:rPr lang="en-US" altLang="zh-TW" sz="1050" dirty="0" smtClean="0">
                <a:sym typeface="Wingdings" pitchFamily="2" charset="2"/>
              </a:rPr>
              <a:t>Z=118  </a:t>
            </a:r>
            <a:r>
              <a:rPr lang="en-US" sz="1050" dirty="0" smtClean="0">
                <a:sym typeface="Wingdings" pitchFamily="2" charset="2"/>
              </a:rPr>
              <a:t>  </a:t>
            </a:r>
            <a:r>
              <a:rPr lang="en-US" altLang="zh-TW" sz="1050" dirty="0" smtClean="0">
                <a:sym typeface="Wingdings" pitchFamily="2" charset="2"/>
              </a:rPr>
              <a:t>r= 11.84 </a:t>
            </a:r>
            <a:r>
              <a:rPr lang="en-US" sz="1050" dirty="0" smtClean="0">
                <a:sym typeface="Wingdings" pitchFamily="2" charset="2"/>
              </a:rPr>
              <a:t> mm   @Z=153  r=15.35 mm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6072198" y="514012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Fpip</a:t>
            </a:r>
            <a:r>
              <a:rPr lang="en-US" sz="1200" dirty="0" smtClean="0"/>
              <a:t> flange pipe  1.5 mm thick</a:t>
            </a:r>
          </a:p>
          <a:p>
            <a:r>
              <a:rPr lang="en-US" sz="1200" dirty="0" smtClean="0"/>
              <a:t>Z= 522-716 mm</a:t>
            </a:r>
          </a:p>
          <a:p>
            <a:r>
              <a:rPr lang="en-US" sz="1200" b="1" dirty="0" smtClean="0"/>
              <a:t>at Z=512  r= 14 – 15.5 mm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7715272" y="4497181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Fend</a:t>
            </a:r>
            <a:r>
              <a:rPr lang="en-US" sz="1200" dirty="0" smtClean="0"/>
              <a:t> Flange 20mm  </a:t>
            </a:r>
          </a:p>
          <a:p>
            <a:r>
              <a:rPr lang="en-US" sz="1200" dirty="0" smtClean="0"/>
              <a:t>Z=696 - 716</a:t>
            </a:r>
          </a:p>
          <a:p>
            <a:r>
              <a:rPr lang="en-US" sz="1200" b="1" dirty="0" smtClean="0"/>
              <a:t>r= 15.5~123.2 mm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71406" y="171448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409 </a:t>
            </a:r>
            <a:r>
              <a:rPr lang="en-US" sz="1200" b="1" dirty="0" err="1" smtClean="0">
                <a:solidFill>
                  <a:srgbClr val="0070C0"/>
                </a:solidFill>
              </a:rPr>
              <a:t>TbFe</a:t>
            </a:r>
            <a:r>
              <a:rPr lang="en-US" sz="1200" b="1" dirty="0" smtClean="0"/>
              <a:t> 5mm Fe</a:t>
            </a:r>
          </a:p>
          <a:p>
            <a:r>
              <a:rPr lang="en-US" sz="1200" b="1" dirty="0" smtClean="0"/>
              <a:t>Z=0~ 970 mm  connecting to </a:t>
            </a:r>
          </a:p>
          <a:p>
            <a:r>
              <a:rPr lang="en-US" sz="1200" b="1" dirty="0" smtClean="0"/>
              <a:t>r= 12.34cm ~+.5cm, FE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5857884" y="4572008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Z=520 mm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2000232" y="4223571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Z=115 mm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2071670" y="435769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Z=118 mm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2643174" y="4929198"/>
            <a:ext cx="2428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  </a:t>
            </a:r>
            <a:r>
              <a:rPr lang="en-US" sz="1400" dirty="0" smtClean="0"/>
              <a:t> </a:t>
            </a:r>
          </a:p>
          <a:p>
            <a:r>
              <a:rPr lang="en-US" sz="1200" b="1" dirty="0" err="1" smtClean="0">
                <a:solidFill>
                  <a:srgbClr val="0070C0"/>
                </a:solidFill>
              </a:rPr>
              <a:t>InAl</a:t>
            </a:r>
            <a:r>
              <a:rPr lang="en-US" sz="1200" dirty="0" smtClean="0"/>
              <a:t> Inner Al pipe</a:t>
            </a:r>
          </a:p>
          <a:p>
            <a:r>
              <a:rPr lang="en-US" sz="1200" dirty="0" smtClean="0"/>
              <a:t>Z=118~500 mm,</a:t>
            </a:r>
          </a:p>
          <a:p>
            <a:r>
              <a:rPr lang="en-US" sz="1200" dirty="0" smtClean="0"/>
              <a:t>inner diameter 28 mm 0.5mm thick </a:t>
            </a:r>
            <a:endParaRPr lang="en-US" sz="12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2643174" y="58578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OuAl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/>
              <a:t>outer Al pipe</a:t>
            </a:r>
          </a:p>
          <a:p>
            <a:r>
              <a:rPr lang="en-US" sz="1200" dirty="0" smtClean="0"/>
              <a:t>Z=0~115 mm  </a:t>
            </a:r>
          </a:p>
          <a:p>
            <a:r>
              <a:rPr lang="en-US" sz="1200" dirty="0" smtClean="0"/>
              <a:t>inner r=28/2+1 mm, 0.35 mm thick   </a:t>
            </a:r>
            <a:endParaRPr lang="en-US" sz="1200" dirty="0"/>
          </a:p>
        </p:txBody>
      </p:sp>
      <p:cxnSp>
        <p:nvCxnSpPr>
          <p:cNvPr id="85" name="直線接點 52"/>
          <p:cNvCxnSpPr/>
          <p:nvPr/>
        </p:nvCxnSpPr>
        <p:spPr>
          <a:xfrm flipV="1">
            <a:off x="8784000" y="2357430"/>
            <a:ext cx="360000" cy="71438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/>
          <p:cNvSpPr txBox="1"/>
          <p:nvPr/>
        </p:nvSpPr>
        <p:spPr>
          <a:xfrm>
            <a:off x="6786578" y="1580365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Acos</a:t>
            </a:r>
            <a:r>
              <a:rPr lang="en-US" sz="1200" b="1" dirty="0" smtClean="0">
                <a:solidFill>
                  <a:srgbClr val="FF0000"/>
                </a:solidFill>
              </a:rPr>
              <a:t>(.99) = .14154 </a:t>
            </a:r>
            <a:r>
              <a:rPr lang="en-US" sz="1200" b="1" dirty="0" err="1" smtClean="0">
                <a:solidFill>
                  <a:srgbClr val="FF0000"/>
                </a:solidFill>
              </a:rPr>
              <a:t>rad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8" name="文字方塊 15"/>
          <p:cNvSpPr txBox="1"/>
          <p:nvPr/>
        </p:nvSpPr>
        <p:spPr>
          <a:xfrm>
            <a:off x="6786578" y="1794679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Acos</a:t>
            </a:r>
            <a:r>
              <a:rPr lang="en-US" sz="1200" b="1" dirty="0" smtClean="0">
                <a:solidFill>
                  <a:srgbClr val="FF0000"/>
                </a:solidFill>
              </a:rPr>
              <a:t>(.992) = .1266 </a:t>
            </a:r>
            <a:r>
              <a:rPr lang="en-US" sz="1200" b="1" dirty="0" err="1" smtClean="0">
                <a:solidFill>
                  <a:srgbClr val="FF0000"/>
                </a:solidFill>
              </a:rPr>
              <a:t>rad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9" name="文字方塊 15"/>
          <p:cNvSpPr txBox="1"/>
          <p:nvPr/>
        </p:nvSpPr>
        <p:spPr>
          <a:xfrm>
            <a:off x="6786578" y="2008993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atan</a:t>
            </a:r>
            <a:r>
              <a:rPr lang="en-US" sz="1200" b="1" dirty="0" smtClean="0">
                <a:solidFill>
                  <a:srgbClr val="FF0000"/>
                </a:solidFill>
              </a:rPr>
              <a:t>(123.6/970) = .12678 </a:t>
            </a:r>
            <a:r>
              <a:rPr lang="en-US" sz="1200" b="1" dirty="0" err="1" smtClean="0">
                <a:solidFill>
                  <a:srgbClr val="FF0000"/>
                </a:solidFill>
              </a:rPr>
              <a:t>rad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45" name="直線接點 44"/>
          <p:cNvCxnSpPr/>
          <p:nvPr/>
        </p:nvCxnSpPr>
        <p:spPr>
          <a:xfrm>
            <a:off x="6012000" y="4438800"/>
            <a:ext cx="2428892" cy="1588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572364" y="242886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err="1" smtClean="0">
                <a:solidFill>
                  <a:srgbClr val="FF0000"/>
                </a:solidFill>
              </a:rPr>
              <a:t>Acos</a:t>
            </a:r>
            <a:r>
              <a:rPr lang="en-US" sz="1100" b="1" dirty="0" smtClean="0">
                <a:solidFill>
                  <a:srgbClr val="FF0000"/>
                </a:solidFill>
              </a:rPr>
              <a:t>(.992) =.1266 </a:t>
            </a:r>
            <a:r>
              <a:rPr lang="en-US" sz="1100" b="1" dirty="0" err="1" smtClean="0">
                <a:solidFill>
                  <a:srgbClr val="FF0000"/>
                </a:solidFill>
              </a:rPr>
              <a:t>rad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71406" y="2428868"/>
            <a:ext cx="9001188" cy="249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endCxn id="52" idx="0"/>
          </p:cNvCxnSpPr>
          <p:nvPr/>
        </p:nvCxnSpPr>
        <p:spPr>
          <a:xfrm flipV="1">
            <a:off x="71406" y="3214686"/>
            <a:ext cx="8663636" cy="17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rot="5400000">
            <a:off x="5572132" y="4104000"/>
            <a:ext cx="857256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5977124" y="2412000"/>
            <a:ext cx="180000" cy="13027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5143504" y="250030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Flng</a:t>
            </a:r>
            <a:r>
              <a:rPr lang="en-US" sz="1200" dirty="0" smtClean="0"/>
              <a:t>   10mm thick flange</a:t>
            </a:r>
          </a:p>
          <a:p>
            <a:r>
              <a:rPr lang="en-US" sz="1200" dirty="0" smtClean="0"/>
              <a:t>Z=520~530 mm</a:t>
            </a:r>
          </a:p>
          <a:p>
            <a:r>
              <a:rPr lang="en-US" sz="1200" b="1" dirty="0" smtClean="0"/>
              <a:t>r= 55~123.2 mm</a:t>
            </a:r>
            <a:endParaRPr lang="en-US" sz="1200" dirty="0" smtClean="0"/>
          </a:p>
        </p:txBody>
      </p:sp>
      <p:sp>
        <p:nvSpPr>
          <p:cNvPr id="60" name="文字方塊 59"/>
          <p:cNvSpPr txBox="1"/>
          <p:nvPr/>
        </p:nvSpPr>
        <p:spPr>
          <a:xfrm>
            <a:off x="4857752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Fwin</a:t>
            </a:r>
            <a:r>
              <a:rPr lang="en-US" sz="1200" dirty="0" smtClean="0"/>
              <a:t> window 2 mm</a:t>
            </a:r>
          </a:p>
          <a:p>
            <a:r>
              <a:rPr lang="en-US" sz="1200" dirty="0" smtClean="0"/>
              <a:t>Z=520~522  </a:t>
            </a:r>
          </a:p>
          <a:p>
            <a:r>
              <a:rPr lang="en-US" sz="1200" b="1" dirty="0" smtClean="0"/>
              <a:t>r= 15.35~55 mm</a:t>
            </a:r>
          </a:p>
        </p:txBody>
      </p:sp>
      <p:cxnSp>
        <p:nvCxnSpPr>
          <p:cNvPr id="53" name="直線接點 52"/>
          <p:cNvCxnSpPr/>
          <p:nvPr/>
        </p:nvCxnSpPr>
        <p:spPr>
          <a:xfrm>
            <a:off x="71406" y="2427280"/>
            <a:ext cx="8715436" cy="1588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71406" y="2500306"/>
            <a:ext cx="8644030" cy="158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71406" y="2357430"/>
            <a:ext cx="8644030" cy="158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2285984" y="2428868"/>
            <a:ext cx="2214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solidFill>
                  <a:srgbClr val="0070C0"/>
                </a:solidFill>
              </a:rPr>
              <a:t>TbIS</a:t>
            </a:r>
            <a:r>
              <a:rPr lang="en-US" sz="1050" b="1" dirty="0" smtClean="0"/>
              <a:t> </a:t>
            </a:r>
            <a:r>
              <a:rPr lang="en-US" sz="1050" dirty="0" smtClean="0"/>
              <a:t>2mm </a:t>
            </a:r>
            <a:r>
              <a:rPr lang="en-US" sz="1050" dirty="0" err="1" smtClean="0"/>
              <a:t>scin</a:t>
            </a:r>
            <a:endParaRPr lang="en-US" sz="1050" dirty="0" smtClean="0"/>
          </a:p>
          <a:p>
            <a:r>
              <a:rPr lang="en-US" sz="1050" dirty="0" smtClean="0"/>
              <a:t>Z=0~ 970 mm r= 12.32cm +.2cm</a:t>
            </a:r>
          </a:p>
        </p:txBody>
      </p:sp>
      <p:sp>
        <p:nvSpPr>
          <p:cNvPr id="72" name="矩形 71"/>
          <p:cNvSpPr/>
          <p:nvPr/>
        </p:nvSpPr>
        <p:spPr>
          <a:xfrm>
            <a:off x="2285984" y="1997981"/>
            <a:ext cx="2214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solidFill>
                  <a:srgbClr val="0070C0"/>
                </a:solidFill>
              </a:rPr>
              <a:t>TbOS</a:t>
            </a:r>
            <a:r>
              <a:rPr lang="en-US" sz="1050" b="1" dirty="0" smtClean="0"/>
              <a:t> </a:t>
            </a:r>
            <a:r>
              <a:rPr lang="en-US" sz="1050" dirty="0" smtClean="0"/>
              <a:t>2mm </a:t>
            </a:r>
            <a:r>
              <a:rPr lang="en-US" sz="1050" dirty="0" err="1" smtClean="0"/>
              <a:t>scin</a:t>
            </a:r>
            <a:endParaRPr lang="en-US" sz="1050" dirty="0" smtClean="0"/>
          </a:p>
          <a:p>
            <a:r>
              <a:rPr lang="en-US" sz="1050" dirty="0" smtClean="0"/>
              <a:t>Z=0~ 970 mm r= 12.39cm +.2cm</a:t>
            </a:r>
          </a:p>
        </p:txBody>
      </p:sp>
      <p:cxnSp>
        <p:nvCxnSpPr>
          <p:cNvPr id="76" name="直線接點 75"/>
          <p:cNvCxnSpPr/>
          <p:nvPr/>
        </p:nvCxnSpPr>
        <p:spPr>
          <a:xfrm rot="5400000" flipH="1" flipV="1">
            <a:off x="5724000" y="4032000"/>
            <a:ext cx="64294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6000760" y="372124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</a:rPr>
              <a:t>419 </a:t>
            </a:r>
            <a:r>
              <a:rPr lang="en-US" sz="1000" b="1" dirty="0" err="1" smtClean="0">
                <a:solidFill>
                  <a:srgbClr val="0070C0"/>
                </a:solidFill>
              </a:rPr>
              <a:t>FLSi</a:t>
            </a:r>
            <a:r>
              <a:rPr lang="en-US" sz="1000" dirty="0" smtClean="0">
                <a:solidFill>
                  <a:srgbClr val="FF0000"/>
                </a:solidFill>
              </a:rPr>
              <a:t> Si deck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Z=522~524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R = 15.5-55. mm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29.7-105 </a:t>
            </a:r>
            <a:r>
              <a:rPr lang="en-US" sz="1000" dirty="0" err="1" smtClean="0">
                <a:solidFill>
                  <a:srgbClr val="FF0000"/>
                </a:solidFill>
              </a:rPr>
              <a:t>mrad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grpSp>
        <p:nvGrpSpPr>
          <p:cNvPr id="2" name="群組 58"/>
          <p:cNvGrpSpPr/>
          <p:nvPr/>
        </p:nvGrpSpPr>
        <p:grpSpPr>
          <a:xfrm>
            <a:off x="7976480" y="3348000"/>
            <a:ext cx="144464" cy="1000926"/>
            <a:chOff x="3523834" y="4643446"/>
            <a:chExt cx="144464" cy="1000132"/>
          </a:xfrm>
        </p:grpSpPr>
        <p:grpSp>
          <p:nvGrpSpPr>
            <p:cNvPr id="3" name="群組 48"/>
            <p:cNvGrpSpPr/>
            <p:nvPr/>
          </p:nvGrpSpPr>
          <p:grpSpPr>
            <a:xfrm>
              <a:off x="3571868" y="4643446"/>
              <a:ext cx="24992" cy="1000132"/>
              <a:chOff x="3571868" y="4643446"/>
              <a:chExt cx="24992" cy="1000132"/>
            </a:xfrm>
          </p:grpSpPr>
          <p:cxnSp>
            <p:nvCxnSpPr>
              <p:cNvPr id="86" name="直線接點 85"/>
              <p:cNvCxnSpPr/>
              <p:nvPr/>
            </p:nvCxnSpPr>
            <p:spPr>
              <a:xfrm rot="5400000" flipH="1" flipV="1">
                <a:off x="3072596" y="5142718"/>
                <a:ext cx="1000132" cy="158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/>
              <p:nvPr/>
            </p:nvCxnSpPr>
            <p:spPr>
              <a:xfrm rot="5400000" flipH="1" flipV="1">
                <a:off x="3096000" y="5142718"/>
                <a:ext cx="1000132" cy="1588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群組 49"/>
            <p:cNvGrpSpPr/>
            <p:nvPr/>
          </p:nvGrpSpPr>
          <p:grpSpPr>
            <a:xfrm>
              <a:off x="3643306" y="4643446"/>
              <a:ext cx="24992" cy="1000132"/>
              <a:chOff x="3571868" y="4643446"/>
              <a:chExt cx="24992" cy="1000132"/>
            </a:xfrm>
          </p:grpSpPr>
          <p:cxnSp>
            <p:nvCxnSpPr>
              <p:cNvPr id="83" name="直線接點 82"/>
              <p:cNvCxnSpPr/>
              <p:nvPr/>
            </p:nvCxnSpPr>
            <p:spPr>
              <a:xfrm rot="5400000" flipH="1" flipV="1">
                <a:off x="3072596" y="5142718"/>
                <a:ext cx="1000132" cy="158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 rot="5400000" flipH="1" flipV="1">
                <a:off x="3096000" y="5142718"/>
                <a:ext cx="1000132" cy="1588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接點 81"/>
            <p:cNvCxnSpPr/>
            <p:nvPr/>
          </p:nvCxnSpPr>
          <p:spPr>
            <a:xfrm rot="5400000" flipH="1" flipV="1">
              <a:off x="3024562" y="5142718"/>
              <a:ext cx="100013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字方塊 15"/>
          <p:cNvSpPr txBox="1"/>
          <p:nvPr/>
        </p:nvSpPr>
        <p:spPr>
          <a:xfrm>
            <a:off x="7000892" y="2928934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/>
              <a:t>SiW</a:t>
            </a:r>
            <a:r>
              <a:rPr lang="en-US" sz="1050" b="1" dirty="0" smtClean="0"/>
              <a:t> edge</a:t>
            </a:r>
          </a:p>
          <a:p>
            <a:r>
              <a:rPr lang="en-US" sz="1050" b="1" dirty="0" err="1" smtClean="0"/>
              <a:t>atan</a:t>
            </a:r>
            <a:r>
              <a:rPr lang="en-US" sz="1050" b="1" dirty="0" smtClean="0"/>
              <a:t>(70/685) =.1018 </a:t>
            </a:r>
            <a:r>
              <a:rPr lang="en-US" sz="1050" b="1" dirty="0" err="1" smtClean="0"/>
              <a:t>rad</a:t>
            </a:r>
            <a:endParaRPr lang="en-US" sz="1050" b="1" dirty="0" smtClean="0"/>
          </a:p>
        </p:txBody>
      </p:sp>
      <p:sp>
        <p:nvSpPr>
          <p:cNvPr id="78" name="文字方塊 77"/>
          <p:cNvSpPr txBox="1"/>
          <p:nvPr/>
        </p:nvSpPr>
        <p:spPr>
          <a:xfrm>
            <a:off x="6929486" y="3721246"/>
            <a:ext cx="178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</a:rPr>
              <a:t>FS0i</a:t>
            </a:r>
            <a:r>
              <a:rPr lang="en-US" sz="1000" dirty="0" smtClean="0"/>
              <a:t> </a:t>
            </a:r>
            <a:r>
              <a:rPr lang="en-US" sz="1000" dirty="0" err="1" smtClean="0"/>
              <a:t>SiW</a:t>
            </a:r>
            <a:r>
              <a:rPr lang="en-US" sz="1000" dirty="0" smtClean="0"/>
              <a:t>   two layers</a:t>
            </a:r>
          </a:p>
          <a:p>
            <a:r>
              <a:rPr lang="en-US" sz="1000" dirty="0" smtClean="0"/>
              <a:t>Deck=3.5mmW+2mmAir</a:t>
            </a:r>
          </a:p>
          <a:p>
            <a:r>
              <a:rPr lang="en-US" sz="1000" dirty="0" smtClean="0"/>
              <a:t>R = 15.5-70. mm </a:t>
            </a:r>
          </a:p>
          <a:p>
            <a:r>
              <a:rPr lang="en-US" sz="1000" dirty="0" smtClean="0"/>
              <a:t>22.3-100.2 </a:t>
            </a:r>
            <a:r>
              <a:rPr lang="en-US" sz="1000" dirty="0" err="1" smtClean="0"/>
              <a:t>mrad</a:t>
            </a:r>
            <a:r>
              <a:rPr lang="en-US" sz="1000" dirty="0" smtClean="0"/>
              <a:t> @ Z= 696</a:t>
            </a:r>
          </a:p>
        </p:txBody>
      </p:sp>
      <p:cxnSp>
        <p:nvCxnSpPr>
          <p:cNvPr id="55" name="直線接點 54"/>
          <p:cNvCxnSpPr/>
          <p:nvPr/>
        </p:nvCxnSpPr>
        <p:spPr>
          <a:xfrm>
            <a:off x="3428992" y="4286256"/>
            <a:ext cx="2524528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3214678" y="3857628"/>
            <a:ext cx="22145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solidFill>
                  <a:srgbClr val="0070C0"/>
                </a:solidFill>
              </a:rPr>
              <a:t>BpS</a:t>
            </a:r>
            <a:r>
              <a:rPr lang="en-US" sz="1050" b="1" dirty="0" err="1" smtClean="0">
                <a:solidFill>
                  <a:srgbClr val="FF0000"/>
                </a:solidFill>
              </a:rPr>
              <a:t>n</a:t>
            </a:r>
            <a:r>
              <a:rPr lang="en-US" sz="1050" b="1" dirty="0" smtClean="0"/>
              <a:t> </a:t>
            </a:r>
            <a:r>
              <a:rPr lang="en-US" sz="1050" dirty="0" smtClean="0"/>
              <a:t>Si octagon </a:t>
            </a:r>
            <a:r>
              <a:rPr lang="en-US" sz="1050" dirty="0" err="1" smtClean="0"/>
              <a:t>rmin</a:t>
            </a:r>
            <a:r>
              <a:rPr lang="en-US" sz="1050" dirty="0" smtClean="0"/>
              <a:t> =1.5451 cm</a:t>
            </a:r>
          </a:p>
          <a:p>
            <a:r>
              <a:rPr lang="en-US" sz="1050" dirty="0" smtClean="0"/>
              <a:t>Z=16  - </a:t>
            </a:r>
            <a:r>
              <a:rPr lang="en-US" sz="1050" smtClean="0"/>
              <a:t>52.0 cm</a:t>
            </a:r>
            <a:endParaRPr lang="en-US" sz="1050" dirty="0" smtClean="0"/>
          </a:p>
          <a:p>
            <a:endParaRPr lang="en-US" sz="1050" dirty="0" smtClean="0"/>
          </a:p>
        </p:txBody>
      </p:sp>
      <p:sp>
        <p:nvSpPr>
          <p:cNvPr id="57" name="標題 1"/>
          <p:cNvSpPr txBox="1">
            <a:spLocks/>
          </p:cNvSpPr>
          <p:nvPr/>
        </p:nvSpPr>
        <p:spPr>
          <a:xfrm>
            <a:off x="228600" y="142852"/>
            <a:ext cx="89154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GEANT TUBE beam-pipe</a:t>
            </a:r>
            <a:r>
              <a:rPr lang="en-US" altLang="zh-TW" sz="3200" b="1" noProof="0" dirty="0" smtClean="0">
                <a:latin typeface="Segoe Print" pitchFamily="2" charset="0"/>
                <a:ea typeface="+mj-ea"/>
                <a:cs typeface="+mj-cs"/>
              </a:rPr>
              <a:t>, Si-ladders</a:t>
            </a:r>
            <a:endParaRPr kumimoji="0" lang="en-US" altLang="zh-TW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14282" y="3143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Segoe Print" pitchFamily="2" charset="0"/>
              </a:rPr>
              <a:t>Al dual tubes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Segoe Print" pitchFamily="2" charset="0"/>
              </a:rPr>
              <a:t>.5mm, .35 mm thick</a:t>
            </a:r>
          </a:p>
        </p:txBody>
      </p:sp>
      <p:sp>
        <p:nvSpPr>
          <p:cNvPr id="64" name="矩形 63"/>
          <p:cNvSpPr/>
          <p:nvPr/>
        </p:nvSpPr>
        <p:spPr>
          <a:xfrm>
            <a:off x="6286512" y="3286124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400" b="1" dirty="0" smtClean="0">
                <a:solidFill>
                  <a:srgbClr val="FF0000"/>
                </a:solidFill>
                <a:latin typeface="Segoe Print" pitchFamily="2" charset="0"/>
              </a:rPr>
              <a:t>Flange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875</Words>
  <Application>Microsoft Office PowerPoint</Application>
  <PresentationFormat>如螢幕大小 (4:3)</PresentationFormat>
  <Paragraphs>274</Paragraphs>
  <Slides>14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Office 佈景主題</vt:lpstr>
      <vt:lpstr>Equation</vt:lpstr>
      <vt:lpstr>投影片 1</vt:lpstr>
      <vt:lpstr>Outline</vt:lpstr>
      <vt:lpstr>Luminosity criteria</vt:lpstr>
      <vt:lpstr>Bhabha detection</vt:lpstr>
      <vt:lpstr>Luminosity precision </vt:lpstr>
      <vt:lpstr>Bhabha boosted by CEPC 33 mRad beam crossing</vt:lpstr>
      <vt:lpstr>LumiCal acceptance, compare BHlumi with Beampipe design</vt:lpstr>
      <vt:lpstr>GEANT, multiple scattering off beampipe</vt:lpstr>
      <vt:lpstr>投影片 9</vt:lpstr>
      <vt:lpstr>投影片 10</vt:lpstr>
      <vt:lpstr>投影片 11</vt:lpstr>
      <vt:lpstr>LumiCal Si-wafer option</vt:lpstr>
      <vt:lpstr>LumiCal Calo options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suen</cp:lastModifiedBy>
  <cp:revision>337</cp:revision>
  <dcterms:created xsi:type="dcterms:W3CDTF">2019-09-05T02:05:12Z</dcterms:created>
  <dcterms:modified xsi:type="dcterms:W3CDTF">2020-10-26T07:33:04Z</dcterms:modified>
</cp:coreProperties>
</file>