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56" r:id="rId2"/>
    <p:sldId id="346" r:id="rId3"/>
    <p:sldId id="259" r:id="rId4"/>
    <p:sldId id="297" r:id="rId5"/>
    <p:sldId id="347" r:id="rId6"/>
    <p:sldId id="262" r:id="rId7"/>
    <p:sldId id="263" r:id="rId8"/>
    <p:sldId id="298" r:id="rId9"/>
    <p:sldId id="299" r:id="rId10"/>
    <p:sldId id="301" r:id="rId11"/>
    <p:sldId id="324" r:id="rId12"/>
    <p:sldId id="325" r:id="rId13"/>
    <p:sldId id="307" r:id="rId14"/>
    <p:sldId id="308" r:id="rId15"/>
    <p:sldId id="310" r:id="rId16"/>
    <p:sldId id="326" r:id="rId17"/>
    <p:sldId id="327" r:id="rId18"/>
    <p:sldId id="303" r:id="rId19"/>
    <p:sldId id="304" r:id="rId20"/>
    <p:sldId id="342" r:id="rId21"/>
    <p:sldId id="329" r:id="rId22"/>
    <p:sldId id="330" r:id="rId23"/>
    <p:sldId id="311" r:id="rId24"/>
    <p:sldId id="312" r:id="rId25"/>
    <p:sldId id="313" r:id="rId26"/>
    <p:sldId id="341" r:id="rId27"/>
    <p:sldId id="264" r:id="rId28"/>
    <p:sldId id="266" r:id="rId29"/>
    <p:sldId id="320" r:id="rId30"/>
    <p:sldId id="322" r:id="rId31"/>
    <p:sldId id="267" r:id="rId32"/>
    <p:sldId id="315" r:id="rId33"/>
    <p:sldId id="316" r:id="rId34"/>
    <p:sldId id="317" r:id="rId35"/>
    <p:sldId id="318" r:id="rId36"/>
    <p:sldId id="319" r:id="rId37"/>
    <p:sldId id="260" r:id="rId38"/>
    <p:sldId id="261" r:id="rId39"/>
    <p:sldId id="348" r:id="rId40"/>
    <p:sldId id="332" r:id="rId41"/>
    <p:sldId id="344" r:id="rId42"/>
    <p:sldId id="340" r:id="rId43"/>
    <p:sldId id="333" r:id="rId44"/>
    <p:sldId id="334" r:id="rId45"/>
    <p:sldId id="335" r:id="rId46"/>
    <p:sldId id="336" r:id="rId47"/>
    <p:sldId id="337" r:id="rId48"/>
    <p:sldId id="338" r:id="rId49"/>
    <p:sldId id="339" r:id="rId50"/>
    <p:sldId id="314" r:id="rId51"/>
    <p:sldId id="345" r:id="rId52"/>
    <p:sldId id="269" r:id="rId53"/>
    <p:sldId id="270" r:id="rId54"/>
    <p:sldId id="331" r:id="rId55"/>
  </p:sldIdLst>
  <p:sldSz cx="9144000" cy="6858000" type="screen4x3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-104" y="-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1671F-FB17-5343-A2F4-CB74BCB98339}" type="datetimeFigureOut">
              <a:rPr kumimoji="1" lang="zh-CN" altLang="en-US" smtClean="0"/>
              <a:t>20/10/28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32F65E-DF40-334B-8AFA-A72762810B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486725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7FD0FD-904A-491E-B1AE-D73B394D2CF5}" type="datetimeFigureOut">
              <a:rPr lang="zh-CN" altLang="en-US" smtClean="0"/>
              <a:t>20/10/28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920F6E-6F0B-40F1-8914-C402A01D57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3897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02281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27651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89009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45433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50220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48974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14039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82801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74073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283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04553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DF65C-1FC6-C749-85A0-F6476A6F4DB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42978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__1.docx"/><Relationship Id="rId4" Type="http://schemas.openxmlformats.org/officeDocument/2006/relationships/image" Target="../media/image2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42597"/>
            <a:ext cx="7772400" cy="1470025"/>
          </a:xfrm>
        </p:spPr>
        <p:txBody>
          <a:bodyPr>
            <a:normAutofit/>
          </a:bodyPr>
          <a:lstStyle/>
          <a:p>
            <a:r>
              <a:rPr kumimoji="1" lang="en-US" altLang="zh-CN" dirty="0" smtClean="0"/>
              <a:t>TDAQ and online computing </a:t>
            </a:r>
            <a:endParaRPr kumimoji="1"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32115" y="3224420"/>
            <a:ext cx="7326086" cy="2414380"/>
          </a:xfrm>
        </p:spPr>
        <p:txBody>
          <a:bodyPr>
            <a:normAutofit fontScale="77500" lnSpcReduction="20000"/>
          </a:bodyPr>
          <a:lstStyle/>
          <a:p>
            <a:endParaRPr kumimoji="1" lang="en-US" altLang="zh-CN" dirty="0" smtClean="0"/>
          </a:p>
          <a:p>
            <a:r>
              <a:rPr kumimoji="1" lang="en-US" altLang="zh-CN" sz="3400" dirty="0" smtClean="0"/>
              <a:t>David Newbold(UKRI), </a:t>
            </a:r>
            <a:r>
              <a:rPr kumimoji="1" lang="en-US" altLang="zh-CN" sz="3400" dirty="0"/>
              <a:t>Chris </a:t>
            </a:r>
            <a:r>
              <a:rPr kumimoji="1" lang="en-US" altLang="zh-CN" sz="3400" dirty="0" smtClean="0"/>
              <a:t>BEE(Stony Brook/BNL), </a:t>
            </a:r>
          </a:p>
          <a:p>
            <a:r>
              <a:rPr kumimoji="1" lang="en-US" altLang="zh-CN" sz="3400" dirty="0" smtClean="0"/>
              <a:t>Zhen-An </a:t>
            </a:r>
            <a:r>
              <a:rPr kumimoji="1" lang="en-US" altLang="zh-CN" sz="3400" dirty="0"/>
              <a:t>LIU(IHEP</a:t>
            </a:r>
            <a:r>
              <a:rPr kumimoji="1" lang="en-US" altLang="zh-CN" sz="3400" dirty="0" smtClean="0"/>
              <a:t>)*</a:t>
            </a:r>
          </a:p>
          <a:p>
            <a:r>
              <a:rPr kumimoji="1" lang="en-US" altLang="zh-CN" sz="3400" dirty="0" smtClean="0"/>
              <a:t>Plenary </a:t>
            </a:r>
            <a:r>
              <a:rPr kumimoji="1" lang="en-US" altLang="zh-CN" sz="3400" dirty="0" smtClean="0"/>
              <a:t>Session </a:t>
            </a:r>
            <a:r>
              <a:rPr kumimoji="1" lang="en-US" altLang="zh-CN" sz="3400" dirty="0" smtClean="0"/>
              <a:t>CEPC Workshop 2020 </a:t>
            </a:r>
          </a:p>
          <a:p>
            <a:r>
              <a:rPr kumimoji="1" lang="en-US" altLang="zh-CN" sz="3400" dirty="0" smtClean="0"/>
              <a:t>SJTU/Shanghai, Oct. 28 2020</a:t>
            </a:r>
            <a:endParaRPr kumimoji="1" lang="zh-CN" altLang="en-US" sz="3400" dirty="0"/>
          </a:p>
        </p:txBody>
      </p:sp>
    </p:spTree>
    <p:extLst>
      <p:ext uri="{BB962C8B-B14F-4D97-AF65-F5344CB8AC3E}">
        <p14:creationId xmlns:p14="http://schemas.microsoft.com/office/powerpoint/2010/main" val="755033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Trigger/</a:t>
            </a:r>
            <a:r>
              <a:rPr kumimoji="1" lang="en-US" altLang="zh-CN" dirty="0" err="1" smtClean="0"/>
              <a:t>triggerless</a:t>
            </a:r>
            <a:r>
              <a:rPr kumimoji="1" lang="en-US" altLang="zh-CN" dirty="0" smtClean="0"/>
              <a:t> readout?</a:t>
            </a:r>
            <a:endParaRPr kumimoji="1" lang="zh-CN" altLang="en-US" dirty="0"/>
          </a:p>
        </p:txBody>
      </p:sp>
      <p:pic>
        <p:nvPicPr>
          <p:cNvPr id="7" name="内容占位符 6" descr="屏幕快照 2020-10-28 09.48.1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6" b="13126"/>
          <a:stretch>
            <a:fillRect/>
          </a:stretch>
        </p:blipFill>
        <p:spPr>
          <a:xfrm>
            <a:off x="437042" y="1519576"/>
            <a:ext cx="8229600" cy="4525963"/>
          </a:xfr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89052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2976" y="274638"/>
            <a:ext cx="8493824" cy="793618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/>
              <a:t>Silicon </a:t>
            </a:r>
            <a:r>
              <a:rPr kumimoji="1" lang="en-US" altLang="zh-CN" dirty="0" smtClean="0"/>
              <a:t>Tracker by Jens </a:t>
            </a:r>
            <a:r>
              <a:rPr kumimoji="1" lang="en-US" altLang="zh-CN" dirty="0" err="1" smtClean="0"/>
              <a:t>Dopke</a:t>
            </a:r>
            <a:r>
              <a:rPr kumimoji="1" lang="en-US" altLang="zh-CN" dirty="0" smtClean="0"/>
              <a:t>(STFC/RAL)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36612"/>
            <a:ext cx="8229600" cy="4525963"/>
          </a:xfrm>
        </p:spPr>
        <p:txBody>
          <a:bodyPr/>
          <a:lstStyle/>
          <a:p>
            <a:r>
              <a:rPr kumimoji="1" lang="en-US" altLang="zh-CN" dirty="0" smtClean="0"/>
              <a:t>Good progress with prototype </a:t>
            </a:r>
          </a:p>
          <a:p>
            <a:r>
              <a:rPr kumimoji="1" lang="en-US" altLang="zh-CN" dirty="0" smtClean="0"/>
              <a:t>BW:10Gb/s/link* 4k links=40Tb/s</a:t>
            </a:r>
          </a:p>
          <a:p>
            <a:r>
              <a:rPr kumimoji="1" lang="en-US" altLang="zh-CN" dirty="0"/>
              <a:t>Suppression: 1/(5-10</a:t>
            </a:r>
            <a:r>
              <a:rPr kumimoji="1" lang="en-US" altLang="zh-CN" dirty="0" smtClean="0"/>
              <a:t>), &lt;10Tb/s</a:t>
            </a: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11</a:t>
            </a:fld>
            <a:endParaRPr kumimoji="1" lang="zh-CN" altLang="en-US"/>
          </a:p>
        </p:txBody>
      </p:sp>
      <p:pic>
        <p:nvPicPr>
          <p:cNvPr id="7" name="图片 6" descr="屏幕快照 2020-10-28 17.26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76" y="2971628"/>
            <a:ext cx="5600700" cy="3441700"/>
          </a:xfrm>
          <a:prstGeom prst="rect">
            <a:avLst/>
          </a:prstGeom>
        </p:spPr>
      </p:pic>
      <p:pic>
        <p:nvPicPr>
          <p:cNvPr id="8" name="图片 7" descr="屏幕快照 2020-10-28 17.29.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24" y="3415060"/>
            <a:ext cx="29083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98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73858"/>
            <a:ext cx="8229600" cy="894398"/>
          </a:xfrm>
        </p:spPr>
        <p:txBody>
          <a:bodyPr/>
          <a:lstStyle/>
          <a:p>
            <a:r>
              <a:rPr kumimoji="1" lang="en-US" altLang="zh-CN" dirty="0" smtClean="0"/>
              <a:t>Clear Requirement to TDAQ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97860"/>
            <a:ext cx="8229600" cy="4525963"/>
          </a:xfrm>
        </p:spPr>
        <p:txBody>
          <a:bodyPr/>
          <a:lstStyle/>
          <a:p>
            <a:r>
              <a:rPr kumimoji="1" lang="en-US" altLang="zh-CN" dirty="0" smtClean="0"/>
              <a:t>Both Trigger based mode and </a:t>
            </a:r>
            <a:r>
              <a:rPr kumimoji="1" lang="en-US" altLang="zh-CN" dirty="0" err="1" smtClean="0"/>
              <a:t>triggerless</a:t>
            </a:r>
            <a:r>
              <a:rPr kumimoji="1" lang="en-US" altLang="zh-CN" dirty="0" smtClean="0"/>
              <a:t> mode</a:t>
            </a:r>
          </a:p>
          <a:p>
            <a:r>
              <a:rPr kumimoji="1" lang="en-US" altLang="zh-CN" dirty="0" smtClean="0"/>
              <a:t>Slow control requirement expected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12</a:t>
            </a:fld>
            <a:endParaRPr kumimoji="1" lang="zh-CN" altLang="en-US"/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xmlns="" id="{2473CA66-9476-433C-A853-630DDD31739B}"/>
              </a:ext>
            </a:extLst>
          </p:cNvPr>
          <p:cNvGrpSpPr/>
          <p:nvPr/>
        </p:nvGrpSpPr>
        <p:grpSpPr>
          <a:xfrm>
            <a:off x="770108" y="3769447"/>
            <a:ext cx="7880197" cy="2415523"/>
            <a:chOff x="906125" y="3322458"/>
            <a:chExt cx="8515091" cy="2889834"/>
          </a:xfrm>
        </p:grpSpPr>
        <p:sp>
          <p:nvSpPr>
            <p:cNvPr id="8" name="Rectangle 24">
              <a:extLst>
                <a:ext uri="{FF2B5EF4-FFF2-40B4-BE49-F238E27FC236}">
                  <a16:creationId xmlns:a16="http://schemas.microsoft.com/office/drawing/2014/main" xmlns="" id="{87344C5D-CAC5-4624-8E2A-EA5C3E3DE2DA}"/>
                </a:ext>
              </a:extLst>
            </p:cNvPr>
            <p:cNvSpPr/>
            <p:nvPr/>
          </p:nvSpPr>
          <p:spPr>
            <a:xfrm>
              <a:off x="2370814" y="3322458"/>
              <a:ext cx="7050402" cy="2854505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28">
              <a:extLst>
                <a:ext uri="{FF2B5EF4-FFF2-40B4-BE49-F238E27FC236}">
                  <a16:creationId xmlns:a16="http://schemas.microsoft.com/office/drawing/2014/main" xmlns="" id="{0B51DD10-BA5C-4AB8-B036-6C3B8E586322}"/>
                </a:ext>
              </a:extLst>
            </p:cNvPr>
            <p:cNvSpPr/>
            <p:nvPr/>
          </p:nvSpPr>
          <p:spPr>
            <a:xfrm>
              <a:off x="5882227" y="3763797"/>
              <a:ext cx="3380384" cy="2246693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29">
              <a:extLst>
                <a:ext uri="{FF2B5EF4-FFF2-40B4-BE49-F238E27FC236}">
                  <a16:creationId xmlns:a16="http://schemas.microsoft.com/office/drawing/2014/main" xmlns="" id="{3547BC13-F49D-41CF-9D16-96EB657E9CD0}"/>
                </a:ext>
              </a:extLst>
            </p:cNvPr>
            <p:cNvSpPr/>
            <p:nvPr/>
          </p:nvSpPr>
          <p:spPr>
            <a:xfrm>
              <a:off x="5729827" y="3611397"/>
              <a:ext cx="3380384" cy="2246693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30">
              <a:extLst>
                <a:ext uri="{FF2B5EF4-FFF2-40B4-BE49-F238E27FC236}">
                  <a16:creationId xmlns:a16="http://schemas.microsoft.com/office/drawing/2014/main" xmlns="" id="{A2020436-C583-4081-8D88-1DA39658917F}"/>
                </a:ext>
              </a:extLst>
            </p:cNvPr>
            <p:cNvSpPr/>
            <p:nvPr/>
          </p:nvSpPr>
          <p:spPr>
            <a:xfrm>
              <a:off x="5577427" y="3458997"/>
              <a:ext cx="3380384" cy="2246693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31">
              <a:extLst>
                <a:ext uri="{FF2B5EF4-FFF2-40B4-BE49-F238E27FC236}">
                  <a16:creationId xmlns:a16="http://schemas.microsoft.com/office/drawing/2014/main" xmlns="" id="{AADE05B4-2DAB-49B0-A8B2-3FD3C9980035}"/>
                </a:ext>
              </a:extLst>
            </p:cNvPr>
            <p:cNvSpPr/>
            <p:nvPr/>
          </p:nvSpPr>
          <p:spPr>
            <a:xfrm>
              <a:off x="6582852" y="3578986"/>
              <a:ext cx="951638" cy="59167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/>
                <a:t>FE Chip</a:t>
              </a:r>
            </a:p>
          </p:txBody>
        </p:sp>
        <p:sp>
          <p:nvSpPr>
            <p:cNvPr id="13" name="Rectangle 32">
              <a:extLst>
                <a:ext uri="{FF2B5EF4-FFF2-40B4-BE49-F238E27FC236}">
                  <a16:creationId xmlns:a16="http://schemas.microsoft.com/office/drawing/2014/main" xmlns="" id="{766B22CF-3E36-4FA1-B2C0-4D4EA1A40CB6}"/>
                </a:ext>
              </a:extLst>
            </p:cNvPr>
            <p:cNvSpPr/>
            <p:nvPr/>
          </p:nvSpPr>
          <p:spPr>
            <a:xfrm>
              <a:off x="6735252" y="3731386"/>
              <a:ext cx="951638" cy="59167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/>
                <a:t>FE Chip</a:t>
              </a:r>
            </a:p>
          </p:txBody>
        </p:sp>
        <p:sp>
          <p:nvSpPr>
            <p:cNvPr id="14" name="Rectangle 35">
              <a:extLst>
                <a:ext uri="{FF2B5EF4-FFF2-40B4-BE49-F238E27FC236}">
                  <a16:creationId xmlns:a16="http://schemas.microsoft.com/office/drawing/2014/main" xmlns="" id="{801E4B32-06F5-4E48-A913-2016F8D4EB39}"/>
                </a:ext>
              </a:extLst>
            </p:cNvPr>
            <p:cNvSpPr/>
            <p:nvPr/>
          </p:nvSpPr>
          <p:spPr>
            <a:xfrm>
              <a:off x="6887652" y="3883786"/>
              <a:ext cx="951638" cy="59167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/>
                <a:t>FE Chip</a:t>
              </a:r>
            </a:p>
          </p:txBody>
        </p:sp>
        <p:sp>
          <p:nvSpPr>
            <p:cNvPr id="15" name="Rectangle 37">
              <a:extLst>
                <a:ext uri="{FF2B5EF4-FFF2-40B4-BE49-F238E27FC236}">
                  <a16:creationId xmlns:a16="http://schemas.microsoft.com/office/drawing/2014/main" xmlns="" id="{E1ED7E7B-9A4F-4BCE-8366-C75EA1F3C6BB}"/>
                </a:ext>
              </a:extLst>
            </p:cNvPr>
            <p:cNvSpPr/>
            <p:nvPr/>
          </p:nvSpPr>
          <p:spPr>
            <a:xfrm>
              <a:off x="6109103" y="4801774"/>
              <a:ext cx="951638" cy="59167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/>
                <a:t>FE Chip</a:t>
              </a:r>
            </a:p>
          </p:txBody>
        </p:sp>
        <p:cxnSp>
          <p:nvCxnSpPr>
            <p:cNvPr id="16" name="Straight Arrow Connector 38">
              <a:extLst>
                <a:ext uri="{FF2B5EF4-FFF2-40B4-BE49-F238E27FC236}">
                  <a16:creationId xmlns:a16="http://schemas.microsoft.com/office/drawing/2014/main" xmlns="" id="{D76D78A7-8D6F-4435-86DA-3293AFA62DF6}"/>
                </a:ext>
              </a:extLst>
            </p:cNvPr>
            <p:cNvCxnSpPr/>
            <p:nvPr/>
          </p:nvCxnSpPr>
          <p:spPr>
            <a:xfrm>
              <a:off x="6649056" y="4170657"/>
              <a:ext cx="0" cy="63111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39">
              <a:extLst>
                <a:ext uri="{FF2B5EF4-FFF2-40B4-BE49-F238E27FC236}">
                  <a16:creationId xmlns:a16="http://schemas.microsoft.com/office/drawing/2014/main" xmlns="" id="{321212A8-7909-4620-9B84-756722065ECC}"/>
                </a:ext>
              </a:extLst>
            </p:cNvPr>
            <p:cNvCxnSpPr/>
            <p:nvPr/>
          </p:nvCxnSpPr>
          <p:spPr>
            <a:xfrm>
              <a:off x="6806281" y="4323057"/>
              <a:ext cx="0" cy="47871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40">
              <a:extLst>
                <a:ext uri="{FF2B5EF4-FFF2-40B4-BE49-F238E27FC236}">
                  <a16:creationId xmlns:a16="http://schemas.microsoft.com/office/drawing/2014/main" xmlns="" id="{8CAA815E-ED4F-45AD-9354-030DBF1806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06506" y="5187806"/>
              <a:ext cx="1270921" cy="0"/>
            </a:xfrm>
            <a:prstGeom prst="straightConnector1">
              <a:avLst/>
            </a:prstGeom>
            <a:ln w="5715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Straight Arrow Connector 41">
              <a:extLst>
                <a:ext uri="{FF2B5EF4-FFF2-40B4-BE49-F238E27FC236}">
                  <a16:creationId xmlns:a16="http://schemas.microsoft.com/office/drawing/2014/main" xmlns="" id="{48006155-CCE0-47B2-AA81-045E0B15ECC7}"/>
                </a:ext>
              </a:extLst>
            </p:cNvPr>
            <p:cNvCxnSpPr>
              <a:cxnSpLocks/>
            </p:cNvCxnSpPr>
            <p:nvPr/>
          </p:nvCxnSpPr>
          <p:spPr>
            <a:xfrm>
              <a:off x="6973857" y="4486215"/>
              <a:ext cx="0" cy="3155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42">
              <a:extLst>
                <a:ext uri="{FF2B5EF4-FFF2-40B4-BE49-F238E27FC236}">
                  <a16:creationId xmlns:a16="http://schemas.microsoft.com/office/drawing/2014/main" xmlns="" id="{2D71EAE8-FFDC-4AB2-8A65-8BC3CBA5C3D4}"/>
                </a:ext>
              </a:extLst>
            </p:cNvPr>
            <p:cNvSpPr txBox="1"/>
            <p:nvPr/>
          </p:nvSpPr>
          <p:spPr>
            <a:xfrm>
              <a:off x="7091768" y="4493384"/>
              <a:ext cx="2051233" cy="14566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Local aggregation</a:t>
              </a:r>
            </a:p>
            <a:p>
              <a:r>
                <a:rPr lang="en-GB" sz="1600" dirty="0"/>
                <a:t>On Module</a:t>
              </a:r>
              <a:br>
                <a:rPr lang="en-GB" sz="1600" dirty="0"/>
              </a:br>
              <a:r>
                <a:rPr lang="en-GB" sz="1600" dirty="0"/>
                <a:t/>
              </a:r>
              <a:br>
                <a:rPr lang="en-GB" sz="1600" dirty="0"/>
              </a:br>
              <a:r>
                <a:rPr lang="en-GB" sz="1600" dirty="0"/>
                <a:t>Condensing</a:t>
              </a:r>
            </a:p>
          </p:txBody>
        </p:sp>
        <p:sp>
          <p:nvSpPr>
            <p:cNvPr id="21" name="Rectangle 43">
              <a:extLst>
                <a:ext uri="{FF2B5EF4-FFF2-40B4-BE49-F238E27FC236}">
                  <a16:creationId xmlns:a16="http://schemas.microsoft.com/office/drawing/2014/main" xmlns="" id="{881D21A8-3FD8-4537-80C7-5BA2242F0E94}"/>
                </a:ext>
              </a:extLst>
            </p:cNvPr>
            <p:cNvSpPr/>
            <p:nvPr/>
          </p:nvSpPr>
          <p:spPr>
            <a:xfrm>
              <a:off x="2581835" y="3611397"/>
              <a:ext cx="1724671" cy="2246693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/>
                <a:t>Local Support Aggregation</a:t>
              </a:r>
            </a:p>
            <a:p>
              <a:pPr algn="ctr"/>
              <a:endParaRPr lang="en-GB" sz="1600" dirty="0"/>
            </a:p>
            <a:p>
              <a:pPr algn="ctr"/>
              <a:r>
                <a:rPr lang="en-GB" sz="1600" dirty="0"/>
                <a:t>Condensing</a:t>
              </a:r>
            </a:p>
          </p:txBody>
        </p:sp>
        <p:cxnSp>
          <p:nvCxnSpPr>
            <p:cNvPr id="22" name="Straight Arrow Connector 44">
              <a:extLst>
                <a:ext uri="{FF2B5EF4-FFF2-40B4-BE49-F238E27FC236}">
                  <a16:creationId xmlns:a16="http://schemas.microsoft.com/office/drawing/2014/main" xmlns="" id="{EC29C090-9F10-46CB-AFD1-E1F79655FF93}"/>
                </a:ext>
              </a:extLst>
            </p:cNvPr>
            <p:cNvCxnSpPr/>
            <p:nvPr/>
          </p:nvCxnSpPr>
          <p:spPr>
            <a:xfrm flipH="1">
              <a:off x="4306506" y="5035406"/>
              <a:ext cx="127092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Straight Arrow Connector 45">
              <a:extLst>
                <a:ext uri="{FF2B5EF4-FFF2-40B4-BE49-F238E27FC236}">
                  <a16:creationId xmlns:a16="http://schemas.microsoft.com/office/drawing/2014/main" xmlns="" id="{C7B42573-83C5-41EA-A444-C61E8B7294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06506" y="5340206"/>
              <a:ext cx="1270921" cy="0"/>
            </a:xfrm>
            <a:prstGeom prst="straightConnector1">
              <a:avLst/>
            </a:prstGeom>
            <a:ln w="57150">
              <a:solidFill>
                <a:schemeClr val="accent4">
                  <a:lumMod val="50000"/>
                </a:schemeClr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Straight Arrow Connector 46">
              <a:extLst>
                <a:ext uri="{FF2B5EF4-FFF2-40B4-BE49-F238E27FC236}">
                  <a16:creationId xmlns:a16="http://schemas.microsoft.com/office/drawing/2014/main" xmlns="" id="{46956CB4-362C-43F8-B1E9-7A8035A942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6125" y="4323057"/>
              <a:ext cx="1675710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5" name="TextBox 47">
              <a:extLst>
                <a:ext uri="{FF2B5EF4-FFF2-40B4-BE49-F238E27FC236}">
                  <a16:creationId xmlns:a16="http://schemas.microsoft.com/office/drawing/2014/main" xmlns="" id="{0F8C99C5-2A0B-4ECC-A9DA-340F67D0B12F}"/>
                </a:ext>
              </a:extLst>
            </p:cNvPr>
            <p:cNvSpPr txBox="1"/>
            <p:nvPr/>
          </p:nvSpPr>
          <p:spPr>
            <a:xfrm>
              <a:off x="4337532" y="5421519"/>
              <a:ext cx="1170928" cy="790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O(1) Gbps</a:t>
              </a:r>
            </a:p>
          </p:txBody>
        </p:sp>
        <p:sp>
          <p:nvSpPr>
            <p:cNvPr id="26" name="TextBox 48">
              <a:extLst>
                <a:ext uri="{FF2B5EF4-FFF2-40B4-BE49-F238E27FC236}">
                  <a16:creationId xmlns:a16="http://schemas.microsoft.com/office/drawing/2014/main" xmlns="" id="{33E6FF14-ECC5-40B6-955C-C3F36199472A}"/>
                </a:ext>
              </a:extLst>
            </p:cNvPr>
            <p:cNvSpPr txBox="1"/>
            <p:nvPr/>
          </p:nvSpPr>
          <p:spPr>
            <a:xfrm>
              <a:off x="1099893" y="4486215"/>
              <a:ext cx="1270920" cy="790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O(10) Gbps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4986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73858"/>
            <a:ext cx="91440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 smtClean="0"/>
              <a:t>Drift Chamber by Francesco </a:t>
            </a:r>
            <a:r>
              <a:rPr kumimoji="1" lang="en-US" altLang="zh-CN" dirty="0" err="1" smtClean="0"/>
              <a:t>Grancagnolo</a:t>
            </a:r>
            <a:r>
              <a:rPr kumimoji="1" lang="en-US" altLang="zh-CN" dirty="0" smtClean="0"/>
              <a:t> (INFN-Lecce)   </a:t>
            </a:r>
            <a:endParaRPr kumimoji="1" lang="zh-CN" altLang="en-US" dirty="0"/>
          </a:p>
        </p:txBody>
      </p:sp>
      <p:pic>
        <p:nvPicPr>
          <p:cNvPr id="7" name="内容占位符 6" descr="屏幕快照 2020-10-28 10.09.1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" b="631"/>
          <a:stretch>
            <a:fillRect/>
          </a:stretch>
        </p:blipFill>
        <p:spPr/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26232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14170"/>
            <a:ext cx="8229600" cy="793618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 smtClean="0"/>
              <a:t>Maximum total Volume in trigger mode</a:t>
            </a:r>
            <a:endParaRPr kumimoji="1" lang="zh-CN" altLang="en-US" dirty="0"/>
          </a:p>
        </p:txBody>
      </p:sp>
      <p:pic>
        <p:nvPicPr>
          <p:cNvPr id="7" name="内容占位符 6" descr="屏幕快照 2020-10-28 10.11.1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" b="172"/>
          <a:stretch>
            <a:fillRect/>
          </a:stretch>
        </p:blipFill>
        <p:spPr>
          <a:xfrm>
            <a:off x="457200" y="1559888"/>
            <a:ext cx="8229600" cy="4525963"/>
          </a:xfr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52324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Total Data Volume after reduction </a:t>
            </a:r>
            <a:endParaRPr kumimoji="1" lang="zh-CN" altLang="en-US" dirty="0"/>
          </a:p>
        </p:txBody>
      </p:sp>
      <p:pic>
        <p:nvPicPr>
          <p:cNvPr id="7" name="内容占位符 6" descr="屏幕快照 2020-10-28 10.12.2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 r="410"/>
          <a:stretch>
            <a:fillRect/>
          </a:stretch>
        </p:blipFill>
        <p:spPr/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72392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TPC by  </a:t>
            </a:r>
            <a:r>
              <a:rPr kumimoji="1" lang="en-US" altLang="zh-CN" dirty="0" err="1" smtClean="0"/>
              <a:t>Huirong</a:t>
            </a:r>
            <a:r>
              <a:rPr kumimoji="1" lang="en-US" altLang="zh-CN" dirty="0" smtClean="0"/>
              <a:t> Qi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56768"/>
            <a:ext cx="8229600" cy="4525963"/>
          </a:xfrm>
        </p:spPr>
        <p:txBody>
          <a:bodyPr/>
          <a:lstStyle/>
          <a:p>
            <a:r>
              <a:rPr kumimoji="1" lang="en-US" altLang="zh-CN" dirty="0" smtClean="0"/>
              <a:t>Total Channel:840k,6.5K chips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16</a:t>
            </a:fld>
            <a:endParaRPr kumimoji="1" lang="zh-CN" altLang="en-US"/>
          </a:p>
        </p:txBody>
      </p:sp>
      <p:pic>
        <p:nvPicPr>
          <p:cNvPr id="8" name="图片 7" descr="屏幕快照 2020-10-28 18.02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9240"/>
            <a:ext cx="9144000" cy="454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02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93234"/>
            <a:ext cx="8229600" cy="813773"/>
          </a:xfrm>
        </p:spPr>
        <p:txBody>
          <a:bodyPr/>
          <a:lstStyle/>
          <a:p>
            <a:r>
              <a:rPr kumimoji="1" lang="en-US" altLang="zh-CN" dirty="0" smtClean="0"/>
              <a:t>TPC by </a:t>
            </a:r>
            <a:r>
              <a:rPr kumimoji="1" lang="en-US" altLang="zh-CN" dirty="0" err="1" smtClean="0"/>
              <a:t>Huirong</a:t>
            </a:r>
            <a:r>
              <a:rPr kumimoji="1" lang="en-US" altLang="zh-CN" dirty="0" smtClean="0"/>
              <a:t> Qi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55208"/>
            <a:ext cx="8229600" cy="4525963"/>
          </a:xfrm>
        </p:spPr>
        <p:txBody>
          <a:bodyPr/>
          <a:lstStyle/>
          <a:p>
            <a:r>
              <a:rPr kumimoji="1" lang="en-US" altLang="zh-CN" dirty="0" smtClean="0"/>
              <a:t>Total </a:t>
            </a:r>
            <a:r>
              <a:rPr kumimoji="1" lang="en-US" altLang="zh-CN" dirty="0" smtClean="0"/>
              <a:t>data volume</a:t>
            </a:r>
            <a:r>
              <a:rPr kumimoji="1" lang="en-US" altLang="zh-CN" dirty="0" smtClean="0"/>
              <a:t>:13.8GB/s</a:t>
            </a:r>
          </a:p>
          <a:p>
            <a:r>
              <a:rPr kumimoji="1" lang="en-US" altLang="zh-CN" dirty="0" smtClean="0"/>
              <a:t>Trigger option unclear yet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17</a:t>
            </a:fld>
            <a:endParaRPr kumimoji="1" lang="zh-CN" altLang="en-US"/>
          </a:p>
        </p:txBody>
      </p:sp>
      <p:pic>
        <p:nvPicPr>
          <p:cNvPr id="7" name="图片 6" descr="屏幕快照 2020-10-28 18.08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440" y="2213646"/>
            <a:ext cx="6430292" cy="41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414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ECAL by Yong Liu(IHEP)</a:t>
            </a:r>
            <a:endParaRPr kumimoji="1" lang="zh-CN" altLang="en-US" dirty="0"/>
          </a:p>
        </p:txBody>
      </p:sp>
      <p:pic>
        <p:nvPicPr>
          <p:cNvPr id="7" name="内容占位符 6" descr="屏幕快照 2020-10-28 09.55.2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9" b="3819"/>
          <a:stretch>
            <a:fillRect/>
          </a:stretch>
        </p:blipFill>
        <p:spPr>
          <a:xfrm>
            <a:off x="316094" y="1328602"/>
            <a:ext cx="8686800" cy="4777405"/>
          </a:xfr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46320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H</a:t>
            </a:r>
            <a:r>
              <a:rPr kumimoji="1" lang="en-US" altLang="zh-CN" dirty="0" smtClean="0"/>
              <a:t>CAL </a:t>
            </a:r>
            <a:r>
              <a:rPr kumimoji="1" lang="en-US" altLang="zh-CN" dirty="0"/>
              <a:t>by Yong Liu(IHEP)</a:t>
            </a:r>
            <a:endParaRPr kumimoji="1" lang="zh-CN" altLang="en-US" dirty="0"/>
          </a:p>
        </p:txBody>
      </p:sp>
      <p:pic>
        <p:nvPicPr>
          <p:cNvPr id="7" name="内容占位符 6" descr="屏幕快照 2020-10-28 09.58.2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1" b="6461"/>
          <a:stretch>
            <a:fillRect/>
          </a:stretch>
        </p:blipFill>
        <p:spPr>
          <a:xfrm>
            <a:off x="58807" y="1359844"/>
            <a:ext cx="9085193" cy="4996506"/>
          </a:xfr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83756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</a:t>
            </a:r>
            <a:r>
              <a:rPr kumimoji="1" lang="en-US" altLang="zh-CN" dirty="0" smtClean="0"/>
              <a:t>utlook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Overview on the TDAQ </a:t>
            </a:r>
            <a:r>
              <a:rPr kumimoji="1" lang="en-US" altLang="zh-CN" dirty="0" err="1" smtClean="0"/>
              <a:t>activies</a:t>
            </a:r>
            <a:endParaRPr kumimoji="1" lang="en-US" altLang="zh-CN" dirty="0" smtClean="0"/>
          </a:p>
          <a:p>
            <a:r>
              <a:rPr kumimoji="1" lang="en-US" altLang="zh-CN" dirty="0" smtClean="0"/>
              <a:t>Focus on the talks and discussions in the TDAQ two sessions in this workshop</a:t>
            </a:r>
          </a:p>
          <a:p>
            <a:r>
              <a:rPr kumimoji="1" lang="en-US" altLang="zh-CN" dirty="0" smtClean="0"/>
              <a:t>Some key outcome points and potential action</a:t>
            </a:r>
          </a:p>
          <a:p>
            <a:r>
              <a:rPr kumimoji="1" lang="en-US" altLang="zh-CN" dirty="0" smtClean="0"/>
              <a:t>Summary  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37830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ECAL/HCAL by Yong Liu(IHEP)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360712"/>
            <a:ext cx="8229600" cy="4525963"/>
          </a:xfrm>
        </p:spPr>
        <p:txBody>
          <a:bodyPr/>
          <a:lstStyle/>
          <a:p>
            <a:r>
              <a:rPr lang="en-US" altLang="zh-CN" dirty="0" smtClean="0"/>
              <a:t>Requirements to TDAQ still unclear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20</a:t>
            </a:fld>
            <a:endParaRPr kumimoji="1" lang="zh-CN" altLang="en-US"/>
          </a:p>
        </p:txBody>
      </p:sp>
      <p:pic>
        <p:nvPicPr>
          <p:cNvPr id="7" name="内容占位符 6" descr="屏幕快照 2020-10-28 13.38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" b="1503"/>
          <a:stretch>
            <a:fillRect/>
          </a:stretch>
        </p:blipFill>
        <p:spPr>
          <a:xfrm>
            <a:off x="533399" y="2110305"/>
            <a:ext cx="7815943" cy="429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39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DR </a:t>
            </a:r>
            <a:r>
              <a:rPr kumimoji="1" lang="en-US" altLang="zh-CN" dirty="0" err="1"/>
              <a:t>Calo</a:t>
            </a:r>
            <a:r>
              <a:rPr kumimoji="1" lang="en-US" altLang="zh-CN" dirty="0"/>
              <a:t> by Roberto Ferrari(INFN)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?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21</a:t>
            </a:fld>
            <a:endParaRPr kumimoji="1" lang="zh-CN" altLang="en-US"/>
          </a:p>
        </p:txBody>
      </p:sp>
      <p:pic>
        <p:nvPicPr>
          <p:cNvPr id="7" name="图片 6" descr="屏幕快照 2020-10-28 18.21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52" y="1385463"/>
            <a:ext cx="8686800" cy="499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39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DR </a:t>
            </a:r>
            <a:r>
              <a:rPr kumimoji="1" lang="en-US" altLang="zh-CN" dirty="0" err="1"/>
              <a:t>Calo</a:t>
            </a:r>
            <a:r>
              <a:rPr kumimoji="1" lang="en-US" altLang="zh-CN" dirty="0"/>
              <a:t> by Roberto Ferrari(INFN)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22</a:t>
            </a:fld>
            <a:endParaRPr kumimoji="1" lang="zh-CN" altLang="en-US"/>
          </a:p>
        </p:txBody>
      </p:sp>
      <p:pic>
        <p:nvPicPr>
          <p:cNvPr id="7" name="内容占位符 8" descr="屏幕快照 2020-10-28 18.22.0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" r="555"/>
          <a:stretch/>
        </p:blipFill>
        <p:spPr>
          <a:xfrm>
            <a:off x="107824" y="3339705"/>
            <a:ext cx="7572229" cy="2988018"/>
          </a:xfrm>
          <a:prstGeom prst="rect">
            <a:avLst/>
          </a:prstGeom>
        </p:spPr>
      </p:pic>
      <p:pic>
        <p:nvPicPr>
          <p:cNvPr id="8" name="图片 7" descr="屏幕快照 2020-10-28 18.17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774" y="1662358"/>
            <a:ext cx="4146598" cy="2373706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5620" y="1499420"/>
            <a:ext cx="8229600" cy="4525963"/>
          </a:xfrm>
        </p:spPr>
        <p:txBody>
          <a:bodyPr/>
          <a:lstStyle/>
          <a:p>
            <a:r>
              <a:rPr kumimoji="1" lang="en-US" altLang="zh-CN" dirty="0" smtClean="0"/>
              <a:t>Requirement to TDAQ to be considered 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635265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 smtClean="0"/>
              <a:t>LumiCal</a:t>
            </a:r>
            <a:r>
              <a:rPr kumimoji="1" lang="en-US" altLang="zh-CN" dirty="0" smtClean="0"/>
              <a:t> by </a:t>
            </a:r>
            <a:r>
              <a:rPr kumimoji="1" lang="en-US" altLang="zh-CN" dirty="0" err="1" smtClean="0"/>
              <a:t>Suen</a:t>
            </a:r>
            <a:r>
              <a:rPr kumimoji="1" lang="en-US" altLang="zh-CN" dirty="0" smtClean="0"/>
              <a:t> </a:t>
            </a:r>
            <a:r>
              <a:rPr kumimoji="1" lang="en-US" altLang="zh-CN" dirty="0" err="1" smtClean="0"/>
              <a:t>Hou</a:t>
            </a:r>
            <a:r>
              <a:rPr kumimoji="1" lang="en-US" altLang="zh-CN" dirty="0" smtClean="0"/>
              <a:t>(IPAS)</a:t>
            </a:r>
            <a:endParaRPr kumimoji="1" lang="zh-CN" altLang="en-US" dirty="0"/>
          </a:p>
        </p:txBody>
      </p:sp>
      <p:pic>
        <p:nvPicPr>
          <p:cNvPr id="7" name="内容占位符 6" descr="屏幕快照 2020-10-28 13.44.0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3" b="12713"/>
          <a:stretch>
            <a:fillRect/>
          </a:stretch>
        </p:blipFill>
        <p:spPr/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341492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LumiCal</a:t>
            </a:r>
            <a:r>
              <a:rPr kumimoji="1" lang="en-US" altLang="zh-CN" dirty="0"/>
              <a:t> by </a:t>
            </a:r>
            <a:r>
              <a:rPr kumimoji="1" lang="en-US" altLang="zh-CN" dirty="0" err="1"/>
              <a:t>Suen</a:t>
            </a:r>
            <a:r>
              <a:rPr kumimoji="1" lang="en-US" altLang="zh-CN" dirty="0"/>
              <a:t> </a:t>
            </a:r>
            <a:r>
              <a:rPr kumimoji="1" lang="en-US" altLang="zh-CN" dirty="0" err="1"/>
              <a:t>Hou</a:t>
            </a:r>
            <a:r>
              <a:rPr kumimoji="1" lang="en-US" altLang="zh-CN" dirty="0"/>
              <a:t>(IPAS)</a:t>
            </a:r>
            <a:endParaRPr kumimoji="1" lang="zh-CN" altLang="en-US" dirty="0"/>
          </a:p>
        </p:txBody>
      </p:sp>
      <p:pic>
        <p:nvPicPr>
          <p:cNvPr id="7" name="内容占位符 6" descr="屏幕快照 2020-10-28 13.49.0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" b="1798"/>
          <a:stretch>
            <a:fillRect/>
          </a:stretch>
        </p:blipFill>
        <p:spPr/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57833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8264865"/>
              </p:ext>
            </p:extLst>
          </p:nvPr>
        </p:nvGraphicFramePr>
        <p:xfrm>
          <a:off x="69850" y="1012825"/>
          <a:ext cx="9004300" cy="519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文档" r:id="rId3" imgW="9004300" imgH="5194300" progId="Word.Document.12">
                  <p:embed/>
                </p:oleObj>
              </mc:Choice>
              <mc:Fallback>
                <p:oleObj name="文档" r:id="rId3" imgW="9004300" imgH="5194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850" y="1012825"/>
                        <a:ext cx="9004300" cy="5194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13390"/>
            <a:ext cx="8229600" cy="793618"/>
          </a:xfrm>
        </p:spPr>
        <p:txBody>
          <a:bodyPr/>
          <a:lstStyle/>
          <a:p>
            <a:r>
              <a:rPr kumimoji="1" lang="en-US" altLang="zh-CN" dirty="0" smtClean="0"/>
              <a:t>Summary of the Requirement 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zh-CN" dirty="0"/>
              <a:t>.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17474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Further action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We gather </a:t>
            </a:r>
            <a:r>
              <a:rPr lang="en-US" altLang="zh-CN" dirty="0"/>
              <a:t>the updated requirements from all </a:t>
            </a:r>
            <a:r>
              <a:rPr lang="en-US" altLang="zh-CN" dirty="0" smtClean="0"/>
              <a:t>sub-detectors as in last page, we will review them carefully for consistency, and to inform what future work is needed on TDAQ. </a:t>
            </a:r>
          </a:p>
          <a:p>
            <a:r>
              <a:rPr lang="en-US" altLang="zh-CN" dirty="0" smtClean="0"/>
              <a:t>Some quick comments on each of the detector system see backup slides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591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3773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Invited Special </a:t>
            </a:r>
            <a:r>
              <a:rPr lang="en-US" altLang="zh-CN" dirty="0" smtClean="0"/>
              <a:t>Technology on readout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358328"/>
            <a:ext cx="8229600" cy="4525963"/>
          </a:xfrm>
        </p:spPr>
        <p:txBody>
          <a:bodyPr/>
          <a:lstStyle/>
          <a:p>
            <a:r>
              <a:rPr lang="en-US" altLang="zh-CN" dirty="0" smtClean="0"/>
              <a:t>Pixel readout technologies and the challenges for the future </a:t>
            </a:r>
          </a:p>
          <a:p>
            <a:pPr lvl="1"/>
            <a:r>
              <a:rPr lang="en-US" altLang="zh-CN" dirty="0" smtClean="0"/>
              <a:t>By </a:t>
            </a:r>
            <a:r>
              <a:rPr lang="en-US" altLang="zh-CN" dirty="0"/>
              <a:t>Maurice Garcia-</a:t>
            </a:r>
            <a:r>
              <a:rPr lang="en-US" altLang="zh-CN" dirty="0" err="1"/>
              <a:t>Sciveres</a:t>
            </a:r>
            <a:r>
              <a:rPr lang="en-US" altLang="zh-CN" dirty="0"/>
              <a:t> </a:t>
            </a:r>
            <a:r>
              <a:rPr lang="en-US" altLang="zh-CN" dirty="0" smtClean="0"/>
              <a:t>(LBNL)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27</a:t>
            </a:fld>
            <a:endParaRPr kumimoji="1" lang="zh-CN" altLang="en-US"/>
          </a:p>
        </p:txBody>
      </p:sp>
      <p:pic>
        <p:nvPicPr>
          <p:cNvPr id="7" name="图片 6" descr="屏幕快照 2020-10-28 17.22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404" y="3063677"/>
            <a:ext cx="5793362" cy="322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475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53702"/>
            <a:ext cx="9144000" cy="833929"/>
          </a:xfrm>
        </p:spPr>
        <p:txBody>
          <a:bodyPr>
            <a:normAutofit/>
          </a:bodyPr>
          <a:lstStyle/>
          <a:p>
            <a:r>
              <a:rPr lang="en-US" altLang="zh-CN" sz="3600" dirty="0" smtClean="0"/>
              <a:t>Invited Special </a:t>
            </a:r>
            <a:r>
              <a:rPr lang="en-US" altLang="zh-CN" sz="3600" dirty="0" smtClean="0"/>
              <a:t>Technology on Software trigger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055988"/>
            <a:ext cx="8229600" cy="4525963"/>
          </a:xfrm>
        </p:spPr>
        <p:txBody>
          <a:bodyPr/>
          <a:lstStyle/>
          <a:p>
            <a:r>
              <a:rPr lang="en-US" altLang="zh-CN" dirty="0" smtClean="0"/>
              <a:t>ATLAS HLT tracking </a:t>
            </a:r>
            <a:r>
              <a:rPr lang="en-US" altLang="zh-CN" dirty="0" err="1" smtClean="0"/>
              <a:t>optimisation</a:t>
            </a:r>
            <a:endParaRPr lang="en-US" altLang="zh-CN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28</a:t>
            </a:fld>
            <a:endParaRPr kumimoji="1" lang="zh-CN" altLang="en-US"/>
          </a:p>
        </p:txBody>
      </p:sp>
      <p:pic>
        <p:nvPicPr>
          <p:cNvPr id="7" name="图片 6" descr="屏幕快照 2020-10-28 17.05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74136"/>
            <a:ext cx="8559800" cy="443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184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 smtClean="0"/>
              <a:t>Good example of Offline selection to online HLT</a:t>
            </a:r>
            <a:endParaRPr kumimoji="1" lang="zh-CN" altLang="en-US" dirty="0"/>
          </a:p>
        </p:txBody>
      </p:sp>
      <p:pic>
        <p:nvPicPr>
          <p:cNvPr id="8" name="内容占位符 7" descr="屏幕快照 2020-10-28 17.08.5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" b="681"/>
          <a:stretch>
            <a:fillRect/>
          </a:stretch>
        </p:blipFill>
        <p:spPr>
          <a:xfrm>
            <a:off x="457200" y="1680824"/>
            <a:ext cx="8229600" cy="4525963"/>
          </a:xfr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29075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1357"/>
            <a:ext cx="8229600" cy="800167"/>
          </a:xfrm>
        </p:spPr>
        <p:txBody>
          <a:bodyPr/>
          <a:lstStyle/>
          <a:p>
            <a:r>
              <a:rPr kumimoji="1" lang="en-US" altLang="zh-CN" dirty="0" smtClean="0"/>
              <a:t>Overview on TDAQ activities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001523"/>
            <a:ext cx="9144000" cy="5719951"/>
          </a:xfrm>
        </p:spPr>
        <p:txBody>
          <a:bodyPr>
            <a:normAutofit fontScale="32500" lnSpcReduction="20000"/>
          </a:bodyPr>
          <a:lstStyle/>
          <a:p>
            <a:r>
              <a:rPr lang="en-US" altLang="zh-CN" sz="7400" dirty="0"/>
              <a:t>Experiments </a:t>
            </a:r>
            <a:r>
              <a:rPr lang="en-US" altLang="zh-CN" sz="7400" dirty="0" smtClean="0"/>
              <a:t>Experience Studies by invited </a:t>
            </a:r>
            <a:r>
              <a:rPr lang="en-US" altLang="zh-CN" sz="7400" dirty="0" smtClean="0"/>
              <a:t>talks(at </a:t>
            </a:r>
            <a:r>
              <a:rPr lang="en-US" altLang="zh-CN" sz="7400" dirty="0" smtClean="0"/>
              <a:t>previous </a:t>
            </a:r>
            <a:r>
              <a:rPr lang="en-US" altLang="zh-CN" sz="7400" dirty="0" smtClean="0"/>
              <a:t> workshops)</a:t>
            </a:r>
            <a:endParaRPr lang="en-US" altLang="zh-CN" sz="7400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altLang="zh-CN" sz="6800" dirty="0"/>
              <a:t>Data Acquisition for the PANDA Experiment at FAIR by Wolfgang </a:t>
            </a:r>
            <a:r>
              <a:rPr lang="en-US" altLang="zh-CN" sz="6800" dirty="0" smtClean="0"/>
              <a:t>Kuehn(</a:t>
            </a:r>
            <a:r>
              <a:rPr lang="en-US" altLang="zh-CN" sz="6800" dirty="0" err="1" smtClean="0"/>
              <a:t>U.Giessen</a:t>
            </a:r>
            <a:r>
              <a:rPr lang="en-US" altLang="zh-CN" sz="6800" dirty="0" smtClean="0"/>
              <a:t>)</a:t>
            </a:r>
            <a:endParaRPr lang="en-US" altLang="zh-CN" sz="6800" dirty="0"/>
          </a:p>
          <a:p>
            <a:pPr marL="971550" lvl="1" indent="-514350">
              <a:buFont typeface="+mj-lt"/>
              <a:buAutoNum type="arabicPeriod"/>
            </a:pPr>
            <a:r>
              <a:rPr lang="en-US" altLang="zh-CN" sz="6800" dirty="0"/>
              <a:t>Overview of CMS Trigger by Simon Bologna</a:t>
            </a:r>
            <a:r>
              <a:rPr lang="zh-CN" altLang="en-US" sz="6800" dirty="0"/>
              <a:t>（</a:t>
            </a:r>
            <a:r>
              <a:rPr lang="en-US" altLang="zh-CN" sz="6800" dirty="0"/>
              <a:t>U Bristol</a:t>
            </a:r>
            <a:r>
              <a:rPr lang="zh-CN" altLang="en-US" sz="6800" dirty="0"/>
              <a:t>）</a:t>
            </a:r>
            <a:r>
              <a:rPr lang="en-US" altLang="zh-CN" sz="6800" dirty="0"/>
              <a:t> </a:t>
            </a:r>
            <a:endParaRPr lang="zh-CN" altLang="en-US" sz="6800" dirty="0"/>
          </a:p>
          <a:p>
            <a:pPr marL="971550" lvl="1" indent="-514350">
              <a:buFont typeface="+mj-lt"/>
              <a:buAutoNum type="arabicPeriod"/>
            </a:pPr>
            <a:r>
              <a:rPr lang="en-US" altLang="zh-CN" sz="6800" dirty="0"/>
              <a:t>The </a:t>
            </a:r>
            <a:r>
              <a:rPr lang="en-US" altLang="zh-CN" sz="6800" dirty="0" err="1"/>
              <a:t>LHCb</a:t>
            </a:r>
            <a:r>
              <a:rPr lang="en-US" altLang="zh-CN" sz="6800" dirty="0"/>
              <a:t> </a:t>
            </a:r>
            <a:r>
              <a:rPr lang="en-US" altLang="zh-CN" sz="6800" dirty="0" err="1"/>
              <a:t>Triggerless</a:t>
            </a:r>
            <a:r>
              <a:rPr lang="en-US" altLang="zh-CN" sz="6800" dirty="0"/>
              <a:t> readout system for LHC Run 3 and beyond by Federico </a:t>
            </a:r>
            <a:r>
              <a:rPr lang="en-US" altLang="zh-CN" sz="6800" dirty="0" err="1"/>
              <a:t>Alessio</a:t>
            </a:r>
            <a:r>
              <a:rPr lang="en-US" altLang="zh-CN" sz="6800" dirty="0"/>
              <a:t>(CERN) </a:t>
            </a:r>
            <a:endParaRPr lang="en-US" altLang="zh-CN" sz="6800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altLang="zh-CN" sz="6800" dirty="0"/>
              <a:t>ATLAS Solution for Phase 2 Storage and Networking by </a:t>
            </a:r>
            <a:r>
              <a:rPr lang="en-US" altLang="zh-CN" sz="6800" dirty="0" err="1"/>
              <a:t>Fabrice</a:t>
            </a:r>
            <a:r>
              <a:rPr lang="en-US" altLang="zh-CN" sz="6800" dirty="0"/>
              <a:t> Le Goff (CERN) </a:t>
            </a:r>
            <a:endParaRPr lang="en-US" altLang="zh-CN" sz="6800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altLang="zh-CN" sz="6800" dirty="0" smtClean="0"/>
              <a:t>Data </a:t>
            </a:r>
            <a:r>
              <a:rPr lang="en-US" altLang="zh-CN" sz="6800" dirty="0"/>
              <a:t>Acquisition for the ATLAS Inner Tracker beyond 2026 by Jens </a:t>
            </a:r>
            <a:r>
              <a:rPr lang="en-US" altLang="zh-CN" sz="6800" dirty="0" err="1" smtClean="0"/>
              <a:t>Dopke</a:t>
            </a:r>
            <a:endParaRPr lang="en-US" altLang="zh-CN" sz="6800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altLang="zh-CN" sz="6800" dirty="0"/>
              <a:t>DUNE DAQ Plans by </a:t>
            </a:r>
            <a:r>
              <a:rPr lang="en-US" altLang="zh-CN" sz="6800" dirty="0" err="1"/>
              <a:t>Pengfei</a:t>
            </a:r>
            <a:r>
              <a:rPr lang="en-US" altLang="zh-CN" sz="6800" dirty="0"/>
              <a:t> Ding(FNAL</a:t>
            </a:r>
            <a:r>
              <a:rPr lang="en-US" altLang="zh-CN" sz="6800" dirty="0" smtClean="0"/>
              <a:t>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zh-CN" sz="6800" dirty="0" err="1"/>
              <a:t>LHCb</a:t>
            </a:r>
            <a:r>
              <a:rPr lang="en-US" altLang="zh-CN" sz="6800" dirty="0"/>
              <a:t> VELO Readout by Karol Hennessy(U. Liverpool</a:t>
            </a:r>
            <a:r>
              <a:rPr lang="en-US" altLang="zh-CN" sz="6800" dirty="0" smtClean="0"/>
              <a:t>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zh-CN" sz="6800" dirty="0"/>
              <a:t>ATLAS experience with FPGA(TDAQ’s perspective by </a:t>
            </a:r>
            <a:r>
              <a:rPr lang="en-US" altLang="zh-CN" sz="6800" dirty="0" err="1"/>
              <a:t>Weimin</a:t>
            </a:r>
            <a:r>
              <a:rPr lang="en-US" altLang="zh-CN" sz="6800" dirty="0"/>
              <a:t> Qian(RAL</a:t>
            </a:r>
            <a:r>
              <a:rPr lang="en-US" altLang="zh-CN" sz="6800" dirty="0" smtClean="0"/>
              <a:t>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zh-CN" sz="6800" dirty="0"/>
              <a:t>Real-time analysis with </a:t>
            </a:r>
            <a:r>
              <a:rPr lang="en-US" altLang="zh-CN" sz="6800" dirty="0" err="1"/>
              <a:t>LHCb</a:t>
            </a:r>
            <a:r>
              <a:rPr lang="en-US" altLang="zh-CN" sz="6800" dirty="0"/>
              <a:t> by Saur Miroslav(UCAS)</a:t>
            </a:r>
            <a:endParaRPr kumimoji="1" lang="en-US" altLang="zh-CN" sz="6800" dirty="0"/>
          </a:p>
          <a:p>
            <a:endParaRPr kumimoji="1"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801254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 smtClean="0"/>
              <a:t>Good example for Resource estimation </a:t>
            </a:r>
            <a:endParaRPr kumimoji="1" lang="zh-CN" altLang="en-US" dirty="0"/>
          </a:p>
        </p:txBody>
      </p:sp>
      <p:pic>
        <p:nvPicPr>
          <p:cNvPr id="7" name="内容占位符 6" descr="屏幕快照 2020-10-28 17.16.1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" b="1131"/>
          <a:stretch>
            <a:fillRect/>
          </a:stretch>
        </p:blipFill>
        <p:spPr/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121669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33546"/>
            <a:ext cx="8229600" cy="854085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Invited Special </a:t>
            </a:r>
            <a:r>
              <a:rPr lang="en-US" altLang="zh-CN" dirty="0"/>
              <a:t>Technology on </a:t>
            </a:r>
            <a:r>
              <a:rPr lang="en-US" altLang="zh-CN" dirty="0" smtClean="0"/>
              <a:t>TCDS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076144"/>
            <a:ext cx="8229600" cy="4525963"/>
          </a:xfrm>
        </p:spPr>
        <p:txBody>
          <a:bodyPr/>
          <a:lstStyle/>
          <a:p>
            <a:r>
              <a:rPr lang="en-US" altLang="zh-CN" dirty="0" smtClean="0"/>
              <a:t>Precision timing distribution systems and their current performance</a:t>
            </a:r>
          </a:p>
          <a:p>
            <a:pPr lvl="1"/>
            <a:r>
              <a:rPr lang="en-US" altLang="zh-CN" dirty="0" smtClean="0"/>
              <a:t>By Eduardo Mendes(CERN)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31</a:t>
            </a:fld>
            <a:endParaRPr kumimoji="1" lang="zh-CN" altLang="en-US"/>
          </a:p>
        </p:txBody>
      </p:sp>
      <p:pic>
        <p:nvPicPr>
          <p:cNvPr id="7" name="图片 6" descr="屏幕快照 2020-10-28 17.18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694" y="2632222"/>
            <a:ext cx="6412093" cy="361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873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 smtClean="0"/>
              <a:t>How a precise timing distribution could be realized</a:t>
            </a:r>
            <a:endParaRPr kumimoji="1" lang="zh-CN" altLang="en-US" dirty="0"/>
          </a:p>
        </p:txBody>
      </p:sp>
      <p:pic>
        <p:nvPicPr>
          <p:cNvPr id="7" name="内容占位符 6" descr="屏幕快照 2020-10-28 16.48.1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" b="731"/>
          <a:stretch>
            <a:fillRect/>
          </a:stretch>
        </p:blipFill>
        <p:spPr/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621358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Versatile Link for low-jitter</a:t>
            </a:r>
            <a:endParaRPr kumimoji="1" lang="zh-CN" altLang="en-US" dirty="0"/>
          </a:p>
        </p:txBody>
      </p:sp>
      <p:pic>
        <p:nvPicPr>
          <p:cNvPr id="7" name="内容占位符 6" descr="屏幕快照 2020-10-28 16.52.2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" b="889"/>
          <a:stretch>
            <a:fillRect/>
          </a:stretch>
        </p:blipFill>
        <p:spPr>
          <a:xfrm>
            <a:off x="497516" y="1672282"/>
            <a:ext cx="8229600" cy="4525963"/>
          </a:xfr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561049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 smtClean="0"/>
              <a:t>Implementing the Versatile link in the experiment</a:t>
            </a:r>
            <a:endParaRPr kumimoji="1" lang="zh-CN" altLang="en-US" dirty="0"/>
          </a:p>
        </p:txBody>
      </p:sp>
      <p:pic>
        <p:nvPicPr>
          <p:cNvPr id="7" name="内容占位符 6" descr="屏幕快照 2020-10-28 16.55.0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" b="284"/>
          <a:stretch>
            <a:fillRect/>
          </a:stretch>
        </p:blipFill>
        <p:spPr/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34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59535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Higher Phase-determinism IP</a:t>
            </a:r>
            <a:endParaRPr kumimoji="1" lang="zh-CN" altLang="en-US" dirty="0"/>
          </a:p>
        </p:txBody>
      </p:sp>
      <p:pic>
        <p:nvPicPr>
          <p:cNvPr id="7" name="内容占位符 6" descr="屏幕快照 2020-10-28 16.57.5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" b="822"/>
          <a:stretch>
            <a:fillRect/>
          </a:stretch>
        </p:blipFill>
        <p:spPr>
          <a:xfrm>
            <a:off x="457200" y="1680824"/>
            <a:ext cx="8229600" cy="4525963"/>
          </a:xfr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35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34376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 smtClean="0"/>
              <a:t>Timing compensation and monitoring</a:t>
            </a:r>
            <a:endParaRPr kumimoji="1" lang="zh-CN" altLang="en-US" dirty="0"/>
          </a:p>
        </p:txBody>
      </p:sp>
      <p:pic>
        <p:nvPicPr>
          <p:cNvPr id="7" name="内容占位符 6" descr="屏幕快照 2020-10-28 17.00.1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" b="344"/>
          <a:stretch>
            <a:fillRect/>
          </a:stretch>
        </p:blipFill>
        <p:spPr/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2732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 smtClean="0"/>
              <a:t>Discussions on </a:t>
            </a:r>
            <a:r>
              <a:rPr kumimoji="1" lang="en-US" altLang="zh-CN" dirty="0" err="1" smtClean="0"/>
              <a:t>Stradegy</a:t>
            </a:r>
            <a:r>
              <a:rPr kumimoji="1" lang="en-US" altLang="zh-CN" dirty="0" smtClean="0"/>
              <a:t> of DCDS/TDAQ </a:t>
            </a:r>
            <a:r>
              <a:rPr kumimoji="1" lang="en-US" altLang="zh-CN" dirty="0" err="1" smtClean="0"/>
              <a:t>Rearch</a:t>
            </a:r>
            <a:r>
              <a:rPr kumimoji="1" lang="en-US" altLang="zh-CN" dirty="0" smtClean="0"/>
              <a:t> &amp; Design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76400"/>
            <a:ext cx="8447314" cy="4525963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zh-CN" dirty="0" smtClean="0"/>
              <a:t>Accelerator interface with DCTD</a:t>
            </a:r>
          </a:p>
          <a:p>
            <a:pPr lvl="1"/>
            <a:r>
              <a:rPr kumimoji="1" lang="en-US" altLang="zh-CN" dirty="0" smtClean="0"/>
              <a:t>Machine Clock/Synchronization Signals</a:t>
            </a:r>
          </a:p>
          <a:p>
            <a:pPr lvl="1"/>
            <a:r>
              <a:rPr kumimoji="1" lang="en-US" altLang="zh-CN" dirty="0" smtClean="0"/>
              <a:t>BC0, revolution,</a:t>
            </a:r>
            <a:r>
              <a:rPr kumimoji="1" lang="mr-IN" altLang="zh-CN" dirty="0" smtClean="0"/>
              <a:t>…</a:t>
            </a:r>
            <a:r>
              <a:rPr kumimoji="1" lang="en-US" altLang="zh-CN" dirty="0" smtClean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 smtClean="0"/>
              <a:t>TDAQ status feedback</a:t>
            </a:r>
          </a:p>
          <a:p>
            <a:r>
              <a:rPr kumimoji="1" lang="en-US" altLang="zh-CN" dirty="0" smtClean="0"/>
              <a:t>Readout Structure</a:t>
            </a:r>
          </a:p>
          <a:p>
            <a:pPr lvl="1"/>
            <a:r>
              <a:rPr kumimoji="1" lang="en-US" altLang="zh-CN" dirty="0" smtClean="0"/>
              <a:t>IHEP Experience and Application in Belle II and CMS</a:t>
            </a:r>
            <a:endParaRPr kumimoji="1" lang="en-US" altLang="zh-CN" dirty="0"/>
          </a:p>
          <a:p>
            <a:pPr lvl="1"/>
            <a:r>
              <a:rPr kumimoji="1" lang="en-US" altLang="zh-CN" dirty="0" smtClean="0"/>
              <a:t>Which </a:t>
            </a:r>
            <a:r>
              <a:rPr kumimoji="1" lang="en-US" altLang="zh-CN" dirty="0" smtClean="0"/>
              <a:t>platform one </a:t>
            </a:r>
            <a:r>
              <a:rPr kumimoji="1" lang="en-US" altLang="zh-CN" dirty="0" smtClean="0"/>
              <a:t>prefer?</a:t>
            </a:r>
          </a:p>
          <a:p>
            <a:pPr lvl="2"/>
            <a:r>
              <a:rPr kumimoji="1" lang="en-US" altLang="zh-CN" dirty="0" smtClean="0"/>
              <a:t>Micro-TCA(MTCA)  or</a:t>
            </a:r>
          </a:p>
          <a:p>
            <a:pPr lvl="2"/>
            <a:r>
              <a:rPr kumimoji="1" lang="en-US" altLang="zh-CN" dirty="0" smtClean="0"/>
              <a:t>Customized ATCA or </a:t>
            </a:r>
          </a:p>
          <a:p>
            <a:pPr lvl="2"/>
            <a:r>
              <a:rPr kumimoji="1" lang="en-US" altLang="zh-CN" dirty="0" err="1" smtClean="0"/>
              <a:t>xTCA</a:t>
            </a:r>
            <a:r>
              <a:rPr kumimoji="1" lang="en-US" altLang="zh-CN" dirty="0" smtClean="0"/>
              <a:t> (ATCA-PICMG3.8/MTCA.4) or</a:t>
            </a:r>
          </a:p>
          <a:p>
            <a:pPr lvl="2"/>
            <a:r>
              <a:rPr kumimoji="1" lang="en-US" altLang="zh-CN" dirty="0" smtClean="0"/>
              <a:t>Other standard?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422525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Discussions on </a:t>
            </a:r>
            <a:r>
              <a:rPr kumimoji="1" lang="en-US" altLang="zh-CN" dirty="0" smtClean="0"/>
              <a:t>DCDS/TDAQ(cont.)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kumimoji="1" lang="en-US" altLang="zh-CN" dirty="0" smtClean="0"/>
              <a:t>Online networking and computing</a:t>
            </a:r>
          </a:p>
          <a:p>
            <a:r>
              <a:rPr kumimoji="1" lang="en-US" altLang="zh-CN" dirty="0" smtClean="0"/>
              <a:t>Hardware/Firmware Technologies</a:t>
            </a:r>
          </a:p>
          <a:p>
            <a:pPr lvl="1"/>
            <a:r>
              <a:rPr kumimoji="1" lang="en-US" altLang="zh-CN" dirty="0" smtClean="0"/>
              <a:t>Common hardware(backend readout) </a:t>
            </a:r>
          </a:p>
          <a:p>
            <a:pPr lvl="1"/>
            <a:r>
              <a:rPr kumimoji="1" lang="en-US" altLang="zh-CN" dirty="0" smtClean="0"/>
              <a:t>FPGA/GPU/… based processor</a:t>
            </a:r>
          </a:p>
          <a:p>
            <a:pPr lvl="1"/>
            <a:r>
              <a:rPr kumimoji="1" lang="en-US" altLang="zh-CN" dirty="0" smtClean="0"/>
              <a:t>Common Firmware</a:t>
            </a:r>
          </a:p>
          <a:p>
            <a:pPr lvl="1"/>
            <a:r>
              <a:rPr kumimoji="1" lang="en-US" altLang="zh-CN" dirty="0" smtClean="0"/>
              <a:t>Software DEV platform</a:t>
            </a:r>
          </a:p>
          <a:p>
            <a:r>
              <a:rPr kumimoji="1" lang="en-US" altLang="zh-CN" dirty="0" smtClean="0"/>
              <a:t>Prototypes development</a:t>
            </a:r>
          </a:p>
          <a:p>
            <a:pPr lvl="1"/>
            <a:r>
              <a:rPr kumimoji="1" lang="en-US" altLang="zh-CN" dirty="0" smtClean="0"/>
              <a:t>Welcome for R&amp;D</a:t>
            </a:r>
          </a:p>
          <a:p>
            <a:pPr lvl="1"/>
            <a:r>
              <a:rPr kumimoji="1" lang="en-US" altLang="zh-CN" dirty="0" smtClean="0"/>
              <a:t>How to collaborate</a:t>
            </a:r>
          </a:p>
          <a:p>
            <a:r>
              <a:rPr kumimoji="1" lang="en-US" altLang="zh-CN" dirty="0" smtClean="0"/>
              <a:t>Demo System development</a:t>
            </a:r>
          </a:p>
          <a:p>
            <a:pPr lvl="1"/>
            <a:r>
              <a:rPr kumimoji="1" lang="en-US" altLang="zh-CN" dirty="0"/>
              <a:t>C</a:t>
            </a:r>
            <a:r>
              <a:rPr kumimoji="1" lang="en-US" altLang="zh-CN" dirty="0" smtClean="0"/>
              <a:t>omponents</a:t>
            </a:r>
          </a:p>
          <a:p>
            <a:pPr lvl="1"/>
            <a:r>
              <a:rPr kumimoji="1" lang="en-US" altLang="zh-CN" dirty="0" smtClean="0"/>
              <a:t>Key modules R&amp;D  </a:t>
            </a:r>
          </a:p>
          <a:p>
            <a:pPr lvl="1"/>
            <a:r>
              <a:rPr kumimoji="1" lang="en-US" altLang="zh-CN" dirty="0" smtClean="0"/>
              <a:t>Task sharing </a:t>
            </a:r>
          </a:p>
          <a:p>
            <a:r>
              <a:rPr kumimoji="1" lang="en-US" altLang="zh-CN" dirty="0" smtClean="0"/>
              <a:t>Other more issues</a:t>
            </a:r>
            <a:r>
              <a:rPr kumimoji="1" lang="zh-CN" altLang="en-US" dirty="0" smtClean="0"/>
              <a:t>？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140640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76930"/>
            <a:ext cx="8229600" cy="873451"/>
          </a:xfrm>
        </p:spPr>
        <p:txBody>
          <a:bodyPr/>
          <a:lstStyle/>
          <a:p>
            <a:r>
              <a:rPr kumimoji="1" lang="en-US" altLang="zh-CN" dirty="0" smtClean="0"/>
              <a:t>Highlight/key points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050382"/>
            <a:ext cx="8229600" cy="5075782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zh-CN" dirty="0" smtClean="0"/>
              <a:t>We learn that constraints from Vertex detector are probably the most significant</a:t>
            </a:r>
          </a:p>
          <a:p>
            <a:r>
              <a:rPr kumimoji="1" lang="en-US" altLang="zh-CN" dirty="0" smtClean="0"/>
              <a:t>Other detectors are less constrained, but the data rates may still be very large, and present a significant data concentration problem</a:t>
            </a:r>
          </a:p>
          <a:p>
            <a:r>
              <a:rPr kumimoji="1" lang="en-US" altLang="zh-CN" dirty="0" smtClean="0"/>
              <a:t>Common philosophy/ideas/standards are now needed for control and readout of on-detector electronics, to prevent from any divergence</a:t>
            </a:r>
          </a:p>
          <a:p>
            <a:r>
              <a:rPr kumimoji="1" lang="en-US" altLang="zh-CN" dirty="0" smtClean="0"/>
              <a:t>Agreeing these common standards will make early R&amp;D and prototyping possible and optimally for everyone. (more refers to backup slides)</a:t>
            </a:r>
          </a:p>
          <a:p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39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354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Overview on TDAQ activities(2)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84510"/>
            <a:ext cx="8338457" cy="4525963"/>
          </a:xfrm>
        </p:spPr>
        <p:txBody>
          <a:bodyPr>
            <a:normAutofit lnSpcReduction="10000"/>
          </a:bodyPr>
          <a:lstStyle/>
          <a:p>
            <a:r>
              <a:rPr lang="en-US" altLang="zh-CN" dirty="0" smtClean="0"/>
              <a:t>Progress on CEPC TDAQ R&amp;</a:t>
            </a:r>
            <a:r>
              <a:rPr lang="en-US" altLang="zh-CN" dirty="0" smtClean="0"/>
              <a:t>D(prior to now) </a:t>
            </a:r>
            <a:endParaRPr lang="en-US" altLang="zh-CN" dirty="0" smtClean="0"/>
          </a:p>
          <a:p>
            <a:pPr lvl="1"/>
            <a:r>
              <a:rPr lang="en-US" altLang="zh-CN" dirty="0"/>
              <a:t>Hardware Development at IHEP by </a:t>
            </a:r>
            <a:r>
              <a:rPr lang="en-US" altLang="zh-CN" dirty="0" err="1"/>
              <a:t>Jingzhou</a:t>
            </a:r>
            <a:r>
              <a:rPr lang="en-US" altLang="zh-CN" dirty="0"/>
              <a:t> Zhao(IHEP</a:t>
            </a:r>
            <a:r>
              <a:rPr lang="en-US" altLang="zh-CN" dirty="0" smtClean="0"/>
              <a:t>)</a:t>
            </a:r>
          </a:p>
          <a:p>
            <a:pPr lvl="1"/>
            <a:r>
              <a:rPr lang="en-US" altLang="zh-CN" dirty="0"/>
              <a:t>Readout of JadePix-1, A prototype CMOS Pixel Sensor for CEPC Vertex Detector by </a:t>
            </a:r>
            <a:r>
              <a:rPr lang="en-US" altLang="zh-CN" dirty="0" err="1"/>
              <a:t>Jia</a:t>
            </a:r>
            <a:r>
              <a:rPr lang="en-US" altLang="zh-CN" dirty="0"/>
              <a:t> Tao(IHEP</a:t>
            </a:r>
            <a:r>
              <a:rPr lang="en-US" altLang="zh-CN" dirty="0" smtClean="0"/>
              <a:t>)</a:t>
            </a:r>
          </a:p>
          <a:p>
            <a:pPr lvl="1"/>
            <a:r>
              <a:rPr lang="en-US" altLang="zh-CN" dirty="0"/>
              <a:t>Discussion of CEPC DAQ (EB and networking) by </a:t>
            </a:r>
            <a:r>
              <a:rPr lang="en-US" altLang="zh-CN" dirty="0" err="1"/>
              <a:t>Fei</a:t>
            </a:r>
            <a:r>
              <a:rPr lang="en-US" altLang="zh-CN" dirty="0"/>
              <a:t> LI(IHEP</a:t>
            </a:r>
            <a:r>
              <a:rPr lang="en-US" altLang="zh-CN" dirty="0" smtClean="0"/>
              <a:t>)</a:t>
            </a:r>
          </a:p>
          <a:p>
            <a:pPr lvl="1"/>
            <a:r>
              <a:rPr kumimoji="1" lang="en-US" altLang="zh-CN" dirty="0" err="1" smtClean="0"/>
              <a:t>xTCA</a:t>
            </a:r>
            <a:r>
              <a:rPr kumimoji="1" lang="en-US" altLang="zh-CN" dirty="0" smtClean="0"/>
              <a:t> development/applications on Belle II/CMS Experiment and perspective to CEPC TDAQ by Z.A.LIU (IHEP </a:t>
            </a:r>
            <a:r>
              <a:rPr kumimoji="1" lang="en-US" altLang="zh-CN" dirty="0" smtClean="0"/>
              <a:t>)</a:t>
            </a:r>
          </a:p>
          <a:p>
            <a:endParaRPr kumimoji="1"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15493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Potential next </a:t>
            </a:r>
            <a:r>
              <a:rPr lang="en-GB" altLang="zh-CN" dirty="0" smtClean="0"/>
              <a:t>actions</a:t>
            </a:r>
            <a:endParaRPr lang="zh-CN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GB" altLang="zh-CN" dirty="0" smtClean="0"/>
              <a:t>Start </a:t>
            </a:r>
            <a:r>
              <a:rPr lang="en-GB" altLang="zh-CN" dirty="0"/>
              <a:t>to consider timing and control strategy </a:t>
            </a:r>
            <a:endParaRPr lang="zh-CN" altLang="zh-CN" dirty="0"/>
          </a:p>
          <a:p>
            <a:pPr lvl="1"/>
            <a:r>
              <a:rPr lang="en-GB" altLang="zh-CN" dirty="0"/>
              <a:t>Must avoid divergence of thinking in different groups / detectors</a:t>
            </a:r>
            <a:endParaRPr lang="zh-CN" altLang="zh-CN" dirty="0"/>
          </a:p>
          <a:p>
            <a:pPr lvl="0"/>
            <a:r>
              <a:rPr lang="en-GB" altLang="zh-CN" dirty="0"/>
              <a:t>Start to consider online software strategy </a:t>
            </a:r>
            <a:endParaRPr lang="zh-CN" altLang="zh-CN" dirty="0"/>
          </a:p>
          <a:p>
            <a:pPr lvl="1"/>
            <a:r>
              <a:rPr lang="en-GB" altLang="zh-CN" dirty="0"/>
              <a:t>Produce first estimate of required resources (mostly human)</a:t>
            </a:r>
            <a:endParaRPr lang="zh-CN" altLang="zh-CN" dirty="0"/>
          </a:p>
          <a:p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40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488590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</a:t>
            </a:r>
            <a:r>
              <a:rPr lang="en-US" altLang="zh-CN" dirty="0" smtClean="0"/>
              <a:t>ummary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Very productive sessions </a:t>
            </a:r>
          </a:p>
          <a:p>
            <a:pPr lvl="1"/>
            <a:r>
              <a:rPr lang="en-US" altLang="zh-CN" dirty="0" smtClean="0"/>
              <a:t>Updates on the requirements to TDAQ</a:t>
            </a:r>
          </a:p>
          <a:p>
            <a:pPr lvl="1"/>
            <a:r>
              <a:rPr lang="en-US" altLang="zh-CN" dirty="0" smtClean="0"/>
              <a:t>Better understanding</a:t>
            </a:r>
          </a:p>
          <a:p>
            <a:r>
              <a:rPr lang="en-US" altLang="zh-CN" dirty="0" smtClean="0"/>
              <a:t>More Detailed Key Technologies presented</a:t>
            </a:r>
          </a:p>
          <a:p>
            <a:r>
              <a:rPr lang="en-US" altLang="zh-CN" dirty="0" smtClean="0"/>
              <a:t>Fruitful discussion with common understanding</a:t>
            </a:r>
          </a:p>
          <a:p>
            <a:r>
              <a:rPr lang="en-US" altLang="zh-CN" dirty="0" smtClean="0"/>
              <a:t>Potential next work/actions are proposed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41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65578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backups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42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90867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4241"/>
          </a:xfrm>
        </p:spPr>
        <p:txBody>
          <a:bodyPr>
            <a:normAutofit/>
          </a:bodyPr>
          <a:lstStyle/>
          <a:p>
            <a:r>
              <a:rPr kumimoji="1" lang="en-US" altLang="zh-CN" dirty="0" smtClean="0"/>
              <a:t>Summary and thinking of </a:t>
            </a:r>
            <a:r>
              <a:rPr lang="en-GB" altLang="zh-CN" b="1" dirty="0" err="1" smtClean="0"/>
              <a:t>Lumical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89970"/>
            <a:ext cx="8229600" cy="4836194"/>
          </a:xfrm>
        </p:spPr>
        <p:txBody>
          <a:bodyPr>
            <a:normAutofit fontScale="70000" lnSpcReduction="20000"/>
          </a:bodyPr>
          <a:lstStyle/>
          <a:p>
            <a:r>
              <a:rPr lang="en-GB" altLang="zh-CN" dirty="0"/>
              <a:t> </a:t>
            </a:r>
            <a:r>
              <a:rPr lang="en-GB" altLang="zh-CN" dirty="0" smtClean="0"/>
              <a:t>Event </a:t>
            </a:r>
            <a:r>
              <a:rPr lang="en-GB" altLang="zh-CN" dirty="0"/>
              <a:t>rate 2.6kHz @ 10e34</a:t>
            </a:r>
            <a:endParaRPr lang="zh-CN" altLang="zh-CN" dirty="0"/>
          </a:p>
          <a:p>
            <a:r>
              <a:rPr lang="en-GB" altLang="zh-CN" dirty="0"/>
              <a:t>80k channels @8b -&gt; 210MB/s</a:t>
            </a:r>
            <a:endParaRPr lang="zh-CN" altLang="zh-CN" dirty="0"/>
          </a:p>
          <a:p>
            <a:r>
              <a:rPr lang="en-GB" altLang="zh-CN" dirty="0"/>
              <a:t>(</a:t>
            </a:r>
            <a:r>
              <a:rPr lang="en-GB" altLang="zh-CN" dirty="0" err="1"/>
              <a:t>Lumi</a:t>
            </a:r>
            <a:r>
              <a:rPr lang="en-GB" altLang="zh-CN" dirty="0"/>
              <a:t> goes up to 10e36???)</a:t>
            </a:r>
            <a:endParaRPr lang="zh-CN" altLang="zh-CN" dirty="0"/>
          </a:p>
          <a:p>
            <a:r>
              <a:rPr lang="en-GB" altLang="zh-CN" dirty="0"/>
              <a:t>ZS factor 1%</a:t>
            </a:r>
            <a:endParaRPr lang="zh-CN" altLang="zh-CN" dirty="0"/>
          </a:p>
          <a:p>
            <a:r>
              <a:rPr lang="en-GB" altLang="zh-CN" dirty="0"/>
              <a:t>-&gt; 21MB/s</a:t>
            </a:r>
            <a:endParaRPr lang="zh-CN" altLang="zh-CN" dirty="0"/>
          </a:p>
          <a:p>
            <a:r>
              <a:rPr lang="en-GB" altLang="zh-CN" dirty="0"/>
              <a:t> </a:t>
            </a:r>
            <a:endParaRPr lang="zh-CN" altLang="zh-CN" dirty="0"/>
          </a:p>
          <a:p>
            <a:r>
              <a:rPr lang="en-GB" altLang="zh-CN" dirty="0"/>
              <a:t>Could trigger from strip detector</a:t>
            </a:r>
            <a:endParaRPr lang="zh-CN" altLang="zh-CN" dirty="0"/>
          </a:p>
          <a:p>
            <a:r>
              <a:rPr lang="en-GB" altLang="zh-CN" dirty="0"/>
              <a:t>L1 -&gt; 100kHz?</a:t>
            </a:r>
            <a:endParaRPr lang="zh-CN" altLang="zh-CN" dirty="0"/>
          </a:p>
          <a:p>
            <a:r>
              <a:rPr lang="en-GB" altLang="zh-CN" dirty="0"/>
              <a:t>L2 -&gt; 10kHz?</a:t>
            </a:r>
            <a:endParaRPr lang="zh-CN" altLang="zh-CN" dirty="0"/>
          </a:p>
          <a:p>
            <a:r>
              <a:rPr lang="en-GB" altLang="zh-CN" dirty="0"/>
              <a:t>HLT -&gt; 1kHz?</a:t>
            </a:r>
            <a:endParaRPr lang="zh-CN" altLang="zh-CN" dirty="0"/>
          </a:p>
          <a:p>
            <a:r>
              <a:rPr lang="en-GB" altLang="zh-CN" dirty="0"/>
              <a:t> </a:t>
            </a:r>
            <a:endParaRPr lang="zh-CN" altLang="zh-CN" dirty="0"/>
          </a:p>
          <a:p>
            <a:r>
              <a:rPr lang="en-GB" altLang="zh-CN" dirty="0"/>
              <a:t>Stand alone -&gt; but data rates not huge</a:t>
            </a:r>
            <a:endParaRPr lang="zh-CN" altLang="zh-CN" dirty="0"/>
          </a:p>
          <a:p>
            <a:r>
              <a:rPr lang="en-GB" altLang="zh-CN" dirty="0"/>
              <a:t>(Separate DAQ stream?)</a:t>
            </a:r>
            <a:endParaRPr lang="zh-CN" altLang="zh-CN" dirty="0"/>
          </a:p>
          <a:p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43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01737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53702"/>
            <a:ext cx="9144000" cy="854085"/>
          </a:xfrm>
        </p:spPr>
        <p:txBody>
          <a:bodyPr>
            <a:normAutofit/>
          </a:bodyPr>
          <a:lstStyle/>
          <a:p>
            <a:r>
              <a:rPr kumimoji="1" lang="en-US" altLang="zh-CN" dirty="0" smtClean="0"/>
              <a:t>Summary and thinking of </a:t>
            </a:r>
            <a:r>
              <a:rPr lang="en-GB" altLang="zh-CN" b="1" dirty="0" smtClean="0"/>
              <a:t>Vertex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5530" y="1007788"/>
            <a:ext cx="4326467" cy="5348562"/>
          </a:xfrm>
        </p:spPr>
        <p:txBody>
          <a:bodyPr>
            <a:normAutofit fontScale="77500" lnSpcReduction="20000"/>
          </a:bodyPr>
          <a:lstStyle/>
          <a:p>
            <a:r>
              <a:rPr lang="en-GB" altLang="zh-CN" dirty="0"/>
              <a:t> </a:t>
            </a:r>
            <a:r>
              <a:rPr lang="en-GB" altLang="zh-CN" dirty="0" smtClean="0"/>
              <a:t>Peak </a:t>
            </a:r>
            <a:r>
              <a:rPr lang="en-GB" altLang="zh-CN" dirty="0"/>
              <a:t>hit occupancy: 120MHz / chip in W mode</a:t>
            </a:r>
            <a:endParaRPr lang="zh-CN" altLang="zh-CN" dirty="0"/>
          </a:p>
          <a:p>
            <a:r>
              <a:rPr lang="en-GB" altLang="zh-CN" dirty="0"/>
              <a:t>Dominated by inner layer (outer layer 10x smaller)</a:t>
            </a:r>
            <a:endParaRPr lang="zh-CN" altLang="zh-CN" dirty="0"/>
          </a:p>
          <a:p>
            <a:r>
              <a:rPr lang="en-GB" altLang="zh-CN" dirty="0"/>
              <a:t>Event-driven readout - what does this mean?</a:t>
            </a:r>
            <a:endParaRPr lang="zh-CN" altLang="zh-CN" dirty="0"/>
          </a:p>
          <a:p>
            <a:r>
              <a:rPr lang="en-GB" altLang="zh-CN" dirty="0"/>
              <a:t>Can handle both triggered and trigger less readout</a:t>
            </a:r>
            <a:endParaRPr lang="zh-CN" altLang="zh-CN" dirty="0"/>
          </a:p>
          <a:p>
            <a:r>
              <a:rPr lang="en-GB" altLang="zh-CN" dirty="0"/>
              <a:t> </a:t>
            </a:r>
            <a:endParaRPr lang="zh-CN" altLang="zh-CN" dirty="0"/>
          </a:p>
          <a:p>
            <a:r>
              <a:rPr lang="en-GB" altLang="zh-CN" dirty="0"/>
              <a:t>Triggered -&gt; 160Mb/s/chip; max 3us latency</a:t>
            </a:r>
            <a:endParaRPr lang="zh-CN" altLang="zh-CN" dirty="0"/>
          </a:p>
          <a:p>
            <a:r>
              <a:rPr lang="en-GB" altLang="zh-CN" dirty="0" err="1"/>
              <a:t>Triggerless</a:t>
            </a:r>
            <a:r>
              <a:rPr lang="en-GB" altLang="zh-CN" dirty="0"/>
              <a:t> -&gt; 4Gb/s/chip</a:t>
            </a:r>
            <a:endParaRPr lang="zh-CN" altLang="zh-CN" dirty="0"/>
          </a:p>
          <a:p>
            <a:r>
              <a:rPr lang="en-GB" altLang="zh-CN" dirty="0"/>
              <a:t> </a:t>
            </a:r>
            <a:endParaRPr lang="zh-CN" altLang="zh-CN" dirty="0"/>
          </a:p>
          <a:p>
            <a:r>
              <a:rPr lang="en-GB" altLang="zh-CN" dirty="0"/>
              <a:t>5000 chips </a:t>
            </a:r>
            <a:r>
              <a:rPr lang="en-GB" altLang="zh-CN" dirty="0" smtClean="0"/>
              <a:t>total</a:t>
            </a:r>
            <a:endParaRPr lang="zh-CN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44</a:t>
            </a:fld>
            <a:endParaRPr kumimoji="1" lang="zh-CN" altLang="en-US"/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4571997" y="1039252"/>
            <a:ext cx="4508514" cy="534856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CN" dirty="0" smtClean="0"/>
              <a:t> Preference: no output to trigger, receives trigger</a:t>
            </a:r>
            <a:endParaRPr lang="zh-CN" altLang="zh-CN" dirty="0" smtClean="0"/>
          </a:p>
          <a:p>
            <a:r>
              <a:rPr lang="en-GB" altLang="zh-CN" dirty="0" smtClean="0"/>
              <a:t>(But the latency?)</a:t>
            </a:r>
            <a:endParaRPr lang="zh-CN" altLang="zh-CN" dirty="0" smtClean="0"/>
          </a:p>
          <a:p>
            <a:r>
              <a:rPr lang="en-GB" altLang="zh-CN" dirty="0" smtClean="0"/>
              <a:t>Say 1000 @ 4Gbps for inner layer -&gt; 4Tb/s (!!!)</a:t>
            </a:r>
            <a:endParaRPr lang="zh-CN" altLang="zh-CN" dirty="0" smtClean="0"/>
          </a:p>
          <a:p>
            <a:r>
              <a:rPr lang="en-GB" altLang="zh-CN" dirty="0" smtClean="0"/>
              <a:t> </a:t>
            </a:r>
            <a:endParaRPr lang="zh-CN" altLang="zh-CN" dirty="0" smtClean="0"/>
          </a:p>
          <a:p>
            <a:r>
              <a:rPr lang="en-GB" altLang="zh-CN" dirty="0" smtClean="0"/>
              <a:t>Speaker estimates ~8Tb/s</a:t>
            </a:r>
            <a:endParaRPr lang="zh-CN" altLang="zh-CN" dirty="0" smtClean="0"/>
          </a:p>
          <a:p>
            <a:r>
              <a:rPr lang="en-GB" altLang="zh-CN" dirty="0" smtClean="0"/>
              <a:t>-&gt; No pixels in trigger</a:t>
            </a:r>
            <a:endParaRPr lang="zh-CN" altLang="zh-CN" dirty="0" smtClean="0"/>
          </a:p>
          <a:p>
            <a:r>
              <a:rPr lang="en-GB" altLang="zh-CN" dirty="0" smtClean="0"/>
              <a:t>-&gt; Trigger required</a:t>
            </a:r>
            <a:endParaRPr lang="zh-CN" altLang="zh-CN" dirty="0" smtClean="0"/>
          </a:p>
          <a:p>
            <a:r>
              <a:rPr lang="en-GB" altLang="zh-CN" dirty="0" smtClean="0"/>
              <a:t> </a:t>
            </a:r>
            <a:endParaRPr lang="zh-CN" altLang="zh-CN" dirty="0" smtClean="0"/>
          </a:p>
          <a:p>
            <a:r>
              <a:rPr lang="en-GB" altLang="zh-CN" dirty="0" smtClean="0"/>
              <a:t>Triggered data rate is low</a:t>
            </a:r>
            <a:endParaRPr lang="zh-CN" altLang="zh-CN" dirty="0" smtClean="0"/>
          </a:p>
          <a:p>
            <a:r>
              <a:rPr lang="en-GB" altLang="zh-CN" dirty="0" smtClean="0"/>
              <a:t>-&gt; Read out on L1, but latency is a serious challenge</a:t>
            </a:r>
            <a:endParaRPr lang="zh-CN" altLang="zh-CN" dirty="0" smtClean="0"/>
          </a:p>
          <a:p>
            <a:r>
              <a:rPr lang="en-GB" altLang="zh-CN" dirty="0" smtClean="0"/>
              <a:t>Room for compromise on buffer depth?</a:t>
            </a:r>
            <a:endParaRPr lang="zh-CN" altLang="zh-CN" dirty="0" smtClean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51650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Summary and thinking of </a:t>
            </a:r>
            <a:r>
              <a:rPr kumimoji="1" lang="en-US" altLang="zh-CN" dirty="0" smtClean="0"/>
              <a:t>TPC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zh-CN" dirty="0" smtClean="0"/>
              <a:t>Raw </a:t>
            </a:r>
            <a:r>
              <a:rPr lang="en-GB" altLang="zh-CN" dirty="0"/>
              <a:t>data rate 13.8GB/s -&gt; small</a:t>
            </a:r>
            <a:endParaRPr lang="zh-CN" altLang="zh-CN" dirty="0"/>
          </a:p>
          <a:p>
            <a:r>
              <a:rPr lang="en-GB" altLang="zh-CN" dirty="0"/>
              <a:t>Readout time 100us?</a:t>
            </a:r>
            <a:endParaRPr lang="zh-CN" altLang="zh-CN" dirty="0"/>
          </a:p>
          <a:p>
            <a:r>
              <a:rPr lang="en-GB" altLang="zh-CN" dirty="0"/>
              <a:t>Does not seem compatible with inclusion in the trigger</a:t>
            </a:r>
            <a:endParaRPr lang="zh-CN" altLang="zh-CN" dirty="0"/>
          </a:p>
          <a:p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45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239527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Summary and thinking of </a:t>
            </a:r>
            <a:r>
              <a:rPr kumimoji="1" lang="en-US" altLang="zh-CN" dirty="0" err="1" smtClean="0"/>
              <a:t>Calo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altLang="zh-CN" dirty="0" smtClean="0"/>
              <a:t>Order </a:t>
            </a:r>
            <a:r>
              <a:rPr lang="en-GB" altLang="zh-CN" dirty="0"/>
              <a:t>10GB/s for both options ECAL</a:t>
            </a:r>
            <a:endParaRPr lang="zh-CN" altLang="zh-CN" dirty="0"/>
          </a:p>
          <a:p>
            <a:r>
              <a:rPr lang="en-GB" altLang="zh-CN" dirty="0"/>
              <a:t>0.3 - 1GB/s for HCAL</a:t>
            </a:r>
            <a:endParaRPr lang="zh-CN" altLang="zh-CN" dirty="0"/>
          </a:p>
          <a:p>
            <a:r>
              <a:rPr lang="en-GB" altLang="zh-CN" dirty="0" err="1"/>
              <a:t>Triggerless</a:t>
            </a:r>
            <a:r>
              <a:rPr lang="en-GB" altLang="zh-CN" dirty="0"/>
              <a:t> fully possible…</a:t>
            </a:r>
            <a:endParaRPr lang="zh-CN" altLang="zh-CN" dirty="0"/>
          </a:p>
          <a:p>
            <a:r>
              <a:rPr lang="en-GB" altLang="zh-CN" dirty="0"/>
              <a:t>But what about readout link count?</a:t>
            </a:r>
            <a:endParaRPr lang="zh-CN" altLang="zh-CN" dirty="0"/>
          </a:p>
          <a:p>
            <a:r>
              <a:rPr lang="en-GB" altLang="zh-CN" dirty="0"/>
              <a:t>What about latency?</a:t>
            </a:r>
            <a:endParaRPr lang="zh-CN" altLang="zh-CN" dirty="0"/>
          </a:p>
          <a:p>
            <a:r>
              <a:rPr lang="en-GB" altLang="zh-CN" dirty="0"/>
              <a:t>Main problem will be data concentration</a:t>
            </a:r>
            <a:endParaRPr lang="zh-CN" altLang="zh-CN" dirty="0"/>
          </a:p>
          <a:p>
            <a:r>
              <a:rPr lang="en-GB" altLang="zh-CN" dirty="0"/>
              <a:t>                (-&gt; more latency!)</a:t>
            </a:r>
            <a:endParaRPr lang="zh-CN" altLang="zh-CN" dirty="0"/>
          </a:p>
          <a:p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46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317430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Summary and thinking of </a:t>
            </a:r>
            <a:r>
              <a:rPr kumimoji="1" lang="en-US" altLang="zh-CN" dirty="0" err="1"/>
              <a:t>Calo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altLang="zh-CN" b="1" dirty="0"/>
              <a:t>IDEA</a:t>
            </a:r>
            <a:endParaRPr lang="zh-CN" altLang="zh-CN" dirty="0"/>
          </a:p>
          <a:p>
            <a:r>
              <a:rPr lang="en-GB" altLang="zh-CN" dirty="0"/>
              <a:t> </a:t>
            </a:r>
            <a:endParaRPr lang="zh-CN" altLang="zh-CN" dirty="0"/>
          </a:p>
          <a:p>
            <a:r>
              <a:rPr lang="en-GB" altLang="zh-CN" dirty="0"/>
              <a:t>200kHz event rate assumption (</a:t>
            </a:r>
            <a:r>
              <a:rPr lang="en-GB" altLang="zh-CN" dirty="0" err="1"/>
              <a:t>FCCee</a:t>
            </a:r>
            <a:r>
              <a:rPr lang="en-GB" altLang="zh-CN" dirty="0"/>
              <a:t>)</a:t>
            </a:r>
            <a:endParaRPr lang="zh-CN" altLang="zh-CN" dirty="0"/>
          </a:p>
          <a:p>
            <a:r>
              <a:rPr lang="en-GB" altLang="zh-CN" dirty="0"/>
              <a:t>56k channels, 400ns drift time</a:t>
            </a:r>
            <a:endParaRPr lang="zh-CN" altLang="zh-CN" dirty="0"/>
          </a:p>
          <a:p>
            <a:r>
              <a:rPr lang="en-GB" altLang="zh-CN" dirty="0"/>
              <a:t>2Gs/s per channel at 12b</a:t>
            </a:r>
            <a:endParaRPr lang="zh-CN" altLang="zh-CN" dirty="0"/>
          </a:p>
          <a:p>
            <a:r>
              <a:rPr lang="en-GB" altLang="zh-CN" dirty="0"/>
              <a:t>Post-ZS raw data rate 1TB/s (TRIGGERED)</a:t>
            </a:r>
            <a:endParaRPr lang="zh-CN" altLang="zh-CN" dirty="0"/>
          </a:p>
          <a:p>
            <a:r>
              <a:rPr lang="en-GB" altLang="zh-CN" dirty="0"/>
              <a:t>60GB/s after clustering - could improve with timing information</a:t>
            </a:r>
            <a:endParaRPr lang="zh-CN" altLang="zh-CN" dirty="0"/>
          </a:p>
          <a:p>
            <a:r>
              <a:rPr lang="en-GB" altLang="zh-CN" dirty="0"/>
              <a:t>Can be self-triggering (note the 400ns)</a:t>
            </a:r>
            <a:endParaRPr lang="zh-CN" altLang="zh-CN" dirty="0"/>
          </a:p>
          <a:p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47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760825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Summary and thinking of </a:t>
            </a:r>
            <a:r>
              <a:rPr kumimoji="1" lang="en-US" altLang="zh-CN" dirty="0" smtClean="0"/>
              <a:t>DR </a:t>
            </a:r>
            <a:r>
              <a:rPr kumimoji="1" lang="en-US" altLang="zh-CN" dirty="0" err="1" smtClean="0"/>
              <a:t>Calo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altLang="zh-CN" dirty="0" smtClean="0"/>
              <a:t>300kW</a:t>
            </a:r>
            <a:r>
              <a:rPr lang="en-GB" altLang="zh-CN" dirty="0"/>
              <a:t>!</a:t>
            </a:r>
            <a:endParaRPr lang="zh-CN" altLang="zh-CN" dirty="0"/>
          </a:p>
          <a:p>
            <a:r>
              <a:rPr lang="en-GB" altLang="zh-CN" dirty="0"/>
              <a:t>40GB/s at 100kHz triggered</a:t>
            </a:r>
            <a:endParaRPr lang="zh-CN" altLang="zh-CN" dirty="0"/>
          </a:p>
          <a:p>
            <a:r>
              <a:rPr lang="en-GB" altLang="zh-CN" dirty="0"/>
              <a:t>“Very conservative”</a:t>
            </a:r>
            <a:endParaRPr lang="zh-CN" altLang="zh-CN" dirty="0"/>
          </a:p>
          <a:p>
            <a:r>
              <a:rPr lang="en-GB" altLang="zh-CN" dirty="0"/>
              <a:t>More reasonable, 1.3GB/s (trivial)</a:t>
            </a:r>
            <a:endParaRPr lang="zh-CN" altLang="zh-CN" dirty="0"/>
          </a:p>
          <a:p>
            <a:r>
              <a:rPr lang="en-GB" altLang="zh-CN" dirty="0" err="1"/>
              <a:t>Untriggered</a:t>
            </a:r>
            <a:r>
              <a:rPr lang="en-GB" altLang="zh-CN" dirty="0"/>
              <a:t>? What is trigger output?</a:t>
            </a:r>
            <a:endParaRPr lang="zh-CN" altLang="zh-CN" dirty="0"/>
          </a:p>
          <a:p>
            <a:r>
              <a:rPr lang="en-GB" altLang="zh-CN" dirty="0"/>
              <a:t>1TB/s noise hits!</a:t>
            </a:r>
            <a:endParaRPr lang="zh-CN" altLang="zh-CN" dirty="0"/>
          </a:p>
          <a:p>
            <a:r>
              <a:rPr lang="en-GB" altLang="zh-CN" dirty="0"/>
              <a:t>No discussion of trigger outputs so far</a:t>
            </a:r>
            <a:endParaRPr lang="zh-CN" altLang="zh-CN" dirty="0"/>
          </a:p>
          <a:p>
            <a:r>
              <a:rPr lang="en-GB" altLang="zh-CN" dirty="0"/>
              <a:t>(What is the raw-raw rate? Looks like 400 * 1.3GB/s = 500GB/s? This is quite large)</a:t>
            </a:r>
            <a:endParaRPr lang="zh-CN" altLang="zh-CN" dirty="0"/>
          </a:p>
          <a:p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48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584994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Summary and thinking of </a:t>
            </a:r>
            <a:r>
              <a:rPr kumimoji="1" lang="en-US" altLang="zh-CN" dirty="0" err="1" smtClean="0"/>
              <a:t>Muon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zh-CN" dirty="0" smtClean="0"/>
              <a:t>2.5MB</a:t>
            </a:r>
            <a:r>
              <a:rPr lang="en-GB" altLang="zh-CN" dirty="0"/>
              <a:t>/s for 100kHz triggered -&gt; very small</a:t>
            </a:r>
            <a:endParaRPr lang="zh-CN" altLang="zh-CN" dirty="0"/>
          </a:p>
          <a:p>
            <a:r>
              <a:rPr lang="en-GB" altLang="zh-CN" dirty="0"/>
              <a:t>(1.5M </a:t>
            </a:r>
            <a:r>
              <a:rPr lang="en-GB" altLang="zh-CN" dirty="0" err="1"/>
              <a:t>ch</a:t>
            </a:r>
            <a:r>
              <a:rPr lang="en-GB" altLang="zh-CN" dirty="0"/>
              <a:t>)</a:t>
            </a:r>
            <a:endParaRPr lang="zh-CN" altLang="zh-CN" dirty="0"/>
          </a:p>
          <a:p>
            <a:r>
              <a:rPr lang="en-GB" altLang="zh-CN" dirty="0" err="1"/>
              <a:t>Preshower</a:t>
            </a:r>
            <a:r>
              <a:rPr lang="en-GB" altLang="zh-CN" dirty="0"/>
              <a:t> 300MB.s</a:t>
            </a:r>
            <a:endParaRPr lang="zh-CN" altLang="zh-CN" dirty="0"/>
          </a:p>
          <a:p>
            <a:r>
              <a:rPr lang="en-GB" altLang="zh-CN" dirty="0"/>
              <a:t>(7.5M </a:t>
            </a:r>
            <a:r>
              <a:rPr lang="en-GB" altLang="zh-CN" dirty="0" err="1"/>
              <a:t>ch</a:t>
            </a:r>
            <a:r>
              <a:rPr lang="en-GB" altLang="zh-CN" dirty="0"/>
              <a:t>)</a:t>
            </a:r>
            <a:endParaRPr lang="zh-CN" altLang="zh-CN" dirty="0"/>
          </a:p>
          <a:p>
            <a:r>
              <a:rPr lang="en-GB" altLang="zh-CN" dirty="0" err="1"/>
              <a:t>Untriggered</a:t>
            </a:r>
            <a:r>
              <a:rPr lang="en-GB" altLang="zh-CN" dirty="0"/>
              <a:t> readout probably possible, yet to be investigated</a:t>
            </a:r>
            <a:endParaRPr lang="zh-CN" altLang="zh-CN" dirty="0"/>
          </a:p>
          <a:p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49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02390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It’s time  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Turning from consideration of work outside CEPC to discussion of issues and practical steps specific to CEPC detector </a:t>
            </a:r>
          </a:p>
          <a:p>
            <a:pPr lvl="1"/>
            <a:r>
              <a:rPr kumimoji="1" lang="en-US" altLang="zh-CN" dirty="0" smtClean="0"/>
              <a:t>Better understanding the detectors</a:t>
            </a:r>
          </a:p>
          <a:p>
            <a:pPr lvl="1"/>
            <a:r>
              <a:rPr kumimoji="1" lang="en-US" altLang="zh-CN" dirty="0" smtClean="0"/>
              <a:t>Start TDAQ R&amp;D activities 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748625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Summary and thinking of </a:t>
            </a:r>
            <a:r>
              <a:rPr kumimoji="1" lang="en-US" altLang="zh-CN" dirty="0" smtClean="0"/>
              <a:t>Silicon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altLang="zh-CN" dirty="0"/>
              <a:t> </a:t>
            </a:r>
            <a:r>
              <a:rPr lang="en-GB" altLang="zh-CN" dirty="0" smtClean="0"/>
              <a:t>50m</a:t>
            </a:r>
            <a:r>
              <a:rPr lang="en-GB" altLang="zh-CN" dirty="0"/>
              <a:t>^2 silicon, 150k sensors</a:t>
            </a:r>
            <a:endParaRPr lang="zh-CN" altLang="zh-CN" dirty="0"/>
          </a:p>
          <a:p>
            <a:r>
              <a:rPr lang="en-GB" altLang="zh-CN" dirty="0"/>
              <a:t>Can run </a:t>
            </a:r>
            <a:r>
              <a:rPr lang="en-GB" altLang="zh-CN" dirty="0" err="1"/>
              <a:t>triggerless</a:t>
            </a:r>
            <a:r>
              <a:rPr lang="en-GB" altLang="zh-CN" dirty="0"/>
              <a:t> or triggered</a:t>
            </a:r>
            <a:endParaRPr lang="zh-CN" altLang="zh-CN" dirty="0"/>
          </a:p>
          <a:p>
            <a:r>
              <a:rPr lang="en-GB" altLang="zh-CN" dirty="0"/>
              <a:t>SLOW CONTROLS?</a:t>
            </a:r>
            <a:endParaRPr lang="zh-CN" altLang="zh-CN" dirty="0"/>
          </a:p>
          <a:p>
            <a:pPr lvl="0"/>
            <a:r>
              <a:rPr lang="en-GB" altLang="zh-CN" dirty="0"/>
              <a:t>Material vs redundancy</a:t>
            </a:r>
            <a:endParaRPr lang="zh-CN" altLang="zh-CN" dirty="0"/>
          </a:p>
          <a:p>
            <a:r>
              <a:rPr lang="en-GB" altLang="zh-CN" dirty="0"/>
              <a:t>4k data links * 10Gb/s = 40Tb/s</a:t>
            </a:r>
            <a:endParaRPr lang="zh-CN" altLang="zh-CN" dirty="0"/>
          </a:p>
          <a:p>
            <a:r>
              <a:rPr lang="en-GB" altLang="zh-CN" dirty="0"/>
              <a:t>Buffer size for triggered is 80 hits / chip</a:t>
            </a:r>
            <a:endParaRPr lang="zh-CN" altLang="zh-CN" dirty="0"/>
          </a:p>
          <a:p>
            <a:r>
              <a:rPr lang="en-GB" altLang="zh-CN" dirty="0"/>
              <a:t>                - Seems fine at Z pole</a:t>
            </a:r>
            <a:endParaRPr lang="zh-CN" altLang="zh-CN" dirty="0"/>
          </a:p>
          <a:p>
            <a:r>
              <a:rPr lang="en-GB" altLang="zh-CN" dirty="0"/>
              <a:t>2Tb/s raw </a:t>
            </a:r>
            <a:endParaRPr lang="zh-CN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50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25731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GB" altLang="zh-CN" dirty="0"/>
              <a:t>Potential next actions:</a:t>
            </a:r>
            <a:endParaRPr lang="zh-CN" altLang="zh-CN" dirty="0"/>
          </a:p>
          <a:p>
            <a:r>
              <a:rPr lang="en-GB" altLang="zh-CN" dirty="0"/>
              <a:t> </a:t>
            </a:r>
            <a:endParaRPr lang="zh-CN" altLang="zh-CN" dirty="0"/>
          </a:p>
          <a:p>
            <a:pPr lvl="0"/>
            <a:r>
              <a:rPr lang="en-GB" altLang="zh-CN" dirty="0"/>
              <a:t>Understand what data is available from </a:t>
            </a:r>
            <a:r>
              <a:rPr lang="en-GB" altLang="zh-CN" dirty="0" err="1"/>
              <a:t>calo</a:t>
            </a:r>
            <a:r>
              <a:rPr lang="en-GB" altLang="zh-CN" dirty="0"/>
              <a:t> / </a:t>
            </a:r>
            <a:r>
              <a:rPr lang="en-GB" altLang="zh-CN" dirty="0" err="1"/>
              <a:t>muons</a:t>
            </a:r>
            <a:endParaRPr lang="zh-CN" altLang="zh-CN" dirty="0"/>
          </a:p>
          <a:p>
            <a:pPr lvl="0"/>
            <a:r>
              <a:rPr lang="en-GB" altLang="zh-CN" dirty="0"/>
              <a:t>Define basic trigger selections, investigate selectivity, trigger rates, etc. </a:t>
            </a:r>
            <a:endParaRPr lang="zh-CN" altLang="zh-CN" dirty="0"/>
          </a:p>
          <a:p>
            <a:pPr lvl="1"/>
            <a:r>
              <a:rPr lang="en-GB" altLang="zh-CN" dirty="0"/>
              <a:t>Understand whether fast tracking information is useful / necessary</a:t>
            </a:r>
            <a:endParaRPr lang="zh-CN" altLang="zh-CN" dirty="0"/>
          </a:p>
          <a:p>
            <a:pPr lvl="1"/>
            <a:r>
              <a:rPr lang="en-GB" altLang="zh-CN" dirty="0"/>
              <a:t>‘Lightweight L1’</a:t>
            </a:r>
            <a:endParaRPr lang="zh-CN" altLang="zh-CN" dirty="0"/>
          </a:p>
          <a:p>
            <a:pPr lvl="0"/>
            <a:r>
              <a:rPr lang="en-GB" altLang="zh-CN" dirty="0"/>
              <a:t>Look at whether implementation in 3us is feasible</a:t>
            </a:r>
            <a:endParaRPr lang="zh-CN" altLang="zh-CN" dirty="0"/>
          </a:p>
          <a:p>
            <a:pPr lvl="0"/>
            <a:r>
              <a:rPr lang="en-GB" altLang="zh-CN" dirty="0"/>
              <a:t>Tabulate data rates from detector for LL1, start to look at consequences </a:t>
            </a:r>
            <a:endParaRPr lang="zh-CN" altLang="zh-CN" dirty="0"/>
          </a:p>
          <a:p>
            <a:pPr lvl="1"/>
            <a:r>
              <a:rPr lang="en-GB" altLang="zh-CN" dirty="0"/>
              <a:t>Data rates from detector</a:t>
            </a:r>
            <a:endParaRPr lang="zh-CN" altLang="zh-CN" dirty="0"/>
          </a:p>
          <a:p>
            <a:pPr lvl="1"/>
            <a:r>
              <a:rPr lang="en-GB" altLang="zh-CN" dirty="0"/>
              <a:t>Necessary modularity and concentration of readout</a:t>
            </a:r>
            <a:endParaRPr lang="zh-CN" altLang="zh-CN" dirty="0"/>
          </a:p>
          <a:p>
            <a:pPr lvl="1"/>
            <a:r>
              <a:rPr lang="en-GB" altLang="zh-CN" dirty="0"/>
              <a:t>Power and cost of electronics on and off detector </a:t>
            </a:r>
            <a:endParaRPr lang="zh-CN" altLang="zh-CN" dirty="0"/>
          </a:p>
          <a:p>
            <a:pPr lvl="2"/>
            <a:r>
              <a:rPr lang="en-GB" altLang="zh-CN" dirty="0"/>
              <a:t>Order of magnitude estimates only</a:t>
            </a:r>
            <a:endParaRPr lang="zh-CN" altLang="zh-CN" dirty="0"/>
          </a:p>
          <a:p>
            <a:pPr lvl="0"/>
            <a:r>
              <a:rPr lang="en-GB" altLang="zh-CN" dirty="0"/>
              <a:t>Tabulate data volumes and rates to storage </a:t>
            </a:r>
            <a:endParaRPr lang="zh-CN" altLang="zh-CN" dirty="0"/>
          </a:p>
          <a:p>
            <a:pPr lvl="1"/>
            <a:r>
              <a:rPr lang="en-GB" altLang="zh-CN" dirty="0"/>
              <a:t>Do we need a further pass of data selection, or</a:t>
            </a:r>
            <a:endParaRPr lang="zh-CN" altLang="zh-CN" dirty="0"/>
          </a:p>
          <a:p>
            <a:pPr lvl="1"/>
            <a:r>
              <a:rPr lang="en-GB" altLang="zh-CN" dirty="0"/>
              <a:t>Assume a ‘keep everything’ strategy after LL1?</a:t>
            </a:r>
            <a:endParaRPr lang="zh-CN" altLang="zh-CN" dirty="0"/>
          </a:p>
          <a:p>
            <a:pPr lvl="1"/>
            <a:r>
              <a:rPr lang="en-GB" altLang="zh-CN" dirty="0"/>
              <a:t>Perhaps a first pass of further </a:t>
            </a:r>
            <a:r>
              <a:rPr lang="en-GB" altLang="zh-CN" dirty="0" err="1"/>
              <a:t>RoI</a:t>
            </a:r>
            <a:r>
              <a:rPr lang="en-GB" altLang="zh-CN" dirty="0"/>
              <a:t> selection / zero suppression?</a:t>
            </a:r>
            <a:endParaRPr lang="zh-CN" altLang="zh-CN" dirty="0"/>
          </a:p>
          <a:p>
            <a:pPr lvl="1"/>
            <a:r>
              <a:rPr lang="en-GB" altLang="zh-CN" dirty="0"/>
              <a:t>What level of monitoring / prompt reconstruction is needed?</a:t>
            </a:r>
            <a:endParaRPr lang="zh-CN" altLang="zh-CN" dirty="0"/>
          </a:p>
          <a:p>
            <a:pPr lvl="0"/>
            <a:r>
              <a:rPr lang="en-GB" altLang="zh-CN" dirty="0"/>
              <a:t>Start to consider timing and control strategy </a:t>
            </a:r>
            <a:endParaRPr lang="zh-CN" altLang="zh-CN" dirty="0"/>
          </a:p>
          <a:p>
            <a:pPr lvl="1"/>
            <a:r>
              <a:rPr lang="en-GB" altLang="zh-CN" dirty="0"/>
              <a:t>Must avoid divergence of thinking in different groups / detectors</a:t>
            </a:r>
            <a:endParaRPr lang="zh-CN" altLang="zh-CN" dirty="0"/>
          </a:p>
          <a:p>
            <a:pPr lvl="0"/>
            <a:r>
              <a:rPr lang="en-GB" altLang="zh-CN" dirty="0"/>
              <a:t>Start to consider online software strategy </a:t>
            </a:r>
            <a:endParaRPr lang="zh-CN" altLang="zh-CN" dirty="0"/>
          </a:p>
          <a:p>
            <a:pPr lvl="1"/>
            <a:r>
              <a:rPr lang="en-GB" altLang="zh-CN" dirty="0"/>
              <a:t>Produce first estimate of required resources (mostly human)</a:t>
            </a:r>
            <a:endParaRPr lang="zh-CN" altLang="zh-CN" dirty="0"/>
          </a:p>
          <a:p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51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769705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TDAQ Coverage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Detector Readout </a:t>
            </a:r>
          </a:p>
          <a:p>
            <a:r>
              <a:rPr lang="en-US" altLang="zh-CN" dirty="0" smtClean="0"/>
              <a:t>Hardware Trigger</a:t>
            </a:r>
          </a:p>
          <a:p>
            <a:r>
              <a:rPr lang="en-US" altLang="zh-CN" dirty="0" smtClean="0"/>
              <a:t>Software/High Level Trigger</a:t>
            </a:r>
          </a:p>
          <a:p>
            <a:r>
              <a:rPr lang="en-US" altLang="zh-CN" dirty="0" smtClean="0"/>
              <a:t>Event Building and Storage with Online Control</a:t>
            </a:r>
          </a:p>
          <a:p>
            <a:r>
              <a:rPr lang="en-US" altLang="zh-CN" dirty="0" smtClean="0"/>
              <a:t>Fast Control/TCDS/machine interface</a:t>
            </a:r>
          </a:p>
          <a:p>
            <a:r>
              <a:rPr lang="en-US" altLang="zh-CN" dirty="0" smtClean="0"/>
              <a:t>Slow Control/</a:t>
            </a:r>
            <a:r>
              <a:rPr lang="en-US" altLang="zh-CN" dirty="0" smtClean="0">
                <a:solidFill>
                  <a:srgbClr val="FF0000"/>
                </a:solidFill>
              </a:rPr>
              <a:t>future trend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52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31746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89973"/>
            <a:ext cx="8229600" cy="859895"/>
          </a:xfrm>
        </p:spPr>
        <p:txBody>
          <a:bodyPr/>
          <a:lstStyle/>
          <a:p>
            <a:r>
              <a:rPr kumimoji="1" lang="en-US" altLang="zh-CN" dirty="0"/>
              <a:t>Strategy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049868"/>
            <a:ext cx="8229600" cy="5076295"/>
          </a:xfrm>
        </p:spPr>
        <p:txBody>
          <a:bodyPr>
            <a:normAutofit fontScale="85000" lnSpcReduction="20000"/>
          </a:bodyPr>
          <a:lstStyle/>
          <a:p>
            <a:pPr lvl="1"/>
            <a:r>
              <a:rPr kumimoji="1" lang="en-US" altLang="zh-CN" dirty="0"/>
              <a:t>Investigate other </a:t>
            </a:r>
            <a:r>
              <a:rPr kumimoji="1" lang="en-US" altLang="zh-CN" dirty="0" smtClean="0"/>
              <a:t>experiments</a:t>
            </a:r>
          </a:p>
          <a:p>
            <a:pPr lvl="2"/>
            <a:r>
              <a:rPr kumimoji="1" lang="en-US" altLang="zh-CN" dirty="0" smtClean="0"/>
              <a:t>Trigger based System/</a:t>
            </a:r>
            <a:r>
              <a:rPr kumimoji="1" lang="en-US" altLang="zh-CN" dirty="0" err="1" smtClean="0"/>
              <a:t>Triggerless</a:t>
            </a:r>
            <a:r>
              <a:rPr kumimoji="1" lang="en-US" altLang="zh-CN" dirty="0" smtClean="0"/>
              <a:t> System</a:t>
            </a:r>
          </a:p>
          <a:p>
            <a:pPr lvl="2"/>
            <a:r>
              <a:rPr kumimoji="1" lang="en-US" altLang="zh-CN" dirty="0" smtClean="0"/>
              <a:t>Trigger based readout/</a:t>
            </a:r>
            <a:r>
              <a:rPr kumimoji="1" lang="en-US" altLang="zh-CN" dirty="0" err="1" smtClean="0"/>
              <a:t>triggerless</a:t>
            </a:r>
            <a:r>
              <a:rPr kumimoji="1" lang="en-US" altLang="zh-CN" dirty="0" smtClean="0"/>
              <a:t> readout</a:t>
            </a:r>
          </a:p>
          <a:p>
            <a:pPr lvl="2"/>
            <a:r>
              <a:rPr kumimoji="1" lang="en-US" altLang="zh-CN" dirty="0" smtClean="0"/>
              <a:t>If Trigger less</a:t>
            </a:r>
          </a:p>
          <a:p>
            <a:pPr lvl="3"/>
            <a:r>
              <a:rPr kumimoji="1" lang="en-US" altLang="zh-CN" dirty="0" smtClean="0"/>
              <a:t>Continuous Sequential readout/non-sequential readout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International </a:t>
            </a:r>
            <a:r>
              <a:rPr kumimoji="1" lang="en-US" altLang="zh-CN" dirty="0" smtClean="0"/>
              <a:t>Exchange/collaboration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Further understanding with the Bandwidth of Detector Systems</a:t>
            </a:r>
          </a:p>
          <a:p>
            <a:pPr lvl="1"/>
            <a:r>
              <a:rPr kumimoji="1" lang="en-US" altLang="zh-CN" dirty="0" smtClean="0"/>
              <a:t>Determine the requirements from Detector Readout</a:t>
            </a:r>
          </a:p>
          <a:p>
            <a:pPr lvl="2"/>
            <a:r>
              <a:rPr kumimoji="1" lang="en-US" altLang="zh-CN" dirty="0" smtClean="0"/>
              <a:t>Trigger/</a:t>
            </a:r>
            <a:r>
              <a:rPr kumimoji="1" lang="en-US" altLang="zh-CN" dirty="0" err="1" smtClean="0"/>
              <a:t>triggerless</a:t>
            </a:r>
            <a:r>
              <a:rPr kumimoji="1" lang="en-US" altLang="zh-CN" dirty="0" smtClean="0"/>
              <a:t> readout</a:t>
            </a:r>
          </a:p>
          <a:p>
            <a:pPr lvl="2"/>
            <a:r>
              <a:rPr kumimoji="1" lang="en-US" altLang="zh-CN" dirty="0" smtClean="0"/>
              <a:t>If </a:t>
            </a:r>
            <a:r>
              <a:rPr kumimoji="1" lang="en-US" altLang="zh-CN" dirty="0" err="1" smtClean="0"/>
              <a:t>triggerless</a:t>
            </a:r>
            <a:r>
              <a:rPr kumimoji="1" lang="en-US" altLang="zh-CN" dirty="0" smtClean="0"/>
              <a:t>:  </a:t>
            </a:r>
            <a:r>
              <a:rPr kumimoji="1" lang="en-US" altLang="zh-CN" dirty="0" err="1" smtClean="0"/>
              <a:t>Continous</a:t>
            </a:r>
            <a:r>
              <a:rPr kumimoji="1" lang="en-US" altLang="zh-CN" dirty="0" smtClean="0"/>
              <a:t> sequential/non-sequential readout</a:t>
            </a:r>
          </a:p>
          <a:p>
            <a:pPr lvl="1"/>
            <a:r>
              <a:rPr kumimoji="1" lang="en-US" altLang="zh-CN" dirty="0" smtClean="0"/>
              <a:t>TCDS </a:t>
            </a:r>
          </a:p>
          <a:p>
            <a:pPr lvl="2"/>
            <a:r>
              <a:rPr kumimoji="1" lang="en-US" altLang="zh-CN" dirty="0" smtClean="0"/>
              <a:t>Time Stamp (BCN/BX, L1, …) for both trigger/</a:t>
            </a:r>
            <a:r>
              <a:rPr kumimoji="1" lang="en-US" altLang="zh-CN" dirty="0" err="1" smtClean="0"/>
              <a:t>triggerless</a:t>
            </a:r>
            <a:r>
              <a:rPr kumimoji="1" lang="en-US" altLang="zh-CN" dirty="0" smtClean="0"/>
              <a:t> </a:t>
            </a:r>
          </a:p>
          <a:p>
            <a:pPr lvl="1"/>
            <a:r>
              <a:rPr kumimoji="1" lang="en-US" altLang="zh-CN" dirty="0" smtClean="0"/>
              <a:t>Hardware readout Structure(VME/</a:t>
            </a:r>
            <a:r>
              <a:rPr kumimoji="1" lang="en-US" altLang="zh-CN" dirty="0" err="1" smtClean="0"/>
              <a:t>xTCA</a:t>
            </a:r>
            <a:r>
              <a:rPr kumimoji="1" lang="en-US" altLang="zh-CN" dirty="0" smtClean="0"/>
              <a:t>/PXI,…)</a:t>
            </a:r>
          </a:p>
          <a:p>
            <a:pPr lvl="1"/>
            <a:r>
              <a:rPr kumimoji="1" lang="en-US" altLang="zh-CN" dirty="0" smtClean="0"/>
              <a:t>Networking and Online  </a:t>
            </a:r>
            <a:endParaRPr kumimoji="1"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53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94857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68803"/>
            <a:ext cx="8229600" cy="741362"/>
          </a:xfrm>
        </p:spPr>
        <p:txBody>
          <a:bodyPr>
            <a:normAutofit fontScale="90000"/>
          </a:bodyPr>
          <a:lstStyle/>
          <a:p>
            <a:r>
              <a:rPr lang="en-GB" altLang="zh-CN" b="1" dirty="0" smtClean="0"/>
              <a:t>More Key points to think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10166"/>
            <a:ext cx="8229600" cy="5446184"/>
          </a:xfrm>
        </p:spPr>
        <p:txBody>
          <a:bodyPr>
            <a:normAutofit fontScale="55000" lnSpcReduction="20000"/>
          </a:bodyPr>
          <a:lstStyle/>
          <a:p>
            <a:r>
              <a:rPr lang="en-GB" altLang="zh-CN" dirty="0" smtClean="0"/>
              <a:t>Early </a:t>
            </a:r>
            <a:r>
              <a:rPr lang="en-GB" altLang="zh-CN" dirty="0"/>
              <a:t>decisions on trigger and readout mode are important</a:t>
            </a:r>
            <a:endParaRPr lang="zh-CN" altLang="zh-CN" dirty="0"/>
          </a:p>
          <a:p>
            <a:pPr lvl="0"/>
            <a:r>
              <a:rPr lang="en-GB" altLang="zh-CN" dirty="0"/>
              <a:t>They fundamentally affect design of detector</a:t>
            </a:r>
            <a:endParaRPr lang="zh-CN" altLang="zh-CN" dirty="0"/>
          </a:p>
          <a:p>
            <a:r>
              <a:rPr lang="en-GB" altLang="zh-CN" dirty="0"/>
              <a:t>Some kind of fast trigger is needed for vertex (at least</a:t>
            </a:r>
            <a:r>
              <a:rPr lang="en-GB" altLang="zh-CN" dirty="0" smtClean="0"/>
              <a:t>)</a:t>
            </a:r>
            <a:endParaRPr lang="zh-CN" altLang="zh-CN" dirty="0"/>
          </a:p>
          <a:p>
            <a:pPr lvl="0"/>
            <a:r>
              <a:rPr lang="en-GB" altLang="zh-CN" dirty="0"/>
              <a:t>Is this guaranteed by design constraints?</a:t>
            </a:r>
            <a:endParaRPr lang="zh-CN" altLang="zh-CN" dirty="0"/>
          </a:p>
          <a:p>
            <a:pPr lvl="0"/>
            <a:r>
              <a:rPr lang="en-GB" altLang="zh-CN" dirty="0"/>
              <a:t>3us implies hardware, is this a fixed parameter?</a:t>
            </a:r>
            <a:endParaRPr lang="zh-CN" altLang="zh-CN" dirty="0"/>
          </a:p>
          <a:p>
            <a:r>
              <a:rPr lang="en-GB" altLang="zh-CN" dirty="0"/>
              <a:t>Only first thinking about trigger signals from </a:t>
            </a:r>
            <a:r>
              <a:rPr lang="en-GB" altLang="zh-CN" dirty="0" err="1"/>
              <a:t>calo</a:t>
            </a:r>
            <a:r>
              <a:rPr lang="en-GB" altLang="zh-CN" dirty="0"/>
              <a:t> / </a:t>
            </a:r>
            <a:r>
              <a:rPr lang="en-GB" altLang="zh-CN" dirty="0" err="1"/>
              <a:t>muons</a:t>
            </a:r>
            <a:endParaRPr lang="zh-CN" altLang="zh-CN" dirty="0"/>
          </a:p>
          <a:p>
            <a:r>
              <a:rPr lang="en-GB" altLang="zh-CN" dirty="0"/>
              <a:t>                - Seems feasible to do trigger less readout of both</a:t>
            </a:r>
            <a:endParaRPr lang="zh-CN" altLang="zh-CN" dirty="0"/>
          </a:p>
          <a:p>
            <a:r>
              <a:rPr lang="en-GB" altLang="zh-CN" dirty="0"/>
              <a:t>                - Implications need some study</a:t>
            </a:r>
            <a:endParaRPr lang="zh-CN" altLang="zh-CN" dirty="0"/>
          </a:p>
          <a:p>
            <a:r>
              <a:rPr lang="en-GB" altLang="zh-CN" dirty="0"/>
              <a:t>Do we need tracks in the trigger system?</a:t>
            </a:r>
            <a:endParaRPr lang="zh-CN" altLang="zh-CN" dirty="0"/>
          </a:p>
          <a:p>
            <a:pPr lvl="0"/>
            <a:r>
              <a:rPr lang="en-GB" altLang="zh-CN" dirty="0"/>
              <a:t>Drift chambers seem possible to read out </a:t>
            </a:r>
            <a:r>
              <a:rPr lang="en-GB" altLang="zh-CN" dirty="0" err="1"/>
              <a:t>triggerless</a:t>
            </a:r>
            <a:endParaRPr lang="zh-CN" altLang="zh-CN" dirty="0"/>
          </a:p>
          <a:p>
            <a:pPr lvl="0"/>
            <a:r>
              <a:rPr lang="en-GB" altLang="zh-CN" dirty="0"/>
              <a:t>Not clear whether tracking is doable or whether it is necessary</a:t>
            </a:r>
            <a:endParaRPr lang="zh-CN" altLang="zh-CN" dirty="0"/>
          </a:p>
          <a:p>
            <a:pPr lvl="0"/>
            <a:r>
              <a:rPr lang="en-GB" altLang="zh-CN" dirty="0"/>
              <a:t>Is it possible to make vertex detector </a:t>
            </a:r>
            <a:r>
              <a:rPr lang="en-GB" altLang="zh-CN" dirty="0" err="1"/>
              <a:t>RoI</a:t>
            </a:r>
            <a:r>
              <a:rPr lang="en-GB" altLang="zh-CN" dirty="0"/>
              <a:t> choices based on call / </a:t>
            </a:r>
            <a:r>
              <a:rPr lang="en-GB" altLang="zh-CN" dirty="0" err="1"/>
              <a:t>muons</a:t>
            </a:r>
            <a:r>
              <a:rPr lang="en-GB" altLang="zh-CN" dirty="0"/>
              <a:t> alone?</a:t>
            </a:r>
            <a:endParaRPr lang="zh-CN" altLang="zh-CN" dirty="0"/>
          </a:p>
          <a:p>
            <a:r>
              <a:rPr lang="en-GB" altLang="zh-CN" dirty="0"/>
              <a:t>We have a DATA CONCENTRATION problem in some sub detectors</a:t>
            </a:r>
            <a:endParaRPr lang="zh-CN" altLang="zh-CN" dirty="0"/>
          </a:p>
          <a:p>
            <a:pPr lvl="0"/>
            <a:r>
              <a:rPr lang="en-GB" altLang="zh-CN" dirty="0"/>
              <a:t>Potentially inefficient use of data links without significant aggregation</a:t>
            </a:r>
            <a:endParaRPr lang="zh-CN" altLang="zh-CN" dirty="0"/>
          </a:p>
          <a:p>
            <a:r>
              <a:rPr lang="en-GB" altLang="zh-CN" dirty="0"/>
              <a:t>What about slow controls? Timing?</a:t>
            </a:r>
            <a:endParaRPr lang="zh-CN" altLang="zh-CN" dirty="0"/>
          </a:p>
          <a:p>
            <a:pPr lvl="0"/>
            <a:r>
              <a:rPr lang="en-GB" altLang="zh-CN" dirty="0"/>
              <a:t>Can we aim for a ‘fully integrated / redundant’ control system?</a:t>
            </a:r>
            <a:endParaRPr lang="zh-CN" altLang="zh-CN" dirty="0"/>
          </a:p>
          <a:p>
            <a:pPr lvl="0"/>
            <a:r>
              <a:rPr lang="en-GB" altLang="zh-CN" dirty="0"/>
              <a:t>Can we aim for a common readout protocol?</a:t>
            </a:r>
            <a:endParaRPr lang="zh-CN" altLang="zh-CN" dirty="0"/>
          </a:p>
          <a:p>
            <a:r>
              <a:rPr lang="en-GB" altLang="zh-CN" dirty="0"/>
              <a:t>For some systems (vertex, silicon), timing and control needs vary according to run mode</a:t>
            </a:r>
            <a:endParaRPr lang="zh-CN" altLang="zh-CN" dirty="0"/>
          </a:p>
          <a:p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54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59794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New </a:t>
            </a:r>
            <a:r>
              <a:rPr lang="en-US" altLang="zh-CN" dirty="0"/>
              <a:t>iteration of understanding of the </a:t>
            </a:r>
            <a:r>
              <a:rPr lang="en-US" altLang="zh-CN" dirty="0" smtClean="0"/>
              <a:t>sub-detectors(this workshop)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CN" dirty="0" smtClean="0"/>
              <a:t>Update the Data </a:t>
            </a:r>
            <a:r>
              <a:rPr lang="en-US" altLang="zh-CN" dirty="0" smtClean="0"/>
              <a:t>Volume and channel count under different machine running modes</a:t>
            </a:r>
          </a:p>
          <a:p>
            <a:pPr lvl="1"/>
            <a:r>
              <a:rPr lang="en-US" altLang="zh-CN" dirty="0" smtClean="0"/>
              <a:t>Higgs</a:t>
            </a:r>
          </a:p>
          <a:p>
            <a:pPr lvl="1"/>
            <a:r>
              <a:rPr lang="en-US" altLang="zh-CN" dirty="0" smtClean="0"/>
              <a:t>W</a:t>
            </a:r>
          </a:p>
          <a:p>
            <a:pPr lvl="1"/>
            <a:r>
              <a:rPr lang="en-US" altLang="zh-CN" dirty="0" smtClean="0"/>
              <a:t>Z</a:t>
            </a:r>
          </a:p>
          <a:p>
            <a:r>
              <a:rPr lang="en-US" altLang="zh-CN" dirty="0" smtClean="0"/>
              <a:t>New </a:t>
            </a:r>
            <a:r>
              <a:rPr lang="en-US" altLang="zh-CN" dirty="0"/>
              <a:t>assumptions about readout bandwidths and readout implementation and power consumption</a:t>
            </a:r>
            <a:endParaRPr lang="zh-CN" altLang="zh-CN" dirty="0"/>
          </a:p>
          <a:p>
            <a:r>
              <a:rPr lang="en-US" altLang="zh-CN" dirty="0"/>
              <a:t>Any zero suppression or compression they might carry out at the front end</a:t>
            </a:r>
            <a:endParaRPr lang="zh-CN" altLang="zh-CN" dirty="0"/>
          </a:p>
          <a:p>
            <a:pPr lvl="1"/>
            <a:r>
              <a:rPr lang="en-US" altLang="zh-CN" dirty="0" smtClean="0"/>
              <a:t>No</a:t>
            </a:r>
          </a:p>
          <a:p>
            <a:pPr lvl="1"/>
            <a:r>
              <a:rPr lang="en-US" altLang="zh-CN" dirty="0" smtClean="0"/>
              <a:t>YES, then how</a:t>
            </a:r>
          </a:p>
          <a:p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42230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Collect Clearer requirements to TDAQ</a:t>
            </a:r>
            <a:br>
              <a:rPr lang="en-US" altLang="zh-CN" dirty="0" smtClean="0"/>
            </a:br>
            <a:r>
              <a:rPr lang="en-US" altLang="zh-CN" dirty="0" smtClean="0"/>
              <a:t>at this workshop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Needs </a:t>
            </a:r>
            <a:r>
              <a:rPr lang="en-US" altLang="zh-CN" dirty="0"/>
              <a:t>for control and timing </a:t>
            </a:r>
            <a:r>
              <a:rPr lang="en-US" altLang="zh-CN" dirty="0" smtClean="0"/>
              <a:t>signals in FEE</a:t>
            </a:r>
          </a:p>
          <a:p>
            <a:pPr lvl="1"/>
            <a:r>
              <a:rPr lang="en-US" altLang="zh-CN" dirty="0" smtClean="0"/>
              <a:t>Clocks, Synch,BC0,L1A,SC,…</a:t>
            </a:r>
            <a:endParaRPr lang="zh-CN" altLang="zh-CN" dirty="0"/>
          </a:p>
          <a:p>
            <a:r>
              <a:rPr lang="en-US" altLang="zh-CN" dirty="0"/>
              <a:t>Any </a:t>
            </a:r>
            <a:r>
              <a:rPr lang="en-US" altLang="zh-CN" dirty="0" smtClean="0"/>
              <a:t>views/preferences </a:t>
            </a:r>
            <a:r>
              <a:rPr lang="en-US" altLang="zh-CN" dirty="0"/>
              <a:t>on readout style(triggered or trigger-less readout)</a:t>
            </a:r>
            <a:endParaRPr lang="zh-CN" altLang="zh-CN" dirty="0"/>
          </a:p>
          <a:p>
            <a:pPr lvl="1"/>
            <a:r>
              <a:rPr lang="en-US" altLang="zh-CN" dirty="0"/>
              <a:t>Trigger sequential readout</a:t>
            </a:r>
            <a:endParaRPr lang="zh-CN" altLang="zh-CN" dirty="0"/>
          </a:p>
          <a:p>
            <a:pPr lvl="1"/>
            <a:r>
              <a:rPr lang="en-US" altLang="zh-CN" dirty="0" smtClean="0"/>
              <a:t>Continuous </a:t>
            </a:r>
            <a:r>
              <a:rPr lang="en-US" altLang="zh-CN" dirty="0"/>
              <a:t>sequential readout</a:t>
            </a:r>
            <a:endParaRPr lang="zh-CN" altLang="zh-CN" dirty="0"/>
          </a:p>
          <a:p>
            <a:pPr lvl="1"/>
            <a:r>
              <a:rPr lang="en-US" altLang="zh-CN" dirty="0" smtClean="0"/>
              <a:t>Non-sequential </a:t>
            </a:r>
            <a:r>
              <a:rPr lang="en-US" altLang="zh-CN" dirty="0"/>
              <a:t>readout</a:t>
            </a:r>
            <a:endParaRPr lang="zh-CN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01308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Morning/Afternoon for Time Zone 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199" y="1600200"/>
            <a:ext cx="8436429" cy="4525963"/>
          </a:xfrm>
        </p:spPr>
        <p:txBody>
          <a:bodyPr>
            <a:normAutofit fontScale="77500" lnSpcReduction="20000"/>
          </a:bodyPr>
          <a:lstStyle/>
          <a:p>
            <a:r>
              <a:rPr lang="en-US" altLang="zh-CN" dirty="0" smtClean="0"/>
              <a:t>Morning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altLang="zh-CN" dirty="0" smtClean="0"/>
              <a:t>Requirement </a:t>
            </a:r>
            <a:r>
              <a:rPr lang="en-US" altLang="zh-CN" dirty="0"/>
              <a:t>from </a:t>
            </a:r>
            <a:r>
              <a:rPr lang="en-US" altLang="zh-CN" dirty="0" smtClean="0"/>
              <a:t>the </a:t>
            </a:r>
            <a:r>
              <a:rPr lang="en-US" altLang="zh-CN" dirty="0" err="1" smtClean="0"/>
              <a:t>LumiCal</a:t>
            </a:r>
            <a:r>
              <a:rPr lang="en-US" altLang="zh-CN" dirty="0" smtClean="0"/>
              <a:t>,  </a:t>
            </a:r>
            <a:r>
              <a:rPr lang="en-US" altLang="zh-CN" dirty="0"/>
              <a:t> </a:t>
            </a:r>
            <a:r>
              <a:rPr lang="en-US" altLang="zh-CN" dirty="0" smtClean="0"/>
              <a:t>                </a:t>
            </a:r>
            <a:r>
              <a:rPr lang="en-US" altLang="zh-CN" dirty="0" err="1" smtClean="0"/>
              <a:t>Suen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Hou</a:t>
            </a:r>
            <a:r>
              <a:rPr lang="en-US" altLang="zh-CN" dirty="0" smtClean="0"/>
              <a:t> (IPAS)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altLang="zh-CN" dirty="0" smtClean="0"/>
              <a:t>Requirement from the Vertex Detector,     Wei </a:t>
            </a:r>
            <a:r>
              <a:rPr lang="en-US" altLang="zh-CN" dirty="0"/>
              <a:t>W</a:t>
            </a:r>
            <a:r>
              <a:rPr lang="en-US" altLang="zh-CN" dirty="0" smtClean="0"/>
              <a:t>ei </a:t>
            </a:r>
            <a:r>
              <a:rPr lang="en-US" altLang="zh-CN" dirty="0"/>
              <a:t>(</a:t>
            </a:r>
            <a:r>
              <a:rPr lang="en-US" altLang="zh-CN" dirty="0" smtClean="0"/>
              <a:t>IHEP)</a:t>
            </a:r>
            <a:endParaRPr lang="zh-CN" altLang="zh-CN" dirty="0"/>
          </a:p>
          <a:p>
            <a:pPr marL="914400" lvl="1" indent="-514350">
              <a:buFont typeface="+mj-lt"/>
              <a:buAutoNum type="arabicPeriod"/>
            </a:pPr>
            <a:r>
              <a:rPr lang="en-US" altLang="zh-CN" dirty="0" smtClean="0"/>
              <a:t>Requirement from the TPC,	</a:t>
            </a:r>
            <a:r>
              <a:rPr lang="en-US" altLang="zh-CN" dirty="0"/>
              <a:t> </a:t>
            </a:r>
            <a:r>
              <a:rPr lang="en-US" altLang="zh-CN" dirty="0" smtClean="0"/>
              <a:t>                        </a:t>
            </a:r>
            <a:r>
              <a:rPr lang="en-US" altLang="zh-CN" dirty="0" err="1" smtClean="0"/>
              <a:t>Huirong</a:t>
            </a:r>
            <a:r>
              <a:rPr lang="en-US" altLang="zh-CN" dirty="0" smtClean="0"/>
              <a:t> Qi (IHEP)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altLang="zh-CN" dirty="0" smtClean="0"/>
              <a:t>Requirement from both ECAL &amp; HCAL,	      Yong LIU (IHEP)</a:t>
            </a:r>
          </a:p>
          <a:p>
            <a:r>
              <a:rPr lang="en-US" altLang="zh-CN" dirty="0" smtClean="0"/>
              <a:t>Afternoon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altLang="zh-CN" dirty="0" smtClean="0"/>
              <a:t>Requirement </a:t>
            </a:r>
            <a:r>
              <a:rPr lang="en-US" altLang="zh-CN" dirty="0"/>
              <a:t>to </a:t>
            </a:r>
            <a:r>
              <a:rPr lang="en-US" altLang="zh-CN" dirty="0" smtClean="0"/>
              <a:t>from</a:t>
            </a:r>
            <a:r>
              <a:rPr lang="en-US" altLang="zh-CN" dirty="0"/>
              <a:t> Drift </a:t>
            </a:r>
            <a:r>
              <a:rPr lang="en-US" altLang="zh-CN" dirty="0" smtClean="0"/>
              <a:t>chamber,		Franco </a:t>
            </a:r>
            <a:r>
              <a:rPr lang="en-US" altLang="zh-CN" dirty="0" err="1"/>
              <a:t>Grancagnolo</a:t>
            </a:r>
            <a:r>
              <a:rPr lang="en-US" altLang="zh-CN" dirty="0"/>
              <a:t> (</a:t>
            </a:r>
            <a:r>
              <a:rPr lang="en-US" altLang="zh-CN" dirty="0" smtClean="0"/>
              <a:t>INFN-Lecce)</a:t>
            </a:r>
            <a:r>
              <a:rPr lang="en-US" altLang="zh-CN" dirty="0"/>
              <a:t> </a:t>
            </a:r>
            <a:endParaRPr lang="zh-CN" altLang="zh-CN" dirty="0"/>
          </a:p>
          <a:p>
            <a:pPr marL="914400" lvl="1" indent="-514350">
              <a:buFont typeface="+mj-lt"/>
              <a:buAutoNum type="arabicPeriod"/>
            </a:pPr>
            <a:r>
              <a:rPr lang="en-US" altLang="zh-CN" dirty="0"/>
              <a:t>Requirement </a:t>
            </a:r>
            <a:r>
              <a:rPr lang="en-US" altLang="zh-CN" dirty="0" smtClean="0"/>
              <a:t>from</a:t>
            </a:r>
            <a:r>
              <a:rPr lang="en-US" altLang="zh-CN" dirty="0"/>
              <a:t>  </a:t>
            </a:r>
            <a:r>
              <a:rPr lang="en-US" altLang="zh-CN" dirty="0" smtClean="0"/>
              <a:t>DR Calorimeter,            Roberto </a:t>
            </a:r>
            <a:r>
              <a:rPr lang="en-US" altLang="zh-CN" dirty="0"/>
              <a:t>Ferrari (</a:t>
            </a:r>
            <a:r>
              <a:rPr lang="en-US" altLang="zh-CN" dirty="0" smtClean="0"/>
              <a:t>INFN)</a:t>
            </a:r>
            <a:r>
              <a:rPr lang="en-US" altLang="zh-CN" dirty="0"/>
              <a:t> </a:t>
            </a:r>
            <a:endParaRPr lang="zh-CN" altLang="zh-CN" dirty="0"/>
          </a:p>
          <a:p>
            <a:pPr marL="914400" lvl="1" indent="-514350">
              <a:buFont typeface="+mj-lt"/>
              <a:buAutoNum type="arabicPeriod"/>
            </a:pPr>
            <a:r>
              <a:rPr lang="en-US" altLang="zh-CN" dirty="0"/>
              <a:t>Requirement </a:t>
            </a:r>
            <a:r>
              <a:rPr lang="en-US" altLang="zh-CN" dirty="0" smtClean="0"/>
              <a:t>from</a:t>
            </a:r>
            <a:r>
              <a:rPr lang="en-US" altLang="zh-CN" dirty="0"/>
              <a:t>  Muon </a:t>
            </a:r>
            <a:r>
              <a:rPr lang="en-US" altLang="zh-CN" dirty="0" smtClean="0"/>
              <a:t>detector,</a:t>
            </a:r>
            <a:r>
              <a:rPr lang="en-US" altLang="zh-CN" dirty="0"/>
              <a:t> </a:t>
            </a:r>
            <a:r>
              <a:rPr lang="en-US" altLang="zh-CN" dirty="0" smtClean="0"/>
              <a:t>           Paolo </a:t>
            </a:r>
            <a:r>
              <a:rPr lang="en-US" altLang="zh-CN" dirty="0" err="1" smtClean="0"/>
              <a:t>Giacomelli</a:t>
            </a:r>
            <a:r>
              <a:rPr lang="en-US" altLang="zh-CN" dirty="0" smtClean="0"/>
              <a:t> (INFN-Bo)</a:t>
            </a:r>
            <a:endParaRPr lang="zh-CN" altLang="zh-CN" dirty="0"/>
          </a:p>
          <a:p>
            <a:pPr marL="914400" lvl="1" indent="-514350">
              <a:buFont typeface="+mj-lt"/>
              <a:buAutoNum type="arabicPeriod"/>
            </a:pPr>
            <a:r>
              <a:rPr lang="en-US" altLang="zh-CN" dirty="0" smtClean="0"/>
              <a:t>Requirement from</a:t>
            </a:r>
            <a:r>
              <a:rPr lang="en-US" altLang="zh-CN" dirty="0"/>
              <a:t> Silicon Tracker,  </a:t>
            </a:r>
            <a:r>
              <a:rPr lang="en-US" altLang="zh-CN" dirty="0" smtClean="0"/>
              <a:t>             Jens </a:t>
            </a:r>
            <a:r>
              <a:rPr lang="en-US" altLang="zh-CN" dirty="0" err="1" smtClean="0"/>
              <a:t>Dopke</a:t>
            </a:r>
            <a:r>
              <a:rPr lang="en-US" altLang="zh-CN" dirty="0" smtClean="0"/>
              <a:t> (STFC RAL)</a:t>
            </a:r>
          </a:p>
          <a:p>
            <a:pPr marL="400050" lvl="1" indent="0">
              <a:buNone/>
            </a:pPr>
            <a:endParaRPr lang="en-US" altLang="zh-CN" dirty="0"/>
          </a:p>
          <a:p>
            <a:pPr marL="400050" lvl="1" indent="0">
              <a:buNone/>
            </a:pPr>
            <a:endParaRPr lang="zh-CN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11766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4085"/>
          </a:xfrm>
        </p:spPr>
        <p:txBody>
          <a:bodyPr/>
          <a:lstStyle/>
          <a:p>
            <a:r>
              <a:rPr kumimoji="1" lang="en-US" altLang="zh-CN" dirty="0" smtClean="0"/>
              <a:t>Vertex Detector by </a:t>
            </a:r>
            <a:r>
              <a:rPr kumimoji="1" lang="en-US" altLang="zh-CN" dirty="0" err="1" smtClean="0"/>
              <a:t>WeiWei</a:t>
            </a:r>
            <a:r>
              <a:rPr kumimoji="1" lang="en-US" altLang="zh-CN" dirty="0" smtClean="0"/>
              <a:t>(IHEP)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2020/10/28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CEPC WS2020/TDAQ Report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F65C-1FC6-C749-85A0-F6476A6F4DBD}" type="slidenum">
              <a:rPr kumimoji="1" lang="zh-CN" altLang="en-US" smtClean="0"/>
              <a:t>9</a:t>
            </a:fld>
            <a:endParaRPr kumimoji="1" lang="zh-CN" altLang="en-US"/>
          </a:p>
        </p:txBody>
      </p:sp>
      <p:pic>
        <p:nvPicPr>
          <p:cNvPr id="3" name="图片 2" descr="屏幕快照 2020-10-28 12.46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8256"/>
            <a:ext cx="9144000" cy="3498761"/>
          </a:xfrm>
          <a:prstGeom prst="rect">
            <a:avLst/>
          </a:prstGeom>
        </p:spPr>
      </p:pic>
      <p:pic>
        <p:nvPicPr>
          <p:cNvPr id="13" name="内容占位符 12" descr="屏幕快照 2020-10-28 12.53.29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2" r="1170"/>
          <a:stretch/>
        </p:blipFill>
        <p:spPr>
          <a:xfrm>
            <a:off x="-1" y="995520"/>
            <a:ext cx="8970141" cy="4525963"/>
          </a:xfrm>
        </p:spPr>
      </p:pic>
      <p:pic>
        <p:nvPicPr>
          <p:cNvPr id="14" name="图片 13" descr="屏幕快照 2020-10-28 13.00.4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684" y="1776360"/>
            <a:ext cx="5091077" cy="248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24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</TotalTime>
  <Words>2050</Words>
  <Application>Microsoft Macintosh PowerPoint</Application>
  <PresentationFormat>全屏显示(4:3)</PresentationFormat>
  <Paragraphs>463</Paragraphs>
  <Slides>54</Slides>
  <Notes>0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嵌入的 OLE 服务器</vt:lpstr>
      </vt:variant>
      <vt:variant>
        <vt:i4>1</vt:i4>
      </vt:variant>
      <vt:variant>
        <vt:lpstr>幻灯片标题</vt:lpstr>
      </vt:variant>
      <vt:variant>
        <vt:i4>54</vt:i4>
      </vt:variant>
    </vt:vector>
  </HeadingPairs>
  <TitlesOfParts>
    <vt:vector size="56" baseType="lpstr">
      <vt:lpstr>Office 主题</vt:lpstr>
      <vt:lpstr>Microsoft Word 文档</vt:lpstr>
      <vt:lpstr>TDAQ and online computing </vt:lpstr>
      <vt:lpstr>Outlook</vt:lpstr>
      <vt:lpstr>Overview on TDAQ activities</vt:lpstr>
      <vt:lpstr>Overview on TDAQ activities(2)</vt:lpstr>
      <vt:lpstr>It’s time  </vt:lpstr>
      <vt:lpstr>New iteration of understanding of the sub-detectors(this workshop) </vt:lpstr>
      <vt:lpstr>Collect Clearer requirements to TDAQ at this workshop</vt:lpstr>
      <vt:lpstr>Morning/Afternoon for Time Zone </vt:lpstr>
      <vt:lpstr>Vertex Detector by WeiWei(IHEP)</vt:lpstr>
      <vt:lpstr>Trigger/triggerless readout?</vt:lpstr>
      <vt:lpstr>Silicon Tracker by Jens Dopke(STFC/RAL)</vt:lpstr>
      <vt:lpstr>Clear Requirement to TDAQ</vt:lpstr>
      <vt:lpstr>Drift Chamber by Francesco Grancagnolo (INFN-Lecce)   </vt:lpstr>
      <vt:lpstr>Maximum total Volume in trigger mode</vt:lpstr>
      <vt:lpstr>Total Data Volume after reduction </vt:lpstr>
      <vt:lpstr>TPC by  Huirong Qi</vt:lpstr>
      <vt:lpstr>TPC by Huirong Qi</vt:lpstr>
      <vt:lpstr>ECAL by Yong Liu(IHEP)</vt:lpstr>
      <vt:lpstr>HCAL by Yong Liu(IHEP)</vt:lpstr>
      <vt:lpstr>ECAL/HCAL by Yong Liu(IHEP)</vt:lpstr>
      <vt:lpstr>DR Calo by Roberto Ferrari(INFN)</vt:lpstr>
      <vt:lpstr>DR Calo by Roberto Ferrari(INFN)</vt:lpstr>
      <vt:lpstr>LumiCal by Suen Hou(IPAS)</vt:lpstr>
      <vt:lpstr>LumiCal by Suen Hou(IPAS)</vt:lpstr>
      <vt:lpstr>Summary of the Requirement </vt:lpstr>
      <vt:lpstr>Further action</vt:lpstr>
      <vt:lpstr>Invited Special Technology on readout </vt:lpstr>
      <vt:lpstr>Invited Special Technology on Software trigger</vt:lpstr>
      <vt:lpstr>Good example of Offline selection to online HLT</vt:lpstr>
      <vt:lpstr>Good example for Resource estimation </vt:lpstr>
      <vt:lpstr>Invited Special Technology on TCDS</vt:lpstr>
      <vt:lpstr>How a precise timing distribution could be realized</vt:lpstr>
      <vt:lpstr>Versatile Link for low-jitter</vt:lpstr>
      <vt:lpstr>Implementing the Versatile link in the experiment</vt:lpstr>
      <vt:lpstr>Higher Phase-determinism IP</vt:lpstr>
      <vt:lpstr>Timing compensation and monitoring</vt:lpstr>
      <vt:lpstr>Discussions on Stradegy of DCDS/TDAQ Rearch &amp; Design</vt:lpstr>
      <vt:lpstr>Discussions on DCDS/TDAQ(cont.)</vt:lpstr>
      <vt:lpstr>Highlight/key points</vt:lpstr>
      <vt:lpstr>Potential next actions</vt:lpstr>
      <vt:lpstr>Summary</vt:lpstr>
      <vt:lpstr>backups</vt:lpstr>
      <vt:lpstr>Summary and thinking of Lumical</vt:lpstr>
      <vt:lpstr>Summary and thinking of Vertex</vt:lpstr>
      <vt:lpstr>Summary and thinking of TPC</vt:lpstr>
      <vt:lpstr>Summary and thinking of Calo</vt:lpstr>
      <vt:lpstr>Summary and thinking of Calo</vt:lpstr>
      <vt:lpstr>Summary and thinking of DR Calo</vt:lpstr>
      <vt:lpstr>Summary and thinking of Muon</vt:lpstr>
      <vt:lpstr>Summary and thinking of Silicon</vt:lpstr>
      <vt:lpstr>PowerPoint 演示文稿</vt:lpstr>
      <vt:lpstr>TDAQ Coverage </vt:lpstr>
      <vt:lpstr>Strategy</vt:lpstr>
      <vt:lpstr>More Key points to think</vt:lpstr>
    </vt:vector>
  </TitlesOfParts>
  <Company>IHEP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Request: Detector System Requirements for TDAQ session</dc:title>
  <dc:creator>LIU Zhen-An</dc:creator>
  <cp:lastModifiedBy>LIU Zhen-An</cp:lastModifiedBy>
  <cp:revision>78</cp:revision>
  <dcterms:created xsi:type="dcterms:W3CDTF">2020-09-23T03:04:53Z</dcterms:created>
  <dcterms:modified xsi:type="dcterms:W3CDTF">2020-10-28T13:55:08Z</dcterms:modified>
</cp:coreProperties>
</file>