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1517" r:id="rId2"/>
    <p:sldId id="1518" r:id="rId3"/>
    <p:sldId id="1519" r:id="rId4"/>
    <p:sldId id="1524" r:id="rId5"/>
    <p:sldId id="1521" r:id="rId6"/>
    <p:sldId id="1523" r:id="rId7"/>
    <p:sldId id="1468" r:id="rId8"/>
    <p:sldId id="1542" r:id="rId9"/>
    <p:sldId id="1545" r:id="rId10"/>
    <p:sldId id="1544" r:id="rId11"/>
    <p:sldId id="1509" r:id="rId12"/>
    <p:sldId id="1530" r:id="rId13"/>
    <p:sldId id="1504" r:id="rId14"/>
    <p:sldId id="1511" r:id="rId15"/>
    <p:sldId id="1471" r:id="rId16"/>
    <p:sldId id="1513" r:id="rId17"/>
    <p:sldId id="1514" r:id="rId18"/>
    <p:sldId id="1515" r:id="rId19"/>
    <p:sldId id="1548" r:id="rId20"/>
    <p:sldId id="1549" r:id="rId21"/>
    <p:sldId id="1541" r:id="rId22"/>
    <p:sldId id="1547" r:id="rId23"/>
    <p:sldId id="1507" r:id="rId24"/>
    <p:sldId id="1508" r:id="rId25"/>
    <p:sldId id="1522" r:id="rId26"/>
    <p:sldId id="1489" r:id="rId27"/>
    <p:sldId id="1490" r:id="rId28"/>
    <p:sldId id="1491" r:id="rId29"/>
    <p:sldId id="1540" r:id="rId30"/>
    <p:sldId id="1498" r:id="rId31"/>
    <p:sldId id="1487" r:id="rId32"/>
    <p:sldId id="1526" r:id="rId33"/>
    <p:sldId id="1500" r:id="rId34"/>
    <p:sldId id="1531" r:id="rId35"/>
    <p:sldId id="1532" r:id="rId36"/>
    <p:sldId id="1497" r:id="rId37"/>
    <p:sldId id="1478" r:id="rId38"/>
    <p:sldId id="1543" r:id="rId39"/>
    <p:sldId id="1533" r:id="rId40"/>
    <p:sldId id="155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00"/>
    <a:srgbClr val="FF00FF"/>
    <a:srgbClr val="000066"/>
    <a:srgbClr val="BBE0E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2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2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Times New Roman" charset="0"/>
              </a:defRPr>
            </a:lvl1pPr>
          </a:lstStyle>
          <a:p>
            <a:pPr>
              <a:defRPr/>
            </a:pPr>
            <a:fld id="{FB5B654C-465E-BC40-B170-2ADE923C4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1E3AB5-F833-D54D-9C64-A955C4A788B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3EAF6-0E2B-7741-9BA7-ABC40E14B0A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A4F2AE4-0EF6-184A-8FD8-EC4A7079B341}" type="slidenum">
              <a:rPr lang="en-US" sz="1200" b="0">
                <a:latin typeface="Arial" charset="0"/>
              </a:rPr>
              <a:pPr algn="r" eaLnBrk="1" hangingPunct="1"/>
              <a:t>25</a:t>
            </a:fld>
            <a:endParaRPr lang="en-US" sz="1200" b="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49DE84-76BA-834D-B754-39EC39811325}" type="slidenum">
              <a:rPr lang="en-GB" b="0"/>
              <a:pPr eaLnBrk="1" hangingPunct="1"/>
              <a:t>26</a:t>
            </a:fld>
            <a:endParaRPr lang="en-GB" b="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68810F4-89D3-3641-8C4C-EF1D0A62AAB7}" type="slidenum">
              <a:rPr lang="en-US" b="0"/>
              <a:pPr eaLnBrk="1" hangingPunct="1">
                <a:defRPr/>
              </a:pPr>
              <a:t>27</a:t>
            </a:fld>
            <a:endParaRPr lang="en-US" b="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0180DA6-4698-2A48-831E-1ADDB3FBAC94}" type="slidenum">
              <a:rPr lang="en-US" b="0"/>
              <a:pPr eaLnBrk="1" hangingPunct="1">
                <a:defRPr/>
              </a:pPr>
              <a:t>28</a:t>
            </a:fld>
            <a:endParaRPr lang="en-US" b="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AED58B-FF6D-C240-904D-7E982E1ACE81}" type="slidenum">
              <a:rPr lang="en-US" b="0"/>
              <a:pPr eaLnBrk="1" hangingPunct="1"/>
              <a:t>31</a:t>
            </a:fld>
            <a:endParaRPr lang="en-US" b="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2EC52-B908-224B-B2E1-3A96B32FBD8F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6BF3B-DD12-C446-A643-01CCAF359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6303-DA13-AC4F-8898-C18EE484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BA211-7C11-E44E-987F-46DDEDD84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9C34-28B7-344F-B99F-513B1961C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A015-AE42-3248-9647-36040895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2EB9-6159-244C-B5F3-89DB3A706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1D41-9285-0547-A55C-97FDBBBC9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2917-0EBB-604F-8144-C37AA66D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CB86B-11D9-DE4D-92B0-3E0FFAE4F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34E3C-38A5-FA40-88DF-350F315BF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B5D0-7916-1A49-B11B-DFD73B94E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fld id="{57E5680B-2C4F-1141-B661-45BD440B1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hyperlink" Target="https://www.youtube.com/watch?v=Ts6vS-qYuY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92" y="260648"/>
            <a:ext cx="7990656" cy="1470025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Physics Motivation and Overview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Which Way beyond the SM?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4176464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i="1" dirty="0">
                <a:latin typeface="Times New Roman"/>
                <a:cs typeface="Times New Roman"/>
              </a:rPr>
              <a:t>“...the direct method may be used...but indirect methods will be needed in order to secure victory.” 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i="1" dirty="0">
                <a:latin typeface="Times New Roman"/>
                <a:cs typeface="Times New Roman"/>
              </a:rPr>
              <a:t>“...there are not more than two methods of attack – the direct and the indirect; ...Who can exhaust the possibilities of their combination?” 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Sun Tzu, 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The Art of War 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811517" y="5517232"/>
            <a:ext cx="1296987" cy="43180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None/>
            </a:pPr>
            <a:r>
              <a:rPr lang="en-US" sz="2000" b="0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John Ellis</a:t>
            </a:r>
          </a:p>
        </p:txBody>
      </p:sp>
      <p:pic>
        <p:nvPicPr>
          <p:cNvPr id="5" name="Picture 9" descr="KC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17575" cy="657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2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327401"/>
            <a:ext cx="8134350" cy="1085375"/>
          </a:xfrm>
          <a:solidFill>
            <a:srgbClr val="B7DEE8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latin typeface="Times New Roman"/>
                <a:cs typeface="Times New Roman"/>
              </a:rPr>
              <a:t>Tera</a:t>
            </a:r>
            <a:r>
              <a:rPr lang="en-US" dirty="0" smtClean="0">
                <a:latin typeface="Times New Roman"/>
                <a:cs typeface="Times New Roman"/>
              </a:rPr>
              <a:t>-Z </a:t>
            </a:r>
            <a:r>
              <a:rPr lang="en-US" dirty="0" err="1" smtClean="0">
                <a:latin typeface="Times New Roman"/>
                <a:cs typeface="Times New Roman"/>
              </a:rPr>
              <a:t>Flavour</a:t>
            </a:r>
            <a:r>
              <a:rPr lang="en-US" dirty="0" smtClean="0">
                <a:latin typeface="Times New Roman"/>
                <a:cs typeface="Times New Roman"/>
              </a:rPr>
              <a:t> Physics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FlavourCEP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3514" y="-395201"/>
            <a:ext cx="4680521" cy="8872540"/>
          </a:xfrm>
          <a:prstGeom prst="rect">
            <a:avLst/>
          </a:prstGeo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668344" y="2564904"/>
            <a:ext cx="792088" cy="43204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668344" y="3140968"/>
            <a:ext cx="792088" cy="43204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668344" y="3789040"/>
            <a:ext cx="792088" cy="43204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668344" y="5013176"/>
            <a:ext cx="792088" cy="43204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164288" y="5301208"/>
            <a:ext cx="1872208" cy="10081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0" name="TextBox 9"/>
          <p:cNvSpPr txBox="1"/>
          <p:nvPr/>
        </p:nvSpPr>
        <p:spPr>
          <a:xfrm>
            <a:off x="7884368" y="44624"/>
            <a:ext cx="1172116" cy="338554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CEPC CDR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2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262"/>
          </a:xfrm>
          <a:solidFill>
            <a:srgbClr val="B7DEE8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Sensitivity to HHH Coupling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ATLAStriple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20702"/>
            <a:ext cx="5112568" cy="5148658"/>
          </a:xfrm>
          <a:prstGeom prst="rect">
            <a:avLst/>
          </a:prstGeom>
        </p:spPr>
      </p:pic>
      <p:pic>
        <p:nvPicPr>
          <p:cNvPr id="6" name="Picture 5" descr="Single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" y="1340768"/>
            <a:ext cx="3747760" cy="1440160"/>
          </a:xfrm>
          <a:prstGeom prst="rect">
            <a:avLst/>
          </a:prstGeom>
        </p:spPr>
      </p:pic>
      <p:pic>
        <p:nvPicPr>
          <p:cNvPr id="11" name="Picture 10" descr="DiHig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4" y="5085184"/>
            <a:ext cx="3719726" cy="1700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532" y="2708920"/>
            <a:ext cx="3212356" cy="2419124"/>
          </a:xfrm>
          <a:prstGeom prst="rect">
            <a:avLst/>
          </a:prstGeom>
          <a:solidFill>
            <a:srgbClr val="BBE0E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0" dirty="0" smtClean="0">
                <a:latin typeface="Times New Roman"/>
                <a:cs typeface="Times New Roman"/>
              </a:rPr>
              <a:t>Similar sensitivities</a:t>
            </a:r>
          </a:p>
          <a:p>
            <a:pPr algn="ctr">
              <a:buNone/>
            </a:pPr>
            <a:r>
              <a:rPr lang="en-US" sz="2800" b="0" dirty="0">
                <a:latin typeface="Times New Roman"/>
                <a:cs typeface="Times New Roman"/>
              </a:rPr>
              <a:t>f</a:t>
            </a:r>
            <a:r>
              <a:rPr lang="en-US" sz="2800" b="0" dirty="0" smtClean="0">
                <a:latin typeface="Times New Roman"/>
                <a:cs typeface="Times New Roman"/>
              </a:rPr>
              <a:t>rom single and</a:t>
            </a:r>
          </a:p>
          <a:p>
            <a:pPr algn="ctr">
              <a:buNone/>
            </a:pPr>
            <a:r>
              <a:rPr lang="en-US" sz="2800" b="0" dirty="0">
                <a:latin typeface="Times New Roman"/>
                <a:cs typeface="Times New Roman"/>
              </a:rPr>
              <a:t>d</a:t>
            </a:r>
            <a:r>
              <a:rPr lang="en-US" sz="2800" b="0" dirty="0" smtClean="0">
                <a:latin typeface="Times New Roman"/>
                <a:cs typeface="Times New Roman"/>
              </a:rPr>
              <a:t>ouble Higgs production – but still a long way to go!</a:t>
            </a:r>
            <a:endParaRPr lang="en-US" sz="28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649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262"/>
          </a:xfrm>
          <a:solidFill>
            <a:srgbClr val="B7DEE8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Sensitivity to HHH Coupling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" name="Picture 2" descr="FCeeHH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8" y="2041236"/>
            <a:ext cx="8642672" cy="3028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403716"/>
            <a:ext cx="5958407" cy="523220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Sensitivity through </a:t>
            </a:r>
            <a:r>
              <a:rPr lang="en-US" sz="28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radiative</a:t>
            </a: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corrections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" y="5245100"/>
            <a:ext cx="9017000" cy="1348061"/>
          </a:xfrm>
          <a:prstGeom prst="rect">
            <a:avLst/>
          </a:prstGeom>
          <a:solidFill>
            <a:srgbClr val="BBE0E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Combining all </a:t>
            </a:r>
            <a:r>
              <a:rPr lang="en-US" sz="2400" b="0" dirty="0">
                <a:latin typeface="Times New Roman"/>
                <a:cs typeface="Times New Roman"/>
              </a:rPr>
              <a:t>FCC-</a:t>
            </a:r>
            <a:r>
              <a:rPr lang="en-US" sz="2400" b="0" dirty="0" err="1">
                <a:latin typeface="Times New Roman"/>
                <a:cs typeface="Times New Roman"/>
              </a:rPr>
              <a:t>ee</a:t>
            </a:r>
            <a:r>
              <a:rPr lang="en-US" sz="2400" b="0" dirty="0">
                <a:latin typeface="Times New Roman"/>
                <a:cs typeface="Times New Roman"/>
              </a:rPr>
              <a:t> </a:t>
            </a:r>
            <a:r>
              <a:rPr lang="en-US" sz="2400" b="0" dirty="0" err="1">
                <a:latin typeface="Times New Roman"/>
                <a:cs typeface="Times New Roman"/>
              </a:rPr>
              <a:t>centre</a:t>
            </a:r>
            <a:r>
              <a:rPr lang="en-US" sz="2400" b="0" dirty="0">
                <a:latin typeface="Times New Roman"/>
                <a:cs typeface="Times New Roman"/>
              </a:rPr>
              <a:t>-of-mass </a:t>
            </a:r>
            <a:r>
              <a:rPr lang="en-US" sz="2400" b="0" dirty="0" smtClean="0">
                <a:latin typeface="Times New Roman"/>
                <a:cs typeface="Times New Roman"/>
              </a:rPr>
              <a:t>energies: precision in </a:t>
            </a:r>
            <a:r>
              <a:rPr lang="el-GR" sz="2400" b="0" dirty="0" smtClean="0">
                <a:latin typeface="Times New Roman"/>
                <a:cs typeface="Times New Roman"/>
              </a:rPr>
              <a:t>κ</a:t>
            </a:r>
            <a:r>
              <a:rPr lang="el-GR" sz="2400" b="0" baseline="-25000" dirty="0" smtClean="0">
                <a:latin typeface="Times New Roman"/>
                <a:cs typeface="Times New Roman"/>
              </a:rPr>
              <a:t>λ</a:t>
            </a:r>
            <a:r>
              <a:rPr lang="en-US" sz="2400" b="0" dirty="0" smtClean="0">
                <a:latin typeface="Times New Roman"/>
                <a:cs typeface="Times New Roman"/>
              </a:rPr>
              <a:t> </a:t>
            </a:r>
            <a:r>
              <a:rPr lang="en-US" sz="2400" b="0" dirty="0">
                <a:latin typeface="Times New Roman"/>
                <a:cs typeface="Times New Roman"/>
              </a:rPr>
              <a:t>of ±40% </a:t>
            </a:r>
            <a:endParaRPr lang="en-US" sz="2400" b="0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Improved to </a:t>
            </a:r>
            <a:r>
              <a:rPr lang="en-US" sz="2400" b="0" dirty="0">
                <a:latin typeface="Times New Roman"/>
                <a:cs typeface="Times New Roman"/>
              </a:rPr>
              <a:t>±35% in combination with HL-</a:t>
            </a:r>
            <a:r>
              <a:rPr lang="en-US" sz="2400" b="0" dirty="0" smtClean="0">
                <a:latin typeface="Times New Roman"/>
                <a:cs typeface="Times New Roman"/>
              </a:rPr>
              <a:t>LHC</a:t>
            </a:r>
          </a:p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Further improved to </a:t>
            </a:r>
            <a:r>
              <a:rPr lang="en-US" sz="2400" b="0" dirty="0">
                <a:latin typeface="Times New Roman"/>
                <a:cs typeface="Times New Roman"/>
              </a:rPr>
              <a:t>±25% when </a:t>
            </a:r>
            <a:r>
              <a:rPr lang="en-US" sz="2400" b="0" dirty="0" err="1" smtClean="0">
                <a:latin typeface="Times New Roman"/>
                <a:cs typeface="Times New Roman"/>
              </a:rPr>
              <a:t>c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Z</a:t>
            </a:r>
            <a:r>
              <a:rPr lang="en-US" sz="2400" b="0" dirty="0" smtClean="0">
                <a:latin typeface="Times New Roman"/>
                <a:cs typeface="Times New Roman"/>
              </a:rPr>
              <a:t> </a:t>
            </a:r>
            <a:r>
              <a:rPr lang="en-US" sz="2400" b="0" dirty="0">
                <a:latin typeface="Times New Roman"/>
                <a:cs typeface="Times New Roman"/>
              </a:rPr>
              <a:t>fixed </a:t>
            </a:r>
            <a:r>
              <a:rPr lang="en-US" sz="2400" b="0" dirty="0" smtClean="0">
                <a:latin typeface="Times New Roman"/>
                <a:cs typeface="Times New Roman"/>
              </a:rPr>
              <a:t>to </a:t>
            </a:r>
            <a:r>
              <a:rPr lang="en-US" sz="2400" b="0" dirty="0">
                <a:latin typeface="Times New Roman"/>
                <a:cs typeface="Times New Roman"/>
              </a:rPr>
              <a:t>SM value</a:t>
            </a:r>
            <a:r>
              <a:rPr lang="en-US" sz="2400" b="0" dirty="0" smtClean="0">
                <a:latin typeface="Times New Roman"/>
                <a:cs typeface="Times New Roman"/>
              </a:rPr>
              <a:t>.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956376" y="66110"/>
            <a:ext cx="1080120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" charset="0"/>
              </a:rPr>
              <a:t>FCC </a:t>
            </a:r>
            <a:r>
              <a:rPr lang="en-US" sz="1600" b="0" dirty="0" smtClean="0">
                <a:solidFill>
                  <a:srgbClr val="FFFF00"/>
                </a:solidFill>
                <a:latin typeface="Times" charset="0"/>
              </a:rPr>
              <a:t>CDR</a:t>
            </a:r>
            <a:endParaRPr lang="en-US" sz="16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2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B7DEE8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Triple-Higgs Coupling </a:t>
            </a:r>
            <a:r>
              <a:rPr lang="en-US" dirty="0" smtClean="0">
                <a:latin typeface="Times New Roman"/>
                <a:cs typeface="Times New Roman"/>
              </a:rPr>
              <a:t>Analyses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HHHcoup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100392" cy="5522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6444044"/>
            <a:ext cx="3172075" cy="369332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FFFF00"/>
                </a:solidFill>
              </a:rPr>
              <a:t>De Blas et al, arXiv:1905.03764 </a:t>
            </a:r>
            <a:endParaRPr lang="en-US" sz="18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0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792534" y="332656"/>
            <a:ext cx="7523882" cy="1296144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Times New Roman" charset="0"/>
                <a:ea typeface="ＭＳ Ｐゴシック" charset="0"/>
                <a:cs typeface="Times New Roman" charset="0"/>
              </a:rPr>
              <a:t>Effective Field Theories (EFTs) </a:t>
            </a:r>
            <a:br>
              <a:rPr lang="en-US" sz="4000" dirty="0" smtClean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3200" dirty="0" smtClean="0">
                <a:latin typeface="Times New Roman" charset="0"/>
                <a:ea typeface="ＭＳ Ｐゴシック" charset="0"/>
                <a:cs typeface="Times New Roman" charset="0"/>
              </a:rPr>
              <a:t>a long and glorious History</a:t>
            </a:r>
            <a:endParaRPr lang="en-US" sz="3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462" y="1728192"/>
            <a:ext cx="8533010" cy="4509120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1930’s</a:t>
            </a:r>
            <a:r>
              <a:rPr lang="en-US" sz="2800" dirty="0">
                <a:latin typeface="Times New Roman" charset="0"/>
                <a:ea typeface="ＭＳ Ｐゴシック" charset="0"/>
                <a:cs typeface="Times New Roman" charset="0"/>
              </a:rPr>
              <a:t>: “Standard Model” of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QED had d=4</a:t>
            </a:r>
            <a:endParaRPr lang="en-US" sz="28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Fermi’s four-fermion theory of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weak force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Dimension-6 operators: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, P, V, A, T?</a:t>
            </a:r>
          </a:p>
          <a:p>
            <a:pPr lvl="1" eaLnBrk="1" hangingPunct="1"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Due to exchanges of massive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particles?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Experiment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latin typeface="Times New Roman" charset="0"/>
                <a:ea typeface="ＭＳ Ｐゴシック" charset="0"/>
                <a:cs typeface="Times New Roman" charset="0"/>
              </a:rPr>
              <a:t> V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-A </a:t>
            </a:r>
            <a:endParaRPr lang="en-US" sz="2800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massive vector bosons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 gauge theory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Yukawa’s meson theory of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strong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N-N force</a:t>
            </a:r>
          </a:p>
          <a:p>
            <a:pPr lvl="1" eaLnBrk="1" hangingPunct="1"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Due to exchanges of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mesons?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ＭＳ Ｐゴシック" charset="0"/>
                <a:cs typeface="Times New Roman" charset="0"/>
              </a:rPr>
              <a:t>pions</a:t>
            </a:r>
            <a:endParaRPr lang="en-US" sz="2400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Chiral dynamics of 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Times New Roman" charset="0"/>
              </a:rPr>
              <a:t>pions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: (∂π∂π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)ππ clue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 QCD</a:t>
            </a:r>
            <a:endParaRPr lang="en-US" sz="2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 descr="Fer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82" y="1772816"/>
            <a:ext cx="1733290" cy="1440160"/>
          </a:xfrm>
          <a:prstGeom prst="rect">
            <a:avLst/>
          </a:prstGeom>
        </p:spPr>
      </p:pic>
      <p:pic>
        <p:nvPicPr>
          <p:cNvPr id="8" name="Picture 7" descr="Fer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38" y="4293096"/>
            <a:ext cx="1612497" cy="1339795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-4192"/>
            <a:ext cx="5148064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" charset="0"/>
              </a:rPr>
              <a:t>One way to look for BSM physics</a:t>
            </a:r>
            <a:endParaRPr lang="en-US" sz="28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107950" y="260127"/>
            <a:ext cx="8891588" cy="9366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charset="0"/>
                <a:ea typeface="ＭＳ Ｐゴシック" charset="0"/>
                <a:cs typeface="Times New Roman" charset="0"/>
              </a:rPr>
              <a:t>Standard Model Effective Field Theory</a:t>
            </a:r>
            <a:endParaRPr lang="en-US" sz="36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268413"/>
            <a:ext cx="8964612" cy="54451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Higher-dimensional operators as relics of higher-energy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physics, e.g., dimension 6: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sz="16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Operators constrained by SU(2) × U(1) symmetry:</a:t>
            </a: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Constrain with precision EW, Higgs data, TGCs ...</a:t>
            </a: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sz="24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10595" name="Picture 3" descr="CEG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05" y="1844675"/>
            <a:ext cx="19446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SY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82470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15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6143" y="2026692"/>
            <a:ext cx="7967455" cy="3916908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Global fit to dimension-6 operators using precision electroweak data, W</a:t>
            </a:r>
            <a:r>
              <a:rPr lang="en-US" baseline="30000" dirty="0" smtClean="0">
                <a:latin typeface="Times New Roman" charset="0"/>
                <a:ea typeface="ＭＳ Ｐゴシック" charset="0"/>
                <a:cs typeface="Times New Roman" charset="0"/>
              </a:rPr>
              <a:t>+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W</a:t>
            </a:r>
            <a:r>
              <a:rPr lang="en-US" baseline="30000" dirty="0" smtClean="0">
                <a:latin typeface="Times New Roman" charset="0"/>
                <a:ea typeface="ＭＳ Ｐゴシック" charset="0"/>
                <a:cs typeface="Times New Roman" charset="0"/>
              </a:rPr>
              <a:t>-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at LEP, Higgs and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diboson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data from LHC Runs 1 and 2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Improvements in the constraints from Run 2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Constraints on BSM models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Some contribute to operators at tree level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Stops that contribute at loop level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368300" y="196850"/>
            <a:ext cx="8286750" cy="1440334"/>
          </a:xfrm>
          <a:prstGeom prst="rect">
            <a:avLst/>
          </a:prstGeom>
          <a:solidFill>
            <a:srgbClr val="B7DEE8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Global </a:t>
            </a:r>
            <a:r>
              <a:rPr lang="en-US" b="0" dirty="0">
                <a:solidFill>
                  <a:schemeClr val="tx1"/>
                </a:solidFill>
                <a:latin typeface="Times New Roman"/>
                <a:cs typeface="Times New Roman"/>
              </a:rPr>
              <a:t>SMEFT </a:t>
            </a:r>
            <a:r>
              <a:rPr lang="en-US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Fit</a:t>
            </a:r>
          </a:p>
          <a:p>
            <a:pPr>
              <a:buNone/>
            </a:pPr>
            <a:r>
              <a:rPr lang="en-US" sz="36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to </a:t>
            </a:r>
            <a:r>
              <a:rPr lang="en-US" sz="3600" b="0" dirty="0">
                <a:solidFill>
                  <a:schemeClr val="tx1"/>
                </a:solidFill>
                <a:latin typeface="Times New Roman"/>
                <a:cs typeface="Times New Roman"/>
              </a:rPr>
              <a:t>Higgs, </a:t>
            </a:r>
            <a:r>
              <a:rPr lang="en-US" sz="3600" b="0" dirty="0" err="1">
                <a:solidFill>
                  <a:schemeClr val="tx1"/>
                </a:solidFill>
                <a:latin typeface="Times New Roman"/>
                <a:cs typeface="Times New Roman"/>
              </a:rPr>
              <a:t>Diboson</a:t>
            </a:r>
            <a:r>
              <a:rPr lang="en-US" sz="3600" b="0" dirty="0">
                <a:solidFill>
                  <a:schemeClr val="tx1"/>
                </a:solidFill>
                <a:latin typeface="Times New Roman"/>
                <a:cs typeface="Times New Roman"/>
              </a:rPr>
              <a:t> and Electroweak Data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99449" y="6282888"/>
            <a:ext cx="4438352" cy="369332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1800" b="0" dirty="0" smtClean="0">
                <a:solidFill>
                  <a:srgbClr val="FFFF00"/>
                </a:solidFill>
                <a:latin typeface="Times" charset="0"/>
              </a:rPr>
              <a:t>JE</a:t>
            </a:r>
            <a:r>
              <a:rPr lang="en-US" sz="1800" b="0" dirty="0">
                <a:solidFill>
                  <a:srgbClr val="FFFF00"/>
                </a:solidFill>
                <a:latin typeface="Times" charset="0"/>
              </a:rPr>
              <a:t>, Murphy, </a:t>
            </a:r>
            <a:r>
              <a:rPr lang="en-US" sz="1800" b="0" dirty="0" err="1" smtClean="0">
                <a:solidFill>
                  <a:srgbClr val="FFFF00"/>
                </a:solidFill>
                <a:latin typeface="Times" charset="0"/>
              </a:rPr>
              <a:t>Sanz</a:t>
            </a:r>
            <a:r>
              <a:rPr lang="en-US" sz="1800" b="0" dirty="0" smtClean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1800" b="0" dirty="0">
                <a:solidFill>
                  <a:srgbClr val="FFFF00"/>
                </a:solidFill>
                <a:latin typeface="Times" charset="0"/>
              </a:rPr>
              <a:t>&amp; </a:t>
            </a:r>
            <a:r>
              <a:rPr lang="en-US" sz="1800" b="0" dirty="0" smtClean="0">
                <a:solidFill>
                  <a:srgbClr val="FFFF00"/>
                </a:solidFill>
                <a:latin typeface="Times" charset="0"/>
              </a:rPr>
              <a:t>You</a:t>
            </a:r>
            <a:r>
              <a:rPr lang="en-US" sz="1800" b="0" dirty="0">
                <a:solidFill>
                  <a:srgbClr val="FFFF00"/>
                </a:solidFill>
                <a:latin typeface="Times" charset="0"/>
              </a:rPr>
              <a:t>, arXiv:</a:t>
            </a:r>
            <a:r>
              <a:rPr lang="en-US" sz="1800" b="0" dirty="0" smtClean="0">
                <a:solidFill>
                  <a:srgbClr val="FFFF00"/>
                </a:solidFill>
                <a:latin typeface="Times" charset="0"/>
              </a:rPr>
              <a:t>1803.03252</a:t>
            </a:r>
            <a:endParaRPr lang="en-US" sz="18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3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un1le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69" y="936104"/>
            <a:ext cx="2957632" cy="5733256"/>
          </a:xfrm>
          <a:prstGeom prst="rect">
            <a:avLst/>
          </a:prstGeom>
        </p:spPr>
      </p:pic>
      <p:pic>
        <p:nvPicPr>
          <p:cNvPr id="13" name="Picture 12" descr="CM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8720"/>
            <a:ext cx="3271117" cy="5760640"/>
          </a:xfrm>
          <a:prstGeom prst="rect">
            <a:avLst/>
          </a:prstGeom>
        </p:spPr>
      </p:pic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35496" y="260648"/>
            <a:ext cx="2880320" cy="2448272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Run 2 Higgs</a:t>
            </a:r>
            <a:b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</a:b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Measurements</a:t>
            </a:r>
            <a:b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</a:b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used in</a:t>
            </a:r>
            <a:b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</a:b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SMEFT Fit</a:t>
            </a:r>
            <a:endParaRPr lang="en-US" sz="36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5854" y="332656"/>
            <a:ext cx="943137" cy="523220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CMS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5832" y="332656"/>
            <a:ext cx="1301859" cy="523220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ATLAS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86" y="2924944"/>
            <a:ext cx="1826141" cy="3120854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Include all</a:t>
            </a:r>
          </a:p>
          <a:p>
            <a:pPr algn="ctr">
              <a:buNone/>
            </a:pPr>
            <a:r>
              <a:rPr lang="en-US" sz="2400" b="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vailable</a:t>
            </a:r>
          </a:p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kinematical</a:t>
            </a:r>
          </a:p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information</a:t>
            </a:r>
          </a:p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+ W</a:t>
            </a:r>
            <a:r>
              <a:rPr lang="en-US" sz="2400" b="0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</a:t>
            </a:r>
            <a:r>
              <a:rPr lang="en-US" sz="2400" b="0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</a:p>
          <a:p>
            <a:pPr algn="ctr">
              <a:buNone/>
            </a:pPr>
            <a:r>
              <a:rPr lang="en-US" sz="2400" b="0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easurement</a:t>
            </a:r>
          </a:p>
          <a:p>
            <a:pPr algn="ctr">
              <a:buNone/>
            </a:pPr>
            <a:r>
              <a:rPr lang="en-US" sz="2400" b="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 high </a:t>
            </a:r>
            <a:r>
              <a:rPr lang="en-US" sz="2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lang="en-US" sz="2400" b="0" baseline="-25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endParaRPr lang="en-US" sz="2400" b="0" baseline="-250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 rot="19501519">
            <a:off x="2341059" y="2796076"/>
            <a:ext cx="7098217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800" b="0" dirty="0" smtClean="0">
                <a:latin typeface="Times New Roman"/>
                <a:cs typeface="Times New Roman"/>
              </a:rPr>
              <a:t>Probe 12 SMEFT directions</a:t>
            </a:r>
            <a:endParaRPr lang="en-US" sz="4800" b="0" dirty="0">
              <a:latin typeface="Times New Roman"/>
              <a:cs typeface="Times New Roman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24128" y="6436776"/>
            <a:ext cx="3403600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JE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Murphy, </a:t>
            </a: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Sanz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&amp; 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You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arXiv: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1803.03252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5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3888432" cy="1151855"/>
          </a:xfrm>
          <a:solidFill>
            <a:srgbClr val="B7DEE8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Times New Roman"/>
                <a:cs typeface="Times New Roman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0342" y="1290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/>
              <a:t>20</a:t>
            </a:r>
            <a:endParaRPr lang="en-US" sz="16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5910342" y="165028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/>
              <a:t>13</a:t>
            </a:r>
            <a:endParaRPr lang="en-US" sz="1600" b="0" dirty="0"/>
          </a:p>
        </p:txBody>
      </p:sp>
      <p:pic>
        <p:nvPicPr>
          <p:cNvPr id="7" name="Picture 6" descr="Warsaw_barsum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280920" cy="5373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556792"/>
            <a:ext cx="2140104" cy="523220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Warsaw basis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Comparech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88" y="83716"/>
            <a:ext cx="4127500" cy="16891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560888" y="2804576"/>
            <a:ext cx="3403600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JE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Murphy, </a:t>
            </a: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Sanz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&amp; 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You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arXiv: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1803.03252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7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Updated Fit including Top Data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Over 200 EW, H, </a:t>
            </a:r>
            <a:r>
              <a:rPr lang="en-US" dirty="0" err="1" smtClean="0">
                <a:latin typeface="Times New Roman"/>
                <a:cs typeface="Times New Roman"/>
              </a:rPr>
              <a:t>diboson</a:t>
            </a:r>
            <a:r>
              <a:rPr lang="en-US" dirty="0" smtClean="0">
                <a:latin typeface="Times New Roman"/>
                <a:cs typeface="Times New Roman"/>
              </a:rPr>
              <a:t>, top LHC Runs 1 + 2 measurements, allow top </a:t>
            </a:r>
            <a:r>
              <a:rPr lang="en-US" dirty="0" err="1" smtClean="0">
                <a:latin typeface="Times New Roman"/>
                <a:cs typeface="Times New Roman"/>
              </a:rPr>
              <a:t>flavour</a:t>
            </a:r>
            <a:r>
              <a:rPr lang="en-US" dirty="0" smtClean="0">
                <a:latin typeface="Times New Roman"/>
                <a:cs typeface="Times New Roman"/>
              </a:rPr>
              <a:t> non-universality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EW+H+DiB+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76264"/>
            <a:ext cx="7632848" cy="429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2799277"/>
            <a:ext cx="2582345" cy="7017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dirty="0" smtClean="0">
                <a:solidFill>
                  <a:srgbClr val="FFFF00"/>
                </a:solidFill>
              </a:rPr>
              <a:t>No significant indications</a:t>
            </a:r>
          </a:p>
          <a:p>
            <a:pPr algn="ctr">
              <a:buNone/>
            </a:pPr>
            <a:r>
              <a:rPr lang="en-US" sz="1800" b="0" dirty="0">
                <a:solidFill>
                  <a:srgbClr val="FFFF00"/>
                </a:solidFill>
              </a:rPr>
              <a:t>o</a:t>
            </a:r>
            <a:r>
              <a:rPr lang="en-US" sz="1800" b="0" dirty="0" smtClean="0">
                <a:solidFill>
                  <a:srgbClr val="FFFF00"/>
                </a:solidFill>
              </a:rPr>
              <a:t>f non-zero operators</a:t>
            </a:r>
            <a:endParaRPr lang="en-US" sz="1800" b="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874618"/>
            <a:ext cx="1419755" cy="498598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0" dirty="0" smtClean="0">
                <a:solidFill>
                  <a:srgbClr val="FFFF00"/>
                </a:solidFill>
              </a:rPr>
              <a:t>Constraints on </a:t>
            </a:r>
          </a:p>
          <a:p>
            <a:pPr algn="ctr">
              <a:buNone/>
            </a:pPr>
            <a:r>
              <a:rPr lang="en-US" sz="1200" b="0" dirty="0">
                <a:solidFill>
                  <a:srgbClr val="FFFF00"/>
                </a:solidFill>
              </a:rPr>
              <a:t>i</a:t>
            </a:r>
            <a:r>
              <a:rPr lang="en-US" sz="1200" b="0" dirty="0" smtClean="0">
                <a:solidFill>
                  <a:srgbClr val="FFFF00"/>
                </a:solidFill>
              </a:rPr>
              <a:t>ndividual operators</a:t>
            </a:r>
            <a:endParaRPr lang="en-US" sz="1200" b="0" dirty="0">
              <a:solidFill>
                <a:srgbClr val="FFFF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560888" y="6525344"/>
            <a:ext cx="3547616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JE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Madigan, </a:t>
            </a: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Mimasu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Sanz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&amp; 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You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i="1" dirty="0" smtClean="0">
                <a:solidFill>
                  <a:srgbClr val="FFFF00"/>
                </a:solidFill>
                <a:latin typeface="Times" charset="0"/>
              </a:rPr>
              <a:t>to appear</a:t>
            </a:r>
            <a:endParaRPr lang="en-US" sz="1400" b="0" i="1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Summary of the Standard Model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95300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Particles and SU(3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)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×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 SU(2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)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×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 U(1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) quantum numbers:</a:t>
            </a:r>
          </a:p>
          <a:p>
            <a:pPr eaLnBrk="1" hangingPunct="1">
              <a:defRPr/>
            </a:pPr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Lagrangian:				gauge interactions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						matter fermions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	 					Yukawa interactions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	 					Higgs potential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8513"/>
            <a:ext cx="5961063" cy="2570162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2514600" cy="1703388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685" y="116632"/>
            <a:ext cx="2440091" cy="58477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solidFill>
                  <a:srgbClr val="FFFF00"/>
                </a:solidFill>
              </a:rPr>
              <a:t>What are we?</a:t>
            </a:r>
            <a:endParaRPr lang="en-US" b="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7793" y="4725144"/>
            <a:ext cx="2530711" cy="9048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Tested below 0.1%</a:t>
            </a:r>
          </a:p>
          <a:p>
            <a:pPr algn="ctr">
              <a:buNone/>
            </a:pPr>
            <a:r>
              <a:rPr lang="en-US" sz="2400" b="0" dirty="0">
                <a:solidFill>
                  <a:srgbClr val="FFFF00"/>
                </a:solidFill>
              </a:rPr>
              <a:t>b</a:t>
            </a:r>
            <a:r>
              <a:rPr lang="en-US" sz="2400" b="0" dirty="0" smtClean="0">
                <a:solidFill>
                  <a:srgbClr val="FFFF00"/>
                </a:solidFill>
              </a:rPr>
              <a:t>efore LHC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162" y="5661248"/>
            <a:ext cx="1693342" cy="9048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Testing now</a:t>
            </a:r>
            <a:endParaRPr lang="en-US" sz="2400" b="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b="0" dirty="0">
                <a:solidFill>
                  <a:srgbClr val="FFFF00"/>
                </a:solidFill>
              </a:rPr>
              <a:t>i</a:t>
            </a:r>
            <a:r>
              <a:rPr lang="en-US" sz="2400" b="0" dirty="0" smtClean="0">
                <a:solidFill>
                  <a:srgbClr val="FFFF00"/>
                </a:solidFill>
              </a:rPr>
              <a:t>n progress</a:t>
            </a:r>
            <a:endParaRPr lang="en-US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1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Principal Component Analysis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 EW, H, </a:t>
            </a:r>
            <a:r>
              <a:rPr lang="en-US" dirty="0" err="1" smtClean="0">
                <a:latin typeface="Times New Roman"/>
                <a:cs typeface="Times New Roman"/>
              </a:rPr>
              <a:t>diboson</a:t>
            </a:r>
            <a:r>
              <a:rPr lang="en-US" dirty="0" smtClean="0">
                <a:latin typeface="Times New Roman"/>
                <a:cs typeface="Times New Roman"/>
              </a:rPr>
              <a:t>, top from LHC Runs 1 + 2 data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P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01513" y="34377"/>
            <a:ext cx="4680520" cy="8301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017535" y="3971023"/>
            <a:ext cx="4827301" cy="430887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dirty="0" smtClean="0">
                <a:solidFill>
                  <a:srgbClr val="FFFF00"/>
                </a:solidFill>
              </a:rPr>
              <a:t>More constrained operator </a:t>
            </a:r>
            <a:r>
              <a:rPr lang="en-US" sz="2200" b="0" dirty="0" smtClean="0">
                <a:solidFill>
                  <a:srgbClr val="FFFF00"/>
                </a:solidFill>
              </a:rPr>
              <a:t>combinations</a:t>
            </a:r>
            <a:r>
              <a:rPr lang="en-US" sz="2000" b="0" dirty="0" smtClean="0">
                <a:solidFill>
                  <a:srgbClr val="FFFF00"/>
                </a:solidFill>
              </a:rPr>
              <a:t> </a:t>
            </a:r>
            <a:r>
              <a:rPr lang="en-US" sz="2000" b="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000" b="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939" y="1844824"/>
            <a:ext cx="2453541" cy="369332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FFFF00"/>
                </a:solidFill>
              </a:rPr>
              <a:t>Relative importance (%)</a:t>
            </a:r>
            <a:endParaRPr lang="en-US" sz="1800" b="0" dirty="0">
              <a:solidFill>
                <a:srgbClr val="FFFF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560888" y="6525344"/>
            <a:ext cx="3547616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JE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Madigan, </a:t>
            </a: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Mimasu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Sanz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&amp; 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You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i="1" dirty="0" smtClean="0">
                <a:solidFill>
                  <a:srgbClr val="FFFF00"/>
                </a:solidFill>
                <a:latin typeface="Times" charset="0"/>
              </a:rPr>
              <a:t>to appear</a:t>
            </a:r>
            <a:endParaRPr lang="en-US" sz="1400" b="0" i="1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5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11377"/>
            <a:ext cx="8134350" cy="1229391"/>
          </a:xfrm>
          <a:solidFill>
            <a:srgbClr val="B7DEE8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Future EFT Constraints from Higgs and Electroweak Measurements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pic>
        <p:nvPicPr>
          <p:cNvPr id="3" name="Picture 2" descr="FCC-eeE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12200" cy="509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2780928"/>
            <a:ext cx="2121093" cy="7017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dirty="0" smtClean="0">
                <a:solidFill>
                  <a:srgbClr val="FFFF00"/>
                </a:solidFill>
              </a:rPr>
              <a:t>Dark </a:t>
            </a:r>
            <a:r>
              <a:rPr lang="en-US" sz="1800" b="0" dirty="0" err="1" smtClean="0">
                <a:solidFill>
                  <a:srgbClr val="FFFF00"/>
                </a:solidFill>
              </a:rPr>
              <a:t>colours</a:t>
            </a:r>
            <a:r>
              <a:rPr lang="en-US" sz="1800" b="0" dirty="0" smtClean="0">
                <a:solidFill>
                  <a:srgbClr val="FFFF00"/>
                </a:solidFill>
              </a:rPr>
              <a:t> include</a:t>
            </a:r>
          </a:p>
          <a:p>
            <a:pPr algn="ctr">
              <a:buNone/>
            </a:pPr>
            <a:r>
              <a:rPr lang="en-US" sz="1800" b="0" dirty="0">
                <a:solidFill>
                  <a:srgbClr val="FFFF00"/>
                </a:solidFill>
              </a:rPr>
              <a:t>t</a:t>
            </a:r>
            <a:r>
              <a:rPr lang="en-US" sz="1800" b="0" dirty="0" smtClean="0">
                <a:solidFill>
                  <a:srgbClr val="FFFF00"/>
                </a:solidFill>
              </a:rPr>
              <a:t>heoretical errors</a:t>
            </a:r>
            <a:endParaRPr lang="en-US" sz="1800" b="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4" y="44624"/>
            <a:ext cx="1045679" cy="338554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FCC CDR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9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994122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Beyond Dimension 6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Neutral triple gauge couplings 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have no dimension-4, -6 contributions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Appear first at dimension-8:</a:t>
            </a:r>
          </a:p>
          <a:p>
            <a:endParaRPr lang="en-US" sz="3600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Probe in 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err="1" smtClean="0">
                <a:latin typeface="Times New Roman"/>
                <a:cs typeface="Times New Roman"/>
              </a:rPr>
              <a:t>+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Zγ</a:t>
            </a:r>
            <a:r>
              <a:rPr lang="en-US" dirty="0" smtClean="0">
                <a:latin typeface="Times New Roman"/>
                <a:cs typeface="Times New Roman"/>
              </a:rPr>
              <a:t>, using </a:t>
            </a:r>
            <a:r>
              <a:rPr lang="en-US" dirty="0" err="1" smtClean="0">
                <a:latin typeface="Times New Roman"/>
                <a:cs typeface="Times New Roman"/>
              </a:rPr>
              <a:t>hadronic</a:t>
            </a:r>
            <a:r>
              <a:rPr lang="en-US" dirty="0" smtClean="0">
                <a:latin typeface="Times New Roman"/>
                <a:cs typeface="Times New Roman"/>
              </a:rPr>
              <a:t> Z decays: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Un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polarized</a:t>
            </a:r>
            <a:r>
              <a:rPr lang="en-US" dirty="0" smtClean="0">
                <a:latin typeface="Times New Roman"/>
                <a:cs typeface="Times New Roman"/>
              </a:rPr>
              <a:t> beams: </a:t>
            </a:r>
            <a:r>
              <a:rPr lang="en-US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&gt;&gt; E</a:t>
            </a:r>
            <a:r>
              <a:rPr lang="en-US" baseline="-25000" dirty="0" smtClean="0">
                <a:latin typeface="Times New Roman"/>
                <a:cs typeface="Times New Roman"/>
              </a:rPr>
              <a:t>CM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OB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12" y="3208792"/>
            <a:ext cx="2839703" cy="285499"/>
          </a:xfrm>
          <a:prstGeom prst="rect">
            <a:avLst/>
          </a:prstGeom>
        </p:spPr>
      </p:pic>
      <p:pic>
        <p:nvPicPr>
          <p:cNvPr id="5" name="Picture 4" descr="OG+-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66226"/>
            <a:ext cx="3541531" cy="723422"/>
          </a:xfrm>
          <a:prstGeom prst="rect">
            <a:avLst/>
          </a:prstGeom>
        </p:spPr>
      </p:pic>
      <p:pic>
        <p:nvPicPr>
          <p:cNvPr id="6" name="Picture 5" descr="OC+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10" y="3550854"/>
            <a:ext cx="3984222" cy="334718"/>
          </a:xfrm>
          <a:prstGeom prst="rect">
            <a:avLst/>
          </a:prstGeom>
        </p:spPr>
      </p:pic>
      <p:pic>
        <p:nvPicPr>
          <p:cNvPr id="7" name="Picture 6" descr="Zgamm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898843" cy="1883916"/>
          </a:xfrm>
          <a:prstGeom prst="rect">
            <a:avLst/>
          </a:prstGeom>
        </p:spPr>
      </p:pic>
      <p:pic>
        <p:nvPicPr>
          <p:cNvPr id="8" name="Picture 7" descr="EHXTab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89869"/>
            <a:ext cx="8748464" cy="1703427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12160" y="6237312"/>
            <a:ext cx="3096344" cy="566309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JE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He &amp; Xiao, arXiv:2008.04298 </a:t>
            </a:r>
          </a:p>
          <a:p>
            <a:pPr algn="ctr">
              <a:buFontTx/>
              <a:buNone/>
            </a:pPr>
            <a:r>
              <a:rPr lang="en-US" sz="1400" b="0" i="1" dirty="0" smtClean="0">
                <a:solidFill>
                  <a:srgbClr val="FFFF00"/>
                </a:solidFill>
                <a:latin typeface="Times" charset="0"/>
              </a:rPr>
              <a:t>(JE</a:t>
            </a:r>
            <a:r>
              <a:rPr lang="en-US" sz="1400" b="0" i="1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i="1" dirty="0" err="1">
                <a:solidFill>
                  <a:srgbClr val="FFFF00"/>
                </a:solidFill>
                <a:latin typeface="Times" charset="0"/>
              </a:rPr>
              <a:t>G</a:t>
            </a:r>
            <a:r>
              <a:rPr lang="en-US" sz="1400" b="0" i="1" dirty="0" err="1" smtClean="0">
                <a:solidFill>
                  <a:srgbClr val="FFFF00"/>
                </a:solidFill>
                <a:latin typeface="Times" charset="0"/>
              </a:rPr>
              <a:t>e</a:t>
            </a:r>
            <a:r>
              <a:rPr lang="en-US" sz="1400" b="0" i="1" dirty="0" smtClean="0">
                <a:solidFill>
                  <a:srgbClr val="FFFF00"/>
                </a:solidFill>
                <a:latin typeface="Times" charset="0"/>
              </a:rPr>
              <a:t>, He </a:t>
            </a:r>
            <a:r>
              <a:rPr lang="en-US" sz="1400" b="0" i="1" dirty="0">
                <a:solidFill>
                  <a:srgbClr val="FFFF00"/>
                </a:solidFill>
                <a:latin typeface="Times" charset="0"/>
              </a:rPr>
              <a:t>&amp; Xiao, arXiv</a:t>
            </a:r>
            <a:r>
              <a:rPr lang="en-US" sz="1400" b="0" i="1" dirty="0" smtClean="0">
                <a:solidFill>
                  <a:srgbClr val="FFFF00"/>
                </a:solidFill>
                <a:latin typeface="Times" charset="0"/>
              </a:rPr>
              <a:t>:1902.06632)</a:t>
            </a:r>
            <a:endParaRPr lang="en-US" sz="1400" b="0" i="1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9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92" y="312738"/>
            <a:ext cx="8610007" cy="944562"/>
          </a:xfrm>
          <a:solidFill>
            <a:srgbClr val="B7DEE8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Precision Electroweak Measurements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" name="Picture 2" descr="EWPOErr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4" y="1724542"/>
            <a:ext cx="8681825" cy="1958458"/>
          </a:xfrm>
          <a:prstGeom prst="rect">
            <a:avLst/>
          </a:prstGeom>
        </p:spPr>
      </p:pic>
      <p:pic>
        <p:nvPicPr>
          <p:cNvPr id="4" name="Picture 3" descr="EWPOErrorEstimat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52900"/>
            <a:ext cx="7899400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032" y="2425700"/>
            <a:ext cx="66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4832" y="26416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8264" y="3339068"/>
            <a:ext cx="12272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73050" y="1305521"/>
            <a:ext cx="4167427" cy="46166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Present and future EWPO errors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25450" y="3769321"/>
            <a:ext cx="6906007" cy="46166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Comparison of future EWPO errors with TH estimates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49605" y="1305521"/>
            <a:ext cx="2503297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Blondel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et al, 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arXiv: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1809.01830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8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92" y="312738"/>
            <a:ext cx="8610007" cy="944562"/>
          </a:xfrm>
          <a:solidFill>
            <a:srgbClr val="B7DEE8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Numbers of Diagrams to be Calculated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Diagra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2" y="1257300"/>
            <a:ext cx="7190216" cy="5600700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60875" y="1290638"/>
            <a:ext cx="2503297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Blondel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et al, 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arXiv: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1809.01830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4383" y="3855253"/>
            <a:ext cx="1559617" cy="113877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 lot of work </a:t>
            </a:r>
          </a:p>
          <a:p>
            <a:pPr algn="ctr">
              <a:buNone/>
            </a:pPr>
            <a:r>
              <a:rPr lang="en-US" sz="20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for theorists,</a:t>
            </a:r>
          </a:p>
          <a:p>
            <a:pPr algn="ctr">
              <a:buNone/>
            </a:pPr>
            <a:r>
              <a:rPr lang="en-US" sz="2000" b="0" dirty="0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lang="en-US" sz="20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ut feasible!</a:t>
            </a:r>
            <a:endParaRPr lang="en-US" sz="20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679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67744" y="3645024"/>
            <a:ext cx="4556606" cy="70788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000" b="0" dirty="0" smtClean="0">
                <a:solidFill>
                  <a:srgbClr val="FFFF00"/>
                </a:solidFill>
              </a:rPr>
              <a:t>Where are we going?</a:t>
            </a:r>
            <a:endParaRPr lang="en-US" sz="4000" b="0" dirty="0">
              <a:solidFill>
                <a:srgbClr val="FFFF00"/>
              </a:solidFill>
            </a:endParaRPr>
          </a:p>
        </p:txBody>
      </p:sp>
      <p:pic>
        <p:nvPicPr>
          <p:cNvPr id="16" name="Picture 15" descr="The-World-Is-Not-Enough-po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0200" y="404813"/>
            <a:ext cx="4897438" cy="3960812"/>
          </a:xfrm>
          <a:solidFill>
            <a:srgbClr val="BBE0E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>
                <a:latin typeface="Times New Roman" charset="0"/>
                <a:ea typeface="ＭＳ Ｐゴシック" charset="0"/>
              </a:rPr>
              <a:t>« </a:t>
            </a:r>
            <a:r>
              <a:rPr lang="fr-FR" sz="2800" dirty="0" err="1" smtClean="0">
                <a:latin typeface="Times New Roman" charset="0"/>
                <a:ea typeface="ＭＳ Ｐゴシック" charset="0"/>
              </a:rPr>
              <a:t>Empty</a:t>
            </a:r>
            <a:r>
              <a:rPr lang="fr-FR" sz="2800" dirty="0" smtClean="0">
                <a:latin typeface="Times New Roman" charset="0"/>
                <a:ea typeface="ＭＳ Ｐゴシック" charset="0"/>
              </a:rPr>
              <a:t> » </a:t>
            </a:r>
            <a:r>
              <a:rPr lang="fr-FR" sz="2800" dirty="0" err="1" smtClean="0">
                <a:latin typeface="Times New Roman" charset="0"/>
                <a:ea typeface="ＭＳ Ｐゴシック" charset="0"/>
              </a:rPr>
              <a:t>space</a:t>
            </a:r>
            <a:r>
              <a:rPr lang="fr-FR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fr-FR" sz="2800" dirty="0" err="1" smtClean="0">
                <a:latin typeface="Times New Roman" charset="0"/>
                <a:ea typeface="ＭＳ Ｐゴシック" charset="0"/>
              </a:rPr>
              <a:t>is</a:t>
            </a:r>
            <a:r>
              <a:rPr lang="fr-FR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fr-FR" sz="2800" dirty="0" err="1" smtClean="0">
                <a:latin typeface="Times New Roman" charset="0"/>
                <a:ea typeface="ＭＳ Ｐゴシック" charset="0"/>
              </a:rPr>
              <a:t>unstable</a:t>
            </a:r>
            <a:endParaRPr lang="fr-FR" sz="2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err="1">
                <a:latin typeface="Times New Roman" charset="0"/>
                <a:ea typeface="ＭＳ Ｐゴシック" charset="0"/>
              </a:rPr>
              <a:t>Dark</a:t>
            </a:r>
            <a:r>
              <a:rPr lang="fr-FR" sz="2800" dirty="0">
                <a:latin typeface="Times New Roman" charset="0"/>
                <a:ea typeface="ＭＳ Ｐゴシック" charset="0"/>
              </a:rPr>
              <a:t> </a:t>
            </a:r>
            <a:r>
              <a:rPr lang="fr-FR" sz="2800" dirty="0" err="1">
                <a:latin typeface="Times New Roman" charset="0"/>
                <a:ea typeface="ＭＳ Ｐゴシック" charset="0"/>
              </a:rPr>
              <a:t>matter</a:t>
            </a:r>
            <a:endParaRPr lang="fr-FR" sz="2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err="1" smtClean="0">
                <a:latin typeface="Times New Roman" charset="0"/>
                <a:ea typeface="ＭＳ Ｐゴシック" charset="0"/>
              </a:rPr>
              <a:t>Flavour</a:t>
            </a:r>
            <a:r>
              <a:rPr lang="fr-FR" sz="2800" dirty="0" smtClean="0">
                <a:latin typeface="Times New Roman" charset="0"/>
                <a:ea typeface="ＭＳ Ｐゴシック" charset="0"/>
              </a:rPr>
              <a:t> &amp; </a:t>
            </a:r>
            <a:r>
              <a:rPr lang="fr-FR" sz="2800" dirty="0" err="1">
                <a:latin typeface="Times New Roman" charset="0"/>
                <a:ea typeface="ＭＳ Ｐゴシック" charset="0"/>
              </a:rPr>
              <a:t>o</a:t>
            </a:r>
            <a:r>
              <a:rPr lang="fr-FR" sz="2800" dirty="0" err="1" smtClean="0">
                <a:latin typeface="Times New Roman" charset="0"/>
                <a:ea typeface="ＭＳ Ｐゴシック" charset="0"/>
              </a:rPr>
              <a:t>rigin</a:t>
            </a:r>
            <a:r>
              <a:rPr lang="fr-FR" sz="2800" dirty="0" smtClean="0">
                <a:latin typeface="Times New Roman" charset="0"/>
                <a:ea typeface="ＭＳ Ｐゴシック" charset="0"/>
              </a:rPr>
              <a:t> of </a:t>
            </a:r>
            <a:r>
              <a:rPr lang="fr-FR" sz="2800" dirty="0" err="1" smtClean="0">
                <a:latin typeface="Times New Roman" charset="0"/>
                <a:ea typeface="ＭＳ Ｐゴシック" charset="0"/>
              </a:rPr>
              <a:t>matter</a:t>
            </a:r>
            <a:endParaRPr lang="fr-FR" sz="2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>
                <a:latin typeface="Times New Roman" charset="0"/>
                <a:ea typeface="ＭＳ Ｐゴシック" charset="0"/>
              </a:rPr>
              <a:t>Masses/</a:t>
            </a:r>
            <a:r>
              <a:rPr lang="fr-FR" sz="2800" dirty="0" err="1" smtClean="0">
                <a:latin typeface="Times New Roman" charset="0"/>
                <a:ea typeface="ＭＳ Ｐゴシック" charset="0"/>
              </a:rPr>
              <a:t>mixing</a:t>
            </a:r>
            <a:r>
              <a:rPr lang="fr-FR" sz="2800" dirty="0" smtClean="0">
                <a:latin typeface="Times New Roman" charset="0"/>
                <a:ea typeface="ＭＳ Ｐゴシック" charset="0"/>
              </a:rPr>
              <a:t> of neutrinos</a:t>
            </a:r>
            <a:endParaRPr lang="fr-FR" sz="2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err="1" smtClean="0">
                <a:latin typeface="Times New Roman" charset="0"/>
                <a:ea typeface="ＭＳ Ｐゴシック" charset="0"/>
              </a:rPr>
              <a:t>Hierarchy</a:t>
            </a:r>
            <a:r>
              <a:rPr lang="fr-FR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fr-FR" sz="2800" dirty="0" err="1" smtClean="0">
                <a:latin typeface="Times New Roman" charset="0"/>
                <a:ea typeface="ＭＳ Ｐゴシック" charset="0"/>
              </a:rPr>
              <a:t>problem</a:t>
            </a:r>
            <a:endParaRPr lang="fr-FR" sz="2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>
                <a:latin typeface="Times New Roman" charset="0"/>
                <a:ea typeface="ＭＳ Ｐゴシック" charset="0"/>
              </a:rPr>
              <a:t>Inflation</a:t>
            </a:r>
            <a:endParaRPr lang="fr-FR" sz="2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>
                <a:latin typeface="Times New Roman" charset="0"/>
                <a:ea typeface="ＭＳ Ｐゴシック" charset="0"/>
              </a:rPr>
              <a:t>Quantum </a:t>
            </a:r>
            <a:r>
              <a:rPr lang="fr-FR" sz="2800" dirty="0" err="1">
                <a:latin typeface="Times New Roman" charset="0"/>
                <a:ea typeface="ＭＳ Ｐゴシック" charset="0"/>
              </a:rPr>
              <a:t>gravity</a:t>
            </a:r>
            <a:endParaRPr lang="fr-FR" sz="2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>
                <a:latin typeface="Times New Roman" charset="0"/>
                <a:ea typeface="ＭＳ Ｐゴシック" charset="0"/>
              </a:rPr>
              <a:t>…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00338" y="4581525"/>
            <a:ext cx="3384550" cy="368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sz="1600" b="0" i="1" baseline="30000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The</a:t>
            </a:r>
            <a:r>
              <a:rPr lang="fr-FR" sz="1600" b="0" i="1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 </a:t>
            </a:r>
            <a:r>
              <a:rPr lang="fr-FR" sz="1800" b="0" i="1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Standard Model</a:t>
            </a:r>
          </a:p>
        </p:txBody>
      </p:sp>
      <p:pic>
        <p:nvPicPr>
          <p:cNvPr id="48134" name="Picture 4" descr="Hig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71438"/>
            <a:ext cx="9953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abiol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330">
            <a:off x="350838" y="685800"/>
            <a:ext cx="889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>
            <a:spLocks noChangeArrowheads="1"/>
          </p:cNvSpPr>
          <p:nvPr/>
        </p:nvSpPr>
        <p:spPr bwMode="auto">
          <a:xfrm rot="16200000">
            <a:off x="5580113" y="1052736"/>
            <a:ext cx="720079" cy="302433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 rot="16200000">
            <a:off x="6192181" y="-1431541"/>
            <a:ext cx="720079" cy="424847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16200000">
            <a:off x="5112061" y="80627"/>
            <a:ext cx="720079" cy="208823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61803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5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 animBg="1"/>
      <p:bldP spid="8" grpId="0" animBg="1"/>
      <p:bldP spid="24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Tunnell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42312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58200" cy="1081088"/>
          </a:xfrm>
          <a:solidFill>
            <a:srgbClr val="9ED3D7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Will the Universe Collapse?</a:t>
            </a:r>
          </a:p>
        </p:txBody>
      </p:sp>
      <p:sp>
        <p:nvSpPr>
          <p:cNvPr id="17411" name="Text Box 13"/>
          <p:cNvSpPr txBox="1">
            <a:spLocks noChangeArrowheads="1"/>
          </p:cNvSpPr>
          <p:nvPr/>
        </p:nvSpPr>
        <p:spPr bwMode="auto">
          <a:xfrm>
            <a:off x="3492500" y="4508500"/>
            <a:ext cx="381635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Tunnel through barrier</a:t>
            </a:r>
          </a:p>
          <a:p>
            <a:pPr algn="ctr" eaLnBrk="1" hangingPunct="1"/>
            <a:r>
              <a:rPr lang="en-US" sz="2800" b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in current Universe?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3724275" y="2257425"/>
            <a:ext cx="3816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Fluctuate over barrier?</a:t>
            </a: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1187450" y="2906713"/>
            <a:ext cx="273685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Fluctuate over barrier?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484438" y="1827213"/>
            <a:ext cx="3816350" cy="10402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2800" b="0" dirty="0">
                <a:latin typeface="Times New Roman" charset="0"/>
                <a:cs typeface="Times New Roman" charset="0"/>
              </a:rPr>
              <a:t>Fluctuate over barrier</a:t>
            </a:r>
          </a:p>
          <a:p>
            <a:pPr algn="ctr" eaLnBrk="1" hangingPunct="1">
              <a:buNone/>
            </a:pPr>
            <a:r>
              <a:rPr lang="en-US" sz="2800" b="0" dirty="0">
                <a:latin typeface="Times New Roman" charset="0"/>
                <a:cs typeface="Times New Roman" charset="0"/>
              </a:rPr>
              <a:t>in the early Universe?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01638" y="5281613"/>
            <a:ext cx="3306762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2800" b="0" dirty="0">
                <a:latin typeface="Times New Roman" charset="0"/>
                <a:cs typeface="Times New Roman" charset="0"/>
              </a:rPr>
              <a:t>Quantum fluctuations</a:t>
            </a:r>
            <a:endParaRPr lang="en-US" sz="2800" b="0" baseline="30000" dirty="0">
              <a:latin typeface="Times New Roman" charset="0"/>
              <a:cs typeface="Times New Roman" charset="0"/>
            </a:endParaRPr>
          </a:p>
        </p:txBody>
      </p:sp>
      <p:pic>
        <p:nvPicPr>
          <p:cNvPr id="25" name="Picture 24" descr="Higgsden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868863"/>
            <a:ext cx="17700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5" descr="Higgsn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924175"/>
            <a:ext cx="18018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89" name="Text Box 13"/>
          <p:cNvSpPr txBox="1">
            <a:spLocks noChangeArrowheads="1"/>
          </p:cNvSpPr>
          <p:nvPr/>
        </p:nvSpPr>
        <p:spPr bwMode="auto">
          <a:xfrm>
            <a:off x="4500563" y="6165850"/>
            <a:ext cx="2497137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b="0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The Big Crunch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779838" y="4508500"/>
            <a:ext cx="3024187" cy="10402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2800" b="0" dirty="0">
                <a:latin typeface="Times New Roman" charset="0"/>
                <a:cs typeface="Times New Roman" charset="0"/>
              </a:rPr>
              <a:t>Tunnel through</a:t>
            </a:r>
          </a:p>
          <a:p>
            <a:pPr algn="ctr" eaLnBrk="1" hangingPunct="1">
              <a:buNone/>
            </a:pPr>
            <a:r>
              <a:rPr lang="en-US" sz="2800" b="0" dirty="0">
                <a:latin typeface="Times New Roman" charset="0"/>
                <a:cs typeface="Times New Roman" charset="0"/>
              </a:rPr>
              <a:t>barrier now?</a:t>
            </a:r>
          </a:p>
        </p:txBody>
      </p:sp>
      <p:sp>
        <p:nvSpPr>
          <p:cNvPr id="17420" name="Text Box 4"/>
          <p:cNvSpPr txBox="1">
            <a:spLocks noChangeArrowheads="1"/>
          </p:cNvSpPr>
          <p:nvPr/>
        </p:nvSpPr>
        <p:spPr bwMode="auto">
          <a:xfrm>
            <a:off x="593725" y="2833688"/>
            <a:ext cx="1890713" cy="523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2800" b="0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We are here</a:t>
            </a:r>
            <a:endParaRPr lang="en-US" sz="2800" b="0" baseline="30000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13383" name="Oval 7"/>
          <p:cNvSpPr>
            <a:spLocks noChangeArrowheads="1"/>
          </p:cNvSpPr>
          <p:nvPr/>
        </p:nvSpPr>
        <p:spPr bwMode="auto">
          <a:xfrm>
            <a:off x="468313" y="465296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0">
              <a:latin typeface="Times New Roman"/>
              <a:cs typeface="Times New Roman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68313" y="462756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0">
              <a:latin typeface="Times New Roman"/>
              <a:cs typeface="Times New Roman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443663" y="1827213"/>
            <a:ext cx="2700337" cy="15573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2800" b="0" dirty="0">
                <a:latin typeface="Times New Roman" charset="0"/>
                <a:cs typeface="Times New Roman" charset="0"/>
              </a:rPr>
              <a:t>Not if </a:t>
            </a:r>
          </a:p>
          <a:p>
            <a:pPr algn="ctr" eaLnBrk="1" hangingPunct="1">
              <a:buNone/>
            </a:pPr>
            <a:r>
              <a:rPr lang="en-US" sz="2800" b="0" dirty="0">
                <a:latin typeface="Times New Roman" charset="0"/>
                <a:cs typeface="Times New Roman" charset="0"/>
              </a:rPr>
              <a:t>infinite </a:t>
            </a:r>
            <a:r>
              <a:rPr lang="en-US" sz="2800" b="0" dirty="0" smtClean="0">
                <a:latin typeface="Times New Roman" charset="0"/>
                <a:cs typeface="Times New Roman" charset="0"/>
              </a:rPr>
              <a:t>wall:</a:t>
            </a:r>
            <a:endParaRPr lang="en-US" sz="2800" b="0" dirty="0">
              <a:latin typeface="Times New Roman" charset="0"/>
              <a:cs typeface="Times New Roman" charset="0"/>
            </a:endParaRPr>
          </a:p>
          <a:p>
            <a:pPr algn="ctr" eaLnBrk="1" hangingPunct="1">
              <a:buNone/>
            </a:pPr>
            <a:r>
              <a:rPr lang="en-US" sz="2800" b="0" dirty="0" err="1">
                <a:latin typeface="Times New Roman" charset="0"/>
                <a:cs typeface="Times New Roman" charset="0"/>
              </a:rPr>
              <a:t>Supersymmetry</a:t>
            </a:r>
            <a:r>
              <a:rPr lang="en-US" sz="2800" b="0" dirty="0">
                <a:latin typeface="Times New Roman" charset="0"/>
                <a:cs typeface="Times New Roman" charset="0"/>
              </a:rPr>
              <a:t>?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V="1">
            <a:off x="4932363" y="692150"/>
            <a:ext cx="4319587" cy="2808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50825" y="260350"/>
            <a:ext cx="8612188" cy="1081088"/>
          </a:xfrm>
          <a:prstGeom prst="rect">
            <a:avLst/>
          </a:prstGeom>
          <a:solidFill>
            <a:srgbClr val="9ED3D7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4800" b="0" dirty="0">
                <a:latin typeface="Times New Roman" charset="0"/>
                <a:cs typeface="Times New Roman" charset="0"/>
              </a:rPr>
              <a:t>Should it have Collapsed already?</a:t>
            </a:r>
          </a:p>
        </p:txBody>
      </p:sp>
    </p:spTree>
    <p:extLst>
      <p:ext uri="{BB962C8B-B14F-4D97-AF65-F5344CB8AC3E}">
        <p14:creationId xmlns:p14="http://schemas.microsoft.com/office/powerpoint/2010/main" val="238795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438E-6 1.43188E-6 C 0.02187 -0.00532 0.01424 -0.00578 0.04218 1.43188E-6 C 0.05294 0.00231 0.08487 0.00809 0.07376 0.00809 C 0.06873 0.00809 0.05832 0.00809 0.05832 0.00856 C 0.05294 0.00671 0.04721 0.00555 0.04218 0.00393 C 0.03506 0.00277 0.02378 0.00555 0.02118 1.43188E-6 C 0.01962 -0.0044 0.03159 -0.00532 0.03662 -0.0081 C 0.06335 -0.00301 0.08869 0.00462 0.11594 0.00809 C 0.12791 0.00971 0.14058 0.01064 0.15273 0.01226 C 0.15464 0.01226 0.15863 0.01226 0.15863 0.01249 C 0.11299 0.00092 0.16089 0.01156 0.05832 0.00393 C 0.03662 0.00277 0.01545 -0.00393 -0.00503 -0.0081 C 0.03159 -0.01712 0.07255 0.00555 0.11056 0.00809 C 0.14249 0.01041 0.17425 0.01064 0.20584 0.01226 C 0.24263 0.0229 0.28741 0.02359 0.16384 0.01642 C 0.11056 0.00185 0.05415 0.01041 -4.98438E-6 1.43188E-6 Z " pathEditMode="relative" rAng="0" ptsTypes="ffffffffffffffff">
                                      <p:cBhvr>
                                        <p:cTn id="21" dur="2000" fill="hold"/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4118 4.44444E-6 C 0.59687 4.44444E-6 0.825 0.07916 0.825 0.14351 L 0.825 0.28796 " pathEditMode="relative" rAng="0" ptsTypes="FfFF">
                                      <p:cBhvr>
                                        <p:cTn id="29" dur="3000" fill="hold"/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37 C 0.32466 -0.16968 0.64914 -0.34283 0.64723 -0.34607 C 0.64549 -0.34954 -0.01024 -0.01574 -0.01128 -0.01713 C -0.01215 -0.01852 0.64167 -0.36111 0.64063 -0.3551 C 0.63959 -0.34931 -0.02395 0.0206 -0.01788 0.01898 C -0.01163 0.01759 0.67674 -0.35926 0.67813 -0.36435 C 0.67969 -0.36922 0.10157 -0.06644 -0.00885 -0.01111 " pathEditMode="relative" rAng="0" ptsTypes="aaaaa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8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613389" grpId="0" animBg="1"/>
      <p:bldP spid="15" grpId="0" animBg="1"/>
      <p:bldP spid="613383" grpId="0" animBg="1"/>
      <p:bldP spid="613383" grpId="1" animBg="1"/>
      <p:bldP spid="24" grpId="0" animBg="1"/>
      <p:bldP spid="30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260350"/>
            <a:ext cx="8277225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0000"/>
                </a:solidFill>
                <a:latin typeface="Times New Roman" charset="0"/>
                <a:cs typeface="+mj-cs"/>
              </a:rPr>
              <a:t>Theoretical Constraints on Higgs Mass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  <a:solidFill>
            <a:srgbClr val="BBE0E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Large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baseline="-25000" dirty="0" err="1" smtClean="0"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→ large self-coupling → blow up at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low-energy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scale </a:t>
            </a:r>
            <a:r>
              <a:rPr lang="el-GR" dirty="0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due to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renormalization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Small: renormalization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due to t quark drives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quartic coupling &lt; 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at some scale </a:t>
            </a:r>
            <a:r>
              <a:rPr lang="el-GR" dirty="0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→ vacuum unstable</a:t>
            </a:r>
            <a:endParaRPr lang="el-GR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Vacuum could be stabilized by 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upersymmetry</a:t>
            </a:r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4" name="Picture 3" descr="runninglamb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8363"/>
            <a:ext cx="4508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nda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33600"/>
            <a:ext cx="36718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0391"/>
            <a:ext cx="2879998" cy="266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07723" y="2276475"/>
            <a:ext cx="2146742" cy="104028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800" b="0" dirty="0">
                <a:solidFill>
                  <a:srgbClr val="FFFF00"/>
                </a:solidFill>
                <a:cs typeface="Times New Roman" charset="0"/>
              </a:rPr>
              <a:t>Instability @</a:t>
            </a:r>
          </a:p>
          <a:p>
            <a:pPr algn="ctr">
              <a:buFontTx/>
              <a:buNone/>
              <a:defRPr/>
            </a:pPr>
            <a:r>
              <a:rPr lang="en-US" sz="2800" b="0" dirty="0" smtClean="0">
                <a:solidFill>
                  <a:srgbClr val="FFFF00"/>
                </a:solidFill>
                <a:cs typeface="Times New Roman" charset="0"/>
              </a:rPr>
              <a:t>10</a:t>
            </a:r>
            <a:r>
              <a:rPr lang="en-US" sz="2800" b="0" baseline="30000" dirty="0" smtClean="0">
                <a:solidFill>
                  <a:srgbClr val="FFFF00"/>
                </a:solidFill>
                <a:cs typeface="Times New Roman" charset="0"/>
              </a:rPr>
              <a:t>11.1±</a:t>
            </a:r>
            <a:r>
              <a:rPr lang="en-US" sz="2800" b="0" baseline="30000" dirty="0" smtClean="0">
                <a:solidFill>
                  <a:srgbClr val="FFFF00"/>
                </a:solidFill>
                <a:cs typeface="Times New Roman" charset="0"/>
              </a:rPr>
              <a:t>0.8</a:t>
            </a:r>
            <a:r>
              <a:rPr lang="en-US" sz="2800" b="0" dirty="0" smtClean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en-US" sz="2800" b="0" dirty="0" err="1">
                <a:solidFill>
                  <a:srgbClr val="FFFF00"/>
                </a:solidFill>
                <a:cs typeface="Times New Roman" charset="0"/>
              </a:rPr>
              <a:t>GeV</a:t>
            </a:r>
            <a:endParaRPr lang="en-US" sz="2800" b="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53295" y="1340768"/>
            <a:ext cx="5954713" cy="3079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>
                <a:solidFill>
                  <a:srgbClr val="FFFF00"/>
                </a:solidFill>
                <a:latin typeface="Times" charset="0"/>
              </a:rPr>
              <a:t>Buttazzo, Degrassi, Giardino, Giudice, Sala, Salvio &amp; Strumia, arXiv:1307.3536</a:t>
            </a:r>
          </a:p>
        </p:txBody>
      </p:sp>
    </p:spTree>
    <p:extLst>
      <p:ext uri="{BB962C8B-B14F-4D97-AF65-F5344CB8AC3E}">
        <p14:creationId xmlns:p14="http://schemas.microsoft.com/office/powerpoint/2010/main" val="421948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8856663" cy="5400675"/>
          </a:xfrm>
          <a:solidFill>
            <a:srgbClr val="BBE0E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Sensitive to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α</a:t>
            </a:r>
            <a:r>
              <a:rPr lang="en-US" baseline="-25000" dirty="0" smtClean="0"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as well as </a:t>
            </a:r>
            <a:r>
              <a:rPr lang="en-US" dirty="0" err="1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baseline="-25000" dirty="0" err="1">
                <a:latin typeface="Times New Roman" charset="0"/>
                <a:ea typeface="ＭＳ Ｐゴシック" charset="0"/>
                <a:cs typeface="Times New Roman" charset="0"/>
              </a:rPr>
              <a:t>t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and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baseline="-25000" dirty="0"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Instability scale: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172.76±0.30 </a:t>
            </a: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Wingdings"/>
                <a:cs typeface="Times New Roman"/>
                <a:sym typeface="Wingdings"/>
              </a:rPr>
              <a:t> log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/>
                <a:ea typeface="Wingdings"/>
                <a:cs typeface="Times New Roman"/>
                <a:sym typeface="Wingdings"/>
              </a:rPr>
              <a:t>10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Wingdings"/>
                <a:cs typeface="Times New Roman"/>
                <a:sym typeface="Wingdings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) =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11.1±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0.8</a:t>
            </a:r>
            <a:endParaRPr lang="en-US" b="1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91588" cy="1008063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charset="0"/>
                <a:cs typeface="+mj-cs"/>
              </a:rPr>
              <a:t>Vacuum Instability in the Standard Model </a:t>
            </a:r>
          </a:p>
        </p:txBody>
      </p:sp>
      <p:pic>
        <p:nvPicPr>
          <p:cNvPr id="77830" name="Picture 1" descr="VacuumInstabil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6" y="1412776"/>
            <a:ext cx="4176588" cy="32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-541338" y="3573463"/>
            <a:ext cx="914401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3203575" y="5229225"/>
            <a:ext cx="5954713" cy="3079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>
                <a:solidFill>
                  <a:srgbClr val="FFFF00"/>
                </a:solidFill>
                <a:latin typeface="Times" charset="0"/>
              </a:rPr>
              <a:t>Buttazzo, Degrassi, Giardino, Giudice, Sala, Salvio &amp; Strumia, arXiv:1307.3536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356100" y="609282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019925" y="616585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16688" y="5762625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6926263" y="5689600"/>
            <a:ext cx="382587" cy="987425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2" descr="Instabilitysca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94350"/>
            <a:ext cx="83534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tabili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117628" cy="3201715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51400" y="1196752"/>
            <a:ext cx="3792600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Andreassen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, Frost &amp; Schwartz, arXiv:1707.08124 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1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11377"/>
            <a:ext cx="8134350" cy="1013367"/>
          </a:xfrm>
          <a:solidFill>
            <a:srgbClr val="B7DEE8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FCC-</a:t>
            </a:r>
            <a:r>
              <a:rPr lang="en-US" dirty="0" err="1" smtClean="0">
                <a:latin typeface="Times New Roman"/>
                <a:cs typeface="Times New Roman"/>
              </a:rPr>
              <a:t>ee</a:t>
            </a:r>
            <a:r>
              <a:rPr lang="en-US" dirty="0" smtClean="0">
                <a:latin typeface="Times New Roman"/>
                <a:cs typeface="Times New Roman"/>
              </a:rPr>
              <a:t>: Measurements of </a:t>
            </a:r>
            <a:r>
              <a:rPr lang="en-US" dirty="0" err="1" smtClean="0"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&amp; </a:t>
            </a:r>
            <a:r>
              <a:rPr lang="en-US" dirty="0" err="1" smtClean="0"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cs typeface="Times New Roman"/>
              </a:rPr>
              <a:t>W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FCC-eemtm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231900"/>
            <a:ext cx="7586166" cy="5385716"/>
          </a:xfrm>
          <a:prstGeom prst="rect">
            <a:avLst/>
          </a:prstGeom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956376" y="66110"/>
            <a:ext cx="1080120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" charset="0"/>
              </a:rPr>
              <a:t>FCC </a:t>
            </a:r>
            <a:r>
              <a:rPr lang="en-US" sz="1600" b="0" dirty="0" smtClean="0">
                <a:solidFill>
                  <a:srgbClr val="FFFF00"/>
                </a:solidFill>
                <a:latin typeface="Times" charset="0"/>
              </a:rPr>
              <a:t>CDR</a:t>
            </a:r>
            <a:endParaRPr lang="en-US" sz="16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SXsec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5508" y="-551251"/>
            <a:ext cx="5432985" cy="89289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352928" cy="1008112"/>
          </a:xfrm>
          <a:prstGeom prst="rect">
            <a:avLst/>
          </a:prstGeo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None/>
              <a:defRPr/>
            </a:pPr>
            <a:r>
              <a:rPr lang="en-US" sz="5400" b="0" dirty="0" smtClean="0">
                <a:latin typeface="Times New Roman"/>
                <a:cs typeface="Times New Roman"/>
              </a:rPr>
              <a:t>LHC Measurements</a:t>
            </a:r>
            <a:endParaRPr lang="en-US" sz="5400" b="0" dirty="0">
              <a:latin typeface="Times New Roman"/>
              <a:cs typeface="Times New Roman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 rot="20054918">
            <a:off x="7044246" y="3170921"/>
            <a:ext cx="2051720" cy="25682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2276872"/>
            <a:ext cx="2488306" cy="104028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800" b="0" dirty="0" smtClean="0">
                <a:solidFill>
                  <a:srgbClr val="FFFF00"/>
                </a:solidFill>
                <a:cs typeface="Times New Roman" charset="0"/>
              </a:rPr>
              <a:t>Agree with</a:t>
            </a:r>
            <a:r>
              <a:rPr lang="en-US" sz="2800" b="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en-US" sz="2800" b="0" dirty="0" smtClean="0">
                <a:solidFill>
                  <a:srgbClr val="FFFF00"/>
                </a:solidFill>
                <a:cs typeface="Times New Roman" charset="0"/>
              </a:rPr>
              <a:t>the </a:t>
            </a:r>
          </a:p>
          <a:p>
            <a:pPr algn="ctr">
              <a:buFontTx/>
              <a:buNone/>
              <a:defRPr/>
            </a:pPr>
            <a:r>
              <a:rPr lang="en-US" sz="2800" b="0" dirty="0" smtClean="0">
                <a:solidFill>
                  <a:srgbClr val="FFFF00"/>
                </a:solidFill>
                <a:cs typeface="Times New Roman" charset="0"/>
              </a:rPr>
              <a:t>Standard Model</a:t>
            </a:r>
            <a:endParaRPr lang="en-US" sz="2800" b="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6004" y="2780928"/>
            <a:ext cx="1518364" cy="9048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Higgs</a:t>
            </a:r>
          </a:p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production</a:t>
            </a:r>
            <a:endParaRPr lang="en-US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2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mp-SU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810" y="0"/>
            <a:ext cx="11403573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5409844"/>
            <a:ext cx="4127500" cy="76235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You must be joking!</a:t>
            </a:r>
            <a:endParaRPr lang="en-US"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29664"/>
            <a:ext cx="6477000" cy="715436"/>
          </a:xfrm>
          <a:solidFill>
            <a:srgbClr val="00009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We still believe in </a:t>
            </a:r>
            <a:r>
              <a:rPr lang="en-US" sz="36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supersymmetry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139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353425" cy="1143000"/>
          </a:xfrm>
          <a:solidFill>
            <a:srgbClr val="B7DEE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What lies beyond the Standard Model?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1528762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96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Supersymmetry</a:t>
            </a:r>
            <a:endParaRPr lang="en-US" sz="96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4213" y="2997200"/>
            <a:ext cx="7775575" cy="3455988"/>
          </a:xfrm>
          <a:prstGeom prst="rect">
            <a:avLst/>
          </a:prstGeom>
          <a:solidFill>
            <a:srgbClr val="B7DEE8"/>
          </a:solidFill>
          <a:ln>
            <a:solidFill>
              <a:srgbClr val="000000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Stabilize electroweak vacuum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Successful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prediction for Higgs mass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Should be &lt; 130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in simple models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Successful predictions for couplings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Should be within few % of SM values</a:t>
            </a:r>
          </a:p>
          <a:p>
            <a:pPr>
              <a:defRPr/>
            </a:pPr>
            <a:r>
              <a:rPr lang="en-US" b="0" dirty="0" smtClean="0">
                <a:latin typeface="Times New Roman"/>
                <a:cs typeface="Times New Roman"/>
              </a:rPr>
              <a:t>Naturalness, GUTs, string, </a:t>
            </a:r>
            <a:r>
              <a:rPr lang="en-US" b="0" dirty="0">
                <a:latin typeface="Times New Roman"/>
                <a:cs typeface="Times New Roman"/>
              </a:rPr>
              <a:t>…, </a:t>
            </a:r>
            <a:r>
              <a:rPr lang="en-US" dirty="0">
                <a:latin typeface="Times New Roman"/>
                <a:cs typeface="Times New Roman"/>
              </a:rPr>
              <a:t>dark </a:t>
            </a:r>
            <a:r>
              <a:rPr lang="en-US" dirty="0" smtClean="0">
                <a:latin typeface="Times New Roman"/>
                <a:cs typeface="Times New Roman"/>
              </a:rPr>
              <a:t>matter</a:t>
            </a:r>
          </a:p>
          <a:p>
            <a:pPr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84147" y="2781300"/>
            <a:ext cx="2428870" cy="9048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2400" b="0" dirty="0">
                <a:solidFill>
                  <a:srgbClr val="FFFF00"/>
                </a:solidFill>
                <a:latin typeface="Times New Roman"/>
                <a:cs typeface="Times New Roman"/>
              </a:rPr>
              <a:t>New motivations</a:t>
            </a:r>
          </a:p>
          <a:p>
            <a:pPr algn="ctr" eaLnBrk="1" hangingPunct="1">
              <a:buNone/>
            </a:pPr>
            <a:r>
              <a:rPr lang="en-US" sz="2400" b="0" dirty="0">
                <a:solidFill>
                  <a:srgbClr val="FFFF00"/>
                </a:solidFill>
                <a:latin typeface="Times New Roman"/>
                <a:cs typeface="Times New Roman"/>
              </a:rPr>
              <a:t>From LHC Run 1</a:t>
            </a:r>
          </a:p>
        </p:txBody>
      </p:sp>
    </p:spTree>
    <p:extLst>
      <p:ext uri="{BB962C8B-B14F-4D97-AF65-F5344CB8AC3E}">
        <p14:creationId xmlns:p14="http://schemas.microsoft.com/office/powerpoint/2010/main" val="54423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build="p" animBg="1"/>
      <p:bldP spid="4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Loop Corrections to Higgs Mass</a:t>
            </a:r>
            <a:r>
              <a:rPr lang="en-US" baseline="30000" smtClean="0">
                <a:latin typeface="Times New Roman" charset="0"/>
                <a:cs typeface="+mj-cs"/>
              </a:rPr>
              <a:t>2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Consider generic fermion and boson loops: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Each is </a:t>
            </a:r>
            <a:r>
              <a:rPr lang="en-US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quadratically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divergent: </a:t>
            </a:r>
            <a:r>
              <a:rPr lang="en-US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∫</a:t>
            </a:r>
            <a:r>
              <a:rPr lang="el-GR" i="1" baseline="50000" dirty="0" smtClean="0">
                <a:solidFill>
                  <a:srgbClr val="FF0000"/>
                </a:solidFill>
                <a:latin typeface="Lucida Grande" charset="0"/>
                <a:cs typeface="Times New Roman" charset="0"/>
              </a:rPr>
              <a:t>Λ</a:t>
            </a:r>
            <a:r>
              <a:rPr lang="en-US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</a:t>
            </a:r>
            <a:r>
              <a:rPr lang="en-US" i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</a:t>
            </a:r>
            <a:r>
              <a:rPr lang="en-US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k/k</a:t>
            </a:r>
            <a:r>
              <a:rPr lang="en-US" i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</a:t>
            </a:r>
          </a:p>
          <a:p>
            <a:pPr eaLnBrk="1" hangingPunct="1">
              <a:defRPr/>
            </a:pPr>
            <a:endParaRPr lang="en-US" baseline="30000" dirty="0" smtClean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endParaRPr lang="en-US" baseline="30000" dirty="0" smtClean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endParaRPr lang="en-US" baseline="30000" dirty="0" smtClean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Leading divergence cancelled if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							</a:t>
            </a: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Supersymmetry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!</a:t>
            </a: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209800"/>
            <a:ext cx="49149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962400"/>
            <a:ext cx="4238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495800"/>
            <a:ext cx="39814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5695950"/>
            <a:ext cx="149066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785369" y="3886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b="0">
                <a:latin typeface="Arial" charset="0"/>
                <a:cs typeface="Times New Roman" charset="0"/>
              </a:rPr>
              <a:t>2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870450" y="5668963"/>
            <a:ext cx="69215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b="0" smtClean="0">
                <a:latin typeface="Times New Roman" charset="0"/>
                <a:cs typeface="Times New Roman" charset="0"/>
              </a:rPr>
              <a:t>x 2</a:t>
            </a:r>
          </a:p>
        </p:txBody>
      </p:sp>
    </p:spTree>
    <p:extLst>
      <p:ext uri="{BB962C8B-B14F-4D97-AF65-F5344CB8AC3E}">
        <p14:creationId xmlns:p14="http://schemas.microsoft.com/office/powerpoint/2010/main" val="51594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/>
      <p:bldP spid="13210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114800" cy="3370386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    Circumstantial Evidence for </a:t>
            </a:r>
            <a:r>
              <a:rPr lang="en-US" dirty="0" err="1" smtClean="0">
                <a:latin typeface="Times New Roman"/>
                <a:cs typeface="Times New Roman"/>
              </a:rPr>
              <a:t>Supersymmetric</a:t>
            </a:r>
            <a:r>
              <a:rPr lang="en-US" dirty="0" smtClean="0">
                <a:latin typeface="Times New Roman"/>
                <a:cs typeface="Times New Roman"/>
              </a:rPr>
              <a:t> Grand Unification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7504" y="107920"/>
            <a:ext cx="1005403" cy="58477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 smtClean="0">
                <a:solidFill>
                  <a:srgbClr val="FFFF00"/>
                </a:solidFill>
                <a:cs typeface="Times New Roman" charset="0"/>
              </a:rPr>
              <a:t>1991</a:t>
            </a:r>
            <a:endParaRPr lang="en-US" b="0" dirty="0">
              <a:solidFill>
                <a:srgbClr val="FFFF00"/>
              </a:solidFill>
              <a:cs typeface="Times New Roman" charset="0"/>
            </a:endParaRPr>
          </a:p>
        </p:txBody>
      </p:sp>
      <p:pic>
        <p:nvPicPr>
          <p:cNvPr id="11" name="Picture 10" descr="ADF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38" y="548680"/>
            <a:ext cx="4307858" cy="5472608"/>
          </a:xfrm>
          <a:prstGeom prst="rect">
            <a:avLst/>
          </a:prstGeom>
        </p:spPr>
      </p:pic>
      <p:pic>
        <p:nvPicPr>
          <p:cNvPr id="12" name="Picture 11" descr="EllisSUSYG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9" y="3573016"/>
            <a:ext cx="4033853" cy="3168352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588224" y="260648"/>
            <a:ext cx="2326591" cy="307777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400" b="0" dirty="0" err="1" smtClean="0">
                <a:solidFill>
                  <a:srgbClr val="FFFF00"/>
                </a:solidFill>
                <a:cs typeface="+mn-cs"/>
              </a:rPr>
              <a:t>Amaldi</a:t>
            </a:r>
            <a:r>
              <a:rPr lang="en-US" sz="1400" b="0" dirty="0" smtClean="0">
                <a:solidFill>
                  <a:srgbClr val="FFFF00"/>
                </a:solidFill>
                <a:cs typeface="+mn-cs"/>
              </a:rPr>
              <a:t>, de Boer &amp; </a:t>
            </a:r>
            <a:r>
              <a:rPr lang="en-US" sz="1400" b="0" dirty="0" err="1" smtClean="0">
                <a:solidFill>
                  <a:srgbClr val="FFFF00"/>
                </a:solidFill>
                <a:cs typeface="+mn-cs"/>
              </a:rPr>
              <a:t>Furstenau</a:t>
            </a:r>
            <a:endParaRPr lang="en-US" sz="1400" b="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90425" y="6453336"/>
            <a:ext cx="2029647" cy="307777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400" b="0" dirty="0" smtClean="0">
                <a:solidFill>
                  <a:srgbClr val="FFFF00"/>
                </a:solidFill>
                <a:cs typeface="+mn-cs"/>
              </a:rPr>
              <a:t>JE, Kelley &amp; </a:t>
            </a:r>
            <a:r>
              <a:rPr lang="en-US" sz="1400" b="0" dirty="0" err="1" smtClean="0">
                <a:solidFill>
                  <a:srgbClr val="FFFF00"/>
                </a:solidFill>
                <a:cs typeface="+mn-cs"/>
              </a:rPr>
              <a:t>Nanopoulos</a:t>
            </a:r>
            <a:endParaRPr lang="en-US" sz="1400" b="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7108" y="5920097"/>
            <a:ext cx="3573364" cy="9048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CEPC/FCC-</a:t>
            </a:r>
            <a:r>
              <a:rPr lang="en-US" sz="2400" b="0" dirty="0" err="1" smtClean="0">
                <a:solidFill>
                  <a:srgbClr val="FFFF00"/>
                </a:solidFill>
              </a:rPr>
              <a:t>ee</a:t>
            </a:r>
            <a:r>
              <a:rPr lang="en-US" sz="2400" b="0" dirty="0" smtClean="0">
                <a:solidFill>
                  <a:srgbClr val="FFFF00"/>
                </a:solidFill>
              </a:rPr>
              <a:t> will test</a:t>
            </a:r>
          </a:p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GUTs </a:t>
            </a:r>
            <a:r>
              <a:rPr lang="en-US" sz="2400" b="0" dirty="0">
                <a:solidFill>
                  <a:srgbClr val="FFFF00"/>
                </a:solidFill>
              </a:rPr>
              <a:t>m</a:t>
            </a:r>
            <a:r>
              <a:rPr lang="en-US" sz="2400" b="0" dirty="0" smtClean="0">
                <a:solidFill>
                  <a:srgbClr val="FFFF00"/>
                </a:solidFill>
              </a:rPr>
              <a:t>uch more precisely</a:t>
            </a:r>
            <a:endParaRPr lang="en-US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0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The Dark Matter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71638"/>
            <a:ext cx="8424863" cy="4278312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Proposed by Fritz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Zwicky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based on observations of the Coma galaxy cluster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galaxies move too quickly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observations require a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stronger gravitational field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than provided by the visible matter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Dark matter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3251" name="Picture 3" descr="Zwick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429000"/>
            <a:ext cx="2476500" cy="3148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2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686800" cy="1143000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The Rotation Curves of Galaxies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710498"/>
            <a:ext cx="8712200" cy="4796744"/>
          </a:xfrm>
          <a:solidFill>
            <a:srgbClr val="BBE0E3"/>
          </a:solidFill>
          <a:ln>
            <a:solidFill>
              <a:srgbClr val="00009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Measured by Vera Rubin et al.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The stars also orbit ‘too quickly’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Her observations also required a</a:t>
            </a:r>
            <a:endParaRPr lang="en-US" dirty="0">
              <a:latin typeface="Times New Roman"/>
              <a:cs typeface="Times New Roman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latin typeface="Times New Roman"/>
                <a:cs typeface="Times New Roman"/>
              </a:rPr>
              <a:t>    stronger gravitational field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latin typeface="Times New Roman"/>
                <a:cs typeface="Times New Roman"/>
              </a:rPr>
              <a:t>    than provided by the visible matter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Further strong evidence for dark matter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Also:</a:t>
            </a:r>
          </a:p>
          <a:p>
            <a:pPr lvl="1">
              <a:defRPr/>
            </a:pPr>
            <a:r>
              <a:rPr lang="en-US" dirty="0" smtClean="0">
                <a:latin typeface="Times New Roman"/>
                <a:cs typeface="Times New Roman"/>
              </a:rPr>
              <a:t>Structure formation, CMB, …</a:t>
            </a:r>
          </a:p>
        </p:txBody>
      </p:sp>
      <p:pic>
        <p:nvPicPr>
          <p:cNvPr id="54275" name="Picture 4" descr="VeraRub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215323"/>
            <a:ext cx="2781300" cy="24479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31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WIMP Candidates</a:t>
            </a:r>
            <a:endParaRPr lang="en-US" sz="5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82000" cy="4927600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Could have right density if weigh 100 to 1000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 (accessible to LHC experiments?)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Present in many extensions of Standard Model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Particularly in attempts to understand strength of weak interactions, mass of Higgs boson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Examples: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Extra dimensions of space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upersymmetry</a:t>
            </a: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Heart 3"/>
          <p:cNvSpPr/>
          <p:nvPr/>
        </p:nvSpPr>
        <p:spPr>
          <a:xfrm>
            <a:off x="3873500" y="5549900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509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Times"/>
                <a:ea typeface="ＭＳ Ｐゴシック" charset="0"/>
                <a:cs typeface="Times"/>
              </a:rPr>
              <a:t>How Light can LSP be? </a:t>
            </a:r>
            <a:r>
              <a:rPr lang="en-US" sz="4800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&lt; </a:t>
            </a:r>
            <a:r>
              <a:rPr lang="en-US" sz="4800" b="1" dirty="0" err="1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m</a:t>
            </a:r>
            <a:r>
              <a:rPr lang="en-US" sz="4800" b="1" baseline="-25000" dirty="0" err="1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h</a:t>
            </a:r>
            <a:r>
              <a:rPr lang="en-US" sz="4800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/2!</a:t>
            </a:r>
            <a:endParaRPr lang="en-US" sz="4800" b="1" dirty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92480" cy="5661248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dirty="0" smtClean="0">
                <a:latin typeface="Times"/>
                <a:ea typeface="ＭＳ Ｐゴシック" charset="0"/>
                <a:cs typeface="Times"/>
              </a:rPr>
              <a:t>Relic density = </a:t>
            </a:r>
            <a:r>
              <a:rPr lang="en-US" sz="2800" dirty="0" err="1" smtClean="0">
                <a:latin typeface="Times"/>
                <a:ea typeface="ＭＳ Ｐゴシック" charset="0"/>
                <a:cs typeface="Times"/>
              </a:rPr>
              <a:t>ξ</a:t>
            </a:r>
            <a:r>
              <a:rPr lang="en-US" sz="2800" dirty="0" smtClean="0">
                <a:latin typeface="Times"/>
                <a:ea typeface="ＭＳ Ｐゴシック" charset="0"/>
                <a:cs typeface="Times"/>
              </a:rPr>
              <a:t> &lt; 1 </a:t>
            </a:r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✕ </a:t>
            </a:r>
            <a:r>
              <a:rPr lang="en-US" sz="2800" dirty="0" smtClean="0">
                <a:latin typeface="Times New Roman"/>
                <a:ea typeface="Zapf Dingbats"/>
                <a:cs typeface="Times New Roman"/>
                <a:sym typeface="Zapf Dingbats"/>
              </a:rPr>
              <a:t>cosmological DM density</a:t>
            </a:r>
          </a:p>
          <a:p>
            <a:pPr eaLnBrk="1" hangingPunct="1"/>
            <a:r>
              <a:rPr lang="en-US" sz="2800" dirty="0" smtClean="0">
                <a:latin typeface="Times New Roman"/>
                <a:ea typeface="Zapf Dingbats"/>
                <a:cs typeface="Times New Roman"/>
                <a:sym typeface="Zapf Dingbats"/>
              </a:rPr>
              <a:t>Consistent with LHC and DM scattering limits</a:t>
            </a:r>
          </a:p>
          <a:p>
            <a:pPr eaLnBrk="1" hangingPunct="1"/>
            <a:r>
              <a:rPr lang="en-US" sz="2800" dirty="0" smtClean="0">
                <a:latin typeface="Times New Roman"/>
                <a:ea typeface="Zapf Dingbats"/>
                <a:cs typeface="Times New Roman"/>
                <a:sym typeface="Zapf Dingbats"/>
              </a:rPr>
              <a:t>,</a:t>
            </a:r>
          </a:p>
          <a:p>
            <a:pPr eaLnBrk="1" hangingPunct="1"/>
            <a:endParaRPr lang="en-US" sz="2800" dirty="0">
              <a:latin typeface="Times New Roman"/>
              <a:ea typeface="Zapf Dingbats"/>
              <a:cs typeface="Times New Roman"/>
              <a:sym typeface="Zapf Dingbats"/>
            </a:endParaRPr>
          </a:p>
          <a:p>
            <a:pPr eaLnBrk="1" hangingPunct="1"/>
            <a:endParaRPr lang="en-US" sz="2800" dirty="0" smtClean="0">
              <a:latin typeface="Times New Roman"/>
              <a:ea typeface="Zapf Dingbats"/>
              <a:cs typeface="Times New Roman"/>
              <a:sym typeface="Zapf Dingbats"/>
            </a:endParaRPr>
          </a:p>
          <a:p>
            <a:pPr eaLnBrk="1" hangingPunct="1"/>
            <a:endParaRPr lang="en-US" sz="2800" dirty="0">
              <a:latin typeface="Times New Roman"/>
              <a:ea typeface="Zapf Dingbats"/>
              <a:cs typeface="Times New Roman"/>
              <a:sym typeface="Zapf Dingbats"/>
            </a:endParaRPr>
          </a:p>
          <a:p>
            <a:pPr eaLnBrk="1" hangingPunct="1"/>
            <a:endParaRPr lang="en-US" sz="2800" dirty="0" smtClean="0">
              <a:latin typeface="Times New Roman"/>
              <a:ea typeface="Zapf Dingbats"/>
              <a:cs typeface="Times New Roman"/>
              <a:sym typeface="Zapf Dingbats"/>
            </a:endParaRPr>
          </a:p>
          <a:p>
            <a:pPr eaLnBrk="1" hangingPunct="1"/>
            <a:endParaRPr lang="en-US" sz="2800" dirty="0">
              <a:latin typeface="Times New Roman"/>
              <a:ea typeface="Zapf Dingbats"/>
              <a:cs typeface="Times New Roman"/>
              <a:sym typeface="Zapf Dingbats"/>
            </a:endParaRPr>
          </a:p>
          <a:p>
            <a:pPr eaLnBrk="1" hangingPunct="1"/>
            <a:endParaRPr lang="en-US" sz="2800" dirty="0" smtClean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/>
            <a:r>
              <a:rPr lang="en-US" sz="2800" dirty="0" smtClean="0">
                <a:latin typeface="Times"/>
                <a:ea typeface="ＭＳ Ｐゴシック" charset="0"/>
                <a:cs typeface="Times"/>
              </a:rPr>
              <a:t>Detectable in upcoming DM scattering experiments?</a:t>
            </a:r>
          </a:p>
          <a:p>
            <a:pPr eaLnBrk="1" hangingPunct="1"/>
            <a:r>
              <a:rPr lang="en-US" sz="2800" dirty="0" smtClean="0">
                <a:latin typeface="Times"/>
                <a:ea typeface="ＭＳ Ｐゴシック" charset="0"/>
                <a:cs typeface="Times"/>
              </a:rPr>
              <a:t>Detectable rate for invisible H decays?</a:t>
            </a:r>
            <a:endParaRPr lang="en-US" sz="2800" dirty="0">
              <a:latin typeface="Times"/>
              <a:ea typeface="ＭＳ Ｐゴシック" charset="0"/>
              <a:cs typeface="Times"/>
            </a:endParaRPr>
          </a:p>
          <a:p>
            <a:pPr marL="0" indent="0" eaLnBrk="1" hangingPunct="1">
              <a:buNone/>
            </a:pPr>
            <a:endParaRPr lang="en-US" sz="2800" dirty="0">
              <a:latin typeface="Times"/>
              <a:ea typeface="ＭＳ Ｐゴシック" charset="0"/>
              <a:cs typeface="Times"/>
            </a:endParaRPr>
          </a:p>
        </p:txBody>
      </p:sp>
      <p:pic>
        <p:nvPicPr>
          <p:cNvPr id="2" name="Picture 1" descr="LightL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3791056" cy="3672408"/>
          </a:xfrm>
          <a:prstGeom prst="rect">
            <a:avLst/>
          </a:prstGeom>
        </p:spPr>
      </p:pic>
      <p:pic>
        <p:nvPicPr>
          <p:cNvPr id="4" name="Picture 3" descr="LightLSP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2132856"/>
            <a:ext cx="4514002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910" y="2132856"/>
            <a:ext cx="3442018" cy="461665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Phenomenological MSSM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2132856"/>
            <a:ext cx="3554479" cy="461665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Non-minimal SUSY model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788024" y="66110"/>
            <a:ext cx="4248472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" charset="0"/>
              </a:rPr>
              <a:t>Barman, Belanger &amp; </a:t>
            </a:r>
            <a:r>
              <a:rPr lang="en-US" sz="1600" b="0" dirty="0" err="1" smtClean="0">
                <a:solidFill>
                  <a:srgbClr val="FFFF00"/>
                </a:solidFill>
                <a:latin typeface="Times" charset="0"/>
              </a:rPr>
              <a:t>Godbole</a:t>
            </a:r>
            <a:r>
              <a:rPr lang="en-US" sz="1600" b="0" dirty="0" smtClean="0">
                <a:solidFill>
                  <a:srgbClr val="FFFF00"/>
                </a:solidFill>
                <a:latin typeface="Times" charset="0"/>
              </a:rPr>
              <a:t>, arXiv:2010.11674</a:t>
            </a:r>
            <a:endParaRPr lang="en-US" sz="16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4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7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sible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8" y="1153587"/>
            <a:ext cx="7025456" cy="5635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11377"/>
            <a:ext cx="8134350" cy="1085375"/>
          </a:xfrm>
          <a:solidFill>
            <a:srgbClr val="B7DEE8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Constraints from Invisible H Decays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812360" y="66110"/>
            <a:ext cx="1224136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" charset="0"/>
              </a:rPr>
              <a:t>CEPC </a:t>
            </a:r>
            <a:r>
              <a:rPr lang="en-US" sz="1600" b="0" dirty="0" smtClean="0">
                <a:solidFill>
                  <a:srgbClr val="FFFF00"/>
                </a:solidFill>
                <a:latin typeface="Times" charset="0"/>
              </a:rPr>
              <a:t>CDR</a:t>
            </a:r>
            <a:endParaRPr lang="en-US" sz="16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8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86116" cy="541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9776"/>
            <a:ext cx="8280400" cy="854968"/>
          </a:xfrm>
          <a:solidFill>
            <a:srgbClr val="B7DEE8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800" dirty="0" smtClean="0">
                <a:latin typeface="Times New Roman"/>
                <a:cs typeface="Times New Roman"/>
              </a:rPr>
              <a:t>     </a:t>
            </a:r>
            <a:r>
              <a:rPr lang="en-US" sz="4800" dirty="0" smtClean="0">
                <a:latin typeface="Times New Roman"/>
                <a:cs typeface="Times New Roman"/>
              </a:rPr>
              <a:t>Heavy </a:t>
            </a:r>
            <a:r>
              <a:rPr lang="en-US" sz="4800" dirty="0" err="1" smtClean="0">
                <a:latin typeface="Times New Roman"/>
                <a:cs typeface="Times New Roman"/>
              </a:rPr>
              <a:t>Squark</a:t>
            </a:r>
            <a:r>
              <a:rPr lang="en-US" sz="4800" dirty="0" err="1" smtClean="0">
                <a:latin typeface="Times New Roman"/>
                <a:cs typeface="Times New Roman"/>
              </a:rPr>
              <a:t>s</a:t>
            </a:r>
            <a:r>
              <a:rPr lang="en-US" sz="4800" dirty="0" smtClean="0">
                <a:latin typeface="Times New Roman"/>
                <a:cs typeface="Times New Roman"/>
              </a:rPr>
              <a:t> and </a:t>
            </a:r>
            <a:r>
              <a:rPr lang="en-US" sz="4800" dirty="0" err="1" smtClean="0">
                <a:latin typeface="Times New Roman"/>
                <a:cs typeface="Times New Roman"/>
              </a:rPr>
              <a:t>Gluino</a:t>
            </a:r>
            <a:r>
              <a:rPr lang="en-US" sz="4800" dirty="0" err="1" smtClean="0">
                <a:latin typeface="Times New Roman"/>
                <a:cs typeface="Times New Roman"/>
              </a:rPr>
              <a:t>s</a:t>
            </a:r>
            <a:r>
              <a:rPr lang="en-US" sz="4800" dirty="0" smtClean="0">
                <a:latin typeface="Times New Roman"/>
                <a:cs typeface="Times New Roman"/>
              </a:rPr>
              <a:t>?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3933056"/>
            <a:ext cx="4320480" cy="1728192"/>
          </a:xfrm>
          <a:solidFill>
            <a:srgbClr val="B7DEE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Discover 12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TeV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squark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,</a:t>
            </a:r>
          </a:p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16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TeV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gluino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@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5σ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 FCC-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hh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SppC</a:t>
            </a: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44624"/>
            <a:ext cx="473999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But </a:t>
            </a:r>
            <a:r>
              <a:rPr lang="en-US" sz="2400" b="0" dirty="0" err="1" smtClean="0">
                <a:solidFill>
                  <a:srgbClr val="FFFF00"/>
                </a:solidFill>
              </a:rPr>
              <a:t>sparticles</a:t>
            </a:r>
            <a:r>
              <a:rPr lang="en-US" sz="2400" b="0" dirty="0" smtClean="0">
                <a:solidFill>
                  <a:srgbClr val="FFFF00"/>
                </a:solidFill>
              </a:rPr>
              <a:t> could be much heavier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956376" y="66110"/>
            <a:ext cx="1080120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" charset="0"/>
              </a:rPr>
              <a:t>FCC </a:t>
            </a:r>
            <a:r>
              <a:rPr lang="en-US" sz="1600" b="0" dirty="0" smtClean="0">
                <a:solidFill>
                  <a:srgbClr val="FFFF00"/>
                </a:solidFill>
                <a:latin typeface="Times" charset="0"/>
              </a:rPr>
              <a:t>CDR</a:t>
            </a:r>
            <a:endParaRPr lang="en-US" sz="16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6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  <a:t>Higgs Mass Measurements</a:t>
            </a:r>
            <a:endParaRPr lang="en-US" sz="4800" baseline="-25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152525"/>
            <a:ext cx="8820150" cy="5589588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ATLAS + CMS ZZ</a:t>
            </a:r>
            <a:r>
              <a:rPr lang="en-US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γγ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final states</a:t>
            </a: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Run 1:</a:t>
            </a: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ATLAS Run 2: 124.97 ± 0.24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GeV</a:t>
            </a:r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CMS Run 2:	125.35 ± 0.15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GeV</a:t>
            </a: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2707" name="Picture 6" descr="Hm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93" y="1728788"/>
            <a:ext cx="4342531" cy="30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7" descr="Hmas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44" y="4924524"/>
            <a:ext cx="5803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034" y="5940568"/>
            <a:ext cx="2736446" cy="584776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b="0" dirty="0" smtClean="0">
                <a:solidFill>
                  <a:srgbClr val="FFFF00"/>
                </a:solidFill>
                <a:cs typeface="Times New Roman" charset="0"/>
              </a:rPr>
              <a:t>0.1% accuracy!</a:t>
            </a:r>
            <a:endParaRPr lang="en-US" b="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0090" y="1988840"/>
            <a:ext cx="2172390" cy="2357568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b="0" dirty="0">
                <a:solidFill>
                  <a:srgbClr val="FFFF00"/>
                </a:solidFill>
                <a:cs typeface="Times New Roman" charset="0"/>
              </a:rPr>
              <a:t>Crucial for </a:t>
            </a:r>
            <a:endParaRPr lang="en-US" b="0" dirty="0" smtClean="0">
              <a:solidFill>
                <a:srgbClr val="FFFF00"/>
              </a:solidFill>
              <a:cs typeface="Times New Roman" charset="0"/>
            </a:endParaRPr>
          </a:p>
          <a:p>
            <a:pPr algn="ctr">
              <a:buNone/>
            </a:pPr>
            <a:r>
              <a:rPr lang="en-US" b="0" dirty="0" smtClean="0">
                <a:solidFill>
                  <a:srgbClr val="FFFF00"/>
                </a:solidFill>
                <a:cs typeface="Times New Roman" charset="0"/>
              </a:rPr>
              <a:t>stability </a:t>
            </a:r>
            <a:r>
              <a:rPr lang="en-US" b="0" dirty="0">
                <a:solidFill>
                  <a:srgbClr val="FFFF00"/>
                </a:solidFill>
                <a:cs typeface="Times New Roman" charset="0"/>
              </a:rPr>
              <a:t>of </a:t>
            </a:r>
            <a:endParaRPr lang="en-US" b="0" dirty="0" smtClean="0">
              <a:solidFill>
                <a:srgbClr val="FFFF00"/>
              </a:solidFill>
              <a:cs typeface="Times New Roman" charset="0"/>
            </a:endParaRPr>
          </a:p>
          <a:p>
            <a:pPr algn="ctr">
              <a:buNone/>
            </a:pPr>
            <a:r>
              <a:rPr lang="en-US" b="0" dirty="0">
                <a:solidFill>
                  <a:srgbClr val="FFFF00"/>
                </a:solidFill>
                <a:cs typeface="Times New Roman" charset="0"/>
              </a:rPr>
              <a:t>e</a:t>
            </a:r>
            <a:r>
              <a:rPr lang="en-US" b="0" dirty="0" smtClean="0">
                <a:solidFill>
                  <a:srgbClr val="FFFF00"/>
                </a:solidFill>
                <a:cs typeface="Times New Roman" charset="0"/>
              </a:rPr>
              <a:t>lectroweak</a:t>
            </a:r>
          </a:p>
          <a:p>
            <a:pPr algn="ctr">
              <a:buNone/>
            </a:pPr>
            <a:r>
              <a:rPr lang="en-US" b="0" dirty="0" smtClean="0">
                <a:solidFill>
                  <a:srgbClr val="FFFF00"/>
                </a:solidFill>
                <a:cs typeface="Times New Roman" charset="0"/>
              </a:rPr>
              <a:t>vacuum</a:t>
            </a:r>
            <a:endParaRPr lang="en-US" b="0" dirty="0">
              <a:solidFill>
                <a:srgbClr val="FFFF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9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  <a:solidFill>
            <a:srgbClr val="BBE0E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Summary</a:t>
            </a:r>
          </a:p>
        </p:txBody>
      </p:sp>
      <p:pic>
        <p:nvPicPr>
          <p:cNvPr id="63489" name="pasted-im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3490" name="Shape 750"/>
          <p:cNvSpPr>
            <a:spLocks noChangeArrowheads="1"/>
          </p:cNvSpPr>
          <p:nvPr/>
        </p:nvSpPr>
        <p:spPr bwMode="auto">
          <a:xfrm>
            <a:off x="2771775" y="1589088"/>
            <a:ext cx="19446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None/>
            </a:pPr>
            <a:r>
              <a:rPr lang="en-US" sz="2400" dirty="0">
                <a:latin typeface="Times New Roman" charset="0"/>
                <a:cs typeface="Helvetica Neue" charset="0"/>
                <a:sym typeface="Helvetica Neue" charset="0"/>
              </a:rPr>
              <a:t>Visible matter</a:t>
            </a:r>
          </a:p>
        </p:txBody>
      </p:sp>
      <p:sp>
        <p:nvSpPr>
          <p:cNvPr id="7" name="Shape 751"/>
          <p:cNvSpPr>
            <a:spLocks noChangeArrowheads="1"/>
          </p:cNvSpPr>
          <p:nvPr/>
        </p:nvSpPr>
        <p:spPr bwMode="auto">
          <a:xfrm>
            <a:off x="2555875" y="3019215"/>
            <a:ext cx="2376488" cy="1678408"/>
          </a:xfrm>
          <a:prstGeom prst="rect">
            <a:avLst/>
          </a:prstGeom>
          <a:solidFill>
            <a:schemeClr val="tx1">
              <a:alpha val="6823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chemeClr val="bg1"/>
                </a:solidFill>
                <a:latin typeface="Times New Roman" charset="0"/>
                <a:cs typeface="Helvetica Neue" charset="0"/>
                <a:sym typeface="Helvetica Neue" charset="0"/>
              </a:rPr>
              <a:t>Dark Matter &amp;</a:t>
            </a:r>
          </a:p>
          <a:p>
            <a:pPr algn="ctr">
              <a:buNone/>
            </a:pPr>
            <a:r>
              <a:rPr lang="en-US" sz="3200" dirty="0">
                <a:solidFill>
                  <a:schemeClr val="bg1"/>
                </a:solidFill>
                <a:latin typeface="Times New Roman" charset="0"/>
                <a:cs typeface="Helvetica Neue" charset="0"/>
                <a:sym typeface="Helvetica Neue" charset="0"/>
              </a:rPr>
              <a:t>Dark Energy</a:t>
            </a:r>
          </a:p>
        </p:txBody>
      </p:sp>
      <p:pic>
        <p:nvPicPr>
          <p:cNvPr id="9" name="pasted-im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76375"/>
            <a:ext cx="354488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Shape 754"/>
          <p:cNvSpPr>
            <a:spLocks noChangeArrowheads="1"/>
          </p:cNvSpPr>
          <p:nvPr/>
        </p:nvSpPr>
        <p:spPr bwMode="auto">
          <a:xfrm>
            <a:off x="5440363" y="2159000"/>
            <a:ext cx="3101975" cy="4778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FFFFFF"/>
                </a:solidFill>
                <a:latin typeface="Times New Roman" charset="0"/>
                <a:cs typeface="Helvetica Neue" charset="0"/>
                <a:sym typeface="Helvetica Neue" charset="0"/>
              </a:rPr>
              <a:t>Standard Model</a:t>
            </a:r>
          </a:p>
        </p:txBody>
      </p:sp>
      <p:sp>
        <p:nvSpPr>
          <p:cNvPr id="63495" name="TextBox 10">
            <a:hlinkClick r:id="rId4" tooltip="750Dreams"/>
          </p:cNvPr>
          <p:cNvSpPr txBox="1">
            <a:spLocks noChangeArrowheads="1"/>
          </p:cNvSpPr>
          <p:nvPr/>
        </p:nvSpPr>
        <p:spPr bwMode="auto">
          <a:xfrm>
            <a:off x="188913" y="6156325"/>
            <a:ext cx="8847137" cy="5857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https://www.youtube.com/watch?v=Ts6vS-qYuY4</a:t>
            </a:r>
          </a:p>
        </p:txBody>
      </p:sp>
    </p:spTree>
    <p:extLst>
      <p:ext uri="{BB962C8B-B14F-4D97-AF65-F5344CB8AC3E}">
        <p14:creationId xmlns:p14="http://schemas.microsoft.com/office/powerpoint/2010/main" val="274380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445125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Do couplings scale ~ mass? With scale = v?</a:t>
            </a:r>
            <a:endParaRPr lang="en-US" sz="2800" i="1" dirty="0" smtClean="0">
              <a:latin typeface="Times New Roman"/>
              <a:cs typeface="Times New Roman"/>
            </a:endParaRPr>
          </a:p>
          <a:p>
            <a:pPr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 line = SM</a:t>
            </a:r>
            <a:r>
              <a:rPr lang="en-US" dirty="0" smtClean="0">
                <a:latin typeface="Times New Roman"/>
                <a:cs typeface="Times New Roman"/>
              </a:rPr>
              <a:t>, dashed line = best fit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74754" name="Picture 5" descr="GLOBAL_Combination_Mepsilon_CouplingsV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It Walks and Quacks like a Higgs</a:t>
            </a:r>
          </a:p>
        </p:txBody>
      </p:sp>
      <p:pic>
        <p:nvPicPr>
          <p:cNvPr id="74757" name="Picture 8" descr="Mepsil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74913"/>
            <a:ext cx="2808288" cy="530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4213" y="6229176"/>
            <a:ext cx="6767512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3200" dirty="0">
                <a:solidFill>
                  <a:srgbClr val="333399"/>
                </a:solidFill>
                <a:latin typeface="Times New Roman" charset="0"/>
                <a:cs typeface="Times New Roman" charset="0"/>
              </a:rPr>
              <a:t>Blue</a:t>
            </a:r>
            <a:r>
              <a:rPr lang="en-US" sz="3200" b="0" dirty="0">
                <a:latin typeface="Times New Roman" charset="0"/>
                <a:cs typeface="Times New Roman" charset="0"/>
              </a:rPr>
              <a:t> dashed line = Standard Model</a:t>
            </a:r>
            <a:endParaRPr lang="en-US" sz="3200" b="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148263" y="5899150"/>
            <a:ext cx="1636712" cy="33813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1600" b="0" dirty="0">
                <a:solidFill>
                  <a:srgbClr val="FFFF00"/>
                </a:solidFill>
                <a:latin typeface="Times New Roman" charset="0"/>
              </a:rPr>
              <a:t>JE &amp; </a:t>
            </a:r>
            <a:r>
              <a:rPr lang="en-US" sz="1600" b="0" dirty="0" err="1">
                <a:solidFill>
                  <a:srgbClr val="FFFF00"/>
                </a:solidFill>
                <a:latin typeface="Times New Roman" charset="0"/>
              </a:rPr>
              <a:t>Tevong</a:t>
            </a:r>
            <a:r>
              <a:rPr lang="en-US" sz="1600" b="0" dirty="0">
                <a:solidFill>
                  <a:srgbClr val="FFFF00"/>
                </a:solidFill>
                <a:latin typeface="Times New Roman" charset="0"/>
              </a:rPr>
              <a:t> You</a:t>
            </a:r>
          </a:p>
        </p:txBody>
      </p:sp>
      <p:pic>
        <p:nvPicPr>
          <p:cNvPr id="8" name="Picture 7" descr="Screen Shot 2012-08-19 at 17.54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22775"/>
            <a:ext cx="18954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Box 14"/>
          <p:cNvSpPr txBox="1">
            <a:spLocks noChangeArrowheads="1"/>
          </p:cNvSpPr>
          <p:nvPr/>
        </p:nvSpPr>
        <p:spPr bwMode="auto">
          <a:xfrm>
            <a:off x="1258888" y="4149725"/>
            <a:ext cx="1295400" cy="1174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3200" b="0" dirty="0">
                <a:solidFill>
                  <a:srgbClr val="FFFF00"/>
                </a:solidFill>
                <a:latin typeface="Times New Roman" charset="0"/>
              </a:rPr>
              <a:t>Global</a:t>
            </a:r>
          </a:p>
          <a:p>
            <a:pPr algn="ctr" eaLnBrk="1" hangingPunct="1">
              <a:buNone/>
            </a:pPr>
            <a:r>
              <a:rPr lang="en-US" sz="3200" b="0" dirty="0">
                <a:solidFill>
                  <a:srgbClr val="FFFF00"/>
                </a:solidFill>
                <a:latin typeface="Times New Roman" charset="0"/>
              </a:rPr>
              <a:t>fit</a:t>
            </a:r>
          </a:p>
        </p:txBody>
      </p:sp>
      <p:pic>
        <p:nvPicPr>
          <p:cNvPr id="5" name="Picture 4" descr="CMSHkapp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616624" cy="4712762"/>
          </a:xfrm>
          <a:prstGeom prst="rect">
            <a:avLst/>
          </a:prstGeom>
        </p:spPr>
      </p:pic>
      <p:pic>
        <p:nvPicPr>
          <p:cNvPr id="7" name="Picture 6" descr="20120707_STP004_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4944"/>
            <a:ext cx="1790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0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  <p:bldP spid="747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Everything about Higgs is Puzzling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Pattern of Yukawa couplings y: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Flavour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problem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Magnitude of mass term μ: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Naturalness/hierarchy problem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Magnitude of quartic coupling </a:t>
            </a:r>
            <a:r>
              <a:rPr lang="en-US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Stability of electroweak vacuum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Cosmological constant term V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Dark energy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Higgs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502400" cy="62230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12360" y="1268760"/>
            <a:ext cx="931465" cy="5847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+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6093296"/>
            <a:ext cx="5760640" cy="584776"/>
          </a:xfrm>
          <a:prstGeom prst="rect">
            <a:avLst/>
          </a:prstGeom>
          <a:solidFill>
            <a:schemeClr val="accent1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0" dirty="0" smtClean="0"/>
              <a:t>Higher-dimensional interactions?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0046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4" y="1052736"/>
            <a:ext cx="8495928" cy="420565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5229200"/>
            <a:ext cx="8496944" cy="1512168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Need to reduce theoretical uncertainties to match experimental errors</a:t>
            </a:r>
          </a:p>
          <a:p>
            <a:pPr lvl="1"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Needed for BSM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interpretation</a:t>
            </a:r>
            <a:endParaRPr lang="en-US" sz="2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076056" y="5733256"/>
            <a:ext cx="3995936" cy="76944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0" dirty="0" smtClean="0">
                <a:solidFill>
                  <a:srgbClr val="FFFF00"/>
                </a:solidFill>
                <a:latin typeface="Times" charset="0"/>
              </a:rPr>
              <a:t>High precision at FCC-</a:t>
            </a:r>
            <a:r>
              <a:rPr lang="en-US" sz="2000" b="0" dirty="0" err="1" smtClean="0">
                <a:solidFill>
                  <a:srgbClr val="FFFF00"/>
                </a:solidFill>
                <a:latin typeface="Times" charset="0"/>
              </a:rPr>
              <a:t>ee</a:t>
            </a:r>
            <a:r>
              <a:rPr lang="en-US" sz="2000" b="0" dirty="0" smtClean="0">
                <a:solidFill>
                  <a:srgbClr val="FFFF00"/>
                </a:solidFill>
                <a:latin typeface="Times" charset="0"/>
              </a:rPr>
              <a:t>/CEPC</a:t>
            </a:r>
            <a:endParaRPr lang="en-US" sz="2000" b="0" dirty="0" smtClean="0">
              <a:solidFill>
                <a:srgbClr val="FFFF00"/>
              </a:solidFill>
              <a:latin typeface="Times" charset="0"/>
            </a:endParaRPr>
          </a:p>
          <a:p>
            <a:pPr algn="ctr" eaLnBrk="1" hangingPunct="1">
              <a:buFontTx/>
              <a:buNone/>
            </a:pPr>
            <a:r>
              <a:rPr lang="en-US" sz="2000" b="0" dirty="0" smtClean="0">
                <a:solidFill>
                  <a:srgbClr val="FFFF00"/>
                </a:solidFill>
                <a:latin typeface="Times" charset="0"/>
              </a:rPr>
              <a:t>Big statistics at FCC-</a:t>
            </a:r>
            <a:r>
              <a:rPr lang="en-US" sz="2000" b="0" dirty="0" err="1" smtClean="0">
                <a:solidFill>
                  <a:srgbClr val="FFFF00"/>
                </a:solidFill>
                <a:latin typeface="Times" charset="0"/>
              </a:rPr>
              <a:t>hh</a:t>
            </a:r>
            <a:r>
              <a:rPr lang="en-US" sz="2000" b="0" dirty="0" smtClean="0">
                <a:solidFill>
                  <a:srgbClr val="FFFF00"/>
                </a:solidFill>
                <a:latin typeface="Times" charset="0"/>
              </a:rPr>
              <a:t>/</a:t>
            </a:r>
            <a:r>
              <a:rPr lang="en-US" sz="2000" b="0" dirty="0" err="1" smtClean="0">
                <a:solidFill>
                  <a:srgbClr val="FFFF00"/>
                </a:solidFill>
                <a:latin typeface="Times" charset="0"/>
              </a:rPr>
              <a:t>SppC</a:t>
            </a:r>
            <a:endParaRPr lang="en-US" sz="2000" b="0" dirty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88640"/>
            <a:ext cx="8686800" cy="936104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Possible Future Higgs</a:t>
            </a:r>
            <a:r>
              <a:rPr lang="en-US" dirty="0">
                <a:solidFill>
                  <a:schemeClr val="tx1"/>
                </a:solidFill>
                <a:latin typeface="Times" charset="0"/>
                <a:cs typeface="+mj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Measurements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2320" y="44624"/>
            <a:ext cx="1045679" cy="338554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FCC CDR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11377"/>
            <a:ext cx="8134350" cy="1085375"/>
          </a:xfrm>
          <a:solidFill>
            <a:srgbClr val="B7DEE8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Constraints on Exotic H and Z Decays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Exoti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272808" cy="2736304"/>
          </a:xfrm>
          <a:prstGeom prst="rect">
            <a:avLst/>
          </a:prstGeom>
        </p:spPr>
      </p:pic>
      <p:pic>
        <p:nvPicPr>
          <p:cNvPr id="8" name="Picture 7" descr="Exotic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005064"/>
            <a:ext cx="7272809" cy="2736304"/>
          </a:xfrm>
          <a:prstGeom prst="rect">
            <a:avLst/>
          </a:prstGeom>
        </p:spPr>
      </p:pic>
      <p:pic>
        <p:nvPicPr>
          <p:cNvPr id="9" name="Picture 8" descr="ExoticH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0" y="1268760"/>
            <a:ext cx="7277100" cy="5469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6296" y="44624"/>
            <a:ext cx="1856999" cy="338554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FCC + CEPC CDRs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2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327401"/>
            <a:ext cx="8134350" cy="1085375"/>
          </a:xfrm>
          <a:solidFill>
            <a:srgbClr val="B7DEE8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CEPC Constraints on Sterile Neutrinos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pic>
        <p:nvPicPr>
          <p:cNvPr id="3" name="Picture 2" descr="SterileN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" y="1844824"/>
            <a:ext cx="8930511" cy="4240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348880"/>
            <a:ext cx="4189368" cy="1175706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b="0" dirty="0" smtClean="0"/>
              <a:t>Explore seesaw models</a:t>
            </a:r>
          </a:p>
          <a:p>
            <a:pPr algn="ctr">
              <a:buNone/>
            </a:pPr>
            <a:r>
              <a:rPr lang="en-US" b="0" dirty="0" smtClean="0"/>
              <a:t>of neutrino masses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7884368" y="44624"/>
            <a:ext cx="1172116" cy="338554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CEPC CDR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8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61153</TotalTime>
  <Words>1425</Words>
  <Application>Microsoft Macintosh PowerPoint</Application>
  <PresentationFormat>On-screen Show (4:3)</PresentationFormat>
  <Paragraphs>329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Physics Motivation and Overview Which Way beyond the SM?</vt:lpstr>
      <vt:lpstr>Summary of the Standard Model</vt:lpstr>
      <vt:lpstr>PowerPoint Presentation</vt:lpstr>
      <vt:lpstr>Higgs Mass Measurements</vt:lpstr>
      <vt:lpstr>It Walks and Quacks like a Higgs</vt:lpstr>
      <vt:lpstr>Everything about Higgs is Puzzling</vt:lpstr>
      <vt:lpstr>Possible Future Higgs Measurements</vt:lpstr>
      <vt:lpstr>Constraints on Exotic H and Z Decays</vt:lpstr>
      <vt:lpstr>CEPC Constraints on Sterile Neutrinos</vt:lpstr>
      <vt:lpstr>Tera-Z Flavour Physics</vt:lpstr>
      <vt:lpstr>Sensitivity to HHH Coupling</vt:lpstr>
      <vt:lpstr>Sensitivity to HHH Coupling</vt:lpstr>
      <vt:lpstr>Triple-Higgs Coupling Analyses</vt:lpstr>
      <vt:lpstr>Effective Field Theories (EFTs)  a long and glorious History</vt:lpstr>
      <vt:lpstr>Standard Model Effective Field Theory</vt:lpstr>
      <vt:lpstr>PowerPoint Presentation</vt:lpstr>
      <vt:lpstr>Run 2 Higgs Measurements used in SMEFT Fit</vt:lpstr>
      <vt:lpstr>Summary</vt:lpstr>
      <vt:lpstr>Updated Fit including Top Data</vt:lpstr>
      <vt:lpstr>Principal Component Analysis</vt:lpstr>
      <vt:lpstr>Future EFT Constraints from Higgs and Electroweak Measurements</vt:lpstr>
      <vt:lpstr>Beyond Dimension 6</vt:lpstr>
      <vt:lpstr>Precision Electroweak Measurements</vt:lpstr>
      <vt:lpstr>Numbers of Diagrams to be Calculated</vt:lpstr>
      <vt:lpstr>PowerPoint Presentation</vt:lpstr>
      <vt:lpstr>Will the Universe Collapse?</vt:lpstr>
      <vt:lpstr>Theoretical Constraints on Higgs Mass</vt:lpstr>
      <vt:lpstr>Vacuum Instability in the Standard Model </vt:lpstr>
      <vt:lpstr>FCC-ee: Measurements of mt &amp; mW</vt:lpstr>
      <vt:lpstr>You must be joking!</vt:lpstr>
      <vt:lpstr>What lies beyond the Standard Model?</vt:lpstr>
      <vt:lpstr>Loop Corrections to Higgs Mass2</vt:lpstr>
      <vt:lpstr>    Circumstantial Evidence for Supersymmetric Grand Unification</vt:lpstr>
      <vt:lpstr>The Dark Matter Hypothesis</vt:lpstr>
      <vt:lpstr>The Rotation Curves of Galaxies</vt:lpstr>
      <vt:lpstr>WIMP Candidates</vt:lpstr>
      <vt:lpstr>How Light can LSP be? &lt; mh/2!</vt:lpstr>
      <vt:lpstr>Constraints from Invisible H Decays</vt:lpstr>
      <vt:lpstr>     Heavy Squarks and Gluinos?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Phenomenology Beyond the Standard Model</dc:title>
  <cp:lastModifiedBy>CERN User</cp:lastModifiedBy>
  <cp:revision>630</cp:revision>
  <cp:lastPrinted>2013-05-16T10:20:45Z</cp:lastPrinted>
  <dcterms:modified xsi:type="dcterms:W3CDTF">2020-10-26T09:40:02Z</dcterms:modified>
</cp:coreProperties>
</file>