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88" y="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7CA56A-E51F-474F-9BDD-EF54725DF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36B7E76-8A81-4796-B6A6-F6BA7AC60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3C278F-BEA1-4C02-AEBA-C31F1B60D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0B82-339F-4025-9960-AC99AD39C4D8}" type="datetimeFigureOut">
              <a:rPr lang="zh-CN" altLang="en-US" smtClean="0"/>
              <a:t>2020-2-17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A8C9A0-EE70-48FC-B9AC-4EDFF5E3B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EDE0B4-CD60-4D31-BD01-7FDA3D5E1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EA6B-56F9-49A7-9807-7837EDA380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7351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C78B8D-7958-408B-AF02-DF92A3777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E1CC7D5-C5B4-4D6C-9372-226EAC7EF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391CA6-F64B-42C6-96A6-CD1531248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0B82-339F-4025-9960-AC99AD39C4D8}" type="datetimeFigureOut">
              <a:rPr lang="zh-CN" altLang="en-US" smtClean="0"/>
              <a:t>2020-2-17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86FC25-9CF3-4C7B-940A-5FC7D44B8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6B994F-B62F-4B24-A7BA-E75F2377F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EA6B-56F9-49A7-9807-7837EDA380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6634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7C01861-2BD3-4A78-98C5-1ADB83C7D8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930E858-1C7C-45E9-B995-1A2E3B253A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213316-81BB-4756-8896-53F77C0E5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0B82-339F-4025-9960-AC99AD39C4D8}" type="datetimeFigureOut">
              <a:rPr lang="zh-CN" altLang="en-US" smtClean="0"/>
              <a:t>2020-2-17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EEA0BE9-C810-4178-B72D-62DA6BA4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4E53D6-51A5-42A3-8833-F864F569E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EA6B-56F9-49A7-9807-7837EDA380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8960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792BAE-51C1-4420-BB0C-6B68BA2D0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EFB04D-2224-4EA5-87F4-8EA2569EF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EA7788-051C-42A6-84EA-93AE4EDCA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0B82-339F-4025-9960-AC99AD39C4D8}" type="datetimeFigureOut">
              <a:rPr lang="zh-CN" altLang="en-US" smtClean="0"/>
              <a:t>2020-2-17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879FBF-D656-4C16-99B5-2CBA86675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0C9BC8-363C-4E5D-AC0B-A9785392E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EA6B-56F9-49A7-9807-7837EDA380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119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49E738-58F8-4289-B61E-5CA1569A7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9025840-2519-4154-A990-5708549D8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01FB07-6B3F-4434-A39C-995C3FAAC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0B82-339F-4025-9960-AC99AD39C4D8}" type="datetimeFigureOut">
              <a:rPr lang="zh-CN" altLang="en-US" smtClean="0"/>
              <a:t>2020-2-17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CED796-BF75-4736-A7BA-095909107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5B24D68-7F5E-47AD-BE94-D6C724C10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EA6B-56F9-49A7-9807-7837EDA380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217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B4F635-FD41-43AD-840F-9DCDF6DFA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9786D2-A795-4DA3-88DA-3D7B17C16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CF256D1-1D71-49E6-BD76-FB0FD0F51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CEA967C-B25C-426E-96A9-E104CC9C5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0B82-339F-4025-9960-AC99AD39C4D8}" type="datetimeFigureOut">
              <a:rPr lang="zh-CN" altLang="en-US" smtClean="0"/>
              <a:t>2020-2-17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BA1D6D7-3D4D-41BB-98AD-B189F32F3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7CE658B-1426-4C43-BF4F-C138C15B0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EA6B-56F9-49A7-9807-7837EDA380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8894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2EB678-394C-423D-AC26-151E3EF0B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73E9970-D1F6-45BE-AF01-1E3C19719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C5905F6-AB2C-455D-9B51-FC43D4DBB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C90541D-3B71-4725-8ECD-6F3CB64205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4907739-68DC-4E16-B03B-AABE6FB186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4892890-F3C3-46ED-928C-B262C22E3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0B82-339F-4025-9960-AC99AD39C4D8}" type="datetimeFigureOut">
              <a:rPr lang="zh-CN" altLang="en-US" smtClean="0"/>
              <a:t>2020-2-17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656C41F-5D41-4771-ACAB-32894BFC1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F0FFEE4-164A-4142-B297-FE1A341EC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EA6B-56F9-49A7-9807-7837EDA380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6196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28D504-2E0A-4771-ADC8-632C4B4CC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3E20561-2483-444F-99A9-B98D9D869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0B82-339F-4025-9960-AC99AD39C4D8}" type="datetimeFigureOut">
              <a:rPr lang="zh-CN" altLang="en-US" smtClean="0"/>
              <a:t>2020-2-17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2C9E40D-7B5C-4DEC-945F-2B8D4815C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CEF161D-8FEF-4288-AAE7-C0F1E4606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EA6B-56F9-49A7-9807-7837EDA380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539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21C949C-E8EB-46B3-8BDB-6882D9349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0B82-339F-4025-9960-AC99AD39C4D8}" type="datetimeFigureOut">
              <a:rPr lang="zh-CN" altLang="en-US" smtClean="0"/>
              <a:t>2020-2-17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FF1673D-2A6E-4003-9DD9-38B942796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8A99C70-259E-432E-9224-22E1B0FA6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EA6B-56F9-49A7-9807-7837EDA380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05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755CF3-BBFF-42F0-A4B0-052A03254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AD2B44D-B75C-43BA-B17A-80216EDE7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B6484D4-DA38-4558-933A-884C822E1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4F412D3-6C32-4F1E-9CE0-09BCA5841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0B82-339F-4025-9960-AC99AD39C4D8}" type="datetimeFigureOut">
              <a:rPr lang="zh-CN" altLang="en-US" smtClean="0"/>
              <a:t>2020-2-17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0C497BC-80B4-4CB6-A8E1-35105EFF3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E013975-7B30-4142-9C82-DB3FA160E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EA6B-56F9-49A7-9807-7837EDA380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593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B35018-A3BC-4B6B-B635-691812170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F8E8E52-95FE-4BF8-9595-77A5E77F27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50753EB-2BCE-4B41-99EA-6C0E72D51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8669D9D-ABE8-415E-ADFF-CF094D9A2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0B82-339F-4025-9960-AC99AD39C4D8}" type="datetimeFigureOut">
              <a:rPr lang="zh-CN" altLang="en-US" smtClean="0"/>
              <a:t>2020-2-17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9F90622-ADC9-4206-99BA-68B6F2FF2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B05511A-C18F-4311-BA1A-7A622F608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EA6B-56F9-49A7-9807-7837EDA380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701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D239F2A-0D3D-4FB3-89A7-3252FB514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2F4028A-EE0A-4A8D-89EA-5BB1500EA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15CD17-E514-4064-9B3C-D692601C46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00B82-339F-4025-9960-AC99AD39C4D8}" type="datetimeFigureOut">
              <a:rPr lang="zh-CN" altLang="en-US" smtClean="0"/>
              <a:t>2020-2-17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C51B1F-7870-41A3-8850-C28C14A33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6FFD6E-D875-448C-A2CF-A6E30DDEC4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2EA6B-56F9-49A7-9807-7837EDA380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496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epcgit.ihep.ac.cn/zhangyao/cepcsw_zy_externa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486D7A-ABF1-4C4D-8ECF-E2B001849B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Migration of TPC Digitization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9948786-6333-49C9-8352-CEF4301E75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ZHANG Yao, Lin Tao, Zou </a:t>
            </a:r>
            <a:r>
              <a:rPr lang="en-US" altLang="zh-CN" dirty="0" err="1"/>
              <a:t>Jiaheng</a:t>
            </a:r>
            <a:r>
              <a:rPr lang="en-US" altLang="zh-CN" dirty="0"/>
              <a:t>, Fu </a:t>
            </a:r>
            <a:r>
              <a:rPr lang="en-US" altLang="zh-CN" dirty="0" err="1"/>
              <a:t>Chengdong</a:t>
            </a:r>
            <a:endParaRPr lang="en-US" altLang="zh-CN" dirty="0"/>
          </a:p>
          <a:p>
            <a:r>
              <a:rPr lang="en-US" altLang="zh-CN" dirty="0"/>
              <a:t>21-Jan-20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4201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A64878-C21B-4BC7-9A82-FE857E0B0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37574" cy="1325563"/>
          </a:xfrm>
        </p:spPr>
        <p:txBody>
          <a:bodyPr/>
          <a:lstStyle/>
          <a:p>
            <a:r>
              <a:rPr lang="en-US" altLang="zh-CN" dirty="0"/>
              <a:t>Overall of the TPC hit digitization in CEPCSW</a:t>
            </a:r>
            <a:endParaRPr lang="zh-CN" altLang="en-US" dirty="0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1EBB5CB8-D833-474D-96A4-46D123CD9731}"/>
              </a:ext>
            </a:extLst>
          </p:cNvPr>
          <p:cNvSpPr/>
          <p:nvPr/>
        </p:nvSpPr>
        <p:spPr>
          <a:xfrm>
            <a:off x="5433393" y="3115917"/>
            <a:ext cx="1861933" cy="106348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/>
              <a:t>Simulation data</a:t>
            </a:r>
          </a:p>
          <a:p>
            <a:pPr algn="ctr"/>
            <a:r>
              <a:rPr lang="en-US" altLang="zh-CN" sz="1600" b="1">
                <a:solidFill>
                  <a:schemeClr val="tx1"/>
                </a:solidFill>
              </a:rPr>
              <a:t>(plcio </a:t>
            </a:r>
            <a:r>
              <a:rPr lang="en-US" altLang="zh-CN" sz="1600" b="1" dirty="0">
                <a:solidFill>
                  <a:schemeClr val="tx1"/>
                </a:solidFill>
              </a:rPr>
              <a:t>format)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B4B547AD-D8D2-4984-928D-C667E1BBA22F}"/>
              </a:ext>
            </a:extLst>
          </p:cNvPr>
          <p:cNvSpPr/>
          <p:nvPr/>
        </p:nvSpPr>
        <p:spPr>
          <a:xfrm>
            <a:off x="3127516" y="3151188"/>
            <a:ext cx="1914939" cy="93710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/>
              <a:t>Data conversion</a:t>
            </a:r>
          </a:p>
          <a:p>
            <a:pPr algn="ctr"/>
            <a:r>
              <a:rPr lang="en-US" altLang="zh-CN" sz="1600" b="1" dirty="0" err="1">
                <a:solidFill>
                  <a:schemeClr val="tx1"/>
                </a:solidFill>
              </a:rPr>
              <a:t>PlcioReadAlg</a:t>
            </a:r>
            <a:endParaRPr lang="en-US" altLang="zh-CN" sz="1600" b="1" dirty="0">
              <a:solidFill>
                <a:schemeClr val="tx1"/>
              </a:solidFill>
            </a:endParaRPr>
          </a:p>
          <a:p>
            <a:pPr algn="ctr"/>
            <a:r>
              <a:rPr lang="en-US" altLang="zh-CN" sz="1600" b="1" dirty="0" err="1">
                <a:solidFill>
                  <a:schemeClr val="tx1"/>
                </a:solidFill>
              </a:rPr>
              <a:t>PlcioWriteAlg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sp>
        <p:nvSpPr>
          <p:cNvPr id="6" name="箭头: 右 5">
            <a:extLst>
              <a:ext uri="{FF2B5EF4-FFF2-40B4-BE49-F238E27FC236}">
                <a16:creationId xmlns:a16="http://schemas.microsoft.com/office/drawing/2014/main" id="{953DCEB7-0154-4689-A8FB-E31CD009BFBB}"/>
              </a:ext>
            </a:extLst>
          </p:cNvPr>
          <p:cNvSpPr/>
          <p:nvPr/>
        </p:nvSpPr>
        <p:spPr>
          <a:xfrm>
            <a:off x="2736578" y="3485322"/>
            <a:ext cx="390938" cy="3246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/>
          </a:p>
        </p:txBody>
      </p:sp>
      <p:sp>
        <p:nvSpPr>
          <p:cNvPr id="7" name="箭头: 右 6">
            <a:extLst>
              <a:ext uri="{FF2B5EF4-FFF2-40B4-BE49-F238E27FC236}">
                <a16:creationId xmlns:a16="http://schemas.microsoft.com/office/drawing/2014/main" id="{E229CDDB-A26D-4F0D-8448-7565A2A932DC}"/>
              </a:ext>
            </a:extLst>
          </p:cNvPr>
          <p:cNvSpPr/>
          <p:nvPr/>
        </p:nvSpPr>
        <p:spPr>
          <a:xfrm>
            <a:off x="5042455" y="3475383"/>
            <a:ext cx="390938" cy="3246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4CB23F7F-B419-4A9C-930A-2AC31EFE01B2}"/>
              </a:ext>
            </a:extLst>
          </p:cNvPr>
          <p:cNvSpPr/>
          <p:nvPr/>
        </p:nvSpPr>
        <p:spPr>
          <a:xfrm>
            <a:off x="7716085" y="3147391"/>
            <a:ext cx="1931504" cy="94090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/>
              <a:t>TPC Digitization</a:t>
            </a:r>
          </a:p>
          <a:p>
            <a:pPr algn="ctr"/>
            <a:r>
              <a:rPr lang="en-US" altLang="zh-CN" sz="1600" b="1" dirty="0" err="1">
                <a:solidFill>
                  <a:schemeClr val="tx1"/>
                </a:solidFill>
              </a:rPr>
              <a:t>TPCDigiAlg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D6230126-AA12-4426-9C9D-719A7AEDFE61}"/>
              </a:ext>
            </a:extLst>
          </p:cNvPr>
          <p:cNvSpPr/>
          <p:nvPr/>
        </p:nvSpPr>
        <p:spPr>
          <a:xfrm>
            <a:off x="821639" y="3119230"/>
            <a:ext cx="1918252" cy="106348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/>
              <a:t>Simulation data</a:t>
            </a:r>
          </a:p>
          <a:p>
            <a:pPr algn="ctr"/>
            <a:r>
              <a:rPr lang="en-US" altLang="zh-CN" sz="1600" b="1" dirty="0">
                <a:solidFill>
                  <a:schemeClr val="tx1"/>
                </a:solidFill>
              </a:rPr>
              <a:t>(</a:t>
            </a:r>
            <a:r>
              <a:rPr lang="en-US" altLang="zh-CN" sz="1600" b="1" dirty="0" err="1">
                <a:solidFill>
                  <a:schemeClr val="tx1"/>
                </a:solidFill>
              </a:rPr>
              <a:t>slcio</a:t>
            </a:r>
            <a:r>
              <a:rPr lang="en-US" altLang="zh-CN" sz="1600" b="1" dirty="0">
                <a:solidFill>
                  <a:schemeClr val="tx1"/>
                </a:solidFill>
              </a:rPr>
              <a:t> format)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箭头: 右 9">
            <a:extLst>
              <a:ext uri="{FF2B5EF4-FFF2-40B4-BE49-F238E27FC236}">
                <a16:creationId xmlns:a16="http://schemas.microsoft.com/office/drawing/2014/main" id="{838C685B-CF80-4894-AE8E-6578D62E206D}"/>
              </a:ext>
            </a:extLst>
          </p:cNvPr>
          <p:cNvSpPr/>
          <p:nvPr/>
        </p:nvSpPr>
        <p:spPr>
          <a:xfrm>
            <a:off x="7268821" y="3488634"/>
            <a:ext cx="390938" cy="3246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/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62A99000-3395-4854-B5D7-FFE997BB260B}"/>
              </a:ext>
            </a:extLst>
          </p:cNvPr>
          <p:cNvSpPr/>
          <p:nvPr/>
        </p:nvSpPr>
        <p:spPr>
          <a:xfrm>
            <a:off x="7732650" y="2096087"/>
            <a:ext cx="1914939" cy="47483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 err="1">
                <a:solidFill>
                  <a:schemeClr val="tx1"/>
                </a:solidFill>
              </a:rPr>
              <a:t>MarlinUtil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6423141C-E3EF-4AE8-B3D3-349AC96FAE00}"/>
              </a:ext>
            </a:extLst>
          </p:cNvPr>
          <p:cNvCxnSpPr>
            <a:cxnSpLocks/>
            <a:stCxn id="8" idx="0"/>
            <a:endCxn id="11" idx="2"/>
          </p:cNvCxnSpPr>
          <p:nvPr/>
        </p:nvCxnSpPr>
        <p:spPr>
          <a:xfrm flipV="1">
            <a:off x="8681837" y="2570922"/>
            <a:ext cx="8283" cy="5764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椭圆 15">
            <a:extLst>
              <a:ext uri="{FF2B5EF4-FFF2-40B4-BE49-F238E27FC236}">
                <a16:creationId xmlns:a16="http://schemas.microsoft.com/office/drawing/2014/main" id="{1BB9AE37-865C-42B2-BBA3-3CB8B353C70D}"/>
              </a:ext>
            </a:extLst>
          </p:cNvPr>
          <p:cNvSpPr/>
          <p:nvPr/>
        </p:nvSpPr>
        <p:spPr>
          <a:xfrm>
            <a:off x="10053434" y="3115917"/>
            <a:ext cx="1861933" cy="106348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/>
              <a:t>Data with digit</a:t>
            </a:r>
          </a:p>
          <a:p>
            <a:pPr algn="ctr"/>
            <a:r>
              <a:rPr lang="en-US" altLang="zh-CN" sz="1600" b="1">
                <a:solidFill>
                  <a:schemeClr val="tx1"/>
                </a:solidFill>
              </a:rPr>
              <a:t>(plcio </a:t>
            </a:r>
            <a:r>
              <a:rPr lang="en-US" altLang="zh-CN" sz="1600" b="1" dirty="0">
                <a:solidFill>
                  <a:schemeClr val="tx1"/>
                </a:solidFill>
              </a:rPr>
              <a:t>format)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箭头: 右 16">
            <a:extLst>
              <a:ext uri="{FF2B5EF4-FFF2-40B4-BE49-F238E27FC236}">
                <a16:creationId xmlns:a16="http://schemas.microsoft.com/office/drawing/2014/main" id="{10B9E681-0F96-4F37-ABBA-1C8716BA987C}"/>
              </a:ext>
            </a:extLst>
          </p:cNvPr>
          <p:cNvSpPr/>
          <p:nvPr/>
        </p:nvSpPr>
        <p:spPr>
          <a:xfrm>
            <a:off x="9647589" y="3508513"/>
            <a:ext cx="390938" cy="3246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/>
          </a:p>
        </p:txBody>
      </p:sp>
    </p:spTree>
    <p:extLst>
      <p:ext uri="{BB962C8B-B14F-4D97-AF65-F5344CB8AC3E}">
        <p14:creationId xmlns:p14="http://schemas.microsoft.com/office/powerpoint/2010/main" val="57794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C6E4F6-4706-46DB-9C5C-6D45AA378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Migration of utility package </a:t>
            </a:r>
            <a:r>
              <a:rPr lang="en-US" altLang="zh-CN" dirty="0" err="1"/>
              <a:t>MarlinUtil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E13D66-83DB-4F55-B905-43F7DEDD8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altLang="zh-CN" dirty="0"/>
              <a:t>Used by TPC digitization and other reconstruction processors</a:t>
            </a:r>
          </a:p>
          <a:p>
            <a:r>
              <a:rPr lang="en-US" altLang="zh-CN" b="1" dirty="0" err="1">
                <a:solidFill>
                  <a:schemeClr val="accent1"/>
                </a:solidFill>
              </a:rPr>
              <a:t>MarlinUtil</a:t>
            </a:r>
            <a:r>
              <a:rPr lang="en-US" altLang="zh-CN" b="1" dirty="0">
                <a:solidFill>
                  <a:schemeClr val="accent1"/>
                </a:solidFill>
              </a:rPr>
              <a:t> </a:t>
            </a:r>
            <a:r>
              <a:rPr lang="en-US" altLang="zh-CN" dirty="0"/>
              <a:t>is migrated as an </a:t>
            </a:r>
            <a:r>
              <a:rPr lang="en-US" altLang="zh-CN" b="1" dirty="0">
                <a:solidFill>
                  <a:schemeClr val="accent1"/>
                </a:solidFill>
              </a:rPr>
              <a:t>external library</a:t>
            </a:r>
            <a:r>
              <a:rPr lang="en-US" altLang="zh-CN" dirty="0"/>
              <a:t>.</a:t>
            </a:r>
          </a:p>
          <a:p>
            <a:pPr lvl="1"/>
            <a:r>
              <a:rPr lang="en-US" altLang="zh-CN" dirty="0"/>
              <a:t>All the files except processors in the original package have been migrated.</a:t>
            </a:r>
          </a:p>
          <a:p>
            <a:pPr lvl="1"/>
            <a:r>
              <a:rPr lang="en-US" altLang="zh-CN" dirty="0"/>
              <a:t>The </a:t>
            </a:r>
            <a:r>
              <a:rPr lang="en-US" altLang="zh-CN" b="1" dirty="0">
                <a:solidFill>
                  <a:srgbClr val="C00000"/>
                </a:solidFill>
              </a:rPr>
              <a:t>validation is not done yet</a:t>
            </a:r>
            <a:r>
              <a:rPr lang="en-US" altLang="zh-CN" dirty="0"/>
              <a:t>.</a:t>
            </a:r>
          </a:p>
          <a:p>
            <a:endParaRPr lang="en-US" altLang="zh-CN" dirty="0"/>
          </a:p>
          <a:p>
            <a:r>
              <a:rPr lang="en-US" altLang="zh-CN" dirty="0"/>
              <a:t>Usage and modification are in the README of this package: </a:t>
            </a:r>
          </a:p>
          <a:p>
            <a:pPr lvl="1"/>
            <a:r>
              <a:rPr lang="en-US" altLang="zh-CN" dirty="0">
                <a:hlinkClick r:id="rId2"/>
              </a:rPr>
              <a:t>http://cepcgit.ihep.ac.cn/zhangyao/cepcsw_zy_external</a:t>
            </a:r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4192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2FC6BF-52D0-4D8D-A75A-93CB7F451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54" y="365125"/>
            <a:ext cx="11472230" cy="1325563"/>
          </a:xfrm>
        </p:spPr>
        <p:txBody>
          <a:bodyPr/>
          <a:lstStyle/>
          <a:p>
            <a:r>
              <a:rPr lang="en-US" altLang="zh-CN" dirty="0"/>
              <a:t>Conversion of TPC collection from </a:t>
            </a:r>
            <a:r>
              <a:rPr lang="en-US" altLang="zh-CN" dirty="0" err="1"/>
              <a:t>slcio</a:t>
            </a:r>
            <a:r>
              <a:rPr lang="en-US" altLang="zh-CN" dirty="0"/>
              <a:t> </a:t>
            </a:r>
            <a:r>
              <a:rPr lang="en-US" altLang="zh-CN"/>
              <a:t>to plcio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210A2A-864A-41AA-9E43-7FC4BF550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1" y="1476260"/>
            <a:ext cx="11744960" cy="5111827"/>
          </a:xfrm>
        </p:spPr>
        <p:txBody>
          <a:bodyPr>
            <a:normAutofit/>
          </a:bodyPr>
          <a:lstStyle/>
          <a:p>
            <a:r>
              <a:rPr lang="en-US" altLang="zh-CN" dirty="0"/>
              <a:t>Realized read and write </a:t>
            </a:r>
            <a:r>
              <a:rPr lang="en-US" altLang="zh-CN" i="1" dirty="0" err="1"/>
              <a:t>TPCCollection</a:t>
            </a:r>
            <a:r>
              <a:rPr lang="en-US" altLang="zh-CN" dirty="0"/>
              <a:t> in </a:t>
            </a:r>
            <a:r>
              <a:rPr lang="en-US" altLang="zh-CN" dirty="0" err="1"/>
              <a:t>PlcioRead</a:t>
            </a:r>
            <a:r>
              <a:rPr lang="en-US" altLang="zh-CN" dirty="0"/>
              <a:t>/</a:t>
            </a:r>
            <a:r>
              <a:rPr lang="en-US" altLang="zh-CN" dirty="0" err="1"/>
              <a:t>WriteAlg</a:t>
            </a:r>
            <a:r>
              <a:rPr lang="en-US" altLang="zh-CN" dirty="0"/>
              <a:t>.</a:t>
            </a:r>
          </a:p>
          <a:p>
            <a:r>
              <a:rPr lang="en-US" altLang="zh-CN" dirty="0"/>
              <a:t>Example of job option file can be find in: CEPCSW/Examples/options/LCIO_read.py</a:t>
            </a:r>
          </a:p>
          <a:p>
            <a:endParaRPr lang="en-US" altLang="zh-CN" dirty="0"/>
          </a:p>
          <a:p>
            <a:r>
              <a:rPr lang="en-US" altLang="zh-CN" dirty="0"/>
              <a:t>Solve the problem of write </a:t>
            </a:r>
            <a:r>
              <a:rPr lang="en-US" altLang="zh-CN" b="1" dirty="0">
                <a:solidFill>
                  <a:srgbClr val="C00000"/>
                </a:solidFill>
              </a:rPr>
              <a:t>empty TPC collection</a:t>
            </a:r>
          </a:p>
          <a:p>
            <a:pPr lvl="1"/>
            <a:r>
              <a:rPr lang="en-US" altLang="zh-CN" dirty="0" err="1"/>
              <a:t>slcio</a:t>
            </a:r>
            <a:r>
              <a:rPr lang="en-US" altLang="zh-CN" dirty="0"/>
              <a:t> data have empty TPC hit collections</a:t>
            </a:r>
          </a:p>
          <a:p>
            <a:pPr lvl="1"/>
            <a:r>
              <a:rPr lang="en-US" altLang="zh-CN" dirty="0"/>
              <a:t>The collection is not allowed to be empty in the reading and writing of event data</a:t>
            </a:r>
          </a:p>
          <a:p>
            <a:pPr lvl="1"/>
            <a:r>
              <a:rPr lang="en-US" altLang="zh-CN" dirty="0"/>
              <a:t>Solution: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zh-CN" dirty="0"/>
              <a:t>Catch exception when read </a:t>
            </a:r>
            <a:r>
              <a:rPr lang="en-US" altLang="zh-CN" dirty="0" err="1"/>
              <a:t>TPCCollection</a:t>
            </a:r>
            <a:r>
              <a:rPr lang="en-US" altLang="zh-CN" dirty="0"/>
              <a:t> and </a:t>
            </a:r>
            <a:r>
              <a:rPr lang="en-US" altLang="zh-CN" dirty="0" err="1"/>
              <a:t>setFilterPassed</a:t>
            </a:r>
            <a:r>
              <a:rPr lang="en-US" altLang="zh-CN" dirty="0"/>
              <a:t>( false ); for this event in </a:t>
            </a:r>
            <a:r>
              <a:rPr lang="en-US" altLang="zh-CN" dirty="0" err="1"/>
              <a:t>PlcioReadAlg</a:t>
            </a:r>
            <a:endParaRPr lang="en-US" altLang="zh-CN" dirty="0"/>
          </a:p>
          <a:p>
            <a:pPr marL="1371600" lvl="2" indent="-457200">
              <a:buFont typeface="+mj-lt"/>
              <a:buAutoNum type="arabicPeriod"/>
            </a:pPr>
            <a:r>
              <a:rPr lang="en-US" altLang="zh-CN" dirty="0"/>
              <a:t>If </a:t>
            </a:r>
            <a:r>
              <a:rPr lang="en-US" altLang="zh-CN" dirty="0" err="1"/>
              <a:t>filterPassed</a:t>
            </a:r>
            <a:r>
              <a:rPr lang="en-US" altLang="zh-CN" dirty="0"/>
              <a:t> skip this event in </a:t>
            </a:r>
            <a:r>
              <a:rPr lang="en-US" altLang="zh-CN" dirty="0" err="1"/>
              <a:t>PlcioWriteAlg</a:t>
            </a:r>
            <a:endParaRPr lang="en-US" altLang="zh-CN" dirty="0"/>
          </a:p>
          <a:p>
            <a:pPr marL="1371600" lvl="2" indent="-457200">
              <a:buFont typeface="+mj-lt"/>
              <a:buAutoNum type="arabicPeriod"/>
            </a:pPr>
            <a:r>
              <a:rPr lang="en-US" altLang="zh-CN" dirty="0"/>
              <a:t>Run algorithm as the Sequencer</a:t>
            </a:r>
          </a:p>
          <a:p>
            <a:pPr marL="1371600" lvl="2" indent="-457200">
              <a:buFont typeface="+mj-lt"/>
              <a:buAutoNum type="arabicPeriod"/>
            </a:pPr>
            <a:endParaRPr lang="en-US" altLang="zh-CN" dirty="0"/>
          </a:p>
          <a:p>
            <a:pPr lvl="1"/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0920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3D5F1D-EB49-46A3-9B39-978D86723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Migrage</a:t>
            </a:r>
            <a:r>
              <a:rPr lang="en-US" altLang="zh-CN" dirty="0"/>
              <a:t> of TPC Digitization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69BBCD1-2BD3-47A4-8795-923EC492C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Migrate from </a:t>
            </a:r>
            <a:r>
              <a:rPr lang="en-US" altLang="zh-CN" dirty="0" err="1"/>
              <a:t>TPCDigiProcessor</a:t>
            </a:r>
            <a:r>
              <a:rPr lang="en-US" altLang="zh-CN" dirty="0"/>
              <a:t> to </a:t>
            </a:r>
            <a:r>
              <a:rPr lang="en-US" altLang="zh-CN" dirty="0" err="1"/>
              <a:t>TPCDigiAlg</a:t>
            </a:r>
            <a:r>
              <a:rPr lang="en-US" altLang="zh-CN" dirty="0"/>
              <a:t> have been done</a:t>
            </a:r>
          </a:p>
          <a:p>
            <a:pPr lvl="1"/>
            <a:r>
              <a:rPr lang="en-US" altLang="zh-CN" dirty="0"/>
              <a:t>Requirements:</a:t>
            </a:r>
          </a:p>
          <a:p>
            <a:pPr lvl="2"/>
            <a:r>
              <a:rPr lang="en-US" altLang="zh-CN" dirty="0" err="1"/>
              <a:t>MarlinUtil</a:t>
            </a:r>
            <a:r>
              <a:rPr lang="en-US" altLang="zh-CN" dirty="0"/>
              <a:t>, </a:t>
            </a:r>
            <a:r>
              <a:rPr lang="en-US" altLang="zh-CN" dirty="0" err="1"/>
              <a:t>slcio</a:t>
            </a:r>
            <a:r>
              <a:rPr lang="en-US" altLang="zh-CN" dirty="0"/>
              <a:t>/UTIL, </a:t>
            </a:r>
            <a:r>
              <a:rPr lang="en-US" altLang="zh-CN" dirty="0" err="1"/>
              <a:t>GearSvc</a:t>
            </a:r>
            <a:r>
              <a:rPr lang="en-US" altLang="zh-CN" dirty="0"/>
              <a:t>, </a:t>
            </a:r>
            <a:r>
              <a:rPr lang="en-US" altLang="zh-CN" dirty="0" err="1"/>
              <a:t>EventSeeder</a:t>
            </a:r>
            <a:r>
              <a:rPr lang="en-US" altLang="zh-CN" dirty="0"/>
              <a:t> etc.</a:t>
            </a:r>
          </a:p>
          <a:p>
            <a:pPr lvl="1"/>
            <a:r>
              <a:rPr lang="en-US" altLang="zh-CN" dirty="0"/>
              <a:t>The treatment of </a:t>
            </a:r>
            <a:r>
              <a:rPr lang="en-US" altLang="zh-CN" dirty="0" err="1"/>
              <a:t>SimTrackerHit</a:t>
            </a:r>
            <a:r>
              <a:rPr lang="en-US" altLang="zh-CN" dirty="0"/>
              <a:t> collection have been migrated</a:t>
            </a:r>
          </a:p>
          <a:p>
            <a:pPr lvl="1"/>
            <a:r>
              <a:rPr lang="en-US" altLang="zh-CN" dirty="0"/>
              <a:t>The output relation is not done yet</a:t>
            </a:r>
          </a:p>
        </p:txBody>
      </p:sp>
    </p:spTree>
    <p:extLst>
      <p:ext uri="{BB962C8B-B14F-4D97-AF65-F5344CB8AC3E}">
        <p14:creationId xmlns:p14="http://schemas.microsoft.com/office/powerpoint/2010/main" val="1701316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174AB6-5097-446A-97B2-A54AD4847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More details of migration TPC digitization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170B69C-9309-43B5-BE99-5261419F0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Source code</a:t>
            </a:r>
          </a:p>
          <a:p>
            <a:pPr lvl="1"/>
            <a:r>
              <a:rPr lang="en-US" altLang="zh-CN" sz="1700" dirty="0"/>
              <a:t>Source: Reconstruction/Digitization/MarlinReco/01-09/TrackDigi/TPCDigi/src/TPCDigiProcessor.cc</a:t>
            </a:r>
          </a:p>
          <a:p>
            <a:pPr lvl="1"/>
            <a:r>
              <a:rPr lang="en-US" altLang="zh-CN" sz="1700" dirty="0"/>
              <a:t>Target: CEPCSW/Reconstruction/</a:t>
            </a:r>
            <a:r>
              <a:rPr lang="en-US" altLang="zh-CN" sz="1700" dirty="0" err="1"/>
              <a:t>Digitisers</a:t>
            </a:r>
            <a:r>
              <a:rPr lang="en-US" altLang="zh-CN" sz="1700" dirty="0"/>
              <a:t>/</a:t>
            </a:r>
            <a:r>
              <a:rPr lang="en-US" altLang="zh-CN" sz="1700" dirty="0" err="1"/>
              <a:t>src</a:t>
            </a:r>
            <a:r>
              <a:rPr lang="en-US" altLang="zh-CN" sz="1700" dirty="0"/>
              <a:t>/TPCDigiAlg.cpp</a:t>
            </a:r>
          </a:p>
          <a:p>
            <a:r>
              <a:rPr lang="en-US" altLang="zh-CN" dirty="0"/>
              <a:t>Migrated</a:t>
            </a:r>
          </a:p>
          <a:p>
            <a:pPr lvl="1"/>
            <a:r>
              <a:rPr lang="en-US" altLang="zh-CN" dirty="0" err="1"/>
              <a:t>Gear,Random</a:t>
            </a:r>
            <a:r>
              <a:rPr lang="en-US" altLang="zh-CN" dirty="0"/>
              <a:t> </a:t>
            </a:r>
            <a:r>
              <a:rPr lang="en-US" altLang="zh-CN" dirty="0" err="1"/>
              <a:t>seed,Log,Event</a:t>
            </a:r>
            <a:r>
              <a:rPr lang="en-US" altLang="zh-CN" dirty="0"/>
              <a:t> model</a:t>
            </a:r>
          </a:p>
          <a:p>
            <a:r>
              <a:rPr lang="en-US" altLang="zh-CN" dirty="0"/>
              <a:t>Skipped:</a:t>
            </a:r>
          </a:p>
          <a:p>
            <a:pPr lvl="1"/>
            <a:r>
              <a:rPr lang="en-US" altLang="zh-CN" dirty="0"/>
              <a:t>Plot and histogram</a:t>
            </a:r>
          </a:p>
          <a:p>
            <a:r>
              <a:rPr lang="en-US" altLang="zh-CN" dirty="0"/>
              <a:t>Need TODO:</a:t>
            </a:r>
          </a:p>
          <a:p>
            <a:pPr lvl="1"/>
            <a:r>
              <a:rPr lang="en-US" altLang="zh-CN" dirty="0"/>
              <a:t>Process of </a:t>
            </a:r>
            <a:r>
              <a:rPr lang="en-US" altLang="zh-CN" dirty="0" err="1"/>
              <a:t>LowPt</a:t>
            </a:r>
            <a:r>
              <a:rPr lang="en-US" altLang="zh-CN" dirty="0"/>
              <a:t> </a:t>
            </a:r>
            <a:r>
              <a:rPr lang="en-US" altLang="zh-CN" dirty="0" err="1"/>
              <a:t>SimTrackerHit</a:t>
            </a:r>
            <a:endParaRPr lang="en-US" altLang="zh-CN" dirty="0"/>
          </a:p>
          <a:p>
            <a:pPr lvl="1"/>
            <a:r>
              <a:rPr lang="en-US" altLang="zh-CN" dirty="0" err="1"/>
              <a:t>CellID</a:t>
            </a:r>
            <a:r>
              <a:rPr lang="en-US" altLang="zh-CN" dirty="0"/>
              <a:t> encoding</a:t>
            </a:r>
          </a:p>
          <a:p>
            <a:pPr lvl="1"/>
            <a:r>
              <a:rPr lang="en-US" altLang="zh-CN" dirty="0"/>
              <a:t>Relations</a:t>
            </a:r>
          </a:p>
          <a:p>
            <a:pPr lvl="1"/>
            <a:r>
              <a:rPr lang="en-US" altLang="zh-CN" dirty="0"/>
              <a:t>Analysis </a:t>
            </a:r>
            <a:r>
              <a:rPr lang="en-US" altLang="zh-CN"/>
              <a:t>and validation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370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327</Words>
  <Application>Microsoft Office PowerPoint</Application>
  <PresentationFormat>宽屏</PresentationFormat>
  <Paragraphs>55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等线</vt:lpstr>
      <vt:lpstr>等线 Light</vt:lpstr>
      <vt:lpstr>Arial</vt:lpstr>
      <vt:lpstr>Office 主题​​</vt:lpstr>
      <vt:lpstr>Migration of TPC Digitization</vt:lpstr>
      <vt:lpstr>Overall of the TPC hit digitization in CEPCSW</vt:lpstr>
      <vt:lpstr>Migration of utility package MarlinUtil</vt:lpstr>
      <vt:lpstr>Conversion of TPC collection from slcio to plcio</vt:lpstr>
      <vt:lpstr>Migrage of TPC Digitization</vt:lpstr>
      <vt:lpstr>More details of migration TPC digitization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Migration of TPC Digitization</dc:title>
  <dc:creator>Zhang Yao</dc:creator>
  <cp:lastModifiedBy>Zhang Yao</cp:lastModifiedBy>
  <cp:revision>193</cp:revision>
  <dcterms:created xsi:type="dcterms:W3CDTF">2020-01-21T04:35:05Z</dcterms:created>
  <dcterms:modified xsi:type="dcterms:W3CDTF">2020-02-17T03:49:40Z</dcterms:modified>
</cp:coreProperties>
</file>