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4" r:id="rId3"/>
    <p:sldId id="289" r:id="rId4"/>
    <p:sldId id="294" r:id="rId5"/>
    <p:sldId id="291" r:id="rId6"/>
    <p:sldId id="290" r:id="rId7"/>
    <p:sldId id="293" r:id="rId8"/>
    <p:sldId id="281" r:id="rId9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89911" autoAdjust="0"/>
  </p:normalViewPr>
  <p:slideViewPr>
    <p:cSldViewPr snapToGrid="0">
      <p:cViewPr>
        <p:scale>
          <a:sx n="82" d="100"/>
          <a:sy n="82" d="100"/>
        </p:scale>
        <p:origin x="210" y="93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5DF4E3-45E7-4F14-B4F9-911B4C690142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2020年3月4日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3A28818-8057-4794-A7BE-842FF700294D}" type="datetime2">
              <a:rPr lang="zh-CN" altLang="en-US" smtClean="0"/>
              <a:pPr/>
              <a:t>2020年3月4日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长方形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3" name="长方形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4" name="长方形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5" name="长方形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6" name="长方形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7" name="长方形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/>
              <a:t>单击此处编辑母版副标题样式</a:t>
            </a:r>
            <a:endParaRPr lang="zh-cn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添加页脚</a:t>
            </a:r>
            <a:endParaRPr lang="en-US" dirty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6B961ADF-D8F6-45E0-ADA4-96ABDF6BF8CB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356EF1-FDAD-4932-8CB1-BA1EF1306CA8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zh-cn" dirty="0"/>
              <a:t>单击此处编辑母版文本样式</a:t>
            </a:r>
          </a:p>
          <a:p>
            <a:pPr lvl="1" rtl="0" eaLnBrk="1" latinLnBrk="0" hangingPunct="1"/>
            <a:r>
              <a:rPr lang="zh-cn" dirty="0"/>
              <a:t>第二级</a:t>
            </a:r>
          </a:p>
          <a:p>
            <a:pPr lvl="2" rtl="0" eaLnBrk="1" latinLnBrk="0" hangingPunct="1"/>
            <a:r>
              <a:rPr lang="zh-cn" dirty="0"/>
              <a:t>第三级</a:t>
            </a:r>
          </a:p>
          <a:p>
            <a:pPr lvl="3" rtl="0" eaLnBrk="1" latinLnBrk="0" hangingPunct="1"/>
            <a:r>
              <a:rPr lang="zh-cn" dirty="0"/>
              <a:t>第四级</a:t>
            </a:r>
          </a:p>
          <a:p>
            <a:pPr lvl="4" rtl="0" eaLnBrk="1" latinLnBrk="0" hangingPunct="1"/>
            <a:r>
              <a:rPr lang="zh-cn" dirty="0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D6003-6DBF-4E01-9D6B-13062B4B3967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542E2-407D-43B9-B0EF-A90942F87D18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F9B539-0CEC-4146-8886-BECE2105FFB7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E7D52-F468-426A-BB36-87D372E56047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527240-084C-4424-94CC-C29C5C16B56C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74E24FF4-28FC-4F17-A1F7-EEBB40A672F6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8AE2AB-609C-4B7B-8E16-0AB865CFA893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9132B7-0125-457C-84B9-733C76542A57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82D64-44BB-44B8-8D12-C6B23D3DB24F}" type="datetime2">
              <a:rPr lang="zh-CN" altLang="en-US" smtClean="0"/>
              <a:t>2020年3月4日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长方形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长方形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长方形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长方形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长方形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长方形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长方形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长方形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长方形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长方形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长方形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zh-cn" dirty="0"/>
              <a:t>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/>
              <a:t>添加页脚</a:t>
            </a:r>
            <a:endParaRPr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FF7E999-41AB-432C-B3A7-BEA980E4A096}" type="datetime2">
              <a:rPr lang="zh-CN" altLang="en-US" smtClean="0"/>
              <a:pPr/>
              <a:t>2020年3月4日</a:t>
            </a:fld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en-US" altLang="zh-CN" dirty="0" err="1"/>
              <a:t>CgemLineFit</a:t>
            </a:r>
            <a:endParaRPr lang="zh-CN" altLang="en-US" dirty="0"/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8F63E5B5-F2D6-4BB0-BBA8-BC2D034C3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2821" y="4459062"/>
            <a:ext cx="6604000" cy="1752600"/>
          </a:xfrm>
        </p:spPr>
        <p:txBody>
          <a:bodyPr/>
          <a:lstStyle/>
          <a:p>
            <a:r>
              <a:rPr lang="en-US" altLang="zh-CN" dirty="0" err="1"/>
              <a:t>Hongpeng</a:t>
            </a:r>
            <a:r>
              <a:rPr lang="en-US" altLang="zh-CN" dirty="0"/>
              <a:t> Wang</a:t>
            </a:r>
          </a:p>
          <a:p>
            <a:r>
              <a:rPr lang="en-US" altLang="zh-CN" dirty="0" err="1"/>
              <a:t>Liangliang</a:t>
            </a:r>
            <a:r>
              <a:rPr lang="en-US" altLang="zh-CN" dirty="0"/>
              <a:t>  Wang</a:t>
            </a:r>
          </a:p>
          <a:p>
            <a:endParaRPr lang="en-US" altLang="zh-CN" dirty="0"/>
          </a:p>
          <a:p>
            <a:r>
              <a:rPr lang="en-US" altLang="zh-CN" dirty="0"/>
              <a:t>2020-3-5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09BEE6-B3A5-46CE-8770-D2D32740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Rough Alignment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8BF8C8-762F-4720-AD00-1586958DC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9" y="2031753"/>
            <a:ext cx="6495929" cy="4325112"/>
          </a:xfrm>
        </p:spPr>
        <p:txBody>
          <a:bodyPr/>
          <a:lstStyle/>
          <a:p>
            <a:r>
              <a:rPr lang="en-US" altLang="zh-CN" dirty="0"/>
              <a:t>Link the </a:t>
            </a:r>
            <a:r>
              <a:rPr lang="en-US" altLang="zh-CN" dirty="0">
                <a:solidFill>
                  <a:srgbClr val="00B0F0"/>
                </a:solidFill>
              </a:rPr>
              <a:t>inner</a:t>
            </a:r>
            <a:r>
              <a:rPr lang="en-US" altLang="zh-CN" dirty="0"/>
              <a:t> 2 clusters , and calculate the residual in </a:t>
            </a:r>
            <a:r>
              <a:rPr lang="en-US" altLang="zh-CN" dirty="0">
                <a:solidFill>
                  <a:srgbClr val="FF0000"/>
                </a:solidFill>
              </a:rPr>
              <a:t>outer</a:t>
            </a:r>
            <a:r>
              <a:rPr lang="en-US" altLang="zh-CN" dirty="0"/>
              <a:t> layer.</a:t>
            </a:r>
          </a:p>
          <a:p>
            <a:endParaRPr lang="en-US" altLang="zh-CN" dirty="0"/>
          </a:p>
          <a:p>
            <a:r>
              <a:rPr lang="en-US" altLang="zh-CN" dirty="0"/>
              <a:t>Set the  offset of central value as the alignment parameter.</a:t>
            </a:r>
          </a:p>
          <a:p>
            <a:pPr marL="109728" indent="0">
              <a:buNone/>
            </a:pPr>
            <a:r>
              <a:rPr lang="en-US" altLang="zh-CN" dirty="0"/>
              <a:t> </a:t>
            </a:r>
          </a:p>
          <a:p>
            <a:r>
              <a:rPr lang="en-US" altLang="zh-CN" dirty="0"/>
              <a:t>Run17 data only.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8613DDD-99D3-424B-AE6D-66AA96D75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529" y="4411980"/>
            <a:ext cx="2166606" cy="144929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7B2294F-10C9-4FEF-BF09-1260ACDF2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243" y="4480936"/>
            <a:ext cx="2224783" cy="15063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0582E802-9715-43FD-A266-5F1374629512}"/>
                  </a:ext>
                </a:extLst>
              </p:cNvPr>
              <p:cNvSpPr txBox="1"/>
              <p:nvPr/>
            </p:nvSpPr>
            <p:spPr>
              <a:xfrm>
                <a:off x="6997055" y="6075616"/>
                <a:ext cx="2820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m:rPr>
                        <m:lit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𝑝h𝑖</m:t>
                    </m:r>
                  </m:oMath>
                </a14:m>
                <a:r>
                  <a:rPr lang="en-US" altLang="zh-CN" dirty="0"/>
                  <a:t> : rad(</a:t>
                </a:r>
                <a:r>
                  <a:rPr lang="en-US" altLang="zh-CN" dirty="0" err="1"/>
                  <a:t>upper,middle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0582E802-9715-43FD-A266-5F1374629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055" y="6075616"/>
                <a:ext cx="2820366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360C58D-A0ED-456F-8C22-53C11B15EC4B}"/>
                  </a:ext>
                </a:extLst>
              </p:cNvPr>
              <p:cNvSpPr txBox="1"/>
              <p:nvPr/>
            </p:nvSpPr>
            <p:spPr>
              <a:xfrm>
                <a:off x="9866202" y="6172199"/>
                <a:ext cx="23995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m:rPr>
                        <m:lit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altLang="zh-CN" dirty="0"/>
                  <a:t> : mm (</a:t>
                </a:r>
                <a:r>
                  <a:rPr lang="en-US" altLang="zh-CN" dirty="0" err="1"/>
                  <a:t>upper,middle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360C58D-A0ED-456F-8C22-53C11B15E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202" y="6172199"/>
                <a:ext cx="2399572" cy="369332"/>
              </a:xfrm>
              <a:prstGeom prst="rect">
                <a:avLst/>
              </a:prstGeom>
              <a:blipFill>
                <a:blip r:embed="rId5"/>
                <a:stretch>
                  <a:fillRect t="-8197" r="-507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图片 14">
            <a:extLst>
              <a:ext uri="{FF2B5EF4-FFF2-40B4-BE49-F238E27FC236}">
                <a16:creationId xmlns:a16="http://schemas.microsoft.com/office/drawing/2014/main" id="{B1C37DCB-FBED-45BB-B855-2BDAFA4753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5471" y="1151690"/>
            <a:ext cx="3293924" cy="2922778"/>
          </a:xfrm>
          <a:prstGeom prst="rect">
            <a:avLst/>
          </a:prstGeom>
        </p:spPr>
      </p:pic>
      <p:sp>
        <p:nvSpPr>
          <p:cNvPr id="16" name="星形: 五角 15">
            <a:extLst>
              <a:ext uri="{FF2B5EF4-FFF2-40B4-BE49-F238E27FC236}">
                <a16:creationId xmlns:a16="http://schemas.microsoft.com/office/drawing/2014/main" id="{E894F851-425A-46F6-A1BF-9EF09714F258}"/>
              </a:ext>
            </a:extLst>
          </p:cNvPr>
          <p:cNvSpPr/>
          <p:nvPr/>
        </p:nvSpPr>
        <p:spPr>
          <a:xfrm>
            <a:off x="9077025" y="3063530"/>
            <a:ext cx="387305" cy="297036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星形: 五角 16">
            <a:extLst>
              <a:ext uri="{FF2B5EF4-FFF2-40B4-BE49-F238E27FC236}">
                <a16:creationId xmlns:a16="http://schemas.microsoft.com/office/drawing/2014/main" id="{706D89B7-7CF3-4D4A-B4E1-BC6D6FA85DD4}"/>
              </a:ext>
            </a:extLst>
          </p:cNvPr>
          <p:cNvSpPr/>
          <p:nvPr/>
        </p:nvSpPr>
        <p:spPr>
          <a:xfrm>
            <a:off x="9178779" y="1550883"/>
            <a:ext cx="387305" cy="297036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E18F0D7F-E581-4188-A7F3-BEE7F69C2D61}"/>
              </a:ext>
            </a:extLst>
          </p:cNvPr>
          <p:cNvSpPr/>
          <p:nvPr/>
        </p:nvSpPr>
        <p:spPr>
          <a:xfrm>
            <a:off x="9246484" y="1110273"/>
            <a:ext cx="251896" cy="29703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AD3479E-6356-4024-9CB2-AB526406CE44}"/>
              </a:ext>
            </a:extLst>
          </p:cNvPr>
          <p:cNvCxnSpPr>
            <a:cxnSpLocks/>
          </p:cNvCxnSpPr>
          <p:nvPr/>
        </p:nvCxnSpPr>
        <p:spPr>
          <a:xfrm>
            <a:off x="8404326" y="4577824"/>
            <a:ext cx="0" cy="12130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8DF8C3F6-AF98-46C8-81C6-619B01C12EE8}"/>
              </a:ext>
            </a:extLst>
          </p:cNvPr>
          <p:cNvCxnSpPr>
            <a:cxnSpLocks/>
          </p:cNvCxnSpPr>
          <p:nvPr/>
        </p:nvCxnSpPr>
        <p:spPr>
          <a:xfrm>
            <a:off x="10705857" y="4618594"/>
            <a:ext cx="0" cy="126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图片 24">
            <a:extLst>
              <a:ext uri="{FF2B5EF4-FFF2-40B4-BE49-F238E27FC236}">
                <a16:creationId xmlns:a16="http://schemas.microsoft.com/office/drawing/2014/main" id="{16F74052-6E23-48E5-BC82-9D24067CC7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977" y="5690818"/>
            <a:ext cx="6592999" cy="56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FFC120-9DE7-4237-BEF9-DE94E987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12" y="494198"/>
            <a:ext cx="10972800" cy="1066800"/>
          </a:xfrm>
        </p:spPr>
        <p:txBody>
          <a:bodyPr/>
          <a:lstStyle/>
          <a:p>
            <a:r>
              <a:rPr lang="en-US" altLang="zh-CN" dirty="0"/>
              <a:t>Alignment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23D43D6-B4E6-40B4-A2E6-61DE2E43B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121" y="1630397"/>
            <a:ext cx="2938389" cy="1896159"/>
          </a:xfrm>
          <a:prstGeom prst="rect">
            <a:avLst/>
          </a:prstGeo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CD32CA8A-4F1C-437C-A47B-5E4DBE870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62523" y="4362295"/>
            <a:ext cx="2759583" cy="172887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F419FF8-524C-45AD-9669-D6BBACDFE5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273" y="1560998"/>
            <a:ext cx="2938389" cy="196555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8433239-8502-4412-85FB-88831F9037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456" y="1540048"/>
            <a:ext cx="2938389" cy="200745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9E61986-03AC-46BE-8A95-288F2A9ABB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1457" y="4273981"/>
            <a:ext cx="3005290" cy="19054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3E3C6AE-C457-4525-8E76-8B909EF4D2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647" y="4213922"/>
            <a:ext cx="2816639" cy="19054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BEAFF05-6F2A-4527-8D39-DFF6292B8754}"/>
                  </a:ext>
                </a:extLst>
              </p:cNvPr>
              <p:cNvSpPr txBox="1"/>
              <p:nvPr/>
            </p:nvSpPr>
            <p:spPr>
              <a:xfrm>
                <a:off x="6773549" y="6332850"/>
                <a:ext cx="23995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m:rPr>
                        <m:lit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altLang="zh-CN" dirty="0"/>
                  <a:t> : mm (</a:t>
                </a:r>
                <a:r>
                  <a:rPr lang="en-US" altLang="zh-CN" dirty="0" err="1"/>
                  <a:t>upper,middle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BEAFF05-6F2A-4527-8D39-DFF6292B8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549" y="6332850"/>
                <a:ext cx="2399572" cy="369332"/>
              </a:xfrm>
              <a:prstGeom prst="rect">
                <a:avLst/>
              </a:prstGeom>
              <a:blipFill>
                <a:blip r:embed="rId8"/>
                <a:stretch>
                  <a:fillRect t="-10000" r="-5076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2750956-8F3B-496A-A081-623B4F3CC7AF}"/>
                  </a:ext>
                </a:extLst>
              </p:cNvPr>
              <p:cNvSpPr txBox="1"/>
              <p:nvPr/>
            </p:nvSpPr>
            <p:spPr>
              <a:xfrm>
                <a:off x="2880843" y="6331880"/>
                <a:ext cx="2820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m:rPr>
                        <m:lit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𝑝h𝑖</m:t>
                    </m:r>
                  </m:oMath>
                </a14:m>
                <a:r>
                  <a:rPr lang="en-US" altLang="zh-CN" dirty="0"/>
                  <a:t> : rad(</a:t>
                </a:r>
                <a:r>
                  <a:rPr lang="en-US" altLang="zh-CN" dirty="0" err="1"/>
                  <a:t>upper,middle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2750956-8F3B-496A-A081-623B4F3CC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843" y="6331880"/>
                <a:ext cx="2820366" cy="369332"/>
              </a:xfrm>
              <a:prstGeom prst="rect">
                <a:avLst/>
              </a:prstGeom>
              <a:blipFill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DD67DC6-1A3D-4758-99D6-C6B1332C376E}"/>
                  </a:ext>
                </a:extLst>
              </p:cNvPr>
              <p:cNvSpPr txBox="1"/>
              <p:nvPr/>
            </p:nvSpPr>
            <p:spPr>
              <a:xfrm>
                <a:off x="9869191" y="6331880"/>
                <a:ext cx="23995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( 4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clusters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DD67DC6-1A3D-4758-99D6-C6B1332C3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191" y="6331880"/>
                <a:ext cx="2399572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箭头: 下 15">
            <a:extLst>
              <a:ext uri="{FF2B5EF4-FFF2-40B4-BE49-F238E27FC236}">
                <a16:creationId xmlns:a16="http://schemas.microsoft.com/office/drawing/2014/main" id="{14EACD94-C7A8-4D9E-9DB3-717A7328A066}"/>
              </a:ext>
            </a:extLst>
          </p:cNvPr>
          <p:cNvSpPr/>
          <p:nvPr/>
        </p:nvSpPr>
        <p:spPr>
          <a:xfrm>
            <a:off x="3696949" y="3622710"/>
            <a:ext cx="297035" cy="495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7B11FEB3-E21B-4C1E-B553-E866F6557D18}"/>
              </a:ext>
            </a:extLst>
          </p:cNvPr>
          <p:cNvSpPr/>
          <p:nvPr/>
        </p:nvSpPr>
        <p:spPr>
          <a:xfrm>
            <a:off x="7335584" y="3622710"/>
            <a:ext cx="297035" cy="495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0BBAEDB7-D9B8-433D-834A-574496FE1888}"/>
              </a:ext>
            </a:extLst>
          </p:cNvPr>
          <p:cNvSpPr/>
          <p:nvPr/>
        </p:nvSpPr>
        <p:spPr>
          <a:xfrm>
            <a:off x="10434683" y="3697333"/>
            <a:ext cx="297035" cy="495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FD6CF06-EB00-4266-9F4F-F2655FC48142}"/>
              </a:ext>
            </a:extLst>
          </p:cNvPr>
          <p:cNvSpPr txBox="1"/>
          <p:nvPr/>
        </p:nvSpPr>
        <p:spPr>
          <a:xfrm>
            <a:off x="96453" y="4991343"/>
            <a:ext cx="2166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Fitting with rough alignment parameter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428873C-E5AA-484B-8ECE-C069EBA3EAD9}"/>
              </a:ext>
            </a:extLst>
          </p:cNvPr>
          <p:cNvSpPr txBox="1"/>
          <p:nvPr/>
        </p:nvSpPr>
        <p:spPr>
          <a:xfrm>
            <a:off x="320329" y="2443132"/>
            <a:ext cx="2166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 alignment parameters input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234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E3F7F1-CC9A-4C98-BABB-8EAC7E43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33" y="660569"/>
            <a:ext cx="10972800" cy="10668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Study the efficiency and resolution</a:t>
            </a:r>
            <a:endParaRPr lang="zh-CN" altLang="en-US" sz="32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34334D8-6C12-4002-B8D2-3747AFB3C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309" y="1338064"/>
            <a:ext cx="3293924" cy="2922778"/>
          </a:xfrm>
          <a:prstGeom prst="rect">
            <a:avLst/>
          </a:prstGeom>
        </p:spPr>
      </p:pic>
      <p:sp>
        <p:nvSpPr>
          <p:cNvPr id="5" name="星形: 五角 4">
            <a:extLst>
              <a:ext uri="{FF2B5EF4-FFF2-40B4-BE49-F238E27FC236}">
                <a16:creationId xmlns:a16="http://schemas.microsoft.com/office/drawing/2014/main" id="{3B2F152B-D096-4E24-B44B-EA72E53513B4}"/>
              </a:ext>
            </a:extLst>
          </p:cNvPr>
          <p:cNvSpPr/>
          <p:nvPr/>
        </p:nvSpPr>
        <p:spPr>
          <a:xfrm>
            <a:off x="9711863" y="3249904"/>
            <a:ext cx="387305" cy="297036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星形: 五角 5">
            <a:extLst>
              <a:ext uri="{FF2B5EF4-FFF2-40B4-BE49-F238E27FC236}">
                <a16:creationId xmlns:a16="http://schemas.microsoft.com/office/drawing/2014/main" id="{4DACB097-E843-4ACF-A3BD-842EA2823F0A}"/>
              </a:ext>
            </a:extLst>
          </p:cNvPr>
          <p:cNvSpPr/>
          <p:nvPr/>
        </p:nvSpPr>
        <p:spPr>
          <a:xfrm>
            <a:off x="9813618" y="1343152"/>
            <a:ext cx="387305" cy="297036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F0"/>
              </a:solidFill>
            </a:endParaRPr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1A35A3B4-B542-4102-99E9-73A66B78E7FC}"/>
              </a:ext>
            </a:extLst>
          </p:cNvPr>
          <p:cNvSpPr/>
          <p:nvPr/>
        </p:nvSpPr>
        <p:spPr>
          <a:xfrm>
            <a:off x="9847272" y="1786095"/>
            <a:ext cx="251896" cy="29703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D1C9C31C-A154-4F9E-ABFC-72C4782A299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942" y="2083131"/>
                <a:ext cx="6944392" cy="4325112"/>
              </a:xfrm>
              <a:prstGeom prst="rect">
                <a:avLst/>
              </a:prstGeom>
            </p:spPr>
            <p:txBody>
              <a:bodyPr vert="horz" rtlCol="0">
                <a:normAutofit fontScale="92500" lnSpcReduction="10000"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accent3">
                      <a:lumMod val="75000"/>
                    </a:schemeClr>
                  </a:buClr>
                  <a:buFont typeface="Georgia"/>
                  <a:buChar char="•"/>
                  <a:defRPr kumimoji="0" sz="2800" kern="12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accent2">
                      <a:lumMod val="75000"/>
                    </a:schemeClr>
                  </a:buClr>
                  <a:buFont typeface="Georgia"/>
                  <a:buChar char="▫"/>
                  <a:defRPr kumimoji="0" sz="2600" kern="12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2400" kern="12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2200" kern="12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2000" kern="12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15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1">
                      <a:lumMod val="50000"/>
                    </a:schemeClr>
                  </a:buClr>
                  <a:buFont typeface="Wingdings 2" panose="05020102010507070707" pitchFamily="18" charset="2"/>
                  <a:buChar char="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9728" indent="0">
                  <a:buNone/>
                </a:pPr>
                <a:endParaRPr lang="en-US" altLang="zh-CN" sz="2000" dirty="0">
                  <a:solidFill>
                    <a:schemeClr val="tx1"/>
                  </a:solidFill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</a:rPr>
                  <a:t>Run </a:t>
                </a:r>
                <a:r>
                  <a:rPr lang="en-US" altLang="zh-CN" sz="2000">
                    <a:solidFill>
                      <a:schemeClr val="tx1"/>
                    </a:solidFill>
                  </a:rPr>
                  <a:t>17 data.</a:t>
                </a:r>
              </a:p>
              <a:p>
                <a:pPr marL="109728" indent="0">
                  <a:buNone/>
                </a:pPr>
                <a:endParaRPr lang="en-US" altLang="zh-CN" sz="2000" dirty="0">
                  <a:solidFill>
                    <a:schemeClr val="tx1"/>
                  </a:solidFill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</a:rPr>
                  <a:t>Ask at least 3 clusters besides the study sheet.</a:t>
                </a:r>
              </a:p>
              <a:p>
                <a:pPr marL="109728" indent="0">
                  <a:buNone/>
                </a:pPr>
                <a:endParaRPr lang="en-US" altLang="zh-CN" sz="2000" dirty="0">
                  <a:solidFill>
                    <a:schemeClr val="tx1"/>
                  </a:solidFill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</a:rPr>
                  <a:t>Find  the best  3 clusters combination with smallest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altLang="zh-CN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</a:rPr>
                  <a:t>&lt;2000).</a:t>
                </a:r>
              </a:p>
              <a:p>
                <a:endParaRPr lang="en-US" altLang="zh-CN" sz="2000" dirty="0">
                  <a:solidFill>
                    <a:schemeClr val="tx1"/>
                  </a:solidFill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</a:rPr>
                  <a:t>In study sheet , reserve only one cluster , which is closest to the position forecasted by  other 3 clusters.</a:t>
                </a:r>
              </a:p>
              <a:p>
                <a:pPr marL="109728" indent="0">
                  <a:buNone/>
                </a:pPr>
                <a:r>
                  <a:rPr lang="en-US" altLang="zh-CN" sz="2000" dirty="0">
                    <a:solidFill>
                      <a:schemeClr val="tx1"/>
                    </a:solidFill>
                  </a:rPr>
                  <a:t>	</a:t>
                </a:r>
              </a:p>
              <a:p>
                <a:r>
                  <a:rPr lang="en-US" altLang="zh-CN" sz="2000" dirty="0">
                    <a:solidFill>
                      <a:schemeClr val="tx1"/>
                    </a:solidFill>
                  </a:rPr>
                  <a:t>Fit  to the residual of x/v by double gaussian function, set the  function with smaller sigma as signal ,and central value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±5</m:t>
                    </m:r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</a:rPr>
                  <a:t>as the signal window.</a:t>
                </a:r>
                <a:endParaRPr lang="zh-CN" altLang="en-US" sz="2000" dirty="0">
                  <a:solidFill>
                    <a:schemeClr val="tx1"/>
                  </a:solidFill>
                </a:endParaRP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D1C9C31C-A154-4F9E-ABFC-72C4782A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42" y="2083131"/>
                <a:ext cx="6944392" cy="43251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星形: 五角 8">
            <a:extLst>
              <a:ext uri="{FF2B5EF4-FFF2-40B4-BE49-F238E27FC236}">
                <a16:creationId xmlns:a16="http://schemas.microsoft.com/office/drawing/2014/main" id="{F157679F-98B7-4BF5-9E7E-DD08C03AFAA4}"/>
              </a:ext>
            </a:extLst>
          </p:cNvPr>
          <p:cNvSpPr/>
          <p:nvPr/>
        </p:nvSpPr>
        <p:spPr>
          <a:xfrm>
            <a:off x="9653619" y="3664393"/>
            <a:ext cx="387305" cy="297036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内容占位符 3">
            <a:extLst>
              <a:ext uri="{FF2B5EF4-FFF2-40B4-BE49-F238E27FC236}">
                <a16:creationId xmlns:a16="http://schemas.microsoft.com/office/drawing/2014/main" id="{57846AD6-D372-44DF-84F5-03075C160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646354" y="4651519"/>
            <a:ext cx="2789139" cy="17266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DA9BB84-34A9-41A7-A89E-931E367B135C}"/>
                  </a:ext>
                </a:extLst>
              </p:cNvPr>
              <p:cNvSpPr/>
              <p:nvPr/>
            </p:nvSpPr>
            <p:spPr>
              <a:xfrm>
                <a:off x="8837012" y="6367200"/>
                <a:ext cx="31659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altLang="zh-CN" dirty="0"/>
                  <a:t> in upper sheet ,middle layer </a:t>
                </a:r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DA9BB84-34A9-41A7-A89E-931E367B1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012" y="6367200"/>
                <a:ext cx="3165931" cy="369332"/>
              </a:xfrm>
              <a:prstGeom prst="rect">
                <a:avLst/>
              </a:prstGeom>
              <a:blipFill>
                <a:blip r:embed="rId5"/>
                <a:stretch>
                  <a:fillRect t="-8197" r="-57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65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2B4FE6B-0129-4BAB-B73A-A836284080EA}"/>
                  </a:ext>
                </a:extLst>
              </p:cNvPr>
              <p:cNvSpPr txBox="1"/>
              <p:nvPr/>
            </p:nvSpPr>
            <p:spPr>
              <a:xfrm>
                <a:off x="89273" y="3015250"/>
                <a:ext cx="871587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X :mm</a:t>
                </a:r>
              </a:p>
              <a:p>
                <a:endParaRPr lang="en-US" altLang="zh-CN" sz="2800" b="1" dirty="0"/>
              </a:p>
              <a:p>
                <a:endParaRPr lang="en-US" altLang="zh-CN" sz="2800" b="1" dirty="0"/>
              </a:p>
              <a:p>
                <a:endParaRPr lang="en-US" altLang="zh-CN" sz="2800" b="1" dirty="0"/>
              </a:p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V:</a:t>
                </a:r>
              </a:p>
              <a:p>
                <a:r>
                  <a:rPr lang="en-US" altLang="zh-CN" sz="2800" b="1" dirty="0"/>
                  <a:t>mm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2B4FE6B-0129-4BAB-B73A-A83628408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3" y="3015250"/>
                <a:ext cx="871587" cy="3108543"/>
              </a:xfrm>
              <a:prstGeom prst="rect">
                <a:avLst/>
              </a:prstGeom>
              <a:blipFill>
                <a:blip r:embed="rId2"/>
                <a:stretch>
                  <a:fillRect l="-14685" t="-1961" r="-3497" b="-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EDA1BB7B-06D2-4EFA-8988-C674DD15FE0B}"/>
              </a:ext>
            </a:extLst>
          </p:cNvPr>
          <p:cNvSpPr txBox="1"/>
          <p:nvPr/>
        </p:nvSpPr>
        <p:spPr>
          <a:xfrm>
            <a:off x="1636527" y="2057838"/>
            <a:ext cx="10245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   up, middle                            bottom, middle                       up, inner                               bottom, inner     </a:t>
            </a:r>
          </a:p>
          <a:p>
            <a:pPr algn="ctr"/>
            <a:r>
              <a:rPr lang="en-US" altLang="zh-CN" dirty="0"/>
              <a:t>     </a:t>
            </a:r>
          </a:p>
          <a:p>
            <a:pPr algn="ctr"/>
            <a:endParaRPr lang="en-US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679244A6-2E02-4208-A60C-714432DE3D15}"/>
              </a:ext>
            </a:extLst>
          </p:cNvPr>
          <p:cNvSpPr txBox="1">
            <a:spLocks/>
          </p:cNvSpPr>
          <p:nvPr/>
        </p:nvSpPr>
        <p:spPr>
          <a:xfrm>
            <a:off x="655036" y="6096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dirty="0"/>
              <a:t>Residual distribution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2DD61BE-EAAD-4804-8A9D-82B7ECF45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439" y="4562714"/>
            <a:ext cx="2469080" cy="166608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DBBA8F5-AD94-4855-B7B0-DE321705EFF4}"/>
              </a:ext>
            </a:extLst>
          </p:cNvPr>
          <p:cNvSpPr txBox="1"/>
          <p:nvPr/>
        </p:nvSpPr>
        <p:spPr>
          <a:xfrm>
            <a:off x="6896434" y="5439820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Eff.=0.854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4938393-7A92-4E85-9945-BEA80206B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5657" y="2569131"/>
            <a:ext cx="2561345" cy="167458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508E4F4-2A08-4A9B-BCC3-82DD1C2774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7916" y="2476013"/>
            <a:ext cx="2634084" cy="175154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18852FFB-4AC1-403A-A620-1E82E4AF1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7916" y="4569522"/>
            <a:ext cx="2544260" cy="1678878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97A5D5A-82B9-4A4B-9D55-2C3D3DFB46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8849" y="2619850"/>
            <a:ext cx="2723963" cy="158563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3499725C-28C4-43CF-A3E2-A6758B2274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7577" y="4485929"/>
            <a:ext cx="2720333" cy="1670147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606E9FFC-2EB9-458F-9178-E930456CDFEC}"/>
              </a:ext>
            </a:extLst>
          </p:cNvPr>
          <p:cNvSpPr txBox="1"/>
          <p:nvPr/>
        </p:nvSpPr>
        <p:spPr>
          <a:xfrm>
            <a:off x="4053938" y="5314378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Eff.=0.801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BFDA332-D777-420A-AD2B-D522FC238DFF}"/>
              </a:ext>
            </a:extLst>
          </p:cNvPr>
          <p:cNvSpPr txBox="1"/>
          <p:nvPr/>
        </p:nvSpPr>
        <p:spPr>
          <a:xfrm>
            <a:off x="4053938" y="3346753"/>
            <a:ext cx="118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Eff.=0.752</a:t>
            </a:r>
            <a:endParaRPr lang="zh-CN" altLang="en-US" dirty="0"/>
          </a:p>
        </p:txBody>
      </p:sp>
      <p:pic>
        <p:nvPicPr>
          <p:cNvPr id="22" name="内容占位符 3">
            <a:extLst>
              <a:ext uri="{FF2B5EF4-FFF2-40B4-BE49-F238E27FC236}">
                <a16:creationId xmlns:a16="http://schemas.microsoft.com/office/drawing/2014/main" id="{9C951AFC-E23A-47FB-9926-F716288F8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1175841" y="2610254"/>
            <a:ext cx="2561345" cy="158563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F3A4AE65-FA02-4CCF-9374-E5580B5A95A1}"/>
              </a:ext>
            </a:extLst>
          </p:cNvPr>
          <p:cNvSpPr txBox="1"/>
          <p:nvPr/>
        </p:nvSpPr>
        <p:spPr>
          <a:xfrm>
            <a:off x="6896435" y="3361038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Eff.=0.841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CCA8942-00A5-4447-A977-0E507F3749BC}"/>
              </a:ext>
            </a:extLst>
          </p:cNvPr>
          <p:cNvSpPr txBox="1"/>
          <p:nvPr/>
        </p:nvSpPr>
        <p:spPr>
          <a:xfrm>
            <a:off x="9728944" y="3410311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Eff.=0.845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513ACE8-D0B6-495C-852E-D442B5F5108C}"/>
              </a:ext>
            </a:extLst>
          </p:cNvPr>
          <p:cNvSpPr txBox="1"/>
          <p:nvPr/>
        </p:nvSpPr>
        <p:spPr>
          <a:xfrm>
            <a:off x="9728944" y="5439820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Eff.=0.847</a:t>
            </a:r>
            <a:endParaRPr lang="zh-CN" altLang="en-US" dirty="0"/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F4FA57EB-660B-4D54-92A9-1E2A0A3DD6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01115" y="4573598"/>
            <a:ext cx="2394933" cy="1591936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9B23FEFA-552F-4CDD-B095-9DF82128866E}"/>
              </a:ext>
            </a:extLst>
          </p:cNvPr>
          <p:cNvSpPr txBox="1"/>
          <p:nvPr/>
        </p:nvSpPr>
        <p:spPr>
          <a:xfrm>
            <a:off x="1508570" y="5326426"/>
            <a:ext cx="123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Eff.=0.817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2EB451C-D4AC-4CB8-A6B0-0E4821CD4105}"/>
              </a:ext>
            </a:extLst>
          </p:cNvPr>
          <p:cNvSpPr txBox="1"/>
          <p:nvPr/>
        </p:nvSpPr>
        <p:spPr>
          <a:xfrm>
            <a:off x="1527110" y="3581400"/>
            <a:ext cx="123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10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E7D7B-45EC-4E44-AA16-42996D5E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Incident angle in x/v plane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30D2DB0-6609-4170-ACB2-A2F286A731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2249424"/>
                <a:ext cx="6128569" cy="4325112"/>
              </a:xfrm>
            </p:spPr>
            <p:txBody>
              <a:bodyPr/>
              <a:lstStyle/>
              <a:p>
                <a:r>
                  <a:rPr lang="en-US" altLang="zh-CN" dirty="0"/>
                  <a:t>Project the cosmic line to the x/v plane, which is perpendicular to drift plane and parallel to the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 i="1">
                        <a:latin typeface="Cambria Math" panose="02040503050406030204" pitchFamily="18" charset="0"/>
                      </a:rPr>
                      <m:t> /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altLang="zh-CN" dirty="0"/>
                  <a:t> direction.</a:t>
                </a:r>
              </a:p>
              <a:p>
                <a:pPr marL="109728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Study relation between the resolution and the incident angle in x/v plane. 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30D2DB0-6609-4170-ACB2-A2F286A731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249424"/>
                <a:ext cx="6128569" cy="4325112"/>
              </a:xfrm>
              <a:blipFill>
                <a:blip r:embed="rId2"/>
                <a:stretch>
                  <a:fillRect t="-1408" r="-36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组合 3">
            <a:extLst>
              <a:ext uri="{FF2B5EF4-FFF2-40B4-BE49-F238E27FC236}">
                <a16:creationId xmlns:a16="http://schemas.microsoft.com/office/drawing/2014/main" id="{3C5C880B-A6A2-446B-9CE7-A4BF5872AFE2}"/>
              </a:ext>
            </a:extLst>
          </p:cNvPr>
          <p:cNvGrpSpPr/>
          <p:nvPr/>
        </p:nvGrpSpPr>
        <p:grpSpPr>
          <a:xfrm>
            <a:off x="6818201" y="1776381"/>
            <a:ext cx="4764199" cy="3459580"/>
            <a:chOff x="3238257" y="1741437"/>
            <a:chExt cx="6255195" cy="4589475"/>
          </a:xfrm>
        </p:grpSpPr>
        <p:sp>
          <p:nvSpPr>
            <p:cNvPr id="5" name="平行四边形 4">
              <a:extLst>
                <a:ext uri="{FF2B5EF4-FFF2-40B4-BE49-F238E27FC236}">
                  <a16:creationId xmlns:a16="http://schemas.microsoft.com/office/drawing/2014/main" id="{5BCE6ECB-6B91-49CA-A89F-B465BFBE65A0}"/>
                </a:ext>
              </a:extLst>
            </p:cNvPr>
            <p:cNvSpPr/>
            <p:nvPr/>
          </p:nvSpPr>
          <p:spPr>
            <a:xfrm>
              <a:off x="3238257" y="3523642"/>
              <a:ext cx="6255195" cy="1566711"/>
            </a:xfrm>
            <a:prstGeom prst="parallelogram">
              <a:avLst>
                <a:gd name="adj" fmla="val 3540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9A0D6452-9A7D-480B-B143-3CD55C285B67}"/>
                </a:ext>
              </a:extLst>
            </p:cNvPr>
            <p:cNvCxnSpPr>
              <a:cxnSpLocks/>
            </p:cNvCxnSpPr>
            <p:nvPr/>
          </p:nvCxnSpPr>
          <p:spPr>
            <a:xfrm>
              <a:off x="4636066" y="4175954"/>
              <a:ext cx="358188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9A382495-D030-4BC2-A615-0CB2441BB6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76661" y="1890197"/>
              <a:ext cx="1895900" cy="44407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平行四边形 7">
              <a:extLst>
                <a:ext uri="{FF2B5EF4-FFF2-40B4-BE49-F238E27FC236}">
                  <a16:creationId xmlns:a16="http://schemas.microsoft.com/office/drawing/2014/main" id="{9FD5FDF0-8F92-48FC-84BD-12189E1AECEE}"/>
                </a:ext>
              </a:extLst>
            </p:cNvPr>
            <p:cNvSpPr/>
            <p:nvPr/>
          </p:nvSpPr>
          <p:spPr>
            <a:xfrm rot="4848533">
              <a:off x="4285875" y="2523064"/>
              <a:ext cx="4014306" cy="3216067"/>
            </a:xfrm>
            <a:prstGeom prst="parallelogram">
              <a:avLst>
                <a:gd name="adj" fmla="val 16651"/>
              </a:avLst>
            </a:prstGeom>
            <a:noFill/>
            <a:ln w="19050"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BF127148-4E09-41BF-B43D-BEB4F05378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70799" y="1741437"/>
              <a:ext cx="93188" cy="243452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21F9EB9D-6322-4BD6-A7AF-69F8139D15F1}"/>
                    </a:ext>
                  </a:extLst>
                </p:cNvPr>
                <p:cNvSpPr txBox="1"/>
                <p:nvPr/>
              </p:nvSpPr>
              <p:spPr>
                <a:xfrm>
                  <a:off x="7728716" y="3618966"/>
                  <a:ext cx="1333743" cy="53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/</m:t>
                        </m:r>
                        <m:acc>
                          <m:accPr>
                            <m:chr m:val="⃗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21F9EB9D-6322-4BD6-A7AF-69F8139D15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8716" y="3618966"/>
                  <a:ext cx="1333743" cy="530786"/>
                </a:xfrm>
                <a:prstGeom prst="rect">
                  <a:avLst/>
                </a:prstGeom>
                <a:blipFill>
                  <a:blip r:embed="rId3"/>
                  <a:stretch>
                    <a:fillRect t="-18462" r="-13855"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ADECB93C-FC64-4979-B521-B7DDEE2183A0}"/>
                    </a:ext>
                  </a:extLst>
                </p:cNvPr>
                <p:cNvSpPr txBox="1"/>
                <p:nvPr/>
              </p:nvSpPr>
              <p:spPr>
                <a:xfrm>
                  <a:off x="6166173" y="2474114"/>
                  <a:ext cx="2082538" cy="53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i="1" dirty="0">
                      <a:solidFill>
                        <a:schemeClr val="accent2"/>
                      </a:solidFill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CN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zh-CN" altLang="en-US" sz="2000" i="1" dirty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altLang="zh-CN" sz="2000" i="1" dirty="0">
                      <a:solidFill>
                        <a:schemeClr val="accent2"/>
                      </a:solidFill>
                    </a:rPr>
                    <a:t>Plane</a:t>
                  </a:r>
                  <a:endParaRPr lang="zh-CN" altLang="en-US" sz="20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ADECB93C-FC64-4979-B521-B7DDEE2183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6173" y="2474114"/>
                  <a:ext cx="2082538" cy="530786"/>
                </a:xfrm>
                <a:prstGeom prst="rect">
                  <a:avLst/>
                </a:prstGeom>
                <a:blipFill>
                  <a:blip r:embed="rId4"/>
                  <a:stretch>
                    <a:fillRect l="-3846"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连接符: 肘形 11">
              <a:extLst>
                <a:ext uri="{FF2B5EF4-FFF2-40B4-BE49-F238E27FC236}">
                  <a16:creationId xmlns:a16="http://schemas.microsoft.com/office/drawing/2014/main" id="{77EBEB6C-6FEC-4929-96DD-3FF110BB856C}"/>
                </a:ext>
              </a:extLst>
            </p:cNvPr>
            <p:cNvCxnSpPr>
              <a:cxnSpLocks/>
            </p:cNvCxnSpPr>
            <p:nvPr/>
          </p:nvCxnSpPr>
          <p:spPr>
            <a:xfrm>
              <a:off x="5963986" y="3750787"/>
              <a:ext cx="472293" cy="42516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C681F9C-6EA6-4335-9717-A66A4E512B9F}"/>
                </a:ext>
              </a:extLst>
            </p:cNvPr>
            <p:cNvSpPr txBox="1"/>
            <p:nvPr/>
          </p:nvSpPr>
          <p:spPr>
            <a:xfrm>
              <a:off x="3342631" y="4584609"/>
              <a:ext cx="2681660" cy="530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i="1" dirty="0"/>
                <a:t>Drift Plane</a:t>
              </a:r>
              <a:endParaRPr lang="zh-CN" altLang="en-US" sz="2000" i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F9B5B5A6-3D73-4B5E-8CF2-A7EFC1F22C6D}"/>
                    </a:ext>
                  </a:extLst>
                </p:cNvPr>
                <p:cNvSpPr txBox="1"/>
                <p:nvPr/>
              </p:nvSpPr>
              <p:spPr>
                <a:xfrm>
                  <a:off x="4823146" y="5467263"/>
                  <a:ext cx="1943873" cy="857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i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 Projection in  x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zh-CN" altLang="en-US" i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altLang="zh-CN" i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plane</a:t>
                  </a:r>
                  <a:endParaRPr lang="zh-CN" altLang="en-US" i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F9B5B5A6-3D73-4B5E-8CF2-A7EFC1F22C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3146" y="5467263"/>
                  <a:ext cx="1943873" cy="857422"/>
                </a:xfrm>
                <a:prstGeom prst="rect">
                  <a:avLst/>
                </a:prstGeom>
                <a:blipFill>
                  <a:blip r:embed="rId5"/>
                  <a:stretch>
                    <a:fillRect t="-4717" r="-7407" b="-1415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5F82C0A-1355-47D3-BF48-F01E08D5EB08}"/>
                </a:ext>
              </a:extLst>
            </p:cNvPr>
            <p:cNvSpPr/>
            <p:nvPr/>
          </p:nvSpPr>
          <p:spPr>
            <a:xfrm>
              <a:off x="5411797" y="2716993"/>
              <a:ext cx="454824" cy="209671"/>
            </a:xfrm>
            <a:custGeom>
              <a:avLst/>
              <a:gdLst>
                <a:gd name="connsiteX0" fmla="*/ 0 w 559877"/>
                <a:gd name="connsiteY0" fmla="*/ 291933 h 291933"/>
                <a:gd name="connsiteX1" fmla="*/ 238793 w 559877"/>
                <a:gd name="connsiteY1" fmla="*/ 12371 h 291933"/>
                <a:gd name="connsiteX2" fmla="*/ 535827 w 559877"/>
                <a:gd name="connsiteY2" fmla="*/ 47317 h 291933"/>
                <a:gd name="connsiteX3" fmla="*/ 541651 w 559877"/>
                <a:gd name="connsiteY3" fmla="*/ 29844 h 291933"/>
                <a:gd name="connsiteX4" fmla="*/ 535827 w 559877"/>
                <a:gd name="connsiteY4" fmla="*/ 41492 h 291933"/>
                <a:gd name="connsiteX5" fmla="*/ 535827 w 559877"/>
                <a:gd name="connsiteY5" fmla="*/ 41492 h 291933"/>
                <a:gd name="connsiteX6" fmla="*/ 535827 w 559877"/>
                <a:gd name="connsiteY6" fmla="*/ 47317 h 29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877" h="291933">
                  <a:moveTo>
                    <a:pt x="0" y="291933"/>
                  </a:moveTo>
                  <a:cubicBezTo>
                    <a:pt x="74744" y="172536"/>
                    <a:pt x="149489" y="53140"/>
                    <a:pt x="238793" y="12371"/>
                  </a:cubicBezTo>
                  <a:cubicBezTo>
                    <a:pt x="328098" y="-28398"/>
                    <a:pt x="485351" y="44405"/>
                    <a:pt x="535827" y="47317"/>
                  </a:cubicBezTo>
                  <a:cubicBezTo>
                    <a:pt x="586303" y="50229"/>
                    <a:pt x="541651" y="30815"/>
                    <a:pt x="541651" y="29844"/>
                  </a:cubicBezTo>
                  <a:cubicBezTo>
                    <a:pt x="541651" y="28873"/>
                    <a:pt x="535827" y="41492"/>
                    <a:pt x="535827" y="41492"/>
                  </a:cubicBezTo>
                  <a:lnTo>
                    <a:pt x="535827" y="41492"/>
                  </a:lnTo>
                  <a:lnTo>
                    <a:pt x="535827" y="47317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1B23449C-2001-4F54-A2F2-A1826DD28192}"/>
                    </a:ext>
                  </a:extLst>
                </p:cNvPr>
                <p:cNvSpPr txBox="1"/>
                <p:nvPr/>
              </p:nvSpPr>
              <p:spPr>
                <a:xfrm>
                  <a:off x="3989334" y="2636917"/>
                  <a:ext cx="1485758" cy="857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solidFill>
                        <a:srgbClr val="FF0000"/>
                      </a:solidFill>
                    </a:rPr>
                    <a:t>Angle in x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zh-CN" altLang="en-US" i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altLang="zh-CN" i="1" dirty="0">
                      <a:solidFill>
                        <a:srgbClr val="FF0000"/>
                      </a:solidFill>
                    </a:rPr>
                    <a:t>Plane</a:t>
                  </a:r>
                  <a:endParaRPr lang="zh-CN" altLang="en-US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1B23449C-2001-4F54-A2F2-A1826DD281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9334" y="2636917"/>
                  <a:ext cx="1485758" cy="857422"/>
                </a:xfrm>
                <a:prstGeom prst="rect">
                  <a:avLst/>
                </a:prstGeom>
                <a:blipFill>
                  <a:blip r:embed="rId6"/>
                  <a:stretch>
                    <a:fillRect l="-4301" t="-4717" r="-2688" b="-1415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6235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EF73B-54C8-46F1-86B6-241C40EB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Residual distribution vs  x/v Angle (center charge)</a:t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F05CB6D4-D014-4D9E-A4E7-8E0497C80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65" y="2562650"/>
            <a:ext cx="4322376" cy="2968702"/>
          </a:xfr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0A115F6-26D9-4EAA-8017-EDF0C71E5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2" y="2562650"/>
            <a:ext cx="4382882" cy="3019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AA71FFB-D630-42D9-807D-C27DB0883317}"/>
                  </a:ext>
                </a:extLst>
              </p:cNvPr>
              <p:cNvSpPr txBox="1"/>
              <p:nvPr/>
            </p:nvSpPr>
            <p:spPr>
              <a:xfrm>
                <a:off x="2549305" y="5531352"/>
                <a:ext cx="8421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X  vs x angle                                              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V vs v angle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AA71FFB-D630-42D9-807D-C27DB0883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305" y="5531352"/>
                <a:ext cx="8421799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84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9CBA0-952B-4B18-A1BA-B570A913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636" y="3062672"/>
            <a:ext cx="10972800" cy="1066800"/>
          </a:xfrm>
        </p:spPr>
        <p:txBody>
          <a:bodyPr/>
          <a:lstStyle/>
          <a:p>
            <a:r>
              <a:rPr lang="en-US" altLang="zh-CN" dirty="0"/>
              <a:t>Thanks!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735F0D-56B3-4E9D-839E-56EF751B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8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培训演示文稿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494_TF03460604" id="{497F7A61-B52F-47CA-A08F-2B310BFFB5D9}" vid="{917F7D93-DFDC-480E-94E9-A8AEB525E711}"/>
    </a:ext>
  </a:extLst>
</a:theme>
</file>

<file path=ppt/theme/theme2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培训演示文稿</Template>
  <TotalTime>4366</TotalTime>
  <Words>332</Words>
  <Application>Microsoft Office PowerPoint</Application>
  <PresentationFormat>宽屏</PresentationFormat>
  <Paragraphs>61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微软雅黑</vt:lpstr>
      <vt:lpstr>Calibri</vt:lpstr>
      <vt:lpstr>Cambria Math</vt:lpstr>
      <vt:lpstr>Georgia</vt:lpstr>
      <vt:lpstr>Wingdings 2</vt:lpstr>
      <vt:lpstr>培训演示文稿</vt:lpstr>
      <vt:lpstr>CgemLineFit</vt:lpstr>
      <vt:lpstr>Rough Alignment </vt:lpstr>
      <vt:lpstr>Alignment</vt:lpstr>
      <vt:lpstr>Study the efficiency and resolution</vt:lpstr>
      <vt:lpstr>PowerPoint 演示文稿</vt:lpstr>
      <vt:lpstr>Incident angle in x/v plane</vt:lpstr>
      <vt:lpstr>Residual distribution vs  x/v Angle (center charge) 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 宏鹏</dc:creator>
  <cp:lastModifiedBy>宏鹏 王</cp:lastModifiedBy>
  <cp:revision>132</cp:revision>
  <dcterms:created xsi:type="dcterms:W3CDTF">2018-08-28T05:03:16Z</dcterms:created>
  <dcterms:modified xsi:type="dcterms:W3CDTF">2020-03-05T07:05:50Z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