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280"/>
  </p:normalViewPr>
  <p:slideViewPr>
    <p:cSldViewPr snapToGrid="0" snapToObjects="1">
      <p:cViewPr varScale="1">
        <p:scale>
          <a:sx n="98" d="100"/>
          <a:sy n="98" d="100"/>
        </p:scale>
        <p:origin x="15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785E-5267-E147-84E5-5872664A0E9E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3AB1-3819-5E42-A28F-2562197E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785E-5267-E147-84E5-5872664A0E9E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3AB1-3819-5E42-A28F-2562197E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8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785E-5267-E147-84E5-5872664A0E9E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3AB1-3819-5E42-A28F-2562197E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0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785E-5267-E147-84E5-5872664A0E9E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3AB1-3819-5E42-A28F-2562197E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5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785E-5267-E147-84E5-5872664A0E9E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3AB1-3819-5E42-A28F-2562197E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5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785E-5267-E147-84E5-5872664A0E9E}" type="datetimeFigureOut">
              <a:rPr lang="en-US" smtClean="0"/>
              <a:t>3/2/20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3AB1-3819-5E42-A28F-2562197E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39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785E-5267-E147-84E5-5872664A0E9E}" type="datetimeFigureOut">
              <a:rPr lang="en-US" smtClean="0"/>
              <a:t>3/2/20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3AB1-3819-5E42-A28F-2562197E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4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785E-5267-E147-84E5-5872664A0E9E}" type="datetimeFigureOut">
              <a:rPr lang="en-US" smtClean="0"/>
              <a:t>3/2/20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3AB1-3819-5E42-A28F-2562197E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2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785E-5267-E147-84E5-5872664A0E9E}" type="datetimeFigureOut">
              <a:rPr lang="en-US" smtClean="0"/>
              <a:t>3/2/20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3AB1-3819-5E42-A28F-2562197E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3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785E-5267-E147-84E5-5872664A0E9E}" type="datetimeFigureOut">
              <a:rPr lang="en-US" smtClean="0"/>
              <a:t>3/2/20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3AB1-3819-5E42-A28F-2562197E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2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785E-5267-E147-84E5-5872664A0E9E}" type="datetimeFigureOut">
              <a:rPr lang="en-US" smtClean="0"/>
              <a:t>3/2/20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3AB1-3819-5E42-A28F-2562197E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1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5785E-5267-E147-84E5-5872664A0E9E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A3AB1-3819-5E42-A28F-2562197E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4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F13C2-818B-1C4E-A14C-1D86F26E31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Migration of Calorimeter </a:t>
            </a:r>
            <a:r>
              <a:rPr lang="en-US" dirty="0" err="1"/>
              <a:t>digitisation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39DC2E-9E5A-EA41-B869-6BA23B2856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Wu </a:t>
            </a:r>
            <a:r>
              <a:rPr lang="en-US" dirty="0" err="1"/>
              <a:t>Linghui</a:t>
            </a:r>
            <a:r>
              <a:rPr lang="en-US" dirty="0"/>
              <a:t>, Zou </a:t>
            </a:r>
            <a:r>
              <a:rPr lang="en-US" dirty="0" err="1"/>
              <a:t>Jiaheng</a:t>
            </a:r>
            <a:endParaRPr lang="en-US" dirty="0"/>
          </a:p>
          <a:p>
            <a:r>
              <a:rPr lang="en-US" altLang="zh-CN" dirty="0"/>
              <a:t>2020-3-2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63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615D52-CC4C-A649-9A10-B3A356D410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402"/>
          <a:stretch/>
        </p:blipFill>
        <p:spPr>
          <a:xfrm>
            <a:off x="139871" y="2038567"/>
            <a:ext cx="4226324" cy="3891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4BCC18-08FD-CA44-8996-D29C592BB5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236"/>
          <a:stretch/>
        </p:blipFill>
        <p:spPr>
          <a:xfrm>
            <a:off x="4572000" y="2038567"/>
            <a:ext cx="4432129" cy="39131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C39E9A-D0FC-7641-BD8E-50483BBE4DD7}"/>
              </a:ext>
            </a:extLst>
          </p:cNvPr>
          <p:cNvSpPr txBox="1"/>
          <p:nvPr/>
        </p:nvSpPr>
        <p:spPr>
          <a:xfrm>
            <a:off x="5120641" y="641131"/>
            <a:ext cx="3108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1"/>
                </a:solidFill>
              </a:rPr>
              <a:t>CalorimeterDigiAlg</a:t>
            </a:r>
            <a:endParaRPr lang="en-US" sz="2400" dirty="0">
              <a:solidFill>
                <a:schemeClr val="accent1"/>
              </a:solidFill>
            </a:endParaRPr>
          </a:p>
          <a:p>
            <a:pPr algn="ctr"/>
            <a:r>
              <a:rPr lang="en-US" sz="2000" dirty="0">
                <a:solidFill>
                  <a:schemeClr val="accent1"/>
                </a:solidFill>
              </a:rPr>
              <a:t>in CEPCSW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17B539-62F7-7043-9448-66FA89780A39}"/>
              </a:ext>
            </a:extLst>
          </p:cNvPr>
          <p:cNvSpPr txBox="1"/>
          <p:nvPr/>
        </p:nvSpPr>
        <p:spPr>
          <a:xfrm>
            <a:off x="914401" y="641131"/>
            <a:ext cx="3108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G2CDArbor</a:t>
            </a:r>
          </a:p>
          <a:p>
            <a:pPr algn="ctr"/>
            <a:r>
              <a:rPr lang="en-US" sz="2000" dirty="0">
                <a:solidFill>
                  <a:schemeClr val="accent1"/>
                </a:solidFill>
              </a:rPr>
              <a:t>in Marlin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486984A-E546-4E4C-AD67-3F67C9B847A1}"/>
              </a:ext>
            </a:extLst>
          </p:cNvPr>
          <p:cNvCxnSpPr>
            <a:cxnSpLocks/>
          </p:cNvCxnSpPr>
          <p:nvPr/>
        </p:nvCxnSpPr>
        <p:spPr>
          <a:xfrm>
            <a:off x="3849722" y="1034559"/>
            <a:ext cx="11495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D792B90-85C1-4647-AB82-5383D0AE3E0A}"/>
              </a:ext>
            </a:extLst>
          </p:cNvPr>
          <p:cNvSpPr/>
          <p:nvPr/>
        </p:nvSpPr>
        <p:spPr>
          <a:xfrm>
            <a:off x="4990011" y="1446840"/>
            <a:ext cx="41316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CEPCSW/Reconstruction/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Digitisers</a:t>
            </a:r>
            <a:endParaRPr lang="en-US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286AA6-E49F-9243-843A-C51E016B3761}"/>
              </a:ext>
            </a:extLst>
          </p:cNvPr>
          <p:cNvSpPr/>
          <p:nvPr/>
        </p:nvSpPr>
        <p:spPr>
          <a:xfrm>
            <a:off x="139871" y="14468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Helvetica Neue" panose="02000503000000020004" pitchFamily="2" charset="0"/>
              </a:rPr>
              <a:t>/</a:t>
            </a:r>
            <a:r>
              <a:rPr lang="en-US" sz="1400" dirty="0" err="1">
                <a:latin typeface="Helvetica Neue" panose="02000503000000020004" pitchFamily="2" charset="0"/>
              </a:rPr>
              <a:t>afs</a:t>
            </a:r>
            <a:r>
              <a:rPr lang="en-US" sz="1400" dirty="0">
                <a:latin typeface="Helvetica Neue" panose="02000503000000020004" pitchFamily="2" charset="0"/>
              </a:rPr>
              <a:t>/ihep.ac.cn/users/m/manqi/ArborV3Deve/ArborMag</a:t>
            </a:r>
            <a:endParaRPr lang="en-US" sz="1400" dirty="0"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15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B7EEA32-BEC9-D84E-91F6-63AF864A4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69857"/>
          </a:xfrm>
        </p:spPr>
        <p:txBody>
          <a:bodyPr/>
          <a:lstStyle/>
          <a:p>
            <a:r>
              <a:rPr lang="en-US" dirty="0"/>
              <a:t>Input and output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E0739-6175-6E46-97A7-E53127BC6B8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1260" y="2047875"/>
            <a:ext cx="5538649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ecalCollections</a:t>
            </a:r>
            <a:endParaRPr lang="en-US" sz="2400" dirty="0"/>
          </a:p>
          <a:p>
            <a:pPr lvl="1"/>
            <a:r>
              <a:rPr lang="en-US" sz="2000" dirty="0" err="1"/>
              <a:t>EcalBarrelSiliconCollection</a:t>
            </a:r>
            <a:endParaRPr lang="en-US" sz="2000" dirty="0"/>
          </a:p>
          <a:p>
            <a:pPr lvl="1"/>
            <a:r>
              <a:rPr lang="en-US" sz="2000" dirty="0" err="1"/>
              <a:t>EcalEndcapSiliconCollection</a:t>
            </a:r>
            <a:endParaRPr lang="en-US" sz="2000" dirty="0"/>
          </a:p>
          <a:p>
            <a:pPr lvl="1"/>
            <a:r>
              <a:rPr lang="en-US" sz="2000" dirty="0" err="1"/>
              <a:t>EcalEndcapRingCollection</a:t>
            </a:r>
            <a:endParaRPr lang="en-US" sz="2000" dirty="0"/>
          </a:p>
          <a:p>
            <a:r>
              <a:rPr lang="en-US" sz="2400" dirty="0" err="1"/>
              <a:t>EcalPreShowerCollections</a:t>
            </a:r>
            <a:endParaRPr lang="en-US" sz="2400" dirty="0"/>
          </a:p>
          <a:p>
            <a:pPr lvl="1"/>
            <a:r>
              <a:rPr lang="en-US" sz="2000" dirty="0" err="1"/>
              <a:t>EcalBarrelSiliconPreShowerCollection</a:t>
            </a:r>
            <a:endParaRPr lang="en-US" sz="2000" dirty="0"/>
          </a:p>
          <a:p>
            <a:pPr lvl="1"/>
            <a:r>
              <a:rPr lang="en-US" sz="2000" dirty="0" err="1"/>
              <a:t>EcalEndcapRingPreShowerCollection</a:t>
            </a:r>
            <a:endParaRPr lang="en-US" sz="2000" dirty="0"/>
          </a:p>
          <a:p>
            <a:pPr lvl="1"/>
            <a:r>
              <a:rPr lang="en-US" sz="2000" dirty="0" err="1"/>
              <a:t>EcalEndcapSiliconPreShowerCollection</a:t>
            </a:r>
            <a:endParaRPr lang="en-US" sz="2000" dirty="0"/>
          </a:p>
          <a:p>
            <a:r>
              <a:rPr lang="en-US" sz="2400" dirty="0" err="1"/>
              <a:t>hcalCollections</a:t>
            </a:r>
            <a:endParaRPr lang="en-US" sz="2400" dirty="0"/>
          </a:p>
          <a:p>
            <a:pPr lvl="1"/>
            <a:r>
              <a:rPr lang="en-US" sz="2000" dirty="0" err="1"/>
              <a:t>HcalBarrelRegCollection</a:t>
            </a:r>
            <a:endParaRPr lang="en-US" sz="2000" dirty="0"/>
          </a:p>
          <a:p>
            <a:pPr lvl="1"/>
            <a:r>
              <a:rPr lang="en-US" sz="2000" dirty="0" err="1"/>
              <a:t>HcalEndcapsCollection</a:t>
            </a:r>
            <a:endParaRPr lang="en-US" sz="2000" dirty="0"/>
          </a:p>
          <a:p>
            <a:pPr lvl="1"/>
            <a:r>
              <a:rPr lang="en-US" sz="2000" dirty="0" err="1"/>
              <a:t>HcalEndcapRingsCollection</a:t>
            </a:r>
            <a:endParaRPr lang="en-US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F43B05-19F0-5244-B771-89B91A19D93C}"/>
              </a:ext>
            </a:extLst>
          </p:cNvPr>
          <p:cNvSpPr txBox="1">
            <a:spLocks/>
          </p:cNvSpPr>
          <p:nvPr/>
        </p:nvSpPr>
        <p:spPr>
          <a:xfrm>
            <a:off x="5486398" y="2018578"/>
            <a:ext cx="33963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outputEcalCollections</a:t>
            </a:r>
            <a:endParaRPr lang="en-US" sz="2400" dirty="0"/>
          </a:p>
          <a:p>
            <a:pPr lvl="1"/>
            <a:r>
              <a:rPr lang="en-US" sz="2000" dirty="0" err="1"/>
              <a:t>ECALBarrel</a:t>
            </a:r>
            <a:endParaRPr lang="en-US" sz="2000" dirty="0"/>
          </a:p>
          <a:p>
            <a:pPr lvl="1"/>
            <a:r>
              <a:rPr lang="en-US" sz="2000" dirty="0" err="1"/>
              <a:t>ECALEndcap</a:t>
            </a:r>
            <a:endParaRPr lang="en-US" sz="2000" dirty="0"/>
          </a:p>
          <a:p>
            <a:pPr lvl="1"/>
            <a:r>
              <a:rPr lang="en-US" sz="2000" dirty="0" err="1"/>
              <a:t>ECALOther</a:t>
            </a:r>
            <a:endParaRPr lang="en-US" sz="2000" dirty="0"/>
          </a:p>
          <a:p>
            <a:r>
              <a:rPr lang="en-US" sz="2400" dirty="0" err="1"/>
              <a:t>outputHcalCollections</a:t>
            </a:r>
            <a:endParaRPr lang="en-US" sz="2400" dirty="0"/>
          </a:p>
          <a:p>
            <a:pPr lvl="1"/>
            <a:r>
              <a:rPr lang="en-US" sz="2000" dirty="0" err="1"/>
              <a:t>HCALBarrel</a:t>
            </a:r>
            <a:endParaRPr lang="en-US" sz="2000" dirty="0"/>
          </a:p>
          <a:p>
            <a:pPr lvl="1"/>
            <a:r>
              <a:rPr lang="en-US" sz="2000" dirty="0" err="1"/>
              <a:t>HCALEndcap</a:t>
            </a:r>
            <a:endParaRPr lang="en-US" sz="2000" dirty="0"/>
          </a:p>
          <a:p>
            <a:pPr lvl="1"/>
            <a:r>
              <a:rPr lang="en-US" sz="2000" dirty="0" err="1"/>
              <a:t>HCALOther</a:t>
            </a:r>
            <a:endParaRPr lang="en-US" sz="2000" dirty="0"/>
          </a:p>
          <a:p>
            <a:r>
              <a:rPr lang="en-US" sz="2400" dirty="0" err="1"/>
              <a:t>caloTruthLinkCollection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7F3BDD-99C3-5245-80B5-71CE568BFBF5}"/>
              </a:ext>
            </a:extLst>
          </p:cNvPr>
          <p:cNvSpPr txBox="1"/>
          <p:nvPr/>
        </p:nvSpPr>
        <p:spPr>
          <a:xfrm>
            <a:off x="849902" y="1334984"/>
            <a:ext cx="3108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Input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AEA1B8-853A-C645-8C94-1B74BDB983F8}"/>
              </a:ext>
            </a:extLst>
          </p:cNvPr>
          <p:cNvSpPr txBox="1"/>
          <p:nvPr/>
        </p:nvSpPr>
        <p:spPr>
          <a:xfrm>
            <a:off x="4572000" y="1334983"/>
            <a:ext cx="3108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281238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CB5528-DAFA-EF46-8772-F4A9C722CB65}"/>
              </a:ext>
            </a:extLst>
          </p:cNvPr>
          <p:cNvSpPr/>
          <p:nvPr/>
        </p:nvSpPr>
        <p:spPr>
          <a:xfrm>
            <a:off x="653142" y="1114425"/>
            <a:ext cx="78377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61B6B4"/>
                </a:solidFill>
                <a:latin typeface="Menlo" panose="020B0609030804020204" pitchFamily="49" charset="0"/>
              </a:rPr>
              <a:t>std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::</a:t>
            </a:r>
            <a:r>
              <a:rPr lang="en-US" sz="1400" dirty="0">
                <a:solidFill>
                  <a:srgbClr val="2D961E"/>
                </a:solidFill>
                <a:latin typeface="Menlo" panose="020B0609030804020204" pitchFamily="49" charset="0"/>
              </a:rPr>
              <a:t>vector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sz="1400" dirty="0" err="1">
                <a:solidFill>
                  <a:srgbClr val="61B6B4"/>
                </a:solidFill>
                <a:latin typeface="Menlo" panose="020B0609030804020204" pitchFamily="49" charset="0"/>
              </a:rPr>
              <a:t>std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::string&gt; </a:t>
            </a:r>
            <a:r>
              <a:rPr lang="en-US" sz="1400" dirty="0" err="1">
                <a:solidFill>
                  <a:srgbClr val="BA8C1C"/>
                </a:solidFill>
                <a:latin typeface="Menlo" panose="020B0609030804020204" pitchFamily="49" charset="0"/>
              </a:rPr>
              <a:t>ecalCollections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ecalCollections.push_back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rgbClr val="61B6B4"/>
                </a:solidFill>
                <a:latin typeface="Menlo" panose="020B0609030804020204" pitchFamily="49" charset="0"/>
              </a:rPr>
              <a:t>std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::string(</a:t>
            </a:r>
            <a:r>
              <a:rPr lang="en-US" sz="1400" dirty="0">
                <a:solidFill>
                  <a:srgbClr val="B7898A"/>
                </a:solidFill>
                <a:latin typeface="Menlo" panose="020B0609030804020204" pitchFamily="49" charset="0"/>
              </a:rPr>
              <a:t>"</a:t>
            </a:r>
            <a:r>
              <a:rPr lang="en-US" sz="1400" dirty="0" err="1">
                <a:solidFill>
                  <a:srgbClr val="B7898A"/>
                </a:solidFill>
                <a:latin typeface="Menlo" panose="020B0609030804020204" pitchFamily="49" charset="0"/>
              </a:rPr>
              <a:t>EcalBarrelSiliconCollection</a:t>
            </a:r>
            <a:r>
              <a:rPr lang="en-US" sz="1400" dirty="0">
                <a:solidFill>
                  <a:srgbClr val="B7898A"/>
                </a:solidFill>
                <a:latin typeface="Menlo" panose="020B0609030804020204" pitchFamily="49" charset="0"/>
              </a:rPr>
              <a:t>"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));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ecalCollections.push_back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rgbClr val="61B6B4"/>
                </a:solidFill>
                <a:latin typeface="Menlo" panose="020B0609030804020204" pitchFamily="49" charset="0"/>
              </a:rPr>
              <a:t>std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::string(</a:t>
            </a:r>
            <a:r>
              <a:rPr lang="en-US" sz="1400" dirty="0">
                <a:solidFill>
                  <a:srgbClr val="B7898A"/>
                </a:solidFill>
                <a:latin typeface="Menlo" panose="020B0609030804020204" pitchFamily="49" charset="0"/>
              </a:rPr>
              <a:t>"</a:t>
            </a:r>
            <a:r>
              <a:rPr lang="en-US" sz="1400" dirty="0" err="1">
                <a:solidFill>
                  <a:srgbClr val="B7898A"/>
                </a:solidFill>
                <a:latin typeface="Menlo" panose="020B0609030804020204" pitchFamily="49" charset="0"/>
              </a:rPr>
              <a:t>EcalEndcapSiliconCollection</a:t>
            </a:r>
            <a:r>
              <a:rPr lang="en-US" sz="1400" dirty="0">
                <a:solidFill>
                  <a:srgbClr val="B7898A"/>
                </a:solidFill>
                <a:latin typeface="Menlo" panose="020B0609030804020204" pitchFamily="49" charset="0"/>
              </a:rPr>
              <a:t>"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));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ecalCollections.push_back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rgbClr val="61B6B4"/>
                </a:solidFill>
                <a:latin typeface="Menlo" panose="020B0609030804020204" pitchFamily="49" charset="0"/>
              </a:rPr>
              <a:t>std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::string(</a:t>
            </a:r>
            <a:r>
              <a:rPr lang="en-US" sz="1400" dirty="0">
                <a:solidFill>
                  <a:srgbClr val="B7898A"/>
                </a:solidFill>
                <a:latin typeface="Menlo" panose="020B0609030804020204" pitchFamily="49" charset="0"/>
              </a:rPr>
              <a:t>"</a:t>
            </a:r>
            <a:r>
              <a:rPr lang="en-US" sz="1400" dirty="0" err="1">
                <a:solidFill>
                  <a:srgbClr val="B7898A"/>
                </a:solidFill>
                <a:latin typeface="Menlo" panose="020B0609030804020204" pitchFamily="49" charset="0"/>
              </a:rPr>
              <a:t>EcalEndcapRingCollection</a:t>
            </a:r>
            <a:r>
              <a:rPr lang="en-US" sz="1400" dirty="0">
                <a:solidFill>
                  <a:srgbClr val="B7898A"/>
                </a:solidFill>
                <a:latin typeface="Menlo" panose="020B0609030804020204" pitchFamily="49" charset="0"/>
              </a:rPr>
              <a:t>"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));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registerInputCollections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 </a:t>
            </a:r>
            <a:r>
              <a:rPr lang="en-US" sz="1400" dirty="0">
                <a:solidFill>
                  <a:srgbClr val="61B6B4"/>
                </a:solidFill>
                <a:latin typeface="Menlo" panose="020B0609030804020204" pitchFamily="49" charset="0"/>
              </a:rPr>
              <a:t>LCIO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::SIMCALORIMETERHIT,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            </a:t>
            </a:r>
            <a:r>
              <a:rPr lang="en-US" sz="1400" dirty="0">
                <a:solidFill>
                  <a:srgbClr val="B7898A"/>
                </a:solidFill>
                <a:latin typeface="Menlo" panose="020B0609030804020204" pitchFamily="49" charset="0"/>
              </a:rPr>
              <a:t>"</a:t>
            </a:r>
            <a:r>
              <a:rPr lang="en-US" sz="1400" dirty="0" err="1">
                <a:solidFill>
                  <a:srgbClr val="B7898A"/>
                </a:solidFill>
                <a:latin typeface="Menlo" panose="020B0609030804020204" pitchFamily="49" charset="0"/>
              </a:rPr>
              <a:t>ECALCollections</a:t>
            </a:r>
            <a:r>
              <a:rPr lang="en-US" sz="1400" dirty="0">
                <a:solidFill>
                  <a:srgbClr val="B7898A"/>
                </a:solidFill>
                <a:latin typeface="Menlo" panose="020B0609030804020204" pitchFamily="49" charset="0"/>
              </a:rPr>
              <a:t>"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,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            </a:t>
            </a:r>
            <a:r>
              <a:rPr lang="en-US" sz="1400" dirty="0">
                <a:solidFill>
                  <a:srgbClr val="B7898A"/>
                </a:solidFill>
                <a:latin typeface="Menlo" panose="020B0609030804020204" pitchFamily="49" charset="0"/>
              </a:rPr>
              <a:t>"Input ECAL Hits Collection Names"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,</a:t>
            </a:r>
            <a:endParaRPr lang="en-US" sz="1400" dirty="0">
              <a:solidFill>
                <a:srgbClr val="B7898A"/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            _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ecalCollections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,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             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ecalCollections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  <a:endParaRPr lang="en-US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64D521-9645-F646-836A-90A65F1EE606}"/>
              </a:ext>
            </a:extLst>
          </p:cNvPr>
          <p:cNvSpPr/>
          <p:nvPr/>
        </p:nvSpPr>
        <p:spPr>
          <a:xfrm>
            <a:off x="156753" y="4378072"/>
            <a:ext cx="85169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declareProperty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B7898A"/>
                </a:solidFill>
                <a:latin typeface="Menlo" panose="020B0609030804020204" pitchFamily="49" charset="0"/>
              </a:rPr>
              <a:t>"</a:t>
            </a:r>
            <a:r>
              <a:rPr lang="en-US" sz="1400" dirty="0" err="1">
                <a:solidFill>
                  <a:srgbClr val="B7898A"/>
                </a:solidFill>
                <a:latin typeface="Menlo" panose="020B0609030804020204" pitchFamily="49" charset="0"/>
              </a:rPr>
              <a:t>EcalBarrelSiliconCollection</a:t>
            </a:r>
            <a:r>
              <a:rPr lang="en-US" sz="1400" dirty="0">
                <a:solidFill>
                  <a:srgbClr val="B7898A"/>
                </a:solidFill>
                <a:latin typeface="Menlo" panose="020B0609030804020204" pitchFamily="49" charset="0"/>
              </a:rPr>
              <a:t>"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, _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ecalBarrelSiliconHitCol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400" dirty="0">
                <a:solidFill>
                  <a:srgbClr val="B7898A"/>
                </a:solidFill>
                <a:latin typeface="Menlo" panose="020B0609030804020204" pitchFamily="49" charset="0"/>
              </a:rPr>
              <a:t>"Input ECAL Barrel Silicon Hits Collection"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  <a:endParaRPr lang="en-US" sz="1400" dirty="0">
              <a:solidFill>
                <a:srgbClr val="B7898A"/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declareProperty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B7898A"/>
                </a:solidFill>
                <a:latin typeface="Menlo" panose="020B0609030804020204" pitchFamily="49" charset="0"/>
              </a:rPr>
              <a:t>"</a:t>
            </a:r>
            <a:r>
              <a:rPr lang="en-US" sz="1400" dirty="0" err="1">
                <a:solidFill>
                  <a:srgbClr val="B7898A"/>
                </a:solidFill>
                <a:latin typeface="Menlo" panose="020B0609030804020204" pitchFamily="49" charset="0"/>
              </a:rPr>
              <a:t>EcalEndcapSiliconCollection</a:t>
            </a:r>
            <a:r>
              <a:rPr lang="en-US" sz="1400" dirty="0">
                <a:solidFill>
                  <a:srgbClr val="B7898A"/>
                </a:solidFill>
                <a:latin typeface="Menlo" panose="020B0609030804020204" pitchFamily="49" charset="0"/>
              </a:rPr>
              <a:t>"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, _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ecalEndcapSiliconHitCol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400" dirty="0">
                <a:solidFill>
                  <a:srgbClr val="B7898A"/>
                </a:solidFill>
                <a:latin typeface="Menlo" panose="020B0609030804020204" pitchFamily="49" charset="0"/>
              </a:rPr>
              <a:t>"Input ECAL Endcap Silicon Hits Collection"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  <a:endParaRPr lang="en-US" sz="1400" dirty="0">
              <a:solidFill>
                <a:srgbClr val="B7898A"/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declareProperty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B7898A"/>
                </a:solidFill>
                <a:latin typeface="Menlo" panose="020B0609030804020204" pitchFamily="49" charset="0"/>
              </a:rPr>
              <a:t>"</a:t>
            </a:r>
            <a:r>
              <a:rPr lang="en-US" sz="1400" dirty="0" err="1">
                <a:solidFill>
                  <a:srgbClr val="B7898A"/>
                </a:solidFill>
                <a:latin typeface="Menlo" panose="020B0609030804020204" pitchFamily="49" charset="0"/>
              </a:rPr>
              <a:t>EcalEndcapRingCollection</a:t>
            </a:r>
            <a:r>
              <a:rPr lang="en-US" sz="1400" dirty="0">
                <a:solidFill>
                  <a:srgbClr val="B7898A"/>
                </a:solidFill>
                <a:latin typeface="Menlo" panose="020B0609030804020204" pitchFamily="49" charset="0"/>
              </a:rPr>
              <a:t>"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, _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ecalEndcapRingHitCol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400" dirty="0">
                <a:solidFill>
                  <a:srgbClr val="B7898A"/>
                </a:solidFill>
                <a:latin typeface="Menlo" panose="020B0609030804020204" pitchFamily="49" charset="0"/>
              </a:rPr>
              <a:t>"Input ECAL Endcap Ring Hits Collection"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  <a:endParaRPr lang="en-US" sz="1400" dirty="0">
              <a:solidFill>
                <a:srgbClr val="B7898A"/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_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ecalCollections.push_back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(_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ecalBarrelSiliconHitCol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_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ecalCollections.push_back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(_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ecalEndcapSiliconHitCol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_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ecalCollections.push_back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(_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ecalEndcapRingHitCol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  <a:endParaRPr lang="en-US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0A244E-AA42-FD4D-B47D-B5D929C1BAEE}"/>
              </a:ext>
            </a:extLst>
          </p:cNvPr>
          <p:cNvSpPr txBox="1"/>
          <p:nvPr/>
        </p:nvSpPr>
        <p:spPr>
          <a:xfrm>
            <a:off x="1463039" y="448603"/>
            <a:ext cx="613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G2CDArbor.cc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5465B-12E8-3540-8688-E95C88B4E8D4}"/>
              </a:ext>
            </a:extLst>
          </p:cNvPr>
          <p:cNvSpPr txBox="1"/>
          <p:nvPr/>
        </p:nvSpPr>
        <p:spPr>
          <a:xfrm>
            <a:off x="1071155" y="3734245"/>
            <a:ext cx="310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1"/>
                </a:solidFill>
              </a:rPr>
              <a:t>CalorimeterDigiAlg.cpp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5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8C2D9-1CCC-6A43-8A3C-33422AE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variables in G2CDArbor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FB5E16-1689-6344-8B56-9D87C262B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18" y="1690689"/>
            <a:ext cx="8052163" cy="46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6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E83B6-02D9-2B40-8767-3457B5B6F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8C37C-1BD8-EB48-8186-F91CEDF92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the code and software debugging</a:t>
            </a:r>
          </a:p>
          <a:p>
            <a:r>
              <a:rPr lang="en-US" dirty="0"/>
              <a:t>Comparison of the output before and after migration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 </a:t>
            </a:r>
            <a:r>
              <a:rPr lang="en-US" dirty="0" err="1">
                <a:solidFill>
                  <a:schemeClr val="accent1"/>
                </a:solidFill>
              </a:rPr>
              <a:t>jobOption</a:t>
            </a:r>
            <a:r>
              <a:rPr lang="en-US" dirty="0">
                <a:solidFill>
                  <a:schemeClr val="accent1"/>
                </a:solidFill>
              </a:rPr>
              <a:t> and input data are needed</a:t>
            </a:r>
          </a:p>
        </p:txBody>
      </p:sp>
    </p:spTree>
    <p:extLst>
      <p:ext uri="{BB962C8B-B14F-4D97-AF65-F5344CB8AC3E}">
        <p14:creationId xmlns:p14="http://schemas.microsoft.com/office/powerpoint/2010/main" val="2773146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</TotalTime>
  <Words>151</Words>
  <Application>Microsoft Macintosh PowerPoint</Application>
  <PresentationFormat>On-screen Show (4:3)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Helvetica Neue</vt:lpstr>
      <vt:lpstr>Menlo</vt:lpstr>
      <vt:lpstr>Office Theme</vt:lpstr>
      <vt:lpstr>Migration of Calorimeter digitisation</vt:lpstr>
      <vt:lpstr>PowerPoint Presentation</vt:lpstr>
      <vt:lpstr>Input and output collections</vt:lpstr>
      <vt:lpstr>PowerPoint Presentation</vt:lpstr>
      <vt:lpstr>Global variables in G2CDArbor</vt:lpstr>
      <vt:lpstr>Next step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of Calorimeter digitisation</dc:title>
  <dc:creator>Microsoft Office User</dc:creator>
  <cp:lastModifiedBy>Microsoft Office User</cp:lastModifiedBy>
  <cp:revision>22</cp:revision>
  <dcterms:created xsi:type="dcterms:W3CDTF">2020-03-02T03:35:23Z</dcterms:created>
  <dcterms:modified xsi:type="dcterms:W3CDTF">2020-03-02T08:17:42Z</dcterms:modified>
</cp:coreProperties>
</file>