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6" r:id="rId3"/>
    <p:sldId id="258" r:id="rId4"/>
    <p:sldId id="260" r:id="rId5"/>
    <p:sldId id="259" r:id="rId6"/>
    <p:sldId id="261" r:id="rId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99" y="4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844137-8D10-4023-947A-6A7FC70C557B}" type="datetimeFigureOut">
              <a:rPr lang="zh-CN" altLang="en-US" smtClean="0"/>
              <a:t>2020/3/1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251894-F45F-4F81-8767-B99DBB53B001}" type="slidenum">
              <a:rPr lang="zh-CN" altLang="en-US" smtClean="0"/>
              <a:t>‹#›</a:t>
            </a:fld>
            <a:endParaRPr lang="zh-CN" altLang="en-US"/>
          </a:p>
        </p:txBody>
      </p:sp>
    </p:spTree>
    <p:extLst>
      <p:ext uri="{BB962C8B-B14F-4D97-AF65-F5344CB8AC3E}">
        <p14:creationId xmlns:p14="http://schemas.microsoft.com/office/powerpoint/2010/main" val="190461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CFE7621-4FB3-473E-85A0-E26E95ADB30E}" type="slidenum">
              <a:rPr lang="en-US" smtClean="0"/>
              <a:pPr/>
              <a:t>1</a:t>
            </a:fld>
            <a:endParaRPr lang="en-US" dirty="0"/>
          </a:p>
        </p:txBody>
      </p:sp>
    </p:spTree>
    <p:extLst>
      <p:ext uri="{BB962C8B-B14F-4D97-AF65-F5344CB8AC3E}">
        <p14:creationId xmlns:p14="http://schemas.microsoft.com/office/powerpoint/2010/main" val="2491884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5251894-F45F-4F81-8767-B99DBB53B001}" type="slidenum">
              <a:rPr lang="zh-CN" altLang="en-US" smtClean="0"/>
              <a:t>3</a:t>
            </a:fld>
            <a:endParaRPr lang="zh-CN" altLang="en-US"/>
          </a:p>
        </p:txBody>
      </p:sp>
    </p:spTree>
    <p:extLst>
      <p:ext uri="{BB962C8B-B14F-4D97-AF65-F5344CB8AC3E}">
        <p14:creationId xmlns:p14="http://schemas.microsoft.com/office/powerpoint/2010/main" val="2131849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67259688-84C1-4972-8B88-DDD5130AA9B5}" type="datetime1">
              <a:rPr lang="zh-CN" altLang="en-US" smtClean="0"/>
              <a:t>2020/3/1</a:t>
            </a:fld>
            <a:endParaRPr lang="zh-CN" altLang="en-US"/>
          </a:p>
        </p:txBody>
      </p:sp>
      <p:sp>
        <p:nvSpPr>
          <p:cNvPr id="5" name="页脚占位符 4"/>
          <p:cNvSpPr>
            <a:spLocks noGrp="1"/>
          </p:cNvSpPr>
          <p:nvPr>
            <p:ph type="ftr" sz="quarter" idx="11"/>
          </p:nvPr>
        </p:nvSpPr>
        <p:spPr/>
        <p:txBody>
          <a:bodyPr/>
          <a:lstStyle/>
          <a:p>
            <a:r>
              <a:rPr lang="en-US" altLang="zh-CN" smtClean="0"/>
              <a:t>Vidyo</a:t>
            </a:r>
            <a:r>
              <a:rPr lang="zh-CN" altLang="en-US" smtClean="0"/>
              <a:t>，</a:t>
            </a:r>
            <a:r>
              <a:rPr lang="en-US" altLang="zh-CN" smtClean="0"/>
              <a:t>March 02, 2020</a:t>
            </a:r>
            <a:endParaRPr lang="zh-CN" altLang="en-US"/>
          </a:p>
        </p:txBody>
      </p:sp>
      <p:sp>
        <p:nvSpPr>
          <p:cNvPr id="6" name="灯片编号占位符 5"/>
          <p:cNvSpPr>
            <a:spLocks noGrp="1"/>
          </p:cNvSpPr>
          <p:nvPr>
            <p:ph type="sldNum" sz="quarter" idx="12"/>
          </p:nvPr>
        </p:nvSpPr>
        <p:spPr/>
        <p:txBody>
          <a:bodyPr/>
          <a:lstStyle/>
          <a:p>
            <a:fld id="{83E14A43-E09F-4A46-9284-C93D096CE7D1}" type="slidenum">
              <a:rPr lang="zh-CN" altLang="en-US" smtClean="0"/>
              <a:t>‹#›</a:t>
            </a:fld>
            <a:endParaRPr lang="zh-CN" altLang="en-US"/>
          </a:p>
        </p:txBody>
      </p:sp>
    </p:spTree>
    <p:extLst>
      <p:ext uri="{BB962C8B-B14F-4D97-AF65-F5344CB8AC3E}">
        <p14:creationId xmlns:p14="http://schemas.microsoft.com/office/powerpoint/2010/main" val="1758044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473292E-B983-4C1A-80C7-57170F083774}" type="datetime1">
              <a:rPr lang="zh-CN" altLang="en-US" smtClean="0"/>
              <a:t>2020/3/1</a:t>
            </a:fld>
            <a:endParaRPr lang="zh-CN" altLang="en-US"/>
          </a:p>
        </p:txBody>
      </p:sp>
      <p:sp>
        <p:nvSpPr>
          <p:cNvPr id="5" name="页脚占位符 4"/>
          <p:cNvSpPr>
            <a:spLocks noGrp="1"/>
          </p:cNvSpPr>
          <p:nvPr>
            <p:ph type="ftr" sz="quarter" idx="11"/>
          </p:nvPr>
        </p:nvSpPr>
        <p:spPr/>
        <p:txBody>
          <a:bodyPr/>
          <a:lstStyle/>
          <a:p>
            <a:r>
              <a:rPr lang="en-US" altLang="zh-CN" smtClean="0"/>
              <a:t>Vidyo</a:t>
            </a:r>
            <a:r>
              <a:rPr lang="zh-CN" altLang="en-US" smtClean="0"/>
              <a:t>，</a:t>
            </a:r>
            <a:r>
              <a:rPr lang="en-US" altLang="zh-CN" smtClean="0"/>
              <a:t>March 02, 2020</a:t>
            </a:r>
            <a:endParaRPr lang="zh-CN" altLang="en-US"/>
          </a:p>
        </p:txBody>
      </p:sp>
      <p:sp>
        <p:nvSpPr>
          <p:cNvPr id="6" name="灯片编号占位符 5"/>
          <p:cNvSpPr>
            <a:spLocks noGrp="1"/>
          </p:cNvSpPr>
          <p:nvPr>
            <p:ph type="sldNum" sz="quarter" idx="12"/>
          </p:nvPr>
        </p:nvSpPr>
        <p:spPr/>
        <p:txBody>
          <a:bodyPr/>
          <a:lstStyle/>
          <a:p>
            <a:fld id="{83E14A43-E09F-4A46-9284-C93D096CE7D1}" type="slidenum">
              <a:rPr lang="zh-CN" altLang="en-US" smtClean="0"/>
              <a:t>‹#›</a:t>
            </a:fld>
            <a:endParaRPr lang="zh-CN" altLang="en-US"/>
          </a:p>
        </p:txBody>
      </p:sp>
    </p:spTree>
    <p:extLst>
      <p:ext uri="{BB962C8B-B14F-4D97-AF65-F5344CB8AC3E}">
        <p14:creationId xmlns:p14="http://schemas.microsoft.com/office/powerpoint/2010/main" val="552099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651F212-8135-42DA-B156-604879FF78AC}" type="datetime1">
              <a:rPr lang="zh-CN" altLang="en-US" smtClean="0"/>
              <a:t>2020/3/1</a:t>
            </a:fld>
            <a:endParaRPr lang="zh-CN" altLang="en-US"/>
          </a:p>
        </p:txBody>
      </p:sp>
      <p:sp>
        <p:nvSpPr>
          <p:cNvPr id="5" name="页脚占位符 4"/>
          <p:cNvSpPr>
            <a:spLocks noGrp="1"/>
          </p:cNvSpPr>
          <p:nvPr>
            <p:ph type="ftr" sz="quarter" idx="11"/>
          </p:nvPr>
        </p:nvSpPr>
        <p:spPr/>
        <p:txBody>
          <a:bodyPr/>
          <a:lstStyle/>
          <a:p>
            <a:r>
              <a:rPr lang="en-US" altLang="zh-CN" smtClean="0"/>
              <a:t>Vidyo</a:t>
            </a:r>
            <a:r>
              <a:rPr lang="zh-CN" altLang="en-US" smtClean="0"/>
              <a:t>，</a:t>
            </a:r>
            <a:r>
              <a:rPr lang="en-US" altLang="zh-CN" smtClean="0"/>
              <a:t>March 02, 2020</a:t>
            </a:r>
            <a:endParaRPr lang="zh-CN" altLang="en-US"/>
          </a:p>
        </p:txBody>
      </p:sp>
      <p:sp>
        <p:nvSpPr>
          <p:cNvPr id="6" name="灯片编号占位符 5"/>
          <p:cNvSpPr>
            <a:spLocks noGrp="1"/>
          </p:cNvSpPr>
          <p:nvPr>
            <p:ph type="sldNum" sz="quarter" idx="12"/>
          </p:nvPr>
        </p:nvSpPr>
        <p:spPr/>
        <p:txBody>
          <a:bodyPr/>
          <a:lstStyle/>
          <a:p>
            <a:fld id="{83E14A43-E09F-4A46-9284-C93D096CE7D1}" type="slidenum">
              <a:rPr lang="zh-CN" altLang="en-US" smtClean="0"/>
              <a:t>‹#›</a:t>
            </a:fld>
            <a:endParaRPr lang="zh-CN" altLang="en-US"/>
          </a:p>
        </p:txBody>
      </p:sp>
    </p:spTree>
    <p:extLst>
      <p:ext uri="{BB962C8B-B14F-4D97-AF65-F5344CB8AC3E}">
        <p14:creationId xmlns:p14="http://schemas.microsoft.com/office/powerpoint/2010/main" val="3581644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10003B1-E14A-4F3E-9591-24E8300F08FF}" type="datetime1">
              <a:rPr lang="zh-CN" altLang="en-US" smtClean="0"/>
              <a:t>2020/3/1</a:t>
            </a:fld>
            <a:endParaRPr lang="zh-CN" altLang="en-US"/>
          </a:p>
        </p:txBody>
      </p:sp>
      <p:sp>
        <p:nvSpPr>
          <p:cNvPr id="5" name="页脚占位符 4"/>
          <p:cNvSpPr>
            <a:spLocks noGrp="1"/>
          </p:cNvSpPr>
          <p:nvPr>
            <p:ph type="ftr" sz="quarter" idx="11"/>
          </p:nvPr>
        </p:nvSpPr>
        <p:spPr/>
        <p:txBody>
          <a:bodyPr/>
          <a:lstStyle/>
          <a:p>
            <a:r>
              <a:rPr lang="en-US" altLang="zh-CN" smtClean="0"/>
              <a:t>Vidyo</a:t>
            </a:r>
            <a:r>
              <a:rPr lang="zh-CN" altLang="en-US" smtClean="0"/>
              <a:t>，</a:t>
            </a:r>
            <a:r>
              <a:rPr lang="en-US" altLang="zh-CN" smtClean="0"/>
              <a:t>March 02, 2020</a:t>
            </a:r>
            <a:endParaRPr lang="zh-CN" altLang="en-US"/>
          </a:p>
        </p:txBody>
      </p:sp>
      <p:sp>
        <p:nvSpPr>
          <p:cNvPr id="6" name="灯片编号占位符 5"/>
          <p:cNvSpPr>
            <a:spLocks noGrp="1"/>
          </p:cNvSpPr>
          <p:nvPr>
            <p:ph type="sldNum" sz="quarter" idx="12"/>
          </p:nvPr>
        </p:nvSpPr>
        <p:spPr/>
        <p:txBody>
          <a:bodyPr/>
          <a:lstStyle/>
          <a:p>
            <a:fld id="{83E14A43-E09F-4A46-9284-C93D096CE7D1}" type="slidenum">
              <a:rPr lang="zh-CN" altLang="en-US" smtClean="0"/>
              <a:t>‹#›</a:t>
            </a:fld>
            <a:endParaRPr lang="zh-CN" altLang="en-US"/>
          </a:p>
        </p:txBody>
      </p:sp>
    </p:spTree>
    <p:extLst>
      <p:ext uri="{BB962C8B-B14F-4D97-AF65-F5344CB8AC3E}">
        <p14:creationId xmlns:p14="http://schemas.microsoft.com/office/powerpoint/2010/main" val="1425973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74537A1F-206D-48CB-B8E5-DBEA97077DE0}" type="datetime1">
              <a:rPr lang="zh-CN" altLang="en-US" smtClean="0"/>
              <a:t>2020/3/1</a:t>
            </a:fld>
            <a:endParaRPr lang="zh-CN" altLang="en-US"/>
          </a:p>
        </p:txBody>
      </p:sp>
      <p:sp>
        <p:nvSpPr>
          <p:cNvPr id="5" name="页脚占位符 4"/>
          <p:cNvSpPr>
            <a:spLocks noGrp="1"/>
          </p:cNvSpPr>
          <p:nvPr>
            <p:ph type="ftr" sz="quarter" idx="11"/>
          </p:nvPr>
        </p:nvSpPr>
        <p:spPr/>
        <p:txBody>
          <a:bodyPr/>
          <a:lstStyle/>
          <a:p>
            <a:r>
              <a:rPr lang="en-US" altLang="zh-CN" smtClean="0"/>
              <a:t>Vidyo</a:t>
            </a:r>
            <a:r>
              <a:rPr lang="zh-CN" altLang="en-US" smtClean="0"/>
              <a:t>，</a:t>
            </a:r>
            <a:r>
              <a:rPr lang="en-US" altLang="zh-CN" smtClean="0"/>
              <a:t>March 02, 2020</a:t>
            </a:r>
            <a:endParaRPr lang="zh-CN" altLang="en-US"/>
          </a:p>
        </p:txBody>
      </p:sp>
      <p:sp>
        <p:nvSpPr>
          <p:cNvPr id="6" name="灯片编号占位符 5"/>
          <p:cNvSpPr>
            <a:spLocks noGrp="1"/>
          </p:cNvSpPr>
          <p:nvPr>
            <p:ph type="sldNum" sz="quarter" idx="12"/>
          </p:nvPr>
        </p:nvSpPr>
        <p:spPr/>
        <p:txBody>
          <a:bodyPr/>
          <a:lstStyle/>
          <a:p>
            <a:fld id="{83E14A43-E09F-4A46-9284-C93D096CE7D1}" type="slidenum">
              <a:rPr lang="zh-CN" altLang="en-US" smtClean="0"/>
              <a:t>‹#›</a:t>
            </a:fld>
            <a:endParaRPr lang="zh-CN" altLang="en-US"/>
          </a:p>
        </p:txBody>
      </p:sp>
    </p:spTree>
    <p:extLst>
      <p:ext uri="{BB962C8B-B14F-4D97-AF65-F5344CB8AC3E}">
        <p14:creationId xmlns:p14="http://schemas.microsoft.com/office/powerpoint/2010/main" val="3383056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EF538F98-4AC5-4B61-8146-4C91DF87D8E9}" type="datetime1">
              <a:rPr lang="zh-CN" altLang="en-US" smtClean="0"/>
              <a:t>2020/3/1</a:t>
            </a:fld>
            <a:endParaRPr lang="zh-CN" altLang="en-US"/>
          </a:p>
        </p:txBody>
      </p:sp>
      <p:sp>
        <p:nvSpPr>
          <p:cNvPr id="6" name="页脚占位符 5"/>
          <p:cNvSpPr>
            <a:spLocks noGrp="1"/>
          </p:cNvSpPr>
          <p:nvPr>
            <p:ph type="ftr" sz="quarter" idx="11"/>
          </p:nvPr>
        </p:nvSpPr>
        <p:spPr/>
        <p:txBody>
          <a:bodyPr/>
          <a:lstStyle/>
          <a:p>
            <a:r>
              <a:rPr lang="en-US" altLang="zh-CN" smtClean="0"/>
              <a:t>Vidyo</a:t>
            </a:r>
            <a:r>
              <a:rPr lang="zh-CN" altLang="en-US" smtClean="0"/>
              <a:t>，</a:t>
            </a:r>
            <a:r>
              <a:rPr lang="en-US" altLang="zh-CN" smtClean="0"/>
              <a:t>March 02, 2020</a:t>
            </a:r>
            <a:endParaRPr lang="zh-CN" altLang="en-US"/>
          </a:p>
        </p:txBody>
      </p:sp>
      <p:sp>
        <p:nvSpPr>
          <p:cNvPr id="7" name="灯片编号占位符 6"/>
          <p:cNvSpPr>
            <a:spLocks noGrp="1"/>
          </p:cNvSpPr>
          <p:nvPr>
            <p:ph type="sldNum" sz="quarter" idx="12"/>
          </p:nvPr>
        </p:nvSpPr>
        <p:spPr/>
        <p:txBody>
          <a:bodyPr/>
          <a:lstStyle/>
          <a:p>
            <a:fld id="{83E14A43-E09F-4A46-9284-C93D096CE7D1}" type="slidenum">
              <a:rPr lang="zh-CN" altLang="en-US" smtClean="0"/>
              <a:t>‹#›</a:t>
            </a:fld>
            <a:endParaRPr lang="zh-CN" altLang="en-US"/>
          </a:p>
        </p:txBody>
      </p:sp>
    </p:spTree>
    <p:extLst>
      <p:ext uri="{BB962C8B-B14F-4D97-AF65-F5344CB8AC3E}">
        <p14:creationId xmlns:p14="http://schemas.microsoft.com/office/powerpoint/2010/main" val="2165889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0EBE2AA-F9BF-465F-85BE-5443559002B3}" type="datetime1">
              <a:rPr lang="zh-CN" altLang="en-US" smtClean="0"/>
              <a:t>2020/3/1</a:t>
            </a:fld>
            <a:endParaRPr lang="zh-CN" altLang="en-US"/>
          </a:p>
        </p:txBody>
      </p:sp>
      <p:sp>
        <p:nvSpPr>
          <p:cNvPr id="8" name="页脚占位符 7"/>
          <p:cNvSpPr>
            <a:spLocks noGrp="1"/>
          </p:cNvSpPr>
          <p:nvPr>
            <p:ph type="ftr" sz="quarter" idx="11"/>
          </p:nvPr>
        </p:nvSpPr>
        <p:spPr/>
        <p:txBody>
          <a:bodyPr/>
          <a:lstStyle/>
          <a:p>
            <a:r>
              <a:rPr lang="en-US" altLang="zh-CN" smtClean="0"/>
              <a:t>Vidyo</a:t>
            </a:r>
            <a:r>
              <a:rPr lang="zh-CN" altLang="en-US" smtClean="0"/>
              <a:t>，</a:t>
            </a:r>
            <a:r>
              <a:rPr lang="en-US" altLang="zh-CN" smtClean="0"/>
              <a:t>March 02, 2020</a:t>
            </a:r>
            <a:endParaRPr lang="zh-CN" altLang="en-US"/>
          </a:p>
        </p:txBody>
      </p:sp>
      <p:sp>
        <p:nvSpPr>
          <p:cNvPr id="9" name="灯片编号占位符 8"/>
          <p:cNvSpPr>
            <a:spLocks noGrp="1"/>
          </p:cNvSpPr>
          <p:nvPr>
            <p:ph type="sldNum" sz="quarter" idx="12"/>
          </p:nvPr>
        </p:nvSpPr>
        <p:spPr/>
        <p:txBody>
          <a:bodyPr/>
          <a:lstStyle/>
          <a:p>
            <a:fld id="{83E14A43-E09F-4A46-9284-C93D096CE7D1}" type="slidenum">
              <a:rPr lang="zh-CN" altLang="en-US" smtClean="0"/>
              <a:t>‹#›</a:t>
            </a:fld>
            <a:endParaRPr lang="zh-CN" altLang="en-US"/>
          </a:p>
        </p:txBody>
      </p:sp>
    </p:spTree>
    <p:extLst>
      <p:ext uri="{BB962C8B-B14F-4D97-AF65-F5344CB8AC3E}">
        <p14:creationId xmlns:p14="http://schemas.microsoft.com/office/powerpoint/2010/main" val="727760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AD07C09F-DA41-43FA-84D5-8A2FF623DDF9}" type="datetime1">
              <a:rPr lang="zh-CN" altLang="en-US" smtClean="0"/>
              <a:t>2020/3/1</a:t>
            </a:fld>
            <a:endParaRPr lang="zh-CN" altLang="en-US"/>
          </a:p>
        </p:txBody>
      </p:sp>
      <p:sp>
        <p:nvSpPr>
          <p:cNvPr id="4" name="页脚占位符 3"/>
          <p:cNvSpPr>
            <a:spLocks noGrp="1"/>
          </p:cNvSpPr>
          <p:nvPr>
            <p:ph type="ftr" sz="quarter" idx="11"/>
          </p:nvPr>
        </p:nvSpPr>
        <p:spPr/>
        <p:txBody>
          <a:bodyPr/>
          <a:lstStyle/>
          <a:p>
            <a:r>
              <a:rPr lang="en-US" altLang="zh-CN" smtClean="0"/>
              <a:t>Vidyo</a:t>
            </a:r>
            <a:r>
              <a:rPr lang="zh-CN" altLang="en-US" smtClean="0"/>
              <a:t>，</a:t>
            </a:r>
            <a:r>
              <a:rPr lang="en-US" altLang="zh-CN" smtClean="0"/>
              <a:t>March 02, 2020</a:t>
            </a:r>
            <a:endParaRPr lang="zh-CN" altLang="en-US"/>
          </a:p>
        </p:txBody>
      </p:sp>
      <p:sp>
        <p:nvSpPr>
          <p:cNvPr id="5" name="灯片编号占位符 4"/>
          <p:cNvSpPr>
            <a:spLocks noGrp="1"/>
          </p:cNvSpPr>
          <p:nvPr>
            <p:ph type="sldNum" sz="quarter" idx="12"/>
          </p:nvPr>
        </p:nvSpPr>
        <p:spPr/>
        <p:txBody>
          <a:bodyPr/>
          <a:lstStyle/>
          <a:p>
            <a:fld id="{83E14A43-E09F-4A46-9284-C93D096CE7D1}" type="slidenum">
              <a:rPr lang="zh-CN" altLang="en-US" smtClean="0"/>
              <a:t>‹#›</a:t>
            </a:fld>
            <a:endParaRPr lang="zh-CN" altLang="en-US"/>
          </a:p>
        </p:txBody>
      </p:sp>
    </p:spTree>
    <p:extLst>
      <p:ext uri="{BB962C8B-B14F-4D97-AF65-F5344CB8AC3E}">
        <p14:creationId xmlns:p14="http://schemas.microsoft.com/office/powerpoint/2010/main" val="1517781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E159515-4764-4046-90C1-048FDF6221B1}" type="datetime1">
              <a:rPr lang="zh-CN" altLang="en-US" smtClean="0"/>
              <a:t>2020/3/1</a:t>
            </a:fld>
            <a:endParaRPr lang="zh-CN" altLang="en-US"/>
          </a:p>
        </p:txBody>
      </p:sp>
      <p:sp>
        <p:nvSpPr>
          <p:cNvPr id="3" name="页脚占位符 2"/>
          <p:cNvSpPr>
            <a:spLocks noGrp="1"/>
          </p:cNvSpPr>
          <p:nvPr>
            <p:ph type="ftr" sz="quarter" idx="11"/>
          </p:nvPr>
        </p:nvSpPr>
        <p:spPr/>
        <p:txBody>
          <a:bodyPr/>
          <a:lstStyle/>
          <a:p>
            <a:r>
              <a:rPr lang="en-US" altLang="zh-CN" smtClean="0"/>
              <a:t>Vidyo</a:t>
            </a:r>
            <a:r>
              <a:rPr lang="zh-CN" altLang="en-US" smtClean="0"/>
              <a:t>，</a:t>
            </a:r>
            <a:r>
              <a:rPr lang="en-US" altLang="zh-CN" smtClean="0"/>
              <a:t>March 02, 2020</a:t>
            </a:r>
            <a:endParaRPr lang="zh-CN" altLang="en-US"/>
          </a:p>
        </p:txBody>
      </p:sp>
      <p:sp>
        <p:nvSpPr>
          <p:cNvPr id="4" name="灯片编号占位符 3"/>
          <p:cNvSpPr>
            <a:spLocks noGrp="1"/>
          </p:cNvSpPr>
          <p:nvPr>
            <p:ph type="sldNum" sz="quarter" idx="12"/>
          </p:nvPr>
        </p:nvSpPr>
        <p:spPr/>
        <p:txBody>
          <a:bodyPr/>
          <a:lstStyle/>
          <a:p>
            <a:fld id="{83E14A43-E09F-4A46-9284-C93D096CE7D1}" type="slidenum">
              <a:rPr lang="zh-CN" altLang="en-US" smtClean="0"/>
              <a:t>‹#›</a:t>
            </a:fld>
            <a:endParaRPr lang="zh-CN" altLang="en-US"/>
          </a:p>
        </p:txBody>
      </p:sp>
    </p:spTree>
    <p:extLst>
      <p:ext uri="{BB962C8B-B14F-4D97-AF65-F5344CB8AC3E}">
        <p14:creationId xmlns:p14="http://schemas.microsoft.com/office/powerpoint/2010/main" val="3668512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3A2C95F9-75EB-4652-8EFD-4C3F27E08D4C}" type="datetime1">
              <a:rPr lang="zh-CN" altLang="en-US" smtClean="0"/>
              <a:t>2020/3/1</a:t>
            </a:fld>
            <a:endParaRPr lang="zh-CN" altLang="en-US"/>
          </a:p>
        </p:txBody>
      </p:sp>
      <p:sp>
        <p:nvSpPr>
          <p:cNvPr id="6" name="页脚占位符 5"/>
          <p:cNvSpPr>
            <a:spLocks noGrp="1"/>
          </p:cNvSpPr>
          <p:nvPr>
            <p:ph type="ftr" sz="quarter" idx="11"/>
          </p:nvPr>
        </p:nvSpPr>
        <p:spPr/>
        <p:txBody>
          <a:bodyPr/>
          <a:lstStyle/>
          <a:p>
            <a:r>
              <a:rPr lang="en-US" altLang="zh-CN" smtClean="0"/>
              <a:t>Vidyo</a:t>
            </a:r>
            <a:r>
              <a:rPr lang="zh-CN" altLang="en-US" smtClean="0"/>
              <a:t>，</a:t>
            </a:r>
            <a:r>
              <a:rPr lang="en-US" altLang="zh-CN" smtClean="0"/>
              <a:t>March 02, 2020</a:t>
            </a:r>
            <a:endParaRPr lang="zh-CN" altLang="en-US"/>
          </a:p>
        </p:txBody>
      </p:sp>
      <p:sp>
        <p:nvSpPr>
          <p:cNvPr id="7" name="灯片编号占位符 6"/>
          <p:cNvSpPr>
            <a:spLocks noGrp="1"/>
          </p:cNvSpPr>
          <p:nvPr>
            <p:ph type="sldNum" sz="quarter" idx="12"/>
          </p:nvPr>
        </p:nvSpPr>
        <p:spPr/>
        <p:txBody>
          <a:bodyPr/>
          <a:lstStyle/>
          <a:p>
            <a:fld id="{83E14A43-E09F-4A46-9284-C93D096CE7D1}" type="slidenum">
              <a:rPr lang="zh-CN" altLang="en-US" smtClean="0"/>
              <a:t>‹#›</a:t>
            </a:fld>
            <a:endParaRPr lang="zh-CN" altLang="en-US"/>
          </a:p>
        </p:txBody>
      </p:sp>
    </p:spTree>
    <p:extLst>
      <p:ext uri="{BB962C8B-B14F-4D97-AF65-F5344CB8AC3E}">
        <p14:creationId xmlns:p14="http://schemas.microsoft.com/office/powerpoint/2010/main" val="1749386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70F500E2-78C2-4C1F-B124-EF49CCE8EBB1}" type="datetime1">
              <a:rPr lang="zh-CN" altLang="en-US" smtClean="0"/>
              <a:t>2020/3/1</a:t>
            </a:fld>
            <a:endParaRPr lang="zh-CN" altLang="en-US"/>
          </a:p>
        </p:txBody>
      </p:sp>
      <p:sp>
        <p:nvSpPr>
          <p:cNvPr id="6" name="页脚占位符 5"/>
          <p:cNvSpPr>
            <a:spLocks noGrp="1"/>
          </p:cNvSpPr>
          <p:nvPr>
            <p:ph type="ftr" sz="quarter" idx="11"/>
          </p:nvPr>
        </p:nvSpPr>
        <p:spPr/>
        <p:txBody>
          <a:bodyPr/>
          <a:lstStyle/>
          <a:p>
            <a:r>
              <a:rPr lang="en-US" altLang="zh-CN" smtClean="0"/>
              <a:t>Vidyo</a:t>
            </a:r>
            <a:r>
              <a:rPr lang="zh-CN" altLang="en-US" smtClean="0"/>
              <a:t>，</a:t>
            </a:r>
            <a:r>
              <a:rPr lang="en-US" altLang="zh-CN" smtClean="0"/>
              <a:t>March 02, 2020</a:t>
            </a:r>
            <a:endParaRPr lang="zh-CN" altLang="en-US"/>
          </a:p>
        </p:txBody>
      </p:sp>
      <p:sp>
        <p:nvSpPr>
          <p:cNvPr id="7" name="灯片编号占位符 6"/>
          <p:cNvSpPr>
            <a:spLocks noGrp="1"/>
          </p:cNvSpPr>
          <p:nvPr>
            <p:ph type="sldNum" sz="quarter" idx="12"/>
          </p:nvPr>
        </p:nvSpPr>
        <p:spPr/>
        <p:txBody>
          <a:bodyPr/>
          <a:lstStyle/>
          <a:p>
            <a:fld id="{83E14A43-E09F-4A46-9284-C93D096CE7D1}" type="slidenum">
              <a:rPr lang="zh-CN" altLang="en-US" smtClean="0"/>
              <a:t>‹#›</a:t>
            </a:fld>
            <a:endParaRPr lang="zh-CN" altLang="en-US"/>
          </a:p>
        </p:txBody>
      </p:sp>
    </p:spTree>
    <p:extLst>
      <p:ext uri="{BB962C8B-B14F-4D97-AF65-F5344CB8AC3E}">
        <p14:creationId xmlns:p14="http://schemas.microsoft.com/office/powerpoint/2010/main" val="413806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EB91F8-96F3-4B2F-8DBA-1517F5B306D3}" type="datetime1">
              <a:rPr lang="zh-CN" altLang="en-US" smtClean="0"/>
              <a:t>2020/3/1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zh-CN" smtClean="0"/>
              <a:t>Vidyo</a:t>
            </a:r>
            <a:r>
              <a:rPr lang="zh-CN" altLang="en-US" smtClean="0"/>
              <a:t>，</a:t>
            </a:r>
            <a:r>
              <a:rPr lang="en-US" altLang="zh-CN" smtClean="0"/>
              <a:t>March 02, 2020</a:t>
            </a:r>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E14A43-E09F-4A46-9284-C93D096CE7D1}" type="slidenum">
              <a:rPr lang="zh-CN" altLang="en-US" smtClean="0"/>
              <a:t>‹#›</a:t>
            </a:fld>
            <a:endParaRPr lang="zh-CN" altLang="en-US"/>
          </a:p>
        </p:txBody>
      </p:sp>
    </p:spTree>
    <p:extLst>
      <p:ext uri="{BB962C8B-B14F-4D97-AF65-F5344CB8AC3E}">
        <p14:creationId xmlns:p14="http://schemas.microsoft.com/office/powerpoint/2010/main" val="2492551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828800" y="2793850"/>
            <a:ext cx="8610599" cy="1016151"/>
          </a:xfrm>
          <a:prstGeom prst="rect">
            <a:avLst/>
          </a:prstGeom>
          <a:noFill/>
          <a:ln w="9525">
            <a:noFill/>
            <a:miter lim="800000"/>
            <a:headEnd/>
            <a:tailEnd/>
          </a:ln>
        </p:spPr>
        <p:txBody>
          <a:bodyPr/>
          <a:lstStyle/>
          <a:p>
            <a:pPr marL="342900" indent="-342900" algn="ctr">
              <a:spcBef>
                <a:spcPct val="20000"/>
              </a:spcBef>
              <a:buClr>
                <a:schemeClr val="folHlink"/>
              </a:buClr>
              <a:buSzPct val="60000"/>
            </a:pPr>
            <a:r>
              <a:rPr lang="en-US" altLang="zh-CN" sz="2000" b="1" dirty="0" err="1" smtClean="0">
                <a:solidFill>
                  <a:srgbClr val="002060"/>
                </a:solidFill>
              </a:rPr>
              <a:t>Jie</a:t>
            </a:r>
            <a:r>
              <a:rPr lang="en-US" altLang="zh-CN" sz="2000" b="1" dirty="0" smtClean="0">
                <a:solidFill>
                  <a:srgbClr val="002060"/>
                </a:solidFill>
              </a:rPr>
              <a:t> Gao, </a:t>
            </a:r>
            <a:r>
              <a:rPr lang="en-US" altLang="zh-CN" sz="2000" b="1" dirty="0" err="1" smtClean="0">
                <a:solidFill>
                  <a:srgbClr val="002060"/>
                </a:solidFill>
              </a:rPr>
              <a:t>Jianchun</a:t>
            </a:r>
            <a:r>
              <a:rPr lang="en-US" altLang="zh-CN" sz="2000" b="1" dirty="0" smtClean="0">
                <a:solidFill>
                  <a:srgbClr val="002060"/>
                </a:solidFill>
              </a:rPr>
              <a:t> Wang and </a:t>
            </a:r>
            <a:r>
              <a:rPr lang="en-US" altLang="zh-CN" sz="2000" b="1" dirty="0" err="1" smtClean="0">
                <a:solidFill>
                  <a:srgbClr val="002060"/>
                </a:solidFill>
              </a:rPr>
              <a:t>XinChou</a:t>
            </a:r>
            <a:r>
              <a:rPr lang="en-US" altLang="zh-CN" sz="2000" b="1" dirty="0" smtClean="0">
                <a:solidFill>
                  <a:srgbClr val="002060"/>
                </a:solidFill>
              </a:rPr>
              <a:t> </a:t>
            </a:r>
            <a:r>
              <a:rPr lang="en-US" altLang="zh-CN" sz="2000" b="1" dirty="0">
                <a:solidFill>
                  <a:srgbClr val="002060"/>
                </a:solidFill>
              </a:rPr>
              <a:t>Lou </a:t>
            </a:r>
            <a:endParaRPr lang="en-US" altLang="zh-CN" sz="2000" b="1" dirty="0" smtClean="0">
              <a:solidFill>
                <a:srgbClr val="002060"/>
              </a:solidFill>
            </a:endParaRPr>
          </a:p>
          <a:p>
            <a:pPr marL="342900" indent="-342900" algn="ctr">
              <a:spcBef>
                <a:spcPct val="20000"/>
              </a:spcBef>
              <a:buClr>
                <a:schemeClr val="folHlink"/>
              </a:buClr>
              <a:buSzPct val="60000"/>
            </a:pPr>
            <a:r>
              <a:rPr lang="en-US" altLang="zh-CN" sz="2000" b="1" dirty="0" smtClean="0">
                <a:solidFill>
                  <a:srgbClr val="002060"/>
                </a:solidFill>
              </a:rPr>
              <a:t> </a:t>
            </a:r>
            <a:r>
              <a:rPr lang="en-US" altLang="zh-CN" sz="2000" b="1" dirty="0" smtClean="0">
                <a:solidFill>
                  <a:srgbClr val="00B050"/>
                </a:solidFill>
              </a:rPr>
              <a:t>Institute </a:t>
            </a:r>
            <a:r>
              <a:rPr lang="en-US" altLang="zh-CN" sz="2000" b="1" dirty="0">
                <a:solidFill>
                  <a:srgbClr val="00B050"/>
                </a:solidFill>
              </a:rPr>
              <a:t>of High Energy Physics, Beijing</a:t>
            </a:r>
          </a:p>
          <a:p>
            <a:pPr marL="342900" indent="-342900" algn="ctr">
              <a:spcBef>
                <a:spcPct val="20000"/>
              </a:spcBef>
              <a:buClr>
                <a:schemeClr val="folHlink"/>
              </a:buClr>
              <a:buSzPct val="60000"/>
            </a:pPr>
            <a:endParaRPr lang="en-US" altLang="zh-CN" sz="2000" dirty="0"/>
          </a:p>
          <a:p>
            <a:pPr marL="342900" indent="-342900" algn="ctr">
              <a:spcBef>
                <a:spcPct val="20000"/>
              </a:spcBef>
              <a:buClr>
                <a:schemeClr val="folHlink"/>
              </a:buClr>
              <a:buSzPct val="60000"/>
            </a:pPr>
            <a:endParaRPr lang="en-US" altLang="zh-CN" dirty="0">
              <a:solidFill>
                <a:srgbClr val="0000FF"/>
              </a:solidFill>
            </a:endParaRPr>
          </a:p>
          <a:p>
            <a:pPr marL="342900" indent="-342900" algn="ctr">
              <a:spcBef>
                <a:spcPct val="20000"/>
              </a:spcBef>
              <a:buClr>
                <a:schemeClr val="folHlink"/>
              </a:buClr>
              <a:buSzPct val="60000"/>
            </a:pPr>
            <a:endParaRPr lang="zh-CN" altLang="en-US" dirty="0">
              <a:solidFill>
                <a:srgbClr val="0000FF"/>
              </a:solidFill>
            </a:endParaRPr>
          </a:p>
        </p:txBody>
      </p:sp>
      <p:sp>
        <p:nvSpPr>
          <p:cNvPr id="7" name="TextBox 6"/>
          <p:cNvSpPr txBox="1"/>
          <p:nvPr/>
        </p:nvSpPr>
        <p:spPr>
          <a:xfrm>
            <a:off x="3209303" y="583261"/>
            <a:ext cx="6064032" cy="1261884"/>
          </a:xfrm>
          <a:prstGeom prst="rect">
            <a:avLst/>
          </a:prstGeom>
          <a:noFill/>
          <a:ln>
            <a:noFill/>
          </a:ln>
        </p:spPr>
        <p:txBody>
          <a:bodyPr wrap="none" rtlCol="0">
            <a:spAutoFit/>
          </a:bodyPr>
          <a:lstStyle/>
          <a:p>
            <a:pPr algn="ctr"/>
            <a:r>
              <a:rPr lang="en-US" altLang="zh-CN" sz="4000" b="1" dirty="0" smtClean="0">
                <a:solidFill>
                  <a:srgbClr val="C00000"/>
                </a:solidFill>
              </a:rPr>
              <a:t>Machine-Detector Interface</a:t>
            </a:r>
            <a:endParaRPr lang="en-US" altLang="zh-CN" sz="4000" b="1" dirty="0">
              <a:solidFill>
                <a:srgbClr val="C00000"/>
              </a:solidFill>
            </a:endParaRPr>
          </a:p>
          <a:p>
            <a:pPr algn="ctr"/>
            <a:r>
              <a:rPr lang="en-US" altLang="zh-CN" sz="3600" b="1" dirty="0" smtClean="0">
                <a:solidFill>
                  <a:srgbClr val="000099"/>
                </a:solidFill>
              </a:rPr>
              <a:t>Task Force or Working Team</a:t>
            </a:r>
            <a:endParaRPr lang="zh-CN" altLang="zh-CN" sz="3600" dirty="0">
              <a:solidFill>
                <a:srgbClr val="000099"/>
              </a:solidFill>
            </a:endParaRPr>
          </a:p>
        </p:txBody>
      </p:sp>
      <p:sp>
        <p:nvSpPr>
          <p:cNvPr id="21" name="矩形 20"/>
          <p:cNvSpPr/>
          <p:nvPr/>
        </p:nvSpPr>
        <p:spPr>
          <a:xfrm>
            <a:off x="2590800" y="4343400"/>
            <a:ext cx="11430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灯片编号占位符 21"/>
          <p:cNvSpPr>
            <a:spLocks noGrp="1"/>
          </p:cNvSpPr>
          <p:nvPr>
            <p:ph type="sldNum" sz="quarter" idx="12"/>
          </p:nvPr>
        </p:nvSpPr>
        <p:spPr/>
        <p:txBody>
          <a:bodyPr/>
          <a:lstStyle/>
          <a:p>
            <a:fld id="{0A5276BE-B8C4-4399-BEE9-C19C59FEDAF5}" type="slidenum">
              <a:rPr lang="en-US" smtClean="0"/>
              <a:pPr/>
              <a:t>1</a:t>
            </a:fld>
            <a:endParaRPr lang="en-US" dirty="0"/>
          </a:p>
        </p:txBody>
      </p:sp>
      <p:sp>
        <p:nvSpPr>
          <p:cNvPr id="23" name="页脚占位符 22"/>
          <p:cNvSpPr>
            <a:spLocks noGrp="1"/>
          </p:cNvSpPr>
          <p:nvPr>
            <p:ph type="ftr" sz="quarter" idx="11"/>
          </p:nvPr>
        </p:nvSpPr>
        <p:spPr/>
        <p:txBody>
          <a:bodyPr/>
          <a:lstStyle/>
          <a:p>
            <a:r>
              <a:rPr lang="en-US" altLang="zh-CN" smtClean="0"/>
              <a:t>Vidyo</a:t>
            </a:r>
            <a:r>
              <a:rPr lang="zh-CN" altLang="en-US" smtClean="0"/>
              <a:t>，</a:t>
            </a:r>
            <a:r>
              <a:rPr lang="en-US" altLang="zh-CN" smtClean="0"/>
              <a:t>March 02, 2020</a:t>
            </a:r>
            <a:endParaRPr lang="en-US" dirty="0"/>
          </a:p>
        </p:txBody>
      </p:sp>
    </p:spTree>
    <p:extLst>
      <p:ext uri="{BB962C8B-B14F-4D97-AF65-F5344CB8AC3E}">
        <p14:creationId xmlns:p14="http://schemas.microsoft.com/office/powerpoint/2010/main" val="21031423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1"/>
          </p:nvPr>
        </p:nvSpPr>
        <p:spPr/>
        <p:txBody>
          <a:bodyPr/>
          <a:lstStyle/>
          <a:p>
            <a:r>
              <a:rPr lang="en-US" altLang="zh-CN" dirty="0" err="1" smtClean="0"/>
              <a:t>Vidyo</a:t>
            </a:r>
            <a:r>
              <a:rPr lang="zh-CN" altLang="en-US" dirty="0" smtClean="0"/>
              <a:t>，</a:t>
            </a:r>
            <a:r>
              <a:rPr lang="en-US" altLang="zh-CN" dirty="0" smtClean="0"/>
              <a:t>March 02, 2020</a:t>
            </a:r>
            <a:endParaRPr lang="zh-CN" altLang="en-US" dirty="0"/>
          </a:p>
        </p:txBody>
      </p:sp>
      <p:sp>
        <p:nvSpPr>
          <p:cNvPr id="5" name="灯片编号占位符 4"/>
          <p:cNvSpPr>
            <a:spLocks noGrp="1"/>
          </p:cNvSpPr>
          <p:nvPr>
            <p:ph type="sldNum" sz="quarter" idx="12"/>
          </p:nvPr>
        </p:nvSpPr>
        <p:spPr/>
        <p:txBody>
          <a:bodyPr/>
          <a:lstStyle/>
          <a:p>
            <a:fld id="{83E14A43-E09F-4A46-9284-C93D096CE7D1}" type="slidenum">
              <a:rPr lang="zh-CN" altLang="en-US" smtClean="0"/>
              <a:t>2</a:t>
            </a:fld>
            <a:endParaRPr lang="zh-CN" altLang="en-US"/>
          </a:p>
        </p:txBody>
      </p:sp>
      <p:sp>
        <p:nvSpPr>
          <p:cNvPr id="6" name="TextBox 2"/>
          <p:cNvSpPr txBox="1"/>
          <p:nvPr/>
        </p:nvSpPr>
        <p:spPr>
          <a:xfrm>
            <a:off x="1165614" y="1591352"/>
            <a:ext cx="10444315" cy="2913618"/>
          </a:xfrm>
          <a:prstGeom prst="rect">
            <a:avLst/>
          </a:prstGeom>
          <a:noFill/>
        </p:spPr>
        <p:txBody>
          <a:bodyPr wrap="square" rtlCol="0">
            <a:spAutoFit/>
          </a:bodyPr>
          <a:lstStyle/>
          <a:p>
            <a:pPr>
              <a:spcBef>
                <a:spcPts val="600"/>
              </a:spcBef>
              <a:buFont typeface="Arial" pitchFamily="34" charset="0"/>
              <a:buChar char="•"/>
            </a:pPr>
            <a:r>
              <a:rPr lang="en-US" altLang="zh-CN" sz="3200" b="1" dirty="0">
                <a:solidFill>
                  <a:srgbClr val="000099"/>
                </a:solidFill>
              </a:rPr>
              <a:t> </a:t>
            </a:r>
            <a:r>
              <a:rPr lang="en-US" altLang="zh-CN" sz="3200" b="1" dirty="0" smtClean="0">
                <a:solidFill>
                  <a:srgbClr val="000099"/>
                </a:solidFill>
              </a:rPr>
              <a:t>The Mandate from the SC-IAC</a:t>
            </a:r>
            <a:endParaRPr lang="en-US" altLang="zh-CN" sz="3200" b="1" dirty="0">
              <a:solidFill>
                <a:srgbClr val="000099"/>
              </a:solidFill>
            </a:endParaRPr>
          </a:p>
          <a:p>
            <a:pPr>
              <a:spcBef>
                <a:spcPts val="600"/>
              </a:spcBef>
              <a:buFont typeface="Arial" pitchFamily="34" charset="0"/>
              <a:buChar char="•"/>
            </a:pPr>
            <a:r>
              <a:rPr lang="en-US" altLang="zh-CN" sz="3200" b="1" dirty="0">
                <a:solidFill>
                  <a:srgbClr val="000099"/>
                </a:solidFill>
              </a:rPr>
              <a:t> </a:t>
            </a:r>
            <a:r>
              <a:rPr lang="en-US" altLang="zh-CN" sz="3200" b="1" dirty="0" smtClean="0">
                <a:solidFill>
                  <a:srgbClr val="000099"/>
                </a:solidFill>
              </a:rPr>
              <a:t>The Plan – a task force or working team </a:t>
            </a:r>
          </a:p>
          <a:p>
            <a:pPr>
              <a:spcBef>
                <a:spcPts val="600"/>
              </a:spcBef>
            </a:pPr>
            <a:r>
              <a:rPr lang="en-US" altLang="zh-CN" sz="3200" b="1" dirty="0">
                <a:solidFill>
                  <a:srgbClr val="000099"/>
                </a:solidFill>
              </a:rPr>
              <a:t> </a:t>
            </a:r>
            <a:r>
              <a:rPr lang="en-US" altLang="zh-CN" sz="3200" b="1" dirty="0" smtClean="0">
                <a:solidFill>
                  <a:srgbClr val="000099"/>
                </a:solidFill>
              </a:rPr>
              <a:t>        </a:t>
            </a:r>
            <a:r>
              <a:rPr lang="en-US" altLang="zh-CN" sz="2400" b="1" dirty="0" smtClean="0">
                <a:solidFill>
                  <a:srgbClr val="00B050"/>
                </a:solidFill>
              </a:rPr>
              <a:t>across accelerator, detector and simulation groups</a:t>
            </a:r>
            <a:endParaRPr lang="en-US" altLang="zh-CN" sz="2400" b="1" dirty="0">
              <a:solidFill>
                <a:srgbClr val="00B050"/>
              </a:solidFill>
            </a:endParaRPr>
          </a:p>
          <a:p>
            <a:pPr>
              <a:spcBef>
                <a:spcPts val="800"/>
              </a:spcBef>
              <a:buFont typeface="Arial" pitchFamily="34" charset="0"/>
              <a:buChar char="•"/>
            </a:pPr>
            <a:r>
              <a:rPr lang="en-US" altLang="zh-CN" sz="3200" b="1" dirty="0">
                <a:solidFill>
                  <a:srgbClr val="000099"/>
                </a:solidFill>
              </a:rPr>
              <a:t> </a:t>
            </a:r>
            <a:r>
              <a:rPr lang="en-US" altLang="zh-CN" sz="3200" b="1" dirty="0" smtClean="0">
                <a:solidFill>
                  <a:srgbClr val="000099"/>
                </a:solidFill>
              </a:rPr>
              <a:t>We need to define: </a:t>
            </a:r>
            <a:r>
              <a:rPr lang="en-US" altLang="zh-CN" sz="3200" b="1" dirty="0" smtClean="0">
                <a:solidFill>
                  <a:srgbClr val="7030A0"/>
                </a:solidFill>
              </a:rPr>
              <a:t>goals, constituents, plan &amp; schedule</a:t>
            </a:r>
            <a:endParaRPr lang="en-US" altLang="zh-CN" sz="3200" b="1" dirty="0">
              <a:solidFill>
                <a:srgbClr val="7030A0"/>
              </a:solidFill>
            </a:endParaRPr>
          </a:p>
          <a:p>
            <a:pPr>
              <a:spcBef>
                <a:spcPts val="800"/>
              </a:spcBef>
              <a:buFont typeface="Arial" pitchFamily="34" charset="0"/>
              <a:buChar char="•"/>
            </a:pPr>
            <a:r>
              <a:rPr lang="en-US" altLang="zh-CN" sz="3200" b="1" dirty="0" smtClean="0">
                <a:solidFill>
                  <a:srgbClr val="000099"/>
                </a:solidFill>
              </a:rPr>
              <a:t> Discussion</a:t>
            </a:r>
            <a:endParaRPr lang="en-US" altLang="zh-CN" sz="3200" b="1" dirty="0">
              <a:solidFill>
                <a:srgbClr val="000099"/>
              </a:solidFill>
            </a:endParaRPr>
          </a:p>
        </p:txBody>
      </p:sp>
    </p:spTree>
    <p:extLst>
      <p:ext uri="{BB962C8B-B14F-4D97-AF65-F5344CB8AC3E}">
        <p14:creationId xmlns:p14="http://schemas.microsoft.com/office/powerpoint/2010/main" val="1392789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6"/>
          <p:cNvSpPr>
            <a:spLocks noGrp="1"/>
          </p:cNvSpPr>
          <p:nvPr>
            <p:ph type="sldNum" sz="quarter" idx="12"/>
          </p:nvPr>
        </p:nvSpPr>
        <p:spPr/>
        <p:txBody>
          <a:bodyPr/>
          <a:lstStyle/>
          <a:p>
            <a:fld id="{0A5276BE-B8C4-4399-BEE9-C19C59FEDAF5}" type="slidenum">
              <a:rPr lang="en-US" smtClean="0"/>
              <a:pPr/>
              <a:t>3</a:t>
            </a:fld>
            <a:endParaRPr lang="en-US"/>
          </a:p>
        </p:txBody>
      </p:sp>
      <p:sp>
        <p:nvSpPr>
          <p:cNvPr id="8" name="页脚占位符 7"/>
          <p:cNvSpPr>
            <a:spLocks noGrp="1"/>
          </p:cNvSpPr>
          <p:nvPr>
            <p:ph type="ftr" sz="quarter" idx="11"/>
          </p:nvPr>
        </p:nvSpPr>
        <p:spPr/>
        <p:txBody>
          <a:bodyPr/>
          <a:lstStyle/>
          <a:p>
            <a:r>
              <a:rPr lang="en-US" altLang="zh-CN" smtClean="0"/>
              <a:t>Vidyo</a:t>
            </a:r>
            <a:r>
              <a:rPr lang="zh-CN" altLang="en-US" smtClean="0"/>
              <a:t>，</a:t>
            </a:r>
            <a:r>
              <a:rPr lang="en-US" altLang="zh-CN" smtClean="0"/>
              <a:t>March 02, 2020</a:t>
            </a:r>
            <a:endParaRPr lang="en-US"/>
          </a:p>
        </p:txBody>
      </p:sp>
      <p:sp>
        <p:nvSpPr>
          <p:cNvPr id="2" name="矩形 1"/>
          <p:cNvSpPr/>
          <p:nvPr/>
        </p:nvSpPr>
        <p:spPr>
          <a:xfrm>
            <a:off x="1416140" y="465739"/>
            <a:ext cx="9828029" cy="6750566"/>
          </a:xfrm>
          <a:prstGeom prst="rect">
            <a:avLst/>
          </a:prstGeom>
        </p:spPr>
        <p:txBody>
          <a:bodyPr wrap="square">
            <a:spAutoFit/>
          </a:bodyPr>
          <a:lstStyle/>
          <a:p>
            <a:pPr>
              <a:spcBef>
                <a:spcPts val="600"/>
              </a:spcBef>
              <a:spcAft>
                <a:spcPts val="600"/>
              </a:spcAft>
            </a:pPr>
            <a:r>
              <a:rPr lang="en-US" altLang="zh-CN" sz="2800" b="1" dirty="0" smtClean="0">
                <a:solidFill>
                  <a:srgbClr val="7030A0"/>
                </a:solidFill>
              </a:rPr>
              <a:t>Goals</a:t>
            </a:r>
            <a:r>
              <a:rPr lang="en-US" altLang="zh-CN" sz="2800" b="1" dirty="0" smtClean="0">
                <a:solidFill>
                  <a:srgbClr val="0000FF"/>
                </a:solidFill>
              </a:rPr>
              <a:t> – to specify, fully adopting the IAC recommendations:</a:t>
            </a:r>
            <a:endParaRPr lang="en-US" altLang="zh-CN" sz="2800" b="1" dirty="0">
              <a:solidFill>
                <a:srgbClr val="002060"/>
              </a:solidFill>
            </a:endParaRPr>
          </a:p>
          <a:p>
            <a:r>
              <a:rPr lang="en-US" altLang="zh-CN" sz="2000" b="1" dirty="0" smtClean="0">
                <a:solidFill>
                  <a:srgbClr val="00B0F0"/>
                </a:solidFill>
              </a:rPr>
              <a:t>Recommendation 13</a:t>
            </a:r>
            <a:endParaRPr lang="en-US" altLang="zh-CN" sz="2000" i="1" dirty="0" smtClean="0"/>
          </a:p>
          <a:p>
            <a:r>
              <a:rPr lang="en-US" altLang="zh-CN" b="1" dirty="0" smtClean="0">
                <a:solidFill>
                  <a:srgbClr val="00B050"/>
                </a:solidFill>
              </a:rPr>
              <a:t>Set </a:t>
            </a:r>
            <a:r>
              <a:rPr lang="en-US" altLang="zh-CN" b="1" dirty="0">
                <a:solidFill>
                  <a:srgbClr val="00B050"/>
                </a:solidFill>
              </a:rPr>
              <a:t>up a high-level executive working group between accelerator and </a:t>
            </a:r>
            <a:r>
              <a:rPr lang="en-US" altLang="zh-CN" b="1" dirty="0" smtClean="0">
                <a:solidFill>
                  <a:srgbClr val="00B050"/>
                </a:solidFill>
              </a:rPr>
              <a:t>detector teams </a:t>
            </a:r>
            <a:r>
              <a:rPr lang="en-US" altLang="zh-CN" b="1" dirty="0">
                <a:solidFill>
                  <a:srgbClr val="00B050"/>
                </a:solidFill>
              </a:rPr>
              <a:t>to define a workable </a:t>
            </a:r>
            <a:r>
              <a:rPr lang="en-US" altLang="zh-CN" b="1" dirty="0" smtClean="0">
                <a:solidFill>
                  <a:srgbClr val="00B050"/>
                </a:solidFill>
              </a:rPr>
              <a:t>baseline </a:t>
            </a:r>
            <a:r>
              <a:rPr lang="en-US" altLang="zh-CN" b="1" dirty="0">
                <a:solidFill>
                  <a:srgbClr val="00B050"/>
                </a:solidFill>
              </a:rPr>
              <a:t>scenario for the machine-detector-interface area.</a:t>
            </a:r>
            <a:endParaRPr lang="en-US" altLang="zh-CN" b="1" dirty="0" smtClean="0">
              <a:solidFill>
                <a:srgbClr val="00B050"/>
              </a:solidFill>
            </a:endParaRPr>
          </a:p>
          <a:p>
            <a:pPr>
              <a:spcBef>
                <a:spcPts val="600"/>
              </a:spcBef>
            </a:pPr>
            <a:r>
              <a:rPr lang="en-US" altLang="zh-CN" sz="2000" b="1" dirty="0">
                <a:solidFill>
                  <a:srgbClr val="00B0F0"/>
                </a:solidFill>
              </a:rPr>
              <a:t>Recommendation </a:t>
            </a:r>
            <a:r>
              <a:rPr lang="en-US" altLang="zh-CN" sz="2000" b="1" dirty="0" smtClean="0">
                <a:solidFill>
                  <a:srgbClr val="00B0F0"/>
                </a:solidFill>
              </a:rPr>
              <a:t>11</a:t>
            </a:r>
            <a:endParaRPr lang="en-US" altLang="zh-CN" sz="2000" i="1" dirty="0" smtClean="0"/>
          </a:p>
          <a:p>
            <a:r>
              <a:rPr lang="en-US" altLang="zh-CN" b="1" i="1" dirty="0" smtClean="0">
                <a:solidFill>
                  <a:srgbClr val="00B050"/>
                </a:solidFill>
              </a:rPr>
              <a:t>Build </a:t>
            </a:r>
            <a:r>
              <a:rPr lang="en-US" altLang="zh-CN" b="1" i="1" dirty="0">
                <a:solidFill>
                  <a:srgbClr val="00B050"/>
                </a:solidFill>
              </a:rPr>
              <a:t>international and domestic collaborations in several critical areas, e.g.,</a:t>
            </a:r>
          </a:p>
          <a:p>
            <a:r>
              <a:rPr lang="en-US" altLang="zh-CN" b="1" i="1" dirty="0">
                <a:solidFill>
                  <a:srgbClr val="00B050"/>
                </a:solidFill>
              </a:rPr>
              <a:t>MDI, SC-RF, polarization</a:t>
            </a:r>
            <a:r>
              <a:rPr lang="en-US" altLang="zh-CN" b="1" i="1" dirty="0" smtClean="0">
                <a:solidFill>
                  <a:srgbClr val="00B050"/>
                </a:solidFill>
              </a:rPr>
              <a:t>, …..</a:t>
            </a:r>
            <a:endParaRPr lang="en-US" altLang="zh-CN" b="1" dirty="0">
              <a:solidFill>
                <a:srgbClr val="00B050"/>
              </a:solidFill>
            </a:endParaRPr>
          </a:p>
          <a:p>
            <a:pPr>
              <a:spcBef>
                <a:spcPts val="800"/>
              </a:spcBef>
            </a:pPr>
            <a:r>
              <a:rPr lang="en-US" altLang="zh-CN" sz="2000" b="1" dirty="0" smtClean="0">
                <a:solidFill>
                  <a:srgbClr val="00B0F0"/>
                </a:solidFill>
              </a:rPr>
              <a:t>Recommendation 8</a:t>
            </a:r>
            <a:endParaRPr lang="en-US" altLang="zh-CN" sz="2800" b="1" dirty="0">
              <a:solidFill>
                <a:srgbClr val="0000FF"/>
              </a:solidFill>
            </a:endParaRPr>
          </a:p>
          <a:p>
            <a:r>
              <a:rPr lang="en-US" altLang="zh-CN" b="1" dirty="0" smtClean="0">
                <a:solidFill>
                  <a:srgbClr val="00B050"/>
                </a:solidFill>
              </a:rPr>
              <a:t>Define the new parameters as a “new baseline”, to make all systems consistent with them…..</a:t>
            </a:r>
          </a:p>
          <a:p>
            <a:pPr>
              <a:spcBef>
                <a:spcPts val="800"/>
              </a:spcBef>
            </a:pPr>
            <a:r>
              <a:rPr lang="en-US" altLang="zh-CN" sz="2000" b="1" dirty="0" smtClean="0">
                <a:solidFill>
                  <a:srgbClr val="00B0F0"/>
                </a:solidFill>
              </a:rPr>
              <a:t>Recommendation 9</a:t>
            </a:r>
            <a:endParaRPr lang="en-US" altLang="zh-CN" sz="2800" b="1" dirty="0">
              <a:solidFill>
                <a:srgbClr val="0000FF"/>
              </a:solidFill>
            </a:endParaRPr>
          </a:p>
          <a:p>
            <a:r>
              <a:rPr lang="en-US" altLang="zh-CN" b="1" dirty="0" smtClean="0">
                <a:solidFill>
                  <a:srgbClr val="00B050"/>
                </a:solidFill>
              </a:rPr>
              <a:t>Clarify the timetable with appropriate milestones, including prototyping…..</a:t>
            </a:r>
            <a:endParaRPr lang="en-US" altLang="zh-CN" b="1" dirty="0">
              <a:solidFill>
                <a:srgbClr val="00B050"/>
              </a:solidFill>
            </a:endParaRPr>
          </a:p>
          <a:p>
            <a:pPr>
              <a:spcBef>
                <a:spcPts val="800"/>
              </a:spcBef>
            </a:pPr>
            <a:r>
              <a:rPr lang="en-US" altLang="zh-CN" sz="2000" b="1" dirty="0" smtClean="0">
                <a:solidFill>
                  <a:srgbClr val="00B0F0"/>
                </a:solidFill>
              </a:rPr>
              <a:t>Recommendation 15</a:t>
            </a:r>
            <a:endParaRPr lang="en-US" altLang="zh-CN" sz="2800" b="1" dirty="0" smtClean="0">
              <a:solidFill>
                <a:srgbClr val="0000FF"/>
              </a:solidFill>
            </a:endParaRPr>
          </a:p>
          <a:p>
            <a:pPr>
              <a:spcBef>
                <a:spcPts val="800"/>
              </a:spcBef>
            </a:pPr>
            <a:r>
              <a:rPr lang="en-US" altLang="zh-CN" sz="1600" b="1" dirty="0" smtClean="0">
                <a:solidFill>
                  <a:srgbClr val="00B050"/>
                </a:solidFill>
              </a:rPr>
              <a:t>Engage engineering expertise to assess various engineering aspects of the detector options under</a:t>
            </a:r>
          </a:p>
          <a:p>
            <a:pPr>
              <a:spcBef>
                <a:spcPts val="800"/>
              </a:spcBef>
            </a:pPr>
            <a:r>
              <a:rPr lang="en-US" altLang="zh-CN" sz="1600" b="1" dirty="0" smtClean="0">
                <a:solidFill>
                  <a:srgbClr val="00B050"/>
                </a:solidFill>
              </a:rPr>
              <a:t>Study …., Reinforce detector studies in the forward region at the interface of the accelerator….. Optimize the luminosity measurement ……, compatible with expected statistical errors on the physics, through optimal design, integration and alignment of </a:t>
            </a:r>
            <a:r>
              <a:rPr lang="en-US" altLang="zh-CN" sz="1600" b="1" dirty="0" err="1" smtClean="0">
                <a:solidFill>
                  <a:srgbClr val="00B050"/>
                </a:solidFill>
              </a:rPr>
              <a:t>LumiCal</a:t>
            </a:r>
            <a:r>
              <a:rPr lang="en-US" altLang="zh-CN" sz="1600" b="1" dirty="0" smtClean="0">
                <a:solidFill>
                  <a:srgbClr val="00B050"/>
                </a:solidFill>
              </a:rPr>
              <a:t>. Perform advanced engineering studies on the overall design of the complex forward MDI region, taking all constraints into account…..</a:t>
            </a:r>
            <a:r>
              <a:rPr lang="en-US" altLang="zh-CN" sz="1600" b="1" dirty="0" smtClean="0">
                <a:solidFill>
                  <a:srgbClr val="0000FF"/>
                </a:solidFill>
              </a:rPr>
              <a:t> </a:t>
            </a:r>
            <a:r>
              <a:rPr lang="en-US" altLang="zh-CN" sz="1600" b="1" dirty="0" smtClean="0">
                <a:solidFill>
                  <a:srgbClr val="00B050"/>
                </a:solidFill>
              </a:rPr>
              <a:t>Taking the impact on the beams and the CEPC luminosity performance into account. Preferably make a final choice of the recommended magnetic field for both CEPC detectors at the earliest possible time.</a:t>
            </a:r>
          </a:p>
          <a:p>
            <a:pPr>
              <a:spcBef>
                <a:spcPts val="800"/>
              </a:spcBef>
            </a:pPr>
            <a:endParaRPr lang="en-US" altLang="zh-CN" sz="2800" b="1" dirty="0">
              <a:solidFill>
                <a:srgbClr val="0000FF"/>
              </a:solidFill>
            </a:endParaRPr>
          </a:p>
        </p:txBody>
      </p:sp>
    </p:spTree>
    <p:extLst>
      <p:ext uri="{BB962C8B-B14F-4D97-AF65-F5344CB8AC3E}">
        <p14:creationId xmlns:p14="http://schemas.microsoft.com/office/powerpoint/2010/main" val="113176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6"/>
          <p:cNvSpPr>
            <a:spLocks noGrp="1"/>
          </p:cNvSpPr>
          <p:nvPr>
            <p:ph type="sldNum" sz="quarter" idx="12"/>
          </p:nvPr>
        </p:nvSpPr>
        <p:spPr/>
        <p:txBody>
          <a:bodyPr/>
          <a:lstStyle/>
          <a:p>
            <a:fld id="{0A5276BE-B8C4-4399-BEE9-C19C59FEDAF5}" type="slidenum">
              <a:rPr lang="en-US" smtClean="0"/>
              <a:pPr/>
              <a:t>4</a:t>
            </a:fld>
            <a:endParaRPr lang="en-US"/>
          </a:p>
        </p:txBody>
      </p:sp>
      <p:sp>
        <p:nvSpPr>
          <p:cNvPr id="8" name="页脚占位符 7"/>
          <p:cNvSpPr>
            <a:spLocks noGrp="1"/>
          </p:cNvSpPr>
          <p:nvPr>
            <p:ph type="ftr" sz="quarter" idx="11"/>
          </p:nvPr>
        </p:nvSpPr>
        <p:spPr/>
        <p:txBody>
          <a:bodyPr/>
          <a:lstStyle/>
          <a:p>
            <a:r>
              <a:rPr lang="en-US" altLang="zh-CN" smtClean="0"/>
              <a:t>Vidyo</a:t>
            </a:r>
            <a:r>
              <a:rPr lang="zh-CN" altLang="en-US" smtClean="0"/>
              <a:t>，</a:t>
            </a:r>
            <a:r>
              <a:rPr lang="en-US" altLang="zh-CN" smtClean="0"/>
              <a:t>March 02, 2020</a:t>
            </a:r>
            <a:endParaRPr lang="en-US"/>
          </a:p>
        </p:txBody>
      </p:sp>
      <p:sp>
        <p:nvSpPr>
          <p:cNvPr id="2" name="矩形 1"/>
          <p:cNvSpPr/>
          <p:nvPr/>
        </p:nvSpPr>
        <p:spPr>
          <a:xfrm>
            <a:off x="1416140" y="465739"/>
            <a:ext cx="9828029" cy="3575338"/>
          </a:xfrm>
          <a:prstGeom prst="rect">
            <a:avLst/>
          </a:prstGeom>
        </p:spPr>
        <p:txBody>
          <a:bodyPr wrap="square">
            <a:spAutoFit/>
          </a:bodyPr>
          <a:lstStyle/>
          <a:p>
            <a:pPr>
              <a:spcBef>
                <a:spcPts val="600"/>
              </a:spcBef>
              <a:spcAft>
                <a:spcPts val="600"/>
              </a:spcAft>
            </a:pPr>
            <a:r>
              <a:rPr lang="en-US" altLang="zh-CN" sz="2800" b="1" dirty="0" smtClean="0">
                <a:solidFill>
                  <a:srgbClr val="7030A0"/>
                </a:solidFill>
              </a:rPr>
              <a:t>Goals</a:t>
            </a:r>
            <a:r>
              <a:rPr lang="en-US" altLang="zh-CN" sz="2800" b="1" dirty="0" smtClean="0">
                <a:solidFill>
                  <a:srgbClr val="0000FF"/>
                </a:solidFill>
              </a:rPr>
              <a:t> – to specify, fully adopting the IAC recommendations:</a:t>
            </a:r>
            <a:endParaRPr lang="en-US" altLang="zh-CN" sz="2800" b="1" dirty="0">
              <a:solidFill>
                <a:srgbClr val="002060"/>
              </a:solidFill>
            </a:endParaRPr>
          </a:p>
          <a:p>
            <a:pPr>
              <a:spcBef>
                <a:spcPts val="800"/>
              </a:spcBef>
            </a:pPr>
            <a:endParaRPr lang="en-US" altLang="zh-CN" sz="2000" b="1" dirty="0" smtClean="0">
              <a:solidFill>
                <a:srgbClr val="00B0F0"/>
              </a:solidFill>
            </a:endParaRPr>
          </a:p>
          <a:p>
            <a:pPr>
              <a:spcBef>
                <a:spcPts val="800"/>
              </a:spcBef>
            </a:pPr>
            <a:r>
              <a:rPr lang="en-US" altLang="zh-CN" sz="2000" b="1" dirty="0" smtClean="0">
                <a:solidFill>
                  <a:srgbClr val="00B0F0"/>
                </a:solidFill>
              </a:rPr>
              <a:t>Recommendation 15</a:t>
            </a:r>
            <a:endParaRPr lang="en-US" altLang="zh-CN" sz="2800" b="1" dirty="0" smtClean="0">
              <a:solidFill>
                <a:srgbClr val="0000FF"/>
              </a:solidFill>
            </a:endParaRPr>
          </a:p>
          <a:p>
            <a:pPr>
              <a:spcBef>
                <a:spcPts val="800"/>
              </a:spcBef>
            </a:pPr>
            <a:r>
              <a:rPr lang="en-US" altLang="zh-CN" sz="1600" b="1" dirty="0" smtClean="0">
                <a:solidFill>
                  <a:srgbClr val="00B050"/>
                </a:solidFill>
              </a:rPr>
              <a:t>Study the impact of the choice of the solenoid field (2T or 3T) at all foreseen CEPC center-of-mass energies. Draw conclusions on the detector design and performance (in particular the TPC), Continue to pursue studies of the solenoid yoke in view of magnetic stray fields and their influence on the booster beams and on other surrounding equipment.</a:t>
            </a:r>
          </a:p>
          <a:p>
            <a:pPr>
              <a:spcBef>
                <a:spcPts val="800"/>
              </a:spcBef>
            </a:pPr>
            <a:r>
              <a:rPr lang="en-US" altLang="zh-CN" sz="2800" b="1" dirty="0" smtClean="0">
                <a:solidFill>
                  <a:srgbClr val="0000FF"/>
                </a:solidFill>
              </a:rPr>
              <a:t> </a:t>
            </a:r>
          </a:p>
          <a:p>
            <a:pPr>
              <a:spcBef>
                <a:spcPts val="800"/>
              </a:spcBef>
            </a:pPr>
            <a:endParaRPr lang="en-US" altLang="zh-CN" sz="2800" b="1" dirty="0">
              <a:solidFill>
                <a:srgbClr val="0000FF"/>
              </a:solidFill>
            </a:endParaRPr>
          </a:p>
        </p:txBody>
      </p:sp>
    </p:spTree>
    <p:extLst>
      <p:ext uri="{BB962C8B-B14F-4D97-AF65-F5344CB8AC3E}">
        <p14:creationId xmlns:p14="http://schemas.microsoft.com/office/powerpoint/2010/main" val="39316495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6"/>
          <p:cNvSpPr>
            <a:spLocks noGrp="1"/>
          </p:cNvSpPr>
          <p:nvPr>
            <p:ph type="sldNum" sz="quarter" idx="12"/>
          </p:nvPr>
        </p:nvSpPr>
        <p:spPr/>
        <p:txBody>
          <a:bodyPr/>
          <a:lstStyle/>
          <a:p>
            <a:fld id="{0A5276BE-B8C4-4399-BEE9-C19C59FEDAF5}" type="slidenum">
              <a:rPr lang="en-US" smtClean="0"/>
              <a:pPr/>
              <a:t>5</a:t>
            </a:fld>
            <a:endParaRPr lang="en-US"/>
          </a:p>
        </p:txBody>
      </p:sp>
      <p:sp>
        <p:nvSpPr>
          <p:cNvPr id="8" name="页脚占位符 7"/>
          <p:cNvSpPr>
            <a:spLocks noGrp="1"/>
          </p:cNvSpPr>
          <p:nvPr>
            <p:ph type="ftr" sz="quarter" idx="11"/>
          </p:nvPr>
        </p:nvSpPr>
        <p:spPr/>
        <p:txBody>
          <a:bodyPr/>
          <a:lstStyle/>
          <a:p>
            <a:r>
              <a:rPr lang="en-US" altLang="zh-CN" smtClean="0"/>
              <a:t>Vidyo</a:t>
            </a:r>
            <a:r>
              <a:rPr lang="zh-CN" altLang="en-US" smtClean="0"/>
              <a:t>，</a:t>
            </a:r>
            <a:r>
              <a:rPr lang="en-US" altLang="zh-CN" smtClean="0"/>
              <a:t>March 02, 2020</a:t>
            </a:r>
            <a:endParaRPr lang="en-US"/>
          </a:p>
        </p:txBody>
      </p:sp>
      <p:sp>
        <p:nvSpPr>
          <p:cNvPr id="2" name="矩形 1"/>
          <p:cNvSpPr/>
          <p:nvPr/>
        </p:nvSpPr>
        <p:spPr>
          <a:xfrm>
            <a:off x="1451538" y="491445"/>
            <a:ext cx="8960824" cy="1056700"/>
          </a:xfrm>
          <a:prstGeom prst="rect">
            <a:avLst/>
          </a:prstGeom>
        </p:spPr>
        <p:txBody>
          <a:bodyPr wrap="square">
            <a:spAutoFit/>
          </a:bodyPr>
          <a:lstStyle/>
          <a:p>
            <a:pPr>
              <a:spcBef>
                <a:spcPts val="800"/>
              </a:spcBef>
            </a:pPr>
            <a:r>
              <a:rPr lang="en-US" altLang="zh-CN" sz="2800" b="1" dirty="0" smtClean="0">
                <a:solidFill>
                  <a:srgbClr val="7030A0"/>
                </a:solidFill>
              </a:rPr>
              <a:t>Constituents</a:t>
            </a:r>
            <a:r>
              <a:rPr lang="en-US" altLang="zh-CN" sz="2800" b="1" dirty="0" smtClean="0">
                <a:solidFill>
                  <a:srgbClr val="0000FF"/>
                </a:solidFill>
              </a:rPr>
              <a:t> - </a:t>
            </a:r>
          </a:p>
          <a:p>
            <a:pPr>
              <a:spcBef>
                <a:spcPts val="800"/>
              </a:spcBef>
            </a:pPr>
            <a:endParaRPr lang="en-US" altLang="zh-CN" sz="2800" b="1" dirty="0">
              <a:solidFill>
                <a:srgbClr val="0000FF"/>
              </a:solidFill>
            </a:endParaRPr>
          </a:p>
        </p:txBody>
      </p:sp>
      <p:pic>
        <p:nvPicPr>
          <p:cNvPr id="3" name="图片 2"/>
          <p:cNvPicPr>
            <a:picLocks noChangeAspect="1"/>
          </p:cNvPicPr>
          <p:nvPr/>
        </p:nvPicPr>
        <p:blipFill>
          <a:blip r:embed="rId2"/>
          <a:stretch>
            <a:fillRect/>
          </a:stretch>
        </p:blipFill>
        <p:spPr>
          <a:xfrm>
            <a:off x="1451538" y="1238324"/>
            <a:ext cx="6518657" cy="4708701"/>
          </a:xfrm>
          <a:prstGeom prst="rect">
            <a:avLst/>
          </a:prstGeom>
        </p:spPr>
      </p:pic>
      <p:sp>
        <p:nvSpPr>
          <p:cNvPr id="4" name="文本框 3"/>
          <p:cNvSpPr txBox="1"/>
          <p:nvPr/>
        </p:nvSpPr>
        <p:spPr>
          <a:xfrm>
            <a:off x="7805338" y="3028917"/>
            <a:ext cx="3628109" cy="923330"/>
          </a:xfrm>
          <a:prstGeom prst="rect">
            <a:avLst/>
          </a:prstGeom>
          <a:solidFill>
            <a:schemeClr val="accent2">
              <a:lumMod val="75000"/>
            </a:schemeClr>
          </a:solidFill>
        </p:spPr>
        <p:txBody>
          <a:bodyPr wrap="none" rtlCol="0">
            <a:spAutoFit/>
          </a:bodyPr>
          <a:lstStyle/>
          <a:p>
            <a:r>
              <a:rPr lang="en-US" altLang="zh-CN" dirty="0" smtClean="0">
                <a:solidFill>
                  <a:schemeClr val="accent4">
                    <a:lumMod val="40000"/>
                    <a:lumOff val="60000"/>
                  </a:schemeClr>
                </a:solidFill>
              </a:rPr>
              <a:t>Do we miss  any part or anyone</a:t>
            </a:r>
            <a:r>
              <a:rPr lang="zh-CN" altLang="en-US" dirty="0" smtClean="0">
                <a:solidFill>
                  <a:schemeClr val="accent4">
                    <a:lumMod val="40000"/>
                    <a:lumOff val="60000"/>
                  </a:schemeClr>
                </a:solidFill>
              </a:rPr>
              <a:t>？</a:t>
            </a:r>
            <a:endParaRPr lang="en-US" altLang="zh-CN" dirty="0" smtClean="0">
              <a:solidFill>
                <a:schemeClr val="accent4">
                  <a:lumMod val="40000"/>
                  <a:lumOff val="60000"/>
                </a:schemeClr>
              </a:solidFill>
            </a:endParaRPr>
          </a:p>
          <a:p>
            <a:pPr algn="ctr"/>
            <a:endParaRPr lang="en-US" altLang="zh-CN" dirty="0">
              <a:solidFill>
                <a:schemeClr val="accent4">
                  <a:lumMod val="40000"/>
                  <a:lumOff val="60000"/>
                </a:schemeClr>
              </a:solidFill>
            </a:endParaRPr>
          </a:p>
          <a:p>
            <a:r>
              <a:rPr lang="en-US" altLang="zh-CN" dirty="0" smtClean="0">
                <a:solidFill>
                  <a:schemeClr val="accent4">
                    <a:lumMod val="40000"/>
                    <a:lumOff val="60000"/>
                  </a:schemeClr>
                </a:solidFill>
              </a:rPr>
              <a:t>We will need to strengthen the team</a:t>
            </a:r>
            <a:endParaRPr lang="zh-CN" altLang="en-US" dirty="0">
              <a:solidFill>
                <a:schemeClr val="accent4">
                  <a:lumMod val="40000"/>
                  <a:lumOff val="60000"/>
                </a:schemeClr>
              </a:solidFill>
            </a:endParaRPr>
          </a:p>
        </p:txBody>
      </p:sp>
    </p:spTree>
    <p:extLst>
      <p:ext uri="{BB962C8B-B14F-4D97-AF65-F5344CB8AC3E}">
        <p14:creationId xmlns:p14="http://schemas.microsoft.com/office/powerpoint/2010/main" val="1014414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6"/>
          <p:cNvSpPr>
            <a:spLocks noGrp="1"/>
          </p:cNvSpPr>
          <p:nvPr>
            <p:ph type="sldNum" sz="quarter" idx="12"/>
          </p:nvPr>
        </p:nvSpPr>
        <p:spPr/>
        <p:txBody>
          <a:bodyPr/>
          <a:lstStyle/>
          <a:p>
            <a:fld id="{0A5276BE-B8C4-4399-BEE9-C19C59FEDAF5}" type="slidenum">
              <a:rPr lang="en-US" smtClean="0"/>
              <a:pPr/>
              <a:t>6</a:t>
            </a:fld>
            <a:endParaRPr lang="en-US"/>
          </a:p>
        </p:txBody>
      </p:sp>
      <p:sp>
        <p:nvSpPr>
          <p:cNvPr id="8" name="页脚占位符 7"/>
          <p:cNvSpPr>
            <a:spLocks noGrp="1"/>
          </p:cNvSpPr>
          <p:nvPr>
            <p:ph type="ftr" sz="quarter" idx="11"/>
          </p:nvPr>
        </p:nvSpPr>
        <p:spPr/>
        <p:txBody>
          <a:bodyPr/>
          <a:lstStyle/>
          <a:p>
            <a:r>
              <a:rPr lang="en-US" altLang="zh-CN" smtClean="0"/>
              <a:t>Vidyo</a:t>
            </a:r>
            <a:r>
              <a:rPr lang="zh-CN" altLang="en-US" smtClean="0"/>
              <a:t>，</a:t>
            </a:r>
            <a:r>
              <a:rPr lang="en-US" altLang="zh-CN" smtClean="0"/>
              <a:t>March 02, 2020</a:t>
            </a:r>
            <a:endParaRPr lang="en-US"/>
          </a:p>
        </p:txBody>
      </p:sp>
      <p:sp>
        <p:nvSpPr>
          <p:cNvPr id="2" name="矩形 1"/>
          <p:cNvSpPr/>
          <p:nvPr/>
        </p:nvSpPr>
        <p:spPr>
          <a:xfrm>
            <a:off x="2070970" y="1085171"/>
            <a:ext cx="8960824" cy="4842351"/>
          </a:xfrm>
          <a:prstGeom prst="rect">
            <a:avLst/>
          </a:prstGeom>
        </p:spPr>
        <p:txBody>
          <a:bodyPr wrap="square">
            <a:spAutoFit/>
          </a:bodyPr>
          <a:lstStyle/>
          <a:p>
            <a:pPr>
              <a:spcBef>
                <a:spcPts val="800"/>
              </a:spcBef>
            </a:pPr>
            <a:r>
              <a:rPr lang="en-US" altLang="zh-CN" sz="2800" b="1" dirty="0" smtClean="0">
                <a:solidFill>
                  <a:srgbClr val="7030A0"/>
                </a:solidFill>
              </a:rPr>
              <a:t>P</a:t>
            </a:r>
            <a:r>
              <a:rPr lang="en-US" altLang="zh-CN" sz="2800" b="1" dirty="0" smtClean="0">
                <a:solidFill>
                  <a:srgbClr val="7030A0"/>
                </a:solidFill>
              </a:rPr>
              <a:t>lan</a:t>
            </a:r>
            <a:r>
              <a:rPr lang="en-US" altLang="zh-CN" sz="2800" b="1" dirty="0" smtClean="0">
                <a:solidFill>
                  <a:srgbClr val="0000FF"/>
                </a:solidFill>
              </a:rPr>
              <a:t> </a:t>
            </a:r>
          </a:p>
          <a:p>
            <a:pPr>
              <a:spcBef>
                <a:spcPts val="800"/>
              </a:spcBef>
            </a:pPr>
            <a:r>
              <a:rPr lang="en-US" altLang="zh-CN" b="1" dirty="0" smtClean="0">
                <a:solidFill>
                  <a:srgbClr val="0000FF"/>
                </a:solidFill>
              </a:rPr>
              <a:t>  take a “baseline” (even if it is not close to final) to get started;</a:t>
            </a:r>
          </a:p>
          <a:p>
            <a:pPr>
              <a:spcBef>
                <a:spcPts val="800"/>
              </a:spcBef>
            </a:pPr>
            <a:r>
              <a:rPr lang="en-US" altLang="zh-CN" b="1" dirty="0">
                <a:solidFill>
                  <a:srgbClr val="0000FF"/>
                </a:solidFill>
              </a:rPr>
              <a:t> </a:t>
            </a:r>
            <a:r>
              <a:rPr lang="en-US" altLang="zh-CN" b="1" dirty="0" smtClean="0">
                <a:solidFill>
                  <a:srgbClr val="0000FF"/>
                </a:solidFill>
              </a:rPr>
              <a:t> get organized and start with the simulation, ask &amp; answer questions</a:t>
            </a:r>
          </a:p>
          <a:p>
            <a:pPr>
              <a:spcBef>
                <a:spcPts val="800"/>
              </a:spcBef>
            </a:pPr>
            <a:r>
              <a:rPr lang="en-US" altLang="zh-CN" b="1" dirty="0">
                <a:solidFill>
                  <a:srgbClr val="0000FF"/>
                </a:solidFill>
              </a:rPr>
              <a:t> </a:t>
            </a:r>
            <a:r>
              <a:rPr lang="en-US" altLang="zh-CN" b="1" dirty="0" smtClean="0">
                <a:solidFill>
                  <a:srgbClr val="0000FF"/>
                </a:solidFill>
              </a:rPr>
              <a:t> work towards the goals</a:t>
            </a:r>
            <a:r>
              <a:rPr lang="en-US" altLang="zh-CN" b="1" smtClean="0">
                <a:solidFill>
                  <a:srgbClr val="0000FF"/>
                </a:solidFill>
              </a:rPr>
              <a:t>; several </a:t>
            </a:r>
            <a:r>
              <a:rPr lang="en-US" altLang="zh-CN" b="1" dirty="0" smtClean="0">
                <a:solidFill>
                  <a:srgbClr val="0000FF"/>
                </a:solidFill>
              </a:rPr>
              <a:t>iterations and optimizations</a:t>
            </a:r>
          </a:p>
          <a:p>
            <a:pPr>
              <a:spcBef>
                <a:spcPts val="800"/>
              </a:spcBef>
            </a:pPr>
            <a:r>
              <a:rPr lang="en-US" altLang="zh-CN" b="1" dirty="0" smtClean="0">
                <a:solidFill>
                  <a:srgbClr val="0000FF"/>
                </a:solidFill>
              </a:rPr>
              <a:t>  regular meetings, workshops where major contributors are in one place</a:t>
            </a:r>
          </a:p>
          <a:p>
            <a:pPr>
              <a:spcBef>
                <a:spcPts val="800"/>
              </a:spcBef>
            </a:pPr>
            <a:r>
              <a:rPr lang="en-US" altLang="zh-CN" b="1" dirty="0">
                <a:solidFill>
                  <a:srgbClr val="0000FF"/>
                </a:solidFill>
              </a:rPr>
              <a:t> </a:t>
            </a:r>
            <a:r>
              <a:rPr lang="en-US" altLang="zh-CN" b="1" dirty="0" smtClean="0">
                <a:solidFill>
                  <a:srgbClr val="0000FF"/>
                </a:solidFill>
              </a:rPr>
              <a:t> ……</a:t>
            </a:r>
            <a:endParaRPr lang="en-US" altLang="zh-CN" sz="2800" b="1" dirty="0" smtClean="0">
              <a:solidFill>
                <a:srgbClr val="0000FF"/>
              </a:solidFill>
            </a:endParaRPr>
          </a:p>
          <a:p>
            <a:pPr>
              <a:spcBef>
                <a:spcPts val="800"/>
              </a:spcBef>
            </a:pPr>
            <a:r>
              <a:rPr lang="en-US" altLang="zh-CN" sz="2800" b="1" dirty="0" smtClean="0">
                <a:solidFill>
                  <a:srgbClr val="7030A0"/>
                </a:solidFill>
              </a:rPr>
              <a:t>Schedule</a:t>
            </a:r>
            <a:r>
              <a:rPr lang="en-US" altLang="zh-CN" sz="2800" b="1" dirty="0" smtClean="0">
                <a:solidFill>
                  <a:srgbClr val="0000FF"/>
                </a:solidFill>
              </a:rPr>
              <a:t> </a:t>
            </a:r>
          </a:p>
          <a:p>
            <a:pPr>
              <a:spcBef>
                <a:spcPts val="800"/>
              </a:spcBef>
            </a:pPr>
            <a:r>
              <a:rPr lang="en-US" altLang="zh-CN" sz="2800" b="1" dirty="0" smtClean="0">
                <a:solidFill>
                  <a:srgbClr val="0000FF"/>
                </a:solidFill>
              </a:rPr>
              <a:t>  </a:t>
            </a:r>
            <a:r>
              <a:rPr lang="en-US" altLang="zh-CN" sz="2000" b="1" dirty="0" smtClean="0">
                <a:solidFill>
                  <a:srgbClr val="0000FF"/>
                </a:solidFill>
              </a:rPr>
              <a:t>a workshop in early summer, followed by fall, &amp; prior to CEPC workshop?</a:t>
            </a:r>
            <a:endParaRPr lang="en-US" altLang="zh-CN" sz="2000" b="1" dirty="0">
              <a:solidFill>
                <a:srgbClr val="0000FF"/>
              </a:solidFill>
            </a:endParaRPr>
          </a:p>
          <a:p>
            <a:pPr>
              <a:spcBef>
                <a:spcPts val="800"/>
              </a:spcBef>
            </a:pPr>
            <a:r>
              <a:rPr lang="en-US" altLang="zh-CN" sz="2000" b="1" dirty="0" smtClean="0">
                <a:solidFill>
                  <a:srgbClr val="0000FF"/>
                </a:solidFill>
              </a:rPr>
              <a:t>   draft a schedule according to overall CEPC roadmap </a:t>
            </a:r>
          </a:p>
          <a:p>
            <a:pPr>
              <a:spcBef>
                <a:spcPts val="800"/>
              </a:spcBef>
            </a:pPr>
            <a:r>
              <a:rPr lang="en-US" altLang="zh-CN" sz="2000" b="1" dirty="0">
                <a:solidFill>
                  <a:srgbClr val="0000FF"/>
                </a:solidFill>
              </a:rPr>
              <a:t> </a:t>
            </a:r>
            <a:r>
              <a:rPr lang="en-US" altLang="zh-CN" sz="2000" b="1" dirty="0" smtClean="0">
                <a:solidFill>
                  <a:srgbClr val="0000FF"/>
                </a:solidFill>
              </a:rPr>
              <a:t>   ……</a:t>
            </a:r>
            <a:endParaRPr lang="en-US" altLang="zh-CN" sz="2000" b="1" dirty="0" smtClean="0">
              <a:solidFill>
                <a:srgbClr val="0000FF"/>
              </a:solidFill>
            </a:endParaRPr>
          </a:p>
          <a:p>
            <a:pPr>
              <a:spcBef>
                <a:spcPts val="800"/>
              </a:spcBef>
            </a:pPr>
            <a:r>
              <a:rPr lang="en-US" altLang="zh-CN" sz="2800" b="1" dirty="0">
                <a:solidFill>
                  <a:srgbClr val="0000FF"/>
                </a:solidFill>
              </a:rPr>
              <a:t> </a:t>
            </a:r>
            <a:r>
              <a:rPr lang="en-US" altLang="zh-CN" sz="2800" b="1" dirty="0" smtClean="0">
                <a:solidFill>
                  <a:srgbClr val="0000FF"/>
                </a:solidFill>
              </a:rPr>
              <a:t> </a:t>
            </a:r>
            <a:endParaRPr lang="en-US" altLang="zh-CN" sz="2800" b="1" dirty="0">
              <a:solidFill>
                <a:srgbClr val="0000FF"/>
              </a:solidFill>
            </a:endParaRPr>
          </a:p>
        </p:txBody>
      </p:sp>
    </p:spTree>
    <p:extLst>
      <p:ext uri="{BB962C8B-B14F-4D97-AF65-F5344CB8AC3E}">
        <p14:creationId xmlns:p14="http://schemas.microsoft.com/office/powerpoint/2010/main" val="12782834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487</Words>
  <Application>Microsoft Office PowerPoint</Application>
  <PresentationFormat>宽屏</PresentationFormat>
  <Paragraphs>57</Paragraphs>
  <Slides>6</Slides>
  <Notes>2</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6</vt:i4>
      </vt:variant>
    </vt:vector>
  </HeadingPairs>
  <TitlesOfParts>
    <vt:vector size="11" baseType="lpstr">
      <vt:lpstr>宋体</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Windows 用户</dc:creator>
  <cp:lastModifiedBy>Windows 用户</cp:lastModifiedBy>
  <cp:revision>20</cp:revision>
  <dcterms:created xsi:type="dcterms:W3CDTF">2020-03-02T03:51:19Z</dcterms:created>
  <dcterms:modified xsi:type="dcterms:W3CDTF">2020-03-02T05:01:33Z</dcterms:modified>
</cp:coreProperties>
</file>