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35" r:id="rId3"/>
    <p:sldId id="284" r:id="rId4"/>
    <p:sldId id="347" r:id="rId5"/>
    <p:sldId id="309" r:id="rId6"/>
    <p:sldId id="294" r:id="rId7"/>
    <p:sldId id="348" r:id="rId8"/>
    <p:sldId id="336" r:id="rId9"/>
    <p:sldId id="320" r:id="rId10"/>
    <p:sldId id="338" r:id="rId11"/>
    <p:sldId id="308" r:id="rId12"/>
    <p:sldId id="340" r:id="rId13"/>
    <p:sldId id="337" r:id="rId14"/>
    <p:sldId id="330" r:id="rId15"/>
    <p:sldId id="344" r:id="rId16"/>
    <p:sldId id="349" r:id="rId17"/>
    <p:sldId id="331" r:id="rId18"/>
    <p:sldId id="327" r:id="rId19"/>
    <p:sldId id="333" r:id="rId20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A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61" autoAdjust="0"/>
    <p:restoredTop sz="83109" autoAdjust="0"/>
  </p:normalViewPr>
  <p:slideViewPr>
    <p:cSldViewPr>
      <p:cViewPr varScale="1">
        <p:scale>
          <a:sx n="70" d="100"/>
          <a:sy n="70" d="100"/>
        </p:scale>
        <p:origin x="90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 smtClean="0"/>
            </a:lvl1pPr>
          </a:lstStyle>
          <a:p>
            <a:pPr>
              <a:defRPr/>
            </a:pPr>
            <a:fld id="{E4D093D4-FE3A-4878-92C3-23142F478C30}" type="datetimeFigureOut">
              <a:rPr lang="zh-CN" altLang="en-US"/>
              <a:pPr>
                <a:defRPr/>
              </a:pPr>
              <a:t>2020/3/27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D3D36FDC-2AE2-4AD0-8B6F-EB9BD3B67C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932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36FDC-2AE2-4AD0-8B6F-EB9BD3B67C98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509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36FDC-2AE2-4AD0-8B6F-EB9BD3B67C98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969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300" dirty="0"/>
          </a:p>
          <a:p>
            <a:endParaRPr lang="en-US" altLang="zh-CN" sz="1300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36FDC-2AE2-4AD0-8B6F-EB9BD3B67C98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357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36FDC-2AE2-4AD0-8B6F-EB9BD3B67C98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681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36FDC-2AE2-4AD0-8B6F-EB9BD3B67C98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560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36FDC-2AE2-4AD0-8B6F-EB9BD3B67C98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045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36FDC-2AE2-4AD0-8B6F-EB9BD3B67C98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916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36FDC-2AE2-4AD0-8B6F-EB9BD3B67C98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731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36FDC-2AE2-4AD0-8B6F-EB9BD3B67C98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022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36FDC-2AE2-4AD0-8B6F-EB9BD3B67C98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452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36FDC-2AE2-4AD0-8B6F-EB9BD3B67C98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002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36FDC-2AE2-4AD0-8B6F-EB9BD3B67C98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89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36FDC-2AE2-4AD0-8B6F-EB9BD3B67C98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941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36FDC-2AE2-4AD0-8B6F-EB9BD3B67C98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451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36FDC-2AE2-4AD0-8B6F-EB9BD3B67C98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51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E665A-D8DD-48AA-8A99-9B824A907AC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5874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BEB3D-9686-4C52-82A7-9EA23C85075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8433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BE58A-B295-4B61-A69F-FB113B94267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32063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05ED3-CA30-4503-A522-713CEC0E462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275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10154-123B-4188-B967-06DD934B0E5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6159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6C5B7-8979-432E-A533-74BAA7B6488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3193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25C64-5B6E-4118-8ED8-78C0563E404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0503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02365-41B0-4BEA-8DC6-2AE4A3EB661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4066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144EA-F9E3-4AB3-8145-672908264CD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3282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F1391-6DB3-44EC-83B7-AD53145FAF4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441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D7B71-57FF-4BCF-886D-4FC2CB7780E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38689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AA129B4-61F9-4096-8869-D902247EF42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25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7434" y="1268760"/>
            <a:ext cx="7488832" cy="1470025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solidFill>
                  <a:srgbClr val="7030A0"/>
                </a:solidFill>
                <a:ea typeface="宋体" panose="02010600030101010101" pitchFamily="2" charset="-122"/>
              </a:rPr>
              <a:t>CEPC optics correction with magnet’s errors and influence to DA</a:t>
            </a:r>
            <a:endParaRPr lang="ru-RU" altLang="ru-RU" dirty="0" smtClean="0">
              <a:solidFill>
                <a:srgbClr val="7030A0"/>
              </a:solidFill>
            </a:endParaRPr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>
          <a:xfrm>
            <a:off x="357374" y="3429000"/>
            <a:ext cx="8568952" cy="1709328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sz="2600" dirty="0" err="1" smtClean="0">
                <a:solidFill>
                  <a:schemeClr val="tx1"/>
                </a:solidFill>
              </a:rPr>
              <a:t>Yuanyuan</a:t>
            </a:r>
            <a:r>
              <a:rPr lang="en-US" altLang="zh-CN" sz="2600" dirty="0" smtClean="0">
                <a:solidFill>
                  <a:schemeClr val="tx1"/>
                </a:solidFill>
              </a:rPr>
              <a:t> Wei, Bin Wang, </a:t>
            </a:r>
            <a:r>
              <a:rPr lang="en-US" altLang="zh-CN" sz="2600" dirty="0" err="1" smtClean="0">
                <a:solidFill>
                  <a:schemeClr val="tx1"/>
                </a:solidFill>
              </a:rPr>
              <a:t>Yiwei</a:t>
            </a:r>
            <a:r>
              <a:rPr lang="en-US" altLang="zh-CN" sz="2600" dirty="0" smtClean="0">
                <a:solidFill>
                  <a:schemeClr val="tx1"/>
                </a:solidFill>
              </a:rPr>
              <a:t> Wang, </a:t>
            </a:r>
            <a:r>
              <a:rPr lang="en-US" altLang="zh-CN" sz="2600" dirty="0">
                <a:solidFill>
                  <a:schemeClr val="tx1"/>
                </a:solidFill>
              </a:rPr>
              <a:t>Chenghui Yu, Yuan </a:t>
            </a:r>
            <a:r>
              <a:rPr lang="en-US" altLang="zh-CN" sz="2600" dirty="0" smtClean="0">
                <a:solidFill>
                  <a:schemeClr val="tx1"/>
                </a:solidFill>
              </a:rPr>
              <a:t>Zhang</a:t>
            </a:r>
          </a:p>
          <a:p>
            <a:endParaRPr lang="en-US" altLang="zh-CN" sz="2600" dirty="0" smtClean="0">
              <a:solidFill>
                <a:schemeClr val="tx1"/>
              </a:solidFill>
            </a:endParaRPr>
          </a:p>
          <a:p>
            <a:r>
              <a:rPr lang="en-US" altLang="zh-CN" sz="2200" dirty="0" smtClean="0">
                <a:solidFill>
                  <a:schemeClr val="tx1"/>
                </a:solidFill>
              </a:rPr>
              <a:t>The Institute of High Energy Physics, Beijing</a:t>
            </a:r>
          </a:p>
          <a:p>
            <a:endParaRPr lang="en-US" altLang="zh-CN" sz="2200" dirty="0" smtClean="0">
              <a:solidFill>
                <a:schemeClr val="tx1"/>
              </a:solidFill>
            </a:endParaRPr>
          </a:p>
          <a:p>
            <a:r>
              <a:rPr lang="en-US" altLang="zh-CN" sz="2200" b="1" dirty="0" smtClean="0"/>
              <a:t>CEPC </a:t>
            </a:r>
            <a:r>
              <a:rPr lang="en-US" altLang="zh-CN" sz="2200" b="1" smtClean="0"/>
              <a:t>Day</a:t>
            </a:r>
            <a:r>
              <a:rPr lang="en-US" altLang="zh-CN" sz="2200" b="1" smtClean="0">
                <a:solidFill>
                  <a:schemeClr val="tx1"/>
                </a:solidFill>
              </a:rPr>
              <a:t> </a:t>
            </a:r>
            <a:r>
              <a:rPr lang="en-US" altLang="zh-CN" sz="2200" b="1" smtClean="0">
                <a:solidFill>
                  <a:schemeClr val="tx1"/>
                </a:solidFill>
              </a:rPr>
              <a:t> </a:t>
            </a:r>
            <a:r>
              <a:rPr lang="en-US" altLang="zh-CN" sz="2200" b="1" smtClean="0"/>
              <a:t>March</a:t>
            </a:r>
            <a:r>
              <a:rPr lang="en-US" altLang="zh-CN" sz="2200" b="1" smtClean="0">
                <a:solidFill>
                  <a:schemeClr val="tx1"/>
                </a:solidFill>
              </a:rPr>
              <a:t> </a:t>
            </a:r>
            <a:r>
              <a:rPr lang="en-US" altLang="zh-CN" sz="2200" b="1" smtClean="0">
                <a:solidFill>
                  <a:schemeClr val="tx1"/>
                </a:solidFill>
              </a:rPr>
              <a:t>27 2020</a:t>
            </a:r>
            <a:r>
              <a:rPr lang="en-US" altLang="zh-CN" sz="2200" b="1" dirty="0" smtClean="0">
                <a:solidFill>
                  <a:schemeClr val="tx1"/>
                </a:solidFill>
              </a:rPr>
              <a:t>, </a:t>
            </a:r>
            <a:r>
              <a:rPr lang="en-US" altLang="zh-CN" sz="2200" b="1" dirty="0" smtClean="0"/>
              <a:t>IHEP</a:t>
            </a:r>
            <a:endParaRPr lang="en-US" altLang="zh-CN" sz="22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339752" y="404813"/>
            <a:ext cx="5688632" cy="635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ru-RU" sz="3600" kern="0" dirty="0" smtClean="0">
                <a:solidFill>
                  <a:srgbClr val="7030A0"/>
                </a:solidFill>
              </a:rPr>
              <a:t>Beta-beating  correction</a:t>
            </a:r>
            <a:endParaRPr lang="ru-RU" altLang="ru-RU" sz="3600" kern="0" dirty="0" smtClean="0">
              <a:solidFill>
                <a:srgbClr val="7030A0"/>
              </a:solidFill>
            </a:endParaRP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539552" y="1268760"/>
            <a:ext cx="8172648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ru-RU" sz="1800" dirty="0">
                <a:sym typeface="Symbol" panose="05050102010706020507" pitchFamily="18" charset="2"/>
              </a:rPr>
              <a:t>C</a:t>
            </a:r>
            <a:r>
              <a:rPr lang="en-US" altLang="ru-RU" sz="1800" dirty="0" smtClean="0">
                <a:sym typeface="Symbol" panose="05050102010706020507" pitchFamily="18" charset="2"/>
              </a:rPr>
              <a:t>orrect the beta functions with </a:t>
            </a:r>
            <a:r>
              <a:rPr lang="en-US" altLang="ru-RU" sz="1800" dirty="0" err="1" smtClean="0">
                <a:sym typeface="Symbol" panose="05050102010706020507" pitchFamily="18" charset="2"/>
              </a:rPr>
              <a:t>sextupoles</a:t>
            </a:r>
            <a:r>
              <a:rPr lang="en-US" altLang="ru-RU" sz="1800" dirty="0" smtClean="0">
                <a:sym typeface="Symbol" panose="05050102010706020507" pitchFamily="18" charset="2"/>
              </a:rPr>
              <a:t> on.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ru-RU" sz="1800" dirty="0" smtClean="0">
                <a:solidFill>
                  <a:srgbClr val="FF0000"/>
                </a:solidFill>
                <a:sym typeface="Symbol" panose="05050102010706020507" pitchFamily="18" charset="2"/>
              </a:rPr>
              <a:t>Based on AT LOCO</a:t>
            </a:r>
            <a:r>
              <a:rPr lang="en-US" altLang="ru-RU" sz="1800" dirty="0" smtClean="0">
                <a:sym typeface="Symbol" panose="05050102010706020507" pitchFamily="18" charset="2"/>
              </a:rPr>
              <a:t>: model based correction</a:t>
            </a:r>
          </a:p>
          <a:p>
            <a:pPr marL="1028700" lvl="1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ru-RU" sz="1600" dirty="0" smtClean="0">
                <a:sym typeface="Symbol" panose="05050102010706020507" pitchFamily="18" charset="2"/>
              </a:rPr>
              <a:t>Establish lattice model </a:t>
            </a:r>
            <a:r>
              <a:rPr lang="en-US" altLang="zh-CN" sz="1600" b="1" i="1" dirty="0" err="1" smtClean="0">
                <a:sym typeface="Symbol" panose="05050102010706020507" pitchFamily="18" charset="2"/>
              </a:rPr>
              <a:t>M</a:t>
            </a:r>
            <a:r>
              <a:rPr lang="en-US" altLang="zh-CN" sz="1600" b="1" i="1" baseline="-25000" dirty="0" err="1" smtClean="0">
                <a:sym typeface="Symbol" panose="05050102010706020507" pitchFamily="18" charset="2"/>
              </a:rPr>
              <a:t>mod</a:t>
            </a:r>
            <a:r>
              <a:rPr lang="en-US" altLang="zh-CN" sz="1600" i="1" dirty="0" smtClean="0">
                <a:sym typeface="Symbol" panose="05050102010706020507" pitchFamily="18" charset="2"/>
              </a:rPr>
              <a:t>, </a:t>
            </a:r>
            <a:r>
              <a:rPr lang="en-US" altLang="zh-CN" sz="1600" dirty="0" smtClean="0">
                <a:sym typeface="Symbol" panose="05050102010706020507" pitchFamily="18" charset="2"/>
              </a:rPr>
              <a:t>multi-parameter fit to the orbit response matrix </a:t>
            </a:r>
            <a:r>
              <a:rPr lang="en-US" altLang="zh-CN" sz="1600" b="1" i="1" dirty="0" err="1" smtClean="0">
                <a:sym typeface="Symbol" panose="05050102010706020507" pitchFamily="18" charset="2"/>
              </a:rPr>
              <a:t>M</a:t>
            </a:r>
            <a:r>
              <a:rPr lang="en-US" altLang="zh-CN" sz="1600" b="1" i="1" baseline="-25000" dirty="0" err="1" smtClean="0">
                <a:sym typeface="Symbol" panose="05050102010706020507" pitchFamily="18" charset="2"/>
              </a:rPr>
              <a:t>meas</a:t>
            </a:r>
            <a:r>
              <a:rPr lang="en-US" altLang="zh-CN" sz="1600" i="1" baseline="-25000" dirty="0" smtClean="0">
                <a:sym typeface="Symbol" panose="05050102010706020507" pitchFamily="18" charset="2"/>
              </a:rPr>
              <a:t> </a:t>
            </a:r>
            <a:r>
              <a:rPr lang="en-US" altLang="ru-RU" sz="1600" dirty="0" smtClean="0">
                <a:sym typeface="Symbol" panose="05050102010706020507" pitchFamily="18" charset="2"/>
              </a:rPr>
              <a:t>to obtain calibrated model:</a:t>
            </a:r>
          </a:p>
          <a:p>
            <a:pPr marL="1028700" lvl="1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ru-RU" sz="1600" dirty="0">
              <a:sym typeface="Symbol" panose="05050102010706020507" pitchFamily="18" charset="2"/>
            </a:endParaRPr>
          </a:p>
          <a:p>
            <a:pPr marL="1028700" lvl="1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ru-RU" sz="1600" dirty="0" smtClean="0">
              <a:sym typeface="Symbol" panose="05050102010706020507" pitchFamily="18" charset="2"/>
            </a:endParaRPr>
          </a:p>
          <a:p>
            <a:pPr lvl="1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en-US" altLang="ru-RU" sz="1600" dirty="0">
              <a:sym typeface="Symbol" panose="05050102010706020507" pitchFamily="18" charset="2"/>
            </a:endParaRPr>
          </a:p>
          <a:p>
            <a:pPr marL="1028700" lvl="1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ru-RU" sz="1600" dirty="0" smtClean="0">
              <a:sym typeface="Symbol" panose="05050102010706020507" pitchFamily="18" charset="2"/>
            </a:endParaRPr>
          </a:p>
          <a:p>
            <a:pPr marL="1028700" lvl="1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ru-RU" sz="1600" dirty="0">
              <a:sym typeface="Symbol" panose="05050102010706020507" pitchFamily="18" charset="2"/>
            </a:endParaRPr>
          </a:p>
          <a:p>
            <a:pPr marL="1028700" lvl="1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ru-RU" sz="1600" dirty="0" smtClean="0">
                <a:sym typeface="Symbol" panose="05050102010706020507" pitchFamily="18" charset="2"/>
              </a:rPr>
              <a:t>Parameters fitted: K, KS …</a:t>
            </a:r>
          </a:p>
          <a:p>
            <a:pPr marL="1028700" lvl="1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ru-RU" sz="1600" dirty="0" smtClean="0">
                <a:sym typeface="Symbol" panose="05050102010706020507" pitchFamily="18" charset="2"/>
              </a:rPr>
              <a:t>Use calibrated model to perform correction and apply to machine.</a:t>
            </a:r>
          </a:p>
          <a:p>
            <a:pPr marL="1028700" lvl="1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ru-RU" sz="1600" dirty="0" smtClean="0">
                <a:sym typeface="Symbol" panose="05050102010706020507" pitchFamily="18" charset="2"/>
              </a:rPr>
              <a:t>Application to</a:t>
            </a:r>
            <a:r>
              <a:rPr lang="en-US" altLang="ru-RU" sz="1600" dirty="0" smtClean="0">
                <a:solidFill>
                  <a:srgbClr val="0070C0"/>
                </a:solidFill>
                <a:sym typeface="Symbol" panose="05050102010706020507" pitchFamily="18" charset="2"/>
              </a:rPr>
              <a:t> correct beta-beating</a:t>
            </a:r>
            <a:r>
              <a:rPr lang="en-US" altLang="ru-RU" sz="1600" dirty="0" smtClean="0">
                <a:sym typeface="Symbol" panose="05050102010706020507" pitchFamily="18" charset="2"/>
              </a:rPr>
              <a:t>, </a:t>
            </a:r>
            <a:r>
              <a:rPr lang="en-US" altLang="ru-RU" sz="1600" dirty="0" smtClean="0">
                <a:solidFill>
                  <a:srgbClr val="0070C0"/>
                </a:solidFill>
                <a:sym typeface="Symbol" panose="05050102010706020507" pitchFamily="18" charset="2"/>
              </a:rPr>
              <a:t>dispersion</a:t>
            </a:r>
            <a:r>
              <a:rPr lang="en-US" altLang="ru-RU" sz="1600" dirty="0" smtClean="0">
                <a:sym typeface="Symbol" panose="05050102010706020507" pitchFamily="18" charset="2"/>
              </a:rPr>
              <a:t> and </a:t>
            </a:r>
            <a:r>
              <a:rPr lang="en-US" altLang="ru-RU" sz="1600" dirty="0" smtClean="0">
                <a:solidFill>
                  <a:srgbClr val="0070C0"/>
                </a:solidFill>
                <a:sym typeface="Symbol" panose="05050102010706020507" pitchFamily="18" charset="2"/>
              </a:rPr>
              <a:t>coupled response matrix</a:t>
            </a:r>
            <a:r>
              <a:rPr lang="en-US" altLang="ru-RU" sz="1600" dirty="0" smtClean="0">
                <a:sym typeface="Symbol" panose="05050102010706020507" pitchFamily="18" charset="2"/>
              </a:rPr>
              <a:t>.</a:t>
            </a:r>
          </a:p>
          <a:p>
            <a:pPr marL="1028700" lvl="1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ru-RU" sz="1400" dirty="0" smtClean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ru-RU" sz="1400" dirty="0" smtClean="0">
              <a:sym typeface="Symbol" panose="05050102010706020507" pitchFamily="18" charset="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dirty="0" smtClean="0">
                <a:sym typeface="Symbol" panose="05050102010706020507" pitchFamily="18" charset="2"/>
              </a:rPr>
              <a:t> </a:t>
            </a:r>
            <a:endParaRPr lang="en-US" altLang="ru-RU" sz="2400" dirty="0">
              <a:sym typeface="Symbol" panose="05050102010706020507" pitchFamily="18" charset="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dirty="0">
                <a:solidFill>
                  <a:srgbClr val="7030A0"/>
                </a:solidFill>
                <a:sym typeface="Symbol" panose="05050102010706020507" pitchFamily="18" charset="2"/>
              </a:rPr>
              <a:t> </a:t>
            </a:r>
            <a:endParaRPr lang="ru-RU" altLang="ru-RU" sz="2400" dirty="0">
              <a:solidFill>
                <a:srgbClr val="7030A0"/>
              </a:solidFill>
            </a:endParaRPr>
          </a:p>
        </p:txBody>
      </p:sp>
      <p:graphicFrame>
        <p:nvGraphicFramePr>
          <p:cNvPr id="11" name="Object 13"/>
          <p:cNvGraphicFramePr>
            <a:graphicFrameLocks noChangeAspect="1"/>
          </p:cNvGraphicFramePr>
          <p:nvPr>
            <p:extLst/>
          </p:nvPr>
        </p:nvGraphicFramePr>
        <p:xfrm>
          <a:off x="2555776" y="3284984"/>
          <a:ext cx="3240087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9" name="公式" r:id="rId4" imgW="3060700" imgH="660400" progId="Equation.3">
                  <p:embed/>
                </p:oleObj>
              </mc:Choice>
              <mc:Fallback>
                <p:oleObj name="公式" r:id="rId4" imgW="30607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3284984"/>
                        <a:ext cx="3240087" cy="6746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17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539552" y="1170912"/>
            <a:ext cx="817264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ru-RU" sz="1800" dirty="0">
                <a:sym typeface="Symbol" panose="05050102010706020507" pitchFamily="18" charset="2"/>
              </a:rPr>
              <a:t>1/5 </a:t>
            </a:r>
            <a:r>
              <a:rPr lang="en-US" altLang="ru-RU" sz="1800" dirty="0" smtClean="0">
                <a:sym typeface="Symbol" panose="05050102010706020507" pitchFamily="18" charset="2"/>
              </a:rPr>
              <a:t>quadrupoles,1/2 IR quadrupoles </a:t>
            </a:r>
            <a:r>
              <a:rPr lang="en-US" altLang="ru-RU" sz="1800" dirty="0">
                <a:sym typeface="Symbol" panose="05050102010706020507" pitchFamily="18" charset="2"/>
              </a:rPr>
              <a:t>(~600 out of 3000 </a:t>
            </a:r>
            <a:r>
              <a:rPr lang="en-US" altLang="ru-RU" sz="1800" dirty="0" smtClean="0">
                <a:sym typeface="Symbol" panose="05050102010706020507" pitchFamily="18" charset="2"/>
              </a:rPr>
              <a:t>quadrupoles</a:t>
            </a:r>
            <a:r>
              <a:rPr lang="en-US" altLang="ru-RU" sz="1800" dirty="0">
                <a:sym typeface="Symbol" panose="05050102010706020507" pitchFamily="18" charset="2"/>
              </a:rPr>
              <a:t>) strengths are changed to restore beta  functions </a:t>
            </a:r>
            <a:r>
              <a:rPr lang="en-US" altLang="ru-RU" sz="1800" dirty="0" smtClean="0">
                <a:sym typeface="Symbol" panose="05050102010706020507" pitchFamily="18" charset="2"/>
              </a:rPr>
              <a:t>along the ring.</a:t>
            </a:r>
            <a:endParaRPr lang="en-US" altLang="ru-RU" sz="1800" dirty="0">
              <a:sym typeface="Symbol" panose="05050102010706020507" pitchFamily="18" charset="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dirty="0">
                <a:sym typeface="Symbol" panose="05050102010706020507" pitchFamily="18" charset="2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dirty="0">
                <a:solidFill>
                  <a:srgbClr val="7030A0"/>
                </a:solidFill>
                <a:sym typeface="Symbol" panose="05050102010706020507" pitchFamily="18" charset="2"/>
              </a:rPr>
              <a:t> </a:t>
            </a:r>
            <a:endParaRPr lang="ru-RU" altLang="ru-RU" sz="2400" dirty="0">
              <a:solidFill>
                <a:srgbClr val="7030A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47664" y="404813"/>
            <a:ext cx="7596336" cy="635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ru-RU" sz="3600" kern="0" dirty="0" smtClean="0">
                <a:solidFill>
                  <a:srgbClr val="7030A0"/>
                </a:solidFill>
              </a:rPr>
              <a:t>Beta-beating  correction </a:t>
            </a:r>
            <a:endParaRPr lang="ru-RU" altLang="ru-RU" sz="2400" kern="0" dirty="0" smtClean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2"/>
              <p:cNvSpPr>
                <a:spLocks noChangeArrowheads="1"/>
              </p:cNvSpPr>
              <p:nvPr/>
            </p:nvSpPr>
            <p:spPr bwMode="auto">
              <a:xfrm>
                <a:off x="538408" y="4032186"/>
                <a:ext cx="4302224" cy="349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1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ru-RU" sz="1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∆</m:t>
                        </m:r>
                        <m:r>
                          <a:rPr lang="en-US" altLang="ru-RU" sz="1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𝛽</m:t>
                        </m:r>
                        <m:r>
                          <a:rPr lang="en-US" altLang="ru-RU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/</m:t>
                        </m:r>
                        <m:r>
                          <a:rPr lang="en-US" altLang="ru-RU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𝛽</m:t>
                        </m:r>
                      </m:e>
                      <m:sub>
                        <m:r>
                          <a:rPr lang="en-US" altLang="ru-RU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altLang="ru-RU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ru-RU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𝑟𝑚𝑠</m:t>
                        </m:r>
                      </m:sub>
                    </m:sSub>
                    <m:r>
                      <a:rPr lang="en-US" altLang="ru-RU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1600" dirty="0" smtClean="0">
                    <a:solidFill>
                      <a:srgbClr val="7030A0"/>
                    </a:solidFill>
                    <a:sym typeface="Symbol" panose="05050102010706020507" pitchFamily="18" charset="2"/>
                  </a:rPr>
                  <a:t> decreased from  5.1% </a:t>
                </a:r>
                <a:r>
                  <a:rPr lang="en-US" altLang="ru-RU" sz="1600" dirty="0">
                    <a:solidFill>
                      <a:srgbClr val="7030A0"/>
                    </a:solidFill>
                    <a:sym typeface="Symbol" panose="05050102010706020507" pitchFamily="18" charset="2"/>
                  </a:rPr>
                  <a:t>to </a:t>
                </a:r>
                <a:r>
                  <a:rPr lang="en-US" altLang="ru-RU" sz="1600" dirty="0" smtClean="0">
                    <a:solidFill>
                      <a:srgbClr val="7030A0"/>
                    </a:solidFill>
                    <a:sym typeface="Symbol" panose="05050102010706020507" pitchFamily="18" charset="2"/>
                  </a:rPr>
                  <a:t>1.3%</a:t>
                </a:r>
              </a:p>
            </p:txBody>
          </p:sp>
        </mc:Choice>
        <mc:Fallback xmlns="">
          <p:sp>
            <p:nvSpPr>
              <p:cNvPr id="12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408" y="4032186"/>
                <a:ext cx="4302224" cy="349326"/>
              </a:xfrm>
              <a:prstGeom prst="rect">
                <a:avLst/>
              </a:prstGeom>
              <a:blipFill>
                <a:blip r:embed="rId3"/>
                <a:stretch>
                  <a:fillRect t="-5172" b="-172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2"/>
              <p:cNvSpPr>
                <a:spLocks noChangeArrowheads="1"/>
              </p:cNvSpPr>
              <p:nvPr/>
            </p:nvSpPr>
            <p:spPr bwMode="auto">
              <a:xfrm>
                <a:off x="307782" y="6248150"/>
                <a:ext cx="4763475" cy="357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1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ru-RU" sz="1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∆</m:t>
                        </m:r>
                        <m:r>
                          <a:rPr lang="en-US" altLang="ru-RU" sz="1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𝛽</m:t>
                        </m:r>
                        <m:r>
                          <a:rPr lang="en-US" altLang="ru-RU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/</m:t>
                        </m:r>
                        <m:r>
                          <a:rPr lang="en-US" altLang="ru-RU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𝛽</m:t>
                        </m:r>
                      </m:e>
                      <m:sub>
                        <m:r>
                          <a:rPr lang="en-US" altLang="ru-RU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  <m:r>
                          <a:rPr lang="en-US" altLang="ru-RU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ru-RU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𝑟𝑚𝑠</m:t>
                        </m:r>
                      </m:sub>
                    </m:sSub>
                    <m:r>
                      <a:rPr lang="en-US" altLang="ru-RU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1600" dirty="0" smtClean="0">
                    <a:solidFill>
                      <a:srgbClr val="7030A0"/>
                    </a:solidFill>
                    <a:sym typeface="Symbol" panose="05050102010706020507" pitchFamily="18" charset="2"/>
                  </a:rPr>
                  <a:t> decreased from 11.8% </a:t>
                </a:r>
                <a:r>
                  <a:rPr lang="en-US" altLang="ru-RU" sz="1600" dirty="0">
                    <a:solidFill>
                      <a:srgbClr val="7030A0"/>
                    </a:solidFill>
                    <a:sym typeface="Symbol" panose="05050102010706020507" pitchFamily="18" charset="2"/>
                  </a:rPr>
                  <a:t>to </a:t>
                </a:r>
                <a:r>
                  <a:rPr lang="en-US" altLang="ru-RU" sz="1600" dirty="0" smtClean="0">
                    <a:solidFill>
                      <a:srgbClr val="7030A0"/>
                    </a:solidFill>
                    <a:sym typeface="Symbol" panose="05050102010706020507" pitchFamily="18" charset="2"/>
                  </a:rPr>
                  <a:t>1.1%</a:t>
                </a:r>
              </a:p>
            </p:txBody>
          </p:sp>
        </mc:Choice>
        <mc:Fallback xmlns="">
          <p:sp>
            <p:nvSpPr>
              <p:cNvPr id="1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782" y="6248150"/>
                <a:ext cx="4763475" cy="357983"/>
              </a:xfrm>
              <a:prstGeom prst="rect">
                <a:avLst/>
              </a:prstGeom>
              <a:blipFill>
                <a:blip r:embed="rId4"/>
                <a:stretch>
                  <a:fillRect t="-5085" b="-152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C0918A06-3F28-4FA6-87F3-D117739B5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43" y="4380592"/>
            <a:ext cx="4876147" cy="186441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A6B86F86-90A8-1648-B04E-2F8A079AEDD1}"/>
              </a:ext>
            </a:extLst>
          </p:cNvPr>
          <p:cNvSpPr/>
          <p:nvPr/>
        </p:nvSpPr>
        <p:spPr>
          <a:xfrm>
            <a:off x="755576" y="1851868"/>
            <a:ext cx="2417161" cy="372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400" b="1" dirty="0">
                <a:solidFill>
                  <a:schemeClr val="tx1"/>
                </a:solidFill>
              </a:rPr>
              <a:t>IR</a:t>
            </a:r>
            <a:r>
              <a:rPr lang="en-US" altLang="zh-CN" sz="1400" b="1" dirty="0" smtClean="0">
                <a:solidFill>
                  <a:schemeClr val="tx1"/>
                </a:solidFill>
              </a:rPr>
              <a:t>=50</a:t>
            </a:r>
            <a:r>
              <a:rPr lang="en-US" altLang="zh-CN" sz="1400" b="1" dirty="0" smtClean="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en-US" altLang="zh-CN" sz="1400" b="1" dirty="0" smtClean="0">
                <a:solidFill>
                  <a:schemeClr val="tx1"/>
                </a:solidFill>
              </a:rPr>
              <a:t>m     496 </a:t>
            </a:r>
            <a:r>
              <a:rPr lang="en-US" altLang="zh-CN" sz="1400" b="1" dirty="0">
                <a:solidFill>
                  <a:schemeClr val="tx1"/>
                </a:solidFill>
              </a:rPr>
              <a:t>seeds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2BDFF8A4-E8AB-4DDE-8F20-3B4686779A9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542"/>
          <a:stretch/>
        </p:blipFill>
        <p:spPr>
          <a:xfrm>
            <a:off x="4803548" y="2224278"/>
            <a:ext cx="4340452" cy="180790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5C0724D-16B2-4FD3-9B0E-C22C0C18631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869"/>
          <a:stretch/>
        </p:blipFill>
        <p:spPr>
          <a:xfrm>
            <a:off x="21308" y="2206492"/>
            <a:ext cx="4838724" cy="188534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49F8B61-6681-4D7F-9C6F-8C91D5982AF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3016"/>
          <a:stretch/>
        </p:blipFill>
        <p:spPr>
          <a:xfrm>
            <a:off x="4768897" y="4440243"/>
            <a:ext cx="4375103" cy="1824841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A6B86F86-90A8-1648-B04E-2F8A079AEDD1}"/>
              </a:ext>
            </a:extLst>
          </p:cNvPr>
          <p:cNvSpPr/>
          <p:nvPr/>
        </p:nvSpPr>
        <p:spPr>
          <a:xfrm>
            <a:off x="5129808" y="1842429"/>
            <a:ext cx="2417161" cy="372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400" b="1" dirty="0">
                <a:solidFill>
                  <a:schemeClr val="tx1"/>
                </a:solidFill>
              </a:rPr>
              <a:t>IR</a:t>
            </a:r>
            <a:r>
              <a:rPr lang="en-US" altLang="zh-CN" sz="1400" b="1" dirty="0" smtClean="0">
                <a:solidFill>
                  <a:schemeClr val="tx1"/>
                </a:solidFill>
              </a:rPr>
              <a:t>=100</a:t>
            </a:r>
            <a:r>
              <a:rPr lang="en-US" altLang="zh-CN" sz="1400" b="1" dirty="0" smtClean="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en-US" altLang="zh-CN" sz="1400" b="1" dirty="0" smtClean="0">
                <a:solidFill>
                  <a:schemeClr val="tx1"/>
                </a:solidFill>
              </a:rPr>
              <a:t>m     99 </a:t>
            </a:r>
            <a:r>
              <a:rPr lang="en-US" altLang="zh-CN" sz="1400" b="1" dirty="0">
                <a:solidFill>
                  <a:schemeClr val="tx1"/>
                </a:solidFill>
              </a:rPr>
              <a:t>seeds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2"/>
              <p:cNvSpPr>
                <a:spLocks noChangeArrowheads="1"/>
              </p:cNvSpPr>
              <p:nvPr/>
            </p:nvSpPr>
            <p:spPr bwMode="auto">
              <a:xfrm>
                <a:off x="4792875" y="4043421"/>
                <a:ext cx="4302224" cy="349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1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ru-RU" sz="1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∆</m:t>
                        </m:r>
                        <m:r>
                          <a:rPr lang="en-US" altLang="ru-RU" sz="1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𝛽</m:t>
                        </m:r>
                        <m:r>
                          <a:rPr lang="en-US" altLang="ru-RU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/</m:t>
                        </m:r>
                        <m:r>
                          <a:rPr lang="en-US" altLang="ru-RU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𝛽</m:t>
                        </m:r>
                      </m:e>
                      <m:sub>
                        <m:r>
                          <a:rPr lang="en-US" altLang="ru-RU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altLang="ru-RU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ru-RU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𝑟𝑚𝑠</m:t>
                        </m:r>
                      </m:sub>
                    </m:sSub>
                    <m:r>
                      <a:rPr lang="en-US" altLang="ru-RU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1600" dirty="0" smtClean="0">
                    <a:solidFill>
                      <a:srgbClr val="7030A0"/>
                    </a:solidFill>
                    <a:sym typeface="Symbol" panose="05050102010706020507" pitchFamily="18" charset="2"/>
                  </a:rPr>
                  <a:t> decreased from  4.3% </a:t>
                </a:r>
                <a:r>
                  <a:rPr lang="en-US" altLang="ru-RU" sz="1600" dirty="0">
                    <a:solidFill>
                      <a:srgbClr val="7030A0"/>
                    </a:solidFill>
                    <a:sym typeface="Symbol" panose="05050102010706020507" pitchFamily="18" charset="2"/>
                  </a:rPr>
                  <a:t>to </a:t>
                </a:r>
                <a:r>
                  <a:rPr lang="en-US" altLang="ru-RU" sz="1600" dirty="0" smtClean="0">
                    <a:solidFill>
                      <a:srgbClr val="7030A0"/>
                    </a:solidFill>
                    <a:sym typeface="Symbol" panose="05050102010706020507" pitchFamily="18" charset="2"/>
                  </a:rPr>
                  <a:t>1.4%</a:t>
                </a:r>
              </a:p>
            </p:txBody>
          </p:sp>
        </mc:Choice>
        <mc:Fallback xmlns="">
          <p:sp>
            <p:nvSpPr>
              <p:cNvPr id="14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92875" y="4043421"/>
                <a:ext cx="4302224" cy="349326"/>
              </a:xfrm>
              <a:prstGeom prst="rect">
                <a:avLst/>
              </a:prstGeom>
              <a:blipFill>
                <a:blip r:embed="rId9"/>
                <a:stretch>
                  <a:fillRect t="-5172" b="-172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2"/>
              <p:cNvSpPr>
                <a:spLocks noChangeArrowheads="1"/>
              </p:cNvSpPr>
              <p:nvPr/>
            </p:nvSpPr>
            <p:spPr bwMode="auto">
              <a:xfrm>
                <a:off x="4406243" y="6195464"/>
                <a:ext cx="4763475" cy="357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1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ru-RU" sz="1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∆</m:t>
                        </m:r>
                        <m:r>
                          <a:rPr lang="en-US" altLang="ru-RU" sz="1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𝛽</m:t>
                        </m:r>
                        <m:r>
                          <a:rPr lang="en-US" altLang="ru-RU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/</m:t>
                        </m:r>
                        <m:r>
                          <a:rPr lang="en-US" altLang="ru-RU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𝛽</m:t>
                        </m:r>
                      </m:e>
                      <m:sub>
                        <m:r>
                          <a:rPr lang="en-US" altLang="ru-RU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  <m:r>
                          <a:rPr lang="en-US" altLang="ru-RU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ru-RU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𝑟𝑚𝑠</m:t>
                        </m:r>
                      </m:sub>
                    </m:sSub>
                    <m:r>
                      <a:rPr lang="en-US" altLang="ru-RU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1600" dirty="0" smtClean="0">
                    <a:solidFill>
                      <a:srgbClr val="7030A0"/>
                    </a:solidFill>
                    <a:sym typeface="Symbol" panose="05050102010706020507" pitchFamily="18" charset="2"/>
                  </a:rPr>
                  <a:t> decreased from 14.3% </a:t>
                </a:r>
                <a:r>
                  <a:rPr lang="en-US" altLang="ru-RU" sz="1600" dirty="0">
                    <a:solidFill>
                      <a:srgbClr val="7030A0"/>
                    </a:solidFill>
                    <a:sym typeface="Symbol" panose="05050102010706020507" pitchFamily="18" charset="2"/>
                  </a:rPr>
                  <a:t>to </a:t>
                </a:r>
                <a:r>
                  <a:rPr lang="en-US" altLang="ru-RU" sz="1600" dirty="0" smtClean="0">
                    <a:solidFill>
                      <a:srgbClr val="7030A0"/>
                    </a:solidFill>
                    <a:sym typeface="Symbol" panose="05050102010706020507" pitchFamily="18" charset="2"/>
                  </a:rPr>
                  <a:t>1.5%</a:t>
                </a:r>
              </a:p>
            </p:txBody>
          </p:sp>
        </mc:Choice>
        <mc:Fallback xmlns="">
          <p:sp>
            <p:nvSpPr>
              <p:cNvPr id="19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06243" y="6195464"/>
                <a:ext cx="4763475" cy="357983"/>
              </a:xfrm>
              <a:prstGeom prst="rect">
                <a:avLst/>
              </a:prstGeom>
              <a:blipFill>
                <a:blip r:embed="rId10"/>
                <a:stretch>
                  <a:fillRect t="-5085" b="-152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260648"/>
            <a:ext cx="6274816" cy="635000"/>
          </a:xfrm>
        </p:spPr>
        <p:txBody>
          <a:bodyPr/>
          <a:lstStyle/>
          <a:p>
            <a:pPr algn="l" eaLnBrk="1" hangingPunct="1"/>
            <a:r>
              <a:rPr lang="en-US" altLang="ru-RU" sz="3600" dirty="0">
                <a:solidFill>
                  <a:srgbClr val="7030A0"/>
                </a:solidFill>
              </a:rPr>
              <a:t>C</a:t>
            </a:r>
            <a:r>
              <a:rPr lang="en-US" altLang="ru-RU" sz="3600" dirty="0" smtClean="0">
                <a:solidFill>
                  <a:srgbClr val="7030A0"/>
                </a:solidFill>
              </a:rPr>
              <a:t>orrection results  </a:t>
            </a:r>
            <a:endParaRPr lang="ru-RU" altLang="ru-RU" sz="2400" dirty="0" smtClean="0">
              <a:solidFill>
                <a:srgbClr val="7030A0"/>
              </a:solidFill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85031408-2D93-490E-AAAE-D5B6D349C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308149"/>
              </p:ext>
            </p:extLst>
          </p:nvPr>
        </p:nvGraphicFramePr>
        <p:xfrm>
          <a:off x="4745670" y="3519190"/>
          <a:ext cx="439248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51707635"/>
                    </a:ext>
                  </a:extLst>
                </a:gridCol>
                <a:gridCol w="1286463">
                  <a:extLst>
                    <a:ext uri="{9D8B030D-6E8A-4147-A177-3AD203B41FA5}">
                      <a16:colId xmlns:a16="http://schemas.microsoft.com/office/drawing/2014/main" val="1982444197"/>
                    </a:ext>
                  </a:extLst>
                </a:gridCol>
                <a:gridCol w="1449841">
                  <a:extLst>
                    <a:ext uri="{9D8B030D-6E8A-4147-A177-3AD203B41FA5}">
                      <a16:colId xmlns:a16="http://schemas.microsoft.com/office/drawing/2014/main" val="2033054503"/>
                    </a:ext>
                  </a:extLst>
                </a:gridCol>
              </a:tblGrid>
              <a:tr h="21651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Observable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Before correction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After </a:t>
                      </a:r>
                      <a:endParaRPr lang="en-US" altLang="zh-CN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correction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84713"/>
                  </a:ext>
                </a:extLst>
              </a:tr>
              <a:tr h="21651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Hori. disp.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30.9 </a:t>
                      </a:r>
                      <a:r>
                        <a:rPr lang="en-US" altLang="zh-CN" sz="1400" dirty="0"/>
                        <a:t>mm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2.2 </a:t>
                      </a:r>
                      <a:r>
                        <a:rPr lang="en-US" altLang="zh-CN" sz="1400" dirty="0"/>
                        <a:t>mm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915247"/>
                  </a:ext>
                </a:extLst>
              </a:tr>
              <a:tr h="21651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Vert. disp.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42.7 </a:t>
                      </a:r>
                      <a:r>
                        <a:rPr lang="en-US" altLang="zh-CN" sz="1400" dirty="0"/>
                        <a:t>mm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5.9 </a:t>
                      </a:r>
                      <a:r>
                        <a:rPr lang="en-US" altLang="zh-CN" sz="1400" dirty="0"/>
                        <a:t>mm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958449"/>
                  </a:ext>
                </a:extLst>
              </a:tr>
              <a:tr h="21651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Hori. Beta-beating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4.3%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1.4%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36513"/>
                  </a:ext>
                </a:extLst>
              </a:tr>
              <a:tr h="21651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Vert. </a:t>
                      </a:r>
                      <a:r>
                        <a:rPr lang="en-US" altLang="zh-CN" sz="1400" dirty="0"/>
                        <a:t>Beta-beating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14.3%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1.5%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00533"/>
                  </a:ext>
                </a:extLst>
              </a:tr>
            </a:tbl>
          </a:graphicData>
        </a:graphic>
      </p:graphicFrame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134DA3D6-617F-48E0-B1FA-5AED27A05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195884"/>
              </p:ext>
            </p:extLst>
          </p:nvPr>
        </p:nvGraphicFramePr>
        <p:xfrm>
          <a:off x="281174" y="3519190"/>
          <a:ext cx="426117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105">
                  <a:extLst>
                    <a:ext uri="{9D8B030D-6E8A-4147-A177-3AD203B41FA5}">
                      <a16:colId xmlns:a16="http://schemas.microsoft.com/office/drawing/2014/main" val="51707635"/>
                    </a:ext>
                  </a:extLst>
                </a:gridCol>
                <a:gridCol w="1169537">
                  <a:extLst>
                    <a:ext uri="{9D8B030D-6E8A-4147-A177-3AD203B41FA5}">
                      <a16:colId xmlns:a16="http://schemas.microsoft.com/office/drawing/2014/main" val="1982444197"/>
                    </a:ext>
                  </a:extLst>
                </a:gridCol>
                <a:gridCol w="1340530">
                  <a:extLst>
                    <a:ext uri="{9D8B030D-6E8A-4147-A177-3AD203B41FA5}">
                      <a16:colId xmlns:a16="http://schemas.microsoft.com/office/drawing/2014/main" val="2033054503"/>
                    </a:ext>
                  </a:extLst>
                </a:gridCol>
              </a:tblGrid>
              <a:tr h="21651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Observable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Before correction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After correction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84713"/>
                  </a:ext>
                </a:extLst>
              </a:tr>
              <a:tr h="21651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Hori. disp.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29.0 </a:t>
                      </a:r>
                      <a:r>
                        <a:rPr lang="en-US" altLang="zh-CN" sz="1400" dirty="0"/>
                        <a:t>mm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4.3 </a:t>
                      </a:r>
                      <a:r>
                        <a:rPr lang="en-US" altLang="zh-CN" sz="1400" dirty="0"/>
                        <a:t>mm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915247"/>
                  </a:ext>
                </a:extLst>
              </a:tr>
              <a:tr h="21651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Vert. disp.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102.1 </a:t>
                      </a:r>
                      <a:r>
                        <a:rPr lang="en-US" altLang="zh-CN" sz="1400" dirty="0"/>
                        <a:t>mm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2.3 </a:t>
                      </a:r>
                      <a:r>
                        <a:rPr lang="en-US" altLang="zh-CN" sz="1400" dirty="0"/>
                        <a:t>mm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958449"/>
                  </a:ext>
                </a:extLst>
              </a:tr>
              <a:tr h="21651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Hori. Beta-beating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5.1%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1.3%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136513"/>
                  </a:ext>
                </a:extLst>
              </a:tr>
              <a:tr h="21651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Vert. Beta-beating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11.8%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1.1%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00533"/>
                  </a:ext>
                </a:extLst>
              </a:tr>
            </a:tbl>
          </a:graphicData>
        </a:graphic>
      </p:graphicFrame>
      <p:graphicFrame>
        <p:nvGraphicFramePr>
          <p:cNvPr id="11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318757"/>
              </p:ext>
            </p:extLst>
          </p:nvPr>
        </p:nvGraphicFramePr>
        <p:xfrm>
          <a:off x="4907590" y="1223138"/>
          <a:ext cx="4041479" cy="17268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9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5802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Component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14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US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400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altLang="zh-CN" sz="1400" dirty="0" smtClean="0"/>
                        <a:t>m</a:t>
                      </a:r>
                      <a:r>
                        <a:rPr lang="en-US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14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400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altLang="zh-CN" sz="1400" dirty="0" smtClean="0"/>
                        <a:t>m</a:t>
                      </a:r>
                      <a:r>
                        <a:rPr lang="en-US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14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</a:t>
                      </a:r>
                      <a:r>
                        <a:rPr lang="en-US" sz="1400" b="1" i="1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400" dirty="0" err="1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400" b="1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rad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165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Arc</a:t>
                      </a:r>
                      <a:r>
                        <a:rPr lang="en-US" altLang="zh-CN" sz="1400" b="1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quadrupole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165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IR Quadrupole</a:t>
                      </a: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730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Sextupole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56252582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79512" y="895648"/>
            <a:ext cx="4464496" cy="52696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681760" y="895648"/>
            <a:ext cx="4392487" cy="52696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6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229149"/>
              </p:ext>
            </p:extLst>
          </p:nvPr>
        </p:nvGraphicFramePr>
        <p:xfrm>
          <a:off x="505058" y="1265539"/>
          <a:ext cx="3885411" cy="17268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3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679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Component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14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US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400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altLang="zh-CN" sz="1400" dirty="0" smtClean="0"/>
                        <a:t>m</a:t>
                      </a:r>
                      <a:r>
                        <a:rPr lang="en-US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14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400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altLang="zh-CN" sz="1400" dirty="0" smtClean="0"/>
                        <a:t>m</a:t>
                      </a:r>
                      <a:r>
                        <a:rPr lang="en-US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14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</a:t>
                      </a:r>
                      <a:r>
                        <a:rPr lang="en-US" sz="1400" b="1" i="1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400" dirty="0" err="1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400" b="1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rad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165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Arc</a:t>
                      </a:r>
                      <a:r>
                        <a:rPr lang="en-US" altLang="zh-CN" sz="1400" b="1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quadrupole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165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IR Quadrupole</a:t>
                      </a: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730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400" b="1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Sextupole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56252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359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39975" y="9525"/>
            <a:ext cx="5903913" cy="839788"/>
          </a:xfrm>
        </p:spPr>
        <p:txBody>
          <a:bodyPr/>
          <a:lstStyle/>
          <a:p>
            <a:pPr algn="l" eaLnBrk="1" hangingPunct="1"/>
            <a:r>
              <a:rPr lang="en-US" altLang="ru-RU" sz="3600" dirty="0" smtClean="0">
                <a:solidFill>
                  <a:srgbClr val="7030A0"/>
                </a:solidFill>
              </a:rPr>
              <a:t>Coupling correction</a:t>
            </a:r>
            <a:endParaRPr lang="ru-RU" altLang="ru-RU" sz="3600" dirty="0" smtClean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755576" y="849313"/>
                <a:ext cx="7993062" cy="5832177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</a:pPr>
                <a:r>
                  <a:rPr lang="en-US" altLang="ru-RU" sz="1600" dirty="0" smtClean="0"/>
                  <a:t>Neglecting beam-beam effects</a:t>
                </a:r>
              </a:p>
              <a:p>
                <a:pPr eaLnBrk="1" hangingPunct="1">
                  <a:lnSpc>
                    <a:spcPct val="120000"/>
                  </a:lnSpc>
                </a:pPr>
                <a:endParaRPr lang="en-US" altLang="ru-RU" sz="1600" dirty="0" smtClean="0"/>
              </a:p>
              <a:p>
                <a:pPr eaLnBrk="1" hangingPunct="1">
                  <a:lnSpc>
                    <a:spcPct val="120000"/>
                  </a:lnSpc>
                </a:pPr>
                <a:endParaRPr lang="en-US" altLang="ru-RU" sz="1600" dirty="0" smtClean="0"/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altLang="ru-RU" sz="1600" dirty="0" smtClean="0">
                    <a:sym typeface="Wingdings" panose="05000000000000000000" pitchFamily="2" charset="2"/>
                  </a:rPr>
                  <a:t>Local coupling parameter matching was developed for BEPCII.</a:t>
                </a: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altLang="ru-RU" sz="1600" dirty="0" smtClean="0">
                    <a:sym typeface="Wingdings" panose="05000000000000000000" pitchFamily="2" charset="2"/>
                  </a:rPr>
                  <a:t>Both coupling and vertical dispersion are controlled.</a:t>
                </a: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altLang="ru-RU" sz="1600" dirty="0" smtClean="0">
                    <a:sym typeface="Wingdings" panose="05000000000000000000" pitchFamily="2" charset="2"/>
                  </a:rPr>
                  <a:t>Using the trim coils of the </a:t>
                </a:r>
                <a:r>
                  <a:rPr lang="en-US" altLang="ru-RU" sz="1600" dirty="0" err="1" smtClean="0">
                    <a:sym typeface="Wingdings" panose="05000000000000000000" pitchFamily="2" charset="2"/>
                  </a:rPr>
                  <a:t>sextupoles</a:t>
                </a:r>
                <a:r>
                  <a:rPr lang="en-US" altLang="ru-RU" sz="1600" dirty="0" smtClean="0">
                    <a:sym typeface="Wingdings" panose="05000000000000000000" pitchFamily="2" charset="2"/>
                  </a:rPr>
                  <a:t> (~1000), which providing skew-quadrupole field, to perform emittance tuning</a:t>
                </a:r>
                <a:r>
                  <a:rPr lang="en-US" altLang="ru-RU" sz="1600" dirty="0">
                    <a:sym typeface="Wingdings" panose="05000000000000000000" pitchFamily="2" charset="2"/>
                  </a:rPr>
                  <a:t> </a:t>
                </a:r>
                <a:r>
                  <a:rPr lang="en-US" altLang="ru-RU" sz="1600" dirty="0" smtClean="0">
                    <a:sym typeface="Wingdings" panose="05000000000000000000" pitchFamily="2" charset="2"/>
                  </a:rPr>
                  <a:t>for CEPC.</a:t>
                </a: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altLang="ru-RU" sz="1600" dirty="0" smtClean="0">
                    <a:sym typeface="Wingdings" panose="05000000000000000000" pitchFamily="2" charset="2"/>
                  </a:rPr>
                  <a:t>The vertical orbit distortion due to a horizontal deflection at a  BPM is:</a:t>
                </a:r>
              </a:p>
              <a:p>
                <a:pPr marL="0" indent="0" eaLnBrk="1" hangingPunct="1">
                  <a:lnSpc>
                    <a:spcPct val="120000"/>
                  </a:lnSpc>
                  <a:buNone/>
                </a:pPr>
                <a:r>
                  <a:rPr lang="en-US" altLang="ru-RU" sz="2000" dirty="0" smtClean="0">
                    <a:sym typeface="Wingdings" panose="05000000000000000000" pitchFamily="2" charset="2"/>
                  </a:rPr>
                  <a:t>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l-GR" altLang="ru-RU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∆</m:t>
                        </m:r>
                        <m:sSub>
                          <m:sSubPr>
                            <m:ctrlPr>
                              <a:rPr lang="el-GR" altLang="ru-RU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𝑐𝑜𝑑</m:t>
                            </m:r>
                          </m:sub>
                        </m:sSub>
                      </m:num>
                      <m:den>
                        <m:r>
                          <a:rPr lang="el-GR" altLang="ru-RU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∆</m:t>
                        </m:r>
                        <m:sSub>
                          <m:sSubPr>
                            <m:ctrlPr>
                              <a:rPr lang="el-GR" altLang="ru-RU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𝑐𝑜𝑑</m:t>
                            </m:r>
                          </m:sub>
                        </m:sSub>
                      </m:den>
                    </m:f>
                    <m:r>
                      <a:rPr lang="en-US" altLang="ru-RU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altLang="ru-RU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ru-RU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,22</m:t>
                        </m:r>
                      </m:sub>
                    </m:sSub>
                    <m:sSub>
                      <m:sSubPr>
                        <m:ctrlPr>
                          <a:rPr lang="en-US" altLang="ru-RU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e>
                      <m:sub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en-US" altLang="ru-RU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b>
                      <m:sSubPr>
                        <m:ctrlPr>
                          <a:rPr lang="en-US" altLang="ru-RU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ru-RU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altLang="ru-RU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altLang="ru-RU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  <m:r>
                          <a:rPr lang="en-US" altLang="ru-RU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,12</m:t>
                        </m:r>
                      </m:sub>
                    </m:sSub>
                    <m:sSub>
                      <m:sSubPr>
                        <m:ctrlPr>
                          <a:rPr lang="en-US" altLang="ru-RU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ru-RU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e>
                      <m:sub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ru-RU" sz="2000" i="1" dirty="0" smtClean="0">
                    <a:sym typeface="Wingdings" panose="05000000000000000000" pitchFamily="2" charset="2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ru-RU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altLang="ru-RU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</m:t>
                        </m:r>
                        <m:r>
                          <a:rPr lang="en-US" altLang="ru-RU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en-US" altLang="ru-RU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ru-RU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e>
                      <m:sub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ru-RU" sz="2000" i="1" dirty="0" smtClean="0">
                    <a:sym typeface="Wingdings" panose="05000000000000000000" pitchFamily="2" charset="2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ru-RU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altLang="ru-RU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</m:t>
                        </m:r>
                        <m:r>
                          <a:rPr lang="en-US" altLang="ru-RU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  <m:r>
                          <a:rPr lang="en-US" altLang="ru-RU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ru-RU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ru-RU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e>
                      <m:sub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sub>
                    </m:sSub>
                  </m:oMath>
                </a14:m>
                <a:endParaRPr lang="en-US" altLang="ru-RU" sz="2000" i="1" dirty="0">
                  <a:sym typeface="Wingdings" panose="05000000000000000000" pitchFamily="2" charset="2"/>
                </a:endParaRPr>
              </a:p>
              <a:p>
                <a:pPr marL="0" indent="0" eaLnBrk="1" hangingPunct="1">
                  <a:lnSpc>
                    <a:spcPct val="120000"/>
                  </a:lnSpc>
                  <a:buNone/>
                </a:pPr>
                <a:r>
                  <a:rPr lang="en-US" altLang="ru-RU" sz="2000" i="1" dirty="0" smtClean="0">
                    <a:sym typeface="Wingdings" panose="05000000000000000000" pitchFamily="2" charset="2"/>
                  </a:rPr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e>
                      <m:sub>
                        <m: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ru-RU" sz="1600" i="1" dirty="0" smtClean="0">
                    <a:sym typeface="Wingdings" panose="05000000000000000000" pitchFamily="2" charset="2"/>
                  </a:rPr>
                  <a:t>,</a:t>
                </a:r>
                <a:r>
                  <a:rPr lang="en-US" altLang="ru-RU" sz="16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e>
                      <m:sub>
                        <m: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ru-RU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e>
                      <m:sub>
                        <m: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b>
                    </m:sSub>
                    <m:r>
                      <a:rPr lang="en-US" altLang="ru-RU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e>
                      <m:sub>
                        <m: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ru-RU" sz="1600" i="1" dirty="0" smtClean="0">
                    <a:sym typeface="Wingdings" panose="05000000000000000000" pitchFamily="2" charset="2"/>
                  </a:rPr>
                  <a:t> </a:t>
                </a:r>
                <a:r>
                  <a:rPr lang="zh-CN" altLang="en-US" sz="1600" dirty="0" smtClean="0">
                    <a:sym typeface="Wingdings" panose="05000000000000000000" pitchFamily="2" charset="2"/>
                  </a:rPr>
                  <a:t>：</a:t>
                </a:r>
                <a:r>
                  <a:rPr lang="en-US" altLang="zh-CN" sz="1600" dirty="0" smtClean="0">
                    <a:sym typeface="Wingdings" panose="05000000000000000000" pitchFamily="2" charset="2"/>
                  </a:rPr>
                  <a:t>only related to the decoupled linear optics</a:t>
                </a:r>
              </a:p>
              <a:p>
                <a:pPr marL="0" indent="0" eaLnBrk="1" hangingPunct="1">
                  <a:lnSpc>
                    <a:spcPct val="120000"/>
                  </a:lnSpc>
                  <a:buNone/>
                </a:pPr>
                <a:r>
                  <a:rPr lang="en-US" altLang="ru-RU" sz="1600" dirty="0">
                    <a:sym typeface="Wingdings" panose="05000000000000000000" pitchFamily="2" charset="2"/>
                  </a:rPr>
                  <a:t> </a:t>
                </a:r>
                <a:r>
                  <a:rPr lang="en-US" altLang="ru-RU" sz="1600" dirty="0" smtClean="0">
                    <a:sym typeface="Wingdings" panose="05000000000000000000" pitchFamily="2" charset="2"/>
                  </a:rPr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ru-RU" sz="16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altLang="ru-RU" sz="16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  <m: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,22</m:t>
                        </m:r>
                      </m:sub>
                    </m:sSub>
                    <m:sSub>
                      <m:sSubPr>
                        <m:ctrlP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ru-RU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ru-RU" sz="16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altLang="ru-RU" sz="16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  <m: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,12</m:t>
                        </m:r>
                      </m:sub>
                    </m:sSub>
                    <m:r>
                      <a:rPr lang="en-US" altLang="ru-RU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ru-RU" sz="16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altLang="ru-RU" sz="16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</m:t>
                        </m:r>
                        <m: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,11</m:t>
                        </m:r>
                      </m:sub>
                    </m:sSub>
                    <m:r>
                      <a:rPr lang="en-US" altLang="ru-RU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ru-RU" sz="16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altLang="ru-RU" sz="16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</m:t>
                        </m:r>
                        <m: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,12</m:t>
                        </m:r>
                      </m:sub>
                    </m:sSub>
                  </m:oMath>
                </a14:m>
                <a:r>
                  <a:rPr lang="en-US" altLang="ru-RU" sz="1600" dirty="0" smtClean="0">
                    <a:sym typeface="Wingdings" panose="05000000000000000000" pitchFamily="2" charset="2"/>
                  </a:rPr>
                  <a:t>: local coupling parameters</a:t>
                </a:r>
              </a:p>
              <a:p>
                <a:pPr marL="0" indent="0" eaLnBrk="1" hangingPunct="1">
                  <a:lnSpc>
                    <a:spcPct val="120000"/>
                  </a:lnSpc>
                  <a:buNone/>
                </a:pPr>
                <a:r>
                  <a:rPr lang="en-US" altLang="ru-RU" sz="2000" dirty="0">
                    <a:sym typeface="Wingdings" panose="05000000000000000000" pitchFamily="2" charset="2"/>
                  </a:rPr>
                  <a:t> </a:t>
                </a:r>
                <a:r>
                  <a:rPr lang="en-US" altLang="ru-RU" sz="2000" dirty="0" smtClean="0">
                    <a:sym typeface="Wingdings" panose="05000000000000000000" pitchFamily="2" charset="2"/>
                  </a:rPr>
                  <a:t>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ru-RU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altLang="ru-RU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altLang="ru-RU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  <m:r>
                          <a:rPr lang="en-US" altLang="ru-RU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,12</m:t>
                        </m:r>
                      </m:sub>
                    </m:sSub>
                    <m:r>
                      <a:rPr lang="en-US" altLang="ru-RU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altLang="ru-RU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𝑀</m:t>
                        </m:r>
                      </m:e>
                      <m:sub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altLang="ru-RU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𝑘𝑠</m:t>
                        </m:r>
                      </m:e>
                    </m:acc>
                  </m:oMath>
                </a14:m>
                <a:endParaRPr lang="en-US" altLang="ru-RU" sz="2000" dirty="0" smtClean="0">
                  <a:sym typeface="Wingdings" panose="05000000000000000000" pitchFamily="2" charset="2"/>
                </a:endParaRPr>
              </a:p>
              <a:p>
                <a:pPr marL="0" indent="0" eaLnBrk="1" hangingPunct="1">
                  <a:lnSpc>
                    <a:spcPct val="120000"/>
                  </a:lnSpc>
                  <a:buNone/>
                </a:pPr>
                <a:r>
                  <a:rPr lang="en-US" altLang="ru-RU" sz="1600" dirty="0">
                    <a:sym typeface="Wingdings" panose="05000000000000000000" pitchFamily="2" charset="2"/>
                  </a:rPr>
                  <a:t> </a:t>
                </a:r>
                <a:r>
                  <a:rPr lang="en-US" altLang="ru-RU" sz="1600" dirty="0" smtClean="0">
                    <a:sym typeface="Wingdings" panose="05000000000000000000" pitchFamily="2" charset="2"/>
                  </a:rPr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𝑀</m:t>
                        </m:r>
                      </m:e>
                      <m:sub>
                        <m: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ru-RU" sz="1600" dirty="0" smtClean="0">
                    <a:sym typeface="Wingdings" panose="05000000000000000000" pitchFamily="2" charset="2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ru-RU" sz="16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altLang="ru-RU" sz="16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  <m: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,12</m:t>
                        </m:r>
                      </m:sub>
                    </m:sSub>
                  </m:oMath>
                </a14:m>
                <a:r>
                  <a:rPr lang="en-US" altLang="ru-RU" sz="1600" dirty="0" smtClean="0">
                    <a:sym typeface="Wingdings" panose="05000000000000000000" pitchFamily="2" charset="2"/>
                  </a:rPr>
                  <a:t> response matrix</a:t>
                </a:r>
              </a:p>
              <a:p>
                <a:pPr marL="0" indent="0" eaLnBrk="1" hangingPunct="1">
                  <a:lnSpc>
                    <a:spcPct val="120000"/>
                  </a:lnSpc>
                  <a:buNone/>
                </a:pPr>
                <a:r>
                  <a:rPr lang="en-US" altLang="ru-RU" sz="1600" dirty="0" smtClean="0">
                    <a:sym typeface="Wingdings" panose="05000000000000000000" pitchFamily="2" charset="2"/>
                  </a:rPr>
                  <a:t>      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ru-RU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altLang="ru-RU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𝑘𝑠</m:t>
                        </m:r>
                      </m:e>
                    </m:acc>
                  </m:oMath>
                </a14:m>
                <a:r>
                  <a:rPr lang="en-US" altLang="ru-RU" sz="1600" dirty="0" smtClean="0">
                    <a:sym typeface="Wingdings" panose="05000000000000000000" pitchFamily="2" charset="2"/>
                  </a:rPr>
                  <a:t> :  skew-quadrupole vector</a:t>
                </a:r>
              </a:p>
              <a:p>
                <a:pPr marL="0" indent="0" eaLnBrk="1" hangingPunct="1">
                  <a:lnSpc>
                    <a:spcPct val="120000"/>
                  </a:lnSpc>
                  <a:buNone/>
                </a:pPr>
                <a:endParaRPr lang="en-US" altLang="ru-RU" sz="2000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55576" y="849313"/>
                <a:ext cx="7993062" cy="5832177"/>
              </a:xfrm>
              <a:blipFill>
                <a:blip r:embed="rId3"/>
                <a:stretch>
                  <a:fillRect l="-3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2" t="42143" r="37946" b="46428"/>
          <a:stretch>
            <a:fillRect/>
          </a:stretch>
        </p:blipFill>
        <p:spPr bwMode="auto">
          <a:xfrm>
            <a:off x="2350560" y="1215196"/>
            <a:ext cx="40465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195736" y="3665475"/>
            <a:ext cx="4752528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375843" y="5067119"/>
            <a:ext cx="2376264" cy="430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11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3215B07C-EB69-43B0-B1C3-D3FEFC5BE3A2}"/>
                  </a:ext>
                </a:extLst>
              </p:cNvPr>
              <p:cNvSpPr/>
              <p:nvPr/>
            </p:nvSpPr>
            <p:spPr>
              <a:xfrm>
                <a:off x="1331640" y="5373216"/>
                <a:ext cx="3096344" cy="1052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600" dirty="0"/>
                  <a:t>ex = 1.21</a:t>
                </a:r>
                <a:r>
                  <a:rPr lang="en-US" altLang="zh-CN" sz="1600" dirty="0"/>
                  <a:t>7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zh-CN" altLang="en-US" sz="1600" dirty="0"/>
                  <a:t>0.00</a:t>
                </a:r>
                <a:r>
                  <a:rPr lang="en-US" altLang="zh-CN" sz="1600" dirty="0"/>
                  <a:t>5</a:t>
                </a:r>
                <a:r>
                  <a:rPr lang="zh-CN" altLang="en-US" sz="1600" dirty="0"/>
                  <a:t> </a:t>
                </a:r>
                <a:r>
                  <a:rPr lang="zh-CN" altLang="en-US" sz="1600" dirty="0" smtClean="0"/>
                  <a:t>nm</a:t>
                </a:r>
                <a:endParaRPr lang="en-US" altLang="zh-CN" sz="16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en-US" sz="1600" dirty="0" smtClean="0">
                    <a:solidFill>
                      <a:schemeClr val="tx1"/>
                    </a:solidFill>
                  </a:rPr>
                  <a:t>ey </a:t>
                </a:r>
                <a:r>
                  <a:rPr lang="zh-CN" altLang="en-US" sz="1600" dirty="0">
                    <a:solidFill>
                      <a:schemeClr val="tx1"/>
                    </a:solidFill>
                  </a:rPr>
                  <a:t>= 0.0</a:t>
                </a:r>
                <a:r>
                  <a:rPr lang="en-US" altLang="zh-CN" sz="1600" dirty="0">
                    <a:solidFill>
                      <a:schemeClr val="tx1"/>
                    </a:solidFill>
                  </a:rPr>
                  <a:t>43</a:t>
                </a:r>
                <a:r>
                  <a:rPr lang="en-US" altLang="zh-CN" sz="16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 </m:t>
                    </m:r>
                  </m:oMath>
                </a14:m>
                <a:r>
                  <a:rPr lang="zh-CN" altLang="en-US" sz="1600" dirty="0">
                    <a:solidFill>
                      <a:schemeClr val="tx1"/>
                    </a:solidFill>
                  </a:rPr>
                  <a:t>0.00</a:t>
                </a:r>
                <a:r>
                  <a:rPr lang="en-US" altLang="zh-CN" sz="1600" dirty="0">
                    <a:solidFill>
                      <a:schemeClr val="tx1"/>
                    </a:solidFill>
                  </a:rPr>
                  <a:t>2</a:t>
                </a:r>
                <a:r>
                  <a:rPr lang="zh-CN" altLang="en-US" sz="1600" dirty="0">
                    <a:solidFill>
                      <a:schemeClr val="tx1"/>
                    </a:solidFill>
                  </a:rPr>
                  <a:t> pm</a:t>
                </a:r>
                <a:endParaRPr lang="en-US" altLang="zh-CN" sz="16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en-US" sz="1600" dirty="0">
                    <a:solidFill>
                      <a:schemeClr val="tx1"/>
                    </a:solidFill>
                  </a:rPr>
                  <a:t>ey/ex = </a:t>
                </a:r>
                <a:r>
                  <a:rPr lang="en-US" altLang="zh-CN" sz="1600" dirty="0">
                    <a:solidFill>
                      <a:schemeClr val="tx1"/>
                    </a:solidFill>
                  </a:rPr>
                  <a:t>(</a:t>
                </a:r>
                <a:r>
                  <a:rPr lang="zh-CN" altLang="en-US" sz="1600" dirty="0">
                    <a:solidFill>
                      <a:schemeClr val="tx1"/>
                    </a:solidFill>
                  </a:rPr>
                  <a:t>0.00</a:t>
                </a:r>
                <a:r>
                  <a:rPr lang="en-US" altLang="zh-CN" sz="1600" dirty="0">
                    <a:solidFill>
                      <a:schemeClr val="tx1"/>
                    </a:solidFill>
                  </a:rPr>
                  <a:t>35</a:t>
                </a:r>
                <a:r>
                  <a:rPr lang="en-US" altLang="zh-CN" sz="16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 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</a:rPr>
                  <a:t>0.0002)</a:t>
                </a:r>
                <a:r>
                  <a:rPr lang="zh-CN" altLang="en-US" sz="1600" dirty="0">
                    <a:solidFill>
                      <a:schemeClr val="tx1"/>
                    </a:solidFill>
                  </a:rPr>
                  <a:t>%</a:t>
                </a: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3215B07C-EB69-43B0-B1C3-D3FEFC5BE3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373216"/>
                <a:ext cx="3096344" cy="1052596"/>
              </a:xfrm>
              <a:prstGeom prst="rect">
                <a:avLst/>
              </a:prstGeom>
              <a:blipFill>
                <a:blip r:embed="rId3"/>
                <a:stretch>
                  <a:fillRect l="-984" b="-34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A6F07504-513A-479D-AABD-A577DFF95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097" y="476672"/>
            <a:ext cx="3312368" cy="23802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A4B02EF-7461-4B66-A2AE-7DAD6BD341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097" y="2856916"/>
            <a:ext cx="3411871" cy="2451747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A6B86F86-90A8-1648-B04E-2F8A079AEDD1}"/>
              </a:ext>
            </a:extLst>
          </p:cNvPr>
          <p:cNvSpPr/>
          <p:nvPr/>
        </p:nvSpPr>
        <p:spPr>
          <a:xfrm>
            <a:off x="1369451" y="139750"/>
            <a:ext cx="2417161" cy="372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400" b="1" dirty="0">
                <a:solidFill>
                  <a:schemeClr val="tx1"/>
                </a:solidFill>
              </a:rPr>
              <a:t>IR</a:t>
            </a:r>
            <a:r>
              <a:rPr lang="en-US" altLang="zh-CN" sz="1400" b="1" dirty="0" smtClean="0">
                <a:solidFill>
                  <a:schemeClr val="tx1"/>
                </a:solidFill>
              </a:rPr>
              <a:t>=50</a:t>
            </a:r>
            <a:r>
              <a:rPr lang="en-US" altLang="zh-CN" sz="1400" b="1" dirty="0" smtClean="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en-US" altLang="zh-CN" sz="1400" b="1" dirty="0" smtClean="0">
                <a:solidFill>
                  <a:schemeClr val="tx1"/>
                </a:solidFill>
              </a:rPr>
              <a:t>m     491 </a:t>
            </a:r>
            <a:r>
              <a:rPr lang="en-US" altLang="zh-CN" sz="1400" b="1" dirty="0">
                <a:solidFill>
                  <a:schemeClr val="tx1"/>
                </a:solidFill>
              </a:rPr>
              <a:t>seeds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C979DB6-F17A-47A6-917A-F60B6E208D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4008" y="508688"/>
            <a:ext cx="3267814" cy="2348228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A6B86F86-90A8-1648-B04E-2F8A079AEDD1}"/>
              </a:ext>
            </a:extLst>
          </p:cNvPr>
          <p:cNvSpPr/>
          <p:nvPr/>
        </p:nvSpPr>
        <p:spPr>
          <a:xfrm>
            <a:off x="5069334" y="139750"/>
            <a:ext cx="2417161" cy="372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400" b="1" dirty="0">
                <a:solidFill>
                  <a:schemeClr val="tx1"/>
                </a:solidFill>
              </a:rPr>
              <a:t>IR</a:t>
            </a:r>
            <a:r>
              <a:rPr lang="en-US" altLang="zh-CN" sz="1400" b="1" dirty="0" smtClean="0">
                <a:solidFill>
                  <a:schemeClr val="tx1"/>
                </a:solidFill>
              </a:rPr>
              <a:t>=100</a:t>
            </a:r>
            <a:r>
              <a:rPr lang="en-US" altLang="zh-CN" sz="1400" b="1" dirty="0" smtClean="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en-US" altLang="zh-CN" sz="1400" b="1" dirty="0" smtClean="0">
                <a:solidFill>
                  <a:schemeClr val="tx1"/>
                </a:solidFill>
              </a:rPr>
              <a:t>m     154 </a:t>
            </a:r>
            <a:r>
              <a:rPr lang="en-US" altLang="zh-CN" sz="1400" b="1" dirty="0">
                <a:solidFill>
                  <a:schemeClr val="tx1"/>
                </a:solidFill>
              </a:rPr>
              <a:t>seeds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DEBFAD44-0BA1-4A31-BAF4-853B4D7AE8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4294" y="2856916"/>
            <a:ext cx="3367240" cy="2419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3215B07C-EB69-43B0-B1C3-D3FEFC5BE3A2}"/>
                  </a:ext>
                </a:extLst>
              </p:cNvPr>
              <p:cNvSpPr/>
              <p:nvPr/>
            </p:nvSpPr>
            <p:spPr>
              <a:xfrm>
                <a:off x="5009876" y="5308663"/>
                <a:ext cx="2951658" cy="1019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600" dirty="0" smtClean="0">
                    <a:solidFill>
                      <a:schemeClr val="tx1"/>
                    </a:solidFill>
                  </a:rPr>
                  <a:t>ex </a:t>
                </a:r>
                <a:r>
                  <a:rPr lang="zh-CN" altLang="en-US" sz="1600" dirty="0">
                    <a:solidFill>
                      <a:schemeClr val="tx1"/>
                    </a:solidFill>
                  </a:rPr>
                  <a:t>= 1.21</a:t>
                </a:r>
                <a:r>
                  <a:rPr lang="en-US" altLang="zh-CN" sz="1600" dirty="0">
                    <a:solidFill>
                      <a:schemeClr val="tx1"/>
                    </a:solidFill>
                  </a:rPr>
                  <a:t>9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zh-CN" altLang="en-US" sz="1600" dirty="0">
                    <a:solidFill>
                      <a:schemeClr val="tx1"/>
                    </a:solidFill>
                  </a:rPr>
                  <a:t>0.0</a:t>
                </a:r>
                <a:r>
                  <a:rPr lang="en-US" altLang="zh-CN" sz="1600" dirty="0">
                    <a:solidFill>
                      <a:schemeClr val="tx1"/>
                    </a:solidFill>
                  </a:rPr>
                  <a:t>10</a:t>
                </a:r>
                <a:r>
                  <a:rPr lang="zh-CN" altLang="en-US" sz="1600" dirty="0">
                    <a:solidFill>
                      <a:schemeClr val="tx1"/>
                    </a:solidFill>
                  </a:rPr>
                  <a:t> nm </a:t>
                </a:r>
                <a:endParaRPr lang="en-US" altLang="zh-CN" sz="16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en-US" sz="1600" dirty="0">
                    <a:solidFill>
                      <a:schemeClr val="tx1"/>
                    </a:solidFill>
                  </a:rPr>
                  <a:t>ey = 0.0</a:t>
                </a:r>
                <a:r>
                  <a:rPr lang="en-US" altLang="zh-CN" sz="1600" dirty="0">
                    <a:solidFill>
                      <a:schemeClr val="tx1"/>
                    </a:solidFill>
                  </a:rPr>
                  <a:t>78</a:t>
                </a:r>
                <a:r>
                  <a:rPr lang="en-US" altLang="zh-CN" sz="16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 </m:t>
                    </m:r>
                  </m:oMath>
                </a14:m>
                <a:r>
                  <a:rPr lang="zh-CN" altLang="en-US" sz="1600" dirty="0">
                    <a:solidFill>
                      <a:schemeClr val="tx1"/>
                    </a:solidFill>
                  </a:rPr>
                  <a:t>0.00</a:t>
                </a:r>
                <a:r>
                  <a:rPr lang="en-US" altLang="zh-CN" sz="1600" dirty="0">
                    <a:solidFill>
                      <a:schemeClr val="tx1"/>
                    </a:solidFill>
                  </a:rPr>
                  <a:t>2</a:t>
                </a:r>
                <a:r>
                  <a:rPr lang="zh-CN" altLang="en-US" sz="1600" dirty="0">
                    <a:solidFill>
                      <a:schemeClr val="tx1"/>
                    </a:solidFill>
                  </a:rPr>
                  <a:t> pm</a:t>
                </a:r>
                <a:endParaRPr lang="en-US" altLang="zh-CN" sz="16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en-US" sz="1600" dirty="0">
                    <a:solidFill>
                      <a:schemeClr val="tx1"/>
                    </a:solidFill>
                  </a:rPr>
                  <a:t>ey/ex = </a:t>
                </a:r>
                <a:r>
                  <a:rPr lang="en-US" altLang="zh-CN" sz="1600" dirty="0">
                    <a:solidFill>
                      <a:schemeClr val="tx1"/>
                    </a:solidFill>
                  </a:rPr>
                  <a:t>(</a:t>
                </a:r>
                <a:r>
                  <a:rPr lang="zh-CN" altLang="en-US" sz="1600" dirty="0">
                    <a:solidFill>
                      <a:schemeClr val="tx1"/>
                    </a:solidFill>
                  </a:rPr>
                  <a:t>0.0</a:t>
                </a:r>
                <a:r>
                  <a:rPr lang="en-US" altLang="zh-CN" sz="1600" dirty="0">
                    <a:solidFill>
                      <a:schemeClr val="tx1"/>
                    </a:solidFill>
                  </a:rPr>
                  <a:t>064</a:t>
                </a:r>
                <a:r>
                  <a:rPr lang="en-US" altLang="zh-CN" sz="16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 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</a:rPr>
                  <a:t>0.0002)</a:t>
                </a:r>
                <a:r>
                  <a:rPr lang="zh-CN" altLang="en-US" sz="1600" dirty="0">
                    <a:solidFill>
                      <a:schemeClr val="tx1"/>
                    </a:solidFill>
                  </a:rPr>
                  <a:t>%</a:t>
                </a:r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3215B07C-EB69-43B0-B1C3-D3FEFC5BE3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876" y="5308663"/>
                <a:ext cx="2951658" cy="1019253"/>
              </a:xfrm>
              <a:prstGeom prst="rect">
                <a:avLst/>
              </a:prstGeom>
              <a:blipFill>
                <a:blip r:embed="rId8"/>
                <a:stretch>
                  <a:fillRect l="-1240" b="-71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112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47664" y="377127"/>
            <a:ext cx="69850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ru-RU" kern="0" dirty="0">
                <a:solidFill>
                  <a:srgbClr val="7030A0"/>
                </a:solidFill>
              </a:rPr>
              <a:t> </a:t>
            </a:r>
            <a:r>
              <a:rPr lang="en-US" altLang="ru-RU" kern="0" dirty="0" smtClean="0">
                <a:solidFill>
                  <a:srgbClr val="7030A0"/>
                </a:solidFill>
              </a:rPr>
              <a:t>          </a:t>
            </a:r>
            <a:r>
              <a:rPr lang="en-US" altLang="ru-RU" sz="3600" kern="0" dirty="0" smtClean="0">
                <a:solidFill>
                  <a:srgbClr val="7030A0"/>
                </a:solidFill>
              </a:rPr>
              <a:t>D</a:t>
            </a:r>
            <a:r>
              <a:rPr lang="en-US" altLang="zh-CN" sz="3600" kern="0" dirty="0" smtClean="0">
                <a:solidFill>
                  <a:srgbClr val="7030A0"/>
                </a:solidFill>
              </a:rPr>
              <a:t>A and MA </a:t>
            </a:r>
            <a:endParaRPr lang="ru-RU" altLang="ru-RU" sz="2400" kern="0" dirty="0" smtClean="0">
              <a:solidFill>
                <a:srgbClr val="7030A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00996" y="6490288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Tracking by Wang bin</a:t>
            </a:r>
            <a:endParaRPr lang="zh-CN" altLang="en-US" sz="14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BDDABB2-5EC5-4F83-B394-AC56A3A69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44" y="1767477"/>
            <a:ext cx="3816424" cy="243198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83659B-3E8F-42DF-978B-76DDB7C2D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38" y="4134211"/>
            <a:ext cx="3928456" cy="2357261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E9097A8C-3546-4DCF-A354-9C5E7DCB4B94}"/>
              </a:ext>
            </a:extLst>
          </p:cNvPr>
          <p:cNvSpPr/>
          <p:nvPr/>
        </p:nvSpPr>
        <p:spPr>
          <a:xfrm>
            <a:off x="427520" y="1078146"/>
            <a:ext cx="3924472" cy="652486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400" dirty="0">
                <a:effectLst>
                  <a:outerShdw blurRad="50800" dist="50800" dir="5400000" algn="ctr" rotWithShape="0">
                    <a:schemeClr val="accent1"/>
                  </a:outerShdw>
                </a:effectLst>
              </a:rPr>
              <a:t>IR</a:t>
            </a:r>
            <a:r>
              <a:rPr lang="en-US" altLang="zh-CN" sz="1400" dirty="0" smtClean="0">
                <a:effectLst>
                  <a:outerShdw blurRad="50800" dist="50800" dir="5400000" algn="ctr" rotWithShape="0">
                    <a:schemeClr val="accent1"/>
                  </a:outerShdw>
                </a:effectLst>
              </a:rPr>
              <a:t>=50</a:t>
            </a:r>
            <a:r>
              <a:rPr lang="en-US" altLang="zh-CN" sz="1400" dirty="0" smtClean="0">
                <a:effectLst>
                  <a:outerShdw blurRad="50800" dist="50800" dir="5400000" algn="ctr" rotWithShape="0">
                    <a:schemeClr val="accent1"/>
                  </a:outerShdw>
                </a:effectLst>
                <a:latin typeface="Symbol" panose="05050102010706020507" pitchFamily="18" charset="2"/>
              </a:rPr>
              <a:t>m</a:t>
            </a:r>
            <a:r>
              <a:rPr lang="en-US" altLang="zh-CN" sz="1400" dirty="0" smtClean="0">
                <a:effectLst>
                  <a:outerShdw blurRad="50800" dist="50800" dir="5400000" algn="ctr" rotWithShape="0">
                    <a:schemeClr val="accent1"/>
                  </a:outerShdw>
                </a:effectLst>
              </a:rPr>
              <a:t>m        226 </a:t>
            </a:r>
            <a:r>
              <a:rPr lang="en-US" altLang="zh-CN" sz="1400" dirty="0">
                <a:effectLst>
                  <a:outerShdw blurRad="50800" dist="50800" dir="5400000" algn="ctr" rotWithShape="0">
                    <a:schemeClr val="accent1"/>
                  </a:outerShdw>
                </a:effectLst>
              </a:rPr>
              <a:t>seeds satisfy </a:t>
            </a:r>
            <a:endParaRPr lang="en-US" altLang="zh-CN" sz="1400" dirty="0" smtClean="0">
              <a:effectLst>
                <a:outerShdw blurRad="50800" dist="50800" dir="5400000" algn="ctr" rotWithShape="0">
                  <a:schemeClr val="accent1"/>
                </a:outerShdw>
              </a:effectLst>
            </a:endParaRPr>
          </a:p>
          <a:p>
            <a:pPr>
              <a:lnSpc>
                <a:spcPct val="130000"/>
              </a:lnSpc>
            </a:pPr>
            <a:r>
              <a:rPr lang="en-US" altLang="zh-CN" sz="1400" dirty="0" err="1" smtClean="0">
                <a:effectLst>
                  <a:outerShdw blurRad="50800" dist="50800" dir="5400000" algn="ctr" rotWithShape="0">
                    <a:schemeClr val="accent1"/>
                  </a:outerShdw>
                </a:effectLst>
              </a:rPr>
              <a:t>DA_x</a:t>
            </a:r>
            <a:r>
              <a:rPr lang="en-US" altLang="zh-CN" sz="1400" dirty="0" smtClean="0">
                <a:effectLst>
                  <a:outerShdw blurRad="50800" dist="50800" dir="5400000" algn="ctr" rotWithShape="0">
                    <a:schemeClr val="accent1"/>
                  </a:outerShdw>
                </a:effectLst>
              </a:rPr>
              <a:t> </a:t>
            </a:r>
            <a:r>
              <a:rPr lang="en-US" altLang="zh-CN" sz="1400" dirty="0">
                <a:effectLst>
                  <a:outerShdw blurRad="50800" dist="50800" dir="5400000" algn="ctr" rotWithShape="0">
                    <a:schemeClr val="accent1"/>
                  </a:outerShdw>
                </a:effectLst>
              </a:rPr>
              <a:t>&gt; 10 </a:t>
            </a:r>
            <a:r>
              <a:rPr lang="en-US" altLang="zh-CN" sz="1400" dirty="0" smtClean="0">
                <a:effectLst>
                  <a:outerShdw blurRad="50800" dist="50800" dir="5400000" algn="ctr" rotWithShape="0">
                    <a:schemeClr val="accent1"/>
                  </a:outerShdw>
                </a:effectLst>
              </a:rPr>
              <a:t>&amp;&amp; </a:t>
            </a:r>
            <a:r>
              <a:rPr lang="en-US" altLang="zh-CN" sz="1400" dirty="0" err="1" smtClean="0">
                <a:effectLst>
                  <a:outerShdw blurRad="50800" dist="50800" dir="5400000" algn="ctr" rotWithShape="0">
                    <a:schemeClr val="accent1"/>
                  </a:outerShdw>
                </a:effectLst>
              </a:rPr>
              <a:t>DA_y</a:t>
            </a:r>
            <a:r>
              <a:rPr lang="en-US" altLang="zh-CN" sz="1400" dirty="0" smtClean="0">
                <a:effectLst>
                  <a:outerShdw blurRad="50800" dist="50800" dir="5400000" algn="ctr" rotWithShape="0">
                    <a:schemeClr val="accent1"/>
                  </a:outerShdw>
                </a:effectLst>
              </a:rPr>
              <a:t> </a:t>
            </a:r>
            <a:r>
              <a:rPr lang="en-US" altLang="zh-CN" sz="1400" dirty="0">
                <a:effectLst>
                  <a:outerShdw blurRad="50800" dist="50800" dir="5400000" algn="ctr" rotWithShape="0">
                    <a:schemeClr val="accent1"/>
                  </a:outerShdw>
                </a:effectLst>
              </a:rPr>
              <a:t>&gt; 15 &amp;&amp; </a:t>
            </a:r>
            <a:r>
              <a:rPr lang="en-US" altLang="zh-CN" sz="1400" dirty="0" err="1">
                <a:effectLst>
                  <a:outerShdw blurRad="50800" dist="50800" dir="5400000" algn="ctr" rotWithShape="0">
                    <a:schemeClr val="accent1"/>
                  </a:outerShdw>
                </a:effectLst>
              </a:rPr>
              <a:t>min_del</a:t>
            </a:r>
            <a:r>
              <a:rPr lang="en-US" altLang="zh-CN" sz="1400" dirty="0">
                <a:effectLst>
                  <a:outerShdw blurRad="50800" dist="50800" dir="5400000" algn="ctr" rotWithShape="0">
                    <a:schemeClr val="accent1"/>
                  </a:outerShdw>
                </a:effectLst>
              </a:rPr>
              <a:t> &gt; 0.0135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70B4F58-CCA6-4F22-9599-80DBDFC3D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7688" y="1767477"/>
            <a:ext cx="3744640" cy="243198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51E04B3-0A75-4323-85C8-2E4B8F278D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000" y="4126235"/>
            <a:ext cx="3883188" cy="2430491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E9097A8C-3546-4DCF-A354-9C5E7DCB4B94}"/>
              </a:ext>
            </a:extLst>
          </p:cNvPr>
          <p:cNvSpPr/>
          <p:nvPr/>
        </p:nvSpPr>
        <p:spPr>
          <a:xfrm>
            <a:off x="4932040" y="1078146"/>
            <a:ext cx="3978459" cy="6524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400" dirty="0"/>
              <a:t>IR</a:t>
            </a:r>
            <a:r>
              <a:rPr lang="en-US" altLang="zh-CN" sz="1400" dirty="0" smtClean="0"/>
              <a:t>=100</a:t>
            </a:r>
            <a:r>
              <a:rPr lang="en-US" altLang="zh-CN" sz="1400" dirty="0" smtClean="0">
                <a:latin typeface="Symbol" panose="05050102010706020507" pitchFamily="18" charset="2"/>
              </a:rPr>
              <a:t>m</a:t>
            </a:r>
            <a:r>
              <a:rPr lang="en-US" altLang="zh-CN" sz="1400" dirty="0" smtClean="0"/>
              <a:t>m  25 </a:t>
            </a:r>
            <a:r>
              <a:rPr lang="en-US" altLang="zh-CN" sz="1400" dirty="0"/>
              <a:t>seeds satisfy </a:t>
            </a:r>
            <a:endParaRPr lang="en-US" altLang="zh-CN" sz="1400" dirty="0" smtClean="0"/>
          </a:p>
          <a:p>
            <a:pPr>
              <a:lnSpc>
                <a:spcPct val="130000"/>
              </a:lnSpc>
            </a:pPr>
            <a:r>
              <a:rPr lang="en-US" altLang="zh-CN" sz="1400" dirty="0" err="1" smtClean="0"/>
              <a:t>DA_x</a:t>
            </a:r>
            <a:r>
              <a:rPr lang="en-US" altLang="zh-CN" sz="1400" dirty="0" smtClean="0"/>
              <a:t> </a:t>
            </a:r>
            <a:r>
              <a:rPr lang="en-US" altLang="zh-CN" sz="1400" dirty="0"/>
              <a:t>&gt; 10 &amp;&amp; </a:t>
            </a:r>
            <a:r>
              <a:rPr lang="en-US" altLang="zh-CN" sz="1400" dirty="0" err="1"/>
              <a:t>DA_y</a:t>
            </a:r>
            <a:r>
              <a:rPr lang="en-US" altLang="zh-CN" sz="1400" dirty="0"/>
              <a:t> &gt; 15 &amp;&amp; </a:t>
            </a:r>
            <a:r>
              <a:rPr lang="en-US" altLang="zh-CN" sz="1400" dirty="0" err="1"/>
              <a:t>min_del</a:t>
            </a:r>
            <a:r>
              <a:rPr lang="en-US" altLang="zh-CN" sz="1400" dirty="0"/>
              <a:t> &gt; 0.0135</a:t>
            </a:r>
          </a:p>
        </p:txBody>
      </p:sp>
    </p:spTree>
    <p:extLst>
      <p:ext uri="{BB962C8B-B14F-4D97-AF65-F5344CB8AC3E}">
        <p14:creationId xmlns:p14="http://schemas.microsoft.com/office/powerpoint/2010/main" val="35253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27584" y="377127"/>
            <a:ext cx="8189636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ru-RU" kern="0" dirty="0">
                <a:solidFill>
                  <a:srgbClr val="7030A0"/>
                </a:solidFill>
              </a:rPr>
              <a:t> </a:t>
            </a:r>
            <a:r>
              <a:rPr lang="en-US" altLang="ru-RU" kern="0" dirty="0" smtClean="0">
                <a:solidFill>
                  <a:srgbClr val="7030A0"/>
                </a:solidFill>
              </a:rPr>
              <a:t>          </a:t>
            </a:r>
            <a:r>
              <a:rPr lang="en-US" altLang="ru-RU" sz="3600" kern="0" dirty="0">
                <a:solidFill>
                  <a:srgbClr val="7030A0"/>
                </a:solidFill>
              </a:rPr>
              <a:t>A</a:t>
            </a:r>
            <a:r>
              <a:rPr lang="en-US" altLang="zh-CN" sz="3600" kern="0" dirty="0" smtClean="0">
                <a:solidFill>
                  <a:srgbClr val="7030A0"/>
                </a:solidFill>
              </a:rPr>
              <a:t>lgorithm upgrade</a:t>
            </a:r>
            <a:endParaRPr lang="ru-RU" altLang="ru-RU" sz="2400" kern="0" dirty="0" smtClean="0">
              <a:solidFill>
                <a:srgbClr val="7030A0"/>
              </a:solidFill>
            </a:endParaRPr>
          </a:p>
        </p:txBody>
      </p:sp>
      <p:sp>
        <p:nvSpPr>
          <p:cNvPr id="12" name="Прямоугольник 5"/>
          <p:cNvSpPr>
            <a:spLocks noChangeArrowheads="1"/>
          </p:cNvSpPr>
          <p:nvPr/>
        </p:nvSpPr>
        <p:spPr bwMode="auto">
          <a:xfrm>
            <a:off x="251520" y="1196752"/>
            <a:ext cx="8424863" cy="120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160"/>
              </a:lnSpc>
              <a:spcBef>
                <a:spcPct val="0"/>
              </a:spcBef>
            </a:pPr>
            <a:r>
              <a:rPr lang="en-US" altLang="ru-RU" sz="1800" dirty="0" smtClean="0">
                <a:sym typeface="Symbol" panose="05050102010706020507" pitchFamily="18" charset="2"/>
              </a:rPr>
              <a:t>More variables fitted in LOCO to improve the beta beating correction. </a:t>
            </a:r>
            <a:endParaRPr lang="en-US" altLang="ru-RU" sz="1800" dirty="0">
              <a:sym typeface="Symbol" panose="05050102010706020507" pitchFamily="18" charset="2"/>
            </a:endParaRPr>
          </a:p>
          <a:p>
            <a:pPr eaLnBrk="1" hangingPunct="1">
              <a:lnSpc>
                <a:spcPts val="2160"/>
              </a:lnSpc>
              <a:spcBef>
                <a:spcPct val="0"/>
              </a:spcBef>
            </a:pPr>
            <a:r>
              <a:rPr lang="en-US" altLang="ru-RU" sz="1800" dirty="0" smtClean="0">
                <a:sym typeface="Symbol" panose="05050102010706020507" pitchFamily="18" charset="2"/>
              </a:rPr>
              <a:t>Fit dispersion at the same time with beta beating correction.</a:t>
            </a:r>
          </a:p>
          <a:p>
            <a:pPr eaLnBrk="1" hangingPunct="1">
              <a:lnSpc>
                <a:spcPts val="2160"/>
              </a:lnSpc>
              <a:spcBef>
                <a:spcPct val="0"/>
              </a:spcBef>
            </a:pPr>
            <a:r>
              <a:rPr lang="en-US" altLang="ru-RU" sz="1800" dirty="0" smtClean="0">
                <a:sym typeface="Symbol" panose="05050102010706020507" pitchFamily="18" charset="2"/>
              </a:rPr>
              <a:t>Constraint the strength of skew component in coupling correction.</a:t>
            </a:r>
            <a:endParaRPr lang="en-US" altLang="ru-RU" sz="1800" dirty="0">
              <a:sym typeface="Symbol" panose="05050102010706020507" pitchFamily="18" charset="2"/>
            </a:endParaRPr>
          </a:p>
          <a:p>
            <a:pPr eaLnBrk="1" hangingPunct="1">
              <a:lnSpc>
                <a:spcPts val="2160"/>
              </a:lnSpc>
              <a:spcBef>
                <a:spcPct val="0"/>
              </a:spcBef>
            </a:pPr>
            <a:r>
              <a:rPr lang="en-US" altLang="ru-RU" sz="1800" dirty="0" smtClean="0">
                <a:sym typeface="Symbol" panose="05050102010706020507" pitchFamily="18" charset="2"/>
              </a:rPr>
              <a:t>Iterate the dispersion, beta beating and coupling correction.</a:t>
            </a:r>
            <a:endParaRPr lang="en-US" altLang="ru-RU" sz="1800" dirty="0">
              <a:sym typeface="Symbol" panose="05050102010706020507" pitchFamily="18" charset="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48" y="2399645"/>
            <a:ext cx="5838188" cy="22322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56" y="4437112"/>
            <a:ext cx="5766180" cy="22047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228" y="2521774"/>
            <a:ext cx="2077592" cy="875928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E9097A8C-3546-4DCF-A354-9C5E7DCB4B94}"/>
              </a:ext>
            </a:extLst>
          </p:cNvPr>
          <p:cNvSpPr/>
          <p:nvPr/>
        </p:nvSpPr>
        <p:spPr>
          <a:xfrm>
            <a:off x="6989236" y="4642668"/>
            <a:ext cx="1831236" cy="93256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400" dirty="0" smtClean="0">
                <a:effectLst>
                  <a:outerShdw blurRad="50800" dist="50800" dir="5400000" algn="ctr" rotWithShape="0">
                    <a:schemeClr val="accent1"/>
                  </a:outerShdw>
                </a:effectLst>
              </a:rPr>
              <a:t>IR=100</a:t>
            </a:r>
            <a:r>
              <a:rPr lang="en-US" altLang="zh-CN" sz="1400" dirty="0" smtClean="0">
                <a:effectLst>
                  <a:outerShdw blurRad="50800" dist="50800" dir="5400000" algn="ctr" rotWithShape="0">
                    <a:schemeClr val="accent1"/>
                  </a:outerShdw>
                </a:effectLst>
                <a:latin typeface="Symbol" panose="05050102010706020507" pitchFamily="18" charset="2"/>
              </a:rPr>
              <a:t>m</a:t>
            </a:r>
            <a:r>
              <a:rPr lang="en-US" altLang="zh-CN" sz="1400" dirty="0" smtClean="0">
                <a:effectLst>
                  <a:outerShdw blurRad="50800" dist="50800" dir="5400000" algn="ctr" rotWithShape="0">
                    <a:schemeClr val="accent1"/>
                  </a:outerShdw>
                </a:effectLst>
              </a:rPr>
              <a:t>m     </a:t>
            </a:r>
          </a:p>
          <a:p>
            <a:pPr>
              <a:lnSpc>
                <a:spcPct val="130000"/>
              </a:lnSpc>
            </a:pPr>
            <a:r>
              <a:rPr lang="en-US" altLang="zh-CN" sz="1400" dirty="0" smtClean="0">
                <a:effectLst>
                  <a:outerShdw blurRad="50800" dist="50800" dir="5400000" algn="ctr" rotWithShape="0">
                    <a:schemeClr val="accent1"/>
                  </a:outerShdw>
                </a:effectLst>
              </a:rPr>
              <a:t>20 seeds test with upgraded algorithm</a:t>
            </a:r>
            <a:endParaRPr lang="en-US" altLang="zh-CN" sz="1400" dirty="0">
              <a:effectLst>
                <a:outerShdw blurRad="50800" dist="50800" dir="5400000" algn="ctr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020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675" y="333375"/>
            <a:ext cx="3322638" cy="633413"/>
          </a:xfrm>
        </p:spPr>
        <p:txBody>
          <a:bodyPr/>
          <a:lstStyle/>
          <a:p>
            <a:pPr algn="l" eaLnBrk="1" hangingPunct="1"/>
            <a:r>
              <a:rPr lang="en-US" altLang="ru-RU" sz="3600" dirty="0" smtClean="0">
                <a:solidFill>
                  <a:srgbClr val="7030A0"/>
                </a:solidFill>
              </a:rPr>
              <a:t>Summary</a:t>
            </a:r>
            <a:endParaRPr lang="ru-RU" altLang="ru-RU" sz="3600" dirty="0" smtClean="0">
              <a:solidFill>
                <a:srgbClr val="7030A0"/>
              </a:solidFill>
            </a:endParaRPr>
          </a:p>
        </p:txBody>
      </p:sp>
      <p:sp>
        <p:nvSpPr>
          <p:cNvPr id="20483" name="Прямоугольник 5"/>
          <p:cNvSpPr>
            <a:spLocks noChangeArrowheads="1"/>
          </p:cNvSpPr>
          <p:nvPr/>
        </p:nvSpPr>
        <p:spPr bwMode="auto">
          <a:xfrm>
            <a:off x="323850" y="1341438"/>
            <a:ext cx="842486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ru-RU" sz="2000" dirty="0">
                <a:sym typeface="Symbol" panose="05050102010706020507" pitchFamily="18" charset="2"/>
              </a:rPr>
              <a:t>T</a:t>
            </a:r>
            <a:r>
              <a:rPr lang="en-US" altLang="ru-RU" sz="2000" dirty="0" smtClean="0">
                <a:sym typeface="Symbol" panose="05050102010706020507" pitchFamily="18" charset="2"/>
              </a:rPr>
              <a:t>he optics correction is very challenging for the relaxed tolerance of the imperfections.</a:t>
            </a:r>
          </a:p>
          <a:p>
            <a:pPr eaLnBrk="1" hangingPunct="1">
              <a:spcBef>
                <a:spcPct val="0"/>
              </a:spcBef>
            </a:pPr>
            <a:endParaRPr lang="en-US" altLang="ru-RU" sz="2000" dirty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 sz="2000" dirty="0" smtClean="0">
                <a:sym typeface="Symbol" panose="05050102010706020507" pitchFamily="18" charset="2"/>
              </a:rPr>
              <a:t> Passing rate can be increased with upgraded a</a:t>
            </a:r>
            <a:r>
              <a:rPr lang="en-US" altLang="zh-CN" sz="2000" kern="0" dirty="0" smtClean="0"/>
              <a:t>lgorithm. </a:t>
            </a:r>
            <a:endParaRPr lang="en-US" altLang="ru-RU" sz="2000" dirty="0" smtClean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</a:pPr>
            <a:endParaRPr lang="en-US" altLang="ru-RU" sz="2000" dirty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 sz="2000" dirty="0" smtClean="0">
                <a:sym typeface="Symbol" panose="05050102010706020507" pitchFamily="18" charset="2"/>
              </a:rPr>
              <a:t> More finer correction of optics is necessary for satisfying the DA and MA requirements</a:t>
            </a:r>
            <a:r>
              <a:rPr lang="en-US" altLang="zh-CN" sz="2000" dirty="0">
                <a:sym typeface="Symbol" panose="05050102010706020507" pitchFamily="18" charset="2"/>
              </a:rPr>
              <a:t>.</a:t>
            </a:r>
            <a:endParaRPr lang="en-US" altLang="ru-RU" sz="2000" dirty="0" smtClean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0745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1880" y="476672"/>
            <a:ext cx="2304256" cy="633413"/>
          </a:xfrm>
        </p:spPr>
        <p:txBody>
          <a:bodyPr/>
          <a:lstStyle/>
          <a:p>
            <a:pPr algn="l" eaLnBrk="1" hangingPunct="1"/>
            <a:r>
              <a:rPr lang="en-US" altLang="ru-RU" sz="3600" dirty="0" smtClean="0">
                <a:solidFill>
                  <a:srgbClr val="7030A0"/>
                </a:solidFill>
              </a:rPr>
              <a:t>To do list</a:t>
            </a:r>
            <a:endParaRPr lang="ru-RU" altLang="ru-RU" sz="3600" dirty="0" smtClean="0">
              <a:solidFill>
                <a:srgbClr val="7030A0"/>
              </a:solidFill>
            </a:endParaRPr>
          </a:p>
        </p:txBody>
      </p:sp>
      <p:sp>
        <p:nvSpPr>
          <p:cNvPr id="20483" name="Прямоугольник 5"/>
          <p:cNvSpPr>
            <a:spLocks noChangeArrowheads="1"/>
          </p:cNvSpPr>
          <p:nvPr/>
        </p:nvSpPr>
        <p:spPr bwMode="auto">
          <a:xfrm>
            <a:off x="323850" y="1341438"/>
            <a:ext cx="8424863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ru-RU" sz="2000" dirty="0" smtClean="0">
                <a:sym typeface="Symbol" panose="05050102010706020507" pitchFamily="18" charset="2"/>
              </a:rPr>
              <a:t>.</a:t>
            </a:r>
            <a:endParaRPr lang="en-US" altLang="ru-RU" sz="2400" dirty="0" smtClean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ru-RU" sz="2000" dirty="0" smtClean="0">
                <a:sym typeface="Symbol" panose="05050102010706020507" pitchFamily="18" charset="2"/>
              </a:rPr>
              <a:t>Optimize the correction strategy to achieve finer tuning of optics</a:t>
            </a:r>
            <a:r>
              <a:rPr lang="en-US" altLang="ru-RU" sz="2000" dirty="0">
                <a:sym typeface="Symbol" panose="05050102010706020507" pitchFamily="18" charset="2"/>
              </a:rPr>
              <a:t> </a:t>
            </a:r>
            <a:r>
              <a:rPr lang="en-US" altLang="ru-RU" sz="2000" dirty="0" smtClean="0">
                <a:sym typeface="Symbol" panose="05050102010706020507" pitchFamily="18" charset="2"/>
              </a:rPr>
              <a:t>with more iteration and more variables included in fitting. </a:t>
            </a:r>
          </a:p>
          <a:p>
            <a:pPr eaLnBrk="1" hangingPunct="1">
              <a:spcBef>
                <a:spcPct val="0"/>
              </a:spcBef>
            </a:pPr>
            <a:endParaRPr lang="en-US" altLang="ru-RU" sz="2000" dirty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ru-RU" sz="2000" dirty="0" smtClean="0">
                <a:sym typeface="Symbol" panose="05050102010706020507" pitchFamily="18" charset="2"/>
              </a:rPr>
              <a:t>Introduce extra knobs to compensate the optics at IP.</a:t>
            </a:r>
            <a:endParaRPr lang="en-US" altLang="ru-RU" sz="2000" dirty="0">
              <a:sym typeface="Symbol" panose="05050102010706020507" pitchFamily="18" charset="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ru-RU" sz="2000" dirty="0" smtClean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 sz="2000" dirty="0" smtClean="0">
                <a:sym typeface="Symbol" panose="05050102010706020507" pitchFamily="18" charset="2"/>
              </a:rPr>
              <a:t>Introduce</a:t>
            </a:r>
            <a:r>
              <a:rPr lang="en-US" altLang="ru-RU" sz="2000" dirty="0" smtClean="0">
                <a:sym typeface="Symbol" panose="05050102010706020507" pitchFamily="18" charset="2"/>
              </a:rPr>
              <a:t> more types of imperfections.</a:t>
            </a:r>
          </a:p>
          <a:p>
            <a:pPr eaLnBrk="1" hangingPunct="1">
              <a:spcBef>
                <a:spcPct val="0"/>
              </a:spcBef>
            </a:pPr>
            <a:endParaRPr lang="en-US" altLang="ru-RU" sz="2000" dirty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ru-RU" sz="2000" dirty="0" smtClean="0">
                <a:sym typeface="Symbol" panose="05050102010706020507" pitchFamily="18" charset="2"/>
              </a:rPr>
              <a:t>Study off-momentum correction.</a:t>
            </a:r>
          </a:p>
          <a:p>
            <a:pPr eaLnBrk="1" hangingPunct="1">
              <a:spcBef>
                <a:spcPct val="0"/>
              </a:spcBef>
            </a:pPr>
            <a:endParaRPr lang="en-US" altLang="ru-RU" sz="2000" dirty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</a:pPr>
            <a:endParaRPr lang="en-US" altLang="ru-RU" sz="2000" dirty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</a:pPr>
            <a:endParaRPr lang="en-US" altLang="ru-RU" sz="2400" dirty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</a:pPr>
            <a:endParaRPr lang="en-US" altLang="ru-RU" sz="2400" dirty="0"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852936"/>
            <a:ext cx="5832648" cy="63341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ru-RU" sz="3600" i="1" dirty="0" smtClean="0">
                <a:solidFill>
                  <a:srgbClr val="7030A0"/>
                </a:solidFill>
              </a:rPr>
              <a:t>Thanks for your attention </a:t>
            </a:r>
            <a:br>
              <a:rPr lang="en-US" altLang="ru-RU" sz="3600" i="1" dirty="0" smtClean="0">
                <a:solidFill>
                  <a:srgbClr val="7030A0"/>
                </a:solidFill>
              </a:rPr>
            </a:br>
            <a:endParaRPr lang="ru-RU" altLang="ru-RU" sz="3600" i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55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6951" y="1772816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000" dirty="0" smtClean="0"/>
              <a:t>The magnet’s error effect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The correction scheme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The correction results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 smtClean="0"/>
              <a:t> 50</a:t>
            </a:r>
            <a:r>
              <a:rPr lang="en-US" altLang="zh-CN" sz="2000" dirty="0" smtClean="0">
                <a:latin typeface="Symbol" panose="05050102010706020507" pitchFamily="18" charset="2"/>
              </a:rPr>
              <a:t>m</a:t>
            </a:r>
            <a:r>
              <a:rPr lang="en-US" altLang="zh-CN" sz="2000" dirty="0" smtClean="0"/>
              <a:t>m IR </a:t>
            </a:r>
            <a:r>
              <a:rPr lang="en-US" altLang="zh-CN" sz="2000" dirty="0" err="1" smtClean="0"/>
              <a:t>quadupole</a:t>
            </a:r>
            <a:r>
              <a:rPr lang="en-US" altLang="zh-CN" sz="2000" dirty="0" smtClean="0"/>
              <a:t> misalignment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 smtClean="0"/>
              <a:t> 100</a:t>
            </a:r>
            <a:r>
              <a:rPr lang="en-US" altLang="zh-CN" sz="2000" dirty="0" smtClean="0">
                <a:latin typeface="Symbol" panose="05050102010706020507" pitchFamily="18" charset="2"/>
              </a:rPr>
              <a:t>m</a:t>
            </a:r>
            <a:r>
              <a:rPr lang="en-US" altLang="zh-CN" sz="2000" dirty="0" smtClean="0"/>
              <a:t>m IR </a:t>
            </a:r>
            <a:r>
              <a:rPr lang="en-US" altLang="zh-CN" sz="2000" dirty="0" err="1" smtClean="0"/>
              <a:t>quadupole</a:t>
            </a:r>
            <a:r>
              <a:rPr lang="en-US" altLang="zh-CN" sz="2000" dirty="0" smtClean="0"/>
              <a:t> misalignment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Algorithm upgrade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Summary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To do list</a:t>
            </a:r>
          </a:p>
          <a:p>
            <a:endParaRPr lang="en-US" altLang="zh-CN" sz="2800" dirty="0" smtClean="0"/>
          </a:p>
          <a:p>
            <a:pPr lvl="1"/>
            <a:endParaRPr lang="zh-CN" alt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40994" y="836712"/>
            <a:ext cx="82296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3600" kern="0" dirty="0" smtClean="0">
                <a:solidFill>
                  <a:srgbClr val="7030A0"/>
                </a:solidFill>
              </a:rPr>
              <a:t>Outline</a:t>
            </a:r>
            <a:endParaRPr lang="ru-RU" altLang="ru-RU" sz="3600" kern="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21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33375"/>
            <a:ext cx="8229600" cy="633413"/>
          </a:xfrm>
        </p:spPr>
        <p:txBody>
          <a:bodyPr/>
          <a:lstStyle/>
          <a:p>
            <a:pPr eaLnBrk="1" hangingPunct="1"/>
            <a:r>
              <a:rPr lang="en-US" altLang="ru-RU" sz="3600" dirty="0" smtClean="0">
                <a:solidFill>
                  <a:srgbClr val="7030A0"/>
                </a:solidFill>
              </a:rPr>
              <a:t>Lattice</a:t>
            </a:r>
            <a:endParaRPr lang="ru-RU" altLang="ru-RU" sz="3600" dirty="0" smtClean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Прямоугольник 7"/>
              <p:cNvSpPr>
                <a:spLocks noChangeArrowheads="1"/>
              </p:cNvSpPr>
              <p:nvPr/>
            </p:nvSpPr>
            <p:spPr bwMode="auto">
              <a:xfrm>
                <a:off x="6156176" y="1196752"/>
                <a:ext cx="2480742" cy="4671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ts val="1200"/>
                  </a:spcBef>
                </a:pPr>
                <a:r>
                  <a:rPr lang="en-US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E=120GeV</a:t>
                </a:r>
              </a:p>
              <a:p>
                <a:pPr eaLnBrk="1" hangingPunct="1"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0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ru-RU" sz="20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ν</m:t>
                        </m:r>
                      </m:e>
                      <m:sub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=363.11</a:t>
                </a:r>
              </a:p>
              <a:p>
                <a:pPr marL="0" indent="0" eaLnBrk="1" hangingPunct="1">
                  <a:spcBef>
                    <a:spcPts val="1200"/>
                  </a:spcBef>
                  <a:buNone/>
                </a:pPr>
                <a:r>
                  <a:rPr lang="en-US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0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ru-RU" sz="20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ν</m:t>
                        </m:r>
                      </m:e>
                      <m:sub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=365.22</a:t>
                </a:r>
              </a:p>
              <a:p>
                <a:pPr eaLnBrk="1" hangingPunct="1">
                  <a:spcBef>
                    <a:spcPts val="120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ru-R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β</m:t>
                        </m:r>
                      </m:e>
                      <m:sub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 </m:t>
                        </m:r>
                      </m:sub>
                      <m:sup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 0.36m</a:t>
                </a:r>
              </a:p>
              <a:p>
                <a:pPr marL="0" indent="0" eaLnBrk="1" hangingPunct="1">
                  <a:spcBef>
                    <a:spcPts val="1200"/>
                  </a:spcBef>
                  <a:buNone/>
                </a:pPr>
                <a:r>
                  <a:rPr lang="en-US" altLang="ru-RU" sz="20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ru-R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alt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β</m:t>
                        </m:r>
                      </m:e>
                      <m:sub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 </m:t>
                        </m:r>
                      </m:sub>
                      <m:sup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 0.0015m</a:t>
                </a:r>
              </a:p>
              <a:p>
                <a:pPr marL="0" indent="0" eaLnBrk="1" hangingPunct="1">
                  <a:spcBef>
                    <a:spcPts val="1200"/>
                  </a:spcBef>
                  <a:buNone/>
                </a:pPr>
                <a:r>
                  <a:rPr lang="en-US" alt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0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ru-R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β</m:t>
                        </m:r>
                      </m:e>
                      <m:sub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=599m</a:t>
                </a:r>
              </a:p>
              <a:p>
                <a:pPr marL="0" indent="0" eaLnBrk="1" hangingPunct="1">
                  <a:spcBef>
                    <a:spcPts val="1200"/>
                  </a:spcBef>
                  <a:buNone/>
                </a:pPr>
                <a:r>
                  <a:rPr lang="en-US" alt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0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ru-R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β</m:t>
                        </m:r>
                      </m:e>
                      <m:sub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=4023m</a:t>
                </a:r>
              </a:p>
              <a:p>
                <a:pPr eaLnBrk="1" hangingPunct="1"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0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ru-R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𝜀</m:t>
                        </m:r>
                      </m:e>
                      <m:sub>
                        <m:r>
                          <a:rPr lang="en-US" altLang="ru-RU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= 1.21nm</a:t>
                </a:r>
              </a:p>
              <a:p>
                <a:pPr marL="0" indent="0" eaLnBrk="1" hangingPunct="1">
                  <a:spcBef>
                    <a:spcPts val="1200"/>
                  </a:spcBef>
                  <a:buNone/>
                </a:pPr>
                <a:r>
                  <a:rPr lang="en-US" altLang="ru-RU" sz="2000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     </a:t>
                </a:r>
                <a:endParaRPr lang="en-US" altLang="ru-RU" dirty="0">
                  <a:sym typeface="Symbol" panose="05050102010706020507" pitchFamily="18" charset="2"/>
                </a:endParaRPr>
              </a:p>
              <a:p>
                <a:pPr eaLnBrk="1" hangingPunct="1">
                  <a:spcBef>
                    <a:spcPct val="0"/>
                  </a:spcBef>
                </a:pPr>
                <a:endParaRPr lang="en-US" altLang="ru-RU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09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6176" y="1196752"/>
                <a:ext cx="2480742" cy="4671792"/>
              </a:xfrm>
              <a:prstGeom prst="rect">
                <a:avLst/>
              </a:prstGeom>
              <a:blipFill rotWithShape="0">
                <a:blip r:embed="rId3"/>
                <a:stretch>
                  <a:fillRect l="-2457" t="-6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9"/>
          <a:stretch/>
        </p:blipFill>
        <p:spPr>
          <a:xfrm>
            <a:off x="107504" y="1196753"/>
            <a:ext cx="5718621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77800"/>
            <a:ext cx="8229600" cy="633413"/>
          </a:xfrm>
        </p:spPr>
        <p:txBody>
          <a:bodyPr/>
          <a:lstStyle/>
          <a:p>
            <a:pPr eaLnBrk="1" hangingPunct="1"/>
            <a:r>
              <a:rPr lang="en-US" altLang="ru-RU" dirty="0" smtClean="0">
                <a:solidFill>
                  <a:srgbClr val="7030A0"/>
                </a:solidFill>
              </a:rPr>
              <a:t>Magnet’s error effect</a:t>
            </a:r>
            <a:endParaRPr lang="ru-RU" altLang="ru-RU" sz="3600" dirty="0" smtClean="0">
              <a:solidFill>
                <a:srgbClr val="7030A0"/>
              </a:solidFill>
            </a:endParaRPr>
          </a:p>
        </p:txBody>
      </p:sp>
      <p:sp>
        <p:nvSpPr>
          <p:cNvPr id="13315" name="Прямоугольник 7"/>
          <p:cNvSpPr>
            <a:spLocks noChangeArrowheads="1"/>
          </p:cNvSpPr>
          <p:nvPr/>
        </p:nvSpPr>
        <p:spPr bwMode="auto">
          <a:xfrm>
            <a:off x="-14367" y="2503461"/>
            <a:ext cx="5760958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0015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ts val="1200"/>
              </a:spcBef>
              <a:buNone/>
            </a:pPr>
            <a:endParaRPr lang="en-US" altLang="ru-RU" sz="1600" dirty="0" smtClean="0">
              <a:sym typeface="Symbol" panose="05050102010706020507" pitchFamily="18" charset="2"/>
            </a:endParaRPr>
          </a:p>
          <a:p>
            <a:pPr lvl="1" eaLnBrk="1" hangingPunct="1">
              <a:spcBef>
                <a:spcPts val="1200"/>
              </a:spcBef>
            </a:pPr>
            <a:r>
              <a:rPr lang="en-US" altLang="ru-RU" sz="1600" dirty="0" smtClean="0">
                <a:sym typeface="Symbol" panose="05050102010706020507" pitchFamily="18" charset="2"/>
              </a:rPr>
              <a:t>Horizontal </a:t>
            </a:r>
            <a:r>
              <a:rPr lang="en-US" altLang="ru-RU" sz="1600" dirty="0">
                <a:sym typeface="Symbol" panose="05050102010706020507" pitchFamily="18" charset="2"/>
              </a:rPr>
              <a:t>misalignments in </a:t>
            </a:r>
            <a:r>
              <a:rPr lang="en-US" altLang="ru-RU" sz="1600" dirty="0" smtClean="0">
                <a:sym typeface="Symbol" panose="05050102010706020507" pitchFamily="18" charset="2"/>
              </a:rPr>
              <a:t>quadrupoles  </a:t>
            </a:r>
          </a:p>
          <a:p>
            <a:pPr marL="742950" lvl="1" indent="0" eaLnBrk="1" hangingPunct="1">
              <a:spcBef>
                <a:spcPts val="1200"/>
              </a:spcBef>
              <a:buNone/>
            </a:pPr>
            <a:r>
              <a:rPr lang="en-US" altLang="ru-RU" sz="1600" dirty="0">
                <a:sym typeface="Symbol" panose="05050102010706020507" pitchFamily="18" charset="2"/>
              </a:rPr>
              <a:t> </a:t>
            </a:r>
            <a:r>
              <a:rPr lang="en-US" altLang="ru-RU" sz="1600" dirty="0" smtClean="0">
                <a:sym typeface="Symbol" panose="05050102010706020507" pitchFamily="18" charset="2"/>
              </a:rPr>
              <a:t>                       </a:t>
            </a:r>
            <a:r>
              <a:rPr lang="el-GR" altLang="ru-RU" sz="1600" dirty="0" smtClean="0">
                <a:sym typeface="Symbol" panose="05050102010706020507" pitchFamily="18" charset="2"/>
              </a:rPr>
              <a:t>Δ</a:t>
            </a:r>
            <a:r>
              <a:rPr lang="en-US" altLang="ru-RU" sz="1600" i="1" dirty="0" err="1">
                <a:sym typeface="Symbol" panose="05050102010706020507" pitchFamily="18" charset="2"/>
              </a:rPr>
              <a:t>D</a:t>
            </a:r>
            <a:r>
              <a:rPr lang="en-US" altLang="ru-RU" sz="1600" baseline="-25000" dirty="0" err="1">
                <a:sym typeface="Symbol" panose="05050102010706020507" pitchFamily="18" charset="2"/>
              </a:rPr>
              <a:t>x</a:t>
            </a:r>
            <a:r>
              <a:rPr lang="en-US" altLang="ru-RU" sz="1600" dirty="0">
                <a:sym typeface="Symbol" panose="05050102010706020507" pitchFamily="18" charset="2"/>
              </a:rPr>
              <a:t> and </a:t>
            </a:r>
            <a:r>
              <a:rPr lang="el-GR" altLang="ru-RU" sz="1600" dirty="0">
                <a:sym typeface="Symbol" panose="05050102010706020507" pitchFamily="18" charset="2"/>
              </a:rPr>
              <a:t>Δ</a:t>
            </a:r>
            <a:r>
              <a:rPr lang="en-US" altLang="ru-RU" sz="1600" dirty="0">
                <a:sym typeface="Symbol" panose="05050102010706020507" pitchFamily="18" charset="2"/>
              </a:rPr>
              <a:t>x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ru-RU" sz="1600" dirty="0">
                <a:sym typeface="Symbol" panose="05050102010706020507" pitchFamily="18" charset="2"/>
              </a:rPr>
              <a:t>Vertical misalignments in </a:t>
            </a:r>
            <a:r>
              <a:rPr lang="en-US" altLang="ru-RU" sz="1600" dirty="0" smtClean="0">
                <a:sym typeface="Symbol" panose="05050102010706020507" pitchFamily="18" charset="2"/>
              </a:rPr>
              <a:t>quadrupoles</a:t>
            </a:r>
            <a:endParaRPr lang="en-US" altLang="ru-RU" sz="1600" dirty="0">
              <a:sym typeface="Symbol" panose="05050102010706020507" pitchFamily="18" charset="2"/>
            </a:endParaRPr>
          </a:p>
          <a:p>
            <a:pPr marL="742950" lvl="1" indent="0" eaLnBrk="1" hangingPunct="1">
              <a:spcBef>
                <a:spcPts val="1200"/>
              </a:spcBef>
              <a:buNone/>
            </a:pPr>
            <a:r>
              <a:rPr lang="en-US" altLang="ru-RU" sz="1600" dirty="0" smtClean="0">
                <a:sym typeface="Symbol" panose="05050102010706020507" pitchFamily="18" charset="2"/>
              </a:rPr>
              <a:t>                         </a:t>
            </a:r>
            <a:r>
              <a:rPr lang="el-GR" altLang="ru-RU" sz="1600" dirty="0" smtClean="0">
                <a:sym typeface="Symbol" panose="05050102010706020507" pitchFamily="18" charset="2"/>
              </a:rPr>
              <a:t>Δ</a:t>
            </a:r>
            <a:r>
              <a:rPr lang="en-US" altLang="zh-CN" sz="1600" i="1" dirty="0" err="1" smtClean="0">
                <a:ea typeface="宋体" panose="02010600030101010101" pitchFamily="2" charset="-122"/>
                <a:sym typeface="Symbol" panose="05050102010706020507" pitchFamily="18" charset="2"/>
              </a:rPr>
              <a:t>D</a:t>
            </a:r>
            <a:r>
              <a:rPr lang="en-US" altLang="ru-RU" sz="1600" baseline="-25000" dirty="0" err="1" smtClean="0">
                <a:sym typeface="Symbol" panose="05050102010706020507" pitchFamily="18" charset="2"/>
              </a:rPr>
              <a:t>y</a:t>
            </a:r>
            <a:r>
              <a:rPr lang="en-US" altLang="ru-RU" sz="1600" dirty="0" smtClean="0">
                <a:sym typeface="Symbol" panose="05050102010706020507" pitchFamily="18" charset="2"/>
              </a:rPr>
              <a:t> </a:t>
            </a:r>
            <a:r>
              <a:rPr lang="en-US" altLang="ru-RU" sz="1600" dirty="0">
                <a:sym typeface="Symbol" panose="05050102010706020507" pitchFamily="18" charset="2"/>
              </a:rPr>
              <a:t>and </a:t>
            </a:r>
            <a:r>
              <a:rPr lang="el-GR" altLang="ru-RU" sz="1600" dirty="0">
                <a:sym typeface="Symbol" panose="05050102010706020507" pitchFamily="18" charset="2"/>
              </a:rPr>
              <a:t>Δ</a:t>
            </a:r>
            <a:r>
              <a:rPr lang="en-US" altLang="ru-RU" sz="1600" dirty="0" smtClean="0">
                <a:sym typeface="Symbol" panose="05050102010706020507" pitchFamily="18" charset="2"/>
              </a:rPr>
              <a:t>y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ru-RU" sz="1600" dirty="0">
                <a:sym typeface="Symbol" panose="05050102010706020507" pitchFamily="18" charset="2"/>
              </a:rPr>
              <a:t>Horizontal misalignments in </a:t>
            </a:r>
            <a:r>
              <a:rPr lang="en-US" altLang="ru-RU" sz="1600" dirty="0" err="1" smtClean="0">
                <a:sym typeface="Symbol" panose="05050102010706020507" pitchFamily="18" charset="2"/>
              </a:rPr>
              <a:t>sextupoles</a:t>
            </a:r>
            <a:endParaRPr lang="en-US" altLang="ru-RU" sz="1600" dirty="0" smtClean="0">
              <a:sym typeface="Symbol" panose="05050102010706020507" pitchFamily="18" charset="2"/>
            </a:endParaRPr>
          </a:p>
          <a:p>
            <a:pPr marL="742950" lvl="1" indent="0" eaLnBrk="1" hangingPunct="1">
              <a:spcBef>
                <a:spcPts val="1200"/>
              </a:spcBef>
              <a:buNone/>
            </a:pPr>
            <a:r>
              <a:rPr lang="en-US" altLang="ru-RU" sz="1600" dirty="0" smtClean="0">
                <a:sym typeface="Symbol" panose="05050102010706020507" pitchFamily="18" charset="2"/>
              </a:rPr>
              <a:t>                         </a:t>
            </a:r>
            <a:r>
              <a:rPr lang="en-US" altLang="zh-CN" sz="1600" dirty="0" smtClean="0">
                <a:ea typeface="宋体" panose="02010600030101010101" pitchFamily="2" charset="-122"/>
                <a:sym typeface="Symbol" panose="05050102010706020507" pitchFamily="18" charset="2"/>
              </a:rPr>
              <a:t>beta </a:t>
            </a:r>
            <a:r>
              <a:rPr lang="en-US" altLang="zh-CN" sz="1600" dirty="0">
                <a:ea typeface="宋体" panose="02010600030101010101" pitchFamily="2" charset="-122"/>
                <a:sym typeface="Symbol" panose="05050102010706020507" pitchFamily="18" charset="2"/>
              </a:rPr>
              <a:t>beat and tune shift</a:t>
            </a:r>
            <a:r>
              <a:rPr lang="en-US" altLang="ru-RU" sz="1600" dirty="0" smtClean="0">
                <a:sym typeface="Symbol" panose="05050102010706020507" pitchFamily="18" charset="2"/>
              </a:rPr>
              <a:t> </a:t>
            </a:r>
            <a:endParaRPr lang="en-US" altLang="ru-RU" sz="1600" dirty="0">
              <a:sym typeface="Symbol" panose="05050102010706020507" pitchFamily="18" charset="2"/>
            </a:endParaRPr>
          </a:p>
          <a:p>
            <a:pPr lvl="1" eaLnBrk="1" hangingPunct="1">
              <a:spcBef>
                <a:spcPts val="1200"/>
              </a:spcBef>
            </a:pPr>
            <a:r>
              <a:rPr lang="en-US" altLang="ru-RU" sz="1600" dirty="0" smtClean="0">
                <a:sym typeface="Symbol" panose="05050102010706020507" pitchFamily="18" charset="2"/>
              </a:rPr>
              <a:t>Vertical </a:t>
            </a:r>
            <a:r>
              <a:rPr lang="en-US" altLang="ru-RU" sz="1600" dirty="0">
                <a:sym typeface="Symbol" panose="05050102010706020507" pitchFamily="18" charset="2"/>
              </a:rPr>
              <a:t>misalignments in </a:t>
            </a:r>
            <a:r>
              <a:rPr lang="en-US" altLang="ru-RU" sz="1600" dirty="0" err="1" smtClean="0">
                <a:sym typeface="Symbol" panose="05050102010706020507" pitchFamily="18" charset="2"/>
              </a:rPr>
              <a:t>sextupoles</a:t>
            </a:r>
            <a:r>
              <a:rPr lang="en-US" altLang="ru-RU" sz="1600" dirty="0" smtClean="0">
                <a:sym typeface="Symbol" panose="05050102010706020507" pitchFamily="18" charset="2"/>
              </a:rPr>
              <a:t> </a:t>
            </a:r>
            <a:endParaRPr lang="en-US" altLang="ru-RU" sz="1600" dirty="0">
              <a:sym typeface="Symbol" panose="05050102010706020507" pitchFamily="18" charset="2"/>
            </a:endParaRPr>
          </a:p>
          <a:p>
            <a:pPr marL="742950" lvl="1" indent="0" eaLnBrk="1" hangingPunct="1">
              <a:spcBef>
                <a:spcPts val="1200"/>
              </a:spcBef>
              <a:buNone/>
            </a:pPr>
            <a:r>
              <a:rPr lang="en-US" altLang="ru-RU" sz="1600" dirty="0">
                <a:sym typeface="Symbol" panose="05050102010706020507" pitchFamily="18" charset="2"/>
              </a:rPr>
              <a:t>                         </a:t>
            </a:r>
            <a:r>
              <a:rPr lang="el-GR" altLang="ru-RU" sz="1600" dirty="0" smtClean="0">
                <a:sym typeface="Symbol" panose="05050102010706020507" pitchFamily="18" charset="2"/>
              </a:rPr>
              <a:t>Δ</a:t>
            </a:r>
            <a:r>
              <a:rPr lang="en-US" altLang="zh-CN" sz="1600" i="1" dirty="0" err="1">
                <a:ea typeface="宋体" panose="02010600030101010101" pitchFamily="2" charset="-122"/>
                <a:sym typeface="Symbol" panose="05050102010706020507" pitchFamily="18" charset="2"/>
              </a:rPr>
              <a:t>D</a:t>
            </a:r>
            <a:r>
              <a:rPr lang="en-US" altLang="ru-RU" sz="1600" baseline="-25000" dirty="0" err="1">
                <a:sym typeface="Symbol" panose="05050102010706020507" pitchFamily="18" charset="2"/>
              </a:rPr>
              <a:t>y</a:t>
            </a:r>
            <a:r>
              <a:rPr lang="en-US" altLang="zh-CN" sz="1600" i="1" dirty="0" smtClean="0">
                <a:ea typeface="宋体" panose="02010600030101010101" pitchFamily="2" charset="-122"/>
                <a:sym typeface="Symbol" panose="05050102010706020507" pitchFamily="18" charset="2"/>
              </a:rPr>
              <a:t> and </a:t>
            </a:r>
            <a:r>
              <a:rPr lang="en-US" altLang="zh-CN" sz="1600" dirty="0" smtClean="0">
                <a:ea typeface="宋体" panose="02010600030101010101" pitchFamily="2" charset="-122"/>
                <a:sym typeface="Symbol" panose="05050102010706020507" pitchFamily="18" charset="2"/>
              </a:rPr>
              <a:t>coupling</a:t>
            </a:r>
            <a:endParaRPr lang="en-US" altLang="ru-RU" sz="1600" dirty="0">
              <a:sym typeface="Symbol" panose="05050102010706020507" pitchFamily="18" charset="2"/>
            </a:endParaRPr>
          </a:p>
          <a:p>
            <a:pPr eaLnBrk="1" hangingPunct="1">
              <a:spcBef>
                <a:spcPts val="1200"/>
              </a:spcBef>
            </a:pPr>
            <a:endParaRPr lang="en-US" altLang="ru-RU" sz="2000" dirty="0">
              <a:sym typeface="Symbol" panose="05050102010706020507" pitchFamily="18" charset="2"/>
            </a:endParaRPr>
          </a:p>
          <a:p>
            <a:pPr marL="742950" lvl="1" indent="0" eaLnBrk="1" hangingPunct="1">
              <a:spcBef>
                <a:spcPts val="1200"/>
              </a:spcBef>
              <a:buNone/>
            </a:pPr>
            <a:endParaRPr lang="en-US" altLang="ru-RU" sz="1600" dirty="0">
              <a:sym typeface="Symbol" panose="05050102010706020507" pitchFamily="18" charset="2"/>
            </a:endParaRPr>
          </a:p>
          <a:p>
            <a:pPr marL="742950" lvl="1" indent="0" eaLnBrk="1" hangingPunct="1">
              <a:spcBef>
                <a:spcPts val="1200"/>
              </a:spcBef>
              <a:buNone/>
            </a:pPr>
            <a:endParaRPr lang="en-US" altLang="ru-RU" sz="1600" dirty="0" smtClean="0">
              <a:sym typeface="Symbol" panose="05050102010706020507" pitchFamily="18" charset="2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1579903" y="4311573"/>
            <a:ext cx="513239" cy="6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1579903" y="5085184"/>
            <a:ext cx="57467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1516879" y="3501008"/>
            <a:ext cx="576263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7626149"/>
              </p:ext>
            </p:extLst>
          </p:nvPr>
        </p:nvGraphicFramePr>
        <p:xfrm>
          <a:off x="209884" y="1074910"/>
          <a:ext cx="5325489" cy="13914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66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2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4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9874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Component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16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600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altLang="zh-CN" sz="1600" dirty="0" smtClean="0"/>
                        <a:t>m</a:t>
                      </a: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16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600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altLang="zh-CN" sz="1600" dirty="0" smtClean="0"/>
                        <a:t>m</a:t>
                      </a: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1600" b="1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</a:t>
                      </a:r>
                      <a:r>
                        <a:rPr lang="en-US" sz="1600" b="1" i="1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600" dirty="0" err="1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600" b="1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rad</a:t>
                      </a: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963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Arc</a:t>
                      </a:r>
                      <a:r>
                        <a:rPr lang="en-US" altLang="zh-CN" sz="1600" b="1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quadrupole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963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IR Quadrupole</a:t>
                      </a: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666"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600" b="1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Sextupole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600" b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:a16="http://schemas.microsoft.com/office/drawing/2014/main" val="56252582"/>
                  </a:ext>
                </a:extLst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545294"/>
              </p:ext>
            </p:extLst>
          </p:nvPr>
        </p:nvGraphicFramePr>
        <p:xfrm>
          <a:off x="5625530" y="1061297"/>
          <a:ext cx="3312343" cy="1439837"/>
        </p:xfrm>
        <a:graphic>
          <a:graphicData uri="http://schemas.openxmlformats.org/drawingml/2006/table">
            <a:tbl>
              <a:tblPr/>
              <a:tblGrid>
                <a:gridCol w="1772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8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Component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Field error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1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Dipole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0.01%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8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Arc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Quadrupole 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0.02%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Прямоугольник 7"/>
          <p:cNvSpPr>
            <a:spLocks noChangeArrowheads="1"/>
          </p:cNvSpPr>
          <p:nvPr/>
        </p:nvSpPr>
        <p:spPr bwMode="auto">
          <a:xfrm>
            <a:off x="4716016" y="2535129"/>
            <a:ext cx="4599628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0015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42950" lvl="1" indent="0" eaLnBrk="1" hangingPunct="1">
              <a:spcBef>
                <a:spcPts val="1200"/>
              </a:spcBef>
              <a:buNone/>
            </a:pPr>
            <a:endParaRPr lang="en-US" altLang="ru-RU" sz="1600" dirty="0">
              <a:sym typeface="Symbol" panose="05050102010706020507" pitchFamily="18" charset="2"/>
            </a:endParaRPr>
          </a:p>
          <a:p>
            <a:pPr lvl="1" eaLnBrk="1" hangingPunct="1">
              <a:spcBef>
                <a:spcPts val="1200"/>
              </a:spcBef>
            </a:pPr>
            <a:r>
              <a:rPr lang="en-US" altLang="ru-RU" sz="1600" dirty="0">
                <a:sym typeface="Symbol" panose="05050102010706020507" pitchFamily="18" charset="2"/>
              </a:rPr>
              <a:t>Bending field </a:t>
            </a:r>
            <a:r>
              <a:rPr lang="en-US" altLang="ru-RU" sz="1600" dirty="0" smtClean="0">
                <a:sym typeface="Symbol" panose="05050102010706020507" pitchFamily="18" charset="2"/>
              </a:rPr>
              <a:t>errors</a:t>
            </a:r>
          </a:p>
          <a:p>
            <a:pPr marL="742950" lvl="1" indent="0" eaLnBrk="1" hangingPunct="1">
              <a:spcBef>
                <a:spcPts val="1200"/>
              </a:spcBef>
              <a:buNone/>
            </a:pPr>
            <a:r>
              <a:rPr lang="en-US" altLang="ru-RU" sz="1600" dirty="0" smtClean="0">
                <a:sym typeface="Symbol" panose="05050102010706020507" pitchFamily="18" charset="2"/>
              </a:rPr>
              <a:t> </a:t>
            </a:r>
            <a:r>
              <a:rPr lang="en-US" altLang="ru-RU" sz="1600" dirty="0" smtClean="0">
                <a:ea typeface="宋体" panose="02010600030101010101" pitchFamily="2" charset="-122"/>
                <a:sym typeface="Symbol" panose="05050102010706020507" pitchFamily="18" charset="2"/>
              </a:rPr>
              <a:t>        </a:t>
            </a:r>
            <a:r>
              <a:rPr lang="en-US" altLang="zh-CN" sz="1600" dirty="0" smtClean="0">
                <a:ea typeface="宋体" panose="02010600030101010101" pitchFamily="2" charset="-122"/>
                <a:sym typeface="Symbol" panose="05050102010706020507" pitchFamily="18" charset="2"/>
              </a:rPr>
              <a:t>   </a:t>
            </a:r>
            <a:r>
              <a:rPr lang="en-US" altLang="ru-RU" sz="1600" dirty="0" smtClean="0">
                <a:sym typeface="Symbol" panose="05050102010706020507" pitchFamily="18" charset="2"/>
              </a:rPr>
              <a:t>          </a:t>
            </a:r>
            <a:r>
              <a:rPr lang="el-GR" altLang="ru-RU" sz="1600" dirty="0" smtClean="0">
                <a:sym typeface="Symbol" panose="05050102010706020507" pitchFamily="18" charset="2"/>
              </a:rPr>
              <a:t>Δ</a:t>
            </a:r>
            <a:r>
              <a:rPr lang="en-US" altLang="zh-CN" sz="1600" i="1" dirty="0" err="1" smtClean="0">
                <a:ea typeface="宋体" panose="02010600030101010101" pitchFamily="2" charset="-122"/>
                <a:sym typeface="Symbol" panose="05050102010706020507" pitchFamily="18" charset="2"/>
              </a:rPr>
              <a:t>D</a:t>
            </a:r>
            <a:r>
              <a:rPr lang="en-US" altLang="ru-RU" sz="1600" baseline="-25000" dirty="0" err="1" smtClean="0">
                <a:sym typeface="Symbol" panose="05050102010706020507" pitchFamily="18" charset="2"/>
              </a:rPr>
              <a:t>x</a:t>
            </a:r>
            <a:r>
              <a:rPr lang="en-US" altLang="ru-RU" sz="1600" dirty="0" smtClean="0">
                <a:sym typeface="Symbol" panose="05050102010706020507" pitchFamily="18" charset="2"/>
              </a:rPr>
              <a:t> </a:t>
            </a:r>
            <a:r>
              <a:rPr lang="en-US" altLang="ru-RU" sz="1600" dirty="0">
                <a:sym typeface="Symbol" panose="05050102010706020507" pitchFamily="18" charset="2"/>
              </a:rPr>
              <a:t>and </a:t>
            </a:r>
            <a:r>
              <a:rPr lang="el-GR" altLang="ru-RU" sz="1600" dirty="0">
                <a:sym typeface="Symbol" panose="05050102010706020507" pitchFamily="18" charset="2"/>
              </a:rPr>
              <a:t>Δ</a:t>
            </a:r>
            <a:r>
              <a:rPr lang="en-US" altLang="ru-RU" sz="1600" dirty="0">
                <a:sym typeface="Symbol" panose="05050102010706020507" pitchFamily="18" charset="2"/>
              </a:rPr>
              <a:t>x 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ru-RU" sz="1600" dirty="0">
                <a:sym typeface="Symbol" panose="05050102010706020507" pitchFamily="18" charset="2"/>
              </a:rPr>
              <a:t>Quadrupole field </a:t>
            </a:r>
            <a:r>
              <a:rPr lang="en-US" altLang="ru-RU" sz="1600" dirty="0" smtClean="0">
                <a:sym typeface="Symbol" panose="05050102010706020507" pitchFamily="18" charset="2"/>
              </a:rPr>
              <a:t>errors</a:t>
            </a:r>
          </a:p>
          <a:p>
            <a:pPr marL="742950" lvl="1" indent="0" eaLnBrk="1" hangingPunct="1">
              <a:spcBef>
                <a:spcPts val="1200"/>
              </a:spcBef>
              <a:buNone/>
            </a:pPr>
            <a:r>
              <a:rPr lang="en-US" altLang="ru-RU" sz="1600" dirty="0" smtClean="0">
                <a:sym typeface="Symbol" panose="05050102010706020507" pitchFamily="18" charset="2"/>
              </a:rPr>
              <a:t> </a:t>
            </a:r>
            <a:r>
              <a:rPr lang="en-US" altLang="ru-RU" sz="1600" dirty="0" smtClean="0">
                <a:ea typeface="宋体" panose="02010600030101010101" pitchFamily="2" charset="-122"/>
                <a:sym typeface="Symbol" panose="05050102010706020507" pitchFamily="18" charset="2"/>
              </a:rPr>
              <a:t>                     </a:t>
            </a:r>
            <a:r>
              <a:rPr lang="en-US" altLang="zh-CN" sz="1600" dirty="0" smtClean="0">
                <a:ea typeface="宋体" panose="02010600030101010101" pitchFamily="2" charset="-122"/>
                <a:sym typeface="Symbol" panose="05050102010706020507" pitchFamily="18" charset="2"/>
              </a:rPr>
              <a:t>beta </a:t>
            </a:r>
            <a:r>
              <a:rPr lang="en-US" altLang="zh-CN" sz="1600" dirty="0">
                <a:ea typeface="宋体" panose="02010600030101010101" pitchFamily="2" charset="-122"/>
                <a:sym typeface="Symbol" panose="05050102010706020507" pitchFamily="18" charset="2"/>
              </a:rPr>
              <a:t>beat and tune shift</a:t>
            </a:r>
            <a:endParaRPr lang="en-US" altLang="ru-RU" sz="1600" dirty="0">
              <a:sym typeface="Symbol" panose="05050102010706020507" pitchFamily="18" charset="2"/>
            </a:endParaRPr>
          </a:p>
          <a:p>
            <a:pPr eaLnBrk="1" hangingPunct="1">
              <a:spcBef>
                <a:spcPts val="1200"/>
              </a:spcBef>
            </a:pPr>
            <a:endParaRPr lang="en-US" altLang="ru-RU" sz="2000" dirty="0" smtClean="0">
              <a:sym typeface="Symbol" panose="05050102010706020507" pitchFamily="18" charset="2"/>
            </a:endParaRPr>
          </a:p>
          <a:p>
            <a:pPr eaLnBrk="1" hangingPunct="1">
              <a:spcBef>
                <a:spcPts val="1200"/>
              </a:spcBef>
            </a:pPr>
            <a:endParaRPr lang="en-US" altLang="ru-RU" sz="2000" dirty="0" smtClean="0">
              <a:sym typeface="Symbol" panose="05050102010706020507" pitchFamily="18" charset="2"/>
            </a:endParaRPr>
          </a:p>
          <a:p>
            <a:pPr eaLnBrk="1" hangingPunct="1">
              <a:spcBef>
                <a:spcPts val="1200"/>
              </a:spcBef>
            </a:pPr>
            <a:endParaRPr lang="en-US" altLang="ru-RU" sz="2000" dirty="0">
              <a:sym typeface="Symbol" panose="05050102010706020507" pitchFamily="18" charset="2"/>
            </a:endParaRPr>
          </a:p>
          <a:p>
            <a:pPr eaLnBrk="1" hangingPunct="1">
              <a:spcBef>
                <a:spcPts val="1200"/>
              </a:spcBef>
            </a:pPr>
            <a:endParaRPr lang="en-US" altLang="ru-RU" sz="2000" dirty="0">
              <a:sym typeface="Symbol" panose="05050102010706020507" pitchFamily="18" charset="2"/>
            </a:endParaRPr>
          </a:p>
          <a:p>
            <a:pPr eaLnBrk="1" hangingPunct="1">
              <a:spcBef>
                <a:spcPts val="1200"/>
              </a:spcBef>
            </a:pPr>
            <a:endParaRPr lang="en-US" altLang="ru-RU" sz="2000" dirty="0">
              <a:sym typeface="Symbol" panose="05050102010706020507" pitchFamily="18" charset="2"/>
            </a:endParaRPr>
          </a:p>
          <a:p>
            <a:pPr eaLnBrk="1" hangingPunct="1">
              <a:spcBef>
                <a:spcPts val="1200"/>
              </a:spcBef>
            </a:pPr>
            <a:endParaRPr lang="en-US" altLang="ru-RU" sz="2000" dirty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6033928" y="3501008"/>
            <a:ext cx="57467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6033928" y="4293096"/>
            <a:ext cx="57467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1604426" y="5877272"/>
            <a:ext cx="57467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4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77800"/>
            <a:ext cx="8229600" cy="633413"/>
          </a:xfrm>
        </p:spPr>
        <p:txBody>
          <a:bodyPr/>
          <a:lstStyle/>
          <a:p>
            <a:pPr eaLnBrk="1" hangingPunct="1"/>
            <a:r>
              <a:rPr lang="en-US" altLang="ru-RU" dirty="0" smtClean="0">
                <a:solidFill>
                  <a:srgbClr val="7030A0"/>
                </a:solidFill>
              </a:rPr>
              <a:t> </a:t>
            </a:r>
            <a:r>
              <a:rPr lang="en-US" altLang="ru-RU" sz="3600" dirty="0" smtClean="0">
                <a:solidFill>
                  <a:srgbClr val="7030A0"/>
                </a:solidFill>
              </a:rPr>
              <a:t>Correction scheme</a:t>
            </a:r>
            <a:endParaRPr lang="ru-RU" altLang="ru-RU" sz="3600" dirty="0" smtClean="0">
              <a:solidFill>
                <a:srgbClr val="7030A0"/>
              </a:solidFill>
            </a:endParaRPr>
          </a:p>
        </p:txBody>
      </p:sp>
      <p:sp>
        <p:nvSpPr>
          <p:cNvPr id="12291" name="Прямоугольник 7"/>
          <p:cNvSpPr>
            <a:spLocks noChangeArrowheads="1"/>
          </p:cNvSpPr>
          <p:nvPr/>
        </p:nvSpPr>
        <p:spPr bwMode="auto">
          <a:xfrm>
            <a:off x="905868" y="1484784"/>
            <a:ext cx="7777162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0015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ru-RU" sz="1800" dirty="0" smtClean="0">
                <a:sym typeface="Symbol" panose="05050102010706020507" pitchFamily="18" charset="2"/>
              </a:rPr>
              <a:t>COD correction with </a:t>
            </a:r>
            <a:r>
              <a:rPr lang="en-US" altLang="ru-RU" sz="18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sextupoles</a:t>
            </a:r>
            <a:r>
              <a:rPr lang="en-US" altLang="ru-RU" sz="1800" dirty="0" smtClean="0">
                <a:solidFill>
                  <a:srgbClr val="FF0000"/>
                </a:solidFill>
                <a:sym typeface="Symbol" panose="05050102010706020507" pitchFamily="18" charset="2"/>
              </a:rPr>
              <a:t> off </a:t>
            </a:r>
            <a:endParaRPr lang="en-US" altLang="ru-RU" sz="1800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ts val="1200"/>
              </a:spcBef>
            </a:pPr>
            <a:r>
              <a:rPr lang="en-US" altLang="ru-RU" sz="1800" dirty="0" smtClean="0">
                <a:solidFill>
                  <a:srgbClr val="FF0000"/>
                </a:solidFill>
                <a:sym typeface="Symbol" panose="05050102010706020507" pitchFamily="18" charset="2"/>
              </a:rPr>
              <a:t>Turn on the </a:t>
            </a:r>
            <a:r>
              <a:rPr lang="en-US" altLang="ru-RU" sz="18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sextupoles</a:t>
            </a:r>
            <a:r>
              <a:rPr lang="en-US" altLang="ru-RU" sz="1800" dirty="0" smtClean="0">
                <a:sym typeface="Symbol" panose="05050102010706020507" pitchFamily="18" charset="2"/>
              </a:rPr>
              <a:t> and perform COD correction again. </a:t>
            </a:r>
            <a:endParaRPr lang="en-US" altLang="ru-RU" sz="1800" dirty="0">
              <a:sym typeface="Symbol" panose="05050102010706020507" pitchFamily="18" charset="2"/>
            </a:endParaRPr>
          </a:p>
          <a:p>
            <a:pPr eaLnBrk="1" hangingPunct="1">
              <a:spcBef>
                <a:spcPts val="1200"/>
              </a:spcBef>
            </a:pPr>
            <a:r>
              <a:rPr lang="en-US" altLang="ru-RU" sz="1800" dirty="0" smtClean="0">
                <a:sym typeface="Symbol" panose="05050102010706020507" pitchFamily="18" charset="2"/>
              </a:rPr>
              <a:t>Dispersion correction</a:t>
            </a:r>
            <a:r>
              <a:rPr lang="en-US" altLang="ru-RU" sz="1800" dirty="0">
                <a:sym typeface="Symbol" panose="05050102010706020507" pitchFamily="18" charset="2"/>
              </a:rPr>
              <a:t> </a:t>
            </a:r>
            <a:r>
              <a:rPr lang="en-US" altLang="ru-RU" sz="1800" dirty="0" smtClean="0">
                <a:sym typeface="Symbol" panose="05050102010706020507" pitchFamily="18" charset="2"/>
              </a:rPr>
              <a:t>(DFS)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ru-RU" sz="1800" dirty="0" smtClean="0">
                <a:sym typeface="Symbol" panose="05050102010706020507" pitchFamily="18" charset="2"/>
              </a:rPr>
              <a:t>Beta beating correction (LOCO)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ru-RU" sz="1800" dirty="0" smtClean="0">
                <a:sym typeface="Symbol" panose="05050102010706020507" pitchFamily="18" charset="2"/>
              </a:rPr>
              <a:t>Coupling and vertical dispersion correction (</a:t>
            </a:r>
            <a:r>
              <a:rPr lang="en-US" altLang="zh-CN" sz="1800" dirty="0" smtClean="0">
                <a:sym typeface="Symbol" panose="05050102010706020507" pitchFamily="18" charset="2"/>
              </a:rPr>
              <a:t>Local coupling parameter correction</a:t>
            </a:r>
            <a:r>
              <a:rPr lang="zh-CN" altLang="en-US" sz="1800" dirty="0" smtClean="0">
                <a:sym typeface="Symbol" panose="05050102010706020507" pitchFamily="18" charset="2"/>
              </a:rPr>
              <a:t>）</a:t>
            </a:r>
            <a:r>
              <a:rPr lang="en-US" altLang="ru-RU" sz="1800" dirty="0" smtClean="0">
                <a:sym typeface="Symbol" panose="05050102010706020507" pitchFamily="18" charset="2"/>
              </a:rPr>
              <a:t>.</a:t>
            </a:r>
          </a:p>
          <a:p>
            <a:pPr eaLnBrk="1" hangingPunct="1">
              <a:spcBef>
                <a:spcPts val="1200"/>
              </a:spcBef>
            </a:pPr>
            <a:endParaRPr lang="en-US" altLang="ru-RU" sz="2000" dirty="0" smtClean="0">
              <a:sym typeface="Symbol" panose="05050102010706020507" pitchFamily="18" charset="2"/>
            </a:endParaRPr>
          </a:p>
          <a:p>
            <a:pPr eaLnBrk="1" hangingPunct="1">
              <a:spcBef>
                <a:spcPts val="1200"/>
              </a:spcBef>
            </a:pPr>
            <a:endParaRPr lang="en-US" altLang="ru-RU" sz="2000" dirty="0">
              <a:sym typeface="Symbol" panose="05050102010706020507" pitchFamily="18" charset="2"/>
            </a:endParaRPr>
          </a:p>
          <a:p>
            <a:pPr eaLnBrk="1" hangingPunct="1">
              <a:spcBef>
                <a:spcPts val="1200"/>
              </a:spcBef>
            </a:pPr>
            <a:endParaRPr lang="en-US" altLang="ru-RU" sz="2000" dirty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76475" y="351115"/>
            <a:ext cx="4616450" cy="635000"/>
          </a:xfrm>
        </p:spPr>
        <p:txBody>
          <a:bodyPr/>
          <a:lstStyle/>
          <a:p>
            <a:pPr algn="l" eaLnBrk="1" hangingPunct="1"/>
            <a:r>
              <a:rPr lang="en-US" altLang="ru-RU" sz="3600" dirty="0" smtClean="0">
                <a:solidFill>
                  <a:srgbClr val="7030A0"/>
                </a:solidFill>
              </a:rPr>
              <a:t>COD  correction</a:t>
            </a:r>
            <a:endParaRPr lang="ru-RU" altLang="ru-RU" sz="3600" dirty="0" smtClean="0">
              <a:solidFill>
                <a:srgbClr val="7030A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0264" y="1268760"/>
            <a:ext cx="7848872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dirty="0" smtClean="0">
                <a:sym typeface="Symbol" panose="05050102010706020507" pitchFamily="18" charset="2"/>
              </a:rPr>
              <a:t>BPMs placed at quadrupoles (</a:t>
            </a:r>
            <a:r>
              <a:rPr lang="en-US" altLang="zh-CN" dirty="0" smtClean="0">
                <a:sym typeface="Symbol" panose="05050102010706020507" pitchFamily="18" charset="2"/>
              </a:rPr>
              <a:t>~1500,</a:t>
            </a:r>
            <a:r>
              <a:rPr lang="en-US" altLang="ru-RU" dirty="0">
                <a:sym typeface="Wingdings" panose="05000000000000000000" pitchFamily="2" charset="2"/>
              </a:rPr>
              <a:t> </a:t>
            </a:r>
            <a:r>
              <a:rPr lang="en-US" altLang="ru-RU" dirty="0" smtClean="0">
                <a:sym typeface="Wingdings" panose="05000000000000000000" pitchFamily="2" charset="2"/>
              </a:rPr>
              <a:t>4 </a:t>
            </a:r>
            <a:r>
              <a:rPr lang="en-US" altLang="ru-RU" dirty="0">
                <a:sym typeface="Wingdings" panose="05000000000000000000" pitchFamily="2" charset="2"/>
              </a:rPr>
              <a:t>per </a:t>
            </a:r>
            <a:r>
              <a:rPr lang="en-US" altLang="ru-RU" dirty="0" err="1">
                <a:sym typeface="Wingdings" panose="05000000000000000000" pitchFamily="2" charset="2"/>
              </a:rPr>
              <a:t>betatron</a:t>
            </a:r>
            <a:r>
              <a:rPr lang="en-US" altLang="ru-RU" dirty="0">
                <a:sym typeface="Wingdings" panose="05000000000000000000" pitchFamily="2" charset="2"/>
              </a:rPr>
              <a:t> wave) </a:t>
            </a:r>
            <a:endParaRPr lang="en-US" altLang="zh-CN" dirty="0">
              <a:sym typeface="Symbol" panose="05050102010706020507" pitchFamily="18" charset="2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dirty="0">
                <a:sym typeface="Symbol" panose="05050102010706020507" pitchFamily="18" charset="2"/>
              </a:rPr>
              <a:t>H</a:t>
            </a:r>
            <a:r>
              <a:rPr lang="en-US" altLang="ru-RU" dirty="0" smtClean="0">
                <a:sym typeface="Symbol" panose="05050102010706020507" pitchFamily="18" charset="2"/>
              </a:rPr>
              <a:t>orizontal correctors placed beside focusing quadrupoles</a:t>
            </a:r>
            <a:r>
              <a:rPr lang="zh-CN" altLang="en-US" dirty="0" smtClean="0">
                <a:sym typeface="Symbol" panose="05050102010706020507" pitchFamily="18" charset="2"/>
              </a:rPr>
              <a:t>（</a:t>
            </a:r>
            <a:r>
              <a:rPr lang="en-US" altLang="zh-CN" dirty="0" smtClean="0">
                <a:sym typeface="Symbol" panose="05050102010706020507" pitchFamily="18" charset="2"/>
              </a:rPr>
              <a:t>~1500</a:t>
            </a:r>
            <a:r>
              <a:rPr lang="zh-CN" altLang="en-US" dirty="0" smtClean="0">
                <a:sym typeface="Symbol" panose="05050102010706020507" pitchFamily="18" charset="2"/>
              </a:rPr>
              <a:t>）</a:t>
            </a:r>
            <a:endParaRPr lang="en-US" altLang="zh-CN" dirty="0" smtClean="0">
              <a:sym typeface="Symbol" panose="05050102010706020507" pitchFamily="18" charset="2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dirty="0">
                <a:sym typeface="Symbol" panose="05050102010706020507" pitchFamily="18" charset="2"/>
              </a:rPr>
              <a:t>Vertical </a:t>
            </a:r>
            <a:r>
              <a:rPr lang="en-US" altLang="ru-RU" dirty="0" smtClean="0">
                <a:sym typeface="Symbol" panose="05050102010706020507" pitchFamily="18" charset="2"/>
              </a:rPr>
              <a:t>correctors </a:t>
            </a:r>
            <a:r>
              <a:rPr lang="en-US" altLang="ru-RU" dirty="0">
                <a:sym typeface="Symbol" panose="05050102010706020507" pitchFamily="18" charset="2"/>
              </a:rPr>
              <a:t>placed beside </a:t>
            </a:r>
            <a:r>
              <a:rPr lang="en-US" altLang="ru-RU" dirty="0" smtClean="0">
                <a:sym typeface="Symbol" panose="05050102010706020507" pitchFamily="18" charset="2"/>
              </a:rPr>
              <a:t>defocusing quadrupoles</a:t>
            </a:r>
            <a:r>
              <a:rPr lang="zh-CN" altLang="en-US" dirty="0">
                <a:sym typeface="Symbol" panose="05050102010706020507" pitchFamily="18" charset="2"/>
              </a:rPr>
              <a:t>（</a:t>
            </a:r>
            <a:r>
              <a:rPr lang="en-US" altLang="zh-CN" dirty="0">
                <a:sym typeface="Symbol" panose="05050102010706020507" pitchFamily="18" charset="2"/>
              </a:rPr>
              <a:t>~1500</a:t>
            </a:r>
            <a:r>
              <a:rPr lang="zh-CN" altLang="en-US" dirty="0" smtClean="0">
                <a:sym typeface="Symbol" panose="05050102010706020507" pitchFamily="18" charset="2"/>
              </a:rPr>
              <a:t>）</a:t>
            </a:r>
            <a:endParaRPr lang="en-US" altLang="zh-CN" dirty="0" smtClean="0">
              <a:sym typeface="Symbol" panose="05050102010706020507" pitchFamily="18" charset="2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>
                <a:sym typeface="Symbol" panose="05050102010706020507" pitchFamily="18" charset="2"/>
              </a:rPr>
              <a:t>Orbit correction is applied using orbit response matrix and SVD method.</a:t>
            </a:r>
          </a:p>
          <a:p>
            <a:endParaRPr lang="zh-CN" altLang="en-US" dirty="0"/>
          </a:p>
          <a:p>
            <a:pPr marL="285750" indent="-285750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zh-CN" dirty="0">
              <a:sym typeface="Symbol" panose="05050102010706020507" pitchFamily="18" charset="2"/>
            </a:endParaRPr>
          </a:p>
          <a:p>
            <a:pPr eaLnBrk="1" hangingPunct="1">
              <a:spcBef>
                <a:spcPts val="1200"/>
              </a:spcBef>
            </a:pPr>
            <a:endParaRPr lang="en-US" altLang="ru-RU" dirty="0" smtClean="0"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76475" y="351115"/>
            <a:ext cx="4616450" cy="635000"/>
          </a:xfrm>
        </p:spPr>
        <p:txBody>
          <a:bodyPr/>
          <a:lstStyle/>
          <a:p>
            <a:pPr algn="l" eaLnBrk="1" hangingPunct="1"/>
            <a:r>
              <a:rPr lang="en-US" altLang="ru-RU" sz="3600" dirty="0" smtClean="0">
                <a:solidFill>
                  <a:srgbClr val="7030A0"/>
                </a:solidFill>
              </a:rPr>
              <a:t>COD  correction</a:t>
            </a:r>
            <a:endParaRPr lang="ru-RU" altLang="ru-RU" sz="3600" dirty="0" smtClean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47733F7-32A4-428B-9718-09FD648BDEF6}"/>
                  </a:ext>
                </a:extLst>
              </p:cNvPr>
              <p:cNvSpPr/>
              <p:nvPr/>
            </p:nvSpPr>
            <p:spPr>
              <a:xfrm>
                <a:off x="3707904" y="5792105"/>
                <a:ext cx="2460994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𝑅𝑀𝑆</m:t>
                          </m:r>
                        </m:e>
                        <m:sub>
                          <m:r>
                            <a:rPr kumimoji="1" lang="en-US" altLang="zh-CN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𝐶𝑂𝐷</m:t>
                          </m:r>
                        </m:sub>
                      </m:sSub>
                      <m:r>
                        <a:rPr kumimoji="1" lang="en-US" altLang="zh-CN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&lt;0.05 </m:t>
                      </m:r>
                      <m:r>
                        <a:rPr kumimoji="1" lang="en-US" altLang="zh-CN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altLang="zh-CN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47733F7-32A4-428B-9718-09FD648BD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5792105"/>
                <a:ext cx="2460994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DE643614-3BEE-4B89-9683-B120878B8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3" y="1844824"/>
            <a:ext cx="4752528" cy="181714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21BB35E-CFC6-48B1-954B-75C40688D6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247" y="3822467"/>
            <a:ext cx="4656751" cy="178052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6B86F86-90A8-1648-B04E-2F8A079AEDD1}"/>
              </a:ext>
            </a:extLst>
          </p:cNvPr>
          <p:cNvSpPr/>
          <p:nvPr/>
        </p:nvSpPr>
        <p:spPr>
          <a:xfrm>
            <a:off x="899592" y="1380327"/>
            <a:ext cx="2417161" cy="372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400" b="1" dirty="0">
                <a:solidFill>
                  <a:schemeClr val="tx1"/>
                </a:solidFill>
              </a:rPr>
              <a:t>IR</a:t>
            </a:r>
            <a:r>
              <a:rPr lang="en-US" altLang="zh-CN" sz="1400" b="1" dirty="0" smtClean="0">
                <a:solidFill>
                  <a:schemeClr val="tx1"/>
                </a:solidFill>
              </a:rPr>
              <a:t>=50</a:t>
            </a:r>
            <a:r>
              <a:rPr lang="en-US" altLang="zh-CN" sz="1400" b="1" dirty="0" smtClean="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en-US" altLang="zh-CN" sz="1400" b="1" dirty="0" smtClean="0">
                <a:solidFill>
                  <a:schemeClr val="tx1"/>
                </a:solidFill>
              </a:rPr>
              <a:t>m     981 </a:t>
            </a:r>
            <a:r>
              <a:rPr lang="en-US" altLang="zh-CN" sz="1400" b="1" dirty="0">
                <a:solidFill>
                  <a:schemeClr val="tx1"/>
                </a:solidFill>
              </a:rPr>
              <a:t>seeds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855BAD2-0E2B-479C-AECB-B00AEEED31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9211" y="1865400"/>
            <a:ext cx="4277744" cy="163560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DC810B9-F8C5-4354-9270-B2C39DA6DA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9211" y="3876187"/>
            <a:ext cx="4236923" cy="16200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A6B86F86-90A8-1648-B04E-2F8A079AEDD1}"/>
              </a:ext>
            </a:extLst>
          </p:cNvPr>
          <p:cNvSpPr/>
          <p:nvPr/>
        </p:nvSpPr>
        <p:spPr>
          <a:xfrm>
            <a:off x="5220072" y="1385183"/>
            <a:ext cx="2417161" cy="372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400" b="1" dirty="0">
                <a:solidFill>
                  <a:schemeClr val="tx1"/>
                </a:solidFill>
              </a:rPr>
              <a:t>IR</a:t>
            </a:r>
            <a:r>
              <a:rPr lang="en-US" altLang="zh-CN" sz="1400" b="1" dirty="0" smtClean="0">
                <a:solidFill>
                  <a:schemeClr val="tx1"/>
                </a:solidFill>
              </a:rPr>
              <a:t>=100</a:t>
            </a:r>
            <a:r>
              <a:rPr lang="en-US" altLang="zh-CN" sz="1400" b="1" dirty="0" smtClean="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en-US" altLang="zh-CN" sz="1400" b="1" dirty="0" smtClean="0">
                <a:solidFill>
                  <a:schemeClr val="tx1"/>
                </a:solidFill>
              </a:rPr>
              <a:t>m     955 </a:t>
            </a:r>
            <a:r>
              <a:rPr lang="en-US" altLang="zh-CN" sz="1400" b="1" dirty="0">
                <a:solidFill>
                  <a:schemeClr val="tx1"/>
                </a:solidFill>
              </a:rPr>
              <a:t>seeds</a:t>
            </a:r>
          </a:p>
        </p:txBody>
      </p:sp>
    </p:spTree>
    <p:extLst>
      <p:ext uri="{BB962C8B-B14F-4D97-AF65-F5344CB8AC3E}">
        <p14:creationId xmlns:p14="http://schemas.microsoft.com/office/powerpoint/2010/main" val="146170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33375"/>
            <a:ext cx="8229600" cy="633413"/>
          </a:xfrm>
        </p:spPr>
        <p:txBody>
          <a:bodyPr/>
          <a:lstStyle/>
          <a:p>
            <a:pPr eaLnBrk="1" hangingPunct="1"/>
            <a:r>
              <a:rPr lang="en-US" altLang="ru-RU" sz="3600" dirty="0" smtClean="0">
                <a:solidFill>
                  <a:srgbClr val="7030A0"/>
                </a:solidFill>
              </a:rPr>
              <a:t>Dispersion correction</a:t>
            </a:r>
            <a:endParaRPr lang="ru-RU" altLang="ru-RU" sz="3600" dirty="0" smtClean="0">
              <a:solidFill>
                <a:srgbClr val="7030A0"/>
              </a:solidFill>
            </a:endParaRPr>
          </a:p>
        </p:txBody>
      </p:sp>
      <p:sp>
        <p:nvSpPr>
          <p:cNvPr id="14339" name="Прямоугольник 7"/>
          <p:cNvSpPr>
            <a:spLocks noChangeArrowheads="1"/>
          </p:cNvSpPr>
          <p:nvPr/>
        </p:nvSpPr>
        <p:spPr bwMode="auto">
          <a:xfrm>
            <a:off x="239713" y="1989138"/>
            <a:ext cx="82804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endParaRPr lang="en-US" altLang="ru-RU" sz="2400">
              <a:sym typeface="Symbol" panose="05050102010706020507" pitchFamily="18" charset="2"/>
            </a:endParaRP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l"/>
            </a:pPr>
            <a:endParaRPr lang="en-US" altLang="ru-RU" sz="2400">
              <a:sym typeface="Symbol" panose="05050102010706020507" pitchFamily="18" charset="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3249" y="1342807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Dispersion free steering principle (DFS): </a:t>
            </a:r>
            <a:r>
              <a:rPr lang="en-US" altLang="zh-CN" dirty="0" smtClean="0"/>
              <a:t>orbit manipulation by knob correctors.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2051720" y="2481263"/>
                <a:ext cx="1613262" cy="5574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acc>
                                <m:accPr>
                                  <m:chr m:val="⃗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US" altLang="zh-CN" b="0" i="1" baseline="-2500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481263"/>
                <a:ext cx="1613262" cy="557460"/>
              </a:xfrm>
              <a:prstGeom prst="rect">
                <a:avLst/>
              </a:prstGeom>
              <a:blipFill rotWithShape="0">
                <a:blip r:embed="rId3"/>
                <a:stretch>
                  <a:fillRect b="-98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572000" y="2454028"/>
                <a:ext cx="1544462" cy="479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b="0" i="1" dirty="0" smtClean="0"/>
                  <a:t>M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eqAr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454028"/>
                <a:ext cx="1544462" cy="479042"/>
              </a:xfrm>
              <a:prstGeom prst="rect">
                <a:avLst/>
              </a:prstGeom>
              <a:blipFill rotWithShape="0">
                <a:blip r:embed="rId4"/>
                <a:stretch>
                  <a:fillRect l="-9091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3664982" y="3212876"/>
                <a:ext cx="1339066" cy="3179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𝑀</m:t>
                      </m:r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982" y="3212876"/>
                <a:ext cx="1339066" cy="317972"/>
              </a:xfrm>
              <a:prstGeom prst="rect">
                <a:avLst/>
              </a:prstGeom>
              <a:blipFill rotWithShape="0">
                <a:blip r:embed="rId5"/>
                <a:stretch>
                  <a:fillRect t="-40385" b="-9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2051720" y="3861048"/>
                <a:ext cx="5904656" cy="1825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    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altLang="zh-CN" dirty="0" smtClean="0">
                    <a:latin typeface="+mn-lt"/>
                  </a:rPr>
                  <a:t>rbit vector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altLang="zh-CN" i="1" baseline="-2500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i="1" baseline="-25000">
                        <a:latin typeface="Cambria Math" panose="02040503050406030204" pitchFamily="18" charset="0"/>
                      </a:rPr>
                      <m:t> :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Dispersion</m:t>
                    </m:r>
                  </m:oMath>
                </a14:m>
                <a:r>
                  <a:rPr lang="en-US" altLang="zh-CN" dirty="0" smtClean="0">
                    <a:latin typeface="+mn-lt"/>
                  </a:rPr>
                  <a:t> vector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Corrector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strengths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vector</m:t>
                      </m:r>
                    </m:oMath>
                  </m:oMathPara>
                </a14:m>
                <a:endParaRPr lang="en-US" altLang="zh-CN" b="0" dirty="0" smtClean="0"/>
              </a:p>
              <a:p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dirty="0" smtClean="0"/>
                  <a:t>:    Weight factor</a:t>
                </a:r>
              </a:p>
              <a:p>
                <a:r>
                  <a:rPr lang="en-US" altLang="zh-CN" i="1" dirty="0" smtClean="0"/>
                  <a:t>A</a:t>
                </a:r>
                <a:r>
                  <a:rPr lang="en-US" altLang="zh-CN" dirty="0" smtClean="0"/>
                  <a:t>:    Orbit response matrix</a:t>
                </a:r>
              </a:p>
              <a:p>
                <a:r>
                  <a:rPr lang="en-US" altLang="zh-CN" i="1" dirty="0" smtClean="0"/>
                  <a:t>B</a:t>
                </a:r>
                <a:r>
                  <a:rPr lang="en-US" altLang="zh-CN" dirty="0" smtClean="0"/>
                  <a:t>:    Dispersion response matrix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861048"/>
                <a:ext cx="5904656" cy="1825693"/>
              </a:xfrm>
              <a:prstGeom prst="rect">
                <a:avLst/>
              </a:prstGeom>
              <a:blipFill rotWithShape="0">
                <a:blip r:embed="rId6"/>
                <a:stretch>
                  <a:fillRect l="-930" t="-1667" b="-4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86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39224" y="294485"/>
            <a:ext cx="8054342" cy="635000"/>
          </a:xfrm>
        </p:spPr>
        <p:txBody>
          <a:bodyPr/>
          <a:lstStyle/>
          <a:p>
            <a:pPr algn="l" eaLnBrk="1" hangingPunct="1"/>
            <a:r>
              <a:rPr lang="en-US" altLang="ru-RU" sz="3600" dirty="0" smtClean="0">
                <a:solidFill>
                  <a:srgbClr val="7030A0"/>
                </a:solidFill>
              </a:rPr>
              <a:t>Dispersion correction</a:t>
            </a:r>
            <a:endParaRPr lang="ru-RU" altLang="ru-RU" sz="2400" dirty="0" smtClean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Прямоугольник 2"/>
              <p:cNvSpPr>
                <a:spLocks noChangeArrowheads="1"/>
              </p:cNvSpPr>
              <p:nvPr/>
            </p:nvSpPr>
            <p:spPr bwMode="auto">
              <a:xfrm>
                <a:off x="620369" y="3561477"/>
                <a:ext cx="4228967" cy="532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ru-RU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∆</m:t>
                        </m:r>
                        <m:r>
                          <a:rPr lang="en-US" altLang="ru-RU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𝐷</m:t>
                        </m:r>
                      </m:e>
                      <m:sub>
                        <m:r>
                          <a:rPr lang="en-US" altLang="ru-RU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altLang="ru-RU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ru-RU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𝑟𝑚𝑠</m:t>
                        </m:r>
                      </m:sub>
                    </m:sSub>
                    <m:r>
                      <a:rPr lang="en-US" altLang="ru-RU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14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 decreased from </a:t>
                </a:r>
                <a:r>
                  <a:rPr lang="en-US" altLang="ru-RU" sz="1400" dirty="0" smtClean="0">
                    <a:sym typeface="Symbol" panose="05050102010706020507" pitchFamily="18" charset="2"/>
                  </a:rPr>
                  <a:t>29</a:t>
                </a:r>
                <a:r>
                  <a:rPr lang="en-US" altLang="ru-RU" sz="14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mm to </a:t>
                </a:r>
                <a:r>
                  <a:rPr lang="en-US" altLang="ru-RU" sz="1400" dirty="0" smtClean="0">
                    <a:sym typeface="Symbol" panose="05050102010706020507" pitchFamily="18" charset="2"/>
                  </a:rPr>
                  <a:t>4.3</a:t>
                </a:r>
                <a:r>
                  <a:rPr lang="en-US" altLang="ru-RU" sz="14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mm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14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Factor </a:t>
                </a:r>
                <a:r>
                  <a:rPr lang="en-US" altLang="ru-RU" sz="1400" dirty="0">
                    <a:sym typeface="Symbol" panose="05050102010706020507" pitchFamily="18" charset="2"/>
                  </a:rPr>
                  <a:t>7</a:t>
                </a:r>
                <a:r>
                  <a:rPr lang="en-US" altLang="ru-RU" sz="14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 improvement </a:t>
                </a:r>
                <a:endParaRPr lang="en-US" altLang="ru-RU" sz="1400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536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369" y="3561477"/>
                <a:ext cx="4228967" cy="532646"/>
              </a:xfrm>
              <a:prstGeom prst="rect">
                <a:avLst/>
              </a:prstGeom>
              <a:blipFill>
                <a:blip r:embed="rId3"/>
                <a:stretch>
                  <a:fillRect t="-2273" b="-113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2"/>
              <p:cNvSpPr>
                <a:spLocks noChangeArrowheads="1"/>
              </p:cNvSpPr>
              <p:nvPr/>
            </p:nvSpPr>
            <p:spPr bwMode="auto">
              <a:xfrm>
                <a:off x="645521" y="5877655"/>
                <a:ext cx="3867992" cy="540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ru-RU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∆</m:t>
                        </m:r>
                        <m:r>
                          <a:rPr lang="en-US" altLang="ru-RU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𝐷</m:t>
                        </m:r>
                      </m:e>
                      <m:sub>
                        <m:r>
                          <a:rPr lang="en-US" altLang="ru-RU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  <m:r>
                          <a:rPr lang="en-US" altLang="ru-RU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ru-RU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𝑟𝑚𝑠</m:t>
                        </m:r>
                      </m:sub>
                    </m:sSub>
                    <m:r>
                      <a:rPr lang="en-US" altLang="ru-RU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14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 decreased from </a:t>
                </a:r>
                <a:r>
                  <a:rPr lang="en-US" altLang="ru-RU" sz="1400" dirty="0" smtClean="0">
                    <a:sym typeface="Symbol" panose="05050102010706020507" pitchFamily="18" charset="2"/>
                  </a:rPr>
                  <a:t>102</a:t>
                </a:r>
                <a:r>
                  <a:rPr lang="en-US" altLang="ru-RU" sz="14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mm </a:t>
                </a:r>
                <a:r>
                  <a:rPr lang="en-US" altLang="ru-RU" sz="14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to </a:t>
                </a:r>
                <a:r>
                  <a:rPr lang="en-US" altLang="ru-RU" sz="1400" dirty="0" smtClean="0">
                    <a:sym typeface="Symbol" panose="05050102010706020507" pitchFamily="18" charset="2"/>
                  </a:rPr>
                  <a:t>2.3</a:t>
                </a:r>
                <a:r>
                  <a:rPr lang="en-US" altLang="ru-RU" sz="14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mm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14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 Factor </a:t>
                </a:r>
                <a:r>
                  <a:rPr lang="en-US" altLang="ru-RU" sz="1400" dirty="0" smtClean="0">
                    <a:sym typeface="Symbol" panose="05050102010706020507" pitchFamily="18" charset="2"/>
                  </a:rPr>
                  <a:t>44 </a:t>
                </a:r>
                <a:r>
                  <a:rPr lang="en-US" altLang="ru-RU" sz="14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improvement </a:t>
                </a:r>
                <a:endParaRPr lang="en-US" altLang="ru-RU" sz="1400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8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5521" y="5877655"/>
                <a:ext cx="3867992" cy="540212"/>
              </a:xfrm>
              <a:prstGeom prst="rect">
                <a:avLst/>
              </a:prstGeom>
              <a:blipFill>
                <a:blip r:embed="rId4"/>
                <a:stretch>
                  <a:fillRect t="-2247" b="-112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0C3251A5-5F82-4D84-A8EF-EDBA71A5EE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97" y="1548564"/>
            <a:ext cx="4752528" cy="19909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4C2097C-D7C6-467A-B6D3-7E709AAC0F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861" y="4127442"/>
            <a:ext cx="4630199" cy="171689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6B86F86-90A8-1648-B04E-2F8A079AEDD1}"/>
              </a:ext>
            </a:extLst>
          </p:cNvPr>
          <p:cNvSpPr/>
          <p:nvPr/>
        </p:nvSpPr>
        <p:spPr>
          <a:xfrm>
            <a:off x="467544" y="1199194"/>
            <a:ext cx="2417161" cy="372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400" b="1" dirty="0">
                <a:solidFill>
                  <a:schemeClr val="tx1"/>
                </a:solidFill>
              </a:rPr>
              <a:t>IR</a:t>
            </a:r>
            <a:r>
              <a:rPr lang="en-US" altLang="zh-CN" sz="1400" b="1" dirty="0" smtClean="0">
                <a:solidFill>
                  <a:schemeClr val="tx1"/>
                </a:solidFill>
              </a:rPr>
              <a:t>=50</a:t>
            </a:r>
            <a:r>
              <a:rPr lang="en-US" altLang="zh-CN" sz="1400" b="1" dirty="0" smtClean="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en-US" altLang="zh-CN" sz="1400" b="1" dirty="0" smtClean="0">
                <a:solidFill>
                  <a:schemeClr val="tx1"/>
                </a:solidFill>
              </a:rPr>
              <a:t>m     943 </a:t>
            </a:r>
            <a:r>
              <a:rPr lang="en-US" altLang="zh-CN" sz="1400" b="1" dirty="0">
                <a:solidFill>
                  <a:schemeClr val="tx1"/>
                </a:solidFill>
              </a:rPr>
              <a:t>seeds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34C10BC-99DB-49EA-9E7E-87A155DF481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900"/>
          <a:stretch/>
        </p:blipFill>
        <p:spPr>
          <a:xfrm>
            <a:off x="4742577" y="1581916"/>
            <a:ext cx="4316789" cy="1937053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A6B86F86-90A8-1648-B04E-2F8A079AEDD1}"/>
              </a:ext>
            </a:extLst>
          </p:cNvPr>
          <p:cNvSpPr/>
          <p:nvPr/>
        </p:nvSpPr>
        <p:spPr>
          <a:xfrm>
            <a:off x="5004048" y="1169290"/>
            <a:ext cx="2417161" cy="372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400" b="1" dirty="0">
                <a:solidFill>
                  <a:schemeClr val="tx1"/>
                </a:solidFill>
              </a:rPr>
              <a:t>IR</a:t>
            </a:r>
            <a:r>
              <a:rPr lang="en-US" altLang="zh-CN" sz="1400" b="1" dirty="0" smtClean="0">
                <a:solidFill>
                  <a:schemeClr val="tx1"/>
                </a:solidFill>
              </a:rPr>
              <a:t>=100</a:t>
            </a:r>
            <a:r>
              <a:rPr lang="en-US" altLang="zh-CN" sz="1400" b="1" dirty="0" smtClean="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en-US" altLang="zh-CN" sz="1400" b="1" dirty="0" smtClean="0">
                <a:solidFill>
                  <a:schemeClr val="tx1"/>
                </a:solidFill>
              </a:rPr>
              <a:t>m     736 </a:t>
            </a:r>
            <a:r>
              <a:rPr lang="en-US" altLang="zh-CN" sz="1400" b="1" dirty="0">
                <a:solidFill>
                  <a:schemeClr val="tx1"/>
                </a:solidFill>
              </a:rPr>
              <a:t>seeds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FD1369E-68C2-42CC-89EE-CB2ADE4757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0041" y="4072060"/>
            <a:ext cx="4236923" cy="17526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2"/>
              <p:cNvSpPr>
                <a:spLocks noChangeArrowheads="1"/>
              </p:cNvSpPr>
              <p:nvPr/>
            </p:nvSpPr>
            <p:spPr bwMode="auto">
              <a:xfrm>
                <a:off x="4524021" y="3508519"/>
                <a:ext cx="4228967" cy="532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ru-RU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∆</m:t>
                        </m:r>
                        <m:r>
                          <a:rPr lang="en-US" altLang="ru-RU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𝐷</m:t>
                        </m:r>
                      </m:e>
                      <m:sub>
                        <m:r>
                          <a:rPr lang="en-US" altLang="ru-RU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altLang="ru-RU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ru-RU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𝑟𝑚𝑠</m:t>
                        </m:r>
                      </m:sub>
                    </m:sSub>
                    <m:r>
                      <a:rPr lang="en-US" altLang="ru-RU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14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 decreased from </a:t>
                </a:r>
                <a:r>
                  <a:rPr lang="en-US" altLang="ru-RU" sz="1400" dirty="0" smtClean="0">
                    <a:sym typeface="Symbol" panose="05050102010706020507" pitchFamily="18" charset="2"/>
                  </a:rPr>
                  <a:t>31</a:t>
                </a:r>
                <a:r>
                  <a:rPr lang="en-US" altLang="ru-RU" sz="14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mm to </a:t>
                </a:r>
                <a:r>
                  <a:rPr lang="en-US" altLang="ru-RU" sz="1400" dirty="0" smtClean="0">
                    <a:sym typeface="Symbol" panose="05050102010706020507" pitchFamily="18" charset="2"/>
                  </a:rPr>
                  <a:t>2.2</a:t>
                </a:r>
                <a:r>
                  <a:rPr lang="en-US" altLang="ru-RU" sz="14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mm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14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Factor </a:t>
                </a:r>
                <a:r>
                  <a:rPr lang="en-US" altLang="ru-RU" sz="1400" dirty="0" smtClean="0">
                    <a:sym typeface="Symbol" panose="05050102010706020507" pitchFamily="18" charset="2"/>
                  </a:rPr>
                  <a:t>14</a:t>
                </a:r>
                <a:r>
                  <a:rPr lang="en-US" altLang="ru-RU" sz="14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 improvement </a:t>
                </a:r>
                <a:endParaRPr lang="en-US" altLang="ru-RU" sz="1400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4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4021" y="3508519"/>
                <a:ext cx="4228967" cy="532646"/>
              </a:xfrm>
              <a:prstGeom prst="rect">
                <a:avLst/>
              </a:prstGeom>
              <a:blipFill>
                <a:blip r:embed="rId9"/>
                <a:stretch>
                  <a:fillRect t="-2299" b="-114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2"/>
              <p:cNvSpPr>
                <a:spLocks noChangeArrowheads="1"/>
              </p:cNvSpPr>
              <p:nvPr/>
            </p:nvSpPr>
            <p:spPr bwMode="auto">
              <a:xfrm>
                <a:off x="4954506" y="5855623"/>
                <a:ext cx="3867992" cy="540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ru-RU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∆</m:t>
                        </m:r>
                        <m:r>
                          <a:rPr lang="en-US" altLang="ru-RU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𝐷</m:t>
                        </m:r>
                      </m:e>
                      <m:sub>
                        <m:r>
                          <a:rPr lang="en-US" altLang="ru-RU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  <m:r>
                          <a:rPr lang="en-US" altLang="ru-RU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ru-RU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𝑟𝑚𝑠</m:t>
                        </m:r>
                      </m:sub>
                    </m:sSub>
                    <m:r>
                      <a:rPr lang="en-US" altLang="ru-RU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ru-RU" sz="14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 decreased from </a:t>
                </a:r>
                <a:r>
                  <a:rPr lang="en-US" altLang="ru-RU" sz="1400" dirty="0" smtClean="0">
                    <a:sym typeface="Symbol" panose="05050102010706020507" pitchFamily="18" charset="2"/>
                  </a:rPr>
                  <a:t>42.7</a:t>
                </a:r>
                <a:r>
                  <a:rPr lang="en-US" altLang="ru-RU" sz="14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mm </a:t>
                </a:r>
                <a:r>
                  <a:rPr lang="en-US" altLang="ru-RU" sz="14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to </a:t>
                </a:r>
                <a:r>
                  <a:rPr lang="en-US" altLang="ru-RU" sz="1400" dirty="0" smtClean="0">
                    <a:sym typeface="Symbol" panose="05050102010706020507" pitchFamily="18" charset="2"/>
                  </a:rPr>
                  <a:t>5.9</a:t>
                </a:r>
                <a:r>
                  <a:rPr lang="en-US" altLang="ru-RU" sz="14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mm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14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 Factor </a:t>
                </a:r>
                <a:r>
                  <a:rPr lang="en-US" altLang="ru-RU" sz="1400" dirty="0">
                    <a:sym typeface="Symbol" panose="05050102010706020507" pitchFamily="18" charset="2"/>
                  </a:rPr>
                  <a:t>7</a:t>
                </a:r>
                <a:r>
                  <a:rPr lang="en-US" altLang="ru-RU" sz="14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ru-RU" sz="14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improvement </a:t>
                </a:r>
                <a:endParaRPr lang="en-US" altLang="ru-RU" sz="1400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5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4506" y="5855623"/>
                <a:ext cx="3867992" cy="540212"/>
              </a:xfrm>
              <a:prstGeom prst="rect">
                <a:avLst/>
              </a:prstGeom>
              <a:blipFill>
                <a:blip r:embed="rId10"/>
                <a:stretch>
                  <a:fillRect t="-2273" b="-113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14866</TotalTime>
  <Words>845</Words>
  <Application>Microsoft Office PowerPoint</Application>
  <PresentationFormat>全屏显示(4:3)</PresentationFormat>
  <Paragraphs>270</Paragraphs>
  <Slides>19</Slides>
  <Notes>15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宋体</vt:lpstr>
      <vt:lpstr>Arial</vt:lpstr>
      <vt:lpstr>Calibri</vt:lpstr>
      <vt:lpstr>Cambria Math</vt:lpstr>
      <vt:lpstr>Symbol</vt:lpstr>
      <vt:lpstr>Times New Roman</vt:lpstr>
      <vt:lpstr>Wingdings</vt:lpstr>
      <vt:lpstr>Оформление по умолчанию</vt:lpstr>
      <vt:lpstr>公式</vt:lpstr>
      <vt:lpstr>CEPC optics correction with magnet’s errors and influence to DA</vt:lpstr>
      <vt:lpstr>PowerPoint 演示文稿</vt:lpstr>
      <vt:lpstr>Lattice</vt:lpstr>
      <vt:lpstr>Magnet’s error effect</vt:lpstr>
      <vt:lpstr> Correction scheme</vt:lpstr>
      <vt:lpstr>COD  correction</vt:lpstr>
      <vt:lpstr>COD  correction</vt:lpstr>
      <vt:lpstr>Dispersion correction</vt:lpstr>
      <vt:lpstr>Dispersion correction</vt:lpstr>
      <vt:lpstr>PowerPoint 演示文稿</vt:lpstr>
      <vt:lpstr>PowerPoint 演示文稿</vt:lpstr>
      <vt:lpstr>Correction results  </vt:lpstr>
      <vt:lpstr>Coupling correction</vt:lpstr>
      <vt:lpstr>PowerPoint 演示文稿</vt:lpstr>
      <vt:lpstr>PowerPoint 演示文稿</vt:lpstr>
      <vt:lpstr>PowerPoint 演示文稿</vt:lpstr>
      <vt:lpstr>Summary</vt:lpstr>
      <vt:lpstr>To do list</vt:lpstr>
      <vt:lpstr>Thanks for your attention  </vt:lpstr>
    </vt:vector>
  </TitlesOfParts>
  <Company>NhT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SS</dc:creator>
  <cp:lastModifiedBy>weiyy@ihep.ac.cn</cp:lastModifiedBy>
  <cp:revision>470</cp:revision>
  <cp:lastPrinted>2019-11-18T05:22:02Z</cp:lastPrinted>
  <dcterms:created xsi:type="dcterms:W3CDTF">2016-07-21T07:22:59Z</dcterms:created>
  <dcterms:modified xsi:type="dcterms:W3CDTF">2020-03-27T00:59:37Z</dcterms:modified>
</cp:coreProperties>
</file>