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6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58" r:id="rId13"/>
    <p:sldId id="264" r:id="rId14"/>
    <p:sldId id="263" r:id="rId15"/>
    <p:sldId id="265" r:id="rId16"/>
    <p:sldId id="277" r:id="rId17"/>
    <p:sldId id="278" r:id="rId18"/>
    <p:sldId id="279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254" autoAdjust="0"/>
  </p:normalViewPr>
  <p:slideViewPr>
    <p:cSldViewPr>
      <p:cViewPr>
        <p:scale>
          <a:sx n="50" d="100"/>
          <a:sy n="50" d="100"/>
        </p:scale>
        <p:origin x="-2386" y="-58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5A47-0DDC-4C9C-901D-45C3335C74FB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5BD06-7284-4ECA-B387-E3FC90B00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62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511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63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63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3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30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63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63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63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63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63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6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A68B-4625-4360-A527-E7B6C63576AC}" type="datetime1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6866-B632-4EB6-9A09-205B27A5921A}" type="datetime1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5C24-21BB-4D21-B593-86CA1C9A4417}" type="datetime1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7EED-E445-4BD6-92F4-483B2E9A5AC8}" type="datetime1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8914-04AC-4148-9CD3-3CA074628D99}" type="datetime1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EAD5-F290-409D-B641-F6B7DC0F38CD}" type="datetime1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A80C-41E9-46CC-AF3C-7231222F115F}" type="datetime1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4285-9BC3-43D8-87BC-26BECEEB4862}" type="datetime1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DACA-71DA-403B-B8B2-94ABC21639A1}" type="datetime1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77C3-AAE3-474A-BF77-EF0B2EA12C89}" type="datetime1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7C35-E7AE-47DE-89AE-9016640EE6C5}" type="datetime1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8308-727E-4045-910D-582477CF604C}" type="datetime1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rgbClr val="0050A0"/>
                </a:solidFill>
              </a:rPr>
              <a:t>CEPC instability studies for high luminosity H and Z</a:t>
            </a:r>
            <a:endParaRPr lang="zh-CN" altLang="en-US" sz="4000" dirty="0">
              <a:solidFill>
                <a:srgbClr val="0050A0"/>
              </a:solidFill>
            </a:endParaRPr>
          </a:p>
        </p:txBody>
      </p:sp>
      <p:sp>
        <p:nvSpPr>
          <p:cNvPr id="4" name="副标题 5"/>
          <p:cNvSpPr>
            <a:spLocks noGrp="1"/>
          </p:cNvSpPr>
          <p:nvPr>
            <p:ph type="subTitle" idx="1"/>
          </p:nvPr>
        </p:nvSpPr>
        <p:spPr>
          <a:xfrm>
            <a:off x="1619672" y="2720038"/>
            <a:ext cx="5760640" cy="985838"/>
          </a:xfrm>
        </p:spPr>
        <p:txBody>
          <a:bodyPr>
            <a:normAutofit/>
          </a:bodyPr>
          <a:lstStyle/>
          <a:p>
            <a:r>
              <a:rPr lang="en-US" altLang="zh-CN" sz="2300" dirty="0"/>
              <a:t>Na </a:t>
            </a:r>
            <a:r>
              <a:rPr lang="en-US" altLang="zh-CN" sz="2300" dirty="0" smtClean="0"/>
              <a:t>Wang</a:t>
            </a:r>
            <a:r>
              <a:rPr lang="en-US" altLang="zh-CN" sz="2300" dirty="0"/>
              <a:t>, </a:t>
            </a:r>
            <a:r>
              <a:rPr lang="en-US" altLang="zh-CN" sz="2300" dirty="0" err="1"/>
              <a:t>Yudong</a:t>
            </a:r>
            <a:r>
              <a:rPr lang="en-US" altLang="zh-CN" sz="2300" dirty="0"/>
              <a:t> Liu, Yuan </a:t>
            </a:r>
            <a:r>
              <a:rPr lang="en-US" altLang="zh-CN" sz="2300" dirty="0" smtClean="0"/>
              <a:t>Zhang</a:t>
            </a:r>
            <a:endParaRPr lang="en-US" altLang="zh-CN" sz="2300" dirty="0"/>
          </a:p>
        </p:txBody>
      </p:sp>
      <p:pic>
        <p:nvPicPr>
          <p:cNvPr id="5" name="Picture 5" descr="logo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6" r="11496"/>
          <a:stretch>
            <a:fillRect/>
          </a:stretch>
        </p:blipFill>
        <p:spPr bwMode="auto">
          <a:xfrm>
            <a:off x="35496" y="50414"/>
            <a:ext cx="1656184" cy="92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88032" y="4515966"/>
            <a:ext cx="637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CEPC day</a:t>
            </a:r>
            <a:r>
              <a:rPr lang="en-US" altLang="zh-CN" dirty="0">
                <a:solidFill>
                  <a:srgbClr val="C00000"/>
                </a:solidFill>
              </a:rPr>
              <a:t>, March 27, </a:t>
            </a:r>
            <a:r>
              <a:rPr lang="en-US" altLang="zh-CN" dirty="0" smtClean="0">
                <a:solidFill>
                  <a:srgbClr val="C00000"/>
                </a:solidFill>
              </a:rPr>
              <a:t>2020, IHEP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2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61967"/>
            <a:ext cx="8229600" cy="565571"/>
          </a:xfrm>
        </p:spPr>
        <p:txBody>
          <a:bodyPr>
            <a:normAutofit/>
          </a:bodyPr>
          <a:lstStyle/>
          <a:p>
            <a:r>
              <a:rPr lang="en-US" altLang="zh-CN" sz="3000" b="1" dirty="0" smtClean="0">
                <a:solidFill>
                  <a:srgbClr val="0050A0"/>
                </a:solidFill>
              </a:rPr>
              <a:t>Instability for Z (7)</a:t>
            </a:r>
            <a:endParaRPr lang="zh-CN" altLang="en-US" sz="3000" b="1" dirty="0">
              <a:solidFill>
                <a:srgbClr val="0050A0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23528" y="771550"/>
            <a:ext cx="8280920" cy="4104456"/>
          </a:xfrm>
        </p:spPr>
        <p:txBody>
          <a:bodyPr/>
          <a:lstStyle/>
          <a:p>
            <a:pPr lvl="0" algn="just">
              <a:spcBef>
                <a:spcPts val="600"/>
              </a:spcBef>
              <a:buFont typeface="Wingdings" pitchFamily="2" charset="2"/>
              <a:buChar char="p"/>
            </a:pPr>
            <a:r>
              <a:rPr lang="en-US" altLang="zh-CN" sz="2000" dirty="0" smtClean="0">
                <a:solidFill>
                  <a:srgbClr val="C00000"/>
                </a:solidFill>
                <a:latin typeface="Calibri" charset="0"/>
                <a:ea typeface="宋体" charset="0"/>
              </a:rPr>
              <a:t>Cross talk with beam-beam observed for CDR parameter</a:t>
            </a:r>
          </a:p>
          <a:p>
            <a:pPr lvl="1" algn="just">
              <a:spcBef>
                <a:spcPts val="0"/>
              </a:spcBef>
            </a:pPr>
            <a:r>
              <a:rPr lang="en-US" altLang="zh-CN" sz="1600" dirty="0" smtClean="0"/>
              <a:t>Less stable region obtained with impedance included in the beam-beam simulation.</a:t>
            </a:r>
          </a:p>
          <a:p>
            <a:pPr lvl="1" algn="just">
              <a:spcBef>
                <a:spcPts val="0"/>
              </a:spcBef>
            </a:pPr>
            <a:r>
              <a:rPr lang="en-US" altLang="zh-CN" sz="1600" dirty="0" smtClean="0">
                <a:solidFill>
                  <a:srgbClr val="FF0000"/>
                </a:solidFill>
              </a:rPr>
              <a:t>The effect can get more severe for High-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Lumi</a:t>
            </a:r>
            <a:r>
              <a:rPr lang="en-US" altLang="zh-CN" sz="1600" dirty="0" smtClean="0">
                <a:solidFill>
                  <a:srgbClr val="FF0000"/>
                </a:solidFill>
              </a:rPr>
              <a:t> Z!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923678"/>
            <a:ext cx="3448111" cy="2232248"/>
          </a:xfrm>
          <a:prstGeom prst="rect">
            <a:avLst/>
          </a:prstGeom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779912" y="1989877"/>
            <a:ext cx="5076056" cy="166199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rgbClr val="C00000"/>
                </a:solidFill>
              </a:rPr>
              <a:t>Only one working point is stable without impedance.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rgbClr val="C00000"/>
                </a:solidFill>
              </a:rPr>
              <a:t>The beam-beam interaction gets more unstable with longitudinal impedance due to the X-Z coupling.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rgbClr val="C00000"/>
                </a:solidFill>
              </a:rPr>
              <a:t>Possible mitigations:</a:t>
            </a:r>
          </a:p>
          <a:p>
            <a:pPr marL="817200" lvl="1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en-US" altLang="zh-CN" sz="1400" dirty="0" smtClean="0"/>
              <a:t>Beam parameter optimization</a:t>
            </a:r>
          </a:p>
          <a:p>
            <a:pPr marL="817200" lvl="1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en-US" altLang="zh-CN" sz="1400" dirty="0" smtClean="0"/>
              <a:t>Impedance reduction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8304" y="195486"/>
            <a:ext cx="165618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Yuan Zhang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61967"/>
            <a:ext cx="8229600" cy="565571"/>
          </a:xfrm>
        </p:spPr>
        <p:txBody>
          <a:bodyPr>
            <a:normAutofit/>
          </a:bodyPr>
          <a:lstStyle/>
          <a:p>
            <a:r>
              <a:rPr lang="en-US" altLang="zh-CN" sz="3000" b="1" dirty="0" smtClean="0">
                <a:solidFill>
                  <a:srgbClr val="0050A0"/>
                </a:solidFill>
              </a:rPr>
              <a:t>Summary</a:t>
            </a:r>
            <a:endParaRPr lang="zh-CN" altLang="en-US" sz="3000" b="1" dirty="0">
              <a:solidFill>
                <a:srgbClr val="0050A0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23528" y="771550"/>
            <a:ext cx="8136904" cy="4104456"/>
          </a:xfrm>
        </p:spPr>
        <p:txBody>
          <a:bodyPr/>
          <a:lstStyle/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p"/>
            </a:pPr>
            <a:r>
              <a:rPr lang="en-US" altLang="zh-CN" sz="2000" dirty="0" smtClean="0">
                <a:solidFill>
                  <a:srgbClr val="C00000"/>
                </a:solidFill>
                <a:latin typeface="Calibri" charset="0"/>
                <a:ea typeface="宋体" charset="0"/>
              </a:rPr>
              <a:t>No showstopper for High-</a:t>
            </a:r>
            <a:r>
              <a:rPr lang="en-US" altLang="zh-CN" sz="2000" dirty="0" err="1" smtClean="0">
                <a:solidFill>
                  <a:srgbClr val="C00000"/>
                </a:solidFill>
                <a:latin typeface="Calibri" charset="0"/>
                <a:ea typeface="宋体" charset="0"/>
              </a:rPr>
              <a:t>Lumi</a:t>
            </a:r>
            <a:r>
              <a:rPr lang="en-US" altLang="zh-CN" sz="2000" dirty="0" smtClean="0">
                <a:solidFill>
                  <a:srgbClr val="C00000"/>
                </a:solidFill>
                <a:latin typeface="Calibri" charset="0"/>
                <a:ea typeface="宋体" charset="0"/>
              </a:rPr>
              <a:t> Higgs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p"/>
            </a:pPr>
            <a:r>
              <a:rPr lang="en-US" altLang="zh-CN" sz="2000" dirty="0" smtClean="0">
                <a:solidFill>
                  <a:srgbClr val="C00000"/>
                </a:solidFill>
                <a:latin typeface="Calibri" charset="0"/>
                <a:ea typeface="宋体" charset="0"/>
              </a:rPr>
              <a:t>Instability gets stronger for High-</a:t>
            </a:r>
            <a:r>
              <a:rPr lang="en-US" altLang="zh-CN" sz="2000" dirty="0" err="1" smtClean="0">
                <a:solidFill>
                  <a:srgbClr val="C00000"/>
                </a:solidFill>
                <a:latin typeface="Calibri" charset="0"/>
                <a:ea typeface="宋体" charset="0"/>
              </a:rPr>
              <a:t>Lumi</a:t>
            </a:r>
            <a:r>
              <a:rPr lang="en-US" altLang="zh-CN" sz="2000" dirty="0" smtClean="0">
                <a:solidFill>
                  <a:srgbClr val="C00000"/>
                </a:solidFill>
                <a:latin typeface="Calibri" charset="0"/>
                <a:ea typeface="宋体" charset="0"/>
              </a:rPr>
              <a:t> Z, main showstoppers are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p"/>
            </a:pPr>
            <a:r>
              <a:rPr lang="en-US" altLang="zh-CN" sz="1800" dirty="0"/>
              <a:t>The design current is far above the threshold of MWI, in addition to the coupling with </a:t>
            </a:r>
            <a:r>
              <a:rPr lang="en-US" altLang="zh-CN" sz="1800" dirty="0" smtClean="0"/>
              <a:t>beam-beam</a:t>
            </a:r>
            <a:r>
              <a:rPr lang="en-US" altLang="zh-CN" sz="1800" dirty="0"/>
              <a:t>, the beam will get </a:t>
            </a:r>
            <a:r>
              <a:rPr lang="en-US" altLang="zh-CN" sz="1800" dirty="0" smtClean="0"/>
              <a:t>more unstable </a:t>
            </a:r>
            <a:r>
              <a:rPr lang="en-US" altLang="zh-CN" sz="1800" dirty="0"/>
              <a:t>in horizontal </a:t>
            </a:r>
            <a:r>
              <a:rPr lang="en-US" altLang="zh-CN" sz="1800" dirty="0" smtClean="0">
                <a:sym typeface="Symbol"/>
              </a:rPr>
              <a:t>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further optimizations on beam </a:t>
            </a:r>
            <a:r>
              <a:rPr lang="en-US" altLang="zh-CN" sz="1800" dirty="0" smtClean="0"/>
              <a:t>parameters </a:t>
            </a:r>
            <a:r>
              <a:rPr lang="en-US" altLang="zh-CN" sz="1800" dirty="0"/>
              <a:t>and </a:t>
            </a:r>
            <a:r>
              <a:rPr lang="en-US" altLang="zh-CN" sz="1800" dirty="0" smtClean="0"/>
              <a:t>impedances </a:t>
            </a:r>
            <a:r>
              <a:rPr lang="en-US" altLang="zh-CN" sz="1800" dirty="0"/>
              <a:t>are </a:t>
            </a:r>
            <a:r>
              <a:rPr lang="en-US" altLang="zh-CN" sz="1800" dirty="0" smtClean="0"/>
              <a:t>required (overall consideration on beam-beam, MWI, TMCI, …).</a:t>
            </a:r>
            <a:endParaRPr lang="en-US" altLang="zh-CN" sz="1800" dirty="0"/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p"/>
            </a:pPr>
            <a:r>
              <a:rPr lang="en-US" altLang="zh-CN" sz="1800" dirty="0"/>
              <a:t>Electron cloud instability needs further modifications on the </a:t>
            </a:r>
            <a:r>
              <a:rPr lang="en-US" altLang="zh-CN" sz="1800" dirty="0" smtClean="0"/>
              <a:t>vacuum designs.</a:t>
            </a:r>
            <a:endParaRPr lang="en-US" altLang="zh-CN" sz="1800" dirty="0"/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p"/>
            </a:pPr>
            <a:r>
              <a:rPr lang="en-US" altLang="zh-CN" sz="1800" dirty="0"/>
              <a:t>Transverse resistive wall instability needs more efficient feedback </a:t>
            </a:r>
            <a:r>
              <a:rPr lang="en-US" altLang="zh-CN" sz="1800" dirty="0" smtClean="0"/>
              <a:t>damping.</a:t>
            </a:r>
            <a:endParaRPr lang="en-US" altLang="zh-CN" sz="1800" dirty="0"/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p"/>
            </a:pPr>
            <a:endParaRPr lang="en-US" altLang="zh-CN" sz="1600" dirty="0" smtClean="0">
              <a:solidFill>
                <a:srgbClr val="C00000"/>
              </a:solidFill>
              <a:latin typeface="Calibri" charset="0"/>
              <a:ea typeface="宋体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p"/>
            </a:pPr>
            <a:endParaRPr lang="en-US" altLang="zh-CN" sz="2000" dirty="0">
              <a:solidFill>
                <a:srgbClr val="C00000"/>
              </a:solidFill>
              <a:latin typeface="Calibri" charset="0"/>
              <a:ea typeface="宋体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p"/>
            </a:pPr>
            <a:endParaRPr lang="en-US" altLang="zh-CN" sz="2000" dirty="0" smtClean="0">
              <a:solidFill>
                <a:srgbClr val="C00000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Backup slides</a:t>
            </a:r>
            <a:endParaRPr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1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69685"/>
            <a:ext cx="8568952" cy="378042"/>
          </a:xfrm>
        </p:spPr>
        <p:txBody>
          <a:bodyPr>
            <a:noAutofit/>
          </a:bodyPr>
          <a:lstStyle/>
          <a:p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CEPC-CDR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FCC-</a:t>
            </a:r>
            <a:r>
              <a:rPr lang="en-US" altLang="zh-C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Higgs</a:t>
            </a:r>
            <a:endParaRPr lang="zh-CN" altLang="en-US" sz="26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4783681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826444"/>
              </p:ext>
            </p:extLst>
          </p:nvPr>
        </p:nvGraphicFramePr>
        <p:xfrm>
          <a:off x="395537" y="555739"/>
          <a:ext cx="8496945" cy="4279424"/>
        </p:xfrm>
        <a:graphic>
          <a:graphicData uri="http://schemas.openxmlformats.org/drawingml/2006/table">
            <a:tbl>
              <a:tblPr firstRow="1" bandRow="1"/>
              <a:tblGrid>
                <a:gridCol w="2304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403682838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/>
                <a:gridCol w="2088233"/>
              </a:tblGrid>
              <a:tr h="365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CEPC-CDR</a:t>
                      </a:r>
                      <a:endParaRPr lang="en-US" altLang="zh-CN" sz="1200" b="1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FCC-</a:t>
                      </a:r>
                      <a:r>
                        <a:rPr lang="en-US" altLang="zh-CN" sz="1200" b="1" i="1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ee</a:t>
                      </a:r>
                      <a:endParaRPr lang="zh-CN" altLang="zh-CN" sz="1200" b="1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</a:t>
                      </a:r>
                      <a:r>
                        <a:rPr lang="en-US" altLang="zh-CN" sz="1200" b="1" i="1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contribution</a:t>
                      </a:r>
                      <a:endParaRPr lang="zh-CN" altLang="zh-CN" sz="1200" b="1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Limit for CEPC</a:t>
                      </a:r>
                      <a:endParaRPr lang="zh-CN" altLang="zh-CN" sz="1200" b="1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US" sz="9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9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loss/turn (</a:t>
                      </a:r>
                      <a:r>
                        <a:rPr lang="en-US" sz="9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zh-CN" altLang="en-US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Half crossing angle (</a:t>
                      </a:r>
                      <a:r>
                        <a:rPr lang="en-US" altLang="zh-CN" sz="9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900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</a:t>
                      </a:r>
                      <a:r>
                        <a:rPr lang="en-US" altLang="zh-CN" sz="9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angle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A: 1/1.67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</a:t>
                      </a:r>
                      <a:r>
                        <a:rPr lang="en-US" altLang="zh-CN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 by E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9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/bunch (10</a:t>
                      </a:r>
                      <a:r>
                        <a:rPr lang="en-US" sz="9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     B: 1.44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Beam-beam effect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242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328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     C: 1.35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power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17.4</a:t>
                      </a:r>
                      <a:endParaRPr lang="zh-CN" sz="9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 (30)</a:t>
                      </a:r>
                      <a:endParaRPr lang="zh-CN" altLang="en-US" sz="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10.76</a:t>
                      </a:r>
                      <a:endParaRPr lang="zh-CN" altLang="en-US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Momentum compaction (10</a:t>
                      </a:r>
                      <a:r>
                        <a:rPr lang="en-US" sz="9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zh-CN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</a:t>
                      </a:r>
                      <a:r>
                        <a:rPr lang="en-US" sz="9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x/y (m)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0.3/0.001</a:t>
                      </a:r>
                      <a:endParaRPr lang="zh-CN" altLang="zh-CN" sz="9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D: 1.34</a:t>
                      </a:r>
                      <a:endParaRPr lang="zh-CN" altLang="zh-CN" sz="9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DA,</a:t>
                      </a:r>
                      <a:r>
                        <a:rPr lang="en-US" altLang="zh-CN" sz="900" b="0" kern="1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error </a:t>
                      </a:r>
                      <a:r>
                        <a:rPr lang="en-US" altLang="zh-CN" sz="900" b="0" kern="1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tollerance</a:t>
                      </a:r>
                      <a:endParaRPr lang="zh-CN" altLang="zh-CN" sz="9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 x/y (nm)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1.21/0.0024</a:t>
                      </a:r>
                      <a:endParaRPr lang="zh-CN" altLang="zh-CN" sz="900" b="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0.63/0.0013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E: 1.88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Cell length, magnet</a:t>
                      </a:r>
                      <a:r>
                        <a:rPr lang="en-US" altLang="zh-CN" sz="9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number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Transverse  </a:t>
                      </a:r>
                      <a:r>
                        <a:rPr lang="en-US" sz="9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9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(um)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20.9/0.06</a:t>
                      </a:r>
                      <a:endParaRPr lang="zh-CN" altLang="zh-CN" sz="900" b="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13.7/0.036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sz="9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900" i="0" kern="100" baseline="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9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altLang="zh-CN" sz="900" i="1" kern="100" baseline="-25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9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/IP</a:t>
                      </a:r>
                      <a:endParaRPr lang="zh-CN" altLang="zh-CN" sz="9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0.018/0.109</a:t>
                      </a:r>
                      <a:endParaRPr lang="zh-CN" altLang="zh-CN" sz="900" b="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0.016/0.118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9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(GV)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9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(MHz)  (harmonic)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zh-CN" altLang="en-US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i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Nature</a:t>
                      </a:r>
                      <a:r>
                        <a:rPr lang="en-US" sz="9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9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9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3.15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9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900" i="1" kern="100" baseline="-25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9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zh-CN" altLang="en-US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900" kern="100" baseline="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/cavity (kw)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 (2cell)</a:t>
                      </a:r>
                      <a:endParaRPr lang="zh-CN" altLang="en-US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spread (%)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0.134</a:t>
                      </a:r>
                      <a:endParaRPr lang="zh-CN" altLang="en-US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0.165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acceptance </a:t>
                      </a: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(DA) 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(%)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zh-CN" altLang="en-US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900" kern="1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9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9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9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Beamstruhlung</a:t>
                      </a: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lifetime /quantum  lifetime</a:t>
                      </a:r>
                      <a:r>
                        <a:rPr lang="en-US" sz="9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(min)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80/80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5954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Lifetime (min)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Limited by injection system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i="1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900" i="1" kern="100" baseline="-250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sz="9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9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9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2.93</a:t>
                      </a:r>
                      <a:endParaRPr lang="zh-CN" sz="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8.5 (5.1)</a:t>
                      </a:r>
                      <a:endParaRPr lang="zh-CN" sz="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 (1.74)</a:t>
                      </a:r>
                      <a:endParaRPr lang="zh-CN" sz="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043608" y="4794706"/>
            <a:ext cx="3679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increase Luminosity: 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D, 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123478"/>
            <a:ext cx="172819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From Dou Wang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365041"/>
              </p:ext>
            </p:extLst>
          </p:nvPr>
        </p:nvGraphicFramePr>
        <p:xfrm>
          <a:off x="323529" y="411510"/>
          <a:ext cx="8535035" cy="4670345"/>
        </p:xfrm>
        <a:graphic>
          <a:graphicData uri="http://schemas.openxmlformats.org/drawingml/2006/table">
            <a:tbl>
              <a:tblPr firstRow="1" bandRow="1"/>
              <a:tblGrid>
                <a:gridCol w="2885078"/>
                <a:gridCol w="1656184"/>
                <a:gridCol w="1584176"/>
                <a:gridCol w="1320572"/>
                <a:gridCol w="1089025"/>
              </a:tblGrid>
              <a:tr h="218428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</a:t>
                      </a:r>
                      <a:endParaRPr lang="zh-CN" altLang="zh-CN" sz="11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zh-CN" sz="11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zh-CN" altLang="en-US" sz="11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1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3T</a:t>
                      </a:r>
                      <a:r>
                        <a:rPr lang="zh-CN" altLang="en-US" sz="11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1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zh-CN" altLang="en-US" sz="11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1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2T</a:t>
                      </a:r>
                      <a:r>
                        <a:rPr lang="zh-CN" altLang="en-US" sz="11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1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92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sz="8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lang="en-US" sz="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192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sz="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loss/turn (</a:t>
                      </a:r>
                      <a:r>
                        <a:rPr lang="en-US" sz="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1.68</a:t>
                      </a:r>
                      <a:endParaRPr lang="zh-CN" altLang="en-US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Crossing angle at</a:t>
                      </a:r>
                      <a:r>
                        <a:rPr lang="en-US" altLang="zh-CN" sz="8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IP </a:t>
                      </a:r>
                      <a:r>
                        <a:rPr lang="en-US" altLang="zh-CN" sz="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8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r>
                        <a:rPr lang="en-US" altLang="zh-CN" sz="8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×2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96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800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</a:t>
                      </a:r>
                      <a:r>
                        <a:rPr lang="en-US" altLang="zh-CN" sz="8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angle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3.78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8.5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27.7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 of particles</a:t>
                      </a:r>
                      <a:r>
                        <a:rPr lang="en-US" altLang="zh-CN" sz="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/bunch</a:t>
                      </a:r>
                      <a:r>
                        <a:rPr lang="en-US" altLang="zh-CN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80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800" kern="100" baseline="30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17.0</a:t>
                      </a:r>
                      <a:endParaRPr lang="zh-CN" sz="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12.0</a:t>
                      </a:r>
                      <a:endParaRPr lang="zh-CN" sz="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8.0</a:t>
                      </a:r>
                      <a:endParaRPr lang="zh-CN" sz="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(bunch s</a:t>
                      </a: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pacing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218 (0.76</a:t>
                      </a: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1568 </a:t>
                      </a: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(0.20</a:t>
                      </a: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12000 (</a:t>
                      </a:r>
                      <a:r>
                        <a:rPr lang="en-US" altLang="zh-CN" sz="800" b="1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25ns</a:t>
                      </a:r>
                      <a:r>
                        <a:rPr lang="en-US" altLang="zh-CN" sz="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+10%gap)</a:t>
                      </a:r>
                      <a:endParaRPr lang="zh-CN" altLang="zh-CN" sz="8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17.8</a:t>
                      </a:r>
                      <a:endParaRPr lang="zh-CN" sz="8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90.4</a:t>
                      </a:r>
                      <a:endParaRPr lang="zh-CN" sz="8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461.0</a:t>
                      </a:r>
                      <a:endParaRPr lang="zh-CN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78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altLang="zh-CN" sz="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power </a:t>
                      </a:r>
                      <a:r>
                        <a:rPr lang="en-US" sz="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/beam (MW)</a:t>
                      </a:r>
                      <a:endParaRPr lang="zh-CN" sz="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</a:t>
                      </a:r>
                      <a:r>
                        <a:rPr lang="en-US" sz="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compact </a:t>
                      </a: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lang="en-US" sz="8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function at IP </a:t>
                      </a:r>
                      <a:r>
                        <a:rPr lang="en-US" altLang="zh-CN" sz="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800" b="1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altLang="zh-CN" sz="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zh-CN" sz="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800" b="1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y</a:t>
                      </a:r>
                      <a:r>
                        <a:rPr lang="en-US" altLang="zh-CN" sz="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m)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0.33/0.001</a:t>
                      </a:r>
                      <a:endParaRPr lang="zh-CN" altLang="zh-CN" sz="8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0.33/0.001</a:t>
                      </a:r>
                      <a:endParaRPr lang="zh-CN" altLang="zh-CN" sz="8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</a:t>
                      </a:r>
                      <a:endParaRPr lang="zh-CN" altLang="zh-CN" sz="8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1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96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8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Emittance</a:t>
                      </a:r>
                      <a:r>
                        <a:rPr lang="en-US" sz="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800" i="1" kern="120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8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800" i="1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800" i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(nm)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0.89/0.0018</a:t>
                      </a:r>
                      <a:endParaRPr lang="zh-CN" altLang="zh-CN" sz="8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0.395/0.0012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0.13/0.003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0.13/0.00115</a:t>
                      </a:r>
                      <a:r>
                        <a:rPr lang="en-GB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 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096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size at IP </a:t>
                      </a:r>
                      <a:r>
                        <a:rPr lang="en-US" altLang="zh-CN" sz="800" i="1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800" i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8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8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800" i="1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800" i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8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800" kern="100" dirty="0" smtClean="0"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17.1/0.042</a:t>
                      </a:r>
                      <a:endParaRPr lang="zh-CN" altLang="zh-CN" sz="8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11.4/0.035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5.1/0.054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5.1/0.034</a:t>
                      </a:r>
                      <a:endParaRPr lang="zh-CN" altLang="zh-CN" sz="8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969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Beam-beam parameters </a:t>
                      </a:r>
                      <a:r>
                        <a:rPr lang="en-US" sz="8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sz="80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800" i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8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altLang="zh-CN" sz="8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zh-CN" sz="8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0.024/0.113</a:t>
                      </a:r>
                      <a:endParaRPr lang="zh-CN" altLang="zh-CN" sz="800" b="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0.012/0.1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0.004/0.0</a:t>
                      </a:r>
                      <a:r>
                        <a:rPr lang="en-GB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53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0.004/0.085</a:t>
                      </a:r>
                      <a:endParaRPr lang="zh-CN" alt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voltage </a:t>
                      </a:r>
                      <a:r>
                        <a:rPr lang="en-US" sz="8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80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(GV)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0.082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frequency </a:t>
                      </a:r>
                      <a:r>
                        <a:rPr lang="en-US" sz="8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800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</a:t>
                      </a:r>
                      <a:r>
                        <a:rPr lang="en-US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(216816)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800" i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Natural</a:t>
                      </a:r>
                      <a:r>
                        <a:rPr lang="en-US" sz="8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 </a:t>
                      </a:r>
                      <a:r>
                        <a:rPr lang="en-US" altLang="zh-CN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8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sz="800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2.42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96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8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8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8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3.93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5.9</a:t>
                      </a:r>
                      <a:endParaRPr lang="zh-CN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8.5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096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8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800" kern="100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/cavity (</a:t>
                      </a:r>
                      <a:r>
                        <a:rPr lang="en-US" altLang="zh-CN" sz="8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 cell) (kw)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0.58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0.77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宋体"/>
                        </a:rPr>
                        <a:t>1.94</a:t>
                      </a:r>
                      <a:endParaRPr lang="zh-CN" sz="9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96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spread (%)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0.19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0.098</a:t>
                      </a:r>
                      <a:endParaRPr lang="zh-CN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0.080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7159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acceptance requirement (%)</a:t>
                      </a:r>
                      <a:endParaRPr lang="zh-CN" altLang="zh-CN" sz="8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1.7</a:t>
                      </a:r>
                      <a:endParaRPr lang="zh-CN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0.</a:t>
                      </a:r>
                      <a:r>
                        <a:rPr lang="en-GB" sz="8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90</a:t>
                      </a:r>
                      <a:endParaRPr lang="zh-CN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0.</a:t>
                      </a:r>
                      <a:r>
                        <a:rPr lang="en-GB" sz="8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49</a:t>
                      </a:r>
                      <a:endParaRPr lang="zh-CN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/>
                </a:tc>
              </a:tr>
              <a:tr h="12573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80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8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8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1.27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1.55</a:t>
                      </a:r>
                      <a:endParaRPr lang="zh-CN" altLang="en-US" sz="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096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800" i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Photon number </a:t>
                      </a:r>
                      <a:r>
                        <a:rPr lang="en-US" altLang="zh-CN" sz="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due to</a:t>
                      </a:r>
                      <a:r>
                        <a:rPr lang="en-US" altLang="zh-CN" sz="8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8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altLang="zh-CN" sz="8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0.104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0.050</a:t>
                      </a:r>
                      <a:endParaRPr lang="zh-CN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0.023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8900">
                <a:tc>
                  <a:txBody>
                    <a:bodyPr/>
                    <a:lstStyle/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en-GB" sz="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Beamstruhlung</a:t>
                      </a: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 lifetime /quantum  lifetime* (min)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30/50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/>
                          <a:ea typeface="宋体"/>
                        </a:rPr>
                        <a:t>&gt;400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800" dirty="0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5954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8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(hour)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0.22</a:t>
                      </a:r>
                      <a:endParaRPr lang="zh-CN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1.2</a:t>
                      </a:r>
                      <a:endParaRPr lang="zh-CN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3.2</a:t>
                      </a:r>
                      <a:endParaRPr lang="zh-CN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2.0</a:t>
                      </a:r>
                      <a:endParaRPr lang="zh-CN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80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</a:t>
                      </a:r>
                      <a:endParaRPr lang="zh-CN" altLang="en-US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096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</a:t>
                      </a: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/IP</a:t>
                      </a:r>
                      <a:r>
                        <a:rPr lang="en-US" altLang="zh-CN" sz="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800" b="1" i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(10</a:t>
                      </a:r>
                      <a:r>
                        <a:rPr lang="en-US" sz="8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8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8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5.2</a:t>
                      </a:r>
                      <a:endParaRPr lang="zh-CN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14.5</a:t>
                      </a:r>
                      <a:endParaRPr lang="zh-CN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23.6</a:t>
                      </a:r>
                      <a:endParaRPr lang="zh-CN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37.7</a:t>
                      </a:r>
                      <a:endParaRPr lang="zh-CN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08520" y="-46367"/>
            <a:ext cx="8856984" cy="378042"/>
          </a:xfrm>
        </p:spPr>
        <p:txBody>
          <a:bodyPr>
            <a:noAutofit/>
          </a:bodyPr>
          <a:lstStyle/>
          <a:p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high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Higgs parameter after CDR</a:t>
            </a:r>
            <a:endParaRPr lang="zh-CN" altLang="en-US" sz="26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4667629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706161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100" dirty="0"/>
              <a:t>*include beam-beam simulation and real </a:t>
            </a:r>
            <a:r>
              <a:rPr lang="en-GB" altLang="zh-CN" sz="1100" dirty="0" smtClean="0"/>
              <a:t>lattice</a:t>
            </a:r>
            <a:endParaRPr lang="zh-CN" altLang="zh-CN" sz="1100" dirty="0"/>
          </a:p>
        </p:txBody>
      </p:sp>
      <p:sp>
        <p:nvSpPr>
          <p:cNvPr id="5" name="椭圆 4"/>
          <p:cNvSpPr/>
          <p:nvPr/>
        </p:nvSpPr>
        <p:spPr>
          <a:xfrm>
            <a:off x="3222930" y="484976"/>
            <a:ext cx="1579150" cy="420999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380312" y="51470"/>
            <a:ext cx="172819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From Dou Wang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-165394"/>
            <a:ext cx="8867328" cy="583574"/>
          </a:xfrm>
        </p:spPr>
        <p:txBody>
          <a:bodyPr>
            <a:normAutofit/>
          </a:bodyPr>
          <a:lstStyle/>
          <a:p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 high </a:t>
            </a:r>
            <a:r>
              <a:rPr lang="en-US" altLang="zh-C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 after CDR</a:t>
            </a:r>
            <a:endParaRPr lang="zh-CN" altLang="en-US" sz="26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296254"/>
              </p:ext>
            </p:extLst>
          </p:nvPr>
        </p:nvGraphicFramePr>
        <p:xfrm>
          <a:off x="179512" y="339502"/>
          <a:ext cx="8568954" cy="4578269"/>
        </p:xfrm>
        <a:graphic>
          <a:graphicData uri="http://schemas.openxmlformats.org/drawingml/2006/table">
            <a:tbl>
              <a:tblPr firstRow="1" bandRow="1"/>
              <a:tblGrid>
                <a:gridCol w="28803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4036828383"/>
                    </a:ext>
                  </a:extLst>
                </a:gridCol>
                <a:gridCol w="1656184"/>
                <a:gridCol w="1440160"/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424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CEPC-CDR</a:t>
                      </a:r>
                      <a:endParaRPr lang="zh-CN" altLang="zh-CN" sz="1200" b="1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CEPC-30MW</a:t>
                      </a:r>
                      <a:endParaRPr lang="zh-CN" altLang="zh-CN" sz="12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CEPC-39MW</a:t>
                      </a:r>
                      <a:endParaRPr lang="zh-CN" altLang="zh-CN" sz="12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FCC-</a:t>
                      </a:r>
                      <a:r>
                        <a:rPr lang="en-US" altLang="zh-CN" sz="1200" b="1" i="1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ee</a:t>
                      </a:r>
                      <a:endParaRPr lang="zh-CN" altLang="zh-CN" sz="1200" b="1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US" sz="9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45.6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loss/turn (</a:t>
                      </a:r>
                      <a:r>
                        <a:rPr lang="en-US" sz="9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Half crossing angle (</a:t>
                      </a:r>
                      <a:r>
                        <a:rPr lang="en-US" altLang="zh-CN" sz="9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900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</a:t>
                      </a:r>
                      <a:r>
                        <a:rPr lang="en-US" altLang="zh-CN" sz="9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angle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23.8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27.9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33.0</a:t>
                      </a:r>
                      <a:endParaRPr lang="zh-CN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28.5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9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/bunch (10</a:t>
                      </a:r>
                      <a:r>
                        <a:rPr lang="en-US" sz="9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8.0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12.0</a:t>
                      </a:r>
                      <a:endParaRPr lang="zh-CN" sz="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</a:t>
                      </a:r>
                      <a:endParaRPr lang="zh-CN" sz="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12000</a:t>
                      </a:r>
                      <a:endParaRPr lang="zh-CN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14564</a:t>
                      </a:r>
                      <a:r>
                        <a:rPr lang="en-US" altLang="zh-CN" sz="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800" b="1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20.6ns</a:t>
                      </a:r>
                      <a:r>
                        <a:rPr lang="en-US" altLang="zh-CN" sz="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+10%gap)</a:t>
                      </a:r>
                      <a:endParaRPr lang="zh-CN" altLang="zh-CN" sz="8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15000</a:t>
                      </a:r>
                      <a:endParaRPr lang="zh-CN" altLang="zh-CN" sz="8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16640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461</a:t>
                      </a:r>
                      <a:endParaRPr lang="zh-CN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839.9</a:t>
                      </a:r>
                      <a:endParaRPr lang="zh-CN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1081.4</a:t>
                      </a:r>
                      <a:endParaRPr lang="zh-CN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1390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16.5</a:t>
                      </a:r>
                      <a:endParaRPr lang="zh-CN" sz="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38.6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altLang="en-US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10.76</a:t>
                      </a:r>
                      <a:endParaRPr lang="zh-CN" altLang="en-US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Momentum compaction (10</a:t>
                      </a:r>
                      <a:r>
                        <a:rPr lang="en-US" sz="9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zh-CN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</a:t>
                      </a:r>
                      <a:r>
                        <a:rPr lang="en-US" sz="9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x/y (m)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</a:t>
                      </a:r>
                      <a:endParaRPr lang="zh-CN" altLang="zh-CN" sz="9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</a:t>
                      </a:r>
                      <a:endParaRPr lang="zh-CN" altLang="zh-CN" sz="8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</a:t>
                      </a:r>
                      <a:endParaRPr lang="zh-CN" altLang="zh-CN" sz="8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0.15/0.0008</a:t>
                      </a:r>
                      <a:endParaRPr lang="zh-CN" altLang="zh-CN" sz="9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 x/y (nm)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0.18/0.0016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0.18/0.0016 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0.18/0.0016 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0.27/0.001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Transverse  </a:t>
                      </a:r>
                      <a:r>
                        <a:rPr lang="en-US" sz="9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9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(um)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6.0/0.04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6.0/0.04</a:t>
                      </a:r>
                      <a:endParaRPr lang="zh-CN" altLang="zh-CN" sz="8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6.0/0.04</a:t>
                      </a:r>
                      <a:endParaRPr lang="zh-CN" altLang="zh-CN" sz="8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6.4/0.028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sz="9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900" i="0" kern="100" baseline="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9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altLang="zh-CN" sz="900" i="1" kern="100" baseline="-25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9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/IP</a:t>
                      </a:r>
                      <a:endParaRPr lang="zh-CN" altLang="zh-CN" sz="9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0.004/0.079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9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0.004/0.093</a:t>
                      </a:r>
                      <a:endParaRPr lang="zh-CN" alt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9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0.004/0.098</a:t>
                      </a:r>
                      <a:endParaRPr lang="zh-CN" altLang="zh-CN" sz="9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0.004/0.133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9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(GV)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9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(MHz)  (harmonic)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zh-CN" altLang="en-US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i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Nature</a:t>
                      </a:r>
                      <a:r>
                        <a:rPr lang="en-US" sz="9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9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9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2.42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2.42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2.42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9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900" i="1" kern="100" baseline="-25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9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10.0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11.8</a:t>
                      </a:r>
                      <a:endParaRPr lang="zh-CN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900" kern="100" baseline="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/cavity (kw)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</a:t>
                      </a:r>
                      <a:r>
                        <a:rPr lang="en-US" altLang="zh-CN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(2cell</a:t>
                      </a:r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宋体"/>
                        </a:rPr>
                        <a:t>2.29 </a:t>
                      </a:r>
                      <a:r>
                        <a:rPr lang="en-GB" altLang="zh-CN" sz="9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</a:rPr>
                        <a:t>(1cell)</a:t>
                      </a:r>
                      <a:endParaRPr lang="zh-CN" sz="9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3.15 </a:t>
                      </a:r>
                      <a:r>
                        <a:rPr lang="en-GB" altLang="zh-CN" sz="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</a:rPr>
                        <a:t>(1cell)</a:t>
                      </a:r>
                      <a:endParaRPr lang="zh-CN" sz="800" b="1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spread (%)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0.1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0.115</a:t>
                      </a:r>
                      <a:endParaRPr lang="zh-CN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0.132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acceptance </a:t>
                      </a: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(DA) 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(%)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0.</a:t>
                      </a:r>
                      <a:r>
                        <a:rPr lang="en-GB" sz="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6</a:t>
                      </a:r>
                      <a:endParaRPr lang="zh-CN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0.7</a:t>
                      </a:r>
                      <a:endParaRPr lang="zh-CN" sz="800" b="1" kern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900" kern="1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9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9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Lifetime </a:t>
                      </a: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by rad. </a:t>
                      </a:r>
                      <a:r>
                        <a:rPr lang="en-US" sz="9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Bhabha</a:t>
                      </a: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scattering (hour)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zh-CN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43180" marR="4318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1.13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9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(hour)</a:t>
                      </a:r>
                      <a:endParaRPr lang="zh-CN" altLang="zh-CN" sz="9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2.5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2.0</a:t>
                      </a:r>
                      <a:endParaRPr lang="zh-CN" sz="800" b="1" kern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1.8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i="1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900" i="1" kern="100" baseline="-250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sz="9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9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9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32.1</a:t>
                      </a:r>
                      <a:endParaRPr lang="zh-CN" sz="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</a:rPr>
                        <a:t>74.5</a:t>
                      </a:r>
                      <a:endParaRPr lang="zh-CN" altLang="zh-CN" sz="11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101.6</a:t>
                      </a:r>
                      <a:endParaRPr lang="zh-CN" altLang="zh-CN" sz="900" b="1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230</a:t>
                      </a:r>
                      <a:endParaRPr lang="zh-CN" sz="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6" name="椭圆 5"/>
          <p:cNvSpPr/>
          <p:nvPr/>
        </p:nvSpPr>
        <p:spPr>
          <a:xfrm>
            <a:off x="5796136" y="565459"/>
            <a:ext cx="2011198" cy="430929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11560" y="478599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cell cavities for Z are essential to control the HOM power.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312" y="-20538"/>
            <a:ext cx="172819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From Dou Wang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31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57200" y="339502"/>
            <a:ext cx="8229600" cy="43204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CEPC Impedance budget (@</a:t>
            </a:r>
            <a:r>
              <a:rPr lang="en-US" altLang="zh-CN" sz="2400" dirty="0" smtClean="0">
                <a:sym typeface="Symbol"/>
              </a:rPr>
              <a:t></a:t>
            </a:r>
            <a:r>
              <a:rPr lang="en-US" altLang="zh-CN" sz="2400" baseline="-25000" dirty="0" smtClean="0">
                <a:sym typeface="Symbol"/>
              </a:rPr>
              <a:t>z</a:t>
            </a:r>
            <a:r>
              <a:rPr lang="en-US" altLang="zh-CN" sz="2400" dirty="0" smtClean="0">
                <a:sym typeface="Symbol"/>
              </a:rPr>
              <a:t>=</a:t>
            </a:r>
            <a:r>
              <a:rPr lang="en-US" altLang="zh-CN" sz="2400" dirty="0" smtClean="0"/>
              <a:t>3mm)</a:t>
            </a:r>
          </a:p>
          <a:p>
            <a:endParaRPr lang="zh-CN" altLang="en-US" sz="2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219585"/>
              </p:ext>
            </p:extLst>
          </p:nvPr>
        </p:nvGraphicFramePr>
        <p:xfrm>
          <a:off x="323528" y="968007"/>
          <a:ext cx="5256582" cy="3259927"/>
        </p:xfrm>
        <a:graphic>
          <a:graphicData uri="http://schemas.openxmlformats.org/drawingml/2006/table">
            <a:tbl>
              <a:tblPr/>
              <a:tblGrid>
                <a:gridCol w="1443439"/>
                <a:gridCol w="768360"/>
                <a:gridCol w="1015827"/>
                <a:gridCol w="1014478"/>
                <a:gridCol w="1014478"/>
              </a:tblGrid>
              <a:tr h="2963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Components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Number</a:t>
                      </a:r>
                      <a:endParaRPr kumimoji="0" lang="zh-C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2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loss</a:t>
                      </a: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, V/pC</a:t>
                      </a:r>
                      <a:endParaRPr kumimoji="0" lang="zh-C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ky, kV/pC/m</a:t>
                      </a:r>
                      <a:endParaRPr kumimoji="0" lang="zh-C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36000" marR="36000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63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Resistive wall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-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6.2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363.7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11.3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63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RF cavities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240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-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1.0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225.2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63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Flanges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20000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2.8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19.8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2.8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63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BPMs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1450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0.12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13.1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63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Bellows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12000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2.2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65.8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2.9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63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Pumping ports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5000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0.02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0.4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0.6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63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IP chambers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2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0.02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6.7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1.3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63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Electro-separators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22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41.2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63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Taper transitions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164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0.8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50.9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0.5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63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Total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11.4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786.8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20.2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本框 2"/>
          <p:cNvSpPr txBox="1"/>
          <p:nvPr/>
        </p:nvSpPr>
        <p:spPr>
          <a:xfrm>
            <a:off x="5652120" y="2427734"/>
            <a:ext cx="316835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kumimoji="1" lang="en-US" altLang="zh-CN" sz="1600" dirty="0" smtClean="0"/>
              <a:t>The broadband impedances are dominated by the RW, flanges and bellows.</a:t>
            </a:r>
          </a:p>
          <a:p>
            <a:pPr marL="285750" indent="-285750" algn="just">
              <a:buFont typeface="Arial"/>
              <a:buChar char="•"/>
            </a:pPr>
            <a:r>
              <a:rPr kumimoji="1" lang="en-US" altLang="zh-CN" sz="1600" dirty="0"/>
              <a:t>The </a:t>
            </a:r>
            <a:r>
              <a:rPr kumimoji="1" lang="en-US" altLang="zh-CN" sz="1600" dirty="0" smtClean="0"/>
              <a:t>loss factor is </a:t>
            </a:r>
            <a:r>
              <a:rPr kumimoji="1" lang="en-US" altLang="zh-CN" sz="1600" dirty="0"/>
              <a:t>mainly contributed by the resistive wall and the RF </a:t>
            </a:r>
            <a:r>
              <a:rPr kumimoji="1" lang="en-US" altLang="zh-CN" sz="1600" dirty="0" smtClean="0"/>
              <a:t>cavities.</a:t>
            </a:r>
          </a:p>
          <a:p>
            <a:pPr marL="285750" indent="-285750" algn="just">
              <a:buFont typeface="Arial"/>
              <a:buChar char="•"/>
            </a:pPr>
            <a:r>
              <a:rPr kumimoji="1" lang="en-US" altLang="zh-CN" sz="1600" dirty="0" smtClean="0"/>
              <a:t>More components, such as the collimators, absorbers and kickers, should be included.</a:t>
            </a:r>
          </a:p>
        </p:txBody>
      </p:sp>
      <p:pic>
        <p:nvPicPr>
          <p:cNvPr id="7" name="Picture 2" descr="D:\New20180222\CEPC\20190226MitigationofCBI\RelatedCalculations\PlotImpZL\Newplot\ImZLtotal_sigz3m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3518"/>
            <a:ext cx="2736304" cy="19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746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889576" y="4718573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6321" y="132635"/>
            <a:ext cx="7730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Vacuum chamber in FCC (FCC-cdr_volume_2)</a:t>
            </a:r>
            <a:endParaRPr lang="en-US" altLang="zh-CN" sz="2400" dirty="0"/>
          </a:p>
        </p:txBody>
      </p:sp>
      <p:sp>
        <p:nvSpPr>
          <p:cNvPr id="5" name="矩形 4"/>
          <p:cNvSpPr/>
          <p:nvPr/>
        </p:nvSpPr>
        <p:spPr>
          <a:xfrm>
            <a:off x="724929" y="641231"/>
            <a:ext cx="7059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 smtClean="0"/>
              <a:t>Beam pipe in FCC-</a:t>
            </a:r>
            <a:r>
              <a:rPr lang="en-US" altLang="zh-CN" sz="2000" dirty="0" err="1" smtClean="0"/>
              <a:t>ee</a:t>
            </a:r>
            <a:r>
              <a:rPr lang="en-US" altLang="zh-CN" sz="2000" dirty="0" smtClean="0"/>
              <a:t> is a circular vacuum chamber of 35 mm radius with a </a:t>
            </a:r>
            <a:r>
              <a:rPr lang="en-US" altLang="zh-CN" sz="2000" dirty="0" smtClean="0">
                <a:solidFill>
                  <a:srgbClr val="FF0000"/>
                </a:solidFill>
              </a:rPr>
              <a:t>rectangular antechamber </a:t>
            </a:r>
            <a:r>
              <a:rPr lang="en-US" altLang="zh-CN" sz="2000" dirty="0" smtClean="0"/>
              <a:t>on each side.</a:t>
            </a: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724928" y="1347614"/>
            <a:ext cx="8419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/>
              <a:t>The </a:t>
            </a:r>
            <a:r>
              <a:rPr lang="en-US" altLang="zh-CN" sz="2000" dirty="0">
                <a:solidFill>
                  <a:srgbClr val="FF0000"/>
                </a:solidFill>
              </a:rPr>
              <a:t>SR absorbers </a:t>
            </a:r>
            <a:r>
              <a:rPr lang="en-US" altLang="zh-CN" sz="2000" dirty="0"/>
              <a:t>will be installed inside the </a:t>
            </a:r>
            <a:r>
              <a:rPr lang="en-US" altLang="zh-CN" sz="2000" dirty="0" smtClean="0"/>
              <a:t>chamber winglets every 4~6 meters (num</a:t>
            </a:r>
            <a:r>
              <a:rPr lang="en-US" altLang="zh-CN" sz="2000" dirty="0"/>
              <a:t>~</a:t>
            </a:r>
            <a:r>
              <a:rPr lang="en-US" altLang="zh-CN" sz="2000" dirty="0" smtClean="0"/>
              <a:t>10000).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368" y="2067694"/>
            <a:ext cx="4258238" cy="273702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95914" y="3867894"/>
            <a:ext cx="1158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antechamber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3508079" y="2931790"/>
            <a:ext cx="1166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SR absorbers </a:t>
            </a:r>
            <a:endParaRPr lang="zh-CN" altLang="en-US" sz="1400" dirty="0"/>
          </a:p>
        </p:txBody>
      </p:sp>
      <p:sp>
        <p:nvSpPr>
          <p:cNvPr id="10" name="矩形 9"/>
          <p:cNvSpPr/>
          <p:nvPr/>
        </p:nvSpPr>
        <p:spPr>
          <a:xfrm>
            <a:off x="5117724" y="3461324"/>
            <a:ext cx="12105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pumping slots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041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3598"/>
            <a:ext cx="4415979" cy="204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387579" y="1347614"/>
            <a:ext cx="3631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 smtClean="0"/>
              <a:t>Growth time of the RW ~7 turns</a:t>
            </a:r>
            <a:endParaRPr lang="zh-CN" altLang="en-US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326482"/>
            <a:ext cx="83343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0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7"/>
            <a:ext cx="8229600" cy="565571"/>
          </a:xfrm>
        </p:spPr>
        <p:txBody>
          <a:bodyPr>
            <a:normAutofit/>
          </a:bodyPr>
          <a:lstStyle/>
          <a:p>
            <a:r>
              <a:rPr lang="en-US" altLang="zh-CN" sz="3000" b="1" dirty="0">
                <a:solidFill>
                  <a:srgbClr val="0050A0"/>
                </a:solidFill>
              </a:rPr>
              <a:t>Main beam parameters</a:t>
            </a:r>
            <a:endParaRPr lang="zh-CN" altLang="en-US" sz="3000" b="1" dirty="0">
              <a:solidFill>
                <a:srgbClr val="0050A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866004"/>
              </p:ext>
            </p:extLst>
          </p:nvPr>
        </p:nvGraphicFramePr>
        <p:xfrm>
          <a:off x="590631" y="642524"/>
          <a:ext cx="7869801" cy="426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642"/>
                <a:gridCol w="1345669"/>
                <a:gridCol w="1412254"/>
                <a:gridCol w="1345669"/>
                <a:gridCol w="1392567"/>
              </a:tblGrid>
              <a:tr h="141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Parameter [unit]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Higgs-CDR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Higgs-High 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Lum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Z-CDR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Z-39MW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/>
                </a:tc>
              </a:tr>
              <a:tr h="123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Beam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energy [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GeV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120</a:t>
                      </a:r>
                    </a:p>
                  </a:txBody>
                  <a:tcPr marL="91446" marR="91446" marT="45722" marB="45722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45.5</a:t>
                      </a:r>
                    </a:p>
                  </a:txBody>
                  <a:tcPr marL="91446" marR="91446" marT="45722" marB="45722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</a:tr>
              <a:tr h="123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1" kern="100" dirty="0" err="1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altLang="zh-CN" sz="1400" b="1" i="1" kern="100" baseline="-25000" dirty="0" err="1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altLang="zh-CN" sz="1400" b="1" kern="100" dirty="0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altLang="zh-CN" sz="1400" b="1" kern="100" baseline="30000" dirty="0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altLang="zh-CN" sz="1400" b="1" kern="100" dirty="0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altLang="zh-CN" sz="1400" b="1" kern="100" baseline="30000" dirty="0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altLang="zh-CN" sz="1400" b="1" kern="100" dirty="0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400" b="1" kern="100" baseline="30000" dirty="0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altLang="zh-CN" sz="1400" b="1" kern="100" dirty="0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400" b="1" kern="100" dirty="0" smtClean="0">
                        <a:solidFill>
                          <a:schemeClr val="accent6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2.9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5.2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32.1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101.6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</a:tr>
              <a:tr h="141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1" kern="100" dirty="0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</a:t>
                      </a:r>
                      <a:r>
                        <a:rPr lang="en-US" altLang="zh-CN" sz="1400" b="1" i="1" kern="100" baseline="-25000" dirty="0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altLang="zh-CN" sz="1400" b="1" kern="100" dirty="0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x/y (m)</a:t>
                      </a:r>
                      <a:endParaRPr lang="zh-CN" altLang="zh-CN" sz="1400" b="1" kern="100" dirty="0" smtClean="0">
                        <a:solidFill>
                          <a:schemeClr val="accent6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0.36/0.0015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0.33/0.001</a:t>
                      </a:r>
                    </a:p>
                  </a:txBody>
                  <a:tcPr marL="91446" marR="91446" marT="45722" marB="45722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0.2/0.001</a:t>
                      </a:r>
                    </a:p>
                  </a:txBody>
                  <a:tcPr marL="91446" marR="91446" marT="45722" marB="45722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</a:tr>
              <a:tr h="123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Emittance </a:t>
                      </a:r>
                      <a:r>
                        <a:rPr kumimoji="0" lang="de-DE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(H/V) [nm]</a:t>
                      </a:r>
                      <a:endParaRPr kumimoji="0" lang="de-DE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1.21/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0.0031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0.89/0.0018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0.18/0.0016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</a:tr>
              <a:tr h="123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Beam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current [mA]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17.4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17.8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461.0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1081.4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</a:tr>
              <a:tr h="123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number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242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218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12000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15000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</a:tr>
              <a:tr h="141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Population [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15</a:t>
                      </a:r>
                      <a:endParaRPr kumimoji="0" lang="en-US" altLang="zh-CN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17</a:t>
                      </a:r>
                      <a:endParaRPr kumimoji="0" lang="en-US" altLang="zh-CN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8</a:t>
                      </a:r>
                      <a:endParaRPr kumimoji="0" lang="en-US" altLang="zh-CN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15.0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</a:tr>
              <a:tr h="141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Momentum compaction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1.11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10</a:t>
                      </a:r>
                      <a:r>
                        <a:rPr kumimoji="0" lang="en-US" altLang="zh-CN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-5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0.9110</a:t>
                      </a:r>
                      <a:r>
                        <a:rPr kumimoji="0" lang="en-US" altLang="zh-CN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-5 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/>
                        </a:rPr>
                        <a:t>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1.11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10</a:t>
                      </a:r>
                      <a:r>
                        <a:rPr kumimoji="0" lang="en-US" altLang="zh-CN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-5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</a:tr>
              <a:tr h="141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i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Natural</a:t>
                      </a:r>
                      <a:r>
                        <a:rPr lang="en-US" altLang="zh-CN" sz="1400" i="1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 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400" i="1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140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zh-CN" altLang="zh-CN" sz="1400" kern="1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2.7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  <a:sym typeface="Symbol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2.2 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/>
                        </a:rPr>
                        <a:t></a:t>
                      </a:r>
                      <a:endParaRPr kumimoji="0" lang="en-US" altLang="zh-CN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2.4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  <a:sym typeface="Symbol" charset="0"/>
                      </a:endParaRPr>
                    </a:p>
                  </a:txBody>
                  <a:tcPr marL="91446" marR="91446" marT="45722" marB="45722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  <a:sym typeface="Symbol" charset="0"/>
                      </a:endParaRPr>
                    </a:p>
                  </a:txBody>
                  <a:tcPr marL="91446" marR="91446" marT="45722" marB="45722" horzOverflow="overflow"/>
                </a:tc>
              </a:tr>
              <a:tr h="123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Natural energy spread</a:t>
                      </a:r>
                    </a:p>
                  </a:txBody>
                  <a:tcPr marL="91446" marR="91446" marT="45722" marB="45722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1.0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10</a:t>
                      </a:r>
                      <a:r>
                        <a:rPr kumimoji="0" lang="en-US" altLang="zh-CN" sz="14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-3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  <a:sym typeface="Symbol" charset="0"/>
                      </a:endParaRPr>
                    </a:p>
                  </a:txBody>
                  <a:tcPr marL="91446" marR="91446" marT="45722" marB="45722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  <a:sym typeface="Symbol" charset="0"/>
                      </a:endParaRPr>
                    </a:p>
                  </a:txBody>
                  <a:tcPr marL="91446" marR="91446" marT="45722" marB="45722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3.8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10</a:t>
                      </a:r>
                      <a:r>
                        <a:rPr kumimoji="0" lang="en-US" altLang="zh-CN" sz="14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-4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  <a:sym typeface="Symbol" charset="0"/>
                      </a:endParaRPr>
                    </a:p>
                  </a:txBody>
                  <a:tcPr marL="91446" marR="91446" marT="45722" marB="45722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  <a:sym typeface="Symbol" charset="0"/>
                      </a:endParaRPr>
                    </a:p>
                  </a:txBody>
                  <a:tcPr marL="91446" marR="91446" marT="45722" marB="45722" horzOverflow="overflow"/>
                </a:tc>
              </a:tr>
              <a:tr h="141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Betatron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tune </a:t>
                      </a:r>
                      <a:r>
                        <a:rPr kumimoji="0" lang="en-US" altLang="zh-CN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</a:t>
                      </a:r>
                      <a:r>
                        <a:rPr kumimoji="0" lang="en-US" altLang="zh-CN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x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/</a:t>
                      </a:r>
                      <a:r>
                        <a:rPr kumimoji="0" lang="en-US" altLang="zh-CN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</a:t>
                      </a:r>
                      <a:r>
                        <a:rPr kumimoji="0" lang="en-US" altLang="zh-CN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endParaRPr kumimoji="0" lang="en-US" altLang="zh-CN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  <a:sym typeface="Symbol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363.10/365.22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391.11/393.22 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/>
                        </a:rPr>
                        <a:t>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363.10/365.22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391.11/393.22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/>
                        </a:rPr>
                        <a:t>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</a:tr>
              <a:tr h="123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Synchrotron tune</a:t>
                      </a: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0.065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0.066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0.028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</a:tr>
              <a:tr h="141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Radiation damping [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ms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46/46/23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47.6/47.6/23.8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843/843/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436</a:t>
                      </a: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849/849/424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9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967"/>
            <a:ext cx="8229600" cy="565571"/>
          </a:xfrm>
        </p:spPr>
        <p:txBody>
          <a:bodyPr>
            <a:normAutofit/>
          </a:bodyPr>
          <a:lstStyle/>
          <a:p>
            <a:r>
              <a:rPr lang="en-US" altLang="zh-CN" sz="3000" b="1" dirty="0" smtClean="0">
                <a:solidFill>
                  <a:srgbClr val="0050A0"/>
                </a:solidFill>
              </a:rPr>
              <a:t>Rough estimations</a:t>
            </a:r>
            <a:endParaRPr lang="zh-CN" altLang="en-US" sz="3000" b="1" dirty="0">
              <a:solidFill>
                <a:srgbClr val="005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771550"/>
            <a:ext cx="8568952" cy="4104456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Calibri" charset="0"/>
                <a:ea typeface="宋体" charset="0"/>
              </a:rPr>
              <a:t>Estimations with analytical formulae give rough requirements on </a:t>
            </a:r>
            <a:r>
              <a:rPr lang="en-US" altLang="zh-CN" sz="2000" dirty="0" smtClean="0">
                <a:solidFill>
                  <a:prstClr val="black"/>
                </a:solidFill>
                <a:latin typeface="Calibri" charset="0"/>
                <a:ea typeface="宋体" charset="0"/>
              </a:rPr>
              <a:t>broadband </a:t>
            </a:r>
            <a:r>
              <a:rPr lang="en-US" altLang="zh-CN" sz="2000" dirty="0">
                <a:solidFill>
                  <a:prstClr val="black"/>
                </a:solidFill>
                <a:latin typeface="Calibri" charset="0"/>
                <a:ea typeface="宋体" charset="0"/>
              </a:rPr>
              <a:t>and narrowband impedances</a:t>
            </a:r>
            <a:r>
              <a:rPr lang="en-US" altLang="zh-CN" sz="2000" dirty="0" smtClean="0">
                <a:solidFill>
                  <a:prstClr val="black"/>
                </a:solidFill>
                <a:latin typeface="Calibri" charset="0"/>
                <a:ea typeface="宋体" charset="0"/>
              </a:rPr>
              <a:t>. </a:t>
            </a:r>
            <a:endParaRPr lang="en-US" altLang="zh-CN" sz="2000" dirty="0">
              <a:solidFill>
                <a:prstClr val="black"/>
              </a:solidFill>
              <a:latin typeface="Calibri" charset="0"/>
              <a:ea typeface="宋体" charset="0"/>
            </a:endParaRPr>
          </a:p>
          <a:p>
            <a:endParaRPr lang="zh-CN" altLang="en-US" dirty="0"/>
          </a:p>
        </p:txBody>
      </p:sp>
      <p:graphicFrame>
        <p:nvGraphicFramePr>
          <p:cNvPr id="5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698347"/>
              </p:ext>
            </p:extLst>
          </p:nvPr>
        </p:nvGraphicFramePr>
        <p:xfrm>
          <a:off x="467544" y="1563638"/>
          <a:ext cx="8417784" cy="2950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528"/>
                <a:gridCol w="1248371"/>
                <a:gridCol w="1310143"/>
                <a:gridCol w="1248371"/>
                <a:gridCol w="1248371"/>
              </a:tblGrid>
              <a:tr h="141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Parameter [unit]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Higgs-CDR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Higgs-High 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Lum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Z-CDR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Z-39MW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/>
                </a:tc>
              </a:tr>
              <a:tr h="123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Beam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current [mA]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17.4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17.8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461.0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1081.4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</a:tr>
              <a:tr h="123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number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242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218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12000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15000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</a:tr>
              <a:tr h="141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Population [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15</a:t>
                      </a:r>
                      <a:endParaRPr kumimoji="0" lang="en-US" altLang="zh-CN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17</a:t>
                      </a:r>
                      <a:endParaRPr kumimoji="0" lang="en-US" altLang="zh-CN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8</a:t>
                      </a:r>
                      <a:endParaRPr kumimoji="0" lang="en-US" altLang="zh-CN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15.0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</a:tr>
              <a:tr h="141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Threshold on broadband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|Z</a:t>
                      </a:r>
                      <a:r>
                        <a:rPr kumimoji="0" lang="en-US" altLang="zh-CN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L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/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n|</a:t>
                      </a:r>
                      <a:r>
                        <a:rPr kumimoji="0" lang="en-US" altLang="zh-CN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eff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 [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mΩ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]</a:t>
                      </a:r>
                      <a:endParaRPr kumimoji="0" lang="en-US" altLang="zh-CN" sz="14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Calibri" charset="0"/>
                        <a:sym typeface="Symbol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8.8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7.7</a:t>
                      </a: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0.9</a:t>
                      </a: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0.5</a:t>
                      </a:r>
                    </a:p>
                  </a:txBody>
                  <a:tcPr marL="91446" marR="91446" marT="45722" marB="45722" horzOverflow="overflow"/>
                </a:tc>
              </a:tr>
              <a:tr h="141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Threshold on broadband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en-US" altLang="zh-CN" sz="14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y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 [kV/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pC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/m]        </a:t>
                      </a: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65.6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  <a:sym typeface="Symbol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63.2</a:t>
                      </a: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20.1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  <a:sym typeface="Symbol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11.5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  <a:sym typeface="Symbol" charset="0"/>
                      </a:endParaRPr>
                    </a:p>
                  </a:txBody>
                  <a:tcPr marL="91446" marR="91446" marT="45722" marB="45722" horzOverflow="overflow"/>
                </a:tc>
              </a:tr>
              <a:tr h="141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charset="0"/>
                        </a:rPr>
                        <a:t>Threshold on narrowband </a:t>
                      </a: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3.5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3.4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1.1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10</a:t>
                      </a:r>
                      <a:r>
                        <a:rPr kumimoji="0" lang="en-US" altLang="zh-CN" sz="14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-3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5.0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10</a:t>
                      </a:r>
                      <a:r>
                        <a:rPr kumimoji="0" lang="en-US" altLang="zh-CN" sz="14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-4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</a:tr>
              <a:tr h="141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Threshold of narrowband 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Zy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2.3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2.3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1.8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10</a:t>
                      </a:r>
                      <a:r>
                        <a:rPr kumimoji="0" lang="en-US" altLang="zh-CN" sz="14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-3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8.2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10</a:t>
                      </a:r>
                      <a:r>
                        <a:rPr kumimoji="0" lang="en-US" altLang="zh-CN" sz="14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-4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/>
                </a:tc>
              </a:tr>
            </a:tbl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000885"/>
              </p:ext>
            </p:extLst>
          </p:nvPr>
        </p:nvGraphicFramePr>
        <p:xfrm>
          <a:off x="2535312" y="3666860"/>
          <a:ext cx="1244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" name="公式" r:id="rId4" imgW="1234080" imgH="383760" progId="Equation.3">
                  <p:embed/>
                </p:oleObj>
              </mc:Choice>
              <mc:Fallback>
                <p:oleObj name="公式" r:id="rId4" imgW="1234080" imgH="383760" progId="Equation.3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312" y="3666860"/>
                        <a:ext cx="1244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243475"/>
              </p:ext>
            </p:extLst>
          </p:nvPr>
        </p:nvGraphicFramePr>
        <p:xfrm>
          <a:off x="2771800" y="4087733"/>
          <a:ext cx="965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" name="公式" r:id="rId6" imgW="950760" imgH="383760" progId="Equation.3">
                  <p:embed/>
                </p:oleObj>
              </mc:Choice>
              <mc:Fallback>
                <p:oleObj name="公式" r:id="rId6" imgW="950760" imgH="383760" progId="Equation.3">
                  <p:embed/>
                  <p:pic>
                    <p:nvPicPr>
                      <p:cNvPr id="0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087733"/>
                        <a:ext cx="965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707904" y="4515966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宋体" charset="0"/>
              </a:rPr>
              <a:t>No showstopper for 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宋体" charset="0"/>
              </a:rPr>
              <a:t>Higgs!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61967"/>
            <a:ext cx="8229600" cy="565571"/>
          </a:xfrm>
        </p:spPr>
        <p:txBody>
          <a:bodyPr>
            <a:normAutofit/>
          </a:bodyPr>
          <a:lstStyle/>
          <a:p>
            <a:r>
              <a:rPr lang="en-US" altLang="zh-CN" sz="3000" b="1" dirty="0" smtClean="0">
                <a:solidFill>
                  <a:srgbClr val="0050A0"/>
                </a:solidFill>
              </a:rPr>
              <a:t>Instability for Z (1)</a:t>
            </a:r>
            <a:endParaRPr lang="zh-CN" altLang="en-US" sz="3000" b="1" dirty="0">
              <a:solidFill>
                <a:srgbClr val="0050A0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23528" y="771550"/>
            <a:ext cx="5184576" cy="4104456"/>
          </a:xfrm>
        </p:spPr>
        <p:txBody>
          <a:bodyPr/>
          <a:lstStyle/>
          <a:p>
            <a:pPr lvl="0" algn="just">
              <a:spcBef>
                <a:spcPts val="600"/>
              </a:spcBef>
              <a:buFont typeface="Wingdings" pitchFamily="2" charset="2"/>
              <a:buChar char="p"/>
            </a:pPr>
            <a:r>
              <a:rPr lang="en-US" altLang="zh-CN" sz="2000" dirty="0" smtClean="0">
                <a:solidFill>
                  <a:srgbClr val="C00000"/>
                </a:solidFill>
                <a:latin typeface="Calibri" charset="0"/>
                <a:ea typeface="宋体" charset="0"/>
              </a:rPr>
              <a:t>Microwave instability and bunch lengthening</a:t>
            </a:r>
          </a:p>
          <a:p>
            <a:pPr lvl="1" algn="just">
              <a:spcBef>
                <a:spcPts val="600"/>
              </a:spcBef>
            </a:pPr>
            <a:r>
              <a:rPr lang="en-US" altLang="zh-CN" sz="1600" dirty="0">
                <a:solidFill>
                  <a:prstClr val="black"/>
                </a:solidFill>
                <a:latin typeface="Calibri" charset="0"/>
                <a:ea typeface="宋体" charset="0"/>
              </a:rPr>
              <a:t>R</a:t>
            </a:r>
            <a:r>
              <a:rPr lang="en-US" altLang="zh-CN" sz="1600" dirty="0" smtClean="0">
                <a:solidFill>
                  <a:prstClr val="black"/>
                </a:solidFill>
                <a:latin typeface="Calibri" charset="0"/>
                <a:ea typeface="宋体" charset="0"/>
              </a:rPr>
              <a:t>arely </a:t>
            </a:r>
            <a:r>
              <a:rPr lang="en-US" altLang="zh-CN" sz="1600" dirty="0">
                <a:solidFill>
                  <a:prstClr val="black"/>
                </a:solidFill>
                <a:latin typeface="Calibri" charset="0"/>
                <a:ea typeface="宋体" charset="0"/>
              </a:rPr>
              <a:t>induce beam losses, but may reduce the luminosity due to the deformed beam distribution and increasing of the beam energy </a:t>
            </a:r>
            <a:r>
              <a:rPr lang="en-US" altLang="zh-CN" sz="1600" dirty="0" smtClean="0">
                <a:solidFill>
                  <a:prstClr val="black"/>
                </a:solidFill>
                <a:latin typeface="Calibri" charset="0"/>
                <a:ea typeface="宋体" charset="0"/>
              </a:rPr>
              <a:t>spread.</a:t>
            </a:r>
            <a:endParaRPr lang="en-US" altLang="zh-CN" sz="1600" dirty="0">
              <a:solidFill>
                <a:prstClr val="black"/>
              </a:solidFill>
              <a:latin typeface="Calibri" charset="0"/>
              <a:ea typeface="宋体" charset="0"/>
            </a:endParaRPr>
          </a:p>
          <a:p>
            <a:endParaRPr lang="zh-CN" altLang="en-US" dirty="0"/>
          </a:p>
        </p:txBody>
      </p:sp>
      <p:pic>
        <p:nvPicPr>
          <p:cNvPr id="12" name="Picture 2" descr="H:\Code\Elegant\CEPC\MWI20170925\WithImp20171015\NEG0.2umr=28mm\DoubleCheck\tmp\Z10nC\z_d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575" y="2497233"/>
            <a:ext cx="2665929" cy="2421148"/>
          </a:xfrm>
          <a:prstGeom prst="rect">
            <a:avLst/>
          </a:prstGeom>
          <a:noFill/>
        </p:spPr>
      </p:pic>
      <p:pic>
        <p:nvPicPr>
          <p:cNvPr id="14" name="Picture 2" descr="H:\Code\Elegant\CEPC\MWI20170925\WithImp20171015\NEG0.2umr=28mm\DoubleCheck\tmp\Bunchlenthening\bunchlengt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314" y="2497233"/>
            <a:ext cx="3196574" cy="2396479"/>
          </a:xfrm>
          <a:prstGeom prst="rect">
            <a:avLst/>
          </a:prstGeom>
          <a:noFill/>
        </p:spPr>
      </p:pic>
      <p:pic>
        <p:nvPicPr>
          <p:cNvPr id="15" name="Picture 3" descr="H:\Code\Elegant\CEPC\MWI20170925\WithImp20171015\NEG0.2umr=28mm\DoubleCheck\tmp\Bunchlenthening\energysprea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1650" y="2497232"/>
            <a:ext cx="3196574" cy="2396479"/>
          </a:xfrm>
          <a:prstGeom prst="rect">
            <a:avLst/>
          </a:prstGeom>
          <a:noFill/>
        </p:spPr>
      </p:pic>
      <p:graphicFrame>
        <p:nvGraphicFramePr>
          <p:cNvPr id="1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229507"/>
              </p:ext>
            </p:extLst>
          </p:nvPr>
        </p:nvGraphicFramePr>
        <p:xfrm>
          <a:off x="5580112" y="843558"/>
          <a:ext cx="3296437" cy="1451521"/>
        </p:xfrm>
        <a:graphic>
          <a:graphicData uri="http://schemas.openxmlformats.org/drawingml/2006/table">
            <a:tbl>
              <a:tblPr/>
              <a:tblGrid>
                <a:gridCol w="1308229"/>
                <a:gridCol w="994104"/>
                <a:gridCol w="994104"/>
              </a:tblGrid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Parameter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Z-CDR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Z-39MW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FF"/>
                    </a:solidFill>
                  </a:tcPr>
                </a:tc>
              </a:tr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σ</a:t>
                      </a:r>
                      <a:r>
                        <a:rPr kumimoji="0" lang="en-US" altLang="zh-CN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l0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[mm]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2.4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σ</a:t>
                      </a:r>
                      <a:r>
                        <a:rPr kumimoji="0" lang="en-US" altLang="zh-CN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l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with ZL [mm] (</a:t>
                      </a:r>
                      <a:r>
                        <a:rPr kumimoji="0" lang="en-US" altLang="zh-CN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σ</a:t>
                      </a:r>
                      <a:r>
                        <a:rPr kumimoji="0" lang="en-US" altLang="zh-CN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l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σ</a:t>
                      </a:r>
                      <a:r>
                        <a:rPr kumimoji="0" lang="en-US" altLang="zh-CN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l0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-1)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5.1 (113%)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6.2 (150%)</a:t>
                      </a:r>
                    </a:p>
                  </a:txBody>
                  <a:tcPr marL="91446" marR="91446" marT="45722" marB="4572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zh-CN" sz="1400" i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GB" altLang="zh-CN" sz="1400" i="1" baseline="-250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MS Mincho"/>
                        </a:rPr>
                        <a:t>e</a:t>
                      </a:r>
                      <a:r>
                        <a:rPr lang="en-GB" altLang="zh-CN" sz="14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MS Mincho"/>
                        </a:rPr>
                        <a:t>/</a:t>
                      </a:r>
                      <a:r>
                        <a:rPr lang="en-GB" altLang="zh-CN" sz="1400" i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GB" altLang="zh-CN" sz="1400" i="1" baseline="-250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MS Mincho"/>
                        </a:rPr>
                        <a:t>e</a:t>
                      </a:r>
                      <a:r>
                        <a:rPr lang="en-GB" altLang="zh-CN" sz="1400" baseline="-250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MS Mincho"/>
                        </a:rPr>
                        <a:t>0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-1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15%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50%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cxnSp>
        <p:nvCxnSpPr>
          <p:cNvPr id="16" name="直接连接符 15"/>
          <p:cNvCxnSpPr/>
          <p:nvPr/>
        </p:nvCxnSpPr>
        <p:spPr>
          <a:xfrm flipV="1">
            <a:off x="1860357" y="2616846"/>
            <a:ext cx="0" cy="1944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4884742" y="2616870"/>
            <a:ext cx="0" cy="1944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771800" y="2635235"/>
            <a:ext cx="0" cy="1944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5796185" y="2635259"/>
            <a:ext cx="0" cy="1944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594098" y="2336736"/>
            <a:ext cx="538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latin typeface="Calibri" charset="0"/>
                <a:ea typeface="宋体" charset="0"/>
              </a:rPr>
              <a:t>CDR</a:t>
            </a:r>
            <a:endParaRPr lang="zh-CN" altLang="en-US" b="1" dirty="0"/>
          </a:p>
        </p:txBody>
      </p:sp>
      <p:sp>
        <p:nvSpPr>
          <p:cNvPr id="20" name="矩形 19"/>
          <p:cNvSpPr/>
          <p:nvPr/>
        </p:nvSpPr>
        <p:spPr>
          <a:xfrm>
            <a:off x="4615546" y="2309848"/>
            <a:ext cx="538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latin typeface="Calibri" charset="0"/>
                <a:ea typeface="宋体" charset="0"/>
              </a:rPr>
              <a:t>CDR</a:t>
            </a:r>
            <a:endParaRPr lang="zh-CN" altLang="en-US" b="1" dirty="0"/>
          </a:p>
        </p:txBody>
      </p:sp>
      <p:sp>
        <p:nvSpPr>
          <p:cNvPr id="21" name="矩形 20"/>
          <p:cNvSpPr/>
          <p:nvPr/>
        </p:nvSpPr>
        <p:spPr>
          <a:xfrm>
            <a:off x="2395179" y="2336736"/>
            <a:ext cx="7585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宋体" charset="0"/>
              </a:rPr>
              <a:t>39MW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416627" y="2309848"/>
            <a:ext cx="7585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宋体" charset="0"/>
              </a:rPr>
              <a:t>39MW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884760" y="2798807"/>
            <a:ext cx="5036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10nC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61967"/>
            <a:ext cx="8229600" cy="565571"/>
          </a:xfrm>
        </p:spPr>
        <p:txBody>
          <a:bodyPr>
            <a:normAutofit/>
          </a:bodyPr>
          <a:lstStyle/>
          <a:p>
            <a:r>
              <a:rPr lang="en-US" altLang="zh-CN" sz="3000" b="1" dirty="0" smtClean="0">
                <a:solidFill>
                  <a:srgbClr val="0050A0"/>
                </a:solidFill>
              </a:rPr>
              <a:t>Instability for Z (2)</a:t>
            </a:r>
            <a:endParaRPr lang="zh-CN" altLang="en-US" sz="3000" b="1" dirty="0">
              <a:solidFill>
                <a:srgbClr val="0050A0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23528" y="771550"/>
            <a:ext cx="5616624" cy="4104456"/>
          </a:xfrm>
        </p:spPr>
        <p:txBody>
          <a:bodyPr/>
          <a:lstStyle/>
          <a:p>
            <a:pPr lvl="0" algn="just">
              <a:spcBef>
                <a:spcPts val="600"/>
              </a:spcBef>
              <a:buFont typeface="Wingdings" pitchFamily="2" charset="2"/>
              <a:buChar char="p"/>
            </a:pPr>
            <a:r>
              <a:rPr lang="en-US" altLang="zh-CN" sz="2000" dirty="0" smtClean="0">
                <a:solidFill>
                  <a:srgbClr val="C00000"/>
                </a:solidFill>
                <a:latin typeface="Calibri" charset="0"/>
                <a:ea typeface="宋体" charset="0"/>
              </a:rPr>
              <a:t>Transverse mode coupling instability</a:t>
            </a:r>
          </a:p>
          <a:p>
            <a:pPr lvl="1" algn="just">
              <a:spcBef>
                <a:spcPts val="600"/>
              </a:spcBef>
            </a:pPr>
            <a:r>
              <a:rPr lang="en-US" altLang="zh-CN" sz="1600" dirty="0" smtClean="0">
                <a:solidFill>
                  <a:prstClr val="black"/>
                </a:solidFill>
                <a:latin typeface="Calibri" charset="0"/>
                <a:ea typeface="宋体" charset="0"/>
              </a:rPr>
              <a:t>Fast instability, normally with beam losses.</a:t>
            </a:r>
          </a:p>
          <a:p>
            <a:pPr lvl="1" algn="just">
              <a:spcBef>
                <a:spcPts val="600"/>
              </a:spcBef>
            </a:pPr>
            <a:r>
              <a:rPr lang="en-US" altLang="zh-CN" sz="1600" dirty="0" smtClean="0">
                <a:solidFill>
                  <a:prstClr val="black"/>
                </a:solidFill>
                <a:latin typeface="Calibri" charset="0"/>
                <a:ea typeface="宋体" charset="0"/>
              </a:rPr>
              <a:t>Considering bunch lengthening due to the impedance or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charset="0"/>
                <a:ea typeface="宋体" charset="0"/>
              </a:rPr>
              <a:t>beamstrahlung</a:t>
            </a:r>
            <a:r>
              <a:rPr lang="en-US" altLang="zh-CN" sz="1600" dirty="0" smtClean="0">
                <a:solidFill>
                  <a:prstClr val="black"/>
                </a:solidFill>
                <a:latin typeface="Calibri" charset="0"/>
                <a:ea typeface="宋体" charset="0"/>
              </a:rPr>
              <a:t>, the current threshold increases</a:t>
            </a:r>
            <a:endParaRPr lang="en-US" altLang="zh-CN" sz="1600" dirty="0">
              <a:solidFill>
                <a:prstClr val="black"/>
              </a:solidFill>
              <a:latin typeface="Calibri" charset="0"/>
              <a:ea typeface="宋体" charset="0"/>
            </a:endParaRPr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23" name="Picture 16" descr="D:\Works\Work_CEPC\201801\Instability\Case4_Z\TMCI\捕获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59852"/>
            <a:ext cx="3291817" cy="186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矩形 23"/>
          <p:cNvSpPr/>
          <p:nvPr/>
        </p:nvSpPr>
        <p:spPr>
          <a:xfrm>
            <a:off x="1475656" y="4208189"/>
            <a:ext cx="2280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W</a:t>
            </a:r>
            <a:r>
              <a:rPr lang="en-US" altLang="zh-CN" sz="1400" dirty="0" smtClean="0"/>
              <a:t>ithout bunch lengthening</a:t>
            </a: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2611882" y="2440823"/>
            <a:ext cx="0" cy="162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777417" y="4208189"/>
            <a:ext cx="22509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With bunch lengthening</a:t>
            </a:r>
            <a:endParaRPr lang="zh-CN" altLang="en-US" sz="1400" dirty="0"/>
          </a:p>
        </p:txBody>
      </p:sp>
      <p:pic>
        <p:nvPicPr>
          <p:cNvPr id="27" name="Picture 2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240" y="2116856"/>
            <a:ext cx="3339175" cy="195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直接连接符 27"/>
          <p:cNvCxnSpPr/>
          <p:nvPr/>
        </p:nvCxnSpPr>
        <p:spPr>
          <a:xfrm flipV="1">
            <a:off x="6396053" y="2418080"/>
            <a:ext cx="0" cy="162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3748108" y="2444754"/>
            <a:ext cx="0" cy="1620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7420067" y="2422011"/>
            <a:ext cx="0" cy="1620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2364306" y="2152791"/>
            <a:ext cx="538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latin typeface="Calibri" charset="0"/>
                <a:ea typeface="宋体" charset="0"/>
              </a:rPr>
              <a:t>CDR</a:t>
            </a:r>
            <a:endParaRPr lang="zh-CN" altLang="en-US" b="1" dirty="0"/>
          </a:p>
        </p:txBody>
      </p:sp>
      <p:sp>
        <p:nvSpPr>
          <p:cNvPr id="32" name="矩形 31"/>
          <p:cNvSpPr/>
          <p:nvPr/>
        </p:nvSpPr>
        <p:spPr>
          <a:xfrm>
            <a:off x="3308505" y="2152791"/>
            <a:ext cx="7585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39MW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109620" y="2136889"/>
            <a:ext cx="538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latin typeface="Calibri" charset="0"/>
                <a:ea typeface="宋体" charset="0"/>
              </a:rPr>
              <a:t>CDR</a:t>
            </a:r>
            <a:endParaRPr lang="zh-CN" altLang="en-US" b="1" dirty="0"/>
          </a:p>
        </p:txBody>
      </p:sp>
      <p:sp>
        <p:nvSpPr>
          <p:cNvPr id="34" name="矩形 33"/>
          <p:cNvSpPr/>
          <p:nvPr/>
        </p:nvSpPr>
        <p:spPr>
          <a:xfrm>
            <a:off x="7053819" y="2136889"/>
            <a:ext cx="7585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39MW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5" name="对象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77376"/>
              </p:ext>
            </p:extLst>
          </p:nvPr>
        </p:nvGraphicFramePr>
        <p:xfrm>
          <a:off x="6415608" y="962321"/>
          <a:ext cx="18288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公式" r:id="rId6" imgW="1143000" imgH="584200" progId="Equation.3">
                  <p:embed/>
                </p:oleObj>
              </mc:Choice>
              <mc:Fallback>
                <p:oleObj name="公式" r:id="rId6" imgW="11430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608" y="962321"/>
                        <a:ext cx="1828800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直接箭头连接符 35"/>
          <p:cNvCxnSpPr/>
          <p:nvPr/>
        </p:nvCxnSpPr>
        <p:spPr>
          <a:xfrm flipV="1">
            <a:off x="7180644" y="699542"/>
            <a:ext cx="0" cy="28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7423720" y="1647426"/>
            <a:ext cx="0" cy="28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0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61967"/>
            <a:ext cx="8229600" cy="565571"/>
          </a:xfrm>
        </p:spPr>
        <p:txBody>
          <a:bodyPr>
            <a:normAutofit/>
          </a:bodyPr>
          <a:lstStyle/>
          <a:p>
            <a:r>
              <a:rPr lang="en-US" altLang="zh-CN" sz="3000" b="1" dirty="0" smtClean="0">
                <a:solidFill>
                  <a:srgbClr val="0050A0"/>
                </a:solidFill>
              </a:rPr>
              <a:t>Instability for Z (3)</a:t>
            </a:r>
            <a:endParaRPr lang="zh-CN" altLang="en-US" sz="3000" b="1" dirty="0">
              <a:solidFill>
                <a:srgbClr val="0050A0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23528" y="771550"/>
            <a:ext cx="8280920" cy="4104456"/>
          </a:xfrm>
        </p:spPr>
        <p:txBody>
          <a:bodyPr/>
          <a:lstStyle/>
          <a:p>
            <a:pPr lvl="0" algn="just">
              <a:spcBef>
                <a:spcPts val="600"/>
              </a:spcBef>
              <a:buFont typeface="Wingdings" pitchFamily="2" charset="2"/>
              <a:buChar char="p"/>
            </a:pPr>
            <a:r>
              <a:rPr lang="en-US" altLang="zh-CN" sz="2000" dirty="0" smtClean="0">
                <a:solidFill>
                  <a:srgbClr val="C00000"/>
                </a:solidFill>
                <a:latin typeface="Calibri" charset="0"/>
                <a:ea typeface="宋体" charset="0"/>
              </a:rPr>
              <a:t>Transverse resistive wall instability</a:t>
            </a:r>
          </a:p>
          <a:p>
            <a:pPr lvl="1" algn="just">
              <a:spcBef>
                <a:spcPts val="600"/>
              </a:spcBef>
            </a:pPr>
            <a:r>
              <a:rPr lang="en-US" altLang="zh-CN" sz="1600" dirty="0"/>
              <a:t>The coupled bunch instability can be driven by the resonance at zero frequency of the transverse resistive wall impedance. </a:t>
            </a:r>
          </a:p>
          <a:p>
            <a:pPr lvl="1" algn="just">
              <a:spcBef>
                <a:spcPts val="600"/>
              </a:spcBef>
            </a:pPr>
            <a:r>
              <a:rPr lang="en-US" altLang="zh-CN" sz="1600" dirty="0" smtClean="0">
                <a:solidFill>
                  <a:prstClr val="black"/>
                </a:solidFill>
                <a:latin typeface="Calibri" charset="0"/>
                <a:ea typeface="宋体" charset="0"/>
              </a:rPr>
              <a:t>Growth time of the most dangerous mode vs. damping factors</a:t>
            </a:r>
          </a:p>
          <a:p>
            <a:pPr lvl="1" algn="just">
              <a:spcBef>
                <a:spcPts val="600"/>
              </a:spcBef>
            </a:pPr>
            <a:endParaRPr lang="en-US" altLang="zh-CN" sz="1600" dirty="0" smtClean="0">
              <a:solidFill>
                <a:prstClr val="black"/>
              </a:solidFill>
              <a:latin typeface="Calibri" charset="0"/>
              <a:ea typeface="宋体" charset="0"/>
            </a:endParaRPr>
          </a:p>
          <a:p>
            <a:pPr lvl="1" algn="just">
              <a:spcBef>
                <a:spcPts val="600"/>
              </a:spcBef>
            </a:pPr>
            <a:endParaRPr lang="en-US" altLang="zh-CN" sz="1600" dirty="0" smtClean="0">
              <a:solidFill>
                <a:prstClr val="black"/>
              </a:solidFill>
              <a:latin typeface="Calibri" charset="0"/>
              <a:ea typeface="宋体" charset="0"/>
            </a:endParaRPr>
          </a:p>
          <a:p>
            <a:pPr lvl="1" algn="just">
              <a:spcBef>
                <a:spcPts val="600"/>
              </a:spcBef>
            </a:pPr>
            <a:endParaRPr lang="en-US" altLang="zh-CN" sz="1600" dirty="0">
              <a:solidFill>
                <a:prstClr val="black"/>
              </a:solidFill>
              <a:latin typeface="Calibri" charset="0"/>
              <a:ea typeface="宋体" charset="0"/>
            </a:endParaRPr>
          </a:p>
          <a:p>
            <a:pPr lvl="1" algn="just">
              <a:spcBef>
                <a:spcPts val="600"/>
              </a:spcBef>
            </a:pPr>
            <a:endParaRPr lang="en-US" altLang="zh-CN" sz="1600" dirty="0" smtClean="0">
              <a:solidFill>
                <a:prstClr val="black"/>
              </a:solidFill>
              <a:latin typeface="Calibri" charset="0"/>
              <a:ea typeface="宋体" charset="0"/>
            </a:endParaRPr>
          </a:p>
          <a:p>
            <a:pPr lvl="1" algn="just">
              <a:spcBef>
                <a:spcPts val="600"/>
              </a:spcBef>
            </a:pPr>
            <a:endParaRPr lang="en-US" altLang="zh-CN" sz="1600" dirty="0" smtClean="0">
              <a:solidFill>
                <a:prstClr val="black"/>
              </a:solidFill>
              <a:latin typeface="Calibri" charset="0"/>
              <a:ea typeface="宋体" charset="0"/>
            </a:endParaRPr>
          </a:p>
          <a:p>
            <a:pPr marL="457200" lvl="1" indent="0" algn="just">
              <a:spcBef>
                <a:spcPts val="600"/>
              </a:spcBef>
              <a:buNone/>
            </a:pPr>
            <a:r>
              <a:rPr lang="en-US" altLang="zh-CN" sz="1600" dirty="0">
                <a:solidFill>
                  <a:srgbClr val="FF0000"/>
                </a:solidFill>
                <a:latin typeface="Calibri" charset="0"/>
                <a:ea typeface="宋体" charset="0"/>
              </a:rPr>
              <a:t>=&gt; High-</a:t>
            </a:r>
            <a:r>
              <a:rPr lang="en-US" altLang="zh-CN" sz="1600" dirty="0" err="1">
                <a:solidFill>
                  <a:srgbClr val="FF0000"/>
                </a:solidFill>
                <a:latin typeface="Calibri" charset="0"/>
                <a:ea typeface="宋体" charset="0"/>
              </a:rPr>
              <a:t>Lumi</a:t>
            </a:r>
            <a:r>
              <a:rPr lang="en-US" altLang="zh-CN" sz="1600" dirty="0">
                <a:solidFill>
                  <a:srgbClr val="FF0000"/>
                </a:solidFill>
                <a:latin typeface="Calibri" charset="0"/>
                <a:ea typeface="宋体" charset="0"/>
              </a:rPr>
              <a:t> Z needs more efficient feedback damping!</a:t>
            </a:r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graphicFrame>
        <p:nvGraphicFramePr>
          <p:cNvPr id="1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917750"/>
              </p:ext>
            </p:extLst>
          </p:nvPr>
        </p:nvGraphicFramePr>
        <p:xfrm>
          <a:off x="1979713" y="2139702"/>
          <a:ext cx="4882504" cy="1244476"/>
        </p:xfrm>
        <a:graphic>
          <a:graphicData uri="http://schemas.openxmlformats.org/drawingml/2006/table">
            <a:tbl>
              <a:tblPr/>
              <a:tblGrid>
                <a:gridCol w="2431808"/>
                <a:gridCol w="1256566"/>
                <a:gridCol w="1194130"/>
              </a:tblGrid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Z-CDR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Z-39MW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FF"/>
                    </a:solidFill>
                  </a:tcPr>
                </a:tc>
              </a:tr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Instability growth time [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ms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4.3 (~12 turns)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1.8 (~5 turns)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Radiation damping [</a:t>
                      </a:r>
                      <a:r>
                        <a:rPr kumimoji="0" lang="en-US" altLang="zh-CN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ms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843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by bunch feedback [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ms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1.7(~5 turns)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7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61967"/>
            <a:ext cx="8229600" cy="565571"/>
          </a:xfrm>
        </p:spPr>
        <p:txBody>
          <a:bodyPr>
            <a:normAutofit/>
          </a:bodyPr>
          <a:lstStyle/>
          <a:p>
            <a:r>
              <a:rPr lang="en-US" altLang="zh-CN" sz="3000" b="1" dirty="0" smtClean="0">
                <a:solidFill>
                  <a:srgbClr val="0050A0"/>
                </a:solidFill>
              </a:rPr>
              <a:t>Instability for Z (4)</a:t>
            </a:r>
            <a:endParaRPr lang="zh-CN" altLang="en-US" sz="3000" b="1" dirty="0">
              <a:solidFill>
                <a:srgbClr val="0050A0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23528" y="771550"/>
            <a:ext cx="8280920" cy="4104456"/>
          </a:xfrm>
        </p:spPr>
        <p:txBody>
          <a:bodyPr/>
          <a:lstStyle/>
          <a:p>
            <a:pPr lvl="0" algn="just">
              <a:spcBef>
                <a:spcPts val="600"/>
              </a:spcBef>
              <a:buFont typeface="Wingdings" pitchFamily="2" charset="2"/>
              <a:buChar char="p"/>
            </a:pPr>
            <a:r>
              <a:rPr lang="en-US" altLang="zh-CN" sz="2000" dirty="0" smtClean="0">
                <a:solidFill>
                  <a:srgbClr val="C00000"/>
                </a:solidFill>
                <a:latin typeface="Calibri" charset="0"/>
                <a:ea typeface="宋体" charset="0"/>
              </a:rPr>
              <a:t>CBI due to RF HOMs</a:t>
            </a:r>
          </a:p>
          <a:p>
            <a:pPr lvl="1" algn="just">
              <a:spcBef>
                <a:spcPts val="0"/>
              </a:spcBef>
            </a:pPr>
            <a:r>
              <a:rPr lang="en-US" altLang="zh-CN" sz="1600" dirty="0" smtClean="0"/>
              <a:t>With 120 2-cell SC RF cavities and a HOM frequency spread larger than 0.5MHz, all the HOMs are below the threshold of feedback damping. </a:t>
            </a:r>
          </a:p>
          <a:p>
            <a:pPr lvl="1" algn="just">
              <a:spcBef>
                <a:spcPts val="0"/>
              </a:spcBef>
            </a:pPr>
            <a:r>
              <a:rPr lang="en-US" altLang="zh-CN" sz="1600" dirty="0" smtClean="0"/>
              <a:t>For High-</a:t>
            </a:r>
            <a:r>
              <a:rPr lang="en-US" altLang="zh-CN" sz="1600" dirty="0" err="1" smtClean="0"/>
              <a:t>Lumi</a:t>
            </a:r>
            <a:r>
              <a:rPr lang="en-US" altLang="zh-CN" sz="1600" dirty="0" smtClean="0"/>
              <a:t> with 1-cell cavities, the amplitude of the HOMs will be roughly reduced by a factor of ~2 (Discussion with </a:t>
            </a:r>
            <a:r>
              <a:rPr lang="en-US" altLang="zh-CN" sz="1600" dirty="0" err="1" smtClean="0"/>
              <a:t>JiYuan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Zhai</a:t>
            </a:r>
            <a:r>
              <a:rPr lang="en-US" altLang="zh-CN" sz="1600" dirty="0" smtClean="0"/>
              <a:t>), the threshold will decrease by a factor of ~2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en-US" altLang="zh-CN" sz="1600" dirty="0" smtClean="0">
                <a:solidFill>
                  <a:srgbClr val="FF0000"/>
                </a:solidFill>
              </a:rPr>
              <a:t> No significant changes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6" name="Picture 2" descr="D:\Works\Work_CEPC\201801\Instability\Case4_Z\RFHOMs\ZLcompare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7734"/>
            <a:ext cx="2839556" cy="228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Works\Work_CEPC\201801\Instability\Case4_Z\RFHOMs\Zycompare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49" y="2429649"/>
            <a:ext cx="3044958" cy="23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61967"/>
            <a:ext cx="8229600" cy="565571"/>
          </a:xfrm>
        </p:spPr>
        <p:txBody>
          <a:bodyPr>
            <a:normAutofit/>
          </a:bodyPr>
          <a:lstStyle/>
          <a:p>
            <a:r>
              <a:rPr lang="en-US" altLang="zh-CN" sz="3000" b="1" dirty="0" smtClean="0">
                <a:solidFill>
                  <a:srgbClr val="0050A0"/>
                </a:solidFill>
              </a:rPr>
              <a:t>Instability for Z (5)</a:t>
            </a:r>
            <a:endParaRPr lang="zh-CN" altLang="en-US" sz="3000" b="1" dirty="0">
              <a:solidFill>
                <a:srgbClr val="0050A0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23528" y="771550"/>
            <a:ext cx="8280920" cy="4104456"/>
          </a:xfrm>
        </p:spPr>
        <p:txBody>
          <a:bodyPr/>
          <a:lstStyle/>
          <a:p>
            <a:pPr lvl="0" algn="just">
              <a:spcBef>
                <a:spcPts val="600"/>
              </a:spcBef>
              <a:buFont typeface="Wingdings" pitchFamily="2" charset="2"/>
              <a:buChar char="p"/>
            </a:pPr>
            <a:r>
              <a:rPr lang="en-US" altLang="zh-CN" sz="2000" dirty="0" smtClean="0">
                <a:solidFill>
                  <a:srgbClr val="C00000"/>
                </a:solidFill>
                <a:latin typeface="Calibri" charset="0"/>
                <a:ea typeface="宋体" charset="0"/>
              </a:rPr>
              <a:t>Electron Cloud</a:t>
            </a:r>
          </a:p>
          <a:p>
            <a:pPr lvl="1" algn="just">
              <a:spcBef>
                <a:spcPts val="0"/>
              </a:spcBef>
            </a:pPr>
            <a:r>
              <a:rPr lang="en-US" altLang="zh-CN" sz="1600" dirty="0" smtClean="0"/>
              <a:t>With bunch spacing of 20ns, the </a:t>
            </a:r>
            <a:r>
              <a:rPr lang="en-US" altLang="zh-CN" sz="1600" dirty="0"/>
              <a:t>electron cloud density is above the </a:t>
            </a:r>
            <a:r>
              <a:rPr lang="en-US" altLang="zh-CN" sz="1600" dirty="0" smtClean="0"/>
              <a:t>instability threshold </a:t>
            </a:r>
            <a:r>
              <a:rPr lang="en-US" altLang="zh-CN" sz="1600" dirty="0"/>
              <a:t>even the SEY is suppressed to 1.1 by </a:t>
            </a:r>
            <a:r>
              <a:rPr lang="en-US" altLang="zh-CN" sz="1600" dirty="0" smtClean="0"/>
              <a:t>NEG coating</a:t>
            </a:r>
            <a:r>
              <a:rPr lang="en-US" altLang="zh-CN" sz="1600" dirty="0"/>
              <a:t>!</a:t>
            </a:r>
            <a:endParaRPr lang="zh-CN" altLang="en-US" sz="1600" dirty="0"/>
          </a:p>
          <a:p>
            <a:pPr lvl="1" algn="just">
              <a:spcBef>
                <a:spcPts val="0"/>
              </a:spcBef>
            </a:pPr>
            <a:r>
              <a:rPr lang="en-US" altLang="zh-CN" sz="1600" dirty="0" smtClean="0">
                <a:solidFill>
                  <a:srgbClr val="FF0000"/>
                </a:solidFill>
              </a:rPr>
              <a:t>Possible mitigations: 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n-US" altLang="zh-CN" sz="1600" dirty="0">
                <a:solidFill>
                  <a:srgbClr val="FF0000"/>
                </a:solidFill>
              </a:rPr>
              <a:t>	 </a:t>
            </a:r>
            <a:r>
              <a:rPr lang="en-US" altLang="zh-CN" sz="1600" dirty="0" smtClean="0">
                <a:solidFill>
                  <a:srgbClr val="FF0000"/>
                </a:solidFill>
              </a:rPr>
              <a:t>    1) Antechamber, 2) Photon absorber, 3) Solenoid, 4) Cleaning electrode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3395"/>
          <a:stretch/>
        </p:blipFill>
        <p:spPr>
          <a:xfrm>
            <a:off x="755576" y="2184873"/>
            <a:ext cx="3576767" cy="23310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8321"/>
          <a:stretch/>
        </p:blipFill>
        <p:spPr>
          <a:xfrm>
            <a:off x="4572000" y="2184875"/>
            <a:ext cx="4127667" cy="2160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08304" y="195486"/>
            <a:ext cx="165618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</a:rPr>
              <a:t>YuDong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Liu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61967"/>
            <a:ext cx="8229600" cy="565571"/>
          </a:xfrm>
        </p:spPr>
        <p:txBody>
          <a:bodyPr>
            <a:normAutofit/>
          </a:bodyPr>
          <a:lstStyle/>
          <a:p>
            <a:r>
              <a:rPr lang="en-US" altLang="zh-CN" sz="3000" b="1" dirty="0" smtClean="0">
                <a:solidFill>
                  <a:srgbClr val="0050A0"/>
                </a:solidFill>
              </a:rPr>
              <a:t>Instability for Z (6)</a:t>
            </a:r>
            <a:endParaRPr lang="zh-CN" altLang="en-US" sz="3000" b="1" dirty="0">
              <a:solidFill>
                <a:srgbClr val="0050A0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23528" y="771550"/>
            <a:ext cx="8280920" cy="4104456"/>
          </a:xfrm>
        </p:spPr>
        <p:txBody>
          <a:bodyPr/>
          <a:lstStyle/>
          <a:p>
            <a:pPr lvl="0" algn="just">
              <a:spcBef>
                <a:spcPts val="600"/>
              </a:spcBef>
              <a:buFont typeface="Wingdings" pitchFamily="2" charset="2"/>
              <a:buChar char="p"/>
            </a:pPr>
            <a:r>
              <a:rPr lang="en-US" altLang="zh-CN" sz="2000" dirty="0" smtClean="0">
                <a:solidFill>
                  <a:srgbClr val="C00000"/>
                </a:solidFill>
                <a:latin typeface="Calibri" charset="0"/>
                <a:ea typeface="宋体" charset="0"/>
              </a:rPr>
              <a:t>Beam ion instability</a:t>
            </a:r>
          </a:p>
          <a:p>
            <a:pPr lvl="1" algn="just">
              <a:spcBef>
                <a:spcPts val="300"/>
              </a:spcBef>
            </a:pPr>
            <a:r>
              <a:rPr lang="en-US" altLang="zh-CN" sz="1600" dirty="0" smtClean="0"/>
              <a:t>Induce </a:t>
            </a:r>
            <a:r>
              <a:rPr lang="en-US" altLang="zh-CN" sz="1600" dirty="0" err="1" smtClean="0"/>
              <a:t>emittance</a:t>
            </a:r>
            <a:r>
              <a:rPr lang="en-US" altLang="zh-CN" sz="1600" dirty="0" smtClean="0"/>
              <a:t> blow-up and a positive tune shift along the bunch train.</a:t>
            </a:r>
          </a:p>
          <a:p>
            <a:pPr lvl="1" algn="just">
              <a:spcBef>
                <a:spcPts val="300"/>
              </a:spcBef>
            </a:pPr>
            <a:r>
              <a:rPr lang="en-US" altLang="zh-CN" sz="1600" dirty="0" smtClean="0"/>
              <a:t>Filling pattern:  CDR {</a:t>
            </a:r>
            <a:r>
              <a:rPr lang="en-US" altLang="zh-CN" sz="1600" dirty="0" err="1" smtClean="0"/>
              <a:t>Ntrain</a:t>
            </a:r>
            <a:r>
              <a:rPr lang="en-US" altLang="zh-CN" sz="1600" dirty="0" smtClean="0"/>
              <a:t>=150, Bunch spacing=25ns, Gap=270ns}</a:t>
            </a:r>
          </a:p>
          <a:p>
            <a:pPr marL="457200" lvl="1" indent="0" algn="just">
              <a:spcBef>
                <a:spcPts val="300"/>
              </a:spcBef>
              <a:buNone/>
            </a:pPr>
            <a:r>
              <a:rPr lang="en-US" altLang="zh-CN" sz="1600" dirty="0" smtClean="0"/>
              <a:t>		    High-</a:t>
            </a:r>
            <a:r>
              <a:rPr lang="en-US" altLang="zh-CN" sz="1600" dirty="0" err="1" smtClean="0"/>
              <a:t>Lumi</a:t>
            </a:r>
            <a:r>
              <a:rPr lang="en-US" altLang="zh-CN" sz="1600" dirty="0" smtClean="0"/>
              <a:t> {</a:t>
            </a:r>
            <a:r>
              <a:rPr lang="en-US" altLang="zh-CN" sz="1600" dirty="0" err="1" smtClean="0"/>
              <a:t>Ntrain</a:t>
            </a:r>
            <a:r>
              <a:rPr lang="en-US" altLang="zh-CN" sz="1600" dirty="0" smtClean="0"/>
              <a:t>=150</a:t>
            </a:r>
            <a:r>
              <a:rPr lang="en-US" altLang="zh-CN" sz="1600" dirty="0"/>
              <a:t>, Bunch </a:t>
            </a:r>
            <a:r>
              <a:rPr lang="en-US" altLang="zh-CN" sz="1600" dirty="0" smtClean="0"/>
              <a:t>spacing=20ns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Gap=280ns}</a:t>
            </a:r>
          </a:p>
          <a:p>
            <a:pPr lvl="1" algn="just">
              <a:spcBef>
                <a:spcPts val="300"/>
              </a:spcBef>
            </a:pPr>
            <a:r>
              <a:rPr lang="en-US" altLang="zh-CN" sz="1600" dirty="0" smtClean="0"/>
              <a:t>Faster growth rate for High-</a:t>
            </a:r>
            <a:r>
              <a:rPr lang="en-US" altLang="zh-CN" sz="1600" dirty="0" err="1" smtClean="0"/>
              <a:t>Lumi</a:t>
            </a:r>
            <a:r>
              <a:rPr lang="en-US" altLang="zh-CN" sz="1600" dirty="0" smtClean="0"/>
              <a:t> Z </a:t>
            </a:r>
            <a:r>
              <a:rPr lang="en-US" altLang="zh-CN" sz="1600" dirty="0">
                <a:sym typeface="Symbol"/>
              </a:rPr>
              <a:t> </a:t>
            </a:r>
            <a:r>
              <a:rPr lang="en-US" altLang="zh-CN" sz="1600" dirty="0" smtClean="0">
                <a:sym typeface="Symbol"/>
              </a:rPr>
              <a:t>Effectiveness </a:t>
            </a:r>
            <a:r>
              <a:rPr lang="en-US" altLang="zh-CN" sz="1600" dirty="0">
                <a:sym typeface="Symbol"/>
              </a:rPr>
              <a:t>of feedback on fighting ion </a:t>
            </a:r>
            <a:r>
              <a:rPr lang="en-US" altLang="zh-CN" sz="1600" dirty="0" smtClean="0">
                <a:sym typeface="Symbol"/>
              </a:rPr>
              <a:t>instability need to be checked</a:t>
            </a:r>
            <a:endParaRPr lang="en-US" altLang="zh-CN" sz="1600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82867" y="4605140"/>
            <a:ext cx="37092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Build-up of the ions along the bunch train</a:t>
            </a:r>
          </a:p>
        </p:txBody>
      </p:sp>
      <p:pic>
        <p:nvPicPr>
          <p:cNvPr id="6147" name="Picture 3" descr="D:\New20180222\CEPC\202003CEPCHighLumi\RelatedCalculations\BeamIon\withdecay_z_Lsep=20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9742"/>
            <a:ext cx="2808312" cy="210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900933"/>
              </p:ext>
            </p:extLst>
          </p:nvPr>
        </p:nvGraphicFramePr>
        <p:xfrm>
          <a:off x="5076056" y="2543667"/>
          <a:ext cx="2737375" cy="1959894"/>
        </p:xfrm>
        <a:graphic>
          <a:graphicData uri="http://schemas.openxmlformats.org/drawingml/2006/table">
            <a:tbl>
              <a:tblPr/>
              <a:tblGrid>
                <a:gridCol w="1045857"/>
                <a:gridCol w="840288"/>
                <a:gridCol w="851230"/>
              </a:tblGrid>
              <a:tr h="3266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</a:rPr>
                        <a:t>Parameters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宋体" charset="0"/>
                        <a:cs typeface="Calibri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</a:rPr>
                        <a:t>Z-CDR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宋体" charset="0"/>
                        <a:cs typeface="Calibri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</a:rPr>
                        <a:t>Z-39MW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宋体" charset="0"/>
                        <a:cs typeface="Calibri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FF"/>
                    </a:solidFill>
                  </a:tcPr>
                </a:tc>
              </a:tr>
              <a:tr h="3266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宋体" charset="0"/>
                          <a:cs typeface="Calibri"/>
                        </a:rPr>
                        <a:t>L</a:t>
                      </a:r>
                      <a:r>
                        <a:rPr kumimoji="0" lang="en-US" altLang="zh-CN" sz="1400" b="0" i="1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宋体" charset="0"/>
                          <a:cs typeface="Calibri"/>
                        </a:rPr>
                        <a:t>sep</a:t>
                      </a:r>
                      <a:r>
                        <a:rPr kumimoji="0" lang="en-US" altLang="zh-CN" sz="1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宋体" charset="0"/>
                          <a:cs typeface="Calibri"/>
                        </a:rPr>
                        <a:t>ω</a:t>
                      </a:r>
                      <a:r>
                        <a:rPr kumimoji="0" lang="en-US" altLang="zh-CN" sz="1400" b="0" i="1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宋体" charset="0"/>
                          <a:cs typeface="Calibri"/>
                        </a:rPr>
                        <a:t>ion</a:t>
                      </a: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宋体" charset="0"/>
                          <a:cs typeface="Calibri"/>
                        </a:rPr>
                        <a:t>/</a:t>
                      </a:r>
                      <a:r>
                        <a:rPr kumimoji="0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宋体" charset="0"/>
                          <a:cs typeface="Calibri"/>
                        </a:rPr>
                        <a:t>c</a:t>
                      </a:r>
                      <a:r>
                        <a:rPr kumimoji="0" lang="en-US" altLang="zh-CN" sz="1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宋体" charset="0"/>
                          <a:cs typeface="Calibri"/>
                        </a:rPr>
                        <a:t>0</a:t>
                      </a:r>
                      <a:endParaRPr kumimoji="0" lang="en-US" altLang="zh-CN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宋体" charset="0"/>
                        <a:cs typeface="Calibri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</a:rPr>
                        <a:t>0.6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ea typeface="宋体" charset="0"/>
                        <a:cs typeface="Calibri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</a:rPr>
                        <a:t>0.6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ea typeface="宋体" charset="0"/>
                        <a:cs typeface="Calibri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66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宋体" charset="0"/>
                          <a:cs typeface="Calibri"/>
                        </a:rPr>
                        <a:t>ρ</a:t>
                      </a:r>
                      <a:r>
                        <a:rPr kumimoji="0" lang="en-US" altLang="zh-CN" sz="1400" b="0" i="1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宋体" charset="0"/>
                          <a:cs typeface="Calibri"/>
                        </a:rPr>
                        <a:t>ion,ave</a:t>
                      </a: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宋体" charset="0"/>
                          <a:cs typeface="Calibri"/>
                        </a:rPr>
                        <a:t>[m</a:t>
                      </a:r>
                      <a:r>
                        <a:rPr kumimoji="0" lang="en-US" altLang="zh-CN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宋体" charset="0"/>
                          <a:cs typeface="Calibri"/>
                        </a:rPr>
                        <a:t>-3</a:t>
                      </a: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宋体" charset="0"/>
                          <a:cs typeface="Calibri"/>
                        </a:rPr>
                        <a:t>]</a:t>
                      </a:r>
                      <a:endParaRPr kumimoji="0" lang="zh-CN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宋体" charset="0"/>
                        <a:cs typeface="Calibri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</a:rPr>
                        <a:t>2.7E11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ea typeface="宋体" charset="0"/>
                        <a:cs typeface="Calibri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</a:rPr>
                        <a:t>4.0E11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ea typeface="宋体" charset="0"/>
                        <a:cs typeface="Calibri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66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</a:rPr>
                        <a:t>τ</a:t>
                      </a:r>
                      <a:r>
                        <a:rPr kumimoji="0" lang="en-US" altLang="zh-CN" sz="14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</a:rPr>
                        <a:t>e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</a:rPr>
                        <a:t> [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</a:rPr>
                        <a:t>ms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</a:rPr>
                        <a:t>]</a:t>
                      </a:r>
                      <a:endParaRPr kumimoji="0" lang="zh-CN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宋体" charset="0"/>
                        <a:cs typeface="Calibri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</a:rPr>
                        <a:t>0.2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ea typeface="宋体" charset="0"/>
                        <a:cs typeface="Calibri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</a:rPr>
                        <a:t>0.1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ea typeface="宋体" charset="0"/>
                        <a:cs typeface="Calibri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66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</a:rPr>
                        <a:t>τ</a:t>
                      </a:r>
                      <a:r>
                        <a:rPr kumimoji="0" lang="en-US" altLang="zh-CN" sz="14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</a:rPr>
                        <a:t>H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</a:rPr>
                        <a:t> [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</a:rPr>
                        <a:t>ms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</a:rPr>
                        <a:t>]</a:t>
                      </a:r>
                      <a:endParaRPr kumimoji="0" lang="zh-CN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宋体" charset="0"/>
                        <a:cs typeface="Calibri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</a:rPr>
                        <a:t>7.2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ea typeface="宋体" charset="0"/>
                        <a:cs typeface="Calibri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</a:rPr>
                        <a:t>5.4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ea typeface="宋体" charset="0"/>
                        <a:cs typeface="Calibri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66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宋体" charset="0"/>
                          <a:cs typeface="Calibri"/>
                          <a:sym typeface="Symbol"/>
                        </a:rPr>
                        <a:t></a:t>
                      </a:r>
                      <a:r>
                        <a:rPr kumimoji="0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宋体" charset="0"/>
                          <a:cs typeface="Calibri"/>
                          <a:sym typeface="Symbol"/>
                        </a:rPr>
                        <a:t></a:t>
                      </a:r>
                      <a:r>
                        <a:rPr kumimoji="0" lang="en-US" altLang="zh-CN" sz="14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宋体" charset="0"/>
                          <a:cs typeface="Calibri"/>
                          <a:sym typeface="Symbol"/>
                        </a:rPr>
                        <a:t>y</a:t>
                      </a:r>
                      <a:endParaRPr kumimoji="0" lang="zh-CN" altLang="en-US" sz="1400" b="0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宋体" charset="0"/>
                        <a:cs typeface="Calibri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</a:rPr>
                        <a:t>0.009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ea typeface="宋体" charset="0"/>
                        <a:cs typeface="Calibri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</a:rPr>
                        <a:t>0.008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ea typeface="宋体" charset="0"/>
                        <a:cs typeface="Calibri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4490</TotalTime>
  <Words>1860</Words>
  <Application>Microsoft Office PowerPoint</Application>
  <PresentationFormat>全屏显示(16:9)</PresentationFormat>
  <Paragraphs>661</Paragraphs>
  <Slides>18</Slides>
  <Notes>13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Office 主题</vt:lpstr>
      <vt:lpstr>公式</vt:lpstr>
      <vt:lpstr>CEPC instability studies for high luminosity H and Z</vt:lpstr>
      <vt:lpstr>Main beam parameters</vt:lpstr>
      <vt:lpstr>Rough estimations</vt:lpstr>
      <vt:lpstr>Instability for Z (1)</vt:lpstr>
      <vt:lpstr>Instability for Z (2)</vt:lpstr>
      <vt:lpstr>Instability for Z (3)</vt:lpstr>
      <vt:lpstr>Instability for Z (4)</vt:lpstr>
      <vt:lpstr>Instability for Z (5)</vt:lpstr>
      <vt:lpstr>Instability for Z (6)</vt:lpstr>
      <vt:lpstr>Instability for Z (7)</vt:lpstr>
      <vt:lpstr>Summary</vt:lpstr>
      <vt:lpstr>Backup slides</vt:lpstr>
      <vt:lpstr>CEPC-CDR vs FCC-ee: Higgs</vt:lpstr>
      <vt:lpstr>CEPC  high lum. Higgs parameter after CDR</vt:lpstr>
      <vt:lpstr>CEPC  high lum. Z parameter after CDR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instability studies for high luminosity H and Z</dc:title>
  <dc:creator>WANGN</dc:creator>
  <cp:lastModifiedBy>WANGN</cp:lastModifiedBy>
  <cp:revision>147</cp:revision>
  <dcterms:created xsi:type="dcterms:W3CDTF">2020-03-22T08:32:01Z</dcterms:created>
  <dcterms:modified xsi:type="dcterms:W3CDTF">2020-03-26T23:18:55Z</dcterms:modified>
</cp:coreProperties>
</file>