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83" r:id="rId2"/>
    <p:sldId id="418" r:id="rId3"/>
    <p:sldId id="466" r:id="rId4"/>
    <p:sldId id="528" r:id="rId5"/>
    <p:sldId id="526" r:id="rId6"/>
    <p:sldId id="580" r:id="rId7"/>
    <p:sldId id="551" r:id="rId8"/>
    <p:sldId id="552" r:id="rId9"/>
    <p:sldId id="553" r:id="rId10"/>
    <p:sldId id="519" r:id="rId11"/>
    <p:sldId id="561" r:id="rId12"/>
    <p:sldId id="518" r:id="rId13"/>
    <p:sldId id="582" r:id="rId14"/>
    <p:sldId id="505" r:id="rId15"/>
    <p:sldId id="527" r:id="rId16"/>
    <p:sldId id="536" r:id="rId17"/>
    <p:sldId id="539" r:id="rId18"/>
    <p:sldId id="540" r:id="rId19"/>
    <p:sldId id="574" r:id="rId20"/>
    <p:sldId id="589" r:id="rId21"/>
    <p:sldId id="590" r:id="rId22"/>
    <p:sldId id="575" r:id="rId23"/>
    <p:sldId id="576" r:id="rId24"/>
    <p:sldId id="577" r:id="rId25"/>
    <p:sldId id="578" r:id="rId26"/>
    <p:sldId id="587" r:id="rId27"/>
    <p:sldId id="588" r:id="rId28"/>
    <p:sldId id="584" r:id="rId29"/>
    <p:sldId id="585" r:id="rId30"/>
    <p:sldId id="426" r:id="rId31"/>
    <p:sldId id="424" r:id="rId32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66"/>
    <a:srgbClr val="00FF99"/>
    <a:srgbClr val="FF5050"/>
    <a:srgbClr val="FF7C80"/>
    <a:srgbClr val="FF9933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0B7772-3FDE-4599-BBE7-C3B3EF54EB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60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7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DBA4F0-EB88-4437-B356-7CB5230959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40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AB47-0CBD-4D8C-BAB7-26DCE1524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05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AFA5-C6EF-4723-8AF9-2D79F840A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4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0289-999C-42D4-8B6A-5A6FF30F11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490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37D1-81F7-4AD7-A431-028721C0C6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6324-C0A6-45EB-8E39-D577356000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53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2FEC-837B-44C8-8E66-B2C64BD102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06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8EF8-B90B-4132-A3B0-11241B0FC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8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4DCC-8531-48DD-AFEF-ABD5B4A307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83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12ED-F81B-492C-BD23-69A683698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95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4436-801D-4EC2-B12C-AA49ACBC74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53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0AC5-745F-4837-B80A-88715E95DC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78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2418F3-7E35-4BD7-8531-BE301A464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6"/>
          <p:cNvSpPr>
            <a:spLocks noChangeShapeType="1"/>
          </p:cNvSpPr>
          <p:nvPr/>
        </p:nvSpPr>
        <p:spPr bwMode="auto">
          <a:xfrm>
            <a:off x="395288" y="1268760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107504" y="2113692"/>
            <a:ext cx="8945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 magnets with different diameters</a:t>
            </a: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827585" y="3141663"/>
            <a:ext cx="813544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None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Yingshun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Zhu*,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Xiangchen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Yang, Ran Liang,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Chuang Shen, </a:t>
            </a:r>
            <a:r>
              <a:rPr lang="en-US" altLang="zh-CN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Miaofu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1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Chinese Academy of Sciences</a:t>
            </a:r>
          </a:p>
          <a:p>
            <a:pPr algn="ctr" eaLnBrk="1" hangingPunct="1">
              <a:buFontTx/>
              <a:buNone/>
            </a:pPr>
            <a:r>
              <a:rPr lang="en-US" altLang="zh-CN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27, 2020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1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2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07504" y="6269250"/>
            <a:ext cx="2376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working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: 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ouble aperture quadrupole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 using 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with iron yoke, with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crossing angle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between two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apertures.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Novel design, the first such magnet in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world.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9" y="1880254"/>
            <a:ext cx="3328204" cy="24128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55" y="1899647"/>
            <a:ext cx="2574781" cy="25374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6605"/>
            <a:ext cx="3240361" cy="28021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4453136"/>
            <a:ext cx="4570687" cy="23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parameters of QD0: 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115616" y="1340768"/>
            <a:ext cx="4896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parameters of QD0 (with iron core)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74005"/>
              </p:ext>
            </p:extLst>
          </p:nvPr>
        </p:nvGraphicFramePr>
        <p:xfrm>
          <a:off x="496293" y="1710100"/>
          <a:ext cx="4981483" cy="48601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90476"/>
                <a:gridCol w="2691007"/>
              </a:tblGrid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turns per pole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729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Rutherford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Cable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width 3 mm, mid thickness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0.93 mm, keystone angle 1.9 deg, </a:t>
                      </a:r>
                      <a:r>
                        <a:rPr lang="fr-FR" altLang="zh-CN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Cu:Sc=1.3, 12 strands</a:t>
                      </a:r>
                      <a:endParaRPr lang="zh-CN" sz="14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(Double aperture)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21.5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 (H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inner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outer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direction Lorentz force/octant (kN)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direction Lorentz force/octant (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650219" y="3745047"/>
            <a:ext cx="332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of QD0 at W and Z model will decrease.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Novel design of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QD0: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Collared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cos2θ quadrupole magnet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with shared iron yoke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angle between two 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centerlines.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far,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there is no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superconducting quadrupole magnet developed in China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 the R&amp;D of CEPC interaction region superconducting magnets,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first step is to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develop a short QD0 model magnet with 0.5m length (near IP side).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of QD0 short model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magnet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96084"/>
            <a:ext cx="5636590" cy="2897549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>
            <a:off x="2699792" y="3335173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95736" y="5046470"/>
            <a:ext cx="1296144" cy="122413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8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aim of QD0 short model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magnet: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Verify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design;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Exploring magnet manufacturing technology;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Master cryogenic testing Technology;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Master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excitation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quench performance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Lay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foundation for the development of long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 prototype.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10209"/>
            <a:ext cx="4205232" cy="29523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44" y="3096308"/>
            <a:ext cx="437866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836712"/>
            <a:ext cx="8351143" cy="12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3D field simulation of two apertures 0.5m QD0.</a:t>
            </a:r>
            <a:endParaRPr lang="en-US" altLang="zh-CN" sz="2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2952328" cy="27312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95" y="1268760"/>
            <a:ext cx="3236881" cy="28753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3096"/>
            <a:ext cx="4355976" cy="2275393"/>
          </a:xfrm>
          <a:prstGeom prst="rect">
            <a:avLst/>
          </a:prstGeom>
        </p:spPr>
      </p:pic>
      <p:pic>
        <p:nvPicPr>
          <p:cNvPr id="2050" name="Picture 2" descr="2020-03-13 19-59-35屏幕截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4074"/>
            <a:ext cx="2664296" cy="234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2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3D field simulation result shows that, local field harmonic as a result of field cross talk is smaller than 0.5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unit (1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×10</a:t>
            </a:r>
            <a:r>
              <a:rPr lang="en-GB" altLang="zh-CN" sz="2000" baseline="30000" dirty="0">
                <a:solidFill>
                  <a:srgbClr val="0033CC"/>
                </a:solidFill>
                <a:latin typeface="Times New Roman" panose="02020603050405020304" pitchFamily="18" charset="0"/>
              </a:rPr>
              <a:t>-4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)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Each integrated multipole field as a result of field crosstalk between the two apertures is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 than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0.3 unit.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dipole field is smaller than 10 </a:t>
            </a:r>
            <a:r>
              <a:rPr lang="en-GB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Gs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at each longitudinal position.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91903" y="2780928"/>
            <a:ext cx="5904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field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harmonics</a:t>
            </a:r>
            <a:r>
              <a:rPr lang="zh-C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unit, 1×10</a:t>
            </a:r>
            <a:r>
              <a:rPr lang="en-US" altLang="zh-CN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zh-C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89753"/>
              </p:ext>
            </p:extLst>
          </p:nvPr>
        </p:nvGraphicFramePr>
        <p:xfrm>
          <a:off x="2563374" y="3150260"/>
          <a:ext cx="3871201" cy="35219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4197"/>
                <a:gridCol w="2657004"/>
              </a:tblGrid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@R=9.8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10000.0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-0.28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0.017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-0.01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0.06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-0.02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0.022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-1.78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-0.02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0.015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5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Stress analysis of QD0 short model magnet: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 total of 8 keys are used in the whole cross section.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FEM analysis result shows that, the stress in each component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during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each operation step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safe.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Collar material with high strength is required.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292080" y="4499352"/>
            <a:ext cx="30243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in coil after excitation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88432" cy="292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35857" y="4314686"/>
            <a:ext cx="1080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2670094" cy="29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705" y="482728"/>
            <a:ext cx="8424863" cy="6120532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</a:p>
          <a:p>
            <a:pPr marL="0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2018 Ordered: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/Cu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Strand and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keystoned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Rutherford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Cable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Strand: 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/Cu, 0.5mm in diameter,  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Cu/</a:t>
            </a:r>
            <a:r>
              <a:rPr lang="en-US" altLang="zh-CN" sz="1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=1.3, Filament diameter &lt; 8</a:t>
            </a:r>
            <a:r>
              <a:rPr lang="el-GR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@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4.2K, Ic≥340A@3T</a:t>
            </a:r>
            <a:r>
              <a:rPr lang="zh-CN" altLang="en-US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Ic≥280A@4T</a:t>
            </a:r>
            <a:r>
              <a:rPr lang="zh-CN" altLang="en-US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Ic≥230A@5T.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Rutherford Cable: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Width: 3mm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mid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thickness: 0.93 mm,   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keystone angle: 1.9 deg, No of stands: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63888" y="64187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Rutherford cable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58" y="3268816"/>
            <a:ext cx="2361364" cy="314989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48" y="3411863"/>
            <a:ext cx="3152788" cy="293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8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50" y="836712"/>
            <a:ext cx="8576638" cy="583264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inquiry for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0.5m QD0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model magnet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model magnet were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investigated.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design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QD0 short model magnet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 the experts review in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评审意见：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QD0</a:t>
            </a:r>
            <a:r>
              <a:rPr lang="zh-CN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核心</a:t>
            </a:r>
            <a:r>
              <a:rPr lang="zh-CN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设备之一，设计方案是国际上首次提出，建议尽快开始短样机研制。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1700808"/>
            <a:ext cx="3423840" cy="3173637"/>
          </a:xfrm>
          <a:prstGeom prst="rect">
            <a:avLst/>
          </a:prstGeom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9592" y="49411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winding machine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508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5724128" y="50131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requirement of the Final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recently updated.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considerations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field gradient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reduced compared to that in CDR; the development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challenging.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for the corrector coil is enough inside the bore of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yoke is used to eliminate the field crosstalk from the two apertures.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547664" y="1479089"/>
            <a:ext cx="6696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pdated Requirements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focus quadrupole magnets for Higgs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59569" y="1854637"/>
          <a:ext cx="8353424" cy="2207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181"/>
                <a:gridCol w="1641930"/>
                <a:gridCol w="1318701"/>
                <a:gridCol w="1896748"/>
                <a:gridCol w="2466864"/>
              </a:tblGrid>
              <a:tr h="84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6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QDb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77.5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124.75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30.9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181.85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SC </a:t>
            </a:r>
            <a:r>
              <a:rPr lang="en-US" altLang="zh-CN" sz="24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design with new diameter</a:t>
            </a:r>
            <a:endParaRPr lang="en-US" altLang="zh-CN" sz="24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560" y="1556792"/>
            <a:ext cx="6841008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Overview of CEPC SC magnets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 quadrupole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with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 diameter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 quadrupole design with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diameter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FCC-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 quadrupole status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New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Beam pipe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5052170" cy="22322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48547"/>
            <a:ext cx="7596336" cy="1884709"/>
          </a:xfrm>
          <a:prstGeom prst="rect">
            <a:avLst/>
          </a:prstGeom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4"/>
            <a:ext cx="8640763" cy="583247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Anti-solenoid diameter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meet the requirement of the new beam pipe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59632" y="5203669"/>
            <a:ext cx="3240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 err="1">
                <a:solidFill>
                  <a:srgbClr val="0033CC"/>
                </a:solidFill>
                <a:latin typeface="Times New Roman" panose="02020603050405020304" pitchFamily="18" charset="0"/>
                <a:ea typeface="+mn-ea"/>
              </a:rPr>
              <a:t>Qda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</a:rPr>
              <a:t>single aperture layout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75600"/>
            <a:ext cx="4032448" cy="24312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66" y="1303621"/>
            <a:ext cx="5479851" cy="2773451"/>
          </a:xfrm>
          <a:prstGeom prst="rect">
            <a:avLst/>
          </a:prstGeom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progress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(inner diameter 48mm)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is based on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two layers cos2</a:t>
            </a:r>
            <a:r>
              <a:rPr lang="el-GR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coil using Rutherford cable with iron yoke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single 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section is optimized with four coil blocks in two layers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by wedges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and there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25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 in each pole.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current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1240A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in single 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31640" y="6381328"/>
            <a:ext cx="3384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flux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(1/4 cross section)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332810"/>
            <a:ext cx="352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4" y="3392773"/>
            <a:ext cx="4253109" cy="29168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74903"/>
            <a:ext cx="4630555" cy="27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cross talk of the two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apertures: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two apertures near the IP side, where the distance between two aperture centerlines is minimum.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Iron yoke can well shield the leakage field of each aperture.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field harmonics as a result of field crosstalk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 than 0.5×10</a:t>
            </a:r>
            <a:r>
              <a:rPr lang="en-GB" altLang="zh-CN" sz="20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dipole field in each single aperture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as a result of field crosstalk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is smaller than 5 </a:t>
            </a:r>
            <a:r>
              <a:rPr lang="en-GB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Gs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5004048" y="5733256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Bmod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20775" y="5733256"/>
            <a:ext cx="2120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322"/>
            <a:ext cx="4435501" cy="23049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93" y="3347067"/>
            <a:ext cx="4427034" cy="23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parameters and single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aperture cross section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115616" y="1340768"/>
            <a:ext cx="4896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parameters of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10598" y="1700808"/>
          <a:ext cx="4333634" cy="48601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92596"/>
                <a:gridCol w="2341038"/>
              </a:tblGrid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QDa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77.5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turns per pole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729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Rutherford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Cable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width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 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mm, mid thickness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0.93 mm, keystone angle 1.9 deg</a:t>
                      </a:r>
                      <a:endParaRPr lang="zh-CN" sz="14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(Double aperture)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 (H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inner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outer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direction Lorentz force/octant (kN)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direction Lorentz force/octant (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95" y="2142818"/>
            <a:ext cx="4394605" cy="264962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60615" y="4946894"/>
            <a:ext cx="401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minimize 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quench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beam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loss, a thin layer of liquid helium will be introduced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corrector coils.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506" y="1412776"/>
            <a:ext cx="8641879" cy="388843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easibility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of HTS superconducting magnet technology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is being considered for CEPC IR superconducting magnets.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 critical current, heat load resistant,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High operating temperature.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Disadvantage: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Expensive, conductor and coil manufacture not mature,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Large diameter of superconductor filament.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HTS Bi-2212 option for CEPC SC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quadrupole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60000" eaLnBrk="1" hangingPunct="1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Bi-2212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High current carrying capacity, isotropic properties, relatively mature production technology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Similar cross section as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option;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Wind and react; or React and wind;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2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Bi-2212 option of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QDa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Two layers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coil using Rutherford cable with iron yoke.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Inner diameter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48mm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Bi-2212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strand diameter 0.8 mm.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Rutherford Cable: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Width 2.4mm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No of stands: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6.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17turns each pole.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 current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1700A,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52043" y="6093296"/>
            <a:ext cx="3384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model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3271036"/>
            <a:ext cx="4189395" cy="2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Alternative Bi-2212 option of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QDa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One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layer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coil using Rutherford cable with iron yoke.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Inner diameter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48mm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Bi-2212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strand diameter 0.8 mm.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Rutherford Cable: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Width 4mm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No of stands: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10.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8 turns each pole.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 current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3600A,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As a first step, some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test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on Bi-2212 conductor is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planned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19672" y="5444652"/>
            <a:ext cx="3384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model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6" y="3108786"/>
            <a:ext cx="3867702" cy="2335866"/>
          </a:xfrm>
          <a:prstGeom prst="rect">
            <a:avLst/>
          </a:prstGeom>
        </p:spPr>
      </p:pic>
      <p:pic>
        <p:nvPicPr>
          <p:cNvPr id="3074" name="Picture 2" descr="2020-03-16 17-43-08屏幕截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58" y="3088587"/>
            <a:ext cx="292216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32085" y="5480487"/>
            <a:ext cx="24048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model</a:t>
            </a:r>
          </a:p>
        </p:txBody>
      </p:sp>
    </p:spTree>
    <p:extLst>
      <p:ext uri="{BB962C8B-B14F-4D97-AF65-F5344CB8AC3E}">
        <p14:creationId xmlns:p14="http://schemas.microsoft.com/office/powerpoint/2010/main" val="17687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FCC-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ee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（周长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100km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）， 对撞区双孔径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最终聚焦超导四极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磁体。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概念设计：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324000"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QC1L1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，长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1.2m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，最高磁场梯度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100T/m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，磁体内孔径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40mm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324000"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采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用无铁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芯、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CCT (Canted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Cosine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Theta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四极线圈方案。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324000" eaLnBrk="1" hangingPunct="1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前提假设：“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Iron cannot provide the elimination of cross-talk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”（无空间）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324000"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两孔径之间磁场干涉的校正，包含在四极线圈几何形状设计中。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901201"/>
            <a:ext cx="7867253" cy="215852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FCC-</a:t>
            </a:r>
            <a:r>
              <a:rPr lang="en-US" altLang="zh-CN" sz="2400" b="1" dirty="0" err="1" smtClean="0">
                <a:solidFill>
                  <a:srgbClr val="CC0066"/>
                </a:solidFill>
                <a:latin typeface="Times New Roman" panose="02020603050405020304" pitchFamily="18" charset="0"/>
              </a:rPr>
              <a:t>ee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SC </a:t>
            </a:r>
            <a:r>
              <a:rPr lang="en-US" altLang="zh-CN" sz="24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status </a:t>
            </a:r>
            <a:endParaRPr lang="en-US" altLang="zh-CN" sz="24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66216"/>
            <a:ext cx="4393881" cy="1602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61853"/>
            <a:ext cx="2826445" cy="19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CCT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四极磁体样机已加工完成（单孔径）。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3" y="1351981"/>
            <a:ext cx="3402879" cy="2581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45" y="1412776"/>
            <a:ext cx="4597407" cy="25679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92245"/>
            <a:ext cx="3548120" cy="26758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45" y="4171190"/>
            <a:ext cx="481167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is a Circular Electron Positron Collider with a circumference about 100 km, beam energy up to 120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proposed by IHEP.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magnets needed for CEPC Accelerator are conventional magnets.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greatly squeeze the beam for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luminosity, compact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gradient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final focus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 magnets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required on both sides of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ring.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763688" y="160635"/>
            <a:ext cx="6048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CEPC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 magnets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8" y="2902117"/>
            <a:ext cx="3549301" cy="340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5650" y="6343650"/>
            <a:ext cx="29162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Sketch of CEPC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868144" y="6093296"/>
            <a:ext cx="2736304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CEPC MDI layout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7" y="3429000"/>
            <a:ext cx="5119249" cy="26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95388"/>
            <a:ext cx="8424863" cy="5257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quadrupole magnets are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devices for CEPC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 design of QD0 is adopted.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space,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talk effect between two apertures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negligible using iron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yoke.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iron-free design of QD0, the excitation current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iron yoke can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about 20%.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design of 0.5m QD0 short model magnet has been finished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all the design requirements have been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met. Its fabrication is planned to be started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(depending on fund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reduced field gradient in the updated design, both the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option and HTS option for CEPC superconducting magnets will be considered.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2781300"/>
            <a:ext cx="6192837" cy="93662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  <p:pic>
        <p:nvPicPr>
          <p:cNvPr id="34819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191250"/>
            <a:ext cx="251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07504" y="6191250"/>
            <a:ext cx="5112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Working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including: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QD0,QF1, anti-solenoid on each side of the IP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point.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QF1, and anti-solenoid coils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the same cryostat.       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 addition, there are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32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superconducting sextupole magnets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2699792" y="6309320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Schematic layout of QD0, QF1, and anti-solenoid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37629"/>
            <a:ext cx="6339969" cy="38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 CDR: 136T/m,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inner diameter 40mm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length 2m.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Overall design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Minimal distance between two aperture beam lines: 72.6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mm.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Not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enough space to place two single apertures side by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side,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so a compact design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adopted.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cos2θ quadrupole coil using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Rutherford: highest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efficiency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cooling capacity,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good stability, elimination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crosstalk.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Iron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yoke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 enhance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field gradient, reduce the coil excitation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current.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Iron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core in the middle part is shared by the two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apertures.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60" y="4077072"/>
            <a:ext cx="3686353" cy="24249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2" y="4281132"/>
            <a:ext cx="4110570" cy="2220849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SC </a:t>
            </a:r>
            <a:r>
              <a:rPr lang="en-US" altLang="zh-CN" sz="28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design with CDR diameter</a:t>
            </a:r>
            <a:endParaRPr lang="en-US" altLang="zh-CN" sz="28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321834" y="5073502"/>
            <a:ext cx="936104" cy="4320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QD0 is based on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two layers cos2</a:t>
            </a:r>
            <a:r>
              <a:rPr lang="el-GR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coil using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Rutherford cable with iron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yoke.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QD0 single aperture coil cross section is optimized with four coil blocks in two layers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by wedges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and there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 in each 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magnetic field calculation is performed using OPERA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Actual insulation thickness and coil fabrication process are taken into account.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91605" y="6203282"/>
            <a:ext cx="3384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flux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(1/4 cross section)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165304"/>
            <a:ext cx="352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590067" cy="2952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95140"/>
            <a:ext cx="4907583" cy="25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2D 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cross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talk of QD0 two apertures near the IP side.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3491880" y="6381328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Bmod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20" y="1340768"/>
            <a:ext cx="4434212" cy="23042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05064"/>
            <a:ext cx="4558481" cy="2366972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91880" y="3640378"/>
            <a:ext cx="2120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smtClean="0">
                <a:solidFill>
                  <a:srgbClr val="0033CC"/>
                </a:solidFill>
                <a:latin typeface="Times New Roman" panose="02020603050405020304" pitchFamily="18" charset="0"/>
              </a:rPr>
              <a:t>2D 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cross talk of QD0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when the distance between two aperture is larger.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743099" cy="24610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05064"/>
            <a:ext cx="4608512" cy="2389330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583782" y="3645024"/>
            <a:ext cx="2120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91880" y="6309320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Bmod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2D case where the distance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between the two aperture is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smallest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the field crosstalk is the most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serious,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yoke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well shield the leakage field of each aperture, and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field harmonics as a result of field crosstalk between the two apertures is smaller than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0.5×10</a:t>
            </a:r>
            <a:r>
              <a:rPr lang="en-GB" altLang="zh-CN" sz="2000" baseline="30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 other cases where the distance between the two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apertures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becomes larger, the field harmonics as a result of field crosstalk will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smaller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Using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iron yoke,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field harmonics as a result of the field crosstalk is not a problem.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No additional cancel coil for the field crosstalk compensation is needed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addition, compared with the iron-free design of QD0,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excitation current can be reduced. 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3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18891</TotalTime>
  <Words>2080</Words>
  <Application>Microsoft Office PowerPoint</Application>
  <PresentationFormat>全屏显示(4:3)</PresentationFormat>
  <Paragraphs>340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宋体</vt:lpstr>
      <vt:lpstr>Arial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SC quadrupole design with CDR diameter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Design of QD0 short model magnet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SC quadrupole design with new diameter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FCC-ee SC quadrupole status </vt:lpstr>
      <vt:lpstr>PowerPoint 演示文稿</vt:lpstr>
      <vt:lpstr>Summary</vt:lpstr>
      <vt:lpstr>PowerPoint 演示文稿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unknown</cp:lastModifiedBy>
  <cp:revision>2275</cp:revision>
  <dcterms:created xsi:type="dcterms:W3CDTF">2008-05-27T08:38:56Z</dcterms:created>
  <dcterms:modified xsi:type="dcterms:W3CDTF">2020-03-27T04:23:37Z</dcterms:modified>
</cp:coreProperties>
</file>